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Rectangle 1"/>
          <p:cNvSpPr/>
          <p:nvPr/>
        </p:nvSpPr>
        <p:spPr>
          <a:xfrm>
            <a:off x="0" y="0"/>
            <a:ext cx="6858000" cy="9144000"/>
          </a:xfrm>
          <a:prstGeom prst="rect">
            <a:avLst/>
          </a:prstGeom>
          <a:solidFill>
            <a:srgbClr val="FFFFFF"/>
          </a:solidFill>
          <a:ln>
            <a:noFill/>
          </a:ln>
        </p:spPr>
      </p:sp>
      <p:sp>
        <p:nvSpPr>
          <p:cNvPr id="42" name="PlaceHolder 2"/>
          <p:cNvSpPr>
            <a:spLocks noGrp="1"/>
          </p:cNvSpPr>
          <p:nvPr>
            <p:ph type="hdr"/>
          </p:nvPr>
        </p:nvSpPr>
        <p:spPr>
          <a:xfrm>
            <a:off x="-360" y="0"/>
            <a:ext cx="2971800" cy="457200"/>
          </a:xfrm>
          <a:prstGeom prst="rect">
            <a:avLst/>
          </a:prstGeom>
        </p:spPr>
        <p:txBody>
          <a:bodyPr lIns="90000" tIns="46800" rIns="90000" bIns="46800"/>
          <a:lstStyle/>
          <a:p>
            <a:endParaRPr lang="en-US" sz="1800" b="0" strike="noStrike" spc="-1">
              <a:solidFill>
                <a:srgbClr val="000000"/>
              </a:solidFill>
              <a:latin typeface="Arial"/>
            </a:endParaRPr>
          </a:p>
        </p:txBody>
      </p:sp>
      <p:sp>
        <p:nvSpPr>
          <p:cNvPr id="43" name="PlaceHolder 3"/>
          <p:cNvSpPr>
            <a:spLocks noGrp="1"/>
          </p:cNvSpPr>
          <p:nvPr>
            <p:ph type="dt"/>
          </p:nvPr>
        </p:nvSpPr>
        <p:spPr>
          <a:xfrm>
            <a:off x="3884400" y="0"/>
            <a:ext cx="2971800" cy="457200"/>
          </a:xfrm>
          <a:prstGeom prst="rect">
            <a:avLst/>
          </a:prstGeom>
        </p:spPr>
        <p:txBody>
          <a:bodyPr lIns="90000" tIns="46800" rIns="90000" bIns="46800"/>
          <a:lstStyle/>
          <a:p>
            <a:endParaRPr lang="en-US" sz="1800" b="0" strike="noStrike" spc="-1">
              <a:solidFill>
                <a:srgbClr val="000000"/>
              </a:solidFill>
              <a:latin typeface="Arial"/>
            </a:endParaRPr>
          </a:p>
        </p:txBody>
      </p:sp>
      <p:sp>
        <p:nvSpPr>
          <p:cNvPr id="44" name="PlaceHolder 4"/>
          <p:cNvSpPr>
            <a:spLocks noGrp="1" noRot="1" noChangeAspect="1"/>
          </p:cNvSpPr>
          <p:nvPr>
            <p:ph type="sldImg"/>
          </p:nvPr>
        </p:nvSpPr>
        <p:spPr>
          <a:xfrm>
            <a:off x="1143000" y="685440"/>
            <a:ext cx="4572000" cy="3429000"/>
          </a:xfrm>
          <a:prstGeom prst="rect">
            <a:avLst/>
          </a:prstGeom>
        </p:spPr>
        <p:txBody>
          <a:bodyPr lIns="90000" tIns="46800" rIns="90000" bIns="46800" anchor="ctr"/>
          <a:lstStyle/>
          <a:p>
            <a:pPr algn="ctr"/>
            <a:r>
              <a:rPr lang="en-US" sz="4400" b="0" strike="noStrike" spc="-1">
                <a:solidFill>
                  <a:srgbClr val="000000"/>
                </a:solidFill>
                <a:latin typeface="Arial"/>
              </a:rPr>
              <a:t>Click to move the slide</a:t>
            </a:r>
          </a:p>
        </p:txBody>
      </p:sp>
      <p:sp>
        <p:nvSpPr>
          <p:cNvPr id="45" name="PlaceHolder 5"/>
          <p:cNvSpPr>
            <a:spLocks noGrp="1"/>
          </p:cNvSpPr>
          <p:nvPr>
            <p:ph type="body"/>
          </p:nvPr>
        </p:nvSpPr>
        <p:spPr>
          <a:xfrm>
            <a:off x="685800" y="4343400"/>
            <a:ext cx="5486400" cy="4114800"/>
          </a:xfrm>
          <a:prstGeom prst="rect">
            <a:avLst/>
          </a:prstGeom>
        </p:spPr>
        <p:txBody>
          <a:bodyPr lIns="90000" tIns="46800" rIns="90000" bIns="46800"/>
          <a:lstStyle/>
          <a:p>
            <a:r>
              <a:rPr lang="en-US" sz="1200" b="0" strike="noStrike" spc="-1">
                <a:solidFill>
                  <a:srgbClr val="000000"/>
                </a:solidFill>
                <a:latin typeface="Arial"/>
              </a:rPr>
              <a:t>Click to edit the notes format</a:t>
            </a:r>
          </a:p>
        </p:txBody>
      </p:sp>
      <p:sp>
        <p:nvSpPr>
          <p:cNvPr id="46" name="PlaceHolder 6"/>
          <p:cNvSpPr>
            <a:spLocks noGrp="1"/>
          </p:cNvSpPr>
          <p:nvPr>
            <p:ph type="ftr"/>
          </p:nvPr>
        </p:nvSpPr>
        <p:spPr>
          <a:xfrm>
            <a:off x="-360" y="8685360"/>
            <a:ext cx="2971800" cy="457200"/>
          </a:xfrm>
          <a:prstGeom prst="rect">
            <a:avLst/>
          </a:prstGeom>
        </p:spPr>
        <p:txBody>
          <a:bodyPr lIns="90000" tIns="46800" rIns="90000" bIns="46800" anchor="b"/>
          <a:lstStyle/>
          <a:p>
            <a:endParaRPr lang="en-US" sz="1800" b="0" strike="noStrike" spc="-1">
              <a:solidFill>
                <a:srgbClr val="000000"/>
              </a:solidFill>
              <a:latin typeface="Arial"/>
            </a:endParaRPr>
          </a:p>
        </p:txBody>
      </p:sp>
      <p:sp>
        <p:nvSpPr>
          <p:cNvPr id="47" name="PlaceHolder 7"/>
          <p:cNvSpPr>
            <a:spLocks noGrp="1"/>
          </p:cNvSpPr>
          <p:nvPr>
            <p:ph type="sldNum"/>
          </p:nvPr>
        </p:nvSpPr>
        <p:spPr>
          <a:xfrm>
            <a:off x="3884400" y="8685360"/>
            <a:ext cx="2971800" cy="457200"/>
          </a:xfrm>
          <a:prstGeom prst="rect">
            <a:avLst/>
          </a:prstGeom>
        </p:spPr>
        <p:txBody>
          <a:bodyPr lIns="90000" tIns="46800" rIns="90000" bIns="46800" anchor="b"/>
          <a:lstStyle/>
          <a:p>
            <a:pPr algn="r"/>
            <a:fld id="{9190765C-28FE-4A62-8D20-46BA9670ECCC}" type="slidenum">
              <a:rPr lang="it-IT" sz="1200" b="0" strike="noStrike" spc="-1">
                <a:solidFill>
                  <a:srgbClr val="000000"/>
                </a:solidFill>
                <a:latin typeface="Arial"/>
              </a:rPr>
              <a:pPr algn="r"/>
              <a:t>‹N›</a:t>
            </a:fld>
            <a:endParaRPr lang="en-US" sz="12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CustomShape 1"/>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130A0307-A9E5-4D63-A3B1-F4BBD1CFFBB7}" type="slidenum">
              <a:rPr lang="it-IT" sz="1200" b="0" strike="noStrike" spc="-1">
                <a:solidFill>
                  <a:srgbClr val="000000"/>
                </a:solidFill>
                <a:latin typeface="Arial"/>
              </a:rPr>
              <a:pPr algn="r"/>
              <a:t>4</a:t>
            </a:fld>
            <a:endParaRPr lang="en-US" sz="1200" b="0" strike="noStrike" spc="-1">
              <a:solidFill>
                <a:srgbClr val="000000"/>
              </a:solidFill>
              <a:latin typeface="Arial"/>
            </a:endParaRPr>
          </a:p>
        </p:txBody>
      </p:sp>
      <p:sp>
        <p:nvSpPr>
          <p:cNvPr id="489" name="PlaceHolder 2"/>
          <p:cNvSpPr>
            <a:spLocks noGrp="1" noRot="1" noChangeAspect="1"/>
          </p:cNvSpPr>
          <p:nvPr>
            <p:ph type="sldImg"/>
          </p:nvPr>
        </p:nvSpPr>
        <p:spPr>
          <a:xfrm>
            <a:off x="1143000" y="685800"/>
            <a:ext cx="4572000" cy="3429000"/>
          </a:xfrm>
          <a:prstGeom prst="rect">
            <a:avLst/>
          </a:prstGeom>
        </p:spPr>
      </p:sp>
      <p:sp>
        <p:nvSpPr>
          <p:cNvPr id="490" name="PlaceHolder 3"/>
          <p:cNvSpPr>
            <a:spLocks noGrp="1"/>
          </p:cNvSpPr>
          <p:nvPr>
            <p:ph type="body"/>
          </p:nvPr>
        </p:nvSpPr>
        <p:spPr>
          <a:xfrm>
            <a:off x="914400" y="4343400"/>
            <a:ext cx="5029200" cy="4114800"/>
          </a:xfrm>
          <a:prstGeom prst="rect">
            <a:avLst/>
          </a:prstGeom>
        </p:spPr>
        <p:txBody>
          <a:bodyPr lIns="0" tIns="0" rIns="0" bIns="0"/>
          <a:lstStyle/>
          <a:p>
            <a:endParaRPr lang="en-US" sz="1200" b="0" strike="noStrike" spc="-1">
              <a:solidFill>
                <a:srgbClr val="000000"/>
              </a:solidFill>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CustomShape 1"/>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F6BAC5EC-8A53-405D-A0E3-3BD1C48A2577}" type="slidenum">
              <a:rPr lang="it-IT" sz="1200" b="0" strike="noStrike" spc="-1">
                <a:solidFill>
                  <a:srgbClr val="000000"/>
                </a:solidFill>
                <a:latin typeface="Arial"/>
              </a:rPr>
              <a:pPr algn="r"/>
              <a:t>16</a:t>
            </a:fld>
            <a:endParaRPr lang="en-US" sz="1200" b="0" strike="noStrike" spc="-1">
              <a:solidFill>
                <a:srgbClr val="000000"/>
              </a:solidFill>
              <a:latin typeface="Arial"/>
            </a:endParaRPr>
          </a:p>
        </p:txBody>
      </p:sp>
      <p:sp>
        <p:nvSpPr>
          <p:cNvPr id="516" name="PlaceHolder 2"/>
          <p:cNvSpPr>
            <a:spLocks noGrp="1" noRot="1" noChangeAspect="1"/>
          </p:cNvSpPr>
          <p:nvPr>
            <p:ph type="sldImg"/>
          </p:nvPr>
        </p:nvSpPr>
        <p:spPr>
          <a:xfrm>
            <a:off x="1119188" y="709613"/>
            <a:ext cx="4546600" cy="3409950"/>
          </a:xfrm>
          <a:prstGeom prst="rect">
            <a:avLst/>
          </a:prstGeom>
        </p:spPr>
      </p:sp>
      <p:sp>
        <p:nvSpPr>
          <p:cNvPr id="517" name="PlaceHolder 3"/>
          <p:cNvSpPr>
            <a:spLocks noGrp="1"/>
          </p:cNvSpPr>
          <p:nvPr>
            <p:ph type="body"/>
          </p:nvPr>
        </p:nvSpPr>
        <p:spPr>
          <a:xfrm>
            <a:off x="945720" y="4331880"/>
            <a:ext cx="4971960" cy="4119480"/>
          </a:xfrm>
          <a:prstGeom prst="rect">
            <a:avLst/>
          </a:prstGeom>
        </p:spPr>
        <p:txBody>
          <a:bodyPr lIns="0" tIns="0" rIns="0" bIns="0"/>
          <a:lstStyle/>
          <a:p>
            <a:endParaRPr lang="en-US" sz="1200" b="0" strike="noStrike" spc="-1">
              <a:solidFill>
                <a:srgbClr val="000000"/>
              </a:solidFill>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CustomShape 1"/>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D87BE2D4-BA18-483A-9F7C-BEBBDC341B44}" type="slidenum">
              <a:rPr lang="it-IT" sz="1200" b="0" strike="noStrike" spc="-1">
                <a:solidFill>
                  <a:srgbClr val="000000"/>
                </a:solidFill>
                <a:latin typeface="Arial"/>
              </a:rPr>
              <a:pPr algn="r"/>
              <a:t>17</a:t>
            </a:fld>
            <a:endParaRPr lang="en-US" sz="1200" b="0" strike="noStrike" spc="-1">
              <a:solidFill>
                <a:srgbClr val="000000"/>
              </a:solidFill>
              <a:latin typeface="Arial"/>
            </a:endParaRPr>
          </a:p>
        </p:txBody>
      </p:sp>
      <p:sp>
        <p:nvSpPr>
          <p:cNvPr id="519" name="PlaceHolder 2"/>
          <p:cNvSpPr>
            <a:spLocks noGrp="1" noRot="1" noChangeAspect="1"/>
          </p:cNvSpPr>
          <p:nvPr>
            <p:ph type="sldImg"/>
          </p:nvPr>
        </p:nvSpPr>
        <p:spPr>
          <a:xfrm>
            <a:off x="1143000" y="685800"/>
            <a:ext cx="4572000" cy="3429000"/>
          </a:xfrm>
          <a:prstGeom prst="rect">
            <a:avLst/>
          </a:prstGeom>
        </p:spPr>
      </p:sp>
      <p:sp>
        <p:nvSpPr>
          <p:cNvPr id="520" name="PlaceHolder 3"/>
          <p:cNvSpPr>
            <a:spLocks noGrp="1"/>
          </p:cNvSpPr>
          <p:nvPr>
            <p:ph type="body"/>
          </p:nvPr>
        </p:nvSpPr>
        <p:spPr>
          <a:xfrm>
            <a:off x="914400" y="4344840"/>
            <a:ext cx="5029200" cy="4122720"/>
          </a:xfrm>
          <a:prstGeom prst="rect">
            <a:avLst/>
          </a:prstGeom>
        </p:spPr>
        <p:txBody>
          <a:bodyPr lIns="4680" tIns="4680" rIns="4680" bIns="4680"/>
          <a:lstStyle/>
          <a:p>
            <a:endParaRPr lang="en-US" sz="1200" b="0" strike="noStrike" spc="-1">
              <a:solidFill>
                <a:srgbClr val="000000"/>
              </a:solidFill>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PlaceHolder 1"/>
          <p:cNvSpPr>
            <a:spLocks noGrp="1" noRot="1" noChangeAspect="1"/>
          </p:cNvSpPr>
          <p:nvPr>
            <p:ph type="sldImg"/>
          </p:nvPr>
        </p:nvSpPr>
        <p:spPr>
          <a:xfrm>
            <a:off x="1143000" y="685800"/>
            <a:ext cx="4572000" cy="3429000"/>
          </a:xfrm>
          <a:prstGeom prst="rect">
            <a:avLst/>
          </a:prstGeom>
        </p:spPr>
      </p:sp>
      <p:sp>
        <p:nvSpPr>
          <p:cNvPr id="522" name="PlaceHolder 2"/>
          <p:cNvSpPr>
            <a:spLocks noGrp="1"/>
          </p:cNvSpPr>
          <p:nvPr>
            <p:ph type="body"/>
          </p:nvPr>
        </p:nvSpPr>
        <p:spPr>
          <a:xfrm>
            <a:off x="685800" y="4343400"/>
            <a:ext cx="5486400" cy="4114800"/>
          </a:xfrm>
          <a:prstGeom prst="rect">
            <a:avLst/>
          </a:prstGeom>
        </p:spPr>
        <p:txBody>
          <a:bodyPr lIns="0" tIns="0" rIns="0" bIns="0"/>
          <a:lstStyle/>
          <a:p>
            <a:endParaRPr lang="en-US" sz="1200" b="0" strike="noStrike" spc="-1">
              <a:solidFill>
                <a:srgbClr val="000000"/>
              </a:solidFill>
              <a:latin typeface="Arial"/>
            </a:endParaRPr>
          </a:p>
        </p:txBody>
      </p:sp>
      <p:sp>
        <p:nvSpPr>
          <p:cNvPr id="523" name="CustomShape 3"/>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C2DD86AA-3A60-4CE4-9518-2BDAF4F4E9B1}" type="slidenum">
              <a:rPr lang="it-IT" sz="1200" b="0" strike="noStrike" spc="-1">
                <a:solidFill>
                  <a:srgbClr val="000000"/>
                </a:solidFill>
                <a:latin typeface="Arial"/>
              </a:rPr>
              <a:pPr algn="r"/>
              <a:t>20</a:t>
            </a:fld>
            <a:endParaRPr lang="en-US" sz="1200" b="0" strike="noStrike" spc="-1">
              <a:solidFill>
                <a:srgbClr val="000000"/>
              </a:solidFill>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PlaceHolder 1"/>
          <p:cNvSpPr>
            <a:spLocks noGrp="1" noRot="1" noChangeAspect="1"/>
          </p:cNvSpPr>
          <p:nvPr>
            <p:ph type="sldImg"/>
          </p:nvPr>
        </p:nvSpPr>
        <p:spPr>
          <a:xfrm>
            <a:off x="1143000" y="685800"/>
            <a:ext cx="4572000" cy="3429000"/>
          </a:xfrm>
          <a:prstGeom prst="rect">
            <a:avLst/>
          </a:prstGeom>
        </p:spPr>
      </p:sp>
      <p:sp>
        <p:nvSpPr>
          <p:cNvPr id="525" name="PlaceHolder 2"/>
          <p:cNvSpPr>
            <a:spLocks noGrp="1"/>
          </p:cNvSpPr>
          <p:nvPr>
            <p:ph type="body"/>
          </p:nvPr>
        </p:nvSpPr>
        <p:spPr>
          <a:xfrm>
            <a:off x="685800" y="4343400"/>
            <a:ext cx="5486400" cy="4114800"/>
          </a:xfrm>
          <a:prstGeom prst="rect">
            <a:avLst/>
          </a:prstGeom>
        </p:spPr>
        <p:txBody>
          <a:bodyPr lIns="0" tIns="0" rIns="0" bIns="0"/>
          <a:lstStyle/>
          <a:p>
            <a:endParaRPr lang="en-US" sz="1200" b="0" strike="noStrike" spc="-1">
              <a:solidFill>
                <a:srgbClr val="000000"/>
              </a:solidFill>
              <a:latin typeface="Arial"/>
            </a:endParaRPr>
          </a:p>
        </p:txBody>
      </p:sp>
      <p:sp>
        <p:nvSpPr>
          <p:cNvPr id="526" name="CustomShape 3"/>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72DE3E76-7E20-4CF5-8082-1DDFF87410F5}" type="slidenum">
              <a:rPr lang="it-IT" sz="1200" b="0" strike="noStrike" spc="-1">
                <a:solidFill>
                  <a:srgbClr val="000000"/>
                </a:solidFill>
                <a:latin typeface="Arial"/>
              </a:rPr>
              <a:pPr algn="r"/>
              <a:t>22</a:t>
            </a:fld>
            <a:endParaRPr lang="en-US" sz="1200" b="0" strike="noStrike" spc="-1">
              <a:solidFill>
                <a:srgbClr val="000000"/>
              </a:solidFill>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laceHolder 1"/>
          <p:cNvSpPr>
            <a:spLocks noGrp="1" noRot="1" noChangeAspect="1"/>
          </p:cNvSpPr>
          <p:nvPr>
            <p:ph type="sldImg"/>
          </p:nvPr>
        </p:nvSpPr>
        <p:spPr>
          <a:xfrm>
            <a:off x="1143000" y="685800"/>
            <a:ext cx="4572000" cy="3429000"/>
          </a:xfrm>
          <a:prstGeom prst="rect">
            <a:avLst/>
          </a:prstGeom>
        </p:spPr>
      </p:sp>
      <p:sp>
        <p:nvSpPr>
          <p:cNvPr id="528" name="PlaceHolder 2"/>
          <p:cNvSpPr>
            <a:spLocks noGrp="1"/>
          </p:cNvSpPr>
          <p:nvPr>
            <p:ph type="body"/>
          </p:nvPr>
        </p:nvSpPr>
        <p:spPr>
          <a:xfrm>
            <a:off x="685800" y="4343400"/>
            <a:ext cx="5486400" cy="4114800"/>
          </a:xfrm>
          <a:prstGeom prst="rect">
            <a:avLst/>
          </a:prstGeom>
        </p:spPr>
        <p:txBody>
          <a:bodyPr lIns="0" tIns="0" rIns="0" bIns="0"/>
          <a:lstStyle/>
          <a:p>
            <a:endParaRPr lang="en-US" sz="1200" b="0" strike="noStrike" spc="-1">
              <a:solidFill>
                <a:srgbClr val="000000"/>
              </a:solidFill>
              <a:latin typeface="Arial"/>
            </a:endParaRPr>
          </a:p>
        </p:txBody>
      </p:sp>
      <p:sp>
        <p:nvSpPr>
          <p:cNvPr id="529" name="CustomShape 3"/>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C64F5295-B145-48EE-A6BE-FBA6E619BF49}" type="slidenum">
              <a:rPr lang="it-IT" sz="1200" b="0" strike="noStrike" spc="-1">
                <a:solidFill>
                  <a:srgbClr val="000000"/>
                </a:solidFill>
                <a:latin typeface="Arial"/>
              </a:rPr>
              <a:pPr algn="r"/>
              <a:t>23</a:t>
            </a:fld>
            <a:endParaRPr lang="en-US" sz="1200" b="0" strike="noStrike" spc="-1">
              <a:solidFill>
                <a:srgbClr val="000000"/>
              </a:solidFill>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PlaceHolder 1"/>
          <p:cNvSpPr>
            <a:spLocks noGrp="1" noRot="1" noChangeAspect="1"/>
          </p:cNvSpPr>
          <p:nvPr>
            <p:ph type="sldImg"/>
          </p:nvPr>
        </p:nvSpPr>
        <p:spPr>
          <a:xfrm>
            <a:off x="1143000" y="685800"/>
            <a:ext cx="4572000" cy="3429000"/>
          </a:xfrm>
          <a:prstGeom prst="rect">
            <a:avLst/>
          </a:prstGeom>
        </p:spPr>
      </p:sp>
      <p:sp>
        <p:nvSpPr>
          <p:cNvPr id="531" name="PlaceHolder 2"/>
          <p:cNvSpPr>
            <a:spLocks noGrp="1"/>
          </p:cNvSpPr>
          <p:nvPr>
            <p:ph type="body"/>
          </p:nvPr>
        </p:nvSpPr>
        <p:spPr>
          <a:xfrm>
            <a:off x="685800" y="4343400"/>
            <a:ext cx="5486400" cy="4114800"/>
          </a:xfrm>
          <a:prstGeom prst="rect">
            <a:avLst/>
          </a:prstGeom>
        </p:spPr>
        <p:txBody>
          <a:bodyPr lIns="0" tIns="0" rIns="0" bIns="0"/>
          <a:lstStyle/>
          <a:p>
            <a:endParaRPr lang="en-US" sz="1200" b="0" strike="noStrike" spc="-1">
              <a:solidFill>
                <a:srgbClr val="000000"/>
              </a:solidFill>
              <a:latin typeface="Arial"/>
            </a:endParaRPr>
          </a:p>
        </p:txBody>
      </p:sp>
      <p:sp>
        <p:nvSpPr>
          <p:cNvPr id="532" name="CustomShape 3"/>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147583AC-ECB8-4D60-B5F3-4887FEEC3B30}" type="slidenum">
              <a:rPr lang="it-IT" sz="1200" b="0" strike="noStrike" spc="-1">
                <a:solidFill>
                  <a:srgbClr val="000000"/>
                </a:solidFill>
                <a:latin typeface="Arial"/>
              </a:rPr>
              <a:pPr algn="r"/>
              <a:t>24</a:t>
            </a:fld>
            <a:endParaRPr lang="en-US" sz="1200" b="0" strike="noStrike" spc="-1">
              <a:solidFill>
                <a:srgbClr val="000000"/>
              </a:solidFill>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PlaceHolder 1"/>
          <p:cNvSpPr>
            <a:spLocks noGrp="1" noRot="1" noChangeAspect="1"/>
          </p:cNvSpPr>
          <p:nvPr>
            <p:ph type="sldImg"/>
          </p:nvPr>
        </p:nvSpPr>
        <p:spPr>
          <a:xfrm>
            <a:off x="1143000" y="685800"/>
            <a:ext cx="4572000" cy="3429000"/>
          </a:xfrm>
          <a:prstGeom prst="rect">
            <a:avLst/>
          </a:prstGeom>
        </p:spPr>
      </p:sp>
      <p:sp>
        <p:nvSpPr>
          <p:cNvPr id="534" name="PlaceHolder 2"/>
          <p:cNvSpPr>
            <a:spLocks noGrp="1"/>
          </p:cNvSpPr>
          <p:nvPr>
            <p:ph type="body"/>
          </p:nvPr>
        </p:nvSpPr>
        <p:spPr>
          <a:xfrm>
            <a:off x="685800" y="4343400"/>
            <a:ext cx="5486400" cy="4114800"/>
          </a:xfrm>
          <a:prstGeom prst="rect">
            <a:avLst/>
          </a:prstGeom>
        </p:spPr>
        <p:txBody>
          <a:bodyPr lIns="0" tIns="0" rIns="0" bIns="0"/>
          <a:lstStyle/>
          <a:p>
            <a:endParaRPr lang="en-US" sz="1200" b="0" strike="noStrike" spc="-1">
              <a:solidFill>
                <a:srgbClr val="000000"/>
              </a:solidFill>
              <a:latin typeface="Arial"/>
            </a:endParaRPr>
          </a:p>
        </p:txBody>
      </p:sp>
      <p:sp>
        <p:nvSpPr>
          <p:cNvPr id="535" name="CustomShape 3"/>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5539C3F3-F8C1-4509-81EA-1B9D31C42562}" type="slidenum">
              <a:rPr lang="it-IT" sz="1200" b="0" strike="noStrike" spc="-1">
                <a:solidFill>
                  <a:srgbClr val="000000"/>
                </a:solidFill>
                <a:latin typeface="Arial"/>
              </a:rPr>
              <a:pPr algn="r"/>
              <a:t>25</a:t>
            </a:fld>
            <a:endParaRPr lang="en-US" sz="1200" b="0" strike="noStrike" spc="-1">
              <a:solidFill>
                <a:srgbClr val="000000"/>
              </a:solidFill>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PlaceHolder 1"/>
          <p:cNvSpPr>
            <a:spLocks noGrp="1" noRot="1" noChangeAspect="1"/>
          </p:cNvSpPr>
          <p:nvPr>
            <p:ph type="sldImg"/>
          </p:nvPr>
        </p:nvSpPr>
        <p:spPr>
          <a:xfrm>
            <a:off x="1143000" y="685800"/>
            <a:ext cx="4572000" cy="3429000"/>
          </a:xfrm>
          <a:prstGeom prst="rect">
            <a:avLst/>
          </a:prstGeom>
        </p:spPr>
      </p:sp>
      <p:sp>
        <p:nvSpPr>
          <p:cNvPr id="537" name="PlaceHolder 2"/>
          <p:cNvSpPr>
            <a:spLocks noGrp="1"/>
          </p:cNvSpPr>
          <p:nvPr>
            <p:ph type="body"/>
          </p:nvPr>
        </p:nvSpPr>
        <p:spPr>
          <a:xfrm>
            <a:off x="685800" y="4343400"/>
            <a:ext cx="5486400" cy="4114800"/>
          </a:xfrm>
          <a:prstGeom prst="rect">
            <a:avLst/>
          </a:prstGeom>
        </p:spPr>
        <p:txBody>
          <a:bodyPr lIns="0" tIns="0" rIns="0" bIns="0"/>
          <a:lstStyle/>
          <a:p>
            <a:endParaRPr lang="en-US" sz="1200" b="0" strike="noStrike" spc="-1">
              <a:solidFill>
                <a:srgbClr val="000000"/>
              </a:solidFill>
              <a:latin typeface="Arial"/>
            </a:endParaRPr>
          </a:p>
        </p:txBody>
      </p:sp>
      <p:sp>
        <p:nvSpPr>
          <p:cNvPr id="538" name="CustomShape 3"/>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390219E0-A8DE-458E-9E22-532A54B1AE84}" type="slidenum">
              <a:rPr lang="it-IT" sz="1200" b="0" strike="noStrike" spc="-1">
                <a:solidFill>
                  <a:srgbClr val="000000"/>
                </a:solidFill>
                <a:latin typeface="Arial"/>
              </a:rPr>
              <a:pPr algn="r"/>
              <a:t>26</a:t>
            </a:fld>
            <a:endParaRPr lang="en-US" sz="1200" b="0" strike="noStrike" spc="-1">
              <a:solidFill>
                <a:srgbClr val="000000"/>
              </a:solidFill>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PlaceHolder 1"/>
          <p:cNvSpPr>
            <a:spLocks noGrp="1" noRot="1" noChangeAspect="1"/>
          </p:cNvSpPr>
          <p:nvPr>
            <p:ph type="sldImg"/>
          </p:nvPr>
        </p:nvSpPr>
        <p:spPr>
          <a:xfrm>
            <a:off x="1143000" y="685800"/>
            <a:ext cx="4572000" cy="3429000"/>
          </a:xfrm>
          <a:prstGeom prst="rect">
            <a:avLst/>
          </a:prstGeom>
        </p:spPr>
      </p:sp>
      <p:sp>
        <p:nvSpPr>
          <p:cNvPr id="540" name="PlaceHolder 2"/>
          <p:cNvSpPr>
            <a:spLocks noGrp="1"/>
          </p:cNvSpPr>
          <p:nvPr>
            <p:ph type="body"/>
          </p:nvPr>
        </p:nvSpPr>
        <p:spPr>
          <a:xfrm>
            <a:off x="685800" y="4343400"/>
            <a:ext cx="5486400" cy="4114800"/>
          </a:xfrm>
          <a:prstGeom prst="rect">
            <a:avLst/>
          </a:prstGeom>
        </p:spPr>
        <p:txBody>
          <a:bodyPr lIns="0" tIns="0" rIns="0" bIns="0"/>
          <a:lstStyle/>
          <a:p>
            <a:endParaRPr lang="en-US" sz="1200" b="0" strike="noStrike" spc="-1">
              <a:solidFill>
                <a:srgbClr val="000000"/>
              </a:solidFill>
              <a:latin typeface="Arial"/>
            </a:endParaRPr>
          </a:p>
        </p:txBody>
      </p:sp>
      <p:sp>
        <p:nvSpPr>
          <p:cNvPr id="541" name="CustomShape 3"/>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3CE4A6CF-5CCF-4969-82D9-33A98D129D14}" type="slidenum">
              <a:rPr lang="it-IT" sz="1200" b="0" strike="noStrike" spc="-1">
                <a:solidFill>
                  <a:srgbClr val="000000"/>
                </a:solidFill>
                <a:latin typeface="Arial"/>
              </a:rPr>
              <a:pPr algn="r"/>
              <a:t>27</a:t>
            </a:fld>
            <a:endParaRPr lang="en-US" sz="1200" b="0" strike="noStrike" spc="-1">
              <a:solidFill>
                <a:srgbClr val="000000"/>
              </a:solidFill>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PlaceHolder 1"/>
          <p:cNvSpPr>
            <a:spLocks noGrp="1" noRot="1" noChangeAspect="1"/>
          </p:cNvSpPr>
          <p:nvPr>
            <p:ph type="sldImg"/>
          </p:nvPr>
        </p:nvSpPr>
        <p:spPr>
          <a:xfrm>
            <a:off x="1143000" y="685800"/>
            <a:ext cx="4572000" cy="3429000"/>
          </a:xfrm>
          <a:prstGeom prst="rect">
            <a:avLst/>
          </a:prstGeom>
        </p:spPr>
      </p:sp>
      <p:sp>
        <p:nvSpPr>
          <p:cNvPr id="543" name="PlaceHolder 2"/>
          <p:cNvSpPr>
            <a:spLocks noGrp="1"/>
          </p:cNvSpPr>
          <p:nvPr>
            <p:ph type="body"/>
          </p:nvPr>
        </p:nvSpPr>
        <p:spPr>
          <a:xfrm>
            <a:off x="685800" y="4343400"/>
            <a:ext cx="5486400" cy="4114800"/>
          </a:xfrm>
          <a:prstGeom prst="rect">
            <a:avLst/>
          </a:prstGeom>
        </p:spPr>
        <p:txBody>
          <a:bodyPr lIns="0" tIns="0" rIns="0" bIns="0"/>
          <a:lstStyle/>
          <a:p>
            <a:endParaRPr lang="en-US" sz="1200" b="0" strike="noStrike" spc="-1">
              <a:solidFill>
                <a:srgbClr val="000000"/>
              </a:solidFill>
              <a:latin typeface="Arial"/>
            </a:endParaRPr>
          </a:p>
        </p:txBody>
      </p:sp>
      <p:sp>
        <p:nvSpPr>
          <p:cNvPr id="544" name="CustomShape 3"/>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00C84162-7D83-4AAA-8BF9-75DF86374ACE}" type="slidenum">
              <a:rPr lang="it-IT" sz="1200" b="0" strike="noStrike" spc="-1">
                <a:solidFill>
                  <a:srgbClr val="000000"/>
                </a:solidFill>
                <a:latin typeface="Arial"/>
              </a:rPr>
              <a:pPr algn="r"/>
              <a:t>28</a:t>
            </a:fld>
            <a:endParaRPr lang="en-US" sz="1200" b="0" strike="noStrike" spc="-1">
              <a:solidFill>
                <a:srgbClr val="000000"/>
              </a:solid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PlaceHolder 1"/>
          <p:cNvSpPr>
            <a:spLocks noGrp="1" noRot="1" noChangeAspect="1"/>
          </p:cNvSpPr>
          <p:nvPr>
            <p:ph type="sldImg"/>
          </p:nvPr>
        </p:nvSpPr>
        <p:spPr>
          <a:xfrm>
            <a:off x="1143000" y="685800"/>
            <a:ext cx="4572000" cy="3429000"/>
          </a:xfrm>
          <a:prstGeom prst="rect">
            <a:avLst/>
          </a:prstGeom>
        </p:spPr>
      </p:sp>
      <p:sp>
        <p:nvSpPr>
          <p:cNvPr id="492" name="PlaceHolder 2"/>
          <p:cNvSpPr>
            <a:spLocks noGrp="1"/>
          </p:cNvSpPr>
          <p:nvPr>
            <p:ph type="body"/>
          </p:nvPr>
        </p:nvSpPr>
        <p:spPr>
          <a:xfrm>
            <a:off x="685800" y="4343400"/>
            <a:ext cx="5486400" cy="4114800"/>
          </a:xfrm>
          <a:prstGeom prst="rect">
            <a:avLst/>
          </a:prstGeom>
        </p:spPr>
        <p:txBody>
          <a:bodyPr lIns="0" tIns="0" rIns="0" bIns="0"/>
          <a:lstStyle/>
          <a:p>
            <a:endParaRPr lang="en-US" sz="1200" b="0" strike="noStrike" spc="-1">
              <a:solidFill>
                <a:srgbClr val="000000"/>
              </a:solidFill>
              <a:latin typeface="Arial"/>
            </a:endParaRPr>
          </a:p>
        </p:txBody>
      </p:sp>
      <p:sp>
        <p:nvSpPr>
          <p:cNvPr id="493" name="CustomShape 3"/>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96E8D2E6-A3F7-4136-9A9C-A0CE218A663E}" type="slidenum">
              <a:rPr lang="it-IT" sz="1200" b="0" strike="noStrike" spc="-1">
                <a:solidFill>
                  <a:srgbClr val="000000"/>
                </a:solidFill>
                <a:latin typeface="Arial"/>
              </a:rPr>
              <a:pPr algn="r"/>
              <a:t>5</a:t>
            </a:fld>
            <a:endParaRPr lang="en-US" sz="1200" b="0" strike="noStrike" spc="-1">
              <a:solidFill>
                <a:srgbClr val="000000"/>
              </a:solidFill>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PlaceHolder 1"/>
          <p:cNvSpPr>
            <a:spLocks noGrp="1" noRot="1" noChangeAspect="1"/>
          </p:cNvSpPr>
          <p:nvPr>
            <p:ph type="sldImg"/>
          </p:nvPr>
        </p:nvSpPr>
        <p:spPr>
          <a:xfrm>
            <a:off x="1143000" y="685800"/>
            <a:ext cx="4572000" cy="3429000"/>
          </a:xfrm>
          <a:prstGeom prst="rect">
            <a:avLst/>
          </a:prstGeom>
        </p:spPr>
      </p:sp>
      <p:sp>
        <p:nvSpPr>
          <p:cNvPr id="546" name="PlaceHolder 2"/>
          <p:cNvSpPr>
            <a:spLocks noGrp="1"/>
          </p:cNvSpPr>
          <p:nvPr>
            <p:ph type="body"/>
          </p:nvPr>
        </p:nvSpPr>
        <p:spPr>
          <a:xfrm>
            <a:off x="685800" y="4343400"/>
            <a:ext cx="5486400" cy="4114800"/>
          </a:xfrm>
          <a:prstGeom prst="rect">
            <a:avLst/>
          </a:prstGeom>
        </p:spPr>
        <p:txBody>
          <a:bodyPr lIns="0" tIns="0" rIns="0" bIns="0"/>
          <a:lstStyle/>
          <a:p>
            <a:endParaRPr lang="en-US" sz="1200" b="0" strike="noStrike" spc="-1">
              <a:solidFill>
                <a:srgbClr val="000000"/>
              </a:solidFill>
              <a:latin typeface="Arial"/>
            </a:endParaRPr>
          </a:p>
        </p:txBody>
      </p:sp>
      <p:sp>
        <p:nvSpPr>
          <p:cNvPr id="547" name="CustomShape 3"/>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C435E7A8-8EE5-4ABC-9C9C-5DD9B163CDAD}" type="slidenum">
              <a:rPr lang="it-IT" sz="1200" b="0" strike="noStrike" spc="-1">
                <a:solidFill>
                  <a:srgbClr val="000000"/>
                </a:solidFill>
                <a:latin typeface="Arial"/>
              </a:rPr>
              <a:pPr algn="r"/>
              <a:t>31</a:t>
            </a:fld>
            <a:endParaRPr lang="en-US" sz="1200" b="0" strike="noStrike" spc="-1">
              <a:solidFill>
                <a:srgbClr val="000000"/>
              </a:solidFill>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PlaceHolder 1"/>
          <p:cNvSpPr>
            <a:spLocks noGrp="1" noRot="1" noChangeAspect="1"/>
          </p:cNvSpPr>
          <p:nvPr>
            <p:ph type="sldImg"/>
          </p:nvPr>
        </p:nvSpPr>
        <p:spPr>
          <a:xfrm>
            <a:off x="1143000" y="685800"/>
            <a:ext cx="4572000" cy="3429000"/>
          </a:xfrm>
          <a:prstGeom prst="rect">
            <a:avLst/>
          </a:prstGeom>
        </p:spPr>
      </p:sp>
      <p:sp>
        <p:nvSpPr>
          <p:cNvPr id="549" name="PlaceHolder 2"/>
          <p:cNvSpPr>
            <a:spLocks noGrp="1"/>
          </p:cNvSpPr>
          <p:nvPr>
            <p:ph type="body"/>
          </p:nvPr>
        </p:nvSpPr>
        <p:spPr>
          <a:xfrm>
            <a:off x="685800" y="4343400"/>
            <a:ext cx="5486400" cy="4114800"/>
          </a:xfrm>
          <a:prstGeom prst="rect">
            <a:avLst/>
          </a:prstGeom>
        </p:spPr>
        <p:txBody>
          <a:bodyPr lIns="0" tIns="0" rIns="0" bIns="0"/>
          <a:lstStyle/>
          <a:p>
            <a:endParaRPr lang="en-US" sz="1200" b="0" strike="noStrike" spc="-1">
              <a:solidFill>
                <a:srgbClr val="000000"/>
              </a:solidFill>
              <a:latin typeface="Arial"/>
            </a:endParaRPr>
          </a:p>
        </p:txBody>
      </p:sp>
      <p:sp>
        <p:nvSpPr>
          <p:cNvPr id="550" name="CustomShape 3"/>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DC8EA729-C0C4-4D04-BA70-70D02F5ED7DB}" type="slidenum">
              <a:rPr lang="it-IT" sz="1200" b="0" strike="noStrike" spc="-1">
                <a:solidFill>
                  <a:srgbClr val="000000"/>
                </a:solidFill>
                <a:latin typeface="Arial"/>
              </a:rPr>
              <a:pPr algn="r"/>
              <a:t>32</a:t>
            </a:fld>
            <a:endParaRPr lang="en-US" sz="1200" b="0" strike="noStrike" spc="-1">
              <a:solidFill>
                <a:srgbClr val="000000"/>
              </a:solidFill>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PlaceHolder 1"/>
          <p:cNvSpPr>
            <a:spLocks noGrp="1" noRot="1" noChangeAspect="1"/>
          </p:cNvSpPr>
          <p:nvPr>
            <p:ph type="sldImg"/>
          </p:nvPr>
        </p:nvSpPr>
        <p:spPr>
          <a:xfrm>
            <a:off x="1143000" y="685800"/>
            <a:ext cx="4572000" cy="3429000"/>
          </a:xfrm>
          <a:prstGeom prst="rect">
            <a:avLst/>
          </a:prstGeom>
        </p:spPr>
      </p:sp>
      <p:sp>
        <p:nvSpPr>
          <p:cNvPr id="552" name="PlaceHolder 2"/>
          <p:cNvSpPr>
            <a:spLocks noGrp="1"/>
          </p:cNvSpPr>
          <p:nvPr>
            <p:ph type="body"/>
          </p:nvPr>
        </p:nvSpPr>
        <p:spPr>
          <a:xfrm>
            <a:off x="685800" y="4343400"/>
            <a:ext cx="5486400" cy="4114800"/>
          </a:xfrm>
          <a:prstGeom prst="rect">
            <a:avLst/>
          </a:prstGeom>
        </p:spPr>
        <p:txBody>
          <a:bodyPr lIns="0" tIns="0" rIns="0" bIns="0"/>
          <a:lstStyle/>
          <a:p>
            <a:endParaRPr lang="en-US" sz="1200" b="0" strike="noStrike" spc="-1">
              <a:solidFill>
                <a:srgbClr val="000000"/>
              </a:solidFill>
              <a:latin typeface="Arial"/>
            </a:endParaRPr>
          </a:p>
        </p:txBody>
      </p:sp>
      <p:sp>
        <p:nvSpPr>
          <p:cNvPr id="553" name="CustomShape 3"/>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BC66D887-A35F-40CA-B9C5-91AEBCACE8A8}" type="slidenum">
              <a:rPr lang="it-IT" sz="1200" b="0" strike="noStrike" spc="-1">
                <a:solidFill>
                  <a:srgbClr val="000000"/>
                </a:solidFill>
                <a:latin typeface="Arial"/>
              </a:rPr>
              <a:pPr algn="r"/>
              <a:t>33</a:t>
            </a:fld>
            <a:endParaRPr lang="en-US" sz="1200" b="0" strike="noStrike" spc="-1">
              <a:solidFill>
                <a:srgbClr val="000000"/>
              </a:solidFill>
              <a:latin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CustomShape 1"/>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EBABB47E-71EB-437E-A872-06E9671C43D2}" type="slidenum">
              <a:rPr lang="it-IT" sz="1200" b="0" strike="noStrike" spc="-1">
                <a:solidFill>
                  <a:srgbClr val="000000"/>
                </a:solidFill>
                <a:latin typeface="Arial"/>
              </a:rPr>
              <a:pPr algn="r"/>
              <a:t>35</a:t>
            </a:fld>
            <a:endParaRPr lang="en-US" sz="1200" b="0" strike="noStrike" spc="-1">
              <a:solidFill>
                <a:srgbClr val="000000"/>
              </a:solidFill>
              <a:latin typeface="Arial"/>
            </a:endParaRPr>
          </a:p>
        </p:txBody>
      </p:sp>
      <p:sp>
        <p:nvSpPr>
          <p:cNvPr id="555" name="PlaceHolder 2"/>
          <p:cNvSpPr>
            <a:spLocks noGrp="1" noRot="1" noChangeAspect="1"/>
          </p:cNvSpPr>
          <p:nvPr>
            <p:ph type="sldImg"/>
          </p:nvPr>
        </p:nvSpPr>
        <p:spPr>
          <a:xfrm>
            <a:off x="1143000" y="685800"/>
            <a:ext cx="4572000" cy="3429000"/>
          </a:xfrm>
          <a:prstGeom prst="rect">
            <a:avLst/>
          </a:prstGeom>
        </p:spPr>
      </p:sp>
      <p:sp>
        <p:nvSpPr>
          <p:cNvPr id="556" name="PlaceHolder 3"/>
          <p:cNvSpPr>
            <a:spLocks noGrp="1"/>
          </p:cNvSpPr>
          <p:nvPr>
            <p:ph type="body"/>
          </p:nvPr>
        </p:nvSpPr>
        <p:spPr>
          <a:xfrm>
            <a:off x="914400" y="4343400"/>
            <a:ext cx="5029200" cy="4114800"/>
          </a:xfrm>
          <a:prstGeom prst="rect">
            <a:avLst/>
          </a:prstGeom>
        </p:spPr>
        <p:txBody>
          <a:bodyPr/>
          <a:lstStyle/>
          <a:p>
            <a:pPr>
              <a:spcBef>
                <a:spcPts val="448"/>
              </a:spcBef>
            </a:pPr>
            <a:r>
              <a:rPr lang="en-US" sz="1200" b="1" strike="noStrike" spc="-1">
                <a:solidFill>
                  <a:srgbClr val="000000"/>
                </a:solidFill>
                <a:latin typeface="Arial"/>
                <a:ea typeface="Times New Roman"/>
              </a:rPr>
              <a:t>Slide 9: Drugs have long-term consequences.</a:t>
            </a:r>
            <a:endParaRPr lang="en-US" sz="1200" b="0" strike="noStrike" spc="-1">
              <a:solidFill>
                <a:srgbClr val="000000"/>
              </a:solidFill>
              <a:latin typeface="Arial"/>
            </a:endParaRPr>
          </a:p>
          <a:p>
            <a:pPr>
              <a:spcBef>
                <a:spcPts val="448"/>
              </a:spcBef>
            </a:pPr>
            <a:r>
              <a:rPr lang="en-US" sz="1200" b="1" strike="noStrike" spc="-1">
                <a:solidFill>
                  <a:srgbClr val="000000"/>
                </a:solidFill>
                <a:latin typeface="Arial"/>
                <a:ea typeface="Times New Roman"/>
              </a:rPr>
              <a:t> </a:t>
            </a:r>
            <a:endParaRPr lang="en-US" sz="1200" b="0" strike="noStrike" spc="-1">
              <a:solidFill>
                <a:srgbClr val="000000"/>
              </a:solidFill>
              <a:latin typeface="Arial"/>
            </a:endParaRPr>
          </a:p>
          <a:p>
            <a:pPr>
              <a:spcBef>
                <a:spcPts val="448"/>
              </a:spcBef>
            </a:pPr>
            <a:r>
              <a:rPr lang="en-US" sz="1200" b="1" strike="noStrike" spc="-1">
                <a:solidFill>
                  <a:srgbClr val="000000"/>
                </a:solidFill>
                <a:latin typeface="Arial"/>
                <a:ea typeface="Times New Roman"/>
              </a:rPr>
              <a:t>Here is another example of what science has shown us about the long-term effects of drugs. </a:t>
            </a:r>
            <a:r>
              <a:rPr lang="en-US" sz="1200" b="0" strike="noStrike" spc="-1">
                <a:solidFill>
                  <a:srgbClr val="000000"/>
                </a:solidFill>
                <a:latin typeface="Arial"/>
                <a:ea typeface="Times New Roman"/>
              </a:rPr>
              <a:t>What this PET</a:t>
            </a:r>
            <a:r>
              <a:rPr lang="en-US" sz="1200" b="1" strike="noStrike" spc="-1">
                <a:solidFill>
                  <a:srgbClr val="000000"/>
                </a:solidFill>
                <a:latin typeface="Arial"/>
                <a:ea typeface="Times New Roman"/>
              </a:rPr>
              <a:t> </a:t>
            </a:r>
            <a:r>
              <a:rPr lang="en-US" sz="1200" b="0" strike="noStrike" spc="-1">
                <a:solidFill>
                  <a:srgbClr val="000000"/>
                </a:solidFill>
                <a:latin typeface="Arial"/>
                <a:ea typeface="Times New Roman"/>
              </a:rPr>
              <a:t>scan shows us is how </a:t>
            </a:r>
            <a:r>
              <a:rPr lang="en-US" sz="1200" b="0" i="1" strike="noStrike" spc="-1">
                <a:solidFill>
                  <a:srgbClr val="000000"/>
                </a:solidFill>
                <a:latin typeface="Arial"/>
                <a:ea typeface="Times New Roman"/>
              </a:rPr>
              <a:t>just 10 days </a:t>
            </a:r>
            <a:r>
              <a:rPr lang="en-US" sz="1200" b="0" strike="noStrike" spc="-1">
                <a:solidFill>
                  <a:srgbClr val="000000"/>
                </a:solidFill>
                <a:latin typeface="Arial"/>
                <a:ea typeface="Times New Roman"/>
              </a:rPr>
              <a:t>of drug use can produce very dramatic and long-term changes in the brain of a monkey. The drug in these images is amphetamine, or what some people call “speed.” Remember the previous slide showed us what the brain of a chronic cocaine abuser looks like. This slide shows us what using a drug like amphetamine can do in only 10 days to the brain of a monkey.</a:t>
            </a:r>
            <a:endParaRPr lang="en-US" sz="1200" b="0" strike="noStrike" spc="-1">
              <a:solidFill>
                <a:srgbClr val="000000"/>
              </a:solidFill>
              <a:latin typeface="Arial"/>
            </a:endParaRPr>
          </a:p>
          <a:p>
            <a:pPr>
              <a:spcBef>
                <a:spcPts val="448"/>
              </a:spcBef>
            </a:pPr>
            <a:r>
              <a:rPr lang="en-US" sz="1200" b="0" strike="noStrike" spc="-1">
                <a:solidFill>
                  <a:srgbClr val="000000"/>
                </a:solidFill>
                <a:latin typeface="Arial"/>
                <a:ea typeface="Times New Roman"/>
              </a:rPr>
              <a:t> </a:t>
            </a:r>
            <a:endParaRPr lang="en-US" sz="1200" b="0" strike="noStrike" spc="-1">
              <a:solidFill>
                <a:srgbClr val="000000"/>
              </a:solidFill>
              <a:latin typeface="Arial"/>
            </a:endParaRPr>
          </a:p>
          <a:p>
            <a:pPr>
              <a:spcBef>
                <a:spcPts val="448"/>
              </a:spcBef>
            </a:pPr>
            <a:r>
              <a:rPr lang="en-US" sz="1200" b="0" strike="noStrike" spc="-1">
                <a:solidFill>
                  <a:srgbClr val="000000"/>
                </a:solidFill>
                <a:latin typeface="Arial"/>
                <a:ea typeface="Times New Roman"/>
              </a:rPr>
              <a:t>This slide also gives us a better idea of what methamphetamine, a drug similar in structure, can do to the brain. Methamphetamine use is becoming increasingly popular in certain areas of the country.</a:t>
            </a:r>
            <a:endParaRPr lang="en-US" sz="1200" b="0" strike="noStrike" spc="-1">
              <a:solidFill>
                <a:srgbClr val="000000"/>
              </a:solidFill>
              <a:latin typeface="Arial"/>
            </a:endParaRPr>
          </a:p>
          <a:p>
            <a:pPr>
              <a:spcBef>
                <a:spcPts val="448"/>
              </a:spcBef>
            </a:pPr>
            <a:r>
              <a:rPr lang="en-US" sz="1200" b="0" strike="noStrike" spc="-1">
                <a:solidFill>
                  <a:srgbClr val="000000"/>
                </a:solidFill>
                <a:latin typeface="Arial"/>
                <a:ea typeface="Times New Roman"/>
              </a:rPr>
              <a:t> </a:t>
            </a:r>
            <a:endParaRPr lang="en-US" sz="1200" b="0" strike="noStrike" spc="-1">
              <a:solidFill>
                <a:srgbClr val="000000"/>
              </a:solidFill>
              <a:latin typeface="Arial"/>
            </a:endParaRPr>
          </a:p>
          <a:p>
            <a:pPr>
              <a:spcBef>
                <a:spcPts val="448"/>
              </a:spcBef>
            </a:pPr>
            <a:r>
              <a:rPr lang="en-US" sz="1200" b="0" strike="noStrike" spc="-1">
                <a:solidFill>
                  <a:srgbClr val="000000"/>
                </a:solidFill>
                <a:latin typeface="Arial"/>
                <a:ea typeface="Times New Roman"/>
              </a:rPr>
              <a:t>The top row shows us, in white and red, normal brain activity. The second row shows us that same brain 4 weeks </a:t>
            </a:r>
            <a:r>
              <a:rPr lang="en-US" sz="1200" b="0" i="1" strike="noStrike" spc="-1">
                <a:solidFill>
                  <a:srgbClr val="000000"/>
                </a:solidFill>
                <a:latin typeface="Arial"/>
                <a:ea typeface="Times New Roman"/>
              </a:rPr>
              <a:t>after </a:t>
            </a:r>
            <a:r>
              <a:rPr lang="en-US" sz="1200" b="0" strike="noStrike" spc="-1">
                <a:solidFill>
                  <a:srgbClr val="000000"/>
                </a:solidFill>
                <a:latin typeface="Arial"/>
                <a:ea typeface="Times New Roman"/>
              </a:rPr>
              <a:t>being given amphetamine for 10 days. There is a dramatic decrease in brain activity. This decreased brain activity continues for up to 1 year after amphetamine use. These continuous brain changes often trigger other changes in social and emotional behavior, too, including a possible increase in aggressiveness, feelings of isolation, and depression.</a:t>
            </a:r>
            <a:endParaRPr lang="en-US" sz="1200" b="0" strike="noStrike" spc="-1">
              <a:solidFill>
                <a:srgbClr val="000000"/>
              </a:solidFill>
              <a:latin typeface="Arial"/>
            </a:endParaRPr>
          </a:p>
          <a:p>
            <a:pPr>
              <a:spcBef>
                <a:spcPts val="448"/>
              </a:spcBef>
            </a:pPr>
            <a:r>
              <a:rPr lang="en-US" sz="1200" b="0" strike="noStrike" spc="-1">
                <a:solidFill>
                  <a:srgbClr val="000000"/>
                </a:solidFill>
                <a:latin typeface="Arial"/>
                <a:ea typeface="Times New Roman"/>
              </a:rPr>
              <a:t> </a:t>
            </a:r>
            <a:endParaRPr lang="en-US" sz="1200" b="0" strike="noStrike" spc="-1">
              <a:solidFill>
                <a:srgbClr val="000000"/>
              </a:solidFill>
              <a:latin typeface="Arial"/>
            </a:endParaRPr>
          </a:p>
          <a:p>
            <a:pPr>
              <a:spcBef>
                <a:spcPts val="448"/>
              </a:spcBef>
            </a:pPr>
            <a:r>
              <a:rPr lang="en-US" sz="1200" b="0" strike="noStrike" spc="-1">
                <a:solidFill>
                  <a:srgbClr val="000000"/>
                </a:solidFill>
                <a:latin typeface="Arial"/>
                <a:ea typeface="Times New Roman"/>
              </a:rPr>
              <a:t>Photo courtesy of NIDA from research conducted by Melega WP, Raleigh MJ, Stout DB, Lacan C, Huang SC, Phelps ME. Recovery of striatal dopamine function after acute amphetamine- and methamphetamine­induced neurotoxicity in the vervet monkey. </a:t>
            </a:r>
            <a:r>
              <a:rPr lang="en-US" sz="1200" b="0" i="1" strike="noStrike" spc="-1">
                <a:solidFill>
                  <a:srgbClr val="000000"/>
                </a:solidFill>
                <a:latin typeface="Arial"/>
                <a:ea typeface="Times New Roman"/>
              </a:rPr>
              <a:t>Brain Res </a:t>
            </a:r>
            <a:r>
              <a:rPr lang="en-US" sz="1200" b="0" strike="noStrike" spc="-1">
                <a:solidFill>
                  <a:srgbClr val="000000"/>
                </a:solidFill>
                <a:latin typeface="Arial"/>
                <a:ea typeface="Times New Roman"/>
              </a:rPr>
              <a:t>1997 Aug 22;766(1-2);113-120.</a:t>
            </a:r>
            <a:endParaRPr lang="en-US" sz="1200" b="0" strike="noStrike" spc="-1">
              <a:solidFill>
                <a:srgbClr val="000000"/>
              </a:solidFill>
              <a:latin typeface="Arial"/>
            </a:endParaRPr>
          </a:p>
          <a:p>
            <a:pPr>
              <a:spcBef>
                <a:spcPts val="448"/>
              </a:spcBef>
            </a:pPr>
            <a:r>
              <a:rPr lang="en-US" sz="1200" b="0" strike="noStrike" spc="-1">
                <a:solidFill>
                  <a:srgbClr val="000000"/>
                </a:solidFill>
                <a:latin typeface="Arial"/>
                <a:ea typeface="Times New Roman"/>
              </a:rPr>
              <a:t> </a:t>
            </a:r>
            <a:endParaRPr lang="en-US" sz="1200" b="0" strike="noStrike" spc="-1">
              <a:solidFill>
                <a:srgbClr val="000000"/>
              </a:solidFill>
              <a:latin typeface="Arial"/>
            </a:endParaRPr>
          </a:p>
          <a:p>
            <a:pPr>
              <a:spcBef>
                <a:spcPts val="448"/>
              </a:spcBef>
            </a:pPr>
            <a:r>
              <a:rPr lang="en-US" sz="1200" b="0" strike="noStrike" spc="-1">
                <a:solidFill>
                  <a:srgbClr val="000000"/>
                </a:solidFill>
                <a:latin typeface="Arial"/>
                <a:ea typeface="Times New Roman"/>
              </a:rPr>
              <a:t> </a:t>
            </a:r>
            <a:endParaRPr lang="en-US" sz="1200" b="0" strike="noStrike" spc="-1">
              <a:solidFill>
                <a:srgbClr val="000000"/>
              </a:solidFill>
              <a:latin typeface="Arial"/>
            </a:endParaRPr>
          </a:p>
          <a:p>
            <a:pPr>
              <a:spcBef>
                <a:spcPts val="448"/>
              </a:spcBef>
            </a:pPr>
            <a:endParaRPr lang="en-US" sz="1200" b="0" strike="noStrike" spc="-1">
              <a:solidFill>
                <a:srgbClr val="000000"/>
              </a:solidFill>
              <a:latin typeface="Arial"/>
            </a:endParaRPr>
          </a:p>
          <a:p>
            <a:pPr>
              <a:spcBef>
                <a:spcPts val="448"/>
              </a:spcBef>
            </a:pPr>
            <a:endParaRPr lang="en-US" sz="1200" b="0" strike="noStrike" spc="-1">
              <a:solidFill>
                <a:srgbClr val="000000"/>
              </a:solidFill>
              <a:latin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PlaceHolder 1"/>
          <p:cNvSpPr>
            <a:spLocks noGrp="1" noRot="1" noChangeAspect="1"/>
          </p:cNvSpPr>
          <p:nvPr>
            <p:ph type="sldImg"/>
          </p:nvPr>
        </p:nvSpPr>
        <p:spPr>
          <a:xfrm>
            <a:off x="1143000" y="685800"/>
            <a:ext cx="4572000" cy="3429000"/>
          </a:xfrm>
          <a:prstGeom prst="rect">
            <a:avLst/>
          </a:prstGeom>
        </p:spPr>
      </p:sp>
      <p:sp>
        <p:nvSpPr>
          <p:cNvPr id="558" name="PlaceHolder 2"/>
          <p:cNvSpPr>
            <a:spLocks noGrp="1"/>
          </p:cNvSpPr>
          <p:nvPr>
            <p:ph type="body"/>
          </p:nvPr>
        </p:nvSpPr>
        <p:spPr>
          <a:xfrm>
            <a:off x="685800" y="4343400"/>
            <a:ext cx="5486400" cy="4114800"/>
          </a:xfrm>
          <a:prstGeom prst="rect">
            <a:avLst/>
          </a:prstGeom>
        </p:spPr>
        <p:txBody>
          <a:bodyPr lIns="0" tIns="0" rIns="0" bIns="0"/>
          <a:lstStyle/>
          <a:p>
            <a:endParaRPr lang="en-US" sz="1200" b="0" strike="noStrike" spc="-1">
              <a:solidFill>
                <a:srgbClr val="000000"/>
              </a:solidFill>
              <a:latin typeface="Arial"/>
            </a:endParaRPr>
          </a:p>
        </p:txBody>
      </p:sp>
      <p:sp>
        <p:nvSpPr>
          <p:cNvPr id="559" name="CustomShape 3"/>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3F8E62FB-B64E-4A92-90F0-7BE140A1ADB3}" type="slidenum">
              <a:rPr lang="it-IT" sz="1200" b="0" strike="noStrike" spc="-1">
                <a:solidFill>
                  <a:srgbClr val="000000"/>
                </a:solidFill>
                <a:latin typeface="Arial"/>
              </a:rPr>
              <a:pPr algn="r"/>
              <a:t>36</a:t>
            </a:fld>
            <a:endParaRPr lang="en-US" sz="1200" b="0" strike="noStrike" spc="-1">
              <a:solidFill>
                <a:srgbClr val="000000"/>
              </a:solidFill>
              <a:latin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PlaceHolder 1"/>
          <p:cNvSpPr>
            <a:spLocks noGrp="1" noRot="1" noChangeAspect="1"/>
          </p:cNvSpPr>
          <p:nvPr>
            <p:ph type="sldImg"/>
          </p:nvPr>
        </p:nvSpPr>
        <p:spPr>
          <a:xfrm>
            <a:off x="1143000" y="685800"/>
            <a:ext cx="4572000" cy="3429000"/>
          </a:xfrm>
          <a:prstGeom prst="rect">
            <a:avLst/>
          </a:prstGeom>
        </p:spPr>
      </p:sp>
      <p:sp>
        <p:nvSpPr>
          <p:cNvPr id="561" name="PlaceHolder 2"/>
          <p:cNvSpPr>
            <a:spLocks noGrp="1"/>
          </p:cNvSpPr>
          <p:nvPr>
            <p:ph type="body"/>
          </p:nvPr>
        </p:nvSpPr>
        <p:spPr>
          <a:xfrm>
            <a:off x="685800" y="4343400"/>
            <a:ext cx="5486400" cy="4114800"/>
          </a:xfrm>
          <a:prstGeom prst="rect">
            <a:avLst/>
          </a:prstGeom>
        </p:spPr>
        <p:txBody>
          <a:bodyPr lIns="0" tIns="0" rIns="0" bIns="0"/>
          <a:lstStyle/>
          <a:p>
            <a:endParaRPr lang="en-US" sz="1200" b="0" strike="noStrike" spc="-1">
              <a:solidFill>
                <a:srgbClr val="000000"/>
              </a:solidFill>
              <a:latin typeface="Arial"/>
            </a:endParaRPr>
          </a:p>
        </p:txBody>
      </p:sp>
      <p:sp>
        <p:nvSpPr>
          <p:cNvPr id="562" name="CustomShape 3"/>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2C3ED112-ED30-4862-B9A5-BEBFE28C8A0C}" type="slidenum">
              <a:rPr lang="it-IT" sz="1200" b="0" strike="noStrike" spc="-1">
                <a:solidFill>
                  <a:srgbClr val="000000"/>
                </a:solidFill>
                <a:latin typeface="Arial"/>
              </a:rPr>
              <a:pPr algn="r"/>
              <a:t>42</a:t>
            </a:fld>
            <a:endParaRPr lang="en-US" sz="1200" b="0" strike="noStrike" spc="-1">
              <a:solidFill>
                <a:srgbClr val="000000"/>
              </a:solidFill>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PlaceHolder 1"/>
          <p:cNvSpPr>
            <a:spLocks noGrp="1" noRot="1" noChangeAspect="1"/>
          </p:cNvSpPr>
          <p:nvPr>
            <p:ph type="sldImg"/>
          </p:nvPr>
        </p:nvSpPr>
        <p:spPr>
          <a:xfrm>
            <a:off x="1143000" y="685800"/>
            <a:ext cx="4572000" cy="3429000"/>
          </a:xfrm>
          <a:prstGeom prst="rect">
            <a:avLst/>
          </a:prstGeom>
        </p:spPr>
      </p:sp>
      <p:sp>
        <p:nvSpPr>
          <p:cNvPr id="564" name="PlaceHolder 2"/>
          <p:cNvSpPr>
            <a:spLocks noGrp="1"/>
          </p:cNvSpPr>
          <p:nvPr>
            <p:ph type="body"/>
          </p:nvPr>
        </p:nvSpPr>
        <p:spPr>
          <a:xfrm>
            <a:off x="685800" y="4343400"/>
            <a:ext cx="5486400" cy="4114800"/>
          </a:xfrm>
          <a:prstGeom prst="rect">
            <a:avLst/>
          </a:prstGeom>
        </p:spPr>
        <p:txBody>
          <a:bodyPr lIns="0" tIns="0" rIns="0" bIns="0"/>
          <a:lstStyle/>
          <a:p>
            <a:endParaRPr lang="en-US" sz="1200" b="0" strike="noStrike" spc="-1">
              <a:solidFill>
                <a:srgbClr val="000000"/>
              </a:solidFill>
              <a:latin typeface="Arial"/>
            </a:endParaRPr>
          </a:p>
        </p:txBody>
      </p:sp>
      <p:sp>
        <p:nvSpPr>
          <p:cNvPr id="565" name="CustomShape 3"/>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49838939-1BCD-4040-BCEE-EA7EADDF9B33}" type="slidenum">
              <a:rPr lang="it-IT" sz="1200" b="0" strike="noStrike" spc="-1">
                <a:solidFill>
                  <a:srgbClr val="000000"/>
                </a:solidFill>
                <a:latin typeface="Arial"/>
              </a:rPr>
              <a:pPr algn="r"/>
              <a:t>45</a:t>
            </a:fld>
            <a:endParaRPr lang="en-US" sz="1200" b="0" strike="noStrike" spc="-1">
              <a:solidFill>
                <a:srgbClr val="000000"/>
              </a:solidFill>
              <a:latin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PlaceHolder 1"/>
          <p:cNvSpPr>
            <a:spLocks noGrp="1" noRot="1" noChangeAspect="1"/>
          </p:cNvSpPr>
          <p:nvPr>
            <p:ph type="sldImg"/>
          </p:nvPr>
        </p:nvSpPr>
        <p:spPr>
          <a:xfrm>
            <a:off x="1143000" y="685800"/>
            <a:ext cx="4572000" cy="3429000"/>
          </a:xfrm>
          <a:prstGeom prst="rect">
            <a:avLst/>
          </a:prstGeom>
        </p:spPr>
      </p:sp>
      <p:sp>
        <p:nvSpPr>
          <p:cNvPr id="567" name="PlaceHolder 2"/>
          <p:cNvSpPr>
            <a:spLocks noGrp="1"/>
          </p:cNvSpPr>
          <p:nvPr>
            <p:ph type="body"/>
          </p:nvPr>
        </p:nvSpPr>
        <p:spPr>
          <a:xfrm>
            <a:off x="685800" y="4343400"/>
            <a:ext cx="5486400" cy="4114800"/>
          </a:xfrm>
          <a:prstGeom prst="rect">
            <a:avLst/>
          </a:prstGeom>
        </p:spPr>
        <p:txBody>
          <a:bodyPr lIns="0" tIns="0" rIns="0" bIns="0"/>
          <a:lstStyle/>
          <a:p>
            <a:endParaRPr lang="en-US" sz="1200" b="0" strike="noStrike" spc="-1">
              <a:solidFill>
                <a:srgbClr val="000000"/>
              </a:solidFill>
              <a:latin typeface="Arial"/>
            </a:endParaRPr>
          </a:p>
        </p:txBody>
      </p:sp>
      <p:sp>
        <p:nvSpPr>
          <p:cNvPr id="568" name="CustomShape 3"/>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7737FB29-C75E-41E6-AA72-ECFAC0333655}" type="slidenum">
              <a:rPr lang="it-IT" sz="1200" b="0" strike="noStrike" spc="-1">
                <a:solidFill>
                  <a:srgbClr val="000000"/>
                </a:solidFill>
                <a:latin typeface="Arial"/>
              </a:rPr>
              <a:pPr algn="r"/>
              <a:t>46</a:t>
            </a:fld>
            <a:endParaRPr lang="en-US" sz="1200" b="0" strike="noStrike" spc="-1">
              <a:solidFill>
                <a:srgbClr val="000000"/>
              </a:solidFill>
              <a:latin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CustomShape 1"/>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FCE1368F-6FB6-480E-9110-9377C1319F23}" type="slidenum">
              <a:rPr lang="it-IT" sz="1200" b="0" strike="noStrike" spc="-1">
                <a:solidFill>
                  <a:srgbClr val="000000"/>
                </a:solidFill>
                <a:latin typeface="Arial"/>
              </a:rPr>
              <a:pPr algn="r"/>
              <a:t>57</a:t>
            </a:fld>
            <a:endParaRPr lang="en-US" sz="1200" b="0" strike="noStrike" spc="-1">
              <a:solidFill>
                <a:srgbClr val="000000"/>
              </a:solidFill>
              <a:latin typeface="Arial"/>
            </a:endParaRPr>
          </a:p>
        </p:txBody>
      </p:sp>
      <p:sp>
        <p:nvSpPr>
          <p:cNvPr id="570" name="PlaceHolder 2"/>
          <p:cNvSpPr>
            <a:spLocks noGrp="1" noRot="1" noChangeAspect="1"/>
          </p:cNvSpPr>
          <p:nvPr>
            <p:ph type="sldImg"/>
          </p:nvPr>
        </p:nvSpPr>
        <p:spPr>
          <a:xfrm>
            <a:off x="1143000" y="685800"/>
            <a:ext cx="4572000" cy="3429000"/>
          </a:xfrm>
          <a:prstGeom prst="rect">
            <a:avLst/>
          </a:prstGeom>
        </p:spPr>
      </p:sp>
      <p:sp>
        <p:nvSpPr>
          <p:cNvPr id="571" name="PlaceHolder 3"/>
          <p:cNvSpPr>
            <a:spLocks noGrp="1"/>
          </p:cNvSpPr>
          <p:nvPr>
            <p:ph type="body"/>
          </p:nvPr>
        </p:nvSpPr>
        <p:spPr>
          <a:xfrm>
            <a:off x="685800" y="4343400"/>
            <a:ext cx="5486400" cy="4114800"/>
          </a:xfrm>
          <a:prstGeom prst="rect">
            <a:avLst/>
          </a:prstGeom>
        </p:spPr>
        <p:txBody>
          <a:bodyPr lIns="0" tIns="0" rIns="0" bIns="0"/>
          <a:lstStyle/>
          <a:p>
            <a:endParaRPr lang="en-US" sz="1200" b="0" strike="noStrike" spc="-1">
              <a:solidFill>
                <a:srgbClr val="000000"/>
              </a:solidFill>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CustomShape 1"/>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90A947E9-A43E-47F7-BD53-C2416E46FAF8}" type="slidenum">
              <a:rPr lang="it-IT" sz="1200" b="0" strike="noStrike" spc="-1">
                <a:solidFill>
                  <a:srgbClr val="000000"/>
                </a:solidFill>
                <a:latin typeface="Arial"/>
              </a:rPr>
              <a:pPr algn="r"/>
              <a:t>6</a:t>
            </a:fld>
            <a:endParaRPr lang="en-US" sz="1200" b="0" strike="noStrike" spc="-1">
              <a:solidFill>
                <a:srgbClr val="000000"/>
              </a:solidFill>
              <a:latin typeface="Arial"/>
            </a:endParaRPr>
          </a:p>
        </p:txBody>
      </p:sp>
      <p:sp>
        <p:nvSpPr>
          <p:cNvPr id="495" name="PlaceHolder 2"/>
          <p:cNvSpPr>
            <a:spLocks noGrp="1" noRot="1" noChangeAspect="1"/>
          </p:cNvSpPr>
          <p:nvPr>
            <p:ph type="sldImg"/>
          </p:nvPr>
        </p:nvSpPr>
        <p:spPr>
          <a:xfrm>
            <a:off x="1143000" y="685800"/>
            <a:ext cx="4572000" cy="3429000"/>
          </a:xfrm>
          <a:prstGeom prst="rect">
            <a:avLst/>
          </a:prstGeom>
        </p:spPr>
      </p:sp>
      <p:sp>
        <p:nvSpPr>
          <p:cNvPr id="496" name="PlaceHolder 3"/>
          <p:cNvSpPr>
            <a:spLocks noGrp="1"/>
          </p:cNvSpPr>
          <p:nvPr>
            <p:ph type="body"/>
          </p:nvPr>
        </p:nvSpPr>
        <p:spPr>
          <a:xfrm>
            <a:off x="914400" y="4343400"/>
            <a:ext cx="5029200" cy="4114800"/>
          </a:xfrm>
          <a:prstGeom prst="rect">
            <a:avLst/>
          </a:prstGeom>
        </p:spPr>
        <p:txBody>
          <a:bodyPr lIns="0" tIns="0" rIns="0" bIns="0"/>
          <a:lstStyle/>
          <a:p>
            <a:endParaRPr lang="en-US" sz="1200" b="0" strike="noStrike" spc="-1">
              <a:solidFill>
                <a:srgbClr val="000000"/>
              </a:solid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CustomShape 1"/>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9EC632ED-4AD2-44F8-9170-4ABC161BA954}" type="slidenum">
              <a:rPr lang="it-IT" sz="1200" b="0" strike="noStrike" spc="-1">
                <a:solidFill>
                  <a:srgbClr val="000000"/>
                </a:solidFill>
                <a:latin typeface="Arial"/>
              </a:rPr>
              <a:pPr algn="r"/>
              <a:t>10</a:t>
            </a:fld>
            <a:endParaRPr lang="en-US" sz="1200" b="0" strike="noStrike" spc="-1">
              <a:solidFill>
                <a:srgbClr val="000000"/>
              </a:solidFill>
              <a:latin typeface="Arial"/>
            </a:endParaRPr>
          </a:p>
        </p:txBody>
      </p:sp>
      <p:sp>
        <p:nvSpPr>
          <p:cNvPr id="498" name="PlaceHolder 2"/>
          <p:cNvSpPr>
            <a:spLocks noGrp="1" noRot="1" noChangeAspect="1"/>
          </p:cNvSpPr>
          <p:nvPr>
            <p:ph type="sldImg"/>
          </p:nvPr>
        </p:nvSpPr>
        <p:spPr>
          <a:xfrm>
            <a:off x="1143000" y="685800"/>
            <a:ext cx="4572000" cy="3429000"/>
          </a:xfrm>
          <a:prstGeom prst="rect">
            <a:avLst/>
          </a:prstGeom>
        </p:spPr>
      </p:sp>
      <p:sp>
        <p:nvSpPr>
          <p:cNvPr id="499" name="PlaceHolder 3"/>
          <p:cNvSpPr>
            <a:spLocks noGrp="1"/>
          </p:cNvSpPr>
          <p:nvPr>
            <p:ph type="body"/>
          </p:nvPr>
        </p:nvSpPr>
        <p:spPr>
          <a:xfrm>
            <a:off x="914400" y="4343400"/>
            <a:ext cx="5029200" cy="4114800"/>
          </a:xfrm>
          <a:prstGeom prst="rect">
            <a:avLst/>
          </a:prstGeom>
        </p:spPr>
        <p:txBody>
          <a:bodyPr lIns="0" tIns="0" rIns="0" bIns="0"/>
          <a:lstStyle/>
          <a:p>
            <a:endParaRPr lang="en-US" sz="1200" b="0" strike="noStrike" spc="-1">
              <a:solidFill>
                <a:srgbClr val="000000"/>
              </a:solidFill>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CustomShape 1"/>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392F6634-052F-442C-A3CE-B2915AC0D9CC}" type="slidenum">
              <a:rPr lang="it-IT" sz="1200" b="0" strike="noStrike" spc="-1">
                <a:solidFill>
                  <a:srgbClr val="000000"/>
                </a:solidFill>
                <a:latin typeface="Arial"/>
              </a:rPr>
              <a:pPr algn="r"/>
              <a:t>11</a:t>
            </a:fld>
            <a:endParaRPr lang="en-US" sz="1200" b="0" strike="noStrike" spc="-1">
              <a:solidFill>
                <a:srgbClr val="000000"/>
              </a:solidFill>
              <a:latin typeface="Arial"/>
            </a:endParaRPr>
          </a:p>
        </p:txBody>
      </p:sp>
      <p:sp>
        <p:nvSpPr>
          <p:cNvPr id="501" name="PlaceHolder 2"/>
          <p:cNvSpPr>
            <a:spLocks noGrp="1" noRot="1" noChangeAspect="1"/>
          </p:cNvSpPr>
          <p:nvPr>
            <p:ph type="sldImg"/>
          </p:nvPr>
        </p:nvSpPr>
        <p:spPr>
          <a:xfrm>
            <a:off x="1143000" y="685800"/>
            <a:ext cx="4572000" cy="3429000"/>
          </a:xfrm>
          <a:prstGeom prst="rect">
            <a:avLst/>
          </a:prstGeom>
        </p:spPr>
      </p:sp>
      <p:sp>
        <p:nvSpPr>
          <p:cNvPr id="502" name="PlaceHolder 3"/>
          <p:cNvSpPr>
            <a:spLocks noGrp="1"/>
          </p:cNvSpPr>
          <p:nvPr>
            <p:ph type="body"/>
          </p:nvPr>
        </p:nvSpPr>
        <p:spPr>
          <a:xfrm>
            <a:off x="914400" y="4343400"/>
            <a:ext cx="5029200" cy="4114800"/>
          </a:xfrm>
          <a:prstGeom prst="rect">
            <a:avLst/>
          </a:prstGeom>
        </p:spPr>
        <p:txBody>
          <a:bodyPr lIns="0" tIns="0" rIns="0" bIns="0"/>
          <a:lstStyle/>
          <a:p>
            <a:endParaRPr lang="en-US" sz="1200" b="0" strike="noStrike" spc="-1">
              <a:solidFill>
                <a:srgbClr val="000000"/>
              </a:solidFill>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CustomShape 1"/>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B693E37F-25D6-4E4B-9618-9EC4F079BBA7}" type="slidenum">
              <a:rPr lang="it-IT" sz="1200" b="0" strike="noStrike" spc="-1">
                <a:solidFill>
                  <a:srgbClr val="000000"/>
                </a:solidFill>
                <a:latin typeface="Arial"/>
              </a:rPr>
              <a:pPr algn="r"/>
              <a:t>12</a:t>
            </a:fld>
            <a:endParaRPr lang="en-US" sz="1200" b="0" strike="noStrike" spc="-1">
              <a:solidFill>
                <a:srgbClr val="000000"/>
              </a:solidFill>
              <a:latin typeface="Arial"/>
            </a:endParaRPr>
          </a:p>
        </p:txBody>
      </p:sp>
      <p:sp>
        <p:nvSpPr>
          <p:cNvPr id="504" name="PlaceHolder 2"/>
          <p:cNvSpPr>
            <a:spLocks noGrp="1" noRot="1" noChangeAspect="1"/>
          </p:cNvSpPr>
          <p:nvPr>
            <p:ph type="sldImg"/>
          </p:nvPr>
        </p:nvSpPr>
        <p:spPr>
          <a:xfrm>
            <a:off x="1143000" y="685800"/>
            <a:ext cx="4572000" cy="3429000"/>
          </a:xfrm>
          <a:prstGeom prst="rect">
            <a:avLst/>
          </a:prstGeom>
        </p:spPr>
      </p:sp>
      <p:sp>
        <p:nvSpPr>
          <p:cNvPr id="505" name="PlaceHolder 3"/>
          <p:cNvSpPr>
            <a:spLocks noGrp="1"/>
          </p:cNvSpPr>
          <p:nvPr>
            <p:ph type="body"/>
          </p:nvPr>
        </p:nvSpPr>
        <p:spPr>
          <a:xfrm>
            <a:off x="914400" y="4343400"/>
            <a:ext cx="5029200" cy="4114800"/>
          </a:xfrm>
          <a:prstGeom prst="rect">
            <a:avLst/>
          </a:prstGeom>
        </p:spPr>
        <p:txBody>
          <a:bodyPr lIns="0" tIns="0" rIns="0" bIns="0"/>
          <a:lstStyle/>
          <a:p>
            <a:endParaRPr lang="en-US" sz="1200" b="0" strike="noStrike" spc="-1">
              <a:solidFill>
                <a:srgbClr val="000000"/>
              </a:solidFill>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CustomShape 1"/>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8282ECA3-3C69-4FEE-B06D-C60A61144714}" type="slidenum">
              <a:rPr lang="it-IT" sz="1200" b="0" strike="noStrike" spc="-1">
                <a:solidFill>
                  <a:srgbClr val="000000"/>
                </a:solidFill>
                <a:latin typeface="Arial"/>
              </a:rPr>
              <a:pPr algn="r"/>
              <a:t>13</a:t>
            </a:fld>
            <a:endParaRPr lang="en-US" sz="1200" b="0" strike="noStrike" spc="-1">
              <a:solidFill>
                <a:srgbClr val="000000"/>
              </a:solidFill>
              <a:latin typeface="Arial"/>
            </a:endParaRPr>
          </a:p>
        </p:txBody>
      </p:sp>
      <p:sp>
        <p:nvSpPr>
          <p:cNvPr id="507" name="PlaceHolder 2"/>
          <p:cNvSpPr>
            <a:spLocks noGrp="1" noRot="1" noChangeAspect="1"/>
          </p:cNvSpPr>
          <p:nvPr>
            <p:ph type="sldImg"/>
          </p:nvPr>
        </p:nvSpPr>
        <p:spPr>
          <a:xfrm>
            <a:off x="1143000" y="685800"/>
            <a:ext cx="4572000" cy="3429000"/>
          </a:xfrm>
          <a:prstGeom prst="rect">
            <a:avLst/>
          </a:prstGeom>
        </p:spPr>
      </p:sp>
      <p:sp>
        <p:nvSpPr>
          <p:cNvPr id="508" name="PlaceHolder 3"/>
          <p:cNvSpPr>
            <a:spLocks noGrp="1"/>
          </p:cNvSpPr>
          <p:nvPr>
            <p:ph type="body"/>
          </p:nvPr>
        </p:nvSpPr>
        <p:spPr>
          <a:xfrm>
            <a:off x="914400" y="4343400"/>
            <a:ext cx="5029200" cy="4114800"/>
          </a:xfrm>
          <a:prstGeom prst="rect">
            <a:avLst/>
          </a:prstGeom>
        </p:spPr>
        <p:txBody>
          <a:bodyPr lIns="0" tIns="0" rIns="0" bIns="0"/>
          <a:lstStyle/>
          <a:p>
            <a:endParaRPr lang="en-US" sz="1200" b="0" strike="noStrike" spc="-1">
              <a:solidFill>
                <a:srgbClr val="000000"/>
              </a:solidFill>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CustomShape 1"/>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C3A3ACDB-778C-43EC-B62F-7B05EFDEEE4B}" type="slidenum">
              <a:rPr lang="it-IT" sz="1200" b="0" strike="noStrike" spc="-1">
                <a:solidFill>
                  <a:srgbClr val="000000"/>
                </a:solidFill>
                <a:latin typeface="Arial"/>
              </a:rPr>
              <a:pPr algn="r"/>
              <a:t>14</a:t>
            </a:fld>
            <a:endParaRPr lang="en-US" sz="1200" b="0" strike="noStrike" spc="-1">
              <a:solidFill>
                <a:srgbClr val="000000"/>
              </a:solidFill>
              <a:latin typeface="Arial"/>
            </a:endParaRPr>
          </a:p>
        </p:txBody>
      </p:sp>
      <p:sp>
        <p:nvSpPr>
          <p:cNvPr id="510" name="PlaceHolder 2"/>
          <p:cNvSpPr>
            <a:spLocks noGrp="1" noRot="1" noChangeAspect="1"/>
          </p:cNvSpPr>
          <p:nvPr>
            <p:ph type="sldImg"/>
          </p:nvPr>
        </p:nvSpPr>
        <p:spPr>
          <a:xfrm>
            <a:off x="1143000" y="685800"/>
            <a:ext cx="4572000" cy="3429000"/>
          </a:xfrm>
          <a:prstGeom prst="rect">
            <a:avLst/>
          </a:prstGeom>
        </p:spPr>
      </p:sp>
      <p:sp>
        <p:nvSpPr>
          <p:cNvPr id="511" name="PlaceHolder 3"/>
          <p:cNvSpPr>
            <a:spLocks noGrp="1"/>
          </p:cNvSpPr>
          <p:nvPr>
            <p:ph type="body"/>
          </p:nvPr>
        </p:nvSpPr>
        <p:spPr>
          <a:xfrm>
            <a:off x="914400" y="4343400"/>
            <a:ext cx="5029200" cy="4114800"/>
          </a:xfrm>
          <a:prstGeom prst="rect">
            <a:avLst/>
          </a:prstGeom>
        </p:spPr>
        <p:txBody>
          <a:bodyPr lIns="0" tIns="0" rIns="0" bIns="0"/>
          <a:lstStyle/>
          <a:p>
            <a:endParaRPr lang="en-US" sz="1200" b="0" strike="noStrike" spc="-1">
              <a:solidFill>
                <a:srgbClr val="000000"/>
              </a:solidFill>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CustomShape 1"/>
          <p:cNvSpPr/>
          <p:nvPr/>
        </p:nvSpPr>
        <p:spPr>
          <a:xfrm>
            <a:off x="3884760" y="868536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39A236DC-57C6-45C7-9BCA-EABDD290E74F}" type="slidenum">
              <a:rPr lang="it-IT" sz="1200" b="0" strike="noStrike" spc="-1">
                <a:solidFill>
                  <a:srgbClr val="000000"/>
                </a:solidFill>
                <a:latin typeface="Arial"/>
              </a:rPr>
              <a:pPr algn="r"/>
              <a:t>15</a:t>
            </a:fld>
            <a:endParaRPr lang="en-US" sz="1200" b="0" strike="noStrike" spc="-1">
              <a:solidFill>
                <a:srgbClr val="000000"/>
              </a:solidFill>
              <a:latin typeface="Arial"/>
            </a:endParaRPr>
          </a:p>
        </p:txBody>
      </p:sp>
      <p:sp>
        <p:nvSpPr>
          <p:cNvPr id="513" name="PlaceHolder 2"/>
          <p:cNvSpPr>
            <a:spLocks noGrp="1" noRot="1" noChangeAspect="1"/>
          </p:cNvSpPr>
          <p:nvPr>
            <p:ph type="sldImg"/>
          </p:nvPr>
        </p:nvSpPr>
        <p:spPr>
          <a:xfrm>
            <a:off x="1143000" y="685800"/>
            <a:ext cx="4572000" cy="3429000"/>
          </a:xfrm>
          <a:prstGeom prst="rect">
            <a:avLst/>
          </a:prstGeom>
        </p:spPr>
      </p:sp>
      <p:sp>
        <p:nvSpPr>
          <p:cNvPr id="514" name="PlaceHolder 3"/>
          <p:cNvSpPr>
            <a:spLocks noGrp="1"/>
          </p:cNvSpPr>
          <p:nvPr>
            <p:ph type="body"/>
          </p:nvPr>
        </p:nvSpPr>
        <p:spPr>
          <a:xfrm>
            <a:off x="914400" y="4344840"/>
            <a:ext cx="5029200" cy="4113360"/>
          </a:xfrm>
          <a:prstGeom prst="rect">
            <a:avLst/>
          </a:prstGeom>
        </p:spPr>
        <p:txBody>
          <a:bodyPr/>
          <a:lstStyle/>
          <a:p>
            <a:pPr>
              <a:spcBef>
                <a:spcPts val="524"/>
              </a:spcBef>
            </a:pPr>
            <a:r>
              <a:rPr lang="en-US" sz="1400" b="1" strike="noStrike" spc="-1">
                <a:solidFill>
                  <a:srgbClr val="000000"/>
                </a:solidFill>
                <a:latin typeface="Arial"/>
              </a:rPr>
              <a:t>Slide 2: Brain regions and neuronal pathways</a:t>
            </a:r>
            <a:endParaRPr lang="en-US" sz="1400" b="0" strike="noStrike" spc="-1">
              <a:solidFill>
                <a:srgbClr val="000000"/>
              </a:solidFill>
              <a:latin typeface="Arial"/>
            </a:endParaRPr>
          </a:p>
          <a:p>
            <a:pPr>
              <a:spcBef>
                <a:spcPts val="524"/>
              </a:spcBef>
            </a:pPr>
            <a:r>
              <a:rPr lang="en-US" sz="1400" b="0" strike="noStrike" spc="-1">
                <a:solidFill>
                  <a:srgbClr val="000000"/>
                </a:solidFill>
                <a:latin typeface="Arial"/>
              </a:rPr>
              <a:t>Certain parts of the brain govern specific functions. Point to sensory, motor, association and visual cortex to highlight specific functions. Point to the cerebellum for coordination and to the hippocampus for memory. Indicate that nerve cells or neurons travel from one area to another via pathways to send and integrate information. Show, for example, the reward pathway. Start at the ventral tegmental area (VTA) (in magenta), follow the neuron to the nucleus accumbens, and then on to prefrontal cortex. Explain that this pathway gets activated when a person receives positive reinforcement for certain behaviors ("reward"). Indicate that you will explain how this happens when a person takes an addictive drug.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lang="en-US" sz="4400" b="0" strike="noStrike" spc="-1">
              <a:solidFill>
                <a:srgbClr val="000000"/>
              </a:solidFill>
              <a:latin typeface="Arial"/>
            </a:endParaRPr>
          </a:p>
        </p:txBody>
      </p:sp>
      <p:sp>
        <p:nvSpPr>
          <p:cNvPr id="27" name="PlaceHolder 2"/>
          <p:cNvSpPr>
            <a:spLocks noGrp="1"/>
          </p:cNvSpPr>
          <p:nvPr>
            <p:ph type="body"/>
          </p:nvPr>
        </p:nvSpPr>
        <p:spPr>
          <a:xfrm>
            <a:off x="457200" y="1600200"/>
            <a:ext cx="82296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8" name="PlaceHolder 3"/>
          <p:cNvSpPr>
            <a:spLocks noGrp="1"/>
          </p:cNvSpPr>
          <p:nvPr>
            <p:ph type="body"/>
          </p:nvPr>
        </p:nvSpPr>
        <p:spPr>
          <a:xfrm>
            <a:off x="457200" y="3964320"/>
            <a:ext cx="82296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lang="en-US" sz="4400" b="0" strike="noStrike" spc="-1">
              <a:solidFill>
                <a:srgbClr val="000000"/>
              </a:solidFill>
              <a:latin typeface="Arial"/>
            </a:endParaRPr>
          </a:p>
        </p:txBody>
      </p:sp>
      <p:sp>
        <p:nvSpPr>
          <p:cNvPr id="30" name="PlaceHolder 2"/>
          <p:cNvSpPr>
            <a:spLocks noGrp="1"/>
          </p:cNvSpPr>
          <p:nvPr>
            <p:ph type="body"/>
          </p:nvPr>
        </p:nvSpPr>
        <p:spPr>
          <a:xfrm>
            <a:off x="45720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1" name="PlaceHolder 3"/>
          <p:cNvSpPr>
            <a:spLocks noGrp="1"/>
          </p:cNvSpPr>
          <p:nvPr>
            <p:ph type="body"/>
          </p:nvPr>
        </p:nvSpPr>
        <p:spPr>
          <a:xfrm>
            <a:off x="467424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2" name="PlaceHolder 4"/>
          <p:cNvSpPr>
            <a:spLocks noGrp="1"/>
          </p:cNvSpPr>
          <p:nvPr>
            <p:ph type="body"/>
          </p:nvPr>
        </p:nvSpPr>
        <p:spPr>
          <a:xfrm>
            <a:off x="457200" y="3964320"/>
            <a:ext cx="40158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3" name="PlaceHolder 5"/>
          <p:cNvSpPr>
            <a:spLocks noGrp="1"/>
          </p:cNvSpPr>
          <p:nvPr>
            <p:ph type="body"/>
          </p:nvPr>
        </p:nvSpPr>
        <p:spPr>
          <a:xfrm>
            <a:off x="4674240" y="3964320"/>
            <a:ext cx="40158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lang="en-US" sz="4400" b="0" strike="noStrike" spc="-1">
              <a:solidFill>
                <a:srgbClr val="000000"/>
              </a:solidFill>
              <a:latin typeface="Arial"/>
            </a:endParaRPr>
          </a:p>
        </p:txBody>
      </p:sp>
      <p:sp>
        <p:nvSpPr>
          <p:cNvPr id="35" name="PlaceHolder 2"/>
          <p:cNvSpPr>
            <a:spLocks noGrp="1"/>
          </p:cNvSpPr>
          <p:nvPr>
            <p:ph type="body"/>
          </p:nvPr>
        </p:nvSpPr>
        <p:spPr>
          <a:xfrm>
            <a:off x="457200" y="1600200"/>
            <a:ext cx="26496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6" name="PlaceHolder 3"/>
          <p:cNvSpPr>
            <a:spLocks noGrp="1"/>
          </p:cNvSpPr>
          <p:nvPr>
            <p:ph type="body"/>
          </p:nvPr>
        </p:nvSpPr>
        <p:spPr>
          <a:xfrm>
            <a:off x="3239640" y="1600200"/>
            <a:ext cx="26496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7" name="PlaceHolder 4"/>
          <p:cNvSpPr>
            <a:spLocks noGrp="1"/>
          </p:cNvSpPr>
          <p:nvPr>
            <p:ph type="body"/>
          </p:nvPr>
        </p:nvSpPr>
        <p:spPr>
          <a:xfrm>
            <a:off x="6022080" y="1600200"/>
            <a:ext cx="26496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8" name="PlaceHolder 5"/>
          <p:cNvSpPr>
            <a:spLocks noGrp="1"/>
          </p:cNvSpPr>
          <p:nvPr>
            <p:ph type="body"/>
          </p:nvPr>
        </p:nvSpPr>
        <p:spPr>
          <a:xfrm>
            <a:off x="457200" y="3964320"/>
            <a:ext cx="26496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9" name="PlaceHolder 6"/>
          <p:cNvSpPr>
            <a:spLocks noGrp="1"/>
          </p:cNvSpPr>
          <p:nvPr>
            <p:ph type="body"/>
          </p:nvPr>
        </p:nvSpPr>
        <p:spPr>
          <a:xfrm>
            <a:off x="3239640" y="3964320"/>
            <a:ext cx="26496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40" name="PlaceHolder 7"/>
          <p:cNvSpPr>
            <a:spLocks noGrp="1"/>
          </p:cNvSpPr>
          <p:nvPr>
            <p:ph type="body"/>
          </p:nvPr>
        </p:nvSpPr>
        <p:spPr>
          <a:xfrm>
            <a:off x="6022080" y="3964320"/>
            <a:ext cx="26496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lang="en-US" sz="4400" b="0" strike="noStrike" spc="-1">
              <a:solidFill>
                <a:srgbClr val="000000"/>
              </a:solidFill>
              <a:latin typeface="Arial"/>
            </a:endParaRPr>
          </a:p>
        </p:txBody>
      </p:sp>
      <p:sp>
        <p:nvSpPr>
          <p:cNvPr id="6" name="PlaceHolder 2"/>
          <p:cNvSpPr>
            <a:spLocks noGrp="1"/>
          </p:cNvSpPr>
          <p:nvPr>
            <p:ph type="subTitle"/>
          </p:nvPr>
        </p:nvSpPr>
        <p:spPr>
          <a:xfrm>
            <a:off x="457200" y="1600200"/>
            <a:ext cx="8229600" cy="4525920"/>
          </a:xfrm>
          <a:prstGeom prst="rect">
            <a:avLst/>
          </a:prstGeom>
        </p:spPr>
        <p:txBody>
          <a:bodyPr lIns="0" tIns="0" rIns="0" bIns="0" anchor="ctr"/>
          <a:lstStyle/>
          <a:p>
            <a:pPr algn="ctr">
              <a:spcBef>
                <a:spcPts val="799"/>
              </a:spcBef>
            </a:pPr>
            <a:endParaRPr lang="en-US" sz="32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lang="en-US" sz="4400" b="0" strike="noStrike" spc="-1">
              <a:solidFill>
                <a:srgbClr val="000000"/>
              </a:solidFill>
              <a:latin typeface="Arial"/>
            </a:endParaRPr>
          </a:p>
        </p:txBody>
      </p:sp>
      <p:sp>
        <p:nvSpPr>
          <p:cNvPr id="8" name="PlaceHolder 2"/>
          <p:cNvSpPr>
            <a:spLocks noGrp="1"/>
          </p:cNvSpPr>
          <p:nvPr>
            <p:ph type="body"/>
          </p:nvPr>
        </p:nvSpPr>
        <p:spPr>
          <a:xfrm>
            <a:off x="457200" y="1600200"/>
            <a:ext cx="8229600" cy="4525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lang="en-US" sz="4400" b="0" strike="noStrike" spc="-1">
              <a:solidFill>
                <a:srgbClr val="000000"/>
              </a:solidFill>
              <a:latin typeface="Arial"/>
            </a:endParaRPr>
          </a:p>
        </p:txBody>
      </p:sp>
      <p:sp>
        <p:nvSpPr>
          <p:cNvPr id="10" name="PlaceHolder 2"/>
          <p:cNvSpPr>
            <a:spLocks noGrp="1"/>
          </p:cNvSpPr>
          <p:nvPr>
            <p:ph type="body"/>
          </p:nvPr>
        </p:nvSpPr>
        <p:spPr>
          <a:xfrm>
            <a:off x="457200" y="1600200"/>
            <a:ext cx="4015800" cy="4525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11" name="PlaceHolder 3"/>
          <p:cNvSpPr>
            <a:spLocks noGrp="1"/>
          </p:cNvSpPr>
          <p:nvPr>
            <p:ph type="body"/>
          </p:nvPr>
        </p:nvSpPr>
        <p:spPr>
          <a:xfrm>
            <a:off x="4674240" y="1600200"/>
            <a:ext cx="4015800" cy="4525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lang="en-US" sz="4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320"/>
            <a:ext cx="8229600" cy="5299560"/>
          </a:xfrm>
          <a:prstGeom prst="rect">
            <a:avLst/>
          </a:prstGeom>
        </p:spPr>
        <p:txBody>
          <a:bodyPr lIns="0" tIns="0" rIns="0" bIns="0" anchor="ctr"/>
          <a:lstStyle/>
          <a:p>
            <a:pPr algn="ctr">
              <a:spcBef>
                <a:spcPts val="799"/>
              </a:spcBef>
            </a:pPr>
            <a:endParaRPr lang="en-US" sz="32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lang="en-US" sz="4400" b="0" strike="noStrike" spc="-1">
              <a:solidFill>
                <a:srgbClr val="000000"/>
              </a:solidFill>
              <a:latin typeface="Arial"/>
            </a:endParaRPr>
          </a:p>
        </p:txBody>
      </p:sp>
      <p:sp>
        <p:nvSpPr>
          <p:cNvPr id="15" name="PlaceHolder 2"/>
          <p:cNvSpPr>
            <a:spLocks noGrp="1"/>
          </p:cNvSpPr>
          <p:nvPr>
            <p:ph type="body"/>
          </p:nvPr>
        </p:nvSpPr>
        <p:spPr>
          <a:xfrm>
            <a:off x="45720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16" name="PlaceHolder 3"/>
          <p:cNvSpPr>
            <a:spLocks noGrp="1"/>
          </p:cNvSpPr>
          <p:nvPr>
            <p:ph type="body"/>
          </p:nvPr>
        </p:nvSpPr>
        <p:spPr>
          <a:xfrm>
            <a:off x="4674240" y="1600200"/>
            <a:ext cx="4015800" cy="4525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17" name="PlaceHolder 4"/>
          <p:cNvSpPr>
            <a:spLocks noGrp="1"/>
          </p:cNvSpPr>
          <p:nvPr>
            <p:ph type="body"/>
          </p:nvPr>
        </p:nvSpPr>
        <p:spPr>
          <a:xfrm>
            <a:off x="457200" y="3964320"/>
            <a:ext cx="40158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lang="en-US" sz="4400" b="0" strike="noStrike" spc="-1">
              <a:solidFill>
                <a:srgbClr val="000000"/>
              </a:solidFill>
              <a:latin typeface="Arial"/>
            </a:endParaRPr>
          </a:p>
        </p:txBody>
      </p:sp>
      <p:sp>
        <p:nvSpPr>
          <p:cNvPr id="19" name="PlaceHolder 2"/>
          <p:cNvSpPr>
            <a:spLocks noGrp="1"/>
          </p:cNvSpPr>
          <p:nvPr>
            <p:ph type="body"/>
          </p:nvPr>
        </p:nvSpPr>
        <p:spPr>
          <a:xfrm>
            <a:off x="457200" y="1600200"/>
            <a:ext cx="4015800" cy="4525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0" name="PlaceHolder 3"/>
          <p:cNvSpPr>
            <a:spLocks noGrp="1"/>
          </p:cNvSpPr>
          <p:nvPr>
            <p:ph type="body"/>
          </p:nvPr>
        </p:nvSpPr>
        <p:spPr>
          <a:xfrm>
            <a:off x="467424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1" name="PlaceHolder 4"/>
          <p:cNvSpPr>
            <a:spLocks noGrp="1"/>
          </p:cNvSpPr>
          <p:nvPr>
            <p:ph type="body"/>
          </p:nvPr>
        </p:nvSpPr>
        <p:spPr>
          <a:xfrm>
            <a:off x="4674240" y="3964320"/>
            <a:ext cx="40158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lang="en-US" sz="4400" b="0" strike="noStrike" spc="-1">
              <a:solidFill>
                <a:srgbClr val="000000"/>
              </a:solidFill>
              <a:latin typeface="Arial"/>
            </a:endParaRPr>
          </a:p>
        </p:txBody>
      </p:sp>
      <p:sp>
        <p:nvSpPr>
          <p:cNvPr id="23" name="PlaceHolder 2"/>
          <p:cNvSpPr>
            <a:spLocks noGrp="1"/>
          </p:cNvSpPr>
          <p:nvPr>
            <p:ph type="body"/>
          </p:nvPr>
        </p:nvSpPr>
        <p:spPr>
          <a:xfrm>
            <a:off x="45720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4" name="PlaceHolder 3"/>
          <p:cNvSpPr>
            <a:spLocks noGrp="1"/>
          </p:cNvSpPr>
          <p:nvPr>
            <p:ph type="body"/>
          </p:nvPr>
        </p:nvSpPr>
        <p:spPr>
          <a:xfrm>
            <a:off x="467424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5" name="PlaceHolder 4"/>
          <p:cNvSpPr>
            <a:spLocks noGrp="1"/>
          </p:cNvSpPr>
          <p:nvPr>
            <p:ph type="body"/>
          </p:nvPr>
        </p:nvSpPr>
        <p:spPr>
          <a:xfrm>
            <a:off x="457200" y="3964320"/>
            <a:ext cx="8229600" cy="215856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r>
              <a:rPr lang="en-US" sz="4400" b="0" strike="noStrike" spc="-1">
                <a:solidFill>
                  <a:srgbClr val="000000"/>
                </a:solidFill>
                <a:latin typeface="Arial"/>
              </a:rPr>
              <a:t>Click to edit the title text format</a:t>
            </a:r>
          </a:p>
        </p:txBody>
      </p:sp>
      <p:sp>
        <p:nvSpPr>
          <p:cNvPr id="6" name="PlaceHolder 2"/>
          <p:cNvSpPr>
            <a:spLocks noGrp="1"/>
          </p:cNvSpPr>
          <p:nvPr>
            <p:ph type="body"/>
          </p:nvPr>
        </p:nvSpPr>
        <p:spPr>
          <a:xfrm>
            <a:off x="457200" y="1600200"/>
            <a:ext cx="8229600" cy="4525920"/>
          </a:xfrm>
          <a:prstGeom prst="rect">
            <a:avLst/>
          </a:prstGeom>
        </p:spPr>
        <p:txBody>
          <a:bodyPr lIns="90000" tIns="46800" rIns="90000" bIns="46800">
            <a:normAutofit/>
          </a:bodyPr>
          <a:lstStyle/>
          <a:p>
            <a:pPr marL="342720" indent="-342720">
              <a:spcBef>
                <a:spcPts val="799"/>
              </a:spcBef>
              <a:buClr>
                <a:srgbClr val="000000"/>
              </a:buClr>
              <a:buFont typeface="Arial"/>
              <a:buChar char="•"/>
            </a:pPr>
            <a:r>
              <a:rPr lang="en-US" sz="3200" b="0" strike="noStrike" spc="-1">
                <a:solidFill>
                  <a:srgbClr val="000000"/>
                </a:solidFill>
                <a:latin typeface="Arial"/>
              </a:rPr>
              <a:t>Click to edit the outline text format</a:t>
            </a:r>
          </a:p>
          <a:p>
            <a:pPr marL="742680" lvl="1" indent="-285480">
              <a:spcBef>
                <a:spcPts val="799"/>
              </a:spcBef>
              <a:buClr>
                <a:srgbClr val="000000"/>
              </a:buClr>
              <a:buFont typeface="Arial"/>
              <a:buChar char="–"/>
            </a:pPr>
            <a:r>
              <a:rPr lang="en-US" sz="3200" b="0" strike="noStrike" spc="-1">
                <a:solidFill>
                  <a:srgbClr val="000000"/>
                </a:solidFill>
                <a:latin typeface="Arial"/>
              </a:rPr>
              <a:t>Second Outline Level</a:t>
            </a:r>
          </a:p>
          <a:p>
            <a:pPr marL="1143000" lvl="2" indent="-228600">
              <a:spcBef>
                <a:spcPts val="799"/>
              </a:spcBef>
              <a:buClr>
                <a:srgbClr val="000000"/>
              </a:buClr>
              <a:buFont typeface="Arial"/>
              <a:buChar char="•"/>
            </a:pPr>
            <a:r>
              <a:rPr lang="en-US" sz="3200" b="0" strike="noStrike" spc="-1">
                <a:solidFill>
                  <a:srgbClr val="000000"/>
                </a:solidFill>
                <a:latin typeface="Arial"/>
              </a:rPr>
              <a:t>Third Outline Level</a:t>
            </a:r>
          </a:p>
          <a:p>
            <a:pPr marL="1600200" lvl="3" indent="-228600">
              <a:spcBef>
                <a:spcPts val="799"/>
              </a:spcBef>
              <a:buClr>
                <a:srgbClr val="000000"/>
              </a:buClr>
              <a:buFont typeface="Arial"/>
              <a:buChar char="–"/>
            </a:pPr>
            <a:r>
              <a:rPr lang="en-US" sz="3200" b="0" strike="noStrike" spc="-1">
                <a:solidFill>
                  <a:srgbClr val="000000"/>
                </a:solidFill>
                <a:latin typeface="Arial"/>
              </a:rPr>
              <a:t>Fourth Outline Level</a:t>
            </a:r>
          </a:p>
          <a:p>
            <a:pPr marL="2057400" lvl="4" indent="-228600">
              <a:spcBef>
                <a:spcPts val="799"/>
              </a:spcBef>
              <a:buClr>
                <a:srgbClr val="000000"/>
              </a:buClr>
              <a:buFont typeface="Arial"/>
              <a:buChar char="»"/>
            </a:pPr>
            <a:r>
              <a:rPr lang="en-US" sz="3200" b="0" strike="noStrike" spc="-1">
                <a:solidFill>
                  <a:srgbClr val="000000"/>
                </a:solidFill>
                <a:latin typeface="Arial"/>
              </a:rPr>
              <a:t>Fifth Outline Level</a:t>
            </a:r>
          </a:p>
          <a:p>
            <a:pPr marL="2057400" lvl="5" indent="-228600">
              <a:spcBef>
                <a:spcPts val="799"/>
              </a:spcBef>
              <a:buClr>
                <a:srgbClr val="000000"/>
              </a:buClr>
              <a:buFont typeface="Arial"/>
              <a:buChar char="»"/>
            </a:pPr>
            <a:r>
              <a:rPr lang="en-US" sz="3200" b="0" strike="noStrike" spc="-1">
                <a:solidFill>
                  <a:srgbClr val="000000"/>
                </a:solidFill>
                <a:latin typeface="Arial"/>
              </a:rPr>
              <a:t>Sixth Outline Level</a:t>
            </a:r>
          </a:p>
          <a:p>
            <a:pPr marL="2057400" lvl="6" indent="-228600">
              <a:spcBef>
                <a:spcPts val="799"/>
              </a:spcBef>
              <a:buClr>
                <a:srgbClr val="000000"/>
              </a:buClr>
              <a:buFont typeface="Arial"/>
              <a:buChar char="»"/>
            </a:pPr>
            <a:r>
              <a:rPr lang="en-US" sz="3200" b="0" strike="noStrike" spc="-1">
                <a:solidFill>
                  <a:srgbClr val="000000"/>
                </a:solidFill>
                <a:latin typeface="Arial"/>
              </a:rPr>
              <a:t>Seventh Outline Level</a:t>
            </a:r>
          </a:p>
        </p:txBody>
      </p:sp>
      <p:sp>
        <p:nvSpPr>
          <p:cNvPr id="2" name="PlaceHolder 3"/>
          <p:cNvSpPr>
            <a:spLocks noGrp="1"/>
          </p:cNvSpPr>
          <p:nvPr>
            <p:ph type="dt"/>
          </p:nvPr>
        </p:nvSpPr>
        <p:spPr>
          <a:xfrm>
            <a:off x="456840" y="6244920"/>
            <a:ext cx="2133720" cy="476280"/>
          </a:xfrm>
          <a:prstGeom prst="rect">
            <a:avLst/>
          </a:prstGeom>
        </p:spPr>
        <p:txBody>
          <a:bodyPr lIns="90000" tIns="46800" rIns="90000" bIns="46800"/>
          <a:lstStyle/>
          <a:p>
            <a:endParaRPr lang="en-US" sz="1800" b="0" strike="noStrike" spc="-1">
              <a:solidFill>
                <a:srgbClr val="000000"/>
              </a:solidFill>
              <a:latin typeface="Arial"/>
            </a:endParaRPr>
          </a:p>
        </p:txBody>
      </p:sp>
      <p:sp>
        <p:nvSpPr>
          <p:cNvPr id="3" name="PlaceHolder 4"/>
          <p:cNvSpPr>
            <a:spLocks noGrp="1"/>
          </p:cNvSpPr>
          <p:nvPr>
            <p:ph type="ftr"/>
          </p:nvPr>
        </p:nvSpPr>
        <p:spPr>
          <a:xfrm>
            <a:off x="3124080" y="6244920"/>
            <a:ext cx="2895840" cy="476280"/>
          </a:xfrm>
          <a:prstGeom prst="rect">
            <a:avLst/>
          </a:prstGeom>
        </p:spPr>
        <p:txBody>
          <a:bodyPr lIns="90000" tIns="46800" rIns="90000" bIns="46800"/>
          <a:lstStyle/>
          <a:p>
            <a:endParaRPr lang="en-US" sz="1800" b="0" strike="noStrike" spc="-1">
              <a:solidFill>
                <a:srgbClr val="000000"/>
              </a:solidFill>
              <a:latin typeface="Arial"/>
            </a:endParaRPr>
          </a:p>
        </p:txBody>
      </p:sp>
      <p:sp>
        <p:nvSpPr>
          <p:cNvPr id="4" name="PlaceHolder 5"/>
          <p:cNvSpPr>
            <a:spLocks noGrp="1"/>
          </p:cNvSpPr>
          <p:nvPr>
            <p:ph type="sldNum"/>
          </p:nvPr>
        </p:nvSpPr>
        <p:spPr>
          <a:xfrm>
            <a:off x="6552720" y="6244920"/>
            <a:ext cx="2133720" cy="476280"/>
          </a:xfrm>
          <a:prstGeom prst="rect">
            <a:avLst/>
          </a:prstGeom>
        </p:spPr>
        <p:txBody>
          <a:bodyPr lIns="90000" tIns="46800" rIns="90000" bIns="46800"/>
          <a:lstStyle/>
          <a:p>
            <a:pPr algn="r"/>
            <a:fld id="{7855F0C5-F698-4DB4-B95C-39D6BB002BFE}" type="slidenum">
              <a:rPr lang="it-IT" sz="1400" b="0" strike="noStrike" spc="-1">
                <a:solidFill>
                  <a:srgbClr val="000000"/>
                </a:solidFill>
                <a:latin typeface="Arial"/>
              </a:rPr>
              <a:pPr algn="r"/>
              <a:t>‹N›</a:t>
            </a:fld>
            <a:endParaRPr lang="en-US" sz="14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png"/></Relationships>
</file>

<file path=ppt/slides/_rels/slide5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ustomShape 1"/>
          <p:cNvSpPr/>
          <p:nvPr/>
        </p:nvSpPr>
        <p:spPr>
          <a:xfrm>
            <a:off x="468360" y="189000"/>
            <a:ext cx="8280360" cy="14961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strike="noStrike" spc="-1">
                <a:solidFill>
                  <a:srgbClr val="000066"/>
                </a:solidFill>
                <a:latin typeface="Calibri"/>
                <a:ea typeface="Times New Roman"/>
              </a:rPr>
              <a:t>FARMACO</a:t>
            </a:r>
            <a:endParaRPr lang="en-US" sz="2800" b="0" strike="noStrike" spc="-1">
              <a:solidFill>
                <a:srgbClr val="000000"/>
              </a:solidFill>
              <a:latin typeface="Arial"/>
            </a:endParaRPr>
          </a:p>
          <a:p>
            <a:pPr algn="ctr">
              <a:lnSpc>
                <a:spcPct val="100000"/>
              </a:lnSpc>
            </a:pPr>
            <a:r>
              <a:rPr lang="it-IT" sz="2400" b="1" strike="noStrike" spc="-1">
                <a:solidFill>
                  <a:srgbClr val="000066"/>
                </a:solidFill>
                <a:latin typeface="Calibri"/>
                <a:ea typeface="Times New Roman"/>
              </a:rPr>
              <a:t> </a:t>
            </a:r>
            <a:endParaRPr lang="en-US" sz="2400" b="0" strike="noStrike" spc="-1">
              <a:solidFill>
                <a:srgbClr val="000000"/>
              </a:solidFill>
              <a:latin typeface="Arial"/>
            </a:endParaRPr>
          </a:p>
          <a:p>
            <a:pPr algn="ctr">
              <a:lnSpc>
                <a:spcPct val="100000"/>
              </a:lnSpc>
            </a:pPr>
            <a:r>
              <a:rPr lang="it-IT" sz="2000" b="0" strike="noStrike" spc="-1">
                <a:solidFill>
                  <a:srgbClr val="000066"/>
                </a:solidFill>
                <a:latin typeface="Calibri"/>
                <a:ea typeface="Times New Roman"/>
              </a:rPr>
              <a:t>qualsiasi molecola che, introdotta nell’organismo, ne modifica le funzioni per interazione a livello molecolare</a:t>
            </a:r>
            <a:endParaRPr lang="en-US" sz="2000" b="0" strike="noStrike" spc="-1">
              <a:solidFill>
                <a:srgbClr val="000000"/>
              </a:solidFill>
              <a:latin typeface="Arial"/>
            </a:endParaRPr>
          </a:p>
        </p:txBody>
      </p:sp>
      <p:pic>
        <p:nvPicPr>
          <p:cNvPr id="52" name="Object 4"/>
          <p:cNvPicPr/>
          <p:nvPr/>
        </p:nvPicPr>
        <p:blipFill>
          <a:blip r:embed="rId2" cstate="print"/>
          <a:stretch/>
        </p:blipFill>
        <p:spPr>
          <a:xfrm>
            <a:off x="3432240" y="1700280"/>
            <a:ext cx="942840" cy="1990800"/>
          </a:xfrm>
          <a:prstGeom prst="rect">
            <a:avLst/>
          </a:prstGeom>
          <a:ln>
            <a:noFill/>
          </a:ln>
        </p:spPr>
      </p:pic>
      <p:pic>
        <p:nvPicPr>
          <p:cNvPr id="53" name="Object 5"/>
          <p:cNvPicPr/>
          <p:nvPr/>
        </p:nvPicPr>
        <p:blipFill>
          <a:blip r:embed="rId3" cstate="print"/>
          <a:stretch/>
        </p:blipFill>
        <p:spPr>
          <a:xfrm>
            <a:off x="4575240" y="1700280"/>
            <a:ext cx="942840" cy="1990800"/>
          </a:xfrm>
          <a:prstGeom prst="rect">
            <a:avLst/>
          </a:prstGeom>
          <a:ln>
            <a:noFill/>
          </a:ln>
        </p:spPr>
      </p:pic>
      <p:sp>
        <p:nvSpPr>
          <p:cNvPr id="54" name="CustomShape 2"/>
          <p:cNvSpPr/>
          <p:nvPr/>
        </p:nvSpPr>
        <p:spPr>
          <a:xfrm>
            <a:off x="684360" y="2151000"/>
            <a:ext cx="2852640" cy="2014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400" b="1" strike="noStrike" spc="-1">
                <a:solidFill>
                  <a:srgbClr val="000066"/>
                </a:solidFill>
                <a:latin typeface="Calibri"/>
                <a:ea typeface="Times New Roman"/>
              </a:rPr>
              <a:t>Medicamento o rimedio </a:t>
            </a: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a:p>
            <a:pPr>
              <a:lnSpc>
                <a:spcPct val="100000"/>
              </a:lnSpc>
            </a:pPr>
            <a:r>
              <a:rPr lang="it-IT" sz="1800" b="0" strike="noStrike" spc="-1">
                <a:solidFill>
                  <a:srgbClr val="000066"/>
                </a:solidFill>
                <a:latin typeface="Calibri"/>
                <a:ea typeface="Times New Roman"/>
              </a:rPr>
              <a:t>Se utilizzato a concentrazioni utili in senso terapeutico o profilattico </a:t>
            </a:r>
            <a:endParaRPr lang="en-US" sz="1800" b="0" strike="noStrike" spc="-1">
              <a:solidFill>
                <a:srgbClr val="000000"/>
              </a:solidFill>
              <a:latin typeface="Arial"/>
            </a:endParaRPr>
          </a:p>
        </p:txBody>
      </p:sp>
      <p:sp>
        <p:nvSpPr>
          <p:cNvPr id="55" name="CustomShape 3"/>
          <p:cNvSpPr/>
          <p:nvPr/>
        </p:nvSpPr>
        <p:spPr>
          <a:xfrm>
            <a:off x="5594400" y="2276640"/>
            <a:ext cx="3154320" cy="1648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400" b="1" strike="noStrike" spc="-1">
                <a:solidFill>
                  <a:srgbClr val="000066"/>
                </a:solidFill>
                <a:latin typeface="Calibri"/>
                <a:ea typeface="Times New Roman"/>
              </a:rPr>
              <a:t>Tossico o veleno </a:t>
            </a:r>
            <a:endParaRPr lang="en-US" sz="2400" b="0" strike="noStrike" spc="-1">
              <a:solidFill>
                <a:srgbClr val="000000"/>
              </a:solidFill>
              <a:latin typeface="Arial"/>
            </a:endParaRPr>
          </a:p>
          <a:p>
            <a:pPr>
              <a:lnSpc>
                <a:spcPct val="100000"/>
              </a:lnSpc>
            </a:pPr>
            <a:endParaRPr lang="en-US" sz="2400" b="0" strike="noStrike" spc="-1">
              <a:solidFill>
                <a:srgbClr val="000000"/>
              </a:solidFill>
              <a:latin typeface="Arial"/>
            </a:endParaRPr>
          </a:p>
          <a:p>
            <a:pPr>
              <a:lnSpc>
                <a:spcPct val="100000"/>
              </a:lnSpc>
            </a:pPr>
            <a:r>
              <a:rPr lang="it-IT" sz="1800" b="0" strike="noStrike" spc="-1">
                <a:solidFill>
                  <a:srgbClr val="000066"/>
                </a:solidFill>
                <a:latin typeface="Calibri"/>
                <a:ea typeface="Times New Roman"/>
              </a:rPr>
              <a:t>Se utilizzato a concentrazioni più  elevate rispetto a quelle necessarie </a:t>
            </a:r>
            <a:endParaRPr lang="en-US" sz="1800" b="0" strike="noStrike" spc="-1">
              <a:solidFill>
                <a:srgbClr val="000000"/>
              </a:solidFill>
              <a:latin typeface="Arial"/>
            </a:endParaRPr>
          </a:p>
        </p:txBody>
      </p:sp>
      <p:sp>
        <p:nvSpPr>
          <p:cNvPr id="56" name="CustomShape 4"/>
          <p:cNvSpPr/>
          <p:nvPr/>
        </p:nvSpPr>
        <p:spPr>
          <a:xfrm>
            <a:off x="395280" y="4508640"/>
            <a:ext cx="8381880" cy="504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ormAutofit lnSpcReduction="10000"/>
          </a:bodyPr>
          <a:lstStyle/>
          <a:p>
            <a:pPr algn="ctr">
              <a:lnSpc>
                <a:spcPct val="100000"/>
              </a:lnSpc>
            </a:pPr>
            <a:r>
              <a:rPr lang="it-IT" sz="2800" b="1" strike="noStrike" spc="-1">
                <a:solidFill>
                  <a:srgbClr val="C00000"/>
                </a:solidFill>
                <a:latin typeface="Calibri"/>
                <a:ea typeface="Arial"/>
              </a:rPr>
              <a:t>DROGA</a:t>
            </a:r>
            <a:endParaRPr lang="en-US" sz="2800" b="0" strike="noStrike" spc="-1">
              <a:solidFill>
                <a:srgbClr val="000000"/>
              </a:solidFill>
              <a:latin typeface="Arial"/>
            </a:endParaRPr>
          </a:p>
        </p:txBody>
      </p:sp>
      <p:sp>
        <p:nvSpPr>
          <p:cNvPr id="57" name="CustomShape 5"/>
          <p:cNvSpPr/>
          <p:nvPr/>
        </p:nvSpPr>
        <p:spPr>
          <a:xfrm>
            <a:off x="539640" y="5084640"/>
            <a:ext cx="8136000" cy="1657440"/>
          </a:xfrm>
          <a:prstGeom prst="rect">
            <a:avLst/>
          </a:prstGeom>
          <a:solidFill>
            <a:srgbClr val="C00000"/>
          </a:solidFill>
          <a:ln>
            <a:noFill/>
          </a:ln>
        </p:spPr>
        <p:style>
          <a:lnRef idx="0">
            <a:scrgbClr r="0" g="0" b="0"/>
          </a:lnRef>
          <a:fillRef idx="0">
            <a:scrgbClr r="0" g="0" b="0"/>
          </a:fillRef>
          <a:effectRef idx="0">
            <a:scrgbClr r="0" g="0" b="0"/>
          </a:effectRef>
          <a:fontRef idx="minor"/>
        </p:style>
        <p:txBody>
          <a:bodyPr lIns="90000" tIns="46800" rIns="90000" bIns="46800">
            <a:normAutofit lnSpcReduction="10000"/>
          </a:bodyPr>
          <a:lstStyle/>
          <a:p>
            <a:pPr marL="187200" algn="ctr">
              <a:lnSpc>
                <a:spcPct val="100000"/>
              </a:lnSpc>
              <a:spcBef>
                <a:spcPts val="2999"/>
              </a:spcBef>
            </a:pPr>
            <a:r>
              <a:rPr lang="it-IT" sz="2400" b="0" strike="noStrike" spc="-1" dirty="0">
                <a:solidFill>
                  <a:srgbClr val="FFFFFF"/>
                </a:solidFill>
                <a:latin typeface="Calibri"/>
                <a:ea typeface="Arial"/>
              </a:rPr>
              <a:t>Qualsiasi sostanza che, introdotta in un organismo vivente, può modificarne le capacità percettive, emotive, cognitive o motorie</a:t>
            </a:r>
            <a:endParaRPr lang="en-US" sz="2400" b="0" strike="noStrike" spc="-1" dirty="0">
              <a:solidFill>
                <a:srgbClr val="000000"/>
              </a:solidFill>
              <a:latin typeface="Arial"/>
            </a:endParaRPr>
          </a:p>
          <a:p>
            <a:pPr marL="187200" algn="ctr">
              <a:lnSpc>
                <a:spcPct val="75000"/>
              </a:lnSpc>
              <a:spcBef>
                <a:spcPts val="2248"/>
              </a:spcBef>
            </a:pPr>
            <a:r>
              <a:rPr lang="it-IT" sz="1800" b="0" i="1" strike="noStrike" spc="-1" dirty="0">
                <a:solidFill>
                  <a:srgbClr val="FFFFFF"/>
                </a:solidFill>
                <a:latin typeface="Calibri"/>
                <a:ea typeface="Arial"/>
              </a:rPr>
              <a:t>(Organizzazione Mondiale della Sanità – 28° rapporto, 1993)</a:t>
            </a:r>
            <a:endParaRPr lang="en-US" sz="1800" b="0" strike="noStrike" spc="-1" dirty="0">
              <a:solidFill>
                <a:srgbClr val="000000"/>
              </a:solidFill>
              <a:latin typeface="Arial"/>
            </a:endParaRPr>
          </a:p>
        </p:txBody>
      </p:sp>
      <p:sp>
        <p:nvSpPr>
          <p:cNvPr id="58" name="Line 6"/>
          <p:cNvSpPr/>
          <p:nvPr/>
        </p:nvSpPr>
        <p:spPr>
          <a:xfrm>
            <a:off x="0" y="76500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380880" y="304920"/>
            <a:ext cx="8382240" cy="914400"/>
          </a:xfrm>
          <a:prstGeom prst="rect">
            <a:avLst/>
          </a:prstGeom>
          <a:noFill/>
          <a:ln>
            <a:noFill/>
          </a:ln>
        </p:spPr>
        <p:txBody>
          <a:bodyPr anchor="ctr"/>
          <a:lstStyle/>
          <a:p>
            <a:pPr algn="ctr">
              <a:lnSpc>
                <a:spcPct val="100000"/>
              </a:lnSpc>
            </a:pPr>
            <a:r>
              <a:rPr lang="it-IT" sz="2800" b="1" strike="noStrike" spc="-1">
                <a:solidFill>
                  <a:srgbClr val="C00000"/>
                </a:solidFill>
                <a:latin typeface="Calibri"/>
                <a:ea typeface="Arial"/>
              </a:rPr>
              <a:t>CRITERI DI CLASSIFICAZIONE</a:t>
            </a:r>
            <a:endParaRPr lang="en-US" sz="2800" b="0" strike="noStrike" spc="-1">
              <a:solidFill>
                <a:srgbClr val="000000"/>
              </a:solidFill>
              <a:latin typeface="Arial"/>
            </a:endParaRPr>
          </a:p>
        </p:txBody>
      </p:sp>
      <p:sp>
        <p:nvSpPr>
          <p:cNvPr id="101" name="TextShape 2"/>
          <p:cNvSpPr txBox="1"/>
          <p:nvPr/>
        </p:nvSpPr>
        <p:spPr>
          <a:xfrm>
            <a:off x="380880" y="1676520"/>
            <a:ext cx="8305920" cy="4952880"/>
          </a:xfrm>
          <a:prstGeom prst="rect">
            <a:avLst/>
          </a:prstGeom>
          <a:noFill/>
          <a:ln>
            <a:noFill/>
          </a:ln>
        </p:spPr>
        <p:txBody>
          <a:bodyPr>
            <a:normAutofit/>
          </a:bodyPr>
          <a:lstStyle/>
          <a:p>
            <a:pPr marL="666720" indent="-381240">
              <a:lnSpc>
                <a:spcPct val="100000"/>
              </a:lnSpc>
              <a:spcBef>
                <a:spcPts val="2999"/>
              </a:spcBef>
              <a:buClr>
                <a:srgbClr val="002060"/>
              </a:buClr>
              <a:buFont typeface="Calibri"/>
              <a:buChar char="•"/>
            </a:pPr>
            <a:r>
              <a:rPr lang="it-IT" sz="2400" b="1" strike="noStrike" spc="-1">
                <a:solidFill>
                  <a:srgbClr val="002060"/>
                </a:solidFill>
                <a:latin typeface="Calibri"/>
                <a:ea typeface="Arial"/>
              </a:rPr>
              <a:t>giuridici	legali / illegali</a:t>
            </a:r>
            <a:endParaRPr lang="en-US" sz="2400" b="0" strike="noStrike" spc="-1">
              <a:solidFill>
                <a:srgbClr val="000000"/>
              </a:solidFill>
              <a:latin typeface="Arial"/>
            </a:endParaRPr>
          </a:p>
          <a:p>
            <a:pPr marL="666720" indent="-381240">
              <a:lnSpc>
                <a:spcPct val="100000"/>
              </a:lnSpc>
              <a:spcBef>
                <a:spcPts val="2999"/>
              </a:spcBef>
              <a:buClr>
                <a:srgbClr val="002060"/>
              </a:buClr>
              <a:buFont typeface="Calibri"/>
              <a:buChar char="•"/>
            </a:pPr>
            <a:r>
              <a:rPr lang="it-IT" sz="2400" b="0" strike="noStrike" spc="-1">
                <a:solidFill>
                  <a:srgbClr val="002060"/>
                </a:solidFill>
                <a:latin typeface="Calibri"/>
                <a:ea typeface="Arial"/>
              </a:rPr>
              <a:t>di “pericolosità”	leggere / pesanti</a:t>
            </a:r>
            <a:endParaRPr lang="en-US" sz="2400" b="0" strike="noStrike" spc="-1">
              <a:solidFill>
                <a:srgbClr val="000000"/>
              </a:solidFill>
              <a:latin typeface="Arial"/>
            </a:endParaRPr>
          </a:p>
          <a:p>
            <a:pPr marL="666720" indent="-381240">
              <a:lnSpc>
                <a:spcPct val="100000"/>
              </a:lnSpc>
              <a:spcBef>
                <a:spcPts val="2999"/>
              </a:spcBef>
              <a:buClr>
                <a:srgbClr val="002060"/>
              </a:buClr>
              <a:buFont typeface="Calibri"/>
              <a:buChar char="•"/>
            </a:pPr>
            <a:r>
              <a:rPr lang="it-IT" sz="2400" b="0" strike="noStrike" spc="-1">
                <a:solidFill>
                  <a:srgbClr val="002060"/>
                </a:solidFill>
                <a:latin typeface="Calibri"/>
                <a:ea typeface="Arial"/>
              </a:rPr>
              <a:t>di preparazione	naturali / sintetiche</a:t>
            </a:r>
            <a:endParaRPr lang="en-US" sz="2400" b="0" strike="noStrike" spc="-1">
              <a:solidFill>
                <a:srgbClr val="000000"/>
              </a:solidFill>
              <a:latin typeface="Arial"/>
            </a:endParaRPr>
          </a:p>
          <a:p>
            <a:pPr marL="666720" indent="-381240">
              <a:lnSpc>
                <a:spcPct val="100000"/>
              </a:lnSpc>
              <a:spcBef>
                <a:spcPts val="2999"/>
              </a:spcBef>
              <a:buClr>
                <a:srgbClr val="002060"/>
              </a:buClr>
              <a:buFont typeface="Calibri"/>
              <a:buChar char="•"/>
            </a:pPr>
            <a:r>
              <a:rPr lang="it-IT" sz="2400" b="1" strike="noStrike" spc="-1">
                <a:solidFill>
                  <a:srgbClr val="002060"/>
                </a:solidFill>
                <a:latin typeface="Calibri"/>
                <a:ea typeface="Arial"/>
              </a:rPr>
              <a:t>farmacologici	caratteristiche	strutturali e	farmacodinamiche</a:t>
            </a:r>
            <a:endParaRPr lang="en-US" sz="2400" b="0" strike="noStrike" spc="-1">
              <a:solidFill>
                <a:srgbClr val="000000"/>
              </a:solidFill>
              <a:latin typeface="Arial"/>
            </a:endParaRPr>
          </a:p>
          <a:p>
            <a:pPr marL="666720" indent="-381240">
              <a:lnSpc>
                <a:spcPct val="100000"/>
              </a:lnSpc>
              <a:spcBef>
                <a:spcPts val="2999"/>
              </a:spcBef>
              <a:buClr>
                <a:srgbClr val="002060"/>
              </a:buClr>
              <a:buFont typeface="Calibri"/>
              <a:buChar char="•"/>
            </a:pPr>
            <a:r>
              <a:rPr lang="it-IT" sz="2400" b="1" strike="noStrike" spc="-1">
                <a:solidFill>
                  <a:srgbClr val="002060"/>
                </a:solidFill>
                <a:latin typeface="Calibri"/>
                <a:ea typeface="Arial"/>
              </a:rPr>
              <a:t>modalità d’azione	eccitanti / sedative</a:t>
            </a:r>
            <a:endParaRPr lang="en-US" sz="2400" b="0" strike="noStrike" spc="-1">
              <a:solidFill>
                <a:srgbClr val="000000"/>
              </a:solidFill>
              <a:latin typeface="Arial"/>
            </a:endParaRPr>
          </a:p>
          <a:p>
            <a:pPr marL="666720" indent="-381240">
              <a:lnSpc>
                <a:spcPct val="100000"/>
              </a:lnSpc>
              <a:spcBef>
                <a:spcPts val="2999"/>
              </a:spcBef>
              <a:buClr>
                <a:srgbClr val="002060"/>
              </a:buClr>
              <a:buFont typeface="Calibri"/>
              <a:buChar char="•"/>
            </a:pPr>
            <a:endParaRPr lang="en-US" sz="2400" b="0" strike="noStrike" spc="-1">
              <a:solidFill>
                <a:srgbClr val="000000"/>
              </a:solidFill>
              <a:latin typeface="Arial"/>
            </a:endParaRPr>
          </a:p>
        </p:txBody>
      </p:sp>
      <p:sp>
        <p:nvSpPr>
          <p:cNvPr id="102" name="Line 3"/>
          <p:cNvSpPr/>
          <p:nvPr/>
        </p:nvSpPr>
        <p:spPr>
          <a:xfrm>
            <a:off x="0" y="129528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pic>
        <p:nvPicPr>
          <p:cNvPr id="103" name="Picture 2" descr="http://www.safestyle.it/imgs/_grafico_class.gif"/>
          <p:cNvPicPr/>
          <p:nvPr/>
        </p:nvPicPr>
        <p:blipFill>
          <a:blip r:embed="rId3" cstate="print"/>
          <a:stretch/>
        </p:blipFill>
        <p:spPr>
          <a:xfrm>
            <a:off x="2000160" y="1989000"/>
            <a:ext cx="4962600" cy="3456000"/>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1"/>
          <p:cNvSpPr txBox="1"/>
          <p:nvPr/>
        </p:nvSpPr>
        <p:spPr>
          <a:xfrm>
            <a:off x="380880" y="304920"/>
            <a:ext cx="8382240" cy="914400"/>
          </a:xfrm>
          <a:prstGeom prst="rect">
            <a:avLst/>
          </a:prstGeom>
          <a:noFill/>
          <a:ln>
            <a:noFill/>
          </a:ln>
        </p:spPr>
        <p:txBody>
          <a:bodyPr anchor="ctr"/>
          <a:lstStyle/>
          <a:p>
            <a:pPr algn="ctr">
              <a:lnSpc>
                <a:spcPct val="100000"/>
              </a:lnSpc>
            </a:pPr>
            <a:r>
              <a:rPr lang="it-IT" sz="2800" b="1" strike="noStrike" spc="-1">
                <a:solidFill>
                  <a:srgbClr val="C00000"/>
                </a:solidFill>
                <a:latin typeface="Calibri"/>
                <a:ea typeface="Arial"/>
              </a:rPr>
              <a:t>CRITERI GIURIDICI</a:t>
            </a:r>
            <a:endParaRPr lang="en-US" sz="2800" b="0" strike="noStrike" spc="-1">
              <a:solidFill>
                <a:srgbClr val="000000"/>
              </a:solidFill>
              <a:latin typeface="Arial"/>
            </a:endParaRPr>
          </a:p>
        </p:txBody>
      </p:sp>
      <p:sp>
        <p:nvSpPr>
          <p:cNvPr id="106" name="TextShape 2"/>
          <p:cNvSpPr txBox="1"/>
          <p:nvPr/>
        </p:nvSpPr>
        <p:spPr>
          <a:xfrm>
            <a:off x="885600" y="1676520"/>
            <a:ext cx="7646760" cy="4952880"/>
          </a:xfrm>
          <a:prstGeom prst="rect">
            <a:avLst/>
          </a:prstGeom>
          <a:noFill/>
          <a:ln>
            <a:noFill/>
          </a:ln>
        </p:spPr>
        <p:txBody>
          <a:bodyPr>
            <a:normAutofit/>
          </a:bodyPr>
          <a:lstStyle/>
          <a:p>
            <a:pPr marL="187200">
              <a:lnSpc>
                <a:spcPct val="100000"/>
              </a:lnSpc>
              <a:spcBef>
                <a:spcPts val="2999"/>
              </a:spcBef>
            </a:pPr>
            <a:r>
              <a:rPr lang="it-IT" sz="2400" b="0" strike="noStrike" spc="-1">
                <a:solidFill>
                  <a:srgbClr val="002060"/>
                </a:solidFill>
                <a:latin typeface="Calibri"/>
                <a:ea typeface="Arial"/>
              </a:rPr>
              <a:t>Risentono delle legislazioni dei singoli Stati. Ogni società accetta alcune sostanze come lecite e ne condanna altre come illecite.</a:t>
            </a:r>
            <a:endParaRPr lang="en-US" sz="2400" b="0" strike="noStrike" spc="-1">
              <a:solidFill>
                <a:srgbClr val="000000"/>
              </a:solidFill>
              <a:latin typeface="Arial"/>
            </a:endParaRPr>
          </a:p>
          <a:p>
            <a:pPr marL="187200">
              <a:lnSpc>
                <a:spcPct val="100000"/>
              </a:lnSpc>
              <a:spcBef>
                <a:spcPts val="2999"/>
              </a:spcBef>
            </a:pPr>
            <a:r>
              <a:rPr lang="it-IT" sz="2400" b="0" strike="noStrike" spc="-1">
                <a:solidFill>
                  <a:srgbClr val="002060"/>
                </a:solidFill>
                <a:latin typeface="Calibri"/>
                <a:ea typeface="Arial"/>
              </a:rPr>
              <a:t>Nel mondo occidentale alcool etilico e nicotina sono ammesse, in Medio Oriente cannabis e khat sono tollerati e l’alcool è proibito, nei paesi andini le foglie di coca sono usate per poter lavorare alle alte quote</a:t>
            </a:r>
            <a:endParaRPr lang="en-US" sz="2400" b="0" strike="noStrike" spc="-1">
              <a:solidFill>
                <a:srgbClr val="000000"/>
              </a:solidFill>
              <a:latin typeface="Arial"/>
            </a:endParaRPr>
          </a:p>
        </p:txBody>
      </p:sp>
      <p:sp>
        <p:nvSpPr>
          <p:cNvPr id="107" name="Line 3"/>
          <p:cNvSpPr/>
          <p:nvPr/>
        </p:nvSpPr>
        <p:spPr>
          <a:xfrm>
            <a:off x="0" y="129528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380880" y="304920"/>
            <a:ext cx="8382240" cy="914400"/>
          </a:xfrm>
          <a:prstGeom prst="rect">
            <a:avLst/>
          </a:prstGeom>
          <a:noFill/>
          <a:ln>
            <a:noFill/>
          </a:ln>
        </p:spPr>
        <p:txBody>
          <a:bodyPr anchor="ctr"/>
          <a:lstStyle/>
          <a:p>
            <a:pPr algn="ctr">
              <a:lnSpc>
                <a:spcPct val="100000"/>
              </a:lnSpc>
            </a:pPr>
            <a:r>
              <a:rPr lang="it-IT" sz="2800" b="1" strike="noStrike" spc="-1">
                <a:solidFill>
                  <a:srgbClr val="C00000"/>
                </a:solidFill>
                <a:latin typeface="Calibri"/>
                <a:ea typeface="Arial"/>
              </a:rPr>
              <a:t>LA LEGGE IN ITALIA</a:t>
            </a:r>
            <a:endParaRPr lang="en-US" sz="2800" b="0" strike="noStrike" spc="-1">
              <a:solidFill>
                <a:srgbClr val="000000"/>
              </a:solidFill>
              <a:latin typeface="Arial"/>
            </a:endParaRPr>
          </a:p>
        </p:txBody>
      </p:sp>
      <p:sp>
        <p:nvSpPr>
          <p:cNvPr id="110" name="TextShape 2"/>
          <p:cNvSpPr txBox="1"/>
          <p:nvPr/>
        </p:nvSpPr>
        <p:spPr>
          <a:xfrm>
            <a:off x="342720" y="2060280"/>
            <a:ext cx="8458200" cy="4133880"/>
          </a:xfrm>
          <a:prstGeom prst="rect">
            <a:avLst/>
          </a:prstGeom>
          <a:noFill/>
          <a:ln>
            <a:noFill/>
          </a:ln>
        </p:spPr>
        <p:txBody>
          <a:bodyPr>
            <a:normAutofit lnSpcReduction="10000"/>
          </a:bodyPr>
          <a:lstStyle/>
          <a:p>
            <a:pPr marL="187200">
              <a:lnSpc>
                <a:spcPct val="90000"/>
              </a:lnSpc>
              <a:spcBef>
                <a:spcPts val="2497"/>
              </a:spcBef>
            </a:pPr>
            <a:r>
              <a:rPr lang="it-IT" sz="2000" b="0" strike="noStrike" spc="-1">
                <a:solidFill>
                  <a:srgbClr val="002060"/>
                </a:solidFill>
                <a:latin typeface="Calibri"/>
                <a:ea typeface="Arial"/>
              </a:rPr>
              <a:t>Inquadramento delle sostanze stupefacenti e psicotrope in 2 tabelle</a:t>
            </a:r>
            <a:endParaRPr lang="en-US" sz="2000" b="0" strike="noStrike" spc="-1">
              <a:solidFill>
                <a:srgbClr val="000000"/>
              </a:solidFill>
              <a:latin typeface="Arial"/>
            </a:endParaRPr>
          </a:p>
          <a:p>
            <a:pPr marL="187200">
              <a:lnSpc>
                <a:spcPct val="90000"/>
              </a:lnSpc>
              <a:spcBef>
                <a:spcPts val="998"/>
              </a:spcBef>
            </a:pPr>
            <a:endParaRPr lang="en-US" sz="2000" b="0" strike="noStrike" spc="-1">
              <a:solidFill>
                <a:srgbClr val="000000"/>
              </a:solidFill>
              <a:latin typeface="Arial"/>
            </a:endParaRPr>
          </a:p>
          <a:p>
            <a:pPr marL="187200">
              <a:lnSpc>
                <a:spcPct val="90000"/>
              </a:lnSpc>
              <a:spcBef>
                <a:spcPts val="598"/>
              </a:spcBef>
            </a:pPr>
            <a:r>
              <a:rPr lang="it-IT" sz="2000" b="1" strike="noStrike" spc="-1">
                <a:solidFill>
                  <a:srgbClr val="002060"/>
                </a:solidFill>
                <a:latin typeface="Calibri"/>
                <a:ea typeface="Arial"/>
              </a:rPr>
              <a:t>TABELLA I .</a:t>
            </a:r>
            <a:endParaRPr lang="en-US" sz="2000" b="0" strike="noStrike" spc="-1">
              <a:solidFill>
                <a:srgbClr val="000000"/>
              </a:solidFill>
              <a:latin typeface="Arial"/>
            </a:endParaRPr>
          </a:p>
          <a:p>
            <a:pPr marL="187200" algn="just">
              <a:lnSpc>
                <a:spcPct val="90000"/>
              </a:lnSpc>
              <a:spcBef>
                <a:spcPts val="598"/>
              </a:spcBef>
            </a:pPr>
            <a:r>
              <a:rPr lang="it-IT" sz="2000" b="0" strike="noStrike" spc="-1">
                <a:solidFill>
                  <a:srgbClr val="002060"/>
                </a:solidFill>
                <a:latin typeface="Calibri"/>
              </a:rPr>
              <a:t>Sostanze con potere tossicomanigeno ed oggetto di abuso, indipendentemente dalla distinzione tra stupefacenti e sostanze psicotrope (</a:t>
            </a:r>
            <a:r>
              <a:rPr lang="it-IT" sz="2000" b="0" strike="noStrike" spc="-1">
                <a:solidFill>
                  <a:srgbClr val="002060"/>
                </a:solidFill>
                <a:latin typeface="Calibri"/>
                <a:ea typeface="Arial"/>
              </a:rPr>
              <a:t>oppio e derivati, coca e derivati, sostanze amfetaminiche, allucinogeni, tetraidrocannabinoli)</a:t>
            </a:r>
            <a:endParaRPr lang="en-US" sz="2000" b="0" strike="noStrike" spc="-1">
              <a:solidFill>
                <a:srgbClr val="000000"/>
              </a:solidFill>
              <a:latin typeface="Arial"/>
            </a:endParaRPr>
          </a:p>
          <a:p>
            <a:pPr marL="187200" algn="just">
              <a:lnSpc>
                <a:spcPct val="90000"/>
              </a:lnSpc>
              <a:spcBef>
                <a:spcPts val="598"/>
              </a:spcBef>
            </a:pPr>
            <a:endParaRPr lang="en-US" sz="2000" b="0" strike="noStrike" spc="-1">
              <a:solidFill>
                <a:srgbClr val="000000"/>
              </a:solidFill>
              <a:latin typeface="Arial"/>
            </a:endParaRPr>
          </a:p>
          <a:p>
            <a:pPr marL="187200" algn="just">
              <a:lnSpc>
                <a:spcPct val="90000"/>
              </a:lnSpc>
              <a:spcBef>
                <a:spcPts val="598"/>
              </a:spcBef>
            </a:pPr>
            <a:r>
              <a:rPr lang="it-IT" sz="2000" b="1" strike="noStrike" spc="-1">
                <a:solidFill>
                  <a:srgbClr val="002060"/>
                </a:solidFill>
                <a:latin typeface="Calibri"/>
                <a:ea typeface="Arial"/>
              </a:rPr>
              <a:t>TABELLA II. </a:t>
            </a:r>
            <a:endParaRPr lang="en-US" sz="2000" b="0" strike="noStrike" spc="-1">
              <a:solidFill>
                <a:srgbClr val="000000"/>
              </a:solidFill>
              <a:latin typeface="Arial"/>
            </a:endParaRPr>
          </a:p>
          <a:p>
            <a:pPr marL="187200" algn="just">
              <a:lnSpc>
                <a:spcPct val="90000"/>
              </a:lnSpc>
              <a:spcBef>
                <a:spcPts val="598"/>
              </a:spcBef>
            </a:pPr>
            <a:r>
              <a:rPr lang="it-IT" sz="2000" b="0" strike="noStrike" spc="-1">
                <a:solidFill>
                  <a:srgbClr val="002060"/>
                </a:solidFill>
                <a:latin typeface="Calibri"/>
              </a:rPr>
              <a:t>Sostanze con attività farmacologica usate in terapia (farmaci). Sezione A, B, C, D, E Allegato III bis Elenco di farmaci analgesici oppiacei usati nella terapia del dolore, ricompresi nella tabella II sezione A </a:t>
            </a:r>
            <a:r>
              <a:rPr lang="it-IT" sz="2000" b="0" strike="noStrike" spc="-1">
                <a:solidFill>
                  <a:srgbClr val="002060"/>
                </a:solidFill>
                <a:latin typeface="Calibri"/>
                <a:ea typeface="Arial"/>
              </a:rPr>
              <a:t>canapa indiana e prodotti da essa ottenuti</a:t>
            </a:r>
            <a:endParaRPr lang="en-US" sz="2000" b="0" strike="noStrike" spc="-1">
              <a:solidFill>
                <a:srgbClr val="000000"/>
              </a:solidFill>
              <a:latin typeface="Arial"/>
            </a:endParaRPr>
          </a:p>
        </p:txBody>
      </p:sp>
      <p:sp>
        <p:nvSpPr>
          <p:cNvPr id="111" name="Line 3"/>
          <p:cNvSpPr/>
          <p:nvPr/>
        </p:nvSpPr>
        <p:spPr>
          <a:xfrm>
            <a:off x="0" y="129528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sp>
        <p:nvSpPr>
          <p:cNvPr id="112" name="CustomShape 4"/>
          <p:cNvSpPr/>
          <p:nvPr/>
        </p:nvSpPr>
        <p:spPr>
          <a:xfrm>
            <a:off x="3181320" y="1452600"/>
            <a:ext cx="2793960" cy="825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spcBef>
                <a:spcPts val="2999"/>
              </a:spcBef>
            </a:pPr>
            <a:r>
              <a:rPr lang="it-IT" sz="2400" b="0" strike="noStrike" spc="-1">
                <a:solidFill>
                  <a:srgbClr val="C00000"/>
                </a:solidFill>
                <a:latin typeface="Calibri"/>
                <a:ea typeface="Arial"/>
              </a:rPr>
              <a:t>DPR 309/90 art. 14</a:t>
            </a:r>
            <a:endParaRPr lang="en-US" sz="2400" b="0" strike="noStrike" spc="-1">
              <a:solidFill>
                <a:srgbClr val="000000"/>
              </a:solidFill>
              <a:latin typeface="Arial"/>
            </a:endParaRPr>
          </a:p>
          <a:p>
            <a:pPr algn="ctr">
              <a:lnSpc>
                <a:spcPct val="100000"/>
              </a:lnSpc>
            </a:pPr>
            <a:endParaRPr lang="en-US" sz="2400" b="0" strike="noStrike" spc="-1">
              <a:solidFill>
                <a:srgbClr val="000000"/>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380880" y="260280"/>
            <a:ext cx="8382240" cy="914400"/>
          </a:xfrm>
          <a:prstGeom prst="rect">
            <a:avLst/>
          </a:prstGeom>
          <a:noFill/>
          <a:ln>
            <a:noFill/>
          </a:ln>
        </p:spPr>
        <p:txBody>
          <a:bodyPr anchor="ctr"/>
          <a:lstStyle/>
          <a:p>
            <a:pPr algn="ctr">
              <a:lnSpc>
                <a:spcPct val="100000"/>
              </a:lnSpc>
            </a:pPr>
            <a:r>
              <a:rPr lang="it-IT" sz="2800" b="1" strike="noStrike" spc="-1">
                <a:solidFill>
                  <a:srgbClr val="C00000"/>
                </a:solidFill>
                <a:latin typeface="Calibri"/>
                <a:ea typeface="Arial"/>
              </a:rPr>
              <a:t>CRITERI FARMACOLOGICI</a:t>
            </a:r>
            <a:endParaRPr lang="en-US" sz="2800" b="0" strike="noStrike" spc="-1">
              <a:solidFill>
                <a:srgbClr val="000000"/>
              </a:solidFill>
              <a:latin typeface="Arial"/>
            </a:endParaRPr>
          </a:p>
        </p:txBody>
      </p:sp>
      <p:sp>
        <p:nvSpPr>
          <p:cNvPr id="115" name="TextShape 2"/>
          <p:cNvSpPr txBox="1"/>
          <p:nvPr/>
        </p:nvSpPr>
        <p:spPr>
          <a:xfrm>
            <a:off x="468000" y="1295280"/>
            <a:ext cx="8675640" cy="4654800"/>
          </a:xfrm>
          <a:prstGeom prst="rect">
            <a:avLst/>
          </a:prstGeom>
          <a:noFill/>
          <a:ln>
            <a:noFill/>
          </a:ln>
        </p:spPr>
        <p:txBody>
          <a:bodyPr>
            <a:normAutofit/>
          </a:bodyPr>
          <a:lstStyle/>
          <a:p>
            <a:pPr marL="566640" indent="-373320">
              <a:lnSpc>
                <a:spcPct val="90000"/>
              </a:lnSpc>
              <a:spcBef>
                <a:spcPts val="249"/>
              </a:spcBef>
              <a:spcAft>
                <a:spcPts val="998"/>
              </a:spcAft>
            </a:pPr>
            <a:r>
              <a:rPr lang="it-IT" sz="2000" b="0" strike="noStrike" spc="-1">
                <a:solidFill>
                  <a:srgbClr val="002060"/>
                </a:solidFill>
                <a:latin typeface="Calibri"/>
                <a:ea typeface="Arial"/>
              </a:rPr>
              <a:t>Non risente di differenze legislative o di giudizio sociale. </a:t>
            </a:r>
            <a:endParaRPr lang="en-US" sz="2000" b="0" strike="noStrike" spc="-1">
              <a:solidFill>
                <a:srgbClr val="000000"/>
              </a:solidFill>
              <a:latin typeface="Arial"/>
            </a:endParaRPr>
          </a:p>
          <a:p>
            <a:pPr marL="566640" indent="-373320">
              <a:lnSpc>
                <a:spcPct val="90000"/>
              </a:lnSpc>
              <a:spcBef>
                <a:spcPts val="249"/>
              </a:spcBef>
              <a:spcAft>
                <a:spcPts val="998"/>
              </a:spcAft>
            </a:pPr>
            <a:r>
              <a:rPr lang="it-IT" sz="2000" b="0" strike="noStrike" spc="-1">
                <a:solidFill>
                  <a:srgbClr val="002060"/>
                </a:solidFill>
                <a:latin typeface="Calibri"/>
                <a:ea typeface="Arial"/>
              </a:rPr>
              <a:t>Si distinguono:</a:t>
            </a:r>
            <a:endParaRPr lang="en-US" sz="2000" b="0" strike="noStrike" spc="-1">
              <a:solidFill>
                <a:srgbClr val="000000"/>
              </a:solidFill>
              <a:latin typeface="Arial"/>
            </a:endParaRPr>
          </a:p>
          <a:p>
            <a:pPr marL="566640" indent="-373320">
              <a:lnSpc>
                <a:spcPct val="90000"/>
              </a:lnSpc>
              <a:spcBef>
                <a:spcPts val="249"/>
              </a:spcBef>
              <a:buClr>
                <a:srgbClr val="002060"/>
              </a:buClr>
              <a:buFont typeface="Calibri"/>
              <a:buChar char="•"/>
            </a:pPr>
            <a:r>
              <a:rPr lang="it-IT" sz="2000" b="0" strike="noStrike" spc="-1">
                <a:solidFill>
                  <a:srgbClr val="002060"/>
                </a:solidFill>
                <a:latin typeface="Calibri"/>
                <a:ea typeface="Arial"/>
              </a:rPr>
              <a:t>Oppioidi (morfina, eroina, metadone, buprenorfina, codeina, pentazocina, fentanyl…)</a:t>
            </a:r>
            <a:endParaRPr lang="en-US" sz="2000" b="0" strike="noStrike" spc="-1">
              <a:solidFill>
                <a:srgbClr val="000000"/>
              </a:solidFill>
              <a:latin typeface="Arial"/>
            </a:endParaRPr>
          </a:p>
          <a:p>
            <a:pPr marL="566640" indent="-373320">
              <a:lnSpc>
                <a:spcPct val="90000"/>
              </a:lnSpc>
              <a:spcBef>
                <a:spcPts val="249"/>
              </a:spcBef>
              <a:buClr>
                <a:srgbClr val="002060"/>
              </a:buClr>
              <a:buFont typeface="Calibri"/>
              <a:buChar char="•"/>
            </a:pPr>
            <a:r>
              <a:rPr lang="it-IT" sz="2000" b="0" strike="noStrike" spc="-1">
                <a:solidFill>
                  <a:srgbClr val="002060"/>
                </a:solidFill>
                <a:latin typeface="Calibri"/>
                <a:ea typeface="Arial"/>
              </a:rPr>
              <a:t>Psicostimolanti (cocaina, amfetamine, ecstasy, alcaloidi del khat, caffeina)</a:t>
            </a:r>
            <a:endParaRPr lang="en-US" sz="2000" b="0" strike="noStrike" spc="-1">
              <a:solidFill>
                <a:srgbClr val="000000"/>
              </a:solidFill>
              <a:latin typeface="Arial"/>
            </a:endParaRPr>
          </a:p>
          <a:p>
            <a:pPr marL="566640" indent="-373320">
              <a:lnSpc>
                <a:spcPct val="90000"/>
              </a:lnSpc>
              <a:spcBef>
                <a:spcPts val="249"/>
              </a:spcBef>
              <a:buClr>
                <a:srgbClr val="002060"/>
              </a:buClr>
              <a:buFont typeface="Calibri"/>
              <a:buChar char="•"/>
            </a:pPr>
            <a:r>
              <a:rPr lang="it-IT" sz="2000" b="0" strike="noStrike" spc="-1">
                <a:solidFill>
                  <a:srgbClr val="002060"/>
                </a:solidFill>
                <a:latin typeface="Calibri"/>
                <a:ea typeface="Arial"/>
              </a:rPr>
              <a:t>Deprimenti del SNC (barbiturici, benzodiazepine)</a:t>
            </a:r>
            <a:endParaRPr lang="en-US" sz="2000" b="0" strike="noStrike" spc="-1">
              <a:solidFill>
                <a:srgbClr val="000000"/>
              </a:solidFill>
              <a:latin typeface="Arial"/>
            </a:endParaRPr>
          </a:p>
          <a:p>
            <a:pPr marL="566640" indent="-373320">
              <a:lnSpc>
                <a:spcPct val="90000"/>
              </a:lnSpc>
              <a:spcBef>
                <a:spcPts val="249"/>
              </a:spcBef>
              <a:buClr>
                <a:srgbClr val="002060"/>
              </a:buClr>
              <a:buFont typeface="Calibri"/>
              <a:buChar char="•"/>
            </a:pPr>
            <a:r>
              <a:rPr lang="it-IT" sz="2000" b="0" strike="noStrike" spc="-1">
                <a:solidFill>
                  <a:srgbClr val="002060"/>
                </a:solidFill>
                <a:latin typeface="Calibri"/>
                <a:ea typeface="Arial"/>
              </a:rPr>
              <a:t>Alcol etilico</a:t>
            </a:r>
            <a:endParaRPr lang="en-US" sz="2000" b="0" strike="noStrike" spc="-1">
              <a:solidFill>
                <a:srgbClr val="000000"/>
              </a:solidFill>
              <a:latin typeface="Arial"/>
            </a:endParaRPr>
          </a:p>
          <a:p>
            <a:pPr marL="566640" indent="-373320">
              <a:lnSpc>
                <a:spcPct val="90000"/>
              </a:lnSpc>
              <a:spcBef>
                <a:spcPts val="249"/>
              </a:spcBef>
              <a:buClr>
                <a:srgbClr val="002060"/>
              </a:buClr>
              <a:buFont typeface="Calibri"/>
              <a:buChar char="•"/>
            </a:pPr>
            <a:r>
              <a:rPr lang="it-IT" sz="2000" b="0" strike="noStrike" spc="-1">
                <a:solidFill>
                  <a:srgbClr val="002060"/>
                </a:solidFill>
                <a:latin typeface="Calibri"/>
                <a:ea typeface="Arial"/>
              </a:rPr>
              <a:t>Nicotina e Tabacco</a:t>
            </a:r>
            <a:endParaRPr lang="en-US" sz="2000" b="0" strike="noStrike" spc="-1">
              <a:solidFill>
                <a:srgbClr val="000000"/>
              </a:solidFill>
              <a:latin typeface="Arial"/>
            </a:endParaRPr>
          </a:p>
          <a:p>
            <a:pPr marL="566640" indent="-373320">
              <a:lnSpc>
                <a:spcPct val="90000"/>
              </a:lnSpc>
              <a:spcBef>
                <a:spcPts val="249"/>
              </a:spcBef>
              <a:buClr>
                <a:srgbClr val="002060"/>
              </a:buClr>
              <a:buFont typeface="Calibri"/>
              <a:buChar char="•"/>
            </a:pPr>
            <a:r>
              <a:rPr lang="it-IT" sz="2000" b="0" strike="noStrike" spc="-1">
                <a:solidFill>
                  <a:srgbClr val="002060"/>
                </a:solidFill>
                <a:latin typeface="Calibri"/>
                <a:ea typeface="Arial"/>
              </a:rPr>
              <a:t>Cannabinoidi (marijuana, hashish, 9THC)</a:t>
            </a:r>
            <a:endParaRPr lang="en-US" sz="2000" b="0" strike="noStrike" spc="-1">
              <a:solidFill>
                <a:srgbClr val="000000"/>
              </a:solidFill>
              <a:latin typeface="Arial"/>
            </a:endParaRPr>
          </a:p>
          <a:p>
            <a:pPr marL="566640" indent="-373320">
              <a:lnSpc>
                <a:spcPct val="90000"/>
              </a:lnSpc>
              <a:spcBef>
                <a:spcPts val="249"/>
              </a:spcBef>
              <a:buClr>
                <a:srgbClr val="002060"/>
              </a:buClr>
              <a:buFont typeface="Calibri"/>
              <a:buChar char="•"/>
            </a:pPr>
            <a:r>
              <a:rPr lang="it-IT" sz="2000" b="0" strike="noStrike" spc="-1">
                <a:solidFill>
                  <a:srgbClr val="002060"/>
                </a:solidFill>
                <a:latin typeface="Calibri"/>
                <a:ea typeface="Arial"/>
              </a:rPr>
              <a:t>Allucinogeni (mescalina, LSD, psilocibina)</a:t>
            </a:r>
            <a:endParaRPr lang="en-US" sz="2000" b="0" strike="noStrike" spc="-1">
              <a:solidFill>
                <a:srgbClr val="000000"/>
              </a:solidFill>
              <a:latin typeface="Arial"/>
            </a:endParaRPr>
          </a:p>
          <a:p>
            <a:pPr marL="566640" indent="-373320">
              <a:lnSpc>
                <a:spcPct val="90000"/>
              </a:lnSpc>
              <a:spcBef>
                <a:spcPts val="249"/>
              </a:spcBef>
              <a:buClr>
                <a:srgbClr val="002060"/>
              </a:buClr>
              <a:buFont typeface="Calibri"/>
              <a:buChar char="•"/>
            </a:pPr>
            <a:r>
              <a:rPr lang="it-IT" sz="2000" b="0" strike="noStrike" spc="-1">
                <a:solidFill>
                  <a:srgbClr val="002060"/>
                </a:solidFill>
                <a:latin typeface="Calibri"/>
                <a:ea typeface="Arial"/>
              </a:rPr>
              <a:t>Arilcicloesamine (fenciclidina, ketamina)</a:t>
            </a:r>
            <a:endParaRPr lang="en-US" sz="2000" b="0" strike="noStrike" spc="-1">
              <a:solidFill>
                <a:srgbClr val="000000"/>
              </a:solidFill>
              <a:latin typeface="Arial"/>
            </a:endParaRPr>
          </a:p>
          <a:p>
            <a:pPr marL="566640" indent="-373320">
              <a:lnSpc>
                <a:spcPct val="90000"/>
              </a:lnSpc>
              <a:spcBef>
                <a:spcPts val="249"/>
              </a:spcBef>
              <a:buClr>
                <a:srgbClr val="002060"/>
              </a:buClr>
              <a:buFont typeface="Calibri"/>
              <a:buChar char="•"/>
            </a:pPr>
            <a:r>
              <a:rPr lang="it-IT" sz="2000" b="0" strike="noStrike" spc="-1">
                <a:solidFill>
                  <a:srgbClr val="002060"/>
                </a:solidFill>
                <a:latin typeface="Calibri"/>
                <a:ea typeface="Arial"/>
              </a:rPr>
              <a:t>Inalanti (solventi, etere)</a:t>
            </a:r>
            <a:endParaRPr lang="en-US" sz="2000" b="0" strike="noStrike" spc="-1">
              <a:solidFill>
                <a:srgbClr val="000000"/>
              </a:solidFill>
              <a:latin typeface="Arial"/>
            </a:endParaRPr>
          </a:p>
          <a:p>
            <a:pPr marL="566640" indent="-373320">
              <a:lnSpc>
                <a:spcPct val="90000"/>
              </a:lnSpc>
              <a:spcBef>
                <a:spcPts val="249"/>
              </a:spcBef>
              <a:buClr>
                <a:srgbClr val="002060"/>
              </a:buClr>
              <a:buFont typeface="Calibri"/>
              <a:buChar char="•"/>
            </a:pPr>
            <a:r>
              <a:rPr lang="it-IT" sz="2000" b="0" strike="noStrike" spc="-1">
                <a:solidFill>
                  <a:srgbClr val="002060"/>
                </a:solidFill>
                <a:latin typeface="Calibri"/>
                <a:ea typeface="Arial"/>
              </a:rPr>
              <a:t>Designer drugs (molecole di sintesi analoghi di sostanze già note)</a:t>
            </a:r>
            <a:endParaRPr lang="en-US" sz="2000" b="0" strike="noStrike" spc="-1">
              <a:solidFill>
                <a:srgbClr val="000000"/>
              </a:solidFill>
              <a:latin typeface="Arial"/>
            </a:endParaRPr>
          </a:p>
        </p:txBody>
      </p:sp>
      <p:sp>
        <p:nvSpPr>
          <p:cNvPr id="116" name="Line 3"/>
          <p:cNvSpPr/>
          <p:nvPr/>
        </p:nvSpPr>
        <p:spPr>
          <a:xfrm>
            <a:off x="0" y="119700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 name="Table 1"/>
          <p:cNvGraphicFramePr/>
          <p:nvPr/>
        </p:nvGraphicFramePr>
        <p:xfrm>
          <a:off x="384120" y="1341360"/>
          <a:ext cx="8282160" cy="2464680"/>
        </p:xfrm>
        <a:graphic>
          <a:graphicData uri="http://schemas.openxmlformats.org/drawingml/2006/table">
            <a:tbl>
              <a:tblPr/>
              <a:tblGrid>
                <a:gridCol w="2881440"/>
                <a:gridCol w="2808360"/>
                <a:gridCol w="2592360"/>
              </a:tblGrid>
              <a:tr h="648360">
                <a:tc>
                  <a:txBody>
                    <a:bodyPr/>
                    <a:lstStyle/>
                    <a:p>
                      <a:pPr algn="ctr">
                        <a:lnSpc>
                          <a:spcPct val="100000"/>
                        </a:lnSpc>
                      </a:pPr>
                      <a:r>
                        <a:rPr lang="it-IT" sz="2000" b="1" strike="noStrike" spc="-1">
                          <a:solidFill>
                            <a:srgbClr val="FFFFFF"/>
                          </a:solidFill>
                          <a:latin typeface="Calibri"/>
                        </a:rPr>
                        <a:t>SOSTANZE DEPRIMENTI</a:t>
                      </a:r>
                      <a:endParaRPr lang="en-US" sz="2000" b="0" strike="noStrike" spc="-1">
                        <a:solidFill>
                          <a:srgbClr val="000000"/>
                        </a:solidFill>
                        <a:latin typeface="Arial"/>
                      </a:endParaRPr>
                    </a:p>
                  </a:txBody>
                  <a:tcPr marL="19080" marR="19080">
                    <a:solidFill>
                      <a:srgbClr val="0070C0"/>
                    </a:solidFill>
                  </a:tcPr>
                </a:tc>
                <a:tc>
                  <a:txBody>
                    <a:bodyPr/>
                    <a:lstStyle/>
                    <a:p>
                      <a:pPr algn="ctr">
                        <a:lnSpc>
                          <a:spcPct val="100000"/>
                        </a:lnSpc>
                      </a:pPr>
                      <a:r>
                        <a:rPr lang="it-IT" sz="2000" b="1" strike="noStrike" spc="-1">
                          <a:solidFill>
                            <a:srgbClr val="FFFFFF"/>
                          </a:solidFill>
                          <a:latin typeface="Calibri"/>
                        </a:rPr>
                        <a:t>SOSTANZE STIMOLANTI </a:t>
                      </a:r>
                      <a:endParaRPr lang="en-US" sz="2000" b="0" strike="noStrike" spc="-1">
                        <a:solidFill>
                          <a:srgbClr val="000000"/>
                        </a:solidFill>
                        <a:latin typeface="Arial"/>
                      </a:endParaRPr>
                    </a:p>
                  </a:txBody>
                  <a:tcPr marL="19080" marR="19080">
                    <a:solidFill>
                      <a:srgbClr val="C00000"/>
                    </a:solidFill>
                  </a:tcPr>
                </a:tc>
                <a:tc>
                  <a:txBody>
                    <a:bodyPr/>
                    <a:lstStyle/>
                    <a:p>
                      <a:pPr algn="ctr">
                        <a:lnSpc>
                          <a:spcPct val="100000"/>
                        </a:lnSpc>
                      </a:pPr>
                      <a:r>
                        <a:rPr lang="it-IT" sz="2000" b="1" strike="noStrike" spc="-1">
                          <a:solidFill>
                            <a:srgbClr val="FFFFFF"/>
                          </a:solidFill>
                          <a:latin typeface="Calibri"/>
                        </a:rPr>
                        <a:t>SOSTANZE DISPERCETTIVE</a:t>
                      </a:r>
                      <a:endParaRPr lang="en-US" sz="2000" b="0" strike="noStrike" spc="-1">
                        <a:solidFill>
                          <a:srgbClr val="000000"/>
                        </a:solidFill>
                        <a:latin typeface="Arial"/>
                      </a:endParaRPr>
                    </a:p>
                  </a:txBody>
                  <a:tcPr marL="19080" marR="19080">
                    <a:solidFill>
                      <a:srgbClr val="9900CC"/>
                    </a:solidFill>
                  </a:tcPr>
                </a:tc>
              </a:tr>
              <a:tr h="587160">
                <a:tc>
                  <a:txBody>
                    <a:bodyPr/>
                    <a:lstStyle/>
                    <a:p>
                      <a:pPr algn="ctr">
                        <a:lnSpc>
                          <a:spcPct val="100000"/>
                        </a:lnSpc>
                      </a:pPr>
                      <a:r>
                        <a:rPr lang="it-IT" sz="1800" b="1" strike="noStrike" spc="-1">
                          <a:solidFill>
                            <a:srgbClr val="FFFFFF"/>
                          </a:solidFill>
                          <a:latin typeface="Calibri"/>
                        </a:rPr>
                        <a:t>Oppiacei </a:t>
                      </a:r>
                      <a:endParaRPr lang="en-US" sz="1800" b="0" strike="noStrike" spc="-1">
                        <a:solidFill>
                          <a:srgbClr val="000000"/>
                        </a:solidFill>
                        <a:latin typeface="Arial"/>
                      </a:endParaRPr>
                    </a:p>
                    <a:p>
                      <a:pPr algn="ctr">
                        <a:lnSpc>
                          <a:spcPct val="100000"/>
                        </a:lnSpc>
                      </a:pPr>
                      <a:r>
                        <a:rPr lang="it-IT" sz="1800" b="0" i="1" strike="noStrike" spc="-1">
                          <a:solidFill>
                            <a:srgbClr val="FFFFFF"/>
                          </a:solidFill>
                          <a:latin typeface="Calibri"/>
                        </a:rPr>
                        <a:t>(oppio, eroina, morfina, ecc.) </a:t>
                      </a:r>
                      <a:endParaRPr lang="en-US" sz="1800" b="0" strike="noStrike" spc="-1">
                        <a:solidFill>
                          <a:srgbClr val="000000"/>
                        </a:solidFill>
                        <a:latin typeface="Arial"/>
                      </a:endParaRPr>
                    </a:p>
                  </a:txBody>
                  <a:tcPr marL="19080" marR="19080">
                    <a:solidFill>
                      <a:srgbClr val="0070C0"/>
                    </a:solidFill>
                  </a:tcPr>
                </a:tc>
                <a:tc>
                  <a:txBody>
                    <a:bodyPr/>
                    <a:lstStyle/>
                    <a:p>
                      <a:pPr algn="ctr">
                        <a:lnSpc>
                          <a:spcPct val="100000"/>
                        </a:lnSpc>
                      </a:pPr>
                      <a:r>
                        <a:rPr lang="it-IT" sz="1800" b="1" strike="noStrike" spc="-1">
                          <a:solidFill>
                            <a:srgbClr val="FFFFFF"/>
                          </a:solidFill>
                          <a:latin typeface="Calibri"/>
                        </a:rPr>
                        <a:t>Amfetamine</a:t>
                      </a:r>
                      <a:endParaRPr lang="en-US" sz="1800" b="0" strike="noStrike" spc="-1">
                        <a:solidFill>
                          <a:srgbClr val="000000"/>
                        </a:solidFill>
                        <a:latin typeface="Arial"/>
                      </a:endParaRPr>
                    </a:p>
                  </a:txBody>
                  <a:tcPr marL="19080" marR="19080">
                    <a:solidFill>
                      <a:srgbClr val="C00000"/>
                    </a:solidFill>
                  </a:tcPr>
                </a:tc>
                <a:tc>
                  <a:txBody>
                    <a:bodyPr/>
                    <a:lstStyle/>
                    <a:p>
                      <a:pPr algn="ctr">
                        <a:lnSpc>
                          <a:spcPct val="100000"/>
                        </a:lnSpc>
                      </a:pPr>
                      <a:r>
                        <a:rPr lang="it-IT" sz="1800" b="1" strike="noStrike" spc="-1">
                          <a:solidFill>
                            <a:srgbClr val="FFFFFF"/>
                          </a:solidFill>
                          <a:latin typeface="Calibri"/>
                        </a:rPr>
                        <a:t>LSD</a:t>
                      </a:r>
                      <a:endParaRPr lang="en-US" sz="1800" b="0" strike="noStrike" spc="-1">
                        <a:solidFill>
                          <a:srgbClr val="000000"/>
                        </a:solidFill>
                        <a:latin typeface="Arial"/>
                      </a:endParaRPr>
                    </a:p>
                  </a:txBody>
                  <a:tcPr marL="19080" marR="19080">
                    <a:solidFill>
                      <a:srgbClr val="9900CC"/>
                    </a:solidFill>
                  </a:tcPr>
                </a:tc>
              </a:tr>
              <a:tr h="312840">
                <a:tc>
                  <a:txBody>
                    <a:bodyPr/>
                    <a:lstStyle/>
                    <a:p>
                      <a:pPr algn="ctr">
                        <a:lnSpc>
                          <a:spcPct val="100000"/>
                        </a:lnSpc>
                      </a:pPr>
                      <a:r>
                        <a:rPr lang="it-IT" sz="1800" b="1" strike="noStrike" spc="-1">
                          <a:solidFill>
                            <a:srgbClr val="FFFFFF"/>
                          </a:solidFill>
                          <a:latin typeface="Calibri"/>
                        </a:rPr>
                        <a:t>Barbiturici</a:t>
                      </a:r>
                      <a:endParaRPr lang="en-US" sz="1800" b="0" strike="noStrike" spc="-1">
                        <a:solidFill>
                          <a:srgbClr val="000000"/>
                        </a:solidFill>
                        <a:latin typeface="Arial"/>
                      </a:endParaRPr>
                    </a:p>
                  </a:txBody>
                  <a:tcPr marL="19080" marR="19080">
                    <a:solidFill>
                      <a:srgbClr val="0070C0"/>
                    </a:solidFill>
                  </a:tcPr>
                </a:tc>
                <a:tc>
                  <a:txBody>
                    <a:bodyPr/>
                    <a:lstStyle/>
                    <a:p>
                      <a:pPr algn="ctr">
                        <a:lnSpc>
                          <a:spcPct val="100000"/>
                        </a:lnSpc>
                      </a:pPr>
                      <a:r>
                        <a:rPr lang="it-IT" sz="1800" b="1" strike="noStrike" spc="-1">
                          <a:solidFill>
                            <a:srgbClr val="FFFFFF"/>
                          </a:solidFill>
                          <a:latin typeface="Calibri"/>
                        </a:rPr>
                        <a:t>Cocaina</a:t>
                      </a:r>
                      <a:endParaRPr lang="en-US" sz="1800" b="0" strike="noStrike" spc="-1">
                        <a:solidFill>
                          <a:srgbClr val="000000"/>
                        </a:solidFill>
                        <a:latin typeface="Arial"/>
                      </a:endParaRPr>
                    </a:p>
                  </a:txBody>
                  <a:tcPr marL="19080" marR="19080">
                    <a:solidFill>
                      <a:srgbClr val="C00000"/>
                    </a:solidFill>
                  </a:tcPr>
                </a:tc>
                <a:tc>
                  <a:txBody>
                    <a:bodyPr/>
                    <a:lstStyle/>
                    <a:p>
                      <a:pPr algn="ctr">
                        <a:lnSpc>
                          <a:spcPct val="100000"/>
                        </a:lnSpc>
                      </a:pPr>
                      <a:r>
                        <a:rPr lang="it-IT" sz="1800" b="1" strike="noStrike" spc="-1">
                          <a:solidFill>
                            <a:srgbClr val="FFFFFF"/>
                          </a:solidFill>
                          <a:latin typeface="Calibri"/>
                        </a:rPr>
                        <a:t>Ketamina</a:t>
                      </a:r>
                      <a:endParaRPr lang="en-US" sz="1800" b="0" strike="noStrike" spc="-1">
                        <a:solidFill>
                          <a:srgbClr val="000000"/>
                        </a:solidFill>
                        <a:latin typeface="Arial"/>
                      </a:endParaRPr>
                    </a:p>
                  </a:txBody>
                  <a:tcPr marL="19080" marR="19080">
                    <a:solidFill>
                      <a:srgbClr val="9900CC"/>
                    </a:solidFill>
                  </a:tcPr>
                </a:tc>
              </a:tr>
              <a:tr h="392040">
                <a:tc>
                  <a:txBody>
                    <a:bodyPr/>
                    <a:lstStyle/>
                    <a:p>
                      <a:pPr algn="ctr">
                        <a:lnSpc>
                          <a:spcPct val="100000"/>
                        </a:lnSpc>
                      </a:pPr>
                      <a:r>
                        <a:rPr lang="it-IT" sz="1800" b="1" strike="noStrike" spc="-1">
                          <a:solidFill>
                            <a:srgbClr val="FFFFFF"/>
                          </a:solidFill>
                          <a:latin typeface="Calibri"/>
                        </a:rPr>
                        <a:t>Benzodiazepine</a:t>
                      </a:r>
                      <a:endParaRPr lang="en-US" sz="1800" b="0" strike="noStrike" spc="-1">
                        <a:solidFill>
                          <a:srgbClr val="000000"/>
                        </a:solidFill>
                        <a:latin typeface="Arial"/>
                      </a:endParaRPr>
                    </a:p>
                  </a:txBody>
                  <a:tcPr marL="19080" marR="19080">
                    <a:solidFill>
                      <a:srgbClr val="0070C0"/>
                    </a:solidFill>
                  </a:tcPr>
                </a:tc>
                <a:tc>
                  <a:txBody>
                    <a:bodyPr/>
                    <a:lstStyle/>
                    <a:p>
                      <a:pPr algn="ctr">
                        <a:lnSpc>
                          <a:spcPct val="100000"/>
                        </a:lnSpc>
                      </a:pPr>
                      <a:r>
                        <a:rPr lang="it-IT" sz="1800" b="1" strike="noStrike" spc="-1">
                          <a:solidFill>
                            <a:srgbClr val="FFFFFF"/>
                          </a:solidFill>
                          <a:latin typeface="Calibri"/>
                        </a:rPr>
                        <a:t>Caffeina</a:t>
                      </a:r>
                      <a:endParaRPr lang="en-US" sz="1800" b="0" strike="noStrike" spc="-1">
                        <a:solidFill>
                          <a:srgbClr val="000000"/>
                        </a:solidFill>
                        <a:latin typeface="Arial"/>
                      </a:endParaRPr>
                    </a:p>
                  </a:txBody>
                  <a:tcPr marL="19080" marR="19080">
                    <a:solidFill>
                      <a:srgbClr val="C00000"/>
                    </a:solidFill>
                  </a:tcPr>
                </a:tc>
                <a:tc>
                  <a:txBody>
                    <a:bodyPr/>
                    <a:lstStyle/>
                    <a:p>
                      <a:pPr algn="ctr">
                        <a:lnSpc>
                          <a:spcPct val="100000"/>
                        </a:lnSpc>
                      </a:pPr>
                      <a:r>
                        <a:rPr lang="it-IT" sz="1800" b="1" strike="noStrike" spc="-1">
                          <a:solidFill>
                            <a:srgbClr val="FFFFFF"/>
                          </a:solidFill>
                          <a:latin typeface="Calibri"/>
                        </a:rPr>
                        <a:t>Funghi allucinogeni </a:t>
                      </a:r>
                      <a:endParaRPr lang="en-US" sz="1800" b="0" strike="noStrike" spc="-1">
                        <a:solidFill>
                          <a:srgbClr val="000000"/>
                        </a:solidFill>
                        <a:latin typeface="Arial"/>
                      </a:endParaRPr>
                    </a:p>
                  </a:txBody>
                  <a:tcPr marL="19080" marR="19080">
                    <a:solidFill>
                      <a:srgbClr val="9900CC"/>
                    </a:solidFill>
                  </a:tcPr>
                </a:tc>
              </a:tr>
              <a:tr h="312840">
                <a:tc>
                  <a:txBody>
                    <a:bodyPr/>
                    <a:lstStyle/>
                    <a:p>
                      <a:pPr algn="ctr">
                        <a:lnSpc>
                          <a:spcPct val="100000"/>
                        </a:lnSpc>
                      </a:pPr>
                      <a:r>
                        <a:rPr lang="it-IT" sz="1800" b="1" strike="noStrike" spc="-1">
                          <a:solidFill>
                            <a:srgbClr val="FFFFFF"/>
                          </a:solidFill>
                          <a:latin typeface="Calibri"/>
                        </a:rPr>
                        <a:t> </a:t>
                      </a:r>
                      <a:endParaRPr lang="en-US" sz="1800" b="0" strike="noStrike" spc="-1">
                        <a:solidFill>
                          <a:srgbClr val="000000"/>
                        </a:solidFill>
                        <a:latin typeface="Arial"/>
                      </a:endParaRPr>
                    </a:p>
                  </a:txBody>
                  <a:tcPr marL="19080" marR="19080">
                    <a:solidFill>
                      <a:srgbClr val="0070C0"/>
                    </a:solidFill>
                  </a:tcPr>
                </a:tc>
                <a:tc>
                  <a:txBody>
                    <a:bodyPr/>
                    <a:lstStyle/>
                    <a:p>
                      <a:pPr algn="ctr">
                        <a:lnSpc>
                          <a:spcPct val="100000"/>
                        </a:lnSpc>
                      </a:pPr>
                      <a:r>
                        <a:rPr lang="it-IT" sz="1800" b="1" strike="noStrike" spc="-1">
                          <a:solidFill>
                            <a:srgbClr val="FFFFFF"/>
                          </a:solidFill>
                          <a:latin typeface="Calibri"/>
                        </a:rPr>
                        <a:t>Nicotina</a:t>
                      </a:r>
                      <a:endParaRPr lang="en-US" sz="1800" b="0" strike="noStrike" spc="-1">
                        <a:solidFill>
                          <a:srgbClr val="000000"/>
                        </a:solidFill>
                        <a:latin typeface="Arial"/>
                      </a:endParaRPr>
                    </a:p>
                  </a:txBody>
                  <a:tcPr marL="19080" marR="19080">
                    <a:solidFill>
                      <a:srgbClr val="C00000"/>
                    </a:solidFill>
                  </a:tcPr>
                </a:tc>
                <a:tc>
                  <a:txBody>
                    <a:bodyPr/>
                    <a:lstStyle/>
                    <a:p>
                      <a:pPr algn="ctr">
                        <a:lnSpc>
                          <a:spcPct val="100000"/>
                        </a:lnSpc>
                      </a:pPr>
                      <a:r>
                        <a:rPr lang="it-IT" sz="1800" b="1" strike="noStrike" spc="-1">
                          <a:solidFill>
                            <a:srgbClr val="FFFFFF"/>
                          </a:solidFill>
                          <a:latin typeface="Calibri"/>
                        </a:rPr>
                        <a:t>Allucinogeni </a:t>
                      </a:r>
                      <a:r>
                        <a:rPr lang="it-IT" sz="1800" b="0" i="1" strike="noStrike" spc="-1">
                          <a:solidFill>
                            <a:srgbClr val="FFFFFF"/>
                          </a:solidFill>
                          <a:latin typeface="Calibri"/>
                        </a:rPr>
                        <a:t>in generale</a:t>
                      </a:r>
                      <a:endParaRPr lang="en-US" sz="1800" b="0" strike="noStrike" spc="-1">
                        <a:solidFill>
                          <a:srgbClr val="000000"/>
                        </a:solidFill>
                        <a:latin typeface="Arial"/>
                      </a:endParaRPr>
                    </a:p>
                  </a:txBody>
                  <a:tcPr marL="19080" marR="19080">
                    <a:solidFill>
                      <a:srgbClr val="9900CC"/>
                    </a:solidFill>
                  </a:tcPr>
                </a:tc>
              </a:tr>
            </a:tbl>
          </a:graphicData>
        </a:graphic>
      </p:graphicFrame>
      <p:graphicFrame>
        <p:nvGraphicFramePr>
          <p:cNvPr id="119" name="Table 2"/>
          <p:cNvGraphicFramePr/>
          <p:nvPr/>
        </p:nvGraphicFramePr>
        <p:xfrm>
          <a:off x="395280" y="3833640"/>
          <a:ext cx="8280360" cy="2651760"/>
        </p:xfrm>
        <a:graphic>
          <a:graphicData uri="http://schemas.openxmlformats.org/drawingml/2006/table">
            <a:tbl>
              <a:tblPr/>
              <a:tblGrid>
                <a:gridCol w="2879640"/>
                <a:gridCol w="2737080"/>
                <a:gridCol w="2663640"/>
              </a:tblGrid>
              <a:tr h="861480">
                <a:tc>
                  <a:txBody>
                    <a:bodyPr/>
                    <a:lstStyle/>
                    <a:p>
                      <a:pPr algn="ctr">
                        <a:lnSpc>
                          <a:spcPct val="100000"/>
                        </a:lnSpc>
                      </a:pPr>
                      <a:r>
                        <a:rPr lang="it-IT" sz="1800" b="1" strike="noStrike" spc="-1">
                          <a:solidFill>
                            <a:srgbClr val="000000"/>
                          </a:solidFill>
                          <a:latin typeface="Calibri"/>
                        </a:rPr>
                        <a:t>SOSTANZE</a:t>
                      </a:r>
                      <a:r>
                        <a:t/>
                      </a:r>
                      <a:br/>
                      <a:r>
                        <a:rPr lang="it-IT" sz="1800" b="1" strike="noStrike" spc="-1">
                          <a:solidFill>
                            <a:srgbClr val="000000"/>
                          </a:solidFill>
                          <a:latin typeface="Calibri"/>
                        </a:rPr>
                        <a:t>DEPRIMENTI / STIMOLANTI</a:t>
                      </a:r>
                      <a:endParaRPr lang="en-US" sz="1800" b="0" strike="noStrike" spc="-1">
                        <a:solidFill>
                          <a:srgbClr val="000000"/>
                        </a:solidFill>
                        <a:latin typeface="Arial"/>
                      </a:endParaRPr>
                    </a:p>
                  </a:txBody>
                  <a:tcPr marL="19080" marR="19080">
                    <a:solidFill>
                      <a:srgbClr val="FFCC66"/>
                    </a:solidFill>
                  </a:tcPr>
                </a:tc>
                <a:tc>
                  <a:txBody>
                    <a:bodyPr/>
                    <a:lstStyle/>
                    <a:p>
                      <a:pPr algn="ctr">
                        <a:lnSpc>
                          <a:spcPct val="100000"/>
                        </a:lnSpc>
                      </a:pPr>
                      <a:r>
                        <a:rPr lang="it-IT" sz="1800" b="1" strike="noStrike" spc="-1">
                          <a:solidFill>
                            <a:srgbClr val="000000"/>
                          </a:solidFill>
                          <a:latin typeface="Calibri"/>
                        </a:rPr>
                        <a:t>SOSTANZE</a:t>
                      </a:r>
                      <a:r>
                        <a:t/>
                      </a:r>
                      <a:br/>
                      <a:r>
                        <a:rPr lang="it-IT" sz="1800" b="1" strike="noStrike" spc="-1">
                          <a:solidFill>
                            <a:srgbClr val="000000"/>
                          </a:solidFill>
                          <a:latin typeface="Calibri"/>
                        </a:rPr>
                        <a:t>DISPERCETTIVE / DEPRIMENTI</a:t>
                      </a:r>
                      <a:endParaRPr lang="en-US" sz="1800" b="0" strike="noStrike" spc="-1">
                        <a:solidFill>
                          <a:srgbClr val="000000"/>
                        </a:solidFill>
                        <a:latin typeface="Arial"/>
                      </a:endParaRPr>
                    </a:p>
                  </a:txBody>
                  <a:tcPr marL="19080" marR="19080">
                    <a:solidFill>
                      <a:srgbClr val="92D050"/>
                    </a:solidFill>
                  </a:tcPr>
                </a:tc>
                <a:tc>
                  <a:txBody>
                    <a:bodyPr/>
                    <a:lstStyle/>
                    <a:p>
                      <a:pPr algn="ctr">
                        <a:lnSpc>
                          <a:spcPct val="100000"/>
                        </a:lnSpc>
                      </a:pPr>
                      <a:r>
                        <a:rPr lang="it-IT" sz="1800" b="1" strike="noStrike" spc="-1">
                          <a:solidFill>
                            <a:srgbClr val="000000"/>
                          </a:solidFill>
                          <a:latin typeface="Calibri"/>
                        </a:rPr>
                        <a:t>SOSTANZE</a:t>
                      </a:r>
                      <a:r>
                        <a:t/>
                      </a:r>
                      <a:br/>
                      <a:r>
                        <a:rPr lang="it-IT" sz="1800" b="1" strike="noStrike" spc="-1">
                          <a:solidFill>
                            <a:srgbClr val="000000"/>
                          </a:solidFill>
                          <a:latin typeface="Calibri"/>
                        </a:rPr>
                        <a:t>DISPERCETTIVE / STIMOLANTI</a:t>
                      </a:r>
                      <a:endParaRPr lang="en-US" sz="1800" b="0" strike="noStrike" spc="-1">
                        <a:solidFill>
                          <a:srgbClr val="000000"/>
                        </a:solidFill>
                        <a:latin typeface="Arial"/>
                      </a:endParaRPr>
                    </a:p>
                  </a:txBody>
                  <a:tcPr marL="19080" marR="19080">
                    <a:solidFill>
                      <a:srgbClr val="CECEEF"/>
                    </a:solidFill>
                  </a:tcPr>
                </a:tc>
              </a:tr>
              <a:tr h="1684440">
                <a:tc>
                  <a:txBody>
                    <a:bodyPr/>
                    <a:lstStyle/>
                    <a:p>
                      <a:pPr algn="ctr">
                        <a:lnSpc>
                          <a:spcPct val="100000"/>
                        </a:lnSpc>
                      </a:pPr>
                      <a:r>
                        <a:rPr lang="it-IT" sz="1800" b="1" strike="noStrike" spc="-1">
                          <a:solidFill>
                            <a:srgbClr val="000000"/>
                          </a:solidFill>
                          <a:latin typeface="Calibri"/>
                        </a:rPr>
                        <a:t>Alcol</a:t>
                      </a:r>
                      <a:r>
                        <a:t/>
                      </a:r>
                      <a:br/>
                      <a:r>
                        <a:rPr lang="it-IT" sz="1800" b="0" i="1" strike="noStrike" spc="-1">
                          <a:solidFill>
                            <a:srgbClr val="000000"/>
                          </a:solidFill>
                          <a:latin typeface="Calibri"/>
                        </a:rPr>
                        <a:t>(l'alcol provoca euforia nei primi momenti, per poi lasciare posto alla depressione e al sonno) </a:t>
                      </a:r>
                      <a:endParaRPr lang="en-US" sz="1800" b="0" strike="noStrike" spc="-1">
                        <a:solidFill>
                          <a:srgbClr val="000000"/>
                        </a:solidFill>
                        <a:latin typeface="Arial"/>
                      </a:endParaRPr>
                    </a:p>
                  </a:txBody>
                  <a:tcPr marL="19080" marR="19080">
                    <a:solidFill>
                      <a:srgbClr val="FFCC66"/>
                    </a:solidFill>
                  </a:tcPr>
                </a:tc>
                <a:tc>
                  <a:txBody>
                    <a:bodyPr/>
                    <a:lstStyle/>
                    <a:p>
                      <a:pPr algn="ctr">
                        <a:lnSpc>
                          <a:spcPct val="100000"/>
                        </a:lnSpc>
                      </a:pPr>
                      <a:r>
                        <a:rPr lang="it-IT" sz="1800" b="1" strike="noStrike" spc="-1">
                          <a:solidFill>
                            <a:srgbClr val="000000"/>
                          </a:solidFill>
                          <a:latin typeface="Calibri"/>
                        </a:rPr>
                        <a:t>Cannabinoidi</a:t>
                      </a:r>
                      <a:r>
                        <a:t/>
                      </a:r>
                      <a:br/>
                      <a:r>
                        <a:rPr lang="it-IT" sz="1800" b="0" i="1" strike="noStrike" spc="-1">
                          <a:solidFill>
                            <a:srgbClr val="000000"/>
                          </a:solidFill>
                          <a:latin typeface="Calibri"/>
                        </a:rPr>
                        <a:t>(ad alte dosi danno luogo ad allucinazioni, a basse dosi creano dispercezioni spazio-temporali)</a:t>
                      </a:r>
                      <a:endParaRPr lang="en-US" sz="1800" b="0" strike="noStrike" spc="-1">
                        <a:solidFill>
                          <a:srgbClr val="000000"/>
                        </a:solidFill>
                        <a:latin typeface="Arial"/>
                      </a:endParaRPr>
                    </a:p>
                  </a:txBody>
                  <a:tcPr marL="19080" marR="19080">
                    <a:solidFill>
                      <a:srgbClr val="92D050"/>
                    </a:solidFill>
                  </a:tcPr>
                </a:tc>
                <a:tc>
                  <a:txBody>
                    <a:bodyPr/>
                    <a:lstStyle/>
                    <a:p>
                      <a:pPr algn="ctr">
                        <a:lnSpc>
                          <a:spcPct val="100000"/>
                        </a:lnSpc>
                      </a:pPr>
                      <a:r>
                        <a:rPr lang="it-IT" sz="1800" b="1" strike="noStrike" spc="-1">
                          <a:solidFill>
                            <a:srgbClr val="000000"/>
                          </a:solidFill>
                          <a:latin typeface="Calibri"/>
                        </a:rPr>
                        <a:t>Ecstasy</a:t>
                      </a:r>
                      <a:r>
                        <a:t/>
                      </a:r>
                      <a:br/>
                      <a:r>
                        <a:rPr lang="it-IT" sz="1800" b="0" i="1" strike="noStrike" spc="-1">
                          <a:solidFill>
                            <a:srgbClr val="000000"/>
                          </a:solidFill>
                          <a:latin typeface="Calibri"/>
                        </a:rPr>
                        <a:t>(l'ecstasy conserva un potere mescalinico unito ad un potere amfetaminico, dovuto alla propria formulazione chimica)</a:t>
                      </a:r>
                      <a:endParaRPr lang="en-US" sz="1800" b="0" strike="noStrike" spc="-1">
                        <a:solidFill>
                          <a:srgbClr val="000000"/>
                        </a:solidFill>
                        <a:latin typeface="Arial"/>
                      </a:endParaRPr>
                    </a:p>
                  </a:txBody>
                  <a:tcPr marL="19080" marR="19080">
                    <a:solidFill>
                      <a:srgbClr val="CECEEF"/>
                    </a:solidFill>
                  </a:tcPr>
                </a:tc>
              </a:tr>
            </a:tbl>
          </a:graphicData>
        </a:graphic>
      </p:graphicFrame>
      <p:sp>
        <p:nvSpPr>
          <p:cNvPr id="120" name="TextShape 3"/>
          <p:cNvSpPr txBox="1"/>
          <p:nvPr/>
        </p:nvSpPr>
        <p:spPr>
          <a:xfrm>
            <a:off x="394920" y="115920"/>
            <a:ext cx="8381880" cy="914400"/>
          </a:xfrm>
          <a:prstGeom prst="rect">
            <a:avLst/>
          </a:prstGeom>
          <a:noFill/>
          <a:ln>
            <a:noFill/>
          </a:ln>
        </p:spPr>
        <p:txBody>
          <a:bodyPr anchor="ctr"/>
          <a:lstStyle/>
          <a:p>
            <a:pPr algn="ctr">
              <a:lnSpc>
                <a:spcPct val="100000"/>
              </a:lnSpc>
            </a:pPr>
            <a:r>
              <a:rPr lang="it-IT" sz="2400" b="1" strike="noStrike" spc="-1">
                <a:solidFill>
                  <a:srgbClr val="C00000"/>
                </a:solidFill>
                <a:latin typeface="Calibri"/>
                <a:ea typeface="Arial"/>
              </a:rPr>
              <a:t>CLASSIFICAZIONE IN BASE ALLA MODALITA’ DI AZIONE sul SNC</a:t>
            </a:r>
            <a:endParaRPr lang="en-US" sz="2400" b="0" strike="noStrike" spc="-1">
              <a:solidFill>
                <a:srgbClr val="000000"/>
              </a:solidFill>
              <a:latin typeface="Arial"/>
            </a:endParaRPr>
          </a:p>
        </p:txBody>
      </p:sp>
      <p:sp>
        <p:nvSpPr>
          <p:cNvPr id="121" name="Line 4"/>
          <p:cNvSpPr/>
          <p:nvPr/>
        </p:nvSpPr>
        <p:spPr>
          <a:xfrm>
            <a:off x="0" y="105264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2"/>
          <p:cNvPicPr/>
          <p:nvPr/>
        </p:nvPicPr>
        <p:blipFill>
          <a:blip r:embed="rId3" cstate="print"/>
          <a:srcRect b="7096"/>
          <a:stretch/>
        </p:blipFill>
        <p:spPr>
          <a:xfrm>
            <a:off x="900000" y="1146240"/>
            <a:ext cx="7201080" cy="5019480"/>
          </a:xfrm>
          <a:prstGeom prst="rect">
            <a:avLst/>
          </a:prstGeom>
          <a:ln>
            <a:noFill/>
          </a:ln>
        </p:spPr>
      </p:pic>
      <p:sp>
        <p:nvSpPr>
          <p:cNvPr id="124" name="CustomShape 1"/>
          <p:cNvSpPr/>
          <p:nvPr/>
        </p:nvSpPr>
        <p:spPr>
          <a:xfrm>
            <a:off x="1042920" y="115920"/>
            <a:ext cx="7201080" cy="504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strike="noStrike" spc="-1">
                <a:solidFill>
                  <a:srgbClr val="C00000"/>
                </a:solidFill>
                <a:latin typeface="Calibri"/>
                <a:ea typeface="Arial"/>
              </a:rPr>
              <a:t>REGIONI CEREBRALI E PATHWAYS NEURONALI</a:t>
            </a:r>
            <a:endParaRPr lang="en-US" sz="2400" b="0" strike="noStrike" spc="-1">
              <a:solidFill>
                <a:srgbClr val="000000"/>
              </a:solidFill>
              <a:latin typeface="Arial"/>
            </a:endParaRPr>
          </a:p>
        </p:txBody>
      </p:sp>
      <p:sp>
        <p:nvSpPr>
          <p:cNvPr id="125" name="Line 2"/>
          <p:cNvSpPr/>
          <p:nvPr/>
        </p:nvSpPr>
        <p:spPr>
          <a:xfrm>
            <a:off x="0" y="76500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609480" y="-18000"/>
            <a:ext cx="7772400" cy="1143000"/>
          </a:xfrm>
          <a:prstGeom prst="rect">
            <a:avLst/>
          </a:prstGeom>
          <a:noFill/>
          <a:ln>
            <a:noFill/>
          </a:ln>
        </p:spPr>
        <p:txBody>
          <a:bodyPr lIns="92160" tIns="46080" rIns="92160" bIns="46080" anchor="ctr"/>
          <a:lstStyle/>
          <a:p>
            <a:pPr algn="ctr">
              <a:lnSpc>
                <a:spcPct val="100000"/>
              </a:lnSpc>
            </a:pPr>
            <a:r>
              <a:rPr lang="en-GB" sz="2400" b="1" strike="noStrike" spc="-1">
                <a:solidFill>
                  <a:srgbClr val="000066"/>
                </a:solidFill>
                <a:latin typeface="Calibri"/>
              </a:rPr>
              <a:t>SISTEMA DOPAMINERGICO MESOLIMBICO:</a:t>
            </a:r>
            <a:r>
              <a:t/>
            </a:r>
            <a:br/>
            <a:r>
              <a:rPr lang="en-GB" sz="2400" b="1" strike="noStrike" spc="-1">
                <a:solidFill>
                  <a:srgbClr val="000066"/>
                </a:solidFill>
                <a:latin typeface="Calibri"/>
              </a:rPr>
              <a:t>LA VIA DEL “PIACERE”</a:t>
            </a:r>
            <a:endParaRPr lang="en-US" sz="2400" b="0" strike="noStrike" spc="-1">
              <a:solidFill>
                <a:srgbClr val="000000"/>
              </a:solidFill>
              <a:latin typeface="Arial"/>
            </a:endParaRPr>
          </a:p>
        </p:txBody>
      </p:sp>
      <p:pic>
        <p:nvPicPr>
          <p:cNvPr id="128" name="Picture 3"/>
          <p:cNvPicPr/>
          <p:nvPr/>
        </p:nvPicPr>
        <p:blipFill>
          <a:blip r:embed="rId3" cstate="print"/>
          <a:srcRect b="6529"/>
          <a:stretch/>
        </p:blipFill>
        <p:spPr>
          <a:xfrm>
            <a:off x="339840" y="1484280"/>
            <a:ext cx="6248160" cy="4105440"/>
          </a:xfrm>
          <a:prstGeom prst="rect">
            <a:avLst/>
          </a:prstGeom>
          <a:ln>
            <a:noFill/>
          </a:ln>
        </p:spPr>
      </p:pic>
      <p:sp>
        <p:nvSpPr>
          <p:cNvPr id="129" name="CustomShape 2"/>
          <p:cNvSpPr/>
          <p:nvPr/>
        </p:nvSpPr>
        <p:spPr>
          <a:xfrm>
            <a:off x="339840" y="1784520"/>
            <a:ext cx="1439640" cy="7038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CC66"/>
          </a:solid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b="0" strike="noStrike" spc="-1">
                <a:solidFill>
                  <a:srgbClr val="000000"/>
                </a:solidFill>
                <a:latin typeface="Calibri"/>
              </a:rPr>
              <a:t>Corteccia prefrontale</a:t>
            </a:r>
            <a:endParaRPr lang="en-US" sz="2000" b="0" strike="noStrike" spc="-1">
              <a:solidFill>
                <a:srgbClr val="000000"/>
              </a:solidFill>
              <a:latin typeface="Arial"/>
            </a:endParaRPr>
          </a:p>
        </p:txBody>
      </p:sp>
      <p:sp>
        <p:nvSpPr>
          <p:cNvPr id="130" name="CustomShape 3"/>
          <p:cNvSpPr/>
          <p:nvPr/>
        </p:nvSpPr>
        <p:spPr>
          <a:xfrm>
            <a:off x="771480" y="4233960"/>
            <a:ext cx="1440000" cy="7038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CC66"/>
          </a:solid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b="0" strike="noStrike" spc="-1">
                <a:solidFill>
                  <a:srgbClr val="000000"/>
                </a:solidFill>
                <a:latin typeface="Calibri"/>
              </a:rPr>
              <a:t>Nucleo Accumbens</a:t>
            </a:r>
            <a:endParaRPr lang="en-US" sz="2000" b="0" strike="noStrike" spc="-1">
              <a:solidFill>
                <a:srgbClr val="000000"/>
              </a:solidFill>
              <a:latin typeface="Arial"/>
            </a:endParaRPr>
          </a:p>
        </p:txBody>
      </p:sp>
      <p:sp>
        <p:nvSpPr>
          <p:cNvPr id="131" name="CustomShape 4"/>
          <p:cNvSpPr/>
          <p:nvPr/>
        </p:nvSpPr>
        <p:spPr>
          <a:xfrm>
            <a:off x="2432160" y="4718160"/>
            <a:ext cx="863640" cy="3988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CC66"/>
          </a:solid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b="0" strike="noStrike" spc="-1">
                <a:solidFill>
                  <a:srgbClr val="000000"/>
                </a:solidFill>
                <a:latin typeface="Calibri"/>
              </a:rPr>
              <a:t>VTA</a:t>
            </a:r>
            <a:endParaRPr lang="en-US" sz="2000" b="0" strike="noStrike" spc="-1">
              <a:solidFill>
                <a:srgbClr val="000000"/>
              </a:solidFill>
              <a:latin typeface="Arial"/>
            </a:endParaRPr>
          </a:p>
        </p:txBody>
      </p:sp>
      <p:sp>
        <p:nvSpPr>
          <p:cNvPr id="132" name="CustomShape 5"/>
          <p:cNvSpPr/>
          <p:nvPr/>
        </p:nvSpPr>
        <p:spPr>
          <a:xfrm>
            <a:off x="5832360" y="1773360"/>
            <a:ext cx="2987640" cy="1295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ormAutofit fontScale="47500" lnSpcReduction="20000"/>
          </a:bodyPr>
          <a:lstStyle/>
          <a:p>
            <a:pPr algn="just">
              <a:lnSpc>
                <a:spcPct val="90000"/>
              </a:lnSpc>
              <a:spcBef>
                <a:spcPts val="2497"/>
              </a:spcBef>
            </a:pPr>
            <a:r>
              <a:rPr lang="it-IT" sz="2000" b="0" i="1" strike="noStrike" spc="-1">
                <a:solidFill>
                  <a:srgbClr val="000066"/>
                </a:solidFill>
                <a:latin typeface="Calibri"/>
                <a:ea typeface="Arial"/>
              </a:rPr>
              <a:t>Il sistema dopaminergico mesolimbico ha un ruolo centrale nei meccanismi di gratificazione (circuito di reward). </a:t>
            </a:r>
            <a:endParaRPr lang="en-US" sz="2000" b="0" strike="noStrike" spc="-1">
              <a:solidFill>
                <a:srgbClr val="000000"/>
              </a:solidFill>
              <a:latin typeface="Arial"/>
            </a:endParaRPr>
          </a:p>
          <a:p>
            <a:pPr algn="just">
              <a:lnSpc>
                <a:spcPct val="90000"/>
              </a:lnSpc>
              <a:spcBef>
                <a:spcPts val="2497"/>
              </a:spcBef>
            </a:pPr>
            <a:r>
              <a:rPr lang="it-IT" sz="2000" b="0" i="1" strike="noStrike" spc="-1">
                <a:solidFill>
                  <a:srgbClr val="000066"/>
                </a:solidFill>
                <a:latin typeface="Calibri"/>
                <a:ea typeface="Arial"/>
              </a:rPr>
              <a:t>L’attivazione del sistema di reward rende piacevole il nutrirsi, il bere, le interazioni sociali, il comportamento sessuale, quello materno, che sono fondamentali per la sopravvivenza della specie. </a:t>
            </a:r>
            <a:endParaRPr lang="en-US" sz="2000" b="0" strike="noStrike" spc="-1">
              <a:solidFill>
                <a:srgbClr val="000000"/>
              </a:solidFill>
              <a:latin typeface="Arial"/>
            </a:endParaRPr>
          </a:p>
        </p:txBody>
      </p:sp>
      <p:sp>
        <p:nvSpPr>
          <p:cNvPr id="133" name="Line 6"/>
          <p:cNvSpPr/>
          <p:nvPr/>
        </p:nvSpPr>
        <p:spPr>
          <a:xfrm>
            <a:off x="0" y="105264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1"/>
          <p:cNvPicPr/>
          <p:nvPr/>
        </p:nvPicPr>
        <p:blipFill>
          <a:blip r:embed="rId3" cstate="print"/>
          <a:stretch/>
        </p:blipFill>
        <p:spPr>
          <a:xfrm>
            <a:off x="0" y="2997360"/>
            <a:ext cx="4160880" cy="2920680"/>
          </a:xfrm>
          <a:prstGeom prst="rect">
            <a:avLst/>
          </a:prstGeom>
          <a:ln>
            <a:noFill/>
          </a:ln>
        </p:spPr>
      </p:pic>
      <p:pic>
        <p:nvPicPr>
          <p:cNvPr id="136" name="Picture 2"/>
          <p:cNvPicPr/>
          <p:nvPr/>
        </p:nvPicPr>
        <p:blipFill>
          <a:blip r:embed="rId4" cstate="print"/>
          <a:stretch/>
        </p:blipFill>
        <p:spPr>
          <a:xfrm>
            <a:off x="5003640" y="2989440"/>
            <a:ext cx="4140360" cy="2928600"/>
          </a:xfrm>
          <a:prstGeom prst="rect">
            <a:avLst/>
          </a:prstGeom>
          <a:ln>
            <a:noFill/>
          </a:ln>
        </p:spPr>
      </p:pic>
      <p:pic>
        <p:nvPicPr>
          <p:cNvPr id="137" name="Picture 3"/>
          <p:cNvPicPr/>
          <p:nvPr/>
        </p:nvPicPr>
        <p:blipFill>
          <a:blip r:embed="rId5" cstate="print"/>
          <a:stretch/>
        </p:blipFill>
        <p:spPr>
          <a:xfrm>
            <a:off x="2195640" y="1052640"/>
            <a:ext cx="4152600" cy="2930400"/>
          </a:xfrm>
          <a:prstGeom prst="rect">
            <a:avLst/>
          </a:prstGeom>
          <a:ln>
            <a:noFill/>
          </a:ln>
        </p:spPr>
      </p:pic>
      <p:sp>
        <p:nvSpPr>
          <p:cNvPr id="138" name="CustomShape 1"/>
          <p:cNvSpPr/>
          <p:nvPr/>
        </p:nvSpPr>
        <p:spPr>
          <a:xfrm>
            <a:off x="324000" y="222120"/>
            <a:ext cx="8712000" cy="9154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gn="ctr">
              <a:lnSpc>
                <a:spcPct val="90000"/>
              </a:lnSpc>
            </a:pPr>
            <a:r>
              <a:rPr lang="it-IT" sz="2000" b="0" strike="noStrike" spc="-1">
                <a:solidFill>
                  <a:srgbClr val="000066"/>
                </a:solidFill>
                <a:latin typeface="Calibri"/>
                <a:ea typeface="Arial"/>
              </a:rPr>
              <a:t>Le sostanze d’abuso</a:t>
            </a:r>
            <a:endParaRPr lang="en-US" sz="2000" b="0" strike="noStrike" spc="-1">
              <a:solidFill>
                <a:srgbClr val="000000"/>
              </a:solidFill>
              <a:latin typeface="Arial"/>
            </a:endParaRPr>
          </a:p>
          <a:p>
            <a:pPr algn="ctr">
              <a:lnSpc>
                <a:spcPct val="90000"/>
              </a:lnSpc>
            </a:pPr>
            <a:r>
              <a:rPr lang="it-IT" sz="2000" b="0" strike="noStrike" spc="-1">
                <a:solidFill>
                  <a:srgbClr val="000066"/>
                </a:solidFill>
                <a:latin typeface="Calibri"/>
                <a:ea typeface="Arial"/>
              </a:rPr>
              <a:t> </a:t>
            </a:r>
            <a:r>
              <a:rPr lang="it-IT" sz="2000" b="1" strike="noStrike" spc="-1">
                <a:solidFill>
                  <a:srgbClr val="C00000"/>
                </a:solidFill>
                <a:latin typeface="Calibri"/>
                <a:ea typeface="Arial"/>
              </a:rPr>
              <a:t>POTENZIANO LA TRASMISSIONE DOPAMINERGICA MESOLIMBICA ED AUMENTANO LA CONCENTRAZIONE DI DOPAMINA NEI VALLI RECETTORIALI. </a:t>
            </a:r>
            <a:endParaRPr lang="en-US" sz="2000" b="0" strike="noStrike" spc="-1">
              <a:solidFill>
                <a:srgbClr val="000000"/>
              </a:solidFill>
              <a:latin typeface="Arial"/>
            </a:endParaRPr>
          </a:p>
        </p:txBody>
      </p:sp>
      <p:sp>
        <p:nvSpPr>
          <p:cNvPr id="139" name="CustomShape 2"/>
          <p:cNvSpPr/>
          <p:nvPr/>
        </p:nvSpPr>
        <p:spPr>
          <a:xfrm>
            <a:off x="468360" y="6093000"/>
            <a:ext cx="8280360" cy="642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90000"/>
              </a:lnSpc>
            </a:pPr>
            <a:r>
              <a:rPr lang="en-GB" sz="2000" b="0" strike="noStrike" spc="-1">
                <a:solidFill>
                  <a:srgbClr val="000066"/>
                </a:solidFill>
                <a:latin typeface="Calibri"/>
              </a:rPr>
              <a:t>In questo modo alterano l’attività delle aree cerebrali che mediano</a:t>
            </a:r>
            <a:endParaRPr lang="en-US" sz="2000" b="0" strike="noStrike" spc="-1">
              <a:solidFill>
                <a:srgbClr val="000000"/>
              </a:solidFill>
              <a:latin typeface="Arial"/>
            </a:endParaRPr>
          </a:p>
          <a:p>
            <a:pPr algn="ctr">
              <a:lnSpc>
                <a:spcPct val="90000"/>
              </a:lnSpc>
            </a:pPr>
            <a:r>
              <a:rPr lang="en-GB" sz="2000" b="0" strike="noStrike" spc="-1">
                <a:solidFill>
                  <a:srgbClr val="000066"/>
                </a:solidFill>
                <a:latin typeface="Calibri"/>
              </a:rPr>
              <a:t>le sensazioni di motivazione e di piacere</a:t>
            </a:r>
            <a:endParaRPr lang="en-US" sz="2000" b="0" strike="noStrike" spc="-1">
              <a:solidFill>
                <a:srgbClr val="000000"/>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395280" y="33336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fontScale="77500" lnSpcReduction="20000"/>
          </a:bodyPr>
          <a:lstStyle/>
          <a:p>
            <a:pPr algn="ctr">
              <a:lnSpc>
                <a:spcPct val="100000"/>
              </a:lnSpc>
            </a:pPr>
            <a:r>
              <a:rPr lang="it-IT" sz="2800" b="1" strike="noStrike" spc="-1">
                <a:solidFill>
                  <a:srgbClr val="C00000"/>
                </a:solidFill>
                <a:latin typeface="Calibri"/>
              </a:rPr>
              <a:t>PSICOANALETTICI O PSICOSTIMOLANTI</a:t>
            </a:r>
            <a:r>
              <a:t/>
            </a:r>
            <a:br/>
            <a:endParaRPr lang="en-US" sz="2800" b="0" strike="noStrike" spc="-1">
              <a:solidFill>
                <a:srgbClr val="000000"/>
              </a:solidFill>
              <a:latin typeface="Arial"/>
            </a:endParaRPr>
          </a:p>
        </p:txBody>
      </p:sp>
      <p:sp>
        <p:nvSpPr>
          <p:cNvPr id="142" name="Line 2"/>
          <p:cNvSpPr/>
          <p:nvPr/>
        </p:nvSpPr>
        <p:spPr>
          <a:xfrm>
            <a:off x="0" y="103500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sp>
        <p:nvSpPr>
          <p:cNvPr id="143" name="CustomShape 3"/>
          <p:cNvSpPr/>
          <p:nvPr/>
        </p:nvSpPr>
        <p:spPr>
          <a:xfrm>
            <a:off x="685800" y="1268280"/>
            <a:ext cx="3741840" cy="4114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ormAutofit fontScale="85000" lnSpcReduction="20000"/>
          </a:bodyPr>
          <a:lstStyle/>
          <a:p>
            <a:pPr marL="342720" indent="-342720">
              <a:lnSpc>
                <a:spcPct val="90000"/>
              </a:lnSpc>
              <a:spcBef>
                <a:spcPts val="448"/>
              </a:spcBef>
            </a:pPr>
            <a:r>
              <a:rPr lang="it-IT" sz="1800" b="1" strike="noStrike" spc="-1">
                <a:solidFill>
                  <a:srgbClr val="C00000"/>
                </a:solidFill>
                <a:latin typeface="Calibri"/>
              </a:rPr>
              <a:t>AMFETAMINE</a:t>
            </a:r>
            <a:endParaRPr lang="en-US" sz="18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amfetamina (speed)</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MDA (love drug)</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metamfetamina (ice, Pervitin)</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TMA</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DOM (STP)</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PMA</a:t>
            </a:r>
            <a:endParaRPr lang="en-US" sz="1600" b="0" strike="noStrike" spc="-1">
              <a:solidFill>
                <a:srgbClr val="000000"/>
              </a:solidFill>
              <a:latin typeface="Arial"/>
            </a:endParaRPr>
          </a:p>
          <a:p>
            <a:pPr marL="342720" indent="-342720">
              <a:lnSpc>
                <a:spcPct val="80000"/>
              </a:lnSpc>
              <a:spcBef>
                <a:spcPts val="400"/>
              </a:spcBef>
              <a:buClr>
                <a:srgbClr val="C00000"/>
              </a:buClr>
              <a:buFont typeface="Calibri"/>
              <a:buChar char="•"/>
            </a:pPr>
            <a:endParaRPr lang="en-US" sz="1600" b="0" strike="noStrike" spc="-1">
              <a:solidFill>
                <a:srgbClr val="000000"/>
              </a:solidFill>
              <a:latin typeface="Arial"/>
            </a:endParaRPr>
          </a:p>
          <a:p>
            <a:pPr marL="342720" indent="-342720">
              <a:lnSpc>
                <a:spcPct val="90000"/>
              </a:lnSpc>
              <a:spcBef>
                <a:spcPts val="448"/>
              </a:spcBef>
            </a:pPr>
            <a:r>
              <a:rPr lang="it-IT" sz="1800" b="1" strike="noStrike" spc="-1">
                <a:solidFill>
                  <a:srgbClr val="C00000"/>
                </a:solidFill>
                <a:latin typeface="Calibri"/>
              </a:rPr>
              <a:t>ECSTASY E PARTY DRUGS</a:t>
            </a:r>
            <a:endParaRPr lang="en-US" sz="18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ecstasy (MDMA, adam, XTC, E)</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MDEAA (eve)</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DOB (MDDB)</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4MAX (Aminorex)</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efedrone (jeff)</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MDOM</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efedrina (herbal ecstasy)</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endParaRPr lang="en-US" sz="1600" b="0" strike="noStrike" spc="-1">
              <a:solidFill>
                <a:srgbClr val="000000"/>
              </a:solidFill>
              <a:latin typeface="Arial"/>
            </a:endParaRPr>
          </a:p>
          <a:p>
            <a:pPr marL="342720" indent="-342720">
              <a:lnSpc>
                <a:spcPct val="90000"/>
              </a:lnSpc>
              <a:spcBef>
                <a:spcPts val="448"/>
              </a:spcBef>
            </a:pPr>
            <a:r>
              <a:rPr lang="it-IT" sz="1800" b="1" strike="noStrike" spc="-1">
                <a:solidFill>
                  <a:srgbClr val="C00000"/>
                </a:solidFill>
                <a:latin typeface="Calibri"/>
              </a:rPr>
              <a:t>COCAINICI</a:t>
            </a:r>
            <a:endParaRPr lang="en-US" sz="18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coca foglie</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cocaina cloridrato (neve)</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cocaina base (crack)</a:t>
            </a:r>
            <a:endParaRPr lang="en-US" sz="1600" b="0" strike="noStrike" spc="-1">
              <a:solidFill>
                <a:srgbClr val="000000"/>
              </a:solidFill>
              <a:latin typeface="Arial"/>
            </a:endParaRPr>
          </a:p>
        </p:txBody>
      </p:sp>
      <p:sp>
        <p:nvSpPr>
          <p:cNvPr id="144" name="CustomShape 4"/>
          <p:cNvSpPr/>
          <p:nvPr/>
        </p:nvSpPr>
        <p:spPr>
          <a:xfrm>
            <a:off x="4649760" y="1762200"/>
            <a:ext cx="3809880" cy="4114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ormAutofit/>
          </a:bodyPr>
          <a:lstStyle/>
          <a:p>
            <a:pPr marL="342720" indent="-342720">
              <a:lnSpc>
                <a:spcPct val="100000"/>
              </a:lnSpc>
            </a:pPr>
            <a:endParaRPr lang="en-US" sz="1800" b="0" strike="noStrike" spc="-1">
              <a:solidFill>
                <a:srgbClr val="000000"/>
              </a:solidFill>
              <a:latin typeface="Arial"/>
            </a:endParaRPr>
          </a:p>
          <a:p>
            <a:pPr marL="342720" indent="-342720">
              <a:lnSpc>
                <a:spcPct val="100000"/>
              </a:lnSpc>
            </a:pPr>
            <a:r>
              <a:rPr lang="it-IT" sz="2000" b="1" strike="noStrike" spc="-1">
                <a:solidFill>
                  <a:srgbClr val="C00000"/>
                </a:solidFill>
                <a:latin typeface="Calibri"/>
              </a:rPr>
              <a:t>NICOTINA</a:t>
            </a:r>
            <a:endParaRPr lang="en-US" sz="2000" b="0" strike="noStrike" spc="-1">
              <a:solidFill>
                <a:srgbClr val="000000"/>
              </a:solidFill>
              <a:latin typeface="Arial"/>
            </a:endParaRPr>
          </a:p>
          <a:p>
            <a:pPr marL="342720" indent="-342720">
              <a:lnSpc>
                <a:spcPct val="100000"/>
              </a:lnSpc>
            </a:pPr>
            <a:r>
              <a:rPr lang="it-IT" sz="2000" b="1" strike="noStrike" spc="-1">
                <a:solidFill>
                  <a:srgbClr val="C00000"/>
                </a:solidFill>
                <a:latin typeface="Calibri"/>
              </a:rPr>
              <a:t>	</a:t>
            </a:r>
            <a:endParaRPr lang="en-US" sz="2000" b="0" strike="noStrike" spc="-1">
              <a:solidFill>
                <a:srgbClr val="000000"/>
              </a:solidFill>
              <a:latin typeface="Arial"/>
            </a:endParaRPr>
          </a:p>
          <a:p>
            <a:pPr marL="342720" indent="-342720">
              <a:lnSpc>
                <a:spcPct val="100000"/>
              </a:lnSpc>
            </a:pPr>
            <a:r>
              <a:rPr lang="it-IT" sz="2000" b="1" strike="noStrike" spc="-1">
                <a:solidFill>
                  <a:srgbClr val="C00000"/>
                </a:solidFill>
                <a:latin typeface="Calibri"/>
              </a:rPr>
              <a:t>ANTIDEPRESSIVI TRICICLICI</a:t>
            </a:r>
            <a:endParaRPr lang="en-US" sz="2000" b="0" strike="noStrike" spc="-1">
              <a:solidFill>
                <a:srgbClr val="000000"/>
              </a:solidFill>
              <a:latin typeface="Arial"/>
            </a:endParaRPr>
          </a:p>
          <a:p>
            <a:pPr marL="342720" indent="-342720">
              <a:lnSpc>
                <a:spcPct val="100000"/>
              </a:lnSpc>
            </a:pPr>
            <a:endParaRPr lang="en-US" sz="2000" b="0" strike="noStrike" spc="-1">
              <a:solidFill>
                <a:srgbClr val="000000"/>
              </a:solidFill>
              <a:latin typeface="Arial"/>
            </a:endParaRPr>
          </a:p>
          <a:p>
            <a:pPr marL="342720" indent="-342720">
              <a:lnSpc>
                <a:spcPct val="100000"/>
              </a:lnSpc>
            </a:pPr>
            <a:r>
              <a:rPr lang="it-IT" sz="2000" b="1" strike="noStrike" spc="-1">
                <a:solidFill>
                  <a:srgbClr val="C00000"/>
                </a:solidFill>
                <a:latin typeface="Calibri"/>
              </a:rPr>
              <a:t>CAFFEINA</a:t>
            </a:r>
            <a:endParaRPr lang="en-US" sz="2000" b="0" strike="noStrike" spc="-1">
              <a:solidFill>
                <a:srgbClr val="000000"/>
              </a:solidFill>
              <a:latin typeface="Arial"/>
            </a:endParaRPr>
          </a:p>
          <a:p>
            <a:pPr marL="342720" indent="-342720">
              <a:lnSpc>
                <a:spcPct val="100000"/>
              </a:lnSpc>
            </a:pPr>
            <a:endParaRPr lang="en-US" sz="2000" b="0" strike="noStrike" spc="-1">
              <a:solidFill>
                <a:srgbClr val="000000"/>
              </a:solidFill>
              <a:latin typeface="Arial"/>
            </a:endParaRPr>
          </a:p>
          <a:p>
            <a:pPr marL="342720" indent="-342720">
              <a:lnSpc>
                <a:spcPct val="100000"/>
              </a:lnSpc>
            </a:pPr>
            <a:r>
              <a:rPr lang="it-IT" sz="2000" b="1" strike="noStrike" spc="-1">
                <a:solidFill>
                  <a:srgbClr val="C00000"/>
                </a:solidFill>
                <a:latin typeface="Calibri"/>
              </a:rPr>
              <a:t>FENILPROPANOLAMINA</a:t>
            </a:r>
            <a:endParaRPr lang="en-US" sz="2000" b="0" strike="noStrike" spc="-1">
              <a:solidFill>
                <a:srgbClr val="000000"/>
              </a:solidFill>
              <a:latin typeface="Arial"/>
            </a:endParaRPr>
          </a:p>
          <a:p>
            <a:pPr marL="342720" indent="-342720">
              <a:lnSpc>
                <a:spcPct val="100000"/>
              </a:lnSpc>
            </a:pPr>
            <a:endParaRPr lang="en-US" sz="2000" b="0" strike="noStrike" spc="-1">
              <a:solidFill>
                <a:srgbClr val="000000"/>
              </a:solidFill>
              <a:latin typeface="Arial"/>
            </a:endParaRPr>
          </a:p>
          <a:p>
            <a:pPr marL="342720" indent="-342720">
              <a:lnSpc>
                <a:spcPct val="100000"/>
              </a:lnSpc>
            </a:pPr>
            <a:r>
              <a:rPr lang="it-IT" sz="2000" b="1" strike="noStrike" spc="-1">
                <a:solidFill>
                  <a:srgbClr val="C00000"/>
                </a:solidFill>
                <a:latin typeface="Calibri"/>
              </a:rPr>
              <a:t>FENFLURAMINA (PONDERAX)</a:t>
            </a:r>
            <a:endParaRPr lang="en-US" sz="2000" b="0" strike="noStrike" spc="-1">
              <a:solidFill>
                <a:srgbClr val="000000"/>
              </a:solidFill>
              <a:latin typeface="Arial"/>
            </a:endParaRPr>
          </a:p>
          <a:p>
            <a:pPr marL="342720" indent="-342720">
              <a:lnSpc>
                <a:spcPct val="100000"/>
              </a:lnSpc>
            </a:pPr>
            <a:endParaRPr lang="en-US" sz="2000" b="0" strike="noStrike" spc="-1">
              <a:solidFill>
                <a:srgbClr val="000000"/>
              </a:solidFill>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468360" y="1484280"/>
            <a:ext cx="8280360" cy="4116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2400" b="0" strike="noStrike" spc="-1">
                <a:solidFill>
                  <a:srgbClr val="002060"/>
                </a:solidFill>
                <a:latin typeface="Calibri"/>
              </a:rPr>
              <a:t>Sono farmaci che stimolano le funzioni psichiche</a:t>
            </a:r>
            <a:endParaRPr lang="en-US" sz="2400" b="0" strike="noStrike" spc="-1">
              <a:solidFill>
                <a:srgbClr val="000000"/>
              </a:solidFill>
              <a:latin typeface="Arial"/>
            </a:endParaRPr>
          </a:p>
          <a:p>
            <a:pPr algn="just">
              <a:lnSpc>
                <a:spcPct val="100000"/>
              </a:lnSpc>
            </a:pPr>
            <a:endParaRPr lang="en-US" sz="2400" b="0" strike="noStrike" spc="-1">
              <a:solidFill>
                <a:srgbClr val="000000"/>
              </a:solidFill>
              <a:latin typeface="Arial"/>
            </a:endParaRPr>
          </a:p>
          <a:p>
            <a:pPr algn="just">
              <a:lnSpc>
                <a:spcPct val="100000"/>
              </a:lnSpc>
              <a:buClr>
                <a:srgbClr val="FF0000"/>
              </a:buClr>
              <a:buFont typeface="Calibri"/>
              <a:buChar char="-"/>
            </a:pPr>
            <a:r>
              <a:rPr lang="it-IT" sz="2400" b="1" strike="noStrike" spc="-1">
                <a:solidFill>
                  <a:srgbClr val="FF0000"/>
                </a:solidFill>
                <a:latin typeface="Calibri"/>
              </a:rPr>
              <a:t> </a:t>
            </a:r>
            <a:r>
              <a:rPr lang="it-IT" sz="2400" b="1" strike="noStrike" spc="-1">
                <a:solidFill>
                  <a:srgbClr val="C00000"/>
                </a:solidFill>
                <a:latin typeface="Calibri"/>
              </a:rPr>
              <a:t>COCAINA E AMFETAMINE, CAFFEINA E NICOTINA</a:t>
            </a:r>
            <a:endParaRPr lang="en-US" sz="2400" b="0" strike="noStrike" spc="-1">
              <a:solidFill>
                <a:srgbClr val="000000"/>
              </a:solidFill>
              <a:latin typeface="Arial"/>
            </a:endParaRPr>
          </a:p>
          <a:p>
            <a:pPr algn="just">
              <a:lnSpc>
                <a:spcPct val="100000"/>
              </a:lnSpc>
            </a:pPr>
            <a:r>
              <a:rPr lang="it-IT" sz="1200" b="0" strike="noStrike" spc="-1">
                <a:solidFill>
                  <a:srgbClr val="002060"/>
                </a:solidFill>
                <a:latin typeface="Calibri"/>
              </a:rPr>
              <a:t> </a:t>
            </a:r>
            <a:endParaRPr lang="en-US" sz="1200" b="0" strike="noStrike" spc="-1">
              <a:solidFill>
                <a:srgbClr val="000000"/>
              </a:solidFill>
              <a:latin typeface="Arial"/>
            </a:endParaRPr>
          </a:p>
          <a:p>
            <a:pPr algn="just">
              <a:lnSpc>
                <a:spcPct val="100000"/>
              </a:lnSpc>
            </a:pPr>
            <a:r>
              <a:rPr lang="it-IT" sz="2400" b="0" strike="noStrike" spc="-1">
                <a:solidFill>
                  <a:srgbClr val="002060"/>
                </a:solidFill>
                <a:latin typeface="Calibri"/>
              </a:rPr>
              <a:t>creano nell’individuo:</a:t>
            </a:r>
            <a:endParaRPr lang="en-US" sz="2400" b="0" strike="noStrike" spc="-1">
              <a:solidFill>
                <a:srgbClr val="000000"/>
              </a:solidFill>
              <a:latin typeface="Arial"/>
            </a:endParaRPr>
          </a:p>
          <a:p>
            <a:pPr algn="just">
              <a:lnSpc>
                <a:spcPct val="100000"/>
              </a:lnSpc>
            </a:pPr>
            <a:r>
              <a:rPr lang="it-IT" sz="2400" b="0" strike="noStrike" spc="-1">
                <a:solidFill>
                  <a:srgbClr val="002060"/>
                </a:solidFill>
                <a:latin typeface="Calibri"/>
              </a:rPr>
              <a:t> </a:t>
            </a:r>
            <a:endParaRPr lang="en-US" sz="2400" b="0" strike="noStrike" spc="-1">
              <a:solidFill>
                <a:srgbClr val="000000"/>
              </a:solidFill>
              <a:latin typeface="Arial"/>
            </a:endParaRPr>
          </a:p>
          <a:p>
            <a:pPr marL="457200" lvl="1" algn="just">
              <a:lnSpc>
                <a:spcPct val="100000"/>
              </a:lnSpc>
              <a:buClr>
                <a:srgbClr val="C00000"/>
              </a:buClr>
              <a:buFont typeface="Calibri"/>
              <a:buChar char="•"/>
            </a:pPr>
            <a:r>
              <a:rPr lang="it-IT" sz="2400" b="0" i="1" strike="noStrike" spc="-1">
                <a:solidFill>
                  <a:srgbClr val="C00000"/>
                </a:solidFill>
                <a:latin typeface="Calibri"/>
              </a:rPr>
              <a:t>  euforia, eccitazione, </a:t>
            </a:r>
            <a:endParaRPr lang="en-US" sz="2400" b="0" strike="noStrike" spc="-1">
              <a:solidFill>
                <a:srgbClr val="000000"/>
              </a:solidFill>
              <a:latin typeface="Arial"/>
            </a:endParaRPr>
          </a:p>
          <a:p>
            <a:pPr marL="457200" lvl="1" algn="just">
              <a:lnSpc>
                <a:spcPct val="100000"/>
              </a:lnSpc>
              <a:buClr>
                <a:srgbClr val="C00000"/>
              </a:buClr>
              <a:buFont typeface="Calibri"/>
              <a:buChar char="•"/>
            </a:pPr>
            <a:r>
              <a:rPr lang="it-IT" sz="2400" b="0" i="1" strike="noStrike" spc="-1">
                <a:solidFill>
                  <a:srgbClr val="C00000"/>
                </a:solidFill>
                <a:latin typeface="Calibri"/>
              </a:rPr>
              <a:t>  midriasi, anoressia, aumento dell’attenzione, </a:t>
            </a:r>
            <a:endParaRPr lang="en-US" sz="2400" b="0" strike="noStrike" spc="-1">
              <a:solidFill>
                <a:srgbClr val="000000"/>
              </a:solidFill>
              <a:latin typeface="Arial"/>
            </a:endParaRPr>
          </a:p>
          <a:p>
            <a:pPr marL="457200" lvl="1" algn="just">
              <a:lnSpc>
                <a:spcPct val="100000"/>
              </a:lnSpc>
              <a:buClr>
                <a:srgbClr val="C00000"/>
              </a:buClr>
              <a:buFont typeface="Calibri"/>
              <a:buChar char="•"/>
            </a:pPr>
            <a:r>
              <a:rPr lang="it-IT" sz="2400" b="0" i="1" strike="noStrike" spc="-1">
                <a:solidFill>
                  <a:srgbClr val="C00000"/>
                </a:solidFill>
                <a:latin typeface="Calibri"/>
              </a:rPr>
              <a:t>  tachicardia, ipertensione, aritmie, </a:t>
            </a:r>
            <a:endParaRPr lang="en-US" sz="2400" b="0" strike="noStrike" spc="-1">
              <a:solidFill>
                <a:srgbClr val="000000"/>
              </a:solidFill>
              <a:latin typeface="Arial"/>
            </a:endParaRPr>
          </a:p>
          <a:p>
            <a:pPr marL="457200" lvl="1" algn="just">
              <a:lnSpc>
                <a:spcPct val="100000"/>
              </a:lnSpc>
              <a:buClr>
                <a:srgbClr val="C00000"/>
              </a:buClr>
              <a:buFont typeface="Calibri"/>
              <a:buChar char="•"/>
            </a:pPr>
            <a:r>
              <a:rPr lang="it-IT" sz="2400" b="0" i="1" strike="noStrike" spc="-1">
                <a:solidFill>
                  <a:srgbClr val="C00000"/>
                </a:solidFill>
                <a:latin typeface="Calibri"/>
              </a:rPr>
              <a:t>  tremori fini, </a:t>
            </a:r>
            <a:endParaRPr lang="en-US" sz="2400" b="0" strike="noStrike" spc="-1">
              <a:solidFill>
                <a:srgbClr val="000000"/>
              </a:solidFill>
              <a:latin typeface="Arial"/>
            </a:endParaRPr>
          </a:p>
          <a:p>
            <a:pPr marL="457200" lvl="1" algn="just">
              <a:lnSpc>
                <a:spcPct val="100000"/>
              </a:lnSpc>
              <a:buClr>
                <a:srgbClr val="C00000"/>
              </a:buClr>
              <a:buFont typeface="Calibri"/>
              <a:buChar char="•"/>
            </a:pPr>
            <a:r>
              <a:rPr lang="it-IT" sz="2400" b="0" i="1" strike="noStrike" spc="-1">
                <a:solidFill>
                  <a:srgbClr val="C00000"/>
                </a:solidFill>
                <a:latin typeface="Calibri"/>
              </a:rPr>
              <a:t>  logorrea, </a:t>
            </a:r>
            <a:endParaRPr lang="en-US" sz="2400" b="0" strike="noStrike" spc="-1">
              <a:solidFill>
                <a:srgbClr val="000000"/>
              </a:solidFill>
              <a:latin typeface="Arial"/>
            </a:endParaRPr>
          </a:p>
          <a:p>
            <a:pPr marL="457200" lvl="1" algn="just">
              <a:lnSpc>
                <a:spcPct val="100000"/>
              </a:lnSpc>
              <a:buClr>
                <a:srgbClr val="C00000"/>
              </a:buClr>
              <a:buFont typeface="Calibri"/>
              <a:buChar char="•"/>
            </a:pPr>
            <a:r>
              <a:rPr lang="it-IT" sz="2400" b="0" i="1" strike="noStrike" spc="-1">
                <a:solidFill>
                  <a:srgbClr val="C00000"/>
                </a:solidFill>
                <a:latin typeface="Calibri"/>
              </a:rPr>
              <a:t>  sudorazione.</a:t>
            </a:r>
            <a:endParaRPr lang="en-US" sz="2400" b="0" strike="noStrike" spc="-1">
              <a:solidFill>
                <a:srgbClr val="000000"/>
              </a:solidFill>
              <a:latin typeface="Arial"/>
            </a:endParaRPr>
          </a:p>
        </p:txBody>
      </p:sp>
      <p:sp>
        <p:nvSpPr>
          <p:cNvPr id="147" name="CustomShape 2"/>
          <p:cNvSpPr/>
          <p:nvPr/>
        </p:nvSpPr>
        <p:spPr>
          <a:xfrm>
            <a:off x="395280" y="26028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fontScale="77500" lnSpcReduction="20000"/>
          </a:bodyPr>
          <a:lstStyle/>
          <a:p>
            <a:pPr algn="ctr">
              <a:lnSpc>
                <a:spcPct val="100000"/>
              </a:lnSpc>
            </a:pPr>
            <a:r>
              <a:rPr lang="it-IT" sz="2800" b="1" strike="noStrike" spc="-1">
                <a:solidFill>
                  <a:srgbClr val="C00000"/>
                </a:solidFill>
                <a:latin typeface="Calibri"/>
              </a:rPr>
              <a:t>PSICOANALETTICI</a:t>
            </a:r>
            <a:r>
              <a:t/>
            </a:r>
            <a:br/>
            <a:endParaRPr lang="en-US" sz="2800" b="0" strike="noStrike" spc="-1">
              <a:solidFill>
                <a:srgbClr val="000000"/>
              </a:solidFill>
              <a:latin typeface="Arial"/>
            </a:endParaRPr>
          </a:p>
        </p:txBody>
      </p:sp>
      <p:sp>
        <p:nvSpPr>
          <p:cNvPr id="148" name="Line 3"/>
          <p:cNvSpPr/>
          <p:nvPr/>
        </p:nvSpPr>
        <p:spPr>
          <a:xfrm>
            <a:off x="0" y="103500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ustomShape 1"/>
          <p:cNvSpPr/>
          <p:nvPr/>
        </p:nvSpPr>
        <p:spPr>
          <a:xfrm>
            <a:off x="468360" y="260280"/>
            <a:ext cx="8381880" cy="504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ormAutofit lnSpcReduction="10000"/>
          </a:bodyPr>
          <a:lstStyle/>
          <a:p>
            <a:pPr algn="ctr">
              <a:lnSpc>
                <a:spcPct val="100000"/>
              </a:lnSpc>
            </a:pPr>
            <a:r>
              <a:rPr lang="it-IT" sz="2800" b="1" strike="noStrike" spc="-1">
                <a:solidFill>
                  <a:srgbClr val="C00000"/>
                </a:solidFill>
                <a:latin typeface="Calibri"/>
                <a:ea typeface="Arial"/>
              </a:rPr>
              <a:t>DROGA</a:t>
            </a:r>
            <a:endParaRPr lang="en-US" sz="2800" b="0" strike="noStrike" spc="-1">
              <a:solidFill>
                <a:srgbClr val="000000"/>
              </a:solidFill>
              <a:latin typeface="Arial"/>
            </a:endParaRPr>
          </a:p>
        </p:txBody>
      </p:sp>
      <p:sp>
        <p:nvSpPr>
          <p:cNvPr id="61" name="CustomShape 2"/>
          <p:cNvSpPr/>
          <p:nvPr/>
        </p:nvSpPr>
        <p:spPr>
          <a:xfrm>
            <a:off x="663480" y="1374840"/>
            <a:ext cx="7921800" cy="3097080"/>
          </a:xfrm>
          <a:prstGeom prst="rect">
            <a:avLst/>
          </a:prstGeom>
          <a:solidFill>
            <a:srgbClr val="C00000"/>
          </a:solidFill>
          <a:ln>
            <a:noFill/>
          </a:ln>
        </p:spPr>
        <p:style>
          <a:lnRef idx="0">
            <a:scrgbClr r="0" g="0" b="0"/>
          </a:lnRef>
          <a:fillRef idx="0">
            <a:scrgbClr r="0" g="0" b="0"/>
          </a:fillRef>
          <a:effectRef idx="0">
            <a:scrgbClr r="0" g="0" b="0"/>
          </a:effectRef>
          <a:fontRef idx="minor"/>
        </p:style>
        <p:txBody>
          <a:bodyPr lIns="90000" tIns="46800" rIns="90000" bIns="46800"/>
          <a:lstStyle/>
          <a:p>
            <a:pPr marL="187200" algn="ctr">
              <a:lnSpc>
                <a:spcPct val="100000"/>
              </a:lnSpc>
              <a:spcBef>
                <a:spcPts val="2999"/>
              </a:spcBef>
            </a:pPr>
            <a:r>
              <a:rPr lang="it-IT" sz="2400" b="0" strike="noStrike" spc="-1">
                <a:solidFill>
                  <a:srgbClr val="FFFFFF"/>
                </a:solidFill>
                <a:latin typeface="Calibri"/>
                <a:ea typeface="Arial"/>
              </a:rPr>
              <a:t>Per considerare tale una sostanza è necessario che</a:t>
            </a:r>
            <a:endParaRPr lang="en-US" sz="2400" b="0" strike="noStrike" spc="-1">
              <a:solidFill>
                <a:srgbClr val="000000"/>
              </a:solidFill>
              <a:latin typeface="Arial"/>
            </a:endParaRPr>
          </a:p>
          <a:p>
            <a:pPr marL="187200">
              <a:lnSpc>
                <a:spcPct val="100000"/>
              </a:lnSpc>
              <a:spcBef>
                <a:spcPts val="2999"/>
              </a:spcBef>
              <a:buClr>
                <a:srgbClr val="FFFFFF"/>
              </a:buClr>
              <a:buFont typeface="Calibri"/>
              <a:buAutoNum type="arabicPeriod"/>
            </a:pPr>
            <a:r>
              <a:rPr lang="it-IT" sz="2400" b="0" strike="noStrike" spc="-1">
                <a:solidFill>
                  <a:srgbClr val="FFFFFF"/>
                </a:solidFill>
                <a:latin typeface="Calibri"/>
                <a:ea typeface="Arial"/>
              </a:rPr>
              <a:t>Sia autosomministrata </a:t>
            </a:r>
            <a:endParaRPr lang="en-US" sz="2400" b="0" strike="noStrike" spc="-1">
              <a:solidFill>
                <a:srgbClr val="000000"/>
              </a:solidFill>
              <a:latin typeface="Arial"/>
            </a:endParaRPr>
          </a:p>
          <a:p>
            <a:pPr marL="187200">
              <a:lnSpc>
                <a:spcPct val="100000"/>
              </a:lnSpc>
              <a:spcBef>
                <a:spcPts val="2999"/>
              </a:spcBef>
              <a:buClr>
                <a:srgbClr val="FFFFFF"/>
              </a:buClr>
              <a:buFont typeface="Calibri"/>
              <a:buAutoNum type="arabicPeriod"/>
            </a:pPr>
            <a:r>
              <a:rPr lang="it-IT" sz="2400" b="0" strike="noStrike" spc="-1">
                <a:solidFill>
                  <a:srgbClr val="FFFFFF"/>
                </a:solidFill>
                <a:latin typeface="Calibri"/>
                <a:ea typeface="Arial"/>
              </a:rPr>
              <a:t>Induca </a:t>
            </a:r>
            <a:r>
              <a:rPr lang="it-IT" sz="2400" b="1" strike="noStrike" spc="-1">
                <a:solidFill>
                  <a:srgbClr val="FFFFFF"/>
                </a:solidFill>
                <a:latin typeface="Calibri"/>
                <a:ea typeface="Arial"/>
              </a:rPr>
              <a:t>DIPENDENZA</a:t>
            </a:r>
            <a:r>
              <a:rPr lang="it-IT" sz="2400" b="0" strike="noStrike" spc="-1">
                <a:solidFill>
                  <a:srgbClr val="FFFFFF"/>
                </a:solidFill>
                <a:latin typeface="Calibri"/>
                <a:ea typeface="Arial"/>
              </a:rPr>
              <a:t> (fisica e psichica) e </a:t>
            </a:r>
            <a:r>
              <a:rPr lang="it-IT" sz="2400" b="1" strike="noStrike" spc="-1">
                <a:solidFill>
                  <a:srgbClr val="FFFFFF"/>
                </a:solidFill>
                <a:latin typeface="Calibri"/>
                <a:ea typeface="Arial"/>
              </a:rPr>
              <a:t>TOLLERANZA</a:t>
            </a:r>
            <a:endParaRPr lang="en-US" sz="2400" b="0" strike="noStrike" spc="-1">
              <a:solidFill>
                <a:srgbClr val="000000"/>
              </a:solidFill>
              <a:latin typeface="Arial"/>
            </a:endParaRPr>
          </a:p>
          <a:p>
            <a:pPr marL="187200">
              <a:lnSpc>
                <a:spcPct val="100000"/>
              </a:lnSpc>
              <a:spcBef>
                <a:spcPts val="2999"/>
              </a:spcBef>
              <a:buClr>
                <a:srgbClr val="FFFFFF"/>
              </a:buClr>
              <a:buFont typeface="Calibri"/>
              <a:buAutoNum type="arabicPeriod"/>
            </a:pPr>
            <a:r>
              <a:rPr lang="it-IT" sz="2400" b="0" strike="noStrike" spc="-1">
                <a:solidFill>
                  <a:srgbClr val="FFFFFF"/>
                </a:solidFill>
                <a:latin typeface="Calibri"/>
                <a:ea typeface="Arial"/>
              </a:rPr>
              <a:t>Agisca attivando il </a:t>
            </a:r>
            <a:r>
              <a:rPr lang="it-IT" sz="2400" b="1" strike="noStrike" spc="-1">
                <a:solidFill>
                  <a:srgbClr val="FFFFFF"/>
                </a:solidFill>
                <a:latin typeface="Calibri"/>
                <a:ea typeface="Arial"/>
              </a:rPr>
              <a:t>SISTEMA DI REWARD </a:t>
            </a:r>
            <a:r>
              <a:rPr lang="it-IT" sz="2400" b="0" strike="noStrike" spc="-1">
                <a:solidFill>
                  <a:srgbClr val="FFFFFF"/>
                </a:solidFill>
                <a:latin typeface="Calibri"/>
                <a:ea typeface="Arial"/>
              </a:rPr>
              <a:t>endogeno</a:t>
            </a:r>
            <a:endParaRPr lang="en-US" sz="2400" b="0" strike="noStrike" spc="-1">
              <a:solidFill>
                <a:srgbClr val="000000"/>
              </a:solidFill>
              <a:latin typeface="Arial"/>
            </a:endParaRPr>
          </a:p>
          <a:p>
            <a:pPr marL="187200" algn="ctr">
              <a:lnSpc>
                <a:spcPct val="100000"/>
              </a:lnSpc>
              <a:spcBef>
                <a:spcPts val="2999"/>
              </a:spcBef>
            </a:pPr>
            <a:endParaRPr lang="en-US" sz="2400" b="0" strike="noStrike" spc="-1">
              <a:solidFill>
                <a:srgbClr val="000000"/>
              </a:solidFill>
              <a:latin typeface="Arial"/>
            </a:endParaRPr>
          </a:p>
          <a:p>
            <a:pPr marL="187200" algn="ctr">
              <a:lnSpc>
                <a:spcPct val="100000"/>
              </a:lnSpc>
              <a:spcBef>
                <a:spcPts val="2999"/>
              </a:spcBef>
            </a:pPr>
            <a:r>
              <a:rPr lang="it-IT" sz="2400" b="0" strike="noStrike" spc="-1">
                <a:solidFill>
                  <a:srgbClr val="FFFFFF"/>
                </a:solidFill>
                <a:latin typeface="Calibri"/>
                <a:ea typeface="Arial"/>
              </a:rPr>
              <a:t>Qualsiasi sostanza che, introdotta in un organismo vivente, può modificarne le capacità percettive, emotive, cognitive o motorie</a:t>
            </a:r>
            <a:endParaRPr lang="en-US" sz="2400" b="0" strike="noStrike" spc="-1">
              <a:solidFill>
                <a:srgbClr val="000000"/>
              </a:solidFill>
              <a:latin typeface="Arial"/>
            </a:endParaRPr>
          </a:p>
          <a:p>
            <a:pPr marL="187200" algn="ctr">
              <a:lnSpc>
                <a:spcPct val="75000"/>
              </a:lnSpc>
              <a:spcBef>
                <a:spcPts val="2248"/>
              </a:spcBef>
            </a:pPr>
            <a:r>
              <a:rPr lang="it-IT" sz="1800" b="0" i="1" strike="noStrike" spc="-1">
                <a:solidFill>
                  <a:srgbClr val="FFFFFF"/>
                </a:solidFill>
                <a:latin typeface="Calibri"/>
                <a:ea typeface="Arial"/>
              </a:rPr>
              <a:t>(Organizzazione Mondiale della Sanità – 28° rapporto, 1993)</a:t>
            </a:r>
            <a:endParaRPr lang="en-US" sz="1800" b="0" strike="noStrike" spc="-1">
              <a:solidFill>
                <a:srgbClr val="000000"/>
              </a:solidFill>
              <a:latin typeface="Arial"/>
            </a:endParaRPr>
          </a:p>
        </p:txBody>
      </p:sp>
      <p:pic>
        <p:nvPicPr>
          <p:cNvPr id="62" name="Picture 5"/>
          <p:cNvPicPr/>
          <p:nvPr/>
        </p:nvPicPr>
        <p:blipFill>
          <a:blip r:embed="rId2" cstate="print"/>
          <a:stretch/>
        </p:blipFill>
        <p:spPr>
          <a:xfrm>
            <a:off x="1835280" y="4653000"/>
            <a:ext cx="5638680" cy="1333440"/>
          </a:xfrm>
          <a:prstGeom prst="rect">
            <a:avLst/>
          </a:prstGeom>
          <a:ln>
            <a:noFill/>
          </a:ln>
        </p:spPr>
      </p:pic>
      <p:sp>
        <p:nvSpPr>
          <p:cNvPr id="63" name="Line 3"/>
          <p:cNvSpPr/>
          <p:nvPr/>
        </p:nvSpPr>
        <p:spPr>
          <a:xfrm>
            <a:off x="0" y="90792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ustomShape 1"/>
          <p:cNvSpPr/>
          <p:nvPr/>
        </p:nvSpPr>
        <p:spPr>
          <a:xfrm>
            <a:off x="395280" y="26028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800" b="1" strike="noStrike" spc="-1">
                <a:solidFill>
                  <a:srgbClr val="C00000"/>
                </a:solidFill>
                <a:latin typeface="Calibri"/>
              </a:rPr>
              <a:t>COCAINA</a:t>
            </a:r>
            <a:endParaRPr lang="en-US" sz="2800" b="0" strike="noStrike" spc="-1">
              <a:solidFill>
                <a:srgbClr val="000000"/>
              </a:solidFill>
              <a:latin typeface="Arial"/>
            </a:endParaRPr>
          </a:p>
        </p:txBody>
      </p:sp>
      <p:sp>
        <p:nvSpPr>
          <p:cNvPr id="151" name="Line 2"/>
          <p:cNvSpPr/>
          <p:nvPr/>
        </p:nvSpPr>
        <p:spPr>
          <a:xfrm>
            <a:off x="0" y="103500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pic>
        <p:nvPicPr>
          <p:cNvPr id="152" name="Picture 8" descr="Statua"/>
          <p:cNvPicPr/>
          <p:nvPr/>
        </p:nvPicPr>
        <p:blipFill>
          <a:blip r:embed="rId3" cstate="print"/>
          <a:stretch/>
        </p:blipFill>
        <p:spPr>
          <a:xfrm>
            <a:off x="7254720" y="1197000"/>
            <a:ext cx="1279800" cy="1989000"/>
          </a:xfrm>
          <a:prstGeom prst="rect">
            <a:avLst/>
          </a:prstGeom>
          <a:ln>
            <a:noFill/>
          </a:ln>
        </p:spPr>
      </p:pic>
      <p:sp>
        <p:nvSpPr>
          <p:cNvPr id="153" name="CustomShape 3"/>
          <p:cNvSpPr/>
          <p:nvPr/>
        </p:nvSpPr>
        <p:spPr>
          <a:xfrm>
            <a:off x="468360" y="1209600"/>
            <a:ext cx="6335640" cy="9169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1800" b="0" strike="noStrike" spc="-1">
                <a:solidFill>
                  <a:srgbClr val="000066"/>
                </a:solidFill>
                <a:latin typeface="Calibri"/>
              </a:rPr>
              <a:t>La cocaina ha un’origine antichissima. E’ stata riscontrata in mummie egiziane risalenti a più di 3000 anni fa, in antiche tombe peruviane e mummie cilene del 2000 a.C.</a:t>
            </a:r>
            <a:endParaRPr lang="en-US" sz="1800" b="0" strike="noStrike" spc="-1">
              <a:solidFill>
                <a:srgbClr val="000000"/>
              </a:solidFill>
              <a:latin typeface="Arial"/>
            </a:endParaRPr>
          </a:p>
        </p:txBody>
      </p:sp>
      <p:sp>
        <p:nvSpPr>
          <p:cNvPr id="154" name="CustomShape 4"/>
          <p:cNvSpPr/>
          <p:nvPr/>
        </p:nvSpPr>
        <p:spPr>
          <a:xfrm>
            <a:off x="1042920" y="2178000"/>
            <a:ext cx="5473800" cy="1310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1600" b="0" i="1" strike="noStrike" spc="-1">
                <a:solidFill>
                  <a:srgbClr val="000066"/>
                </a:solidFill>
                <a:latin typeface="Calibri"/>
              </a:rPr>
              <a:t>La scoperta di un incisione raffigurante una testa umana nel tipico atteggiamento dei masticatori del bolo di coca e di vasi e statue riproducenti soggetti nell’atto di preparare le “dosi”, fanno risalire a prima del 3000 a.C. la tossicodipendenza da cocaina. </a:t>
            </a:r>
            <a:endParaRPr lang="en-US" sz="1600" b="0" strike="noStrike" spc="-1">
              <a:solidFill>
                <a:srgbClr val="000000"/>
              </a:solidFill>
              <a:latin typeface="Arial"/>
            </a:endParaRPr>
          </a:p>
        </p:txBody>
      </p:sp>
      <p:sp>
        <p:nvSpPr>
          <p:cNvPr id="155" name="CustomShape 5"/>
          <p:cNvSpPr/>
          <p:nvPr/>
        </p:nvSpPr>
        <p:spPr>
          <a:xfrm>
            <a:off x="539640" y="3586320"/>
            <a:ext cx="7993080" cy="9169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1800" b="0" strike="noStrike" spc="-1">
                <a:solidFill>
                  <a:srgbClr val="000066"/>
                </a:solidFill>
                <a:latin typeface="Calibri"/>
              </a:rPr>
              <a:t>In Europa si diffuse ampiamente nel XIX secolo e vi erano in commercio numerose bevande a base di cocaina, quali il Vin Mariani o la French Coca Wine. Anno decisivo per la diffusione della cocaina fu il 1884 quando Freud pubblicò il libro “Uber Coca”. </a:t>
            </a:r>
            <a:endParaRPr lang="en-US" sz="1800" b="0" strike="noStrike" spc="-1">
              <a:solidFill>
                <a:srgbClr val="000000"/>
              </a:solidFill>
              <a:latin typeface="Arial"/>
            </a:endParaRPr>
          </a:p>
        </p:txBody>
      </p:sp>
      <p:pic>
        <p:nvPicPr>
          <p:cNvPr id="156" name="Picture 3" descr="Vin_Mariani"/>
          <p:cNvPicPr/>
          <p:nvPr/>
        </p:nvPicPr>
        <p:blipFill>
          <a:blip r:embed="rId4" cstate="print"/>
          <a:stretch/>
        </p:blipFill>
        <p:spPr>
          <a:xfrm>
            <a:off x="422280" y="4781520"/>
            <a:ext cx="1270080" cy="1816200"/>
          </a:xfrm>
          <a:prstGeom prst="rect">
            <a:avLst/>
          </a:prstGeom>
          <a:ln>
            <a:noFill/>
          </a:ln>
        </p:spPr>
      </p:pic>
      <p:pic>
        <p:nvPicPr>
          <p:cNvPr id="157" name="Picture 2" descr="060"/>
          <p:cNvPicPr/>
          <p:nvPr/>
        </p:nvPicPr>
        <p:blipFill>
          <a:blip r:embed="rId5" cstate="print"/>
          <a:stretch/>
        </p:blipFill>
        <p:spPr>
          <a:xfrm>
            <a:off x="1968480" y="4929120"/>
            <a:ext cx="1090800" cy="1690920"/>
          </a:xfrm>
          <a:prstGeom prst="rect">
            <a:avLst/>
          </a:prstGeom>
          <a:ln>
            <a:noFill/>
          </a:ln>
        </p:spPr>
      </p:pic>
      <p:pic>
        <p:nvPicPr>
          <p:cNvPr id="158" name="Picture 2" descr="082"/>
          <p:cNvPicPr/>
          <p:nvPr/>
        </p:nvPicPr>
        <p:blipFill>
          <a:blip r:embed="rId6" cstate="print"/>
          <a:stretch/>
        </p:blipFill>
        <p:spPr>
          <a:xfrm>
            <a:off x="4518000" y="5229360"/>
            <a:ext cx="1854360" cy="1390680"/>
          </a:xfrm>
          <a:prstGeom prst="rect">
            <a:avLst/>
          </a:prstGeom>
          <a:ln>
            <a:noFill/>
          </a:ln>
        </p:spPr>
      </p:pic>
      <p:pic>
        <p:nvPicPr>
          <p:cNvPr id="159" name="Picture 2"/>
          <p:cNvPicPr/>
          <p:nvPr/>
        </p:nvPicPr>
        <p:blipFill>
          <a:blip r:embed="rId7" cstate="print"/>
          <a:srcRect l="26633" t="48267" r="26921" b="21402"/>
          <a:stretch/>
        </p:blipFill>
        <p:spPr>
          <a:xfrm>
            <a:off x="6541920" y="5589720"/>
            <a:ext cx="1990800" cy="1028520"/>
          </a:xfrm>
          <a:prstGeom prst="rect">
            <a:avLst/>
          </a:prstGeom>
          <a:ln>
            <a:noFill/>
          </a:ln>
        </p:spPr>
      </p:pic>
      <p:pic>
        <p:nvPicPr>
          <p:cNvPr id="160" name="Picture 2"/>
          <p:cNvPicPr/>
          <p:nvPr/>
        </p:nvPicPr>
        <p:blipFill>
          <a:blip r:embed="rId7" cstate="print"/>
          <a:srcRect l="12315" t="4361" r="9096" b="56428"/>
          <a:stretch/>
        </p:blipFill>
        <p:spPr>
          <a:xfrm>
            <a:off x="6566040" y="4730760"/>
            <a:ext cx="1966680" cy="785880"/>
          </a:xfrm>
          <a:prstGeom prst="rect">
            <a:avLst/>
          </a:prstGeom>
          <a:ln>
            <a:noFill/>
          </a:ln>
        </p:spPr>
      </p:pic>
      <p:pic>
        <p:nvPicPr>
          <p:cNvPr id="161" name="Picture 3" descr="054"/>
          <p:cNvPicPr/>
          <p:nvPr/>
        </p:nvPicPr>
        <p:blipFill>
          <a:blip r:embed="rId8" cstate="print"/>
          <a:stretch/>
        </p:blipFill>
        <p:spPr>
          <a:xfrm>
            <a:off x="3157560" y="4929120"/>
            <a:ext cx="1054080" cy="1690920"/>
          </a:xfrm>
          <a:prstGeom prst="rect">
            <a:avLst/>
          </a:prstGeom>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395280" y="26028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800" b="1" strike="noStrike" spc="-1">
                <a:solidFill>
                  <a:srgbClr val="C00000"/>
                </a:solidFill>
                <a:latin typeface="Calibri"/>
              </a:rPr>
              <a:t>COCAINA</a:t>
            </a:r>
            <a:endParaRPr lang="en-US" sz="2800" b="0" strike="noStrike" spc="-1">
              <a:solidFill>
                <a:srgbClr val="000000"/>
              </a:solidFill>
              <a:latin typeface="Arial"/>
            </a:endParaRPr>
          </a:p>
        </p:txBody>
      </p:sp>
      <p:sp>
        <p:nvSpPr>
          <p:cNvPr id="164" name="Line 2"/>
          <p:cNvSpPr/>
          <p:nvPr/>
        </p:nvSpPr>
        <p:spPr>
          <a:xfrm>
            <a:off x="0" y="103500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pic>
        <p:nvPicPr>
          <p:cNvPr id="165" name="Object 3"/>
          <p:cNvPicPr/>
          <p:nvPr/>
        </p:nvPicPr>
        <p:blipFill>
          <a:blip r:embed="rId2" cstate="print"/>
          <a:stretch/>
        </p:blipFill>
        <p:spPr>
          <a:xfrm>
            <a:off x="6227640" y="2341440"/>
            <a:ext cx="1881360" cy="1519200"/>
          </a:xfrm>
          <a:prstGeom prst="rect">
            <a:avLst/>
          </a:prstGeom>
          <a:ln>
            <a:noFill/>
          </a:ln>
        </p:spPr>
      </p:pic>
      <p:pic>
        <p:nvPicPr>
          <p:cNvPr id="167" name="Picture 3" descr="coca"/>
          <p:cNvPicPr/>
          <p:nvPr/>
        </p:nvPicPr>
        <p:blipFill>
          <a:blip r:embed="rId3" cstate="print"/>
          <a:stretch/>
        </p:blipFill>
        <p:spPr>
          <a:xfrm>
            <a:off x="539640" y="1268280"/>
            <a:ext cx="1393920" cy="2016360"/>
          </a:xfrm>
          <a:prstGeom prst="rect">
            <a:avLst/>
          </a:prstGeom>
          <a:ln>
            <a:noFill/>
          </a:ln>
        </p:spPr>
      </p:pic>
      <p:sp>
        <p:nvSpPr>
          <p:cNvPr id="168" name="CustomShape 4"/>
          <p:cNvSpPr/>
          <p:nvPr/>
        </p:nvSpPr>
        <p:spPr>
          <a:xfrm>
            <a:off x="2195640" y="1197000"/>
            <a:ext cx="6191280" cy="9169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1800" b="0" strike="noStrike" spc="-1">
                <a:solidFill>
                  <a:srgbClr val="000066"/>
                </a:solidFill>
                <a:latin typeface="Calibri"/>
              </a:rPr>
              <a:t>E’ un alcaloide estratto dalle foglie di </a:t>
            </a:r>
            <a:r>
              <a:rPr lang="it-IT" sz="1800" b="0" i="1" strike="noStrike" spc="-1">
                <a:solidFill>
                  <a:srgbClr val="000066"/>
                </a:solidFill>
                <a:latin typeface="Calibri"/>
              </a:rPr>
              <a:t>Erythroxylon coca </a:t>
            </a:r>
            <a:r>
              <a:rPr lang="it-IT" sz="1800" b="0" strike="noStrike" spc="-1">
                <a:solidFill>
                  <a:srgbClr val="000066"/>
                </a:solidFill>
                <a:latin typeface="Calibri"/>
              </a:rPr>
              <a:t>che gli abitanti delle Ande masticano da centinaia di anni per l’azione stimolante ed euforizzante.</a:t>
            </a:r>
            <a:endParaRPr lang="en-US" sz="1800" b="0" strike="noStrike" spc="-1">
              <a:solidFill>
                <a:srgbClr val="000000"/>
              </a:solidFill>
              <a:latin typeface="Arial"/>
            </a:endParaRPr>
          </a:p>
        </p:txBody>
      </p:sp>
      <p:sp>
        <p:nvSpPr>
          <p:cNvPr id="169" name="CustomShape 5"/>
          <p:cNvSpPr/>
          <p:nvPr/>
        </p:nvSpPr>
        <p:spPr>
          <a:xfrm>
            <a:off x="539640" y="4292640"/>
            <a:ext cx="7993080" cy="2364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spcBef>
                <a:spcPts val="298"/>
              </a:spcBef>
              <a:buClr>
                <a:srgbClr val="000066"/>
              </a:buClr>
              <a:buFont typeface="Calibri"/>
              <a:buChar char="•"/>
            </a:pPr>
            <a:r>
              <a:rPr lang="it-IT" sz="1800" b="0" i="1" strike="noStrike" spc="-1">
                <a:solidFill>
                  <a:srgbClr val="000066"/>
                </a:solidFill>
                <a:latin typeface="Calibri"/>
              </a:rPr>
              <a:t> Isolata nel 1860 da Albert Niemann, che ne sottolineò il gusto amaro e la capacità di rendere insensibile la lingua,  fu studiata da Sigmund Freud e introdotta da Carl Koller nel 1884 nella pratica clinica come anestetico per uso topico in chirurgia oftalmologica. </a:t>
            </a:r>
            <a:endParaRPr lang="en-US" sz="1800" b="0" strike="noStrike" spc="-1">
              <a:solidFill>
                <a:srgbClr val="000000"/>
              </a:solidFill>
              <a:latin typeface="Arial"/>
            </a:endParaRPr>
          </a:p>
          <a:p>
            <a:pPr algn="just">
              <a:lnSpc>
                <a:spcPct val="100000"/>
              </a:lnSpc>
              <a:spcBef>
                <a:spcPts val="298"/>
              </a:spcBef>
              <a:buClr>
                <a:srgbClr val="000066"/>
              </a:buClr>
              <a:buFont typeface="Calibri"/>
              <a:buChar char="•"/>
            </a:pPr>
            <a:r>
              <a:rPr lang="it-IT" sz="1800" b="0" i="1" strike="noStrike" spc="-1">
                <a:solidFill>
                  <a:srgbClr val="000066"/>
                </a:solidFill>
                <a:latin typeface="Calibri"/>
              </a:rPr>
              <a:t> In seguito Halstead ha introdotto l’uso in anestesia per infiltrazione e per blocco della conduzione. Gli anestetici utilizzati oggi derivano da queste osservazioni iniziali e dalla ricerca di derivati sintetici meno tossici e che non diano dipendenza. </a:t>
            </a:r>
            <a:endParaRPr lang="en-US" sz="1800" b="0" strike="noStrike" spc="-1">
              <a:solidFill>
                <a:srgbClr val="000000"/>
              </a:solidFill>
              <a:latin typeface="Arial"/>
            </a:endParaRPr>
          </a:p>
          <a:p>
            <a:pPr algn="just">
              <a:lnSpc>
                <a:spcPct val="100000"/>
              </a:lnSpc>
              <a:spcBef>
                <a:spcPts val="298"/>
              </a:spcBef>
              <a:buClr>
                <a:srgbClr val="000066"/>
              </a:buClr>
              <a:buFont typeface="Calibri"/>
              <a:buChar char="•"/>
            </a:pPr>
            <a:r>
              <a:rPr lang="it-IT" sz="1800" b="0" i="1" strike="noStrike" spc="-1">
                <a:solidFill>
                  <a:srgbClr val="000066"/>
                </a:solidFill>
                <a:latin typeface="Calibri"/>
              </a:rPr>
              <a:t> Il primo di questi è la procaina, sintetizzata da Einhorn nel 1905.</a:t>
            </a:r>
            <a:endParaRPr lang="en-US" sz="1800" b="0" strike="noStrike" spc="-1">
              <a:solidFill>
                <a:srgbClr val="000000"/>
              </a:solidFill>
              <a:latin typeface="Arial"/>
            </a:endParaRPr>
          </a:p>
        </p:txBody>
      </p:sp>
      <p:sp>
        <p:nvSpPr>
          <p:cNvPr id="170" name="CustomShape 6"/>
          <p:cNvSpPr/>
          <p:nvPr/>
        </p:nvSpPr>
        <p:spPr>
          <a:xfrm>
            <a:off x="2700360" y="2349360"/>
            <a:ext cx="3019320" cy="1496160"/>
          </a:xfrm>
          <a:custGeom>
            <a:avLst/>
            <a:gdLst/>
            <a:ahLst/>
            <a:cxnLst/>
            <a:rect l="l" t="t" r="r" b="b"/>
            <a:pathLst>
              <a:path w="21600" h="21600">
                <a:moveTo>
                  <a:pt x="0" y="0"/>
                </a:moveTo>
                <a:lnTo>
                  <a:pt x="21600" y="0"/>
                </a:lnTo>
                <a:lnTo>
                  <a:pt x="21600" y="21600"/>
                </a:lnTo>
                <a:lnTo>
                  <a:pt x="0" y="21600"/>
                </a:lnTo>
                <a:lnTo>
                  <a:pt x="0" y="0"/>
                </a:lnTo>
                <a:close/>
              </a:path>
            </a:pathLst>
          </a:custGeom>
          <a:noFill/>
          <a:ln w="76320">
            <a:solidFill>
              <a:srgbClr val="C00000"/>
            </a:solidFill>
            <a:miter/>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b="0" strike="noStrike" spc="-1">
                <a:solidFill>
                  <a:srgbClr val="000066"/>
                </a:solidFill>
                <a:latin typeface="Calibri"/>
              </a:rPr>
              <a:t>Azioni:</a:t>
            </a:r>
            <a:endParaRPr lang="en-US" sz="2000" b="0" strike="noStrike" spc="-1">
              <a:solidFill>
                <a:srgbClr val="000000"/>
              </a:solidFill>
              <a:latin typeface="Arial"/>
            </a:endParaRPr>
          </a:p>
          <a:p>
            <a:pPr algn="ctr">
              <a:lnSpc>
                <a:spcPct val="100000"/>
              </a:lnSpc>
              <a:buClr>
                <a:srgbClr val="C00000"/>
              </a:buClr>
              <a:buFont typeface="Calibri"/>
              <a:buChar char="•"/>
            </a:pPr>
            <a:r>
              <a:rPr lang="it-IT" sz="2400" b="1" i="1" strike="noStrike" spc="-1">
                <a:solidFill>
                  <a:srgbClr val="C00000"/>
                </a:solidFill>
                <a:latin typeface="Calibri"/>
              </a:rPr>
              <a:t> Stimolante SNC</a:t>
            </a:r>
            <a:endParaRPr lang="en-US" sz="2400" b="0" strike="noStrike" spc="-1">
              <a:solidFill>
                <a:srgbClr val="000000"/>
              </a:solidFill>
              <a:latin typeface="Arial"/>
            </a:endParaRPr>
          </a:p>
          <a:p>
            <a:pPr algn="ctr">
              <a:lnSpc>
                <a:spcPct val="100000"/>
              </a:lnSpc>
              <a:buClr>
                <a:srgbClr val="C00000"/>
              </a:buClr>
              <a:buFont typeface="Calibri"/>
              <a:buChar char="•"/>
            </a:pPr>
            <a:r>
              <a:rPr lang="it-IT" sz="2400" b="1" i="1" strike="noStrike" spc="-1">
                <a:solidFill>
                  <a:srgbClr val="C00000"/>
                </a:solidFill>
                <a:latin typeface="Calibri"/>
              </a:rPr>
              <a:t> Simpaticomimetico</a:t>
            </a:r>
            <a:endParaRPr lang="en-US" sz="2400" b="0" strike="noStrike" spc="-1">
              <a:solidFill>
                <a:srgbClr val="000000"/>
              </a:solidFill>
              <a:latin typeface="Arial"/>
            </a:endParaRPr>
          </a:p>
          <a:p>
            <a:pPr algn="ctr">
              <a:lnSpc>
                <a:spcPct val="100000"/>
              </a:lnSpc>
              <a:buClr>
                <a:srgbClr val="C00000"/>
              </a:buClr>
              <a:buFont typeface="Calibri"/>
              <a:buChar char="•"/>
            </a:pPr>
            <a:r>
              <a:rPr lang="it-IT" sz="2400" b="1" i="1" strike="noStrike" spc="-1">
                <a:solidFill>
                  <a:srgbClr val="C00000"/>
                </a:solidFill>
                <a:latin typeface="Calibri"/>
              </a:rPr>
              <a:t> Anestetico locale</a:t>
            </a:r>
            <a:endParaRPr lang="en-US" sz="2400" b="0" strike="noStrike" spc="-1">
              <a:solidFill>
                <a:srgbClr val="000000"/>
              </a:solidFill>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395280" y="11592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400" b="1" strike="noStrike" spc="-1">
                <a:solidFill>
                  <a:srgbClr val="C00000"/>
                </a:solidFill>
                <a:latin typeface="Calibri"/>
              </a:rPr>
              <a:t>COCAINA</a:t>
            </a:r>
            <a:endParaRPr lang="en-US" sz="2400" b="0" strike="noStrike" spc="-1">
              <a:solidFill>
                <a:srgbClr val="000000"/>
              </a:solidFill>
              <a:latin typeface="Arial"/>
            </a:endParaRPr>
          </a:p>
        </p:txBody>
      </p:sp>
      <p:sp>
        <p:nvSpPr>
          <p:cNvPr id="173" name="Line 2"/>
          <p:cNvSpPr/>
          <p:nvPr/>
        </p:nvSpPr>
        <p:spPr>
          <a:xfrm>
            <a:off x="0" y="112536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sp>
        <p:nvSpPr>
          <p:cNvPr id="174" name="CustomShape 3"/>
          <p:cNvSpPr/>
          <p:nvPr/>
        </p:nvSpPr>
        <p:spPr>
          <a:xfrm>
            <a:off x="611280" y="4508640"/>
            <a:ext cx="7920000" cy="2014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buClr>
                <a:srgbClr val="002060"/>
              </a:buClr>
              <a:buFont typeface="Calibri"/>
              <a:buChar char="•"/>
            </a:pPr>
            <a:r>
              <a:rPr lang="it-IT" sz="1800" b="0" strike="noStrike" spc="-1">
                <a:solidFill>
                  <a:srgbClr val="002060"/>
                </a:solidFill>
                <a:latin typeface="Calibri"/>
              </a:rPr>
              <a:t>Il meccanismo di azione della cocaina sembra essere dovuto principalmente ad una </a:t>
            </a:r>
            <a:r>
              <a:rPr lang="it-IT" sz="1800" b="1" strike="noStrike" spc="-1">
                <a:solidFill>
                  <a:srgbClr val="C00000"/>
                </a:solidFill>
                <a:latin typeface="Calibri"/>
              </a:rPr>
              <a:t>inibizione del “reuptake” della dopamina</a:t>
            </a:r>
            <a:r>
              <a:rPr lang="it-IT" sz="1800" b="0" strike="noStrike" spc="-1">
                <a:solidFill>
                  <a:srgbClr val="002060"/>
                </a:solidFill>
                <a:latin typeface="Calibri"/>
              </a:rPr>
              <a:t>, ovvero del recupero da parte delle terminazioni neuronali della dopamina rilasciata in seguito a stimoli.</a:t>
            </a:r>
            <a:endParaRPr lang="en-US" sz="1800" b="0" strike="noStrike" spc="-1">
              <a:solidFill>
                <a:srgbClr val="000000"/>
              </a:solidFill>
              <a:latin typeface="Arial"/>
            </a:endParaRPr>
          </a:p>
          <a:p>
            <a:pPr>
              <a:lnSpc>
                <a:spcPct val="100000"/>
              </a:lnSpc>
              <a:buClr>
                <a:srgbClr val="002060"/>
              </a:buClr>
              <a:buFont typeface="Calibri"/>
              <a:buChar char="•"/>
            </a:pPr>
            <a:r>
              <a:rPr lang="it-IT" sz="1800" b="0" strike="noStrike" spc="-1">
                <a:solidFill>
                  <a:srgbClr val="002060"/>
                </a:solidFill>
                <a:latin typeface="Calibri"/>
              </a:rPr>
              <a:t> Il risultato di questa azione di blocco del reuptake si manifesta come un </a:t>
            </a:r>
            <a:r>
              <a:rPr lang="it-IT" sz="1800" b="1" strike="noStrike" spc="-1">
                <a:solidFill>
                  <a:srgbClr val="C00000"/>
                </a:solidFill>
                <a:latin typeface="Calibri"/>
              </a:rPr>
              <a:t>aumento delle concentrazioni di dopamina libera </a:t>
            </a:r>
            <a:r>
              <a:rPr lang="it-IT" sz="1800" b="0" strike="noStrike" spc="-1">
                <a:solidFill>
                  <a:srgbClr val="002060"/>
                </a:solidFill>
                <a:latin typeface="Calibri"/>
              </a:rPr>
              <a:t>tra le terminazioni neuronali nel cervello. </a:t>
            </a:r>
            <a:endParaRPr lang="en-US" sz="1800" b="0" strike="noStrike" spc="-1">
              <a:solidFill>
                <a:srgbClr val="000000"/>
              </a:solidFill>
              <a:latin typeface="Arial"/>
            </a:endParaRPr>
          </a:p>
          <a:p>
            <a:pPr>
              <a:lnSpc>
                <a:spcPct val="100000"/>
              </a:lnSpc>
              <a:buClr>
                <a:srgbClr val="002060"/>
              </a:buClr>
              <a:buFont typeface="Calibri"/>
              <a:buChar char="•"/>
            </a:pPr>
            <a:r>
              <a:rPr lang="it-IT" sz="1800" b="0" strike="noStrike" spc="-1">
                <a:solidFill>
                  <a:srgbClr val="002060"/>
                </a:solidFill>
                <a:latin typeface="Calibri"/>
              </a:rPr>
              <a:t>Il neurotrasmettitore è così ancora in grado di stimolare il cervello e prolungare la sensazione di piacere ricercata dagli utilizzatori.</a:t>
            </a:r>
            <a:endParaRPr lang="en-US" sz="1800" b="0" strike="noStrike" spc="-1">
              <a:solidFill>
                <a:srgbClr val="000000"/>
              </a:solidFill>
              <a:latin typeface="Arial"/>
            </a:endParaRPr>
          </a:p>
        </p:txBody>
      </p:sp>
      <p:sp>
        <p:nvSpPr>
          <p:cNvPr id="175" name="CustomShape 4"/>
          <p:cNvSpPr/>
          <p:nvPr/>
        </p:nvSpPr>
        <p:spPr>
          <a:xfrm>
            <a:off x="3133440" y="620640"/>
            <a:ext cx="286596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strike="noStrike" spc="-1">
                <a:solidFill>
                  <a:srgbClr val="C00000"/>
                </a:solidFill>
                <a:latin typeface="Calibri"/>
              </a:rPr>
              <a:t>Meccanismo d’azione</a:t>
            </a:r>
            <a:endParaRPr lang="en-US" sz="2400" b="0" strike="noStrike" spc="-1">
              <a:solidFill>
                <a:srgbClr val="000000"/>
              </a:solidFill>
              <a:latin typeface="Arial"/>
            </a:endParaRPr>
          </a:p>
        </p:txBody>
      </p:sp>
      <p:pic>
        <p:nvPicPr>
          <p:cNvPr id="176" name="Picture 7" descr="http://lem.ch.unito.it/didattica/infochimica/2008_Anestetici_Locali/images/meccanismi_coca.gif"/>
          <p:cNvPicPr/>
          <p:nvPr/>
        </p:nvPicPr>
        <p:blipFill>
          <a:blip r:embed="rId3" cstate="print"/>
          <a:stretch/>
        </p:blipFill>
        <p:spPr>
          <a:xfrm>
            <a:off x="2556000" y="1268280"/>
            <a:ext cx="4176720" cy="3208320"/>
          </a:xfrm>
          <a:prstGeom prst="rect">
            <a:avLst/>
          </a:prstGeom>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395280" y="-2700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400" b="1" strike="noStrike" spc="-1">
                <a:solidFill>
                  <a:srgbClr val="C00000"/>
                </a:solidFill>
                <a:latin typeface="Calibri"/>
              </a:rPr>
              <a:t>COCAINA</a:t>
            </a:r>
            <a:endParaRPr lang="en-US" sz="2400" b="0" strike="noStrike" spc="-1">
              <a:solidFill>
                <a:srgbClr val="000000"/>
              </a:solidFill>
              <a:latin typeface="Arial"/>
            </a:endParaRPr>
          </a:p>
        </p:txBody>
      </p:sp>
      <p:sp>
        <p:nvSpPr>
          <p:cNvPr id="179" name="Line 2"/>
          <p:cNvSpPr/>
          <p:nvPr/>
        </p:nvSpPr>
        <p:spPr>
          <a:xfrm>
            <a:off x="0" y="98280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sp>
        <p:nvSpPr>
          <p:cNvPr id="180" name="CustomShape 3"/>
          <p:cNvSpPr/>
          <p:nvPr/>
        </p:nvSpPr>
        <p:spPr>
          <a:xfrm>
            <a:off x="3582360" y="477720"/>
            <a:ext cx="221076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strike="noStrike" spc="-1">
                <a:solidFill>
                  <a:srgbClr val="C00000"/>
                </a:solidFill>
                <a:latin typeface="Calibri"/>
              </a:rPr>
              <a:t>Farmacocinetica</a:t>
            </a:r>
            <a:endParaRPr lang="en-US" sz="2400" b="0" strike="noStrike" spc="-1">
              <a:solidFill>
                <a:srgbClr val="000000"/>
              </a:solidFill>
              <a:latin typeface="Arial"/>
            </a:endParaRPr>
          </a:p>
        </p:txBody>
      </p:sp>
      <p:sp>
        <p:nvSpPr>
          <p:cNvPr id="181" name="CustomShape 4"/>
          <p:cNvSpPr/>
          <p:nvPr/>
        </p:nvSpPr>
        <p:spPr>
          <a:xfrm>
            <a:off x="395280" y="2854440"/>
            <a:ext cx="8529480" cy="3720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363240" indent="-363240" algn="just">
              <a:lnSpc>
                <a:spcPct val="100000"/>
              </a:lnSpc>
            </a:pPr>
            <a:r>
              <a:rPr lang="it-IT" sz="2000" b="1" strike="noStrike" spc="-1">
                <a:solidFill>
                  <a:srgbClr val="C00000"/>
                </a:solidFill>
                <a:latin typeface="Calibri"/>
              </a:rPr>
              <a:t>Assorbimento</a:t>
            </a:r>
            <a:endParaRPr lang="en-US" sz="2000" b="0" strike="noStrike" spc="-1">
              <a:solidFill>
                <a:srgbClr val="000000"/>
              </a:solidFill>
              <a:latin typeface="Arial"/>
            </a:endParaRPr>
          </a:p>
          <a:p>
            <a:pPr marL="363240" indent="-363240" algn="just">
              <a:lnSpc>
                <a:spcPct val="100000"/>
              </a:lnSpc>
            </a:pPr>
            <a:r>
              <a:rPr lang="it-IT" sz="1800" b="0" strike="noStrike" spc="-1">
                <a:solidFill>
                  <a:srgbClr val="002060"/>
                </a:solidFill>
                <a:latin typeface="Calibri"/>
              </a:rPr>
              <a:t>rapido dopo somministrazione intranasale (30-45 minuti picco ematico); rapidissimo dopo assunzione con il fumo (picco ematico 3-4 minuti con elevati livelli ematici); più lento dopo somministrazione sottocute o intramuscolo  per la vasocostrizione</a:t>
            </a:r>
            <a:endParaRPr lang="en-US" sz="1800" b="0" strike="noStrike" spc="-1">
              <a:solidFill>
                <a:srgbClr val="000000"/>
              </a:solidFill>
              <a:latin typeface="Arial"/>
            </a:endParaRPr>
          </a:p>
          <a:p>
            <a:pPr marL="363240" indent="-363240" algn="just">
              <a:lnSpc>
                <a:spcPct val="100000"/>
              </a:lnSpc>
            </a:pPr>
            <a:endParaRPr lang="en-US" sz="1800" b="0" strike="noStrike" spc="-1">
              <a:solidFill>
                <a:srgbClr val="000000"/>
              </a:solidFill>
              <a:latin typeface="Arial"/>
            </a:endParaRPr>
          </a:p>
          <a:p>
            <a:pPr marL="363240" indent="-363240" algn="just">
              <a:lnSpc>
                <a:spcPct val="100000"/>
              </a:lnSpc>
            </a:pPr>
            <a:r>
              <a:rPr lang="it-IT" sz="2000" b="1" strike="noStrike" spc="-1">
                <a:solidFill>
                  <a:srgbClr val="C00000"/>
                </a:solidFill>
                <a:latin typeface="Calibri"/>
              </a:rPr>
              <a:t>Distribuzione</a:t>
            </a:r>
            <a:endParaRPr lang="en-US" sz="2000" b="0" strike="noStrike" spc="-1">
              <a:solidFill>
                <a:srgbClr val="000000"/>
              </a:solidFill>
              <a:latin typeface="Arial"/>
            </a:endParaRPr>
          </a:p>
          <a:p>
            <a:pPr marL="363240" indent="-363240" algn="just">
              <a:lnSpc>
                <a:spcPct val="100000"/>
              </a:lnSpc>
            </a:pPr>
            <a:r>
              <a:rPr lang="it-IT" sz="1800" b="0" strike="noStrike" spc="-1">
                <a:solidFill>
                  <a:srgbClr val="002060"/>
                </a:solidFill>
                <a:latin typeface="Calibri"/>
              </a:rPr>
              <a:t>attraversa la barriera emato-encefalica, la barriera placentare e passa nel latte. La cocaina provoca vasocostrizione placentare ed ipertensione fetale, stimolazione della muscolatura uterina e distacco di placenta; inoltre esercita effetti tossici sul feto con ritardo nello sviluppo.</a:t>
            </a:r>
            <a:endParaRPr lang="en-US" sz="1800" b="0" strike="noStrike" spc="-1">
              <a:solidFill>
                <a:srgbClr val="000000"/>
              </a:solidFill>
              <a:latin typeface="Arial"/>
            </a:endParaRPr>
          </a:p>
          <a:p>
            <a:pPr marL="363240" indent="-363240" algn="just">
              <a:lnSpc>
                <a:spcPct val="100000"/>
              </a:lnSpc>
            </a:pPr>
            <a:endParaRPr lang="en-US" sz="1800" b="0" strike="noStrike" spc="-1">
              <a:solidFill>
                <a:srgbClr val="000000"/>
              </a:solidFill>
              <a:latin typeface="Arial"/>
            </a:endParaRPr>
          </a:p>
          <a:p>
            <a:pPr marL="363240" indent="-363240" algn="just">
              <a:lnSpc>
                <a:spcPct val="100000"/>
              </a:lnSpc>
            </a:pPr>
            <a:r>
              <a:rPr lang="it-IT" sz="2000" b="1" strike="noStrike" spc="-1">
                <a:solidFill>
                  <a:srgbClr val="C00000"/>
                </a:solidFill>
                <a:latin typeface="Calibri"/>
              </a:rPr>
              <a:t>Metabolismo</a:t>
            </a:r>
            <a:endParaRPr lang="en-US" sz="2000" b="0" strike="noStrike" spc="-1">
              <a:solidFill>
                <a:srgbClr val="000000"/>
              </a:solidFill>
              <a:latin typeface="Arial"/>
            </a:endParaRPr>
          </a:p>
          <a:p>
            <a:pPr marL="363240" indent="-363240" algn="just">
              <a:lnSpc>
                <a:spcPct val="100000"/>
              </a:lnSpc>
            </a:pPr>
            <a:r>
              <a:rPr lang="it-IT" sz="1800" b="0" strike="noStrike" spc="-1">
                <a:solidFill>
                  <a:srgbClr val="002060"/>
                </a:solidFill>
                <a:latin typeface="Calibri"/>
              </a:rPr>
              <a:t>metabolizzata ad opera di esterasi nel plasma e nel fegato: i principali metaboliti sono la benzoilecgonina e la norecgonina (idrosolubili) e vengono eliminati per via renale</a:t>
            </a:r>
            <a:endParaRPr lang="en-US" sz="1800" b="0" strike="noStrike" spc="-1">
              <a:solidFill>
                <a:srgbClr val="000000"/>
              </a:solidFill>
              <a:latin typeface="Arial"/>
            </a:endParaRPr>
          </a:p>
        </p:txBody>
      </p:sp>
      <p:pic>
        <p:nvPicPr>
          <p:cNvPr id="182" name="Picture 4" descr="crack"/>
          <p:cNvPicPr/>
          <p:nvPr/>
        </p:nvPicPr>
        <p:blipFill>
          <a:blip r:embed="rId3" cstate="print"/>
          <a:stretch/>
        </p:blipFill>
        <p:spPr>
          <a:xfrm>
            <a:off x="395280" y="1198440"/>
            <a:ext cx="2521080" cy="1654200"/>
          </a:xfrm>
          <a:prstGeom prst="rect">
            <a:avLst/>
          </a:prstGeom>
          <a:ln>
            <a:noFill/>
          </a:ln>
        </p:spPr>
      </p:pic>
      <p:sp>
        <p:nvSpPr>
          <p:cNvPr id="183" name="CustomShape 5"/>
          <p:cNvSpPr/>
          <p:nvPr/>
        </p:nvSpPr>
        <p:spPr>
          <a:xfrm>
            <a:off x="3059280" y="1335240"/>
            <a:ext cx="5760720" cy="1221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2000" b="1" strike="noStrike" spc="-1">
                <a:solidFill>
                  <a:srgbClr val="C00000"/>
                </a:solidFill>
                <a:latin typeface="Calibri"/>
              </a:rPr>
              <a:t>Vie di somministrazione</a:t>
            </a:r>
            <a:endParaRPr lang="en-US" sz="2000" b="0" strike="noStrike" spc="-1">
              <a:solidFill>
                <a:srgbClr val="000000"/>
              </a:solidFill>
              <a:latin typeface="Arial"/>
            </a:endParaRPr>
          </a:p>
          <a:p>
            <a:pPr algn="just">
              <a:lnSpc>
                <a:spcPct val="100000"/>
              </a:lnSpc>
            </a:pPr>
            <a:r>
              <a:rPr lang="it-IT" sz="1800" b="0" strike="noStrike" spc="-1">
                <a:solidFill>
                  <a:srgbClr val="002060"/>
                </a:solidFill>
                <a:latin typeface="Calibri"/>
              </a:rPr>
              <a:t>per via intranasale (snorting); per inalazione (fumo); </a:t>
            </a:r>
            <a:endParaRPr lang="en-US" sz="1800" b="0" strike="noStrike" spc="-1">
              <a:solidFill>
                <a:srgbClr val="000000"/>
              </a:solidFill>
              <a:latin typeface="Arial"/>
            </a:endParaRPr>
          </a:p>
          <a:p>
            <a:pPr algn="just">
              <a:lnSpc>
                <a:spcPct val="100000"/>
              </a:lnSpc>
            </a:pPr>
            <a:r>
              <a:rPr lang="it-IT" sz="1800" b="0" strike="noStrike" spc="-1">
                <a:solidFill>
                  <a:srgbClr val="002060"/>
                </a:solidFill>
                <a:latin typeface="Calibri"/>
              </a:rPr>
              <a:t>per via parenterale (sottocute, intramuscolo, endovena); </a:t>
            </a:r>
            <a:endParaRPr lang="en-US" sz="1800" b="0" strike="noStrike" spc="-1">
              <a:solidFill>
                <a:srgbClr val="000000"/>
              </a:solidFill>
              <a:latin typeface="Arial"/>
            </a:endParaRPr>
          </a:p>
          <a:p>
            <a:pPr algn="just">
              <a:lnSpc>
                <a:spcPct val="100000"/>
              </a:lnSpc>
            </a:pPr>
            <a:r>
              <a:rPr lang="it-IT" sz="1800" b="0" strike="noStrike" spc="-1">
                <a:solidFill>
                  <a:srgbClr val="002060"/>
                </a:solidFill>
                <a:latin typeface="Calibri"/>
              </a:rPr>
              <a:t>per  os, (corrieri della droga- ovuli)</a:t>
            </a:r>
            <a:endParaRPr lang="en-US" sz="1800" b="0" strike="noStrike" spc="-1">
              <a:solidFill>
                <a:srgbClr val="000000"/>
              </a:solid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395280" y="44280"/>
            <a:ext cx="8381880" cy="648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400" b="1" strike="noStrike" spc="-1">
                <a:solidFill>
                  <a:srgbClr val="C00000"/>
                </a:solidFill>
                <a:latin typeface="Calibri"/>
              </a:rPr>
              <a:t>COCAINA - PREPARAZIONI</a:t>
            </a:r>
            <a:endParaRPr lang="en-US" sz="2400" b="0" strike="noStrike" spc="-1">
              <a:solidFill>
                <a:srgbClr val="000000"/>
              </a:solidFill>
              <a:latin typeface="Arial"/>
            </a:endParaRPr>
          </a:p>
        </p:txBody>
      </p:sp>
      <p:sp>
        <p:nvSpPr>
          <p:cNvPr id="186" name="Line 2"/>
          <p:cNvSpPr/>
          <p:nvPr/>
        </p:nvSpPr>
        <p:spPr>
          <a:xfrm>
            <a:off x="0" y="148428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sp>
        <p:nvSpPr>
          <p:cNvPr id="187" name="CustomShape 3"/>
          <p:cNvSpPr/>
          <p:nvPr/>
        </p:nvSpPr>
        <p:spPr>
          <a:xfrm>
            <a:off x="826920" y="695160"/>
            <a:ext cx="7777440" cy="642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1800" b="1" strike="noStrike" spc="-1">
                <a:solidFill>
                  <a:srgbClr val="C00000"/>
                </a:solidFill>
                <a:latin typeface="Calibri"/>
              </a:rPr>
              <a:t>Coca - Neve – Flake – Nose Candy – White Lady – Bolivian Rock – Toot – Blow – Mother of Pearl – Bazooka – Mister Coffee – Star Dust - Coco</a:t>
            </a:r>
            <a:endParaRPr lang="en-US" sz="1800" b="0" strike="noStrike" spc="-1">
              <a:solidFill>
                <a:srgbClr val="000000"/>
              </a:solidFill>
              <a:latin typeface="Arial"/>
            </a:endParaRPr>
          </a:p>
        </p:txBody>
      </p:sp>
      <p:sp>
        <p:nvSpPr>
          <p:cNvPr id="188" name="CustomShape 4"/>
          <p:cNvSpPr/>
          <p:nvPr/>
        </p:nvSpPr>
        <p:spPr>
          <a:xfrm>
            <a:off x="539640" y="1962000"/>
            <a:ext cx="6553440" cy="1739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365040" indent="-365040" algn="just">
              <a:lnSpc>
                <a:spcPct val="100000"/>
              </a:lnSpc>
            </a:pPr>
            <a:r>
              <a:rPr lang="it-IT" sz="1800" b="1" strike="noStrike" spc="-1">
                <a:solidFill>
                  <a:srgbClr val="C00000"/>
                </a:solidFill>
                <a:latin typeface="Calibri"/>
              </a:rPr>
              <a:t>COCAINA CLORIDRATO</a:t>
            </a:r>
            <a:r>
              <a:rPr lang="it-IT" sz="1800" b="0" strike="noStrike" spc="-1">
                <a:solidFill>
                  <a:srgbClr val="C00000"/>
                </a:solidFill>
                <a:latin typeface="Calibri"/>
              </a:rPr>
              <a:t> </a:t>
            </a:r>
            <a:r>
              <a:rPr lang="it-IT" sz="1800" b="0" strike="noStrike" spc="-1">
                <a:solidFill>
                  <a:srgbClr val="002060"/>
                </a:solidFill>
                <a:latin typeface="Calibri"/>
              </a:rPr>
              <a:t>è usata come anestetico locale e abusata dai tossicomani per via nasale e/o endovena. Dalla ebollizione della cocaina cloridrato in ambiente alcalino (bicarbonato; baking-soda) si libera la cocaina base che può essere estratta con etere (free-base) o raccolta come una pasta al termine della evaporazione dell’acqua.</a:t>
            </a:r>
            <a:endParaRPr lang="en-US" sz="1800" b="0" strike="noStrike" spc="-1">
              <a:solidFill>
                <a:srgbClr val="000000"/>
              </a:solidFill>
              <a:latin typeface="Arial"/>
            </a:endParaRPr>
          </a:p>
        </p:txBody>
      </p:sp>
      <p:pic>
        <p:nvPicPr>
          <p:cNvPr id="189" name="Picture 2"/>
          <p:cNvPicPr/>
          <p:nvPr/>
        </p:nvPicPr>
        <p:blipFill>
          <a:blip r:embed="rId3" cstate="print"/>
          <a:srcRect l="56875" t="22070" r="5331" b="44182"/>
          <a:stretch/>
        </p:blipFill>
        <p:spPr>
          <a:xfrm>
            <a:off x="6819840" y="4292640"/>
            <a:ext cx="1855800" cy="1224000"/>
          </a:xfrm>
          <a:prstGeom prst="rect">
            <a:avLst/>
          </a:prstGeom>
          <a:ln>
            <a:noFill/>
          </a:ln>
        </p:spPr>
      </p:pic>
      <p:sp>
        <p:nvSpPr>
          <p:cNvPr id="190" name="CustomShape 5"/>
          <p:cNvSpPr/>
          <p:nvPr/>
        </p:nvSpPr>
        <p:spPr>
          <a:xfrm>
            <a:off x="539640" y="4133880"/>
            <a:ext cx="6120000" cy="2014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365040" indent="-365040" algn="just">
              <a:lnSpc>
                <a:spcPct val="100000"/>
              </a:lnSpc>
            </a:pPr>
            <a:r>
              <a:rPr lang="it-IT" sz="1800" b="1" strike="noStrike" spc="-1">
                <a:solidFill>
                  <a:srgbClr val="C00000"/>
                </a:solidFill>
                <a:latin typeface="Calibri"/>
              </a:rPr>
              <a:t>COCAINA BASE</a:t>
            </a:r>
            <a:r>
              <a:rPr lang="it-IT" sz="1800" b="0" strike="noStrike" spc="-1">
                <a:solidFill>
                  <a:srgbClr val="C00000"/>
                </a:solidFill>
                <a:latin typeface="Calibri"/>
              </a:rPr>
              <a:t>, </a:t>
            </a:r>
            <a:r>
              <a:rPr lang="it-IT" sz="1800" b="0" strike="noStrike" spc="-1">
                <a:solidFill>
                  <a:srgbClr val="002060"/>
                </a:solidFill>
                <a:latin typeface="Calibri"/>
              </a:rPr>
              <a:t>conosciuta come </a:t>
            </a:r>
            <a:r>
              <a:rPr lang="it-IT" sz="1800" b="1" i="1" strike="noStrike" spc="-1">
                <a:solidFill>
                  <a:srgbClr val="C00000"/>
                </a:solidFill>
                <a:latin typeface="Calibri"/>
              </a:rPr>
              <a:t>crack</a:t>
            </a:r>
            <a:r>
              <a:rPr lang="it-IT" sz="1800" b="0" strike="noStrike" spc="-1">
                <a:solidFill>
                  <a:srgbClr val="C00000"/>
                </a:solidFill>
                <a:latin typeface="Calibri"/>
              </a:rPr>
              <a:t>,</a:t>
            </a:r>
            <a:r>
              <a:rPr lang="it-IT" sz="1800" b="0" strike="noStrike" spc="-1">
                <a:solidFill>
                  <a:srgbClr val="002060"/>
                </a:solidFill>
                <a:latin typeface="Calibri"/>
              </a:rPr>
              <a:t> può essere fumata raggiungendo tassi ematici più elevati e più rapidi  rispetto all’uso intranasale del cloridrato. Il crack si presenta sotto forma di cristalli di colore azzurrino/biancastro. Lo si assume con apposite pipe di vetro o legno inalando il fumo dopo aver surriscaldato i cristalli. Questa operazione provoca degli scricchiolii che danno origine al suo nome</a:t>
            </a:r>
            <a:endParaRPr lang="en-US" sz="1800" b="0" strike="noStrike" spc="-1">
              <a:solidFill>
                <a:srgbClr val="000000"/>
              </a:solidFill>
              <a:latin typeface="Arial"/>
            </a:endParaRPr>
          </a:p>
        </p:txBody>
      </p:sp>
      <p:pic>
        <p:nvPicPr>
          <p:cNvPr id="191" name="Picture 2"/>
          <p:cNvPicPr/>
          <p:nvPr/>
        </p:nvPicPr>
        <p:blipFill>
          <a:blip r:embed="rId4" cstate="print"/>
          <a:srcRect l="73682" t="15870" r="2696" b="45790"/>
          <a:stretch/>
        </p:blipFill>
        <p:spPr>
          <a:xfrm>
            <a:off x="7229520" y="1962000"/>
            <a:ext cx="1316160" cy="1611360"/>
          </a:xfrm>
          <a:prstGeom prst="rect">
            <a:avLst/>
          </a:prstGeom>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ustomShape 1"/>
          <p:cNvSpPr/>
          <p:nvPr/>
        </p:nvSpPr>
        <p:spPr>
          <a:xfrm>
            <a:off x="395280" y="44280"/>
            <a:ext cx="8381880" cy="648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400" b="1" strike="noStrike" spc="-1">
                <a:solidFill>
                  <a:srgbClr val="C00000"/>
                </a:solidFill>
                <a:latin typeface="Calibri"/>
              </a:rPr>
              <a:t>COCAINA – ASSOCIAZIONI</a:t>
            </a:r>
            <a:endParaRPr lang="en-US" sz="2400" b="0" strike="noStrike" spc="-1">
              <a:solidFill>
                <a:srgbClr val="000000"/>
              </a:solidFill>
              <a:latin typeface="Arial"/>
            </a:endParaRPr>
          </a:p>
        </p:txBody>
      </p:sp>
      <p:sp>
        <p:nvSpPr>
          <p:cNvPr id="194" name="Line 2"/>
          <p:cNvSpPr/>
          <p:nvPr/>
        </p:nvSpPr>
        <p:spPr>
          <a:xfrm>
            <a:off x="0" y="83664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sp>
        <p:nvSpPr>
          <p:cNvPr id="195" name="CustomShape 3"/>
          <p:cNvSpPr/>
          <p:nvPr/>
        </p:nvSpPr>
        <p:spPr>
          <a:xfrm>
            <a:off x="684360" y="1192320"/>
            <a:ext cx="7848360" cy="20818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00000"/>
          </a:solid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spcBef>
                <a:spcPts val="1247"/>
              </a:spcBef>
              <a:buClr>
                <a:srgbClr val="FFFFFF"/>
              </a:buClr>
              <a:buFont typeface="Calibri"/>
              <a:buChar char="•"/>
            </a:pPr>
            <a:r>
              <a:rPr lang="it-IT" sz="2000" b="0" strike="noStrike" spc="-1">
                <a:solidFill>
                  <a:srgbClr val="FFFFFF"/>
                </a:solidFill>
                <a:latin typeface="Calibri"/>
              </a:rPr>
              <a:t> La </a:t>
            </a:r>
            <a:r>
              <a:rPr lang="it-IT" sz="2000" b="0" u="sng" strike="noStrike" spc="-1">
                <a:solidFill>
                  <a:srgbClr val="FFFFFF"/>
                </a:solidFill>
                <a:uFillTx/>
                <a:latin typeface="Calibri"/>
              </a:rPr>
              <a:t>cocaina da strada</a:t>
            </a:r>
            <a:r>
              <a:rPr lang="it-IT" sz="2000" b="0" strike="noStrike" spc="-1">
                <a:solidFill>
                  <a:srgbClr val="FFFFFF"/>
                </a:solidFill>
                <a:latin typeface="Calibri"/>
              </a:rPr>
              <a:t> è sempre adulterata: mannitolo, lattosio, glucosio, inositolo, lidocaina, procaina, tetracaina, amfetamina, fenciclidina, eroina.</a:t>
            </a:r>
            <a:endParaRPr lang="en-US" sz="2000" b="0" strike="noStrike" spc="-1">
              <a:solidFill>
                <a:srgbClr val="000000"/>
              </a:solidFill>
              <a:latin typeface="Arial"/>
            </a:endParaRPr>
          </a:p>
          <a:p>
            <a:pPr algn="just">
              <a:lnSpc>
                <a:spcPct val="100000"/>
              </a:lnSpc>
              <a:spcBef>
                <a:spcPts val="1247"/>
              </a:spcBef>
              <a:buClr>
                <a:srgbClr val="FFFFFF"/>
              </a:buClr>
              <a:buFont typeface="Calibri"/>
              <a:buChar char="•"/>
            </a:pPr>
            <a:r>
              <a:rPr lang="it-IT" sz="2000" b="0" strike="noStrike" spc="-1">
                <a:solidFill>
                  <a:srgbClr val="FFFFFF"/>
                </a:solidFill>
                <a:latin typeface="Calibri"/>
              </a:rPr>
              <a:t> L’uso e.v di cocaina è spesso associato alla contemporanea somministrazione di eroina (</a:t>
            </a:r>
            <a:r>
              <a:rPr lang="it-IT" sz="2000" b="0" u="sng" strike="noStrike" spc="-1">
                <a:solidFill>
                  <a:srgbClr val="FFFFFF"/>
                </a:solidFill>
                <a:uFillTx/>
                <a:latin typeface="Calibri"/>
              </a:rPr>
              <a:t>speed-ball</a:t>
            </a:r>
            <a:r>
              <a:rPr lang="it-IT" sz="2000" b="0" strike="noStrike" spc="-1">
                <a:solidFill>
                  <a:srgbClr val="FFFFFF"/>
                </a:solidFill>
                <a:latin typeface="Calibri"/>
              </a:rPr>
              <a:t>). Questa combinazione ha un fortissimo potere tossicomanigeno e dà origine a fenomeni di dipendenza molto gravi. </a:t>
            </a:r>
            <a:endParaRPr lang="en-US" sz="2000" b="0" strike="noStrike" spc="-1">
              <a:solidFill>
                <a:srgbClr val="000000"/>
              </a:solidFill>
              <a:latin typeface="Arial"/>
            </a:endParaRPr>
          </a:p>
        </p:txBody>
      </p:sp>
      <p:sp>
        <p:nvSpPr>
          <p:cNvPr id="196" name="CustomShape 4"/>
          <p:cNvSpPr/>
          <p:nvPr/>
        </p:nvSpPr>
        <p:spPr>
          <a:xfrm>
            <a:off x="684360" y="3660840"/>
            <a:ext cx="7848360" cy="17769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7030A0"/>
          </a:solid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spcBef>
                <a:spcPts val="1247"/>
              </a:spcBef>
              <a:buClr>
                <a:srgbClr val="FFFFFF"/>
              </a:buClr>
              <a:buFont typeface="Calibri"/>
              <a:buChar char="•"/>
            </a:pPr>
            <a:r>
              <a:rPr lang="it-IT" sz="2000" b="0" strike="noStrike" spc="-1">
                <a:solidFill>
                  <a:srgbClr val="FFFFFF"/>
                </a:solidFill>
                <a:latin typeface="Calibri"/>
              </a:rPr>
              <a:t> L’associazione più frequente è: cocaina e bevande alcoliche.</a:t>
            </a:r>
            <a:endParaRPr lang="en-US" sz="2000" b="0" strike="noStrike" spc="-1">
              <a:solidFill>
                <a:srgbClr val="000000"/>
              </a:solidFill>
              <a:latin typeface="Arial"/>
            </a:endParaRPr>
          </a:p>
          <a:p>
            <a:pPr algn="just">
              <a:lnSpc>
                <a:spcPct val="100000"/>
              </a:lnSpc>
              <a:spcBef>
                <a:spcPts val="1247"/>
              </a:spcBef>
              <a:buClr>
                <a:srgbClr val="FFFFFF"/>
              </a:buClr>
              <a:buFont typeface="Calibri"/>
              <a:buChar char="•"/>
            </a:pPr>
            <a:r>
              <a:rPr lang="it-IT" sz="2000" b="0" strike="noStrike" spc="-1">
                <a:solidFill>
                  <a:srgbClr val="FFFFFF"/>
                </a:solidFill>
                <a:latin typeface="Calibri"/>
              </a:rPr>
              <a:t> La ragione è duplice: da un lato, le due sostanze controbilanciano i rispettivi effetti eccitatori e depressivi, dall’altro, in presenza di etanolo la cocaina è metabolizzata in </a:t>
            </a:r>
            <a:r>
              <a:rPr lang="it-IT" sz="2000" b="0" u="sng" strike="noStrike" spc="-1">
                <a:solidFill>
                  <a:srgbClr val="FFFFFF"/>
                </a:solidFill>
                <a:uFillTx/>
                <a:latin typeface="Calibri"/>
              </a:rPr>
              <a:t>cocaetilene</a:t>
            </a:r>
            <a:r>
              <a:rPr lang="it-IT" sz="2000" b="0" strike="noStrike" spc="-1">
                <a:solidFill>
                  <a:srgbClr val="FFFFFF"/>
                </a:solidFill>
                <a:latin typeface="Calibri"/>
              </a:rPr>
              <a:t>, un composto ad azione simile a quella della cocaina, ma con una più lunga durata d’azione.</a:t>
            </a:r>
            <a:endParaRPr lang="en-US" sz="2000" b="0" strike="noStrike" spc="-1">
              <a:solidFill>
                <a:srgbClr val="000000"/>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468360" y="5114880"/>
            <a:ext cx="4103640" cy="1333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spcBef>
                <a:spcPts val="1123"/>
              </a:spcBef>
            </a:pPr>
            <a:r>
              <a:rPr lang="it-IT" sz="1800" b="0" i="1" strike="noStrike" spc="-1">
                <a:solidFill>
                  <a:srgbClr val="C00000"/>
                </a:solidFill>
                <a:latin typeface="Calibri"/>
              </a:rPr>
              <a:t>BRAIN ON FIRE</a:t>
            </a:r>
            <a:endParaRPr lang="en-US" sz="1800" b="0" strike="noStrike" spc="-1">
              <a:solidFill>
                <a:srgbClr val="000000"/>
              </a:solidFill>
              <a:latin typeface="Arial"/>
            </a:endParaRPr>
          </a:p>
          <a:p>
            <a:pPr algn="just">
              <a:lnSpc>
                <a:spcPct val="100000"/>
              </a:lnSpc>
              <a:spcBef>
                <a:spcPts val="1123"/>
              </a:spcBef>
            </a:pPr>
            <a:r>
              <a:rPr lang="it-IT" sz="1800" b="0" i="1" strike="noStrike" spc="-1">
                <a:solidFill>
                  <a:srgbClr val="C00000"/>
                </a:solidFill>
                <a:latin typeface="Calibri"/>
              </a:rPr>
              <a:t>Misurazione del flusso e della attività cerebrale in soggetti utilizzatori di cocaina in ACUTO</a:t>
            </a:r>
            <a:endParaRPr lang="en-US" sz="1800" b="0" strike="noStrike" spc="-1">
              <a:solidFill>
                <a:srgbClr val="000000"/>
              </a:solidFill>
              <a:latin typeface="Arial"/>
            </a:endParaRPr>
          </a:p>
        </p:txBody>
      </p:sp>
      <p:sp>
        <p:nvSpPr>
          <p:cNvPr id="199" name="CustomShape 2"/>
          <p:cNvSpPr/>
          <p:nvPr/>
        </p:nvSpPr>
        <p:spPr>
          <a:xfrm>
            <a:off x="395280" y="11736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400" b="1" strike="noStrike" spc="-1">
                <a:solidFill>
                  <a:srgbClr val="C00000"/>
                </a:solidFill>
                <a:latin typeface="Calibri"/>
              </a:rPr>
              <a:t>COCAINA – EFFETTI CEREBRALI</a:t>
            </a:r>
            <a:endParaRPr lang="en-US" sz="2400" b="0" strike="noStrike" spc="-1">
              <a:solidFill>
                <a:srgbClr val="000000"/>
              </a:solidFill>
              <a:latin typeface="Arial"/>
            </a:endParaRPr>
          </a:p>
        </p:txBody>
      </p:sp>
      <p:sp>
        <p:nvSpPr>
          <p:cNvPr id="200" name="Line 3"/>
          <p:cNvSpPr/>
          <p:nvPr/>
        </p:nvSpPr>
        <p:spPr>
          <a:xfrm>
            <a:off x="0" y="83664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pic>
        <p:nvPicPr>
          <p:cNvPr id="201" name="Picture 3"/>
          <p:cNvPicPr/>
          <p:nvPr/>
        </p:nvPicPr>
        <p:blipFill>
          <a:blip r:embed="rId3" cstate="print"/>
          <a:srcRect r="7217"/>
          <a:stretch/>
        </p:blipFill>
        <p:spPr>
          <a:xfrm>
            <a:off x="468360" y="1298520"/>
            <a:ext cx="4103640" cy="3586320"/>
          </a:xfrm>
          <a:prstGeom prst="rect">
            <a:avLst/>
          </a:prstGeom>
          <a:ln>
            <a:noFill/>
          </a:ln>
        </p:spPr>
      </p:pic>
      <p:pic>
        <p:nvPicPr>
          <p:cNvPr id="202" name="Picture 4"/>
          <p:cNvPicPr/>
          <p:nvPr/>
        </p:nvPicPr>
        <p:blipFill>
          <a:blip r:embed="rId4" cstate="print"/>
          <a:srcRect l="9128" r="12394"/>
          <a:stretch/>
        </p:blipFill>
        <p:spPr>
          <a:xfrm>
            <a:off x="5076720" y="1298520"/>
            <a:ext cx="3787920" cy="3540240"/>
          </a:xfrm>
          <a:prstGeom prst="rect">
            <a:avLst/>
          </a:prstGeom>
          <a:ln>
            <a:noFill/>
          </a:ln>
        </p:spPr>
      </p:pic>
      <p:sp>
        <p:nvSpPr>
          <p:cNvPr id="203" name="CustomShape 4"/>
          <p:cNvSpPr/>
          <p:nvPr/>
        </p:nvSpPr>
        <p:spPr>
          <a:xfrm>
            <a:off x="5148360" y="5072040"/>
            <a:ext cx="3671640" cy="1333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spcBef>
                <a:spcPts val="1123"/>
              </a:spcBef>
            </a:pPr>
            <a:r>
              <a:rPr lang="it-IT" sz="1800" b="0" i="1" strike="noStrike" spc="-1">
                <a:solidFill>
                  <a:srgbClr val="0070C0"/>
                </a:solidFill>
                <a:latin typeface="Calibri"/>
              </a:rPr>
              <a:t>BRAIN ON VACATION</a:t>
            </a:r>
            <a:endParaRPr lang="en-US" sz="1800" b="0" strike="noStrike" spc="-1">
              <a:solidFill>
                <a:srgbClr val="000000"/>
              </a:solidFill>
              <a:latin typeface="Arial"/>
            </a:endParaRPr>
          </a:p>
          <a:p>
            <a:pPr algn="just">
              <a:lnSpc>
                <a:spcPct val="100000"/>
              </a:lnSpc>
              <a:spcBef>
                <a:spcPts val="1123"/>
              </a:spcBef>
            </a:pPr>
            <a:r>
              <a:rPr lang="it-IT" sz="1800" b="0" i="1" strike="noStrike" spc="-1">
                <a:solidFill>
                  <a:srgbClr val="0070C0"/>
                </a:solidFill>
                <a:latin typeface="Calibri"/>
              </a:rPr>
              <a:t>Misurazione del flusso e della attività cerebrale in soggetti utilizzatori di cocaina  dopo 10  e 100 giorni  </a:t>
            </a:r>
            <a:endParaRPr lang="en-US" sz="1800" b="0" strike="noStrike" spc="-1">
              <a:solidFill>
                <a:srgbClr val="000000"/>
              </a:solidFill>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395280" y="-2700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400" b="1" strike="noStrike" spc="-1">
                <a:solidFill>
                  <a:srgbClr val="C00000"/>
                </a:solidFill>
                <a:latin typeface="Calibri"/>
              </a:rPr>
              <a:t>COCAINA</a:t>
            </a:r>
            <a:endParaRPr lang="en-US" sz="2400" b="0" strike="noStrike" spc="-1">
              <a:solidFill>
                <a:srgbClr val="000000"/>
              </a:solidFill>
              <a:latin typeface="Arial"/>
            </a:endParaRPr>
          </a:p>
        </p:txBody>
      </p:sp>
      <p:sp>
        <p:nvSpPr>
          <p:cNvPr id="206" name="Line 2"/>
          <p:cNvSpPr/>
          <p:nvPr/>
        </p:nvSpPr>
        <p:spPr>
          <a:xfrm>
            <a:off x="0" y="98100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sp>
        <p:nvSpPr>
          <p:cNvPr id="207" name="CustomShape 3"/>
          <p:cNvSpPr/>
          <p:nvPr/>
        </p:nvSpPr>
        <p:spPr>
          <a:xfrm>
            <a:off x="179512" y="1052736"/>
            <a:ext cx="8452080" cy="2554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400" b="1" strike="noStrike" spc="-1" dirty="0">
                <a:solidFill>
                  <a:srgbClr val="C00000"/>
                </a:solidFill>
                <a:latin typeface="Calibri"/>
              </a:rPr>
              <a:t>1) Tolleranza INVERSA</a:t>
            </a:r>
            <a:endParaRPr lang="en-US" sz="2400" b="0" strike="noStrike" spc="-1" dirty="0">
              <a:solidFill>
                <a:srgbClr val="000000"/>
              </a:solidFill>
              <a:latin typeface="Arial"/>
            </a:endParaRPr>
          </a:p>
          <a:p>
            <a:pPr algn="just">
              <a:lnSpc>
                <a:spcPct val="100000"/>
              </a:lnSpc>
            </a:pPr>
            <a:endParaRPr lang="en-US" sz="2400" b="0" strike="noStrike" spc="-1" dirty="0">
              <a:solidFill>
                <a:srgbClr val="000000"/>
              </a:solidFill>
              <a:latin typeface="Arial"/>
            </a:endParaRPr>
          </a:p>
          <a:p>
            <a:pPr algn="just">
              <a:lnSpc>
                <a:spcPct val="90000"/>
              </a:lnSpc>
            </a:pPr>
            <a:r>
              <a:rPr lang="it-IT" sz="1800" b="0" strike="noStrike" spc="-1" dirty="0">
                <a:solidFill>
                  <a:srgbClr val="002060"/>
                </a:solidFill>
                <a:latin typeface="Calibri"/>
              </a:rPr>
              <a:t>L’uso cronico della cocaina produce il fenomeno che viene definito </a:t>
            </a:r>
            <a:r>
              <a:rPr lang="it-IT" sz="1800" b="1" strike="noStrike" spc="-1" dirty="0">
                <a:solidFill>
                  <a:srgbClr val="C00000"/>
                </a:solidFill>
                <a:latin typeface="Calibri"/>
              </a:rPr>
              <a:t>tolleranza inversa</a:t>
            </a:r>
            <a:r>
              <a:rPr lang="it-IT" sz="1800" b="0" strike="noStrike" spc="-1" dirty="0">
                <a:solidFill>
                  <a:srgbClr val="002060"/>
                </a:solidFill>
                <a:latin typeface="Calibri"/>
              </a:rPr>
              <a:t>. Si tratta di un fenomeno per cui l’organismo diventa sempre più sensibile a certi effetti della cocaina (effetti psicotomimetici). Tradotto in termini biochimici di trasmissione </a:t>
            </a:r>
            <a:r>
              <a:rPr lang="it-IT" sz="1800" b="0" strike="noStrike" spc="-1" dirty="0" err="1">
                <a:solidFill>
                  <a:srgbClr val="002060"/>
                </a:solidFill>
                <a:latin typeface="Calibri"/>
              </a:rPr>
              <a:t>dopaminergica</a:t>
            </a:r>
            <a:r>
              <a:rPr lang="it-IT" sz="1800" b="0" strike="noStrike" spc="-1" dirty="0">
                <a:solidFill>
                  <a:srgbClr val="002060"/>
                </a:solidFill>
                <a:latin typeface="Calibri"/>
              </a:rPr>
              <a:t>, si potrebbe dire che la cocaina diventa sempre più potente nell’attivare la trasmissione </a:t>
            </a:r>
            <a:r>
              <a:rPr lang="it-IT" sz="1800" b="0" strike="noStrike" spc="-1" dirty="0" err="1">
                <a:solidFill>
                  <a:srgbClr val="002060"/>
                </a:solidFill>
                <a:latin typeface="Calibri"/>
              </a:rPr>
              <a:t>dopaminergica</a:t>
            </a:r>
            <a:r>
              <a:rPr lang="it-IT" sz="1800" b="0" strike="noStrike" spc="-1" dirty="0">
                <a:solidFill>
                  <a:srgbClr val="002060"/>
                </a:solidFill>
                <a:latin typeface="Calibri"/>
              </a:rPr>
              <a:t>. Questa aumentata sensibilità alla cocaina dopo uso cronico potrebbe essere spiegata con la supersensibilità dei recettori alla DA.</a:t>
            </a:r>
            <a:endParaRPr lang="en-US" sz="1800" b="0" strike="noStrike" spc="-1" dirty="0">
              <a:solidFill>
                <a:srgbClr val="000000"/>
              </a:solidFill>
              <a:latin typeface="Arial"/>
            </a:endParaRPr>
          </a:p>
          <a:p>
            <a:pPr algn="just">
              <a:lnSpc>
                <a:spcPct val="90000"/>
              </a:lnSpc>
            </a:pPr>
            <a:r>
              <a:rPr lang="it-IT" sz="1800" b="0" strike="noStrike" spc="-1" dirty="0">
                <a:solidFill>
                  <a:srgbClr val="002060"/>
                </a:solidFill>
                <a:latin typeface="Calibri"/>
              </a:rPr>
              <a:t>La “up </a:t>
            </a:r>
            <a:r>
              <a:rPr lang="it-IT" sz="1800" b="0" strike="noStrike" spc="-1" dirty="0" err="1">
                <a:solidFill>
                  <a:srgbClr val="002060"/>
                </a:solidFill>
                <a:latin typeface="Calibri"/>
              </a:rPr>
              <a:t>regulation</a:t>
            </a:r>
            <a:r>
              <a:rPr lang="it-IT" sz="1800" b="0" strike="noStrike" spc="-1" dirty="0">
                <a:solidFill>
                  <a:srgbClr val="002060"/>
                </a:solidFill>
                <a:latin typeface="Calibri"/>
              </a:rPr>
              <a:t>” dei recettori DA come risposta compensatoria può essere responsabile dell’instaurarsi della “psicosi”.</a:t>
            </a:r>
            <a:endParaRPr lang="en-US" sz="1800" b="0" strike="noStrike" spc="-1" dirty="0">
              <a:solidFill>
                <a:srgbClr val="000000"/>
              </a:solidFill>
              <a:latin typeface="Arial"/>
            </a:endParaRPr>
          </a:p>
        </p:txBody>
      </p:sp>
      <p:sp>
        <p:nvSpPr>
          <p:cNvPr id="208" name="CustomShape 4"/>
          <p:cNvSpPr/>
          <p:nvPr/>
        </p:nvSpPr>
        <p:spPr>
          <a:xfrm>
            <a:off x="3139560" y="404640"/>
            <a:ext cx="287064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strike="noStrike" spc="-1">
                <a:solidFill>
                  <a:srgbClr val="C00000"/>
                </a:solidFill>
                <a:latin typeface="Calibri"/>
              </a:rPr>
              <a:t>TOSSICODIPENDENZA</a:t>
            </a:r>
            <a:endParaRPr lang="en-US" sz="2400" b="0" strike="noStrike" spc="-1">
              <a:solidFill>
                <a:srgbClr val="000000"/>
              </a:solidFill>
              <a:latin typeface="Arial"/>
            </a:endParaRPr>
          </a:p>
        </p:txBody>
      </p:sp>
      <p:sp>
        <p:nvSpPr>
          <p:cNvPr id="209" name="CustomShape 5"/>
          <p:cNvSpPr/>
          <p:nvPr/>
        </p:nvSpPr>
        <p:spPr>
          <a:xfrm>
            <a:off x="179280" y="3716280"/>
            <a:ext cx="8702640" cy="3050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7200">
              <a:lnSpc>
                <a:spcPct val="100000"/>
              </a:lnSpc>
            </a:pPr>
            <a:r>
              <a:rPr lang="it-IT" sz="2400" b="1" strike="noStrike" spc="-1" dirty="0">
                <a:solidFill>
                  <a:srgbClr val="7030A0"/>
                </a:solidFill>
                <a:latin typeface="Calibri"/>
              </a:rPr>
              <a:t>2) Dipendenza PSICHICA</a:t>
            </a:r>
            <a:endParaRPr lang="en-US" sz="2400" b="0" strike="noStrike" spc="-1" dirty="0">
              <a:solidFill>
                <a:srgbClr val="000000"/>
              </a:solidFill>
              <a:latin typeface="Arial"/>
            </a:endParaRPr>
          </a:p>
          <a:p>
            <a:pPr marL="457200" indent="-457200" algn="just">
              <a:lnSpc>
                <a:spcPct val="100000"/>
              </a:lnSpc>
            </a:pPr>
            <a:endParaRPr lang="en-US" sz="1000" b="0" strike="noStrike" spc="-1" dirty="0">
              <a:solidFill>
                <a:srgbClr val="000000"/>
              </a:solidFill>
              <a:latin typeface="Arial"/>
            </a:endParaRPr>
          </a:p>
          <a:p>
            <a:pPr marL="457200" indent="-457200" algn="just">
              <a:lnSpc>
                <a:spcPct val="100000"/>
              </a:lnSpc>
            </a:pPr>
            <a:r>
              <a:rPr lang="it-IT" sz="1800" b="0" strike="noStrike" spc="-1" dirty="0">
                <a:solidFill>
                  <a:srgbClr val="002060"/>
                </a:solidFill>
                <a:latin typeface="Calibri"/>
              </a:rPr>
              <a:t>Si manifesta con la </a:t>
            </a:r>
            <a:r>
              <a:rPr lang="it-IT" sz="1800" b="1" u="sng" strike="noStrike" spc="-1" dirty="0">
                <a:solidFill>
                  <a:srgbClr val="7030A0"/>
                </a:solidFill>
                <a:uFillTx/>
                <a:latin typeface="Calibri"/>
              </a:rPr>
              <a:t>sindrome d’astinenza psichica</a:t>
            </a:r>
            <a:r>
              <a:rPr lang="it-IT" sz="1800" b="0" u="sng" strike="noStrike" spc="-1" dirty="0">
                <a:solidFill>
                  <a:srgbClr val="7030A0"/>
                </a:solidFill>
                <a:uFillTx/>
                <a:latin typeface="Calibri"/>
              </a:rPr>
              <a:t>:</a:t>
            </a:r>
            <a:r>
              <a:rPr lang="it-IT" sz="1800" b="0" strike="noStrike" spc="-1" dirty="0">
                <a:solidFill>
                  <a:srgbClr val="7030A0"/>
                </a:solidFill>
                <a:latin typeface="Calibri"/>
              </a:rPr>
              <a:t>  </a:t>
            </a:r>
            <a:r>
              <a:rPr lang="it-IT" sz="1800" b="0" strike="noStrike" spc="-1" dirty="0">
                <a:solidFill>
                  <a:srgbClr val="002060"/>
                </a:solidFill>
                <a:latin typeface="Calibri"/>
              </a:rPr>
              <a:t>può comparire sia dopo un periodo prolungato di uso a dosaggi elevati che dopo qualche giorno di uso compulsivo. Il potere </a:t>
            </a:r>
            <a:r>
              <a:rPr lang="it-IT" sz="1800" b="0" strike="noStrike" spc="-1" dirty="0" err="1">
                <a:solidFill>
                  <a:srgbClr val="002060"/>
                </a:solidFill>
                <a:latin typeface="Calibri"/>
              </a:rPr>
              <a:t>tossicomanigeno</a:t>
            </a:r>
            <a:r>
              <a:rPr lang="it-IT" sz="1800" b="0" strike="noStrike" spc="-1" dirty="0">
                <a:solidFill>
                  <a:srgbClr val="002060"/>
                </a:solidFill>
                <a:latin typeface="Calibri"/>
              </a:rPr>
              <a:t> della cocaina è tale che durante una “</a:t>
            </a:r>
            <a:r>
              <a:rPr lang="it-IT" sz="1800" b="0" strike="noStrike" spc="-1" dirty="0" err="1">
                <a:solidFill>
                  <a:srgbClr val="002060"/>
                </a:solidFill>
                <a:latin typeface="Calibri"/>
              </a:rPr>
              <a:t>binge</a:t>
            </a:r>
            <a:r>
              <a:rPr lang="it-IT" sz="1800" b="0" strike="noStrike" spc="-1" dirty="0">
                <a:solidFill>
                  <a:srgbClr val="002060"/>
                </a:solidFill>
                <a:latin typeface="Calibri"/>
              </a:rPr>
              <a:t>” un individuo può assumere fino a 30 gr. nelle 24 ore. Il quadro clinico della “sindrome d’astinenza” viene distinto in 3 fasi:</a:t>
            </a:r>
            <a:endParaRPr lang="en-US" sz="1800" b="0" strike="noStrike" spc="-1" dirty="0">
              <a:solidFill>
                <a:srgbClr val="000000"/>
              </a:solidFill>
              <a:latin typeface="Arial"/>
            </a:endParaRPr>
          </a:p>
          <a:p>
            <a:pPr marL="457200" indent="-457200" algn="just">
              <a:lnSpc>
                <a:spcPct val="100000"/>
              </a:lnSpc>
            </a:pPr>
            <a:r>
              <a:rPr lang="it-IT" sz="1800" b="0" strike="noStrike" spc="-1" dirty="0">
                <a:solidFill>
                  <a:srgbClr val="002060"/>
                </a:solidFill>
                <a:latin typeface="Calibri"/>
              </a:rPr>
              <a:t>	</a:t>
            </a:r>
            <a:r>
              <a:rPr lang="it-IT" sz="2400" b="0" strike="noStrike" spc="-1" dirty="0">
                <a:solidFill>
                  <a:srgbClr val="7030A0"/>
                </a:solidFill>
                <a:latin typeface="Calibri"/>
              </a:rPr>
              <a:t>	</a:t>
            </a:r>
            <a:r>
              <a:rPr lang="it-IT" sz="2400" b="1" strike="noStrike" spc="-1" dirty="0">
                <a:solidFill>
                  <a:srgbClr val="7030A0"/>
                </a:solidFill>
                <a:latin typeface="Calibri"/>
              </a:rPr>
              <a:t>a) Prima fase: 		crash (crollo)</a:t>
            </a:r>
            <a:endParaRPr lang="en-US" sz="2400" b="0" strike="noStrike" spc="-1" dirty="0">
              <a:solidFill>
                <a:srgbClr val="000000"/>
              </a:solidFill>
              <a:latin typeface="Arial"/>
            </a:endParaRPr>
          </a:p>
          <a:p>
            <a:pPr marL="457200" indent="-457200" algn="just">
              <a:lnSpc>
                <a:spcPct val="100000"/>
              </a:lnSpc>
            </a:pPr>
            <a:r>
              <a:rPr lang="it-IT" sz="2400" b="1" strike="noStrike" spc="-1" dirty="0">
                <a:solidFill>
                  <a:srgbClr val="7030A0"/>
                </a:solidFill>
                <a:latin typeface="Calibri"/>
              </a:rPr>
              <a:t>		b) Seconda fase: 	</a:t>
            </a:r>
            <a:r>
              <a:rPr lang="it-IT" sz="2400" b="1" strike="noStrike" spc="-1" dirty="0" err="1">
                <a:solidFill>
                  <a:srgbClr val="7030A0"/>
                </a:solidFill>
                <a:latin typeface="Calibri"/>
              </a:rPr>
              <a:t>withdrawal</a:t>
            </a:r>
            <a:r>
              <a:rPr lang="it-IT" sz="2400" b="1" strike="noStrike" spc="-1" dirty="0">
                <a:solidFill>
                  <a:srgbClr val="7030A0"/>
                </a:solidFill>
                <a:latin typeface="Calibri"/>
              </a:rPr>
              <a:t> (ritiro)</a:t>
            </a:r>
            <a:endParaRPr lang="en-US" sz="2400" b="0" strike="noStrike" spc="-1" dirty="0">
              <a:solidFill>
                <a:srgbClr val="000000"/>
              </a:solidFill>
              <a:latin typeface="Arial"/>
            </a:endParaRPr>
          </a:p>
          <a:p>
            <a:pPr marL="457200" indent="-457200" algn="just">
              <a:lnSpc>
                <a:spcPct val="100000"/>
              </a:lnSpc>
            </a:pPr>
            <a:r>
              <a:rPr lang="it-IT" sz="2400" b="1" strike="noStrike" spc="-1" dirty="0">
                <a:solidFill>
                  <a:srgbClr val="7030A0"/>
                </a:solidFill>
                <a:latin typeface="Calibri"/>
              </a:rPr>
              <a:t>		c) Terza fase: 		</a:t>
            </a:r>
            <a:r>
              <a:rPr lang="it-IT" sz="2400" b="1" strike="noStrike" spc="-1" dirty="0" err="1">
                <a:solidFill>
                  <a:srgbClr val="7030A0"/>
                </a:solidFill>
                <a:latin typeface="Calibri"/>
              </a:rPr>
              <a:t>extinction</a:t>
            </a:r>
            <a:r>
              <a:rPr lang="it-IT" sz="2400" b="1" strike="noStrike" spc="-1" dirty="0">
                <a:solidFill>
                  <a:srgbClr val="7030A0"/>
                </a:solidFill>
                <a:latin typeface="Calibri"/>
              </a:rPr>
              <a:t> (estinzione)</a:t>
            </a:r>
            <a:endParaRPr lang="en-US" sz="2400" b="0" strike="noStrike" spc="-1" dirty="0">
              <a:solidFill>
                <a:srgbClr val="000000"/>
              </a:solidFill>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395280" y="-2700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400" b="1" strike="noStrike" spc="-1">
                <a:solidFill>
                  <a:srgbClr val="C00000"/>
                </a:solidFill>
                <a:latin typeface="Calibri"/>
              </a:rPr>
              <a:t>COCAINA</a:t>
            </a:r>
            <a:endParaRPr lang="en-US" sz="2400" b="0" strike="noStrike" spc="-1">
              <a:solidFill>
                <a:srgbClr val="000000"/>
              </a:solidFill>
              <a:latin typeface="Arial"/>
            </a:endParaRPr>
          </a:p>
        </p:txBody>
      </p:sp>
      <p:sp>
        <p:nvSpPr>
          <p:cNvPr id="212" name="Line 2"/>
          <p:cNvSpPr/>
          <p:nvPr/>
        </p:nvSpPr>
        <p:spPr>
          <a:xfrm>
            <a:off x="0" y="83664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sp>
        <p:nvSpPr>
          <p:cNvPr id="213" name="CustomShape 3"/>
          <p:cNvSpPr/>
          <p:nvPr/>
        </p:nvSpPr>
        <p:spPr>
          <a:xfrm>
            <a:off x="4008600" y="404640"/>
            <a:ext cx="113472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strike="noStrike" spc="-1">
                <a:solidFill>
                  <a:srgbClr val="C00000"/>
                </a:solidFill>
                <a:latin typeface="Calibri"/>
              </a:rPr>
              <a:t>PSICOSI</a:t>
            </a:r>
            <a:endParaRPr lang="en-US" sz="2400" b="0" strike="noStrike" spc="-1">
              <a:solidFill>
                <a:srgbClr val="000000"/>
              </a:solidFill>
              <a:latin typeface="Arial"/>
            </a:endParaRPr>
          </a:p>
        </p:txBody>
      </p:sp>
      <p:sp>
        <p:nvSpPr>
          <p:cNvPr id="214" name="CustomShape 4"/>
          <p:cNvSpPr/>
          <p:nvPr/>
        </p:nvSpPr>
        <p:spPr>
          <a:xfrm>
            <a:off x="395280" y="907920"/>
            <a:ext cx="8534520" cy="4405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1800" b="0" strike="noStrike" spc="-1">
                <a:solidFill>
                  <a:srgbClr val="002060"/>
                </a:solidFill>
                <a:latin typeface="Calibri"/>
              </a:rPr>
              <a:t>è dose dipendente e si manifesta con diversi gradi di intensità</a:t>
            </a:r>
            <a:endParaRPr lang="en-US" sz="1800" b="0" strike="noStrike" spc="-1">
              <a:solidFill>
                <a:srgbClr val="000000"/>
              </a:solidFill>
              <a:latin typeface="Arial"/>
            </a:endParaRPr>
          </a:p>
          <a:p>
            <a:pPr>
              <a:lnSpc>
                <a:spcPct val="100000"/>
              </a:lnSpc>
            </a:pPr>
            <a:r>
              <a:rPr lang="it-IT" sz="800" b="0" strike="noStrike" spc="-1">
                <a:solidFill>
                  <a:srgbClr val="C00000"/>
                </a:solidFill>
                <a:latin typeface="Calibri"/>
              </a:rPr>
              <a:t> </a:t>
            </a:r>
            <a:endParaRPr lang="en-US" sz="800" b="0" strike="noStrike" spc="-1">
              <a:solidFill>
                <a:srgbClr val="000000"/>
              </a:solidFill>
              <a:latin typeface="Arial"/>
            </a:endParaRPr>
          </a:p>
          <a:p>
            <a:pPr>
              <a:lnSpc>
                <a:spcPct val="100000"/>
              </a:lnSpc>
            </a:pPr>
            <a:r>
              <a:rPr lang="it-IT" sz="2000" b="1" strike="noStrike" spc="-1">
                <a:solidFill>
                  <a:srgbClr val="C00000"/>
                </a:solidFill>
                <a:latin typeface="Calibri"/>
              </a:rPr>
              <a:t>	A) SINDROME EUFORICA:</a:t>
            </a:r>
            <a:endParaRPr lang="en-US" sz="2000" b="0" strike="noStrike" spc="-1">
              <a:solidFill>
                <a:srgbClr val="000000"/>
              </a:solidFill>
              <a:latin typeface="Arial"/>
            </a:endParaRPr>
          </a:p>
          <a:p>
            <a:pPr>
              <a:lnSpc>
                <a:spcPct val="110000"/>
              </a:lnSpc>
            </a:pPr>
            <a:r>
              <a:rPr lang="it-IT" sz="1800" b="0" strike="noStrike" spc="-1">
                <a:solidFill>
                  <a:srgbClr val="002060"/>
                </a:solidFill>
                <a:latin typeface="Calibri"/>
              </a:rPr>
              <a:t>		euforia 		aumento delle funzioni intellettuali</a:t>
            </a:r>
            <a:endParaRPr lang="en-US" sz="1800" b="0" strike="noStrike" spc="-1">
              <a:solidFill>
                <a:srgbClr val="000000"/>
              </a:solidFill>
              <a:latin typeface="Arial"/>
            </a:endParaRPr>
          </a:p>
          <a:p>
            <a:pPr>
              <a:lnSpc>
                <a:spcPct val="110000"/>
              </a:lnSpc>
            </a:pPr>
            <a:r>
              <a:rPr lang="it-IT" sz="1800" b="0" strike="noStrike" spc="-1">
                <a:solidFill>
                  <a:srgbClr val="002060"/>
                </a:solidFill>
                <a:latin typeface="Calibri"/>
              </a:rPr>
              <a:t>		iperattività 	insonnia </a:t>
            </a:r>
            <a:endParaRPr lang="en-US" sz="1800" b="0" strike="noStrike" spc="-1">
              <a:solidFill>
                <a:srgbClr val="000000"/>
              </a:solidFill>
              <a:latin typeface="Arial"/>
            </a:endParaRPr>
          </a:p>
          <a:p>
            <a:pPr>
              <a:lnSpc>
                <a:spcPct val="110000"/>
              </a:lnSpc>
            </a:pPr>
            <a:r>
              <a:rPr lang="it-IT" sz="1800" b="0" strike="noStrike" spc="-1">
                <a:solidFill>
                  <a:srgbClr val="002060"/>
                </a:solidFill>
                <a:latin typeface="Calibri"/>
              </a:rPr>
              <a:t>		ipersessualità 	tendenza al comportamento aggressivo</a:t>
            </a:r>
            <a:endParaRPr lang="en-US" sz="1800" b="0" strike="noStrike" spc="-1">
              <a:solidFill>
                <a:srgbClr val="000000"/>
              </a:solidFill>
              <a:latin typeface="Arial"/>
            </a:endParaRPr>
          </a:p>
          <a:p>
            <a:pPr>
              <a:lnSpc>
                <a:spcPct val="100000"/>
              </a:lnSpc>
            </a:pPr>
            <a:r>
              <a:rPr lang="it-IT" sz="800" b="0" strike="noStrike" spc="-1">
                <a:solidFill>
                  <a:srgbClr val="002060"/>
                </a:solidFill>
                <a:latin typeface="Calibri"/>
              </a:rPr>
              <a:t>	</a:t>
            </a:r>
            <a:endParaRPr lang="en-US" sz="800" b="0" strike="noStrike" spc="-1">
              <a:solidFill>
                <a:srgbClr val="000000"/>
              </a:solidFill>
              <a:latin typeface="Arial"/>
            </a:endParaRPr>
          </a:p>
          <a:p>
            <a:pPr>
              <a:lnSpc>
                <a:spcPct val="100000"/>
              </a:lnSpc>
            </a:pPr>
            <a:r>
              <a:rPr lang="it-IT" sz="1800" b="0" strike="noStrike" spc="-1">
                <a:solidFill>
                  <a:srgbClr val="002060"/>
                </a:solidFill>
                <a:latin typeface="Calibri"/>
              </a:rPr>
              <a:t>	</a:t>
            </a:r>
            <a:r>
              <a:rPr lang="it-IT" sz="2000" b="1" strike="noStrike" spc="-1">
                <a:solidFill>
                  <a:srgbClr val="C00000"/>
                </a:solidFill>
                <a:latin typeface="Calibri"/>
              </a:rPr>
              <a:t>B) SINDROME DISFORICA:</a:t>
            </a:r>
            <a:endParaRPr lang="en-US" sz="2000" b="0" strike="noStrike" spc="-1">
              <a:solidFill>
                <a:srgbClr val="000000"/>
              </a:solidFill>
              <a:latin typeface="Arial"/>
            </a:endParaRPr>
          </a:p>
          <a:p>
            <a:pPr>
              <a:lnSpc>
                <a:spcPct val="110000"/>
              </a:lnSpc>
            </a:pPr>
            <a:r>
              <a:rPr lang="it-IT" sz="1800" b="0" strike="noStrike" spc="-1">
                <a:solidFill>
                  <a:srgbClr val="002060"/>
                </a:solidFill>
                <a:latin typeface="Calibri"/>
              </a:rPr>
              <a:t>		ansia		pianto immotivato</a:t>
            </a:r>
            <a:endParaRPr lang="en-US" sz="1800" b="0" strike="noStrike" spc="-1">
              <a:solidFill>
                <a:srgbClr val="000000"/>
              </a:solidFill>
              <a:latin typeface="Arial"/>
            </a:endParaRPr>
          </a:p>
          <a:p>
            <a:pPr>
              <a:lnSpc>
                <a:spcPct val="110000"/>
              </a:lnSpc>
            </a:pPr>
            <a:r>
              <a:rPr lang="it-IT" sz="1800" b="0" strike="noStrike" spc="-1">
                <a:solidFill>
                  <a:srgbClr val="002060"/>
                </a:solidFill>
                <a:latin typeface="Calibri"/>
              </a:rPr>
              <a:t>		apatia		malinconia</a:t>
            </a:r>
            <a:endParaRPr lang="en-US" sz="1800" b="0" strike="noStrike" spc="-1">
              <a:solidFill>
                <a:srgbClr val="000000"/>
              </a:solidFill>
              <a:latin typeface="Arial"/>
            </a:endParaRPr>
          </a:p>
          <a:p>
            <a:pPr>
              <a:lnSpc>
                <a:spcPct val="110000"/>
              </a:lnSpc>
            </a:pPr>
            <a:r>
              <a:rPr lang="it-IT" sz="1800" b="0" strike="noStrike" spc="-1">
                <a:solidFill>
                  <a:srgbClr val="002060"/>
                </a:solidFill>
                <a:latin typeface="Calibri"/>
              </a:rPr>
              <a:t>		anoressia		insonnia	   incapacità di concentrazione</a:t>
            </a:r>
            <a:endParaRPr lang="en-US" sz="1800" b="0" strike="noStrike" spc="-1">
              <a:solidFill>
                <a:srgbClr val="000000"/>
              </a:solidFill>
              <a:latin typeface="Arial"/>
            </a:endParaRPr>
          </a:p>
          <a:p>
            <a:pPr>
              <a:lnSpc>
                <a:spcPct val="110000"/>
              </a:lnSpc>
            </a:pPr>
            <a:endParaRPr lang="en-US" sz="1800" b="0" strike="noStrike" spc="-1">
              <a:solidFill>
                <a:srgbClr val="000000"/>
              </a:solidFill>
              <a:latin typeface="Arial"/>
            </a:endParaRPr>
          </a:p>
          <a:p>
            <a:pPr>
              <a:lnSpc>
                <a:spcPct val="110000"/>
              </a:lnSpc>
            </a:pPr>
            <a:r>
              <a:rPr lang="it-IT" sz="2000" b="1" strike="noStrike" spc="-1">
                <a:solidFill>
                  <a:srgbClr val="FF0000"/>
                </a:solidFill>
                <a:latin typeface="Calibri"/>
              </a:rPr>
              <a:t>	</a:t>
            </a:r>
            <a:r>
              <a:rPr lang="it-IT" sz="2000" b="1" strike="noStrike" spc="-1">
                <a:solidFill>
                  <a:srgbClr val="C00000"/>
                </a:solidFill>
                <a:latin typeface="Calibri"/>
              </a:rPr>
              <a:t>C) PSICOSI PARANOIDE:</a:t>
            </a:r>
            <a:endParaRPr lang="en-US" sz="2000" b="0" strike="noStrike" spc="-1">
              <a:solidFill>
                <a:srgbClr val="000000"/>
              </a:solidFill>
              <a:latin typeface="Arial"/>
            </a:endParaRPr>
          </a:p>
          <a:p>
            <a:pPr>
              <a:lnSpc>
                <a:spcPct val="110000"/>
              </a:lnSpc>
            </a:pPr>
            <a:r>
              <a:rPr lang="it-IT" sz="1800" b="0" strike="noStrike" spc="-1">
                <a:solidFill>
                  <a:srgbClr val="002060"/>
                </a:solidFill>
                <a:latin typeface="Calibri"/>
              </a:rPr>
              <a:t>		</a:t>
            </a:r>
            <a:r>
              <a:rPr lang="it-IT" sz="1800" b="0" u="sng" strike="noStrike" spc="-1">
                <a:solidFill>
                  <a:srgbClr val="002060"/>
                </a:solidFill>
                <a:uFillTx/>
                <a:latin typeface="Calibri"/>
              </a:rPr>
              <a:t>delirio di persecuzione </a:t>
            </a:r>
            <a:r>
              <a:rPr lang="it-IT" sz="1800" b="0" strike="noStrike" spc="-1">
                <a:solidFill>
                  <a:srgbClr val="002060"/>
                </a:solidFill>
                <a:latin typeface="Calibri"/>
              </a:rPr>
              <a:t>	</a:t>
            </a:r>
            <a:r>
              <a:rPr lang="it-IT" sz="1800" b="0" u="sng" strike="noStrike" spc="-1">
                <a:solidFill>
                  <a:srgbClr val="002060"/>
                </a:solidFill>
                <a:uFillTx/>
                <a:latin typeface="Calibri"/>
              </a:rPr>
              <a:t>allucinazioni</a:t>
            </a:r>
            <a:r>
              <a:rPr lang="it-IT" sz="1800" b="0" strike="noStrike" spc="-1">
                <a:solidFill>
                  <a:srgbClr val="002060"/>
                </a:solidFill>
                <a:latin typeface="Calibri"/>
              </a:rPr>
              <a:t> visive</a:t>
            </a:r>
            <a:endParaRPr lang="en-US" sz="1800" b="0" strike="noStrike" spc="-1">
              <a:solidFill>
                <a:srgbClr val="000000"/>
              </a:solidFill>
              <a:latin typeface="Arial"/>
            </a:endParaRPr>
          </a:p>
          <a:p>
            <a:pPr>
              <a:lnSpc>
                <a:spcPct val="110000"/>
              </a:lnSpc>
            </a:pPr>
            <a:r>
              <a:rPr lang="it-IT" sz="1800" b="0" strike="noStrike" spc="-1">
                <a:solidFill>
                  <a:srgbClr val="002060"/>
                </a:solidFill>
                <a:latin typeface="Calibri"/>
              </a:rPr>
              <a:t>		allucinazioni uditive	allucinazioni olfattive</a:t>
            </a:r>
            <a:endParaRPr lang="en-US" sz="1800" b="0" strike="noStrike" spc="-1">
              <a:solidFill>
                <a:srgbClr val="000000"/>
              </a:solidFill>
              <a:latin typeface="Arial"/>
            </a:endParaRPr>
          </a:p>
          <a:p>
            <a:pPr>
              <a:lnSpc>
                <a:spcPct val="110000"/>
              </a:lnSpc>
            </a:pPr>
            <a:r>
              <a:rPr lang="it-IT" sz="1800" b="0" strike="noStrike" spc="-1">
                <a:solidFill>
                  <a:srgbClr val="002060"/>
                </a:solidFill>
                <a:latin typeface="Calibri"/>
              </a:rPr>
              <a:t>		illusione di una </a:t>
            </a:r>
            <a:r>
              <a:rPr lang="it-IT" sz="1800" b="0" u="sng" strike="noStrike" spc="-1">
                <a:solidFill>
                  <a:srgbClr val="002060"/>
                </a:solidFill>
                <a:uFillTx/>
                <a:latin typeface="Calibri"/>
              </a:rPr>
              <a:t>parassitosi</a:t>
            </a:r>
            <a:r>
              <a:rPr lang="it-IT" sz="1800" b="0" strike="noStrike" spc="-1">
                <a:solidFill>
                  <a:srgbClr val="002060"/>
                </a:solidFill>
                <a:latin typeface="Calibri"/>
              </a:rPr>
              <a:t>	</a:t>
            </a:r>
            <a:r>
              <a:rPr lang="it-IT" sz="1800" b="0" u="sng" strike="noStrike" spc="-1">
                <a:solidFill>
                  <a:srgbClr val="002060"/>
                </a:solidFill>
                <a:uFillTx/>
                <a:latin typeface="Calibri"/>
              </a:rPr>
              <a:t>comportamento violento</a:t>
            </a:r>
            <a:endParaRPr lang="en-US" sz="1800" b="0" strike="noStrike" spc="-1">
              <a:solidFill>
                <a:srgbClr val="000000"/>
              </a:solidFill>
              <a:latin typeface="Arial"/>
            </a:endParaRPr>
          </a:p>
        </p:txBody>
      </p:sp>
      <p:sp>
        <p:nvSpPr>
          <p:cNvPr id="215" name="CustomShape 5"/>
          <p:cNvSpPr/>
          <p:nvPr/>
        </p:nvSpPr>
        <p:spPr>
          <a:xfrm>
            <a:off x="395280" y="5373720"/>
            <a:ext cx="8497800" cy="1334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1600" b="0" i="1" strike="noStrike" spc="-1">
                <a:solidFill>
                  <a:srgbClr val="002060"/>
                </a:solidFill>
                <a:latin typeface="Calibri"/>
              </a:rPr>
              <a:t>Gli effetti della cocaina sono in genere limitati al tempo in cui la cocaina è presente nell’organismo e scompaiono a mano a mano che la cocaina viene eliminata. </a:t>
            </a:r>
            <a:endParaRPr lang="en-US" sz="1600" b="0" strike="noStrike" spc="-1">
              <a:solidFill>
                <a:srgbClr val="000000"/>
              </a:solidFill>
              <a:latin typeface="Arial"/>
            </a:endParaRPr>
          </a:p>
          <a:p>
            <a:pPr>
              <a:lnSpc>
                <a:spcPct val="100000"/>
              </a:lnSpc>
            </a:pPr>
            <a:r>
              <a:rPr lang="it-IT" sz="1600" b="0" i="1" u="sng" strike="noStrike" spc="-1">
                <a:solidFill>
                  <a:srgbClr val="002060"/>
                </a:solidFill>
                <a:uFillTx/>
                <a:latin typeface="Calibri"/>
              </a:rPr>
              <a:t>Tuttavia possono talvolta permanere disturbi psichiatrici come</a:t>
            </a:r>
            <a:r>
              <a:rPr lang="it-IT" sz="1600" b="0" i="1" strike="noStrike" spc="-1">
                <a:solidFill>
                  <a:srgbClr val="002060"/>
                </a:solidFill>
                <a:latin typeface="Calibri"/>
              </a:rPr>
              <a:t>:</a:t>
            </a:r>
            <a:endParaRPr lang="en-US" sz="1600" b="0" strike="noStrike" spc="-1">
              <a:solidFill>
                <a:srgbClr val="000000"/>
              </a:solidFill>
              <a:latin typeface="Arial"/>
            </a:endParaRPr>
          </a:p>
          <a:p>
            <a:pPr>
              <a:lnSpc>
                <a:spcPct val="100000"/>
              </a:lnSpc>
            </a:pPr>
            <a:r>
              <a:rPr lang="it-IT" sz="1600" b="0" i="1" strike="noStrike" spc="-1">
                <a:solidFill>
                  <a:srgbClr val="002060"/>
                </a:solidFill>
                <a:latin typeface="Calibri"/>
              </a:rPr>
              <a:t>	a) attacchi di panico 	  	b) depressione</a:t>
            </a:r>
            <a:endParaRPr lang="en-US" sz="1600" b="0" strike="noStrike" spc="-1">
              <a:solidFill>
                <a:srgbClr val="000000"/>
              </a:solidFill>
              <a:latin typeface="Arial"/>
            </a:endParaRPr>
          </a:p>
          <a:p>
            <a:pPr>
              <a:lnSpc>
                <a:spcPct val="110000"/>
              </a:lnSpc>
            </a:pPr>
            <a:r>
              <a:rPr lang="it-IT" sz="1600" b="0" i="1" strike="noStrike" spc="-1">
                <a:solidFill>
                  <a:srgbClr val="002060"/>
                </a:solidFill>
                <a:latin typeface="Calibri"/>
              </a:rPr>
              <a:t>	c) psicosi maniaco depressiva 	d) disturbi di tipo schizofrenico</a:t>
            </a:r>
            <a:endParaRPr lang="en-US" sz="1600" b="0" strike="noStrike" spc="-1">
              <a:solidFill>
                <a:srgbClr val="000000"/>
              </a:solidFill>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596880" y="981000"/>
            <a:ext cx="8078760" cy="3583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1800" b="0" strike="noStrike" spc="-1">
                <a:solidFill>
                  <a:srgbClr val="002060"/>
                </a:solidFill>
                <a:latin typeface="Calibri"/>
              </a:rPr>
              <a:t>La dose letale per os è di circa 1000-1200 mg</a:t>
            </a:r>
            <a:endParaRPr lang="en-US" sz="1800" b="0" strike="noStrike" spc="-1">
              <a:solidFill>
                <a:srgbClr val="000000"/>
              </a:solidFill>
              <a:latin typeface="Arial"/>
            </a:endParaRPr>
          </a:p>
          <a:p>
            <a:pPr algn="ctr">
              <a:lnSpc>
                <a:spcPct val="100000"/>
              </a:lnSpc>
            </a:pPr>
            <a:r>
              <a:rPr lang="it-IT" sz="1800" b="0" strike="noStrike" spc="-1">
                <a:solidFill>
                  <a:srgbClr val="002060"/>
                </a:solidFill>
                <a:latin typeface="Calibri"/>
              </a:rPr>
              <a:t>La dose per via nasale è di 80-200 mg</a:t>
            </a:r>
            <a:endParaRPr lang="en-US" sz="1800" b="0" strike="noStrike" spc="-1">
              <a:solidFill>
                <a:srgbClr val="000000"/>
              </a:solidFill>
              <a:latin typeface="Arial"/>
            </a:endParaRPr>
          </a:p>
          <a:p>
            <a:pPr>
              <a:lnSpc>
                <a:spcPct val="100000"/>
              </a:lnSpc>
              <a:spcBef>
                <a:spcPts val="598"/>
              </a:spcBef>
            </a:pPr>
            <a:r>
              <a:rPr lang="it-IT" sz="1800" b="0" strike="noStrike" spc="-1">
                <a:solidFill>
                  <a:srgbClr val="002060"/>
                </a:solidFill>
                <a:latin typeface="Calibri"/>
              </a:rPr>
              <a:t>Si caratterizza per:</a:t>
            </a:r>
            <a:endParaRPr lang="en-US" sz="1800" b="0" strike="noStrike" spc="-1">
              <a:solidFill>
                <a:srgbClr val="000000"/>
              </a:solidFill>
              <a:latin typeface="Arial"/>
            </a:endParaRPr>
          </a:p>
          <a:p>
            <a:pPr>
              <a:lnSpc>
                <a:spcPct val="100000"/>
              </a:lnSpc>
              <a:spcBef>
                <a:spcPts val="598"/>
              </a:spcBef>
            </a:pPr>
            <a:endParaRPr lang="en-US" sz="1800" b="0" strike="noStrike" spc="-1">
              <a:solidFill>
                <a:srgbClr val="000000"/>
              </a:solidFill>
              <a:latin typeface="Arial"/>
            </a:endParaRPr>
          </a:p>
          <a:p>
            <a:pPr>
              <a:lnSpc>
                <a:spcPct val="100000"/>
              </a:lnSpc>
              <a:spcBef>
                <a:spcPts val="598"/>
              </a:spcBef>
              <a:buClr>
                <a:srgbClr val="C00000"/>
              </a:buClr>
              <a:buFont typeface="Calibri"/>
              <a:buAutoNum type="arabicParenR"/>
            </a:pPr>
            <a:r>
              <a:rPr lang="it-IT" sz="2000" b="1" strike="noStrike" spc="-1">
                <a:solidFill>
                  <a:srgbClr val="C00000"/>
                </a:solidFill>
                <a:latin typeface="Calibri"/>
              </a:rPr>
              <a:t>RAPIDITÀ DI INSORGENZA</a:t>
            </a:r>
            <a:endParaRPr lang="en-US" sz="2000" b="0" strike="noStrike" spc="-1">
              <a:solidFill>
                <a:srgbClr val="000000"/>
              </a:solidFill>
              <a:latin typeface="Arial"/>
            </a:endParaRPr>
          </a:p>
          <a:p>
            <a:pPr>
              <a:lnSpc>
                <a:spcPct val="100000"/>
              </a:lnSpc>
              <a:spcBef>
                <a:spcPts val="598"/>
              </a:spcBef>
              <a:buClr>
                <a:srgbClr val="C00000"/>
              </a:buClr>
              <a:buFont typeface="Calibri"/>
              <a:buAutoNum type="arabicParenR"/>
            </a:pPr>
            <a:r>
              <a:rPr lang="it-IT" sz="2000" b="1" u="sng" strike="noStrike" spc="-1">
                <a:solidFill>
                  <a:srgbClr val="C00000"/>
                </a:solidFill>
                <a:uFillTx/>
                <a:latin typeface="Calibri"/>
              </a:rPr>
              <a:t>CONVULSIONI</a:t>
            </a:r>
            <a:r>
              <a:rPr lang="it-IT" sz="2000" b="1" strike="noStrike" spc="-1">
                <a:solidFill>
                  <a:srgbClr val="C00000"/>
                </a:solidFill>
                <a:latin typeface="Calibri"/>
              </a:rPr>
              <a:t> TONICO-CLONICHE</a:t>
            </a:r>
            <a:endParaRPr lang="en-US" sz="2000" b="0" strike="noStrike" spc="-1">
              <a:solidFill>
                <a:srgbClr val="000000"/>
              </a:solidFill>
              <a:latin typeface="Arial"/>
            </a:endParaRPr>
          </a:p>
          <a:p>
            <a:pPr>
              <a:lnSpc>
                <a:spcPct val="100000"/>
              </a:lnSpc>
              <a:spcBef>
                <a:spcPts val="598"/>
              </a:spcBef>
            </a:pPr>
            <a:r>
              <a:rPr lang="it-IT" sz="2000" b="1" strike="noStrike" spc="-1">
                <a:solidFill>
                  <a:srgbClr val="C00000"/>
                </a:solidFill>
                <a:latin typeface="Calibri"/>
              </a:rPr>
              <a:t>3)     </a:t>
            </a:r>
            <a:r>
              <a:rPr lang="it-IT" sz="2000" b="1" u="sng" strike="noStrike" spc="-1">
                <a:solidFill>
                  <a:srgbClr val="C00000"/>
                </a:solidFill>
                <a:uFillTx/>
                <a:latin typeface="Calibri"/>
              </a:rPr>
              <a:t>ARRESTO CARDIACO</a:t>
            </a:r>
            <a:r>
              <a:rPr lang="it-IT" sz="2000" b="1" strike="noStrike" spc="-1">
                <a:solidFill>
                  <a:srgbClr val="C00000"/>
                </a:solidFill>
                <a:latin typeface="Calibri"/>
              </a:rPr>
              <a:t> PER FIBRILLAZIONE VENTRICOLARE </a:t>
            </a:r>
            <a:endParaRPr lang="en-US" sz="2000" b="0" strike="noStrike" spc="-1">
              <a:solidFill>
                <a:srgbClr val="000000"/>
              </a:solidFill>
              <a:latin typeface="Arial"/>
            </a:endParaRPr>
          </a:p>
          <a:p>
            <a:pPr>
              <a:lnSpc>
                <a:spcPct val="100000"/>
              </a:lnSpc>
            </a:pPr>
            <a:endParaRPr lang="en-US" sz="2000" b="0" strike="noStrike" spc="-1">
              <a:solidFill>
                <a:srgbClr val="000000"/>
              </a:solidFill>
              <a:latin typeface="Arial"/>
            </a:endParaRPr>
          </a:p>
          <a:p>
            <a:pPr>
              <a:lnSpc>
                <a:spcPct val="100000"/>
              </a:lnSpc>
            </a:pPr>
            <a:r>
              <a:rPr lang="it-IT" sz="1800" b="0" strike="noStrike" spc="-1">
                <a:solidFill>
                  <a:srgbClr val="002060"/>
                </a:solidFill>
                <a:latin typeface="Calibri"/>
              </a:rPr>
              <a:t>Il decesso per intossicazione può essere scambiato per un “attacco cardiaco” </a:t>
            </a:r>
            <a:endParaRPr lang="en-US" sz="1800" b="0" strike="noStrike" spc="-1">
              <a:solidFill>
                <a:srgbClr val="000000"/>
              </a:solidFill>
              <a:latin typeface="Arial"/>
            </a:endParaRPr>
          </a:p>
          <a:p>
            <a:pPr>
              <a:lnSpc>
                <a:spcPct val="100000"/>
              </a:lnSpc>
            </a:pPr>
            <a:r>
              <a:rPr lang="it-IT" sz="1800" b="0" strike="noStrike" spc="-1">
                <a:solidFill>
                  <a:srgbClr val="002060"/>
                </a:solidFill>
                <a:latin typeface="Calibri"/>
              </a:rPr>
              <a:t>Ipertermia accompagnata da </a:t>
            </a:r>
            <a:r>
              <a:rPr lang="it-IT" sz="1800" b="0" u="sng" strike="noStrike" spc="-1">
                <a:solidFill>
                  <a:srgbClr val="002060"/>
                </a:solidFill>
                <a:uFillTx/>
                <a:latin typeface="Calibri"/>
              </a:rPr>
              <a:t>vasocostrizione diffusa</a:t>
            </a:r>
            <a:endParaRPr lang="en-US" sz="1800" b="0" strike="noStrike" spc="-1">
              <a:solidFill>
                <a:srgbClr val="000000"/>
              </a:solidFill>
              <a:latin typeface="Arial"/>
            </a:endParaRPr>
          </a:p>
          <a:p>
            <a:pPr>
              <a:lnSpc>
                <a:spcPct val="100000"/>
              </a:lnSpc>
            </a:pPr>
            <a:r>
              <a:rPr lang="it-IT" sz="1800" b="0" strike="noStrike" spc="-1">
                <a:solidFill>
                  <a:srgbClr val="002060"/>
                </a:solidFill>
                <a:latin typeface="Calibri"/>
              </a:rPr>
              <a:t>Rabdomiolisi (</a:t>
            </a:r>
            <a:r>
              <a:rPr lang="it-IT" sz="1800" b="0" u="sng" strike="noStrike" spc="-1">
                <a:solidFill>
                  <a:srgbClr val="002060"/>
                </a:solidFill>
                <a:uFillTx/>
                <a:latin typeface="Calibri"/>
              </a:rPr>
              <a:t>funzione renale già a rischio per l’eccesso di vasocostrizione</a:t>
            </a:r>
            <a:r>
              <a:rPr lang="it-IT" sz="1800" b="0" strike="noStrike" spc="-1">
                <a:solidFill>
                  <a:srgbClr val="002060"/>
                </a:solidFill>
                <a:latin typeface="Calibri"/>
              </a:rPr>
              <a:t>)</a:t>
            </a:r>
            <a:endParaRPr lang="en-US" sz="1800" b="0" strike="noStrike" spc="-1">
              <a:solidFill>
                <a:srgbClr val="000000"/>
              </a:solidFill>
              <a:latin typeface="Arial"/>
            </a:endParaRPr>
          </a:p>
        </p:txBody>
      </p:sp>
      <p:sp>
        <p:nvSpPr>
          <p:cNvPr id="218" name="CustomShape 2"/>
          <p:cNvSpPr/>
          <p:nvPr/>
        </p:nvSpPr>
        <p:spPr>
          <a:xfrm>
            <a:off x="395280" y="-2700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400" b="1" strike="noStrike" spc="-1">
                <a:solidFill>
                  <a:srgbClr val="C00000"/>
                </a:solidFill>
                <a:latin typeface="Calibri"/>
              </a:rPr>
              <a:t>COCAINA</a:t>
            </a:r>
            <a:endParaRPr lang="en-US" sz="2400" b="0" strike="noStrike" spc="-1">
              <a:solidFill>
                <a:srgbClr val="000000"/>
              </a:solidFill>
              <a:latin typeface="Arial"/>
            </a:endParaRPr>
          </a:p>
        </p:txBody>
      </p:sp>
      <p:sp>
        <p:nvSpPr>
          <p:cNvPr id="219" name="Line 3"/>
          <p:cNvSpPr/>
          <p:nvPr/>
        </p:nvSpPr>
        <p:spPr>
          <a:xfrm>
            <a:off x="0" y="83664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sp>
        <p:nvSpPr>
          <p:cNvPr id="220" name="CustomShape 4"/>
          <p:cNvSpPr/>
          <p:nvPr/>
        </p:nvSpPr>
        <p:spPr>
          <a:xfrm>
            <a:off x="3786120" y="404640"/>
            <a:ext cx="154764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strike="noStrike" spc="-1">
                <a:solidFill>
                  <a:srgbClr val="C00000"/>
                </a:solidFill>
                <a:latin typeface="Calibri"/>
              </a:rPr>
              <a:t>OVERDOSE</a:t>
            </a:r>
            <a:endParaRPr lang="en-US" sz="2400" b="0" strike="noStrike" spc="-1">
              <a:solidFill>
                <a:srgbClr val="000000"/>
              </a:solidFill>
              <a:latin typeface="Arial"/>
            </a:endParaRPr>
          </a:p>
        </p:txBody>
      </p:sp>
      <p:pic>
        <p:nvPicPr>
          <p:cNvPr id="221" name="Picture 6"/>
          <p:cNvPicPr/>
          <p:nvPr/>
        </p:nvPicPr>
        <p:blipFill>
          <a:blip r:embed="rId2" cstate="print"/>
          <a:stretch/>
        </p:blipFill>
        <p:spPr>
          <a:xfrm>
            <a:off x="3780000" y="4724280"/>
            <a:ext cx="1584000" cy="1844640"/>
          </a:xfrm>
          <a:prstGeom prst="rect">
            <a:avLst/>
          </a:prstGeom>
          <a:ln>
            <a:noFill/>
          </a:ln>
        </p:spPr>
      </p:pic>
      <p:pic>
        <p:nvPicPr>
          <p:cNvPr id="222" name="Picture 7"/>
          <p:cNvPicPr/>
          <p:nvPr/>
        </p:nvPicPr>
        <p:blipFill>
          <a:blip r:embed="rId3" cstate="print"/>
          <a:srcRect l="15213" t="12962" r="17267" b="28696"/>
          <a:stretch/>
        </p:blipFill>
        <p:spPr>
          <a:xfrm>
            <a:off x="755640" y="4724280"/>
            <a:ext cx="2736720" cy="1773360"/>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stomShape 1"/>
          <p:cNvSpPr/>
          <p:nvPr/>
        </p:nvSpPr>
        <p:spPr>
          <a:xfrm>
            <a:off x="395280" y="189000"/>
            <a:ext cx="8353440" cy="14961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2720" algn="ctr">
              <a:lnSpc>
                <a:spcPct val="100000"/>
              </a:lnSpc>
            </a:pPr>
            <a:r>
              <a:rPr lang="it-IT" sz="2800" b="1" strike="noStrike" spc="-1">
                <a:solidFill>
                  <a:srgbClr val="C00000"/>
                </a:solidFill>
                <a:latin typeface="Calibri"/>
              </a:rPr>
              <a:t>DIPENDENZA DA FARMACO</a:t>
            </a:r>
            <a:endParaRPr lang="en-US" sz="2800" b="0" strike="noStrike" spc="-1">
              <a:solidFill>
                <a:srgbClr val="000000"/>
              </a:solidFill>
              <a:latin typeface="Arial"/>
            </a:endParaRPr>
          </a:p>
          <a:p>
            <a:pPr marL="342720" indent="-342720" algn="just">
              <a:lnSpc>
                <a:spcPct val="100000"/>
              </a:lnSpc>
              <a:buClr>
                <a:srgbClr val="002060"/>
              </a:buClr>
              <a:buFont typeface="Calibri"/>
              <a:buChar char="•"/>
            </a:pPr>
            <a:endParaRPr lang="en-US" sz="2800" b="0" strike="noStrike" spc="-1">
              <a:solidFill>
                <a:srgbClr val="000000"/>
              </a:solidFill>
              <a:latin typeface="Arial"/>
            </a:endParaRPr>
          </a:p>
          <a:p>
            <a:pPr marL="342720" indent="-342720" algn="just">
              <a:lnSpc>
                <a:spcPct val="100000"/>
              </a:lnSpc>
            </a:pPr>
            <a:r>
              <a:rPr lang="it-IT" sz="2000" b="0" strike="noStrike" spc="-1">
                <a:solidFill>
                  <a:srgbClr val="002060"/>
                </a:solidFill>
                <a:latin typeface="Calibri"/>
              </a:rPr>
              <a:t>La dipendenza da una sostanza si definisce in farmacologia come la capacità di una molecola, quando non assunta, di produrre una crisi di astinenza.</a:t>
            </a:r>
            <a:endParaRPr lang="en-US" sz="2000" b="0" strike="noStrike" spc="-1">
              <a:solidFill>
                <a:srgbClr val="000000"/>
              </a:solidFill>
              <a:latin typeface="Arial"/>
            </a:endParaRPr>
          </a:p>
        </p:txBody>
      </p:sp>
      <p:sp>
        <p:nvSpPr>
          <p:cNvPr id="66" name="CustomShape 2"/>
          <p:cNvSpPr/>
          <p:nvPr/>
        </p:nvSpPr>
        <p:spPr>
          <a:xfrm>
            <a:off x="395280" y="1963800"/>
            <a:ext cx="8209080" cy="2350080"/>
          </a:xfrm>
          <a:prstGeom prst="rect">
            <a:avLst/>
          </a:prstGeom>
          <a:solidFill>
            <a:srgbClr val="002060"/>
          </a:solidFill>
          <a:ln>
            <a:noFill/>
          </a:ln>
        </p:spPr>
        <p:style>
          <a:lnRef idx="0">
            <a:scrgbClr r="0" g="0" b="0"/>
          </a:lnRef>
          <a:fillRef idx="0">
            <a:scrgbClr r="0" g="0" b="0"/>
          </a:fillRef>
          <a:effectRef idx="0">
            <a:scrgbClr r="0" g="0" b="0"/>
          </a:effectRef>
          <a:fontRef idx="minor"/>
        </p:style>
        <p:txBody>
          <a:bodyPr lIns="90000" tIns="46800" rIns="90000" bIns="46800"/>
          <a:lstStyle/>
          <a:p>
            <a:pPr marL="342720" indent="-342720" algn="just">
              <a:lnSpc>
                <a:spcPct val="100000"/>
              </a:lnSpc>
            </a:pPr>
            <a:endParaRPr lang="en-US" sz="1800" b="0" strike="noStrike" spc="-1">
              <a:solidFill>
                <a:srgbClr val="000000"/>
              </a:solidFill>
              <a:latin typeface="Arial"/>
            </a:endParaRPr>
          </a:p>
          <a:p>
            <a:pPr marL="342720" indent="-342720" algn="just">
              <a:lnSpc>
                <a:spcPct val="100000"/>
              </a:lnSpc>
            </a:pPr>
            <a:r>
              <a:rPr lang="it-IT" sz="2000" b="0" strike="noStrike" spc="-1">
                <a:solidFill>
                  <a:srgbClr val="FFFFFF"/>
                </a:solidFill>
                <a:latin typeface="Calibri"/>
              </a:rPr>
              <a:t>La </a:t>
            </a:r>
            <a:r>
              <a:rPr lang="it-IT" sz="2000" b="1" strike="noStrike" spc="-1">
                <a:solidFill>
                  <a:srgbClr val="FFFFFF"/>
                </a:solidFill>
                <a:latin typeface="Calibri"/>
              </a:rPr>
              <a:t>FARMACODIPENDENZA</a:t>
            </a:r>
            <a:r>
              <a:rPr lang="it-IT" sz="2000" b="0" strike="noStrike" spc="-1">
                <a:solidFill>
                  <a:srgbClr val="FFFFFF"/>
                </a:solidFill>
                <a:latin typeface="Calibri"/>
              </a:rPr>
              <a:t> è un fenomeno collegato a molte sostanze di uso clinico, per le quali si riconosce la necessità di considerare attentamente la loro somministrazione nel rapporto rischio/beneficio. </a:t>
            </a:r>
            <a:endParaRPr lang="en-US" sz="2000" b="0" strike="noStrike" spc="-1">
              <a:solidFill>
                <a:srgbClr val="000000"/>
              </a:solidFill>
              <a:latin typeface="Arial"/>
            </a:endParaRPr>
          </a:p>
          <a:p>
            <a:pPr marL="342720" indent="-342720" algn="just">
              <a:lnSpc>
                <a:spcPct val="100000"/>
              </a:lnSpc>
            </a:pPr>
            <a:r>
              <a:rPr lang="it-IT" sz="2000" b="0" strike="noStrike" spc="-1">
                <a:solidFill>
                  <a:srgbClr val="FFFFFF"/>
                </a:solidFill>
                <a:latin typeface="Calibri"/>
              </a:rPr>
              <a:t>	Per tutte queste sostanze è importante considerare modalità di divezzamento e riduzione progressiva della dose al fine di evitare l’insorgenza di crisi di astinenza</a:t>
            </a:r>
            <a:endParaRPr lang="en-US" sz="2000" b="0" strike="noStrike" spc="-1">
              <a:solidFill>
                <a:srgbClr val="000000"/>
              </a:solidFill>
              <a:latin typeface="Arial"/>
            </a:endParaRPr>
          </a:p>
          <a:p>
            <a:pPr marL="342720" indent="-342720" algn="just">
              <a:lnSpc>
                <a:spcPct val="100000"/>
              </a:lnSpc>
            </a:pPr>
            <a:endParaRPr lang="en-US" sz="2000" b="0" strike="noStrike" spc="-1">
              <a:solidFill>
                <a:srgbClr val="000000"/>
              </a:solidFill>
              <a:latin typeface="Arial"/>
            </a:endParaRPr>
          </a:p>
        </p:txBody>
      </p:sp>
      <p:sp>
        <p:nvSpPr>
          <p:cNvPr id="67" name="CustomShape 3"/>
          <p:cNvSpPr/>
          <p:nvPr/>
        </p:nvSpPr>
        <p:spPr>
          <a:xfrm>
            <a:off x="395280" y="4437000"/>
            <a:ext cx="8280360" cy="1740240"/>
          </a:xfrm>
          <a:prstGeom prst="rect">
            <a:avLst/>
          </a:prstGeom>
          <a:solidFill>
            <a:srgbClr val="C00000"/>
          </a:solidFill>
          <a:ln>
            <a:noFill/>
          </a:ln>
        </p:spPr>
        <p:style>
          <a:lnRef idx="0">
            <a:scrgbClr r="0" g="0" b="0"/>
          </a:lnRef>
          <a:fillRef idx="0">
            <a:scrgbClr r="0" g="0" b="0"/>
          </a:fillRef>
          <a:effectRef idx="0">
            <a:scrgbClr r="0" g="0" b="0"/>
          </a:effectRef>
          <a:fontRef idx="minor"/>
        </p:style>
        <p:txBody>
          <a:bodyPr lIns="90000" tIns="46800" rIns="90000" bIns="46800"/>
          <a:lstStyle/>
          <a:p>
            <a:pPr marL="342720" indent="-342720" algn="just">
              <a:lnSpc>
                <a:spcPct val="100000"/>
              </a:lnSpc>
            </a:pPr>
            <a:endParaRPr lang="en-US" sz="1800" b="0" strike="noStrike" spc="-1">
              <a:solidFill>
                <a:srgbClr val="000000"/>
              </a:solidFill>
              <a:latin typeface="Arial"/>
            </a:endParaRPr>
          </a:p>
          <a:p>
            <a:pPr marL="342720" indent="-342720" algn="just">
              <a:lnSpc>
                <a:spcPct val="100000"/>
              </a:lnSpc>
            </a:pPr>
            <a:r>
              <a:rPr lang="it-IT" sz="2000" b="0" strike="noStrike" spc="-1">
                <a:solidFill>
                  <a:srgbClr val="FFFFFF"/>
                </a:solidFill>
                <a:latin typeface="Calibri"/>
              </a:rPr>
              <a:t>Si parla di </a:t>
            </a:r>
            <a:r>
              <a:rPr lang="it-IT" sz="2000" b="1" strike="noStrike" spc="-1">
                <a:solidFill>
                  <a:srgbClr val="FFFFFF"/>
                </a:solidFill>
                <a:latin typeface="Calibri"/>
              </a:rPr>
              <a:t>TOSSICODIPENDENZA</a:t>
            </a:r>
            <a:r>
              <a:rPr lang="it-IT" sz="2000" b="0" strike="noStrike" spc="-1">
                <a:solidFill>
                  <a:srgbClr val="FFFFFF"/>
                </a:solidFill>
                <a:latin typeface="Calibri"/>
              </a:rPr>
              <a:t> quando l’assunzione del farmaco si realizza nonostante i manifesti problemi di tossicità. </a:t>
            </a:r>
            <a:endParaRPr lang="en-US" sz="2000" b="0" strike="noStrike" spc="-1">
              <a:solidFill>
                <a:srgbClr val="000000"/>
              </a:solidFill>
              <a:latin typeface="Arial"/>
            </a:endParaRPr>
          </a:p>
          <a:p>
            <a:pPr marL="342720" indent="-342720" algn="just">
              <a:lnSpc>
                <a:spcPct val="100000"/>
              </a:lnSpc>
            </a:pPr>
            <a:r>
              <a:rPr lang="it-IT" sz="2000" b="0" strike="noStrike" spc="-1">
                <a:solidFill>
                  <a:srgbClr val="FFFFFF"/>
                </a:solidFill>
                <a:latin typeface="Calibri"/>
              </a:rPr>
              <a:t>	La tossicodipendenza quindi presuppone </a:t>
            </a:r>
            <a:r>
              <a:rPr lang="it-IT" sz="2000" b="1" strike="noStrike" spc="-1">
                <a:solidFill>
                  <a:srgbClr val="FFFFFF"/>
                </a:solidFill>
                <a:latin typeface="Calibri"/>
              </a:rPr>
              <a:t>l’ABUSO,</a:t>
            </a:r>
            <a:r>
              <a:rPr lang="it-IT" sz="2000" b="0" strike="noStrike" spc="-1">
                <a:solidFill>
                  <a:srgbClr val="FFFFFF"/>
                </a:solidFill>
                <a:latin typeface="Calibri"/>
              </a:rPr>
              <a:t> cioè l’assunzione impropria di un farmaco.</a:t>
            </a:r>
            <a:endParaRPr lang="en-US" sz="2000" b="0" strike="noStrike" spc="-1">
              <a:solidFill>
                <a:srgbClr val="000000"/>
              </a:solidFill>
              <a:latin typeface="Arial"/>
            </a:endParaRPr>
          </a:p>
          <a:p>
            <a:pPr marL="342720" indent="-342720" algn="just">
              <a:lnSpc>
                <a:spcPct val="100000"/>
              </a:lnSpc>
            </a:pPr>
            <a:endParaRPr lang="en-US" sz="2000" b="0" strike="noStrike" spc="-1">
              <a:solidFill>
                <a:srgbClr val="000000"/>
              </a:solidFill>
              <a:latin typeface="Arial"/>
            </a:endParaRPr>
          </a:p>
        </p:txBody>
      </p:sp>
      <p:sp>
        <p:nvSpPr>
          <p:cNvPr id="68" name="Line 4"/>
          <p:cNvSpPr/>
          <p:nvPr/>
        </p:nvSpPr>
        <p:spPr>
          <a:xfrm>
            <a:off x="0" y="83664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ustomShape 1"/>
          <p:cNvSpPr/>
          <p:nvPr/>
        </p:nvSpPr>
        <p:spPr>
          <a:xfrm>
            <a:off x="395280" y="11592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fontScale="92500" lnSpcReduction="20000"/>
          </a:bodyPr>
          <a:lstStyle/>
          <a:p>
            <a:pPr algn="ctr">
              <a:lnSpc>
                <a:spcPct val="100000"/>
              </a:lnSpc>
            </a:pPr>
            <a:r>
              <a:rPr lang="it-IT" sz="2400" b="1" strike="noStrike" spc="-1">
                <a:solidFill>
                  <a:srgbClr val="9900CC"/>
                </a:solidFill>
                <a:latin typeface="Calibri"/>
              </a:rPr>
              <a:t>AMFETAMINE</a:t>
            </a:r>
            <a:endParaRPr lang="en-US" sz="2400" b="0" strike="noStrike" spc="-1">
              <a:solidFill>
                <a:srgbClr val="000000"/>
              </a:solidFill>
              <a:latin typeface="Arial"/>
            </a:endParaRPr>
          </a:p>
          <a:p>
            <a:pPr algn="ctr">
              <a:lnSpc>
                <a:spcPct val="100000"/>
              </a:lnSpc>
            </a:pPr>
            <a:r>
              <a:rPr lang="it-IT" sz="2000" b="1" strike="noStrike" spc="-1">
                <a:solidFill>
                  <a:srgbClr val="9900CC"/>
                </a:solidFill>
                <a:latin typeface="Calibri"/>
                <a:ea typeface="Arial"/>
              </a:rPr>
              <a:t>METH, SPEED, CRYSTAL, ICE</a:t>
            </a:r>
            <a:endParaRPr lang="en-US" sz="2000" b="0" strike="noStrike" spc="-1">
              <a:solidFill>
                <a:srgbClr val="000000"/>
              </a:solidFill>
              <a:latin typeface="Arial"/>
            </a:endParaRPr>
          </a:p>
        </p:txBody>
      </p:sp>
      <p:sp>
        <p:nvSpPr>
          <p:cNvPr id="225" name="Line 2"/>
          <p:cNvSpPr/>
          <p:nvPr/>
        </p:nvSpPr>
        <p:spPr>
          <a:xfrm>
            <a:off x="0" y="1035000"/>
            <a:ext cx="9144000" cy="0"/>
          </a:xfrm>
          <a:prstGeom prst="line">
            <a:avLst/>
          </a:prstGeom>
          <a:ln w="76320">
            <a:solidFill>
              <a:srgbClr val="9900CC"/>
            </a:solidFill>
            <a:miter/>
          </a:ln>
        </p:spPr>
        <p:style>
          <a:lnRef idx="0">
            <a:scrgbClr r="0" g="0" b="0"/>
          </a:lnRef>
          <a:fillRef idx="0">
            <a:scrgbClr r="0" g="0" b="0"/>
          </a:fillRef>
          <a:effectRef idx="0">
            <a:scrgbClr r="0" g="0" b="0"/>
          </a:effectRef>
          <a:fontRef idx="minor"/>
        </p:style>
      </p:sp>
      <p:sp>
        <p:nvSpPr>
          <p:cNvPr id="226" name="CustomShape 3"/>
          <p:cNvSpPr/>
          <p:nvPr/>
        </p:nvSpPr>
        <p:spPr>
          <a:xfrm>
            <a:off x="324000" y="2205000"/>
            <a:ext cx="8064360" cy="29286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542880" lvl="1" indent="-271440" algn="just">
              <a:lnSpc>
                <a:spcPct val="100000"/>
              </a:lnSpc>
            </a:pPr>
            <a:r>
              <a:rPr lang="it-IT" sz="2400" b="1" strike="noStrike" spc="-1">
                <a:solidFill>
                  <a:srgbClr val="9900CC"/>
                </a:solidFill>
                <a:latin typeface="Calibri"/>
              </a:rPr>
              <a:t>Amfetamine</a:t>
            </a:r>
            <a:endParaRPr lang="en-US" sz="2400" b="0" strike="noStrike" spc="-1">
              <a:solidFill>
                <a:srgbClr val="000000"/>
              </a:solidFill>
              <a:latin typeface="Arial"/>
            </a:endParaRPr>
          </a:p>
          <a:p>
            <a:pPr marL="542880" lvl="1" indent="-271440" algn="just">
              <a:lnSpc>
                <a:spcPct val="100000"/>
              </a:lnSpc>
              <a:buClr>
                <a:srgbClr val="C00000"/>
              </a:buClr>
              <a:buSzPct val="120000"/>
              <a:buFont typeface="Wingdings" charset="2"/>
              <a:buChar char=""/>
            </a:pPr>
            <a:r>
              <a:rPr lang="it-IT" sz="1800" b="0" strike="noStrike" spc="-1">
                <a:solidFill>
                  <a:srgbClr val="000066"/>
                </a:solidFill>
                <a:latin typeface="Calibri"/>
              </a:rPr>
              <a:t>La prima amfetamina è stata sintetizzata nel 1887. Consentono un rendimento più elevato e allontanano la soglia della stanchezza. Aumentano la temperatura corporea, il battito cardiaco e la pressione sanguigna. Danno euforia, stimolando alcune aree del cervello, aumentano l’aggressività, la concentrazione e l’attenzione. Diminuiscono l’appetito.</a:t>
            </a:r>
            <a:endParaRPr lang="en-US" sz="1800" b="0" strike="noStrike" spc="-1">
              <a:solidFill>
                <a:srgbClr val="000000"/>
              </a:solidFill>
              <a:latin typeface="Arial"/>
            </a:endParaRPr>
          </a:p>
          <a:p>
            <a:pPr marL="542880" lvl="1" indent="-271440" algn="just">
              <a:lnSpc>
                <a:spcPct val="100000"/>
              </a:lnSpc>
              <a:buClr>
                <a:srgbClr val="C00000"/>
              </a:buClr>
              <a:buSzPct val="120000"/>
              <a:buFont typeface="Wingdings" charset="2"/>
              <a:buChar char=""/>
            </a:pPr>
            <a:r>
              <a:rPr lang="it-IT" sz="1800" b="0" strike="noStrike" spc="-1">
                <a:solidFill>
                  <a:srgbClr val="000066"/>
                </a:solidFill>
                <a:latin typeface="Calibri"/>
              </a:rPr>
              <a:t>Vengono utilizzate dagli atleti poco prima della competizione (gli effetti ricercati si evidenziano a breve termine e non con uso cronico)</a:t>
            </a:r>
            <a:endParaRPr lang="en-US" sz="1800" b="0" strike="noStrike" spc="-1">
              <a:solidFill>
                <a:srgbClr val="000000"/>
              </a:solidFill>
              <a:latin typeface="Arial"/>
            </a:endParaRPr>
          </a:p>
          <a:p>
            <a:pPr marL="542880" lvl="1" indent="-271440" algn="just">
              <a:lnSpc>
                <a:spcPct val="100000"/>
              </a:lnSpc>
              <a:buClr>
                <a:srgbClr val="C00000"/>
              </a:buClr>
              <a:buSzPct val="120000"/>
              <a:buFont typeface="Wingdings" charset="2"/>
              <a:buChar char=""/>
            </a:pPr>
            <a:r>
              <a:rPr lang="it-IT" sz="1800" b="0" strike="noStrike" spc="-1">
                <a:solidFill>
                  <a:srgbClr val="000066"/>
                </a:solidFill>
                <a:latin typeface="Calibri"/>
              </a:rPr>
              <a:t>Sono probabilmente le sostanze che hanno provocato più morti nella storia del doping a causa delle gravi reazioni avverse</a:t>
            </a:r>
            <a:endParaRPr lang="en-US" sz="1800" b="0" strike="noStrike" spc="-1">
              <a:solidFill>
                <a:srgbClr val="000000"/>
              </a:solidFill>
              <a:latin typeface="Arial"/>
            </a:endParaRPr>
          </a:p>
        </p:txBody>
      </p:sp>
      <p:sp>
        <p:nvSpPr>
          <p:cNvPr id="227" name="CustomShape 4"/>
          <p:cNvSpPr/>
          <p:nvPr/>
        </p:nvSpPr>
        <p:spPr>
          <a:xfrm>
            <a:off x="611280" y="5232240"/>
            <a:ext cx="7777080" cy="12826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363240" indent="-363240" algn="just">
              <a:lnSpc>
                <a:spcPct val="100000"/>
              </a:lnSpc>
            </a:pPr>
            <a:r>
              <a:rPr lang="it-IT" sz="2400" b="1" strike="noStrike" spc="-1">
                <a:solidFill>
                  <a:srgbClr val="9900CC"/>
                </a:solidFill>
                <a:latin typeface="Calibri"/>
              </a:rPr>
              <a:t>Efedrina, pseudoefredina, fenilpropanolamina</a:t>
            </a:r>
            <a:endParaRPr lang="en-US" sz="2400" b="0" strike="noStrike" spc="-1">
              <a:solidFill>
                <a:srgbClr val="000000"/>
              </a:solidFill>
              <a:latin typeface="Arial"/>
            </a:endParaRPr>
          </a:p>
          <a:p>
            <a:pPr marL="271440" lvl="1" indent="-271440" algn="just">
              <a:lnSpc>
                <a:spcPct val="100000"/>
              </a:lnSpc>
              <a:buClr>
                <a:srgbClr val="C00000"/>
              </a:buClr>
              <a:buSzPct val="120000"/>
              <a:buFont typeface="Wingdings" charset="2"/>
              <a:buChar char=""/>
            </a:pPr>
            <a:r>
              <a:rPr lang="it-IT" sz="1800" b="0" strike="noStrike" spc="-1">
                <a:solidFill>
                  <a:srgbClr val="000066"/>
                </a:solidFill>
                <a:latin typeface="Calibri"/>
              </a:rPr>
              <a:t>Farmaci utilizzati nel raffreddore (ma anche illegalmente come anoressizzanti) hanno effetti simili alle amfetamine (anche come reazioni avverse) quando impiegati a dosaggi elevati</a:t>
            </a:r>
            <a:endParaRPr lang="en-US" sz="1800" b="0" strike="noStrike" spc="-1">
              <a:solidFill>
                <a:srgbClr val="000000"/>
              </a:solidFill>
              <a:latin typeface="Arial"/>
            </a:endParaRPr>
          </a:p>
        </p:txBody>
      </p:sp>
      <p:pic>
        <p:nvPicPr>
          <p:cNvPr id="228" name="Picture 3" descr="msotw9_temp0"/>
          <p:cNvPicPr/>
          <p:nvPr/>
        </p:nvPicPr>
        <p:blipFill>
          <a:blip r:embed="rId2" cstate="print"/>
          <a:stretch/>
        </p:blipFill>
        <p:spPr>
          <a:xfrm>
            <a:off x="1692360" y="907920"/>
            <a:ext cx="2619360" cy="1282680"/>
          </a:xfrm>
          <a:prstGeom prst="rect">
            <a:avLst/>
          </a:prstGeom>
          <a:ln>
            <a:noFill/>
          </a:ln>
        </p:spPr>
      </p:pic>
      <p:pic>
        <p:nvPicPr>
          <p:cNvPr id="229" name="Picture 4" descr="msotw9_temp0"/>
          <p:cNvPicPr/>
          <p:nvPr/>
        </p:nvPicPr>
        <p:blipFill>
          <a:blip r:embed="rId3" cstate="print"/>
          <a:stretch/>
        </p:blipFill>
        <p:spPr>
          <a:xfrm>
            <a:off x="4788000" y="905040"/>
            <a:ext cx="2619360" cy="1282680"/>
          </a:xfrm>
          <a:prstGeom prst="rect">
            <a:avLst/>
          </a:prstGeom>
          <a:ln>
            <a:noFill/>
          </a:ln>
        </p:spPr>
      </p:pic>
      <p:sp>
        <p:nvSpPr>
          <p:cNvPr id="230" name="CustomShape 5"/>
          <p:cNvSpPr/>
          <p:nvPr/>
        </p:nvSpPr>
        <p:spPr>
          <a:xfrm>
            <a:off x="2411640" y="1989000"/>
            <a:ext cx="1104120" cy="307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b="1" strike="noStrike" spc="-1">
                <a:solidFill>
                  <a:srgbClr val="9900CC"/>
                </a:solidFill>
                <a:latin typeface="Calibri"/>
              </a:rPr>
              <a:t>Amfetamina</a:t>
            </a:r>
            <a:endParaRPr lang="en-US" sz="1400" b="0" strike="noStrike" spc="-1">
              <a:solidFill>
                <a:srgbClr val="000000"/>
              </a:solidFill>
              <a:latin typeface="Arial"/>
            </a:endParaRPr>
          </a:p>
        </p:txBody>
      </p:sp>
      <p:sp>
        <p:nvSpPr>
          <p:cNvPr id="231" name="CustomShape 6"/>
          <p:cNvSpPr/>
          <p:nvPr/>
        </p:nvSpPr>
        <p:spPr>
          <a:xfrm>
            <a:off x="5434920" y="1989000"/>
            <a:ext cx="1392480" cy="307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b="1" strike="noStrike" spc="-1">
                <a:solidFill>
                  <a:srgbClr val="9900CC"/>
                </a:solidFill>
                <a:latin typeface="Calibri"/>
              </a:rPr>
              <a:t>Metamfetamina</a:t>
            </a:r>
            <a:endParaRPr lang="en-US" sz="1400" b="0" strike="noStrike" spc="-1">
              <a:solidFill>
                <a:srgbClr val="000000"/>
              </a:solidFill>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 descr="http://web.tiscali.it/rivistapsychol/capI/image011.jpg"/>
          <p:cNvPicPr/>
          <p:nvPr/>
        </p:nvPicPr>
        <p:blipFill>
          <a:blip r:embed="rId3" cstate="print"/>
          <a:stretch/>
        </p:blipFill>
        <p:spPr>
          <a:xfrm>
            <a:off x="5435640" y="2687760"/>
            <a:ext cx="3467160" cy="3477960"/>
          </a:xfrm>
          <a:prstGeom prst="rect">
            <a:avLst/>
          </a:prstGeom>
          <a:ln>
            <a:noFill/>
          </a:ln>
        </p:spPr>
      </p:pic>
      <p:sp>
        <p:nvSpPr>
          <p:cNvPr id="234" name="CustomShape 1"/>
          <p:cNvSpPr/>
          <p:nvPr/>
        </p:nvSpPr>
        <p:spPr>
          <a:xfrm>
            <a:off x="395280" y="11592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400" b="1" strike="noStrike" spc="-1">
                <a:solidFill>
                  <a:srgbClr val="9900CC"/>
                </a:solidFill>
                <a:latin typeface="Calibri"/>
              </a:rPr>
              <a:t>AMFETAMINE</a:t>
            </a:r>
            <a:endParaRPr lang="en-US" sz="2400" b="0" strike="noStrike" spc="-1">
              <a:solidFill>
                <a:srgbClr val="000000"/>
              </a:solidFill>
              <a:latin typeface="Arial"/>
            </a:endParaRPr>
          </a:p>
        </p:txBody>
      </p:sp>
      <p:sp>
        <p:nvSpPr>
          <p:cNvPr id="235" name="Line 2"/>
          <p:cNvSpPr/>
          <p:nvPr/>
        </p:nvSpPr>
        <p:spPr>
          <a:xfrm>
            <a:off x="0" y="1125360"/>
            <a:ext cx="9144000" cy="0"/>
          </a:xfrm>
          <a:prstGeom prst="line">
            <a:avLst/>
          </a:prstGeom>
          <a:ln w="76320">
            <a:solidFill>
              <a:srgbClr val="9900CC"/>
            </a:solidFill>
            <a:miter/>
          </a:ln>
        </p:spPr>
        <p:style>
          <a:lnRef idx="0">
            <a:scrgbClr r="0" g="0" b="0"/>
          </a:lnRef>
          <a:fillRef idx="0">
            <a:scrgbClr r="0" g="0" b="0"/>
          </a:fillRef>
          <a:effectRef idx="0">
            <a:scrgbClr r="0" g="0" b="0"/>
          </a:effectRef>
          <a:fontRef idx="minor"/>
        </p:style>
      </p:sp>
      <p:sp>
        <p:nvSpPr>
          <p:cNvPr id="236" name="CustomShape 3"/>
          <p:cNvSpPr/>
          <p:nvPr/>
        </p:nvSpPr>
        <p:spPr>
          <a:xfrm>
            <a:off x="3133440" y="620640"/>
            <a:ext cx="286596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strike="noStrike" spc="-1">
                <a:solidFill>
                  <a:srgbClr val="9900CC"/>
                </a:solidFill>
                <a:latin typeface="Calibri"/>
              </a:rPr>
              <a:t>Meccanismo d’azione</a:t>
            </a:r>
            <a:endParaRPr lang="en-US" sz="2400" b="0" strike="noStrike" spc="-1">
              <a:solidFill>
                <a:srgbClr val="000000"/>
              </a:solidFill>
              <a:latin typeface="Arial"/>
            </a:endParaRPr>
          </a:p>
        </p:txBody>
      </p:sp>
      <p:sp>
        <p:nvSpPr>
          <p:cNvPr id="237" name="CustomShape 4"/>
          <p:cNvSpPr/>
          <p:nvPr/>
        </p:nvSpPr>
        <p:spPr>
          <a:xfrm>
            <a:off x="539640" y="1341360"/>
            <a:ext cx="7704360" cy="1618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2000" b="0" strike="noStrike" spc="-1">
                <a:solidFill>
                  <a:srgbClr val="000066"/>
                </a:solidFill>
                <a:latin typeface="Calibri"/>
              </a:rPr>
              <a:t>Gli effetti delle amfetamina sono dovuti al </a:t>
            </a:r>
            <a:r>
              <a:rPr lang="it-IT" sz="2000" b="1" i="1" strike="noStrike" spc="-1">
                <a:solidFill>
                  <a:srgbClr val="9900CC"/>
                </a:solidFill>
                <a:latin typeface="Calibri"/>
              </a:rPr>
              <a:t>release di catecolamine </a:t>
            </a:r>
            <a:r>
              <a:rPr lang="it-IT" sz="2000" b="0" strike="noStrike" spc="-1">
                <a:solidFill>
                  <a:srgbClr val="000066"/>
                </a:solidFill>
                <a:latin typeface="Calibri"/>
              </a:rPr>
              <a:t>(dopamina e noradrenalina) dalle terminazioni nervose.</a:t>
            </a:r>
            <a:endParaRPr lang="en-US" sz="2000" b="0" strike="noStrike" spc="-1">
              <a:solidFill>
                <a:srgbClr val="000000"/>
              </a:solidFill>
              <a:latin typeface="Arial"/>
            </a:endParaRPr>
          </a:p>
          <a:p>
            <a:pPr algn="just">
              <a:lnSpc>
                <a:spcPct val="100000"/>
              </a:lnSpc>
            </a:pPr>
            <a:endParaRPr lang="en-US" sz="2000" b="0" strike="noStrike" spc="-1">
              <a:solidFill>
                <a:srgbClr val="000000"/>
              </a:solidFill>
              <a:latin typeface="Arial"/>
            </a:endParaRPr>
          </a:p>
          <a:p>
            <a:pPr algn="just">
              <a:lnSpc>
                <a:spcPct val="100000"/>
              </a:lnSpc>
            </a:pPr>
            <a:r>
              <a:rPr lang="it-IT" sz="2000" b="0" strike="noStrike" spc="-1">
                <a:solidFill>
                  <a:srgbClr val="000066"/>
                </a:solidFill>
                <a:latin typeface="Calibri"/>
              </a:rPr>
              <a:t>L’aumento del  release delle catecolamine è conseguenza di 4 azioni principali</a:t>
            </a:r>
            <a:endParaRPr lang="en-US" sz="2000" b="0" strike="noStrike" spc="-1">
              <a:solidFill>
                <a:srgbClr val="000000"/>
              </a:solidFill>
              <a:latin typeface="Arial"/>
            </a:endParaRPr>
          </a:p>
        </p:txBody>
      </p:sp>
      <p:sp>
        <p:nvSpPr>
          <p:cNvPr id="238" name="CustomShape 5"/>
          <p:cNvSpPr/>
          <p:nvPr/>
        </p:nvSpPr>
        <p:spPr>
          <a:xfrm>
            <a:off x="468360" y="2852640"/>
            <a:ext cx="4603680" cy="3141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450720" indent="-450720" algn="just">
              <a:lnSpc>
                <a:spcPct val="100000"/>
              </a:lnSpc>
              <a:spcBef>
                <a:spcPts val="598"/>
              </a:spcBef>
              <a:spcAft>
                <a:spcPts val="598"/>
              </a:spcAft>
            </a:pPr>
            <a:endParaRPr lang="en-US" sz="1800" b="0" strike="noStrike" spc="-1">
              <a:solidFill>
                <a:srgbClr val="000000"/>
              </a:solidFill>
              <a:latin typeface="Arial"/>
            </a:endParaRPr>
          </a:p>
          <a:p>
            <a:pPr marL="450720" indent="-450720" algn="just">
              <a:lnSpc>
                <a:spcPct val="100000"/>
              </a:lnSpc>
              <a:spcBef>
                <a:spcPts val="598"/>
              </a:spcBef>
              <a:spcAft>
                <a:spcPts val="598"/>
              </a:spcAft>
              <a:buClr>
                <a:srgbClr val="9900CC"/>
              </a:buClr>
              <a:buFont typeface="Calibri"/>
              <a:buAutoNum type="arabicParenR"/>
            </a:pPr>
            <a:r>
              <a:rPr lang="it-IT" sz="2000" b="0" i="1" strike="noStrike" spc="-1">
                <a:solidFill>
                  <a:srgbClr val="9900CC"/>
                </a:solidFill>
                <a:latin typeface="Calibri"/>
              </a:rPr>
              <a:t>inibizione del trasportatore vescicolare     (vesicular carrier)</a:t>
            </a:r>
            <a:endParaRPr lang="en-US" sz="2000" b="0" strike="noStrike" spc="-1">
              <a:solidFill>
                <a:srgbClr val="000000"/>
              </a:solidFill>
              <a:latin typeface="Arial"/>
            </a:endParaRPr>
          </a:p>
          <a:p>
            <a:pPr marL="450720" indent="-450720" algn="just">
              <a:lnSpc>
                <a:spcPct val="100000"/>
              </a:lnSpc>
              <a:spcBef>
                <a:spcPts val="598"/>
              </a:spcBef>
              <a:spcAft>
                <a:spcPts val="598"/>
              </a:spcAft>
              <a:buClr>
                <a:srgbClr val="9900CC"/>
              </a:buClr>
              <a:buFont typeface="Calibri"/>
              <a:buAutoNum type="arabicParenR"/>
            </a:pPr>
            <a:r>
              <a:rPr lang="it-IT" sz="2000" b="0" i="1" strike="noStrike" spc="-1">
                <a:solidFill>
                  <a:srgbClr val="9900CC"/>
                </a:solidFill>
                <a:latin typeface="Calibri"/>
              </a:rPr>
              <a:t>inibizione delle monoamminossidasi (MAO)</a:t>
            </a:r>
            <a:endParaRPr lang="en-US" sz="2000" b="0" strike="noStrike" spc="-1">
              <a:solidFill>
                <a:srgbClr val="000000"/>
              </a:solidFill>
              <a:latin typeface="Arial"/>
            </a:endParaRPr>
          </a:p>
          <a:p>
            <a:pPr marL="450720" indent="-450720" algn="just">
              <a:lnSpc>
                <a:spcPct val="100000"/>
              </a:lnSpc>
              <a:spcBef>
                <a:spcPts val="598"/>
              </a:spcBef>
              <a:spcAft>
                <a:spcPts val="598"/>
              </a:spcAft>
            </a:pPr>
            <a:r>
              <a:rPr lang="it-IT" sz="2000" b="0" i="1" strike="noStrike" spc="-1">
                <a:solidFill>
                  <a:srgbClr val="9900CC"/>
                </a:solidFill>
                <a:latin typeface="Calibri"/>
              </a:rPr>
              <a:t>3)  inversione della direzione di trasporto       del carrier di membrana</a:t>
            </a:r>
            <a:endParaRPr lang="en-US" sz="2000" b="0" strike="noStrike" spc="-1">
              <a:solidFill>
                <a:srgbClr val="000000"/>
              </a:solidFill>
              <a:latin typeface="Arial"/>
            </a:endParaRPr>
          </a:p>
          <a:p>
            <a:pPr marL="450720" indent="-450720" algn="just">
              <a:lnSpc>
                <a:spcPct val="100000"/>
              </a:lnSpc>
              <a:spcBef>
                <a:spcPts val="598"/>
              </a:spcBef>
              <a:spcAft>
                <a:spcPts val="598"/>
              </a:spcAft>
            </a:pPr>
            <a:r>
              <a:rPr lang="it-IT" sz="2000" b="0" i="1" strike="noStrike" spc="-1">
                <a:solidFill>
                  <a:srgbClr val="9900CC"/>
                </a:solidFill>
                <a:latin typeface="Calibri"/>
              </a:rPr>
              <a:t>4)   blocco del reuptake delle catecolamine</a:t>
            </a:r>
            <a:endParaRPr lang="en-US" sz="2000" b="0" strike="noStrike" spc="-1">
              <a:solidFill>
                <a:srgbClr val="000000"/>
              </a:solidFill>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ustomShape 1"/>
          <p:cNvSpPr/>
          <p:nvPr/>
        </p:nvSpPr>
        <p:spPr>
          <a:xfrm>
            <a:off x="395280" y="11592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400" b="1" strike="noStrike" spc="-1">
                <a:solidFill>
                  <a:srgbClr val="9900CC"/>
                </a:solidFill>
                <a:latin typeface="Calibri"/>
              </a:rPr>
              <a:t>AMFETAMINE</a:t>
            </a:r>
            <a:endParaRPr lang="en-US" sz="2400" b="0" strike="noStrike" spc="-1">
              <a:solidFill>
                <a:srgbClr val="000000"/>
              </a:solidFill>
              <a:latin typeface="Arial"/>
            </a:endParaRPr>
          </a:p>
        </p:txBody>
      </p:sp>
      <p:sp>
        <p:nvSpPr>
          <p:cNvPr id="241" name="Line 2"/>
          <p:cNvSpPr/>
          <p:nvPr/>
        </p:nvSpPr>
        <p:spPr>
          <a:xfrm>
            <a:off x="0" y="1125360"/>
            <a:ext cx="9144000" cy="0"/>
          </a:xfrm>
          <a:prstGeom prst="line">
            <a:avLst/>
          </a:prstGeom>
          <a:ln w="76320">
            <a:solidFill>
              <a:srgbClr val="9900CC"/>
            </a:solidFill>
            <a:miter/>
          </a:ln>
        </p:spPr>
        <p:style>
          <a:lnRef idx="0">
            <a:scrgbClr r="0" g="0" b="0"/>
          </a:lnRef>
          <a:fillRef idx="0">
            <a:scrgbClr r="0" g="0" b="0"/>
          </a:fillRef>
          <a:effectRef idx="0">
            <a:scrgbClr r="0" g="0" b="0"/>
          </a:effectRef>
          <a:fontRef idx="minor"/>
        </p:style>
      </p:sp>
      <p:sp>
        <p:nvSpPr>
          <p:cNvPr id="242" name="CustomShape 3"/>
          <p:cNvSpPr/>
          <p:nvPr/>
        </p:nvSpPr>
        <p:spPr>
          <a:xfrm>
            <a:off x="3582360" y="620640"/>
            <a:ext cx="221076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strike="noStrike" spc="-1">
                <a:solidFill>
                  <a:srgbClr val="9900CC"/>
                </a:solidFill>
                <a:latin typeface="Calibri"/>
              </a:rPr>
              <a:t>Farmacocinetica</a:t>
            </a:r>
            <a:endParaRPr lang="en-US" sz="2400" b="0" strike="noStrike" spc="-1">
              <a:solidFill>
                <a:srgbClr val="000000"/>
              </a:solidFill>
              <a:latin typeface="Arial"/>
            </a:endParaRPr>
          </a:p>
        </p:txBody>
      </p:sp>
      <p:sp>
        <p:nvSpPr>
          <p:cNvPr id="243" name="CustomShape 4"/>
          <p:cNvSpPr/>
          <p:nvPr/>
        </p:nvSpPr>
        <p:spPr>
          <a:xfrm>
            <a:off x="395280" y="2852640"/>
            <a:ext cx="8529480" cy="20750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363240" indent="-363240" algn="just">
              <a:lnSpc>
                <a:spcPct val="100000"/>
              </a:lnSpc>
            </a:pPr>
            <a:r>
              <a:rPr lang="it-IT" sz="2000" b="1" strike="noStrike" spc="-1">
                <a:solidFill>
                  <a:srgbClr val="9900CC"/>
                </a:solidFill>
                <a:latin typeface="Calibri"/>
              </a:rPr>
              <a:t>Assorbimento </a:t>
            </a:r>
            <a:r>
              <a:rPr lang="it-IT" sz="2000" b="1" strike="noStrike" spc="-1">
                <a:solidFill>
                  <a:srgbClr val="FF0000"/>
                </a:solidFill>
                <a:latin typeface="Calibri"/>
              </a:rPr>
              <a:t>                   </a:t>
            </a:r>
            <a:r>
              <a:rPr lang="it-IT" sz="1800" b="0" strike="noStrike" spc="-1">
                <a:solidFill>
                  <a:srgbClr val="000066"/>
                </a:solidFill>
                <a:latin typeface="Calibri"/>
              </a:rPr>
              <a:t>Tratto gastro intestinale</a:t>
            </a:r>
            <a:endParaRPr lang="en-US" sz="1800" b="0" strike="noStrike" spc="-1">
              <a:solidFill>
                <a:srgbClr val="000000"/>
              </a:solidFill>
              <a:latin typeface="Arial"/>
            </a:endParaRPr>
          </a:p>
          <a:p>
            <a:pPr marL="363240" indent="-363240" algn="just">
              <a:lnSpc>
                <a:spcPct val="100000"/>
              </a:lnSpc>
            </a:pPr>
            <a:endParaRPr lang="en-US" sz="1800" b="0" strike="noStrike" spc="-1">
              <a:solidFill>
                <a:srgbClr val="000000"/>
              </a:solidFill>
              <a:latin typeface="Arial"/>
            </a:endParaRPr>
          </a:p>
          <a:p>
            <a:pPr marL="363240" indent="-363240" algn="just">
              <a:lnSpc>
                <a:spcPct val="100000"/>
              </a:lnSpc>
            </a:pPr>
            <a:r>
              <a:rPr lang="it-IT" sz="2000" b="1" strike="noStrike" spc="-1">
                <a:solidFill>
                  <a:srgbClr val="9900CC"/>
                </a:solidFill>
                <a:latin typeface="Calibri"/>
              </a:rPr>
              <a:t>Distribuzione                      </a:t>
            </a:r>
            <a:r>
              <a:rPr lang="it-IT" sz="1800" b="0" strike="noStrike" spc="-1">
                <a:solidFill>
                  <a:srgbClr val="000066"/>
                </a:solidFill>
                <a:latin typeface="Calibri"/>
              </a:rPr>
              <a:t>Rapida a tutti i tessuti    (cervello, fegato, rene )</a:t>
            </a:r>
            <a:r>
              <a:rPr lang="it-IT" sz="1800" b="1" strike="noStrike" spc="-1">
                <a:solidFill>
                  <a:srgbClr val="000066"/>
                </a:solidFill>
                <a:latin typeface="Calibri"/>
              </a:rPr>
              <a:t>	</a:t>
            </a:r>
            <a:endParaRPr lang="en-US" sz="1800" b="0" strike="noStrike" spc="-1">
              <a:solidFill>
                <a:srgbClr val="000000"/>
              </a:solidFill>
              <a:latin typeface="Arial"/>
            </a:endParaRPr>
          </a:p>
          <a:p>
            <a:pPr marL="363240" indent="-363240" algn="just">
              <a:lnSpc>
                <a:spcPct val="100000"/>
              </a:lnSpc>
            </a:pPr>
            <a:endParaRPr lang="en-US" sz="1800" b="0" strike="noStrike" spc="-1">
              <a:solidFill>
                <a:srgbClr val="000000"/>
              </a:solidFill>
              <a:latin typeface="Arial"/>
            </a:endParaRPr>
          </a:p>
          <a:p>
            <a:pPr marL="363240" indent="-363240" algn="just">
              <a:lnSpc>
                <a:spcPct val="100000"/>
              </a:lnSpc>
            </a:pPr>
            <a:r>
              <a:rPr lang="it-IT" sz="2000" b="1" strike="noStrike" spc="-1">
                <a:solidFill>
                  <a:srgbClr val="9900CC"/>
                </a:solidFill>
                <a:latin typeface="Calibri"/>
              </a:rPr>
              <a:t>Metabolismo </a:t>
            </a:r>
            <a:r>
              <a:rPr lang="it-IT" sz="2000" b="1" strike="noStrike" spc="-1">
                <a:solidFill>
                  <a:srgbClr val="FF0000"/>
                </a:solidFill>
                <a:latin typeface="Calibri"/>
              </a:rPr>
              <a:t>                    </a:t>
            </a:r>
            <a:r>
              <a:rPr lang="it-IT" sz="1800" b="0" strike="noStrike" spc="-1">
                <a:solidFill>
                  <a:srgbClr val="000066"/>
                </a:solidFill>
                <a:latin typeface="Calibri"/>
              </a:rPr>
              <a:t>1) </a:t>
            </a:r>
            <a:r>
              <a:rPr lang="it-IT" sz="1800" b="0" u="sng" strike="noStrike" spc="-1">
                <a:solidFill>
                  <a:srgbClr val="000066"/>
                </a:solidFill>
                <a:uFillTx/>
                <a:latin typeface="Calibri"/>
              </a:rPr>
              <a:t>idrossilazione</a:t>
            </a:r>
            <a:r>
              <a:rPr lang="it-IT" sz="1800" b="0" strike="noStrike" spc="-1">
                <a:solidFill>
                  <a:srgbClr val="000066"/>
                </a:solidFill>
                <a:latin typeface="Calibri"/>
              </a:rPr>
              <a:t> dell’anello fenilico</a:t>
            </a:r>
            <a:endParaRPr lang="en-US" sz="1800" b="0" strike="noStrike" spc="-1">
              <a:solidFill>
                <a:srgbClr val="000000"/>
              </a:solidFill>
              <a:latin typeface="Arial"/>
            </a:endParaRPr>
          </a:p>
          <a:p>
            <a:pPr marL="363240" indent="-363240">
              <a:lnSpc>
                <a:spcPct val="100000"/>
              </a:lnSpc>
            </a:pPr>
            <a:r>
              <a:rPr lang="it-IT" sz="1800" b="0" strike="noStrike" spc="-1">
                <a:solidFill>
                  <a:srgbClr val="000066"/>
                </a:solidFill>
                <a:latin typeface="Calibri"/>
              </a:rPr>
              <a:t>                                                 2) N-demetilazione ( metamfetamina )</a:t>
            </a:r>
            <a:endParaRPr lang="en-US" sz="1800" b="0" strike="noStrike" spc="-1">
              <a:solidFill>
                <a:srgbClr val="000000"/>
              </a:solidFill>
              <a:latin typeface="Arial"/>
            </a:endParaRPr>
          </a:p>
          <a:p>
            <a:pPr marL="363240" indent="-363240">
              <a:lnSpc>
                <a:spcPct val="100000"/>
              </a:lnSpc>
            </a:pPr>
            <a:r>
              <a:rPr lang="it-IT" sz="1800" b="0" strike="noStrike" spc="-1">
                <a:solidFill>
                  <a:srgbClr val="000066"/>
                </a:solidFill>
                <a:latin typeface="Calibri"/>
              </a:rPr>
              <a:t>                                                 3) deaminazione</a:t>
            </a:r>
            <a:endParaRPr lang="en-US" sz="1800" b="0" strike="noStrike" spc="-1">
              <a:solidFill>
                <a:srgbClr val="000000"/>
              </a:solidFill>
              <a:latin typeface="Arial"/>
            </a:endParaRPr>
          </a:p>
          <a:p>
            <a:pPr marL="363240" indent="-363240">
              <a:lnSpc>
                <a:spcPct val="100000"/>
              </a:lnSpc>
            </a:pPr>
            <a:r>
              <a:rPr lang="it-IT" sz="1800" b="0" strike="noStrike" spc="-1">
                <a:solidFill>
                  <a:srgbClr val="000066"/>
                </a:solidFill>
                <a:latin typeface="Calibri"/>
              </a:rPr>
              <a:t>                                                 4) reazioni di coniugazione</a:t>
            </a:r>
            <a:endParaRPr lang="en-US" sz="1800" b="0" strike="noStrike" spc="-1">
              <a:solidFill>
                <a:srgbClr val="000000"/>
              </a:solidFill>
              <a:latin typeface="Arial"/>
            </a:endParaRPr>
          </a:p>
        </p:txBody>
      </p:sp>
      <p:sp>
        <p:nvSpPr>
          <p:cNvPr id="244" name="CustomShape 5"/>
          <p:cNvSpPr/>
          <p:nvPr/>
        </p:nvSpPr>
        <p:spPr>
          <a:xfrm>
            <a:off x="395280" y="1477800"/>
            <a:ext cx="8424720" cy="1221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511360" indent="-2511360" algn="just">
              <a:lnSpc>
                <a:spcPct val="100000"/>
              </a:lnSpc>
            </a:pPr>
            <a:r>
              <a:rPr lang="it-IT" sz="2000" b="1" strike="noStrike" spc="-1">
                <a:solidFill>
                  <a:srgbClr val="9900CC"/>
                </a:solidFill>
                <a:latin typeface="Calibri"/>
              </a:rPr>
              <a:t>Vie di somministrazione </a:t>
            </a:r>
            <a:r>
              <a:rPr lang="it-IT" sz="1800" b="0" strike="noStrike" spc="-1">
                <a:solidFill>
                  <a:srgbClr val="000066"/>
                </a:solidFill>
                <a:latin typeface="Calibri"/>
              </a:rPr>
              <a:t>per os, per inalazione, per e.v.  La via inalatoria ed  endovenosa, speed sono correlate a maggior rischio di tossicodipendenza. L’uso di amfetamina  per  e.v. è spesso accompagnato a quello di sostanze oppioidi</a:t>
            </a:r>
            <a:endParaRPr lang="en-US" sz="1800" b="0" strike="noStrike" spc="-1">
              <a:solidFill>
                <a:srgbClr val="000000"/>
              </a:solidFill>
              <a:latin typeface="Arial"/>
            </a:endParaRPr>
          </a:p>
        </p:txBody>
      </p:sp>
      <p:sp>
        <p:nvSpPr>
          <p:cNvPr id="245" name="CustomShape 6"/>
          <p:cNvSpPr/>
          <p:nvPr/>
        </p:nvSpPr>
        <p:spPr>
          <a:xfrm>
            <a:off x="395280" y="4941720"/>
            <a:ext cx="8280360" cy="1395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spcBef>
                <a:spcPts val="1123"/>
              </a:spcBef>
            </a:pPr>
            <a:r>
              <a:rPr lang="it-IT" sz="2000" b="1" strike="noStrike" spc="-1">
                <a:solidFill>
                  <a:srgbClr val="9900CC"/>
                </a:solidFill>
                <a:latin typeface="Calibri"/>
              </a:rPr>
              <a:t>Eliminazione                      </a:t>
            </a:r>
            <a:r>
              <a:rPr lang="it-IT" sz="1800" b="0" strike="noStrike" spc="-1">
                <a:solidFill>
                  <a:srgbClr val="000066"/>
                </a:solidFill>
                <a:latin typeface="Calibri"/>
              </a:rPr>
              <a:t>renale</a:t>
            </a:r>
            <a:endParaRPr lang="en-US" sz="1800" b="0" strike="noStrike" spc="-1">
              <a:solidFill>
                <a:srgbClr val="000000"/>
              </a:solidFill>
              <a:latin typeface="Arial"/>
            </a:endParaRPr>
          </a:p>
          <a:p>
            <a:pPr>
              <a:lnSpc>
                <a:spcPct val="100000"/>
              </a:lnSpc>
              <a:spcBef>
                <a:spcPts val="1123"/>
              </a:spcBef>
            </a:pPr>
            <a:r>
              <a:rPr lang="it-IT" sz="2000" b="1" strike="noStrike" spc="-1">
                <a:solidFill>
                  <a:srgbClr val="9900CC"/>
                </a:solidFill>
                <a:latin typeface="Calibri"/>
              </a:rPr>
              <a:t>Emivita plasmatica           </a:t>
            </a:r>
            <a:r>
              <a:rPr lang="it-IT" sz="1800" b="0" strike="noStrike" spc="-1">
                <a:solidFill>
                  <a:srgbClr val="000066"/>
                </a:solidFill>
                <a:latin typeface="Calibri"/>
              </a:rPr>
              <a:t>varia da 5-20, 30 ore in base al flusso  ematico ed al pH urinario. Rispetto alla cocaina, le amfetamine hanno una emivita più lunga, per cui l’assunzione di dosi ripetute avviene a intervalli di tempo maggiori.</a:t>
            </a:r>
            <a:endParaRPr lang="en-US" sz="1800" b="0" strike="noStrike" spc="-1">
              <a:solidFill>
                <a:srgbClr val="000000"/>
              </a:solidFill>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p:cNvSpPr/>
          <p:nvPr/>
        </p:nvSpPr>
        <p:spPr>
          <a:xfrm>
            <a:off x="395280" y="-2700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400" b="1" strike="noStrike" spc="-1">
                <a:solidFill>
                  <a:srgbClr val="9900CC"/>
                </a:solidFill>
                <a:latin typeface="Calibri"/>
              </a:rPr>
              <a:t>AMFETAMINE</a:t>
            </a:r>
            <a:endParaRPr lang="en-US" sz="2400" b="0" strike="noStrike" spc="-1">
              <a:solidFill>
                <a:srgbClr val="000000"/>
              </a:solidFill>
              <a:latin typeface="Arial"/>
            </a:endParaRPr>
          </a:p>
        </p:txBody>
      </p:sp>
      <p:sp>
        <p:nvSpPr>
          <p:cNvPr id="248" name="Line 2"/>
          <p:cNvSpPr/>
          <p:nvPr/>
        </p:nvSpPr>
        <p:spPr>
          <a:xfrm>
            <a:off x="0" y="981000"/>
            <a:ext cx="9144000" cy="0"/>
          </a:xfrm>
          <a:prstGeom prst="line">
            <a:avLst/>
          </a:prstGeom>
          <a:ln w="76320">
            <a:solidFill>
              <a:srgbClr val="9900CC"/>
            </a:solidFill>
            <a:miter/>
          </a:ln>
        </p:spPr>
        <p:style>
          <a:lnRef idx="0">
            <a:scrgbClr r="0" g="0" b="0"/>
          </a:lnRef>
          <a:fillRef idx="0">
            <a:scrgbClr r="0" g="0" b="0"/>
          </a:fillRef>
          <a:effectRef idx="0">
            <a:scrgbClr r="0" g="0" b="0"/>
          </a:effectRef>
          <a:fontRef idx="minor"/>
        </p:style>
      </p:sp>
      <p:sp>
        <p:nvSpPr>
          <p:cNvPr id="249" name="CustomShape 3"/>
          <p:cNvSpPr/>
          <p:nvPr/>
        </p:nvSpPr>
        <p:spPr>
          <a:xfrm>
            <a:off x="3139560" y="404640"/>
            <a:ext cx="287064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strike="noStrike" spc="-1">
                <a:solidFill>
                  <a:srgbClr val="9900CC"/>
                </a:solidFill>
                <a:latin typeface="Calibri"/>
              </a:rPr>
              <a:t>TOSSICODIPENDENZA</a:t>
            </a:r>
            <a:endParaRPr lang="en-US" sz="2400" b="0" strike="noStrike" spc="-1">
              <a:solidFill>
                <a:srgbClr val="000000"/>
              </a:solidFill>
              <a:latin typeface="Arial"/>
            </a:endParaRPr>
          </a:p>
        </p:txBody>
      </p:sp>
      <p:sp>
        <p:nvSpPr>
          <p:cNvPr id="250" name="CustomShape 4"/>
          <p:cNvSpPr/>
          <p:nvPr/>
        </p:nvSpPr>
        <p:spPr>
          <a:xfrm>
            <a:off x="611280" y="1220760"/>
            <a:ext cx="8076960" cy="49726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457200" indent="-457200">
              <a:lnSpc>
                <a:spcPct val="100000"/>
              </a:lnSpc>
              <a:buClr>
                <a:srgbClr val="9900CC"/>
              </a:buClr>
              <a:buFont typeface="Calibri"/>
              <a:buAutoNum type="arabicParenR"/>
            </a:pPr>
            <a:r>
              <a:rPr lang="it-IT" sz="2000" b="1" u="sng" strike="noStrike" spc="-1">
                <a:solidFill>
                  <a:srgbClr val="9900CC"/>
                </a:solidFill>
                <a:uFillTx/>
                <a:latin typeface="Calibri"/>
              </a:rPr>
              <a:t>Tolleranza acuta</a:t>
            </a:r>
            <a:r>
              <a:rPr lang="it-IT" sz="2000" b="1" strike="noStrike" spc="-1">
                <a:solidFill>
                  <a:srgbClr val="9900CC"/>
                </a:solidFill>
                <a:latin typeface="Calibri"/>
              </a:rPr>
              <a:t>, </a:t>
            </a:r>
            <a:endParaRPr lang="en-US" sz="2000" b="0" strike="noStrike" spc="-1">
              <a:solidFill>
                <a:srgbClr val="000000"/>
              </a:solidFill>
              <a:latin typeface="Arial"/>
            </a:endParaRPr>
          </a:p>
          <a:p>
            <a:pPr marL="457200" indent="-457200">
              <a:lnSpc>
                <a:spcPct val="100000"/>
              </a:lnSpc>
            </a:pPr>
            <a:r>
              <a:rPr lang="it-IT" sz="2000" b="1" strike="noStrike" spc="-1">
                <a:solidFill>
                  <a:srgbClr val="C00000"/>
                </a:solidFill>
                <a:latin typeface="Calibri"/>
              </a:rPr>
              <a:t>	</a:t>
            </a:r>
            <a:r>
              <a:rPr lang="it-IT" sz="2000" b="0" strike="noStrike" spc="-1">
                <a:solidFill>
                  <a:srgbClr val="000066"/>
                </a:solidFill>
                <a:latin typeface="Calibri"/>
              </a:rPr>
              <a:t>o tachifilassi, in misura più intensa della cocaina. Il meccanismo è rappresentato dalla deplezione del </a:t>
            </a:r>
            <a:r>
              <a:rPr lang="it-IT" sz="2000" b="0" i="1" strike="noStrike" spc="-1">
                <a:solidFill>
                  <a:srgbClr val="000066"/>
                </a:solidFill>
                <a:latin typeface="Calibri"/>
              </a:rPr>
              <a:t>pool </a:t>
            </a:r>
            <a:r>
              <a:rPr lang="it-IT" sz="2000" b="0" strike="noStrike" spc="-1">
                <a:solidFill>
                  <a:srgbClr val="000066"/>
                </a:solidFill>
                <a:latin typeface="Calibri"/>
              </a:rPr>
              <a:t> non-vescicolare della DA.</a:t>
            </a:r>
            <a:endParaRPr lang="en-US" sz="2000" b="0" strike="noStrike" spc="-1">
              <a:solidFill>
                <a:srgbClr val="000000"/>
              </a:solidFill>
              <a:latin typeface="Arial"/>
            </a:endParaRPr>
          </a:p>
          <a:p>
            <a:pPr marL="457200" indent="-457200">
              <a:lnSpc>
                <a:spcPct val="100000"/>
              </a:lnSpc>
            </a:pPr>
            <a:endParaRPr lang="en-US" sz="2000" b="0" strike="noStrike" spc="-1">
              <a:solidFill>
                <a:srgbClr val="000000"/>
              </a:solidFill>
              <a:latin typeface="Arial"/>
            </a:endParaRPr>
          </a:p>
          <a:p>
            <a:pPr marL="457200" indent="-457200">
              <a:lnSpc>
                <a:spcPct val="100000"/>
              </a:lnSpc>
              <a:buClr>
                <a:srgbClr val="9900CC"/>
              </a:buClr>
              <a:buFont typeface="Calibri"/>
              <a:buAutoNum type="arabicParenR" startAt="2"/>
            </a:pPr>
            <a:r>
              <a:rPr lang="it-IT" sz="2000" b="1" u="sng" strike="noStrike" spc="-1">
                <a:solidFill>
                  <a:srgbClr val="9900CC"/>
                </a:solidFill>
                <a:uFillTx/>
                <a:latin typeface="Calibri"/>
              </a:rPr>
              <a:t>Tolleranza inversa o sensibilizzazione</a:t>
            </a:r>
            <a:r>
              <a:rPr lang="it-IT" sz="2000" b="1" strike="noStrike" spc="-1">
                <a:solidFill>
                  <a:srgbClr val="9900CC"/>
                </a:solidFill>
                <a:latin typeface="Calibri"/>
              </a:rPr>
              <a:t> </a:t>
            </a:r>
            <a:endParaRPr lang="en-US" sz="2000" b="0" strike="noStrike" spc="-1">
              <a:solidFill>
                <a:srgbClr val="000000"/>
              </a:solidFill>
              <a:latin typeface="Arial"/>
            </a:endParaRPr>
          </a:p>
          <a:p>
            <a:pPr marL="457200" indent="-457200">
              <a:lnSpc>
                <a:spcPct val="100000"/>
              </a:lnSpc>
            </a:pPr>
            <a:r>
              <a:rPr lang="it-IT" sz="2000" b="0" strike="noStrike" spc="-1">
                <a:solidFill>
                  <a:srgbClr val="000066"/>
                </a:solidFill>
                <a:latin typeface="Calibri"/>
              </a:rPr>
              <a:t>	in relazione ad effetti motori e stereotipie. Questi effetti sono correlati ad aumentato rilascio di DA nello striato e nel NAc dopo trattamento cronico.</a:t>
            </a:r>
            <a:endParaRPr lang="en-US" sz="2000" b="0" strike="noStrike" spc="-1">
              <a:solidFill>
                <a:srgbClr val="000000"/>
              </a:solidFill>
              <a:latin typeface="Arial"/>
            </a:endParaRPr>
          </a:p>
          <a:p>
            <a:pPr marL="457200" indent="-457200">
              <a:lnSpc>
                <a:spcPct val="100000"/>
              </a:lnSpc>
              <a:buClr>
                <a:srgbClr val="000066"/>
              </a:buClr>
              <a:buFont typeface="Calibri"/>
              <a:buAutoNum type="arabicParenR" startAt="2"/>
            </a:pPr>
            <a:endParaRPr lang="en-US" sz="2000" b="0" strike="noStrike" spc="-1">
              <a:solidFill>
                <a:srgbClr val="000000"/>
              </a:solidFill>
              <a:latin typeface="Arial"/>
            </a:endParaRPr>
          </a:p>
          <a:p>
            <a:pPr marL="457200" indent="-457200">
              <a:lnSpc>
                <a:spcPct val="100000"/>
              </a:lnSpc>
              <a:buClr>
                <a:srgbClr val="9900CC"/>
              </a:buClr>
              <a:buFont typeface="Calibri"/>
              <a:buAutoNum type="arabicParenR" startAt="3"/>
            </a:pPr>
            <a:r>
              <a:rPr lang="it-IT" sz="2000" b="1" u="sng" strike="noStrike" spc="-1">
                <a:solidFill>
                  <a:srgbClr val="9900CC"/>
                </a:solidFill>
                <a:uFillTx/>
                <a:latin typeface="Calibri"/>
              </a:rPr>
              <a:t>Tolleranza metabolica</a:t>
            </a:r>
            <a:endParaRPr lang="en-US" sz="2000" b="0" strike="noStrike" spc="-1">
              <a:solidFill>
                <a:srgbClr val="000000"/>
              </a:solidFill>
              <a:latin typeface="Arial"/>
            </a:endParaRPr>
          </a:p>
          <a:p>
            <a:pPr marL="457200" indent="-457200">
              <a:lnSpc>
                <a:spcPct val="100000"/>
              </a:lnSpc>
              <a:buClr>
                <a:srgbClr val="9900CC"/>
              </a:buClr>
              <a:buFont typeface="Calibri"/>
              <a:buAutoNum type="arabicParenR" startAt="3"/>
            </a:pPr>
            <a:endParaRPr lang="en-US" sz="2000" b="0" strike="noStrike" spc="-1">
              <a:solidFill>
                <a:srgbClr val="000000"/>
              </a:solidFill>
              <a:latin typeface="Arial"/>
            </a:endParaRPr>
          </a:p>
          <a:p>
            <a:pPr marL="457200" indent="-457200">
              <a:lnSpc>
                <a:spcPct val="100000"/>
              </a:lnSpc>
              <a:buClr>
                <a:srgbClr val="9900CC"/>
              </a:buClr>
              <a:buFont typeface="Calibri"/>
              <a:buAutoNum type="arabicParenR" startAt="3"/>
            </a:pPr>
            <a:r>
              <a:rPr lang="it-IT" sz="2000" b="1" strike="noStrike" spc="-1">
                <a:solidFill>
                  <a:srgbClr val="9900CC"/>
                </a:solidFill>
                <a:latin typeface="Calibri"/>
              </a:rPr>
              <a:t> Dipendenza psichica</a:t>
            </a:r>
            <a:endParaRPr lang="en-US" sz="2000" b="0" strike="noStrike" spc="-1">
              <a:solidFill>
                <a:srgbClr val="000000"/>
              </a:solidFill>
              <a:latin typeface="Arial"/>
            </a:endParaRPr>
          </a:p>
          <a:p>
            <a:pPr marL="457200" indent="-457200">
              <a:lnSpc>
                <a:spcPct val="100000"/>
              </a:lnSpc>
            </a:pPr>
            <a:r>
              <a:rPr lang="it-IT" sz="2000" b="0" strike="noStrike" spc="-1">
                <a:solidFill>
                  <a:srgbClr val="000066"/>
                </a:solidFill>
                <a:latin typeface="Calibri"/>
              </a:rPr>
              <a:t>          Psicosi tossica</a:t>
            </a:r>
            <a:endParaRPr lang="en-US" sz="2000" b="0" strike="noStrike" spc="-1">
              <a:solidFill>
                <a:srgbClr val="000000"/>
              </a:solidFill>
              <a:latin typeface="Arial"/>
            </a:endParaRPr>
          </a:p>
          <a:p>
            <a:pPr marL="457200" indent="-457200">
              <a:lnSpc>
                <a:spcPct val="100000"/>
              </a:lnSpc>
            </a:pPr>
            <a:r>
              <a:rPr lang="it-IT" sz="2000" b="0" strike="noStrike" spc="-1">
                <a:solidFill>
                  <a:srgbClr val="000066"/>
                </a:solidFill>
                <a:latin typeface="Calibri"/>
              </a:rPr>
              <a:t>	</a:t>
            </a:r>
            <a:endParaRPr lang="en-US" sz="2000" b="0" strike="noStrike" spc="-1">
              <a:solidFill>
                <a:srgbClr val="000000"/>
              </a:solidFill>
              <a:latin typeface="Arial"/>
            </a:endParaRPr>
          </a:p>
          <a:p>
            <a:pPr marL="457200" indent="-457200">
              <a:lnSpc>
                <a:spcPct val="100000"/>
              </a:lnSpc>
            </a:pPr>
            <a:endParaRPr lang="en-US" sz="2000" b="0" strike="noStrike" spc="-1">
              <a:solidFill>
                <a:srgbClr val="000000"/>
              </a:solidFill>
              <a:latin typeface="Arial"/>
            </a:endParaRPr>
          </a:p>
          <a:p>
            <a:pPr marL="457200" indent="-457200">
              <a:lnSpc>
                <a:spcPct val="100000"/>
              </a:lnSpc>
            </a:pPr>
            <a:r>
              <a:rPr lang="it-IT" sz="2000" b="0" strike="noStrike" spc="-1">
                <a:solidFill>
                  <a:srgbClr val="000066"/>
                </a:solidFill>
                <a:latin typeface="Calibri"/>
              </a:rPr>
              <a:t>	     </a:t>
            </a:r>
            <a:endParaRPr lang="en-US" sz="2000" b="0" strike="noStrike" spc="-1">
              <a:solidFill>
                <a:srgbClr val="000000"/>
              </a:solidFill>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Group 1"/>
          <p:cNvGrpSpPr/>
          <p:nvPr/>
        </p:nvGrpSpPr>
        <p:grpSpPr>
          <a:xfrm>
            <a:off x="247680" y="1447920"/>
            <a:ext cx="8717040" cy="4717800"/>
            <a:chOff x="247680" y="1447920"/>
            <a:chExt cx="8717040" cy="4717800"/>
          </a:xfrm>
        </p:grpSpPr>
        <p:sp>
          <p:nvSpPr>
            <p:cNvPr id="253" name="CustomShape 2"/>
            <p:cNvSpPr/>
            <p:nvPr/>
          </p:nvSpPr>
          <p:spPr>
            <a:xfrm>
              <a:off x="1698480" y="1535040"/>
              <a:ext cx="184320" cy="396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254" name="CustomShape 3"/>
            <p:cNvSpPr/>
            <p:nvPr/>
          </p:nvSpPr>
          <p:spPr>
            <a:xfrm>
              <a:off x="250920" y="2658960"/>
              <a:ext cx="2773440" cy="3448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ECEEF"/>
            </a:solid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b="0" strike="noStrike" spc="-1">
                  <a:solidFill>
                    <a:srgbClr val="000000"/>
                  </a:solidFill>
                  <a:latin typeface="Calibri"/>
                </a:rPr>
                <a:t>Anoressia</a:t>
              </a:r>
              <a:endParaRPr lang="en-US" sz="2000" b="0" strike="noStrike" spc="-1">
                <a:solidFill>
                  <a:srgbClr val="000000"/>
                </a:solidFill>
                <a:latin typeface="Arial"/>
              </a:endParaRPr>
            </a:p>
            <a:p>
              <a:pPr algn="ctr">
                <a:lnSpc>
                  <a:spcPct val="100000"/>
                </a:lnSpc>
              </a:pPr>
              <a:r>
                <a:rPr lang="it-IT" sz="2000" b="0" strike="noStrike" spc="-1">
                  <a:solidFill>
                    <a:srgbClr val="000000"/>
                  </a:solidFill>
                  <a:latin typeface="Calibri"/>
                </a:rPr>
                <a:t>Cefalea</a:t>
              </a:r>
              <a:endParaRPr lang="en-US" sz="2000" b="0" strike="noStrike" spc="-1">
                <a:solidFill>
                  <a:srgbClr val="000000"/>
                </a:solidFill>
                <a:latin typeface="Arial"/>
              </a:endParaRPr>
            </a:p>
            <a:p>
              <a:pPr algn="ctr">
                <a:lnSpc>
                  <a:spcPct val="100000"/>
                </a:lnSpc>
              </a:pPr>
              <a:r>
                <a:rPr lang="it-IT" sz="2000" b="0" strike="noStrike" spc="-1">
                  <a:solidFill>
                    <a:srgbClr val="000000"/>
                  </a:solidFill>
                  <a:latin typeface="Calibri"/>
                </a:rPr>
                <a:t>Impazienza</a:t>
              </a:r>
              <a:endParaRPr lang="en-US" sz="2000" b="0" strike="noStrike" spc="-1">
                <a:solidFill>
                  <a:srgbClr val="000000"/>
                </a:solidFill>
                <a:latin typeface="Arial"/>
              </a:endParaRPr>
            </a:p>
            <a:p>
              <a:pPr algn="ctr">
                <a:lnSpc>
                  <a:spcPct val="100000"/>
                </a:lnSpc>
              </a:pPr>
              <a:r>
                <a:rPr lang="it-IT" sz="2000" b="0" strike="noStrike" spc="-1">
                  <a:solidFill>
                    <a:srgbClr val="000000"/>
                  </a:solidFill>
                  <a:latin typeface="Calibri"/>
                </a:rPr>
                <a:t>Insonnia</a:t>
              </a:r>
              <a:endParaRPr lang="en-US" sz="2000" b="0" strike="noStrike" spc="-1">
                <a:solidFill>
                  <a:srgbClr val="000000"/>
                </a:solidFill>
                <a:latin typeface="Arial"/>
              </a:endParaRPr>
            </a:p>
            <a:p>
              <a:pPr algn="ctr">
                <a:lnSpc>
                  <a:spcPct val="100000"/>
                </a:lnSpc>
              </a:pPr>
              <a:r>
                <a:rPr lang="it-IT" sz="2000" b="0" strike="noStrike" spc="-1">
                  <a:solidFill>
                    <a:srgbClr val="000000"/>
                  </a:solidFill>
                  <a:latin typeface="Calibri"/>
                </a:rPr>
                <a:t>Irritabilità</a:t>
              </a:r>
              <a:endParaRPr lang="en-US" sz="2000" b="0" strike="noStrike" spc="-1">
                <a:solidFill>
                  <a:srgbClr val="000000"/>
                </a:solidFill>
                <a:latin typeface="Arial"/>
              </a:endParaRPr>
            </a:p>
            <a:p>
              <a:pPr algn="ctr">
                <a:lnSpc>
                  <a:spcPct val="100000"/>
                </a:lnSpc>
              </a:pPr>
              <a:r>
                <a:rPr lang="it-IT" sz="2000" b="0" strike="noStrike" spc="-1">
                  <a:solidFill>
                    <a:srgbClr val="000000"/>
                  </a:solidFill>
                  <a:latin typeface="Calibri"/>
                </a:rPr>
                <a:t>Movimenti inc.</a:t>
              </a:r>
              <a:endParaRPr lang="en-US" sz="2000" b="0" strike="noStrike" spc="-1">
                <a:solidFill>
                  <a:srgbClr val="000000"/>
                </a:solidFill>
                <a:latin typeface="Arial"/>
              </a:endParaRPr>
            </a:p>
            <a:p>
              <a:pPr algn="ctr">
                <a:lnSpc>
                  <a:spcPct val="100000"/>
                </a:lnSpc>
              </a:pPr>
              <a:r>
                <a:rPr lang="it-IT" sz="2000" b="0" strike="noStrike" spc="-1">
                  <a:solidFill>
                    <a:srgbClr val="000000"/>
                  </a:solidFill>
                  <a:latin typeface="Calibri"/>
                </a:rPr>
                <a:t>Nausea</a:t>
              </a:r>
              <a:endParaRPr lang="en-US" sz="2000" b="0" strike="noStrike" spc="-1">
                <a:solidFill>
                  <a:srgbClr val="000000"/>
                </a:solidFill>
                <a:latin typeface="Arial"/>
              </a:endParaRPr>
            </a:p>
            <a:p>
              <a:pPr algn="ctr">
                <a:lnSpc>
                  <a:spcPct val="100000"/>
                </a:lnSpc>
              </a:pPr>
              <a:r>
                <a:rPr lang="it-IT" sz="2000" b="0" strike="noStrike" spc="-1">
                  <a:solidFill>
                    <a:srgbClr val="000000"/>
                  </a:solidFill>
                  <a:latin typeface="Calibri"/>
                </a:rPr>
                <a:t>Palpitazioni</a:t>
              </a:r>
              <a:endParaRPr lang="en-US" sz="2000" b="0" strike="noStrike" spc="-1">
                <a:solidFill>
                  <a:srgbClr val="000000"/>
                </a:solidFill>
                <a:latin typeface="Arial"/>
              </a:endParaRPr>
            </a:p>
            <a:p>
              <a:pPr algn="ctr">
                <a:lnSpc>
                  <a:spcPct val="100000"/>
                </a:lnSpc>
              </a:pPr>
              <a:r>
                <a:rPr lang="it-IT" sz="2000" b="0" strike="noStrike" spc="-1">
                  <a:solidFill>
                    <a:srgbClr val="000000"/>
                  </a:solidFill>
                  <a:latin typeface="Calibri"/>
                </a:rPr>
                <a:t>Tremori</a:t>
              </a:r>
              <a:endParaRPr lang="en-US" sz="2000" b="0" strike="noStrike" spc="-1">
                <a:solidFill>
                  <a:srgbClr val="000000"/>
                </a:solidFill>
                <a:latin typeface="Arial"/>
              </a:endParaRPr>
            </a:p>
            <a:p>
              <a:pPr algn="ctr">
                <a:lnSpc>
                  <a:spcPct val="100000"/>
                </a:lnSpc>
              </a:pPr>
              <a:r>
                <a:rPr lang="it-IT" sz="2000" b="0" strike="noStrike" spc="-1">
                  <a:solidFill>
                    <a:srgbClr val="000000"/>
                  </a:solidFill>
                  <a:latin typeface="Calibri"/>
                </a:rPr>
                <a:t>Vertigini</a:t>
              </a:r>
              <a:endParaRPr lang="en-US" sz="2000" b="0" strike="noStrike" spc="-1">
                <a:solidFill>
                  <a:srgbClr val="000000"/>
                </a:solidFill>
                <a:latin typeface="Arial"/>
              </a:endParaRPr>
            </a:p>
            <a:p>
              <a:pPr algn="ctr">
                <a:lnSpc>
                  <a:spcPct val="100000"/>
                </a:lnSpc>
              </a:pPr>
              <a:r>
                <a:rPr lang="it-IT" sz="2000" b="0" strike="noStrike" spc="-1">
                  <a:solidFill>
                    <a:srgbClr val="000000"/>
                  </a:solidFill>
                  <a:latin typeface="Calibri"/>
                </a:rPr>
                <a:t>Vomito</a:t>
              </a:r>
              <a:endParaRPr lang="en-US" sz="2000" b="0" strike="noStrike" spc="-1">
                <a:solidFill>
                  <a:srgbClr val="000000"/>
                </a:solidFill>
                <a:latin typeface="Arial"/>
              </a:endParaRPr>
            </a:p>
          </p:txBody>
        </p:sp>
        <p:sp>
          <p:nvSpPr>
            <p:cNvPr id="255" name="CustomShape 4"/>
            <p:cNvSpPr/>
            <p:nvPr/>
          </p:nvSpPr>
          <p:spPr>
            <a:xfrm>
              <a:off x="3025800" y="2658960"/>
              <a:ext cx="2808360" cy="3448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9C9CDF"/>
            </a:solid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b="0" strike="noStrike" spc="-1">
                  <a:solidFill>
                    <a:srgbClr val="000000"/>
                  </a:solidFill>
                  <a:latin typeface="Calibri"/>
                </a:rPr>
                <a:t>Allucinazioni</a:t>
              </a:r>
              <a:endParaRPr lang="en-US" sz="2000" b="0" strike="noStrike" spc="-1">
                <a:solidFill>
                  <a:srgbClr val="000000"/>
                </a:solidFill>
                <a:latin typeface="Arial"/>
              </a:endParaRPr>
            </a:p>
            <a:p>
              <a:pPr algn="ctr">
                <a:lnSpc>
                  <a:spcPct val="100000"/>
                </a:lnSpc>
              </a:pPr>
              <a:r>
                <a:rPr lang="it-IT" sz="2000" b="0" strike="noStrike" spc="-1">
                  <a:solidFill>
                    <a:srgbClr val="000000"/>
                  </a:solidFill>
                  <a:latin typeface="Calibri"/>
                </a:rPr>
                <a:t>Aggressività</a:t>
              </a:r>
              <a:endParaRPr lang="en-US" sz="2000" b="0" strike="noStrike" spc="-1">
                <a:solidFill>
                  <a:srgbClr val="000000"/>
                </a:solidFill>
                <a:latin typeface="Arial"/>
              </a:endParaRPr>
            </a:p>
            <a:p>
              <a:pPr algn="ctr">
                <a:lnSpc>
                  <a:spcPct val="100000"/>
                </a:lnSpc>
              </a:pPr>
              <a:r>
                <a:rPr lang="it-IT" sz="2000" b="0" strike="noStrike" spc="-1">
                  <a:solidFill>
                    <a:srgbClr val="000000"/>
                  </a:solidFill>
                  <a:latin typeface="Calibri"/>
                </a:rPr>
                <a:t>Angina pectoris</a:t>
              </a:r>
              <a:endParaRPr lang="en-US" sz="2000" b="0" strike="noStrike" spc="-1">
                <a:solidFill>
                  <a:srgbClr val="000000"/>
                </a:solidFill>
                <a:latin typeface="Arial"/>
              </a:endParaRPr>
            </a:p>
            <a:p>
              <a:pPr algn="ctr">
                <a:lnSpc>
                  <a:spcPct val="100000"/>
                </a:lnSpc>
              </a:pPr>
              <a:r>
                <a:rPr lang="it-IT" sz="2000" b="0" strike="noStrike" spc="-1">
                  <a:solidFill>
                    <a:srgbClr val="000000"/>
                  </a:solidFill>
                  <a:latin typeface="Calibri"/>
                </a:rPr>
                <a:t>Collasso circolatorio</a:t>
              </a:r>
              <a:endParaRPr lang="en-US" sz="2000" b="0" strike="noStrike" spc="-1">
                <a:solidFill>
                  <a:srgbClr val="000000"/>
                </a:solidFill>
                <a:latin typeface="Arial"/>
              </a:endParaRPr>
            </a:p>
            <a:p>
              <a:pPr algn="ctr">
                <a:lnSpc>
                  <a:spcPct val="100000"/>
                </a:lnSpc>
              </a:pPr>
              <a:r>
                <a:rPr lang="it-IT" sz="2000" b="0" strike="noStrike" spc="-1">
                  <a:solidFill>
                    <a:srgbClr val="000000"/>
                  </a:solidFill>
                  <a:latin typeface="Calibri"/>
                </a:rPr>
                <a:t>Confusione</a:t>
              </a:r>
              <a:endParaRPr lang="en-US" sz="2000" b="0" strike="noStrike" spc="-1">
                <a:solidFill>
                  <a:srgbClr val="000000"/>
                </a:solidFill>
                <a:latin typeface="Arial"/>
              </a:endParaRPr>
            </a:p>
            <a:p>
              <a:pPr algn="ctr">
                <a:lnSpc>
                  <a:spcPct val="100000"/>
                </a:lnSpc>
              </a:pPr>
              <a:r>
                <a:rPr lang="it-IT" sz="2000" b="0" strike="noStrike" spc="-1">
                  <a:solidFill>
                    <a:srgbClr val="000000"/>
                  </a:solidFill>
                  <a:latin typeface="Calibri"/>
                </a:rPr>
                <a:t>Convulsioni</a:t>
              </a:r>
              <a:endParaRPr lang="en-US" sz="2000" b="0" strike="noStrike" spc="-1">
                <a:solidFill>
                  <a:srgbClr val="000000"/>
                </a:solidFill>
                <a:latin typeface="Arial"/>
              </a:endParaRPr>
            </a:p>
            <a:p>
              <a:pPr algn="ctr">
                <a:lnSpc>
                  <a:spcPct val="100000"/>
                </a:lnSpc>
              </a:pPr>
              <a:r>
                <a:rPr lang="it-IT" sz="2000" b="0" strike="noStrike" spc="-1">
                  <a:solidFill>
                    <a:srgbClr val="000000"/>
                  </a:solidFill>
                  <a:latin typeface="Calibri"/>
                </a:rPr>
                <a:t>Delirio</a:t>
              </a:r>
              <a:endParaRPr lang="en-US" sz="2000" b="0" strike="noStrike" spc="-1">
                <a:solidFill>
                  <a:srgbClr val="000000"/>
                </a:solidFill>
                <a:latin typeface="Arial"/>
              </a:endParaRPr>
            </a:p>
            <a:p>
              <a:pPr algn="ctr">
                <a:lnSpc>
                  <a:spcPct val="100000"/>
                </a:lnSpc>
              </a:pPr>
              <a:r>
                <a:rPr lang="it-IT" sz="2000" b="0" strike="noStrike" spc="-1">
                  <a:solidFill>
                    <a:srgbClr val="000000"/>
                  </a:solidFill>
                  <a:latin typeface="Calibri"/>
                </a:rPr>
                <a:t>Emorragia cerebrale</a:t>
              </a:r>
              <a:endParaRPr lang="en-US" sz="2000" b="0" strike="noStrike" spc="-1">
                <a:solidFill>
                  <a:srgbClr val="000000"/>
                </a:solidFill>
                <a:latin typeface="Arial"/>
              </a:endParaRPr>
            </a:p>
            <a:p>
              <a:pPr algn="ctr">
                <a:lnSpc>
                  <a:spcPct val="100000"/>
                </a:lnSpc>
              </a:pPr>
              <a:r>
                <a:rPr lang="it-IT" sz="2000" b="0" strike="noStrike" spc="-1">
                  <a:solidFill>
                    <a:srgbClr val="000000"/>
                  </a:solidFill>
                  <a:latin typeface="Calibri"/>
                </a:rPr>
                <a:t>Infarto del miocardio</a:t>
              </a:r>
              <a:endParaRPr lang="en-US" sz="2000" b="0" strike="noStrike" spc="-1">
                <a:solidFill>
                  <a:srgbClr val="000000"/>
                </a:solidFill>
                <a:latin typeface="Arial"/>
              </a:endParaRPr>
            </a:p>
            <a:p>
              <a:pPr algn="ctr">
                <a:lnSpc>
                  <a:spcPct val="100000"/>
                </a:lnSpc>
              </a:pPr>
              <a:r>
                <a:rPr lang="it-IT" sz="2000" b="0" strike="noStrike" spc="-1">
                  <a:solidFill>
                    <a:srgbClr val="000000"/>
                  </a:solidFill>
                  <a:latin typeface="Calibri"/>
                </a:rPr>
                <a:t>Ipertensione arteriosa</a:t>
              </a:r>
              <a:endParaRPr lang="en-US" sz="2000" b="0" strike="noStrike" spc="-1">
                <a:solidFill>
                  <a:srgbClr val="000000"/>
                </a:solidFill>
                <a:latin typeface="Arial"/>
              </a:endParaRPr>
            </a:p>
            <a:p>
              <a:pPr algn="ctr">
                <a:lnSpc>
                  <a:spcPct val="100000"/>
                </a:lnSpc>
              </a:pPr>
              <a:r>
                <a:rPr lang="it-IT" sz="2000" b="0" strike="noStrike" spc="-1">
                  <a:solidFill>
                    <a:srgbClr val="000000"/>
                  </a:solidFill>
                  <a:latin typeface="Calibri"/>
                </a:rPr>
                <a:t>Paranoia</a:t>
              </a:r>
              <a:endParaRPr lang="en-US" sz="2000" b="0" strike="noStrike" spc="-1">
                <a:solidFill>
                  <a:srgbClr val="000000"/>
                </a:solidFill>
                <a:latin typeface="Arial"/>
              </a:endParaRPr>
            </a:p>
          </p:txBody>
        </p:sp>
        <p:sp>
          <p:nvSpPr>
            <p:cNvPr id="256" name="CustomShape 5"/>
            <p:cNvSpPr/>
            <p:nvPr/>
          </p:nvSpPr>
          <p:spPr>
            <a:xfrm>
              <a:off x="5834160" y="2658960"/>
              <a:ext cx="3130560" cy="3448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222268"/>
            </a:solid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endParaRPr lang="en-US" sz="1800" b="0" strike="noStrike" spc="-1">
                <a:solidFill>
                  <a:srgbClr val="000000"/>
                </a:solidFill>
                <a:latin typeface="Arial"/>
              </a:endParaRPr>
            </a:p>
            <a:p>
              <a:pPr algn="ctr">
                <a:lnSpc>
                  <a:spcPct val="100000"/>
                </a:lnSpc>
              </a:pPr>
              <a:r>
                <a:rPr lang="it-IT" sz="2000" b="0" strike="noStrike" spc="-1">
                  <a:solidFill>
                    <a:srgbClr val="FFFFFF"/>
                  </a:solidFill>
                  <a:latin typeface="Calibri"/>
                </a:rPr>
                <a:t>Dipendenza</a:t>
              </a:r>
              <a:endParaRPr lang="en-US" sz="2000" b="0" strike="noStrike" spc="-1">
                <a:solidFill>
                  <a:srgbClr val="000000"/>
                </a:solidFill>
                <a:latin typeface="Arial"/>
              </a:endParaRPr>
            </a:p>
            <a:p>
              <a:pPr algn="ctr">
                <a:lnSpc>
                  <a:spcPct val="100000"/>
                </a:lnSpc>
              </a:pPr>
              <a:r>
                <a:rPr lang="it-IT" sz="2000" b="0" strike="noStrike" spc="-1">
                  <a:solidFill>
                    <a:srgbClr val="FFFFFF"/>
                  </a:solidFill>
                  <a:latin typeface="Calibri"/>
                </a:rPr>
                <a:t>Disturbi comportamentali</a:t>
              </a:r>
              <a:r>
                <a:t/>
              </a:r>
              <a:br/>
              <a:r>
                <a:rPr lang="it-IT" sz="2000" b="0" strike="noStrike" spc="-1">
                  <a:solidFill>
                    <a:srgbClr val="FFFFFF"/>
                  </a:solidFill>
                  <a:latin typeface="Calibri"/>
                </a:rPr>
                <a:t>Delirio paranoide</a:t>
              </a:r>
              <a:endParaRPr lang="en-US" sz="2000" b="0" strike="noStrike" spc="-1">
                <a:solidFill>
                  <a:srgbClr val="000000"/>
                </a:solidFill>
                <a:latin typeface="Arial"/>
              </a:endParaRPr>
            </a:p>
            <a:p>
              <a:pPr algn="ctr">
                <a:lnSpc>
                  <a:spcPct val="100000"/>
                </a:lnSpc>
              </a:pPr>
              <a:r>
                <a:rPr lang="it-IT" sz="2000" b="0" strike="noStrike" spc="-1">
                  <a:solidFill>
                    <a:srgbClr val="FFFFFF"/>
                  </a:solidFill>
                  <a:latin typeface="Calibri"/>
                </a:rPr>
                <a:t>Discinesia</a:t>
              </a:r>
              <a:endParaRPr lang="en-US" sz="2000" b="0" strike="noStrike" spc="-1">
                <a:solidFill>
                  <a:srgbClr val="000000"/>
                </a:solidFill>
                <a:latin typeface="Arial"/>
              </a:endParaRPr>
            </a:p>
            <a:p>
              <a:pPr algn="ctr">
                <a:lnSpc>
                  <a:spcPct val="100000"/>
                </a:lnSpc>
              </a:pPr>
              <a:r>
                <a:rPr lang="it-IT" sz="2000" b="0" strike="noStrike" spc="-1">
                  <a:solidFill>
                    <a:srgbClr val="FFFFFF"/>
                  </a:solidFill>
                  <a:latin typeface="Calibri"/>
                </a:rPr>
                <a:t>Neuropatie</a:t>
              </a:r>
              <a:endParaRPr lang="en-US" sz="2000" b="0" strike="noStrike" spc="-1">
                <a:solidFill>
                  <a:srgbClr val="000000"/>
                </a:solidFill>
                <a:latin typeface="Arial"/>
              </a:endParaRPr>
            </a:p>
            <a:p>
              <a:pPr algn="ctr">
                <a:lnSpc>
                  <a:spcPct val="100000"/>
                </a:lnSpc>
              </a:pPr>
              <a:r>
                <a:rPr lang="it-IT" sz="2000" b="0" strike="noStrike" spc="-1">
                  <a:solidFill>
                    <a:srgbClr val="FFFFFF"/>
                  </a:solidFill>
                  <a:latin typeface="Calibri"/>
                </a:rPr>
                <a:t>Perdita di peso</a:t>
              </a:r>
              <a:endParaRPr lang="en-US" sz="2000" b="0" strike="noStrike" spc="-1">
                <a:solidFill>
                  <a:srgbClr val="000000"/>
                </a:solidFill>
                <a:latin typeface="Arial"/>
              </a:endParaRPr>
            </a:p>
            <a:p>
              <a:pPr algn="ctr">
                <a:lnSpc>
                  <a:spcPct val="100000"/>
                </a:lnSpc>
              </a:pPr>
              <a:r>
                <a:rPr lang="it-IT" sz="2000" b="0" strike="noStrike" spc="-1">
                  <a:solidFill>
                    <a:srgbClr val="FFFFFF"/>
                  </a:solidFill>
                  <a:latin typeface="Calibri"/>
                </a:rPr>
                <a:t>Psicosi</a:t>
              </a:r>
              <a:endParaRPr lang="en-US" sz="2000" b="0" strike="noStrike" spc="-1">
                <a:solidFill>
                  <a:srgbClr val="000000"/>
                </a:solidFill>
                <a:latin typeface="Arial"/>
              </a:endParaRPr>
            </a:p>
            <a:p>
              <a:pPr algn="ctr">
                <a:lnSpc>
                  <a:spcPct val="100000"/>
                </a:lnSpc>
              </a:pPr>
              <a:endParaRPr lang="en-US" sz="2000" b="0" strike="noStrike" spc="-1">
                <a:solidFill>
                  <a:srgbClr val="000000"/>
                </a:solidFill>
                <a:latin typeface="Arial"/>
              </a:endParaRPr>
            </a:p>
            <a:p>
              <a:pPr algn="ctr">
                <a:lnSpc>
                  <a:spcPct val="100000"/>
                </a:lnSpc>
              </a:pPr>
              <a:endParaRPr lang="en-US" sz="2000" b="0" strike="noStrike" spc="-1">
                <a:solidFill>
                  <a:srgbClr val="000000"/>
                </a:solidFill>
                <a:latin typeface="Arial"/>
              </a:endParaRPr>
            </a:p>
            <a:p>
              <a:pPr algn="ctr">
                <a:lnSpc>
                  <a:spcPct val="100000"/>
                </a:lnSpc>
              </a:pPr>
              <a:endParaRPr lang="en-US" sz="2000" b="0" strike="noStrike" spc="-1">
                <a:solidFill>
                  <a:srgbClr val="000000"/>
                </a:solidFill>
                <a:latin typeface="Arial"/>
              </a:endParaRPr>
            </a:p>
          </p:txBody>
        </p:sp>
        <p:sp>
          <p:nvSpPr>
            <p:cNvPr id="257" name="CustomShape 6"/>
            <p:cNvSpPr/>
            <p:nvPr/>
          </p:nvSpPr>
          <p:spPr>
            <a:xfrm>
              <a:off x="541440" y="1557000"/>
              <a:ext cx="446472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000" b="1" strike="noStrike" spc="-1">
                  <a:solidFill>
                    <a:srgbClr val="7030A0"/>
                  </a:solidFill>
                  <a:latin typeface="Calibri"/>
                </a:rPr>
                <a:t>EFFETTI ACUTI O A RAPIDA INSORGENZA</a:t>
              </a:r>
              <a:endParaRPr lang="en-US" sz="2000" b="0" strike="noStrike" spc="-1">
                <a:solidFill>
                  <a:srgbClr val="000000"/>
                </a:solidFill>
                <a:latin typeface="Arial"/>
              </a:endParaRPr>
            </a:p>
          </p:txBody>
        </p:sp>
        <p:sp>
          <p:nvSpPr>
            <p:cNvPr id="258" name="CustomShape 7"/>
            <p:cNvSpPr/>
            <p:nvPr/>
          </p:nvSpPr>
          <p:spPr>
            <a:xfrm>
              <a:off x="5861880" y="1557000"/>
              <a:ext cx="292248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000" b="1" strike="noStrike" spc="-1">
                  <a:solidFill>
                    <a:srgbClr val="222268"/>
                  </a:solidFill>
                  <a:latin typeface="Calibri"/>
                </a:rPr>
                <a:t>EFFETTI DA USO CRONICO</a:t>
              </a:r>
              <a:endParaRPr lang="en-US" sz="2000" b="0" strike="noStrike" spc="-1">
                <a:solidFill>
                  <a:srgbClr val="000000"/>
                </a:solidFill>
                <a:latin typeface="Arial"/>
              </a:endParaRPr>
            </a:p>
          </p:txBody>
        </p:sp>
        <p:sp>
          <p:nvSpPr>
            <p:cNvPr id="259" name="CustomShape 8"/>
            <p:cNvSpPr/>
            <p:nvPr/>
          </p:nvSpPr>
          <p:spPr>
            <a:xfrm>
              <a:off x="697320" y="2109600"/>
              <a:ext cx="255672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000" b="1" strike="noStrike" spc="-1">
                  <a:solidFill>
                    <a:srgbClr val="7030A0"/>
                  </a:solidFill>
                  <a:latin typeface="Calibri"/>
                </a:rPr>
                <a:t>Moderatamente  gravi</a:t>
              </a:r>
              <a:endParaRPr lang="en-US" sz="2000" b="0" strike="noStrike" spc="-1">
                <a:solidFill>
                  <a:srgbClr val="000000"/>
                </a:solidFill>
                <a:latin typeface="Arial"/>
              </a:endParaRPr>
            </a:p>
          </p:txBody>
        </p:sp>
        <p:sp>
          <p:nvSpPr>
            <p:cNvPr id="260" name="CustomShape 9"/>
            <p:cNvSpPr/>
            <p:nvPr/>
          </p:nvSpPr>
          <p:spPr>
            <a:xfrm>
              <a:off x="3976560" y="2109600"/>
              <a:ext cx="74016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000" b="1" strike="noStrike" spc="-1">
                  <a:solidFill>
                    <a:srgbClr val="7030A0"/>
                  </a:solidFill>
                  <a:latin typeface="Calibri"/>
                </a:rPr>
                <a:t>Gravi</a:t>
              </a:r>
              <a:endParaRPr lang="en-US" sz="2000" b="0" strike="noStrike" spc="-1">
                <a:solidFill>
                  <a:srgbClr val="000000"/>
                </a:solidFill>
                <a:latin typeface="Arial"/>
              </a:endParaRPr>
            </a:p>
          </p:txBody>
        </p:sp>
        <p:sp>
          <p:nvSpPr>
            <p:cNvPr id="261" name="Line 10"/>
            <p:cNvSpPr/>
            <p:nvPr/>
          </p:nvSpPr>
          <p:spPr>
            <a:xfrm>
              <a:off x="247680" y="1447920"/>
              <a:ext cx="8667720" cy="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62" name="Line 11"/>
            <p:cNvSpPr/>
            <p:nvPr/>
          </p:nvSpPr>
          <p:spPr>
            <a:xfrm>
              <a:off x="247680" y="1987200"/>
              <a:ext cx="8667720" cy="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63" name="CustomShape 12"/>
            <p:cNvSpPr/>
            <p:nvPr/>
          </p:nvSpPr>
          <p:spPr>
            <a:xfrm>
              <a:off x="7000920" y="2109600"/>
              <a:ext cx="74016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000" b="1" strike="noStrike" spc="-1">
                  <a:solidFill>
                    <a:srgbClr val="222268"/>
                  </a:solidFill>
                  <a:latin typeface="Calibri"/>
                </a:rPr>
                <a:t>Gravi</a:t>
              </a:r>
              <a:endParaRPr lang="en-US" sz="2000" b="0" strike="noStrike" spc="-1">
                <a:solidFill>
                  <a:srgbClr val="000000"/>
                </a:solidFill>
                <a:latin typeface="Arial"/>
              </a:endParaRPr>
            </a:p>
          </p:txBody>
        </p:sp>
        <p:sp>
          <p:nvSpPr>
            <p:cNvPr id="264" name="Line 13"/>
            <p:cNvSpPr/>
            <p:nvPr/>
          </p:nvSpPr>
          <p:spPr>
            <a:xfrm>
              <a:off x="247680" y="2603160"/>
              <a:ext cx="8667720" cy="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65" name="Line 14"/>
            <p:cNvSpPr/>
            <p:nvPr/>
          </p:nvSpPr>
          <p:spPr>
            <a:xfrm>
              <a:off x="247680" y="6165720"/>
              <a:ext cx="8667720" cy="0"/>
            </a:xfrm>
            <a:prstGeom prst="line">
              <a:avLst/>
            </a:prstGeom>
            <a:ln w="9360">
              <a:solidFill>
                <a:srgbClr val="000000"/>
              </a:solidFill>
              <a:miter/>
            </a:ln>
          </p:spPr>
          <p:style>
            <a:lnRef idx="0">
              <a:scrgbClr r="0" g="0" b="0"/>
            </a:lnRef>
            <a:fillRef idx="0">
              <a:scrgbClr r="0" g="0" b="0"/>
            </a:fillRef>
            <a:effectRef idx="0">
              <a:scrgbClr r="0" g="0" b="0"/>
            </a:effectRef>
            <a:fontRef idx="minor"/>
          </p:style>
        </p:sp>
      </p:grpSp>
      <p:sp>
        <p:nvSpPr>
          <p:cNvPr id="266" name="CustomShape 15"/>
          <p:cNvSpPr/>
          <p:nvPr/>
        </p:nvSpPr>
        <p:spPr>
          <a:xfrm>
            <a:off x="395280" y="-2700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400" b="1" strike="noStrike" spc="-1">
                <a:solidFill>
                  <a:srgbClr val="9900CC"/>
                </a:solidFill>
                <a:latin typeface="Calibri"/>
              </a:rPr>
              <a:t>AMFETAMINE</a:t>
            </a:r>
            <a:endParaRPr lang="en-US" sz="2400" b="0" strike="noStrike" spc="-1">
              <a:solidFill>
                <a:srgbClr val="000000"/>
              </a:solidFill>
              <a:latin typeface="Arial"/>
            </a:endParaRPr>
          </a:p>
        </p:txBody>
      </p:sp>
      <p:sp>
        <p:nvSpPr>
          <p:cNvPr id="267" name="Line 16"/>
          <p:cNvSpPr/>
          <p:nvPr/>
        </p:nvSpPr>
        <p:spPr>
          <a:xfrm>
            <a:off x="0" y="836640"/>
            <a:ext cx="9144000" cy="0"/>
          </a:xfrm>
          <a:prstGeom prst="line">
            <a:avLst/>
          </a:prstGeom>
          <a:ln w="76320">
            <a:solidFill>
              <a:srgbClr val="9900CC"/>
            </a:solidFill>
            <a:miter/>
          </a:ln>
        </p:spPr>
        <p:style>
          <a:lnRef idx="0">
            <a:scrgbClr r="0" g="0" b="0"/>
          </a:lnRef>
          <a:fillRef idx="0">
            <a:scrgbClr r="0" g="0" b="0"/>
          </a:fillRef>
          <a:effectRef idx="0">
            <a:scrgbClr r="0" g="0" b="0"/>
          </a:effectRef>
          <a:fontRef idx="minor"/>
        </p:style>
      </p:sp>
      <p:sp>
        <p:nvSpPr>
          <p:cNvPr id="268" name="CustomShape 17"/>
          <p:cNvSpPr/>
          <p:nvPr/>
        </p:nvSpPr>
        <p:spPr>
          <a:xfrm>
            <a:off x="3402360" y="404640"/>
            <a:ext cx="224568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strike="noStrike" spc="-1">
                <a:solidFill>
                  <a:srgbClr val="9900CC"/>
                </a:solidFill>
                <a:latin typeface="Calibri"/>
              </a:rPr>
              <a:t>Reazioni avverse</a:t>
            </a:r>
            <a:endParaRPr lang="en-US" sz="2400" b="0" strike="noStrike" spc="-1">
              <a:solidFill>
                <a:srgbClr val="000000"/>
              </a:solidFill>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2"/>
          <p:cNvPicPr/>
          <p:nvPr/>
        </p:nvPicPr>
        <p:blipFill>
          <a:blip r:embed="rId3" cstate="print"/>
          <a:stretch/>
        </p:blipFill>
        <p:spPr>
          <a:xfrm>
            <a:off x="4643280" y="1052640"/>
            <a:ext cx="3889440" cy="5316480"/>
          </a:xfrm>
          <a:prstGeom prst="rect">
            <a:avLst/>
          </a:prstGeom>
          <a:ln>
            <a:noFill/>
          </a:ln>
        </p:spPr>
      </p:pic>
      <p:sp>
        <p:nvSpPr>
          <p:cNvPr id="271" name="CustomShape 1"/>
          <p:cNvSpPr/>
          <p:nvPr/>
        </p:nvSpPr>
        <p:spPr>
          <a:xfrm>
            <a:off x="547560" y="317520"/>
            <a:ext cx="3621240" cy="6411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272" name="CustomShape 2"/>
          <p:cNvSpPr/>
          <p:nvPr/>
        </p:nvSpPr>
        <p:spPr>
          <a:xfrm>
            <a:off x="773280" y="1916280"/>
            <a:ext cx="3222360" cy="1800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strike="noStrike" spc="-1">
                <a:solidFill>
                  <a:srgbClr val="222268"/>
                </a:solidFill>
                <a:latin typeface="Calibri"/>
              </a:rPr>
              <a:t>Modificazioni nell’attività cerebrale dopo amfetamine</a:t>
            </a:r>
            <a:endParaRPr lang="en-US" sz="2800" b="0" strike="noStrike" spc="-1">
              <a:solidFill>
                <a:srgbClr val="000000"/>
              </a:solidFill>
              <a:latin typeface="Arial"/>
            </a:endParaRPr>
          </a:p>
        </p:txBody>
      </p:sp>
      <p:sp>
        <p:nvSpPr>
          <p:cNvPr id="273" name="CustomShape 3"/>
          <p:cNvSpPr/>
          <p:nvPr/>
        </p:nvSpPr>
        <p:spPr>
          <a:xfrm>
            <a:off x="395280" y="-2700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400" b="1" strike="noStrike" spc="-1">
                <a:solidFill>
                  <a:srgbClr val="9900CC"/>
                </a:solidFill>
                <a:latin typeface="Calibri"/>
              </a:rPr>
              <a:t>AMFETAMINE – EFFETTI CEREBRALI</a:t>
            </a:r>
            <a:endParaRPr lang="en-US" sz="2400" b="0" strike="noStrike" spc="-1">
              <a:solidFill>
                <a:srgbClr val="000000"/>
              </a:solidFill>
              <a:latin typeface="Arial"/>
            </a:endParaRPr>
          </a:p>
        </p:txBody>
      </p:sp>
      <p:sp>
        <p:nvSpPr>
          <p:cNvPr id="274" name="Line 4"/>
          <p:cNvSpPr/>
          <p:nvPr/>
        </p:nvSpPr>
        <p:spPr>
          <a:xfrm>
            <a:off x="0" y="692280"/>
            <a:ext cx="9144000" cy="0"/>
          </a:xfrm>
          <a:prstGeom prst="line">
            <a:avLst/>
          </a:prstGeom>
          <a:ln w="76320">
            <a:solidFill>
              <a:srgbClr val="9900CC"/>
            </a:solidFill>
            <a:miter/>
          </a:ln>
        </p:spPr>
        <p:style>
          <a:lnRef idx="0">
            <a:scrgbClr r="0" g="0" b="0"/>
          </a:lnRef>
          <a:fillRef idx="0">
            <a:scrgbClr r="0" g="0" b="0"/>
          </a:fillRef>
          <a:effectRef idx="0">
            <a:scrgbClr r="0" g="0" b="0"/>
          </a:effectRef>
          <a:fontRef idx="minor"/>
        </p:style>
      </p:sp>
      <p:sp>
        <p:nvSpPr>
          <p:cNvPr id="275" name="CustomShape 5"/>
          <p:cNvSpPr/>
          <p:nvPr/>
        </p:nvSpPr>
        <p:spPr>
          <a:xfrm>
            <a:off x="179280" y="3933720"/>
            <a:ext cx="4464000" cy="8240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en-US" sz="1200" b="0" i="1" strike="noStrike" spc="-1">
                <a:solidFill>
                  <a:srgbClr val="222268"/>
                </a:solidFill>
                <a:latin typeface="Calibri"/>
                <a:ea typeface="Times New Roman"/>
              </a:rPr>
              <a:t>Melega WP, Raleigh MJ, Stout DB, Lacan C, Huang SC, Phelps ME. </a:t>
            </a:r>
            <a:endParaRPr lang="en-US" sz="1200" b="0" strike="noStrike" spc="-1">
              <a:solidFill>
                <a:srgbClr val="000000"/>
              </a:solidFill>
              <a:latin typeface="Arial"/>
            </a:endParaRPr>
          </a:p>
          <a:p>
            <a:pPr>
              <a:lnSpc>
                <a:spcPct val="100000"/>
              </a:lnSpc>
            </a:pPr>
            <a:r>
              <a:rPr lang="en-US" sz="1200" b="0" i="1" strike="noStrike" spc="-1">
                <a:solidFill>
                  <a:srgbClr val="222268"/>
                </a:solidFill>
                <a:latin typeface="Calibri"/>
                <a:ea typeface="Times New Roman"/>
              </a:rPr>
              <a:t>Recovery of striatal dopamine function after acute amphetamine- and methamphetamine­induced neurotoxicity in the vervet monkey. Brain Res 1997 Aug 22;766(1-2);113-120.</a:t>
            </a:r>
            <a:endParaRPr lang="en-US" sz="1200" b="0" strike="noStrike" spc="-1">
              <a:solidFill>
                <a:srgbClr val="000000"/>
              </a:solidFill>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539640" y="1295280"/>
            <a:ext cx="7777440" cy="1262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264960" indent="-264960" algn="just">
              <a:lnSpc>
                <a:spcPct val="100000"/>
              </a:lnSpc>
              <a:spcAft>
                <a:spcPts val="561"/>
              </a:spcAft>
              <a:buClr>
                <a:srgbClr val="222268"/>
              </a:buClr>
              <a:buFont typeface="Wingdings" charset="2"/>
              <a:buChar char=""/>
            </a:pPr>
            <a:r>
              <a:rPr lang="it-IT" sz="1800" b="0" strike="noStrike" spc="-1">
                <a:solidFill>
                  <a:srgbClr val="222268"/>
                </a:solidFill>
                <a:latin typeface="Calibri"/>
              </a:rPr>
              <a:t>È il nome dato ad una sostanza amfetaminica allucinogena chiamata MDMA (3,4 metilendiossimetamfetamina). </a:t>
            </a:r>
            <a:endParaRPr lang="en-US" sz="1800" b="0" strike="noStrike" spc="-1">
              <a:solidFill>
                <a:srgbClr val="000000"/>
              </a:solidFill>
              <a:latin typeface="Arial"/>
            </a:endParaRPr>
          </a:p>
          <a:p>
            <a:pPr marL="264960" indent="-264960" algn="just">
              <a:lnSpc>
                <a:spcPct val="100000"/>
              </a:lnSpc>
              <a:spcAft>
                <a:spcPts val="561"/>
              </a:spcAft>
              <a:buClr>
                <a:srgbClr val="222268"/>
              </a:buClr>
              <a:buFont typeface="Wingdings" charset="2"/>
              <a:buChar char=""/>
            </a:pPr>
            <a:r>
              <a:rPr lang="it-IT" sz="1800" b="0" strike="noStrike" spc="-1">
                <a:solidFill>
                  <a:srgbClr val="222268"/>
                </a:solidFill>
                <a:latin typeface="Calibri"/>
              </a:rPr>
              <a:t>La sua sintesi richiede minime conoscenze di chimica, pertanto può essere facilmente prodotta in laboratori clandestini (basso prezzo)</a:t>
            </a:r>
            <a:endParaRPr lang="en-US" sz="1800" b="0" strike="noStrike" spc="-1">
              <a:solidFill>
                <a:srgbClr val="000000"/>
              </a:solidFill>
              <a:latin typeface="Arial"/>
            </a:endParaRPr>
          </a:p>
        </p:txBody>
      </p:sp>
      <p:pic>
        <p:nvPicPr>
          <p:cNvPr id="278" name="Picture 4" descr="Ecstacy Tablets"/>
          <p:cNvPicPr/>
          <p:nvPr/>
        </p:nvPicPr>
        <p:blipFill>
          <a:blip r:embed="rId3" cstate="print"/>
          <a:stretch/>
        </p:blipFill>
        <p:spPr>
          <a:xfrm>
            <a:off x="6516720" y="2421000"/>
            <a:ext cx="1870200" cy="1584360"/>
          </a:xfrm>
          <a:prstGeom prst="rect">
            <a:avLst/>
          </a:prstGeom>
          <a:ln w="9360">
            <a:solidFill>
              <a:srgbClr val="9B00D2"/>
            </a:solidFill>
            <a:miter/>
          </a:ln>
        </p:spPr>
      </p:pic>
      <p:sp>
        <p:nvSpPr>
          <p:cNvPr id="279" name="CustomShape 2"/>
          <p:cNvSpPr/>
          <p:nvPr/>
        </p:nvSpPr>
        <p:spPr>
          <a:xfrm>
            <a:off x="395280" y="44280"/>
            <a:ext cx="8381880" cy="648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400" b="1" strike="noStrike" spc="-1">
                <a:solidFill>
                  <a:srgbClr val="9900CC"/>
                </a:solidFill>
                <a:latin typeface="Calibri"/>
              </a:rPr>
              <a:t>ECSTASY</a:t>
            </a:r>
            <a:endParaRPr lang="en-US" sz="2400" b="0" strike="noStrike" spc="-1">
              <a:solidFill>
                <a:srgbClr val="000000"/>
              </a:solidFill>
              <a:latin typeface="Arial"/>
            </a:endParaRPr>
          </a:p>
        </p:txBody>
      </p:sp>
      <p:sp>
        <p:nvSpPr>
          <p:cNvPr id="280" name="Line 3"/>
          <p:cNvSpPr/>
          <p:nvPr/>
        </p:nvSpPr>
        <p:spPr>
          <a:xfrm>
            <a:off x="0" y="1125360"/>
            <a:ext cx="9144000" cy="0"/>
          </a:xfrm>
          <a:prstGeom prst="line">
            <a:avLst/>
          </a:prstGeom>
          <a:ln w="76320">
            <a:solidFill>
              <a:srgbClr val="9900CC"/>
            </a:solidFill>
            <a:miter/>
          </a:ln>
        </p:spPr>
        <p:style>
          <a:lnRef idx="0">
            <a:scrgbClr r="0" g="0" b="0"/>
          </a:lnRef>
          <a:fillRef idx="0">
            <a:scrgbClr r="0" g="0" b="0"/>
          </a:fillRef>
          <a:effectRef idx="0">
            <a:scrgbClr r="0" g="0" b="0"/>
          </a:effectRef>
          <a:fontRef idx="minor"/>
        </p:style>
      </p:sp>
      <p:sp>
        <p:nvSpPr>
          <p:cNvPr id="281" name="CustomShape 4"/>
          <p:cNvSpPr/>
          <p:nvPr/>
        </p:nvSpPr>
        <p:spPr>
          <a:xfrm>
            <a:off x="684360" y="4365720"/>
            <a:ext cx="5327640" cy="368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spcBef>
                <a:spcPts val="298"/>
              </a:spcBef>
              <a:spcAft>
                <a:spcPts val="298"/>
              </a:spcAft>
              <a:buClr>
                <a:srgbClr val="222268"/>
              </a:buClr>
              <a:buFont typeface="Calibri"/>
              <a:buChar char="•"/>
            </a:pPr>
            <a:r>
              <a:rPr lang="it-IT" sz="1800" b="0" strike="noStrike" spc="-1">
                <a:solidFill>
                  <a:srgbClr val="222268"/>
                </a:solidFill>
                <a:latin typeface="Calibri"/>
              </a:rPr>
              <a:t>  In forma pura è una polvere bianca e cristallina. </a:t>
            </a:r>
            <a:endParaRPr lang="en-US" sz="1800" b="0" strike="noStrike" spc="-1">
              <a:solidFill>
                <a:srgbClr val="000000"/>
              </a:solidFill>
              <a:latin typeface="Arial"/>
            </a:endParaRPr>
          </a:p>
        </p:txBody>
      </p:sp>
      <p:sp>
        <p:nvSpPr>
          <p:cNvPr id="282" name="CustomShape 5"/>
          <p:cNvSpPr/>
          <p:nvPr/>
        </p:nvSpPr>
        <p:spPr>
          <a:xfrm>
            <a:off x="250920" y="611280"/>
            <a:ext cx="8821800" cy="3988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b="1" strike="noStrike" spc="-1">
                <a:solidFill>
                  <a:srgbClr val="9B00D2"/>
                </a:solidFill>
                <a:latin typeface="Calibri"/>
              </a:rPr>
              <a:t>FISH, CALIFORNIANE, OFFMAN, COLOMBELLE, BIANCHINE, PLAYBOY, BUTTERFLY</a:t>
            </a:r>
            <a:endParaRPr lang="en-US" sz="2000" b="0" strike="noStrike" spc="-1">
              <a:solidFill>
                <a:srgbClr val="000000"/>
              </a:solidFill>
              <a:latin typeface="Arial"/>
            </a:endParaRPr>
          </a:p>
        </p:txBody>
      </p:sp>
      <p:sp>
        <p:nvSpPr>
          <p:cNvPr id="283" name="CustomShape 6"/>
          <p:cNvSpPr/>
          <p:nvPr/>
        </p:nvSpPr>
        <p:spPr>
          <a:xfrm>
            <a:off x="755640" y="2565360"/>
            <a:ext cx="5688000" cy="1310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64960" indent="-264960" algn="just">
              <a:lnSpc>
                <a:spcPct val="100000"/>
              </a:lnSpc>
            </a:pPr>
            <a:r>
              <a:rPr lang="it-IT" sz="1600" b="0" i="1" strike="noStrike" spc="-1">
                <a:solidFill>
                  <a:srgbClr val="222268"/>
                </a:solidFill>
                <a:latin typeface="Calibri"/>
              </a:rPr>
              <a:t>	Nel nostro paese, l'MDMA ha fatto la sua comparsa agli inizi degli anni novanta, diffondendosi molto rapidamente presso i rave party e le discoteche. Si possono trovare tipi diversi di pasticche, con diversi colori e disegni stampati in rilievo da cui prendono il nome. </a:t>
            </a:r>
            <a:endParaRPr lang="en-US" sz="1600" b="0" strike="noStrike" spc="-1">
              <a:solidFill>
                <a:srgbClr val="000000"/>
              </a:solidFill>
              <a:latin typeface="Arial"/>
            </a:endParaRPr>
          </a:p>
        </p:txBody>
      </p:sp>
      <p:pic>
        <p:nvPicPr>
          <p:cNvPr id="284" name="Picture 2" descr="cm2014092603r-metanfetamina"/>
          <p:cNvPicPr/>
          <p:nvPr/>
        </p:nvPicPr>
        <p:blipFill>
          <a:blip r:embed="rId4" cstate="print"/>
          <a:stretch/>
        </p:blipFill>
        <p:spPr>
          <a:xfrm>
            <a:off x="324000" y="5013360"/>
            <a:ext cx="2771640" cy="1563480"/>
          </a:xfrm>
          <a:prstGeom prst="rect">
            <a:avLst/>
          </a:prstGeom>
          <a:ln>
            <a:noFill/>
          </a:ln>
        </p:spPr>
      </p:pic>
      <p:pic>
        <p:nvPicPr>
          <p:cNvPr id="285" name="Picture 4" descr="http://www.soydrogadicto.com/wp-content/uploads/2011/06/metanfetaminas-meth-crystal.jpg"/>
          <p:cNvPicPr/>
          <p:nvPr/>
        </p:nvPicPr>
        <p:blipFill>
          <a:blip r:embed="rId5" cstate="print"/>
          <a:stretch/>
        </p:blipFill>
        <p:spPr>
          <a:xfrm>
            <a:off x="6516720" y="4076640"/>
            <a:ext cx="1866960" cy="1014480"/>
          </a:xfrm>
          <a:prstGeom prst="rect">
            <a:avLst/>
          </a:prstGeom>
          <a:ln w="9360">
            <a:solidFill>
              <a:srgbClr val="9B00D2"/>
            </a:solidFill>
            <a:miter/>
          </a:ln>
        </p:spPr>
      </p:pic>
      <p:sp>
        <p:nvSpPr>
          <p:cNvPr id="286" name="CustomShape 7"/>
          <p:cNvSpPr/>
          <p:nvPr/>
        </p:nvSpPr>
        <p:spPr>
          <a:xfrm>
            <a:off x="3059280" y="5229360"/>
            <a:ext cx="5760720" cy="11912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69640" indent="-269640" algn="just">
              <a:lnSpc>
                <a:spcPct val="100000"/>
              </a:lnSpc>
              <a:spcBef>
                <a:spcPts val="298"/>
              </a:spcBef>
              <a:spcAft>
                <a:spcPts val="298"/>
              </a:spcAft>
              <a:buClr>
                <a:srgbClr val="222268"/>
              </a:buClr>
              <a:buFont typeface="Calibri"/>
              <a:buChar char="•"/>
            </a:pPr>
            <a:r>
              <a:rPr lang="it-IT" sz="1800" b="0" strike="noStrike" spc="-1">
                <a:solidFill>
                  <a:srgbClr val="222268"/>
                </a:solidFill>
                <a:latin typeface="Calibri"/>
              </a:rPr>
              <a:t>Tra i reagenti utilizzati per la sua sintesi si trovano frequentemente i metalli, tra cui il piombo, responsabile di intossicazioni acute e croniche che possono non essere precocemente diagnosticate.</a:t>
            </a:r>
            <a:endParaRPr lang="en-US" sz="1800" b="0" strike="noStrike" spc="-1">
              <a:solidFill>
                <a:srgbClr val="000000"/>
              </a:solidFill>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539640" y="1052640"/>
            <a:ext cx="8209080" cy="2511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spcBef>
                <a:spcPts val="298"/>
              </a:spcBef>
              <a:spcAft>
                <a:spcPts val="298"/>
              </a:spcAft>
              <a:buClr>
                <a:srgbClr val="222268"/>
              </a:buClr>
              <a:buFont typeface="Calibri"/>
              <a:buChar char="•"/>
            </a:pPr>
            <a:r>
              <a:rPr lang="it-IT" sz="1600" b="0" strike="noStrike" spc="-1">
                <a:solidFill>
                  <a:srgbClr val="222268"/>
                </a:solidFill>
                <a:latin typeface="Calibri"/>
              </a:rPr>
              <a:t> E’ un composto semisintetico con caratteristiche sia dell’amfetamina (stimolante) che della mescalina (allucinogeno). </a:t>
            </a:r>
            <a:endParaRPr lang="en-US" sz="1600" b="0" strike="noStrike" spc="-1">
              <a:solidFill>
                <a:srgbClr val="000000"/>
              </a:solidFill>
              <a:latin typeface="Arial"/>
            </a:endParaRPr>
          </a:p>
          <a:p>
            <a:pPr algn="just">
              <a:lnSpc>
                <a:spcPct val="100000"/>
              </a:lnSpc>
              <a:spcBef>
                <a:spcPts val="298"/>
              </a:spcBef>
              <a:spcAft>
                <a:spcPts val="298"/>
              </a:spcAft>
              <a:buClr>
                <a:srgbClr val="222268"/>
              </a:buClr>
              <a:buFont typeface="Calibri"/>
              <a:buChar char="•"/>
            </a:pPr>
            <a:r>
              <a:rPr lang="it-IT" sz="1600" b="0" strike="noStrike" spc="-1">
                <a:solidFill>
                  <a:srgbClr val="222268"/>
                </a:solidFill>
                <a:latin typeface="Calibri"/>
              </a:rPr>
              <a:t>A seguito della somministrazione di ecstasy vi è un </a:t>
            </a:r>
            <a:r>
              <a:rPr lang="it-IT" sz="1600" b="1" i="1" strike="noStrike" spc="-1">
                <a:solidFill>
                  <a:srgbClr val="9B00D2"/>
                </a:solidFill>
                <a:latin typeface="Calibri"/>
              </a:rPr>
              <a:t>rilascio immediato dalle vescicole di serotonina, cui consegue un depauperamento tardivo nella sintesi ed immagazzinamento del neurotrasmettitore.</a:t>
            </a:r>
            <a:endParaRPr lang="en-US" sz="1600" b="0" strike="noStrike" spc="-1">
              <a:solidFill>
                <a:srgbClr val="000000"/>
              </a:solidFill>
              <a:latin typeface="Arial"/>
            </a:endParaRPr>
          </a:p>
          <a:p>
            <a:pPr algn="just">
              <a:lnSpc>
                <a:spcPct val="100000"/>
              </a:lnSpc>
              <a:spcBef>
                <a:spcPts val="298"/>
              </a:spcBef>
              <a:spcAft>
                <a:spcPts val="298"/>
              </a:spcAft>
              <a:buClr>
                <a:srgbClr val="222268"/>
              </a:buClr>
              <a:buFont typeface="Calibri"/>
              <a:buChar char="•"/>
            </a:pPr>
            <a:r>
              <a:rPr lang="it-IT" sz="1600" b="0" strike="noStrike" spc="-1">
                <a:solidFill>
                  <a:srgbClr val="222268"/>
                </a:solidFill>
                <a:latin typeface="Calibri"/>
              </a:rPr>
              <a:t> L’ecstasy esplica il proprio effetto sul </a:t>
            </a:r>
            <a:r>
              <a:rPr lang="it-IT" sz="1600" b="1" i="1" strike="noStrike" spc="-1">
                <a:solidFill>
                  <a:srgbClr val="9B00D2"/>
                </a:solidFill>
                <a:latin typeface="Calibri"/>
              </a:rPr>
              <a:t>sistema dopaminergico e serotoninergico</a:t>
            </a:r>
            <a:r>
              <a:rPr lang="it-IT" sz="1600" b="0" strike="noStrike" spc="-1">
                <a:solidFill>
                  <a:srgbClr val="222268"/>
                </a:solidFill>
                <a:latin typeface="Calibri"/>
              </a:rPr>
              <a:t>, entrambi coinvolti nei meccanismi neurobiologici regolatori della sfera emotivo-istintiva. </a:t>
            </a:r>
            <a:endParaRPr lang="en-US" sz="1600" b="0" strike="noStrike" spc="-1">
              <a:solidFill>
                <a:srgbClr val="000000"/>
              </a:solidFill>
              <a:latin typeface="Arial"/>
            </a:endParaRPr>
          </a:p>
          <a:p>
            <a:pPr algn="just">
              <a:lnSpc>
                <a:spcPct val="100000"/>
              </a:lnSpc>
              <a:spcBef>
                <a:spcPts val="298"/>
              </a:spcBef>
              <a:spcAft>
                <a:spcPts val="298"/>
              </a:spcAft>
              <a:buClr>
                <a:srgbClr val="222268"/>
              </a:buClr>
              <a:buFont typeface="Calibri"/>
              <a:buChar char="•"/>
            </a:pPr>
            <a:r>
              <a:rPr lang="it-IT" sz="1600" b="0" strike="noStrike" spc="-1">
                <a:solidFill>
                  <a:srgbClr val="222268"/>
                </a:solidFill>
                <a:latin typeface="Calibri"/>
              </a:rPr>
              <a:t> Le manifestazioni relative alla sua assunzione coinvolgono aggressività, difesa, comportamento sessuale e sociale. </a:t>
            </a:r>
            <a:endParaRPr lang="en-US" sz="1600" b="0" strike="noStrike" spc="-1">
              <a:solidFill>
                <a:srgbClr val="000000"/>
              </a:solidFill>
              <a:latin typeface="Arial"/>
            </a:endParaRPr>
          </a:p>
        </p:txBody>
      </p:sp>
      <p:sp>
        <p:nvSpPr>
          <p:cNvPr id="289" name="CustomShape 2"/>
          <p:cNvSpPr/>
          <p:nvPr/>
        </p:nvSpPr>
        <p:spPr>
          <a:xfrm>
            <a:off x="395280" y="44280"/>
            <a:ext cx="8381880" cy="648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400" b="1" strike="noStrike" spc="-1">
                <a:solidFill>
                  <a:srgbClr val="9900CC"/>
                </a:solidFill>
                <a:latin typeface="Calibri"/>
              </a:rPr>
              <a:t>ECSTASY</a:t>
            </a:r>
            <a:endParaRPr lang="en-US" sz="2400" b="0" strike="noStrike" spc="-1">
              <a:solidFill>
                <a:srgbClr val="000000"/>
              </a:solidFill>
              <a:latin typeface="Arial"/>
            </a:endParaRPr>
          </a:p>
        </p:txBody>
      </p:sp>
      <p:sp>
        <p:nvSpPr>
          <p:cNvPr id="290" name="Line 3"/>
          <p:cNvSpPr/>
          <p:nvPr/>
        </p:nvSpPr>
        <p:spPr>
          <a:xfrm>
            <a:off x="0" y="981000"/>
            <a:ext cx="9144000" cy="0"/>
          </a:xfrm>
          <a:prstGeom prst="line">
            <a:avLst/>
          </a:prstGeom>
          <a:ln w="76320">
            <a:solidFill>
              <a:srgbClr val="9900CC"/>
            </a:solidFill>
            <a:miter/>
          </a:ln>
        </p:spPr>
        <p:style>
          <a:lnRef idx="0">
            <a:scrgbClr r="0" g="0" b="0"/>
          </a:lnRef>
          <a:fillRef idx="0">
            <a:scrgbClr r="0" g="0" b="0"/>
          </a:fillRef>
          <a:effectRef idx="0">
            <a:scrgbClr r="0" g="0" b="0"/>
          </a:effectRef>
          <a:fontRef idx="minor"/>
        </p:style>
      </p:sp>
      <p:sp>
        <p:nvSpPr>
          <p:cNvPr id="291" name="CustomShape 4"/>
          <p:cNvSpPr/>
          <p:nvPr/>
        </p:nvSpPr>
        <p:spPr>
          <a:xfrm>
            <a:off x="2928600" y="539640"/>
            <a:ext cx="3428280" cy="3682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800" b="1" i="1" strike="noStrike" spc="-1">
                <a:solidFill>
                  <a:srgbClr val="9900CC"/>
                </a:solidFill>
                <a:latin typeface="Calibri"/>
              </a:rPr>
              <a:t>3,4 metilen diossi metamfetamina</a:t>
            </a:r>
            <a:endParaRPr lang="en-US" sz="1800" b="0" strike="noStrike" spc="-1">
              <a:solidFill>
                <a:srgbClr val="000000"/>
              </a:solidFill>
              <a:latin typeface="Arial"/>
            </a:endParaRPr>
          </a:p>
        </p:txBody>
      </p:sp>
      <p:sp>
        <p:nvSpPr>
          <p:cNvPr id="292" name="CustomShape 5"/>
          <p:cNvSpPr/>
          <p:nvPr/>
        </p:nvSpPr>
        <p:spPr>
          <a:xfrm>
            <a:off x="539640" y="3645000"/>
            <a:ext cx="5472360" cy="2892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Clr>
                <a:srgbClr val="000000"/>
              </a:buClr>
              <a:buFont typeface="Wingdings" charset="2"/>
              <a:buChar char=""/>
            </a:pPr>
            <a:r>
              <a:rPr lang="it-IT" sz="1600" b="0" strike="noStrike" spc="-1">
                <a:solidFill>
                  <a:srgbClr val="000000"/>
                </a:solidFill>
                <a:latin typeface="Calibri"/>
              </a:rPr>
              <a:t> I principali effetti farmacologici della MDMA sono a carico di:</a:t>
            </a:r>
            <a:endParaRPr lang="en-US" sz="1600" b="0" strike="noStrike" spc="-1">
              <a:solidFill>
                <a:srgbClr val="000000"/>
              </a:solidFill>
              <a:latin typeface="Arial"/>
            </a:endParaRPr>
          </a:p>
          <a:p>
            <a:pPr algn="just">
              <a:lnSpc>
                <a:spcPct val="100000"/>
              </a:lnSpc>
              <a:buClr>
                <a:srgbClr val="000000"/>
              </a:buClr>
              <a:buFont typeface="Wingdings" charset="2"/>
              <a:buChar char=""/>
            </a:pPr>
            <a:endParaRPr lang="en-US" sz="1600" b="0" strike="noStrike" spc="-1">
              <a:solidFill>
                <a:srgbClr val="000000"/>
              </a:solidFill>
              <a:latin typeface="Arial"/>
            </a:endParaRPr>
          </a:p>
          <a:p>
            <a:pPr algn="just">
              <a:lnSpc>
                <a:spcPct val="100000"/>
              </a:lnSpc>
            </a:pPr>
            <a:r>
              <a:rPr lang="it-IT" sz="1600" b="1" u="sng" strike="noStrike" spc="-1">
                <a:solidFill>
                  <a:srgbClr val="9B00D2"/>
                </a:solidFill>
                <a:uFillTx/>
                <a:latin typeface="Calibri"/>
              </a:rPr>
              <a:t>APPARATO CARDIOVASCOLARE</a:t>
            </a:r>
            <a:r>
              <a:rPr lang="it-IT" sz="1600" b="1" strike="noStrike" spc="-1">
                <a:solidFill>
                  <a:srgbClr val="9B00D2"/>
                </a:solidFill>
                <a:latin typeface="Calibri"/>
              </a:rPr>
              <a:t>      </a:t>
            </a:r>
            <a:endParaRPr lang="en-US" sz="1600" b="0" strike="noStrike" spc="-1">
              <a:solidFill>
                <a:srgbClr val="000000"/>
              </a:solidFill>
              <a:latin typeface="Arial"/>
            </a:endParaRPr>
          </a:p>
          <a:p>
            <a:pPr algn="just">
              <a:lnSpc>
                <a:spcPct val="100000"/>
              </a:lnSpc>
            </a:pPr>
            <a:r>
              <a:rPr lang="it-IT" sz="1600" b="0" strike="noStrike" spc="-1">
                <a:solidFill>
                  <a:srgbClr val="000000"/>
                </a:solidFill>
                <a:latin typeface="Calibri"/>
              </a:rPr>
              <a:t>effetto ipertensivo e tachicardizzante.</a:t>
            </a:r>
            <a:endParaRPr lang="en-US" sz="1600" b="0" strike="noStrike" spc="-1">
              <a:solidFill>
                <a:srgbClr val="000000"/>
              </a:solidFill>
              <a:latin typeface="Arial"/>
            </a:endParaRPr>
          </a:p>
          <a:p>
            <a:pPr algn="just">
              <a:lnSpc>
                <a:spcPct val="100000"/>
              </a:lnSpc>
            </a:pPr>
            <a:endParaRPr lang="en-US" sz="1600" b="0" strike="noStrike" spc="-1">
              <a:solidFill>
                <a:srgbClr val="000000"/>
              </a:solidFill>
              <a:latin typeface="Arial"/>
            </a:endParaRPr>
          </a:p>
          <a:p>
            <a:pPr algn="just">
              <a:lnSpc>
                <a:spcPct val="100000"/>
              </a:lnSpc>
            </a:pPr>
            <a:r>
              <a:rPr lang="it-IT" sz="1600" b="1" u="sng" strike="noStrike" spc="-1">
                <a:solidFill>
                  <a:srgbClr val="9B00D2"/>
                </a:solidFill>
                <a:uFillTx/>
                <a:latin typeface="Calibri"/>
              </a:rPr>
              <a:t>SISTEMA NERVOSO AUTONOMO</a:t>
            </a:r>
            <a:r>
              <a:rPr lang="it-IT" sz="1600" b="1" strike="noStrike" spc="-1">
                <a:solidFill>
                  <a:srgbClr val="9B00D2"/>
                </a:solidFill>
                <a:latin typeface="Calibri"/>
              </a:rPr>
              <a:t>   </a:t>
            </a:r>
            <a:endParaRPr lang="en-US" sz="1600" b="0" strike="noStrike" spc="-1">
              <a:solidFill>
                <a:srgbClr val="000000"/>
              </a:solidFill>
              <a:latin typeface="Arial"/>
            </a:endParaRPr>
          </a:p>
          <a:p>
            <a:pPr algn="just">
              <a:lnSpc>
                <a:spcPct val="100000"/>
              </a:lnSpc>
            </a:pPr>
            <a:r>
              <a:rPr lang="it-IT" sz="1600" b="0" strike="noStrike" spc="-1">
                <a:solidFill>
                  <a:srgbClr val="000000"/>
                </a:solidFill>
                <a:latin typeface="Calibri"/>
              </a:rPr>
              <a:t> sudorazione profusa, midriasi ed ipertermia.</a:t>
            </a:r>
            <a:endParaRPr lang="en-US" sz="1600" b="0" strike="noStrike" spc="-1">
              <a:solidFill>
                <a:srgbClr val="000000"/>
              </a:solidFill>
              <a:latin typeface="Arial"/>
            </a:endParaRPr>
          </a:p>
          <a:p>
            <a:pPr algn="just">
              <a:lnSpc>
                <a:spcPct val="100000"/>
              </a:lnSpc>
            </a:pPr>
            <a:endParaRPr lang="en-US" sz="1600" b="0" strike="noStrike" spc="-1">
              <a:solidFill>
                <a:srgbClr val="000000"/>
              </a:solidFill>
              <a:latin typeface="Arial"/>
            </a:endParaRPr>
          </a:p>
          <a:p>
            <a:pPr algn="just">
              <a:lnSpc>
                <a:spcPct val="100000"/>
              </a:lnSpc>
            </a:pPr>
            <a:r>
              <a:rPr lang="it-IT" sz="1600" b="1" u="sng" strike="noStrike" spc="-1">
                <a:solidFill>
                  <a:srgbClr val="9B00D2"/>
                </a:solidFill>
                <a:uFillTx/>
                <a:latin typeface="Calibri"/>
              </a:rPr>
              <a:t>SISTEMA NERVOSO CENTRALE</a:t>
            </a:r>
            <a:endParaRPr lang="en-US" sz="1600" b="0" strike="noStrike" spc="-1">
              <a:solidFill>
                <a:srgbClr val="000000"/>
              </a:solidFill>
              <a:latin typeface="Arial"/>
            </a:endParaRPr>
          </a:p>
          <a:p>
            <a:pPr algn="just">
              <a:lnSpc>
                <a:spcPct val="100000"/>
              </a:lnSpc>
            </a:pPr>
            <a:r>
              <a:rPr lang="it-IT" sz="1600" b="0" strike="noStrike" spc="-1">
                <a:solidFill>
                  <a:srgbClr val="000000"/>
                </a:solidFill>
                <a:latin typeface="Calibri"/>
              </a:rPr>
              <a:t> perdita dell’appetito, nausea transitoria, insonnia con interruzione del regolare ciclo sonno/veglia, il tono dell’umore risulta aumentato. Le percezioni sensoriali sono esaltate fino all’allucinazione  uditiva o visiva (dipendente dal dosaggio)</a:t>
            </a:r>
            <a:endParaRPr lang="en-US" sz="1600" b="0" strike="noStrike" spc="-1">
              <a:solidFill>
                <a:srgbClr val="000000"/>
              </a:solidFill>
              <a:latin typeface="Arial"/>
            </a:endParaRPr>
          </a:p>
        </p:txBody>
      </p:sp>
      <p:pic>
        <p:nvPicPr>
          <p:cNvPr id="293" name="Picture 7"/>
          <p:cNvPicPr/>
          <p:nvPr/>
        </p:nvPicPr>
        <p:blipFill>
          <a:blip r:embed="rId2" cstate="print"/>
          <a:stretch/>
        </p:blipFill>
        <p:spPr>
          <a:xfrm>
            <a:off x="6372360" y="3429000"/>
            <a:ext cx="2233440" cy="3141720"/>
          </a:xfrm>
          <a:prstGeom prst="rect">
            <a:avLst/>
          </a:prstGeom>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CustomShape 1"/>
          <p:cNvSpPr/>
          <p:nvPr/>
        </p:nvSpPr>
        <p:spPr>
          <a:xfrm>
            <a:off x="395280" y="33336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fontScale="62500" lnSpcReduction="20000"/>
          </a:bodyPr>
          <a:lstStyle/>
          <a:p>
            <a:pPr algn="ctr">
              <a:lnSpc>
                <a:spcPct val="100000"/>
              </a:lnSpc>
            </a:pPr>
            <a:r>
              <a:rPr lang="it-IT" sz="2800" b="1" strike="noStrike" spc="-1">
                <a:solidFill>
                  <a:srgbClr val="00589A"/>
                </a:solidFill>
                <a:latin typeface="Calibri"/>
              </a:rPr>
              <a:t>PSICODISLETTICI</a:t>
            </a:r>
            <a:endParaRPr lang="en-US" sz="2800" b="0" strike="noStrike" spc="-1">
              <a:solidFill>
                <a:srgbClr val="000000"/>
              </a:solidFill>
              <a:latin typeface="Arial"/>
            </a:endParaRPr>
          </a:p>
          <a:p>
            <a:pPr algn="ctr">
              <a:lnSpc>
                <a:spcPct val="100000"/>
              </a:lnSpc>
            </a:pPr>
            <a:r>
              <a:rPr lang="it-IT" sz="2000" b="1" strike="noStrike" spc="-1">
                <a:solidFill>
                  <a:srgbClr val="00589A"/>
                </a:solidFill>
                <a:latin typeface="Calibri"/>
              </a:rPr>
              <a:t>PSICHEDELICI O ALLUCINOGENI </a:t>
            </a:r>
            <a:r>
              <a:t/>
            </a:r>
            <a:br/>
            <a:endParaRPr lang="en-US" sz="2000" b="0" strike="noStrike" spc="-1">
              <a:solidFill>
                <a:srgbClr val="000000"/>
              </a:solidFill>
              <a:latin typeface="Arial"/>
            </a:endParaRPr>
          </a:p>
        </p:txBody>
      </p:sp>
      <p:sp>
        <p:nvSpPr>
          <p:cNvPr id="296" name="Line 2"/>
          <p:cNvSpPr/>
          <p:nvPr/>
        </p:nvSpPr>
        <p:spPr>
          <a:xfrm>
            <a:off x="0" y="981000"/>
            <a:ext cx="9144000" cy="0"/>
          </a:xfrm>
          <a:prstGeom prst="line">
            <a:avLst/>
          </a:prstGeom>
          <a:ln w="76320">
            <a:solidFill>
              <a:srgbClr val="00589A"/>
            </a:solidFill>
            <a:miter/>
          </a:ln>
        </p:spPr>
        <p:style>
          <a:lnRef idx="0">
            <a:scrgbClr r="0" g="0" b="0"/>
          </a:lnRef>
          <a:fillRef idx="0">
            <a:scrgbClr r="0" g="0" b="0"/>
          </a:fillRef>
          <a:effectRef idx="0">
            <a:scrgbClr r="0" g="0" b="0"/>
          </a:effectRef>
          <a:fontRef idx="minor"/>
        </p:style>
      </p:sp>
      <p:sp>
        <p:nvSpPr>
          <p:cNvPr id="297" name="CustomShape 3"/>
          <p:cNvSpPr/>
          <p:nvPr/>
        </p:nvSpPr>
        <p:spPr>
          <a:xfrm>
            <a:off x="971640" y="1762200"/>
            <a:ext cx="3816360" cy="4114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2720">
              <a:lnSpc>
                <a:spcPct val="90000"/>
              </a:lnSpc>
              <a:spcBef>
                <a:spcPts val="598"/>
              </a:spcBef>
            </a:pPr>
            <a:r>
              <a:rPr lang="it-IT" sz="2400" b="1" strike="noStrike" spc="-1">
                <a:solidFill>
                  <a:srgbClr val="00589A"/>
                </a:solidFill>
                <a:latin typeface="Calibri"/>
              </a:rPr>
              <a:t>LSD</a:t>
            </a:r>
            <a:endParaRPr lang="en-US" sz="2400" b="0" strike="noStrike" spc="-1">
              <a:solidFill>
                <a:srgbClr val="000000"/>
              </a:solidFill>
              <a:latin typeface="Arial"/>
            </a:endParaRPr>
          </a:p>
          <a:p>
            <a:pPr marL="342720" indent="-342720">
              <a:lnSpc>
                <a:spcPct val="90000"/>
              </a:lnSpc>
              <a:spcBef>
                <a:spcPts val="499"/>
              </a:spcBef>
            </a:pPr>
            <a:endParaRPr lang="en-US" sz="2400" b="0" strike="noStrike" spc="-1">
              <a:solidFill>
                <a:srgbClr val="000000"/>
              </a:solidFill>
              <a:latin typeface="Arial"/>
            </a:endParaRPr>
          </a:p>
          <a:p>
            <a:pPr marL="342720" indent="-342720">
              <a:lnSpc>
                <a:spcPct val="90000"/>
              </a:lnSpc>
              <a:spcBef>
                <a:spcPts val="598"/>
              </a:spcBef>
            </a:pPr>
            <a:r>
              <a:rPr lang="it-IT" sz="2400" b="1" strike="noStrike" spc="-1">
                <a:solidFill>
                  <a:srgbClr val="00589A"/>
                </a:solidFill>
                <a:latin typeface="Calibri"/>
              </a:rPr>
              <a:t>CANAPA</a:t>
            </a:r>
            <a:endParaRPr lang="en-US" sz="2400" b="0" strike="noStrike" spc="-1">
              <a:solidFill>
                <a:srgbClr val="000000"/>
              </a:solidFill>
              <a:latin typeface="Arial"/>
            </a:endParaRPr>
          </a:p>
          <a:p>
            <a:pPr marL="342720" indent="-342720">
              <a:lnSpc>
                <a:spcPct val="90000"/>
              </a:lnSpc>
              <a:spcBef>
                <a:spcPts val="499"/>
              </a:spcBef>
              <a:buClr>
                <a:srgbClr val="000000"/>
              </a:buClr>
              <a:buFont typeface="Calibri"/>
              <a:buChar char="•"/>
            </a:pPr>
            <a:r>
              <a:rPr lang="it-IT" sz="2000" b="0" i="1" strike="noStrike" spc="-1">
                <a:solidFill>
                  <a:srgbClr val="000000"/>
                </a:solidFill>
                <a:latin typeface="Calibri"/>
              </a:rPr>
              <a:t>marjuana</a:t>
            </a:r>
            <a:endParaRPr lang="en-US" sz="2000" b="0" strike="noStrike" spc="-1">
              <a:solidFill>
                <a:srgbClr val="000000"/>
              </a:solidFill>
              <a:latin typeface="Arial"/>
            </a:endParaRPr>
          </a:p>
          <a:p>
            <a:pPr marL="342720" indent="-342720">
              <a:lnSpc>
                <a:spcPct val="90000"/>
              </a:lnSpc>
              <a:spcBef>
                <a:spcPts val="499"/>
              </a:spcBef>
              <a:buClr>
                <a:srgbClr val="000000"/>
              </a:buClr>
              <a:buFont typeface="Calibri"/>
              <a:buChar char="•"/>
            </a:pPr>
            <a:r>
              <a:rPr lang="it-IT" sz="2000" b="0" i="1" strike="noStrike" spc="-1">
                <a:solidFill>
                  <a:srgbClr val="000000"/>
                </a:solidFill>
                <a:latin typeface="Calibri"/>
              </a:rPr>
              <a:t>hashish</a:t>
            </a:r>
            <a:endParaRPr lang="en-US" sz="2000" b="0" strike="noStrike" spc="-1">
              <a:solidFill>
                <a:srgbClr val="000000"/>
              </a:solidFill>
              <a:latin typeface="Arial"/>
            </a:endParaRPr>
          </a:p>
          <a:p>
            <a:pPr marL="342720" indent="-342720">
              <a:lnSpc>
                <a:spcPct val="90000"/>
              </a:lnSpc>
              <a:spcBef>
                <a:spcPts val="499"/>
              </a:spcBef>
              <a:buClr>
                <a:srgbClr val="000000"/>
              </a:buClr>
              <a:buFont typeface="Calibri"/>
              <a:buChar char="•"/>
            </a:pPr>
            <a:r>
              <a:rPr lang="it-IT" sz="2000" b="0" i="1" strike="noStrike" spc="-1">
                <a:solidFill>
                  <a:srgbClr val="000000"/>
                </a:solidFill>
                <a:latin typeface="Calibri"/>
              </a:rPr>
              <a:t>tetraidrocannabinolo (THC)</a:t>
            </a:r>
            <a:endParaRPr lang="en-US" sz="2000" b="0" strike="noStrike" spc="-1">
              <a:solidFill>
                <a:srgbClr val="000000"/>
              </a:solidFill>
              <a:latin typeface="Arial"/>
            </a:endParaRPr>
          </a:p>
          <a:p>
            <a:pPr marL="342720" indent="-342720">
              <a:lnSpc>
                <a:spcPct val="90000"/>
              </a:lnSpc>
              <a:spcBef>
                <a:spcPts val="499"/>
              </a:spcBef>
              <a:buClr>
                <a:srgbClr val="000000"/>
              </a:buClr>
              <a:buFont typeface="Calibri"/>
              <a:buChar char="•"/>
            </a:pPr>
            <a:endParaRPr lang="en-US" sz="2000" b="0" strike="noStrike" spc="-1">
              <a:solidFill>
                <a:srgbClr val="000000"/>
              </a:solidFill>
              <a:latin typeface="Arial"/>
            </a:endParaRPr>
          </a:p>
          <a:p>
            <a:pPr marL="342720" indent="-342720">
              <a:lnSpc>
                <a:spcPct val="90000"/>
              </a:lnSpc>
              <a:spcBef>
                <a:spcPts val="499"/>
              </a:spcBef>
            </a:pPr>
            <a:r>
              <a:rPr lang="it-IT" sz="2400" b="1" strike="noStrike" spc="-1">
                <a:solidFill>
                  <a:srgbClr val="00589A"/>
                </a:solidFill>
                <a:latin typeface="Calibri"/>
              </a:rPr>
              <a:t>FENCICLIDINA</a:t>
            </a:r>
            <a:r>
              <a:rPr lang="it-IT" sz="2000" b="1" strike="noStrike" spc="-1">
                <a:solidFill>
                  <a:srgbClr val="00589A"/>
                </a:solidFill>
                <a:latin typeface="Calibri"/>
              </a:rPr>
              <a:t> </a:t>
            </a:r>
            <a:endParaRPr lang="en-US" sz="2000" b="0" strike="noStrike" spc="-1">
              <a:solidFill>
                <a:srgbClr val="000000"/>
              </a:solidFill>
              <a:latin typeface="Arial"/>
            </a:endParaRPr>
          </a:p>
          <a:p>
            <a:pPr marL="342720" indent="-342720">
              <a:lnSpc>
                <a:spcPct val="90000"/>
              </a:lnSpc>
              <a:spcBef>
                <a:spcPts val="499"/>
              </a:spcBef>
            </a:pPr>
            <a:r>
              <a:rPr lang="it-IT" sz="2000" b="0" i="1" strike="noStrike" spc="-1">
                <a:solidFill>
                  <a:srgbClr val="00589A"/>
                </a:solidFill>
                <a:latin typeface="Calibri"/>
              </a:rPr>
              <a:t>(polvere degli angeli)</a:t>
            </a:r>
            <a:endParaRPr lang="en-US" sz="2000" b="0" strike="noStrike" spc="-1">
              <a:solidFill>
                <a:srgbClr val="000000"/>
              </a:solidFill>
              <a:latin typeface="Arial"/>
            </a:endParaRPr>
          </a:p>
        </p:txBody>
      </p:sp>
      <p:sp>
        <p:nvSpPr>
          <p:cNvPr id="298" name="CustomShape 4"/>
          <p:cNvSpPr/>
          <p:nvPr/>
        </p:nvSpPr>
        <p:spPr>
          <a:xfrm>
            <a:off x="5508720" y="1762200"/>
            <a:ext cx="2286000" cy="3528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2720">
              <a:lnSpc>
                <a:spcPct val="90000"/>
              </a:lnSpc>
              <a:spcBef>
                <a:spcPts val="598"/>
              </a:spcBef>
            </a:pPr>
            <a:r>
              <a:rPr lang="it-IT" sz="2400" b="1" strike="noStrike" spc="-1">
                <a:solidFill>
                  <a:srgbClr val="00589A"/>
                </a:solidFill>
                <a:latin typeface="Calibri"/>
              </a:rPr>
              <a:t>FUNGHI</a:t>
            </a:r>
            <a:endParaRPr lang="en-US" sz="2400" b="0" strike="noStrike" spc="-1">
              <a:solidFill>
                <a:srgbClr val="000000"/>
              </a:solidFill>
              <a:latin typeface="Arial"/>
            </a:endParaRPr>
          </a:p>
          <a:p>
            <a:pPr marL="342720" indent="-342720">
              <a:lnSpc>
                <a:spcPct val="90000"/>
              </a:lnSpc>
              <a:spcBef>
                <a:spcPts val="499"/>
              </a:spcBef>
              <a:buClr>
                <a:srgbClr val="000000"/>
              </a:buClr>
              <a:buFont typeface="Calibri"/>
              <a:buChar char="•"/>
            </a:pPr>
            <a:r>
              <a:rPr lang="it-IT" sz="2000" b="0" i="1" strike="noStrike" spc="-1">
                <a:solidFill>
                  <a:srgbClr val="000000"/>
                </a:solidFill>
                <a:latin typeface="Calibri"/>
              </a:rPr>
              <a:t>psilocibina</a:t>
            </a:r>
            <a:endParaRPr lang="en-US" sz="2000" b="0" strike="noStrike" spc="-1">
              <a:solidFill>
                <a:srgbClr val="000000"/>
              </a:solidFill>
              <a:latin typeface="Arial"/>
            </a:endParaRPr>
          </a:p>
          <a:p>
            <a:pPr marL="342720" indent="-342720">
              <a:lnSpc>
                <a:spcPct val="90000"/>
              </a:lnSpc>
              <a:spcBef>
                <a:spcPts val="499"/>
              </a:spcBef>
              <a:buClr>
                <a:srgbClr val="000000"/>
              </a:buClr>
              <a:buFont typeface="Calibri"/>
              <a:buChar char="•"/>
            </a:pPr>
            <a:r>
              <a:rPr lang="it-IT" sz="2000" b="0" i="1" strike="noStrike" spc="-1">
                <a:solidFill>
                  <a:srgbClr val="000000"/>
                </a:solidFill>
                <a:latin typeface="Calibri"/>
              </a:rPr>
              <a:t>Psilocina</a:t>
            </a:r>
            <a:endParaRPr lang="en-US" sz="2000" b="0" strike="noStrike" spc="-1">
              <a:solidFill>
                <a:srgbClr val="000000"/>
              </a:solidFill>
              <a:latin typeface="Arial"/>
            </a:endParaRPr>
          </a:p>
          <a:p>
            <a:pPr marL="342720" indent="-342720">
              <a:lnSpc>
                <a:spcPct val="90000"/>
              </a:lnSpc>
              <a:spcBef>
                <a:spcPts val="448"/>
              </a:spcBef>
              <a:buClr>
                <a:srgbClr val="000000"/>
              </a:buClr>
              <a:buFont typeface="Calibri"/>
              <a:buChar char="•"/>
            </a:pPr>
            <a:endParaRPr lang="en-US" sz="2000" b="0" strike="noStrike" spc="-1">
              <a:solidFill>
                <a:srgbClr val="000000"/>
              </a:solidFill>
              <a:latin typeface="Arial"/>
            </a:endParaRPr>
          </a:p>
          <a:p>
            <a:pPr marL="342720" indent="-342720">
              <a:lnSpc>
                <a:spcPct val="90000"/>
              </a:lnSpc>
              <a:spcBef>
                <a:spcPts val="598"/>
              </a:spcBef>
            </a:pPr>
            <a:r>
              <a:rPr lang="it-IT" sz="2400" b="1" strike="noStrike" spc="-1">
                <a:solidFill>
                  <a:srgbClr val="00589A"/>
                </a:solidFill>
                <a:latin typeface="Calibri"/>
              </a:rPr>
              <a:t>CACTUS</a:t>
            </a:r>
            <a:endParaRPr lang="en-US" sz="2400" b="0" strike="noStrike" spc="-1">
              <a:solidFill>
                <a:srgbClr val="000000"/>
              </a:solidFill>
              <a:latin typeface="Arial"/>
            </a:endParaRPr>
          </a:p>
          <a:p>
            <a:pPr marL="342720" indent="-342720">
              <a:lnSpc>
                <a:spcPct val="90000"/>
              </a:lnSpc>
              <a:spcBef>
                <a:spcPts val="499"/>
              </a:spcBef>
              <a:buClr>
                <a:srgbClr val="000000"/>
              </a:buClr>
              <a:buFont typeface="Calibri"/>
              <a:buChar char="•"/>
            </a:pPr>
            <a:r>
              <a:rPr lang="it-IT" sz="2000" b="0" i="1" strike="noStrike" spc="-1">
                <a:solidFill>
                  <a:srgbClr val="000000"/>
                </a:solidFill>
                <a:latin typeface="Calibri"/>
              </a:rPr>
              <a:t>mescalina</a:t>
            </a:r>
            <a:endParaRPr lang="en-US" sz="2000" b="0" strike="noStrike" spc="-1">
              <a:solidFill>
                <a:srgbClr val="000000"/>
              </a:solidFill>
              <a:latin typeface="Arial"/>
            </a:endParaRPr>
          </a:p>
          <a:p>
            <a:pPr marL="342720" indent="-342720">
              <a:lnSpc>
                <a:spcPct val="90000"/>
              </a:lnSpc>
              <a:spcBef>
                <a:spcPts val="499"/>
              </a:spcBef>
              <a:buClr>
                <a:srgbClr val="000000"/>
              </a:buClr>
              <a:buFont typeface="Calibri"/>
              <a:buChar char="•"/>
            </a:pPr>
            <a:r>
              <a:rPr lang="it-IT" sz="2000" b="0" i="1" strike="noStrike" spc="-1">
                <a:solidFill>
                  <a:srgbClr val="000000"/>
                </a:solidFill>
                <a:latin typeface="Calibri"/>
              </a:rPr>
              <a:t>Peyote</a:t>
            </a:r>
            <a:endParaRPr lang="en-US" sz="2000" b="0" strike="noStrike" spc="-1">
              <a:solidFill>
                <a:srgbClr val="000000"/>
              </a:solidFill>
              <a:latin typeface="Arial"/>
            </a:endParaRPr>
          </a:p>
          <a:p>
            <a:pPr marL="342720" indent="-342720">
              <a:lnSpc>
                <a:spcPct val="90000"/>
              </a:lnSpc>
              <a:spcBef>
                <a:spcPts val="448"/>
              </a:spcBef>
              <a:buClr>
                <a:srgbClr val="000000"/>
              </a:buClr>
              <a:buFont typeface="Calibri"/>
              <a:buChar char="•"/>
            </a:pPr>
            <a:endParaRPr lang="en-US" sz="2000" b="0" strike="noStrike" spc="-1">
              <a:solidFill>
                <a:srgbClr val="000000"/>
              </a:solidFill>
              <a:latin typeface="Arial"/>
            </a:endParaRPr>
          </a:p>
          <a:p>
            <a:pPr marL="342720" indent="-342720">
              <a:lnSpc>
                <a:spcPct val="90000"/>
              </a:lnSpc>
              <a:spcBef>
                <a:spcPts val="598"/>
              </a:spcBef>
            </a:pPr>
            <a:r>
              <a:rPr lang="it-IT" sz="2400" b="1" strike="noStrike" spc="-1">
                <a:solidFill>
                  <a:srgbClr val="00589A"/>
                </a:solidFill>
                <a:latin typeface="Calibri"/>
              </a:rPr>
              <a:t>SOLANACEE</a:t>
            </a:r>
            <a:endParaRPr lang="en-US" sz="2400" b="0" strike="noStrike" spc="-1">
              <a:solidFill>
                <a:srgbClr val="000000"/>
              </a:solidFill>
              <a:latin typeface="Arial"/>
            </a:endParaRPr>
          </a:p>
          <a:p>
            <a:pPr marL="342720" indent="-342720">
              <a:lnSpc>
                <a:spcPct val="90000"/>
              </a:lnSpc>
              <a:spcBef>
                <a:spcPts val="499"/>
              </a:spcBef>
              <a:buClr>
                <a:srgbClr val="000000"/>
              </a:buClr>
              <a:buFont typeface="Calibri"/>
              <a:buChar char="•"/>
            </a:pPr>
            <a:r>
              <a:rPr lang="it-IT" sz="2000" b="0" i="1" strike="noStrike" spc="-1">
                <a:solidFill>
                  <a:srgbClr val="000000"/>
                </a:solidFill>
                <a:latin typeface="Calibri"/>
              </a:rPr>
              <a:t>datura</a:t>
            </a:r>
            <a:endParaRPr lang="en-US" sz="2000" b="0" strike="noStrike" spc="-1">
              <a:solidFill>
                <a:srgbClr val="000000"/>
              </a:solidFill>
              <a:latin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CustomShape 1"/>
          <p:cNvSpPr/>
          <p:nvPr/>
        </p:nvSpPr>
        <p:spPr>
          <a:xfrm>
            <a:off x="468360" y="1484280"/>
            <a:ext cx="8280360" cy="48481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2400" b="0" strike="noStrike" spc="-1">
                <a:solidFill>
                  <a:srgbClr val="002060"/>
                </a:solidFill>
                <a:latin typeface="Calibri"/>
              </a:rPr>
              <a:t>Sono farmaci che alterano e distorcono le funzioni psichiche</a:t>
            </a:r>
            <a:endParaRPr lang="en-US" sz="2400" b="0" strike="noStrike" spc="-1">
              <a:solidFill>
                <a:srgbClr val="000000"/>
              </a:solidFill>
              <a:latin typeface="Arial"/>
            </a:endParaRPr>
          </a:p>
          <a:p>
            <a:pPr algn="just">
              <a:lnSpc>
                <a:spcPct val="100000"/>
              </a:lnSpc>
            </a:pPr>
            <a:endParaRPr lang="en-US" sz="2400" b="0" strike="noStrike" spc="-1">
              <a:solidFill>
                <a:srgbClr val="000000"/>
              </a:solidFill>
              <a:latin typeface="Arial"/>
            </a:endParaRPr>
          </a:p>
          <a:p>
            <a:pPr algn="just">
              <a:lnSpc>
                <a:spcPct val="100000"/>
              </a:lnSpc>
              <a:buClr>
                <a:srgbClr val="00589A"/>
              </a:buClr>
              <a:buFont typeface="Calibri"/>
              <a:buChar char="-"/>
            </a:pPr>
            <a:r>
              <a:rPr lang="it-IT" sz="2400" b="1" strike="noStrike" spc="-1">
                <a:solidFill>
                  <a:srgbClr val="00589A"/>
                </a:solidFill>
                <a:latin typeface="Calibri"/>
              </a:rPr>
              <a:t> CANNABINOIDI e altri PSICHEDELICI</a:t>
            </a:r>
            <a:endParaRPr lang="en-US" sz="2400" b="0" strike="noStrike" spc="-1">
              <a:solidFill>
                <a:srgbClr val="000000"/>
              </a:solidFill>
              <a:latin typeface="Arial"/>
            </a:endParaRPr>
          </a:p>
          <a:p>
            <a:pPr algn="just">
              <a:lnSpc>
                <a:spcPct val="100000"/>
              </a:lnSpc>
            </a:pPr>
            <a:r>
              <a:rPr lang="it-IT" sz="1200" b="0" strike="noStrike" spc="-1">
                <a:solidFill>
                  <a:srgbClr val="002060"/>
                </a:solidFill>
                <a:latin typeface="Calibri"/>
              </a:rPr>
              <a:t> </a:t>
            </a:r>
            <a:endParaRPr lang="en-US" sz="1200" b="0" strike="noStrike" spc="-1">
              <a:solidFill>
                <a:srgbClr val="000000"/>
              </a:solidFill>
              <a:latin typeface="Arial"/>
            </a:endParaRPr>
          </a:p>
          <a:p>
            <a:pPr algn="just">
              <a:lnSpc>
                <a:spcPct val="100000"/>
              </a:lnSpc>
            </a:pPr>
            <a:r>
              <a:rPr lang="it-IT" sz="2400" b="0" strike="noStrike" spc="-1">
                <a:solidFill>
                  <a:srgbClr val="002060"/>
                </a:solidFill>
                <a:latin typeface="Calibri"/>
              </a:rPr>
              <a:t>creano nell’individuo: </a:t>
            </a:r>
            <a:endParaRPr lang="en-US" sz="2400" b="0" strike="noStrike" spc="-1">
              <a:solidFill>
                <a:srgbClr val="000000"/>
              </a:solidFill>
              <a:latin typeface="Arial"/>
            </a:endParaRPr>
          </a:p>
          <a:p>
            <a:pPr marL="725400" lvl="1" indent="-457200">
              <a:lnSpc>
                <a:spcPct val="100000"/>
              </a:lnSpc>
              <a:buClr>
                <a:srgbClr val="00589A"/>
              </a:buClr>
              <a:buFont typeface="Arial"/>
              <a:buChar char="•"/>
            </a:pPr>
            <a:r>
              <a:rPr lang="it-IT" sz="2400" b="0" i="1" strike="noStrike" spc="-1">
                <a:solidFill>
                  <a:srgbClr val="00589A"/>
                </a:solidFill>
                <a:latin typeface="Calibri"/>
                <a:ea typeface="Times New Roman"/>
              </a:rPr>
              <a:t>Percezione distorta</a:t>
            </a:r>
            <a:endParaRPr lang="en-US" sz="2400" b="0" strike="noStrike" spc="-1">
              <a:solidFill>
                <a:srgbClr val="000000"/>
              </a:solidFill>
              <a:latin typeface="Arial"/>
            </a:endParaRPr>
          </a:p>
          <a:p>
            <a:pPr marL="725400" lvl="1" indent="-457200">
              <a:lnSpc>
                <a:spcPct val="100000"/>
              </a:lnSpc>
              <a:buClr>
                <a:srgbClr val="00589A"/>
              </a:buClr>
              <a:buFont typeface="Arial"/>
              <a:buChar char="•"/>
            </a:pPr>
            <a:r>
              <a:rPr lang="it-IT" sz="2400" b="0" i="1" strike="noStrike" spc="-1">
                <a:solidFill>
                  <a:srgbClr val="00589A"/>
                </a:solidFill>
                <a:latin typeface="Calibri"/>
                <a:ea typeface="Times New Roman"/>
              </a:rPr>
              <a:t>Sindromi amotivazionali</a:t>
            </a:r>
            <a:endParaRPr lang="en-US" sz="2400" b="0" strike="noStrike" spc="-1">
              <a:solidFill>
                <a:srgbClr val="000000"/>
              </a:solidFill>
              <a:latin typeface="Arial"/>
            </a:endParaRPr>
          </a:p>
          <a:p>
            <a:pPr marL="725400" lvl="1" indent="-457200">
              <a:lnSpc>
                <a:spcPct val="100000"/>
              </a:lnSpc>
              <a:buClr>
                <a:srgbClr val="00589A"/>
              </a:buClr>
              <a:buFont typeface="Arial"/>
              <a:buChar char="•"/>
            </a:pPr>
            <a:r>
              <a:rPr lang="it-IT" sz="2400" b="0" i="1" strike="noStrike" spc="-1">
                <a:solidFill>
                  <a:srgbClr val="00589A"/>
                </a:solidFill>
                <a:latin typeface="Calibri"/>
                <a:ea typeface="Times New Roman"/>
              </a:rPr>
              <a:t>Paranoia</a:t>
            </a:r>
            <a:endParaRPr lang="en-US" sz="2400" b="0" strike="noStrike" spc="-1">
              <a:solidFill>
                <a:srgbClr val="000000"/>
              </a:solidFill>
              <a:latin typeface="Arial"/>
            </a:endParaRPr>
          </a:p>
          <a:p>
            <a:pPr marL="725400" lvl="1" indent="-457200">
              <a:lnSpc>
                <a:spcPct val="100000"/>
              </a:lnSpc>
              <a:buClr>
                <a:srgbClr val="00589A"/>
              </a:buClr>
              <a:buFont typeface="Arial"/>
              <a:buChar char="•"/>
            </a:pPr>
            <a:r>
              <a:rPr lang="it-IT" sz="2400" b="0" i="1" strike="noStrike" spc="-1">
                <a:solidFill>
                  <a:srgbClr val="00589A"/>
                </a:solidFill>
                <a:latin typeface="Calibri"/>
                <a:ea typeface="Times New Roman"/>
              </a:rPr>
              <a:t>Disturbi psicomotori</a:t>
            </a:r>
            <a:endParaRPr lang="en-US" sz="2400" b="0" strike="noStrike" spc="-1">
              <a:solidFill>
                <a:srgbClr val="000000"/>
              </a:solidFill>
              <a:latin typeface="Arial"/>
            </a:endParaRPr>
          </a:p>
          <a:p>
            <a:pPr marL="725400" lvl="1" indent="-457200">
              <a:lnSpc>
                <a:spcPct val="100000"/>
              </a:lnSpc>
              <a:buClr>
                <a:srgbClr val="00589A"/>
              </a:buClr>
              <a:buFont typeface="Arial"/>
              <a:buChar char="•"/>
            </a:pPr>
            <a:r>
              <a:rPr lang="it-IT" sz="2400" b="0" i="1" strike="noStrike" spc="-1">
                <a:solidFill>
                  <a:srgbClr val="00589A"/>
                </a:solidFill>
                <a:latin typeface="Calibri"/>
                <a:ea typeface="Times New Roman"/>
              </a:rPr>
              <a:t>Tachicardia</a:t>
            </a:r>
            <a:endParaRPr lang="en-US" sz="2400" b="0" strike="noStrike" spc="-1">
              <a:solidFill>
                <a:srgbClr val="000000"/>
              </a:solidFill>
              <a:latin typeface="Arial"/>
            </a:endParaRPr>
          </a:p>
          <a:p>
            <a:pPr marL="725400" lvl="1" indent="-457200">
              <a:lnSpc>
                <a:spcPct val="100000"/>
              </a:lnSpc>
              <a:buClr>
                <a:srgbClr val="00589A"/>
              </a:buClr>
              <a:buFont typeface="Arial"/>
              <a:buChar char="•"/>
            </a:pPr>
            <a:r>
              <a:rPr lang="it-IT" sz="2400" b="0" i="1" strike="noStrike" spc="-1">
                <a:solidFill>
                  <a:srgbClr val="00589A"/>
                </a:solidFill>
                <a:latin typeface="Calibri"/>
                <a:ea typeface="Times New Roman"/>
              </a:rPr>
              <a:t>Cefalea</a:t>
            </a:r>
            <a:endParaRPr lang="en-US" sz="2400" b="0" strike="noStrike" spc="-1">
              <a:solidFill>
                <a:srgbClr val="000000"/>
              </a:solidFill>
              <a:latin typeface="Arial"/>
            </a:endParaRPr>
          </a:p>
          <a:p>
            <a:pPr marL="725400" lvl="1" indent="-457200">
              <a:lnSpc>
                <a:spcPct val="100000"/>
              </a:lnSpc>
              <a:buClr>
                <a:srgbClr val="00589A"/>
              </a:buClr>
              <a:buFont typeface="Arial"/>
              <a:buChar char="•"/>
            </a:pPr>
            <a:r>
              <a:rPr lang="it-IT" sz="2400" b="0" i="1" strike="noStrike" spc="-1">
                <a:solidFill>
                  <a:srgbClr val="00589A"/>
                </a:solidFill>
                <a:latin typeface="Calibri"/>
                <a:ea typeface="Times New Roman"/>
              </a:rPr>
              <a:t>Diminuzione dei livelli di testosterone quando usati a lungo</a:t>
            </a:r>
            <a:endParaRPr lang="en-US" sz="2400" b="0" strike="noStrike" spc="-1">
              <a:solidFill>
                <a:srgbClr val="000000"/>
              </a:solidFill>
              <a:latin typeface="Arial"/>
            </a:endParaRPr>
          </a:p>
          <a:p>
            <a:pPr marL="725400" lvl="1" indent="-457200">
              <a:lnSpc>
                <a:spcPct val="100000"/>
              </a:lnSpc>
              <a:buClr>
                <a:srgbClr val="00589A"/>
              </a:buClr>
              <a:buFont typeface="Arial"/>
              <a:buChar char="•"/>
            </a:pPr>
            <a:r>
              <a:rPr lang="it-IT" sz="2400" b="0" i="1" strike="noStrike" spc="-1">
                <a:solidFill>
                  <a:srgbClr val="00589A"/>
                </a:solidFill>
                <a:latin typeface="Calibri"/>
                <a:ea typeface="Times New Roman"/>
              </a:rPr>
              <a:t>Problemi respiratori da fumo quando assunti tramite inalazione di prodotti combusti</a:t>
            </a:r>
            <a:endParaRPr lang="en-US" sz="2400" b="0" strike="noStrike" spc="-1">
              <a:solidFill>
                <a:srgbClr val="000000"/>
              </a:solidFill>
              <a:latin typeface="Arial"/>
            </a:endParaRPr>
          </a:p>
        </p:txBody>
      </p:sp>
      <p:sp>
        <p:nvSpPr>
          <p:cNvPr id="301" name="CustomShape 2"/>
          <p:cNvSpPr/>
          <p:nvPr/>
        </p:nvSpPr>
        <p:spPr>
          <a:xfrm>
            <a:off x="395280" y="33336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fontScale="62500" lnSpcReduction="20000"/>
          </a:bodyPr>
          <a:lstStyle/>
          <a:p>
            <a:pPr algn="ctr">
              <a:lnSpc>
                <a:spcPct val="100000"/>
              </a:lnSpc>
            </a:pPr>
            <a:r>
              <a:rPr lang="it-IT" sz="2800" b="1" strike="noStrike" spc="-1">
                <a:solidFill>
                  <a:srgbClr val="00589A"/>
                </a:solidFill>
                <a:latin typeface="Calibri"/>
              </a:rPr>
              <a:t>PSICODISLETTICI</a:t>
            </a:r>
            <a:endParaRPr lang="en-US" sz="2800" b="0" strike="noStrike" spc="-1">
              <a:solidFill>
                <a:srgbClr val="000000"/>
              </a:solidFill>
              <a:latin typeface="Arial"/>
            </a:endParaRPr>
          </a:p>
          <a:p>
            <a:pPr algn="ctr">
              <a:lnSpc>
                <a:spcPct val="100000"/>
              </a:lnSpc>
            </a:pPr>
            <a:r>
              <a:rPr lang="it-IT" sz="2000" b="1" strike="noStrike" spc="-1">
                <a:solidFill>
                  <a:srgbClr val="00589A"/>
                </a:solidFill>
                <a:latin typeface="Calibri"/>
              </a:rPr>
              <a:t>PSICHEDELICI O ALLUCINOGENI </a:t>
            </a:r>
            <a:r>
              <a:t/>
            </a:r>
            <a:br/>
            <a:endParaRPr lang="en-US" sz="2000" b="0" strike="noStrike" spc="-1">
              <a:solidFill>
                <a:srgbClr val="000000"/>
              </a:solidFill>
              <a:latin typeface="Arial"/>
            </a:endParaRPr>
          </a:p>
        </p:txBody>
      </p:sp>
      <p:sp>
        <p:nvSpPr>
          <p:cNvPr id="302" name="Line 3"/>
          <p:cNvSpPr/>
          <p:nvPr/>
        </p:nvSpPr>
        <p:spPr>
          <a:xfrm>
            <a:off x="0" y="981000"/>
            <a:ext cx="9144000" cy="0"/>
          </a:xfrm>
          <a:prstGeom prst="line">
            <a:avLst/>
          </a:prstGeom>
          <a:ln w="76320">
            <a:solidFill>
              <a:srgbClr val="00589A"/>
            </a:solidFill>
            <a:miter/>
          </a:ln>
        </p:spPr>
        <p:style>
          <a:lnRef idx="0">
            <a:scrgbClr r="0" g="0" b="0"/>
          </a:lnRef>
          <a:fillRef idx="0">
            <a:scrgbClr r="0" g="0" b="0"/>
          </a:fillRef>
          <a:effectRef idx="0">
            <a:scrgbClr r="0" g="0" b="0"/>
          </a:effectRef>
          <a:fontRef idx="minor"/>
        </p:style>
      </p:sp>
      <p:pic>
        <p:nvPicPr>
          <p:cNvPr id="303" name="Picture 2"/>
          <p:cNvPicPr/>
          <p:nvPr/>
        </p:nvPicPr>
        <p:blipFill>
          <a:blip r:embed="rId2" cstate="print"/>
          <a:srcRect l="71485" t="22033" r="1890" b="26695"/>
          <a:stretch/>
        </p:blipFill>
        <p:spPr>
          <a:xfrm>
            <a:off x="4643280" y="3068640"/>
            <a:ext cx="1403640" cy="1990800"/>
          </a:xfrm>
          <a:prstGeom prst="rect">
            <a:avLst/>
          </a:prstGeom>
          <a:ln>
            <a:noFill/>
          </a:ln>
        </p:spPr>
      </p:pic>
      <p:pic>
        <p:nvPicPr>
          <p:cNvPr id="304" name="Picture 2"/>
          <p:cNvPicPr/>
          <p:nvPr/>
        </p:nvPicPr>
        <p:blipFill>
          <a:blip r:embed="rId3" cstate="print"/>
          <a:stretch/>
        </p:blipFill>
        <p:spPr>
          <a:xfrm>
            <a:off x="6084720" y="3068640"/>
            <a:ext cx="2638440" cy="201924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Shape 1"/>
          <p:cNvSpPr txBox="1"/>
          <p:nvPr/>
        </p:nvSpPr>
        <p:spPr>
          <a:xfrm>
            <a:off x="394920" y="0"/>
            <a:ext cx="8381880" cy="914400"/>
          </a:xfrm>
          <a:prstGeom prst="rect">
            <a:avLst/>
          </a:prstGeom>
          <a:noFill/>
          <a:ln>
            <a:noFill/>
          </a:ln>
        </p:spPr>
        <p:txBody>
          <a:bodyPr anchor="ctr"/>
          <a:lstStyle/>
          <a:p>
            <a:pPr algn="ctr">
              <a:lnSpc>
                <a:spcPct val="100000"/>
              </a:lnSpc>
            </a:pPr>
            <a:r>
              <a:rPr lang="it-IT" sz="2800" b="1" strike="noStrike" spc="-1">
                <a:solidFill>
                  <a:srgbClr val="C00000"/>
                </a:solidFill>
                <a:latin typeface="Calibri"/>
                <a:ea typeface="Arial"/>
              </a:rPr>
              <a:t>DIPENDENZA FISICA</a:t>
            </a:r>
            <a:endParaRPr lang="en-US" sz="2800" b="0" strike="noStrike" spc="-1">
              <a:solidFill>
                <a:srgbClr val="000000"/>
              </a:solidFill>
              <a:latin typeface="Arial"/>
            </a:endParaRPr>
          </a:p>
        </p:txBody>
      </p:sp>
      <p:sp>
        <p:nvSpPr>
          <p:cNvPr id="71" name="TextShape 2"/>
          <p:cNvSpPr txBox="1"/>
          <p:nvPr/>
        </p:nvSpPr>
        <p:spPr>
          <a:xfrm>
            <a:off x="539280" y="907560"/>
            <a:ext cx="8209080" cy="1065240"/>
          </a:xfrm>
          <a:prstGeom prst="rect">
            <a:avLst/>
          </a:prstGeom>
          <a:noFill/>
          <a:ln>
            <a:noFill/>
          </a:ln>
        </p:spPr>
        <p:txBody>
          <a:bodyPr>
            <a:normAutofit/>
          </a:bodyPr>
          <a:lstStyle/>
          <a:p>
            <a:pPr algn="just">
              <a:lnSpc>
                <a:spcPct val="100000"/>
              </a:lnSpc>
              <a:spcBef>
                <a:spcPts val="598"/>
              </a:spcBef>
              <a:buClr>
                <a:srgbClr val="002060"/>
              </a:buClr>
              <a:buFont typeface="Calibri"/>
              <a:buChar char="•"/>
            </a:pPr>
            <a:r>
              <a:rPr lang="it-IT" sz="1800" b="0" strike="noStrike" spc="-1">
                <a:solidFill>
                  <a:srgbClr val="002060"/>
                </a:solidFill>
                <a:latin typeface="Calibri"/>
              </a:rPr>
              <a:t> È sempre accompagnata da tolleranza</a:t>
            </a:r>
            <a:endParaRPr lang="en-US" sz="1800" b="0" strike="noStrike" spc="-1">
              <a:solidFill>
                <a:srgbClr val="000000"/>
              </a:solidFill>
              <a:latin typeface="Arial"/>
            </a:endParaRPr>
          </a:p>
          <a:p>
            <a:pPr algn="just">
              <a:lnSpc>
                <a:spcPct val="100000"/>
              </a:lnSpc>
              <a:spcBef>
                <a:spcPts val="598"/>
              </a:spcBef>
              <a:buClr>
                <a:srgbClr val="002060"/>
              </a:buClr>
              <a:buFont typeface="Calibri"/>
              <a:buChar char="•"/>
            </a:pPr>
            <a:r>
              <a:rPr lang="it-IT" sz="1800" b="0" strike="noStrike" spc="-1">
                <a:solidFill>
                  <a:srgbClr val="002060"/>
                </a:solidFill>
                <a:latin typeface="Calibri"/>
                <a:ea typeface="Arial"/>
              </a:rPr>
              <a:t> Si instaura quando una sostanza d’abuso è assunta per un congruo periodo  con concentrazioni ematiche costanti per giorni, settimane o mesi. </a:t>
            </a:r>
            <a:endParaRPr lang="en-US" sz="1800" b="0" strike="noStrike" spc="-1">
              <a:solidFill>
                <a:srgbClr val="000000"/>
              </a:solidFill>
              <a:latin typeface="Arial"/>
            </a:endParaRPr>
          </a:p>
        </p:txBody>
      </p:sp>
      <p:sp>
        <p:nvSpPr>
          <p:cNvPr id="72" name="Line 3"/>
          <p:cNvSpPr/>
          <p:nvPr/>
        </p:nvSpPr>
        <p:spPr>
          <a:xfrm>
            <a:off x="0" y="83664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pic>
        <p:nvPicPr>
          <p:cNvPr id="73" name="Picture 7" descr="http://upload.wikimedia.org/wikipedia/commons/thumb/5/52/Rational_scale_to_assess_the_harm_of_drugs_%28mean_physical_harm_and_mean_dependence%29_it.svg/350px-Rational_scale_to_assess_the_harm_of_drugs_%28mean_physical_harm_and_mean_dependence%29_it.svg.png"/>
          <p:cNvPicPr/>
          <p:nvPr/>
        </p:nvPicPr>
        <p:blipFill>
          <a:blip r:embed="rId3" cstate="print"/>
          <a:stretch/>
        </p:blipFill>
        <p:spPr>
          <a:xfrm>
            <a:off x="5346720" y="1965240"/>
            <a:ext cx="3097080" cy="3097440"/>
          </a:xfrm>
          <a:prstGeom prst="rect">
            <a:avLst/>
          </a:prstGeom>
          <a:ln>
            <a:noFill/>
          </a:ln>
        </p:spPr>
      </p:pic>
      <p:sp>
        <p:nvSpPr>
          <p:cNvPr id="74" name="CustomShape 4"/>
          <p:cNvSpPr/>
          <p:nvPr/>
        </p:nvSpPr>
        <p:spPr>
          <a:xfrm>
            <a:off x="539640" y="2560680"/>
            <a:ext cx="4537080" cy="22885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spcBef>
                <a:spcPts val="2248"/>
              </a:spcBef>
              <a:buClr>
                <a:srgbClr val="002060"/>
              </a:buClr>
              <a:buFont typeface="Arial"/>
              <a:buChar char="•"/>
            </a:pPr>
            <a:r>
              <a:rPr lang="it-IT" sz="1800" b="0" strike="noStrike" spc="-1">
                <a:solidFill>
                  <a:srgbClr val="002060"/>
                </a:solidFill>
                <a:latin typeface="Calibri"/>
              </a:rPr>
              <a:t> Nelle cellule che sviluppano dipendenza l’effetto che produce la sospensione della  sostanza è di solito opposto a quello derivante dall’assunzione cronica della sostanza stessa. </a:t>
            </a:r>
            <a:r>
              <a:rPr lang="it-IT" sz="1800" b="0" strike="noStrike" spc="-1">
                <a:solidFill>
                  <a:srgbClr val="002060"/>
                </a:solidFill>
                <a:latin typeface="Calibri"/>
                <a:ea typeface="Arial"/>
              </a:rPr>
              <a:t>In caso di sospensione brusca dell’assunzione o di somministrazione di un antagonista si manifesta la “</a:t>
            </a:r>
            <a:r>
              <a:rPr lang="it-IT" sz="1800" b="1" strike="noStrike" spc="-1">
                <a:solidFill>
                  <a:srgbClr val="002060"/>
                </a:solidFill>
                <a:latin typeface="Calibri"/>
                <a:ea typeface="Arial"/>
              </a:rPr>
              <a:t>SINDROME D’ASTINENZA</a:t>
            </a:r>
            <a:r>
              <a:rPr lang="it-IT" sz="1800" b="0" strike="noStrike" spc="-1">
                <a:solidFill>
                  <a:srgbClr val="002060"/>
                </a:solidFill>
                <a:latin typeface="Calibri"/>
                <a:ea typeface="Arial"/>
              </a:rPr>
              <a:t>” (variabile a seconda della sostanza).</a:t>
            </a:r>
            <a:endParaRPr lang="en-US" sz="1800" b="0" strike="noStrike" spc="-1">
              <a:solidFill>
                <a:srgbClr val="000000"/>
              </a:solidFill>
              <a:latin typeface="Arial"/>
            </a:endParaRPr>
          </a:p>
        </p:txBody>
      </p:sp>
      <p:sp>
        <p:nvSpPr>
          <p:cNvPr id="75" name="CustomShape 5"/>
          <p:cNvSpPr/>
          <p:nvPr/>
        </p:nvSpPr>
        <p:spPr>
          <a:xfrm>
            <a:off x="539640" y="5197320"/>
            <a:ext cx="8136000" cy="12481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spcBef>
                <a:spcPts val="448"/>
              </a:spcBef>
              <a:buClr>
                <a:srgbClr val="002060"/>
              </a:buClr>
              <a:buFont typeface="Arial"/>
              <a:buChar char="•"/>
            </a:pPr>
            <a:endParaRPr lang="en-US" sz="1800" b="0" strike="noStrike" spc="-1">
              <a:solidFill>
                <a:srgbClr val="000000"/>
              </a:solidFill>
              <a:latin typeface="Arial"/>
            </a:endParaRPr>
          </a:p>
          <a:p>
            <a:pPr algn="just">
              <a:lnSpc>
                <a:spcPct val="100000"/>
              </a:lnSpc>
              <a:spcBef>
                <a:spcPts val="448"/>
              </a:spcBef>
              <a:buClr>
                <a:srgbClr val="002060"/>
              </a:buClr>
              <a:buFont typeface="Arial"/>
              <a:buChar char="•"/>
            </a:pPr>
            <a:r>
              <a:rPr lang="it-IT" sz="1800" b="0" strike="noStrike" spc="-1">
                <a:solidFill>
                  <a:srgbClr val="002060"/>
                </a:solidFill>
                <a:latin typeface="Calibri"/>
              </a:rPr>
              <a:t> La dipendenza fisica è peculiare di farmaci tra cui gli oppioidi, alcool etilico, ipnotici barbiturici e non, alcuni psicofarmaci. </a:t>
            </a:r>
            <a:r>
              <a:rPr lang="it-IT" sz="1800" b="0" strike="noStrike" spc="-1">
                <a:solidFill>
                  <a:srgbClr val="002060"/>
                </a:solidFill>
                <a:latin typeface="Calibri"/>
                <a:ea typeface="Arial"/>
              </a:rPr>
              <a:t>Alcuni farmaci sono in grado di indurre dipendenza fisica pur non essendo “droghe” (antiipertensivi, glucocorticoidi, …).</a:t>
            </a:r>
            <a:endParaRPr lang="en-US" sz="1800" b="0" strike="noStrike" spc="-1">
              <a:solidFill>
                <a:srgbClr val="000000"/>
              </a:solidFill>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CustomShape 1"/>
          <p:cNvSpPr/>
          <p:nvPr/>
        </p:nvSpPr>
        <p:spPr>
          <a:xfrm>
            <a:off x="395280" y="26028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800" b="1" strike="noStrike" spc="-1">
                <a:solidFill>
                  <a:srgbClr val="00589A"/>
                </a:solidFill>
                <a:latin typeface="Calibri"/>
              </a:rPr>
              <a:t>CANNABIS</a:t>
            </a:r>
            <a:endParaRPr lang="en-US" sz="2800" b="0" strike="noStrike" spc="-1">
              <a:solidFill>
                <a:srgbClr val="000000"/>
              </a:solidFill>
              <a:latin typeface="Arial"/>
            </a:endParaRPr>
          </a:p>
        </p:txBody>
      </p:sp>
      <p:sp>
        <p:nvSpPr>
          <p:cNvPr id="307" name="Line 2"/>
          <p:cNvSpPr/>
          <p:nvPr/>
        </p:nvSpPr>
        <p:spPr>
          <a:xfrm>
            <a:off x="0" y="1035000"/>
            <a:ext cx="9144000" cy="0"/>
          </a:xfrm>
          <a:prstGeom prst="line">
            <a:avLst/>
          </a:prstGeom>
          <a:ln w="76320">
            <a:solidFill>
              <a:srgbClr val="00589A"/>
            </a:solidFill>
            <a:miter/>
          </a:ln>
        </p:spPr>
        <p:style>
          <a:lnRef idx="0">
            <a:scrgbClr r="0" g="0" b="0"/>
          </a:lnRef>
          <a:fillRef idx="0">
            <a:scrgbClr r="0" g="0" b="0"/>
          </a:fillRef>
          <a:effectRef idx="0">
            <a:scrgbClr r="0" g="0" b="0"/>
          </a:effectRef>
          <a:fontRef idx="minor"/>
        </p:style>
      </p:sp>
      <p:sp>
        <p:nvSpPr>
          <p:cNvPr id="308" name="CustomShape 3"/>
          <p:cNvSpPr/>
          <p:nvPr/>
        </p:nvSpPr>
        <p:spPr>
          <a:xfrm>
            <a:off x="250920" y="1197000"/>
            <a:ext cx="8642160" cy="22284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2000" b="0" strike="noStrike" spc="-1">
                <a:solidFill>
                  <a:srgbClr val="002060"/>
                </a:solidFill>
                <a:latin typeface="Calibri"/>
              </a:rPr>
              <a:t>La </a:t>
            </a:r>
            <a:r>
              <a:rPr lang="it-IT" sz="2000" b="1" strike="noStrike" spc="-1">
                <a:solidFill>
                  <a:srgbClr val="00589A"/>
                </a:solidFill>
                <a:latin typeface="Calibri"/>
              </a:rPr>
              <a:t>CANAPA INDIANA </a:t>
            </a:r>
            <a:r>
              <a:rPr lang="it-IT" sz="2000" b="0" strike="noStrike" spc="-1">
                <a:solidFill>
                  <a:srgbClr val="002060"/>
                </a:solidFill>
                <a:latin typeface="Calibri"/>
              </a:rPr>
              <a:t>(</a:t>
            </a:r>
            <a:r>
              <a:rPr lang="it-IT" sz="2000" b="1" i="1" strike="noStrike" spc="-1">
                <a:solidFill>
                  <a:srgbClr val="00589A"/>
                </a:solidFill>
                <a:latin typeface="Calibri"/>
              </a:rPr>
              <a:t>cannabis indica</a:t>
            </a:r>
            <a:r>
              <a:rPr lang="it-IT" sz="2000" b="0" strike="noStrike" spc="-1">
                <a:solidFill>
                  <a:srgbClr val="002060"/>
                </a:solidFill>
                <a:latin typeface="Calibri"/>
              </a:rPr>
              <a:t>) è una pianta originaria dell’Asia Centrale, delle zone tropicali e temperate, ma ormai è coltivata in tutto il pianeta. </a:t>
            </a:r>
            <a:endParaRPr lang="en-US" sz="2000" b="0" strike="noStrike" spc="-1">
              <a:solidFill>
                <a:srgbClr val="000000"/>
              </a:solidFill>
              <a:latin typeface="Arial"/>
            </a:endParaRPr>
          </a:p>
          <a:p>
            <a:pPr algn="just">
              <a:lnSpc>
                <a:spcPct val="100000"/>
              </a:lnSpc>
            </a:pPr>
            <a:r>
              <a:rPr lang="it-IT" sz="2000" b="0" strike="noStrike" spc="-1">
                <a:solidFill>
                  <a:srgbClr val="002060"/>
                </a:solidFill>
                <a:latin typeface="Calibri"/>
              </a:rPr>
              <a:t>Dalla canapa indiana si estraggono oltre 500 composti chimici, tra cui numerosi alcaloidi, steroidi e terpeni, ma le proprietà farmacologiche sono da imputare al suo principale composto psicotropo, il </a:t>
            </a:r>
            <a:r>
              <a:rPr lang="it-IT" sz="2000" b="1" strike="noStrike" spc="-1">
                <a:solidFill>
                  <a:srgbClr val="00589A"/>
                </a:solidFill>
                <a:latin typeface="Calibri"/>
              </a:rPr>
              <a:t>TETRAIDROCANNABINOLO</a:t>
            </a:r>
            <a:r>
              <a:rPr lang="it-IT" sz="2000" b="0" strike="noStrike" spc="-1">
                <a:solidFill>
                  <a:srgbClr val="002060"/>
                </a:solidFill>
                <a:latin typeface="Calibri"/>
              </a:rPr>
              <a:t> (</a:t>
            </a:r>
            <a:r>
              <a:rPr lang="it-IT" sz="2000" b="0" strike="noStrike" spc="-1">
                <a:solidFill>
                  <a:srgbClr val="002060"/>
                </a:solidFill>
                <a:latin typeface="Symbol"/>
                <a:ea typeface="Symbol"/>
              </a:rPr>
              <a:t></a:t>
            </a:r>
            <a:r>
              <a:rPr lang="it-IT" sz="2000" b="0" strike="noStrike" spc="-1" baseline="30000">
                <a:solidFill>
                  <a:srgbClr val="002060"/>
                </a:solidFill>
                <a:latin typeface="Calibri"/>
              </a:rPr>
              <a:t>9</a:t>
            </a:r>
            <a:r>
              <a:rPr lang="it-IT" sz="2000" b="0" strike="noStrike" spc="-1">
                <a:solidFill>
                  <a:srgbClr val="002060"/>
                </a:solidFill>
                <a:latin typeface="Calibri"/>
              </a:rPr>
              <a:t>-THC) che insieme ad altri composti lipidici si ritrova concentrato in una resina di colore dorato, essudata dalle infiorescenze e contenuta anche nelle foglie della pianta.</a:t>
            </a:r>
            <a:endParaRPr lang="en-US" sz="2000" b="0" strike="noStrike" spc="-1">
              <a:solidFill>
                <a:srgbClr val="000000"/>
              </a:solidFill>
              <a:latin typeface="Arial"/>
            </a:endParaRPr>
          </a:p>
        </p:txBody>
      </p:sp>
      <p:sp>
        <p:nvSpPr>
          <p:cNvPr id="309" name="CustomShape 4"/>
          <p:cNvSpPr/>
          <p:nvPr/>
        </p:nvSpPr>
        <p:spPr>
          <a:xfrm>
            <a:off x="468360" y="3716280"/>
            <a:ext cx="5398920" cy="2831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spcBef>
                <a:spcPts val="598"/>
              </a:spcBef>
              <a:spcAft>
                <a:spcPts val="598"/>
              </a:spcAft>
              <a:buClr>
                <a:srgbClr val="00589A"/>
              </a:buClr>
              <a:buFont typeface="Calibri"/>
              <a:buChar char="•"/>
            </a:pPr>
            <a:r>
              <a:rPr lang="it-IT" sz="1600" b="0" i="1" strike="noStrike" spc="-1">
                <a:solidFill>
                  <a:srgbClr val="00589A"/>
                </a:solidFill>
                <a:latin typeface="Calibri"/>
              </a:rPr>
              <a:t>Si ipotizza che l’uso della canapa indiana è iniziato in età neolitica nei territori dell’attuale Afghanistan. Da qui si sarebbe diffuso verso la Cina, dove il suo uso come sedativo è documentato in un trattato cinese di botanica del 1500 a.C. </a:t>
            </a:r>
            <a:endParaRPr lang="en-US" sz="1600" b="0" strike="noStrike" spc="-1">
              <a:solidFill>
                <a:srgbClr val="000000"/>
              </a:solidFill>
              <a:latin typeface="Arial"/>
            </a:endParaRPr>
          </a:p>
          <a:p>
            <a:pPr algn="just">
              <a:lnSpc>
                <a:spcPct val="100000"/>
              </a:lnSpc>
              <a:spcBef>
                <a:spcPts val="598"/>
              </a:spcBef>
              <a:spcAft>
                <a:spcPts val="598"/>
              </a:spcAft>
              <a:buClr>
                <a:srgbClr val="00589A"/>
              </a:buClr>
              <a:buFont typeface="Calibri"/>
              <a:buChar char="•"/>
            </a:pPr>
            <a:r>
              <a:rPr lang="it-IT" sz="1600" b="0" i="1" strike="noStrike" spc="-1">
                <a:solidFill>
                  <a:srgbClr val="00589A"/>
                </a:solidFill>
                <a:latin typeface="Calibri"/>
              </a:rPr>
              <a:t>In India la canapa era ritenuta di origine divina, poiché si pensava provenisse dalla trasformazione dei peli della schiena di Visnù.</a:t>
            </a:r>
            <a:endParaRPr lang="en-US" sz="1600" b="0" strike="noStrike" spc="-1">
              <a:solidFill>
                <a:srgbClr val="000000"/>
              </a:solidFill>
              <a:latin typeface="Arial"/>
            </a:endParaRPr>
          </a:p>
          <a:p>
            <a:pPr algn="just">
              <a:lnSpc>
                <a:spcPct val="100000"/>
              </a:lnSpc>
              <a:spcBef>
                <a:spcPts val="598"/>
              </a:spcBef>
              <a:spcAft>
                <a:spcPts val="598"/>
              </a:spcAft>
              <a:buClr>
                <a:srgbClr val="00589A"/>
              </a:buClr>
              <a:buFont typeface="Calibri"/>
              <a:buChar char="•"/>
            </a:pPr>
            <a:r>
              <a:rPr lang="it-IT" sz="1600" b="0" i="1" strike="noStrike" spc="-1">
                <a:solidFill>
                  <a:srgbClr val="00589A"/>
                </a:solidFill>
                <a:latin typeface="Calibri"/>
              </a:rPr>
              <a:t> In tutto il mondo islamico la canapa era tenuta in grandissima considerazione, poiché favoriva l’unione con la divinità. </a:t>
            </a:r>
            <a:endParaRPr lang="en-US" sz="1600" b="0" strike="noStrike" spc="-1">
              <a:solidFill>
                <a:srgbClr val="000000"/>
              </a:solidFill>
              <a:latin typeface="Arial"/>
            </a:endParaRPr>
          </a:p>
        </p:txBody>
      </p:sp>
      <p:pic>
        <p:nvPicPr>
          <p:cNvPr id="310" name="Picture 2"/>
          <p:cNvPicPr/>
          <p:nvPr/>
        </p:nvPicPr>
        <p:blipFill>
          <a:blip r:embed="rId2" cstate="print"/>
          <a:srcRect l="58289" t="6388" r="4619" b="23142"/>
          <a:stretch/>
        </p:blipFill>
        <p:spPr>
          <a:xfrm>
            <a:off x="6012000" y="3573360"/>
            <a:ext cx="2825640" cy="2959200"/>
          </a:xfrm>
          <a:prstGeom prst="rect">
            <a:avLst/>
          </a:prstGeom>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395280" y="44280"/>
            <a:ext cx="8381880" cy="648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800" b="1" strike="noStrike" spc="-1">
                <a:solidFill>
                  <a:srgbClr val="00589A"/>
                </a:solidFill>
                <a:latin typeface="Calibri"/>
              </a:rPr>
              <a:t>CANNABIS</a:t>
            </a:r>
            <a:endParaRPr lang="en-US" sz="2800" b="0" strike="noStrike" spc="-1">
              <a:solidFill>
                <a:srgbClr val="000000"/>
              </a:solidFill>
              <a:latin typeface="Arial"/>
            </a:endParaRPr>
          </a:p>
        </p:txBody>
      </p:sp>
      <p:sp>
        <p:nvSpPr>
          <p:cNvPr id="313" name="Line 2"/>
          <p:cNvSpPr/>
          <p:nvPr/>
        </p:nvSpPr>
        <p:spPr>
          <a:xfrm>
            <a:off x="0" y="1341360"/>
            <a:ext cx="9144000" cy="0"/>
          </a:xfrm>
          <a:prstGeom prst="line">
            <a:avLst/>
          </a:prstGeom>
          <a:ln w="76320">
            <a:solidFill>
              <a:srgbClr val="00589A"/>
            </a:solidFill>
            <a:miter/>
          </a:ln>
        </p:spPr>
        <p:style>
          <a:lnRef idx="0">
            <a:scrgbClr r="0" g="0" b="0"/>
          </a:lnRef>
          <a:fillRef idx="0">
            <a:scrgbClr r="0" g="0" b="0"/>
          </a:fillRef>
          <a:effectRef idx="0">
            <a:scrgbClr r="0" g="0" b="0"/>
          </a:effectRef>
          <a:fontRef idx="minor"/>
        </p:style>
      </p:sp>
      <p:pic>
        <p:nvPicPr>
          <p:cNvPr id="314" name="Picture 2"/>
          <p:cNvPicPr/>
          <p:nvPr/>
        </p:nvPicPr>
        <p:blipFill>
          <a:blip r:embed="rId2" cstate="print"/>
          <a:srcRect l="30347" r="35846" b="32496"/>
          <a:stretch/>
        </p:blipFill>
        <p:spPr>
          <a:xfrm>
            <a:off x="3597120" y="1457280"/>
            <a:ext cx="2401920" cy="2411280"/>
          </a:xfrm>
          <a:prstGeom prst="rect">
            <a:avLst/>
          </a:prstGeom>
          <a:ln>
            <a:noFill/>
          </a:ln>
        </p:spPr>
      </p:pic>
      <p:pic>
        <p:nvPicPr>
          <p:cNvPr id="315" name="Picture 2" descr="Cannabis and 2 paper rolled joints"/>
          <p:cNvPicPr/>
          <p:nvPr/>
        </p:nvPicPr>
        <p:blipFill>
          <a:blip r:embed="rId3" cstate="print"/>
          <a:stretch/>
        </p:blipFill>
        <p:spPr>
          <a:xfrm>
            <a:off x="611280" y="1457280"/>
            <a:ext cx="2396880" cy="2411280"/>
          </a:xfrm>
          <a:prstGeom prst="rect">
            <a:avLst/>
          </a:prstGeom>
          <a:ln>
            <a:noFill/>
          </a:ln>
        </p:spPr>
      </p:pic>
      <p:pic>
        <p:nvPicPr>
          <p:cNvPr id="316" name="Picture 5" descr="Hashish Oil"/>
          <p:cNvPicPr/>
          <p:nvPr/>
        </p:nvPicPr>
        <p:blipFill>
          <a:blip r:embed="rId4" cstate="print"/>
          <a:stretch/>
        </p:blipFill>
        <p:spPr>
          <a:xfrm>
            <a:off x="6588000" y="1457280"/>
            <a:ext cx="1903680" cy="2411280"/>
          </a:xfrm>
          <a:prstGeom prst="rect">
            <a:avLst/>
          </a:prstGeom>
          <a:ln>
            <a:noFill/>
          </a:ln>
        </p:spPr>
      </p:pic>
      <p:sp>
        <p:nvSpPr>
          <p:cNvPr id="317" name="CustomShape 3"/>
          <p:cNvSpPr/>
          <p:nvPr/>
        </p:nvSpPr>
        <p:spPr>
          <a:xfrm>
            <a:off x="395280" y="3978360"/>
            <a:ext cx="2717640" cy="1282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buClr>
                <a:srgbClr val="00589A"/>
              </a:buClr>
              <a:buFont typeface="Arial"/>
              <a:buChar char="•"/>
            </a:pPr>
            <a:r>
              <a:rPr lang="it-IT" sz="2400" b="1" strike="noStrike" spc="-1">
                <a:solidFill>
                  <a:srgbClr val="00589A"/>
                </a:solidFill>
                <a:latin typeface="Calibri"/>
              </a:rPr>
              <a:t>MARIJUANA</a:t>
            </a:r>
            <a:endParaRPr lang="en-US" sz="2400" b="0" strike="noStrike" spc="-1">
              <a:solidFill>
                <a:srgbClr val="000000"/>
              </a:solidFill>
              <a:latin typeface="Arial"/>
            </a:endParaRPr>
          </a:p>
          <a:p>
            <a:pPr algn="ctr">
              <a:lnSpc>
                <a:spcPct val="100000"/>
              </a:lnSpc>
            </a:pPr>
            <a:r>
              <a:rPr lang="it-IT" sz="1800" b="0" strike="noStrike" spc="-1">
                <a:solidFill>
                  <a:srgbClr val="002060"/>
                </a:solidFill>
                <a:latin typeface="Calibri"/>
              </a:rPr>
              <a:t>consiste nelle foglie seccate all’aria, nei fiori e parte del gambo </a:t>
            </a:r>
            <a:r>
              <a:rPr lang="it-IT" sz="1800" b="1" strike="noStrike" spc="-1">
                <a:solidFill>
                  <a:srgbClr val="00589A"/>
                </a:solidFill>
                <a:latin typeface="Calibri"/>
              </a:rPr>
              <a:t> </a:t>
            </a:r>
            <a:endParaRPr lang="en-US" sz="1800" b="0" strike="noStrike" spc="-1">
              <a:solidFill>
                <a:srgbClr val="000000"/>
              </a:solidFill>
              <a:latin typeface="Arial"/>
            </a:endParaRPr>
          </a:p>
        </p:txBody>
      </p:sp>
      <p:sp>
        <p:nvSpPr>
          <p:cNvPr id="318" name="CustomShape 4"/>
          <p:cNvSpPr/>
          <p:nvPr/>
        </p:nvSpPr>
        <p:spPr>
          <a:xfrm>
            <a:off x="3419640" y="3978360"/>
            <a:ext cx="2520720" cy="1282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buClr>
                <a:srgbClr val="00589A"/>
              </a:buClr>
              <a:buFont typeface="Arial"/>
              <a:buChar char="•"/>
            </a:pPr>
            <a:r>
              <a:rPr lang="it-IT" sz="2400" b="1" strike="noStrike" spc="-1">
                <a:solidFill>
                  <a:srgbClr val="00589A"/>
                </a:solidFill>
                <a:latin typeface="Calibri"/>
              </a:rPr>
              <a:t>HASHISH </a:t>
            </a:r>
            <a:endParaRPr lang="en-US" sz="2400" b="0" strike="noStrike" spc="-1">
              <a:solidFill>
                <a:srgbClr val="000000"/>
              </a:solidFill>
              <a:latin typeface="Arial"/>
            </a:endParaRPr>
          </a:p>
          <a:p>
            <a:pPr algn="ctr">
              <a:lnSpc>
                <a:spcPct val="100000"/>
              </a:lnSpc>
            </a:pPr>
            <a:r>
              <a:rPr lang="it-IT" sz="1800" b="0" strike="noStrike" spc="-1">
                <a:solidFill>
                  <a:srgbClr val="002060"/>
                </a:solidFill>
                <a:latin typeface="Calibri"/>
              </a:rPr>
              <a:t>consiste principalmente nella resina prodotta dalle infiorescenze</a:t>
            </a:r>
            <a:endParaRPr lang="en-US" sz="1800" b="0" strike="noStrike" spc="-1">
              <a:solidFill>
                <a:srgbClr val="000000"/>
              </a:solidFill>
              <a:latin typeface="Arial"/>
            </a:endParaRPr>
          </a:p>
        </p:txBody>
      </p:sp>
      <p:sp>
        <p:nvSpPr>
          <p:cNvPr id="319" name="CustomShape 5"/>
          <p:cNvSpPr/>
          <p:nvPr/>
        </p:nvSpPr>
        <p:spPr>
          <a:xfrm>
            <a:off x="6012000" y="3978360"/>
            <a:ext cx="2952720" cy="1282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buClr>
                <a:srgbClr val="00589A"/>
              </a:buClr>
              <a:buFont typeface="Arial"/>
              <a:buChar char="•"/>
            </a:pPr>
            <a:r>
              <a:rPr lang="it-IT" sz="2400" b="1" strike="noStrike" spc="-1">
                <a:solidFill>
                  <a:srgbClr val="00589A"/>
                </a:solidFill>
                <a:latin typeface="Calibri"/>
              </a:rPr>
              <a:t> OLIO DI HASHISH</a:t>
            </a:r>
            <a:endParaRPr lang="en-US" sz="2400" b="0" strike="noStrike" spc="-1">
              <a:solidFill>
                <a:srgbClr val="000000"/>
              </a:solidFill>
              <a:latin typeface="Arial"/>
            </a:endParaRPr>
          </a:p>
          <a:p>
            <a:pPr algn="ctr">
              <a:lnSpc>
                <a:spcPct val="100000"/>
              </a:lnSpc>
            </a:pPr>
            <a:r>
              <a:rPr lang="it-IT" sz="1800" b="0" strike="noStrike" spc="-1">
                <a:solidFill>
                  <a:srgbClr val="002060"/>
                </a:solidFill>
                <a:latin typeface="Calibri"/>
              </a:rPr>
              <a:t>ottenuto per estrazione con solventi organici. Liquido viscoso simile a catrame</a:t>
            </a:r>
            <a:endParaRPr lang="en-US" sz="1800" b="0" strike="noStrike" spc="-1">
              <a:solidFill>
                <a:srgbClr val="000000"/>
              </a:solidFill>
              <a:latin typeface="Arial"/>
            </a:endParaRPr>
          </a:p>
        </p:txBody>
      </p:sp>
      <p:sp>
        <p:nvSpPr>
          <p:cNvPr id="320" name="CustomShape 6"/>
          <p:cNvSpPr/>
          <p:nvPr/>
        </p:nvSpPr>
        <p:spPr>
          <a:xfrm>
            <a:off x="1619280" y="5418000"/>
            <a:ext cx="5870520" cy="13136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589A"/>
          </a:solid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b="0" strike="noStrike" spc="-1">
                <a:solidFill>
                  <a:srgbClr val="FFFFFF"/>
                </a:solidFill>
                <a:latin typeface="Calibri"/>
              </a:rPr>
              <a:t>Contenuto in </a:t>
            </a:r>
            <a:r>
              <a:rPr lang="it-IT" sz="2000" b="1" strike="noStrike" spc="-1">
                <a:solidFill>
                  <a:srgbClr val="FFFFFF"/>
                </a:solidFill>
                <a:latin typeface="Calibri"/>
              </a:rPr>
              <a:t>TETRAIDROCANNABINOLO</a:t>
            </a:r>
            <a:r>
              <a:rPr lang="it-IT" sz="2000" b="0" strike="noStrike" spc="-1">
                <a:solidFill>
                  <a:srgbClr val="FFFFFF"/>
                </a:solidFill>
                <a:latin typeface="Calibri"/>
              </a:rPr>
              <a:t>  (%)</a:t>
            </a:r>
            <a:endParaRPr lang="en-US" sz="2000" b="0" strike="noStrike" spc="-1">
              <a:solidFill>
                <a:srgbClr val="000000"/>
              </a:solidFill>
              <a:latin typeface="Arial"/>
            </a:endParaRPr>
          </a:p>
          <a:p>
            <a:pPr algn="ctr">
              <a:lnSpc>
                <a:spcPct val="100000"/>
              </a:lnSpc>
            </a:pPr>
            <a:r>
              <a:rPr lang="it-IT" sz="2000" b="1" strike="noStrike" spc="-1">
                <a:solidFill>
                  <a:srgbClr val="FFFFFF"/>
                </a:solidFill>
                <a:latin typeface="Calibri"/>
              </a:rPr>
              <a:t>MARIJUANA</a:t>
            </a:r>
            <a:r>
              <a:rPr lang="it-IT" sz="2000" b="0" strike="noStrike" spc="-1">
                <a:solidFill>
                  <a:srgbClr val="FFFFFF"/>
                </a:solidFill>
                <a:latin typeface="Calibri"/>
              </a:rPr>
              <a:t> 0.5 – 5 (fino al 25%)</a:t>
            </a:r>
            <a:endParaRPr lang="en-US" sz="2000" b="0" strike="noStrike" spc="-1">
              <a:solidFill>
                <a:srgbClr val="000000"/>
              </a:solidFill>
              <a:latin typeface="Arial"/>
            </a:endParaRPr>
          </a:p>
          <a:p>
            <a:pPr algn="ctr">
              <a:lnSpc>
                <a:spcPct val="100000"/>
              </a:lnSpc>
            </a:pPr>
            <a:r>
              <a:rPr lang="it-IT" sz="2000" b="1" strike="noStrike" spc="-1">
                <a:solidFill>
                  <a:srgbClr val="FFFFFF"/>
                </a:solidFill>
                <a:latin typeface="Calibri"/>
              </a:rPr>
              <a:t>RESINA</a:t>
            </a:r>
            <a:r>
              <a:rPr lang="it-IT" sz="2000" b="0" strike="noStrike" spc="-1">
                <a:solidFill>
                  <a:srgbClr val="FFFFFF"/>
                </a:solidFill>
                <a:latin typeface="Calibri"/>
              </a:rPr>
              <a:t> 2-10 (fino al 40%)</a:t>
            </a:r>
            <a:endParaRPr lang="en-US" sz="2000" b="0" strike="noStrike" spc="-1">
              <a:solidFill>
                <a:srgbClr val="000000"/>
              </a:solidFill>
              <a:latin typeface="Arial"/>
            </a:endParaRPr>
          </a:p>
          <a:p>
            <a:pPr algn="ctr">
              <a:lnSpc>
                <a:spcPct val="100000"/>
              </a:lnSpc>
            </a:pPr>
            <a:r>
              <a:rPr lang="it-IT" sz="2000" b="1" strike="noStrike" spc="-1">
                <a:solidFill>
                  <a:srgbClr val="FFFFFF"/>
                </a:solidFill>
                <a:latin typeface="Calibri"/>
              </a:rPr>
              <a:t>OLIO</a:t>
            </a:r>
            <a:r>
              <a:rPr lang="it-IT" sz="2000" b="0" strike="noStrike" spc="-1">
                <a:solidFill>
                  <a:srgbClr val="FFFFFF"/>
                </a:solidFill>
                <a:latin typeface="Calibri"/>
              </a:rPr>
              <a:t> 10 – 30 (fino al 80%)</a:t>
            </a:r>
            <a:endParaRPr lang="en-US" sz="2000" b="0" strike="noStrike" spc="-1">
              <a:solidFill>
                <a:srgbClr val="000000"/>
              </a:solidFill>
              <a:latin typeface="Arial"/>
            </a:endParaRPr>
          </a:p>
        </p:txBody>
      </p:sp>
      <p:sp>
        <p:nvSpPr>
          <p:cNvPr id="321" name="CustomShape 7"/>
          <p:cNvSpPr/>
          <p:nvPr/>
        </p:nvSpPr>
        <p:spPr>
          <a:xfrm>
            <a:off x="324000" y="549360"/>
            <a:ext cx="8712000" cy="703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b="1" strike="noStrike" spc="-1">
                <a:solidFill>
                  <a:srgbClr val="00589A"/>
                </a:solidFill>
                <a:latin typeface="Calibri"/>
              </a:rPr>
              <a:t>HASH, GRASS, SHIT, HEMP, BHANG, WEED, Mary Jane, TEA,</a:t>
            </a:r>
            <a:endParaRPr lang="en-US" sz="2000" b="0" strike="noStrike" spc="-1">
              <a:solidFill>
                <a:srgbClr val="000000"/>
              </a:solidFill>
              <a:latin typeface="Arial"/>
            </a:endParaRPr>
          </a:p>
          <a:p>
            <a:pPr algn="ctr">
              <a:lnSpc>
                <a:spcPct val="100000"/>
              </a:lnSpc>
            </a:pPr>
            <a:r>
              <a:rPr lang="it-IT" sz="2000" b="1" strike="noStrike" spc="-1">
                <a:solidFill>
                  <a:srgbClr val="00589A"/>
                </a:solidFill>
                <a:latin typeface="Calibri"/>
              </a:rPr>
              <a:t> Acapulco Gold, POT, JOINT, CHARAS, GANJA, KIF</a:t>
            </a:r>
            <a:endParaRPr lang="en-US" sz="2000" b="0" strike="noStrike" spc="-1">
              <a:solidFill>
                <a:srgbClr val="000000"/>
              </a:solidFill>
              <a:latin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 name="Picture 3"/>
          <p:cNvPicPr/>
          <p:nvPr/>
        </p:nvPicPr>
        <p:blipFill>
          <a:blip r:embed="rId3" cstate="print"/>
          <a:srcRect b="49611"/>
          <a:stretch/>
        </p:blipFill>
        <p:spPr>
          <a:xfrm>
            <a:off x="1042920" y="2349360"/>
            <a:ext cx="6462720" cy="2878200"/>
          </a:xfrm>
          <a:prstGeom prst="rect">
            <a:avLst/>
          </a:prstGeom>
          <a:ln>
            <a:noFill/>
          </a:ln>
        </p:spPr>
      </p:pic>
      <p:sp>
        <p:nvSpPr>
          <p:cNvPr id="324" name="CustomShape 1"/>
          <p:cNvSpPr/>
          <p:nvPr/>
        </p:nvSpPr>
        <p:spPr>
          <a:xfrm>
            <a:off x="395280" y="-2700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800" b="1" strike="noStrike" spc="-1">
                <a:solidFill>
                  <a:srgbClr val="00589A"/>
                </a:solidFill>
                <a:latin typeface="Calibri"/>
              </a:rPr>
              <a:t>CANNABIS</a:t>
            </a:r>
            <a:endParaRPr lang="en-US" sz="2800" b="0" strike="noStrike" spc="-1">
              <a:solidFill>
                <a:srgbClr val="000000"/>
              </a:solidFill>
              <a:latin typeface="Arial"/>
            </a:endParaRPr>
          </a:p>
        </p:txBody>
      </p:sp>
      <p:sp>
        <p:nvSpPr>
          <p:cNvPr id="325" name="Line 2"/>
          <p:cNvSpPr/>
          <p:nvPr/>
        </p:nvSpPr>
        <p:spPr>
          <a:xfrm>
            <a:off x="0" y="981000"/>
            <a:ext cx="9144000" cy="0"/>
          </a:xfrm>
          <a:prstGeom prst="line">
            <a:avLst/>
          </a:prstGeom>
          <a:ln w="76320">
            <a:solidFill>
              <a:srgbClr val="00589A"/>
            </a:solidFill>
            <a:miter/>
          </a:ln>
        </p:spPr>
        <p:style>
          <a:lnRef idx="0">
            <a:scrgbClr r="0" g="0" b="0"/>
          </a:lnRef>
          <a:fillRef idx="0">
            <a:scrgbClr r="0" g="0" b="0"/>
          </a:fillRef>
          <a:effectRef idx="0">
            <a:scrgbClr r="0" g="0" b="0"/>
          </a:effectRef>
          <a:fontRef idx="minor"/>
        </p:style>
      </p:sp>
      <p:sp>
        <p:nvSpPr>
          <p:cNvPr id="326" name="CustomShape 3"/>
          <p:cNvSpPr/>
          <p:nvPr/>
        </p:nvSpPr>
        <p:spPr>
          <a:xfrm>
            <a:off x="3133440" y="476280"/>
            <a:ext cx="286596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strike="noStrike" spc="-1">
                <a:solidFill>
                  <a:srgbClr val="00589A"/>
                </a:solidFill>
                <a:latin typeface="Calibri"/>
              </a:rPr>
              <a:t>Meccanismo d’azione</a:t>
            </a:r>
            <a:endParaRPr lang="en-US" sz="2400" b="0" strike="noStrike" spc="-1">
              <a:solidFill>
                <a:srgbClr val="000000"/>
              </a:solidFill>
              <a:latin typeface="Arial"/>
            </a:endParaRPr>
          </a:p>
        </p:txBody>
      </p:sp>
      <p:pic>
        <p:nvPicPr>
          <p:cNvPr id="327" name="Picture 2"/>
          <p:cNvPicPr/>
          <p:nvPr/>
        </p:nvPicPr>
        <p:blipFill>
          <a:blip r:embed="rId4" cstate="print"/>
          <a:srcRect t="18104"/>
          <a:stretch/>
        </p:blipFill>
        <p:spPr>
          <a:xfrm>
            <a:off x="1265400" y="1052640"/>
            <a:ext cx="6330960" cy="1512720"/>
          </a:xfrm>
          <a:prstGeom prst="rect">
            <a:avLst/>
          </a:prstGeom>
          <a:ln>
            <a:noFill/>
          </a:ln>
        </p:spPr>
      </p:pic>
      <p:sp>
        <p:nvSpPr>
          <p:cNvPr id="328" name="CustomShape 4"/>
          <p:cNvSpPr/>
          <p:nvPr/>
        </p:nvSpPr>
        <p:spPr>
          <a:xfrm>
            <a:off x="2271600" y="1125360"/>
            <a:ext cx="55872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800" b="1" strike="noStrike" spc="-1">
                <a:solidFill>
                  <a:srgbClr val="00589A"/>
                </a:solidFill>
                <a:latin typeface="Calibri"/>
              </a:rPr>
              <a:t>THC</a:t>
            </a:r>
            <a:endParaRPr lang="en-US" sz="1800" b="0" strike="noStrike" spc="-1">
              <a:solidFill>
                <a:srgbClr val="000000"/>
              </a:solidFill>
              <a:latin typeface="Arial"/>
            </a:endParaRPr>
          </a:p>
        </p:txBody>
      </p:sp>
      <p:sp>
        <p:nvSpPr>
          <p:cNvPr id="329" name="CustomShape 5"/>
          <p:cNvSpPr/>
          <p:nvPr/>
        </p:nvSpPr>
        <p:spPr>
          <a:xfrm>
            <a:off x="6018480" y="1125360"/>
            <a:ext cx="167868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800" b="1" strike="noStrike" spc="-1">
                <a:solidFill>
                  <a:srgbClr val="00589A"/>
                </a:solidFill>
                <a:latin typeface="Calibri"/>
              </a:rPr>
              <a:t>CANNABIDIOLO</a:t>
            </a:r>
            <a:endParaRPr lang="en-US" sz="1800" b="0" strike="noStrike" spc="-1">
              <a:solidFill>
                <a:srgbClr val="000000"/>
              </a:solidFill>
              <a:latin typeface="Arial"/>
            </a:endParaRPr>
          </a:p>
        </p:txBody>
      </p:sp>
      <p:sp>
        <p:nvSpPr>
          <p:cNvPr id="330" name="CustomShape 6"/>
          <p:cNvSpPr/>
          <p:nvPr/>
        </p:nvSpPr>
        <p:spPr>
          <a:xfrm>
            <a:off x="34920" y="6280200"/>
            <a:ext cx="896472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strike="noStrike" spc="-1">
                <a:solidFill>
                  <a:srgbClr val="00589A"/>
                </a:solidFill>
                <a:latin typeface="Calibri"/>
              </a:rPr>
              <a:t>CB1 	CB2 </a:t>
            </a:r>
            <a:endParaRPr lang="en-US" sz="2400" b="0" strike="noStrike" spc="-1">
              <a:solidFill>
                <a:srgbClr val="000000"/>
              </a:solidFill>
              <a:latin typeface="Arial"/>
            </a:endParaRPr>
          </a:p>
        </p:txBody>
      </p:sp>
      <p:sp>
        <p:nvSpPr>
          <p:cNvPr id="331" name="CustomShape 7"/>
          <p:cNvSpPr/>
          <p:nvPr/>
        </p:nvSpPr>
        <p:spPr>
          <a:xfrm>
            <a:off x="34920" y="5837400"/>
            <a:ext cx="8964720" cy="3988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b="1" strike="noStrike" spc="-1">
                <a:solidFill>
                  <a:srgbClr val="00589A"/>
                </a:solidFill>
                <a:latin typeface="Calibri"/>
              </a:rPr>
              <a:t>RECETTORI ENDOCANNABINOIDI</a:t>
            </a:r>
            <a:endParaRPr lang="en-US" sz="2000" b="0" strike="noStrike" spc="-1">
              <a:solidFill>
                <a:srgbClr val="000000"/>
              </a:solidFill>
              <a:latin typeface="Arial"/>
            </a:endParaRPr>
          </a:p>
        </p:txBody>
      </p:sp>
      <p:sp>
        <p:nvSpPr>
          <p:cNvPr id="332" name="CustomShape 8"/>
          <p:cNvSpPr/>
          <p:nvPr/>
        </p:nvSpPr>
        <p:spPr>
          <a:xfrm rot="2700000">
            <a:off x="5607720" y="5309280"/>
            <a:ext cx="216000" cy="576360"/>
          </a:xfrm>
          <a:custGeom>
            <a:avLst/>
            <a:gdLst/>
            <a:ahLst/>
            <a:cxnLst/>
            <a:rect l="0" t="0" r="r" b="b"/>
            <a:pathLst>
              <a:path w="602" h="1602">
                <a:moveTo>
                  <a:pt x="151" y="0"/>
                </a:moveTo>
                <a:lnTo>
                  <a:pt x="150" y="1300"/>
                </a:lnTo>
                <a:lnTo>
                  <a:pt x="0" y="1300"/>
                </a:lnTo>
                <a:lnTo>
                  <a:pt x="301" y="1601"/>
                </a:lnTo>
                <a:lnTo>
                  <a:pt x="601" y="1300"/>
                </a:lnTo>
                <a:lnTo>
                  <a:pt x="451" y="1300"/>
                </a:lnTo>
                <a:lnTo>
                  <a:pt x="450" y="0"/>
                </a:lnTo>
                <a:lnTo>
                  <a:pt x="151" y="0"/>
                </a:lnTo>
              </a:path>
            </a:pathLst>
          </a:custGeom>
          <a:solidFill>
            <a:srgbClr val="00589A"/>
          </a:solidFill>
          <a:ln w="25560">
            <a:solidFill>
              <a:srgbClr val="89A4A7"/>
            </a:solidFill>
            <a:miter/>
          </a:ln>
        </p:spPr>
        <p:style>
          <a:lnRef idx="0">
            <a:scrgbClr r="0" g="0" b="0"/>
          </a:lnRef>
          <a:fillRef idx="0">
            <a:scrgbClr r="0" g="0" b="0"/>
          </a:fillRef>
          <a:effectRef idx="0">
            <a:scrgbClr r="0" g="0" b="0"/>
          </a:effectRef>
          <a:fontRef idx="minor"/>
        </p:style>
      </p:sp>
      <p:sp>
        <p:nvSpPr>
          <p:cNvPr id="333" name="CustomShape 9"/>
          <p:cNvSpPr/>
          <p:nvPr/>
        </p:nvSpPr>
        <p:spPr>
          <a:xfrm>
            <a:off x="4427640" y="5300640"/>
            <a:ext cx="215640" cy="576360"/>
          </a:xfrm>
          <a:custGeom>
            <a:avLst/>
            <a:gdLst/>
            <a:ahLst/>
            <a:cxnLst/>
            <a:rect l="0" t="0" r="r" b="b"/>
            <a:pathLst>
              <a:path w="601" h="1603">
                <a:moveTo>
                  <a:pt x="150" y="0"/>
                </a:moveTo>
                <a:lnTo>
                  <a:pt x="150" y="1301"/>
                </a:lnTo>
                <a:lnTo>
                  <a:pt x="0" y="1301"/>
                </a:lnTo>
                <a:lnTo>
                  <a:pt x="300" y="1602"/>
                </a:lnTo>
                <a:lnTo>
                  <a:pt x="600" y="1301"/>
                </a:lnTo>
                <a:lnTo>
                  <a:pt x="450" y="1301"/>
                </a:lnTo>
                <a:lnTo>
                  <a:pt x="450" y="0"/>
                </a:lnTo>
                <a:lnTo>
                  <a:pt x="150" y="0"/>
                </a:lnTo>
              </a:path>
            </a:pathLst>
          </a:custGeom>
          <a:solidFill>
            <a:srgbClr val="00589A"/>
          </a:solidFill>
          <a:ln w="25560">
            <a:solidFill>
              <a:srgbClr val="89A4A7"/>
            </a:solidFill>
            <a:miter/>
          </a:ln>
        </p:spPr>
        <p:style>
          <a:lnRef idx="0">
            <a:scrgbClr r="0" g="0" b="0"/>
          </a:lnRef>
          <a:fillRef idx="0">
            <a:scrgbClr r="0" g="0" b="0"/>
          </a:fillRef>
          <a:effectRef idx="0">
            <a:scrgbClr r="0" g="0" b="0"/>
          </a:effectRef>
          <a:fontRef idx="minor"/>
        </p:style>
      </p:sp>
      <p:sp>
        <p:nvSpPr>
          <p:cNvPr id="334" name="CustomShape 10"/>
          <p:cNvSpPr/>
          <p:nvPr/>
        </p:nvSpPr>
        <p:spPr>
          <a:xfrm rot="18900000">
            <a:off x="3159000" y="5308200"/>
            <a:ext cx="217440" cy="576360"/>
          </a:xfrm>
          <a:custGeom>
            <a:avLst/>
            <a:gdLst/>
            <a:ahLst/>
            <a:cxnLst/>
            <a:rect l="0" t="0" r="r" b="b"/>
            <a:pathLst>
              <a:path w="605" h="1603">
                <a:moveTo>
                  <a:pt x="151" y="0"/>
                </a:moveTo>
                <a:lnTo>
                  <a:pt x="150" y="1299"/>
                </a:lnTo>
                <a:lnTo>
                  <a:pt x="0" y="1300"/>
                </a:lnTo>
                <a:lnTo>
                  <a:pt x="302" y="1602"/>
                </a:lnTo>
                <a:lnTo>
                  <a:pt x="604" y="1299"/>
                </a:lnTo>
                <a:lnTo>
                  <a:pt x="453" y="1299"/>
                </a:lnTo>
                <a:lnTo>
                  <a:pt x="452" y="0"/>
                </a:lnTo>
                <a:lnTo>
                  <a:pt x="151" y="0"/>
                </a:lnTo>
              </a:path>
            </a:pathLst>
          </a:custGeom>
          <a:solidFill>
            <a:srgbClr val="00589A"/>
          </a:solidFill>
          <a:ln w="25560">
            <a:solidFill>
              <a:srgbClr val="89A4A7"/>
            </a:solidFill>
            <a:miter/>
          </a:ln>
        </p:spPr>
        <p:style>
          <a:lnRef idx="0">
            <a:scrgbClr r="0" g="0" b="0"/>
          </a:lnRef>
          <a:fillRef idx="0">
            <a:scrgbClr r="0" g="0" b="0"/>
          </a:fillRef>
          <a:effectRef idx="0">
            <a:scrgbClr r="0" g="0" b="0"/>
          </a:effectRef>
          <a:fontRef idx="minor"/>
        </p:style>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ustomShape 1"/>
          <p:cNvSpPr/>
          <p:nvPr/>
        </p:nvSpPr>
        <p:spPr>
          <a:xfrm>
            <a:off x="179280" y="836640"/>
            <a:ext cx="8785440" cy="7038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2000" b="0" strike="noStrike" spc="-1">
                <a:solidFill>
                  <a:srgbClr val="002060"/>
                </a:solidFill>
                <a:latin typeface="Calibri"/>
              </a:rPr>
              <a:t>Gli </a:t>
            </a:r>
            <a:r>
              <a:rPr lang="it-IT" sz="2000" b="1" strike="noStrike" spc="-1">
                <a:solidFill>
                  <a:srgbClr val="00589A"/>
                </a:solidFill>
                <a:latin typeface="Calibri"/>
              </a:rPr>
              <a:t>ENDOCANNABINOIDI</a:t>
            </a:r>
            <a:r>
              <a:rPr lang="it-IT" sz="2000" b="0" strike="noStrike" spc="-1">
                <a:solidFill>
                  <a:srgbClr val="002060"/>
                </a:solidFill>
                <a:latin typeface="Calibri"/>
              </a:rPr>
              <a:t> sono molecole lipidiche endogene in grado di attivare i recettori dei cannabinoidi (agonisti), vari canali ionici ed altri targets molecolari</a:t>
            </a:r>
            <a:endParaRPr lang="en-US" sz="2000" b="0" strike="noStrike" spc="-1">
              <a:solidFill>
                <a:srgbClr val="000000"/>
              </a:solidFill>
              <a:latin typeface="Arial"/>
            </a:endParaRPr>
          </a:p>
        </p:txBody>
      </p:sp>
      <p:sp>
        <p:nvSpPr>
          <p:cNvPr id="337" name="CustomShape 2"/>
          <p:cNvSpPr/>
          <p:nvPr/>
        </p:nvSpPr>
        <p:spPr>
          <a:xfrm>
            <a:off x="971640" y="3716280"/>
            <a:ext cx="7200720" cy="433440"/>
          </a:xfrm>
          <a:custGeom>
            <a:avLst/>
            <a:gdLst/>
            <a:ahLst/>
            <a:cxnLst/>
            <a:rect l="0" t="0" r="r" b="b"/>
            <a:pathLst>
              <a:path w="20004" h="1206">
                <a:moveTo>
                  <a:pt x="200" y="0"/>
                </a:moveTo>
                <a:cubicBezTo>
                  <a:pt x="100" y="0"/>
                  <a:pt x="0" y="100"/>
                  <a:pt x="0" y="200"/>
                </a:cubicBezTo>
                <a:lnTo>
                  <a:pt x="0" y="1004"/>
                </a:lnTo>
                <a:cubicBezTo>
                  <a:pt x="0" y="1104"/>
                  <a:pt x="100" y="1205"/>
                  <a:pt x="200" y="1205"/>
                </a:cubicBezTo>
                <a:lnTo>
                  <a:pt x="19802" y="1205"/>
                </a:lnTo>
                <a:cubicBezTo>
                  <a:pt x="19902" y="1205"/>
                  <a:pt x="20003" y="1104"/>
                  <a:pt x="20003" y="1004"/>
                </a:cubicBezTo>
                <a:lnTo>
                  <a:pt x="20003" y="200"/>
                </a:lnTo>
                <a:cubicBezTo>
                  <a:pt x="20003" y="100"/>
                  <a:pt x="19902" y="0"/>
                  <a:pt x="19802" y="0"/>
                </a:cubicBezTo>
                <a:lnTo>
                  <a:pt x="200" y="0"/>
                </a:lnTo>
              </a:path>
            </a:pathLst>
          </a:custGeom>
          <a:solidFill>
            <a:srgbClr val="FFFF00"/>
          </a:solidFill>
          <a:ln>
            <a:noFill/>
          </a:ln>
        </p:spPr>
        <p:style>
          <a:lnRef idx="0">
            <a:scrgbClr r="0" g="0" b="0"/>
          </a:lnRef>
          <a:fillRef idx="0">
            <a:scrgbClr r="0" g="0" b="0"/>
          </a:fillRef>
          <a:effectRef idx="0">
            <a:scrgbClr r="0" g="0" b="0"/>
          </a:effectRef>
          <a:fontRef idx="minor"/>
        </p:style>
      </p:sp>
      <p:sp>
        <p:nvSpPr>
          <p:cNvPr id="338" name="CustomShape 3"/>
          <p:cNvSpPr/>
          <p:nvPr/>
        </p:nvSpPr>
        <p:spPr>
          <a:xfrm>
            <a:off x="900000" y="1844640"/>
            <a:ext cx="7272360" cy="503280"/>
          </a:xfrm>
          <a:custGeom>
            <a:avLst/>
            <a:gdLst/>
            <a:ahLst/>
            <a:cxnLst/>
            <a:rect l="0" t="0" r="r" b="b"/>
            <a:pathLst>
              <a:path w="20203" h="1400">
                <a:moveTo>
                  <a:pt x="233" y="0"/>
                </a:moveTo>
                <a:cubicBezTo>
                  <a:pt x="116" y="0"/>
                  <a:pt x="0" y="116"/>
                  <a:pt x="0" y="233"/>
                </a:cubicBezTo>
                <a:lnTo>
                  <a:pt x="0" y="1165"/>
                </a:lnTo>
                <a:cubicBezTo>
                  <a:pt x="0" y="1282"/>
                  <a:pt x="116" y="1399"/>
                  <a:pt x="233" y="1399"/>
                </a:cubicBezTo>
                <a:lnTo>
                  <a:pt x="19968" y="1399"/>
                </a:lnTo>
                <a:cubicBezTo>
                  <a:pt x="20085" y="1399"/>
                  <a:pt x="20202" y="1282"/>
                  <a:pt x="20202" y="1165"/>
                </a:cubicBezTo>
                <a:lnTo>
                  <a:pt x="20202" y="233"/>
                </a:lnTo>
                <a:cubicBezTo>
                  <a:pt x="20202" y="116"/>
                  <a:pt x="20085" y="0"/>
                  <a:pt x="19968" y="0"/>
                </a:cubicBezTo>
                <a:lnTo>
                  <a:pt x="233" y="0"/>
                </a:lnTo>
              </a:path>
            </a:pathLst>
          </a:custGeom>
          <a:solidFill>
            <a:srgbClr val="FF9900"/>
          </a:solidFill>
          <a:ln>
            <a:noFill/>
          </a:ln>
        </p:spPr>
        <p:style>
          <a:lnRef idx="0">
            <a:scrgbClr r="0" g="0" b="0"/>
          </a:lnRef>
          <a:fillRef idx="0">
            <a:scrgbClr r="0" g="0" b="0"/>
          </a:fillRef>
          <a:effectRef idx="0">
            <a:scrgbClr r="0" g="0" b="0"/>
          </a:effectRef>
          <a:fontRef idx="minor"/>
        </p:style>
      </p:sp>
      <p:sp>
        <p:nvSpPr>
          <p:cNvPr id="339" name="CustomShape 4"/>
          <p:cNvSpPr/>
          <p:nvPr/>
        </p:nvSpPr>
        <p:spPr>
          <a:xfrm>
            <a:off x="1332000" y="1882800"/>
            <a:ext cx="648000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spcBef>
                <a:spcPts val="1500"/>
              </a:spcBef>
            </a:pPr>
            <a:r>
              <a:rPr lang="it-IT" sz="2400" b="1" strike="noStrike" spc="-1">
                <a:solidFill>
                  <a:srgbClr val="002060"/>
                </a:solidFill>
                <a:latin typeface="Calibri"/>
              </a:rPr>
              <a:t>N-Arachidoniletanolammina o Anandamide (AEA)</a:t>
            </a:r>
            <a:endParaRPr lang="en-US" sz="2400" b="0" strike="noStrike" spc="-1">
              <a:solidFill>
                <a:srgbClr val="000000"/>
              </a:solidFill>
              <a:latin typeface="Arial"/>
            </a:endParaRPr>
          </a:p>
        </p:txBody>
      </p:sp>
      <p:sp>
        <p:nvSpPr>
          <p:cNvPr id="340" name="CustomShape 5"/>
          <p:cNvSpPr/>
          <p:nvPr/>
        </p:nvSpPr>
        <p:spPr>
          <a:xfrm>
            <a:off x="1908000" y="3716280"/>
            <a:ext cx="504036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spcBef>
                <a:spcPts val="1500"/>
              </a:spcBef>
            </a:pPr>
            <a:r>
              <a:rPr lang="it-IT" sz="2400" b="1" strike="noStrike" spc="-1">
                <a:solidFill>
                  <a:srgbClr val="002060"/>
                </a:solidFill>
                <a:latin typeface="Calibri"/>
              </a:rPr>
              <a:t>2-Arachidonilglicerolo     (2-AG)</a:t>
            </a:r>
            <a:endParaRPr lang="en-US" sz="2400" b="0" strike="noStrike" spc="-1">
              <a:solidFill>
                <a:srgbClr val="000000"/>
              </a:solidFill>
              <a:latin typeface="Arial"/>
            </a:endParaRPr>
          </a:p>
        </p:txBody>
      </p:sp>
      <p:sp>
        <p:nvSpPr>
          <p:cNvPr id="341" name="CustomShape 6"/>
          <p:cNvSpPr/>
          <p:nvPr/>
        </p:nvSpPr>
        <p:spPr>
          <a:xfrm>
            <a:off x="179280" y="2492280"/>
            <a:ext cx="8713800" cy="1008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Clr>
                <a:srgbClr val="FF9900"/>
              </a:buClr>
              <a:buFont typeface="Wingdings" charset="2"/>
              <a:buChar char=""/>
            </a:pPr>
            <a:r>
              <a:rPr lang="it-IT" sz="2000" b="0" strike="noStrike" spc="-1">
                <a:solidFill>
                  <a:srgbClr val="002060"/>
                </a:solidFill>
                <a:latin typeface="Calibri"/>
              </a:rPr>
              <a:t> È più selettiva verso i recettori CB1 rispetto ai CB2</a:t>
            </a:r>
            <a:endParaRPr lang="en-US" sz="2000" b="0" strike="noStrike" spc="-1">
              <a:solidFill>
                <a:srgbClr val="000000"/>
              </a:solidFill>
              <a:latin typeface="Arial"/>
            </a:endParaRPr>
          </a:p>
          <a:p>
            <a:pPr algn="just">
              <a:lnSpc>
                <a:spcPct val="100000"/>
              </a:lnSpc>
              <a:buClr>
                <a:srgbClr val="FF9900"/>
              </a:buClr>
              <a:buFont typeface="Wingdings" charset="2"/>
              <a:buChar char=""/>
            </a:pPr>
            <a:r>
              <a:rPr lang="it-IT" sz="2000" b="0" strike="noStrike" spc="-1">
                <a:solidFill>
                  <a:srgbClr val="002060"/>
                </a:solidFill>
                <a:latin typeface="Calibri"/>
              </a:rPr>
              <a:t> E’ attiva anche sui recettori PPARs </a:t>
            </a:r>
            <a:r>
              <a:rPr lang="el-GR" sz="2000" b="0" strike="noStrike" spc="-1">
                <a:solidFill>
                  <a:srgbClr val="002060"/>
                </a:solidFill>
                <a:latin typeface="Calibri"/>
              </a:rPr>
              <a:t>α</a:t>
            </a:r>
            <a:r>
              <a:rPr lang="it-IT" sz="2000" b="0" strike="noStrike" spc="-1">
                <a:solidFill>
                  <a:srgbClr val="002060"/>
                </a:solidFill>
                <a:latin typeface="Calibri"/>
              </a:rPr>
              <a:t>,</a:t>
            </a:r>
            <a:r>
              <a:rPr lang="el-GR" sz="2000" b="0" strike="noStrike" spc="-1">
                <a:solidFill>
                  <a:srgbClr val="002060"/>
                </a:solidFill>
                <a:latin typeface="Calibri"/>
              </a:rPr>
              <a:t>γ</a:t>
            </a:r>
            <a:r>
              <a:rPr lang="it-IT" sz="2000" b="0" strike="noStrike" spc="-1">
                <a:solidFill>
                  <a:srgbClr val="002060"/>
                </a:solidFill>
                <a:latin typeface="Calibri"/>
              </a:rPr>
              <a:t> e vanilloidi di tipo 1 (TRPY1: Transient Receptor Potential Vanilloid Type 1)</a:t>
            </a:r>
            <a:endParaRPr lang="en-US" sz="2000" b="0" strike="noStrike" spc="-1">
              <a:solidFill>
                <a:srgbClr val="000000"/>
              </a:solidFill>
              <a:latin typeface="Arial"/>
            </a:endParaRPr>
          </a:p>
        </p:txBody>
      </p:sp>
      <p:sp>
        <p:nvSpPr>
          <p:cNvPr id="342" name="CustomShape 7"/>
          <p:cNvSpPr/>
          <p:nvPr/>
        </p:nvSpPr>
        <p:spPr>
          <a:xfrm>
            <a:off x="179280" y="4221000"/>
            <a:ext cx="8713800" cy="3988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spcBef>
                <a:spcPts val="1247"/>
              </a:spcBef>
            </a:pPr>
            <a:r>
              <a:rPr lang="it-IT" sz="2000" b="0" strike="noStrike" spc="-1">
                <a:solidFill>
                  <a:srgbClr val="002060"/>
                </a:solidFill>
                <a:latin typeface="Calibri"/>
              </a:rPr>
              <a:t>È il più specifico ed abbondante agonista endogeno dei recettori CB1, CB2 e PPAR</a:t>
            </a:r>
            <a:r>
              <a:rPr lang="el-GR" sz="2000" b="0" strike="noStrike" spc="-1">
                <a:solidFill>
                  <a:srgbClr val="002060"/>
                </a:solidFill>
                <a:latin typeface="Calibri"/>
              </a:rPr>
              <a:t>γ</a:t>
            </a:r>
            <a:endParaRPr lang="en-US" sz="2000" b="0" strike="noStrike" spc="-1">
              <a:solidFill>
                <a:srgbClr val="000000"/>
              </a:solidFill>
              <a:latin typeface="Arial"/>
            </a:endParaRPr>
          </a:p>
        </p:txBody>
      </p:sp>
      <p:sp>
        <p:nvSpPr>
          <p:cNvPr id="343" name="CustomShape 8"/>
          <p:cNvSpPr/>
          <p:nvPr/>
        </p:nvSpPr>
        <p:spPr>
          <a:xfrm>
            <a:off x="971640" y="4724280"/>
            <a:ext cx="7200720" cy="433440"/>
          </a:xfrm>
          <a:custGeom>
            <a:avLst/>
            <a:gdLst/>
            <a:ahLst/>
            <a:cxnLst/>
            <a:rect l="0" t="0" r="r" b="b"/>
            <a:pathLst>
              <a:path w="20004" h="1206">
                <a:moveTo>
                  <a:pt x="200" y="0"/>
                </a:moveTo>
                <a:cubicBezTo>
                  <a:pt x="100" y="0"/>
                  <a:pt x="0" y="100"/>
                  <a:pt x="0" y="200"/>
                </a:cubicBezTo>
                <a:lnTo>
                  <a:pt x="0" y="1004"/>
                </a:lnTo>
                <a:cubicBezTo>
                  <a:pt x="0" y="1104"/>
                  <a:pt x="100" y="1205"/>
                  <a:pt x="200" y="1205"/>
                </a:cubicBezTo>
                <a:lnTo>
                  <a:pt x="19802" y="1205"/>
                </a:lnTo>
                <a:cubicBezTo>
                  <a:pt x="19902" y="1205"/>
                  <a:pt x="20003" y="1104"/>
                  <a:pt x="20003" y="1004"/>
                </a:cubicBezTo>
                <a:lnTo>
                  <a:pt x="20003" y="200"/>
                </a:lnTo>
                <a:cubicBezTo>
                  <a:pt x="20003" y="100"/>
                  <a:pt x="19902" y="0"/>
                  <a:pt x="19802" y="0"/>
                </a:cubicBezTo>
                <a:lnTo>
                  <a:pt x="200" y="0"/>
                </a:lnTo>
              </a:path>
            </a:pathLst>
          </a:custGeom>
          <a:solidFill>
            <a:srgbClr val="4597A0"/>
          </a:solid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spcBef>
                <a:spcPts val="1500"/>
              </a:spcBef>
            </a:pPr>
            <a:r>
              <a:rPr lang="it-IT" sz="2400" b="1" strike="noStrike" spc="-1">
                <a:solidFill>
                  <a:srgbClr val="FFFF99"/>
                </a:solidFill>
                <a:latin typeface="Calibri"/>
              </a:rPr>
              <a:t>P</a:t>
            </a:r>
            <a:r>
              <a:rPr lang="en-GB" sz="2400" b="1" strike="noStrike" spc="-1">
                <a:solidFill>
                  <a:srgbClr val="FFFF99"/>
                </a:solidFill>
                <a:latin typeface="Calibri"/>
              </a:rPr>
              <a:t>almitoiletanolammide </a:t>
            </a:r>
            <a:r>
              <a:rPr lang="it-IT" sz="2400" b="1" strike="noStrike" spc="-1">
                <a:solidFill>
                  <a:srgbClr val="FFFF99"/>
                </a:solidFill>
                <a:latin typeface="Calibri"/>
              </a:rPr>
              <a:t>(PEA)</a:t>
            </a:r>
            <a:endParaRPr lang="en-US" sz="2400" b="0" strike="noStrike" spc="-1">
              <a:solidFill>
                <a:srgbClr val="000000"/>
              </a:solidFill>
              <a:latin typeface="Arial"/>
            </a:endParaRPr>
          </a:p>
        </p:txBody>
      </p:sp>
      <p:sp>
        <p:nvSpPr>
          <p:cNvPr id="344" name="CustomShape 9"/>
          <p:cNvSpPr/>
          <p:nvPr/>
        </p:nvSpPr>
        <p:spPr>
          <a:xfrm>
            <a:off x="179280" y="5445000"/>
            <a:ext cx="8713800" cy="6638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ormAutofit fontScale="92500"/>
          </a:bodyPr>
          <a:lstStyle/>
          <a:p>
            <a:pPr marL="341280" indent="-341280" algn="just">
              <a:lnSpc>
                <a:spcPct val="90000"/>
              </a:lnSpc>
            </a:pPr>
            <a:r>
              <a:rPr lang="it-IT" sz="2000" b="0" strike="noStrike" spc="-1">
                <a:solidFill>
                  <a:srgbClr val="002060"/>
                </a:solidFill>
                <a:latin typeface="Calibri"/>
              </a:rPr>
              <a:t>Agisce indirettamente incrementando l’affinità per i recettori (CB1 e PPAR</a:t>
            </a:r>
            <a:r>
              <a:rPr lang="el-GR" sz="2000" b="0" strike="noStrike" spc="-1">
                <a:solidFill>
                  <a:srgbClr val="002060"/>
                </a:solidFill>
                <a:latin typeface="Calibri"/>
              </a:rPr>
              <a:t>α</a:t>
            </a:r>
            <a:r>
              <a:rPr lang="it-IT" sz="2000" b="0" strike="noStrike" spc="-1">
                <a:solidFill>
                  <a:srgbClr val="002060"/>
                </a:solidFill>
                <a:latin typeface="Calibri"/>
              </a:rPr>
              <a:t>) o inibendo la degradazione metabolica di altri endocannabinoidi quali l’anandamide.</a:t>
            </a:r>
            <a:endParaRPr lang="en-US" sz="2000" b="0" strike="noStrike" spc="-1">
              <a:solidFill>
                <a:srgbClr val="000000"/>
              </a:solidFill>
              <a:latin typeface="Arial"/>
            </a:endParaRPr>
          </a:p>
        </p:txBody>
      </p:sp>
      <p:sp>
        <p:nvSpPr>
          <p:cNvPr id="345" name="CustomShape 10"/>
          <p:cNvSpPr/>
          <p:nvPr/>
        </p:nvSpPr>
        <p:spPr>
          <a:xfrm>
            <a:off x="395280" y="-2700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800" b="1" strike="noStrike" spc="-1">
                <a:solidFill>
                  <a:srgbClr val="00589A"/>
                </a:solidFill>
                <a:latin typeface="Calibri"/>
              </a:rPr>
              <a:t>ENDOCANNABINOIDI</a:t>
            </a:r>
            <a:endParaRPr lang="en-US" sz="2800" b="0" strike="noStrike" spc="-1">
              <a:solidFill>
                <a:srgbClr val="000000"/>
              </a:solidFill>
              <a:latin typeface="Arial"/>
            </a:endParaRPr>
          </a:p>
        </p:txBody>
      </p:sp>
      <p:sp>
        <p:nvSpPr>
          <p:cNvPr id="346" name="Line 11"/>
          <p:cNvSpPr/>
          <p:nvPr/>
        </p:nvSpPr>
        <p:spPr>
          <a:xfrm>
            <a:off x="0" y="692280"/>
            <a:ext cx="9144000" cy="0"/>
          </a:xfrm>
          <a:prstGeom prst="line">
            <a:avLst/>
          </a:prstGeom>
          <a:ln w="76320">
            <a:solidFill>
              <a:srgbClr val="00589A"/>
            </a:solidFill>
            <a:miter/>
          </a:ln>
        </p:spPr>
        <p:style>
          <a:lnRef idx="0">
            <a:scrgbClr r="0" g="0" b="0"/>
          </a:lnRef>
          <a:fillRef idx="0">
            <a:scrgbClr r="0" g="0" b="0"/>
          </a:fillRef>
          <a:effectRef idx="0">
            <a:scrgbClr r="0" g="0" b="0"/>
          </a:effectRef>
          <a:fontRef idx="minor"/>
        </p:style>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2365560" y="44280"/>
            <a:ext cx="4682520" cy="520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1" strike="noStrike" spc="-1">
                <a:solidFill>
                  <a:srgbClr val="00589A"/>
                </a:solidFill>
                <a:latin typeface="Calibri"/>
              </a:rPr>
              <a:t>RECETTORI dei CANNABINOIDI</a:t>
            </a:r>
            <a:endParaRPr lang="en-US" sz="2800" b="0" strike="noStrike" spc="-1">
              <a:solidFill>
                <a:srgbClr val="000000"/>
              </a:solidFill>
              <a:latin typeface="Arial"/>
            </a:endParaRPr>
          </a:p>
        </p:txBody>
      </p:sp>
      <p:pic>
        <p:nvPicPr>
          <p:cNvPr id="349" name="Picture 6" descr="http://www.doping-prevention.sp.tum.de/typo3temp/pics/56d772981d.jpg"/>
          <p:cNvPicPr/>
          <p:nvPr/>
        </p:nvPicPr>
        <p:blipFill>
          <a:blip r:embed="rId2" cstate="print"/>
          <a:srcRect t="14898" b="6381"/>
          <a:stretch/>
        </p:blipFill>
        <p:spPr>
          <a:xfrm>
            <a:off x="1187280" y="1773360"/>
            <a:ext cx="6459840" cy="3816360"/>
          </a:xfrm>
          <a:prstGeom prst="rect">
            <a:avLst/>
          </a:prstGeom>
          <a:ln>
            <a:noFill/>
          </a:ln>
        </p:spPr>
      </p:pic>
      <p:sp>
        <p:nvSpPr>
          <p:cNvPr id="350" name="CustomShape 2"/>
          <p:cNvSpPr/>
          <p:nvPr/>
        </p:nvSpPr>
        <p:spPr>
          <a:xfrm>
            <a:off x="4932360" y="5727600"/>
            <a:ext cx="3780000" cy="916920"/>
          </a:xfrm>
          <a:prstGeom prst="rect">
            <a:avLst/>
          </a:prstGeom>
          <a:solidFill>
            <a:srgbClr val="A3A3E0"/>
          </a:solidFill>
          <a:ln w="9360">
            <a:solidFill>
              <a:srgbClr val="00B050"/>
            </a:solidFill>
            <a:miter/>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1800" b="0" strike="noStrike" spc="-1">
                <a:solidFill>
                  <a:srgbClr val="002060"/>
                </a:solidFill>
                <a:latin typeface="Calibri"/>
              </a:rPr>
              <a:t>I </a:t>
            </a:r>
            <a:r>
              <a:rPr lang="it-IT" sz="1800" b="1" strike="noStrike" spc="-1">
                <a:solidFill>
                  <a:srgbClr val="4597A0"/>
                </a:solidFill>
                <a:latin typeface="Calibri"/>
              </a:rPr>
              <a:t>CB2</a:t>
            </a:r>
            <a:r>
              <a:rPr lang="it-IT" sz="1800" b="1" strike="noStrike" spc="-1">
                <a:solidFill>
                  <a:srgbClr val="002060"/>
                </a:solidFill>
                <a:latin typeface="Calibri"/>
              </a:rPr>
              <a:t> </a:t>
            </a:r>
            <a:r>
              <a:rPr lang="it-IT" sz="1800" b="0" strike="noStrike" spc="-1">
                <a:solidFill>
                  <a:srgbClr val="002060"/>
                </a:solidFill>
                <a:latin typeface="Calibri"/>
              </a:rPr>
              <a:t>sembrano responsabili principalmente della azione anti-infiammatoria e immunomodulatrice</a:t>
            </a:r>
            <a:endParaRPr lang="en-US" sz="1800" b="0" strike="noStrike" spc="-1">
              <a:solidFill>
                <a:srgbClr val="000000"/>
              </a:solidFill>
              <a:latin typeface="Arial"/>
            </a:endParaRPr>
          </a:p>
        </p:txBody>
      </p:sp>
      <p:sp>
        <p:nvSpPr>
          <p:cNvPr id="351" name="CustomShape 3"/>
          <p:cNvSpPr/>
          <p:nvPr/>
        </p:nvSpPr>
        <p:spPr>
          <a:xfrm>
            <a:off x="324000" y="819000"/>
            <a:ext cx="8569080" cy="1008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2000" b="0" strike="noStrike" spc="-1">
                <a:solidFill>
                  <a:srgbClr val="002060"/>
                </a:solidFill>
                <a:latin typeface="Calibri"/>
              </a:rPr>
              <a:t>Il recettore </a:t>
            </a:r>
            <a:r>
              <a:rPr lang="it-IT" sz="2000" b="1" strike="noStrike" spc="-1">
                <a:solidFill>
                  <a:srgbClr val="00589A"/>
                </a:solidFill>
                <a:latin typeface="Calibri"/>
              </a:rPr>
              <a:t>CB1</a:t>
            </a:r>
            <a:r>
              <a:rPr lang="it-IT" sz="2000" b="0" strike="noStrike" spc="-1">
                <a:solidFill>
                  <a:srgbClr val="002060"/>
                </a:solidFill>
                <a:latin typeface="Calibri"/>
              </a:rPr>
              <a:t> e il recettore </a:t>
            </a:r>
            <a:r>
              <a:rPr lang="it-IT" sz="2000" b="1" strike="noStrike" spc="-1">
                <a:solidFill>
                  <a:srgbClr val="00589A"/>
                </a:solidFill>
                <a:latin typeface="Calibri"/>
              </a:rPr>
              <a:t>CB2</a:t>
            </a:r>
            <a:r>
              <a:rPr lang="it-IT" sz="2000" b="0" strike="noStrike" spc="-1">
                <a:solidFill>
                  <a:srgbClr val="002060"/>
                </a:solidFill>
                <a:latin typeface="Calibri"/>
              </a:rPr>
              <a:t> sono recettori</a:t>
            </a:r>
            <a:r>
              <a:rPr lang="it-IT" sz="2000" b="1" strike="noStrike" spc="-1">
                <a:solidFill>
                  <a:srgbClr val="002060"/>
                </a:solidFill>
                <a:latin typeface="Calibri"/>
              </a:rPr>
              <a:t> </a:t>
            </a:r>
            <a:r>
              <a:rPr lang="it-IT" sz="2000" b="0" strike="noStrike" spc="-1">
                <a:solidFill>
                  <a:srgbClr val="002060"/>
                </a:solidFill>
                <a:latin typeface="Calibri"/>
              </a:rPr>
              <a:t>accoppiati alla proteina G. La stimolazione dei recettori cannabinoidi inibisce l'enzima adenilato-ciclasi e quindi la produzione di AMP ciclico.</a:t>
            </a:r>
            <a:endParaRPr lang="en-US" sz="2000" b="0" strike="noStrike" spc="-1">
              <a:solidFill>
                <a:srgbClr val="000000"/>
              </a:solidFill>
              <a:latin typeface="Arial"/>
            </a:endParaRPr>
          </a:p>
        </p:txBody>
      </p:sp>
      <p:sp>
        <p:nvSpPr>
          <p:cNvPr id="352" name="CustomShape 4"/>
          <p:cNvSpPr/>
          <p:nvPr/>
        </p:nvSpPr>
        <p:spPr>
          <a:xfrm>
            <a:off x="395280" y="5265720"/>
            <a:ext cx="3889440" cy="1465560"/>
          </a:xfrm>
          <a:prstGeom prst="rect">
            <a:avLst/>
          </a:prstGeom>
          <a:solidFill>
            <a:srgbClr val="E9F4F5"/>
          </a:solidFill>
          <a:ln w="9360">
            <a:solidFill>
              <a:srgbClr val="00B050"/>
            </a:solidFill>
            <a:miter/>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1800" b="0" strike="noStrike" spc="-1">
                <a:solidFill>
                  <a:srgbClr val="002060"/>
                </a:solidFill>
                <a:latin typeface="Calibri"/>
              </a:rPr>
              <a:t>I </a:t>
            </a:r>
            <a:r>
              <a:rPr lang="it-IT" sz="1800" b="1" strike="noStrike" spc="-1">
                <a:solidFill>
                  <a:srgbClr val="002060"/>
                </a:solidFill>
                <a:latin typeface="Calibri"/>
              </a:rPr>
              <a:t>CB1</a:t>
            </a:r>
            <a:r>
              <a:rPr lang="it-IT" sz="1800" b="0" strike="noStrike" spc="-1">
                <a:solidFill>
                  <a:srgbClr val="002060"/>
                </a:solidFill>
                <a:latin typeface="Calibri"/>
              </a:rPr>
              <a:t> mediano effetti euforizzanti, e hanno azione ipotensiva, antiemetica, antiossidante, immunosoppressiva, antinfiammatoria, analgesica, antispastica e stimolante dell'appetito.</a:t>
            </a:r>
            <a:endParaRPr lang="en-US" sz="1800" b="0" strike="noStrike" spc="-1">
              <a:solidFill>
                <a:srgbClr val="000000"/>
              </a:solidFill>
              <a:latin typeface="Arial"/>
            </a:endParaRPr>
          </a:p>
        </p:txBody>
      </p:sp>
      <p:sp>
        <p:nvSpPr>
          <p:cNvPr id="353" name="Line 5"/>
          <p:cNvSpPr/>
          <p:nvPr/>
        </p:nvSpPr>
        <p:spPr>
          <a:xfrm>
            <a:off x="0" y="692280"/>
            <a:ext cx="9144000" cy="0"/>
          </a:xfrm>
          <a:prstGeom prst="line">
            <a:avLst/>
          </a:prstGeom>
          <a:ln w="76320">
            <a:solidFill>
              <a:srgbClr val="00589A"/>
            </a:solidFill>
            <a:miter/>
          </a:ln>
        </p:spPr>
        <p:style>
          <a:lnRef idx="0">
            <a:scrgbClr r="0" g="0" b="0"/>
          </a:lnRef>
          <a:fillRef idx="0">
            <a:scrgbClr r="0" g="0" b="0"/>
          </a:fillRef>
          <a:effectRef idx="0">
            <a:scrgbClr r="0" g="0" b="0"/>
          </a:effectRef>
          <a:fontRef idx="minor"/>
        </p:style>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CustomShape 1"/>
          <p:cNvSpPr/>
          <p:nvPr/>
        </p:nvSpPr>
        <p:spPr>
          <a:xfrm>
            <a:off x="395280" y="-2700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800" b="1" strike="noStrike" spc="-1">
                <a:solidFill>
                  <a:srgbClr val="00589A"/>
                </a:solidFill>
                <a:latin typeface="Calibri"/>
              </a:rPr>
              <a:t>CANNABIS</a:t>
            </a:r>
            <a:endParaRPr lang="en-US" sz="2800" b="0" strike="noStrike" spc="-1">
              <a:solidFill>
                <a:srgbClr val="000000"/>
              </a:solidFill>
              <a:latin typeface="Arial"/>
            </a:endParaRPr>
          </a:p>
        </p:txBody>
      </p:sp>
      <p:sp>
        <p:nvSpPr>
          <p:cNvPr id="356" name="Line 2"/>
          <p:cNvSpPr/>
          <p:nvPr/>
        </p:nvSpPr>
        <p:spPr>
          <a:xfrm>
            <a:off x="0" y="981000"/>
            <a:ext cx="9144000" cy="0"/>
          </a:xfrm>
          <a:prstGeom prst="line">
            <a:avLst/>
          </a:prstGeom>
          <a:ln w="76320">
            <a:solidFill>
              <a:srgbClr val="00589A"/>
            </a:solidFill>
            <a:miter/>
          </a:ln>
        </p:spPr>
        <p:style>
          <a:lnRef idx="0">
            <a:scrgbClr r="0" g="0" b="0"/>
          </a:lnRef>
          <a:fillRef idx="0">
            <a:scrgbClr r="0" g="0" b="0"/>
          </a:fillRef>
          <a:effectRef idx="0">
            <a:scrgbClr r="0" g="0" b="0"/>
          </a:effectRef>
          <a:fontRef idx="minor"/>
        </p:style>
      </p:sp>
      <p:sp>
        <p:nvSpPr>
          <p:cNvPr id="357" name="CustomShape 3"/>
          <p:cNvSpPr/>
          <p:nvPr/>
        </p:nvSpPr>
        <p:spPr>
          <a:xfrm>
            <a:off x="1891440" y="476280"/>
            <a:ext cx="546444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strike="noStrike" spc="-1">
                <a:solidFill>
                  <a:srgbClr val="00589A"/>
                </a:solidFill>
                <a:latin typeface="Calibri"/>
              </a:rPr>
              <a:t>EFFETTI SUL SISTEMA NERVOSO CENTRALE</a:t>
            </a:r>
            <a:endParaRPr lang="en-US" sz="2400" b="0" strike="noStrike" spc="-1">
              <a:solidFill>
                <a:srgbClr val="000000"/>
              </a:solidFill>
              <a:latin typeface="Arial"/>
            </a:endParaRPr>
          </a:p>
        </p:txBody>
      </p:sp>
      <p:pic>
        <p:nvPicPr>
          <p:cNvPr id="358" name="Picture 2"/>
          <p:cNvPicPr/>
          <p:nvPr/>
        </p:nvPicPr>
        <p:blipFill>
          <a:blip r:embed="rId3" cstate="print"/>
          <a:srcRect t="17998" b="16003"/>
          <a:stretch/>
        </p:blipFill>
        <p:spPr>
          <a:xfrm>
            <a:off x="34920" y="1268280"/>
            <a:ext cx="9032760" cy="4464360"/>
          </a:xfrm>
          <a:prstGeom prst="rect">
            <a:avLst/>
          </a:prstGeom>
          <a:ln>
            <a:noFill/>
          </a:ln>
        </p:spPr>
      </p:pic>
      <p:sp>
        <p:nvSpPr>
          <p:cNvPr id="359" name="CustomShape 4"/>
          <p:cNvSpPr/>
          <p:nvPr/>
        </p:nvSpPr>
        <p:spPr>
          <a:xfrm>
            <a:off x="1187280" y="5805360"/>
            <a:ext cx="6228000" cy="703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b="0" strike="noStrike" spc="-1">
                <a:solidFill>
                  <a:srgbClr val="002060"/>
                </a:solidFill>
                <a:latin typeface="Calibri"/>
              </a:rPr>
              <a:t>Gli effetti della cannabis conseguono alla stimolazione del </a:t>
            </a:r>
            <a:r>
              <a:rPr lang="it-IT" sz="2000" b="1" strike="noStrike" spc="-1">
                <a:solidFill>
                  <a:srgbClr val="00589A"/>
                </a:solidFill>
                <a:latin typeface="Calibri"/>
              </a:rPr>
              <a:t>SISTEMA ENDOCANNABINOIDE ENDOGENO</a:t>
            </a:r>
            <a:endParaRPr lang="en-US" sz="2000" b="0" strike="noStrike" spc="-1">
              <a:solidFill>
                <a:srgbClr val="000000"/>
              </a:solidFill>
              <a:latin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CustomShape 1"/>
          <p:cNvSpPr/>
          <p:nvPr/>
        </p:nvSpPr>
        <p:spPr>
          <a:xfrm>
            <a:off x="395280" y="-2700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800" b="1" strike="noStrike" spc="-1">
                <a:solidFill>
                  <a:srgbClr val="00589A"/>
                </a:solidFill>
                <a:latin typeface="Calibri"/>
              </a:rPr>
              <a:t>CANNABIS</a:t>
            </a:r>
            <a:endParaRPr lang="en-US" sz="2800" b="0" strike="noStrike" spc="-1">
              <a:solidFill>
                <a:srgbClr val="000000"/>
              </a:solidFill>
              <a:latin typeface="Arial"/>
            </a:endParaRPr>
          </a:p>
        </p:txBody>
      </p:sp>
      <p:sp>
        <p:nvSpPr>
          <p:cNvPr id="362" name="Line 2"/>
          <p:cNvSpPr/>
          <p:nvPr/>
        </p:nvSpPr>
        <p:spPr>
          <a:xfrm>
            <a:off x="0" y="981000"/>
            <a:ext cx="9144000" cy="0"/>
          </a:xfrm>
          <a:prstGeom prst="line">
            <a:avLst/>
          </a:prstGeom>
          <a:ln w="76320">
            <a:solidFill>
              <a:srgbClr val="00589A"/>
            </a:solidFill>
            <a:miter/>
          </a:ln>
        </p:spPr>
        <p:style>
          <a:lnRef idx="0">
            <a:scrgbClr r="0" g="0" b="0"/>
          </a:lnRef>
          <a:fillRef idx="0">
            <a:scrgbClr r="0" g="0" b="0"/>
          </a:fillRef>
          <a:effectRef idx="0">
            <a:scrgbClr r="0" g="0" b="0"/>
          </a:effectRef>
          <a:fontRef idx="minor"/>
        </p:style>
      </p:sp>
      <p:sp>
        <p:nvSpPr>
          <p:cNvPr id="363" name="CustomShape 3"/>
          <p:cNvSpPr/>
          <p:nvPr/>
        </p:nvSpPr>
        <p:spPr>
          <a:xfrm>
            <a:off x="4005000" y="476280"/>
            <a:ext cx="113184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0" strike="noStrike" spc="-1">
                <a:solidFill>
                  <a:srgbClr val="00589A"/>
                </a:solidFill>
                <a:latin typeface="Calibri"/>
              </a:rPr>
              <a:t>EFFETTI</a:t>
            </a:r>
            <a:endParaRPr lang="en-US" sz="2400" b="0" strike="noStrike" spc="-1">
              <a:solidFill>
                <a:srgbClr val="000000"/>
              </a:solidFill>
              <a:latin typeface="Arial"/>
            </a:endParaRPr>
          </a:p>
        </p:txBody>
      </p:sp>
      <p:sp>
        <p:nvSpPr>
          <p:cNvPr id="364" name="CustomShape 4"/>
          <p:cNvSpPr/>
          <p:nvPr/>
        </p:nvSpPr>
        <p:spPr>
          <a:xfrm>
            <a:off x="684360" y="1197000"/>
            <a:ext cx="7772400" cy="3960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2720" algn="just">
              <a:lnSpc>
                <a:spcPct val="80000"/>
              </a:lnSpc>
              <a:spcBef>
                <a:spcPts val="499"/>
              </a:spcBef>
              <a:buClr>
                <a:srgbClr val="00589A"/>
              </a:buClr>
              <a:buFont typeface="Calibri"/>
              <a:buChar char="•"/>
            </a:pPr>
            <a:r>
              <a:rPr lang="it-IT" sz="2000" b="0" strike="noStrike" spc="-1">
                <a:solidFill>
                  <a:srgbClr val="00589A"/>
                </a:solidFill>
                <a:latin typeface="Calibri"/>
              </a:rPr>
              <a:t>Effetti sedativi ed euforici</a:t>
            </a:r>
            <a:endParaRPr lang="en-US" sz="2000" b="0" strike="noStrike" spc="-1">
              <a:solidFill>
                <a:srgbClr val="000000"/>
              </a:solidFill>
              <a:latin typeface="Arial"/>
            </a:endParaRPr>
          </a:p>
          <a:p>
            <a:pPr marL="342720" indent="-342720" algn="just">
              <a:lnSpc>
                <a:spcPct val="80000"/>
              </a:lnSpc>
              <a:spcBef>
                <a:spcPts val="499"/>
              </a:spcBef>
              <a:buClr>
                <a:srgbClr val="00589A"/>
              </a:buClr>
              <a:buFont typeface="Calibri"/>
              <a:buChar char="•"/>
            </a:pPr>
            <a:r>
              <a:rPr lang="it-IT" sz="2000" b="0" strike="noStrike" spc="-1">
                <a:solidFill>
                  <a:srgbClr val="00589A"/>
                </a:solidFill>
                <a:latin typeface="Calibri"/>
              </a:rPr>
              <a:t>Effetti allucinogeni (a dosi alte)</a:t>
            </a:r>
            <a:endParaRPr lang="en-US" sz="2000" b="0" strike="noStrike" spc="-1">
              <a:solidFill>
                <a:srgbClr val="000000"/>
              </a:solidFill>
              <a:latin typeface="Arial"/>
            </a:endParaRPr>
          </a:p>
          <a:p>
            <a:pPr marL="342720" indent="-342720" algn="just">
              <a:lnSpc>
                <a:spcPct val="80000"/>
              </a:lnSpc>
              <a:spcBef>
                <a:spcPts val="499"/>
              </a:spcBef>
              <a:buClr>
                <a:srgbClr val="00589A"/>
              </a:buClr>
              <a:buFont typeface="Calibri"/>
              <a:buChar char="•"/>
            </a:pPr>
            <a:r>
              <a:rPr lang="it-IT" sz="2000" b="0" strike="noStrike" spc="-1">
                <a:solidFill>
                  <a:srgbClr val="00589A"/>
                </a:solidFill>
                <a:latin typeface="Calibri"/>
              </a:rPr>
              <a:t>Sensazione di benessere</a:t>
            </a:r>
            <a:endParaRPr lang="en-US" sz="2000" b="0" strike="noStrike" spc="-1">
              <a:solidFill>
                <a:srgbClr val="000000"/>
              </a:solidFill>
              <a:latin typeface="Arial"/>
            </a:endParaRPr>
          </a:p>
          <a:p>
            <a:pPr marL="342720" indent="-342720" algn="just">
              <a:lnSpc>
                <a:spcPct val="80000"/>
              </a:lnSpc>
              <a:spcBef>
                <a:spcPts val="499"/>
              </a:spcBef>
              <a:buClr>
                <a:srgbClr val="00589A"/>
              </a:buClr>
              <a:buFont typeface="Calibri"/>
              <a:buChar char="•"/>
            </a:pPr>
            <a:r>
              <a:rPr lang="it-IT" sz="2000" b="0" strike="noStrike" spc="-1">
                <a:solidFill>
                  <a:srgbClr val="00589A"/>
                </a:solidFill>
                <a:latin typeface="Calibri"/>
              </a:rPr>
              <a:t>Rilassamento, calore</a:t>
            </a:r>
            <a:endParaRPr lang="en-US" sz="2000" b="0" strike="noStrike" spc="-1">
              <a:solidFill>
                <a:srgbClr val="000000"/>
              </a:solidFill>
              <a:latin typeface="Arial"/>
            </a:endParaRPr>
          </a:p>
          <a:p>
            <a:pPr marL="342720" indent="-342720" algn="just">
              <a:lnSpc>
                <a:spcPct val="80000"/>
              </a:lnSpc>
              <a:spcBef>
                <a:spcPts val="499"/>
              </a:spcBef>
              <a:buClr>
                <a:srgbClr val="00589A"/>
              </a:buClr>
              <a:buFont typeface="Calibri"/>
              <a:buChar char="•"/>
            </a:pPr>
            <a:r>
              <a:rPr lang="it-IT" sz="2000" b="0" strike="noStrike" spc="-1">
                <a:solidFill>
                  <a:srgbClr val="00589A"/>
                </a:solidFill>
                <a:latin typeface="Calibri"/>
              </a:rPr>
              <a:t>Aumento dell’appetito</a:t>
            </a:r>
            <a:endParaRPr lang="en-US" sz="2000" b="0" strike="noStrike" spc="-1">
              <a:solidFill>
                <a:srgbClr val="000000"/>
              </a:solidFill>
              <a:latin typeface="Arial"/>
            </a:endParaRPr>
          </a:p>
          <a:p>
            <a:pPr marL="342720" indent="-342720" algn="just">
              <a:lnSpc>
                <a:spcPct val="80000"/>
              </a:lnSpc>
              <a:spcBef>
                <a:spcPts val="499"/>
              </a:spcBef>
              <a:buClr>
                <a:srgbClr val="00589A"/>
              </a:buClr>
              <a:buFont typeface="Calibri"/>
              <a:buChar char="•"/>
            </a:pPr>
            <a:r>
              <a:rPr lang="it-IT" sz="2000" b="0" strike="noStrike" spc="-1">
                <a:solidFill>
                  <a:srgbClr val="00589A"/>
                </a:solidFill>
                <a:latin typeface="Calibri"/>
              </a:rPr>
              <a:t>Arrossamento tipico degli occhi</a:t>
            </a:r>
            <a:endParaRPr lang="en-US" sz="2000" b="0" strike="noStrike" spc="-1">
              <a:solidFill>
                <a:srgbClr val="000000"/>
              </a:solidFill>
              <a:latin typeface="Arial"/>
            </a:endParaRPr>
          </a:p>
          <a:p>
            <a:pPr marL="342720" indent="-342720" algn="just">
              <a:lnSpc>
                <a:spcPct val="80000"/>
              </a:lnSpc>
              <a:spcBef>
                <a:spcPts val="499"/>
              </a:spcBef>
              <a:buClr>
                <a:srgbClr val="00589A"/>
              </a:buClr>
              <a:buFont typeface="Calibri"/>
              <a:buChar char="•"/>
            </a:pPr>
            <a:r>
              <a:rPr lang="it-IT" sz="2000" b="0" strike="noStrike" spc="-1">
                <a:solidFill>
                  <a:srgbClr val="00589A"/>
                </a:solidFill>
                <a:latin typeface="Calibri"/>
              </a:rPr>
              <a:t>Percezione alterata del tempo</a:t>
            </a:r>
            <a:endParaRPr lang="en-US" sz="2000" b="0" strike="noStrike" spc="-1">
              <a:solidFill>
                <a:srgbClr val="000000"/>
              </a:solidFill>
              <a:latin typeface="Arial"/>
            </a:endParaRPr>
          </a:p>
          <a:p>
            <a:pPr marL="342720" indent="-342720" algn="just">
              <a:lnSpc>
                <a:spcPct val="80000"/>
              </a:lnSpc>
              <a:spcBef>
                <a:spcPts val="499"/>
              </a:spcBef>
              <a:buClr>
                <a:srgbClr val="00589A"/>
              </a:buClr>
              <a:buFont typeface="Calibri"/>
              <a:buChar char="•"/>
            </a:pPr>
            <a:r>
              <a:rPr lang="it-IT" sz="2000" b="0" strike="noStrike" spc="-1">
                <a:solidFill>
                  <a:srgbClr val="00589A"/>
                </a:solidFill>
                <a:latin typeface="Calibri"/>
              </a:rPr>
              <a:t>Sollievo dall’ansia</a:t>
            </a:r>
            <a:endParaRPr lang="en-US" sz="2000" b="0" strike="noStrike" spc="-1">
              <a:solidFill>
                <a:srgbClr val="000000"/>
              </a:solidFill>
              <a:latin typeface="Arial"/>
            </a:endParaRPr>
          </a:p>
          <a:p>
            <a:pPr marL="342720" indent="-342720" algn="just">
              <a:lnSpc>
                <a:spcPct val="80000"/>
              </a:lnSpc>
              <a:spcBef>
                <a:spcPts val="499"/>
              </a:spcBef>
              <a:buClr>
                <a:srgbClr val="00589A"/>
              </a:buClr>
              <a:buFont typeface="Calibri"/>
              <a:buChar char="•"/>
            </a:pPr>
            <a:r>
              <a:rPr lang="it-IT" sz="2000" b="0" strike="noStrike" spc="-1">
                <a:solidFill>
                  <a:srgbClr val="00589A"/>
                </a:solidFill>
                <a:latin typeface="Calibri"/>
              </a:rPr>
              <a:t>Ansia e panico (timore di perdere il controllo)</a:t>
            </a:r>
            <a:endParaRPr lang="en-US" sz="2000" b="0" strike="noStrike" spc="-1">
              <a:solidFill>
                <a:srgbClr val="000000"/>
              </a:solidFill>
              <a:latin typeface="Arial"/>
            </a:endParaRPr>
          </a:p>
          <a:p>
            <a:pPr marL="342720" indent="-342720" algn="just">
              <a:lnSpc>
                <a:spcPct val="80000"/>
              </a:lnSpc>
              <a:spcBef>
                <a:spcPts val="499"/>
              </a:spcBef>
              <a:buClr>
                <a:srgbClr val="00589A"/>
              </a:buClr>
              <a:buFont typeface="Calibri"/>
              <a:buChar char="•"/>
            </a:pPr>
            <a:r>
              <a:rPr lang="it-IT" sz="2000" b="0" strike="noStrike" spc="-1">
                <a:solidFill>
                  <a:srgbClr val="00589A"/>
                </a:solidFill>
                <a:latin typeface="Calibri"/>
              </a:rPr>
              <a:t>Incoordinazione motoria</a:t>
            </a:r>
            <a:endParaRPr lang="en-US" sz="2000" b="0" strike="noStrike" spc="-1">
              <a:solidFill>
                <a:srgbClr val="000000"/>
              </a:solidFill>
              <a:latin typeface="Arial"/>
            </a:endParaRPr>
          </a:p>
          <a:p>
            <a:pPr marL="342720" indent="-342720" algn="just">
              <a:lnSpc>
                <a:spcPct val="80000"/>
              </a:lnSpc>
              <a:spcBef>
                <a:spcPts val="499"/>
              </a:spcBef>
              <a:buClr>
                <a:srgbClr val="00589A"/>
              </a:buClr>
              <a:buFont typeface="Calibri"/>
              <a:buChar char="•"/>
            </a:pPr>
            <a:r>
              <a:rPr lang="it-IT" sz="2000" b="0" strike="noStrike" spc="-1">
                <a:solidFill>
                  <a:srgbClr val="00589A"/>
                </a:solidFill>
                <a:latin typeface="Calibri"/>
              </a:rPr>
              <a:t>Difficoltà alla concentrazione</a:t>
            </a:r>
            <a:endParaRPr lang="en-US" sz="2000" b="0" strike="noStrike" spc="-1">
              <a:solidFill>
                <a:srgbClr val="000000"/>
              </a:solidFill>
              <a:latin typeface="Arial"/>
            </a:endParaRPr>
          </a:p>
          <a:p>
            <a:pPr marL="342720" indent="-342720" algn="just">
              <a:lnSpc>
                <a:spcPct val="80000"/>
              </a:lnSpc>
              <a:spcBef>
                <a:spcPts val="499"/>
              </a:spcBef>
              <a:buClr>
                <a:srgbClr val="00589A"/>
              </a:buClr>
              <a:buFont typeface="Calibri"/>
              <a:buChar char="•"/>
            </a:pPr>
            <a:r>
              <a:rPr lang="it-IT" sz="2000" b="0" strike="noStrike" spc="-1">
                <a:solidFill>
                  <a:srgbClr val="00589A"/>
                </a:solidFill>
                <a:latin typeface="Calibri"/>
              </a:rPr>
              <a:t>Stato confusionale</a:t>
            </a:r>
            <a:endParaRPr lang="en-US" sz="2000" b="0" strike="noStrike" spc="-1">
              <a:solidFill>
                <a:srgbClr val="000000"/>
              </a:solidFill>
              <a:latin typeface="Arial"/>
            </a:endParaRPr>
          </a:p>
          <a:p>
            <a:pPr marL="342720" indent="-342720" algn="just">
              <a:lnSpc>
                <a:spcPct val="80000"/>
              </a:lnSpc>
              <a:spcBef>
                <a:spcPts val="499"/>
              </a:spcBef>
              <a:buClr>
                <a:srgbClr val="00589A"/>
              </a:buClr>
              <a:buFont typeface="Calibri"/>
              <a:buChar char="•"/>
            </a:pPr>
            <a:r>
              <a:rPr lang="it-IT" sz="2000" b="0" strike="noStrike" spc="-1">
                <a:solidFill>
                  <a:srgbClr val="00589A"/>
                </a:solidFill>
                <a:latin typeface="Calibri"/>
              </a:rPr>
              <a:t>Nausea</a:t>
            </a:r>
            <a:endParaRPr lang="en-US" sz="2000" b="0" strike="noStrike" spc="-1">
              <a:solidFill>
                <a:srgbClr val="000000"/>
              </a:solidFill>
              <a:latin typeface="Arial"/>
            </a:endParaRPr>
          </a:p>
        </p:txBody>
      </p:sp>
      <p:sp>
        <p:nvSpPr>
          <p:cNvPr id="365" name="CustomShape 5"/>
          <p:cNvSpPr/>
          <p:nvPr/>
        </p:nvSpPr>
        <p:spPr>
          <a:xfrm>
            <a:off x="611280" y="5380200"/>
            <a:ext cx="8353440" cy="1141560"/>
          </a:xfrm>
          <a:prstGeom prst="rect">
            <a:avLst/>
          </a:prstGeom>
          <a:solidFill>
            <a:srgbClr val="00589A"/>
          </a:solidFill>
          <a:ln>
            <a:noFill/>
          </a:ln>
        </p:spPr>
        <p:style>
          <a:lnRef idx="0">
            <a:scrgbClr r="0" g="0" b="0"/>
          </a:lnRef>
          <a:fillRef idx="0">
            <a:scrgbClr r="0" g="0" b="0"/>
          </a:fillRef>
          <a:effectRef idx="0">
            <a:scrgbClr r="0" g="0" b="0"/>
          </a:effectRef>
          <a:fontRef idx="minor"/>
        </p:style>
        <p:txBody>
          <a:bodyPr lIns="90000" tIns="46800" rIns="90000" bIns="46800"/>
          <a:lstStyle/>
          <a:p>
            <a:pPr marL="342720" indent="-342720" algn="just">
              <a:lnSpc>
                <a:spcPct val="80000"/>
              </a:lnSpc>
              <a:spcBef>
                <a:spcPts val="448"/>
              </a:spcBef>
              <a:buClr>
                <a:srgbClr val="FFFFFF"/>
              </a:buClr>
              <a:buFont typeface="Arial"/>
              <a:buChar char="•"/>
            </a:pPr>
            <a:r>
              <a:rPr lang="it-IT" sz="1800" b="1" strike="noStrike" spc="-1">
                <a:solidFill>
                  <a:srgbClr val="FFFFFF"/>
                </a:solidFill>
                <a:latin typeface="Calibri"/>
              </a:rPr>
              <a:t>PARANOIA</a:t>
            </a:r>
            <a:endParaRPr lang="en-US" sz="1800" b="0" strike="noStrike" spc="-1">
              <a:solidFill>
                <a:srgbClr val="000000"/>
              </a:solidFill>
              <a:latin typeface="Arial"/>
            </a:endParaRPr>
          </a:p>
          <a:p>
            <a:pPr marL="342720" indent="-342720" algn="just">
              <a:lnSpc>
                <a:spcPct val="80000"/>
              </a:lnSpc>
              <a:spcBef>
                <a:spcPts val="448"/>
              </a:spcBef>
              <a:buClr>
                <a:srgbClr val="FFFFFF"/>
              </a:buClr>
              <a:buFont typeface="Arial"/>
              <a:buChar char="•"/>
            </a:pPr>
            <a:r>
              <a:rPr lang="it-IT" sz="1800" b="1" strike="noStrike" spc="-1">
                <a:solidFill>
                  <a:srgbClr val="FFFFFF"/>
                </a:solidFill>
                <a:latin typeface="Calibri"/>
              </a:rPr>
              <a:t>COMPROMISSIONE DELLE CAPACITÀ MNEMONICHE</a:t>
            </a:r>
            <a:endParaRPr lang="en-US" sz="1800" b="0" strike="noStrike" spc="-1">
              <a:solidFill>
                <a:srgbClr val="000000"/>
              </a:solidFill>
              <a:latin typeface="Arial"/>
            </a:endParaRPr>
          </a:p>
          <a:p>
            <a:pPr marL="342720" indent="-342720" algn="just">
              <a:lnSpc>
                <a:spcPct val="80000"/>
              </a:lnSpc>
              <a:spcBef>
                <a:spcPts val="448"/>
              </a:spcBef>
              <a:buClr>
                <a:srgbClr val="FFFFFF"/>
              </a:buClr>
              <a:buFont typeface="Arial"/>
              <a:buChar char="•"/>
            </a:pPr>
            <a:r>
              <a:rPr lang="it-IT" sz="1800" b="1" strike="noStrike" spc="-1">
                <a:solidFill>
                  <a:srgbClr val="FFFFFF"/>
                </a:solidFill>
                <a:latin typeface="Calibri"/>
              </a:rPr>
              <a:t>SLATENTIZZAZIONE DI PSICOSI</a:t>
            </a:r>
            <a:endParaRPr lang="en-US" sz="1800" b="0" strike="noStrike" spc="-1">
              <a:solidFill>
                <a:srgbClr val="000000"/>
              </a:solidFill>
              <a:latin typeface="Arial"/>
            </a:endParaRPr>
          </a:p>
          <a:p>
            <a:pPr marL="342720" indent="-342720" algn="just">
              <a:lnSpc>
                <a:spcPct val="80000"/>
              </a:lnSpc>
              <a:spcBef>
                <a:spcPts val="448"/>
              </a:spcBef>
              <a:buClr>
                <a:srgbClr val="FFFFFF"/>
              </a:buClr>
              <a:buFont typeface="Arial"/>
              <a:buChar char="•"/>
            </a:pPr>
            <a:r>
              <a:rPr lang="it-IT" sz="1800" b="1" strike="noStrike" spc="-1">
                <a:solidFill>
                  <a:srgbClr val="FFFFFF"/>
                </a:solidFill>
                <a:latin typeface="Calibri"/>
              </a:rPr>
              <a:t>SINDROME AMOTIVAZIONALE (APATIA, INERZIA, PERDITA DI INTERESSI, ABULIA)</a:t>
            </a:r>
            <a:endParaRPr lang="en-US" sz="1800" b="0" strike="noStrike" spc="-1">
              <a:solidFill>
                <a:srgbClr val="000000"/>
              </a:solidFill>
              <a:latin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 name="Picture 2"/>
          <p:cNvPicPr/>
          <p:nvPr/>
        </p:nvPicPr>
        <p:blipFill>
          <a:blip r:embed="rId2" cstate="print"/>
          <a:srcRect t="17238" r="1239"/>
          <a:stretch/>
        </p:blipFill>
        <p:spPr>
          <a:xfrm>
            <a:off x="0" y="1052640"/>
            <a:ext cx="9036000" cy="5400720"/>
          </a:xfrm>
          <a:prstGeom prst="rect">
            <a:avLst/>
          </a:prstGeom>
          <a:ln>
            <a:noFill/>
          </a:ln>
        </p:spPr>
      </p:pic>
      <p:sp>
        <p:nvSpPr>
          <p:cNvPr id="368" name="CustomShape 1"/>
          <p:cNvSpPr/>
          <p:nvPr/>
        </p:nvSpPr>
        <p:spPr>
          <a:xfrm>
            <a:off x="0" y="260280"/>
            <a:ext cx="914400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strike="noStrike" spc="-1">
                <a:solidFill>
                  <a:srgbClr val="00589A"/>
                </a:solidFill>
                <a:latin typeface="Calibri"/>
              </a:rPr>
              <a:t>EFFETTI DELLA CANNABIS SUL PROCESSO DI MEMORIZZAZIONE</a:t>
            </a:r>
            <a:endParaRPr lang="en-US" sz="2400" b="0" strike="noStrike" spc="-1">
              <a:solidFill>
                <a:srgbClr val="000000"/>
              </a:solidFill>
              <a:latin typeface="Arial"/>
            </a:endParaRPr>
          </a:p>
        </p:txBody>
      </p:sp>
      <p:sp>
        <p:nvSpPr>
          <p:cNvPr id="369" name="Line 2"/>
          <p:cNvSpPr/>
          <p:nvPr/>
        </p:nvSpPr>
        <p:spPr>
          <a:xfrm>
            <a:off x="0" y="836640"/>
            <a:ext cx="9144000" cy="0"/>
          </a:xfrm>
          <a:prstGeom prst="line">
            <a:avLst/>
          </a:prstGeom>
          <a:ln w="76320">
            <a:solidFill>
              <a:srgbClr val="00589A"/>
            </a:solidFill>
            <a:miter/>
          </a:ln>
        </p:spPr>
        <p:style>
          <a:lnRef idx="0">
            <a:scrgbClr r="0" g="0" b="0"/>
          </a:lnRef>
          <a:fillRef idx="0">
            <a:scrgbClr r="0" g="0" b="0"/>
          </a:fillRef>
          <a:effectRef idx="0">
            <a:scrgbClr r="0" g="0" b="0"/>
          </a:effectRef>
          <a:fontRef idx="minor"/>
        </p:style>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 name="Picture 2"/>
          <p:cNvPicPr/>
          <p:nvPr/>
        </p:nvPicPr>
        <p:blipFill>
          <a:blip r:embed="rId2" cstate="print"/>
          <a:stretch/>
        </p:blipFill>
        <p:spPr>
          <a:xfrm>
            <a:off x="1692360" y="1916280"/>
            <a:ext cx="5667120" cy="3359160"/>
          </a:xfrm>
          <a:prstGeom prst="rect">
            <a:avLst/>
          </a:prstGeom>
          <a:ln>
            <a:noFill/>
          </a:ln>
        </p:spPr>
      </p:pic>
      <p:sp>
        <p:nvSpPr>
          <p:cNvPr id="372" name="CustomShape 1"/>
          <p:cNvSpPr/>
          <p:nvPr/>
        </p:nvSpPr>
        <p:spPr>
          <a:xfrm>
            <a:off x="395280" y="-2700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800" b="1" strike="noStrike" spc="-1">
                <a:solidFill>
                  <a:srgbClr val="00589A"/>
                </a:solidFill>
                <a:latin typeface="Calibri"/>
              </a:rPr>
              <a:t>CANNABIS</a:t>
            </a:r>
            <a:r>
              <a:rPr lang="it-IT" sz="2400" b="1" strike="noStrike" spc="-1">
                <a:solidFill>
                  <a:srgbClr val="00589A"/>
                </a:solidFill>
                <a:latin typeface="Calibri"/>
              </a:rPr>
              <a:t> – TOSSICITA’  CEREBRALE</a:t>
            </a:r>
            <a:endParaRPr lang="en-US" sz="2400" b="0" strike="noStrike" spc="-1">
              <a:solidFill>
                <a:srgbClr val="000000"/>
              </a:solidFill>
              <a:latin typeface="Arial"/>
            </a:endParaRPr>
          </a:p>
        </p:txBody>
      </p:sp>
      <p:sp>
        <p:nvSpPr>
          <p:cNvPr id="373" name="Line 2"/>
          <p:cNvSpPr/>
          <p:nvPr/>
        </p:nvSpPr>
        <p:spPr>
          <a:xfrm>
            <a:off x="0" y="692280"/>
            <a:ext cx="9144000" cy="0"/>
          </a:xfrm>
          <a:prstGeom prst="line">
            <a:avLst/>
          </a:prstGeom>
          <a:ln w="76320">
            <a:solidFill>
              <a:srgbClr val="00589A"/>
            </a:solidFill>
            <a:miter/>
          </a:ln>
        </p:spPr>
        <p:style>
          <a:lnRef idx="0">
            <a:scrgbClr r="0" g="0" b="0"/>
          </a:lnRef>
          <a:fillRef idx="0">
            <a:scrgbClr r="0" g="0" b="0"/>
          </a:fillRef>
          <a:effectRef idx="0">
            <a:scrgbClr r="0" g="0" b="0"/>
          </a:effectRef>
          <a:fontRef idx="minor"/>
        </p:style>
      </p:sp>
      <p:sp>
        <p:nvSpPr>
          <p:cNvPr id="374" name="CustomShape 3"/>
          <p:cNvSpPr/>
          <p:nvPr/>
        </p:nvSpPr>
        <p:spPr>
          <a:xfrm>
            <a:off x="1619280" y="836640"/>
            <a:ext cx="6229440" cy="1008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b="1" strike="noStrike" spc="-1">
                <a:solidFill>
                  <a:srgbClr val="00589A"/>
                </a:solidFill>
                <a:latin typeface="Calibri"/>
              </a:rPr>
              <a:t>Degenerazione delle fibre della sostanza bianca cerebrale nelle regioni frontali e callosali, sede del ragionamento e della capacità decisionale</a:t>
            </a:r>
            <a:endParaRPr lang="en-US" sz="2000" b="0" strike="noStrike" spc="-1">
              <a:solidFill>
                <a:srgbClr val="000000"/>
              </a:solidFill>
              <a:latin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CustomShape 1"/>
          <p:cNvSpPr/>
          <p:nvPr/>
        </p:nvSpPr>
        <p:spPr>
          <a:xfrm>
            <a:off x="611280" y="955800"/>
            <a:ext cx="7993080" cy="1735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10000"/>
              </a:lnSpc>
              <a:buClr>
                <a:srgbClr val="BBE0E3"/>
              </a:buClr>
              <a:buFont typeface="Calibri"/>
              <a:buChar char="•"/>
            </a:pPr>
            <a:r>
              <a:rPr lang="it-IT" sz="1600" b="0" strike="noStrike" spc="-1">
                <a:solidFill>
                  <a:srgbClr val="000000"/>
                </a:solidFill>
                <a:latin typeface="Calibri"/>
                <a:ea typeface="Arial"/>
              </a:rPr>
              <a:t>     Si manifesta in seguito ad uso abituale di marijuana e dipende dalle dosi assunte e dalla frequenza di assunzione.</a:t>
            </a:r>
            <a:endParaRPr lang="en-US" sz="1600" b="0" strike="noStrike" spc="-1">
              <a:solidFill>
                <a:srgbClr val="000000"/>
              </a:solidFill>
              <a:latin typeface="Arial"/>
            </a:endParaRPr>
          </a:p>
          <a:p>
            <a:pPr algn="just">
              <a:lnSpc>
                <a:spcPct val="110000"/>
              </a:lnSpc>
              <a:buClr>
                <a:srgbClr val="BBE0E3"/>
              </a:buClr>
              <a:buFont typeface="Calibri"/>
              <a:buChar char="•"/>
            </a:pPr>
            <a:endParaRPr lang="en-US" sz="1600" b="0" strike="noStrike" spc="-1">
              <a:solidFill>
                <a:srgbClr val="000000"/>
              </a:solidFill>
              <a:latin typeface="Arial"/>
            </a:endParaRPr>
          </a:p>
          <a:p>
            <a:pPr algn="just">
              <a:lnSpc>
                <a:spcPct val="110000"/>
              </a:lnSpc>
              <a:buClr>
                <a:srgbClr val="BBE0E3"/>
              </a:buClr>
              <a:buFont typeface="Calibri"/>
              <a:buChar char="•"/>
            </a:pPr>
            <a:r>
              <a:rPr lang="it-IT" sz="1600" b="0" strike="noStrike" spc="-1">
                <a:solidFill>
                  <a:srgbClr val="000000"/>
                </a:solidFill>
                <a:latin typeface="Calibri"/>
                <a:ea typeface="Arial"/>
              </a:rPr>
              <a:t>     L’instaurarsi della tolleranza viene attribuita a variazioni farmacodinamiche (desensitizzazione recettoriale) e in minor misura a modificazioni metaboliche (alterazione nel consumo di O</a:t>
            </a:r>
            <a:r>
              <a:rPr lang="it-IT" sz="1600" b="0" strike="noStrike" spc="-1" baseline="-25000">
                <a:solidFill>
                  <a:srgbClr val="000000"/>
                </a:solidFill>
                <a:latin typeface="Calibri"/>
                <a:ea typeface="Arial"/>
              </a:rPr>
              <a:t>2</a:t>
            </a:r>
            <a:r>
              <a:rPr lang="it-IT" sz="1600" b="0" strike="noStrike" spc="-1">
                <a:solidFill>
                  <a:srgbClr val="000000"/>
                </a:solidFill>
                <a:latin typeface="Calibri"/>
                <a:ea typeface="Arial"/>
              </a:rPr>
              <a:t> mitocondriale)</a:t>
            </a:r>
            <a:endParaRPr lang="en-US" sz="1600" b="0" strike="noStrike" spc="-1">
              <a:solidFill>
                <a:srgbClr val="000000"/>
              </a:solidFill>
              <a:latin typeface="Arial"/>
            </a:endParaRPr>
          </a:p>
        </p:txBody>
      </p:sp>
      <p:sp>
        <p:nvSpPr>
          <p:cNvPr id="377" name="CustomShape 2"/>
          <p:cNvSpPr/>
          <p:nvPr/>
        </p:nvSpPr>
        <p:spPr>
          <a:xfrm>
            <a:off x="395280" y="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800" b="1" strike="noStrike" spc="-1">
                <a:solidFill>
                  <a:srgbClr val="00589A"/>
                </a:solidFill>
                <a:latin typeface="Calibri"/>
              </a:rPr>
              <a:t>CANNABIS </a:t>
            </a:r>
            <a:r>
              <a:rPr lang="it-IT" sz="2400" b="1" strike="noStrike" spc="-1">
                <a:solidFill>
                  <a:srgbClr val="00589A"/>
                </a:solidFill>
                <a:latin typeface="Calibri"/>
              </a:rPr>
              <a:t>– TOLLERANZA</a:t>
            </a:r>
            <a:endParaRPr lang="en-US" sz="2400" b="0" strike="noStrike" spc="-1">
              <a:solidFill>
                <a:srgbClr val="000000"/>
              </a:solidFill>
              <a:latin typeface="Arial"/>
            </a:endParaRPr>
          </a:p>
        </p:txBody>
      </p:sp>
      <p:sp>
        <p:nvSpPr>
          <p:cNvPr id="378" name="Line 3"/>
          <p:cNvSpPr/>
          <p:nvPr/>
        </p:nvSpPr>
        <p:spPr>
          <a:xfrm>
            <a:off x="0" y="692280"/>
            <a:ext cx="9144000" cy="0"/>
          </a:xfrm>
          <a:prstGeom prst="line">
            <a:avLst/>
          </a:prstGeom>
          <a:ln w="76320">
            <a:solidFill>
              <a:srgbClr val="00589A"/>
            </a:solidFill>
            <a:miter/>
          </a:ln>
        </p:spPr>
        <p:style>
          <a:lnRef idx="0">
            <a:scrgbClr r="0" g="0" b="0"/>
          </a:lnRef>
          <a:fillRef idx="0">
            <a:scrgbClr r="0" g="0" b="0"/>
          </a:fillRef>
          <a:effectRef idx="0">
            <a:scrgbClr r="0" g="0" b="0"/>
          </a:effectRef>
          <a:fontRef idx="minor"/>
        </p:style>
      </p:sp>
      <p:sp>
        <p:nvSpPr>
          <p:cNvPr id="379" name="CustomShape 4"/>
          <p:cNvSpPr/>
          <p:nvPr/>
        </p:nvSpPr>
        <p:spPr>
          <a:xfrm>
            <a:off x="431640" y="2736720"/>
            <a:ext cx="8382240" cy="648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800" b="1" strike="noStrike" spc="-1">
                <a:solidFill>
                  <a:srgbClr val="00589A"/>
                </a:solidFill>
                <a:latin typeface="Calibri"/>
              </a:rPr>
              <a:t>CANNABIS</a:t>
            </a:r>
            <a:r>
              <a:rPr lang="it-IT" sz="2400" b="1" strike="noStrike" spc="-1">
                <a:solidFill>
                  <a:srgbClr val="00589A"/>
                </a:solidFill>
                <a:latin typeface="Calibri"/>
              </a:rPr>
              <a:t> – DIPENDENZA</a:t>
            </a:r>
            <a:endParaRPr lang="en-US" sz="2400" b="0" strike="noStrike" spc="-1">
              <a:solidFill>
                <a:srgbClr val="000000"/>
              </a:solidFill>
              <a:latin typeface="Arial"/>
            </a:endParaRPr>
          </a:p>
        </p:txBody>
      </p:sp>
      <p:sp>
        <p:nvSpPr>
          <p:cNvPr id="380" name="Line 5"/>
          <p:cNvSpPr/>
          <p:nvPr/>
        </p:nvSpPr>
        <p:spPr>
          <a:xfrm>
            <a:off x="36360" y="3429000"/>
            <a:ext cx="9144000" cy="0"/>
          </a:xfrm>
          <a:prstGeom prst="line">
            <a:avLst/>
          </a:prstGeom>
          <a:ln w="76320">
            <a:solidFill>
              <a:srgbClr val="00589A"/>
            </a:solidFill>
            <a:miter/>
          </a:ln>
        </p:spPr>
        <p:style>
          <a:lnRef idx="0">
            <a:scrgbClr r="0" g="0" b="0"/>
          </a:lnRef>
          <a:fillRef idx="0">
            <a:scrgbClr r="0" g="0" b="0"/>
          </a:fillRef>
          <a:effectRef idx="0">
            <a:scrgbClr r="0" g="0" b="0"/>
          </a:effectRef>
          <a:fontRef idx="minor"/>
        </p:style>
      </p:sp>
      <p:pic>
        <p:nvPicPr>
          <p:cNvPr id="381" name="Picture 7"/>
          <p:cNvPicPr/>
          <p:nvPr/>
        </p:nvPicPr>
        <p:blipFill>
          <a:blip r:embed="rId2" cstate="print"/>
          <a:srcRect t="9391"/>
          <a:stretch/>
        </p:blipFill>
        <p:spPr>
          <a:xfrm>
            <a:off x="1258920" y="3573360"/>
            <a:ext cx="6626160" cy="3063960"/>
          </a:xfrm>
          <a:prstGeom prst="rect">
            <a:avLst/>
          </a:prstGeom>
          <a:ln>
            <a:noFill/>
          </a:ln>
        </p:spPr>
      </p:pic>
      <p:sp>
        <p:nvSpPr>
          <p:cNvPr id="382" name="Line 6"/>
          <p:cNvSpPr/>
          <p:nvPr/>
        </p:nvSpPr>
        <p:spPr>
          <a:xfrm>
            <a:off x="1509840" y="3876840"/>
            <a:ext cx="1942920" cy="0"/>
          </a:xfrm>
          <a:prstGeom prst="line">
            <a:avLst/>
          </a:prstGeom>
          <a:ln w="38160">
            <a:solidFill>
              <a:srgbClr val="00589A"/>
            </a:solidFill>
            <a:miter/>
          </a:ln>
        </p:spPr>
        <p:style>
          <a:lnRef idx="0">
            <a:scrgbClr r="0" g="0" b="0"/>
          </a:lnRef>
          <a:fillRef idx="0">
            <a:scrgbClr r="0" g="0" b="0"/>
          </a:fillRef>
          <a:effectRef idx="0">
            <a:scrgbClr r="0" g="0" b="0"/>
          </a:effectRef>
          <a:fontRef idx="minor"/>
        </p:style>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CustomShape 1"/>
          <p:cNvSpPr/>
          <p:nvPr/>
        </p:nvSpPr>
        <p:spPr>
          <a:xfrm>
            <a:off x="684360" y="1158840"/>
            <a:ext cx="8064360" cy="46476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2000" b="0" strike="noStrike" spc="-1">
                <a:solidFill>
                  <a:srgbClr val="002060"/>
                </a:solidFill>
                <a:latin typeface="Calibri"/>
              </a:rPr>
              <a:t>È definita come “uno stato di disagio” prodotto dall’acuta sottrazione di una sostanza chimica ad un soggetto che vi è stato esposto cronicamente. </a:t>
            </a:r>
            <a:endParaRPr lang="en-US" sz="2000" b="0" strike="noStrike" spc="-1">
              <a:solidFill>
                <a:srgbClr val="000000"/>
              </a:solidFill>
              <a:latin typeface="Arial"/>
            </a:endParaRPr>
          </a:p>
          <a:p>
            <a:pPr algn="just">
              <a:lnSpc>
                <a:spcPct val="100000"/>
              </a:lnSpc>
            </a:pPr>
            <a:r>
              <a:rPr lang="it-IT" sz="2000" b="0" strike="noStrike" spc="-1">
                <a:solidFill>
                  <a:srgbClr val="002060"/>
                </a:solidFill>
                <a:latin typeface="Calibri"/>
              </a:rPr>
              <a:t>Tale stato di disagio può essere alleviato dalla rinnovata somministrazione della sostanza stessa o di un’altra con effetti farmacologici simili.</a:t>
            </a:r>
            <a:endParaRPr lang="en-US" sz="2000" b="0" strike="noStrike" spc="-1">
              <a:solidFill>
                <a:srgbClr val="000000"/>
              </a:solidFill>
              <a:latin typeface="Arial"/>
            </a:endParaRPr>
          </a:p>
          <a:p>
            <a:pPr algn="just">
              <a:lnSpc>
                <a:spcPct val="100000"/>
              </a:lnSpc>
              <a:spcAft>
                <a:spcPts val="598"/>
              </a:spcAft>
            </a:pPr>
            <a:endParaRPr lang="en-US" sz="2000" b="0" strike="noStrike" spc="-1">
              <a:solidFill>
                <a:srgbClr val="000000"/>
              </a:solidFill>
              <a:latin typeface="Arial"/>
            </a:endParaRPr>
          </a:p>
          <a:p>
            <a:pPr algn="just">
              <a:lnSpc>
                <a:spcPct val="100000"/>
              </a:lnSpc>
              <a:spcAft>
                <a:spcPts val="598"/>
              </a:spcAft>
              <a:buClr>
                <a:srgbClr val="002060"/>
              </a:buClr>
              <a:buFont typeface="Calibri"/>
              <a:buAutoNum type="arabicParenR"/>
            </a:pPr>
            <a:r>
              <a:rPr lang="it-IT" sz="2000" b="0" strike="noStrike" spc="-1">
                <a:solidFill>
                  <a:srgbClr val="002060"/>
                </a:solidFill>
                <a:latin typeface="Calibri"/>
              </a:rPr>
              <a:t>E’ comune a tutte le sostanze d’abuso</a:t>
            </a:r>
            <a:endParaRPr lang="en-US" sz="2000" b="0" strike="noStrike" spc="-1">
              <a:solidFill>
                <a:srgbClr val="000000"/>
              </a:solidFill>
              <a:latin typeface="Arial"/>
            </a:endParaRPr>
          </a:p>
          <a:p>
            <a:pPr algn="just">
              <a:lnSpc>
                <a:spcPct val="100000"/>
              </a:lnSpc>
              <a:spcAft>
                <a:spcPts val="598"/>
              </a:spcAft>
              <a:buClr>
                <a:srgbClr val="002060"/>
              </a:buClr>
              <a:buFont typeface="Calibri"/>
              <a:buAutoNum type="arabicParenR"/>
            </a:pPr>
            <a:r>
              <a:rPr lang="it-IT" sz="2000" b="0" strike="noStrike" spc="-1">
                <a:solidFill>
                  <a:srgbClr val="002060"/>
                </a:solidFill>
                <a:latin typeface="Calibri"/>
              </a:rPr>
              <a:t>E’ contemporanea alla dipendenza fisica</a:t>
            </a:r>
            <a:endParaRPr lang="en-US" sz="2000" b="0" strike="noStrike" spc="-1">
              <a:solidFill>
                <a:srgbClr val="000000"/>
              </a:solidFill>
              <a:latin typeface="Arial"/>
            </a:endParaRPr>
          </a:p>
          <a:p>
            <a:pPr algn="just">
              <a:lnSpc>
                <a:spcPct val="100000"/>
              </a:lnSpc>
              <a:spcAft>
                <a:spcPts val="598"/>
              </a:spcAft>
            </a:pPr>
            <a:r>
              <a:rPr lang="it-IT" sz="2000" b="0" strike="noStrike" spc="-1">
                <a:solidFill>
                  <a:srgbClr val="002060"/>
                </a:solidFill>
                <a:latin typeface="Calibri"/>
              </a:rPr>
              <a:t>3)     E’ sempre presente anche in assenza di dipendenza fisica</a:t>
            </a:r>
            <a:endParaRPr lang="en-US" sz="2000" b="0" strike="noStrike" spc="-1">
              <a:solidFill>
                <a:srgbClr val="000000"/>
              </a:solidFill>
              <a:latin typeface="Arial"/>
            </a:endParaRPr>
          </a:p>
          <a:p>
            <a:pPr algn="just">
              <a:lnSpc>
                <a:spcPct val="100000"/>
              </a:lnSpc>
            </a:pPr>
            <a:endParaRPr lang="en-US" sz="2000" b="0" strike="noStrike" spc="-1">
              <a:solidFill>
                <a:srgbClr val="000000"/>
              </a:solidFill>
              <a:latin typeface="Arial"/>
            </a:endParaRPr>
          </a:p>
          <a:p>
            <a:pPr algn="just">
              <a:lnSpc>
                <a:spcPct val="100000"/>
              </a:lnSpc>
              <a:spcBef>
                <a:spcPts val="2497"/>
              </a:spcBef>
            </a:pPr>
            <a:r>
              <a:rPr lang="it-IT" sz="2000" b="0" i="1" strike="noStrike" spc="-1">
                <a:solidFill>
                  <a:srgbClr val="000066"/>
                </a:solidFill>
                <a:latin typeface="Calibri"/>
              </a:rPr>
              <a:t>Il </a:t>
            </a:r>
            <a:r>
              <a:rPr lang="it-IT" sz="2000" b="1" i="1" strike="noStrike" spc="-1">
                <a:solidFill>
                  <a:srgbClr val="C00000"/>
                </a:solidFill>
                <a:latin typeface="Calibri"/>
              </a:rPr>
              <a:t>craving</a:t>
            </a:r>
            <a:r>
              <a:rPr lang="it-IT" sz="2000" b="0" i="1" strike="noStrike" spc="-1">
                <a:solidFill>
                  <a:srgbClr val="000066"/>
                </a:solidFill>
                <a:latin typeface="Calibri"/>
              </a:rPr>
              <a:t> (</a:t>
            </a:r>
            <a:r>
              <a:rPr lang="it-IT" sz="2000" b="0" i="1" strike="noStrike" spc="-1">
                <a:solidFill>
                  <a:srgbClr val="000066"/>
                </a:solidFill>
                <a:latin typeface="Calibri"/>
                <a:ea typeface="Arial"/>
              </a:rPr>
              <a:t>bramosia irrefrenabile) per la sostanza </a:t>
            </a:r>
            <a:r>
              <a:rPr lang="it-IT" sz="2000" b="0" i="1" strike="noStrike" spc="-1">
                <a:solidFill>
                  <a:srgbClr val="000066"/>
                </a:solidFill>
                <a:latin typeface="Calibri"/>
              </a:rPr>
              <a:t>è l’espressione della dipendenza psichica. </a:t>
            </a:r>
            <a:r>
              <a:rPr lang="it-IT" sz="2000" b="0" i="1" strike="noStrike" spc="-1">
                <a:solidFill>
                  <a:srgbClr val="000066"/>
                </a:solidFill>
                <a:latin typeface="Calibri"/>
                <a:ea typeface="Arial"/>
              </a:rPr>
              <a:t>E’ la causa di:</a:t>
            </a:r>
            <a:endParaRPr lang="en-US" sz="2000" b="0" strike="noStrike" spc="-1">
              <a:solidFill>
                <a:srgbClr val="000000"/>
              </a:solidFill>
              <a:latin typeface="Arial"/>
            </a:endParaRPr>
          </a:p>
          <a:p>
            <a:pPr algn="just">
              <a:lnSpc>
                <a:spcPct val="100000"/>
              </a:lnSpc>
              <a:spcBef>
                <a:spcPts val="598"/>
              </a:spcBef>
              <a:buClr>
                <a:srgbClr val="000066"/>
              </a:buClr>
              <a:buFont typeface="Calibri"/>
              <a:buChar char="•"/>
            </a:pPr>
            <a:r>
              <a:rPr lang="it-IT" sz="2000" b="0" i="1" strike="noStrike" spc="-1">
                <a:solidFill>
                  <a:srgbClr val="000066"/>
                </a:solidFill>
                <a:latin typeface="Calibri"/>
                <a:ea typeface="Arial"/>
              </a:rPr>
              <a:t>comportamento di ricerca compulsiva della sostanza</a:t>
            </a:r>
            <a:endParaRPr lang="en-US" sz="2000" b="0" strike="noStrike" spc="-1">
              <a:solidFill>
                <a:srgbClr val="000000"/>
              </a:solidFill>
              <a:latin typeface="Arial"/>
            </a:endParaRPr>
          </a:p>
          <a:p>
            <a:pPr algn="just">
              <a:lnSpc>
                <a:spcPct val="100000"/>
              </a:lnSpc>
              <a:spcBef>
                <a:spcPts val="598"/>
              </a:spcBef>
              <a:buClr>
                <a:srgbClr val="000066"/>
              </a:buClr>
              <a:buFont typeface="Calibri"/>
              <a:buChar char="•"/>
            </a:pPr>
            <a:r>
              <a:rPr lang="it-IT" sz="2000" b="0" i="1" strike="noStrike" spc="-1">
                <a:solidFill>
                  <a:srgbClr val="000066"/>
                </a:solidFill>
                <a:latin typeface="Calibri"/>
                <a:ea typeface="Arial"/>
              </a:rPr>
              <a:t>ricadute a distanza. </a:t>
            </a:r>
            <a:endParaRPr lang="en-US" sz="2000" b="0" strike="noStrike" spc="-1">
              <a:solidFill>
                <a:srgbClr val="000000"/>
              </a:solidFill>
              <a:latin typeface="Arial"/>
            </a:endParaRPr>
          </a:p>
        </p:txBody>
      </p:sp>
      <p:sp>
        <p:nvSpPr>
          <p:cNvPr id="78" name="CustomShape 2"/>
          <p:cNvSpPr/>
          <p:nvPr/>
        </p:nvSpPr>
        <p:spPr>
          <a:xfrm>
            <a:off x="380880" y="44280"/>
            <a:ext cx="8382240" cy="914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sz="2800" b="1" strike="noStrike" spc="-1">
                <a:solidFill>
                  <a:srgbClr val="C00000"/>
                </a:solidFill>
                <a:latin typeface="Calibri"/>
                <a:ea typeface="Arial"/>
              </a:rPr>
              <a:t>DIPENDENZA PSICHICA</a:t>
            </a:r>
            <a:endParaRPr lang="en-US" sz="2800" b="0" strike="noStrike" spc="-1">
              <a:solidFill>
                <a:srgbClr val="000000"/>
              </a:solidFill>
              <a:latin typeface="Arial"/>
            </a:endParaRPr>
          </a:p>
        </p:txBody>
      </p:sp>
      <p:sp>
        <p:nvSpPr>
          <p:cNvPr id="79" name="Line 3"/>
          <p:cNvSpPr/>
          <p:nvPr/>
        </p:nvSpPr>
        <p:spPr>
          <a:xfrm>
            <a:off x="0" y="90792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Line 1"/>
          <p:cNvSpPr/>
          <p:nvPr/>
        </p:nvSpPr>
        <p:spPr>
          <a:xfrm>
            <a:off x="0" y="692280"/>
            <a:ext cx="9144000" cy="0"/>
          </a:xfrm>
          <a:prstGeom prst="line">
            <a:avLst/>
          </a:prstGeom>
          <a:ln w="76320">
            <a:solidFill>
              <a:srgbClr val="00589A"/>
            </a:solidFill>
            <a:miter/>
          </a:ln>
        </p:spPr>
        <p:style>
          <a:lnRef idx="0">
            <a:scrgbClr r="0" g="0" b="0"/>
          </a:lnRef>
          <a:fillRef idx="0">
            <a:scrgbClr r="0" g="0" b="0"/>
          </a:fillRef>
          <a:effectRef idx="0">
            <a:scrgbClr r="0" g="0" b="0"/>
          </a:effectRef>
          <a:fontRef idx="minor"/>
        </p:style>
      </p:sp>
      <p:sp>
        <p:nvSpPr>
          <p:cNvPr id="385" name="CustomShape 2"/>
          <p:cNvSpPr/>
          <p:nvPr/>
        </p:nvSpPr>
        <p:spPr>
          <a:xfrm>
            <a:off x="250920" y="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800" b="1" strike="noStrike" spc="-1">
                <a:solidFill>
                  <a:srgbClr val="00589A"/>
                </a:solidFill>
                <a:latin typeface="Calibri"/>
              </a:rPr>
              <a:t>CANNABIS</a:t>
            </a:r>
            <a:r>
              <a:rPr lang="it-IT" sz="2400" b="1" strike="noStrike" spc="-1">
                <a:solidFill>
                  <a:srgbClr val="00589A"/>
                </a:solidFill>
                <a:latin typeface="Calibri"/>
              </a:rPr>
              <a:t> – SINTOMI DA ASTINENZA</a:t>
            </a:r>
            <a:endParaRPr lang="en-US" sz="2400" b="0" strike="noStrike" spc="-1">
              <a:solidFill>
                <a:srgbClr val="000000"/>
              </a:solidFill>
              <a:latin typeface="Arial"/>
            </a:endParaRPr>
          </a:p>
        </p:txBody>
      </p:sp>
      <p:pic>
        <p:nvPicPr>
          <p:cNvPr id="386" name="Picture 2"/>
          <p:cNvPicPr/>
          <p:nvPr/>
        </p:nvPicPr>
        <p:blipFill>
          <a:blip r:embed="rId2" cstate="print"/>
          <a:srcRect l="2677" t="7351" r="816"/>
          <a:stretch/>
        </p:blipFill>
        <p:spPr>
          <a:xfrm>
            <a:off x="0" y="849240"/>
            <a:ext cx="8712360" cy="6008760"/>
          </a:xfrm>
          <a:prstGeom prst="rect">
            <a:avLst/>
          </a:prstGeom>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CustomShape 1"/>
          <p:cNvSpPr/>
          <p:nvPr/>
        </p:nvSpPr>
        <p:spPr>
          <a:xfrm>
            <a:off x="179280" y="30240"/>
            <a:ext cx="8713800" cy="520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strike="noStrike" spc="-1">
                <a:solidFill>
                  <a:srgbClr val="FF3300"/>
                </a:solidFill>
                <a:latin typeface="Calibri"/>
              </a:rPr>
              <a:t>PSICHEDELICI</a:t>
            </a:r>
            <a:endParaRPr lang="en-US" sz="2800" b="0" strike="noStrike" spc="-1">
              <a:solidFill>
                <a:srgbClr val="000000"/>
              </a:solidFill>
              <a:latin typeface="Arial"/>
            </a:endParaRPr>
          </a:p>
        </p:txBody>
      </p:sp>
      <p:sp>
        <p:nvSpPr>
          <p:cNvPr id="389" name="CustomShape 2"/>
          <p:cNvSpPr/>
          <p:nvPr/>
        </p:nvSpPr>
        <p:spPr>
          <a:xfrm>
            <a:off x="4067280" y="765000"/>
            <a:ext cx="4825800" cy="3501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Clr>
                <a:srgbClr val="FF3300"/>
              </a:buClr>
              <a:buFont typeface="Calibri"/>
              <a:buChar char="•"/>
            </a:pPr>
            <a:r>
              <a:rPr lang="it-IT" sz="1600" b="0" strike="noStrike" spc="-1">
                <a:solidFill>
                  <a:srgbClr val="000000"/>
                </a:solidFill>
                <a:latin typeface="Calibri"/>
              </a:rPr>
              <a:t> Hanno la caratteristica comune di indurre profonde distorsioni nella percezione di sé e della realtà. Vengono indicati con il termine generico di allucinogeni</a:t>
            </a:r>
            <a:endParaRPr lang="en-US" sz="1600" b="0" strike="noStrike" spc="-1">
              <a:solidFill>
                <a:srgbClr val="000000"/>
              </a:solidFill>
              <a:latin typeface="Arial"/>
            </a:endParaRPr>
          </a:p>
          <a:p>
            <a:pPr algn="just">
              <a:lnSpc>
                <a:spcPct val="100000"/>
              </a:lnSpc>
              <a:buClr>
                <a:srgbClr val="FF3300"/>
              </a:buClr>
              <a:buFont typeface="Calibri"/>
              <a:buChar char="•"/>
            </a:pPr>
            <a:endParaRPr lang="en-US" sz="1600" b="0" strike="noStrike" spc="-1">
              <a:solidFill>
                <a:srgbClr val="000000"/>
              </a:solidFill>
              <a:latin typeface="Arial"/>
            </a:endParaRPr>
          </a:p>
          <a:p>
            <a:pPr algn="just">
              <a:lnSpc>
                <a:spcPct val="100000"/>
              </a:lnSpc>
              <a:buClr>
                <a:srgbClr val="FF3300"/>
              </a:buClr>
              <a:buFont typeface="Calibri"/>
              <a:buChar char="•"/>
            </a:pPr>
            <a:r>
              <a:rPr lang="it-IT" sz="1600" b="0" strike="noStrike" spc="-1">
                <a:solidFill>
                  <a:srgbClr val="000000"/>
                </a:solidFill>
                <a:latin typeface="Calibri"/>
              </a:rPr>
              <a:t> I </a:t>
            </a:r>
            <a:r>
              <a:rPr lang="it-IT" sz="1600" b="1" strike="noStrike" spc="-1">
                <a:solidFill>
                  <a:srgbClr val="FF3300"/>
                </a:solidFill>
                <a:latin typeface="Calibri"/>
              </a:rPr>
              <a:t>SINTOMI</a:t>
            </a:r>
            <a:r>
              <a:rPr lang="it-IT" sz="1600" b="1" strike="noStrike" spc="-1">
                <a:solidFill>
                  <a:srgbClr val="000000"/>
                </a:solidFill>
                <a:latin typeface="Calibri"/>
              </a:rPr>
              <a:t> </a:t>
            </a:r>
            <a:r>
              <a:rPr lang="it-IT" sz="1600" b="0" strike="noStrike" spc="-1">
                <a:solidFill>
                  <a:srgbClr val="000000"/>
                </a:solidFill>
                <a:latin typeface="Calibri"/>
              </a:rPr>
              <a:t>più caratteristici sono: confusione percettiva e cognitiva, perdita dei confini spazio-temporali, flash di colori, tracce di oggetti in movimento, aloni luminosi intorno agli oggetti.</a:t>
            </a:r>
            <a:endParaRPr lang="en-US" sz="1600" b="0" strike="noStrike" spc="-1">
              <a:solidFill>
                <a:srgbClr val="000000"/>
              </a:solidFill>
              <a:latin typeface="Arial"/>
            </a:endParaRPr>
          </a:p>
          <a:p>
            <a:pPr algn="just">
              <a:lnSpc>
                <a:spcPct val="100000"/>
              </a:lnSpc>
            </a:pPr>
            <a:endParaRPr lang="en-US" sz="1600" b="0" strike="noStrike" spc="-1">
              <a:solidFill>
                <a:srgbClr val="000000"/>
              </a:solidFill>
              <a:latin typeface="Arial"/>
            </a:endParaRPr>
          </a:p>
          <a:p>
            <a:pPr algn="just">
              <a:lnSpc>
                <a:spcPct val="100000"/>
              </a:lnSpc>
              <a:buClr>
                <a:srgbClr val="FF3300"/>
              </a:buClr>
              <a:buFont typeface="Calibri"/>
              <a:buChar char="•"/>
            </a:pPr>
            <a:r>
              <a:rPr lang="it-IT" sz="1600" b="0" strike="noStrike" spc="-1">
                <a:solidFill>
                  <a:srgbClr val="000000"/>
                </a:solidFill>
                <a:latin typeface="Calibri"/>
              </a:rPr>
              <a:t> Tipici sono anche i </a:t>
            </a:r>
            <a:r>
              <a:rPr lang="it-IT" sz="1600" b="1" strike="noStrike" spc="-1">
                <a:solidFill>
                  <a:srgbClr val="FF3300"/>
                </a:solidFill>
                <a:latin typeface="Calibri"/>
              </a:rPr>
              <a:t>“flashback”</a:t>
            </a:r>
            <a:r>
              <a:rPr lang="it-IT" sz="1600" b="0" strike="noStrike" spc="-1">
                <a:solidFill>
                  <a:srgbClr val="FF3300"/>
                </a:solidFill>
                <a:latin typeface="Calibri"/>
              </a:rPr>
              <a:t> </a:t>
            </a:r>
            <a:r>
              <a:rPr lang="it-IT" sz="1600" b="0" strike="noStrike" spc="-1">
                <a:solidFill>
                  <a:srgbClr val="000000"/>
                </a:solidFill>
                <a:latin typeface="Calibri"/>
              </a:rPr>
              <a:t>cioè uno o più sintomi sperimentati sotto effetto della droga, che compaiono dopo un periodo anche lungo dall’ultima assunzione e che vengono definiti nel DSM-IV come </a:t>
            </a:r>
            <a:r>
              <a:rPr lang="it-IT" sz="1600" b="1" strike="noStrike" spc="-1">
                <a:solidFill>
                  <a:srgbClr val="FF3300"/>
                </a:solidFill>
                <a:latin typeface="Calibri"/>
              </a:rPr>
              <a:t>“disturbo percettivo post-allucinogeno”.</a:t>
            </a:r>
            <a:endParaRPr lang="en-US" sz="1600" b="0" strike="noStrike" spc="-1">
              <a:solidFill>
                <a:srgbClr val="000000"/>
              </a:solidFill>
              <a:latin typeface="Arial"/>
            </a:endParaRPr>
          </a:p>
        </p:txBody>
      </p:sp>
      <p:sp>
        <p:nvSpPr>
          <p:cNvPr id="390" name="Line 3"/>
          <p:cNvSpPr/>
          <p:nvPr/>
        </p:nvSpPr>
        <p:spPr>
          <a:xfrm>
            <a:off x="0" y="620640"/>
            <a:ext cx="9144000" cy="0"/>
          </a:xfrm>
          <a:prstGeom prst="line">
            <a:avLst/>
          </a:prstGeom>
          <a:ln w="76320">
            <a:solidFill>
              <a:srgbClr val="FF3300"/>
            </a:solidFill>
            <a:miter/>
          </a:ln>
        </p:spPr>
        <p:style>
          <a:lnRef idx="0">
            <a:scrgbClr r="0" g="0" b="0"/>
          </a:lnRef>
          <a:fillRef idx="0">
            <a:scrgbClr r="0" g="0" b="0"/>
          </a:fillRef>
          <a:effectRef idx="0">
            <a:scrgbClr r="0" g="0" b="0"/>
          </a:effectRef>
          <a:fontRef idx="minor"/>
        </p:style>
      </p:sp>
      <p:pic>
        <p:nvPicPr>
          <p:cNvPr id="391" name="Picture 5"/>
          <p:cNvPicPr/>
          <p:nvPr/>
        </p:nvPicPr>
        <p:blipFill>
          <a:blip r:embed="rId2" cstate="print"/>
          <a:stretch/>
        </p:blipFill>
        <p:spPr>
          <a:xfrm>
            <a:off x="250920" y="2997360"/>
            <a:ext cx="3600360" cy="3571560"/>
          </a:xfrm>
          <a:prstGeom prst="rect">
            <a:avLst/>
          </a:prstGeom>
          <a:ln>
            <a:noFill/>
          </a:ln>
        </p:spPr>
      </p:pic>
      <p:pic>
        <p:nvPicPr>
          <p:cNvPr id="392" name="Picture 7" descr="Drugsandthe Brain Part7 Psychedelics"/>
          <p:cNvPicPr/>
          <p:nvPr/>
        </p:nvPicPr>
        <p:blipFill>
          <a:blip r:embed="rId3" cstate="print"/>
          <a:srcRect l="21810" t="45694" r="16925" b="5849"/>
          <a:stretch/>
        </p:blipFill>
        <p:spPr>
          <a:xfrm>
            <a:off x="250920" y="765000"/>
            <a:ext cx="3646440" cy="2163960"/>
          </a:xfrm>
          <a:prstGeom prst="rect">
            <a:avLst/>
          </a:prstGeom>
          <a:ln>
            <a:noFill/>
          </a:ln>
        </p:spPr>
      </p:pic>
      <p:pic>
        <p:nvPicPr>
          <p:cNvPr id="393" name="Picture 6" descr="http://img.gawkerassets.com/img/17la9mc1bvlt3jpg/original.jpg"/>
          <p:cNvPicPr/>
          <p:nvPr/>
        </p:nvPicPr>
        <p:blipFill>
          <a:blip r:embed="rId4" cstate="print"/>
          <a:srcRect l="8221" t="7217" r="8221" b="24209"/>
          <a:stretch/>
        </p:blipFill>
        <p:spPr>
          <a:xfrm>
            <a:off x="4356000" y="4292640"/>
            <a:ext cx="4176720" cy="2290680"/>
          </a:xfrm>
          <a:prstGeom prst="rect">
            <a:avLst/>
          </a:prstGeom>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CustomShape 1"/>
          <p:cNvSpPr/>
          <p:nvPr/>
        </p:nvSpPr>
        <p:spPr>
          <a:xfrm>
            <a:off x="611280" y="3906720"/>
            <a:ext cx="4968720" cy="1739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Clr>
                <a:srgbClr val="679E2A"/>
              </a:buClr>
              <a:buFont typeface="Calibri"/>
              <a:buChar char="•"/>
            </a:pPr>
            <a:r>
              <a:rPr lang="it-IT" sz="1800" b="0" strike="noStrike" spc="-1">
                <a:solidFill>
                  <a:srgbClr val="000000"/>
                </a:solidFill>
                <a:latin typeface="Calibri"/>
              </a:rPr>
              <a:t>    E’ di colore chiaro o bianco, inodore, solubile in acqua, viene mescolato ad altre sostanze per la preparazione di pasticche, zollette di zucchero o gelatine; più comunemente viene disciolta e diluita per essere applicata su carta e distribuita sotto forma di francobolli (blotter acid).</a:t>
            </a:r>
            <a:endParaRPr lang="en-US" sz="1800" b="0" strike="noStrike" spc="-1">
              <a:solidFill>
                <a:srgbClr val="000000"/>
              </a:solidFill>
              <a:latin typeface="Arial"/>
            </a:endParaRPr>
          </a:p>
        </p:txBody>
      </p:sp>
      <p:sp>
        <p:nvSpPr>
          <p:cNvPr id="396" name="CustomShape 2"/>
          <p:cNvSpPr/>
          <p:nvPr/>
        </p:nvSpPr>
        <p:spPr>
          <a:xfrm>
            <a:off x="179280" y="30240"/>
            <a:ext cx="8713800" cy="9471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strike="noStrike" spc="-1" dirty="0">
                <a:solidFill>
                  <a:srgbClr val="679E2A"/>
                </a:solidFill>
                <a:latin typeface="Calibri"/>
              </a:rPr>
              <a:t>LSD</a:t>
            </a:r>
            <a:r>
              <a:rPr lang="it-IT" sz="2400" b="1" strike="noStrike" spc="-1" dirty="0">
                <a:solidFill>
                  <a:srgbClr val="679E2A"/>
                </a:solidFill>
                <a:latin typeface="Calibri"/>
              </a:rPr>
              <a:t> – DIETILAMIDE DELL’ ACIDO LISERGICO</a:t>
            </a:r>
            <a:endParaRPr lang="en-US" sz="2400" b="0" strike="noStrike" spc="-1" dirty="0">
              <a:solidFill>
                <a:srgbClr val="000000"/>
              </a:solidFill>
              <a:latin typeface="Arial"/>
            </a:endParaRPr>
          </a:p>
          <a:p>
            <a:pPr algn="ctr">
              <a:lnSpc>
                <a:spcPct val="100000"/>
              </a:lnSpc>
            </a:pPr>
            <a:endParaRPr lang="en-US" sz="1000" b="0" strike="noStrike" spc="-1" dirty="0">
              <a:solidFill>
                <a:srgbClr val="000000"/>
              </a:solidFill>
              <a:latin typeface="Arial"/>
            </a:endParaRPr>
          </a:p>
          <a:p>
            <a:pPr algn="ctr">
              <a:lnSpc>
                <a:spcPct val="100000"/>
              </a:lnSpc>
            </a:pPr>
            <a:r>
              <a:rPr lang="it-IT" sz="2000" b="1" strike="noStrike" spc="-1" dirty="0">
                <a:solidFill>
                  <a:srgbClr val="679E2A"/>
                </a:solidFill>
                <a:latin typeface="Calibri"/>
              </a:rPr>
              <a:t>ACIDO, TRIP, CARTONE</a:t>
            </a:r>
            <a:endParaRPr lang="en-US" sz="2000" b="0" strike="noStrike" spc="-1" dirty="0">
              <a:solidFill>
                <a:srgbClr val="000000"/>
              </a:solidFill>
              <a:latin typeface="Arial"/>
            </a:endParaRPr>
          </a:p>
        </p:txBody>
      </p:sp>
      <p:sp>
        <p:nvSpPr>
          <p:cNvPr id="397" name="Line 3"/>
          <p:cNvSpPr/>
          <p:nvPr/>
        </p:nvSpPr>
        <p:spPr>
          <a:xfrm>
            <a:off x="0" y="1052640"/>
            <a:ext cx="9144000" cy="0"/>
          </a:xfrm>
          <a:prstGeom prst="line">
            <a:avLst/>
          </a:prstGeom>
          <a:ln w="76320">
            <a:solidFill>
              <a:srgbClr val="92D050"/>
            </a:solidFill>
            <a:miter/>
          </a:ln>
        </p:spPr>
        <p:style>
          <a:lnRef idx="0">
            <a:scrgbClr r="0" g="0" b="0"/>
          </a:lnRef>
          <a:fillRef idx="0">
            <a:scrgbClr r="0" g="0" b="0"/>
          </a:fillRef>
          <a:effectRef idx="0">
            <a:scrgbClr r="0" g="0" b="0"/>
          </a:effectRef>
          <a:fontRef idx="minor"/>
        </p:style>
      </p:sp>
      <p:pic>
        <p:nvPicPr>
          <p:cNvPr id="398" name="Picture 7" descr="http://leganerd.com/wp-content/uploads/2010/09/claviceps_purpurea.jpg"/>
          <p:cNvPicPr/>
          <p:nvPr/>
        </p:nvPicPr>
        <p:blipFill>
          <a:blip r:embed="rId2" cstate="print"/>
          <a:stretch/>
        </p:blipFill>
        <p:spPr>
          <a:xfrm>
            <a:off x="6732720" y="1433520"/>
            <a:ext cx="1990440" cy="1347840"/>
          </a:xfrm>
          <a:prstGeom prst="rect">
            <a:avLst/>
          </a:prstGeom>
          <a:ln>
            <a:noFill/>
          </a:ln>
        </p:spPr>
      </p:pic>
      <p:sp>
        <p:nvSpPr>
          <p:cNvPr id="399" name="CustomShape 4"/>
          <p:cNvSpPr/>
          <p:nvPr/>
        </p:nvSpPr>
        <p:spPr>
          <a:xfrm>
            <a:off x="539640" y="6021360"/>
            <a:ext cx="8353440" cy="642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Clr>
                <a:srgbClr val="679E2A"/>
              </a:buClr>
              <a:buFont typeface="Calibri"/>
              <a:buChar char="•"/>
            </a:pPr>
            <a:r>
              <a:rPr lang="it-IT" sz="1800" b="1" strike="noStrike" spc="-1">
                <a:solidFill>
                  <a:srgbClr val="679E2A"/>
                </a:solidFill>
                <a:latin typeface="Calibri"/>
              </a:rPr>
              <a:t> 30 </a:t>
            </a:r>
            <a:r>
              <a:rPr lang="it-IT" sz="1800" b="1" strike="noStrike" spc="-1">
                <a:solidFill>
                  <a:srgbClr val="679E2A"/>
                </a:solidFill>
                <a:latin typeface="Symbol"/>
                <a:ea typeface="Symbol"/>
              </a:rPr>
              <a:t></a:t>
            </a:r>
            <a:r>
              <a:rPr lang="it-IT" sz="1800" b="1" strike="noStrike" spc="-1">
                <a:solidFill>
                  <a:srgbClr val="679E2A"/>
                </a:solidFill>
                <a:latin typeface="Calibri"/>
              </a:rPr>
              <a:t>g sono sufficienti per indurre effetti che possono durare fino a 12 ore </a:t>
            </a:r>
            <a:endParaRPr lang="en-US" sz="1800" b="0" strike="noStrike" spc="-1">
              <a:solidFill>
                <a:srgbClr val="000000"/>
              </a:solidFill>
              <a:latin typeface="Arial"/>
            </a:endParaRPr>
          </a:p>
          <a:p>
            <a:pPr algn="just">
              <a:lnSpc>
                <a:spcPct val="100000"/>
              </a:lnSpc>
              <a:buClr>
                <a:srgbClr val="679E2A"/>
              </a:buClr>
              <a:buFont typeface="Calibri"/>
              <a:buChar char="•"/>
            </a:pPr>
            <a:r>
              <a:rPr lang="it-IT" sz="1800" b="1" strike="noStrike" spc="-1">
                <a:solidFill>
                  <a:srgbClr val="679E2A"/>
                </a:solidFill>
                <a:latin typeface="Calibri"/>
              </a:rPr>
              <a:t> la dose da strada è 50-100</a:t>
            </a:r>
            <a:r>
              <a:rPr lang="it-IT" sz="1800" b="1" strike="noStrike" spc="-1">
                <a:solidFill>
                  <a:srgbClr val="679E2A"/>
                </a:solidFill>
                <a:latin typeface="Symbol"/>
                <a:ea typeface="Symbol"/>
              </a:rPr>
              <a:t></a:t>
            </a:r>
            <a:r>
              <a:rPr lang="it-IT" sz="1800" b="1" strike="noStrike" spc="-1">
                <a:solidFill>
                  <a:srgbClr val="679E2A"/>
                </a:solidFill>
                <a:latin typeface="Calibri"/>
              </a:rPr>
              <a:t>g.</a:t>
            </a:r>
            <a:endParaRPr lang="en-US" sz="1800" b="0" strike="noStrike" spc="-1">
              <a:solidFill>
                <a:srgbClr val="000000"/>
              </a:solidFill>
              <a:latin typeface="Arial"/>
            </a:endParaRPr>
          </a:p>
        </p:txBody>
      </p:sp>
      <p:sp>
        <p:nvSpPr>
          <p:cNvPr id="400" name="CustomShape 5"/>
          <p:cNvSpPr/>
          <p:nvPr/>
        </p:nvSpPr>
        <p:spPr>
          <a:xfrm>
            <a:off x="7031880" y="2801880"/>
            <a:ext cx="1739880" cy="3373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600" b="0" i="1" strike="noStrike" spc="-1">
                <a:solidFill>
                  <a:srgbClr val="663300"/>
                </a:solidFill>
                <a:latin typeface="Calibri"/>
              </a:rPr>
              <a:t>Claviceps purpurea</a:t>
            </a:r>
            <a:endParaRPr lang="en-US" sz="1600" b="0" strike="noStrike" spc="-1">
              <a:solidFill>
                <a:srgbClr val="000000"/>
              </a:solidFill>
              <a:latin typeface="Arial"/>
            </a:endParaRPr>
          </a:p>
        </p:txBody>
      </p:sp>
      <p:sp>
        <p:nvSpPr>
          <p:cNvPr id="401" name="CustomShape 6"/>
          <p:cNvSpPr/>
          <p:nvPr/>
        </p:nvSpPr>
        <p:spPr>
          <a:xfrm>
            <a:off x="2195640" y="1197000"/>
            <a:ext cx="4321080" cy="916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Clr>
                <a:srgbClr val="679E2A"/>
              </a:buClr>
              <a:buFont typeface="Calibri"/>
              <a:buChar char="•"/>
            </a:pPr>
            <a:r>
              <a:rPr lang="it-IT" sz="1800" b="1" strike="noStrike" spc="-1">
                <a:solidFill>
                  <a:srgbClr val="679E2A"/>
                </a:solidFill>
                <a:latin typeface="Calibri"/>
              </a:rPr>
              <a:t>  LSD</a:t>
            </a:r>
            <a:r>
              <a:rPr lang="it-IT" sz="1800" b="0" strike="noStrike" spc="-1">
                <a:solidFill>
                  <a:srgbClr val="679E2A"/>
                </a:solidFill>
                <a:latin typeface="Calibri"/>
              </a:rPr>
              <a:t> </a:t>
            </a:r>
            <a:r>
              <a:rPr lang="it-IT" sz="1800" b="0" strike="noStrike" spc="-1">
                <a:solidFill>
                  <a:srgbClr val="000000"/>
                </a:solidFill>
                <a:latin typeface="Calibri"/>
              </a:rPr>
              <a:t>è l’allucinogeno più potente. E’ un alcaloide estratto da un fungo parassita (la </a:t>
            </a:r>
            <a:r>
              <a:rPr lang="it-IT" sz="1800" b="0" i="1" strike="noStrike" spc="-1">
                <a:solidFill>
                  <a:srgbClr val="000000"/>
                </a:solidFill>
                <a:latin typeface="Calibri"/>
              </a:rPr>
              <a:t>C. purpurea</a:t>
            </a:r>
            <a:r>
              <a:rPr lang="it-IT" sz="1800" b="0" strike="noStrike" spc="-1">
                <a:solidFill>
                  <a:srgbClr val="000000"/>
                </a:solidFill>
                <a:latin typeface="Calibri"/>
              </a:rPr>
              <a:t>) della segale cornuta. </a:t>
            </a:r>
            <a:endParaRPr lang="en-US" sz="1800" b="0" strike="noStrike" spc="-1">
              <a:solidFill>
                <a:srgbClr val="000000"/>
              </a:solidFill>
              <a:latin typeface="Arial"/>
            </a:endParaRPr>
          </a:p>
        </p:txBody>
      </p:sp>
      <p:sp>
        <p:nvSpPr>
          <p:cNvPr id="402" name="CustomShape 7"/>
          <p:cNvSpPr/>
          <p:nvPr/>
        </p:nvSpPr>
        <p:spPr>
          <a:xfrm>
            <a:off x="2050920" y="2276640"/>
            <a:ext cx="4681800" cy="1310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1600" b="0" i="1" strike="noStrike" spc="-1">
                <a:solidFill>
                  <a:srgbClr val="679E2A"/>
                </a:solidFill>
                <a:latin typeface="Calibri"/>
              </a:rPr>
              <a:t>La data ufficiale della scoperta fu il 16 aprile 1943, quando </a:t>
            </a:r>
            <a:r>
              <a:rPr lang="it-IT" sz="1600" b="1" i="1" strike="noStrike" spc="-1">
                <a:solidFill>
                  <a:srgbClr val="679E2A"/>
                </a:solidFill>
                <a:latin typeface="Calibri"/>
              </a:rPr>
              <a:t>Albert Hoffmann</a:t>
            </a:r>
            <a:r>
              <a:rPr lang="it-IT" sz="1600" b="0" i="1" strike="noStrike" spc="-1">
                <a:solidFill>
                  <a:srgbClr val="679E2A"/>
                </a:solidFill>
                <a:latin typeface="Calibri"/>
              </a:rPr>
              <a:t> scoprì le proprietà allucinogene dell’</a:t>
            </a:r>
            <a:r>
              <a:rPr lang="it-IT" sz="1600" b="1" i="1" strike="noStrike" spc="-1">
                <a:solidFill>
                  <a:srgbClr val="679E2A"/>
                </a:solidFill>
                <a:latin typeface="Calibri"/>
              </a:rPr>
              <a:t>LSD</a:t>
            </a:r>
            <a:r>
              <a:rPr lang="it-IT" sz="1600" b="0" i="1" strike="noStrike" spc="-1">
                <a:solidFill>
                  <a:srgbClr val="679E2A"/>
                </a:solidFill>
                <a:latin typeface="Calibri"/>
              </a:rPr>
              <a:t> a causa di una goccia di questo composto che gli provocò, una volta respirata, intense allucinazioni visive.</a:t>
            </a:r>
            <a:endParaRPr lang="en-US" sz="1600" b="0" strike="noStrike" spc="-1">
              <a:solidFill>
                <a:srgbClr val="000000"/>
              </a:solidFill>
              <a:latin typeface="Arial"/>
            </a:endParaRPr>
          </a:p>
        </p:txBody>
      </p:sp>
      <p:pic>
        <p:nvPicPr>
          <p:cNvPr id="403" name="Picture 11" descr="La formula dell'acido lisergico"/>
          <p:cNvPicPr/>
          <p:nvPr/>
        </p:nvPicPr>
        <p:blipFill>
          <a:blip r:embed="rId3" cstate="print"/>
          <a:srcRect r="59030"/>
          <a:stretch/>
        </p:blipFill>
        <p:spPr>
          <a:xfrm>
            <a:off x="395280" y="1268280"/>
            <a:ext cx="1757520" cy="2376720"/>
          </a:xfrm>
          <a:prstGeom prst="rect">
            <a:avLst/>
          </a:prstGeom>
          <a:ln>
            <a:noFill/>
          </a:ln>
        </p:spPr>
      </p:pic>
      <p:pic>
        <p:nvPicPr>
          <p:cNvPr id="404" name="Picture 13" descr="http://blogdrogasyjovenes.scoom.com/files/2009/03/lsd11.jpg"/>
          <p:cNvPicPr/>
          <p:nvPr/>
        </p:nvPicPr>
        <p:blipFill>
          <a:blip r:embed="rId4" cstate="print"/>
          <a:stretch/>
        </p:blipFill>
        <p:spPr>
          <a:xfrm>
            <a:off x="5796000" y="3573360"/>
            <a:ext cx="3097080" cy="2243160"/>
          </a:xfrm>
          <a:prstGeom prst="rect">
            <a:avLst/>
          </a:prstGeom>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CustomShape 1"/>
          <p:cNvSpPr/>
          <p:nvPr/>
        </p:nvSpPr>
        <p:spPr>
          <a:xfrm>
            <a:off x="324000" y="765000"/>
            <a:ext cx="8516880" cy="954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1800" b="0" strike="noStrike" spc="-1">
                <a:solidFill>
                  <a:srgbClr val="000000"/>
                </a:solidFill>
                <a:latin typeface="Calibri"/>
              </a:rPr>
              <a:t>La </a:t>
            </a:r>
            <a:r>
              <a:rPr lang="it-IT" sz="1800" b="1" strike="noStrike" spc="-1">
                <a:solidFill>
                  <a:srgbClr val="6B6BCF"/>
                </a:solidFill>
                <a:latin typeface="Calibri"/>
              </a:rPr>
              <a:t>psilocibina e la psilocina s</a:t>
            </a:r>
            <a:r>
              <a:rPr lang="it-IT" sz="1800" b="0" strike="noStrike" spc="-1">
                <a:solidFill>
                  <a:srgbClr val="000000"/>
                </a:solidFill>
                <a:latin typeface="Calibri"/>
              </a:rPr>
              <a:t>ono triptamine allucinogene psichedeliche, contenute in oltre 200 tipi di funghi. Sono analoghe alla serotonina e come tali agiscono da </a:t>
            </a:r>
            <a:r>
              <a:rPr lang="it-IT" sz="1800" b="1" strike="noStrike" spc="-1">
                <a:solidFill>
                  <a:srgbClr val="6B6BCF"/>
                </a:solidFill>
                <a:latin typeface="Calibri"/>
              </a:rPr>
              <a:t>agonisti sui 5HT</a:t>
            </a:r>
            <a:r>
              <a:rPr lang="it-IT" sz="1800" b="1" strike="noStrike" spc="-1" baseline="-25000">
                <a:solidFill>
                  <a:srgbClr val="6B6BCF"/>
                </a:solidFill>
                <a:latin typeface="Calibri"/>
              </a:rPr>
              <a:t>2A</a:t>
            </a:r>
            <a:r>
              <a:rPr lang="it-IT" sz="1800" b="1" strike="noStrike" spc="-1">
                <a:solidFill>
                  <a:srgbClr val="6B6BCF"/>
                </a:solidFill>
                <a:latin typeface="Calibri"/>
              </a:rPr>
              <a:t>, attivati da tutte le droghe psichedeliche, e sui recettori 5HT</a:t>
            </a:r>
            <a:r>
              <a:rPr lang="it-IT" sz="1800" b="1" strike="noStrike" spc="-1" baseline="-25000">
                <a:solidFill>
                  <a:srgbClr val="6B6BCF"/>
                </a:solidFill>
                <a:latin typeface="Calibri"/>
              </a:rPr>
              <a:t>2C</a:t>
            </a:r>
            <a:r>
              <a:rPr lang="it-IT" sz="1800" b="1" strike="noStrike" spc="-1">
                <a:solidFill>
                  <a:srgbClr val="6B6BCF"/>
                </a:solidFill>
                <a:latin typeface="Calibri"/>
              </a:rPr>
              <a:t> e 5HT</a:t>
            </a:r>
            <a:r>
              <a:rPr lang="it-IT" sz="1800" b="1" strike="noStrike" spc="-1" baseline="-25000">
                <a:solidFill>
                  <a:srgbClr val="6B6BCF"/>
                </a:solidFill>
                <a:latin typeface="Calibri"/>
              </a:rPr>
              <a:t>1A</a:t>
            </a:r>
            <a:r>
              <a:rPr lang="it-IT" sz="1800" b="1" strike="noStrike" spc="-1">
                <a:solidFill>
                  <a:srgbClr val="6B6BCF"/>
                </a:solidFill>
                <a:latin typeface="Calibri"/>
              </a:rPr>
              <a:t>. </a:t>
            </a:r>
            <a:endParaRPr lang="en-US" sz="1800" b="0" strike="noStrike" spc="-1">
              <a:solidFill>
                <a:srgbClr val="000000"/>
              </a:solidFill>
              <a:latin typeface="Arial"/>
            </a:endParaRPr>
          </a:p>
        </p:txBody>
      </p:sp>
      <p:sp>
        <p:nvSpPr>
          <p:cNvPr id="407" name="Line 2"/>
          <p:cNvSpPr/>
          <p:nvPr/>
        </p:nvSpPr>
        <p:spPr>
          <a:xfrm>
            <a:off x="0" y="620640"/>
            <a:ext cx="9144000" cy="0"/>
          </a:xfrm>
          <a:prstGeom prst="line">
            <a:avLst/>
          </a:prstGeom>
          <a:ln w="76320">
            <a:solidFill>
              <a:srgbClr val="6B6BCF"/>
            </a:solidFill>
            <a:miter/>
          </a:ln>
        </p:spPr>
        <p:style>
          <a:lnRef idx="0">
            <a:scrgbClr r="0" g="0" b="0"/>
          </a:lnRef>
          <a:fillRef idx="0">
            <a:scrgbClr r="0" g="0" b="0"/>
          </a:fillRef>
          <a:effectRef idx="0">
            <a:scrgbClr r="0" g="0" b="0"/>
          </a:effectRef>
          <a:fontRef idx="minor"/>
        </p:style>
      </p:sp>
      <p:pic>
        <p:nvPicPr>
          <p:cNvPr id="408" name="Picture 4" descr="http://www.pnas.org/content/109/6/2138/F5.large.jpg"/>
          <p:cNvPicPr/>
          <p:nvPr/>
        </p:nvPicPr>
        <p:blipFill>
          <a:blip r:embed="rId2" cstate="print"/>
          <a:srcRect b="34228"/>
          <a:stretch/>
        </p:blipFill>
        <p:spPr>
          <a:xfrm>
            <a:off x="1392120" y="4354560"/>
            <a:ext cx="4548240" cy="2100240"/>
          </a:xfrm>
          <a:prstGeom prst="rect">
            <a:avLst/>
          </a:prstGeom>
          <a:ln>
            <a:noFill/>
          </a:ln>
        </p:spPr>
      </p:pic>
      <p:pic>
        <p:nvPicPr>
          <p:cNvPr id="409" name="Picture 8" descr="https://encrypted-tbn2.gstatic.com/images?q=tbn:ANd9GcQ44tKblniZ9pa7U2ZOQ-emYUdFqgqfAWP3YnOhsp2y8GitLoRl"/>
          <p:cNvPicPr/>
          <p:nvPr/>
        </p:nvPicPr>
        <p:blipFill>
          <a:blip r:embed="rId3" cstate="print"/>
          <a:srcRect l="11805" r="31222"/>
          <a:stretch/>
        </p:blipFill>
        <p:spPr>
          <a:xfrm>
            <a:off x="7020000" y="4365720"/>
            <a:ext cx="1509480" cy="1655640"/>
          </a:xfrm>
          <a:prstGeom prst="rect">
            <a:avLst/>
          </a:prstGeom>
          <a:ln>
            <a:noFill/>
          </a:ln>
        </p:spPr>
      </p:pic>
      <p:sp>
        <p:nvSpPr>
          <p:cNvPr id="410" name="CustomShape 3"/>
          <p:cNvSpPr/>
          <p:nvPr/>
        </p:nvSpPr>
        <p:spPr>
          <a:xfrm>
            <a:off x="2702160" y="115920"/>
            <a:ext cx="380160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strike="noStrike" spc="-1">
                <a:solidFill>
                  <a:srgbClr val="6B6BCF"/>
                </a:solidFill>
                <a:latin typeface="Calibri"/>
              </a:rPr>
              <a:t>PSILOCIBINA E LA PSILOCINA</a:t>
            </a:r>
            <a:endParaRPr lang="en-US" sz="2400" b="0" strike="noStrike" spc="-1">
              <a:solidFill>
                <a:srgbClr val="000000"/>
              </a:solidFill>
              <a:latin typeface="Arial"/>
            </a:endParaRPr>
          </a:p>
        </p:txBody>
      </p:sp>
      <p:sp>
        <p:nvSpPr>
          <p:cNvPr id="411" name="CustomShape 4"/>
          <p:cNvSpPr/>
          <p:nvPr/>
        </p:nvSpPr>
        <p:spPr>
          <a:xfrm>
            <a:off x="6084720" y="1773360"/>
            <a:ext cx="2268720" cy="1797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1600" b="0" i="1" strike="noStrike" spc="-1">
                <a:solidFill>
                  <a:srgbClr val="6B6BCF"/>
                </a:solidFill>
                <a:latin typeface="Calibri"/>
              </a:rPr>
              <a:t>Sempre Albert Hofmann (colui che scoprì l’LSD), fu il primo ad isolare le sostanze in laboratorio nel 1958 quando utilizzò la varietà di fungo “Psilocybe mexicana”</a:t>
            </a:r>
            <a:endParaRPr lang="en-US" sz="1600" b="0" strike="noStrike" spc="-1">
              <a:solidFill>
                <a:srgbClr val="000000"/>
              </a:solidFill>
              <a:latin typeface="Arial"/>
            </a:endParaRPr>
          </a:p>
        </p:txBody>
      </p:sp>
      <p:sp>
        <p:nvSpPr>
          <p:cNvPr id="412" name="CustomShape 5"/>
          <p:cNvSpPr/>
          <p:nvPr/>
        </p:nvSpPr>
        <p:spPr>
          <a:xfrm>
            <a:off x="324000" y="3646440"/>
            <a:ext cx="8640720" cy="642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buClr>
                <a:srgbClr val="000000"/>
              </a:buClr>
              <a:buFont typeface="Calibri"/>
              <a:buChar char="•"/>
            </a:pPr>
            <a:r>
              <a:rPr lang="it-IT" sz="1800" b="0" strike="noStrike" spc="-1">
                <a:solidFill>
                  <a:srgbClr val="000000"/>
                </a:solidFill>
                <a:latin typeface="Calibri"/>
              </a:rPr>
              <a:t> L’organismo converte la psilocibina in psilocina, dotata di maggior potere allucinogeno.</a:t>
            </a:r>
            <a:endParaRPr lang="en-US" sz="1800" b="0" strike="noStrike" spc="-1">
              <a:solidFill>
                <a:srgbClr val="000000"/>
              </a:solidFill>
              <a:latin typeface="Arial"/>
            </a:endParaRPr>
          </a:p>
          <a:p>
            <a:pPr>
              <a:lnSpc>
                <a:spcPct val="100000"/>
              </a:lnSpc>
              <a:buClr>
                <a:srgbClr val="000000"/>
              </a:buClr>
              <a:buFont typeface="Calibri"/>
              <a:buChar char="•"/>
            </a:pPr>
            <a:r>
              <a:rPr lang="it-IT" sz="1800" b="0" strike="noStrike" spc="-1">
                <a:solidFill>
                  <a:srgbClr val="000000"/>
                </a:solidFill>
                <a:latin typeface="Calibri"/>
              </a:rPr>
              <a:t> L’effetto acuto della psilocibina e psilocina è di circa 3-6 ore. </a:t>
            </a:r>
            <a:endParaRPr lang="en-US" sz="1800" b="0" strike="noStrike" spc="-1">
              <a:solidFill>
                <a:srgbClr val="000000"/>
              </a:solidFill>
              <a:latin typeface="Arial"/>
            </a:endParaRPr>
          </a:p>
        </p:txBody>
      </p:sp>
      <p:pic>
        <p:nvPicPr>
          <p:cNvPr id="413" name="Picture 2" descr="http://1.bp.blogspot.com/_8VZsJlUwkZw/TPFtk9FuBqI/AAAAAAAAABI/DoKwdEAM05Q/s1600/psilocina+y+psilocibina.jpg"/>
          <p:cNvPicPr/>
          <p:nvPr/>
        </p:nvPicPr>
        <p:blipFill>
          <a:blip r:embed="rId4" cstate="print"/>
          <a:stretch/>
        </p:blipFill>
        <p:spPr>
          <a:xfrm>
            <a:off x="1763640" y="1773360"/>
            <a:ext cx="3313080" cy="1681200"/>
          </a:xfrm>
          <a:prstGeom prst="rect">
            <a:avLst/>
          </a:prstGeom>
          <a:ln>
            <a:noFill/>
          </a:ln>
        </p:spPr>
      </p:pic>
      <p:sp>
        <p:nvSpPr>
          <p:cNvPr id="414" name="CustomShape 6"/>
          <p:cNvSpPr/>
          <p:nvPr/>
        </p:nvSpPr>
        <p:spPr>
          <a:xfrm>
            <a:off x="6888240" y="6084720"/>
            <a:ext cx="1701720" cy="5806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600" b="0" i="1" strike="noStrike" spc="-1">
                <a:solidFill>
                  <a:srgbClr val="6B6BCF"/>
                </a:solidFill>
                <a:latin typeface="Calibri"/>
              </a:rPr>
              <a:t>Magic truffles</a:t>
            </a:r>
            <a:endParaRPr lang="en-US" sz="1600" b="0" strike="noStrike" spc="-1">
              <a:solidFill>
                <a:srgbClr val="000000"/>
              </a:solidFill>
              <a:latin typeface="Arial"/>
            </a:endParaRPr>
          </a:p>
          <a:p>
            <a:pPr algn="ctr">
              <a:lnSpc>
                <a:spcPct val="100000"/>
              </a:lnSpc>
            </a:pPr>
            <a:r>
              <a:rPr lang="it-IT" sz="1600" b="0" i="1" strike="noStrike" spc="-1">
                <a:solidFill>
                  <a:srgbClr val="6B6BCF"/>
                </a:solidFill>
                <a:latin typeface="Calibri"/>
              </a:rPr>
              <a:t>Magic mushrooms</a:t>
            </a:r>
            <a:endParaRPr lang="en-US" sz="1600" b="0" strike="noStrike" spc="-1">
              <a:solidFill>
                <a:srgbClr val="000000"/>
              </a:solidFill>
              <a:latin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CustomShape 1"/>
          <p:cNvSpPr/>
          <p:nvPr/>
        </p:nvSpPr>
        <p:spPr>
          <a:xfrm>
            <a:off x="395280" y="765000"/>
            <a:ext cx="8280360" cy="18158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spcBef>
                <a:spcPts val="598"/>
              </a:spcBef>
              <a:buClr>
                <a:srgbClr val="000000"/>
              </a:buClr>
              <a:buFont typeface="Calibri"/>
              <a:buChar char="•"/>
            </a:pPr>
            <a:r>
              <a:rPr lang="it-IT" sz="1800" b="0" strike="noStrike" spc="-1">
                <a:solidFill>
                  <a:srgbClr val="000000"/>
                </a:solidFill>
                <a:latin typeface="Calibri"/>
              </a:rPr>
              <a:t> La </a:t>
            </a:r>
            <a:r>
              <a:rPr lang="it-IT" sz="1800" b="1" strike="noStrike" spc="-1">
                <a:solidFill>
                  <a:srgbClr val="008080"/>
                </a:solidFill>
                <a:latin typeface="Calibri"/>
              </a:rPr>
              <a:t>mescalina</a:t>
            </a:r>
            <a:r>
              <a:rPr lang="it-IT" sz="1800" b="0" strike="noStrike" spc="-1">
                <a:solidFill>
                  <a:srgbClr val="000000"/>
                </a:solidFill>
                <a:latin typeface="Calibri"/>
              </a:rPr>
              <a:t> (</a:t>
            </a:r>
            <a:r>
              <a:rPr lang="it-IT" sz="1800" b="0" i="1" strike="noStrike" spc="-1">
                <a:solidFill>
                  <a:srgbClr val="000000"/>
                </a:solidFill>
                <a:latin typeface="Calibri"/>
              </a:rPr>
              <a:t>3,4,5-trimetossi-β-fenetilammina</a:t>
            </a:r>
            <a:r>
              <a:rPr lang="it-IT" sz="1800" b="0" strike="noStrike" spc="-1">
                <a:solidFill>
                  <a:srgbClr val="000000"/>
                </a:solidFill>
                <a:latin typeface="Calibri"/>
              </a:rPr>
              <a:t>) è un alcaloide contenuto nel peyote, pianta succulenta messicana appartenente alla famiglia delle cactacee, usata per scopi stupefacenti in riti sciamanici dai nativi americani. </a:t>
            </a:r>
            <a:endParaRPr lang="en-US" sz="1800" b="0" strike="noStrike" spc="-1">
              <a:solidFill>
                <a:srgbClr val="000000"/>
              </a:solidFill>
              <a:latin typeface="Arial"/>
            </a:endParaRPr>
          </a:p>
          <a:p>
            <a:pPr algn="just">
              <a:lnSpc>
                <a:spcPct val="100000"/>
              </a:lnSpc>
              <a:spcBef>
                <a:spcPts val="598"/>
              </a:spcBef>
              <a:buClr>
                <a:srgbClr val="000000"/>
              </a:buClr>
              <a:buFont typeface="Calibri"/>
              <a:buChar char="•"/>
            </a:pPr>
            <a:r>
              <a:rPr lang="it-IT" sz="1800" b="0" strike="noStrike" spc="-1">
                <a:solidFill>
                  <a:srgbClr val="000000"/>
                </a:solidFill>
                <a:latin typeface="Calibri"/>
              </a:rPr>
              <a:t> Agisce a livello del Sistema Nervoso Centrale intervenendo sui </a:t>
            </a:r>
            <a:r>
              <a:rPr lang="it-IT" sz="1800" b="1" strike="noStrike" spc="-1">
                <a:solidFill>
                  <a:srgbClr val="008080"/>
                </a:solidFill>
                <a:latin typeface="Calibri"/>
              </a:rPr>
              <a:t>recettori della serotonina e della dopamina </a:t>
            </a:r>
            <a:r>
              <a:rPr lang="it-IT" sz="1800" b="0" strike="noStrike" spc="-1">
                <a:solidFill>
                  <a:srgbClr val="000000"/>
                </a:solidFill>
                <a:latin typeface="Calibri"/>
              </a:rPr>
              <a:t>e insistendo particolarmente sull’area cerebrale collegata al nervo ottico che genera così allucinazioni e sinestesie. </a:t>
            </a:r>
            <a:endParaRPr lang="en-US" sz="1800" b="0" strike="noStrike" spc="-1">
              <a:solidFill>
                <a:srgbClr val="000000"/>
              </a:solidFill>
              <a:latin typeface="Arial"/>
            </a:endParaRPr>
          </a:p>
        </p:txBody>
      </p:sp>
      <p:sp>
        <p:nvSpPr>
          <p:cNvPr id="417" name="CustomShape 2"/>
          <p:cNvSpPr/>
          <p:nvPr/>
        </p:nvSpPr>
        <p:spPr>
          <a:xfrm>
            <a:off x="179280" y="30240"/>
            <a:ext cx="8713800" cy="520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strike="noStrike" spc="-1">
                <a:solidFill>
                  <a:srgbClr val="008080"/>
                </a:solidFill>
                <a:latin typeface="Calibri"/>
              </a:rPr>
              <a:t>MESCALINA</a:t>
            </a:r>
            <a:endParaRPr lang="en-US" sz="2800" b="0" strike="noStrike" spc="-1">
              <a:solidFill>
                <a:srgbClr val="000000"/>
              </a:solidFill>
              <a:latin typeface="Arial"/>
            </a:endParaRPr>
          </a:p>
        </p:txBody>
      </p:sp>
      <p:sp>
        <p:nvSpPr>
          <p:cNvPr id="418" name="Line 3"/>
          <p:cNvSpPr/>
          <p:nvPr/>
        </p:nvSpPr>
        <p:spPr>
          <a:xfrm>
            <a:off x="0" y="620640"/>
            <a:ext cx="9144000" cy="0"/>
          </a:xfrm>
          <a:prstGeom prst="line">
            <a:avLst/>
          </a:prstGeom>
          <a:ln w="76320">
            <a:solidFill>
              <a:srgbClr val="3C8C93"/>
            </a:solidFill>
            <a:miter/>
          </a:ln>
        </p:spPr>
        <p:style>
          <a:lnRef idx="0">
            <a:scrgbClr r="0" g="0" b="0"/>
          </a:lnRef>
          <a:fillRef idx="0">
            <a:scrgbClr r="0" g="0" b="0"/>
          </a:fillRef>
          <a:effectRef idx="0">
            <a:scrgbClr r="0" g="0" b="0"/>
          </a:effectRef>
          <a:fontRef idx="minor"/>
        </p:style>
      </p:sp>
      <p:sp>
        <p:nvSpPr>
          <p:cNvPr id="419" name="CustomShape 4"/>
          <p:cNvSpPr/>
          <p:nvPr/>
        </p:nvSpPr>
        <p:spPr>
          <a:xfrm>
            <a:off x="155520" y="-144360"/>
            <a:ext cx="304920" cy="304560"/>
          </a:xfrm>
          <a:prstGeom prst="rect">
            <a:avLst/>
          </a:prstGeom>
          <a:noFill/>
          <a:ln>
            <a:noFill/>
          </a:ln>
        </p:spPr>
        <p:style>
          <a:lnRef idx="0">
            <a:scrgbClr r="0" g="0" b="0"/>
          </a:lnRef>
          <a:fillRef idx="0">
            <a:scrgbClr r="0" g="0" b="0"/>
          </a:fillRef>
          <a:effectRef idx="0">
            <a:scrgbClr r="0" g="0" b="0"/>
          </a:effectRef>
          <a:fontRef idx="minor"/>
        </p:style>
      </p:sp>
      <p:sp>
        <p:nvSpPr>
          <p:cNvPr id="420" name="CustomShape 5"/>
          <p:cNvSpPr/>
          <p:nvPr/>
        </p:nvSpPr>
        <p:spPr>
          <a:xfrm>
            <a:off x="155520" y="-144360"/>
            <a:ext cx="304920" cy="304560"/>
          </a:xfrm>
          <a:prstGeom prst="rect">
            <a:avLst/>
          </a:prstGeom>
          <a:noFill/>
          <a:ln>
            <a:noFill/>
          </a:ln>
        </p:spPr>
        <p:style>
          <a:lnRef idx="0">
            <a:scrgbClr r="0" g="0" b="0"/>
          </a:lnRef>
          <a:fillRef idx="0">
            <a:scrgbClr r="0" g="0" b="0"/>
          </a:fillRef>
          <a:effectRef idx="0">
            <a:scrgbClr r="0" g="0" b="0"/>
          </a:effectRef>
          <a:fontRef idx="minor"/>
        </p:style>
      </p:sp>
      <p:pic>
        <p:nvPicPr>
          <p:cNvPr id="421" name="Picture 11" descr="http://images.rapgenius.com/ff16c7b2d2e04074a26bada76984287b.400x313x1.jpg"/>
          <p:cNvPicPr/>
          <p:nvPr/>
        </p:nvPicPr>
        <p:blipFill>
          <a:blip r:embed="rId2" cstate="print"/>
          <a:stretch/>
        </p:blipFill>
        <p:spPr>
          <a:xfrm>
            <a:off x="539640" y="4459320"/>
            <a:ext cx="2232000" cy="1746360"/>
          </a:xfrm>
          <a:prstGeom prst="rect">
            <a:avLst/>
          </a:prstGeom>
          <a:ln>
            <a:noFill/>
          </a:ln>
        </p:spPr>
      </p:pic>
      <p:sp>
        <p:nvSpPr>
          <p:cNvPr id="422" name="CustomShape 6"/>
          <p:cNvSpPr/>
          <p:nvPr/>
        </p:nvSpPr>
        <p:spPr>
          <a:xfrm>
            <a:off x="756360" y="6259680"/>
            <a:ext cx="743040" cy="3373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600" b="0" i="1" strike="noStrike" spc="-1">
                <a:solidFill>
                  <a:srgbClr val="008080"/>
                </a:solidFill>
                <a:latin typeface="Calibri"/>
              </a:rPr>
              <a:t>Peyote</a:t>
            </a:r>
            <a:endParaRPr lang="en-US" sz="1600" b="0" strike="noStrike" spc="-1">
              <a:solidFill>
                <a:srgbClr val="000000"/>
              </a:solidFill>
              <a:latin typeface="Arial"/>
            </a:endParaRPr>
          </a:p>
        </p:txBody>
      </p:sp>
      <p:pic>
        <p:nvPicPr>
          <p:cNvPr id="423" name="Picture 13" descr="http://www.autistici.org/mirrors/www.psicoattivo.it/media/libri/golden/img/g115_g.jpg"/>
          <p:cNvPicPr/>
          <p:nvPr/>
        </p:nvPicPr>
        <p:blipFill>
          <a:blip r:embed="rId3" cstate="print"/>
          <a:stretch/>
        </p:blipFill>
        <p:spPr>
          <a:xfrm>
            <a:off x="5364000" y="3500280"/>
            <a:ext cx="3456000" cy="2884680"/>
          </a:xfrm>
          <a:prstGeom prst="rect">
            <a:avLst/>
          </a:prstGeom>
          <a:ln>
            <a:noFill/>
          </a:ln>
        </p:spPr>
      </p:pic>
      <p:sp>
        <p:nvSpPr>
          <p:cNvPr id="424" name="CustomShape 7"/>
          <p:cNvSpPr/>
          <p:nvPr/>
        </p:nvSpPr>
        <p:spPr>
          <a:xfrm>
            <a:off x="2916360" y="4508640"/>
            <a:ext cx="2286000" cy="15541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1600" b="0" i="1" strike="noStrike" spc="-1">
                <a:solidFill>
                  <a:srgbClr val="008080"/>
                </a:solidFill>
                <a:latin typeface="Calibri"/>
              </a:rPr>
              <a:t>Il peyote, invece, viene consumato masticando i “botones”, le estremità superiori che fuoriescono dal terreno, sia freschi che essiccati. </a:t>
            </a:r>
            <a:endParaRPr lang="en-US" sz="1600" b="0" strike="noStrike" spc="-1">
              <a:solidFill>
                <a:srgbClr val="000000"/>
              </a:solidFill>
              <a:latin typeface="Arial"/>
            </a:endParaRPr>
          </a:p>
        </p:txBody>
      </p:sp>
      <p:sp>
        <p:nvSpPr>
          <p:cNvPr id="425" name="CustomShape 8"/>
          <p:cNvSpPr/>
          <p:nvPr/>
        </p:nvSpPr>
        <p:spPr>
          <a:xfrm>
            <a:off x="468360" y="2565360"/>
            <a:ext cx="8351640" cy="642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1800" b="0" strike="noStrike" spc="-1">
                <a:solidFill>
                  <a:srgbClr val="000000"/>
                </a:solidFill>
                <a:latin typeface="Calibri"/>
              </a:rPr>
              <a:t>La mescalina si può presentare sotto diverse forme: sali, cristalli, polvere o liquido. </a:t>
            </a:r>
            <a:endParaRPr lang="en-US" sz="1800" b="0" strike="noStrike" spc="-1">
              <a:solidFill>
                <a:srgbClr val="000000"/>
              </a:solidFill>
              <a:latin typeface="Arial"/>
            </a:endParaRPr>
          </a:p>
          <a:p>
            <a:pPr>
              <a:lnSpc>
                <a:spcPct val="100000"/>
              </a:lnSpc>
            </a:pPr>
            <a:r>
              <a:rPr lang="it-IT" sz="1800" b="0" strike="noStrike" spc="-1">
                <a:solidFill>
                  <a:srgbClr val="000000"/>
                </a:solidFill>
                <a:latin typeface="Calibri"/>
              </a:rPr>
              <a:t>Tende ad avere un colore chiaro, bianco o marrone. </a:t>
            </a:r>
            <a:endParaRPr lang="en-US" sz="1800" b="0" strike="noStrike" spc="-1">
              <a:solidFill>
                <a:srgbClr val="000000"/>
              </a:solidFill>
              <a:latin typeface="Arial"/>
            </a:endParaRPr>
          </a:p>
        </p:txBody>
      </p:sp>
      <p:sp>
        <p:nvSpPr>
          <p:cNvPr id="426" name="CustomShape 9"/>
          <p:cNvSpPr/>
          <p:nvPr/>
        </p:nvSpPr>
        <p:spPr>
          <a:xfrm>
            <a:off x="468360" y="3213000"/>
            <a:ext cx="6335640" cy="11912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1800" b="0" strike="noStrike" spc="-1">
                <a:solidFill>
                  <a:srgbClr val="000000"/>
                </a:solidFill>
                <a:latin typeface="Calibri"/>
              </a:rPr>
              <a:t>La  dose allucinogena di questa sostanza, assunta generalmente per via orale sottoforma di capsule, è </a:t>
            </a:r>
            <a:endParaRPr lang="en-US" sz="1800" b="0" strike="noStrike" spc="-1">
              <a:solidFill>
                <a:srgbClr val="000000"/>
              </a:solidFill>
              <a:latin typeface="Arial"/>
            </a:endParaRPr>
          </a:p>
          <a:p>
            <a:pPr>
              <a:lnSpc>
                <a:spcPct val="100000"/>
              </a:lnSpc>
            </a:pPr>
            <a:r>
              <a:rPr lang="it-IT" sz="1800" b="0" strike="noStrike" spc="-1">
                <a:solidFill>
                  <a:srgbClr val="000000"/>
                </a:solidFill>
                <a:latin typeface="Calibri"/>
              </a:rPr>
              <a:t>di circa 300-500 mg e il suo effetto</a:t>
            </a:r>
            <a:endParaRPr lang="en-US" sz="1800" b="0" strike="noStrike" spc="-1">
              <a:solidFill>
                <a:srgbClr val="000000"/>
              </a:solidFill>
              <a:latin typeface="Arial"/>
            </a:endParaRPr>
          </a:p>
          <a:p>
            <a:pPr>
              <a:lnSpc>
                <a:spcPct val="100000"/>
              </a:lnSpc>
            </a:pPr>
            <a:r>
              <a:rPr lang="it-IT" sz="1800" b="0" strike="noStrike" spc="-1">
                <a:solidFill>
                  <a:srgbClr val="000000"/>
                </a:solidFill>
                <a:latin typeface="Calibri"/>
              </a:rPr>
              <a:t> dura intorno alle 12 ore.</a:t>
            </a:r>
            <a:endParaRPr lang="en-US" sz="1800" b="0" strike="noStrike" spc="-1">
              <a:solidFill>
                <a:srgbClr val="000000"/>
              </a:solidFill>
              <a:latin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CustomShape 1"/>
          <p:cNvSpPr/>
          <p:nvPr/>
        </p:nvSpPr>
        <p:spPr>
          <a:xfrm>
            <a:off x="324000" y="4000680"/>
            <a:ext cx="8424720" cy="9169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endParaRPr lang="en-US" sz="1800" b="0" strike="noStrike" spc="-1">
              <a:solidFill>
                <a:srgbClr val="000000"/>
              </a:solidFill>
              <a:latin typeface="Arial"/>
            </a:endParaRPr>
          </a:p>
          <a:p>
            <a:pPr algn="just">
              <a:lnSpc>
                <a:spcPct val="100000"/>
              </a:lnSpc>
            </a:pPr>
            <a:r>
              <a:rPr lang="it-IT" sz="1800" b="0" strike="noStrike" spc="-1">
                <a:solidFill>
                  <a:srgbClr val="002060"/>
                </a:solidFill>
                <a:latin typeface="Calibri"/>
              </a:rPr>
              <a:t>Viene cosparsa su sostanze che vengono fumate (tabacco, prezzemolo, foglie di menta) oppure viene inalata.</a:t>
            </a:r>
            <a:endParaRPr lang="en-US" sz="1800" b="0" strike="noStrike" spc="-1">
              <a:solidFill>
                <a:srgbClr val="000000"/>
              </a:solidFill>
              <a:latin typeface="Arial"/>
            </a:endParaRPr>
          </a:p>
        </p:txBody>
      </p:sp>
      <p:sp>
        <p:nvSpPr>
          <p:cNvPr id="429" name="Line 2"/>
          <p:cNvSpPr/>
          <p:nvPr/>
        </p:nvSpPr>
        <p:spPr>
          <a:xfrm>
            <a:off x="-34920" y="836640"/>
            <a:ext cx="9144000" cy="0"/>
          </a:xfrm>
          <a:prstGeom prst="line">
            <a:avLst/>
          </a:prstGeom>
          <a:ln w="76320">
            <a:solidFill>
              <a:srgbClr val="00B0F0"/>
            </a:solidFill>
            <a:miter/>
          </a:ln>
        </p:spPr>
        <p:style>
          <a:lnRef idx="0">
            <a:scrgbClr r="0" g="0" b="0"/>
          </a:lnRef>
          <a:fillRef idx="0">
            <a:scrgbClr r="0" g="0" b="0"/>
          </a:fillRef>
          <a:effectRef idx="0">
            <a:scrgbClr r="0" g="0" b="0"/>
          </a:effectRef>
          <a:fontRef idx="minor"/>
        </p:style>
      </p:sp>
      <p:sp>
        <p:nvSpPr>
          <p:cNvPr id="430" name="CustomShape 3"/>
          <p:cNvSpPr/>
          <p:nvPr/>
        </p:nvSpPr>
        <p:spPr>
          <a:xfrm>
            <a:off x="3111120" y="44280"/>
            <a:ext cx="268632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strike="noStrike" spc="-1">
                <a:solidFill>
                  <a:srgbClr val="00B0F0"/>
                </a:solidFill>
                <a:latin typeface="Calibri"/>
              </a:rPr>
              <a:t>FENCICLIDINA (PCP)</a:t>
            </a:r>
            <a:endParaRPr lang="en-US" sz="2400" b="0" strike="noStrike" spc="-1">
              <a:solidFill>
                <a:srgbClr val="000000"/>
              </a:solidFill>
              <a:latin typeface="Arial"/>
            </a:endParaRPr>
          </a:p>
        </p:txBody>
      </p:sp>
      <p:sp>
        <p:nvSpPr>
          <p:cNvPr id="431" name="CustomShape 4"/>
          <p:cNvSpPr/>
          <p:nvPr/>
        </p:nvSpPr>
        <p:spPr>
          <a:xfrm>
            <a:off x="3059280" y="998640"/>
            <a:ext cx="5616360" cy="2014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Clr>
                <a:srgbClr val="002060"/>
              </a:buClr>
              <a:buFont typeface="Calibri"/>
              <a:buChar char="•"/>
            </a:pPr>
            <a:r>
              <a:rPr lang="it-IT" sz="1800" b="0" strike="noStrike" spc="-1">
                <a:solidFill>
                  <a:srgbClr val="002060"/>
                </a:solidFill>
                <a:latin typeface="Calibri"/>
              </a:rPr>
              <a:t> La </a:t>
            </a:r>
            <a:r>
              <a:rPr lang="it-IT" sz="1800" b="1" strike="noStrike" spc="-1">
                <a:solidFill>
                  <a:srgbClr val="00B0F0"/>
                </a:solidFill>
                <a:latin typeface="Calibri"/>
              </a:rPr>
              <a:t>fenciclidina</a:t>
            </a:r>
            <a:r>
              <a:rPr lang="it-IT" sz="1800" b="0" strike="noStrike" spc="-1">
                <a:solidFill>
                  <a:srgbClr val="002060"/>
                </a:solidFill>
                <a:latin typeface="Calibri"/>
              </a:rPr>
              <a:t> (PCP) è una sostanza allucinogena di sintesi a base di piperidina, il principale precursore di alcune droghe ad azione oppiomimetica. Il suo uso iniziale come anestetico venne interrotto a causa di effetti collaterali molto pronunciati (effetti allucinogeni e neurotossici come delirio e forte agitazione durante il risveglio dall’anestesia). </a:t>
            </a:r>
            <a:endParaRPr lang="en-US" sz="1800" b="0" strike="noStrike" spc="-1">
              <a:solidFill>
                <a:srgbClr val="000000"/>
              </a:solidFill>
              <a:latin typeface="Arial"/>
            </a:endParaRPr>
          </a:p>
        </p:txBody>
      </p:sp>
      <p:pic>
        <p:nvPicPr>
          <p:cNvPr id="432" name="Picture 7" descr="http://qnint.sbq.org.br/sbq_uploads/layers/imagem3980.png"/>
          <p:cNvPicPr/>
          <p:nvPr/>
        </p:nvPicPr>
        <p:blipFill>
          <a:blip r:embed="rId2" cstate="print"/>
          <a:srcRect l="52816"/>
          <a:stretch/>
        </p:blipFill>
        <p:spPr>
          <a:xfrm>
            <a:off x="539640" y="1260360"/>
            <a:ext cx="1971720" cy="2097360"/>
          </a:xfrm>
          <a:prstGeom prst="rect">
            <a:avLst/>
          </a:prstGeom>
          <a:ln>
            <a:noFill/>
          </a:ln>
        </p:spPr>
      </p:pic>
      <p:sp>
        <p:nvSpPr>
          <p:cNvPr id="433" name="CustomShape 5"/>
          <p:cNvSpPr/>
          <p:nvPr/>
        </p:nvSpPr>
        <p:spPr>
          <a:xfrm>
            <a:off x="3095640" y="404640"/>
            <a:ext cx="3564000" cy="368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1800" b="1" strike="noStrike" spc="-1">
                <a:solidFill>
                  <a:srgbClr val="00B0F0"/>
                </a:solidFill>
                <a:latin typeface="Calibri"/>
              </a:rPr>
              <a:t>PEACE PILL – ANGEL DUST</a:t>
            </a:r>
            <a:endParaRPr lang="en-US" sz="1800" b="0" strike="noStrike" spc="-1">
              <a:solidFill>
                <a:srgbClr val="000000"/>
              </a:solidFill>
              <a:latin typeface="Arial"/>
            </a:endParaRPr>
          </a:p>
        </p:txBody>
      </p:sp>
      <p:sp>
        <p:nvSpPr>
          <p:cNvPr id="434" name="CustomShape 6"/>
          <p:cNvSpPr/>
          <p:nvPr/>
        </p:nvSpPr>
        <p:spPr>
          <a:xfrm>
            <a:off x="324000" y="4941720"/>
            <a:ext cx="6335640" cy="1465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1800" b="0" strike="noStrike" spc="-1">
                <a:solidFill>
                  <a:srgbClr val="002060"/>
                </a:solidFill>
                <a:latin typeface="Calibri"/>
              </a:rPr>
              <a:t>Ad alte dosi provoca allucinazioni, distorsioni percettive visive, alterazioni del tono dell’umore, amnesia, gravi episodi di violenza e di impulsività.  Un uso ripetuto e prolungato di PCP può portare a dipendenza, mentre la sua sospensione può indurre una sindrome di astinenza con perdita di memoria e depressione.</a:t>
            </a:r>
            <a:endParaRPr lang="en-US" sz="1800" b="0" strike="noStrike" spc="-1">
              <a:solidFill>
                <a:srgbClr val="000000"/>
              </a:solidFill>
              <a:latin typeface="Arial"/>
            </a:endParaRPr>
          </a:p>
        </p:txBody>
      </p:sp>
      <p:pic>
        <p:nvPicPr>
          <p:cNvPr id="435" name="Picture 11" descr="http://www.tempusfungui.com/images/conten/pcp1.jpg"/>
          <p:cNvPicPr/>
          <p:nvPr/>
        </p:nvPicPr>
        <p:blipFill>
          <a:blip r:embed="rId3" cstate="print"/>
          <a:stretch/>
        </p:blipFill>
        <p:spPr>
          <a:xfrm>
            <a:off x="6804000" y="4797360"/>
            <a:ext cx="2181240" cy="1590840"/>
          </a:xfrm>
          <a:prstGeom prst="rect">
            <a:avLst/>
          </a:prstGeom>
          <a:ln>
            <a:noFill/>
          </a:ln>
        </p:spPr>
      </p:pic>
      <p:sp>
        <p:nvSpPr>
          <p:cNvPr id="436" name="CustomShape 7"/>
          <p:cNvSpPr/>
          <p:nvPr/>
        </p:nvSpPr>
        <p:spPr>
          <a:xfrm>
            <a:off x="3059280" y="3154320"/>
            <a:ext cx="5640120" cy="916920"/>
          </a:xfrm>
          <a:prstGeom prst="rect">
            <a:avLst/>
          </a:prstGeom>
          <a:solidFill>
            <a:srgbClr val="00B0F0"/>
          </a:solid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Clr>
                <a:srgbClr val="FFFFFF"/>
              </a:buClr>
              <a:buFont typeface="Calibri"/>
              <a:buChar char="•"/>
            </a:pPr>
            <a:r>
              <a:rPr lang="it-IT" sz="1800" b="0" strike="noStrike" spc="-1">
                <a:solidFill>
                  <a:srgbClr val="FFFFFF"/>
                </a:solidFill>
                <a:latin typeface="Calibri"/>
              </a:rPr>
              <a:t> La fenciclidina funziona principalmente come un </a:t>
            </a:r>
            <a:r>
              <a:rPr lang="it-IT" sz="1800" b="1" strike="noStrike" spc="-1">
                <a:solidFill>
                  <a:srgbClr val="FFFFFF"/>
                </a:solidFill>
                <a:latin typeface="Calibri"/>
              </a:rPr>
              <a:t>antagonista dei recettori NMDA</a:t>
            </a:r>
            <a:r>
              <a:rPr lang="it-IT" sz="1800" b="0" strike="noStrike" spc="-1">
                <a:solidFill>
                  <a:srgbClr val="FFFFFF"/>
                </a:solidFill>
                <a:latin typeface="Calibri"/>
              </a:rPr>
              <a:t>, condividendo questa azione con la ketamina e il destrometorfano. </a:t>
            </a:r>
            <a:endParaRPr lang="en-US" sz="1800" b="0" strike="noStrike" spc="-1">
              <a:solidFill>
                <a:srgbClr val="000000"/>
              </a:solidFill>
              <a:latin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CustomShape 1"/>
          <p:cNvSpPr/>
          <p:nvPr/>
        </p:nvSpPr>
        <p:spPr>
          <a:xfrm>
            <a:off x="179280" y="2492280"/>
            <a:ext cx="8767800" cy="39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1800" b="0" strike="noStrike" spc="-1">
                <a:solidFill>
                  <a:srgbClr val="002060"/>
                </a:solidFill>
                <a:latin typeface="Calibri"/>
              </a:rPr>
              <a:t>La </a:t>
            </a:r>
            <a:r>
              <a:rPr lang="it-IT" sz="2000" b="1" strike="noStrike" spc="-1">
                <a:solidFill>
                  <a:srgbClr val="FF3300"/>
                </a:solidFill>
                <a:latin typeface="Calibri"/>
              </a:rPr>
              <a:t>ketamina</a:t>
            </a:r>
            <a:r>
              <a:rPr lang="it-IT" sz="1800" b="0" strike="noStrike" spc="-1">
                <a:solidFill>
                  <a:srgbClr val="002060"/>
                </a:solidFill>
                <a:latin typeface="Calibri"/>
              </a:rPr>
              <a:t> è attualmente usata non solo in veterinaria ma anche in anestesia clinica. </a:t>
            </a:r>
            <a:endParaRPr lang="en-US" sz="1800" b="0" strike="noStrike" spc="-1">
              <a:solidFill>
                <a:srgbClr val="000000"/>
              </a:solidFill>
              <a:latin typeface="Arial"/>
            </a:endParaRPr>
          </a:p>
        </p:txBody>
      </p:sp>
      <p:sp>
        <p:nvSpPr>
          <p:cNvPr id="439" name="Line 2"/>
          <p:cNvSpPr/>
          <p:nvPr/>
        </p:nvSpPr>
        <p:spPr>
          <a:xfrm>
            <a:off x="0" y="1125360"/>
            <a:ext cx="9144000" cy="0"/>
          </a:xfrm>
          <a:prstGeom prst="line">
            <a:avLst/>
          </a:prstGeom>
          <a:ln w="76320">
            <a:solidFill>
              <a:srgbClr val="FF3300"/>
            </a:solidFill>
            <a:miter/>
          </a:ln>
        </p:spPr>
        <p:style>
          <a:lnRef idx="0">
            <a:scrgbClr r="0" g="0" b="0"/>
          </a:lnRef>
          <a:fillRef idx="0">
            <a:scrgbClr r="0" g="0" b="0"/>
          </a:fillRef>
          <a:effectRef idx="0">
            <a:scrgbClr r="0" g="0" b="0"/>
          </a:effectRef>
          <a:fontRef idx="minor"/>
        </p:style>
      </p:sp>
      <p:sp>
        <p:nvSpPr>
          <p:cNvPr id="440" name="CustomShape 3"/>
          <p:cNvSpPr/>
          <p:nvPr/>
        </p:nvSpPr>
        <p:spPr>
          <a:xfrm>
            <a:off x="3443760" y="189000"/>
            <a:ext cx="156456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strike="noStrike" spc="-1">
                <a:solidFill>
                  <a:srgbClr val="FF3300"/>
                </a:solidFill>
                <a:latin typeface="Calibri"/>
              </a:rPr>
              <a:t>KETAMINA</a:t>
            </a:r>
            <a:endParaRPr lang="en-US" sz="2400" b="0" strike="noStrike" spc="-1">
              <a:solidFill>
                <a:srgbClr val="000000"/>
              </a:solidFill>
              <a:latin typeface="Arial"/>
            </a:endParaRPr>
          </a:p>
        </p:txBody>
      </p:sp>
      <p:sp>
        <p:nvSpPr>
          <p:cNvPr id="441" name="CustomShape 4"/>
          <p:cNvSpPr/>
          <p:nvPr/>
        </p:nvSpPr>
        <p:spPr>
          <a:xfrm>
            <a:off x="3667680" y="549360"/>
            <a:ext cx="1114920" cy="3682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800" b="1" strike="noStrike" spc="-1">
                <a:solidFill>
                  <a:srgbClr val="FF3300"/>
                </a:solidFill>
                <a:latin typeface="Calibri"/>
              </a:rPr>
              <a:t>SPECIAL K</a:t>
            </a:r>
            <a:endParaRPr lang="en-US" sz="1800" b="0" strike="noStrike" spc="-1">
              <a:solidFill>
                <a:srgbClr val="000000"/>
              </a:solidFill>
              <a:latin typeface="Arial"/>
            </a:endParaRPr>
          </a:p>
        </p:txBody>
      </p:sp>
      <p:pic>
        <p:nvPicPr>
          <p:cNvPr id="442" name="Picture 7" descr="http://www.banderasnews.com/0911/images/specialk.jpg"/>
          <p:cNvPicPr/>
          <p:nvPr/>
        </p:nvPicPr>
        <p:blipFill>
          <a:blip r:embed="rId2" cstate="print"/>
          <a:stretch/>
        </p:blipFill>
        <p:spPr>
          <a:xfrm>
            <a:off x="900000" y="404640"/>
            <a:ext cx="1295640" cy="1584360"/>
          </a:xfrm>
          <a:prstGeom prst="rect">
            <a:avLst/>
          </a:prstGeom>
          <a:ln>
            <a:noFill/>
          </a:ln>
        </p:spPr>
      </p:pic>
      <p:pic>
        <p:nvPicPr>
          <p:cNvPr id="443" name="Picture 9" descr="http://wedorecover.com/images/Ketamine-2.jpg"/>
          <p:cNvPicPr/>
          <p:nvPr/>
        </p:nvPicPr>
        <p:blipFill>
          <a:blip r:embed="rId3" cstate="print"/>
          <a:stretch/>
        </p:blipFill>
        <p:spPr>
          <a:xfrm>
            <a:off x="6804000" y="189000"/>
            <a:ext cx="1368360" cy="1925640"/>
          </a:xfrm>
          <a:prstGeom prst="rect">
            <a:avLst/>
          </a:prstGeom>
          <a:ln>
            <a:noFill/>
          </a:ln>
        </p:spPr>
      </p:pic>
      <p:pic>
        <p:nvPicPr>
          <p:cNvPr id="444" name="Picture 11" descr="http://upload.wikimedia.org/wikipedia/commons/thumb/b/ba/Ketamine_Structural_Formulae.png/300px-Ketamine_Structural_Formulae.png"/>
          <p:cNvPicPr/>
          <p:nvPr/>
        </p:nvPicPr>
        <p:blipFill>
          <a:blip r:embed="rId4" cstate="print"/>
          <a:srcRect r="49653"/>
          <a:stretch/>
        </p:blipFill>
        <p:spPr>
          <a:xfrm>
            <a:off x="3635280" y="1268280"/>
            <a:ext cx="1441440" cy="1162080"/>
          </a:xfrm>
          <a:prstGeom prst="rect">
            <a:avLst/>
          </a:prstGeom>
          <a:ln>
            <a:noFill/>
          </a:ln>
        </p:spPr>
      </p:pic>
      <p:pic>
        <p:nvPicPr>
          <p:cNvPr id="445" name="Picture 13" descr="Scanned brain images with response areas highlighted"/>
          <p:cNvPicPr/>
          <p:nvPr/>
        </p:nvPicPr>
        <p:blipFill>
          <a:blip r:embed="rId5" cstate="print"/>
          <a:stretch/>
        </p:blipFill>
        <p:spPr>
          <a:xfrm>
            <a:off x="6443640" y="3429000"/>
            <a:ext cx="2266920" cy="2857680"/>
          </a:xfrm>
          <a:prstGeom prst="rect">
            <a:avLst/>
          </a:prstGeom>
          <a:ln>
            <a:noFill/>
          </a:ln>
        </p:spPr>
      </p:pic>
      <p:sp>
        <p:nvSpPr>
          <p:cNvPr id="446" name="CustomShape 5"/>
          <p:cNvSpPr/>
          <p:nvPr/>
        </p:nvSpPr>
        <p:spPr>
          <a:xfrm>
            <a:off x="324000" y="2924280"/>
            <a:ext cx="6119640" cy="36601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endParaRPr lang="en-US" sz="1800" b="0" strike="noStrike" spc="-1">
              <a:solidFill>
                <a:srgbClr val="000000"/>
              </a:solidFill>
              <a:latin typeface="Arial"/>
            </a:endParaRPr>
          </a:p>
          <a:p>
            <a:pPr algn="just">
              <a:lnSpc>
                <a:spcPct val="100000"/>
              </a:lnSpc>
            </a:pPr>
            <a:r>
              <a:rPr lang="it-IT" sz="1800" b="0" strike="noStrike" spc="-1">
                <a:solidFill>
                  <a:srgbClr val="002060"/>
                </a:solidFill>
                <a:latin typeface="Calibri"/>
              </a:rPr>
              <a:t>La sua struttura chimica, il meccanismo d’azione e gli effetti indotti sono simili a quelli di PCP, anche se gli effetti della ketamina sono meno potenti e di più breve durata della PCP.</a:t>
            </a:r>
            <a:endParaRPr lang="en-US" sz="1800" b="0" strike="noStrike" spc="-1">
              <a:solidFill>
                <a:srgbClr val="000000"/>
              </a:solidFill>
              <a:latin typeface="Arial"/>
            </a:endParaRPr>
          </a:p>
          <a:p>
            <a:pPr algn="just">
              <a:lnSpc>
                <a:spcPct val="100000"/>
              </a:lnSpc>
            </a:pPr>
            <a:endParaRPr lang="en-US" sz="1800" b="0" strike="noStrike" spc="-1">
              <a:solidFill>
                <a:srgbClr val="000000"/>
              </a:solidFill>
              <a:latin typeface="Arial"/>
            </a:endParaRPr>
          </a:p>
          <a:p>
            <a:pPr algn="just">
              <a:lnSpc>
                <a:spcPct val="100000"/>
              </a:lnSpc>
            </a:pPr>
            <a:r>
              <a:rPr lang="it-IT" sz="1800" b="0" strike="noStrike" spc="-1">
                <a:solidFill>
                  <a:srgbClr val="002060"/>
                </a:solidFill>
                <a:latin typeface="Calibri"/>
              </a:rPr>
              <a:t>Chi ne abusa, riscalda il liquido contenuto nelle fiale ed ottiene una polvere che precipita e viene sniffata.</a:t>
            </a:r>
            <a:endParaRPr lang="en-US" sz="1800" b="0" strike="noStrike" spc="-1">
              <a:solidFill>
                <a:srgbClr val="000000"/>
              </a:solidFill>
              <a:latin typeface="Arial"/>
            </a:endParaRPr>
          </a:p>
          <a:p>
            <a:pPr algn="just">
              <a:lnSpc>
                <a:spcPct val="100000"/>
              </a:lnSpc>
            </a:pPr>
            <a:endParaRPr lang="en-US" sz="1800" b="0" strike="noStrike" spc="-1">
              <a:solidFill>
                <a:srgbClr val="000000"/>
              </a:solidFill>
              <a:latin typeface="Arial"/>
            </a:endParaRPr>
          </a:p>
          <a:p>
            <a:pPr algn="just">
              <a:lnSpc>
                <a:spcPct val="100000"/>
              </a:lnSpc>
            </a:pPr>
            <a:r>
              <a:rPr lang="it-IT" sz="1800" b="0" strike="noStrike" spc="-1">
                <a:solidFill>
                  <a:srgbClr val="002060"/>
                </a:solidFill>
                <a:latin typeface="Calibri"/>
              </a:rPr>
              <a:t>E’ considerata una “droga dance” in quanto il suo uso è associato alle lunghe notti in discoteca o nei rave party.</a:t>
            </a:r>
            <a:endParaRPr lang="en-US" sz="1800" b="0" strike="noStrike" spc="-1">
              <a:solidFill>
                <a:srgbClr val="000000"/>
              </a:solidFill>
              <a:latin typeface="Arial"/>
            </a:endParaRPr>
          </a:p>
          <a:p>
            <a:pPr algn="just">
              <a:lnSpc>
                <a:spcPct val="100000"/>
              </a:lnSpc>
            </a:pPr>
            <a:endParaRPr lang="en-US" sz="1800" b="0" strike="noStrike" spc="-1">
              <a:solidFill>
                <a:srgbClr val="000000"/>
              </a:solidFill>
              <a:latin typeface="Arial"/>
            </a:endParaRPr>
          </a:p>
          <a:p>
            <a:pPr algn="just">
              <a:lnSpc>
                <a:spcPct val="100000"/>
              </a:lnSpc>
            </a:pPr>
            <a:r>
              <a:rPr lang="it-IT" sz="1800" b="0" strike="noStrike" spc="-1">
                <a:solidFill>
                  <a:srgbClr val="002060"/>
                </a:solidFill>
                <a:latin typeface="Calibri"/>
              </a:rPr>
              <a:t>L’assunzione può causare deliri, allucinazioni e incoordinazione motoria.</a:t>
            </a:r>
            <a:endParaRPr lang="en-US" sz="1800" b="0" strike="noStrike" spc="-1">
              <a:solidFill>
                <a:srgbClr val="000000"/>
              </a:solidFill>
              <a:latin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TextShape 1"/>
          <p:cNvSpPr txBox="1"/>
          <p:nvPr/>
        </p:nvSpPr>
        <p:spPr>
          <a:xfrm>
            <a:off x="5651640" y="1916280"/>
            <a:ext cx="3241440" cy="3960720"/>
          </a:xfrm>
          <a:prstGeom prst="rect">
            <a:avLst/>
          </a:prstGeom>
          <a:noFill/>
          <a:ln>
            <a:noFill/>
          </a:ln>
        </p:spPr>
        <p:txBody>
          <a:bodyPr>
            <a:normAutofit lnSpcReduction="10000"/>
          </a:bodyPr>
          <a:lstStyle/>
          <a:p>
            <a:pPr marL="342720" indent="-342720" algn="just">
              <a:lnSpc>
                <a:spcPct val="80000"/>
              </a:lnSpc>
              <a:spcBef>
                <a:spcPts val="448"/>
              </a:spcBef>
            </a:pPr>
            <a:r>
              <a:rPr lang="it-IT" sz="1800" b="1" strike="noStrike" spc="-1">
                <a:solidFill>
                  <a:srgbClr val="002060"/>
                </a:solidFill>
                <a:latin typeface="Calibri"/>
              </a:rPr>
              <a:t>“FLASHBACK”</a:t>
            </a:r>
            <a:endParaRPr lang="en-US" sz="1800" b="0" strike="noStrike" spc="-1">
              <a:solidFill>
                <a:srgbClr val="000000"/>
              </a:solidFill>
              <a:latin typeface="Arial"/>
            </a:endParaRPr>
          </a:p>
          <a:p>
            <a:pPr marL="342720" indent="-342720" algn="just">
              <a:lnSpc>
                <a:spcPct val="80000"/>
              </a:lnSpc>
              <a:spcBef>
                <a:spcPts val="448"/>
              </a:spcBef>
            </a:pPr>
            <a:r>
              <a:rPr lang="it-IT" sz="1800" b="0" strike="noStrike" spc="-1">
                <a:solidFill>
                  <a:srgbClr val="002060"/>
                </a:solidFill>
                <a:latin typeface="Calibri"/>
              </a:rPr>
              <a:t> consiste nel ripresentarsi improvvisamente, senza che siano stati assunti allucinogeni, di stati emozionali e turbe della percezione reminiscenze di quelle sperimentate durante un’intossicazione acuta di allucinogeni.</a:t>
            </a:r>
            <a:endParaRPr lang="en-US" sz="1800" b="0" strike="noStrike" spc="-1">
              <a:solidFill>
                <a:srgbClr val="000000"/>
              </a:solidFill>
              <a:latin typeface="Arial"/>
            </a:endParaRPr>
          </a:p>
          <a:p>
            <a:pPr marL="342720" indent="-342720" algn="just">
              <a:lnSpc>
                <a:spcPct val="80000"/>
              </a:lnSpc>
              <a:spcBef>
                <a:spcPts val="448"/>
              </a:spcBef>
            </a:pPr>
            <a:r>
              <a:rPr lang="it-IT" sz="1800" b="0" strike="noStrike" spc="-1">
                <a:solidFill>
                  <a:srgbClr val="002060"/>
                </a:solidFill>
                <a:latin typeface="Calibri"/>
              </a:rPr>
              <a:t>Può insorgere spontaneamente o può essere scatenato dal buio, da stress psicofisici, dall’uso di marijuana.</a:t>
            </a:r>
            <a:endParaRPr lang="en-US" sz="1800" b="0" strike="noStrike" spc="-1">
              <a:solidFill>
                <a:srgbClr val="000000"/>
              </a:solidFill>
              <a:latin typeface="Arial"/>
            </a:endParaRPr>
          </a:p>
          <a:p>
            <a:pPr marL="342720" indent="-342720" algn="just">
              <a:lnSpc>
                <a:spcPct val="80000"/>
              </a:lnSpc>
              <a:spcBef>
                <a:spcPts val="448"/>
              </a:spcBef>
            </a:pPr>
            <a:r>
              <a:rPr lang="it-IT" sz="1800" b="0" strike="noStrike" spc="-1">
                <a:solidFill>
                  <a:srgbClr val="002060"/>
                </a:solidFill>
                <a:latin typeface="Calibri"/>
              </a:rPr>
              <a:t>Un uso prolungato di LSD può causare una diminuzione delle funzioni intellettive.</a:t>
            </a:r>
            <a:endParaRPr lang="en-US" sz="1800" b="0" strike="noStrike" spc="-1">
              <a:solidFill>
                <a:srgbClr val="000000"/>
              </a:solidFill>
              <a:latin typeface="Arial"/>
            </a:endParaRPr>
          </a:p>
          <a:p>
            <a:pPr marL="342720" indent="-342720">
              <a:lnSpc>
                <a:spcPct val="80000"/>
              </a:lnSpc>
              <a:spcBef>
                <a:spcPts val="448"/>
              </a:spcBef>
            </a:pPr>
            <a:endParaRPr lang="en-US" sz="1800" b="0" strike="noStrike" spc="-1">
              <a:solidFill>
                <a:srgbClr val="000000"/>
              </a:solidFill>
              <a:latin typeface="Arial"/>
            </a:endParaRPr>
          </a:p>
        </p:txBody>
      </p:sp>
      <p:sp>
        <p:nvSpPr>
          <p:cNvPr id="449" name="CustomShape 2"/>
          <p:cNvSpPr/>
          <p:nvPr/>
        </p:nvSpPr>
        <p:spPr>
          <a:xfrm>
            <a:off x="179280" y="189000"/>
            <a:ext cx="875052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strike="noStrike" spc="-1">
                <a:solidFill>
                  <a:srgbClr val="0070C0"/>
                </a:solidFill>
                <a:latin typeface="Calibri"/>
              </a:rPr>
              <a:t>ALLUCINOGENI – Effetti avversi</a:t>
            </a:r>
            <a:endParaRPr lang="en-US" sz="2400" b="0" strike="noStrike" spc="-1">
              <a:solidFill>
                <a:srgbClr val="000000"/>
              </a:solidFill>
              <a:latin typeface="Arial"/>
            </a:endParaRPr>
          </a:p>
        </p:txBody>
      </p:sp>
      <p:sp>
        <p:nvSpPr>
          <p:cNvPr id="450" name="Line 3"/>
          <p:cNvSpPr/>
          <p:nvPr/>
        </p:nvSpPr>
        <p:spPr>
          <a:xfrm>
            <a:off x="0" y="836640"/>
            <a:ext cx="9144000" cy="0"/>
          </a:xfrm>
          <a:prstGeom prst="line">
            <a:avLst/>
          </a:prstGeom>
          <a:ln w="76320">
            <a:solidFill>
              <a:srgbClr val="0070C0"/>
            </a:solidFill>
            <a:miter/>
          </a:ln>
        </p:spPr>
        <p:style>
          <a:lnRef idx="0">
            <a:scrgbClr r="0" g="0" b="0"/>
          </a:lnRef>
          <a:fillRef idx="0">
            <a:scrgbClr r="0" g="0" b="0"/>
          </a:fillRef>
          <a:effectRef idx="0">
            <a:scrgbClr r="0" g="0" b="0"/>
          </a:effectRef>
          <a:fontRef idx="minor"/>
        </p:style>
      </p:sp>
      <p:pic>
        <p:nvPicPr>
          <p:cNvPr id="451" name="Picture 8" descr="http://desmotivado.com/files/2008/11/lsd.jpg"/>
          <p:cNvPicPr/>
          <p:nvPr/>
        </p:nvPicPr>
        <p:blipFill>
          <a:blip r:embed="rId3" cstate="print"/>
          <a:srcRect l="4685" t="10488" r="25118" b="10542"/>
          <a:stretch/>
        </p:blipFill>
        <p:spPr>
          <a:xfrm>
            <a:off x="2843280" y="1989000"/>
            <a:ext cx="2736720" cy="4104000"/>
          </a:xfrm>
          <a:prstGeom prst="rect">
            <a:avLst/>
          </a:prstGeom>
          <a:ln>
            <a:noFill/>
          </a:ln>
        </p:spPr>
      </p:pic>
      <p:sp>
        <p:nvSpPr>
          <p:cNvPr id="452" name="CustomShape 4"/>
          <p:cNvSpPr/>
          <p:nvPr/>
        </p:nvSpPr>
        <p:spPr>
          <a:xfrm>
            <a:off x="250920" y="1916280"/>
            <a:ext cx="2592360" cy="3057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2720" algn="just">
              <a:lnSpc>
                <a:spcPct val="80000"/>
              </a:lnSpc>
              <a:spcBef>
                <a:spcPts val="448"/>
              </a:spcBef>
            </a:pPr>
            <a:r>
              <a:rPr lang="it-IT" sz="1800" b="1" strike="noStrike" spc="-1">
                <a:solidFill>
                  <a:srgbClr val="002060"/>
                </a:solidFill>
                <a:latin typeface="Calibri"/>
              </a:rPr>
              <a:t>“BAD TRIP”</a:t>
            </a:r>
            <a:endParaRPr lang="en-US" sz="1800" b="0" strike="noStrike" spc="-1">
              <a:solidFill>
                <a:srgbClr val="000000"/>
              </a:solidFill>
              <a:latin typeface="Arial"/>
            </a:endParaRPr>
          </a:p>
          <a:p>
            <a:pPr marL="342720" indent="-342720" algn="just">
              <a:lnSpc>
                <a:spcPct val="80000"/>
              </a:lnSpc>
              <a:spcBef>
                <a:spcPts val="448"/>
              </a:spcBef>
            </a:pPr>
            <a:r>
              <a:rPr lang="it-IT" sz="1800" b="0" strike="noStrike" spc="-1">
                <a:solidFill>
                  <a:srgbClr val="002060"/>
                </a:solidFill>
                <a:latin typeface="Calibri"/>
              </a:rPr>
              <a:t> caratterizzato da forte componente ansiosa, attacchi di panico, umore depresso, ideazione paranoidea, allucinazioni e stato confusionale.</a:t>
            </a:r>
            <a:endParaRPr lang="en-US" sz="1800" b="0" strike="noStrike" spc="-1">
              <a:solidFill>
                <a:srgbClr val="000000"/>
              </a:solidFill>
              <a:latin typeface="Arial"/>
            </a:endParaRPr>
          </a:p>
          <a:p>
            <a:pPr marL="342720" indent="-342720" algn="just">
              <a:lnSpc>
                <a:spcPct val="80000"/>
              </a:lnSpc>
              <a:spcBef>
                <a:spcPts val="448"/>
              </a:spcBef>
            </a:pPr>
            <a:r>
              <a:rPr lang="it-IT" sz="1800" b="0" strike="noStrike" spc="-1">
                <a:solidFill>
                  <a:srgbClr val="002060"/>
                </a:solidFill>
                <a:latin typeface="Calibri"/>
              </a:rPr>
              <a:t>In genere scompare in 24 ore, ma in alcuni casi può persistere e costituire un episodio psicotico.</a:t>
            </a:r>
            <a:endParaRPr lang="en-US" sz="1800" b="0" strike="noStrike" spc="-1">
              <a:solidFill>
                <a:srgbClr val="000000"/>
              </a:solidFill>
              <a:latin typeface="Arial"/>
            </a:endParaRPr>
          </a:p>
        </p:txBody>
      </p:sp>
      <p:sp>
        <p:nvSpPr>
          <p:cNvPr id="453" name="CustomShape 5"/>
          <p:cNvSpPr/>
          <p:nvPr/>
        </p:nvSpPr>
        <p:spPr>
          <a:xfrm>
            <a:off x="1332000" y="982800"/>
            <a:ext cx="6119640" cy="642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1800" b="0" strike="noStrike" spc="-1">
                <a:solidFill>
                  <a:srgbClr val="002060"/>
                </a:solidFill>
                <a:latin typeface="Calibri"/>
              </a:rPr>
              <a:t>L’uso cronico di allucinogeni può determinare  episodi depressivi, quadri psicotici, stati paranoidei e flashback.</a:t>
            </a:r>
            <a:endParaRPr lang="en-US" sz="1800" b="0" strike="noStrike" spc="-1">
              <a:solidFill>
                <a:srgbClr val="000000"/>
              </a:solidFill>
              <a:latin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CustomShape 1"/>
          <p:cNvSpPr/>
          <p:nvPr/>
        </p:nvSpPr>
        <p:spPr>
          <a:xfrm>
            <a:off x="395280" y="18900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800" b="1" strike="noStrike" spc="-1">
                <a:solidFill>
                  <a:srgbClr val="000066"/>
                </a:solidFill>
                <a:latin typeface="Calibri"/>
              </a:rPr>
              <a:t>PSICOLETTICI O SEDATIVI-EUFORIZZANTI </a:t>
            </a:r>
            <a:endParaRPr lang="en-US" sz="2800" b="0" strike="noStrike" spc="-1">
              <a:solidFill>
                <a:srgbClr val="000000"/>
              </a:solidFill>
              <a:latin typeface="Arial"/>
            </a:endParaRPr>
          </a:p>
        </p:txBody>
      </p:sp>
      <p:sp>
        <p:nvSpPr>
          <p:cNvPr id="456" name="Line 2"/>
          <p:cNvSpPr/>
          <p:nvPr/>
        </p:nvSpPr>
        <p:spPr>
          <a:xfrm>
            <a:off x="0" y="981000"/>
            <a:ext cx="9144000" cy="0"/>
          </a:xfrm>
          <a:prstGeom prst="line">
            <a:avLst/>
          </a:prstGeom>
          <a:ln w="76320">
            <a:solidFill>
              <a:srgbClr val="000066"/>
            </a:solidFill>
            <a:miter/>
          </a:ln>
        </p:spPr>
        <p:style>
          <a:lnRef idx="0">
            <a:scrgbClr r="0" g="0" b="0"/>
          </a:lnRef>
          <a:fillRef idx="0">
            <a:scrgbClr r="0" g="0" b="0"/>
          </a:fillRef>
          <a:effectRef idx="0">
            <a:scrgbClr r="0" g="0" b="0"/>
          </a:effectRef>
          <a:fontRef idx="minor"/>
        </p:style>
      </p:sp>
      <p:sp>
        <p:nvSpPr>
          <p:cNvPr id="457" name="CustomShape 3"/>
          <p:cNvSpPr/>
          <p:nvPr/>
        </p:nvSpPr>
        <p:spPr>
          <a:xfrm>
            <a:off x="539640" y="1268280"/>
            <a:ext cx="4537080" cy="4114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2720">
              <a:lnSpc>
                <a:spcPct val="90000"/>
              </a:lnSpc>
              <a:spcBef>
                <a:spcPts val="448"/>
              </a:spcBef>
            </a:pPr>
            <a:r>
              <a:rPr lang="it-IT" sz="1800" b="1" strike="noStrike" spc="-1">
                <a:solidFill>
                  <a:srgbClr val="000066"/>
                </a:solidFill>
                <a:latin typeface="Calibri"/>
              </a:rPr>
              <a:t>OPPIOIDI</a:t>
            </a:r>
            <a:endParaRPr lang="en-US" sz="18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oppio </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morfina</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eroina (brown sugar, junk)</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codeina</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d-propossifene</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metadone</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fentanil</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idromorfone (Dilaudid), Idrocodone, ossicodone, ossimorfone</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meperidina</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pentazocina</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designer opioids, 3-metil-fentanil (3MF, TMF)</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endParaRPr lang="en-US" sz="1600" b="0" strike="noStrike" spc="-1">
              <a:solidFill>
                <a:srgbClr val="000000"/>
              </a:solidFill>
              <a:latin typeface="Arial"/>
            </a:endParaRPr>
          </a:p>
          <a:p>
            <a:pPr marL="342720" indent="-342720">
              <a:lnSpc>
                <a:spcPct val="90000"/>
              </a:lnSpc>
              <a:spcBef>
                <a:spcPts val="448"/>
              </a:spcBef>
            </a:pPr>
            <a:r>
              <a:rPr lang="it-IT" sz="1800" b="1" strike="noStrike" spc="-1">
                <a:solidFill>
                  <a:srgbClr val="000066"/>
                </a:solidFill>
                <a:latin typeface="Calibri"/>
              </a:rPr>
              <a:t>SEDATIVI-IPNOTICI</a:t>
            </a:r>
            <a:endParaRPr lang="en-US" sz="18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Barbiturici: 	nembutal (yellow submarine)</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Benzodiazepine:	temazepam</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endParaRPr lang="en-US" sz="1600" b="0" strike="noStrike" spc="-1">
              <a:solidFill>
                <a:srgbClr val="000000"/>
              </a:solidFill>
              <a:latin typeface="Arial"/>
            </a:endParaRPr>
          </a:p>
          <a:p>
            <a:pPr marL="342720" indent="-342720">
              <a:lnSpc>
                <a:spcPct val="90000"/>
              </a:lnSpc>
              <a:spcBef>
                <a:spcPts val="448"/>
              </a:spcBef>
            </a:pPr>
            <a:r>
              <a:rPr lang="it-IT" sz="1800" b="1" strike="noStrike" spc="-1">
                <a:solidFill>
                  <a:srgbClr val="000066"/>
                </a:solidFill>
                <a:latin typeface="Calibri"/>
              </a:rPr>
              <a:t>ANESTETICI</a:t>
            </a:r>
            <a:endParaRPr lang="en-US" sz="18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ossido nitroso</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Ketamina (K, superK, kitkat)</a:t>
            </a:r>
            <a:endParaRPr lang="en-US" sz="1600" b="0" strike="noStrike" spc="-1">
              <a:solidFill>
                <a:srgbClr val="000000"/>
              </a:solidFill>
              <a:latin typeface="Arial"/>
            </a:endParaRPr>
          </a:p>
        </p:txBody>
      </p:sp>
      <p:sp>
        <p:nvSpPr>
          <p:cNvPr id="458" name="CustomShape 4"/>
          <p:cNvSpPr/>
          <p:nvPr/>
        </p:nvSpPr>
        <p:spPr>
          <a:xfrm>
            <a:off x="5292720" y="1268280"/>
            <a:ext cx="3672000" cy="4114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2720">
              <a:lnSpc>
                <a:spcPct val="90000"/>
              </a:lnSpc>
              <a:spcBef>
                <a:spcPts val="448"/>
              </a:spcBef>
            </a:pPr>
            <a:r>
              <a:rPr lang="it-IT" sz="1800" b="1" strike="noStrike" spc="-1">
                <a:solidFill>
                  <a:srgbClr val="000066"/>
                </a:solidFill>
                <a:latin typeface="Calibri"/>
              </a:rPr>
              <a:t>SOLVENTI VOLATILI</a:t>
            </a:r>
            <a:endParaRPr lang="en-US" sz="1800" b="0" strike="noStrike" spc="-1">
              <a:solidFill>
                <a:srgbClr val="000000"/>
              </a:solidFill>
              <a:latin typeface="Arial"/>
            </a:endParaRPr>
          </a:p>
          <a:p>
            <a:pPr marL="342720" indent="-342720">
              <a:lnSpc>
                <a:spcPct val="90000"/>
              </a:lnSpc>
              <a:spcBef>
                <a:spcPts val="400"/>
              </a:spcBef>
              <a:buClr>
                <a:srgbClr val="000066"/>
              </a:buClr>
              <a:buFont typeface="Calibri"/>
              <a:buChar char="•"/>
            </a:pPr>
            <a:r>
              <a:rPr lang="it-IT" sz="1600" b="1" i="1" strike="noStrike" spc="-1">
                <a:solidFill>
                  <a:srgbClr val="000066"/>
                </a:solidFill>
                <a:latin typeface="Calibri"/>
              </a:rPr>
              <a:t>solventi</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strike="noStrike" spc="-1">
                <a:solidFill>
                  <a:srgbClr val="000000"/>
                </a:solidFill>
                <a:latin typeface="Calibri"/>
              </a:rPr>
              <a:t>	</a:t>
            </a:r>
            <a:r>
              <a:rPr lang="it-IT" sz="1600" b="0" i="1" strike="noStrike" spc="-1">
                <a:solidFill>
                  <a:srgbClr val="000000"/>
                </a:solidFill>
                <a:latin typeface="Calibri"/>
              </a:rPr>
              <a:t>etere</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	colle (Bostik)</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	toluene</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	xilene</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	esano</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	3-cloro-etano (Tippex)</a:t>
            </a:r>
            <a:endParaRPr lang="en-US" sz="1600" b="0" strike="noStrike" spc="-1">
              <a:solidFill>
                <a:srgbClr val="000000"/>
              </a:solidFill>
              <a:latin typeface="Arial"/>
            </a:endParaRPr>
          </a:p>
          <a:p>
            <a:pPr marL="342720" indent="-342720">
              <a:lnSpc>
                <a:spcPct val="90000"/>
              </a:lnSpc>
              <a:spcBef>
                <a:spcPts val="400"/>
              </a:spcBef>
              <a:buClr>
                <a:srgbClr val="000066"/>
              </a:buClr>
              <a:buFont typeface="Calibri"/>
              <a:buChar char="•"/>
            </a:pPr>
            <a:r>
              <a:rPr lang="it-IT" sz="1600" b="1" i="1" strike="noStrike" spc="-1">
                <a:solidFill>
                  <a:srgbClr val="000066"/>
                </a:solidFill>
                <a:latin typeface="Calibri"/>
              </a:rPr>
              <a:t>propellenti e gas</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strike="noStrike" spc="-1">
                <a:solidFill>
                  <a:srgbClr val="000000"/>
                </a:solidFill>
                <a:latin typeface="Calibri"/>
              </a:rPr>
              <a:t>	</a:t>
            </a:r>
            <a:r>
              <a:rPr lang="it-IT" sz="1600" b="0" i="1" strike="noStrike" spc="-1">
                <a:solidFill>
                  <a:srgbClr val="000000"/>
                </a:solidFill>
                <a:latin typeface="Calibri"/>
              </a:rPr>
              <a:t>propano</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	butano (benzina per accendini)</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i="1" strike="noStrike" spc="-1">
                <a:solidFill>
                  <a:srgbClr val="000000"/>
                </a:solidFill>
                <a:latin typeface="Calibri"/>
              </a:rPr>
              <a:t>	CFC</a:t>
            </a:r>
            <a:endParaRPr lang="en-US" sz="1600" b="0" strike="noStrike" spc="-1">
              <a:solidFill>
                <a:srgbClr val="000000"/>
              </a:solidFill>
              <a:latin typeface="Arial"/>
            </a:endParaRPr>
          </a:p>
          <a:p>
            <a:pPr marL="342720" indent="-342720">
              <a:lnSpc>
                <a:spcPct val="90000"/>
              </a:lnSpc>
              <a:spcBef>
                <a:spcPts val="400"/>
              </a:spcBef>
              <a:buClr>
                <a:srgbClr val="000066"/>
              </a:buClr>
              <a:buFont typeface="Calibri"/>
              <a:buChar char="•"/>
            </a:pPr>
            <a:r>
              <a:rPr lang="it-IT" sz="1600" b="1" i="1" strike="noStrike" spc="-1">
                <a:solidFill>
                  <a:srgbClr val="000066"/>
                </a:solidFill>
                <a:latin typeface="Calibri"/>
              </a:rPr>
              <a:t>nitriti</a:t>
            </a:r>
            <a:endParaRPr lang="en-US" sz="1600" b="0" strike="noStrike" spc="-1">
              <a:solidFill>
                <a:srgbClr val="000000"/>
              </a:solidFill>
              <a:latin typeface="Arial"/>
            </a:endParaRPr>
          </a:p>
          <a:p>
            <a:pPr marL="342720" indent="-342720">
              <a:lnSpc>
                <a:spcPct val="80000"/>
              </a:lnSpc>
              <a:spcBef>
                <a:spcPts val="400"/>
              </a:spcBef>
              <a:buClr>
                <a:srgbClr val="000000"/>
              </a:buClr>
              <a:buFont typeface="Calibri"/>
              <a:buChar char="•"/>
            </a:pPr>
            <a:r>
              <a:rPr lang="it-IT" sz="1600" b="0" strike="noStrike" spc="-1">
                <a:solidFill>
                  <a:srgbClr val="000000"/>
                </a:solidFill>
                <a:latin typeface="Calibri"/>
              </a:rPr>
              <a:t>	</a:t>
            </a:r>
            <a:r>
              <a:rPr lang="it-IT" sz="1600" b="0" i="1" strike="noStrike" spc="-1">
                <a:solidFill>
                  <a:srgbClr val="000000"/>
                </a:solidFill>
                <a:latin typeface="Calibri"/>
              </a:rPr>
              <a:t>amil e butil –nitriti (popper)</a:t>
            </a:r>
            <a:endParaRPr lang="en-US" sz="1600" b="0" strike="noStrike" spc="-1">
              <a:solidFill>
                <a:srgbClr val="000000"/>
              </a:solidFill>
              <a:latin typeface="Arial"/>
            </a:endParaRPr>
          </a:p>
          <a:p>
            <a:pPr marL="342720" indent="-342720">
              <a:lnSpc>
                <a:spcPct val="90000"/>
              </a:lnSpc>
              <a:spcBef>
                <a:spcPts val="400"/>
              </a:spcBef>
              <a:buClr>
                <a:srgbClr val="000000"/>
              </a:buClr>
              <a:buFont typeface="Calibri"/>
              <a:buChar char="•"/>
            </a:pPr>
            <a:endParaRPr lang="en-US" sz="1600" b="0" strike="noStrike" spc="-1">
              <a:solidFill>
                <a:srgbClr val="000000"/>
              </a:solidFill>
              <a:latin typeface="Arial"/>
            </a:endParaRPr>
          </a:p>
          <a:p>
            <a:pPr marL="342720" indent="-342720">
              <a:lnSpc>
                <a:spcPct val="90000"/>
              </a:lnSpc>
              <a:spcBef>
                <a:spcPts val="400"/>
              </a:spcBef>
              <a:buClr>
                <a:srgbClr val="000066"/>
              </a:buClr>
              <a:buFont typeface="Calibri"/>
              <a:buChar char="•"/>
            </a:pPr>
            <a:r>
              <a:rPr lang="it-IT" sz="1600" b="1" i="1" strike="noStrike" spc="-1">
                <a:solidFill>
                  <a:srgbClr val="000066"/>
                </a:solidFill>
                <a:latin typeface="Calibri"/>
              </a:rPr>
              <a:t>ALCOOL</a:t>
            </a:r>
            <a:endParaRPr lang="en-US" sz="1600" b="0" strike="noStrike" spc="-1">
              <a:solidFill>
                <a:srgbClr val="000000"/>
              </a:solidFill>
              <a:latin typeface="Arial"/>
            </a:endParaRPr>
          </a:p>
          <a:p>
            <a:pPr marL="342720" indent="-342720">
              <a:lnSpc>
                <a:spcPct val="90000"/>
              </a:lnSpc>
              <a:spcBef>
                <a:spcPts val="400"/>
              </a:spcBef>
              <a:buClr>
                <a:srgbClr val="000066"/>
              </a:buClr>
              <a:buFont typeface="Calibri"/>
              <a:buChar char="•"/>
            </a:pPr>
            <a:endParaRPr lang="en-US" sz="1600" b="0" strike="noStrike" spc="-1">
              <a:solidFill>
                <a:srgbClr val="000000"/>
              </a:solidFill>
              <a:latin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CustomShape 1"/>
          <p:cNvSpPr/>
          <p:nvPr/>
        </p:nvSpPr>
        <p:spPr>
          <a:xfrm>
            <a:off x="395280" y="18900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800" b="1" strike="noStrike" spc="-1">
                <a:solidFill>
                  <a:srgbClr val="000066"/>
                </a:solidFill>
                <a:latin typeface="Calibri"/>
              </a:rPr>
              <a:t>SOLVENTI VOLATILI - INALANTI</a:t>
            </a:r>
            <a:endParaRPr lang="en-US" sz="2800" b="0" strike="noStrike" spc="-1">
              <a:solidFill>
                <a:srgbClr val="000000"/>
              </a:solidFill>
              <a:latin typeface="Arial"/>
            </a:endParaRPr>
          </a:p>
        </p:txBody>
      </p:sp>
      <p:sp>
        <p:nvSpPr>
          <p:cNvPr id="461" name="Line 2"/>
          <p:cNvSpPr/>
          <p:nvPr/>
        </p:nvSpPr>
        <p:spPr>
          <a:xfrm>
            <a:off x="0" y="981000"/>
            <a:ext cx="9144000" cy="0"/>
          </a:xfrm>
          <a:prstGeom prst="line">
            <a:avLst/>
          </a:prstGeom>
          <a:ln w="76320">
            <a:solidFill>
              <a:srgbClr val="000066"/>
            </a:solidFill>
            <a:miter/>
          </a:ln>
        </p:spPr>
        <p:style>
          <a:lnRef idx="0">
            <a:scrgbClr r="0" g="0" b="0"/>
          </a:lnRef>
          <a:fillRef idx="0">
            <a:scrgbClr r="0" g="0" b="0"/>
          </a:fillRef>
          <a:effectRef idx="0">
            <a:scrgbClr r="0" g="0" b="0"/>
          </a:effectRef>
          <a:fontRef idx="minor"/>
        </p:style>
      </p:sp>
      <p:pic>
        <p:nvPicPr>
          <p:cNvPr id="462" name="Picture 3"/>
          <p:cNvPicPr/>
          <p:nvPr/>
        </p:nvPicPr>
        <p:blipFill>
          <a:blip r:embed="rId2" cstate="print"/>
          <a:stretch/>
        </p:blipFill>
        <p:spPr>
          <a:xfrm>
            <a:off x="1154160" y="1442880"/>
            <a:ext cx="6834240" cy="3972240"/>
          </a:xfrm>
          <a:prstGeom prst="rect">
            <a:avLst/>
          </a:prstGeom>
          <a:ln>
            <a:noFill/>
          </a:ln>
        </p:spPr>
      </p:pic>
      <p:pic>
        <p:nvPicPr>
          <p:cNvPr id="463" name="Picture 4"/>
          <p:cNvPicPr/>
          <p:nvPr/>
        </p:nvPicPr>
        <p:blipFill>
          <a:blip r:embed="rId3" cstate="print"/>
          <a:stretch/>
        </p:blipFill>
        <p:spPr>
          <a:xfrm>
            <a:off x="5148360" y="1047600"/>
            <a:ext cx="3198600" cy="2381400"/>
          </a:xfrm>
          <a:prstGeom prst="rect">
            <a:avLst/>
          </a:prstGeom>
          <a:ln>
            <a:noFill/>
          </a:ln>
        </p:spPr>
      </p:pic>
      <p:sp>
        <p:nvSpPr>
          <p:cNvPr id="464" name="CustomShape 3"/>
          <p:cNvSpPr/>
          <p:nvPr/>
        </p:nvSpPr>
        <p:spPr>
          <a:xfrm>
            <a:off x="395280" y="189000"/>
            <a:ext cx="8381880" cy="647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800" b="1" strike="noStrike" spc="-1">
                <a:solidFill>
                  <a:srgbClr val="000066"/>
                </a:solidFill>
                <a:latin typeface="Calibri"/>
              </a:rPr>
              <a:t>SOLVENTI VOLATILI - INALANTI</a:t>
            </a:r>
            <a:endParaRPr lang="en-US" sz="2800" b="0" strike="noStrike" spc="-1">
              <a:solidFill>
                <a:srgbClr val="000000"/>
              </a:solidFill>
              <a:latin typeface="Arial"/>
            </a:endParaRPr>
          </a:p>
        </p:txBody>
      </p:sp>
      <p:sp>
        <p:nvSpPr>
          <p:cNvPr id="465" name="Line 4"/>
          <p:cNvSpPr/>
          <p:nvPr/>
        </p:nvSpPr>
        <p:spPr>
          <a:xfrm>
            <a:off x="-1440" y="981000"/>
            <a:ext cx="9144000" cy="0"/>
          </a:xfrm>
          <a:prstGeom prst="line">
            <a:avLst/>
          </a:prstGeom>
          <a:ln w="76320">
            <a:solidFill>
              <a:srgbClr val="000066"/>
            </a:solidFill>
            <a:miter/>
          </a:ln>
        </p:spPr>
        <p:style>
          <a:lnRef idx="0">
            <a:scrgbClr r="0" g="0" b="0"/>
          </a:lnRef>
          <a:fillRef idx="0">
            <a:scrgbClr r="0" g="0" b="0"/>
          </a:fillRef>
          <a:effectRef idx="0">
            <a:scrgbClr r="0" g="0" b="0"/>
          </a:effectRef>
          <a:fontRef idx="minor"/>
        </p:style>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Shape 1"/>
          <p:cNvSpPr txBox="1"/>
          <p:nvPr/>
        </p:nvSpPr>
        <p:spPr>
          <a:xfrm>
            <a:off x="380880" y="44280"/>
            <a:ext cx="8382240" cy="914400"/>
          </a:xfrm>
          <a:prstGeom prst="rect">
            <a:avLst/>
          </a:prstGeom>
          <a:noFill/>
          <a:ln>
            <a:noFill/>
          </a:ln>
        </p:spPr>
        <p:txBody>
          <a:bodyPr anchor="ctr"/>
          <a:lstStyle/>
          <a:p>
            <a:pPr algn="ctr">
              <a:lnSpc>
                <a:spcPct val="100000"/>
              </a:lnSpc>
            </a:pPr>
            <a:r>
              <a:rPr lang="it-IT" sz="2800" b="1" strike="noStrike" spc="-1">
                <a:solidFill>
                  <a:srgbClr val="C00000"/>
                </a:solidFill>
                <a:latin typeface="Calibri"/>
                <a:ea typeface="Arial"/>
              </a:rPr>
              <a:t>TOLLERANZA FARMACOLOGICA</a:t>
            </a:r>
            <a:endParaRPr lang="en-US" sz="2800" b="0" strike="noStrike" spc="-1">
              <a:solidFill>
                <a:srgbClr val="000000"/>
              </a:solidFill>
              <a:latin typeface="Arial"/>
            </a:endParaRPr>
          </a:p>
        </p:txBody>
      </p:sp>
      <p:sp>
        <p:nvSpPr>
          <p:cNvPr id="82" name="TextShape 2"/>
          <p:cNvSpPr txBox="1"/>
          <p:nvPr/>
        </p:nvSpPr>
        <p:spPr>
          <a:xfrm>
            <a:off x="468360" y="980640"/>
            <a:ext cx="8251920" cy="2016360"/>
          </a:xfrm>
          <a:prstGeom prst="rect">
            <a:avLst/>
          </a:prstGeom>
          <a:noFill/>
          <a:ln>
            <a:noFill/>
          </a:ln>
        </p:spPr>
        <p:txBody>
          <a:bodyPr>
            <a:normAutofit/>
          </a:bodyPr>
          <a:lstStyle/>
          <a:p>
            <a:pPr marL="91800" algn="just">
              <a:lnSpc>
                <a:spcPct val="100000"/>
              </a:lnSpc>
              <a:spcBef>
                <a:spcPts val="598"/>
              </a:spcBef>
            </a:pPr>
            <a:r>
              <a:rPr lang="it-IT" sz="1800" b="0" strike="noStrike" spc="-1">
                <a:solidFill>
                  <a:srgbClr val="000066"/>
                </a:solidFill>
                <a:latin typeface="Calibri"/>
                <a:ea typeface="Arial"/>
              </a:rPr>
              <a:t>Fenomeno che comporta la necessità di aumentare progressivamente la dose da somministrare per ottenere gli effetti farmacologici desiderati.</a:t>
            </a:r>
            <a:endParaRPr lang="en-US" sz="1800" b="0" strike="noStrike" spc="-1">
              <a:solidFill>
                <a:srgbClr val="000000"/>
              </a:solidFill>
              <a:latin typeface="Arial"/>
            </a:endParaRPr>
          </a:p>
          <a:p>
            <a:pPr marL="91800" algn="just">
              <a:lnSpc>
                <a:spcPct val="100000"/>
              </a:lnSpc>
              <a:spcBef>
                <a:spcPts val="598"/>
              </a:spcBef>
            </a:pPr>
            <a:r>
              <a:rPr lang="it-IT" sz="1800" b="0" strike="noStrike" spc="-1">
                <a:solidFill>
                  <a:srgbClr val="000066"/>
                </a:solidFill>
                <a:latin typeface="Calibri"/>
                <a:ea typeface="Arial"/>
              </a:rPr>
              <a:t>Fenomeno non esclusivo delle sostanze d’abuso e non presente per tutte le droghe: per molti farmaci si verificano fenomeni di tolleranza (ad es anticolinergici o nitroderivati); al contrario, sostanze come la cocaina e le amfetamine non determinano fenomeni di tolleranza.</a:t>
            </a:r>
            <a:endParaRPr lang="en-US" sz="1800" b="0" strike="noStrike" spc="-1">
              <a:solidFill>
                <a:srgbClr val="000000"/>
              </a:solidFill>
              <a:latin typeface="Arial"/>
            </a:endParaRPr>
          </a:p>
        </p:txBody>
      </p:sp>
      <p:sp>
        <p:nvSpPr>
          <p:cNvPr id="83" name="Line 3"/>
          <p:cNvSpPr/>
          <p:nvPr/>
        </p:nvSpPr>
        <p:spPr>
          <a:xfrm>
            <a:off x="0" y="90792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sp>
        <p:nvSpPr>
          <p:cNvPr id="84" name="CustomShape 4"/>
          <p:cNvSpPr/>
          <p:nvPr/>
        </p:nvSpPr>
        <p:spPr>
          <a:xfrm>
            <a:off x="826920" y="3500280"/>
            <a:ext cx="7632720" cy="13107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C00000"/>
            </a:solidFill>
            <a:miter/>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1600" b="0" i="1" strike="noStrike" spc="-1">
                <a:solidFill>
                  <a:srgbClr val="000066"/>
                </a:solidFill>
                <a:latin typeface="Calibri"/>
              </a:rPr>
              <a:t>La psicosi è di solito caratterizzata da “una allucinosi vera”, una alterazione delle senso-percezioni che porta a relazioni interpersonali esaltanti. Elementi costitutivi della psicosi:</a:t>
            </a:r>
            <a:endParaRPr lang="en-US" sz="1600" b="0" strike="noStrike" spc="-1">
              <a:solidFill>
                <a:srgbClr val="000000"/>
              </a:solidFill>
              <a:latin typeface="Arial"/>
            </a:endParaRPr>
          </a:p>
          <a:p>
            <a:pPr algn="just">
              <a:lnSpc>
                <a:spcPct val="100000"/>
              </a:lnSpc>
              <a:buClr>
                <a:srgbClr val="000066"/>
              </a:buClr>
              <a:buFont typeface="Calibri"/>
              <a:buAutoNum type="arabicParenR"/>
            </a:pPr>
            <a:r>
              <a:rPr lang="it-IT" sz="1600" b="0" i="1" strike="noStrike" spc="-1">
                <a:solidFill>
                  <a:srgbClr val="000066"/>
                </a:solidFill>
                <a:latin typeface="Calibri"/>
              </a:rPr>
              <a:t>alterazione del senso del tempo e dello spazio</a:t>
            </a:r>
            <a:endParaRPr lang="en-US" sz="1600" b="0" strike="noStrike" spc="-1">
              <a:solidFill>
                <a:srgbClr val="000000"/>
              </a:solidFill>
              <a:latin typeface="Arial"/>
            </a:endParaRPr>
          </a:p>
          <a:p>
            <a:pPr algn="just">
              <a:lnSpc>
                <a:spcPct val="100000"/>
              </a:lnSpc>
              <a:buClr>
                <a:srgbClr val="000066"/>
              </a:buClr>
              <a:buFont typeface="Calibri"/>
              <a:buAutoNum type="arabicParenR"/>
            </a:pPr>
            <a:r>
              <a:rPr lang="it-IT" sz="1600" b="0" i="1" strike="noStrike" spc="-1">
                <a:solidFill>
                  <a:srgbClr val="000066"/>
                </a:solidFill>
                <a:latin typeface="Calibri"/>
              </a:rPr>
              <a:t>perdita della capacità di giudizio</a:t>
            </a:r>
            <a:endParaRPr lang="en-US" sz="1600" b="0" strike="noStrike" spc="-1">
              <a:solidFill>
                <a:srgbClr val="000000"/>
              </a:solidFill>
              <a:latin typeface="Arial"/>
            </a:endParaRPr>
          </a:p>
          <a:p>
            <a:pPr algn="just">
              <a:lnSpc>
                <a:spcPct val="100000"/>
              </a:lnSpc>
              <a:buClr>
                <a:srgbClr val="000066"/>
              </a:buClr>
              <a:buFont typeface="Calibri"/>
              <a:buAutoNum type="arabicParenR" startAt="3"/>
            </a:pPr>
            <a:r>
              <a:rPr lang="it-IT" sz="1600" b="0" i="1" strike="noStrike" spc="-1">
                <a:solidFill>
                  <a:srgbClr val="000066"/>
                </a:solidFill>
                <a:latin typeface="Calibri"/>
              </a:rPr>
              <a:t>alterazione della percezione del suono e del colore</a:t>
            </a:r>
            <a:endParaRPr lang="en-US" sz="1600" b="0" strike="noStrike" spc="-1">
              <a:solidFill>
                <a:srgbClr val="000000"/>
              </a:solidFill>
              <a:latin typeface="Arial"/>
            </a:endParaRPr>
          </a:p>
        </p:txBody>
      </p:sp>
      <p:sp>
        <p:nvSpPr>
          <p:cNvPr id="85" name="CustomShape 5"/>
          <p:cNvSpPr/>
          <p:nvPr/>
        </p:nvSpPr>
        <p:spPr>
          <a:xfrm>
            <a:off x="539640" y="4941720"/>
            <a:ext cx="4103640" cy="17672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CC66"/>
          </a:solid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1800" b="1" strike="noStrike" spc="-1">
                <a:solidFill>
                  <a:srgbClr val="002060"/>
                </a:solidFill>
                <a:latin typeface="Calibri"/>
                <a:ea typeface="Arial"/>
              </a:rPr>
              <a:t>Sostanze in grado di produrre psicosi</a:t>
            </a:r>
            <a:endParaRPr lang="en-US" sz="1800" b="0" strike="noStrike" spc="-1">
              <a:solidFill>
                <a:srgbClr val="000000"/>
              </a:solidFill>
              <a:latin typeface="Arial"/>
            </a:endParaRPr>
          </a:p>
          <a:p>
            <a:pPr>
              <a:lnSpc>
                <a:spcPct val="100000"/>
              </a:lnSpc>
            </a:pPr>
            <a:r>
              <a:rPr lang="it-IT" sz="1800" b="1" strike="noStrike" spc="-1">
                <a:solidFill>
                  <a:srgbClr val="002060"/>
                </a:solidFill>
                <a:latin typeface="Calibri"/>
                <a:ea typeface="Arial"/>
              </a:rPr>
              <a:t> dose-dipendente</a:t>
            </a:r>
            <a:endParaRPr lang="en-US" sz="1800" b="0" strike="noStrike" spc="-1">
              <a:solidFill>
                <a:srgbClr val="000000"/>
              </a:solidFill>
              <a:latin typeface="Arial"/>
            </a:endParaRPr>
          </a:p>
          <a:p>
            <a:pPr>
              <a:lnSpc>
                <a:spcPct val="100000"/>
              </a:lnSpc>
              <a:spcBef>
                <a:spcPts val="298"/>
              </a:spcBef>
            </a:pPr>
            <a:r>
              <a:rPr lang="it-IT" sz="1600" b="0" strike="noStrike" spc="-1">
                <a:solidFill>
                  <a:srgbClr val="002060"/>
                </a:solidFill>
                <a:latin typeface="Calibri"/>
              </a:rPr>
              <a:t>- amfetamine e derivati (MDMA=ECSTASY)</a:t>
            </a:r>
            <a:endParaRPr lang="en-US" sz="1600" b="0" strike="noStrike" spc="-1">
              <a:solidFill>
                <a:srgbClr val="000000"/>
              </a:solidFill>
              <a:latin typeface="Arial"/>
            </a:endParaRPr>
          </a:p>
          <a:p>
            <a:pPr>
              <a:lnSpc>
                <a:spcPct val="100000"/>
              </a:lnSpc>
              <a:spcBef>
                <a:spcPts val="298"/>
              </a:spcBef>
            </a:pPr>
            <a:r>
              <a:rPr lang="it-IT" sz="1600" b="0" strike="noStrike" spc="-1">
                <a:solidFill>
                  <a:srgbClr val="002060"/>
                </a:solidFill>
                <a:latin typeface="Calibri"/>
              </a:rPr>
              <a:t>- LSD</a:t>
            </a:r>
            <a:endParaRPr lang="en-US" sz="1600" b="0" strike="noStrike" spc="-1">
              <a:solidFill>
                <a:srgbClr val="000000"/>
              </a:solidFill>
              <a:latin typeface="Arial"/>
            </a:endParaRPr>
          </a:p>
          <a:p>
            <a:pPr>
              <a:lnSpc>
                <a:spcPct val="100000"/>
              </a:lnSpc>
              <a:spcBef>
                <a:spcPts val="298"/>
              </a:spcBef>
            </a:pPr>
            <a:r>
              <a:rPr lang="it-IT" sz="1600" b="0" strike="noStrike" spc="-1">
                <a:solidFill>
                  <a:srgbClr val="002060"/>
                </a:solidFill>
                <a:latin typeface="Calibri"/>
              </a:rPr>
              <a:t>- cocaina</a:t>
            </a:r>
            <a:endParaRPr lang="en-US" sz="1600" b="0" strike="noStrike" spc="-1">
              <a:solidFill>
                <a:srgbClr val="000000"/>
              </a:solidFill>
              <a:latin typeface="Arial"/>
            </a:endParaRPr>
          </a:p>
          <a:p>
            <a:pPr>
              <a:lnSpc>
                <a:spcPct val="100000"/>
              </a:lnSpc>
              <a:spcBef>
                <a:spcPts val="298"/>
              </a:spcBef>
            </a:pPr>
            <a:r>
              <a:rPr lang="it-IT" sz="1600" b="0" strike="noStrike" spc="-1">
                <a:solidFill>
                  <a:srgbClr val="002060"/>
                </a:solidFill>
                <a:latin typeface="Calibri"/>
              </a:rPr>
              <a:t>- derivati cannabis indica (Marijuana, Hashish)</a:t>
            </a:r>
            <a:endParaRPr lang="en-US" sz="1600" b="0" strike="noStrike" spc="-1">
              <a:solidFill>
                <a:srgbClr val="000000"/>
              </a:solidFill>
              <a:latin typeface="Arial"/>
            </a:endParaRPr>
          </a:p>
        </p:txBody>
      </p:sp>
      <p:sp>
        <p:nvSpPr>
          <p:cNvPr id="86" name="CustomShape 6"/>
          <p:cNvSpPr/>
          <p:nvPr/>
        </p:nvSpPr>
        <p:spPr>
          <a:xfrm>
            <a:off x="4772160" y="4925880"/>
            <a:ext cx="4105080" cy="17672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6B6BCF"/>
          </a:solid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1800" b="1" strike="noStrike" spc="-1">
                <a:solidFill>
                  <a:srgbClr val="FFFFFF"/>
                </a:solidFill>
                <a:latin typeface="Calibri"/>
                <a:ea typeface="Arial"/>
              </a:rPr>
              <a:t>Sostanze in grado di produrre psicosi da astinenza</a:t>
            </a:r>
            <a:endParaRPr lang="en-US" sz="1800" b="0" strike="noStrike" spc="-1">
              <a:solidFill>
                <a:srgbClr val="000000"/>
              </a:solidFill>
              <a:latin typeface="Arial"/>
            </a:endParaRPr>
          </a:p>
          <a:p>
            <a:pPr>
              <a:lnSpc>
                <a:spcPct val="100000"/>
              </a:lnSpc>
              <a:spcBef>
                <a:spcPts val="298"/>
              </a:spcBef>
              <a:buClr>
                <a:srgbClr val="FFFFFF"/>
              </a:buClr>
              <a:buFont typeface="Calibri"/>
              <a:buChar char="-"/>
            </a:pPr>
            <a:r>
              <a:rPr lang="it-IT" sz="1600" b="0" strike="noStrike" spc="-1">
                <a:solidFill>
                  <a:srgbClr val="FFFFFF"/>
                </a:solidFill>
                <a:latin typeface="Calibri"/>
              </a:rPr>
              <a:t> morfina e derivati</a:t>
            </a:r>
            <a:endParaRPr lang="en-US" sz="1600" b="0" strike="noStrike" spc="-1">
              <a:solidFill>
                <a:srgbClr val="000000"/>
              </a:solidFill>
              <a:latin typeface="Arial"/>
            </a:endParaRPr>
          </a:p>
          <a:p>
            <a:pPr>
              <a:lnSpc>
                <a:spcPct val="100000"/>
              </a:lnSpc>
              <a:spcBef>
                <a:spcPts val="298"/>
              </a:spcBef>
              <a:buClr>
                <a:srgbClr val="FFFFFF"/>
              </a:buClr>
              <a:buFont typeface="Calibri"/>
              <a:buChar char="-"/>
            </a:pPr>
            <a:r>
              <a:rPr lang="it-IT" sz="1600" b="0" strike="noStrike" spc="-1">
                <a:solidFill>
                  <a:srgbClr val="FFFFFF"/>
                </a:solidFill>
                <a:latin typeface="Calibri"/>
              </a:rPr>
              <a:t> barbiturici</a:t>
            </a:r>
            <a:endParaRPr lang="en-US" sz="1600" b="0" strike="noStrike" spc="-1">
              <a:solidFill>
                <a:srgbClr val="000000"/>
              </a:solidFill>
              <a:latin typeface="Arial"/>
            </a:endParaRPr>
          </a:p>
          <a:p>
            <a:pPr>
              <a:lnSpc>
                <a:spcPct val="100000"/>
              </a:lnSpc>
              <a:spcBef>
                <a:spcPts val="298"/>
              </a:spcBef>
              <a:buClr>
                <a:srgbClr val="FFFFFF"/>
              </a:buClr>
              <a:buFont typeface="Calibri"/>
              <a:buChar char="-"/>
            </a:pPr>
            <a:r>
              <a:rPr lang="it-IT" sz="1600" b="0" strike="noStrike" spc="-1">
                <a:solidFill>
                  <a:srgbClr val="FFFFFF"/>
                </a:solidFill>
                <a:latin typeface="Calibri"/>
              </a:rPr>
              <a:t> etanolo</a:t>
            </a:r>
            <a:endParaRPr lang="en-US" sz="1600" b="0" strike="noStrike" spc="-1">
              <a:solidFill>
                <a:srgbClr val="000000"/>
              </a:solidFill>
              <a:latin typeface="Arial"/>
            </a:endParaRPr>
          </a:p>
          <a:p>
            <a:pPr>
              <a:lnSpc>
                <a:spcPct val="100000"/>
              </a:lnSpc>
              <a:spcBef>
                <a:spcPts val="298"/>
              </a:spcBef>
              <a:buClr>
                <a:srgbClr val="FFFFFF"/>
              </a:buClr>
              <a:buFont typeface="Calibri"/>
              <a:buChar char="-"/>
            </a:pPr>
            <a:endParaRPr lang="en-US" sz="1600" b="0" strike="noStrike" spc="-1">
              <a:solidFill>
                <a:srgbClr val="000000"/>
              </a:solidFill>
              <a:latin typeface="Arial"/>
            </a:endParaRPr>
          </a:p>
        </p:txBody>
      </p:sp>
      <p:sp>
        <p:nvSpPr>
          <p:cNvPr id="87" name="CustomShape 7"/>
          <p:cNvSpPr/>
          <p:nvPr/>
        </p:nvSpPr>
        <p:spPr>
          <a:xfrm>
            <a:off x="539640" y="2781360"/>
            <a:ext cx="8280360" cy="7038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2000" b="0" strike="noStrike" spc="-1">
                <a:solidFill>
                  <a:srgbClr val="C00000"/>
                </a:solidFill>
                <a:latin typeface="Calibri"/>
              </a:rPr>
              <a:t>La somministrazione di dosi elevate di farmaci psicogeni oppure la sottrazione acuta di sostanze assuefacenti può evocare una </a:t>
            </a:r>
            <a:r>
              <a:rPr lang="it-IT" sz="2000" b="1" strike="noStrike" spc="-1">
                <a:solidFill>
                  <a:srgbClr val="C00000"/>
                </a:solidFill>
                <a:latin typeface="Calibri"/>
              </a:rPr>
              <a:t>PSICOSI TOSSICA. </a:t>
            </a:r>
            <a:endParaRPr lang="en-US" sz="2000" b="0" strike="noStrike" spc="-1">
              <a:solidFill>
                <a:srgbClr val="000000"/>
              </a:solidFill>
              <a:latin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 name="Picture 2"/>
          <p:cNvPicPr/>
          <p:nvPr/>
        </p:nvPicPr>
        <p:blipFill>
          <a:blip r:embed="rId2" cstate="print"/>
          <a:stretch/>
        </p:blipFill>
        <p:spPr>
          <a:xfrm>
            <a:off x="384120" y="1566720"/>
            <a:ext cx="8454960" cy="4668840"/>
          </a:xfrm>
          <a:prstGeom prst="rect">
            <a:avLst/>
          </a:prstGeom>
          <a:ln>
            <a:noFill/>
          </a:ln>
        </p:spPr>
      </p:pic>
      <p:sp>
        <p:nvSpPr>
          <p:cNvPr id="468" name="CustomShape 1"/>
          <p:cNvSpPr/>
          <p:nvPr/>
        </p:nvSpPr>
        <p:spPr>
          <a:xfrm>
            <a:off x="395280" y="189000"/>
            <a:ext cx="8381880" cy="647640"/>
          </a:xfrm>
          <a:prstGeom prst="flowChartProcess">
            <a:avLst/>
          </a:pr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rPr lang="it-IT" sz="2800" b="1" strike="noStrike" spc="-1">
                <a:solidFill>
                  <a:srgbClr val="000066"/>
                </a:solidFill>
                <a:latin typeface="Calibri"/>
              </a:rPr>
              <a:t>ALCOOL ETILICO</a:t>
            </a:r>
            <a:endParaRPr lang="en-US" sz="2800" b="0" strike="noStrike" spc="-1">
              <a:solidFill>
                <a:srgbClr val="000000"/>
              </a:solidFill>
              <a:latin typeface="Arial"/>
            </a:endParaRPr>
          </a:p>
        </p:txBody>
      </p:sp>
      <p:sp>
        <p:nvSpPr>
          <p:cNvPr id="469" name="Line 2"/>
          <p:cNvSpPr/>
          <p:nvPr/>
        </p:nvSpPr>
        <p:spPr>
          <a:xfrm>
            <a:off x="-1440" y="981000"/>
            <a:ext cx="9144000" cy="0"/>
          </a:xfrm>
          <a:prstGeom prst="line">
            <a:avLst/>
          </a:prstGeom>
          <a:ln w="76320">
            <a:solidFill>
              <a:srgbClr val="000066"/>
            </a:solidFill>
            <a:miter/>
          </a:ln>
        </p:spPr>
        <p:style>
          <a:lnRef idx="0">
            <a:scrgbClr r="0" g="0" b="0"/>
          </a:lnRef>
          <a:fillRef idx="0">
            <a:scrgbClr r="0" g="0" b="0"/>
          </a:fillRef>
          <a:effectRef idx="0">
            <a:scrgbClr r="0" g="0" b="0"/>
          </a:effectRef>
          <a:fontRef idx="minor"/>
        </p:style>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 name="Picture 2"/>
          <p:cNvPicPr/>
          <p:nvPr/>
        </p:nvPicPr>
        <p:blipFill>
          <a:blip r:embed="rId2" cstate="print"/>
          <a:stretch/>
        </p:blipFill>
        <p:spPr>
          <a:xfrm>
            <a:off x="457200" y="304920"/>
            <a:ext cx="8458200" cy="6310080"/>
          </a:xfrm>
          <a:prstGeom prst="rect">
            <a:avLst/>
          </a:prstGeom>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 name="Picture 2"/>
          <p:cNvPicPr/>
          <p:nvPr/>
        </p:nvPicPr>
        <p:blipFill>
          <a:blip r:embed="rId2" cstate="print"/>
          <a:stretch/>
        </p:blipFill>
        <p:spPr>
          <a:xfrm>
            <a:off x="228600" y="366840"/>
            <a:ext cx="8686800" cy="6186240"/>
          </a:xfrm>
          <a:prstGeom prst="rect">
            <a:avLst/>
          </a:prstGeom>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 name="Picture 2"/>
          <p:cNvPicPr/>
          <p:nvPr/>
        </p:nvPicPr>
        <p:blipFill>
          <a:blip r:embed="rId2" cstate="print"/>
          <a:stretch/>
        </p:blipFill>
        <p:spPr>
          <a:xfrm>
            <a:off x="304920" y="457200"/>
            <a:ext cx="8610480" cy="3686040"/>
          </a:xfrm>
          <a:prstGeom prst="rect">
            <a:avLst/>
          </a:prstGeom>
          <a:ln>
            <a:noFill/>
          </a:ln>
        </p:spPr>
      </p:pic>
      <p:sp>
        <p:nvSpPr>
          <p:cNvPr id="476" name="CustomShape 1"/>
          <p:cNvSpPr/>
          <p:nvPr/>
        </p:nvSpPr>
        <p:spPr>
          <a:xfrm>
            <a:off x="3156120" y="4484520"/>
            <a:ext cx="2889000" cy="1191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2400" b="1" i="1" strike="noStrike" spc="-1">
                <a:solidFill>
                  <a:srgbClr val="FF0000"/>
                </a:solidFill>
                <a:latin typeface="Calibri"/>
              </a:rPr>
              <a:t>COCKTAIL LETALE con</a:t>
            </a:r>
            <a:endParaRPr lang="en-US" sz="2400" b="0" strike="noStrike" spc="-1">
              <a:solidFill>
                <a:srgbClr val="000000"/>
              </a:solidFill>
              <a:latin typeface="Arial"/>
            </a:endParaRPr>
          </a:p>
          <a:p>
            <a:pPr algn="ctr">
              <a:lnSpc>
                <a:spcPct val="100000"/>
              </a:lnSpc>
            </a:pPr>
            <a:r>
              <a:rPr lang="it-IT" sz="2400" b="1" strike="noStrike" spc="-1">
                <a:solidFill>
                  <a:srgbClr val="FF0000"/>
                </a:solidFill>
                <a:latin typeface="Calibri"/>
              </a:rPr>
              <a:t>BENZODIAZEPINE</a:t>
            </a:r>
            <a:endParaRPr lang="en-US" sz="2400" b="0" strike="noStrike" spc="-1">
              <a:solidFill>
                <a:srgbClr val="000000"/>
              </a:solidFill>
              <a:latin typeface="Arial"/>
            </a:endParaRPr>
          </a:p>
          <a:p>
            <a:pPr algn="ctr">
              <a:lnSpc>
                <a:spcPct val="100000"/>
              </a:lnSpc>
            </a:pPr>
            <a:r>
              <a:rPr lang="it-IT" sz="2400" b="1" strike="noStrike" spc="-1">
                <a:solidFill>
                  <a:srgbClr val="FF0000"/>
                </a:solidFill>
                <a:latin typeface="Calibri"/>
              </a:rPr>
              <a:t>BARBITURICI</a:t>
            </a:r>
            <a:endParaRPr lang="en-US" sz="2400" b="0" strike="noStrike" spc="-1">
              <a:solidFill>
                <a:srgbClr val="000000"/>
              </a:solidFill>
              <a:latin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8" name="Picture 2"/>
          <p:cNvPicPr/>
          <p:nvPr/>
        </p:nvPicPr>
        <p:blipFill>
          <a:blip r:embed="rId2" cstate="print"/>
          <a:stretch/>
        </p:blipFill>
        <p:spPr>
          <a:xfrm>
            <a:off x="755640" y="169920"/>
            <a:ext cx="7791480" cy="6337080"/>
          </a:xfrm>
          <a:prstGeom prst="rect">
            <a:avLst/>
          </a:prstGeom>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 name="Picture 2"/>
          <p:cNvPicPr/>
          <p:nvPr/>
        </p:nvPicPr>
        <p:blipFill>
          <a:blip r:embed="rId2" cstate="print"/>
          <a:stretch/>
        </p:blipFill>
        <p:spPr>
          <a:xfrm>
            <a:off x="324000" y="239760"/>
            <a:ext cx="8515080" cy="6251400"/>
          </a:xfrm>
          <a:prstGeom prst="rect">
            <a:avLst/>
          </a:prstGeom>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CustomShape 1"/>
          <p:cNvSpPr/>
          <p:nvPr/>
        </p:nvSpPr>
        <p:spPr>
          <a:xfrm>
            <a:off x="468360" y="189000"/>
            <a:ext cx="8280360" cy="5643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strike="noStrike" spc="-1">
                <a:solidFill>
                  <a:srgbClr val="002060"/>
                </a:solidFill>
                <a:latin typeface="Calibri"/>
              </a:rPr>
              <a:t>DELIRIUM TREMENS</a:t>
            </a:r>
            <a:r>
              <a:rPr lang="it-IT" sz="2000" b="0" strike="noStrike" spc="-1">
                <a:solidFill>
                  <a:srgbClr val="002060"/>
                </a:solidFill>
                <a:latin typeface="Calibri"/>
              </a:rPr>
              <a:t> </a:t>
            </a:r>
            <a:endParaRPr lang="en-US" sz="2000" b="0" strike="noStrike" spc="-1">
              <a:solidFill>
                <a:srgbClr val="000000"/>
              </a:solidFill>
              <a:latin typeface="Arial"/>
            </a:endParaRPr>
          </a:p>
          <a:p>
            <a:pPr algn="just">
              <a:lnSpc>
                <a:spcPct val="100000"/>
              </a:lnSpc>
              <a:buClr>
                <a:srgbClr val="002060"/>
              </a:buClr>
              <a:buFont typeface="Calibri"/>
              <a:buChar char="•"/>
            </a:pPr>
            <a:endParaRPr lang="en-US" sz="2000" b="0" strike="noStrike" spc="-1">
              <a:solidFill>
                <a:srgbClr val="000000"/>
              </a:solidFill>
              <a:latin typeface="Arial"/>
            </a:endParaRPr>
          </a:p>
          <a:p>
            <a:pPr algn="just">
              <a:lnSpc>
                <a:spcPct val="100000"/>
              </a:lnSpc>
              <a:buClr>
                <a:srgbClr val="002060"/>
              </a:buClr>
              <a:buFont typeface="Calibri"/>
              <a:buChar char="•"/>
            </a:pPr>
            <a:r>
              <a:rPr lang="it-IT" sz="2000" b="0" strike="noStrike" spc="-1">
                <a:solidFill>
                  <a:srgbClr val="002060"/>
                </a:solidFill>
                <a:latin typeface="Calibri"/>
              </a:rPr>
              <a:t>Ad inizio prevalentemente notturno, si sviluppa un quadro confuso con disorientamento, forte agitazione psicomotoria, intensa suggestionabilità e allucinazioni (insetti che sembrano camminare sulla pelle).</a:t>
            </a:r>
            <a:endParaRPr lang="en-US" sz="2000" b="0" strike="noStrike" spc="-1">
              <a:solidFill>
                <a:srgbClr val="000000"/>
              </a:solidFill>
              <a:latin typeface="Arial"/>
            </a:endParaRPr>
          </a:p>
          <a:p>
            <a:pPr algn="just">
              <a:lnSpc>
                <a:spcPct val="100000"/>
              </a:lnSpc>
              <a:buClr>
                <a:srgbClr val="002060"/>
              </a:buClr>
              <a:buFont typeface="Calibri"/>
              <a:buChar char="•"/>
            </a:pPr>
            <a:endParaRPr lang="en-US" sz="2000" b="0" strike="noStrike" spc="-1">
              <a:solidFill>
                <a:srgbClr val="000000"/>
              </a:solidFill>
              <a:latin typeface="Arial"/>
            </a:endParaRPr>
          </a:p>
          <a:p>
            <a:pPr algn="just">
              <a:lnSpc>
                <a:spcPct val="100000"/>
              </a:lnSpc>
              <a:buClr>
                <a:srgbClr val="002060"/>
              </a:buClr>
              <a:buFont typeface="Calibri"/>
              <a:buChar char="•"/>
            </a:pPr>
            <a:r>
              <a:rPr lang="it-IT" sz="2000" b="0" strike="noStrike" spc="-1">
                <a:solidFill>
                  <a:srgbClr val="002060"/>
                </a:solidFill>
                <a:latin typeface="Calibri"/>
              </a:rPr>
              <a:t> Si ha inoltre ipertermia, sudorazione profusa, disidratazione, ipotensione, insonnia, crisi epilettiche. </a:t>
            </a:r>
            <a:endParaRPr lang="en-US" sz="2000" b="0" strike="noStrike" spc="-1">
              <a:solidFill>
                <a:srgbClr val="000000"/>
              </a:solidFill>
              <a:latin typeface="Arial"/>
            </a:endParaRPr>
          </a:p>
          <a:p>
            <a:pPr algn="just">
              <a:lnSpc>
                <a:spcPct val="100000"/>
              </a:lnSpc>
            </a:pPr>
            <a:r>
              <a:rPr lang="it-IT" sz="2000" b="0" strike="noStrike" spc="-1">
                <a:solidFill>
                  <a:srgbClr val="002060"/>
                </a:solidFill>
                <a:latin typeface="Calibri"/>
              </a:rPr>
              <a:t>La risoluzione è dopo 4 – 5 giorni, con decorso a volte intermittente che può protrarsi per alcune settimane</a:t>
            </a:r>
            <a:endParaRPr lang="en-US" sz="2000" b="0" strike="noStrike" spc="-1">
              <a:solidFill>
                <a:srgbClr val="000000"/>
              </a:solidFill>
              <a:latin typeface="Arial"/>
            </a:endParaRPr>
          </a:p>
          <a:p>
            <a:pPr algn="just">
              <a:lnSpc>
                <a:spcPct val="100000"/>
              </a:lnSpc>
              <a:buClr>
                <a:srgbClr val="002060"/>
              </a:buClr>
              <a:buFont typeface="Calibri"/>
              <a:buChar char="•"/>
            </a:pPr>
            <a:endParaRPr lang="en-US" sz="2000" b="0" strike="noStrike" spc="-1">
              <a:solidFill>
                <a:srgbClr val="000000"/>
              </a:solidFill>
              <a:latin typeface="Arial"/>
            </a:endParaRPr>
          </a:p>
          <a:p>
            <a:pPr algn="just">
              <a:lnSpc>
                <a:spcPct val="100000"/>
              </a:lnSpc>
              <a:buClr>
                <a:srgbClr val="002060"/>
              </a:buClr>
              <a:buFont typeface="Calibri"/>
              <a:buChar char="•"/>
            </a:pPr>
            <a:r>
              <a:rPr lang="it-IT" sz="2000" b="0" strike="noStrike" spc="-1">
                <a:solidFill>
                  <a:srgbClr val="002060"/>
                </a:solidFill>
                <a:latin typeface="Calibri"/>
              </a:rPr>
              <a:t> Nel trattamento è necessario:</a:t>
            </a:r>
            <a:endParaRPr lang="en-US" sz="2000" b="0" strike="noStrike" spc="-1">
              <a:solidFill>
                <a:srgbClr val="000000"/>
              </a:solidFill>
              <a:latin typeface="Arial"/>
            </a:endParaRPr>
          </a:p>
          <a:p>
            <a:pPr algn="just">
              <a:lnSpc>
                <a:spcPct val="100000"/>
              </a:lnSpc>
            </a:pPr>
            <a:r>
              <a:rPr lang="it-IT" sz="2000" b="0" strike="noStrike" spc="-1">
                <a:solidFill>
                  <a:srgbClr val="002060"/>
                </a:solidFill>
                <a:latin typeface="Calibri"/>
              </a:rPr>
              <a:t> - tenere il paziente al caldo nella posizione di sicurezza;</a:t>
            </a:r>
            <a:endParaRPr lang="en-US" sz="2000" b="0" strike="noStrike" spc="-1">
              <a:solidFill>
                <a:srgbClr val="000000"/>
              </a:solidFill>
              <a:latin typeface="Arial"/>
            </a:endParaRPr>
          </a:p>
          <a:p>
            <a:pPr algn="just">
              <a:lnSpc>
                <a:spcPct val="100000"/>
              </a:lnSpc>
            </a:pPr>
            <a:r>
              <a:rPr lang="it-IT" sz="2000" b="0" strike="noStrike" spc="-1">
                <a:solidFill>
                  <a:srgbClr val="002060"/>
                </a:solidFill>
                <a:latin typeface="Calibri"/>
              </a:rPr>
              <a:t> - somministrare ossigeno ad alto flusso;</a:t>
            </a:r>
            <a:endParaRPr lang="en-US" sz="2000" b="0" strike="noStrike" spc="-1">
              <a:solidFill>
                <a:srgbClr val="000000"/>
              </a:solidFill>
              <a:latin typeface="Arial"/>
            </a:endParaRPr>
          </a:p>
          <a:p>
            <a:pPr algn="just">
              <a:lnSpc>
                <a:spcPct val="100000"/>
              </a:lnSpc>
            </a:pPr>
            <a:r>
              <a:rPr lang="it-IT" sz="2000" b="0" strike="noStrike" spc="-1">
                <a:solidFill>
                  <a:srgbClr val="002060"/>
                </a:solidFill>
                <a:latin typeface="Calibri"/>
              </a:rPr>
              <a:t> - controllare i parametri vitali</a:t>
            </a:r>
            <a:endParaRPr lang="en-US" sz="2000" b="0" strike="noStrike" spc="-1">
              <a:solidFill>
                <a:srgbClr val="000000"/>
              </a:solidFill>
              <a:latin typeface="Arial"/>
            </a:endParaRPr>
          </a:p>
          <a:p>
            <a:pPr algn="just">
              <a:lnSpc>
                <a:spcPct val="100000"/>
              </a:lnSpc>
              <a:buClr>
                <a:srgbClr val="002060"/>
              </a:buClr>
              <a:buFont typeface="Calibri"/>
              <a:buChar char="•"/>
            </a:pPr>
            <a:endParaRPr lang="en-US" sz="2000" b="0" strike="noStrike" spc="-1">
              <a:solidFill>
                <a:srgbClr val="000000"/>
              </a:solidFill>
              <a:latin typeface="Arial"/>
            </a:endParaRPr>
          </a:p>
          <a:p>
            <a:pPr algn="just">
              <a:lnSpc>
                <a:spcPct val="100000"/>
              </a:lnSpc>
              <a:buClr>
                <a:srgbClr val="002060"/>
              </a:buClr>
              <a:buFont typeface="Calibri"/>
              <a:buChar char="•"/>
            </a:pPr>
            <a:r>
              <a:rPr lang="it-IT" sz="2000" b="0" strike="noStrike" spc="-1">
                <a:solidFill>
                  <a:srgbClr val="002060"/>
                </a:solidFill>
                <a:latin typeface="Calibri"/>
              </a:rPr>
              <a:t> La sindrome d’astinenza dura 2-3 giorni e cessa spontaneamente. Può essere utile per una terapia con benzodiazepine, idratazione, riposo.</a:t>
            </a:r>
            <a:endParaRPr lang="en-US" sz="2000" b="0" strike="noStrike" spc="-1">
              <a:solidFill>
                <a:srgbClr val="000000"/>
              </a:solidFill>
              <a:latin typeface="Arial"/>
            </a:endParaRPr>
          </a:p>
        </p:txBody>
      </p:sp>
      <p:sp>
        <p:nvSpPr>
          <p:cNvPr id="483" name="Line 2"/>
          <p:cNvSpPr/>
          <p:nvPr/>
        </p:nvSpPr>
        <p:spPr>
          <a:xfrm>
            <a:off x="0" y="69228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CustomShape 1"/>
          <p:cNvSpPr/>
          <p:nvPr/>
        </p:nvSpPr>
        <p:spPr>
          <a:xfrm>
            <a:off x="108000" y="866880"/>
            <a:ext cx="8893080" cy="48380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spcBef>
                <a:spcPts val="1247"/>
              </a:spcBef>
            </a:pPr>
            <a:r>
              <a:rPr lang="it-IT" sz="2000" b="0" strike="noStrike" spc="-1">
                <a:solidFill>
                  <a:srgbClr val="002060"/>
                </a:solidFill>
                <a:latin typeface="Calibri"/>
              </a:rPr>
              <a:t>Il </a:t>
            </a:r>
            <a:r>
              <a:rPr lang="it-IT" sz="2000" b="1" strike="noStrike" spc="-1">
                <a:solidFill>
                  <a:srgbClr val="002060"/>
                </a:solidFill>
                <a:latin typeface="Calibri"/>
              </a:rPr>
              <a:t>disulfiram</a:t>
            </a:r>
            <a:r>
              <a:rPr lang="it-IT" sz="2000" b="0" strike="noStrike" spc="-1">
                <a:solidFill>
                  <a:srgbClr val="002060"/>
                </a:solidFill>
                <a:latin typeface="Calibri"/>
              </a:rPr>
              <a:t> viene usato nel trattamento della dipendenza da alcool. Provoca reazioni sistemiche molto spiacevoli dopo l’ingestione di una pur piccola quantità di alcool, poiché inibendo l’aldeidedeidrogenasi determina un accumulo nel sangue di acetaldeide. </a:t>
            </a:r>
            <a:endParaRPr lang="en-US" sz="2000" b="0" strike="noStrike" spc="-1">
              <a:solidFill>
                <a:srgbClr val="000000"/>
              </a:solidFill>
              <a:latin typeface="Arial"/>
            </a:endParaRPr>
          </a:p>
          <a:p>
            <a:pPr algn="just">
              <a:lnSpc>
                <a:spcPct val="100000"/>
              </a:lnSpc>
              <a:spcBef>
                <a:spcPts val="1247"/>
              </a:spcBef>
            </a:pPr>
            <a:r>
              <a:rPr lang="it-IT" sz="2000" b="0" strike="noStrike" spc="-1">
                <a:solidFill>
                  <a:srgbClr val="002060"/>
                </a:solidFill>
                <a:latin typeface="Calibri"/>
              </a:rPr>
              <a:t>Le reazioni comprendono flushing al volto, cefalea pulsante, palpitazioni, tachicardia, nausea, vomito e, con grandi quantità di alcool, aritmie, ipotensione e collasso. </a:t>
            </a:r>
            <a:endParaRPr lang="en-US" sz="2000" b="0" strike="noStrike" spc="-1">
              <a:solidFill>
                <a:srgbClr val="000000"/>
              </a:solidFill>
              <a:latin typeface="Arial"/>
            </a:endParaRPr>
          </a:p>
          <a:p>
            <a:pPr algn="just">
              <a:lnSpc>
                <a:spcPct val="100000"/>
              </a:lnSpc>
              <a:spcBef>
                <a:spcPts val="1247"/>
              </a:spcBef>
            </a:pPr>
            <a:r>
              <a:rPr lang="it-IT" sz="2000" b="0" strike="noStrike" spc="-1">
                <a:solidFill>
                  <a:srgbClr val="002060"/>
                </a:solidFill>
                <a:latin typeface="Calibri"/>
              </a:rPr>
              <a:t>Piccole quantità di alcool contenute in molti medicinali da prendere per bocca possono essere sufficienti a causare una reazione (dovrebbero essere evitati persino gli articoli da toeletta e i collutori contenenti alcool).</a:t>
            </a:r>
            <a:endParaRPr lang="en-US" sz="2000" b="0" strike="noStrike" spc="-1">
              <a:solidFill>
                <a:srgbClr val="000000"/>
              </a:solidFill>
              <a:latin typeface="Arial"/>
            </a:endParaRPr>
          </a:p>
          <a:p>
            <a:pPr algn="just">
              <a:lnSpc>
                <a:spcPct val="100000"/>
              </a:lnSpc>
              <a:spcBef>
                <a:spcPts val="1247"/>
              </a:spcBef>
            </a:pPr>
            <a:r>
              <a:rPr lang="it-IT" sz="2000" b="0" strike="noStrike" spc="-1">
                <a:solidFill>
                  <a:srgbClr val="002060"/>
                </a:solidFill>
                <a:latin typeface="Calibri"/>
              </a:rPr>
              <a:t>Le </a:t>
            </a:r>
            <a:r>
              <a:rPr lang="it-IT" sz="2000" b="1" strike="noStrike" spc="-1">
                <a:solidFill>
                  <a:srgbClr val="002060"/>
                </a:solidFill>
                <a:latin typeface="Calibri"/>
              </a:rPr>
              <a:t>benzodiazepine </a:t>
            </a:r>
            <a:r>
              <a:rPr lang="it-IT" sz="2000" b="0" strike="noStrike" spc="-1">
                <a:solidFill>
                  <a:srgbClr val="002060"/>
                </a:solidFill>
                <a:latin typeface="Calibri"/>
              </a:rPr>
              <a:t>a lunga durata d’azione (clordiazepossido, diazepam) vengono usate per attenuare i sintomi da astinenza, ma anch’esse causano potenzialmente dipendenza. Le benzodiazepine non dovrebbero essere prescritte se il paziente continua ad assumere alcool.</a:t>
            </a:r>
            <a:endParaRPr lang="en-US" sz="2000" b="0" strike="noStrike" spc="-1">
              <a:solidFill>
                <a:srgbClr val="000000"/>
              </a:solidFill>
              <a:latin typeface="Arial"/>
            </a:endParaRPr>
          </a:p>
        </p:txBody>
      </p:sp>
      <p:sp>
        <p:nvSpPr>
          <p:cNvPr id="486" name="CustomShape 2"/>
          <p:cNvSpPr/>
          <p:nvPr/>
        </p:nvSpPr>
        <p:spPr>
          <a:xfrm>
            <a:off x="2057400" y="100080"/>
            <a:ext cx="448740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strike="noStrike" spc="-1">
                <a:solidFill>
                  <a:srgbClr val="C00000"/>
                </a:solidFill>
                <a:latin typeface="Calibri"/>
              </a:rPr>
              <a:t>TERAPIA NELL’ETILISMO CRONICO</a:t>
            </a:r>
            <a:endParaRPr lang="en-US" sz="2400" b="0" strike="noStrike" spc="-1">
              <a:solidFill>
                <a:srgbClr val="000000"/>
              </a:solidFill>
              <a:latin typeface="Arial"/>
            </a:endParaRPr>
          </a:p>
        </p:txBody>
      </p:sp>
      <p:sp>
        <p:nvSpPr>
          <p:cNvPr id="487" name="Line 3"/>
          <p:cNvSpPr/>
          <p:nvPr/>
        </p:nvSpPr>
        <p:spPr>
          <a:xfrm>
            <a:off x="0" y="69228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2"/>
          <p:cNvPicPr/>
          <p:nvPr/>
        </p:nvPicPr>
        <p:blipFill>
          <a:blip r:embed="rId2" cstate="print"/>
          <a:stretch/>
        </p:blipFill>
        <p:spPr>
          <a:xfrm>
            <a:off x="4211640" y="189000"/>
            <a:ext cx="4654440" cy="6400800"/>
          </a:xfrm>
          <a:prstGeom prst="rect">
            <a:avLst/>
          </a:prstGeom>
          <a:ln>
            <a:noFill/>
          </a:ln>
        </p:spPr>
      </p:pic>
      <p:sp>
        <p:nvSpPr>
          <p:cNvPr id="90" name="CustomShape 1"/>
          <p:cNvSpPr/>
          <p:nvPr/>
        </p:nvSpPr>
        <p:spPr>
          <a:xfrm>
            <a:off x="395280" y="1628640"/>
            <a:ext cx="3686040" cy="2692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sz="2400" b="1" strike="noStrike" spc="-1">
                <a:solidFill>
                  <a:srgbClr val="C00000"/>
                </a:solidFill>
                <a:latin typeface="Calibri"/>
                <a:ea typeface="Arial"/>
              </a:rPr>
              <a:t>La diagnosi di TOSSICODIPENDENZA </a:t>
            </a:r>
            <a:r>
              <a:t/>
            </a:r>
            <a:br/>
            <a:r>
              <a:rPr lang="it-IT" sz="2400" b="1" strike="noStrike" spc="-1">
                <a:solidFill>
                  <a:srgbClr val="C00000"/>
                </a:solidFill>
                <a:latin typeface="Calibri"/>
                <a:ea typeface="Arial"/>
              </a:rPr>
              <a:t>si effettua sulla base dei criteri stabiliti dal </a:t>
            </a:r>
            <a:endParaRPr lang="en-US" sz="2400" b="0" strike="noStrike" spc="-1">
              <a:solidFill>
                <a:srgbClr val="000000"/>
              </a:solidFill>
              <a:latin typeface="Arial"/>
            </a:endParaRPr>
          </a:p>
          <a:p>
            <a:pPr algn="ctr">
              <a:lnSpc>
                <a:spcPct val="100000"/>
              </a:lnSpc>
            </a:pPr>
            <a:r>
              <a:rPr lang="it-IT" sz="2400" b="1" strike="noStrike" spc="-1">
                <a:solidFill>
                  <a:srgbClr val="C00000"/>
                </a:solidFill>
                <a:latin typeface="Calibri"/>
                <a:ea typeface="Arial"/>
              </a:rPr>
              <a:t>DMS-IV TR</a:t>
            </a:r>
            <a:r>
              <a:t/>
            </a:r>
            <a:br/>
            <a:r>
              <a:t/>
            </a:r>
            <a:br/>
            <a:r>
              <a:rPr lang="it-IT" sz="2000" b="1" i="1" strike="noStrike" spc="-1">
                <a:solidFill>
                  <a:srgbClr val="C00000"/>
                </a:solidFill>
                <a:latin typeface="Calibri"/>
                <a:ea typeface="Arial"/>
              </a:rPr>
              <a:t>(Richiesti almeno 3 items contemporaneamente ricorrenti nell’arco di 12 mesi per la DIPENDENZA PSICHICA)</a:t>
            </a:r>
            <a:endParaRPr lang="en-US" sz="2000" b="0" strike="noStrike" spc="-1">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826920" y="0"/>
            <a:ext cx="7498080" cy="825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strike="noStrike" spc="-1">
                <a:solidFill>
                  <a:srgbClr val="C00000"/>
                </a:solidFill>
                <a:latin typeface="Calibri"/>
              </a:rPr>
              <a:t>CRITERI DIAGNOSTICI PER LA </a:t>
            </a:r>
            <a:r>
              <a:rPr lang="it-IT" sz="2400" b="1" u="sng" strike="noStrike" spc="-1">
                <a:solidFill>
                  <a:srgbClr val="C00000"/>
                </a:solidFill>
                <a:uFillTx/>
                <a:latin typeface="Calibri"/>
              </a:rPr>
              <a:t>DIPENDENZA</a:t>
            </a:r>
            <a:r>
              <a:rPr lang="it-IT" sz="2400" b="1" strike="noStrike" spc="-1">
                <a:solidFill>
                  <a:srgbClr val="C00000"/>
                </a:solidFill>
                <a:latin typeface="Calibri"/>
              </a:rPr>
              <a:t> DA SOSTANZE PSICOATTIVE SECONDO IL DSM-IV-TR* </a:t>
            </a:r>
            <a:endParaRPr lang="en-US" sz="2400" b="0" strike="noStrike" spc="-1">
              <a:solidFill>
                <a:srgbClr val="000000"/>
              </a:solidFill>
              <a:latin typeface="Arial"/>
            </a:endParaRPr>
          </a:p>
        </p:txBody>
      </p:sp>
      <p:sp>
        <p:nvSpPr>
          <p:cNvPr id="93" name="Line 2"/>
          <p:cNvSpPr/>
          <p:nvPr/>
        </p:nvSpPr>
        <p:spPr>
          <a:xfrm>
            <a:off x="0" y="90792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sp>
        <p:nvSpPr>
          <p:cNvPr id="94" name="CustomShape 3"/>
          <p:cNvSpPr/>
          <p:nvPr/>
        </p:nvSpPr>
        <p:spPr>
          <a:xfrm>
            <a:off x="395280" y="1052640"/>
            <a:ext cx="8353440" cy="5245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2000" b="0" strike="noStrike" spc="-1">
                <a:solidFill>
                  <a:srgbClr val="000066"/>
                </a:solidFill>
                <a:latin typeface="Calibri"/>
              </a:rPr>
              <a:t>1)  </a:t>
            </a:r>
            <a:r>
              <a:rPr lang="it-IT" sz="2000" b="1" strike="noStrike" spc="-1">
                <a:solidFill>
                  <a:srgbClr val="C00000"/>
                </a:solidFill>
                <a:latin typeface="Calibri"/>
              </a:rPr>
              <a:t>tolleranza</a:t>
            </a:r>
            <a:r>
              <a:rPr lang="it-IT" sz="2000" b="0" strike="noStrike" spc="-1">
                <a:solidFill>
                  <a:srgbClr val="C00000"/>
                </a:solidFill>
                <a:latin typeface="Calibri"/>
              </a:rPr>
              <a:t>,</a:t>
            </a:r>
            <a:r>
              <a:rPr lang="it-IT" sz="1800" b="0" strike="noStrike" spc="-1">
                <a:solidFill>
                  <a:srgbClr val="000066"/>
                </a:solidFill>
                <a:latin typeface="Calibri"/>
              </a:rPr>
              <a:t>come definita da ciascuno dei seguenti:</a:t>
            </a:r>
            <a:endParaRPr lang="en-US" sz="1800" b="0" strike="noStrike" spc="-1">
              <a:solidFill>
                <a:srgbClr val="000000"/>
              </a:solidFill>
              <a:latin typeface="Arial"/>
            </a:endParaRPr>
          </a:p>
          <a:p>
            <a:pPr algn="just">
              <a:lnSpc>
                <a:spcPct val="100000"/>
              </a:lnSpc>
            </a:pPr>
            <a:r>
              <a:rPr lang="it-IT" sz="1800" b="0" i="1" strike="noStrike" spc="-1">
                <a:solidFill>
                  <a:srgbClr val="000066"/>
                </a:solidFill>
                <a:latin typeface="Calibri"/>
              </a:rPr>
              <a:t>a) il bisogno di dosi notevolmente più elevate per raggiungere l’effetto desiderato.</a:t>
            </a:r>
            <a:endParaRPr lang="en-US" sz="1800" b="0" strike="noStrike" spc="-1">
              <a:solidFill>
                <a:srgbClr val="000000"/>
              </a:solidFill>
              <a:latin typeface="Arial"/>
            </a:endParaRPr>
          </a:p>
          <a:p>
            <a:pPr algn="just">
              <a:lnSpc>
                <a:spcPct val="100000"/>
              </a:lnSpc>
            </a:pPr>
            <a:r>
              <a:rPr lang="it-IT" sz="1800" b="0" i="1" strike="noStrike" spc="-1">
                <a:solidFill>
                  <a:srgbClr val="000066"/>
                </a:solidFill>
                <a:latin typeface="Calibri"/>
              </a:rPr>
              <a:t>b)un effetto diminuito con l’uso continuativo della stessa quantità di sostanza.</a:t>
            </a:r>
            <a:endParaRPr lang="en-US" sz="1800" b="0" strike="noStrike" spc="-1">
              <a:solidFill>
                <a:srgbClr val="000000"/>
              </a:solidFill>
              <a:latin typeface="Arial"/>
            </a:endParaRPr>
          </a:p>
          <a:p>
            <a:pPr algn="just">
              <a:lnSpc>
                <a:spcPct val="100000"/>
              </a:lnSpc>
            </a:pPr>
            <a:r>
              <a:rPr lang="it-IT" sz="2000" b="0" strike="noStrike" spc="-1">
                <a:solidFill>
                  <a:srgbClr val="000066"/>
                </a:solidFill>
                <a:latin typeface="Calibri"/>
              </a:rPr>
              <a:t>2)  </a:t>
            </a:r>
            <a:r>
              <a:rPr lang="it-IT" sz="2000" b="1" strike="noStrike" spc="-1">
                <a:solidFill>
                  <a:srgbClr val="C00000"/>
                </a:solidFill>
                <a:latin typeface="Calibri"/>
              </a:rPr>
              <a:t>astinenza</a:t>
            </a:r>
            <a:r>
              <a:rPr lang="it-IT" sz="2000" b="0" strike="noStrike" spc="-1">
                <a:solidFill>
                  <a:srgbClr val="000066"/>
                </a:solidFill>
                <a:latin typeface="Calibri"/>
              </a:rPr>
              <a:t>,</a:t>
            </a:r>
            <a:r>
              <a:rPr lang="it-IT" sz="1800" b="0" strike="noStrike" spc="-1">
                <a:solidFill>
                  <a:srgbClr val="000066"/>
                </a:solidFill>
                <a:latin typeface="Calibri"/>
              </a:rPr>
              <a:t>come manifestata da ciascuno dei seguenti:</a:t>
            </a:r>
            <a:endParaRPr lang="en-US" sz="1800" b="0" strike="noStrike" spc="-1">
              <a:solidFill>
                <a:srgbClr val="000000"/>
              </a:solidFill>
              <a:latin typeface="Arial"/>
            </a:endParaRPr>
          </a:p>
          <a:p>
            <a:pPr algn="just">
              <a:lnSpc>
                <a:spcPct val="100000"/>
              </a:lnSpc>
            </a:pPr>
            <a:r>
              <a:rPr lang="it-IT" sz="1800" b="0" i="1" strike="noStrike" spc="-1">
                <a:solidFill>
                  <a:srgbClr val="000066"/>
                </a:solidFill>
                <a:latin typeface="Calibri"/>
              </a:rPr>
              <a:t>a) la caratteristica sindrome di astinenza per la sostanza</a:t>
            </a:r>
            <a:endParaRPr lang="en-US" sz="1800" b="0" strike="noStrike" spc="-1">
              <a:solidFill>
                <a:srgbClr val="000000"/>
              </a:solidFill>
              <a:latin typeface="Arial"/>
            </a:endParaRPr>
          </a:p>
          <a:p>
            <a:pPr algn="just">
              <a:lnSpc>
                <a:spcPct val="100000"/>
              </a:lnSpc>
            </a:pPr>
            <a:r>
              <a:rPr lang="it-IT" sz="1800" b="0" i="1" strike="noStrike" spc="-1">
                <a:solidFill>
                  <a:srgbClr val="000066"/>
                </a:solidFill>
                <a:latin typeface="Calibri"/>
              </a:rPr>
              <a:t>b) la stessa sostanza (o una strettamente correlata) è assunta per attenuare o evitare i sintomi di astinenza.</a:t>
            </a:r>
            <a:endParaRPr lang="en-US" sz="1800" b="0" strike="noStrike" spc="-1">
              <a:solidFill>
                <a:srgbClr val="000000"/>
              </a:solidFill>
              <a:latin typeface="Arial"/>
            </a:endParaRPr>
          </a:p>
          <a:p>
            <a:pPr algn="just">
              <a:lnSpc>
                <a:spcPct val="100000"/>
              </a:lnSpc>
            </a:pPr>
            <a:r>
              <a:rPr lang="it-IT" sz="2000" b="0" strike="noStrike" spc="-1">
                <a:solidFill>
                  <a:srgbClr val="000066"/>
                </a:solidFill>
                <a:latin typeface="Calibri"/>
              </a:rPr>
              <a:t>3)  </a:t>
            </a:r>
            <a:r>
              <a:rPr lang="it-IT" sz="1800" b="0" strike="noStrike" spc="-1">
                <a:solidFill>
                  <a:srgbClr val="000066"/>
                </a:solidFill>
                <a:latin typeface="Calibri"/>
              </a:rPr>
              <a:t>la sostanza è spesso assunta in </a:t>
            </a:r>
            <a:r>
              <a:rPr lang="it-IT" sz="1800" b="1" strike="noStrike" spc="-1">
                <a:solidFill>
                  <a:srgbClr val="C00000"/>
                </a:solidFill>
                <a:latin typeface="Calibri"/>
              </a:rPr>
              <a:t>quantità maggiori/periodi più prolungati </a:t>
            </a:r>
            <a:r>
              <a:rPr lang="it-IT" sz="1800" b="0" strike="noStrike" spc="-1">
                <a:solidFill>
                  <a:srgbClr val="000066"/>
                </a:solidFill>
                <a:latin typeface="Calibri"/>
              </a:rPr>
              <a:t>rispetto a quanto previsto dal soggetto.</a:t>
            </a:r>
            <a:endParaRPr lang="en-US" sz="1800" b="0" strike="noStrike" spc="-1">
              <a:solidFill>
                <a:srgbClr val="000000"/>
              </a:solidFill>
              <a:latin typeface="Arial"/>
            </a:endParaRPr>
          </a:p>
          <a:p>
            <a:pPr algn="just">
              <a:lnSpc>
                <a:spcPct val="100000"/>
              </a:lnSpc>
            </a:pPr>
            <a:r>
              <a:rPr lang="it-IT" sz="2000" b="0" strike="noStrike" spc="-1">
                <a:solidFill>
                  <a:srgbClr val="000066"/>
                </a:solidFill>
                <a:latin typeface="Calibri"/>
              </a:rPr>
              <a:t>4) </a:t>
            </a:r>
            <a:r>
              <a:rPr lang="it-IT" sz="1800" b="1" strike="noStrike" spc="-1">
                <a:solidFill>
                  <a:srgbClr val="C00000"/>
                </a:solidFill>
                <a:latin typeface="Calibri"/>
              </a:rPr>
              <a:t>desiderio persistente </a:t>
            </a:r>
            <a:r>
              <a:rPr lang="it-IT" sz="1800" b="0" strike="noStrike" spc="-1">
                <a:solidFill>
                  <a:srgbClr val="000066"/>
                </a:solidFill>
                <a:latin typeface="Calibri"/>
              </a:rPr>
              <a:t>o tentativi infruttuosi di ridurre/controllare l’uso della sostanza.</a:t>
            </a:r>
            <a:endParaRPr lang="en-US" sz="1800" b="0" strike="noStrike" spc="-1">
              <a:solidFill>
                <a:srgbClr val="000000"/>
              </a:solidFill>
              <a:latin typeface="Arial"/>
            </a:endParaRPr>
          </a:p>
          <a:p>
            <a:pPr algn="just">
              <a:lnSpc>
                <a:spcPct val="100000"/>
              </a:lnSpc>
            </a:pPr>
            <a:r>
              <a:rPr lang="it-IT" sz="2000" b="0" strike="noStrike" spc="-1">
                <a:solidFill>
                  <a:srgbClr val="000066"/>
                </a:solidFill>
                <a:latin typeface="Calibri"/>
              </a:rPr>
              <a:t>5) </a:t>
            </a:r>
            <a:r>
              <a:rPr lang="it-IT" sz="1800" b="0" strike="noStrike" spc="-1">
                <a:solidFill>
                  <a:srgbClr val="000066"/>
                </a:solidFill>
                <a:latin typeface="Calibri"/>
              </a:rPr>
              <a:t>una grande </a:t>
            </a:r>
            <a:r>
              <a:rPr lang="it-IT" sz="1800" b="1" strike="noStrike" spc="-1">
                <a:solidFill>
                  <a:srgbClr val="C00000"/>
                </a:solidFill>
                <a:latin typeface="Calibri"/>
              </a:rPr>
              <a:t>quantità di tempo </a:t>
            </a:r>
            <a:r>
              <a:rPr lang="it-IT" sz="1800" b="0" strike="noStrike" spc="-1">
                <a:solidFill>
                  <a:srgbClr val="000066"/>
                </a:solidFill>
                <a:latin typeface="Calibri"/>
              </a:rPr>
              <a:t>viene spesa in attività necessarie a procurarsi la sostanza, ad assumerla, o a riprendersi dai suoi effetti.</a:t>
            </a:r>
            <a:endParaRPr lang="en-US" sz="1800" b="0" strike="noStrike" spc="-1">
              <a:solidFill>
                <a:srgbClr val="000000"/>
              </a:solidFill>
              <a:latin typeface="Arial"/>
            </a:endParaRPr>
          </a:p>
          <a:p>
            <a:pPr algn="just">
              <a:lnSpc>
                <a:spcPct val="100000"/>
              </a:lnSpc>
            </a:pPr>
            <a:r>
              <a:rPr lang="it-IT" sz="2000" b="0" strike="noStrike" spc="-1">
                <a:solidFill>
                  <a:srgbClr val="000066"/>
                </a:solidFill>
                <a:latin typeface="Calibri"/>
              </a:rPr>
              <a:t>6)  </a:t>
            </a:r>
            <a:r>
              <a:rPr lang="it-IT" sz="1800" b="0" strike="noStrike" spc="-1">
                <a:solidFill>
                  <a:srgbClr val="000066"/>
                </a:solidFill>
                <a:latin typeface="Calibri"/>
              </a:rPr>
              <a:t>interruzione o </a:t>
            </a:r>
            <a:r>
              <a:rPr lang="it-IT" sz="1800" b="1" strike="noStrike" spc="-1">
                <a:solidFill>
                  <a:srgbClr val="C00000"/>
                </a:solidFill>
                <a:latin typeface="Calibri"/>
              </a:rPr>
              <a:t>riduzione di importanti attività</a:t>
            </a:r>
            <a:r>
              <a:rPr lang="it-IT" sz="1800" b="0" strike="noStrike" spc="-1">
                <a:solidFill>
                  <a:srgbClr val="C00000"/>
                </a:solidFill>
                <a:latin typeface="Calibri"/>
              </a:rPr>
              <a:t> </a:t>
            </a:r>
            <a:r>
              <a:rPr lang="it-IT" sz="1800" b="0" strike="noStrike" spc="-1">
                <a:solidFill>
                  <a:srgbClr val="000066"/>
                </a:solidFill>
                <a:latin typeface="Calibri"/>
              </a:rPr>
              <a:t>sociali, Iavorative o ricreative a causa dell’uso di sostanza.</a:t>
            </a:r>
            <a:endParaRPr lang="en-US" sz="1800" b="0" strike="noStrike" spc="-1">
              <a:solidFill>
                <a:srgbClr val="000000"/>
              </a:solidFill>
              <a:latin typeface="Arial"/>
            </a:endParaRPr>
          </a:p>
          <a:p>
            <a:pPr algn="just">
              <a:lnSpc>
                <a:spcPct val="100000"/>
              </a:lnSpc>
            </a:pPr>
            <a:r>
              <a:rPr lang="it-IT" sz="2000" b="0" strike="noStrike" spc="-1">
                <a:solidFill>
                  <a:srgbClr val="000066"/>
                </a:solidFill>
                <a:latin typeface="Calibri"/>
              </a:rPr>
              <a:t>7)  </a:t>
            </a:r>
            <a:r>
              <a:rPr lang="it-IT" sz="1800" b="1" strike="noStrike" spc="-1">
                <a:solidFill>
                  <a:srgbClr val="C00000"/>
                </a:solidFill>
                <a:latin typeface="Calibri"/>
              </a:rPr>
              <a:t>uso continuativo </a:t>
            </a:r>
            <a:r>
              <a:rPr lang="it-IT" sz="1800" b="0" strike="noStrike" spc="-1">
                <a:solidFill>
                  <a:srgbClr val="000066"/>
                </a:solidFill>
                <a:latin typeface="Calibri"/>
              </a:rPr>
              <a:t>della sostanza </a:t>
            </a:r>
            <a:r>
              <a:rPr lang="it-IT" sz="1800" b="1" strike="noStrike" spc="-1">
                <a:solidFill>
                  <a:srgbClr val="C00000"/>
                </a:solidFill>
                <a:latin typeface="Calibri"/>
              </a:rPr>
              <a:t>nonostante</a:t>
            </a:r>
            <a:r>
              <a:rPr lang="it-IT" sz="1800" b="0" strike="noStrike" spc="-1">
                <a:solidFill>
                  <a:srgbClr val="000066"/>
                </a:solidFill>
                <a:latin typeface="Calibri"/>
              </a:rPr>
              <a:t> la consapevolezza di avere un problema persistente o ricorrente, di natura fisica o psicologica, verosimilmente causato o esacerbato dalla sostanza</a:t>
            </a:r>
            <a:endParaRPr lang="en-US" sz="1800" b="0" strike="noStrike" spc="-1">
              <a:solidFill>
                <a:srgbClr val="000000"/>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179280" y="1125360"/>
            <a:ext cx="8569440" cy="49071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spcBef>
                <a:spcPts val="598"/>
              </a:spcBef>
            </a:pPr>
            <a:r>
              <a:rPr lang="it-IT" sz="2000" b="0" strike="noStrike" spc="-1">
                <a:solidFill>
                  <a:srgbClr val="000066"/>
                </a:solidFill>
                <a:latin typeface="Calibri"/>
              </a:rPr>
              <a:t> Una modalità patologica d’uso di una sostanza, che porta a menomazione o a disagio clinicamente significativi, come manifestato da una (o più) delle condizioni seguenti, ricorrenti entro un periodo di 12 mesi: </a:t>
            </a:r>
            <a:endParaRPr lang="en-US" sz="2000" b="0" strike="noStrike" spc="-1">
              <a:solidFill>
                <a:srgbClr val="000000"/>
              </a:solidFill>
              <a:latin typeface="Arial"/>
            </a:endParaRPr>
          </a:p>
          <a:p>
            <a:pPr marL="457200" lvl="1" algn="just">
              <a:lnSpc>
                <a:spcPct val="100000"/>
              </a:lnSpc>
              <a:spcBef>
                <a:spcPts val="598"/>
              </a:spcBef>
              <a:buClr>
                <a:srgbClr val="000066"/>
              </a:buClr>
              <a:buFont typeface="Arial"/>
              <a:buChar char="•"/>
            </a:pPr>
            <a:r>
              <a:rPr lang="it-IT" sz="2000" b="0" strike="noStrike" spc="-1">
                <a:solidFill>
                  <a:srgbClr val="000066"/>
                </a:solidFill>
                <a:latin typeface="Calibri"/>
              </a:rPr>
              <a:t> uso ricorrente della sostanza risultante in una </a:t>
            </a:r>
            <a:r>
              <a:rPr lang="it-IT" sz="2000" b="1" strike="noStrike" spc="-1">
                <a:solidFill>
                  <a:srgbClr val="C00000"/>
                </a:solidFill>
                <a:latin typeface="Calibri"/>
              </a:rPr>
              <a:t>incapacità di adempiere </a:t>
            </a:r>
            <a:r>
              <a:rPr lang="it-IT" sz="2000" b="0" strike="noStrike" spc="-1">
                <a:solidFill>
                  <a:srgbClr val="000066"/>
                </a:solidFill>
                <a:latin typeface="Calibri"/>
              </a:rPr>
              <a:t>ai principali compiti connessi con il ruolo sul lavoro, a scuola o a casa </a:t>
            </a:r>
            <a:r>
              <a:rPr lang="it-IT" sz="1600" b="0" i="1" strike="noStrike" spc="-1">
                <a:solidFill>
                  <a:srgbClr val="000066"/>
                </a:solidFill>
                <a:latin typeface="Calibri"/>
              </a:rPr>
              <a:t>(per es., ripetute assenze o scarse prestazioni lavorative correlate all’uso delle sostanze; assenze, sospensioni o espulsioni da scuola correlate alle sostanze; trascuratezza nella cura dei bambini o della casa) </a:t>
            </a:r>
            <a:endParaRPr lang="en-US" sz="1600" b="0" strike="noStrike" spc="-1">
              <a:solidFill>
                <a:srgbClr val="000000"/>
              </a:solidFill>
              <a:latin typeface="Arial"/>
            </a:endParaRPr>
          </a:p>
          <a:p>
            <a:pPr marL="457200" lvl="1" algn="just">
              <a:lnSpc>
                <a:spcPct val="100000"/>
              </a:lnSpc>
              <a:spcBef>
                <a:spcPts val="598"/>
              </a:spcBef>
              <a:buClr>
                <a:srgbClr val="000066"/>
              </a:buClr>
              <a:buFont typeface="Arial"/>
              <a:buChar char="•"/>
            </a:pPr>
            <a:r>
              <a:rPr lang="it-IT" sz="2000" b="0" strike="noStrike" spc="-1">
                <a:solidFill>
                  <a:srgbClr val="000066"/>
                </a:solidFill>
                <a:latin typeface="Calibri"/>
              </a:rPr>
              <a:t> ricorrente </a:t>
            </a:r>
            <a:r>
              <a:rPr lang="it-IT" sz="2000" b="1" strike="noStrike" spc="-1">
                <a:solidFill>
                  <a:srgbClr val="C00000"/>
                </a:solidFill>
                <a:latin typeface="Calibri"/>
              </a:rPr>
              <a:t>uso </a:t>
            </a:r>
            <a:r>
              <a:rPr lang="it-IT" sz="2000" b="0" strike="noStrike" spc="-1">
                <a:solidFill>
                  <a:srgbClr val="000066"/>
                </a:solidFill>
                <a:latin typeface="Calibri"/>
              </a:rPr>
              <a:t>della sostanza in </a:t>
            </a:r>
            <a:r>
              <a:rPr lang="it-IT" sz="2000" b="1" strike="noStrike" spc="-1">
                <a:solidFill>
                  <a:srgbClr val="C00000"/>
                </a:solidFill>
                <a:latin typeface="Calibri"/>
              </a:rPr>
              <a:t>situazioni fisicamente rischiose </a:t>
            </a:r>
            <a:r>
              <a:rPr lang="it-IT" sz="1600" b="0" i="1" strike="noStrike" spc="-1">
                <a:solidFill>
                  <a:srgbClr val="000066"/>
                </a:solidFill>
                <a:latin typeface="Calibri"/>
              </a:rPr>
              <a:t>(per es., guidando un’automobile o facendo funzionare dei macchinari in uno stato di menomazione per l’uso della sostanza) </a:t>
            </a:r>
            <a:endParaRPr lang="en-US" sz="1600" b="0" strike="noStrike" spc="-1">
              <a:solidFill>
                <a:srgbClr val="000000"/>
              </a:solidFill>
              <a:latin typeface="Arial"/>
            </a:endParaRPr>
          </a:p>
          <a:p>
            <a:pPr marL="457200" lvl="1" algn="just">
              <a:lnSpc>
                <a:spcPct val="100000"/>
              </a:lnSpc>
              <a:spcBef>
                <a:spcPts val="598"/>
              </a:spcBef>
              <a:buClr>
                <a:srgbClr val="000066"/>
              </a:buClr>
              <a:buFont typeface="Arial"/>
              <a:buChar char="•"/>
            </a:pPr>
            <a:r>
              <a:rPr lang="it-IT" sz="2000" b="0" strike="noStrike" spc="-1">
                <a:solidFill>
                  <a:srgbClr val="000066"/>
                </a:solidFill>
                <a:latin typeface="Calibri"/>
              </a:rPr>
              <a:t> ricorrenti </a:t>
            </a:r>
            <a:r>
              <a:rPr lang="it-IT" sz="2000" b="1" strike="noStrike" spc="-1">
                <a:solidFill>
                  <a:srgbClr val="C00000"/>
                </a:solidFill>
                <a:latin typeface="Calibri"/>
              </a:rPr>
              <a:t>problemi legali </a:t>
            </a:r>
            <a:r>
              <a:rPr lang="it-IT" sz="2000" b="0" strike="noStrike" spc="-1">
                <a:solidFill>
                  <a:srgbClr val="000066"/>
                </a:solidFill>
                <a:latin typeface="Calibri"/>
              </a:rPr>
              <a:t>correlati alle sostanze </a:t>
            </a:r>
            <a:r>
              <a:rPr lang="it-IT" sz="1600" b="0" i="1" strike="noStrike" spc="-1">
                <a:solidFill>
                  <a:srgbClr val="000066"/>
                </a:solidFill>
                <a:latin typeface="Calibri"/>
              </a:rPr>
              <a:t>(per es., arresti per condotta molesta correlata alle sostanze) </a:t>
            </a:r>
            <a:endParaRPr lang="en-US" sz="1600" b="0" strike="noStrike" spc="-1">
              <a:solidFill>
                <a:srgbClr val="000000"/>
              </a:solidFill>
              <a:latin typeface="Arial"/>
            </a:endParaRPr>
          </a:p>
          <a:p>
            <a:pPr marL="457200" lvl="1" algn="just">
              <a:lnSpc>
                <a:spcPct val="100000"/>
              </a:lnSpc>
              <a:spcBef>
                <a:spcPts val="598"/>
              </a:spcBef>
              <a:buClr>
                <a:srgbClr val="000066"/>
              </a:buClr>
              <a:buFont typeface="Arial"/>
              <a:buChar char="•"/>
            </a:pPr>
            <a:r>
              <a:rPr lang="it-IT" sz="2000" b="0" strike="noStrike" spc="-1">
                <a:solidFill>
                  <a:srgbClr val="000066"/>
                </a:solidFill>
                <a:latin typeface="Calibri"/>
              </a:rPr>
              <a:t> uso continuativo della sostanza nonostante persistenti o ricorrenti </a:t>
            </a:r>
            <a:r>
              <a:rPr lang="it-IT" sz="2000" b="1" strike="noStrike" spc="-1">
                <a:solidFill>
                  <a:srgbClr val="C00000"/>
                </a:solidFill>
                <a:latin typeface="Calibri"/>
              </a:rPr>
              <a:t>problemi sociali o interpersonali causati o esacerbati </a:t>
            </a:r>
            <a:r>
              <a:rPr lang="it-IT" sz="2000" b="0" strike="noStrike" spc="-1">
                <a:solidFill>
                  <a:srgbClr val="000066"/>
                </a:solidFill>
                <a:latin typeface="Calibri"/>
              </a:rPr>
              <a:t>dagli effetti della sostanza </a:t>
            </a:r>
            <a:r>
              <a:rPr lang="it-IT" sz="1600" b="0" i="1" strike="noStrike" spc="-1">
                <a:solidFill>
                  <a:srgbClr val="000066"/>
                </a:solidFill>
                <a:latin typeface="Calibri"/>
              </a:rPr>
              <a:t>(per es., discussioni coniugali sulle conseguenze dell’intossicazione, scontri fisici). </a:t>
            </a:r>
            <a:endParaRPr lang="en-US" sz="1600" b="0" strike="noStrike" spc="-1">
              <a:solidFill>
                <a:srgbClr val="000000"/>
              </a:solidFill>
              <a:latin typeface="Arial"/>
            </a:endParaRPr>
          </a:p>
        </p:txBody>
      </p:sp>
      <p:sp>
        <p:nvSpPr>
          <p:cNvPr id="97" name="CustomShape 2"/>
          <p:cNvSpPr/>
          <p:nvPr/>
        </p:nvSpPr>
        <p:spPr>
          <a:xfrm>
            <a:off x="826920" y="0"/>
            <a:ext cx="7498080" cy="825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strike="noStrike" spc="-1">
                <a:solidFill>
                  <a:srgbClr val="C00000"/>
                </a:solidFill>
                <a:latin typeface="Calibri"/>
              </a:rPr>
              <a:t>CRITERI DIAGNOSTICI PER L’</a:t>
            </a:r>
            <a:r>
              <a:rPr lang="it-IT" sz="2400" b="1" u="sng" strike="noStrike" spc="-1">
                <a:solidFill>
                  <a:srgbClr val="C00000"/>
                </a:solidFill>
                <a:uFillTx/>
                <a:latin typeface="Calibri"/>
              </a:rPr>
              <a:t>ABUSO</a:t>
            </a:r>
            <a:r>
              <a:rPr lang="it-IT" sz="2400" b="1" strike="noStrike" spc="-1">
                <a:solidFill>
                  <a:srgbClr val="C00000"/>
                </a:solidFill>
                <a:latin typeface="Calibri"/>
              </a:rPr>
              <a:t> DI SOSTANZE SECONDO IL DSM-IV-TR* </a:t>
            </a:r>
            <a:endParaRPr lang="en-US" sz="2400" b="0" strike="noStrike" spc="-1">
              <a:solidFill>
                <a:srgbClr val="000000"/>
              </a:solidFill>
              <a:latin typeface="Arial"/>
            </a:endParaRPr>
          </a:p>
        </p:txBody>
      </p:sp>
      <p:sp>
        <p:nvSpPr>
          <p:cNvPr id="98" name="Line 3"/>
          <p:cNvSpPr/>
          <p:nvPr/>
        </p:nvSpPr>
        <p:spPr>
          <a:xfrm>
            <a:off x="0" y="907920"/>
            <a:ext cx="9144000" cy="0"/>
          </a:xfrm>
          <a:prstGeom prst="line">
            <a:avLst/>
          </a:prstGeom>
          <a:ln w="76320">
            <a:solidFill>
              <a:srgbClr val="C00000"/>
            </a:solidFill>
            <a:miter/>
          </a:ln>
        </p:spPr>
        <p:style>
          <a:lnRef idx="0">
            <a:scrgbClr r="0" g="0" b="0"/>
          </a:lnRef>
          <a:fillRef idx="0">
            <a:scrgbClr r="0" g="0" b="0"/>
          </a:fillRef>
          <a:effectRef idx="0">
            <a:scrgbClr r="0" g="0" b="0"/>
          </a:effectRef>
          <a:fontRef idx="minor"/>
        </p:style>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5633</TotalTime>
  <Words>5491</Words>
  <Application>Microsoft Office PowerPoint</Application>
  <PresentationFormat>Presentazione su schermo (4:3)</PresentationFormat>
  <Paragraphs>665</Paragraphs>
  <Slides>67</Slides>
  <Notes>28</Notes>
  <HiddenSlides>0</HiddenSlides>
  <MMClips>0</MMClips>
  <ScaleCrop>false</ScaleCrop>
  <HeadingPairs>
    <vt:vector size="4" baseType="variant">
      <vt:variant>
        <vt:lpstr>Tema</vt:lpstr>
      </vt:variant>
      <vt:variant>
        <vt:i4>1</vt:i4>
      </vt:variant>
      <vt:variant>
        <vt:lpstr>Titoli diapositive</vt:lpstr>
      </vt:variant>
      <vt:variant>
        <vt:i4>67</vt:i4>
      </vt:variant>
    </vt:vector>
  </HeadingPairs>
  <TitlesOfParts>
    <vt:vector size="68"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
  <dc:creator>ASSUNTA</dc:creator>
  <dc:description/>
  <cp:lastModifiedBy>Zorzet</cp:lastModifiedBy>
  <cp:revision>169</cp:revision>
  <dcterms:created xsi:type="dcterms:W3CDTF">2006-12-28T12:50:31Z</dcterms:created>
  <dcterms:modified xsi:type="dcterms:W3CDTF">2018-09-24T09:54:26Z</dcterms:modified>
  <dc:language>en-US</dc:language>
</cp:coreProperties>
</file>