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72" r:id="rId3"/>
    <p:sldId id="266" r:id="rId4"/>
    <p:sldId id="257" r:id="rId5"/>
    <p:sldId id="260" r:id="rId6"/>
    <p:sldId id="259" r:id="rId7"/>
    <p:sldId id="258" r:id="rId8"/>
    <p:sldId id="261" r:id="rId9"/>
    <p:sldId id="269" r:id="rId10"/>
    <p:sldId id="262" r:id="rId11"/>
    <p:sldId id="263" r:id="rId12"/>
    <p:sldId id="265" r:id="rId13"/>
    <p:sldId id="264" r:id="rId14"/>
    <p:sldId id="267" r:id="rId15"/>
    <p:sldId id="268" r:id="rId16"/>
    <p:sldId id="270" r:id="rId17"/>
    <p:sldId id="271" r:id="rId18"/>
    <p:sldId id="273"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7" autoAdjust="0"/>
  </p:normalViewPr>
  <p:slideViewPr>
    <p:cSldViewPr>
      <p:cViewPr varScale="1">
        <p:scale>
          <a:sx n="106" d="100"/>
          <a:sy n="106" d="100"/>
        </p:scale>
        <p:origin x="96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665D6-0840-40A7-A3BC-904279E87142}" type="datetimeFigureOut">
              <a:rPr lang="en-GB" smtClean="0"/>
              <a:t>06/11/2019</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67443-2D9F-4E5A-9E41-C6EBBB1496CA}" type="slidenum">
              <a:rPr lang="en-GB" smtClean="0"/>
              <a:t>‹N›</a:t>
            </a:fld>
            <a:endParaRPr lang="en-GB"/>
          </a:p>
        </p:txBody>
      </p:sp>
    </p:spTree>
    <p:extLst>
      <p:ext uri="{BB962C8B-B14F-4D97-AF65-F5344CB8AC3E}">
        <p14:creationId xmlns:p14="http://schemas.microsoft.com/office/powerpoint/2010/main" val="62122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a:t>
            </a:fld>
            <a:endParaRPr lang="en-GB"/>
          </a:p>
        </p:txBody>
      </p:sp>
    </p:spTree>
    <p:extLst>
      <p:ext uri="{BB962C8B-B14F-4D97-AF65-F5344CB8AC3E}">
        <p14:creationId xmlns:p14="http://schemas.microsoft.com/office/powerpoint/2010/main" val="2490518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10</a:t>
            </a:fld>
            <a:endParaRPr lang="en-GB"/>
          </a:p>
        </p:txBody>
      </p:sp>
    </p:spTree>
    <p:extLst>
      <p:ext uri="{BB962C8B-B14F-4D97-AF65-F5344CB8AC3E}">
        <p14:creationId xmlns:p14="http://schemas.microsoft.com/office/powerpoint/2010/main" val="293736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11</a:t>
            </a:fld>
            <a:endParaRPr lang="en-GB"/>
          </a:p>
        </p:txBody>
      </p:sp>
    </p:spTree>
    <p:extLst>
      <p:ext uri="{BB962C8B-B14F-4D97-AF65-F5344CB8AC3E}">
        <p14:creationId xmlns:p14="http://schemas.microsoft.com/office/powerpoint/2010/main" val="2820657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12</a:t>
            </a:fld>
            <a:endParaRPr lang="en-GB"/>
          </a:p>
        </p:txBody>
      </p:sp>
    </p:spTree>
    <p:extLst>
      <p:ext uri="{BB962C8B-B14F-4D97-AF65-F5344CB8AC3E}">
        <p14:creationId xmlns:p14="http://schemas.microsoft.com/office/powerpoint/2010/main" val="4130266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13</a:t>
            </a:fld>
            <a:endParaRPr lang="en-GB"/>
          </a:p>
        </p:txBody>
      </p:sp>
    </p:spTree>
    <p:extLst>
      <p:ext uri="{BB962C8B-B14F-4D97-AF65-F5344CB8AC3E}">
        <p14:creationId xmlns:p14="http://schemas.microsoft.com/office/powerpoint/2010/main" val="733392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14</a:t>
            </a:fld>
            <a:endParaRPr lang="en-GB"/>
          </a:p>
        </p:txBody>
      </p:sp>
    </p:spTree>
    <p:extLst>
      <p:ext uri="{BB962C8B-B14F-4D97-AF65-F5344CB8AC3E}">
        <p14:creationId xmlns:p14="http://schemas.microsoft.com/office/powerpoint/2010/main" val="172848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15</a:t>
            </a:fld>
            <a:endParaRPr lang="en-GB"/>
          </a:p>
        </p:txBody>
      </p:sp>
    </p:spTree>
    <p:extLst>
      <p:ext uri="{BB962C8B-B14F-4D97-AF65-F5344CB8AC3E}">
        <p14:creationId xmlns:p14="http://schemas.microsoft.com/office/powerpoint/2010/main" val="2653709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16</a:t>
            </a:fld>
            <a:endParaRPr lang="en-GB"/>
          </a:p>
        </p:txBody>
      </p:sp>
    </p:spTree>
    <p:extLst>
      <p:ext uri="{BB962C8B-B14F-4D97-AF65-F5344CB8AC3E}">
        <p14:creationId xmlns:p14="http://schemas.microsoft.com/office/powerpoint/2010/main" val="2884271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17</a:t>
            </a:fld>
            <a:endParaRPr lang="en-GB"/>
          </a:p>
        </p:txBody>
      </p:sp>
    </p:spTree>
    <p:extLst>
      <p:ext uri="{BB962C8B-B14F-4D97-AF65-F5344CB8AC3E}">
        <p14:creationId xmlns:p14="http://schemas.microsoft.com/office/powerpoint/2010/main" val="2234530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a:t>
            </a:fld>
            <a:endParaRPr lang="en-GB"/>
          </a:p>
        </p:txBody>
      </p:sp>
    </p:spTree>
    <p:extLst>
      <p:ext uri="{BB962C8B-B14F-4D97-AF65-F5344CB8AC3E}">
        <p14:creationId xmlns:p14="http://schemas.microsoft.com/office/powerpoint/2010/main" val="1181796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a:t>
            </a:fld>
            <a:endParaRPr lang="en-GB"/>
          </a:p>
        </p:txBody>
      </p:sp>
    </p:spTree>
    <p:extLst>
      <p:ext uri="{BB962C8B-B14F-4D97-AF65-F5344CB8AC3E}">
        <p14:creationId xmlns:p14="http://schemas.microsoft.com/office/powerpoint/2010/main" val="3127263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4</a:t>
            </a:fld>
            <a:endParaRPr lang="en-GB"/>
          </a:p>
        </p:txBody>
      </p:sp>
    </p:spTree>
    <p:extLst>
      <p:ext uri="{BB962C8B-B14F-4D97-AF65-F5344CB8AC3E}">
        <p14:creationId xmlns:p14="http://schemas.microsoft.com/office/powerpoint/2010/main" val="1200953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5</a:t>
            </a:fld>
            <a:endParaRPr lang="en-GB"/>
          </a:p>
        </p:txBody>
      </p:sp>
    </p:spTree>
    <p:extLst>
      <p:ext uri="{BB962C8B-B14F-4D97-AF65-F5344CB8AC3E}">
        <p14:creationId xmlns:p14="http://schemas.microsoft.com/office/powerpoint/2010/main" val="3866952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6</a:t>
            </a:fld>
            <a:endParaRPr lang="en-GB"/>
          </a:p>
        </p:txBody>
      </p:sp>
    </p:spTree>
    <p:extLst>
      <p:ext uri="{BB962C8B-B14F-4D97-AF65-F5344CB8AC3E}">
        <p14:creationId xmlns:p14="http://schemas.microsoft.com/office/powerpoint/2010/main" val="106826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7</a:t>
            </a:fld>
            <a:endParaRPr lang="en-GB"/>
          </a:p>
        </p:txBody>
      </p:sp>
    </p:spTree>
    <p:extLst>
      <p:ext uri="{BB962C8B-B14F-4D97-AF65-F5344CB8AC3E}">
        <p14:creationId xmlns:p14="http://schemas.microsoft.com/office/powerpoint/2010/main" val="1830019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8</a:t>
            </a:fld>
            <a:endParaRPr lang="en-GB"/>
          </a:p>
        </p:txBody>
      </p:sp>
    </p:spTree>
    <p:extLst>
      <p:ext uri="{BB962C8B-B14F-4D97-AF65-F5344CB8AC3E}">
        <p14:creationId xmlns:p14="http://schemas.microsoft.com/office/powerpoint/2010/main" val="106035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9</a:t>
            </a:fld>
            <a:endParaRPr lang="en-GB"/>
          </a:p>
        </p:txBody>
      </p:sp>
    </p:spTree>
    <p:extLst>
      <p:ext uri="{BB962C8B-B14F-4D97-AF65-F5344CB8AC3E}">
        <p14:creationId xmlns:p14="http://schemas.microsoft.com/office/powerpoint/2010/main" val="325984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DE314617-C722-49EC-A0CE-533B7358260F}" type="datetime1">
              <a:rPr lang="en-GB" smtClean="0"/>
              <a:t>06/11/2019</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3736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DADF06AE-7DB5-453A-87D5-3D72F83423F8}" type="datetime1">
              <a:rPr lang="en-GB" smtClean="0"/>
              <a:t>06/11/2019</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50591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F8E7730-8E03-4A7F-AC1C-CAF17B85ECFD}" type="datetime1">
              <a:rPr lang="en-GB" smtClean="0"/>
              <a:t>06/11/2019</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109733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A4E33FC1-7B99-4746-BE3A-C5C430116684}" type="datetime1">
              <a:rPr lang="en-GB" smtClean="0"/>
              <a:t>06/11/2019</a:t>
            </a:fld>
            <a:endParaRPr lang="en-GB"/>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75752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B5B36DB-7AB0-47CB-A6F6-1985BBD46AB3}" type="datetime1">
              <a:rPr lang="en-GB" smtClean="0"/>
              <a:t>06/11/2019</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305151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D7860A94-F3AE-4228-B993-37A7734323F8}" type="datetime1">
              <a:rPr lang="en-GB" smtClean="0"/>
              <a:t>06/11/2019</a:t>
            </a:fld>
            <a:endParaRPr lang="en-GB"/>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144974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4E04067D-0022-40B1-9C1A-05296D337473}" type="datetime1">
              <a:rPr lang="en-GB" smtClean="0"/>
              <a:t>06/11/2019</a:t>
            </a:fld>
            <a:endParaRPr lang="en-GB"/>
          </a:p>
        </p:txBody>
      </p:sp>
      <p:sp>
        <p:nvSpPr>
          <p:cNvPr id="8" name="Segnaposto piè di pagina 7"/>
          <p:cNvSpPr>
            <a:spLocks noGrp="1"/>
          </p:cNvSpPr>
          <p:nvPr>
            <p:ph type="ftr" sz="quarter" idx="11"/>
          </p:nvPr>
        </p:nvSpPr>
        <p:spPr/>
        <p:txBody>
          <a:bodyPr/>
          <a:lstStyle/>
          <a:p>
            <a:endParaRPr lang="en-GB" dirty="0"/>
          </a:p>
        </p:txBody>
      </p:sp>
      <p:sp>
        <p:nvSpPr>
          <p:cNvPr id="9" name="Segnaposto numero diapositiva 8"/>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0377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94D4B9EB-B97E-4F5F-9E73-CAD17DE6C78C}" type="datetime1">
              <a:rPr lang="en-GB" smtClean="0"/>
              <a:t>06/11/2019</a:t>
            </a:fld>
            <a:endParaRPr lang="en-GB"/>
          </a:p>
        </p:txBody>
      </p:sp>
      <p:sp>
        <p:nvSpPr>
          <p:cNvPr id="5" name="Segnaposto numero diapositiva 4"/>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58404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9AE7643-DEB0-461C-8C1F-7263E94A855B}" type="datetime1">
              <a:rPr lang="en-GB" smtClean="0"/>
              <a:t>06/11/2019</a:t>
            </a:fld>
            <a:endParaRPr lang="en-GB"/>
          </a:p>
        </p:txBody>
      </p:sp>
      <p:sp>
        <p:nvSpPr>
          <p:cNvPr id="3" name="Segnaposto piè di pagina 2"/>
          <p:cNvSpPr>
            <a:spLocks noGrp="1"/>
          </p:cNvSpPr>
          <p:nvPr>
            <p:ph type="ftr" sz="quarter" idx="11"/>
          </p:nvPr>
        </p:nvSpPr>
        <p:spPr/>
        <p:txBody>
          <a:bodyPr/>
          <a:lstStyle/>
          <a:p>
            <a:endParaRPr lang="en-GB" dirty="0"/>
          </a:p>
        </p:txBody>
      </p:sp>
      <p:sp>
        <p:nvSpPr>
          <p:cNvPr id="4" name="Segnaposto numero diapositiva 3"/>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161941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17DFA0-F999-402A-8989-8AF47953B56A}" type="datetime1">
              <a:rPr lang="en-GB" smtClean="0"/>
              <a:t>06/11/2019</a:t>
            </a:fld>
            <a:endParaRPr lang="en-GB"/>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16897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C900D7B-64B2-4179-A8BA-2FE66C00D456}" type="datetime1">
              <a:rPr lang="en-GB" smtClean="0"/>
              <a:t>06/11/2019</a:t>
            </a:fld>
            <a:endParaRPr lang="en-GB"/>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359265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6436A-E04E-4B62-A810-4AC722136FAA}" type="datetime1">
              <a:rPr lang="en-GB" smtClean="0"/>
              <a:t>06/11/2019</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70C46-FDDA-420F-91A1-9A3A4415F343}" type="slidenum">
              <a:rPr lang="en-GB" smtClean="0"/>
              <a:t>‹N›</a:t>
            </a:fld>
            <a:endParaRPr lang="en-GB"/>
          </a:p>
        </p:txBody>
      </p:sp>
    </p:spTree>
    <p:extLst>
      <p:ext uri="{BB962C8B-B14F-4D97-AF65-F5344CB8AC3E}">
        <p14:creationId xmlns:p14="http://schemas.microsoft.com/office/powerpoint/2010/main" val="329930907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oodle.units.it/moodle/course/category.php?id=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p3olimp.net/sanjay-subrahmanya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history.ucla.edu/people/faculty/faculty-1/faculty-1?lid=358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dailymotion.com/video/x1uny7u_le-grand-entretien-avec-sanjay-subrahmanyam_new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youtube.com/watch?v=NMjOSNmb-4o" TargetMode="External"/><Relationship Id="rId4" Type="http://schemas.openxmlformats.org/officeDocument/2006/relationships/hyperlink" Target="http://www.podcastunited.com/Society-and-Culture/History/New-Books-In-History.html?Page=6&amp;Play=Sanjay-Subrahmanyam-Courtly-Encounters-Translating-Courtliness-and-Violence-in-Early-Modern-Eurasia"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611560" y="1340768"/>
            <a:ext cx="7772400" cy="1470025"/>
          </a:xfrm>
        </p:spPr>
        <p:txBody>
          <a:bodyPr/>
          <a:lstStyle/>
          <a:p>
            <a:r>
              <a:rPr lang="en-GB" b="1" dirty="0" smtClean="0">
                <a:solidFill>
                  <a:srgbClr val="FFC000"/>
                </a:solidFill>
              </a:rPr>
              <a:t>STORIA GLOBALE</a:t>
            </a:r>
            <a:endParaRPr lang="en-GB" b="1" dirty="0">
              <a:solidFill>
                <a:srgbClr val="FFC000"/>
              </a:solidFill>
            </a:endParaRPr>
          </a:p>
        </p:txBody>
      </p:sp>
      <p:sp>
        <p:nvSpPr>
          <p:cNvPr id="7" name="Sottotitolo 6"/>
          <p:cNvSpPr>
            <a:spLocks noGrp="1"/>
          </p:cNvSpPr>
          <p:nvPr>
            <p:ph type="subTitle" idx="1"/>
          </p:nvPr>
        </p:nvSpPr>
        <p:spPr>
          <a:xfrm>
            <a:off x="1371600" y="3429000"/>
            <a:ext cx="6400800" cy="2880320"/>
          </a:xfrm>
        </p:spPr>
        <p:txBody>
          <a:bodyPr>
            <a:normAutofit/>
          </a:bodyPr>
          <a:lstStyle/>
          <a:p>
            <a:r>
              <a:rPr lang="en-GB" dirty="0" smtClean="0"/>
              <a:t>Guido Abbattista</a:t>
            </a:r>
          </a:p>
          <a:p>
            <a:endParaRPr lang="en-GB" sz="1400" dirty="0" smtClean="0"/>
          </a:p>
          <a:p>
            <a:r>
              <a:rPr lang="en-GB" sz="1400" dirty="0" err="1" smtClean="0"/>
              <a:t>Laurea</a:t>
            </a:r>
            <a:r>
              <a:rPr lang="en-GB" sz="1400" dirty="0" smtClean="0"/>
              <a:t> </a:t>
            </a:r>
            <a:r>
              <a:rPr lang="en-GB" sz="1400" dirty="0" err="1" smtClean="0"/>
              <a:t>Magistrale</a:t>
            </a:r>
            <a:r>
              <a:rPr lang="en-GB" sz="1400" dirty="0" smtClean="0"/>
              <a:t> </a:t>
            </a:r>
            <a:r>
              <a:rPr lang="en-GB" sz="1400" dirty="0" err="1" smtClean="0"/>
              <a:t>Interateneo</a:t>
            </a:r>
            <a:r>
              <a:rPr lang="en-GB" sz="1400" dirty="0" smtClean="0"/>
              <a:t> in </a:t>
            </a:r>
            <a:r>
              <a:rPr lang="en-GB" sz="1400" dirty="0" err="1" smtClean="0"/>
              <a:t>Studi</a:t>
            </a:r>
            <a:r>
              <a:rPr lang="en-GB" sz="1400" dirty="0" smtClean="0"/>
              <a:t> </a:t>
            </a:r>
            <a:r>
              <a:rPr lang="en-GB" sz="1400" dirty="0" err="1" smtClean="0"/>
              <a:t>Storici</a:t>
            </a:r>
            <a:r>
              <a:rPr lang="en-GB" sz="1400" dirty="0" smtClean="0"/>
              <a:t> dal </a:t>
            </a:r>
            <a:r>
              <a:rPr lang="en-GB" sz="1400" dirty="0" err="1" smtClean="0"/>
              <a:t>Medioevo</a:t>
            </a:r>
            <a:r>
              <a:rPr lang="en-GB" sz="1400" dirty="0" smtClean="0"/>
              <a:t> </a:t>
            </a:r>
            <a:r>
              <a:rPr lang="en-GB" sz="1400" dirty="0" err="1" smtClean="0"/>
              <a:t>all’età</a:t>
            </a:r>
            <a:r>
              <a:rPr lang="en-GB" sz="1400" dirty="0" smtClean="0"/>
              <a:t> </a:t>
            </a:r>
            <a:r>
              <a:rPr lang="en-GB" sz="1400" dirty="0" err="1" smtClean="0"/>
              <a:t>contemporanea</a:t>
            </a:r>
            <a:endParaRPr lang="en-GB" sz="1400" dirty="0" smtClean="0"/>
          </a:p>
          <a:p>
            <a:endParaRPr lang="en-GB" sz="2400" b="1" dirty="0" smtClean="0">
              <a:hlinkClick r:id="rId3"/>
            </a:endParaRPr>
          </a:p>
          <a:p>
            <a:r>
              <a:rPr lang="en-GB" sz="2400" b="1" dirty="0" smtClean="0">
                <a:hlinkClick r:id="rId3"/>
              </a:rPr>
              <a:t>Moodle</a:t>
            </a:r>
            <a:r>
              <a:rPr lang="en-GB" sz="2400" dirty="0" smtClean="0">
                <a:hlinkClick r:id="rId3"/>
              </a:rPr>
              <a:t> </a:t>
            </a:r>
            <a:r>
              <a:rPr lang="en-GB" sz="2400" dirty="0" smtClean="0"/>
              <a:t>enrolment key: </a:t>
            </a:r>
            <a:r>
              <a:rPr lang="en-GB" sz="2400" b="1" dirty="0" smtClean="0">
                <a:solidFill>
                  <a:srgbClr val="FFFF00"/>
                </a:solidFill>
              </a:rPr>
              <a:t>GLOBHIST</a:t>
            </a:r>
            <a:endParaRPr lang="en-GB" sz="2400" b="1" dirty="0">
              <a:solidFill>
                <a:srgbClr val="FFFF00"/>
              </a:solidFill>
            </a:endParaRPr>
          </a:p>
        </p:txBody>
      </p:sp>
    </p:spTree>
    <p:extLst>
      <p:ext uri="{BB962C8B-B14F-4D97-AF65-F5344CB8AC3E}">
        <p14:creationId xmlns:p14="http://schemas.microsoft.com/office/powerpoint/2010/main" val="3676103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en-GB" b="1" dirty="0" smtClean="0">
                <a:solidFill>
                  <a:srgbClr val="FFC000"/>
                </a:solidFill>
              </a:rPr>
              <a:t>Voltaire, </a:t>
            </a:r>
            <a:r>
              <a:rPr lang="en-GB" b="1" i="1" dirty="0" err="1" smtClean="0">
                <a:solidFill>
                  <a:srgbClr val="FFC000"/>
                </a:solidFill>
              </a:rPr>
              <a:t>Essai</a:t>
            </a:r>
            <a:r>
              <a:rPr lang="en-GB" b="1" i="1" dirty="0" smtClean="0">
                <a:solidFill>
                  <a:srgbClr val="FFC000"/>
                </a:solidFill>
              </a:rPr>
              <a:t> </a:t>
            </a:r>
            <a:r>
              <a:rPr lang="en-GB" b="1" i="1" dirty="0" err="1" smtClean="0">
                <a:solidFill>
                  <a:srgbClr val="FFC000"/>
                </a:solidFill>
              </a:rPr>
              <a:t>sur</a:t>
            </a:r>
            <a:r>
              <a:rPr lang="en-GB" b="1" i="1" dirty="0" smtClean="0">
                <a:solidFill>
                  <a:srgbClr val="FFC000"/>
                </a:solidFill>
              </a:rPr>
              <a:t> les </a:t>
            </a:r>
            <a:r>
              <a:rPr lang="en-GB" b="1" i="1" dirty="0" err="1" smtClean="0">
                <a:solidFill>
                  <a:srgbClr val="FFC000"/>
                </a:solidFill>
              </a:rPr>
              <a:t>moeurs</a:t>
            </a:r>
            <a:r>
              <a:rPr lang="en-GB" b="1" dirty="0" smtClean="0">
                <a:solidFill>
                  <a:srgbClr val="FFC000"/>
                </a:solidFill>
              </a:rPr>
              <a:t> (1759)</a:t>
            </a:r>
            <a:endParaRPr lang="en-GB" b="1" dirty="0">
              <a:solidFill>
                <a:srgbClr val="FFC000"/>
              </a:solidFill>
            </a:endParaRPr>
          </a:p>
        </p:txBody>
      </p:sp>
      <p:sp>
        <p:nvSpPr>
          <p:cNvPr id="3" name="Segnaposto contenuto 2"/>
          <p:cNvSpPr>
            <a:spLocks noGrp="1"/>
          </p:cNvSpPr>
          <p:nvPr>
            <p:ph idx="1"/>
          </p:nvPr>
        </p:nvSpPr>
        <p:spPr>
          <a:xfrm>
            <a:off x="395536" y="1124744"/>
            <a:ext cx="8568952" cy="5184576"/>
          </a:xfrm>
        </p:spPr>
        <p:txBody>
          <a:bodyPr>
            <a:noAutofit/>
          </a:bodyPr>
          <a:lstStyle/>
          <a:p>
            <a:pPr marL="0" indent="0">
              <a:lnSpc>
                <a:spcPct val="130000"/>
              </a:lnSpc>
              <a:buNone/>
            </a:pPr>
            <a:r>
              <a:rPr lang="fr-FR" sz="1800" dirty="0" smtClean="0"/>
              <a:t>« Le </a:t>
            </a:r>
            <a:r>
              <a:rPr lang="fr-FR" sz="1800" dirty="0"/>
              <a:t>but de ce travail n’est pas de savoir en quelle année un prince indigne d’être connu succéda à un prince barbare chez une nation </a:t>
            </a:r>
            <a:r>
              <a:rPr lang="fr-FR" sz="1800" dirty="0" err="1"/>
              <a:t>grossiére</a:t>
            </a:r>
            <a:r>
              <a:rPr lang="fr-FR" sz="1800" dirty="0"/>
              <a:t>. Si on pouvait avoir le malheur de mettre dans sa tête la suite chronologique de toutes les </a:t>
            </a:r>
            <a:r>
              <a:rPr lang="fr-FR" sz="1800" dirty="0" smtClean="0"/>
              <a:t>dynasties, </a:t>
            </a:r>
            <a:r>
              <a:rPr lang="fr-FR" sz="1800" dirty="0"/>
              <a:t>on ne saurait que des mots. </a:t>
            </a:r>
            <a:r>
              <a:rPr lang="fr-FR" sz="1800" dirty="0" smtClean="0"/>
              <a:t>…</a:t>
            </a:r>
            <a:r>
              <a:rPr lang="fr-FR" sz="1800" dirty="0"/>
              <a:t>Autant qu’il faut connaître les grandes actions des souverains qui ont rendu leurs peuples meilleurs et plus heureux, autant on peut ignorer le vulgaire des rois qui ne pourrait que charger la mémoire. De quoi vous serviraient les détails de tant de petits intérêts qui ne subsistent plus </a:t>
            </a:r>
            <a:r>
              <a:rPr lang="fr-FR" sz="1800" dirty="0" smtClean="0"/>
              <a:t>aujourd'hui, </a:t>
            </a:r>
            <a:r>
              <a:rPr lang="fr-FR" sz="1800" dirty="0"/>
              <a:t>de tant de familles éteintes qui se sont disputé des provinces englouties ensuite dans de grands royaumes ? Presque chaque ville a </a:t>
            </a:r>
            <a:r>
              <a:rPr lang="fr-FR" sz="1800" dirty="0" smtClean="0"/>
              <a:t>aujourd'hui </a:t>
            </a:r>
            <a:r>
              <a:rPr lang="fr-FR" sz="1800" dirty="0"/>
              <a:t>son histoire </a:t>
            </a:r>
            <a:r>
              <a:rPr lang="fr-FR" sz="1800" dirty="0" err="1"/>
              <a:t>vraye</a:t>
            </a:r>
            <a:r>
              <a:rPr lang="fr-FR" sz="1800" dirty="0"/>
              <a:t> ou fausse, plus ample, plus détaillée que celle d’</a:t>
            </a:r>
            <a:r>
              <a:rPr lang="fr-FR" sz="1800" dirty="0" err="1"/>
              <a:t>Aléxandre</a:t>
            </a:r>
            <a:r>
              <a:rPr lang="fr-FR" sz="1800" dirty="0"/>
              <a:t>. Les seules annales d’un ordre monastique contiennent plus de volumes que celles de l’empire romain. Dans tous ces recueils immenses qu’on ne peut embrasser, il faut se borner et choisir. C’est un vaste </a:t>
            </a:r>
            <a:r>
              <a:rPr lang="fr-FR" sz="1800" dirty="0" err="1"/>
              <a:t>magazin</a:t>
            </a:r>
            <a:r>
              <a:rPr lang="fr-FR" sz="1800" dirty="0"/>
              <a:t>, où vous prendrez ce qui est à vôtre usage. L’illustre </a:t>
            </a:r>
            <a:r>
              <a:rPr lang="fr-FR" sz="1800" i="1" dirty="0"/>
              <a:t>Bossuet,</a:t>
            </a:r>
            <a:r>
              <a:rPr lang="fr-FR" sz="1800" dirty="0"/>
              <a:t> qui dans son discours sur une partie de l’histoire universelle en a saisi le véritable esprit, s’est arrêté à </a:t>
            </a:r>
            <a:r>
              <a:rPr lang="fr-FR" sz="1800" i="1" dirty="0" smtClean="0"/>
              <a:t>Charlemagne</a:t>
            </a:r>
            <a:r>
              <a:rPr lang="fr-FR" sz="1800" dirty="0" smtClean="0"/>
              <a:t>. </a:t>
            </a:r>
            <a:r>
              <a:rPr lang="fr-FR" sz="1800" dirty="0"/>
              <a:t>C’est en commençant à cette époque que vôtre dessein est de vous faire un tableau du monde </a:t>
            </a:r>
            <a:endParaRPr lang="en-GB" sz="1800"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10</a:t>
            </a:fld>
            <a:endParaRPr lang="en-GB"/>
          </a:p>
        </p:txBody>
      </p:sp>
    </p:spTree>
    <p:extLst>
      <p:ext uri="{BB962C8B-B14F-4D97-AF65-F5344CB8AC3E}">
        <p14:creationId xmlns:p14="http://schemas.microsoft.com/office/powerpoint/2010/main" val="282065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764704"/>
            <a:ext cx="8712968" cy="5904656"/>
          </a:xfrm>
        </p:spPr>
        <p:txBody>
          <a:bodyPr>
            <a:noAutofit/>
          </a:bodyPr>
          <a:lstStyle/>
          <a:p>
            <a:pPr marL="0" indent="0">
              <a:lnSpc>
                <a:spcPct val="120000"/>
              </a:lnSpc>
              <a:buNone/>
            </a:pPr>
            <a:r>
              <a:rPr lang="fr-FR" sz="1800" dirty="0" smtClean="0"/>
              <a:t>« […]</a:t>
            </a:r>
            <a:r>
              <a:rPr lang="fr-FR" sz="1800" dirty="0"/>
              <a:t>  </a:t>
            </a:r>
            <a:r>
              <a:rPr lang="fr-FR" sz="1800" dirty="0" smtClean="0"/>
              <a:t>mais </a:t>
            </a:r>
            <a:r>
              <a:rPr lang="fr-FR" sz="1800" dirty="0"/>
              <a:t>il faudra souvent remonter à des tems antérieurs. Ce grand écrivain en disant un mot des arabes qui fondèrent un si puissant empire et une religion si florissante, n’en parle que comme d’un déluge de barbares. Il s’étend sur les égyptiens ; mais il supprime les indiens et les chinois, aussi anciens pour le moins que les peuples de </a:t>
            </a:r>
            <a:r>
              <a:rPr lang="fr-FR" sz="1800" dirty="0" smtClean="0"/>
              <a:t>l’Égypte</a:t>
            </a:r>
            <a:r>
              <a:rPr lang="fr-FR" sz="1800" dirty="0"/>
              <a:t>, et non moins considérables. Nourris des productions de leur terre, </a:t>
            </a:r>
            <a:r>
              <a:rPr lang="fr-FR" sz="1800" dirty="0" err="1"/>
              <a:t>vétus</a:t>
            </a:r>
            <a:r>
              <a:rPr lang="fr-FR" sz="1800" dirty="0"/>
              <a:t> de leurs étoffes, amusés par les jeux qu’ils ont inventés, instruits même par leurs anciennes fables morales, pourquoi négligerions-nous de connaître l’esprit de ces nations chez qui les commerçants de nôtre Europe ont voyagé dès qu’ils ont </a:t>
            </a:r>
            <a:r>
              <a:rPr lang="fr-FR" sz="1800" dirty="0" err="1"/>
              <a:t>pû</a:t>
            </a:r>
            <a:r>
              <a:rPr lang="fr-FR" sz="1800" dirty="0"/>
              <a:t> trouver un chemin jusqu’à elles ?</a:t>
            </a:r>
            <a:br>
              <a:rPr lang="fr-FR" sz="1800" dirty="0"/>
            </a:br>
            <a:r>
              <a:rPr lang="fr-FR" sz="1800" dirty="0"/>
              <a:t>En vous instruisant en philosophe de ce qui concerne ce globe, vous portez d’abord vôtre </a:t>
            </a:r>
            <a:r>
              <a:rPr lang="fr-FR" sz="1800" dirty="0" err="1"/>
              <a:t>vûe</a:t>
            </a:r>
            <a:r>
              <a:rPr lang="fr-FR" sz="1800" dirty="0"/>
              <a:t> sur l’orient, berceau de tous les arts, et qui a tout donné à l’occident. Les climats orientaux voisins du midi tiennent tout de la nature, et nous dans nôtre occident septentrional nous devons tout au tems, au commerce, à une industrie tardive. Des forêts, des pierres, des fruits sauvages, voilà tout ce qu’a produit naturellement l’ancien pays des celtes, des allobroges, des pictes, des germains, des </a:t>
            </a:r>
            <a:r>
              <a:rPr lang="fr-FR" sz="1800" dirty="0" smtClean="0"/>
              <a:t>Sarmates, </a:t>
            </a:r>
            <a:r>
              <a:rPr lang="fr-FR" sz="1800" dirty="0"/>
              <a:t>et des </a:t>
            </a:r>
            <a:r>
              <a:rPr lang="fr-FR" sz="1800" dirty="0" smtClean="0"/>
              <a:t>Scythes. </a:t>
            </a:r>
            <a:r>
              <a:rPr lang="fr-FR" sz="1800" dirty="0"/>
              <a:t>On dit que </a:t>
            </a:r>
            <a:r>
              <a:rPr lang="fr-FR" sz="1800" dirty="0" err="1"/>
              <a:t>l’isle</a:t>
            </a:r>
            <a:r>
              <a:rPr lang="fr-FR" sz="1800" dirty="0"/>
              <a:t> de Sicile produit d’elle-même un peu d’avoine; mais le froment, le ris, les fruits délicieux croissaient vers l’Euphrate, à la Chine, et dans l’Inde. Les pays fertiles furent les </a:t>
            </a:r>
            <a:r>
              <a:rPr lang="fr-FR" sz="1800" dirty="0" smtClean="0"/>
              <a:t>premiers peuplés</a:t>
            </a:r>
            <a:r>
              <a:rPr lang="fr-FR" sz="1800" dirty="0"/>
              <a:t>, les premiers </a:t>
            </a:r>
            <a:r>
              <a:rPr lang="fr-FR" sz="1800" dirty="0" smtClean="0"/>
              <a:t>policé.»</a:t>
            </a:r>
            <a:endParaRPr lang="en-GB" sz="1800" dirty="0"/>
          </a:p>
        </p:txBody>
      </p:sp>
      <p:sp>
        <p:nvSpPr>
          <p:cNvPr id="4" name="Titolo 1"/>
          <p:cNvSpPr>
            <a:spLocks noGrp="1"/>
          </p:cNvSpPr>
          <p:nvPr>
            <p:ph type="title"/>
          </p:nvPr>
        </p:nvSpPr>
        <p:spPr>
          <a:xfrm>
            <a:off x="467544" y="116632"/>
            <a:ext cx="8229600" cy="706090"/>
          </a:xfrm>
        </p:spPr>
        <p:txBody>
          <a:bodyPr>
            <a:normAutofit fontScale="90000"/>
          </a:bodyPr>
          <a:lstStyle/>
          <a:p>
            <a:r>
              <a:rPr lang="en-GB" sz="3600" b="1" i="1" dirty="0" smtClean="0">
                <a:solidFill>
                  <a:srgbClr val="FFC000"/>
                </a:solidFill>
              </a:rPr>
              <a:t>Segue</a:t>
            </a:r>
            <a:r>
              <a:rPr lang="en-GB" sz="3600" b="1" dirty="0" smtClean="0">
                <a:solidFill>
                  <a:srgbClr val="FFC000"/>
                </a:solidFill>
              </a:rPr>
              <a:t>: Voltaire, </a:t>
            </a:r>
            <a:r>
              <a:rPr lang="en-GB" sz="3600" b="1" i="1" dirty="0" err="1" smtClean="0">
                <a:solidFill>
                  <a:srgbClr val="FFC000"/>
                </a:solidFill>
              </a:rPr>
              <a:t>Essai</a:t>
            </a:r>
            <a:r>
              <a:rPr lang="en-GB" sz="3600" b="1" i="1" dirty="0" smtClean="0">
                <a:solidFill>
                  <a:srgbClr val="FFC000"/>
                </a:solidFill>
              </a:rPr>
              <a:t> </a:t>
            </a:r>
            <a:r>
              <a:rPr lang="en-GB" sz="3600" b="1" i="1" dirty="0" err="1" smtClean="0">
                <a:solidFill>
                  <a:srgbClr val="FFC000"/>
                </a:solidFill>
              </a:rPr>
              <a:t>sur</a:t>
            </a:r>
            <a:r>
              <a:rPr lang="en-GB" sz="3600" b="1" i="1" dirty="0" smtClean="0">
                <a:solidFill>
                  <a:srgbClr val="FFC000"/>
                </a:solidFill>
              </a:rPr>
              <a:t> les </a:t>
            </a:r>
            <a:r>
              <a:rPr lang="en-GB" sz="3600" b="1" i="1" dirty="0" err="1" smtClean="0">
                <a:solidFill>
                  <a:srgbClr val="FFC000"/>
                </a:solidFill>
              </a:rPr>
              <a:t>moeurs</a:t>
            </a:r>
            <a:r>
              <a:rPr lang="en-GB" sz="3600" b="1" dirty="0" smtClean="0">
                <a:solidFill>
                  <a:srgbClr val="FFC000"/>
                </a:solidFill>
              </a:rPr>
              <a:t> (1759)</a:t>
            </a:r>
            <a:endParaRPr lang="en-GB" b="1" dirty="0">
              <a:solidFill>
                <a:srgbClr val="FFC000"/>
              </a:solidFill>
            </a:endParaRPr>
          </a:p>
        </p:txBody>
      </p:sp>
      <p:sp>
        <p:nvSpPr>
          <p:cNvPr id="2" name="Segnaposto piè di pagina 1"/>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11</a:t>
            </a:fld>
            <a:endParaRPr lang="en-GB"/>
          </a:p>
        </p:txBody>
      </p:sp>
    </p:spTree>
    <p:extLst>
      <p:ext uri="{BB962C8B-B14F-4D97-AF65-F5344CB8AC3E}">
        <p14:creationId xmlns:p14="http://schemas.microsoft.com/office/powerpoint/2010/main" val="1332676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dirty="0" err="1">
                <a:solidFill>
                  <a:srgbClr val="FFC000"/>
                </a:solidFill>
              </a:rPr>
              <a:t>Icone</a:t>
            </a:r>
            <a:r>
              <a:rPr lang="en-GB" b="1" dirty="0">
                <a:solidFill>
                  <a:srgbClr val="FFC000"/>
                </a:solidFill>
              </a:rPr>
              <a:t> del </a:t>
            </a:r>
            <a:r>
              <a:rPr lang="en-GB" b="1" dirty="0" err="1">
                <a:solidFill>
                  <a:srgbClr val="FFC000"/>
                </a:solidFill>
              </a:rPr>
              <a:t>teleologismo</a:t>
            </a:r>
            <a:r>
              <a:rPr lang="en-GB" b="1" dirty="0">
                <a:solidFill>
                  <a:srgbClr val="FFC000"/>
                </a:solidFill>
              </a:rPr>
              <a:t> </a:t>
            </a:r>
            <a:r>
              <a:rPr lang="en-GB" b="1" dirty="0" err="1" smtClean="0">
                <a:solidFill>
                  <a:srgbClr val="FFC000"/>
                </a:solidFill>
              </a:rPr>
              <a:t>eurocentrico</a:t>
            </a:r>
            <a:endParaRPr lang="en-GB" b="1" dirty="0">
              <a:solidFill>
                <a:srgbClr val="FFC000"/>
              </a:solidFill>
            </a:endParaRPr>
          </a:p>
        </p:txBody>
      </p:sp>
      <p:sp>
        <p:nvSpPr>
          <p:cNvPr id="3" name="Segnaposto contenuto 2"/>
          <p:cNvSpPr>
            <a:spLocks noGrp="1"/>
          </p:cNvSpPr>
          <p:nvPr>
            <p:ph idx="1"/>
          </p:nvPr>
        </p:nvSpPr>
        <p:spPr/>
        <p:txBody>
          <a:bodyPr/>
          <a:lstStyle/>
          <a:p>
            <a:r>
              <a:rPr lang="en-GB" dirty="0" err="1" smtClean="0"/>
              <a:t>Modernità</a:t>
            </a:r>
            <a:endParaRPr lang="en-GB" dirty="0" smtClean="0"/>
          </a:p>
          <a:p>
            <a:r>
              <a:rPr lang="en-GB" dirty="0" err="1" smtClean="0"/>
              <a:t>Modernizzazione</a:t>
            </a:r>
            <a:endParaRPr lang="en-GB" dirty="0" smtClean="0"/>
          </a:p>
          <a:p>
            <a:r>
              <a:rPr lang="en-GB" dirty="0" err="1" smtClean="0"/>
              <a:t>Razionalità</a:t>
            </a:r>
            <a:endParaRPr lang="en-GB" dirty="0" smtClean="0"/>
          </a:p>
          <a:p>
            <a:r>
              <a:rPr lang="en-GB" dirty="0" err="1" smtClean="0"/>
              <a:t>Capitalismo</a:t>
            </a:r>
            <a:endParaRPr lang="en-GB" dirty="0" smtClean="0"/>
          </a:p>
          <a:p>
            <a:r>
              <a:rPr lang="en-GB" dirty="0" err="1" smtClean="0"/>
              <a:t>Stato-nazione</a:t>
            </a:r>
            <a:endParaRPr lang="en-GB" dirty="0" smtClean="0"/>
          </a:p>
          <a:p>
            <a:r>
              <a:rPr lang="en-GB" dirty="0" err="1" smtClean="0"/>
              <a:t>Disincanto</a:t>
            </a:r>
            <a:r>
              <a:rPr lang="en-GB" dirty="0" smtClean="0"/>
              <a:t> del </a:t>
            </a:r>
            <a:r>
              <a:rPr lang="en-GB" dirty="0" err="1" smtClean="0"/>
              <a:t>mondo</a:t>
            </a:r>
            <a:endParaRPr lang="en-GB" dirty="0" smtClean="0"/>
          </a:p>
          <a:p>
            <a:r>
              <a:rPr lang="en-GB" dirty="0" err="1" smtClean="0"/>
              <a:t>Primato</a:t>
            </a:r>
            <a:r>
              <a:rPr lang="en-GB" dirty="0" smtClean="0"/>
              <a:t> </a:t>
            </a:r>
            <a:r>
              <a:rPr lang="en-GB" dirty="0" err="1" smtClean="0"/>
              <a:t>europeo</a:t>
            </a:r>
            <a:r>
              <a:rPr lang="en-GB" dirty="0" smtClean="0"/>
              <a:t>/</a:t>
            </a:r>
            <a:r>
              <a:rPr lang="en-GB" dirty="0" err="1" smtClean="0"/>
              <a:t>espansione</a:t>
            </a:r>
            <a:r>
              <a:rPr lang="en-GB" dirty="0" smtClean="0"/>
              <a:t> </a:t>
            </a:r>
            <a:r>
              <a:rPr lang="en-GB" dirty="0" err="1" smtClean="0"/>
              <a:t>auropea</a:t>
            </a:r>
            <a:endParaRPr lang="en-GB" dirty="0" smtClean="0"/>
          </a:p>
          <a:p>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12</a:t>
            </a:fld>
            <a:endParaRPr lang="en-GB"/>
          </a:p>
        </p:txBody>
      </p:sp>
    </p:spTree>
    <p:extLst>
      <p:ext uri="{BB962C8B-B14F-4D97-AF65-F5344CB8AC3E}">
        <p14:creationId xmlns:p14="http://schemas.microsoft.com/office/powerpoint/2010/main" val="542377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err="1" smtClean="0">
                <a:solidFill>
                  <a:srgbClr val="FFC000"/>
                </a:solidFill>
              </a:rPr>
              <a:t>Gruzinski</a:t>
            </a:r>
            <a:r>
              <a:rPr lang="en-GB" b="1" dirty="0" smtClean="0">
                <a:solidFill>
                  <a:srgbClr val="FFC000"/>
                </a:solidFill>
              </a:rPr>
              <a:t>: “</a:t>
            </a:r>
            <a:r>
              <a:rPr lang="en-GB" b="1" dirty="0" err="1" smtClean="0">
                <a:solidFill>
                  <a:srgbClr val="FFC000"/>
                </a:solidFill>
              </a:rPr>
              <a:t>une</a:t>
            </a:r>
            <a:r>
              <a:rPr lang="en-GB" b="1" dirty="0" smtClean="0">
                <a:solidFill>
                  <a:srgbClr val="FFC000"/>
                </a:solidFill>
              </a:rPr>
              <a:t> </a:t>
            </a:r>
            <a:r>
              <a:rPr lang="en-GB" b="1" dirty="0" err="1" smtClean="0">
                <a:solidFill>
                  <a:srgbClr val="FFC000"/>
                </a:solidFill>
              </a:rPr>
              <a:t>autre</a:t>
            </a:r>
            <a:r>
              <a:rPr lang="en-GB" b="1" dirty="0" smtClean="0">
                <a:solidFill>
                  <a:srgbClr val="FFC000"/>
                </a:solidFill>
              </a:rPr>
              <a:t> </a:t>
            </a:r>
            <a:r>
              <a:rPr lang="en-GB" b="1" dirty="0" err="1" smtClean="0">
                <a:solidFill>
                  <a:srgbClr val="FFC000"/>
                </a:solidFill>
              </a:rPr>
              <a:t>modernité</a:t>
            </a:r>
            <a:r>
              <a:rPr lang="en-GB" b="1" dirty="0" smtClean="0">
                <a:solidFill>
                  <a:srgbClr val="FFC000"/>
                </a:solidFill>
              </a:rPr>
              <a:t>”</a:t>
            </a:r>
            <a:endParaRPr lang="en-GB" b="1" dirty="0">
              <a:solidFill>
                <a:srgbClr val="FFC000"/>
              </a:solidFill>
            </a:endParaRPr>
          </a:p>
        </p:txBody>
      </p:sp>
      <p:sp>
        <p:nvSpPr>
          <p:cNvPr id="3" name="Segnaposto contenuto 2"/>
          <p:cNvSpPr>
            <a:spLocks noGrp="1"/>
          </p:cNvSpPr>
          <p:nvPr>
            <p:ph idx="1"/>
          </p:nvPr>
        </p:nvSpPr>
        <p:spPr>
          <a:xfrm>
            <a:off x="457200" y="2132856"/>
            <a:ext cx="8229600" cy="3993307"/>
          </a:xfrm>
        </p:spPr>
        <p:txBody>
          <a:bodyPr/>
          <a:lstStyle/>
          <a:p>
            <a:r>
              <a:rPr lang="en-GB" dirty="0" smtClean="0"/>
              <a:t>Un </a:t>
            </a:r>
            <a:r>
              <a:rPr lang="en-GB" dirty="0" err="1" smtClean="0"/>
              <a:t>percorso</a:t>
            </a:r>
            <a:r>
              <a:rPr lang="en-GB" dirty="0" smtClean="0"/>
              <a:t> </a:t>
            </a:r>
            <a:r>
              <a:rPr lang="en-GB" dirty="0" err="1" smtClean="0"/>
              <a:t>della</a:t>
            </a:r>
            <a:r>
              <a:rPr lang="en-GB" dirty="0" smtClean="0"/>
              <a:t> </a:t>
            </a:r>
            <a:r>
              <a:rPr lang="en-GB" dirty="0" err="1" smtClean="0"/>
              <a:t>modernità</a:t>
            </a:r>
            <a:r>
              <a:rPr lang="en-GB" dirty="0" smtClean="0"/>
              <a:t> </a:t>
            </a:r>
            <a:r>
              <a:rPr lang="en-GB" dirty="0" err="1" smtClean="0"/>
              <a:t>che</a:t>
            </a:r>
            <a:r>
              <a:rPr lang="en-GB" dirty="0" smtClean="0"/>
              <a:t> “non </a:t>
            </a:r>
            <a:r>
              <a:rPr lang="en-GB" dirty="0" err="1" smtClean="0"/>
              <a:t>passa</a:t>
            </a:r>
            <a:r>
              <a:rPr lang="en-GB" dirty="0" smtClean="0"/>
              <a:t> </a:t>
            </a:r>
            <a:r>
              <a:rPr lang="en-GB" dirty="0" err="1" smtClean="0"/>
              <a:t>attraverso</a:t>
            </a:r>
            <a:r>
              <a:rPr lang="en-GB" dirty="0" smtClean="0"/>
              <a:t> la </a:t>
            </a:r>
            <a:r>
              <a:rPr lang="en-GB" dirty="0" err="1" smtClean="0"/>
              <a:t>costruzione</a:t>
            </a:r>
            <a:r>
              <a:rPr lang="en-GB" dirty="0" smtClean="0"/>
              <a:t> </a:t>
            </a:r>
            <a:r>
              <a:rPr lang="en-GB" dirty="0" err="1" smtClean="0"/>
              <a:t>dello</a:t>
            </a:r>
            <a:r>
              <a:rPr lang="en-GB" dirty="0" smtClean="0"/>
              <a:t> </a:t>
            </a:r>
            <a:r>
              <a:rPr lang="en-GB" dirty="0" err="1" smtClean="0"/>
              <a:t>Stato-nazione</a:t>
            </a:r>
            <a:r>
              <a:rPr lang="en-GB" dirty="0" smtClean="0"/>
              <a:t>, né </a:t>
            </a:r>
            <a:r>
              <a:rPr lang="en-GB" dirty="0" err="1" smtClean="0"/>
              <a:t>attraverso</a:t>
            </a:r>
            <a:r>
              <a:rPr lang="en-GB" dirty="0" smtClean="0"/>
              <a:t> la </a:t>
            </a:r>
            <a:r>
              <a:rPr lang="en-GB" dirty="0" err="1" smtClean="0"/>
              <a:t>marcia</a:t>
            </a:r>
            <a:r>
              <a:rPr lang="en-GB" dirty="0" smtClean="0"/>
              <a:t> verso </a:t>
            </a:r>
            <a:r>
              <a:rPr lang="en-GB" dirty="0" err="1" smtClean="0"/>
              <a:t>l’assolutismo</a:t>
            </a:r>
            <a:r>
              <a:rPr lang="en-GB" dirty="0" smtClean="0"/>
              <a:t> e </a:t>
            </a:r>
            <a:r>
              <a:rPr lang="en-GB" dirty="0" err="1" smtClean="0"/>
              <a:t>neppure</a:t>
            </a:r>
            <a:r>
              <a:rPr lang="en-GB" dirty="0" smtClean="0"/>
              <a:t> </a:t>
            </a:r>
            <a:r>
              <a:rPr lang="en-GB" dirty="0" err="1" smtClean="0"/>
              <a:t>si</a:t>
            </a:r>
            <a:r>
              <a:rPr lang="en-GB" dirty="0" smtClean="0"/>
              <a:t> </a:t>
            </a:r>
            <a:r>
              <a:rPr lang="en-GB" dirty="0" err="1" smtClean="0"/>
              <a:t>spiega</a:t>
            </a:r>
            <a:r>
              <a:rPr lang="en-GB" dirty="0" smtClean="0"/>
              <a:t> con Il </a:t>
            </a:r>
            <a:r>
              <a:rPr lang="en-GB" dirty="0" err="1" smtClean="0"/>
              <a:t>trionfo</a:t>
            </a:r>
            <a:r>
              <a:rPr lang="en-GB" dirty="0" smtClean="0"/>
              <a:t> </a:t>
            </a:r>
            <a:r>
              <a:rPr lang="en-GB" dirty="0" err="1" smtClean="0"/>
              <a:t>della</a:t>
            </a:r>
            <a:r>
              <a:rPr lang="en-GB" dirty="0" smtClean="0"/>
              <a:t> </a:t>
            </a:r>
            <a:r>
              <a:rPr lang="en-GB" dirty="0" err="1" smtClean="0"/>
              <a:t>scienza</a:t>
            </a:r>
            <a:r>
              <a:rPr lang="en-GB" dirty="0" smtClean="0"/>
              <a:t> e del </a:t>
            </a:r>
            <a:r>
              <a:rPr lang="en-GB" dirty="0" err="1" smtClean="0"/>
              <a:t>razionalismo</a:t>
            </a:r>
            <a:r>
              <a:rPr lang="en-GB" dirty="0" smtClean="0"/>
              <a:t> </a:t>
            </a:r>
            <a:r>
              <a:rPr lang="en-GB" dirty="0" err="1" smtClean="0"/>
              <a:t>cartesiano</a:t>
            </a:r>
            <a:r>
              <a:rPr lang="en-GB" dirty="0" smtClean="0"/>
              <a:t>”</a:t>
            </a:r>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13</a:t>
            </a:fld>
            <a:endParaRPr lang="en-GB"/>
          </a:p>
        </p:txBody>
      </p:sp>
    </p:spTree>
    <p:extLst>
      <p:ext uri="{BB962C8B-B14F-4D97-AF65-F5344CB8AC3E}">
        <p14:creationId xmlns:p14="http://schemas.microsoft.com/office/powerpoint/2010/main" val="2345258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smtClean="0">
                <a:solidFill>
                  <a:srgbClr val="FFC000"/>
                </a:solidFill>
              </a:rPr>
              <a:t>Termini </a:t>
            </a:r>
            <a:r>
              <a:rPr lang="en-GB" b="1" dirty="0" err="1" smtClean="0">
                <a:solidFill>
                  <a:srgbClr val="FFC000"/>
                </a:solidFill>
              </a:rPr>
              <a:t>ed</a:t>
            </a:r>
            <a:r>
              <a:rPr lang="en-GB" b="1" dirty="0" smtClean="0">
                <a:solidFill>
                  <a:srgbClr val="FFC000"/>
                </a:solidFill>
              </a:rPr>
              <a:t> </a:t>
            </a:r>
            <a:r>
              <a:rPr lang="en-GB" b="1" dirty="0" err="1" smtClean="0">
                <a:solidFill>
                  <a:srgbClr val="FFC000"/>
                </a:solidFill>
              </a:rPr>
              <a:t>espressioni</a:t>
            </a:r>
            <a:endParaRPr lang="en-GB" b="1" dirty="0">
              <a:solidFill>
                <a:srgbClr val="FFC000"/>
              </a:solidFill>
            </a:endParaRPr>
          </a:p>
        </p:txBody>
      </p:sp>
      <p:sp>
        <p:nvSpPr>
          <p:cNvPr id="3" name="Segnaposto contenuto 2"/>
          <p:cNvSpPr>
            <a:spLocks noGrp="1"/>
          </p:cNvSpPr>
          <p:nvPr>
            <p:ph idx="1"/>
          </p:nvPr>
        </p:nvSpPr>
        <p:spPr>
          <a:xfrm>
            <a:off x="467544" y="1916832"/>
            <a:ext cx="8219256" cy="4464496"/>
          </a:xfrm>
        </p:spPr>
        <p:txBody>
          <a:bodyPr>
            <a:normAutofit/>
          </a:bodyPr>
          <a:lstStyle/>
          <a:p>
            <a:r>
              <a:rPr lang="en-GB" i="1" dirty="0" smtClean="0"/>
              <a:t>Re-Orient</a:t>
            </a:r>
          </a:p>
          <a:p>
            <a:r>
              <a:rPr lang="en-GB" i="1" dirty="0" smtClean="0"/>
              <a:t>The Rise of the Rest</a:t>
            </a:r>
          </a:p>
          <a:p>
            <a:r>
              <a:rPr lang="en-GB" i="1" dirty="0" err="1" smtClean="0"/>
              <a:t>Storia</a:t>
            </a:r>
            <a:r>
              <a:rPr lang="en-GB" i="1" dirty="0" smtClean="0"/>
              <a:t> “</a:t>
            </a:r>
            <a:r>
              <a:rPr lang="en-GB" i="1" dirty="0" err="1" smtClean="0"/>
              <a:t>atlantica</a:t>
            </a:r>
            <a:r>
              <a:rPr lang="en-GB" i="1" dirty="0" smtClean="0"/>
              <a:t>”</a:t>
            </a:r>
          </a:p>
          <a:p>
            <a:r>
              <a:rPr lang="en-GB" i="1" dirty="0" err="1" smtClean="0"/>
              <a:t>Storia</a:t>
            </a:r>
            <a:r>
              <a:rPr lang="en-GB" i="1" dirty="0" smtClean="0"/>
              <a:t> “</a:t>
            </a:r>
            <a:r>
              <a:rPr lang="en-GB" i="1" dirty="0" err="1" smtClean="0"/>
              <a:t>pacifica</a:t>
            </a:r>
            <a:r>
              <a:rPr lang="en-GB" i="1" dirty="0" smtClean="0"/>
              <a:t>”</a:t>
            </a:r>
          </a:p>
          <a:p>
            <a:r>
              <a:rPr lang="en-GB" i="1" dirty="0" smtClean="0"/>
              <a:t>“Connected history”</a:t>
            </a:r>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14</a:t>
            </a:fld>
            <a:endParaRPr lang="en-GB"/>
          </a:p>
        </p:txBody>
      </p:sp>
    </p:spTree>
    <p:extLst>
      <p:ext uri="{BB962C8B-B14F-4D97-AF65-F5344CB8AC3E}">
        <p14:creationId xmlns:p14="http://schemas.microsoft.com/office/powerpoint/2010/main" val="1611414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940966"/>
          </a:xfrm>
        </p:spPr>
        <p:txBody>
          <a:bodyPr/>
          <a:lstStyle/>
          <a:p>
            <a:r>
              <a:rPr lang="en-GB" b="1" dirty="0">
                <a:solidFill>
                  <a:srgbClr val="FFC000"/>
                </a:solidFill>
              </a:rPr>
              <a:t>Sanjay </a:t>
            </a:r>
            <a:r>
              <a:rPr lang="en-GB" b="1" dirty="0" err="1">
                <a:solidFill>
                  <a:srgbClr val="FFC000"/>
                </a:solidFill>
              </a:rPr>
              <a:t>Subrahmanyam</a:t>
            </a:r>
            <a:endParaRPr lang="en-GB" b="1" dirty="0">
              <a:solidFill>
                <a:srgbClr val="FFC000"/>
              </a:solidFill>
            </a:endParaRPr>
          </a:p>
        </p:txBody>
      </p:sp>
      <p:sp>
        <p:nvSpPr>
          <p:cNvPr id="3" name="Segnaposto contenuto 2"/>
          <p:cNvSpPr>
            <a:spLocks noGrp="1"/>
          </p:cNvSpPr>
          <p:nvPr>
            <p:ph idx="1"/>
          </p:nvPr>
        </p:nvSpPr>
        <p:spPr/>
        <p:txBody>
          <a:bodyPr>
            <a:normAutofit/>
          </a:bodyPr>
          <a:lstStyle/>
          <a:p>
            <a:r>
              <a:rPr lang="en-GB" dirty="0"/>
              <a:t>Sanjay </a:t>
            </a:r>
            <a:r>
              <a:rPr lang="en-GB" dirty="0" err="1"/>
              <a:t>Subrahmanyam</a:t>
            </a:r>
            <a:r>
              <a:rPr lang="en-GB" dirty="0"/>
              <a:t>, </a:t>
            </a:r>
            <a:r>
              <a:rPr lang="en-GB" i="1" dirty="0"/>
              <a:t>Mondi </a:t>
            </a:r>
            <a:r>
              <a:rPr lang="en-GB" i="1" dirty="0" err="1"/>
              <a:t>connessi</a:t>
            </a:r>
            <a:r>
              <a:rPr lang="en-GB" i="1" dirty="0"/>
              <a:t>. La </a:t>
            </a:r>
            <a:r>
              <a:rPr lang="en-GB" i="1" dirty="0" err="1"/>
              <a:t>storia</a:t>
            </a:r>
            <a:r>
              <a:rPr lang="en-GB" i="1" dirty="0"/>
              <a:t> </a:t>
            </a:r>
            <a:r>
              <a:rPr lang="en-GB" i="1" dirty="0" err="1"/>
              <a:t>oltre</a:t>
            </a:r>
            <a:r>
              <a:rPr lang="en-GB" i="1" dirty="0"/>
              <a:t> </a:t>
            </a:r>
            <a:r>
              <a:rPr lang="en-GB" i="1" dirty="0" err="1"/>
              <a:t>l’eurocentrismo</a:t>
            </a:r>
            <a:r>
              <a:rPr lang="en-GB" i="1" dirty="0"/>
              <a:t> (sec. XVI-XVIII), </a:t>
            </a:r>
            <a:r>
              <a:rPr lang="en-GB" dirty="0"/>
              <a:t>(Roma, </a:t>
            </a:r>
            <a:r>
              <a:rPr lang="en-GB" dirty="0" err="1"/>
              <a:t>Carocci</a:t>
            </a:r>
            <a:r>
              <a:rPr lang="en-GB" dirty="0"/>
              <a:t>, 2014</a:t>
            </a:r>
            <a:r>
              <a:rPr lang="en-GB" dirty="0" smtClean="0"/>
              <a:t>)</a:t>
            </a:r>
          </a:p>
          <a:p>
            <a:r>
              <a:rPr lang="en-GB" dirty="0"/>
              <a:t>Sanjay </a:t>
            </a:r>
            <a:r>
              <a:rPr lang="en-GB" dirty="0" err="1"/>
              <a:t>Subrahmanyam</a:t>
            </a:r>
            <a:r>
              <a:rPr lang="en-GB" dirty="0"/>
              <a:t> </a:t>
            </a:r>
            <a:r>
              <a:rPr lang="en-GB" dirty="0">
                <a:hlinkClick r:id="rId3"/>
              </a:rPr>
              <a:t>http://www.mp3olimp.net/sanjay-subrahmanyan/</a:t>
            </a:r>
            <a:endParaRPr lang="en-GB" dirty="0"/>
          </a:p>
          <a:p>
            <a:r>
              <a:rPr lang="en-GB" dirty="0">
                <a:hlinkClick r:id="rId4"/>
              </a:rPr>
              <a:t>http://www.history.ucla.edu/people/faculty/faculty-1/faculty-1?lid=3586</a:t>
            </a:r>
            <a:endParaRPr lang="en-GB" dirty="0"/>
          </a:p>
          <a:p>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15</a:t>
            </a:fld>
            <a:endParaRPr lang="en-GB"/>
          </a:p>
        </p:txBody>
      </p:sp>
    </p:spTree>
    <p:extLst>
      <p:ext uri="{BB962C8B-B14F-4D97-AF65-F5344CB8AC3E}">
        <p14:creationId xmlns:p14="http://schemas.microsoft.com/office/powerpoint/2010/main" val="1302260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nSpc>
                <a:spcPct val="120000"/>
              </a:lnSpc>
              <a:spcBef>
                <a:spcPts val="1200"/>
              </a:spcBef>
              <a:spcAft>
                <a:spcPts val="1200"/>
              </a:spcAft>
            </a:pPr>
            <a:r>
              <a:rPr lang="en-GB" b="1" dirty="0">
                <a:hlinkClick r:id="rId3"/>
              </a:rPr>
              <a:t>http://www.dailymotion.com/video/x1uny7u_le-grand-entretien-avec-sanjay-subrahmanyam_news</a:t>
            </a:r>
            <a:endParaRPr lang="en-GB" b="1" dirty="0"/>
          </a:p>
          <a:p>
            <a:pPr>
              <a:lnSpc>
                <a:spcPct val="120000"/>
              </a:lnSpc>
              <a:spcBef>
                <a:spcPts val="1200"/>
              </a:spcBef>
              <a:spcAft>
                <a:spcPts val="1200"/>
              </a:spcAft>
            </a:pPr>
            <a:r>
              <a:rPr lang="en-GB" b="1" dirty="0">
                <a:hlinkClick r:id="rId4"/>
              </a:rPr>
              <a:t>http://www.podcastunited.com/Society-and-Culture/History/New-Books-In-History.html?Page=6&amp;Play=Sanjay-Subrahmanyam-Courtly-Encounters-Translating-Courtliness-and-Violence-in-Early-Modern-Eurasia</a:t>
            </a:r>
            <a:endParaRPr lang="en-GB" b="1" dirty="0"/>
          </a:p>
          <a:p>
            <a:pPr>
              <a:lnSpc>
                <a:spcPct val="120000"/>
              </a:lnSpc>
              <a:spcBef>
                <a:spcPts val="1200"/>
              </a:spcBef>
              <a:spcAft>
                <a:spcPts val="1200"/>
              </a:spcAft>
            </a:pPr>
            <a:r>
              <a:rPr lang="en-US" b="1" dirty="0">
                <a:hlinkClick r:id="rId5"/>
              </a:rPr>
              <a:t>Sanjay </a:t>
            </a:r>
            <a:r>
              <a:rPr lang="en-US" b="1" dirty="0" err="1">
                <a:hlinkClick r:id="rId5"/>
              </a:rPr>
              <a:t>Subrahmanyam</a:t>
            </a:r>
            <a:r>
              <a:rPr lang="en-US" b="1" dirty="0">
                <a:hlinkClick r:id="rId5"/>
              </a:rPr>
              <a:t> - Connectedness and Global History (University of Warwick, 2013)</a:t>
            </a:r>
            <a:endParaRPr lang="en-US" b="1" dirty="0"/>
          </a:p>
          <a:p>
            <a:endParaRPr lang="en-GB" dirty="0"/>
          </a:p>
        </p:txBody>
      </p:sp>
      <p:sp>
        <p:nvSpPr>
          <p:cNvPr id="4" name="Titolo 1"/>
          <p:cNvSpPr>
            <a:spLocks noGrp="1"/>
          </p:cNvSpPr>
          <p:nvPr>
            <p:ph type="title"/>
          </p:nvPr>
        </p:nvSpPr>
        <p:spPr/>
        <p:txBody>
          <a:bodyPr/>
          <a:lstStyle/>
          <a:p>
            <a:r>
              <a:rPr lang="en-GB" b="1" dirty="0">
                <a:solidFill>
                  <a:srgbClr val="FFC000"/>
                </a:solidFill>
              </a:rPr>
              <a:t>Sanjay </a:t>
            </a:r>
            <a:r>
              <a:rPr lang="en-GB" b="1" dirty="0" err="1" smtClean="0">
                <a:solidFill>
                  <a:srgbClr val="FFC000"/>
                </a:solidFill>
              </a:rPr>
              <a:t>Subrahmanyam</a:t>
            </a:r>
            <a:r>
              <a:rPr lang="en-GB" b="1" dirty="0" smtClean="0">
                <a:solidFill>
                  <a:srgbClr val="FFC000"/>
                </a:solidFill>
              </a:rPr>
              <a:t>: podcast</a:t>
            </a:r>
            <a:endParaRPr lang="en-GB" b="1" dirty="0">
              <a:solidFill>
                <a:srgbClr val="FFC000"/>
              </a:solidFill>
            </a:endParaRPr>
          </a:p>
        </p:txBody>
      </p:sp>
      <p:sp>
        <p:nvSpPr>
          <p:cNvPr id="5" name="Segnaposto piè di pagina 4"/>
          <p:cNvSpPr>
            <a:spLocks noGrp="1"/>
          </p:cNvSpPr>
          <p:nvPr>
            <p:ph type="ftr" sz="quarter" idx="4294967295"/>
          </p:nvPr>
        </p:nvSpPr>
        <p:spPr>
          <a:xfrm>
            <a:off x="3124200" y="6356350"/>
            <a:ext cx="2895600" cy="365125"/>
          </a:xfrm>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16</a:t>
            </a:fld>
            <a:endParaRPr lang="en-GB"/>
          </a:p>
        </p:txBody>
      </p:sp>
    </p:spTree>
    <p:extLst>
      <p:ext uri="{BB962C8B-B14F-4D97-AF65-F5344CB8AC3E}">
        <p14:creationId xmlns:p14="http://schemas.microsoft.com/office/powerpoint/2010/main" val="3413619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err="1" smtClean="0">
                <a:solidFill>
                  <a:srgbClr val="FFC000"/>
                </a:solidFill>
              </a:rPr>
              <a:t>Subrahmanyam</a:t>
            </a:r>
            <a:r>
              <a:rPr lang="en-GB" dirty="0">
                <a:solidFill>
                  <a:srgbClr val="FFC000"/>
                </a:solidFill>
              </a:rPr>
              <a:t>,</a:t>
            </a:r>
            <a:r>
              <a:rPr lang="en-GB" dirty="0" smtClean="0">
                <a:solidFill>
                  <a:srgbClr val="FFC000"/>
                </a:solidFill>
              </a:rPr>
              <a:t> “Aux </a:t>
            </a:r>
            <a:r>
              <a:rPr lang="en-GB" dirty="0" err="1" smtClean="0">
                <a:solidFill>
                  <a:srgbClr val="FFC000"/>
                </a:solidFill>
              </a:rPr>
              <a:t>origines</a:t>
            </a:r>
            <a:r>
              <a:rPr lang="en-GB" dirty="0" smtClean="0">
                <a:solidFill>
                  <a:srgbClr val="FFC000"/>
                </a:solidFill>
              </a:rPr>
              <a:t> de  </a:t>
            </a:r>
            <a:r>
              <a:rPr lang="en-GB" dirty="0" err="1" smtClean="0">
                <a:solidFill>
                  <a:srgbClr val="FFC000"/>
                </a:solidFill>
              </a:rPr>
              <a:t>l’histoire</a:t>
            </a:r>
            <a:r>
              <a:rPr lang="en-GB" dirty="0" smtClean="0">
                <a:solidFill>
                  <a:srgbClr val="FFC000"/>
                </a:solidFill>
              </a:rPr>
              <a:t> </a:t>
            </a:r>
            <a:r>
              <a:rPr lang="en-GB" dirty="0" err="1" smtClean="0">
                <a:solidFill>
                  <a:srgbClr val="FFC000"/>
                </a:solidFill>
              </a:rPr>
              <a:t>globale</a:t>
            </a:r>
            <a:r>
              <a:rPr lang="en-GB" dirty="0" smtClean="0">
                <a:solidFill>
                  <a:srgbClr val="FFC000"/>
                </a:solidFill>
              </a:rPr>
              <a:t>” (2013)</a:t>
            </a:r>
            <a:endParaRPr lang="en-GB" dirty="0">
              <a:solidFill>
                <a:srgbClr val="FFC000"/>
              </a:solidFill>
            </a:endParaRPr>
          </a:p>
        </p:txBody>
      </p:sp>
      <p:sp>
        <p:nvSpPr>
          <p:cNvPr id="3" name="Segnaposto contenuto 2"/>
          <p:cNvSpPr>
            <a:spLocks noGrp="1"/>
          </p:cNvSpPr>
          <p:nvPr>
            <p:ph idx="1"/>
          </p:nvPr>
        </p:nvSpPr>
        <p:spPr/>
        <p:txBody>
          <a:bodyPr/>
          <a:lstStyle/>
          <a:p>
            <a:r>
              <a:rPr lang="en-GB" dirty="0" smtClean="0"/>
              <a:t>Histoire </a:t>
            </a:r>
            <a:r>
              <a:rPr lang="en-GB" dirty="0" err="1" smtClean="0"/>
              <a:t>égoïste</a:t>
            </a:r>
            <a:r>
              <a:rPr lang="en-GB" dirty="0" smtClean="0"/>
              <a:t> et histoire de </a:t>
            </a:r>
            <a:r>
              <a:rPr lang="en-GB" dirty="0" err="1" smtClean="0"/>
              <a:t>l’autre</a:t>
            </a:r>
            <a:r>
              <a:rPr lang="en-GB" dirty="0" smtClean="0"/>
              <a:t> (la </a:t>
            </a:r>
            <a:r>
              <a:rPr lang="en-GB" dirty="0" err="1" smtClean="0"/>
              <a:t>xénologie</a:t>
            </a:r>
            <a:r>
              <a:rPr lang="en-GB" dirty="0" smtClean="0"/>
              <a:t>)</a:t>
            </a:r>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17</a:t>
            </a:fld>
            <a:endParaRPr lang="en-GB"/>
          </a:p>
        </p:txBody>
      </p:sp>
    </p:spTree>
    <p:extLst>
      <p:ext uri="{BB962C8B-B14F-4D97-AF65-F5344CB8AC3E}">
        <p14:creationId xmlns:p14="http://schemas.microsoft.com/office/powerpoint/2010/main" val="3413374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C000"/>
                </a:solidFill>
              </a:rPr>
              <a:t>Epoche della globalizzazione</a:t>
            </a:r>
            <a:endParaRPr lang="en-GB" dirty="0">
              <a:solidFill>
                <a:srgbClr val="FFC000"/>
              </a:solidFill>
            </a:endParaRPr>
          </a:p>
        </p:txBody>
      </p:sp>
      <p:sp>
        <p:nvSpPr>
          <p:cNvPr id="3" name="Segnaposto contenuto 2"/>
          <p:cNvSpPr>
            <a:spLocks noGrp="1"/>
          </p:cNvSpPr>
          <p:nvPr>
            <p:ph idx="1"/>
          </p:nvPr>
        </p:nvSpPr>
        <p:spPr/>
        <p:txBody>
          <a:bodyPr/>
          <a:lstStyle/>
          <a:p>
            <a:r>
              <a:rPr lang="it-IT" dirty="0" smtClean="0"/>
              <a:t>Globalizzazione arcaica: </a:t>
            </a:r>
            <a:r>
              <a:rPr lang="it-IT" i="1" dirty="0" smtClean="0">
                <a:solidFill>
                  <a:srgbClr val="FFC000"/>
                </a:solidFill>
              </a:rPr>
              <a:t>prime forme fino  al 1600</a:t>
            </a:r>
          </a:p>
          <a:p>
            <a:endParaRPr lang="it-IT" dirty="0"/>
          </a:p>
          <a:p>
            <a:r>
              <a:rPr lang="it-IT" dirty="0" smtClean="0"/>
              <a:t>Globalizzazione proto-moderna: </a:t>
            </a:r>
            <a:r>
              <a:rPr lang="it-IT" i="1" dirty="0" smtClean="0">
                <a:solidFill>
                  <a:srgbClr val="FFC000"/>
                </a:solidFill>
              </a:rPr>
              <a:t>1600-1800</a:t>
            </a:r>
          </a:p>
          <a:p>
            <a:endParaRPr lang="it-IT" dirty="0"/>
          </a:p>
          <a:p>
            <a:r>
              <a:rPr lang="it-IT" dirty="0" smtClean="0"/>
              <a:t>Globalizzazione moderna: </a:t>
            </a:r>
            <a:r>
              <a:rPr lang="it-IT" i="1" dirty="0" smtClean="0">
                <a:solidFill>
                  <a:srgbClr val="FFC000"/>
                </a:solidFill>
              </a:rPr>
              <a:t>1800-presente</a:t>
            </a:r>
            <a:endParaRPr lang="en-GB" i="1" dirty="0">
              <a:solidFill>
                <a:srgbClr val="FFC000"/>
              </a:solidFill>
            </a:endParaRPr>
          </a:p>
        </p:txBody>
      </p:sp>
      <p:sp>
        <p:nvSpPr>
          <p:cNvPr id="4" name="Segnaposto numero diapositiva 3"/>
          <p:cNvSpPr>
            <a:spLocks noGrp="1"/>
          </p:cNvSpPr>
          <p:nvPr>
            <p:ph type="sldNum" sz="quarter" idx="12"/>
          </p:nvPr>
        </p:nvSpPr>
        <p:spPr/>
        <p:txBody>
          <a:bodyPr/>
          <a:lstStyle/>
          <a:p>
            <a:fld id="{BFB70C46-FDDA-420F-91A1-9A3A4415F343}" type="slidenum">
              <a:rPr lang="en-GB" smtClean="0"/>
              <a:t>18</a:t>
            </a:fld>
            <a:endParaRPr lang="en-GB"/>
          </a:p>
        </p:txBody>
      </p:sp>
    </p:spTree>
    <p:extLst>
      <p:ext uri="{BB962C8B-B14F-4D97-AF65-F5344CB8AC3E}">
        <p14:creationId xmlns:p14="http://schemas.microsoft.com/office/powerpoint/2010/main" val="132019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484784"/>
            <a:ext cx="8229600" cy="1872208"/>
          </a:xfrm>
        </p:spPr>
        <p:txBody>
          <a:bodyPr>
            <a:normAutofit fontScale="90000"/>
          </a:bodyPr>
          <a:lstStyle/>
          <a:p>
            <a:r>
              <a:rPr lang="en-GB" b="1" dirty="0" err="1" smtClean="0">
                <a:solidFill>
                  <a:srgbClr val="FFC000"/>
                </a:solidFill>
              </a:rPr>
              <a:t>Lezione</a:t>
            </a:r>
            <a:r>
              <a:rPr lang="en-GB" b="1" dirty="0" smtClean="0">
                <a:solidFill>
                  <a:srgbClr val="FFC000"/>
                </a:solidFill>
              </a:rPr>
              <a:t> 1. </a:t>
            </a:r>
            <a:br>
              <a:rPr lang="en-GB" b="1" dirty="0" smtClean="0">
                <a:solidFill>
                  <a:srgbClr val="FFC000"/>
                </a:solidFill>
              </a:rPr>
            </a:br>
            <a:r>
              <a:rPr lang="en-GB" b="1" dirty="0">
                <a:solidFill>
                  <a:srgbClr val="FFC000"/>
                </a:solidFill>
              </a:rPr>
              <a:t/>
            </a:r>
            <a:br>
              <a:rPr lang="en-GB" b="1" dirty="0">
                <a:solidFill>
                  <a:srgbClr val="FFC000"/>
                </a:solidFill>
              </a:rPr>
            </a:br>
            <a:r>
              <a:rPr lang="en-GB" b="1" dirty="0" err="1" smtClean="0">
                <a:solidFill>
                  <a:srgbClr val="FFC000"/>
                </a:solidFill>
              </a:rPr>
              <a:t>Concetti</a:t>
            </a:r>
            <a:r>
              <a:rPr lang="en-GB" b="1" dirty="0" smtClean="0">
                <a:solidFill>
                  <a:srgbClr val="FFC000"/>
                </a:solidFill>
              </a:rPr>
              <a:t> </a:t>
            </a:r>
            <a:r>
              <a:rPr lang="en-GB" b="1" dirty="0" err="1" smtClean="0">
                <a:solidFill>
                  <a:srgbClr val="FFC000"/>
                </a:solidFill>
              </a:rPr>
              <a:t>generali</a:t>
            </a:r>
            <a:endParaRPr lang="en-GB" b="1" dirty="0">
              <a:solidFill>
                <a:srgbClr val="FFC000"/>
              </a:solidFill>
            </a:endParaRPr>
          </a:p>
        </p:txBody>
      </p:sp>
      <p:sp>
        <p:nvSpPr>
          <p:cNvPr id="3" name="Segnaposto contenuto 2"/>
          <p:cNvSpPr>
            <a:spLocks noGrp="1"/>
          </p:cNvSpPr>
          <p:nvPr>
            <p:ph idx="1"/>
          </p:nvPr>
        </p:nvSpPr>
        <p:spPr>
          <a:xfrm>
            <a:off x="457200" y="3717032"/>
            <a:ext cx="8229600" cy="2409131"/>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2</a:t>
            </a:fld>
            <a:endParaRPr lang="en-GB"/>
          </a:p>
        </p:txBody>
      </p:sp>
    </p:spTree>
    <p:extLst>
      <p:ext uri="{BB962C8B-B14F-4D97-AF65-F5344CB8AC3E}">
        <p14:creationId xmlns:p14="http://schemas.microsoft.com/office/powerpoint/2010/main" val="4042322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dirty="0" err="1" smtClean="0">
                <a:solidFill>
                  <a:srgbClr val="FFC000"/>
                </a:solidFill>
              </a:rPr>
              <a:t>Cos’è</a:t>
            </a:r>
            <a:r>
              <a:rPr lang="en-GB" b="1" dirty="0" smtClean="0">
                <a:solidFill>
                  <a:srgbClr val="FFC000"/>
                </a:solidFill>
              </a:rPr>
              <a:t> e </a:t>
            </a:r>
            <a:r>
              <a:rPr lang="en-GB" b="1" dirty="0" err="1" smtClean="0">
                <a:solidFill>
                  <a:srgbClr val="FFC000"/>
                </a:solidFill>
              </a:rPr>
              <a:t>cosa</a:t>
            </a:r>
            <a:r>
              <a:rPr lang="en-GB" b="1" dirty="0" smtClean="0">
                <a:solidFill>
                  <a:srgbClr val="FFC000"/>
                </a:solidFill>
              </a:rPr>
              <a:t> non è la “</a:t>
            </a:r>
            <a:r>
              <a:rPr lang="en-GB" b="1" dirty="0" err="1" smtClean="0">
                <a:solidFill>
                  <a:srgbClr val="FFC000"/>
                </a:solidFill>
              </a:rPr>
              <a:t>storia</a:t>
            </a:r>
            <a:r>
              <a:rPr lang="en-GB" b="1" dirty="0" smtClean="0">
                <a:solidFill>
                  <a:srgbClr val="FFC000"/>
                </a:solidFill>
              </a:rPr>
              <a:t> </a:t>
            </a:r>
            <a:r>
              <a:rPr lang="en-GB" b="1" dirty="0" err="1" smtClean="0">
                <a:solidFill>
                  <a:srgbClr val="FFC000"/>
                </a:solidFill>
              </a:rPr>
              <a:t>globale</a:t>
            </a:r>
            <a:r>
              <a:rPr lang="en-GB" b="1" dirty="0" smtClean="0">
                <a:solidFill>
                  <a:srgbClr val="FFC000"/>
                </a:solidFill>
              </a:rPr>
              <a:t>”</a:t>
            </a:r>
            <a:endParaRPr lang="en-GB" b="1" dirty="0">
              <a:solidFill>
                <a:srgbClr val="FFC000"/>
              </a:solidFill>
            </a:endParaRPr>
          </a:p>
        </p:txBody>
      </p:sp>
      <p:sp>
        <p:nvSpPr>
          <p:cNvPr id="3" name="Segnaposto contenuto 2"/>
          <p:cNvSpPr>
            <a:spLocks noGrp="1"/>
          </p:cNvSpPr>
          <p:nvPr>
            <p:ph idx="1"/>
          </p:nvPr>
        </p:nvSpPr>
        <p:spPr/>
        <p:txBody>
          <a:bodyPr>
            <a:normAutofit fontScale="77500" lnSpcReduction="20000"/>
          </a:bodyPr>
          <a:lstStyle/>
          <a:p>
            <a:r>
              <a:rPr lang="en-GB" dirty="0" smtClean="0"/>
              <a:t>Non è </a:t>
            </a:r>
            <a:r>
              <a:rPr lang="en-GB" dirty="0" err="1" smtClean="0"/>
              <a:t>una</a:t>
            </a:r>
            <a:r>
              <a:rPr lang="en-GB" dirty="0" smtClean="0"/>
              <a:t> </a:t>
            </a:r>
            <a:r>
              <a:rPr lang="en-GB" dirty="0" err="1" smtClean="0"/>
              <a:t>sommatoria</a:t>
            </a:r>
            <a:r>
              <a:rPr lang="en-GB" dirty="0" smtClean="0"/>
              <a:t>, non </a:t>
            </a:r>
            <a:r>
              <a:rPr lang="en-GB" dirty="0" err="1" smtClean="0"/>
              <a:t>deriva</a:t>
            </a:r>
            <a:r>
              <a:rPr lang="en-GB" dirty="0" smtClean="0"/>
              <a:t> da un </a:t>
            </a:r>
            <a:r>
              <a:rPr lang="en-GB" dirty="0" err="1" smtClean="0"/>
              <a:t>procedimento</a:t>
            </a:r>
            <a:r>
              <a:rPr lang="en-GB" dirty="0" smtClean="0"/>
              <a:t> </a:t>
            </a:r>
            <a:r>
              <a:rPr lang="en-GB" dirty="0" err="1" smtClean="0"/>
              <a:t>cumulativo</a:t>
            </a:r>
            <a:r>
              <a:rPr lang="en-GB" dirty="0"/>
              <a:t> </a:t>
            </a:r>
            <a:r>
              <a:rPr lang="en-GB" dirty="0" smtClean="0"/>
              <a:t>o </a:t>
            </a:r>
            <a:r>
              <a:rPr lang="en-GB" dirty="0" err="1" smtClean="0"/>
              <a:t>additivo</a:t>
            </a:r>
            <a:endParaRPr lang="en-GB" dirty="0" smtClean="0"/>
          </a:p>
          <a:p>
            <a:endParaRPr lang="en-GB" dirty="0" smtClean="0"/>
          </a:p>
          <a:p>
            <a:r>
              <a:rPr lang="en-GB" dirty="0" smtClean="0"/>
              <a:t>Non è </a:t>
            </a:r>
            <a:r>
              <a:rPr lang="en-GB" dirty="0" err="1" smtClean="0"/>
              <a:t>inventario</a:t>
            </a:r>
            <a:r>
              <a:rPr lang="en-GB" dirty="0" smtClean="0"/>
              <a:t>, non è </a:t>
            </a:r>
            <a:r>
              <a:rPr lang="en-GB" dirty="0" err="1" smtClean="0"/>
              <a:t>enciclopedia</a:t>
            </a:r>
            <a:endParaRPr lang="en-GB" dirty="0" smtClean="0"/>
          </a:p>
          <a:p>
            <a:endParaRPr lang="en-GB" dirty="0"/>
          </a:p>
          <a:p>
            <a:r>
              <a:rPr lang="en-GB" dirty="0" smtClean="0"/>
              <a:t>Non è (solo) </a:t>
            </a:r>
            <a:r>
              <a:rPr lang="en-GB" dirty="0" err="1" smtClean="0"/>
              <a:t>comparazione</a:t>
            </a:r>
            <a:endParaRPr lang="en-GB" dirty="0" smtClean="0"/>
          </a:p>
          <a:p>
            <a:endParaRPr lang="en-GB" dirty="0" smtClean="0"/>
          </a:p>
          <a:p>
            <a:r>
              <a:rPr lang="en-GB" dirty="0" smtClean="0"/>
              <a:t>È studio di </a:t>
            </a:r>
            <a:r>
              <a:rPr lang="en-GB" b="1" i="1" dirty="0" err="1">
                <a:solidFill>
                  <a:srgbClr val="FFC000"/>
                </a:solidFill>
              </a:rPr>
              <a:t>relazioni</a:t>
            </a:r>
            <a:r>
              <a:rPr lang="en-GB" dirty="0" smtClean="0"/>
              <a:t>, </a:t>
            </a:r>
            <a:r>
              <a:rPr lang="en-GB" dirty="0" err="1" smtClean="0"/>
              <a:t>contatti</a:t>
            </a:r>
            <a:r>
              <a:rPr lang="en-GB" dirty="0" smtClean="0"/>
              <a:t>, </a:t>
            </a:r>
            <a:r>
              <a:rPr lang="en-GB" dirty="0" err="1"/>
              <a:t>mobilità</a:t>
            </a:r>
            <a:r>
              <a:rPr lang="en-GB" dirty="0" smtClean="0"/>
              <a:t>, </a:t>
            </a:r>
            <a:r>
              <a:rPr lang="en-GB" dirty="0" err="1" smtClean="0"/>
              <a:t>scambi</a:t>
            </a:r>
            <a:r>
              <a:rPr lang="en-GB" dirty="0" smtClean="0"/>
              <a:t>, </a:t>
            </a:r>
            <a:r>
              <a:rPr lang="en-GB" dirty="0" err="1" smtClean="0"/>
              <a:t>interazioni</a:t>
            </a:r>
            <a:r>
              <a:rPr lang="en-GB" dirty="0" smtClean="0"/>
              <a:t>, </a:t>
            </a:r>
            <a:r>
              <a:rPr lang="en-GB" dirty="0" err="1"/>
              <a:t>intrecci</a:t>
            </a:r>
            <a:r>
              <a:rPr lang="en-GB" dirty="0"/>
              <a:t>, </a:t>
            </a:r>
            <a:r>
              <a:rPr lang="en-GB" dirty="0" err="1" smtClean="0"/>
              <a:t>interdipendenze</a:t>
            </a:r>
            <a:r>
              <a:rPr lang="en-GB" dirty="0" smtClean="0"/>
              <a:t>, </a:t>
            </a:r>
            <a:r>
              <a:rPr lang="en-GB" dirty="0" err="1" smtClean="0"/>
              <a:t>meticciati</a:t>
            </a:r>
            <a:r>
              <a:rPr lang="en-GB" dirty="0" smtClean="0"/>
              <a:t>, </a:t>
            </a:r>
            <a:r>
              <a:rPr lang="en-GB" dirty="0" err="1" smtClean="0"/>
              <a:t>ibridazioni</a:t>
            </a:r>
            <a:endParaRPr lang="en-GB" dirty="0" smtClean="0"/>
          </a:p>
          <a:p>
            <a:endParaRPr lang="en-GB" dirty="0"/>
          </a:p>
          <a:p>
            <a:r>
              <a:rPr lang="en-GB" dirty="0"/>
              <a:t>È </a:t>
            </a:r>
            <a:r>
              <a:rPr lang="en-GB" dirty="0" smtClean="0"/>
              <a:t> </a:t>
            </a:r>
            <a:r>
              <a:rPr lang="en-GB" b="1" i="1" dirty="0" err="1" smtClean="0">
                <a:solidFill>
                  <a:srgbClr val="FFC000"/>
                </a:solidFill>
              </a:rPr>
              <a:t>concettualizzazione</a:t>
            </a:r>
            <a:r>
              <a:rPr lang="en-GB" dirty="0" smtClean="0">
                <a:solidFill>
                  <a:srgbClr val="FFC000"/>
                </a:solidFill>
              </a:rPr>
              <a:t> </a:t>
            </a:r>
            <a:r>
              <a:rPr lang="en-GB" dirty="0" smtClean="0"/>
              <a:t>di  </a:t>
            </a:r>
            <a:r>
              <a:rPr lang="en-GB" dirty="0" err="1" smtClean="0"/>
              <a:t>nuovi</a:t>
            </a:r>
            <a:r>
              <a:rPr lang="en-GB" dirty="0" smtClean="0"/>
              <a:t> </a:t>
            </a:r>
            <a:r>
              <a:rPr lang="en-GB" dirty="0" err="1" smtClean="0"/>
              <a:t>spazi</a:t>
            </a:r>
            <a:r>
              <a:rPr lang="en-GB" dirty="0" smtClean="0"/>
              <a:t> , </a:t>
            </a:r>
            <a:r>
              <a:rPr lang="en-GB" dirty="0" err="1" smtClean="0"/>
              <a:t>nuovi</a:t>
            </a:r>
            <a:r>
              <a:rPr lang="en-GB" dirty="0" smtClean="0"/>
              <a:t> </a:t>
            </a:r>
            <a:r>
              <a:rPr lang="en-GB" dirty="0" err="1" smtClean="0"/>
              <a:t>soggetti</a:t>
            </a:r>
            <a:r>
              <a:rPr lang="en-GB" dirty="0" smtClean="0"/>
              <a:t>, </a:t>
            </a:r>
            <a:r>
              <a:rPr lang="en-GB" dirty="0" err="1" smtClean="0"/>
              <a:t>nuovi</a:t>
            </a:r>
            <a:r>
              <a:rPr lang="en-GB" dirty="0" smtClean="0"/>
              <a:t> tempi e </a:t>
            </a:r>
            <a:r>
              <a:rPr lang="en-GB" dirty="0" err="1" smtClean="0"/>
              <a:t>ridefinizione</a:t>
            </a:r>
            <a:r>
              <a:rPr lang="en-GB" dirty="0" smtClean="0"/>
              <a:t> di </a:t>
            </a:r>
            <a:r>
              <a:rPr lang="en-GB" dirty="0" err="1" smtClean="0"/>
              <a:t>vecchie</a:t>
            </a:r>
            <a:r>
              <a:rPr lang="en-GB" dirty="0" smtClean="0"/>
              <a:t> </a:t>
            </a:r>
            <a:r>
              <a:rPr lang="en-GB" dirty="0" err="1" smtClean="0"/>
              <a:t>identità</a:t>
            </a:r>
            <a:r>
              <a:rPr lang="en-GB" dirty="0" smtClean="0"/>
              <a:t> e </a:t>
            </a:r>
            <a:r>
              <a:rPr lang="en-GB" dirty="0" err="1" smtClean="0"/>
              <a:t>identificazioni</a:t>
            </a:r>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3</a:t>
            </a:fld>
            <a:endParaRPr lang="en-GB"/>
          </a:p>
        </p:txBody>
      </p:sp>
    </p:spTree>
    <p:extLst>
      <p:ext uri="{BB962C8B-B14F-4D97-AF65-F5344CB8AC3E}">
        <p14:creationId xmlns:p14="http://schemas.microsoft.com/office/powerpoint/2010/main" val="2279195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60648"/>
            <a:ext cx="8902824" cy="1138138"/>
          </a:xfrm>
        </p:spPr>
        <p:txBody>
          <a:bodyPr>
            <a:normAutofit fontScale="90000"/>
          </a:bodyPr>
          <a:lstStyle/>
          <a:p>
            <a:r>
              <a:rPr lang="en-GB" sz="3600" b="1" dirty="0" err="1" smtClean="0">
                <a:solidFill>
                  <a:srgbClr val="FFC000"/>
                </a:solidFill>
              </a:rPr>
              <a:t>Orizzonti</a:t>
            </a:r>
            <a:r>
              <a:rPr lang="en-GB" sz="3600" b="1" dirty="0" smtClean="0">
                <a:solidFill>
                  <a:srgbClr val="FFC000"/>
                </a:solidFill>
              </a:rPr>
              <a:t> </a:t>
            </a:r>
            <a:r>
              <a:rPr lang="en-GB" sz="3600" b="1" dirty="0" err="1" smtClean="0">
                <a:solidFill>
                  <a:srgbClr val="FFC000"/>
                </a:solidFill>
              </a:rPr>
              <a:t>storici</a:t>
            </a:r>
            <a:r>
              <a:rPr lang="en-GB" sz="3600" b="1" dirty="0" smtClean="0">
                <a:solidFill>
                  <a:srgbClr val="FFC000"/>
                </a:solidFill>
              </a:rPr>
              <a:t>: </a:t>
            </a:r>
            <a:r>
              <a:rPr lang="en-GB" sz="3600" b="1" dirty="0" err="1" smtClean="0">
                <a:solidFill>
                  <a:srgbClr val="FFC000"/>
                </a:solidFill>
              </a:rPr>
              <a:t>spazi</a:t>
            </a:r>
            <a:r>
              <a:rPr lang="en-GB" sz="3600" b="1" dirty="0" smtClean="0">
                <a:solidFill>
                  <a:srgbClr val="FFC000"/>
                </a:solidFill>
              </a:rPr>
              <a:t>, </a:t>
            </a:r>
            <a:r>
              <a:rPr lang="en-GB" sz="3600" b="1" dirty="0" err="1" smtClean="0">
                <a:solidFill>
                  <a:srgbClr val="FFC000"/>
                </a:solidFill>
              </a:rPr>
              <a:t>istituzioni</a:t>
            </a:r>
            <a:r>
              <a:rPr lang="en-GB" sz="3600" b="1" dirty="0" smtClean="0">
                <a:solidFill>
                  <a:srgbClr val="FFC000"/>
                </a:solidFill>
              </a:rPr>
              <a:t>, </a:t>
            </a:r>
            <a:r>
              <a:rPr lang="en-GB" sz="3600" b="1" dirty="0" err="1" smtClean="0">
                <a:solidFill>
                  <a:srgbClr val="FFC000"/>
                </a:solidFill>
              </a:rPr>
              <a:t>soggetti</a:t>
            </a:r>
            <a:r>
              <a:rPr lang="en-GB" sz="3600" b="1" dirty="0" smtClean="0">
                <a:solidFill>
                  <a:srgbClr val="FFC000"/>
                </a:solidFill>
              </a:rPr>
              <a:t>, </a:t>
            </a:r>
            <a:r>
              <a:rPr lang="en-GB" sz="3600" b="1" dirty="0" err="1" smtClean="0">
                <a:solidFill>
                  <a:srgbClr val="FFC000"/>
                </a:solidFill>
              </a:rPr>
              <a:t>profezie</a:t>
            </a:r>
            <a:endParaRPr lang="en-GB" sz="3600" b="1" dirty="0">
              <a:solidFill>
                <a:srgbClr val="FFC000"/>
              </a:solidFill>
            </a:endParaRPr>
          </a:p>
        </p:txBody>
      </p:sp>
      <p:sp>
        <p:nvSpPr>
          <p:cNvPr id="3" name="Segnaposto contenuto 2"/>
          <p:cNvSpPr>
            <a:spLocks noGrp="1"/>
          </p:cNvSpPr>
          <p:nvPr>
            <p:ph idx="1"/>
          </p:nvPr>
        </p:nvSpPr>
        <p:spPr>
          <a:xfrm>
            <a:off x="323528" y="1628800"/>
            <a:ext cx="8640960" cy="4536504"/>
          </a:xfrm>
        </p:spPr>
        <p:txBody>
          <a:bodyPr>
            <a:normAutofit fontScale="25000" lnSpcReduction="20000"/>
          </a:bodyPr>
          <a:lstStyle/>
          <a:p>
            <a:pPr>
              <a:spcBef>
                <a:spcPts val="1200"/>
              </a:spcBef>
            </a:pPr>
            <a:r>
              <a:rPr lang="en-GB" sz="12800" dirty="0" err="1" smtClean="0"/>
              <a:t>Storia</a:t>
            </a:r>
            <a:r>
              <a:rPr lang="en-GB" sz="12800" dirty="0" smtClean="0"/>
              <a:t> (</a:t>
            </a:r>
            <a:r>
              <a:rPr lang="en-GB" sz="12800" dirty="0" err="1" smtClean="0"/>
              <a:t>cronache</a:t>
            </a:r>
            <a:r>
              <a:rPr lang="en-GB" sz="12800" dirty="0" smtClean="0"/>
              <a:t>, </a:t>
            </a:r>
            <a:r>
              <a:rPr lang="en-GB" sz="12800" dirty="0" err="1" smtClean="0"/>
              <a:t>annali</a:t>
            </a:r>
            <a:r>
              <a:rPr lang="en-GB" sz="12800" dirty="0" smtClean="0"/>
              <a:t>) di </a:t>
            </a:r>
            <a:r>
              <a:rPr lang="en-GB" sz="12800" dirty="0" err="1" smtClean="0"/>
              <a:t>città</a:t>
            </a:r>
            <a:r>
              <a:rPr lang="en-GB" sz="12800" dirty="0" smtClean="0"/>
              <a:t>, </a:t>
            </a:r>
            <a:r>
              <a:rPr lang="en-GB" sz="12800" dirty="0" err="1" smtClean="0"/>
              <a:t>comunità</a:t>
            </a:r>
            <a:r>
              <a:rPr lang="en-GB" sz="12800" dirty="0" smtClean="0"/>
              <a:t>, </a:t>
            </a:r>
            <a:r>
              <a:rPr lang="en-GB" sz="12800" dirty="0" err="1" smtClean="0"/>
              <a:t>popoli</a:t>
            </a:r>
            <a:r>
              <a:rPr lang="en-GB" sz="12800" dirty="0" smtClean="0"/>
              <a:t>, </a:t>
            </a:r>
            <a:r>
              <a:rPr lang="en-GB" sz="12800" dirty="0" err="1" smtClean="0"/>
              <a:t>etnie</a:t>
            </a:r>
            <a:r>
              <a:rPr lang="en-GB" sz="12800" dirty="0" smtClean="0"/>
              <a:t>, </a:t>
            </a:r>
            <a:r>
              <a:rPr lang="en-GB" sz="12800" dirty="0" err="1" smtClean="0"/>
              <a:t>regni</a:t>
            </a:r>
            <a:r>
              <a:rPr lang="en-GB" sz="12800" dirty="0" smtClean="0"/>
              <a:t> (</a:t>
            </a:r>
            <a:r>
              <a:rPr lang="en-GB" sz="12800" dirty="0" err="1" smtClean="0"/>
              <a:t>prìncipi</a:t>
            </a:r>
            <a:r>
              <a:rPr lang="en-GB" sz="12800" dirty="0" smtClean="0"/>
              <a:t>, </a:t>
            </a:r>
            <a:r>
              <a:rPr lang="en-GB" sz="12800" dirty="0" err="1" smtClean="0"/>
              <a:t>monarchi</a:t>
            </a:r>
            <a:r>
              <a:rPr lang="en-GB" sz="12800" dirty="0" smtClean="0"/>
              <a:t>, </a:t>
            </a:r>
            <a:r>
              <a:rPr lang="en-GB" sz="12800" dirty="0" err="1" smtClean="0"/>
              <a:t>dinastie</a:t>
            </a:r>
            <a:r>
              <a:rPr lang="en-GB" sz="12800" dirty="0" smtClean="0"/>
              <a:t>, guerre, </a:t>
            </a:r>
            <a:r>
              <a:rPr lang="en-GB" sz="12800" dirty="0" err="1" smtClean="0"/>
              <a:t>generali</a:t>
            </a:r>
            <a:r>
              <a:rPr lang="en-GB" sz="12800" dirty="0" smtClean="0"/>
              <a:t>, </a:t>
            </a:r>
            <a:r>
              <a:rPr lang="en-GB" sz="12800" dirty="0" err="1" smtClean="0"/>
              <a:t>conquistatori</a:t>
            </a:r>
            <a:r>
              <a:rPr lang="en-GB" sz="12800" dirty="0" smtClean="0"/>
              <a:t>)</a:t>
            </a:r>
          </a:p>
          <a:p>
            <a:pPr>
              <a:spcBef>
                <a:spcPts val="1200"/>
              </a:spcBef>
            </a:pPr>
            <a:r>
              <a:rPr lang="en-GB" sz="12800" dirty="0" err="1" smtClean="0"/>
              <a:t>Storia</a:t>
            </a:r>
            <a:r>
              <a:rPr lang="en-GB" sz="12800" dirty="0" smtClean="0"/>
              <a:t> di </a:t>
            </a:r>
            <a:r>
              <a:rPr lang="en-GB" sz="12800" dirty="0" err="1" smtClean="0"/>
              <a:t>Chiese</a:t>
            </a:r>
            <a:r>
              <a:rPr lang="en-GB" sz="12800" dirty="0" smtClean="0"/>
              <a:t>, </a:t>
            </a:r>
            <a:r>
              <a:rPr lang="en-GB" sz="12800" dirty="0" err="1" smtClean="0"/>
              <a:t>papi</a:t>
            </a:r>
            <a:r>
              <a:rPr lang="en-GB" sz="12800" dirty="0" smtClean="0"/>
              <a:t>, </a:t>
            </a:r>
            <a:r>
              <a:rPr lang="en-GB" sz="12800" dirty="0" err="1" smtClean="0"/>
              <a:t>concilii</a:t>
            </a:r>
            <a:r>
              <a:rPr lang="en-GB" sz="12800" dirty="0" smtClean="0"/>
              <a:t>, </a:t>
            </a:r>
            <a:r>
              <a:rPr lang="en-GB" sz="12800" dirty="0" err="1" smtClean="0"/>
              <a:t>ordini</a:t>
            </a:r>
            <a:r>
              <a:rPr lang="en-GB" sz="12800" dirty="0" smtClean="0"/>
              <a:t> </a:t>
            </a:r>
            <a:r>
              <a:rPr lang="en-GB" sz="12800" dirty="0" err="1" smtClean="0"/>
              <a:t>religiosi</a:t>
            </a:r>
            <a:r>
              <a:rPr lang="en-GB" sz="12800" dirty="0" smtClean="0"/>
              <a:t> (</a:t>
            </a:r>
            <a:r>
              <a:rPr lang="en-GB" sz="12800" dirty="0" err="1" smtClean="0"/>
              <a:t>storia</a:t>
            </a:r>
            <a:r>
              <a:rPr lang="en-GB" sz="12800" dirty="0" smtClean="0"/>
              <a:t> </a:t>
            </a:r>
            <a:r>
              <a:rPr lang="en-GB" sz="12800" i="1" dirty="0" smtClean="0"/>
              <a:t>sacra </a:t>
            </a:r>
            <a:r>
              <a:rPr lang="en-GB" sz="12800" dirty="0" smtClean="0"/>
              <a:t>e </a:t>
            </a:r>
            <a:r>
              <a:rPr lang="en-GB" sz="12800" dirty="0" err="1" smtClean="0"/>
              <a:t>storia</a:t>
            </a:r>
            <a:r>
              <a:rPr lang="en-GB" sz="12800" dirty="0" smtClean="0"/>
              <a:t> </a:t>
            </a:r>
            <a:r>
              <a:rPr lang="en-GB" sz="12800" i="1" dirty="0" err="1" smtClean="0"/>
              <a:t>profana</a:t>
            </a:r>
            <a:r>
              <a:rPr lang="en-GB" sz="12800" dirty="0" smtClean="0"/>
              <a:t>)</a:t>
            </a:r>
          </a:p>
          <a:p>
            <a:pPr>
              <a:spcBef>
                <a:spcPts val="1200"/>
              </a:spcBef>
            </a:pPr>
            <a:r>
              <a:rPr lang="en-GB" sz="12800" dirty="0" err="1" smtClean="0"/>
              <a:t>Storia</a:t>
            </a:r>
            <a:r>
              <a:rPr lang="en-GB" sz="12800" dirty="0" smtClean="0"/>
              <a:t> di </a:t>
            </a:r>
            <a:r>
              <a:rPr lang="en-GB" sz="12800" dirty="0" err="1" smtClean="0"/>
              <a:t>imperi</a:t>
            </a:r>
            <a:r>
              <a:rPr lang="en-GB" sz="12800" dirty="0" smtClean="0"/>
              <a:t> </a:t>
            </a:r>
          </a:p>
          <a:p>
            <a:pPr>
              <a:spcBef>
                <a:spcPts val="1200"/>
              </a:spcBef>
            </a:pPr>
            <a:r>
              <a:rPr lang="en-GB" sz="12800" dirty="0" err="1" smtClean="0"/>
              <a:t>Modello</a:t>
            </a:r>
            <a:r>
              <a:rPr lang="en-GB" sz="12800" dirty="0" smtClean="0"/>
              <a:t> </a:t>
            </a:r>
            <a:r>
              <a:rPr lang="en-GB" sz="12800" dirty="0" err="1" smtClean="0"/>
              <a:t>dei</a:t>
            </a:r>
            <a:r>
              <a:rPr lang="en-GB" sz="12800" dirty="0" smtClean="0"/>
              <a:t> </a:t>
            </a:r>
            <a:r>
              <a:rPr lang="en-GB" sz="12800" dirty="0" err="1" smtClean="0"/>
              <a:t>quatto</a:t>
            </a:r>
            <a:r>
              <a:rPr lang="en-GB" sz="12800" dirty="0" smtClean="0"/>
              <a:t> </a:t>
            </a:r>
            <a:r>
              <a:rPr lang="en-GB" sz="12800" dirty="0" err="1" smtClean="0"/>
              <a:t>imperi</a:t>
            </a:r>
            <a:r>
              <a:rPr lang="en-GB" sz="12800" dirty="0" smtClean="0"/>
              <a:t>  o </a:t>
            </a:r>
            <a:r>
              <a:rPr lang="en-GB" sz="12800" i="1" dirty="0" err="1" smtClean="0"/>
              <a:t>translatio</a:t>
            </a:r>
            <a:r>
              <a:rPr lang="en-GB" sz="12800" i="1" dirty="0" smtClean="0"/>
              <a:t> </a:t>
            </a:r>
            <a:r>
              <a:rPr lang="en-GB" sz="12800" i="1" dirty="0" err="1" smtClean="0"/>
              <a:t>imperii</a:t>
            </a:r>
            <a:r>
              <a:rPr lang="en-GB" sz="12800" i="1" dirty="0" smtClean="0"/>
              <a:t> </a:t>
            </a:r>
            <a:r>
              <a:rPr lang="en-GB" sz="12800" dirty="0" smtClean="0"/>
              <a:t>[</a:t>
            </a:r>
            <a:r>
              <a:rPr lang="en-GB" sz="12800" dirty="0" err="1" smtClean="0"/>
              <a:t>Assiri</a:t>
            </a:r>
            <a:r>
              <a:rPr lang="en-GB" sz="12800" dirty="0" smtClean="0"/>
              <a:t>, </a:t>
            </a:r>
            <a:r>
              <a:rPr lang="en-GB" sz="12800" dirty="0" err="1" smtClean="0"/>
              <a:t>Medi</a:t>
            </a:r>
            <a:r>
              <a:rPr lang="en-GB" sz="12800" dirty="0" smtClean="0"/>
              <a:t>, </a:t>
            </a:r>
            <a:r>
              <a:rPr lang="en-GB" sz="12800" dirty="0" err="1" smtClean="0"/>
              <a:t>Persiani</a:t>
            </a:r>
            <a:r>
              <a:rPr lang="en-GB" sz="12800" dirty="0" smtClean="0"/>
              <a:t>, </a:t>
            </a:r>
            <a:r>
              <a:rPr lang="en-GB" sz="12800" dirty="0" err="1" smtClean="0"/>
              <a:t>Macedoni</a:t>
            </a:r>
            <a:r>
              <a:rPr lang="en-GB" sz="12800" dirty="0" smtClean="0"/>
              <a:t>, </a:t>
            </a:r>
            <a:r>
              <a:rPr lang="en-GB" sz="12800" dirty="0" err="1" smtClean="0"/>
              <a:t>seguiti</a:t>
            </a:r>
            <a:r>
              <a:rPr lang="en-GB" sz="12800" dirty="0" smtClean="0"/>
              <a:t> da </a:t>
            </a:r>
            <a:r>
              <a:rPr lang="en-GB" sz="12800" dirty="0" err="1" smtClean="0"/>
              <a:t>Greci</a:t>
            </a:r>
            <a:r>
              <a:rPr lang="en-GB" sz="12800" dirty="0" smtClean="0"/>
              <a:t> e Romani, </a:t>
            </a:r>
            <a:r>
              <a:rPr lang="en-GB" sz="12800" dirty="0" err="1" smtClean="0"/>
              <a:t>avvento</a:t>
            </a:r>
            <a:r>
              <a:rPr lang="en-GB" sz="12800" dirty="0" smtClean="0"/>
              <a:t> di Cristo]: </a:t>
            </a:r>
            <a:r>
              <a:rPr lang="en-GB" sz="12800" dirty="0" err="1" smtClean="0"/>
              <a:t>ascesa</a:t>
            </a:r>
            <a:r>
              <a:rPr lang="en-GB" sz="12800" dirty="0" smtClean="0"/>
              <a:t>/</a:t>
            </a:r>
            <a:r>
              <a:rPr lang="en-GB" sz="12800" dirty="0" err="1" smtClean="0"/>
              <a:t>decadenza</a:t>
            </a:r>
            <a:r>
              <a:rPr lang="en-GB" sz="12800" dirty="0" smtClean="0"/>
              <a:t>/</a:t>
            </a:r>
            <a:r>
              <a:rPr lang="en-GB" sz="12800" i="1" dirty="0" err="1" smtClean="0"/>
              <a:t>aeternitas</a:t>
            </a:r>
            <a:r>
              <a:rPr lang="en-GB" sz="12800" dirty="0" smtClean="0"/>
              <a:t>; </a:t>
            </a:r>
            <a:r>
              <a:rPr lang="en-GB" sz="12800" dirty="0" err="1" smtClean="0"/>
              <a:t>visione</a:t>
            </a:r>
            <a:r>
              <a:rPr lang="en-GB" sz="12800" dirty="0" smtClean="0"/>
              <a:t> </a:t>
            </a:r>
            <a:r>
              <a:rPr lang="en-GB" sz="12800" dirty="0" err="1" smtClean="0"/>
              <a:t>apocalittica</a:t>
            </a:r>
            <a:r>
              <a:rPr lang="en-GB" sz="12800" dirty="0" smtClean="0"/>
              <a:t>, </a:t>
            </a:r>
            <a:r>
              <a:rPr lang="en-GB" sz="12800" dirty="0" err="1" smtClean="0"/>
              <a:t>messianismo</a:t>
            </a:r>
            <a:r>
              <a:rPr lang="en-GB" sz="12800" dirty="0" smtClean="0"/>
              <a:t>)</a:t>
            </a:r>
          </a:p>
          <a:p>
            <a:endParaRPr lang="en-GB" sz="4000" dirty="0" smtClean="0"/>
          </a:p>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4</a:t>
            </a:fld>
            <a:endParaRPr lang="en-GB"/>
          </a:p>
        </p:txBody>
      </p:sp>
    </p:spTree>
    <p:extLst>
      <p:ext uri="{BB962C8B-B14F-4D97-AF65-F5344CB8AC3E}">
        <p14:creationId xmlns:p14="http://schemas.microsoft.com/office/powerpoint/2010/main" val="1313195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en-GB" b="1" dirty="0" err="1" smtClean="0">
                <a:solidFill>
                  <a:srgbClr val="FFC000"/>
                </a:solidFill>
              </a:rPr>
              <a:t>Schemi</a:t>
            </a:r>
            <a:r>
              <a:rPr lang="en-GB" b="1" dirty="0" smtClean="0">
                <a:solidFill>
                  <a:srgbClr val="FFC000"/>
                </a:solidFill>
              </a:rPr>
              <a:t> </a:t>
            </a:r>
            <a:r>
              <a:rPr lang="en-GB" b="1" dirty="0" err="1" smtClean="0">
                <a:solidFill>
                  <a:srgbClr val="FFC000"/>
                </a:solidFill>
              </a:rPr>
              <a:t>biblici</a:t>
            </a:r>
            <a:r>
              <a:rPr lang="en-GB" b="1" dirty="0" smtClean="0">
                <a:solidFill>
                  <a:srgbClr val="FFC000"/>
                </a:solidFill>
              </a:rPr>
              <a:t> e </a:t>
            </a:r>
            <a:r>
              <a:rPr lang="en-GB" b="1" dirty="0" err="1" smtClean="0">
                <a:solidFill>
                  <a:srgbClr val="FFC000"/>
                </a:solidFill>
              </a:rPr>
              <a:t>profetici</a:t>
            </a:r>
            <a:endParaRPr lang="en-GB" b="1" dirty="0">
              <a:solidFill>
                <a:srgbClr val="FFC000"/>
              </a:solidFill>
            </a:endParaRPr>
          </a:p>
        </p:txBody>
      </p:sp>
      <p:sp>
        <p:nvSpPr>
          <p:cNvPr id="3" name="Segnaposto contenuto 2"/>
          <p:cNvSpPr>
            <a:spLocks noGrp="1"/>
          </p:cNvSpPr>
          <p:nvPr>
            <p:ph idx="1"/>
          </p:nvPr>
        </p:nvSpPr>
        <p:spPr>
          <a:xfrm>
            <a:off x="467544" y="1484784"/>
            <a:ext cx="8229600" cy="4525963"/>
          </a:xfrm>
        </p:spPr>
        <p:txBody>
          <a:bodyPr>
            <a:noAutofit/>
          </a:bodyPr>
          <a:lstStyle/>
          <a:p>
            <a:pPr marL="0" indent="0">
              <a:spcBef>
                <a:spcPts val="600"/>
              </a:spcBef>
              <a:spcAft>
                <a:spcPts val="600"/>
              </a:spcAft>
              <a:buNone/>
            </a:pPr>
            <a:r>
              <a:rPr lang="en-GB" sz="2550" dirty="0" smtClean="0"/>
              <a:t>“</a:t>
            </a:r>
            <a:r>
              <a:rPr lang="it-IT" sz="2550" dirty="0"/>
              <a:t>Lo schema della successione degli imperi mondiali e della </a:t>
            </a:r>
            <a:r>
              <a:rPr lang="it-IT" sz="2550" dirty="0" smtClean="0"/>
              <a:t>loro distruzione</a:t>
            </a:r>
            <a:r>
              <a:rPr lang="it-IT" sz="2550" dirty="0"/>
              <a:t>, tratto dalle profezie del libro di Daniele (cap. 2: il </a:t>
            </a:r>
            <a:r>
              <a:rPr lang="it-IT" sz="2550" dirty="0" smtClean="0"/>
              <a:t>colosso dai </a:t>
            </a:r>
            <a:r>
              <a:rPr lang="it-IT" sz="2550" dirty="0"/>
              <a:t>piedi di argilla; cap. 7: le quattro bestie) ha costituito</a:t>
            </a:r>
            <a:r>
              <a:rPr lang="it-IT" sz="2550" dirty="0" smtClean="0"/>
              <a:t>, dal </a:t>
            </a:r>
            <a:r>
              <a:rPr lang="it-IT" sz="2550" dirty="0"/>
              <a:t>II secolo a.C. alla vigilia dell’Illuminismo, una traccia </a:t>
            </a:r>
            <a:r>
              <a:rPr lang="it-IT" sz="2550" dirty="0" smtClean="0"/>
              <a:t>privilegiata delle </a:t>
            </a:r>
            <a:r>
              <a:rPr lang="it-IT" sz="2550" dirty="0"/>
              <a:t>elaborazioni ebraiche e cristiane della storia universale.</a:t>
            </a:r>
          </a:p>
          <a:p>
            <a:pPr marL="0" indent="0">
              <a:spcBef>
                <a:spcPts val="600"/>
              </a:spcBef>
              <a:spcAft>
                <a:spcPts val="600"/>
              </a:spcAft>
              <a:buNone/>
            </a:pPr>
            <a:r>
              <a:rPr lang="en-US" sz="2550" dirty="0"/>
              <a:t>Le </a:t>
            </a:r>
            <a:r>
              <a:rPr lang="en-US" sz="2550" i="1" dirty="0"/>
              <a:t>Observations upon the Prophecies of Daniel and the </a:t>
            </a:r>
            <a:r>
              <a:rPr lang="en-US" sz="2550" i="1" dirty="0" err="1" smtClean="0"/>
              <a:t>Apocaly</a:t>
            </a:r>
            <a:r>
              <a:rPr lang="en-GB" sz="2550" i="1" dirty="0" err="1" smtClean="0"/>
              <a:t>pse</a:t>
            </a:r>
            <a:r>
              <a:rPr lang="en-GB" sz="2550" i="1" dirty="0" smtClean="0"/>
              <a:t> </a:t>
            </a:r>
            <a:r>
              <a:rPr lang="en-GB" sz="2550" i="1" dirty="0"/>
              <a:t>of St. John </a:t>
            </a:r>
            <a:r>
              <a:rPr lang="en-GB" sz="2550" dirty="0"/>
              <a:t>di Sir Isaac Newton (</a:t>
            </a:r>
            <a:r>
              <a:rPr lang="en-GB" sz="2550" dirty="0" err="1"/>
              <a:t>pubblicate</a:t>
            </a:r>
            <a:r>
              <a:rPr lang="en-GB" sz="2550" dirty="0"/>
              <a:t> </a:t>
            </a:r>
            <a:r>
              <a:rPr lang="en-GB" sz="2550" dirty="0" err="1"/>
              <a:t>postume</a:t>
            </a:r>
            <a:r>
              <a:rPr lang="en-GB" sz="2550" dirty="0"/>
              <a:t> a </a:t>
            </a:r>
            <a:r>
              <a:rPr lang="en-GB" sz="2550" dirty="0" err="1" smtClean="0"/>
              <a:t>Londra</a:t>
            </a:r>
            <a:r>
              <a:rPr lang="en-GB" sz="2550" dirty="0" smtClean="0"/>
              <a:t> </a:t>
            </a:r>
            <a:r>
              <a:rPr lang="it-IT" sz="2550" dirty="0" smtClean="0"/>
              <a:t>nel </a:t>
            </a:r>
            <a:r>
              <a:rPr lang="it-IT" sz="2550" dirty="0"/>
              <a:t>1733) </a:t>
            </a:r>
            <a:r>
              <a:rPr lang="it-IT" sz="2550" dirty="0" smtClean="0"/>
              <a:t>“si </a:t>
            </a:r>
            <a:r>
              <a:rPr lang="it-IT" sz="2550" dirty="0"/>
              <a:t>iscrivono in quella tradizione di lunga durata e </a:t>
            </a:r>
            <a:r>
              <a:rPr lang="it-IT" sz="2550" dirty="0" smtClean="0"/>
              <a:t>attestano l’adesione </a:t>
            </a:r>
            <a:r>
              <a:rPr lang="it-IT" sz="2550" dirty="0"/>
              <a:t>del sommo scienziato alla lettura predittiva </a:t>
            </a:r>
            <a:r>
              <a:rPr lang="it-IT" sz="2550" dirty="0" smtClean="0"/>
              <a:t>delle profezie</a:t>
            </a:r>
            <a:r>
              <a:rPr lang="it-IT" sz="2550" dirty="0"/>
              <a:t>, orientata all’attesa del Millennio, in cui i Santi </a:t>
            </a:r>
            <a:r>
              <a:rPr lang="it-IT" sz="2550" dirty="0" smtClean="0"/>
              <a:t>regneranno </a:t>
            </a:r>
            <a:r>
              <a:rPr lang="en-GB" sz="2550" dirty="0" err="1" smtClean="0"/>
              <a:t>sulla</a:t>
            </a:r>
            <a:r>
              <a:rPr lang="en-GB" sz="2550" dirty="0" smtClean="0"/>
              <a:t> </a:t>
            </a:r>
            <a:r>
              <a:rPr lang="en-GB" sz="2550" dirty="0"/>
              <a:t>terra</a:t>
            </a:r>
            <a:r>
              <a:rPr lang="en-GB" sz="2550" dirty="0" smtClean="0"/>
              <a:t>.” (</a:t>
            </a:r>
            <a:r>
              <a:rPr lang="en-GB" sz="2550" dirty="0" err="1" smtClean="0"/>
              <a:t>Miegge</a:t>
            </a:r>
            <a:r>
              <a:rPr lang="en-GB" sz="2550" dirty="0" smtClean="0"/>
              <a:t>)</a:t>
            </a:r>
            <a:endParaRPr lang="en-GB" sz="2550"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5</a:t>
            </a:fld>
            <a:endParaRPr lang="en-GB"/>
          </a:p>
        </p:txBody>
      </p:sp>
    </p:spTree>
    <p:extLst>
      <p:ext uri="{BB962C8B-B14F-4D97-AF65-F5344CB8AC3E}">
        <p14:creationId xmlns:p14="http://schemas.microsoft.com/office/powerpoint/2010/main" val="2583039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err="1" smtClean="0">
                <a:solidFill>
                  <a:srgbClr val="FFC000"/>
                </a:solidFill>
              </a:rPr>
              <a:t>Livelli</a:t>
            </a:r>
            <a:r>
              <a:rPr lang="en-GB" b="1" dirty="0" smtClean="0">
                <a:solidFill>
                  <a:srgbClr val="FFC000"/>
                </a:solidFill>
              </a:rPr>
              <a:t> di </a:t>
            </a:r>
            <a:r>
              <a:rPr lang="en-GB" b="1" dirty="0" err="1" smtClean="0">
                <a:solidFill>
                  <a:srgbClr val="FFC000"/>
                </a:solidFill>
              </a:rPr>
              <a:t>ricostruzione</a:t>
            </a:r>
            <a:r>
              <a:rPr lang="en-GB" b="1" dirty="0" smtClean="0">
                <a:solidFill>
                  <a:srgbClr val="FFC000"/>
                </a:solidFill>
              </a:rPr>
              <a:t> </a:t>
            </a:r>
            <a:r>
              <a:rPr lang="en-GB" b="1" dirty="0" err="1" smtClean="0">
                <a:solidFill>
                  <a:srgbClr val="FFC000"/>
                </a:solidFill>
              </a:rPr>
              <a:t>storica</a:t>
            </a:r>
            <a:endParaRPr lang="en-GB" b="1" dirty="0">
              <a:solidFill>
                <a:srgbClr val="FFC000"/>
              </a:solidFill>
            </a:endParaRPr>
          </a:p>
        </p:txBody>
      </p:sp>
      <p:sp>
        <p:nvSpPr>
          <p:cNvPr id="3" name="Segnaposto contenuto 2"/>
          <p:cNvSpPr>
            <a:spLocks noGrp="1"/>
          </p:cNvSpPr>
          <p:nvPr>
            <p:ph idx="1"/>
          </p:nvPr>
        </p:nvSpPr>
        <p:spPr>
          <a:xfrm>
            <a:off x="457200" y="1600200"/>
            <a:ext cx="8219256" cy="4853136"/>
          </a:xfrm>
        </p:spPr>
        <p:txBody>
          <a:bodyPr>
            <a:normAutofit fontScale="92500"/>
          </a:bodyPr>
          <a:lstStyle/>
          <a:p>
            <a:pPr>
              <a:spcBef>
                <a:spcPts val="1200"/>
              </a:spcBef>
            </a:pPr>
            <a:r>
              <a:rPr lang="en-GB" dirty="0" err="1" smtClean="0"/>
              <a:t>Storia</a:t>
            </a:r>
            <a:r>
              <a:rPr lang="en-GB" dirty="0" smtClean="0"/>
              <a:t> di </a:t>
            </a:r>
            <a:r>
              <a:rPr lang="en-GB" dirty="0" err="1" smtClean="0"/>
              <a:t>commerci</a:t>
            </a:r>
            <a:r>
              <a:rPr lang="en-GB" dirty="0" smtClean="0"/>
              <a:t>, </a:t>
            </a:r>
            <a:r>
              <a:rPr lang="en-GB" dirty="0" err="1" smtClean="0"/>
              <a:t>mercanti</a:t>
            </a:r>
            <a:r>
              <a:rPr lang="en-GB" dirty="0" smtClean="0"/>
              <a:t>, </a:t>
            </a:r>
            <a:r>
              <a:rPr lang="en-GB" dirty="0" err="1" smtClean="0"/>
              <a:t>compagnie</a:t>
            </a:r>
            <a:r>
              <a:rPr lang="en-GB" dirty="0" smtClean="0"/>
              <a:t>, </a:t>
            </a:r>
            <a:r>
              <a:rPr lang="en-GB" dirty="0" err="1" smtClean="0"/>
              <a:t>viaggi</a:t>
            </a:r>
            <a:r>
              <a:rPr lang="en-GB" dirty="0" smtClean="0"/>
              <a:t>, </a:t>
            </a:r>
            <a:r>
              <a:rPr lang="en-GB" dirty="0" err="1" smtClean="0"/>
              <a:t>colonie</a:t>
            </a:r>
            <a:r>
              <a:rPr lang="en-GB" dirty="0" smtClean="0"/>
              <a:t>, </a:t>
            </a:r>
            <a:r>
              <a:rPr lang="en-GB" dirty="0" err="1" smtClean="0"/>
              <a:t>imperi</a:t>
            </a:r>
            <a:r>
              <a:rPr lang="en-GB" dirty="0" smtClean="0"/>
              <a:t> (</a:t>
            </a:r>
            <a:r>
              <a:rPr lang="en-GB" dirty="0" err="1" smtClean="0"/>
              <a:t>continenti</a:t>
            </a:r>
            <a:r>
              <a:rPr lang="en-GB" dirty="0" smtClean="0"/>
              <a:t>, </a:t>
            </a:r>
            <a:r>
              <a:rPr lang="en-GB" dirty="0" err="1" smtClean="0"/>
              <a:t>nuove</a:t>
            </a:r>
            <a:r>
              <a:rPr lang="en-GB" dirty="0" smtClean="0"/>
              <a:t> </a:t>
            </a:r>
            <a:r>
              <a:rPr lang="en-GB" dirty="0" err="1" smtClean="0"/>
              <a:t>nozioni</a:t>
            </a:r>
            <a:r>
              <a:rPr lang="en-GB" dirty="0" smtClean="0"/>
              <a:t> geo-</a:t>
            </a:r>
            <a:r>
              <a:rPr lang="en-GB" dirty="0" err="1" smtClean="0"/>
              <a:t>storiografiche</a:t>
            </a:r>
            <a:r>
              <a:rPr lang="en-GB" dirty="0" smtClean="0"/>
              <a:t>: </a:t>
            </a:r>
            <a:r>
              <a:rPr lang="en-GB" dirty="0" err="1" smtClean="0"/>
              <a:t>il</a:t>
            </a:r>
            <a:r>
              <a:rPr lang="en-GB" dirty="0" smtClean="0"/>
              <a:t> “</a:t>
            </a:r>
            <a:r>
              <a:rPr lang="en-GB" dirty="0" err="1" smtClean="0"/>
              <a:t>Nuovo</a:t>
            </a:r>
            <a:r>
              <a:rPr lang="en-GB" dirty="0" smtClean="0"/>
              <a:t> </a:t>
            </a:r>
            <a:r>
              <a:rPr lang="en-GB" dirty="0" err="1" smtClean="0"/>
              <a:t>mondo</a:t>
            </a:r>
            <a:r>
              <a:rPr lang="en-GB" dirty="0" smtClean="0"/>
              <a:t>”, le “due Indie”, </a:t>
            </a:r>
            <a:r>
              <a:rPr lang="en-GB" dirty="0" err="1" smtClean="0"/>
              <a:t>il</a:t>
            </a:r>
            <a:r>
              <a:rPr lang="en-GB" dirty="0" smtClean="0"/>
              <a:t> “</a:t>
            </a:r>
            <a:r>
              <a:rPr lang="en-GB" dirty="0" err="1" smtClean="0"/>
              <a:t>Mediterraneo</a:t>
            </a:r>
            <a:r>
              <a:rPr lang="en-GB" dirty="0" smtClean="0"/>
              <a:t>”, </a:t>
            </a:r>
            <a:r>
              <a:rPr lang="en-GB" dirty="0" err="1" smtClean="0"/>
              <a:t>gli</a:t>
            </a:r>
            <a:r>
              <a:rPr lang="en-GB" dirty="0" smtClean="0"/>
              <a:t> “</a:t>
            </a:r>
            <a:r>
              <a:rPr lang="en-GB" dirty="0" err="1" smtClean="0"/>
              <a:t>oceani</a:t>
            </a:r>
            <a:r>
              <a:rPr lang="en-GB" dirty="0" smtClean="0"/>
              <a:t>”, l’ “</a:t>
            </a:r>
            <a:r>
              <a:rPr lang="en-GB" dirty="0" err="1" smtClean="0"/>
              <a:t>Atlantico</a:t>
            </a:r>
            <a:r>
              <a:rPr lang="en-GB" dirty="0" smtClean="0"/>
              <a:t>”)</a:t>
            </a:r>
          </a:p>
          <a:p>
            <a:pPr>
              <a:spcBef>
                <a:spcPts val="1200"/>
              </a:spcBef>
            </a:pPr>
            <a:r>
              <a:rPr lang="en-GB" dirty="0" err="1" smtClean="0"/>
              <a:t>Storie</a:t>
            </a:r>
            <a:r>
              <a:rPr lang="en-GB" dirty="0" smtClean="0"/>
              <a:t> </a:t>
            </a:r>
            <a:r>
              <a:rPr lang="en-GB" dirty="0" err="1" smtClean="0"/>
              <a:t>universali</a:t>
            </a:r>
            <a:endParaRPr lang="en-GB" dirty="0" smtClean="0"/>
          </a:p>
          <a:p>
            <a:pPr>
              <a:spcBef>
                <a:spcPts val="1200"/>
              </a:spcBef>
            </a:pPr>
            <a:r>
              <a:rPr lang="en-GB" dirty="0" err="1" smtClean="0"/>
              <a:t>Storia</a:t>
            </a:r>
            <a:r>
              <a:rPr lang="en-GB" dirty="0" smtClean="0"/>
              <a:t> </a:t>
            </a:r>
            <a:r>
              <a:rPr lang="en-GB" dirty="0" err="1" smtClean="0"/>
              <a:t>nazionale</a:t>
            </a:r>
            <a:endParaRPr lang="en-GB" dirty="0" smtClean="0"/>
          </a:p>
          <a:p>
            <a:pPr>
              <a:spcBef>
                <a:spcPts val="1200"/>
              </a:spcBef>
            </a:pPr>
            <a:r>
              <a:rPr lang="en-GB" dirty="0" err="1" smtClean="0"/>
              <a:t>Storia</a:t>
            </a:r>
            <a:r>
              <a:rPr lang="en-GB" dirty="0" smtClean="0"/>
              <a:t> locale (</a:t>
            </a:r>
            <a:r>
              <a:rPr lang="en-GB" dirty="0" err="1" smtClean="0"/>
              <a:t>città-campagna</a:t>
            </a:r>
            <a:r>
              <a:rPr lang="en-GB" dirty="0" smtClean="0"/>
              <a:t>, </a:t>
            </a:r>
            <a:r>
              <a:rPr lang="en-GB" dirty="0" err="1" smtClean="0"/>
              <a:t>territorio</a:t>
            </a:r>
            <a:r>
              <a:rPr lang="en-GB" dirty="0" smtClean="0"/>
              <a:t>, </a:t>
            </a:r>
            <a:r>
              <a:rPr lang="en-GB" dirty="0" err="1" smtClean="0"/>
              <a:t>regioni</a:t>
            </a:r>
            <a:r>
              <a:rPr lang="en-GB" dirty="0" smtClean="0"/>
              <a:t>, </a:t>
            </a:r>
            <a:r>
              <a:rPr lang="en-GB" dirty="0" err="1" smtClean="0"/>
              <a:t>macroregioni</a:t>
            </a:r>
            <a:r>
              <a:rPr lang="en-GB" dirty="0" smtClean="0"/>
              <a:t>)</a:t>
            </a:r>
          </a:p>
          <a:p>
            <a:pPr>
              <a:spcBef>
                <a:spcPts val="1200"/>
              </a:spcBef>
            </a:pPr>
            <a:r>
              <a:rPr lang="en-GB" dirty="0" err="1" smtClean="0"/>
              <a:t>Storia</a:t>
            </a:r>
            <a:r>
              <a:rPr lang="en-GB" dirty="0" smtClean="0"/>
              <a:t> </a:t>
            </a:r>
            <a:r>
              <a:rPr lang="en-GB" dirty="0" err="1" smtClean="0"/>
              <a:t>globale</a:t>
            </a:r>
            <a:r>
              <a:rPr lang="en-GB" dirty="0" smtClean="0"/>
              <a:t> e </a:t>
            </a:r>
            <a:r>
              <a:rPr lang="en-GB" dirty="0" err="1" smtClean="0"/>
              <a:t>storia</a:t>
            </a:r>
            <a:r>
              <a:rPr lang="en-GB" dirty="0" smtClean="0"/>
              <a:t> </a:t>
            </a:r>
            <a:r>
              <a:rPr lang="en-GB" dirty="0" err="1" smtClean="0"/>
              <a:t>mondiale</a:t>
            </a:r>
            <a:endParaRPr lang="en-GB" dirty="0" smtClean="0"/>
          </a:p>
          <a:p>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6</a:t>
            </a:fld>
            <a:endParaRPr lang="en-GB"/>
          </a:p>
        </p:txBody>
      </p:sp>
    </p:spTree>
    <p:extLst>
      <p:ext uri="{BB962C8B-B14F-4D97-AF65-F5344CB8AC3E}">
        <p14:creationId xmlns:p14="http://schemas.microsoft.com/office/powerpoint/2010/main" val="210416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4624"/>
            <a:ext cx="8507288" cy="877490"/>
          </a:xfrm>
        </p:spPr>
        <p:txBody>
          <a:bodyPr/>
          <a:lstStyle/>
          <a:p>
            <a:r>
              <a:rPr lang="en-GB" b="1" dirty="0" smtClean="0">
                <a:solidFill>
                  <a:srgbClr val="FFC000"/>
                </a:solidFill>
              </a:rPr>
              <a:t>“Spatial turn”</a:t>
            </a:r>
            <a:endParaRPr lang="en-GB" b="1" dirty="0">
              <a:solidFill>
                <a:srgbClr val="FFC000"/>
              </a:solidFill>
            </a:endParaRPr>
          </a:p>
        </p:txBody>
      </p:sp>
      <p:sp>
        <p:nvSpPr>
          <p:cNvPr id="3" name="Segnaposto contenuto 2"/>
          <p:cNvSpPr>
            <a:spLocks noGrp="1"/>
          </p:cNvSpPr>
          <p:nvPr>
            <p:ph idx="1"/>
          </p:nvPr>
        </p:nvSpPr>
        <p:spPr>
          <a:xfrm>
            <a:off x="323528" y="836712"/>
            <a:ext cx="8712968" cy="5832648"/>
          </a:xfrm>
        </p:spPr>
        <p:txBody>
          <a:bodyPr>
            <a:noAutofit/>
          </a:bodyPr>
          <a:lstStyle/>
          <a:p>
            <a:pPr marL="0" indent="0">
              <a:buNone/>
            </a:pPr>
            <a:r>
              <a:rPr lang="en-GB" sz="1550" dirty="0" smtClean="0">
                <a:latin typeface="+mj-lt"/>
              </a:rPr>
              <a:t>“</a:t>
            </a:r>
            <a:r>
              <a:rPr lang="it-IT" sz="1550" dirty="0">
                <a:latin typeface="+mj-lt"/>
              </a:rPr>
              <a:t>I. </a:t>
            </a:r>
            <a:r>
              <a:rPr lang="it-IT" sz="1550" cap="small" dirty="0">
                <a:latin typeface="+mj-lt"/>
              </a:rPr>
              <a:t>Cambiamenti nel globo</a:t>
            </a:r>
            <a:endParaRPr lang="it-IT" sz="1550" dirty="0">
              <a:latin typeface="+mj-lt"/>
            </a:endParaRPr>
          </a:p>
          <a:p>
            <a:pPr marL="0" indent="0">
              <a:buNone/>
            </a:pPr>
            <a:r>
              <a:rPr lang="it-IT" sz="1550" cap="small" dirty="0">
                <a:latin typeface="+mj-lt"/>
              </a:rPr>
              <a:t> </a:t>
            </a:r>
            <a:r>
              <a:rPr lang="it-IT" sz="1550" dirty="0" smtClean="0">
                <a:latin typeface="+mj-lt"/>
              </a:rPr>
              <a:t>Voi </a:t>
            </a:r>
            <a:r>
              <a:rPr lang="it-IT" sz="1550" dirty="0">
                <a:latin typeface="+mj-lt"/>
              </a:rPr>
              <a:t>vorreste che dei filosofi avessero scritto la storia antica, perché desiderate leggerla in modo filosofico. Voi non cercate che verità utili e non avete trovato, affermate, che inutili errori. Cerchiamo di illuminarci insieme; cerchiamo di dissotterrare qualche monumento prezioso sotto le rovine dei secoli.</a:t>
            </a:r>
          </a:p>
          <a:p>
            <a:pPr marL="0" indent="0" algn="just">
              <a:buNone/>
            </a:pPr>
            <a:r>
              <a:rPr lang="it-IT" sz="1550" dirty="0">
                <a:latin typeface="+mj-lt"/>
              </a:rPr>
              <a:t>Cominciamo con l’esaminare se il globo che abitiamo è stato in altri tempi diverso da come è oggi.</a:t>
            </a:r>
          </a:p>
          <a:p>
            <a:pPr marL="0" indent="0" algn="just">
              <a:buNone/>
            </a:pPr>
            <a:r>
              <a:rPr lang="it-IT" sz="1550" dirty="0">
                <a:latin typeface="+mj-lt"/>
              </a:rPr>
              <a:t>Può essere che il nostro mondo abbia subito tanti cambiamenti quante sono le rivoluzioni conosciute  dagli Stati. Sembra provato che il mare ha coperto territori immensi, oggi ricoperti di grandi città e di ricche colture. Non c’è costa che il tempo non abbia allontanato o avvicinato al mare.</a:t>
            </a:r>
          </a:p>
          <a:p>
            <a:pPr marL="0" indent="0" algn="just">
              <a:buNone/>
            </a:pPr>
            <a:r>
              <a:rPr lang="it-IT" sz="1550" dirty="0">
                <a:latin typeface="+mj-lt"/>
              </a:rPr>
              <a:t>Le mutevoli distese sabbiose dell’Africa settentrionale e dei confini della Siria prossimi all’Egitto possono essere altro che sabbie del mare, rimaste ammassate quando il mare si è poco a poco ritirato ? Erodoto, che non mente sempre, ci dice senza dubbio una grande verità quando racconta che, secondo il racconto dei preti egiziani, il Delta non era sempre stato terra. Non possiamo dire altrettanto delle regioni tutte sabbiose che si trovano verso il mar Baltico ? Le </a:t>
            </a:r>
            <a:r>
              <a:rPr lang="it-IT" sz="1550" dirty="0" err="1" smtClean="0">
                <a:latin typeface="+mj-lt"/>
              </a:rPr>
              <a:t>Cicladi</a:t>
            </a:r>
            <a:r>
              <a:rPr lang="it-IT" sz="1550" dirty="0" smtClean="0">
                <a:latin typeface="+mj-lt"/>
              </a:rPr>
              <a:t>, </a:t>
            </a:r>
            <a:r>
              <a:rPr lang="it-IT" sz="1550" dirty="0">
                <a:latin typeface="+mj-lt"/>
              </a:rPr>
              <a:t>con tutti i bassifondi che le circondano e con la vegetazione che si scopre facilmente sotto l’acqua che le bagna, non attestano visibilmente di essere appartenute al continente ?</a:t>
            </a:r>
          </a:p>
          <a:p>
            <a:pPr marL="0" indent="0" algn="just">
              <a:buNone/>
            </a:pPr>
            <a:r>
              <a:rPr lang="it-IT" sz="1550" dirty="0">
                <a:latin typeface="+mj-lt"/>
              </a:rPr>
              <a:t>Lo stretto di Sicilia, questo antico abisso tra Scilla e Cariddi, ancora oggi pericoloso per le piccole imbarcazioni, non sembra insegnarci che la Sicilia fu un tempo congiunta alla Puglia, come l’antichità ha sempre ritenuto ? Il monte Vesuvio e il monte Etna hanno le medesime fondamenta sotto il mare che li separa. Il Vesuvio non cominciò ad essere un vulcano pericoloso che quando l’Etna cessò di esserlo; uno dei due spiragli getta ancora fiamme quando l’altro è tranquillo: un scossa violenta sprofondò la parte di questa montagna che congiungeva Napoli alla Sicilia </a:t>
            </a:r>
            <a:r>
              <a:rPr lang="it-IT" sz="1550" i="1" dirty="0">
                <a:latin typeface="+mj-lt"/>
              </a:rPr>
              <a:t>Le Storie</a:t>
            </a:r>
            <a:r>
              <a:rPr lang="it-IT" sz="1550" dirty="0">
                <a:latin typeface="+mj-lt"/>
              </a:rPr>
              <a:t>, </a:t>
            </a:r>
            <a:r>
              <a:rPr lang="it-IT" sz="1550" dirty="0" err="1">
                <a:latin typeface="+mj-lt"/>
              </a:rPr>
              <a:t>trad</a:t>
            </a:r>
            <a:r>
              <a:rPr lang="it-IT" sz="1550" dirty="0">
                <a:latin typeface="+mj-lt"/>
              </a:rPr>
              <a:t>. di </a:t>
            </a:r>
            <a:r>
              <a:rPr lang="it-IT" sz="1550" dirty="0" err="1">
                <a:latin typeface="+mj-lt"/>
              </a:rPr>
              <a:t>Du</a:t>
            </a:r>
            <a:r>
              <a:rPr lang="it-IT" sz="1550" dirty="0">
                <a:latin typeface="+mj-lt"/>
              </a:rPr>
              <a:t> </a:t>
            </a:r>
            <a:r>
              <a:rPr lang="it-IT" sz="1550" dirty="0" err="1">
                <a:latin typeface="+mj-lt"/>
              </a:rPr>
              <a:t>Ryer</a:t>
            </a:r>
            <a:r>
              <a:rPr lang="it-IT" sz="1550" dirty="0">
                <a:latin typeface="+mj-lt"/>
              </a:rPr>
              <a:t>, Paris, 1713, </a:t>
            </a:r>
            <a:r>
              <a:rPr lang="it-IT" sz="1550" i="1" dirty="0">
                <a:latin typeface="+mj-lt"/>
              </a:rPr>
              <a:t>FL</a:t>
            </a:r>
            <a:r>
              <a:rPr lang="it-IT" sz="1550" dirty="0">
                <a:latin typeface="+mj-lt"/>
              </a:rPr>
              <a:t>, t. I, p. 204.</a:t>
            </a:r>
          </a:p>
          <a:p>
            <a:pPr marL="0" indent="0" algn="just">
              <a:buNone/>
            </a:pPr>
            <a:r>
              <a:rPr lang="it-IT" sz="1550" dirty="0">
                <a:latin typeface="+mj-lt"/>
              </a:rPr>
              <a:t>Lo dice Diodoro di Sicilia nella sua </a:t>
            </a:r>
            <a:r>
              <a:rPr lang="it-IT" sz="1550" i="1" dirty="0">
                <a:latin typeface="+mj-lt"/>
              </a:rPr>
              <a:t>Storia universale</a:t>
            </a:r>
            <a:r>
              <a:rPr lang="it-IT" sz="1550" dirty="0">
                <a:latin typeface="+mj-lt"/>
              </a:rPr>
              <a:t>, l. IV, cap. 85</a:t>
            </a:r>
            <a:r>
              <a:rPr lang="it-IT" sz="1550" dirty="0" smtClean="0">
                <a:latin typeface="+mj-lt"/>
              </a:rPr>
              <a:t>. </a:t>
            </a:r>
            <a:r>
              <a:rPr lang="en-GB" sz="1550" dirty="0" smtClean="0">
                <a:latin typeface="+mj-lt"/>
              </a:rPr>
              <a:t>“</a:t>
            </a:r>
            <a:r>
              <a:rPr lang="en-GB" sz="1550" dirty="0" smtClean="0"/>
              <a:t>(</a:t>
            </a:r>
            <a:r>
              <a:rPr lang="en-GB" sz="1550" dirty="0"/>
              <a:t>Voltaire, </a:t>
            </a:r>
            <a:r>
              <a:rPr lang="en-GB" sz="1550" i="1" dirty="0" err="1"/>
              <a:t>Philosophie</a:t>
            </a:r>
            <a:r>
              <a:rPr lang="en-GB" sz="1550" i="1" dirty="0"/>
              <a:t> de </a:t>
            </a:r>
            <a:r>
              <a:rPr lang="en-GB" sz="1550" i="1" dirty="0" err="1"/>
              <a:t>l’histoire</a:t>
            </a:r>
            <a:r>
              <a:rPr lang="en-GB" sz="1550" dirty="0"/>
              <a:t>)</a:t>
            </a:r>
          </a:p>
          <a:p>
            <a:pPr marL="0" indent="0" algn="just">
              <a:buNone/>
            </a:pPr>
            <a:endParaRPr lang="en-GB" sz="1550" dirty="0" smtClean="0">
              <a:latin typeface="+mj-lt"/>
            </a:endParaRPr>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7</a:t>
            </a:fld>
            <a:endParaRPr lang="en-GB"/>
          </a:p>
        </p:txBody>
      </p:sp>
    </p:spTree>
    <p:extLst>
      <p:ext uri="{BB962C8B-B14F-4D97-AF65-F5344CB8AC3E}">
        <p14:creationId xmlns:p14="http://schemas.microsoft.com/office/powerpoint/2010/main" val="2158762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648072"/>
          </a:xfrm>
        </p:spPr>
        <p:txBody>
          <a:bodyPr>
            <a:noAutofit/>
          </a:bodyPr>
          <a:lstStyle/>
          <a:p>
            <a:r>
              <a:rPr lang="en-GB" sz="3600" b="1" dirty="0" smtClean="0">
                <a:solidFill>
                  <a:srgbClr val="FFC000"/>
                </a:solidFill>
              </a:rPr>
              <a:t>Voltaire: </a:t>
            </a:r>
            <a:r>
              <a:rPr lang="en-GB" sz="3600" b="1" i="1" dirty="0" err="1" smtClean="0">
                <a:solidFill>
                  <a:srgbClr val="FFC000"/>
                </a:solidFill>
              </a:rPr>
              <a:t>Remarques</a:t>
            </a:r>
            <a:r>
              <a:rPr lang="en-GB" sz="3600" b="1" i="1" dirty="0" smtClean="0">
                <a:solidFill>
                  <a:srgbClr val="FFC000"/>
                </a:solidFill>
              </a:rPr>
              <a:t> </a:t>
            </a:r>
            <a:r>
              <a:rPr lang="en-GB" sz="3600" b="1" i="1" dirty="0" err="1" smtClean="0">
                <a:solidFill>
                  <a:srgbClr val="FFC000"/>
                </a:solidFill>
              </a:rPr>
              <a:t>sur</a:t>
            </a:r>
            <a:r>
              <a:rPr lang="en-GB" sz="3600" b="1" i="1" dirty="0" smtClean="0">
                <a:solidFill>
                  <a:srgbClr val="FFC000"/>
                </a:solidFill>
              </a:rPr>
              <a:t> </a:t>
            </a:r>
            <a:r>
              <a:rPr lang="en-GB" sz="3600" b="1" i="1" dirty="0" err="1" smtClean="0">
                <a:solidFill>
                  <a:srgbClr val="FFC000"/>
                </a:solidFill>
              </a:rPr>
              <a:t>l’histoire</a:t>
            </a:r>
            <a:r>
              <a:rPr lang="en-GB" sz="3600" b="1" i="1" dirty="0" smtClean="0">
                <a:solidFill>
                  <a:srgbClr val="FFC000"/>
                </a:solidFill>
              </a:rPr>
              <a:t> </a:t>
            </a:r>
            <a:r>
              <a:rPr lang="en-GB" sz="3600" b="1" dirty="0" smtClean="0">
                <a:solidFill>
                  <a:srgbClr val="FFC000"/>
                </a:solidFill>
              </a:rPr>
              <a:t>(1742)</a:t>
            </a:r>
            <a:endParaRPr lang="en-GB" sz="3600" b="1" dirty="0">
              <a:solidFill>
                <a:srgbClr val="FFC000"/>
              </a:solidFill>
            </a:endParaRPr>
          </a:p>
        </p:txBody>
      </p:sp>
      <p:sp>
        <p:nvSpPr>
          <p:cNvPr id="3" name="Segnaposto contenuto 2"/>
          <p:cNvSpPr>
            <a:spLocks noGrp="1"/>
          </p:cNvSpPr>
          <p:nvPr>
            <p:ph idx="1"/>
          </p:nvPr>
        </p:nvSpPr>
        <p:spPr>
          <a:xfrm>
            <a:off x="179512" y="1340768"/>
            <a:ext cx="8856984" cy="5328592"/>
          </a:xfrm>
        </p:spPr>
        <p:txBody>
          <a:bodyPr>
            <a:noAutofit/>
          </a:bodyPr>
          <a:lstStyle/>
          <a:p>
            <a:pPr marL="0" indent="0">
              <a:lnSpc>
                <a:spcPts val="2640"/>
              </a:lnSpc>
              <a:spcBef>
                <a:spcPts val="0"/>
              </a:spcBef>
              <a:buNone/>
            </a:pPr>
            <a:r>
              <a:rPr lang="fr-FR" sz="1800" dirty="0" smtClean="0"/>
              <a:t>« Il </a:t>
            </a:r>
            <a:r>
              <a:rPr lang="fr-FR" sz="1800" dirty="0"/>
              <a:t>me semble que si l’on voulait mettre à profit le temps </a:t>
            </a:r>
            <a:r>
              <a:rPr lang="fr-FR" sz="1800" dirty="0" smtClean="0"/>
              <a:t>présent, </a:t>
            </a:r>
            <a:r>
              <a:rPr lang="fr-FR" sz="1800" dirty="0"/>
              <a:t>on ne passerait point sa vie à s’infatuer des fables anciennes. Je conseillerais à un jeune homme d’avoir une légère teinture de ces temps reculés; mais je voudrais qu’on commençât une étude sérieuse de l’histoire au temps où elle devient véritablement intéressante pour nous: il me semble que c’est vers la fin du XVe siècle. L’imprimerie, qu’on inventa en ce temps-là, commence à la rendre moins incertaine . L’Europe change de face; les Turcs, qui s’y répandent, chassent les belles lettres de Constantinople; elles fleurissent en Italie; elles s’établissent en France; </a:t>
            </a:r>
            <a:r>
              <a:rPr lang="fr-FR" sz="1800" b="1" dirty="0"/>
              <a:t>[137]</a:t>
            </a:r>
            <a:r>
              <a:rPr lang="fr-FR" sz="1800" dirty="0"/>
              <a:t> elles vont polir l’Angleterre, l’Allemagne, et le septentrion. Une nouvelle religion sépare la moitié de l’Europe de l’obédience du pape. Un nouveau système de politique s’établit. On fait, avec le secours de la boussole, le tour de l’Afrique; et on commerce avec la Chine plus aisément que de Paris a Madrid. L’Amérique est découverte; on subjugue un nouveau monde, et le notre est presque tout changé; l’Europe chrétienne devient une espèce de république immense, où la balance du pouvoir est établie mieux qu’elle ne le fut en Grèce. Une correspondance perpétuelle en lie toutes les parties, malgré les guerres, que l’ambition des rois suscite, et même malgré les guerres de religion, encore plus destructives. </a:t>
            </a:r>
            <a:endParaRPr lang="en-GB" sz="1800"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8</a:t>
            </a:fld>
            <a:endParaRPr lang="en-GB"/>
          </a:p>
        </p:txBody>
      </p:sp>
    </p:spTree>
    <p:extLst>
      <p:ext uri="{BB962C8B-B14F-4D97-AF65-F5344CB8AC3E}">
        <p14:creationId xmlns:p14="http://schemas.microsoft.com/office/powerpoint/2010/main" val="3072466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363272" cy="4853136"/>
          </a:xfrm>
        </p:spPr>
        <p:txBody>
          <a:bodyPr>
            <a:normAutofit fontScale="55000" lnSpcReduction="20000"/>
          </a:bodyPr>
          <a:lstStyle/>
          <a:p>
            <a:pPr marL="0" indent="0">
              <a:lnSpc>
                <a:spcPts val="2640"/>
              </a:lnSpc>
              <a:buNone/>
            </a:pPr>
            <a:r>
              <a:rPr lang="fr-FR" dirty="0" smtClean="0"/>
              <a:t>«  […] Les </a:t>
            </a:r>
            <a:r>
              <a:rPr lang="fr-FR" dirty="0"/>
              <a:t>arts, qui font la gloire des États, sont portés à un point que la Grèce et Rome ne connurent jamais. Voilà l’histoire qu’il faut que tout le monde sache. C’est là qu’on ne trouve ni prédictions chimériques, ni oracles menteurs, ni faux miracles, ni fables insensées: tout y est vrai, aux petite détails près, dont il n’y a que les petite esprits qui se soucient beaucoup. Tout nous regarde, tout est fait pour nous. L’argent sur lequel nous prenons nos repas, nos meubles, nos besoins, nos plaisirs nouveaux, tout nous fait souvenir chaque jour que l’Amérique et les Grandes Indes, et par conséquent toutes les parties du monde entier, sont réunies depuis environ deux siècles et demi par l’industrie de nos pères. Nous ne pouvons faire un pas qui ne nous avertisse du changement qui s’est opéré depuis dans le monde. […]  Il n’y a point de particulier en Europe sur la fortune duquel tous ces changements n’aient influé. Il sied bien, après cela, de s’occuper de Salmanasar et de </a:t>
            </a:r>
            <a:r>
              <a:rPr lang="fr-FR" dirty="0" err="1"/>
              <a:t>Mardokempad</a:t>
            </a:r>
            <a:r>
              <a:rPr lang="fr-FR" dirty="0"/>
              <a:t>, et de chercher les anecdotes du Persan </a:t>
            </a:r>
            <a:r>
              <a:rPr lang="fr-FR" dirty="0" err="1"/>
              <a:t>Cayamarrat</a:t>
            </a:r>
            <a:r>
              <a:rPr lang="fr-FR" dirty="0"/>
              <a:t> et de </a:t>
            </a:r>
            <a:r>
              <a:rPr lang="fr-FR" dirty="0" err="1"/>
              <a:t>Sabaco</a:t>
            </a:r>
            <a:r>
              <a:rPr lang="fr-FR" dirty="0"/>
              <a:t> </a:t>
            </a:r>
            <a:r>
              <a:rPr lang="fr-FR" dirty="0" err="1"/>
              <a:t>Métophis</a:t>
            </a:r>
            <a:r>
              <a:rPr lang="fr-FR" dirty="0"/>
              <a:t>! Un homme mûr, qui a des affaires sérieuses, ne répète point les contes de sa </a:t>
            </a:r>
            <a:r>
              <a:rPr lang="fr-FR" dirty="0" smtClean="0"/>
              <a:t>nourrice».</a:t>
            </a:r>
            <a:endParaRPr lang="en-GB" dirty="0"/>
          </a:p>
          <a:p>
            <a:endParaRPr lang="en-GB" dirty="0"/>
          </a:p>
        </p:txBody>
      </p:sp>
      <p:sp>
        <p:nvSpPr>
          <p:cNvPr id="4" name="Titolo 1"/>
          <p:cNvSpPr>
            <a:spLocks noGrp="1"/>
          </p:cNvSpPr>
          <p:nvPr>
            <p:ph type="title"/>
          </p:nvPr>
        </p:nvSpPr>
        <p:spPr>
          <a:xfrm>
            <a:off x="179512" y="274638"/>
            <a:ext cx="8712968" cy="1143000"/>
          </a:xfrm>
        </p:spPr>
        <p:txBody>
          <a:bodyPr>
            <a:noAutofit/>
          </a:bodyPr>
          <a:lstStyle/>
          <a:p>
            <a:r>
              <a:rPr lang="en-GB" sz="3400" b="1" i="1" dirty="0" smtClean="0">
                <a:solidFill>
                  <a:srgbClr val="FFC000"/>
                </a:solidFill>
              </a:rPr>
              <a:t>Segue: </a:t>
            </a:r>
            <a:r>
              <a:rPr lang="en-GB" sz="3400" b="1" dirty="0" smtClean="0">
                <a:solidFill>
                  <a:srgbClr val="FFC000"/>
                </a:solidFill>
              </a:rPr>
              <a:t>Voltaire: </a:t>
            </a:r>
            <a:r>
              <a:rPr lang="en-GB" sz="3400" b="1" i="1" dirty="0" err="1" smtClean="0">
                <a:solidFill>
                  <a:srgbClr val="FFC000"/>
                </a:solidFill>
              </a:rPr>
              <a:t>Remarques</a:t>
            </a:r>
            <a:r>
              <a:rPr lang="en-GB" sz="3400" b="1" i="1" dirty="0" smtClean="0">
                <a:solidFill>
                  <a:srgbClr val="FFC000"/>
                </a:solidFill>
              </a:rPr>
              <a:t> </a:t>
            </a:r>
            <a:r>
              <a:rPr lang="en-GB" sz="3400" b="1" i="1" dirty="0" err="1" smtClean="0">
                <a:solidFill>
                  <a:srgbClr val="FFC000"/>
                </a:solidFill>
              </a:rPr>
              <a:t>sur</a:t>
            </a:r>
            <a:r>
              <a:rPr lang="en-GB" sz="3400" b="1" i="1" dirty="0" smtClean="0">
                <a:solidFill>
                  <a:srgbClr val="FFC000"/>
                </a:solidFill>
              </a:rPr>
              <a:t> </a:t>
            </a:r>
            <a:r>
              <a:rPr lang="en-GB" sz="3400" b="1" i="1" dirty="0" err="1" smtClean="0">
                <a:solidFill>
                  <a:srgbClr val="FFC000"/>
                </a:solidFill>
              </a:rPr>
              <a:t>l’histoire</a:t>
            </a:r>
            <a:r>
              <a:rPr lang="en-GB" sz="3400" b="1" i="1" dirty="0" smtClean="0">
                <a:solidFill>
                  <a:srgbClr val="FFC000"/>
                </a:solidFill>
              </a:rPr>
              <a:t> </a:t>
            </a:r>
            <a:r>
              <a:rPr lang="en-GB" sz="3400" b="1" dirty="0" smtClean="0">
                <a:solidFill>
                  <a:srgbClr val="FFC000"/>
                </a:solidFill>
              </a:rPr>
              <a:t>(1742)</a:t>
            </a:r>
            <a:endParaRPr lang="en-GB" sz="3400" b="1" dirty="0">
              <a:solidFill>
                <a:srgbClr val="FFC000"/>
              </a:solidFill>
            </a:endParaRPr>
          </a:p>
        </p:txBody>
      </p:sp>
      <p:sp>
        <p:nvSpPr>
          <p:cNvPr id="5" name="Segnaposto piè di pagina 4"/>
          <p:cNvSpPr>
            <a:spLocks noGrp="1"/>
          </p:cNvSpPr>
          <p:nvPr>
            <p:ph type="ftr" sz="quarter" idx="4294967295"/>
          </p:nvPr>
        </p:nvSpPr>
        <p:spPr>
          <a:xfrm>
            <a:off x="3124200" y="6356350"/>
            <a:ext cx="2895600" cy="365125"/>
          </a:xfrm>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9</a:t>
            </a:fld>
            <a:endParaRPr lang="en-GB"/>
          </a:p>
        </p:txBody>
      </p:sp>
    </p:spTree>
    <p:extLst>
      <p:ext uri="{BB962C8B-B14F-4D97-AF65-F5344CB8AC3E}">
        <p14:creationId xmlns:p14="http://schemas.microsoft.com/office/powerpoint/2010/main" val="3311445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DN_IT_ModelloStrutturaTemaRaccoglitore</Template>
  <TotalTime>502</TotalTime>
  <Words>648</Words>
  <Application>Microsoft Office PowerPoint</Application>
  <PresentationFormat>Presentazione su schermo (4:3)</PresentationFormat>
  <Paragraphs>113</Paragraphs>
  <Slides>18</Slides>
  <Notes>17</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Calibri</vt:lpstr>
      <vt:lpstr>Tema di Office</vt:lpstr>
      <vt:lpstr>STORIA GLOBALE</vt:lpstr>
      <vt:lpstr>Lezione 1.   Concetti generali</vt:lpstr>
      <vt:lpstr>Cos’è e cosa non è la “storia globale”</vt:lpstr>
      <vt:lpstr>Orizzonti storici: spazi, istituzioni, soggetti, profezie</vt:lpstr>
      <vt:lpstr>Schemi biblici e profetici</vt:lpstr>
      <vt:lpstr>Livelli di ricostruzione storica</vt:lpstr>
      <vt:lpstr>“Spatial turn”</vt:lpstr>
      <vt:lpstr>Voltaire: Remarques sur l’histoire (1742)</vt:lpstr>
      <vt:lpstr>Segue: Voltaire: Remarques sur l’histoire (1742)</vt:lpstr>
      <vt:lpstr>Voltaire, Essai sur les moeurs (1759)</vt:lpstr>
      <vt:lpstr>Segue: Voltaire, Essai sur les moeurs (1759)</vt:lpstr>
      <vt:lpstr>Icone del teleologismo eurocentrico</vt:lpstr>
      <vt:lpstr>Gruzinski: “une autre modernité”</vt:lpstr>
      <vt:lpstr>Termini ed espressioni</vt:lpstr>
      <vt:lpstr>Sanjay Subrahmanyam</vt:lpstr>
      <vt:lpstr>Sanjay Subrahmanyam: podcast</vt:lpstr>
      <vt:lpstr>Subrahmanyam, “Aux origines de  l’histoire globale” (2013)</vt:lpstr>
      <vt:lpstr>Epoche della globalizzazione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Guido Abbattista</dc:creator>
  <cp:lastModifiedBy>ABBATTISTA GUIDO</cp:lastModifiedBy>
  <cp:revision>76</cp:revision>
  <dcterms:created xsi:type="dcterms:W3CDTF">2012-10-07T14:13:19Z</dcterms:created>
  <dcterms:modified xsi:type="dcterms:W3CDTF">2019-11-06T07:30:23Z</dcterms:modified>
</cp:coreProperties>
</file>