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9"/>
  </p:notesMasterIdLst>
  <p:handoutMasterIdLst>
    <p:handoutMasterId r:id="rId20"/>
  </p:handoutMasterIdLst>
  <p:sldIdLst>
    <p:sldId id="381" r:id="rId2"/>
    <p:sldId id="556" r:id="rId3"/>
    <p:sldId id="541" r:id="rId4"/>
    <p:sldId id="553" r:id="rId5"/>
    <p:sldId id="554" r:id="rId6"/>
    <p:sldId id="542" r:id="rId7"/>
    <p:sldId id="543" r:id="rId8"/>
    <p:sldId id="550" r:id="rId9"/>
    <p:sldId id="555" r:id="rId10"/>
    <p:sldId id="559" r:id="rId11"/>
    <p:sldId id="552" r:id="rId12"/>
    <p:sldId id="551" r:id="rId13"/>
    <p:sldId id="557" r:id="rId14"/>
    <p:sldId id="544" r:id="rId15"/>
    <p:sldId id="545" r:id="rId16"/>
    <p:sldId id="558" r:id="rId17"/>
    <p:sldId id="546" r:id="rId18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CCFFFF"/>
    <a:srgbClr val="66CCFF"/>
    <a:srgbClr val="FFFF99"/>
    <a:srgbClr val="990000"/>
    <a:srgbClr val="FFFFCC"/>
    <a:srgbClr val="CC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BE2F03-B548-4D65-9C57-B00EE0051807}" type="datetime1">
              <a:rPr lang="en-GB"/>
              <a:pPr>
                <a:defRPr/>
              </a:pPr>
              <a:t>06/11/2019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DAE912-8918-40B5-91C5-71967EB5DFF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E20E6B-A3D0-4D6B-A5AD-1DE6E0CF1ACB}" type="datetime1">
              <a:rPr lang="en-GB"/>
              <a:pPr>
                <a:defRPr/>
              </a:pPr>
              <a:t>06/11/2019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en-GB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C9357D-EE39-4D2C-99A6-8138F74294C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1C9C4B-3944-4365-8AFC-588E39F8C794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9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0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9B71-74EC-4CC3-991F-CC8E12DF4D24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46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44CB-6C84-4571-B77F-6A451C3CF751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97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0" y="6334125"/>
            <a:ext cx="9144000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81C3C-17D5-4B5D-A44E-ED648052B138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47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864097"/>
          </a:xfrm>
        </p:spPr>
        <p:txBody>
          <a:bodyPr anchor="ctr" anchorCtr="0"/>
          <a:lstStyle>
            <a:lvl1pPr>
              <a:defRPr sz="4400" b="1" i="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556792"/>
            <a:ext cx="7737136" cy="4464496"/>
          </a:xfrm>
        </p:spPr>
        <p:txBody>
          <a:bodyPr>
            <a:normAutofit/>
          </a:bodyPr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 marL="630238" indent="-430213">
              <a:buClr>
                <a:schemeClr val="tx1"/>
              </a:buClr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</a:defRPr>
            </a:lvl2pPr>
            <a:lvl3pPr marL="630238" indent="-246063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3pPr>
            <a:lvl4pPr marL="985838" indent="-266700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tabLst>
                <a:tab pos="1339850" algn="l"/>
              </a:tabLst>
              <a:defRPr sz="1600">
                <a:solidFill>
                  <a:schemeClr val="tx1"/>
                </a:solidFill>
              </a:defRPr>
            </a:lvl4pPr>
            <a:lvl5pPr marL="1252538" indent="-271463">
              <a:buClr>
                <a:schemeClr val="tx1"/>
              </a:buClr>
              <a:buSzPct val="80000"/>
              <a:buFont typeface="Wingdings" panose="05000000000000000000" pitchFamily="2" charset="2"/>
              <a:buChar char="Ø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 noProof="0" dirty="0" smtClean="0"/>
              <a:t>Click to </a:t>
            </a:r>
            <a:r>
              <a:rPr lang="it-IT" noProof="0" dirty="0" err="1" smtClean="0"/>
              <a:t>edit</a:t>
            </a:r>
            <a:r>
              <a:rPr lang="it-IT" noProof="0" dirty="0" smtClean="0"/>
              <a:t> Master text </a:t>
            </a:r>
            <a:r>
              <a:rPr lang="it-IT" noProof="0" dirty="0" err="1" smtClean="0"/>
              <a:t>styles</a:t>
            </a:r>
            <a:endParaRPr lang="it-IT" noProof="0" dirty="0" smtClean="0"/>
          </a:p>
          <a:p>
            <a:pPr lvl="1"/>
            <a:r>
              <a:rPr lang="it-IT" noProof="0" dirty="0" smtClean="0"/>
              <a:t>Second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3"/>
            <a:r>
              <a:rPr lang="it-IT" noProof="0" dirty="0" smtClean="0"/>
              <a:t>Third </a:t>
            </a:r>
            <a:r>
              <a:rPr lang="it-IT" noProof="0" dirty="0" err="1" smtClean="0"/>
              <a:t>level</a:t>
            </a:r>
            <a:endParaRPr lang="it-IT" noProof="0" dirty="0" smtClean="0"/>
          </a:p>
          <a:p>
            <a:pPr lvl="4"/>
            <a:r>
              <a:rPr lang="it-IT" noProof="0" dirty="0" err="1" smtClean="0"/>
              <a:t>Fifth</a:t>
            </a:r>
            <a:r>
              <a:rPr lang="it-IT" noProof="0" dirty="0" smtClean="0"/>
              <a:t> </a:t>
            </a:r>
            <a:r>
              <a:rPr lang="it-IT" noProof="0" dirty="0" err="1" smtClean="0"/>
              <a:t>level</a:t>
            </a:r>
            <a:endParaRPr lang="it-IT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35150" y="6459538"/>
            <a:ext cx="4691063" cy="365125"/>
          </a:xfrm>
        </p:spPr>
        <p:txBody>
          <a:bodyPr/>
          <a:lstStyle>
            <a:lvl1pPr>
              <a:defRPr sz="1200" b="1" i="1" cap="none" baseline="0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77225" y="6459538"/>
            <a:ext cx="663575" cy="365125"/>
          </a:xfrm>
        </p:spPr>
        <p:txBody>
          <a:bodyPr/>
          <a:lstStyle>
            <a:lvl1pPr>
              <a:defRPr sz="2000" b="1">
                <a:solidFill>
                  <a:srgbClr val="FFC000"/>
                </a:solidFill>
              </a:defRPr>
            </a:lvl1pPr>
          </a:lstStyle>
          <a:p>
            <a:pPr>
              <a:defRPr/>
            </a:pPr>
            <a:fld id="{F24BFACB-4472-4FF4-8781-0ACDC4365259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008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9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8548-A477-4071-A6A7-E04D9870E031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8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2E57-2E7E-461D-9384-32CFF3BDA703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72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E2E71-FFBC-434F-B574-4BDAC8B11F54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6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A373C-1871-438D-AFE9-0C70D893F6B4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159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9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47D3E-DE3A-4ED9-B68C-95A65B82A8CF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02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02BC3F0-9F66-42FA-966E-BC21CB3FDB50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765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9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20228-3F09-42B1-9E8C-2E4C58A053D6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22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8585C"/>
            </a:gs>
            <a:gs pos="64999">
              <a:srgbClr val="3E3E43"/>
            </a:gs>
            <a:gs pos="100000">
              <a:srgbClr val="30303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981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9388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  <a:lvl2pPr lvl="1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2pPr>
          </a:lstStyle>
          <a:p>
            <a:pPr lvl="1"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50" y="6446838"/>
            <a:ext cx="984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C768766-78FD-47B1-861B-17DA41A88DAE}" type="slidenum">
              <a:rPr lang="en-GB"/>
              <a:pPr>
                <a:defRPr/>
              </a:pPr>
              <a:t>‹N›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2" r:id="rId4"/>
    <p:sldLayoutId id="2147484543" r:id="rId5"/>
    <p:sldLayoutId id="2147484544" r:id="rId6"/>
    <p:sldLayoutId id="2147484549" r:id="rId7"/>
    <p:sldLayoutId id="2147484550" r:id="rId8"/>
    <p:sldLayoutId id="2147484551" r:id="rId9"/>
    <p:sldLayoutId id="2147484545" r:id="rId10"/>
    <p:sldLayoutId id="214748455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FFC000"/>
          </a:solidFill>
          <a:latin typeface="Calibri Light" panose="020F0302020204030204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542925" indent="-342900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90000"/>
        <a:buFont typeface="Wingdings" panose="05000000000000000000" pitchFamily="2" charset="2"/>
        <a:buChar char="Ø"/>
        <a:defRPr kern="1200">
          <a:solidFill>
            <a:srgbClr val="FFFFFF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Calibri" panose="020F0502020204030204" pitchFamily="34" charset="0"/>
        <a:buChar char="◦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rchive.org/details/confuciussinarum00con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Storia globale - La Cina nel sec. XVIII</a:t>
            </a:r>
            <a:endParaRPr lang="en-GB" dirty="0"/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-107950" y="2060575"/>
            <a:ext cx="9504363" cy="360045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altLang="en-US" sz="4800" b="1" smtClean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4800" b="1" smtClean="0">
                <a:solidFill>
                  <a:srgbClr val="FFC000"/>
                </a:solidFill>
              </a:rPr>
              <a:t>Il Confucianesimo</a:t>
            </a:r>
            <a:endParaRPr lang="en-GB" altLang="en-US" sz="4000" b="1" smtClean="0">
              <a:solidFill>
                <a:srgbClr val="FFC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sz="280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sz="280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sz="280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GB" altLang="en-US" sz="4000" b="1" smtClean="0">
              <a:solidFill>
                <a:srgbClr val="FFC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mtClean="0"/>
          </a:p>
          <a:p>
            <a:pPr marL="0" indent="0">
              <a:buFont typeface="Arial" panose="020B0604020202020204" pitchFamily="34" charset="0"/>
              <a:buNone/>
            </a:pPr>
            <a:endParaRPr lang="en-GB" altLang="en-US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54D738-BDC9-43F7-832F-32612328AC7F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Le traduzioni dei Gesuiti</a:t>
            </a:r>
            <a:endParaRPr lang="it-IT" dirty="0"/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>
          <a:xfrm>
            <a:off x="323850" y="1285875"/>
            <a:ext cx="8351838" cy="4735513"/>
          </a:xfrm>
        </p:spPr>
        <p:txBody>
          <a:bodyPr/>
          <a:lstStyle/>
          <a:p>
            <a:r>
              <a:rPr lang="it-IT" altLang="it-IT" i="1" smtClean="0"/>
              <a:t>Confucius Sinarum Philosophus, </a:t>
            </a:r>
            <a:r>
              <a:rPr lang="fr-FR" altLang="it-IT" i="1" smtClean="0"/>
              <a:t>sive, Scientia sinensis latine exposita</a:t>
            </a:r>
            <a:r>
              <a:rPr lang="it-IT" altLang="it-IT" smtClean="0"/>
              <a:t>, raccolta di testi tradotti in latino da Prospero Intorcetta, Franmçois de Rougement, Christian Herdricht, Philippe Couplet, Paris, Cramoisy, 1687</a:t>
            </a:r>
          </a:p>
          <a:p>
            <a:r>
              <a:rPr lang="it-IT" altLang="it-IT" smtClean="0">
                <a:hlinkClick r:id="rId2"/>
              </a:rPr>
              <a:t>https://archive.org/details/confuciussinarum00conf</a:t>
            </a:r>
            <a:endParaRPr lang="it-IT" altLang="it-IT" smtClean="0"/>
          </a:p>
          <a:p>
            <a:endParaRPr lang="it-IT" altLang="it-IT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85FD2F-6C82-431C-AB11-40B282ADC5DB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21510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287713"/>
            <a:ext cx="1873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472" r="1598" b="4927"/>
          <a:stretch>
            <a:fillRect/>
          </a:stretch>
        </p:blipFill>
        <p:spPr bwMode="auto">
          <a:xfrm>
            <a:off x="3346450" y="3287713"/>
            <a:ext cx="2073275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CasellaDiTesto 7"/>
          <p:cNvSpPr txBox="1">
            <a:spLocks noChangeArrowheads="1"/>
          </p:cNvSpPr>
          <p:nvPr/>
        </p:nvSpPr>
        <p:spPr bwMode="auto">
          <a:xfrm>
            <a:off x="5638800" y="3278188"/>
            <a:ext cx="2663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/>
              <a:t>Traduzioni dai </a:t>
            </a:r>
            <a:r>
              <a:rPr lang="it-IT" altLang="it-IT" i="1"/>
              <a:t>Dialoghi</a:t>
            </a:r>
            <a:r>
              <a:rPr lang="it-IT" altLang="it-IT"/>
              <a:t>, cronologie, biografia di Confucio, present6azione del pensiero cinese</a:t>
            </a:r>
          </a:p>
        </p:txBody>
      </p:sp>
      <p:sp>
        <p:nvSpPr>
          <p:cNvPr id="21513" name="CasellaDiTesto 8"/>
          <p:cNvSpPr txBox="1">
            <a:spLocks noChangeArrowheads="1"/>
          </p:cNvSpPr>
          <p:nvPr/>
        </p:nvSpPr>
        <p:spPr bwMode="auto">
          <a:xfrm>
            <a:off x="5716588" y="4811713"/>
            <a:ext cx="2582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/>
              <a:t>Séraphin Couvreur (1835-1919), traduzione della quasi totalità dei </a:t>
            </a:r>
            <a:r>
              <a:rPr lang="it-IT" altLang="it-IT" i="1"/>
              <a:t>Tredici classici</a:t>
            </a:r>
            <a:endParaRPr lang="it-IT" alt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Edizioni </a:t>
            </a:r>
            <a:r>
              <a:rPr lang="en-GB" dirty="0" err="1" smtClean="0"/>
              <a:t>italiane</a:t>
            </a:r>
            <a:endParaRPr lang="en-GB" dirty="0"/>
          </a:p>
        </p:txBody>
      </p:sp>
      <p:pic>
        <p:nvPicPr>
          <p:cNvPr id="22531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01738"/>
            <a:ext cx="3600450" cy="4868862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B79642-7AAA-427C-A460-4178576E55E0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22534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713" y="1196975"/>
            <a:ext cx="2808287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asellaDiTesto 7"/>
          <p:cNvSpPr txBox="1">
            <a:spLocks noChangeArrowheads="1"/>
          </p:cNvSpPr>
          <p:nvPr/>
        </p:nvSpPr>
        <p:spPr bwMode="auto">
          <a:xfrm>
            <a:off x="1692275" y="603885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/>
              <a:t>1974</a:t>
            </a:r>
          </a:p>
        </p:txBody>
      </p:sp>
      <p:sp>
        <p:nvSpPr>
          <p:cNvPr id="22536" name="CasellaDiTesto 8"/>
          <p:cNvSpPr txBox="1">
            <a:spLocks noChangeArrowheads="1"/>
          </p:cNvSpPr>
          <p:nvPr/>
        </p:nvSpPr>
        <p:spPr bwMode="auto">
          <a:xfrm>
            <a:off x="6526213" y="6002338"/>
            <a:ext cx="792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b="1"/>
              <a:t>2010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Edizioni </a:t>
            </a:r>
            <a:r>
              <a:rPr lang="en-GB" dirty="0" err="1" smtClean="0"/>
              <a:t>italiane</a:t>
            </a:r>
            <a:endParaRPr lang="en-GB" dirty="0"/>
          </a:p>
        </p:txBody>
      </p:sp>
      <p:pic>
        <p:nvPicPr>
          <p:cNvPr id="23555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1371600"/>
            <a:ext cx="2738437" cy="461645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DBCC2D-69C4-4166-A57C-40230990985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23558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331913"/>
            <a:ext cx="2670175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371600"/>
            <a:ext cx="2786063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24579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1574800"/>
            <a:ext cx="2808287" cy="434975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FBE06-C015-4591-AB40-96BF12915B00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8616950" cy="863600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Caratteri</a:t>
            </a:r>
            <a:r>
              <a:rPr lang="en-GB" dirty="0" smtClean="0"/>
              <a:t> di </a:t>
            </a:r>
            <a:r>
              <a:rPr lang="en-GB" dirty="0" err="1" smtClean="0"/>
              <a:t>fondo</a:t>
            </a:r>
            <a:endParaRPr lang="en-GB" dirty="0"/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395288" y="1341438"/>
            <a:ext cx="7881937" cy="46799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defRPr/>
            </a:pPr>
            <a:r>
              <a:rPr lang="en-GB" altLang="en-US" dirty="0" err="1" smtClean="0"/>
              <a:t>Dottrina</a:t>
            </a:r>
            <a:r>
              <a:rPr lang="en-GB" altLang="en-US" dirty="0" smtClean="0"/>
              <a:t> </a:t>
            </a:r>
            <a:r>
              <a:rPr lang="en-GB" altLang="en-US" dirty="0" err="1" smtClean="0">
                <a:solidFill>
                  <a:srgbClr val="FFC000"/>
                </a:solidFill>
              </a:rPr>
              <a:t>autoctona</a:t>
            </a:r>
            <a:r>
              <a:rPr lang="en-GB" altLang="en-US" dirty="0" smtClean="0">
                <a:solidFill>
                  <a:srgbClr val="FFC000"/>
                </a:solidFill>
              </a:rPr>
              <a:t> </a:t>
            </a:r>
            <a:r>
              <a:rPr lang="en-GB" altLang="en-US" dirty="0" err="1" smtClean="0"/>
              <a:t>cinese</a:t>
            </a:r>
            <a:r>
              <a:rPr lang="en-GB" altLang="en-US" dirty="0" smtClean="0"/>
              <a:t> (come </a:t>
            </a:r>
            <a:r>
              <a:rPr lang="en-GB" altLang="en-US" dirty="0" err="1" smtClean="0"/>
              <a:t>il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taoismo</a:t>
            </a:r>
            <a:r>
              <a:rPr lang="en-GB" altLang="en-US" dirty="0" smtClean="0"/>
              <a:t> e a </a:t>
            </a:r>
            <a:r>
              <a:rPr lang="en-GB" altLang="en-US" dirty="0" err="1" smtClean="0"/>
              <a:t>differenza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buddhismo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che</a:t>
            </a:r>
            <a:r>
              <a:rPr lang="en-GB" altLang="en-US" dirty="0" smtClean="0"/>
              <a:t> è </a:t>
            </a:r>
            <a:r>
              <a:rPr lang="en-GB" altLang="en-US" dirty="0" err="1" smtClean="0"/>
              <a:t>religione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straniera</a:t>
            </a:r>
            <a:r>
              <a:rPr lang="en-GB" altLang="en-US" dirty="0" smtClean="0"/>
              <a:t>)</a:t>
            </a:r>
          </a:p>
          <a:p>
            <a:pPr>
              <a:lnSpc>
                <a:spcPct val="110000"/>
              </a:lnSpc>
              <a:defRPr/>
            </a:pPr>
            <a:r>
              <a:rPr lang="en-GB" altLang="en-US" dirty="0" err="1" smtClean="0"/>
              <a:t>Dottrina</a:t>
            </a:r>
            <a:r>
              <a:rPr lang="en-GB" altLang="en-US" dirty="0" smtClean="0"/>
              <a:t> “non-</a:t>
            </a:r>
            <a:r>
              <a:rPr lang="en-GB" altLang="en-US" dirty="0" err="1" smtClean="0"/>
              <a:t>teistica</a:t>
            </a:r>
            <a:r>
              <a:rPr lang="en-GB" altLang="en-US" dirty="0" smtClean="0"/>
              <a:t>” (“</a:t>
            </a:r>
            <a:r>
              <a:rPr lang="en-GB" altLang="en-US" dirty="0" err="1" smtClean="0"/>
              <a:t>ateistica</a:t>
            </a:r>
            <a:r>
              <a:rPr lang="en-GB" altLang="en-US" dirty="0" smtClean="0"/>
              <a:t>” secondo </a:t>
            </a:r>
            <a:r>
              <a:rPr lang="en-GB" altLang="en-US" dirty="0" err="1" smtClean="0"/>
              <a:t>gli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interpreti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sei-settecenteschi</a:t>
            </a:r>
            <a:r>
              <a:rPr lang="en-GB" altLang="en-US" dirty="0" smtClean="0"/>
              <a:t>), ma </a:t>
            </a:r>
            <a:r>
              <a:rPr lang="en-GB" altLang="en-US" dirty="0" err="1" smtClean="0"/>
              <a:t>affatto</a:t>
            </a:r>
            <a:r>
              <a:rPr lang="en-GB" altLang="en-US" dirty="0" smtClean="0"/>
              <a:t> </a:t>
            </a:r>
            <a:r>
              <a:rPr lang="en-GB" altLang="en-US" b="1" i="1" dirty="0" smtClean="0">
                <a:solidFill>
                  <a:srgbClr val="FFC000"/>
                </a:solidFill>
              </a:rPr>
              <a:t>non </a:t>
            </a:r>
            <a:r>
              <a:rPr lang="en-GB" altLang="en-US" b="1" i="1" dirty="0" err="1" smtClean="0">
                <a:solidFill>
                  <a:srgbClr val="FFC000"/>
                </a:solidFill>
              </a:rPr>
              <a:t>priva</a:t>
            </a:r>
            <a:r>
              <a:rPr lang="en-GB" altLang="en-US" b="1" i="1" dirty="0" smtClean="0">
                <a:solidFill>
                  <a:srgbClr val="FFC000"/>
                </a:solidFill>
              </a:rPr>
              <a:t> </a:t>
            </a:r>
            <a:r>
              <a:rPr lang="en-GB" altLang="en-US" dirty="0" smtClean="0"/>
              <a:t>di </a:t>
            </a:r>
            <a:r>
              <a:rPr lang="en-GB" altLang="en-US" dirty="0" err="1" smtClean="0"/>
              <a:t>componenti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religiose</a:t>
            </a:r>
            <a:r>
              <a:rPr lang="en-GB" altLang="en-US" dirty="0" smtClean="0"/>
              <a:t> e </a:t>
            </a:r>
            <a:r>
              <a:rPr lang="en-GB" altLang="en-US" dirty="0" err="1" smtClean="0"/>
              <a:t>spirituali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che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manifestano</a:t>
            </a:r>
            <a:r>
              <a:rPr lang="en-GB" altLang="en-US" dirty="0" smtClean="0"/>
              <a:t> in </a:t>
            </a:r>
            <a:r>
              <a:rPr lang="en-GB" altLang="en-US" dirty="0" err="1" smtClean="0"/>
              <a:t>una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visione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dell’ordine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cosmico</a:t>
            </a:r>
            <a:r>
              <a:rPr lang="en-GB" altLang="en-US" dirty="0" smtClean="0"/>
              <a:t> di cui </a:t>
            </a:r>
            <a:r>
              <a:rPr lang="en-GB" altLang="en-US" dirty="0" err="1" smtClean="0"/>
              <a:t>l’uomo</a:t>
            </a:r>
            <a:r>
              <a:rPr lang="en-GB" altLang="en-US" dirty="0" smtClean="0"/>
              <a:t> fa parte</a:t>
            </a:r>
          </a:p>
          <a:p>
            <a:pPr>
              <a:lnSpc>
                <a:spcPct val="110000"/>
              </a:lnSpc>
              <a:defRPr/>
            </a:pPr>
            <a:r>
              <a:rPr lang="en-GB" altLang="en-US" dirty="0" err="1" smtClean="0"/>
              <a:t>Dottrina</a:t>
            </a:r>
            <a:r>
              <a:rPr lang="en-GB" altLang="en-US" dirty="0" smtClean="0"/>
              <a:t> </a:t>
            </a:r>
            <a:r>
              <a:rPr lang="en-GB" altLang="en-US" dirty="0" err="1" smtClean="0">
                <a:solidFill>
                  <a:srgbClr val="FFC000"/>
                </a:solidFill>
              </a:rPr>
              <a:t>immanentistica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si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occupa</a:t>
            </a:r>
            <a:r>
              <a:rPr lang="en-GB" altLang="en-US" dirty="0" smtClean="0"/>
              <a:t> di </a:t>
            </a:r>
            <a:r>
              <a:rPr lang="en-GB" altLang="en-US" dirty="0" err="1" smtClean="0"/>
              <a:t>esperienza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umana</a:t>
            </a:r>
            <a:r>
              <a:rPr lang="en-GB" altLang="en-US" dirty="0" smtClean="0"/>
              <a:t>, non di </a:t>
            </a:r>
            <a:r>
              <a:rPr lang="en-GB" altLang="en-US" dirty="0" err="1" smtClean="0"/>
              <a:t>soteriologia</a:t>
            </a:r>
            <a:r>
              <a:rPr lang="en-GB" altLang="en-US" dirty="0" smtClean="0"/>
              <a:t>: </a:t>
            </a:r>
            <a:r>
              <a:rPr lang="en-GB" altLang="en-US" dirty="0" err="1" smtClean="0"/>
              <a:t>tratta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posto</a:t>
            </a:r>
            <a:r>
              <a:rPr lang="en-GB" altLang="en-US" dirty="0" smtClean="0"/>
              <a:t>, del </a:t>
            </a:r>
            <a:r>
              <a:rPr lang="en-GB" altLang="en-US" dirty="0" err="1" smtClean="0"/>
              <a:t>ruolo</a:t>
            </a:r>
            <a:r>
              <a:rPr lang="en-GB" altLang="en-US" dirty="0" smtClean="0"/>
              <a:t>, del </a:t>
            </a:r>
            <a:r>
              <a:rPr lang="en-GB" altLang="en-US" dirty="0" err="1" smtClean="0"/>
              <a:t>comportamento</a:t>
            </a:r>
            <a:r>
              <a:rPr lang="en-GB" altLang="en-US" dirty="0" smtClean="0"/>
              <a:t> degli </a:t>
            </a:r>
            <a:r>
              <a:rPr lang="en-GB" altLang="en-US" dirty="0" err="1" smtClean="0"/>
              <a:t>uomini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nella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società</a:t>
            </a:r>
            <a:r>
              <a:rPr lang="en-GB" altLang="en-US" dirty="0" smtClean="0"/>
              <a:t>, del </a:t>
            </a:r>
            <a:r>
              <a:rPr lang="en-GB" altLang="en-US" dirty="0" err="1" smtClean="0"/>
              <a:t>modo</a:t>
            </a:r>
            <a:r>
              <a:rPr lang="en-GB" altLang="en-US" dirty="0" smtClean="0"/>
              <a:t> di </a:t>
            </a:r>
            <a:r>
              <a:rPr lang="en-GB" altLang="en-US" dirty="0" err="1" smtClean="0"/>
              <a:t>governare</a:t>
            </a:r>
            <a:endParaRPr lang="en-GB" altLang="en-US" dirty="0" smtClean="0"/>
          </a:p>
          <a:p>
            <a:pPr>
              <a:lnSpc>
                <a:spcPct val="110000"/>
              </a:lnSpc>
              <a:defRPr/>
            </a:pPr>
            <a:r>
              <a:rPr lang="en-GB" altLang="en-US" dirty="0" smtClean="0"/>
              <a:t>Idea del </a:t>
            </a:r>
            <a:r>
              <a:rPr lang="en-GB" altLang="en-US" dirty="0" err="1" smtClean="0"/>
              <a:t>valore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intrinseco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dell’</a:t>
            </a:r>
            <a:r>
              <a:rPr lang="en-GB" altLang="en-US" dirty="0" err="1" smtClean="0">
                <a:solidFill>
                  <a:srgbClr val="FFC000"/>
                </a:solidFill>
              </a:rPr>
              <a:t>essere</a:t>
            </a:r>
            <a:r>
              <a:rPr lang="en-GB" altLang="en-US" dirty="0" smtClean="0">
                <a:solidFill>
                  <a:srgbClr val="FFC000"/>
                </a:solidFill>
              </a:rPr>
              <a:t> </a:t>
            </a:r>
            <a:r>
              <a:rPr lang="en-GB" altLang="en-US" dirty="0" err="1" smtClean="0">
                <a:solidFill>
                  <a:srgbClr val="FFC000"/>
                </a:solidFill>
              </a:rPr>
              <a:t>umano</a:t>
            </a:r>
            <a:r>
              <a:rPr lang="en-GB" altLang="en-US" dirty="0" smtClean="0"/>
              <a:t>, del </a:t>
            </a:r>
            <a:r>
              <a:rPr lang="en-GB" altLang="en-US" dirty="0" err="1" smtClean="0"/>
              <a:t>suo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intelletto</a:t>
            </a:r>
            <a:r>
              <a:rPr lang="en-GB" altLang="en-US" dirty="0" smtClean="0"/>
              <a:t>, delle sue </a:t>
            </a:r>
            <a:r>
              <a:rPr lang="en-GB" altLang="en-US" dirty="0" err="1" smtClean="0"/>
              <a:t>virtù</a:t>
            </a:r>
            <a:r>
              <a:rPr lang="en-GB" altLang="en-US" dirty="0" smtClean="0"/>
              <a:t>, della </a:t>
            </a:r>
            <a:r>
              <a:rPr lang="en-GB" altLang="en-US" dirty="0" err="1" smtClean="0"/>
              <a:t>sua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capacità</a:t>
            </a:r>
            <a:r>
              <a:rPr lang="en-GB" altLang="en-US" dirty="0" smtClean="0"/>
              <a:t> di </a:t>
            </a:r>
            <a:r>
              <a:rPr lang="en-GB" altLang="en-US" dirty="0" err="1" smtClean="0"/>
              <a:t>coltivarle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indipendentemente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dalle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circostanze</a:t>
            </a:r>
            <a:r>
              <a:rPr lang="en-GB" altLang="en-US" dirty="0" smtClean="0"/>
              <a:t>, dal </a:t>
            </a:r>
            <a:r>
              <a:rPr lang="en-GB" altLang="en-US" dirty="0" err="1" smtClean="0"/>
              <a:t>successo</a:t>
            </a:r>
            <a:r>
              <a:rPr lang="en-GB" altLang="en-US" dirty="0" smtClean="0"/>
              <a:t> e </a:t>
            </a:r>
            <a:r>
              <a:rPr lang="en-GB" altLang="en-US" dirty="0" err="1" smtClean="0"/>
              <a:t>dall’insuccesso</a:t>
            </a:r>
            <a:endParaRPr lang="en-GB" altLang="en-US" dirty="0" smtClean="0"/>
          </a:p>
          <a:p>
            <a:pPr>
              <a:lnSpc>
                <a:spcPct val="110000"/>
              </a:lnSpc>
              <a:defRPr/>
            </a:pPr>
            <a:r>
              <a:rPr lang="en-GB" altLang="en-US" dirty="0" err="1" smtClean="0"/>
              <a:t>Dottrina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perfezionamento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umano</a:t>
            </a:r>
            <a:r>
              <a:rPr lang="en-GB" altLang="en-US" dirty="0"/>
              <a:t>,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dovere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governanti</a:t>
            </a:r>
            <a:r>
              <a:rPr lang="en-GB" altLang="en-US" dirty="0" smtClean="0"/>
              <a:t> e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superiori</a:t>
            </a:r>
            <a:r>
              <a:rPr lang="en-GB" altLang="en-US" dirty="0" smtClean="0"/>
              <a:t> in </a:t>
            </a:r>
            <a:r>
              <a:rPr lang="en-GB" altLang="en-US" dirty="0" err="1" smtClean="0"/>
              <a:t>genere</a:t>
            </a:r>
            <a:r>
              <a:rPr lang="en-GB" altLang="en-US" dirty="0" smtClean="0"/>
              <a:t> e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doveri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sottoposti</a:t>
            </a:r>
            <a:r>
              <a:rPr lang="en-GB" altLang="en-US" dirty="0" smtClean="0"/>
              <a:t>, secondo un</a:t>
            </a:r>
            <a:r>
              <a:rPr lang="en-GB" altLang="en-US" dirty="0" smtClean="0">
                <a:solidFill>
                  <a:srgbClr val="FFC000"/>
                </a:solidFill>
              </a:rPr>
              <a:t> </a:t>
            </a:r>
            <a:r>
              <a:rPr lang="en-GB" altLang="en-US" dirty="0" err="1" smtClean="0">
                <a:solidFill>
                  <a:srgbClr val="FFC000"/>
                </a:solidFill>
              </a:rPr>
              <a:t>ideale</a:t>
            </a:r>
            <a:r>
              <a:rPr lang="en-GB" altLang="en-US" dirty="0" smtClean="0">
                <a:solidFill>
                  <a:srgbClr val="FFC000"/>
                </a:solidFill>
              </a:rPr>
              <a:t> di </a:t>
            </a:r>
            <a:r>
              <a:rPr lang="en-GB" altLang="en-US" dirty="0" err="1" smtClean="0">
                <a:solidFill>
                  <a:srgbClr val="FFC000"/>
                </a:solidFill>
              </a:rPr>
              <a:t>armonia</a:t>
            </a:r>
            <a:r>
              <a:rPr lang="en-GB" altLang="en-US" dirty="0" smtClean="0">
                <a:solidFill>
                  <a:srgbClr val="FFC000"/>
                </a:solidFill>
              </a:rPr>
              <a:t> </a:t>
            </a:r>
            <a:r>
              <a:rPr lang="en-GB" altLang="en-US" dirty="0" err="1" smtClean="0">
                <a:solidFill>
                  <a:srgbClr val="FFC000"/>
                </a:solidFill>
              </a:rPr>
              <a:t>sociale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basata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sull’osservanza</a:t>
            </a:r>
            <a:r>
              <a:rPr lang="en-GB" altLang="en-US" dirty="0" smtClean="0"/>
              <a:t> delle </a:t>
            </a:r>
            <a:r>
              <a:rPr lang="en-GB" altLang="en-US" dirty="0" err="1" smtClean="0"/>
              <a:t>leggi</a:t>
            </a:r>
            <a:r>
              <a:rPr lang="en-GB" altLang="en-US" dirty="0" smtClean="0"/>
              <a:t> di </a:t>
            </a:r>
            <a:r>
              <a:rPr lang="en-GB" altLang="en-US" dirty="0" err="1" smtClean="0"/>
              <a:t>natura</a:t>
            </a:r>
            <a:r>
              <a:rPr lang="en-GB" altLang="en-US" dirty="0" smtClean="0"/>
              <a:t> e </a:t>
            </a:r>
            <a:r>
              <a:rPr lang="en-GB" altLang="en-US" dirty="0" err="1" smtClean="0"/>
              <a:t>dell’ordine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cosmico</a:t>
            </a:r>
            <a:endParaRPr lang="en-GB" alt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2863EE-44FE-43F6-8821-D7272FBC7824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Principi</a:t>
            </a:r>
            <a:r>
              <a:rPr lang="en-GB" dirty="0" smtClean="0"/>
              <a:t> </a:t>
            </a:r>
            <a:r>
              <a:rPr lang="en-GB" dirty="0" err="1"/>
              <a:t>dottrinali</a:t>
            </a:r>
            <a:endParaRPr lang="en-GB" dirty="0"/>
          </a:p>
        </p:txBody>
      </p:sp>
      <p:sp>
        <p:nvSpPr>
          <p:cNvPr id="17411" name="Segnaposto contenuto 2"/>
          <p:cNvSpPr>
            <a:spLocks noGrp="1"/>
          </p:cNvSpPr>
          <p:nvPr>
            <p:ph idx="1"/>
          </p:nvPr>
        </p:nvSpPr>
        <p:spPr>
          <a:xfrm>
            <a:off x="395288" y="1196975"/>
            <a:ext cx="8064500" cy="482441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altLang="en-US" dirty="0" smtClean="0"/>
              <a:t>Etica basata sui concetti di «benevolenza umana» (</a:t>
            </a:r>
            <a:r>
              <a:rPr lang="it-IT" altLang="en-US" b="1" i="1" dirty="0" err="1" smtClean="0">
                <a:solidFill>
                  <a:srgbClr val="FFC000"/>
                </a:solidFill>
              </a:rPr>
              <a:t>ren</a:t>
            </a:r>
            <a:r>
              <a:rPr lang="it-IT" altLang="en-US" dirty="0" smtClean="0"/>
              <a:t>), «rettitudine» (</a:t>
            </a:r>
            <a:r>
              <a:rPr lang="it-IT" altLang="en-US" b="1" i="1" dirty="0" err="1" smtClean="0">
                <a:solidFill>
                  <a:srgbClr val="FFC000"/>
                </a:solidFill>
              </a:rPr>
              <a:t>yi</a:t>
            </a:r>
            <a:r>
              <a:rPr lang="it-IT" altLang="en-US" dirty="0" smtClean="0"/>
              <a:t>), «armonia», o forza armonizzatrice che guida gli uomini nel mondo (</a:t>
            </a:r>
            <a:r>
              <a:rPr lang="it-IT" altLang="en-US" b="1" i="1" dirty="0" smtClean="0">
                <a:solidFill>
                  <a:srgbClr val="FFC000"/>
                </a:solidFill>
              </a:rPr>
              <a:t>li</a:t>
            </a:r>
            <a:r>
              <a:rPr lang="it-IT" altLang="en-US" dirty="0" smtClean="0"/>
              <a:t>)</a:t>
            </a:r>
          </a:p>
          <a:p>
            <a:pPr>
              <a:defRPr/>
            </a:pPr>
            <a:r>
              <a:rPr lang="it-IT" altLang="en-US" dirty="0" smtClean="0"/>
              <a:t>Le 5 virtù</a:t>
            </a:r>
          </a:p>
          <a:p>
            <a:pPr>
              <a:defRPr/>
            </a:pPr>
            <a:r>
              <a:rPr lang="en-GB" i="1" dirty="0"/>
              <a:t>Rén</a:t>
            </a:r>
            <a:r>
              <a:rPr lang="en-GB" dirty="0"/>
              <a:t> (</a:t>
            </a:r>
            <a:r>
              <a:rPr lang="ja-JP" altLang="en-US" dirty="0"/>
              <a:t>仁</a:t>
            </a:r>
            <a:r>
              <a:rPr lang="en-US" altLang="ja-JP" dirty="0"/>
              <a:t>, </a:t>
            </a:r>
            <a:r>
              <a:rPr lang="en-GB" dirty="0" err="1" smtClean="0"/>
              <a:t>benevolenza</a:t>
            </a:r>
            <a:r>
              <a:rPr lang="en-GB" dirty="0" smtClean="0"/>
              <a:t>, </a:t>
            </a:r>
            <a:r>
              <a:rPr lang="en-GB" dirty="0" err="1" smtClean="0"/>
              <a:t>umanità</a:t>
            </a:r>
            <a:r>
              <a:rPr lang="en-GB" dirty="0" smtClean="0"/>
              <a:t>);</a:t>
            </a:r>
            <a:endParaRPr lang="en-GB" dirty="0"/>
          </a:p>
          <a:p>
            <a:pPr>
              <a:defRPr/>
            </a:pPr>
            <a:r>
              <a:rPr lang="en-GB" i="1" dirty="0"/>
              <a:t>Yì</a:t>
            </a:r>
            <a:r>
              <a:rPr lang="en-GB" dirty="0"/>
              <a:t> (</a:t>
            </a:r>
            <a:r>
              <a:rPr lang="ja-JP" altLang="en-US" dirty="0"/>
              <a:t>義</a:t>
            </a:r>
            <a:r>
              <a:rPr lang="en-US" altLang="ja-JP" dirty="0"/>
              <a:t>/</a:t>
            </a:r>
            <a:r>
              <a:rPr lang="ja-JP" altLang="en-US" dirty="0"/>
              <a:t>义</a:t>
            </a:r>
            <a:r>
              <a:rPr lang="en-US" altLang="ja-JP" dirty="0"/>
              <a:t>, </a:t>
            </a:r>
            <a:r>
              <a:rPr lang="en-GB" dirty="0" err="1" smtClean="0"/>
              <a:t>rettitudine</a:t>
            </a:r>
            <a:r>
              <a:rPr lang="en-GB" dirty="0" smtClean="0"/>
              <a:t>, </a:t>
            </a:r>
            <a:r>
              <a:rPr lang="en-GB" dirty="0" err="1" smtClean="0"/>
              <a:t>giustizia</a:t>
            </a:r>
            <a:r>
              <a:rPr lang="en-GB" dirty="0" smtClean="0"/>
              <a:t>);</a:t>
            </a:r>
            <a:endParaRPr lang="en-GB" dirty="0"/>
          </a:p>
          <a:p>
            <a:pPr>
              <a:defRPr/>
            </a:pPr>
            <a:r>
              <a:rPr lang="en-GB" i="1" dirty="0"/>
              <a:t>Lǐ</a:t>
            </a:r>
            <a:r>
              <a:rPr lang="en-GB" dirty="0"/>
              <a:t> (</a:t>
            </a:r>
            <a:r>
              <a:rPr lang="ja-JP" altLang="en-US" dirty="0"/>
              <a:t>禮</a:t>
            </a:r>
            <a:r>
              <a:rPr lang="en-US" altLang="ja-JP" dirty="0"/>
              <a:t>/</a:t>
            </a:r>
            <a:r>
              <a:rPr lang="ja-JP" altLang="en-US" dirty="0"/>
              <a:t>礼</a:t>
            </a:r>
            <a:r>
              <a:rPr lang="en-US" altLang="ja-JP" dirty="0"/>
              <a:t>, </a:t>
            </a:r>
            <a:r>
              <a:rPr lang="en-GB" dirty="0" err="1" smtClean="0"/>
              <a:t>cerimonia</a:t>
            </a:r>
            <a:r>
              <a:rPr lang="en-GB" dirty="0" smtClean="0"/>
              <a:t> </a:t>
            </a:r>
            <a:r>
              <a:rPr lang="en-GB" dirty="0" err="1" smtClean="0"/>
              <a:t>appropriata</a:t>
            </a:r>
            <a:r>
              <a:rPr lang="en-GB" dirty="0" smtClean="0"/>
              <a:t>);</a:t>
            </a:r>
            <a:endParaRPr lang="en-GB" dirty="0"/>
          </a:p>
          <a:p>
            <a:pPr>
              <a:defRPr/>
            </a:pPr>
            <a:r>
              <a:rPr lang="en-GB" i="1" dirty="0" err="1"/>
              <a:t>Zhì</a:t>
            </a:r>
            <a:r>
              <a:rPr lang="en-GB" dirty="0"/>
              <a:t> (</a:t>
            </a:r>
            <a:r>
              <a:rPr lang="ja-JP" altLang="en-US" dirty="0"/>
              <a:t>智</a:t>
            </a:r>
            <a:r>
              <a:rPr lang="en-US" altLang="ja-JP" dirty="0"/>
              <a:t>, </a:t>
            </a:r>
            <a:r>
              <a:rPr lang="en-GB" dirty="0" err="1" smtClean="0"/>
              <a:t>conoscenza</a:t>
            </a:r>
            <a:r>
              <a:rPr lang="en-GB" dirty="0" smtClean="0"/>
              <a:t>);</a:t>
            </a:r>
            <a:endParaRPr lang="en-GB" dirty="0"/>
          </a:p>
          <a:p>
            <a:pPr>
              <a:defRPr/>
            </a:pPr>
            <a:r>
              <a:rPr lang="en-GB" i="1" dirty="0" err="1"/>
              <a:t>Xìn</a:t>
            </a:r>
            <a:r>
              <a:rPr lang="en-GB" dirty="0"/>
              <a:t> (</a:t>
            </a:r>
            <a:r>
              <a:rPr lang="ja-JP" altLang="en-US" dirty="0"/>
              <a:t>信</a:t>
            </a:r>
            <a:r>
              <a:rPr lang="en-US" altLang="ja-JP" dirty="0"/>
              <a:t>, </a:t>
            </a:r>
            <a:r>
              <a:rPr lang="en-GB" dirty="0" err="1" smtClean="0"/>
              <a:t>integrità</a:t>
            </a:r>
            <a:r>
              <a:rPr lang="en-GB" dirty="0" smtClean="0"/>
              <a:t>)</a:t>
            </a:r>
          </a:p>
          <a:p>
            <a:pPr>
              <a:defRPr/>
            </a:pPr>
            <a:r>
              <a:rPr lang="en-GB" b="1" dirty="0" err="1" smtClean="0"/>
              <a:t>Altri</a:t>
            </a:r>
            <a:r>
              <a:rPr lang="en-GB" b="1" dirty="0" smtClean="0"/>
              <a:t> </a:t>
            </a:r>
            <a:r>
              <a:rPr lang="en-GB" b="1" dirty="0" err="1" smtClean="0"/>
              <a:t>principi</a:t>
            </a:r>
            <a:r>
              <a:rPr lang="en-GB" b="1" dirty="0" smtClean="0"/>
              <a:t> </a:t>
            </a:r>
            <a:r>
              <a:rPr lang="en-GB" b="1" dirty="0" err="1" smtClean="0"/>
              <a:t>morali</a:t>
            </a:r>
            <a:r>
              <a:rPr lang="en-GB" dirty="0" smtClean="0"/>
              <a:t>: </a:t>
            </a:r>
            <a:r>
              <a:rPr lang="en-GB" dirty="0" err="1" smtClean="0"/>
              <a:t>lealtà</a:t>
            </a:r>
            <a:r>
              <a:rPr lang="en-GB" dirty="0" smtClean="0"/>
              <a:t>, </a:t>
            </a:r>
            <a:r>
              <a:rPr lang="en-GB" dirty="0" err="1" smtClean="0"/>
              <a:t>pietà</a:t>
            </a:r>
            <a:r>
              <a:rPr lang="en-GB" dirty="0" smtClean="0"/>
              <a:t> </a:t>
            </a:r>
            <a:r>
              <a:rPr lang="en-GB" dirty="0" err="1" smtClean="0"/>
              <a:t>filiale</a:t>
            </a:r>
            <a:r>
              <a:rPr lang="en-GB" dirty="0" smtClean="0"/>
              <a:t>, </a:t>
            </a:r>
            <a:r>
              <a:rPr lang="en-GB" dirty="0" err="1" smtClean="0"/>
              <a:t>onestà</a:t>
            </a:r>
            <a:r>
              <a:rPr lang="en-GB" dirty="0" smtClean="0"/>
              <a:t>, </a:t>
            </a:r>
            <a:r>
              <a:rPr lang="en-GB" dirty="0" err="1" smtClean="0"/>
              <a:t>senso</a:t>
            </a:r>
            <a:r>
              <a:rPr lang="en-GB" dirty="0" smtClean="0"/>
              <a:t> del </a:t>
            </a:r>
            <a:r>
              <a:rPr lang="en-GB" dirty="0" err="1" smtClean="0"/>
              <a:t>dovere</a:t>
            </a:r>
            <a:r>
              <a:rPr lang="en-GB" dirty="0" smtClean="0"/>
              <a:t>, </a:t>
            </a:r>
            <a:r>
              <a:rPr lang="en-GB" dirty="0" err="1" smtClean="0"/>
              <a:t>mitezza</a:t>
            </a:r>
            <a:r>
              <a:rPr lang="en-GB" dirty="0" smtClean="0"/>
              <a:t> e </a:t>
            </a:r>
            <a:r>
              <a:rPr lang="en-GB" dirty="0" err="1" smtClean="0"/>
              <a:t>perdono</a:t>
            </a:r>
            <a:r>
              <a:rPr lang="en-GB" dirty="0" smtClean="0"/>
              <a:t>, </a:t>
            </a:r>
            <a:r>
              <a:rPr lang="en-GB" dirty="0" err="1" smtClean="0"/>
              <a:t>senso</a:t>
            </a:r>
            <a:r>
              <a:rPr lang="en-GB" dirty="0" smtClean="0"/>
              <a:t> del </a:t>
            </a:r>
            <a:r>
              <a:rPr lang="en-GB" dirty="0" err="1" smtClean="0"/>
              <a:t>gisuto</a:t>
            </a:r>
            <a:r>
              <a:rPr lang="en-GB" dirty="0" smtClean="0"/>
              <a:t> e </a:t>
            </a:r>
            <a:r>
              <a:rPr lang="en-GB" dirty="0" err="1" smtClean="0"/>
              <a:t>dell’ingiusto</a:t>
            </a:r>
            <a:r>
              <a:rPr lang="en-GB" dirty="0" smtClean="0"/>
              <a:t>, </a:t>
            </a:r>
            <a:r>
              <a:rPr lang="en-GB" dirty="0" err="1" smtClean="0"/>
              <a:t>coraggio</a:t>
            </a:r>
            <a:r>
              <a:rPr lang="en-GB" dirty="0" smtClean="0"/>
              <a:t>, </a:t>
            </a:r>
            <a:r>
              <a:rPr lang="en-GB" dirty="0" err="1" smtClean="0"/>
              <a:t>gentilezza</a:t>
            </a:r>
            <a:r>
              <a:rPr lang="en-GB" dirty="0" smtClean="0"/>
              <a:t>, </a:t>
            </a:r>
            <a:r>
              <a:rPr lang="en-GB" dirty="0" err="1" smtClean="0"/>
              <a:t>rispetto</a:t>
            </a:r>
            <a:r>
              <a:rPr lang="en-GB" dirty="0" smtClean="0"/>
              <a:t>, </a:t>
            </a:r>
            <a:r>
              <a:rPr lang="en-GB" dirty="0" err="1" smtClean="0"/>
              <a:t>riverenza</a:t>
            </a:r>
            <a:r>
              <a:rPr lang="en-GB" dirty="0" smtClean="0"/>
              <a:t>, </a:t>
            </a:r>
            <a:r>
              <a:rPr lang="en-GB" dirty="0" err="1" smtClean="0"/>
              <a:t>modestia</a:t>
            </a:r>
            <a:endParaRPr lang="en-GB" dirty="0"/>
          </a:p>
          <a:p>
            <a:pPr>
              <a:defRPr/>
            </a:pPr>
            <a:endParaRPr lang="en-GB" alt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6886D0-0676-403E-ADF6-4400CD44334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Come </a:t>
            </a:r>
            <a:r>
              <a:rPr lang="en-GB" dirty="0" err="1" smtClean="0"/>
              <a:t>si</a:t>
            </a:r>
            <a:r>
              <a:rPr lang="en-GB" dirty="0" smtClean="0"/>
              <a:t> </a:t>
            </a:r>
            <a:r>
              <a:rPr lang="en-GB" dirty="0" err="1" smtClean="0"/>
              <a:t>traducono</a:t>
            </a:r>
            <a:r>
              <a:rPr lang="en-GB" dirty="0" smtClean="0"/>
              <a:t> in </a:t>
            </a:r>
            <a:r>
              <a:rPr lang="en-GB" dirty="0" err="1" smtClean="0"/>
              <a:t>pratica</a:t>
            </a:r>
            <a:r>
              <a:rPr lang="en-GB" dirty="0" smtClean="0"/>
              <a:t> i </a:t>
            </a:r>
            <a:r>
              <a:rPr lang="en-GB" dirty="0" err="1" smtClean="0"/>
              <a:t>principi</a:t>
            </a:r>
            <a:r>
              <a:rPr lang="en-GB" dirty="0" smtClean="0"/>
              <a:t> </a:t>
            </a:r>
            <a:r>
              <a:rPr lang="en-GB" dirty="0" err="1" smtClean="0"/>
              <a:t>etici</a:t>
            </a:r>
            <a:r>
              <a:rPr lang="en-GB" dirty="0" smtClean="0"/>
              <a:t> e del </a:t>
            </a:r>
            <a:r>
              <a:rPr lang="en-GB" dirty="0" err="1" smtClean="0"/>
              <a:t>buon</a:t>
            </a:r>
            <a:r>
              <a:rPr lang="en-GB" dirty="0" smtClean="0"/>
              <a:t> </a:t>
            </a:r>
            <a:r>
              <a:rPr lang="en-GB" dirty="0" err="1" smtClean="0"/>
              <a:t>governo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750" y="1557338"/>
            <a:ext cx="7920038" cy="44640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dirty="0" err="1" smtClean="0"/>
              <a:t>Perfezionamento</a:t>
            </a:r>
            <a:r>
              <a:rPr lang="en-GB" dirty="0" smtClean="0"/>
              <a:t> </a:t>
            </a:r>
            <a:r>
              <a:rPr lang="en-GB" dirty="0" err="1" smtClean="0"/>
              <a:t>interiore</a:t>
            </a:r>
            <a:endParaRPr lang="en-GB" dirty="0" smtClean="0"/>
          </a:p>
          <a:p>
            <a:pPr>
              <a:defRPr/>
            </a:pPr>
            <a:r>
              <a:rPr lang="en-GB" dirty="0" err="1" smtClean="0"/>
              <a:t>Relazione</a:t>
            </a:r>
            <a:r>
              <a:rPr lang="en-GB" dirty="0" smtClean="0"/>
              <a:t> con </a:t>
            </a:r>
            <a:r>
              <a:rPr lang="en-GB" dirty="0" err="1" smtClean="0"/>
              <a:t>gli</a:t>
            </a:r>
            <a:r>
              <a:rPr lang="en-GB" dirty="0" smtClean="0"/>
              <a:t> </a:t>
            </a:r>
            <a:r>
              <a:rPr lang="en-GB" dirty="0" err="1" smtClean="0"/>
              <a:t>altri</a:t>
            </a:r>
            <a:endParaRPr lang="en-GB" dirty="0" smtClean="0"/>
          </a:p>
          <a:p>
            <a:pPr>
              <a:defRPr/>
            </a:pPr>
            <a:r>
              <a:rPr lang="en-GB" dirty="0" smtClean="0"/>
              <a:t>Studio, </a:t>
            </a:r>
            <a:r>
              <a:rPr lang="en-GB" dirty="0" err="1" smtClean="0"/>
              <a:t>riflessione</a:t>
            </a:r>
            <a:r>
              <a:rPr lang="en-GB" dirty="0" smtClean="0"/>
              <a:t>, </a:t>
            </a:r>
            <a:r>
              <a:rPr lang="en-GB" dirty="0" err="1" smtClean="0"/>
              <a:t>forza</a:t>
            </a:r>
            <a:r>
              <a:rPr lang="en-GB" dirty="0" smtClean="0"/>
              <a:t> di </a:t>
            </a:r>
            <a:r>
              <a:rPr lang="en-GB" dirty="0" err="1" smtClean="0"/>
              <a:t>volontà</a:t>
            </a:r>
            <a:r>
              <a:rPr lang="en-GB" dirty="0" smtClean="0"/>
              <a:t>, </a:t>
            </a:r>
            <a:r>
              <a:rPr lang="en-GB" dirty="0" err="1" smtClean="0"/>
              <a:t>autodisciplina</a:t>
            </a:r>
            <a:r>
              <a:rPr lang="en-GB" dirty="0" smtClean="0"/>
              <a:t>, </a:t>
            </a:r>
            <a:r>
              <a:rPr lang="en-GB" dirty="0" err="1" smtClean="0"/>
              <a:t>perfezionamento</a:t>
            </a:r>
            <a:endParaRPr lang="en-GB" dirty="0" smtClean="0"/>
          </a:p>
          <a:p>
            <a:pPr>
              <a:defRPr/>
            </a:pPr>
            <a:r>
              <a:rPr lang="en-GB" dirty="0" err="1" smtClean="0"/>
              <a:t>Acquisizione</a:t>
            </a:r>
            <a:r>
              <a:rPr lang="en-GB" dirty="0" smtClean="0"/>
              <a:t> di un </a:t>
            </a:r>
            <a:r>
              <a:rPr lang="en-GB" dirty="0" err="1" smtClean="0"/>
              <a:t>animo</a:t>
            </a:r>
            <a:r>
              <a:rPr lang="en-GB" dirty="0" smtClean="0"/>
              <a:t> </a:t>
            </a:r>
            <a:r>
              <a:rPr lang="en-GB" dirty="0" err="1" smtClean="0"/>
              <a:t>nobile</a:t>
            </a:r>
            <a:r>
              <a:rPr lang="en-GB" dirty="0" smtClean="0"/>
              <a:t>, la </a:t>
            </a:r>
            <a:r>
              <a:rPr lang="en-GB" dirty="0" err="1" smtClean="0"/>
              <a:t>capacità</a:t>
            </a:r>
            <a:r>
              <a:rPr lang="en-GB" dirty="0" smtClean="0"/>
              <a:t>, la </a:t>
            </a:r>
            <a:r>
              <a:rPr lang="en-GB" dirty="0" err="1" smtClean="0"/>
              <a:t>virtù</a:t>
            </a:r>
            <a:endParaRPr lang="en-GB" dirty="0" smtClean="0"/>
          </a:p>
          <a:p>
            <a:pPr>
              <a:defRPr/>
            </a:pPr>
            <a:r>
              <a:rPr lang="en-GB" dirty="0" err="1" smtClean="0"/>
              <a:t>Realizzare</a:t>
            </a:r>
            <a:r>
              <a:rPr lang="en-GB" dirty="0" smtClean="0"/>
              <a:t> la </a:t>
            </a:r>
            <a:r>
              <a:rPr lang="en-GB" dirty="0" err="1" smtClean="0"/>
              <a:t>propria</a:t>
            </a:r>
            <a:r>
              <a:rPr lang="en-GB" dirty="0" smtClean="0"/>
              <a:t> </a:t>
            </a:r>
            <a:r>
              <a:rPr lang="en-GB" dirty="0" err="1" smtClean="0"/>
              <a:t>umanità</a:t>
            </a:r>
            <a:r>
              <a:rPr lang="en-GB" dirty="0" smtClean="0"/>
              <a:t> e la </a:t>
            </a:r>
            <a:r>
              <a:rPr lang="en-GB" dirty="0" err="1" smtClean="0"/>
              <a:t>benevolenza</a:t>
            </a:r>
            <a:endParaRPr lang="en-GB" dirty="0" smtClean="0"/>
          </a:p>
          <a:p>
            <a:pPr>
              <a:defRPr/>
            </a:pPr>
            <a:r>
              <a:rPr lang="en-GB" dirty="0" err="1" smtClean="0"/>
              <a:t>Raggiungere</a:t>
            </a:r>
            <a:r>
              <a:rPr lang="en-GB" dirty="0" smtClean="0"/>
              <a:t> la Via, </a:t>
            </a:r>
            <a:r>
              <a:rPr lang="en-GB" dirty="0" err="1" smtClean="0"/>
              <a:t>il</a:t>
            </a:r>
            <a:r>
              <a:rPr lang="en-GB" dirty="0" smtClean="0"/>
              <a:t> </a:t>
            </a:r>
            <a:r>
              <a:rPr lang="en-GB" b="1" i="1" dirty="0" smtClean="0">
                <a:solidFill>
                  <a:srgbClr val="FFC000"/>
                </a:solidFill>
              </a:rPr>
              <a:t>Dao</a:t>
            </a:r>
          </a:p>
          <a:p>
            <a:pPr>
              <a:defRPr/>
            </a:pPr>
            <a:r>
              <a:rPr lang="en-GB" dirty="0" err="1" smtClean="0"/>
              <a:t>Praticare</a:t>
            </a:r>
            <a:r>
              <a:rPr lang="en-GB" dirty="0" smtClean="0"/>
              <a:t> la </a:t>
            </a:r>
            <a:r>
              <a:rPr lang="en-GB" dirty="0" err="1" smtClean="0"/>
              <a:t>virtù</a:t>
            </a:r>
            <a:r>
              <a:rPr lang="en-GB" dirty="0" smtClean="0"/>
              <a:t> (</a:t>
            </a:r>
            <a:r>
              <a:rPr lang="en-GB" dirty="0" err="1" smtClean="0"/>
              <a:t>lealtà</a:t>
            </a:r>
            <a:r>
              <a:rPr lang="en-GB" dirty="0" smtClean="0"/>
              <a:t>, </a:t>
            </a:r>
            <a:r>
              <a:rPr lang="en-GB" dirty="0" err="1" smtClean="0"/>
              <a:t>giustizia</a:t>
            </a:r>
            <a:r>
              <a:rPr lang="en-GB" dirty="0" smtClean="0"/>
              <a:t>) </a:t>
            </a:r>
            <a:r>
              <a:rPr lang="en-GB" dirty="0" err="1" smtClean="0"/>
              <a:t>nelle</a:t>
            </a:r>
            <a:r>
              <a:rPr lang="en-GB" dirty="0" smtClean="0"/>
              <a:t> </a:t>
            </a:r>
            <a:r>
              <a:rPr lang="en-GB" dirty="0"/>
              <a:t>cinque </a:t>
            </a:r>
            <a:r>
              <a:rPr lang="en-GB" dirty="0" err="1"/>
              <a:t>relazioni</a:t>
            </a:r>
            <a:r>
              <a:rPr lang="en-GB" dirty="0"/>
              <a:t> </a:t>
            </a:r>
            <a:r>
              <a:rPr lang="en-GB" dirty="0" err="1" smtClean="0"/>
              <a:t>fondamentali</a:t>
            </a:r>
            <a:r>
              <a:rPr lang="en-GB" dirty="0" smtClean="0"/>
              <a:t>: padre-</a:t>
            </a:r>
            <a:r>
              <a:rPr lang="en-GB" dirty="0" err="1" smtClean="0"/>
              <a:t>figlio</a:t>
            </a:r>
            <a:r>
              <a:rPr lang="en-GB" dirty="0" smtClean="0"/>
              <a:t>, </a:t>
            </a:r>
            <a:r>
              <a:rPr lang="en-GB" dirty="0" err="1"/>
              <a:t>sovrano</a:t>
            </a:r>
            <a:r>
              <a:rPr lang="en-GB" dirty="0"/>
              <a:t> e </a:t>
            </a:r>
            <a:r>
              <a:rPr lang="en-GB" dirty="0" err="1" smtClean="0"/>
              <a:t>ministro</a:t>
            </a:r>
            <a:r>
              <a:rPr lang="en-GB" dirty="0" smtClean="0"/>
              <a:t>,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coniugi</a:t>
            </a:r>
            <a:r>
              <a:rPr lang="en-GB" dirty="0" smtClean="0"/>
              <a:t>,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fratelli</a:t>
            </a:r>
            <a:r>
              <a:rPr lang="en-GB" dirty="0" smtClean="0"/>
              <a:t> e </a:t>
            </a:r>
            <a:r>
              <a:rPr lang="en-GB" dirty="0" err="1" smtClean="0"/>
              <a:t>fra</a:t>
            </a:r>
            <a:r>
              <a:rPr lang="en-GB" dirty="0" smtClean="0"/>
              <a:t> amici</a:t>
            </a:r>
          </a:p>
          <a:p>
            <a:pPr>
              <a:defRPr/>
            </a:pPr>
            <a:r>
              <a:rPr lang="en-GB" dirty="0" err="1" smtClean="0"/>
              <a:t>Regola</a:t>
            </a:r>
            <a:r>
              <a:rPr lang="en-GB" dirty="0" smtClean="0"/>
              <a:t> </a:t>
            </a:r>
            <a:r>
              <a:rPr lang="en-GB" dirty="0" err="1" smtClean="0"/>
              <a:t>d’oro</a:t>
            </a:r>
            <a:r>
              <a:rPr lang="en-GB" dirty="0" smtClean="0"/>
              <a:t>: </a:t>
            </a:r>
            <a:r>
              <a:rPr lang="en-GB" b="1" dirty="0" smtClean="0">
                <a:solidFill>
                  <a:srgbClr val="FFC000"/>
                </a:solidFill>
              </a:rPr>
              <a:t>“Non </a:t>
            </a:r>
            <a:r>
              <a:rPr lang="en-GB" b="1" dirty="0" err="1" smtClean="0">
                <a:solidFill>
                  <a:srgbClr val="FFC000"/>
                </a:solidFill>
              </a:rPr>
              <a:t>imporre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agli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altri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quello</a:t>
            </a:r>
            <a:r>
              <a:rPr lang="en-GB" b="1" dirty="0" smtClean="0">
                <a:solidFill>
                  <a:srgbClr val="FFC000"/>
                </a:solidFill>
              </a:rPr>
              <a:t> </a:t>
            </a:r>
            <a:r>
              <a:rPr lang="en-GB" b="1" dirty="0" err="1" smtClean="0">
                <a:solidFill>
                  <a:srgbClr val="FFC000"/>
                </a:solidFill>
              </a:rPr>
              <a:t>che</a:t>
            </a:r>
            <a:r>
              <a:rPr lang="en-GB" b="1" dirty="0" smtClean="0">
                <a:solidFill>
                  <a:srgbClr val="FFC000"/>
                </a:solidFill>
              </a:rPr>
              <a:t> non </a:t>
            </a:r>
            <a:r>
              <a:rPr lang="en-GB" b="1" dirty="0" err="1" smtClean="0">
                <a:solidFill>
                  <a:srgbClr val="FFC000"/>
                </a:solidFill>
              </a:rPr>
              <a:t>desidereresti</a:t>
            </a:r>
            <a:r>
              <a:rPr lang="en-GB" b="1" dirty="0" smtClean="0">
                <a:solidFill>
                  <a:srgbClr val="FFC000"/>
                </a:solidFill>
              </a:rPr>
              <a:t> per </a:t>
            </a:r>
            <a:r>
              <a:rPr lang="en-GB" b="1" dirty="0" err="1" smtClean="0">
                <a:solidFill>
                  <a:srgbClr val="FFC000"/>
                </a:solidFill>
              </a:rPr>
              <a:t>te</a:t>
            </a:r>
            <a:r>
              <a:rPr lang="en-GB" b="1" dirty="0" smtClean="0">
                <a:solidFill>
                  <a:srgbClr val="FFC000"/>
                </a:solidFill>
              </a:rPr>
              <a:t>”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476A55-95D1-4226-9597-942FB368093A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Principi</a:t>
            </a:r>
            <a:r>
              <a:rPr lang="en-GB" dirty="0" smtClean="0"/>
              <a:t> </a:t>
            </a:r>
            <a:r>
              <a:rPr lang="en-GB" dirty="0" err="1" smtClean="0"/>
              <a:t>politici</a:t>
            </a:r>
            <a:endParaRPr lang="en-GB" dirty="0"/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>
          <a:xfrm>
            <a:off x="539750" y="1989138"/>
            <a:ext cx="7737475" cy="4032250"/>
          </a:xfrm>
        </p:spPr>
        <p:txBody>
          <a:bodyPr/>
          <a:lstStyle/>
          <a:p>
            <a:r>
              <a:rPr lang="en-GB" altLang="en-US" smtClean="0"/>
              <a:t>Cielo (</a:t>
            </a:r>
            <a:r>
              <a:rPr lang="en-GB" altLang="en-US" i="1" smtClean="0"/>
              <a:t>Tian</a:t>
            </a:r>
            <a:r>
              <a:rPr lang="en-GB" altLang="en-US" smtClean="0"/>
              <a:t>)</a:t>
            </a:r>
            <a:r>
              <a:rPr lang="en-GB" altLang="en-US" i="1" smtClean="0"/>
              <a:t> </a:t>
            </a:r>
            <a:r>
              <a:rPr lang="en-GB" altLang="en-US" smtClean="0"/>
              <a:t>come fonte dell’ordine cosmico e terrestre</a:t>
            </a:r>
          </a:p>
          <a:p>
            <a:r>
              <a:rPr lang="en-GB" altLang="en-US" smtClean="0"/>
              <a:t>Sovrano come Figlio del Cielo (</a:t>
            </a:r>
            <a:r>
              <a:rPr lang="en-GB" altLang="en-US" i="1" smtClean="0"/>
              <a:t>Tianzi</a:t>
            </a:r>
            <a:r>
              <a:rPr lang="en-GB" altLang="en-US" smtClean="0"/>
              <a:t>)</a:t>
            </a:r>
          </a:p>
          <a:p>
            <a:r>
              <a:rPr lang="en-GB" altLang="en-US" smtClean="0"/>
              <a:t>Governo come “mandato del cielo” (</a:t>
            </a:r>
            <a:r>
              <a:rPr lang="en-GB" altLang="en-US" i="1" smtClean="0"/>
              <a:t>Tianming</a:t>
            </a:r>
            <a:r>
              <a:rPr lang="en-GB" altLang="en-US" smtClean="0"/>
              <a:t>)</a:t>
            </a:r>
          </a:p>
          <a:p>
            <a:r>
              <a:rPr lang="en-GB" altLang="en-US" smtClean="0"/>
              <a:t>Si esercita su “tutto ciò che sta sotto il Cielo” (</a:t>
            </a:r>
            <a:r>
              <a:rPr lang="en-GB" altLang="en-US" i="1" smtClean="0"/>
              <a:t>Tianxia</a:t>
            </a:r>
            <a:r>
              <a:rPr lang="en-GB" altLang="en-US" smtClean="0"/>
              <a:t>)</a:t>
            </a:r>
          </a:p>
          <a:p>
            <a:r>
              <a:rPr lang="en-GB" altLang="en-US" smtClean="0"/>
              <a:t>Studio dei classici come elemento centrale delle competenze del ceto dei funzionari-letterati reclutato attraverso il sistema degli esami imperiali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AFCB35D-5A94-4C0D-8CC5-B1BA814024D7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234950"/>
            <a:ext cx="8532813" cy="863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800" dirty="0" smtClean="0"/>
              <a:t>Massimo </a:t>
            </a:r>
            <a:r>
              <a:rPr lang="en-GB" sz="2800" dirty="0" err="1" smtClean="0"/>
              <a:t>Scarpari</a:t>
            </a:r>
            <a:r>
              <a:rPr lang="en-GB" sz="2800" dirty="0" smtClean="0"/>
              <a:t>, </a:t>
            </a:r>
            <a:r>
              <a:rPr lang="en-GB" sz="2800" i="1" dirty="0" smtClean="0"/>
              <a:t>Il </a:t>
            </a:r>
            <a:r>
              <a:rPr lang="en-GB" sz="2800" i="1" dirty="0" err="1" smtClean="0"/>
              <a:t>Confucianesimo</a:t>
            </a:r>
            <a:r>
              <a:rPr lang="en-GB" sz="2800" i="1" dirty="0" smtClean="0"/>
              <a:t>. I </a:t>
            </a:r>
            <a:r>
              <a:rPr lang="en-GB" sz="2800" i="1" dirty="0" err="1" smtClean="0"/>
              <a:t>fondamenti</a:t>
            </a:r>
            <a:r>
              <a:rPr lang="en-GB" sz="2800" i="1" dirty="0" smtClean="0"/>
              <a:t> e i </a:t>
            </a:r>
            <a:r>
              <a:rPr lang="en-GB" sz="2800" i="1" dirty="0" err="1" smtClean="0"/>
              <a:t>testi</a:t>
            </a:r>
            <a:r>
              <a:rPr lang="en-GB" sz="2800" i="1" dirty="0" smtClean="0"/>
              <a:t> </a:t>
            </a:r>
            <a:r>
              <a:rPr lang="en-GB" sz="2800" dirty="0" smtClean="0"/>
              <a:t>(Torino, 2010)</a:t>
            </a:r>
            <a:endParaRPr lang="en-GB" sz="2800" dirty="0"/>
          </a:p>
        </p:txBody>
      </p:sp>
      <p:pic>
        <p:nvPicPr>
          <p:cNvPr id="13315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5" r="3085" b="5292"/>
          <a:stretch>
            <a:fillRect/>
          </a:stretch>
        </p:blipFill>
        <p:spPr>
          <a:xfrm>
            <a:off x="2484438" y="1184275"/>
            <a:ext cx="3743325" cy="5138738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72CC4A1-558C-4B6F-BA25-570917646B26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5795963" y="6021388"/>
            <a:ext cx="288925" cy="2159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Definizioni</a:t>
            </a:r>
            <a:endParaRPr lang="en-GB" dirty="0"/>
          </a:p>
        </p:txBody>
      </p:sp>
      <p:sp>
        <p:nvSpPr>
          <p:cNvPr id="13315" name="Segnaposto contenuto 2"/>
          <p:cNvSpPr>
            <a:spLocks noGrp="1"/>
          </p:cNvSpPr>
          <p:nvPr>
            <p:ph idx="1"/>
          </p:nvPr>
        </p:nvSpPr>
        <p:spPr>
          <a:xfrm>
            <a:off x="255588" y="1204913"/>
            <a:ext cx="8685212" cy="49609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it-IT" altLang="en-US" dirty="0" smtClean="0"/>
              <a:t>Filosofia e teoria politico- sociale del ceto colto dell’Impero cinese</a:t>
            </a:r>
          </a:p>
          <a:p>
            <a:pPr>
              <a:defRPr/>
            </a:pPr>
            <a:r>
              <a:rPr lang="it-IT" altLang="en-US" dirty="0" smtClean="0"/>
              <a:t>Corpo di dottrine basate su antiche tradizioni cinesi idealizzate</a:t>
            </a:r>
            <a:endParaRPr lang="en-GB" altLang="en-US" dirty="0" smtClean="0"/>
          </a:p>
          <a:p>
            <a:pPr>
              <a:defRPr/>
            </a:pPr>
            <a:r>
              <a:rPr lang="it-IT" altLang="en-US" dirty="0" smtClean="0"/>
              <a:t>Dottrina risalente a Confucio (551-479 a. C.) e alle sue elaborazioni, ma che ha subito continue trasformazioni nel corso del tempo</a:t>
            </a:r>
          </a:p>
          <a:p>
            <a:pPr>
              <a:defRPr/>
            </a:pPr>
            <a:r>
              <a:rPr lang="it-IT" altLang="en-US" dirty="0"/>
              <a:t>Sono stati i Gesuiti a conferire preminenza assoluta alla figura di Confucio, dandogli questo nome (in cinese è </a:t>
            </a:r>
            <a:r>
              <a:rPr lang="it-IT" altLang="en-US" dirty="0" err="1"/>
              <a:t>Kongzi</a:t>
            </a:r>
            <a:r>
              <a:rPr lang="it-IT" altLang="en-US" dirty="0"/>
              <a:t>, maestro Kong)</a:t>
            </a:r>
          </a:p>
          <a:p>
            <a:pPr>
              <a:defRPr/>
            </a:pPr>
            <a:r>
              <a:rPr lang="it-IT" altLang="en-US" dirty="0" smtClean="0"/>
              <a:t>Dottrina del perfezionamento umano, della società e dello Stato aspirante a regolare ogni ambito della vita della comunità</a:t>
            </a:r>
          </a:p>
          <a:p>
            <a:pPr>
              <a:defRPr/>
            </a:pPr>
            <a:r>
              <a:rPr lang="it-IT" altLang="en-US" dirty="0" smtClean="0"/>
              <a:t>Dottrina politico-spirituale tipica della Cina, ma che ha esercitato profonda influenza anche in Corea e in Giappone</a:t>
            </a:r>
          </a:p>
          <a:p>
            <a:pPr>
              <a:defRPr/>
            </a:pPr>
            <a:r>
              <a:rPr lang="it-IT" dirty="0" smtClean="0"/>
              <a:t>«religione </a:t>
            </a:r>
            <a:r>
              <a:rPr lang="it-IT" dirty="0"/>
              <a:t>umanistica e </a:t>
            </a:r>
            <a:r>
              <a:rPr lang="it-IT" dirty="0" smtClean="0"/>
              <a:t>razionale», «filosofia», «modo </a:t>
            </a:r>
            <a:r>
              <a:rPr lang="it-IT" dirty="0"/>
              <a:t>di </a:t>
            </a:r>
            <a:r>
              <a:rPr lang="it-IT" dirty="0" smtClean="0"/>
              <a:t>governo» </a:t>
            </a:r>
            <a:r>
              <a:rPr lang="it-IT" dirty="0"/>
              <a:t>e </a:t>
            </a:r>
            <a:r>
              <a:rPr lang="it-IT" dirty="0" smtClean="0"/>
              <a:t>«modo </a:t>
            </a:r>
            <a:r>
              <a:rPr lang="it-IT" dirty="0"/>
              <a:t>di </a:t>
            </a:r>
            <a:r>
              <a:rPr lang="it-IT" dirty="0" smtClean="0"/>
              <a:t>vita» (</a:t>
            </a:r>
            <a:r>
              <a:rPr lang="en-GB" dirty="0" err="1"/>
              <a:t>Xinzhong</a:t>
            </a:r>
            <a:r>
              <a:rPr lang="en-GB" dirty="0"/>
              <a:t> Yao, </a:t>
            </a:r>
            <a:r>
              <a:rPr lang="en-GB" i="1" dirty="0"/>
              <a:t>An Introduction to Confucianism</a:t>
            </a:r>
            <a:r>
              <a:rPr lang="en-GB" dirty="0"/>
              <a:t>, New York, Cambridge University Press, </a:t>
            </a:r>
            <a:r>
              <a:rPr lang="en-GB" dirty="0" smtClean="0"/>
              <a:t>2000)</a:t>
            </a:r>
            <a:r>
              <a:rPr lang="it-IT" dirty="0" smtClean="0"/>
              <a:t>.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7D240F3-568F-492F-A893-B907FFFA813C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8761412" cy="8651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3600" dirty="0" smtClean="0"/>
              <a:t>Voltaire, “Chine”, in </a:t>
            </a:r>
            <a:r>
              <a:rPr lang="en-GB" sz="3600" i="1" dirty="0" err="1" smtClean="0"/>
              <a:t>Dictionnaire</a:t>
            </a:r>
            <a:r>
              <a:rPr lang="en-GB" sz="3600" i="1" dirty="0" smtClean="0"/>
              <a:t> </a:t>
            </a:r>
            <a:r>
              <a:rPr lang="en-GB" sz="3600" i="1" dirty="0" err="1" smtClean="0"/>
              <a:t>philosophique</a:t>
            </a:r>
            <a:r>
              <a:rPr lang="en-GB" sz="3600" i="1" dirty="0" smtClean="0"/>
              <a:t> </a:t>
            </a:r>
            <a:r>
              <a:rPr lang="en-GB" sz="3600" dirty="0" smtClean="0"/>
              <a:t>(1764)</a:t>
            </a:r>
            <a:endParaRPr lang="en-GB" sz="3600" dirty="0"/>
          </a:p>
        </p:txBody>
      </p:sp>
      <p:sp>
        <p:nvSpPr>
          <p:cNvPr id="14339" name="Segnaposto contenuto 2"/>
          <p:cNvSpPr>
            <a:spLocks noGrp="1"/>
          </p:cNvSpPr>
          <p:nvPr>
            <p:ph idx="1"/>
          </p:nvPr>
        </p:nvSpPr>
        <p:spPr>
          <a:xfrm>
            <a:off x="684213" y="2276475"/>
            <a:ext cx="7880350" cy="316865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it-IT" altLang="en-US" dirty="0" smtClean="0"/>
              <a:t>«[Confucio] non faceva il profeta, non sosteneva di essere ispirato, non insegnava una nuova religione, non ricorse mai ai miracoli, non adulò per nulla l'imperatore sotto il quale viveva; si limita a non nominarlo. Egli è infine il solo dei legislatori del mondo che non abbia cercato seguito fra le donne […] Benefico interprete della pura ragione, senza sbalordire il mondo, ma solo rischiarando gli spiriti, egli parlò soltanto da saggio e mai da profeta; e tuttavia fu creduto, e fu creduto nel suo stesso paese»</a:t>
            </a:r>
            <a:endParaRPr lang="en-GB" alt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CDD8A1-93F0-4041-9123-5CB571AD17A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" y="549275"/>
            <a:ext cx="8932863" cy="10731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3200" dirty="0"/>
              <a:t>Claude </a:t>
            </a:r>
            <a:r>
              <a:rPr lang="en-GB" sz="3200" dirty="0" smtClean="0"/>
              <a:t>Emmanuel de </a:t>
            </a:r>
            <a:r>
              <a:rPr lang="en-GB" sz="3200" dirty="0" err="1" smtClean="0"/>
              <a:t>Pastoret</a:t>
            </a:r>
            <a:r>
              <a:rPr lang="en-GB" sz="3200" dirty="0" smtClean="0"/>
              <a:t>, </a:t>
            </a:r>
            <a:r>
              <a:rPr lang="fr-FR" sz="3200" i="1" dirty="0"/>
              <a:t>Zoroastre, Confucius et Mahomet: comparés comme sectaires, législateurs et </a:t>
            </a:r>
            <a:r>
              <a:rPr lang="fr-FR" sz="3200" i="1" dirty="0" smtClean="0"/>
              <a:t>moralistes</a:t>
            </a:r>
            <a:r>
              <a:rPr lang="fr-FR" sz="3200" dirty="0" smtClean="0"/>
              <a:t>, Paris, 1787</a:t>
            </a:r>
            <a:endParaRPr lang="en-GB" sz="3200" dirty="0"/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539750" y="2133600"/>
            <a:ext cx="8024813" cy="34559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altLang="en-US" sz="2800" smtClean="0"/>
              <a:t>«Ce qui donne à Confucius la prépondérance morale, c'est qu'il avoit mieux approfondi le cœur humain, que ses préceptes sont pour tous les âges &amp; pour toutes les nations, que, loin de se borner comme les autres à quelques points principaux, il n'en est aucun qu'il n'ait épuisé ; &amp; cependant, il les réduit à un petit nombre de devoirs dont il démontre que l'observation est également facile &amp; nécessaire» (pp. 440-441)</a:t>
            </a:r>
            <a:endParaRPr lang="en-GB" altLang="en-US" sz="280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9124B1-4DFC-41B1-8844-277539EBAA6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5013" y="115888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Storia</a:t>
            </a:r>
            <a:endParaRPr lang="en-GB" dirty="0"/>
          </a:p>
        </p:txBody>
      </p:sp>
      <p:sp>
        <p:nvSpPr>
          <p:cNvPr id="15363" name="Segnaposto contenuto 2"/>
          <p:cNvSpPr>
            <a:spLocks noGrp="1"/>
          </p:cNvSpPr>
          <p:nvPr>
            <p:ph idx="1"/>
          </p:nvPr>
        </p:nvSpPr>
        <p:spPr>
          <a:xfrm>
            <a:off x="250825" y="836613"/>
            <a:ext cx="8785225" cy="54054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GB" sz="7200" dirty="0" err="1" smtClean="0"/>
              <a:t>Kongfūzi</a:t>
            </a:r>
            <a:r>
              <a:rPr lang="en-GB" sz="7200" dirty="0" smtClean="0"/>
              <a:t>, o </a:t>
            </a:r>
            <a:r>
              <a:rPr lang="en-GB" sz="7200" dirty="0" err="1" smtClean="0"/>
              <a:t>Kongzi</a:t>
            </a:r>
            <a:r>
              <a:rPr lang="en-GB" sz="7200" dirty="0" smtClean="0"/>
              <a:t>, </a:t>
            </a:r>
            <a:r>
              <a:rPr lang="en-GB" altLang="en-US" sz="7200" dirty="0" err="1" smtClean="0"/>
              <a:t>Confucio</a:t>
            </a:r>
            <a:r>
              <a:rPr lang="en-GB" altLang="en-US" sz="7200" dirty="0" smtClean="0"/>
              <a:t> (551-479 </a:t>
            </a:r>
            <a:r>
              <a:rPr lang="en-GB" altLang="en-US" sz="7200" dirty="0"/>
              <a:t>a. C</a:t>
            </a:r>
            <a:r>
              <a:rPr lang="en-GB" altLang="en-US" sz="7200" dirty="0" smtClean="0"/>
              <a:t>.), </a:t>
            </a:r>
            <a:r>
              <a:rPr lang="en-GB" altLang="en-US" sz="7200" dirty="0" err="1" smtClean="0"/>
              <a:t>membro</a:t>
            </a:r>
            <a:r>
              <a:rPr lang="en-GB" altLang="en-US" sz="7200" dirty="0" smtClean="0"/>
              <a:t> di </a:t>
            </a:r>
            <a:r>
              <a:rPr lang="en-GB" altLang="en-US" sz="7200" dirty="0" err="1" smtClean="0"/>
              <a:t>piccola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nobiltà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impoverita</a:t>
            </a:r>
            <a:r>
              <a:rPr lang="en-GB" altLang="en-US" sz="7200" dirty="0" smtClean="0"/>
              <a:t> del </a:t>
            </a:r>
            <a:r>
              <a:rPr lang="en-GB" altLang="en-US" sz="7200" dirty="0" err="1" smtClean="0"/>
              <a:t>regno</a:t>
            </a:r>
            <a:r>
              <a:rPr lang="en-GB" altLang="en-US" sz="7200" dirty="0" smtClean="0"/>
              <a:t> di Lu, </a:t>
            </a:r>
            <a:r>
              <a:rPr lang="en-GB" altLang="en-US" sz="7200" dirty="0" err="1" smtClean="0"/>
              <a:t>nella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regione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dello</a:t>
            </a:r>
            <a:r>
              <a:rPr lang="en-GB" altLang="en-US" sz="7200" dirty="0" smtClean="0"/>
              <a:t> Shandong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sz="7200" dirty="0" err="1" smtClean="0"/>
              <a:t>Aspetti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leggendari</a:t>
            </a:r>
            <a:r>
              <a:rPr lang="en-GB" altLang="en-US" sz="7200" dirty="0" smtClean="0"/>
              <a:t> della </a:t>
            </a:r>
            <a:r>
              <a:rPr lang="en-GB" altLang="en-US" sz="7200" dirty="0" err="1" smtClean="0"/>
              <a:t>sua</a:t>
            </a:r>
            <a:r>
              <a:rPr lang="en-GB" altLang="en-US" sz="7200" dirty="0" smtClean="0"/>
              <a:t> vita, largamente </a:t>
            </a:r>
            <a:r>
              <a:rPr lang="en-GB" altLang="en-US" sz="7200" dirty="0" err="1" smtClean="0"/>
              <a:t>sconosciuta</a:t>
            </a:r>
            <a:endParaRPr lang="en-GB" altLang="en-US" sz="7200" dirty="0" smtClean="0"/>
          </a:p>
          <a:p>
            <a:pPr>
              <a:lnSpc>
                <a:spcPct val="120000"/>
              </a:lnSpc>
              <a:defRPr/>
            </a:pPr>
            <a:r>
              <a:rPr lang="en-GB" altLang="en-US" sz="7200" dirty="0" smtClean="0"/>
              <a:t>Vive </a:t>
            </a:r>
            <a:r>
              <a:rPr lang="en-GB" altLang="en-US" sz="7200" dirty="0"/>
              <a:t>sotto </a:t>
            </a:r>
            <a:r>
              <a:rPr lang="en-GB" altLang="en-US" sz="7200" dirty="0" err="1"/>
              <a:t>il</a:t>
            </a:r>
            <a:r>
              <a:rPr lang="en-GB" altLang="en-US" sz="7200" dirty="0"/>
              <a:t> </a:t>
            </a:r>
            <a:r>
              <a:rPr lang="en-GB" altLang="en-US" sz="7200" dirty="0" err="1"/>
              <a:t>regno</a:t>
            </a:r>
            <a:r>
              <a:rPr lang="en-GB" altLang="en-US" sz="7200" dirty="0"/>
              <a:t> </a:t>
            </a:r>
            <a:r>
              <a:rPr lang="en-GB" altLang="en-US" sz="7200" dirty="0" err="1"/>
              <a:t>degli</a:t>
            </a:r>
            <a:r>
              <a:rPr lang="en-GB" altLang="en-US" sz="7200" dirty="0"/>
              <a:t> Zhou, in </a:t>
            </a:r>
            <a:r>
              <a:rPr lang="en-GB" altLang="en-US" sz="7200" dirty="0" err="1"/>
              <a:t>un’epoca</a:t>
            </a:r>
            <a:r>
              <a:rPr lang="en-GB" altLang="en-US" sz="7200" dirty="0"/>
              <a:t> di </a:t>
            </a:r>
            <a:r>
              <a:rPr lang="en-GB" altLang="en-US" sz="7200" dirty="0" err="1"/>
              <a:t>crisi</a:t>
            </a:r>
            <a:r>
              <a:rPr lang="en-GB" altLang="en-US" sz="7200" dirty="0"/>
              <a:t> e </a:t>
            </a:r>
            <a:r>
              <a:rPr lang="en-GB" altLang="en-US" sz="7200" dirty="0" err="1"/>
              <a:t>frammentazione</a:t>
            </a:r>
            <a:r>
              <a:rPr lang="en-GB" altLang="en-US" sz="7200" dirty="0"/>
              <a:t> del </a:t>
            </a:r>
            <a:r>
              <a:rPr lang="en-GB" altLang="en-US" sz="7200" dirty="0" err="1"/>
              <a:t>potere</a:t>
            </a:r>
            <a:r>
              <a:rPr lang="en-GB" altLang="en-US" sz="7200" dirty="0"/>
              <a:t> politico </a:t>
            </a:r>
            <a:r>
              <a:rPr lang="en-GB" altLang="en-US" sz="7200" dirty="0" err="1"/>
              <a:t>tra</a:t>
            </a:r>
            <a:r>
              <a:rPr lang="en-GB" altLang="en-US" sz="7200" dirty="0"/>
              <a:t> </a:t>
            </a:r>
            <a:r>
              <a:rPr lang="en-GB" altLang="en-US" sz="7200" dirty="0" err="1"/>
              <a:t>numerosi</a:t>
            </a:r>
            <a:r>
              <a:rPr lang="en-GB" altLang="en-US" sz="7200" dirty="0"/>
              <a:t> </a:t>
            </a:r>
            <a:r>
              <a:rPr lang="en-GB" altLang="en-US" sz="7200" dirty="0" err="1"/>
              <a:t>vassalli</a:t>
            </a:r>
            <a:r>
              <a:rPr lang="en-GB" altLang="en-US" sz="7200" dirty="0"/>
              <a:t> </a:t>
            </a:r>
            <a:r>
              <a:rPr lang="en-GB" altLang="en-US" sz="7200" dirty="0" smtClean="0"/>
              <a:t>semi-</a:t>
            </a:r>
            <a:r>
              <a:rPr lang="en-GB" altLang="en-US" sz="7200" dirty="0" err="1" smtClean="0"/>
              <a:t>indipendenti</a:t>
            </a:r>
            <a:r>
              <a:rPr lang="en-GB" altLang="en-US" sz="7200" dirty="0" smtClean="0"/>
              <a:t>; </a:t>
            </a:r>
            <a:r>
              <a:rPr lang="en-GB" altLang="en-US" sz="7200" dirty="0" err="1" smtClean="0"/>
              <a:t>muove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dalla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convinzione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dell’esistenza</a:t>
            </a:r>
            <a:r>
              <a:rPr lang="en-GB" altLang="en-US" sz="7200" dirty="0" smtClean="0"/>
              <a:t> di </a:t>
            </a:r>
            <a:r>
              <a:rPr lang="en-GB" altLang="en-US" sz="7200" dirty="0" err="1" smtClean="0"/>
              <a:t>una</a:t>
            </a:r>
            <a:r>
              <a:rPr lang="en-GB" altLang="en-US" sz="7200" dirty="0" smtClean="0"/>
              <a:t> grave </a:t>
            </a:r>
            <a:r>
              <a:rPr lang="en-GB" altLang="en-US" sz="7200" dirty="0" err="1" smtClean="0"/>
              <a:t>decadenza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dei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valori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statali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tradizionali</a:t>
            </a:r>
            <a:r>
              <a:rPr lang="en-GB" altLang="en-US" sz="7200" dirty="0" smtClean="0"/>
              <a:t>; </a:t>
            </a:r>
            <a:r>
              <a:rPr lang="en-GB" altLang="en-US" sz="7200" dirty="0" err="1" smtClean="0"/>
              <a:t>cerca</a:t>
            </a:r>
            <a:r>
              <a:rPr lang="en-GB" altLang="en-US" sz="7200" dirty="0" smtClean="0"/>
              <a:t> un capo politico </a:t>
            </a:r>
            <a:r>
              <a:rPr lang="en-GB" altLang="en-US" sz="7200" dirty="0" err="1" smtClean="0"/>
              <a:t>che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si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faccia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restauratore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dell’autorità</a:t>
            </a:r>
            <a:r>
              <a:rPr lang="en-GB" altLang="en-US" sz="7200" dirty="0" smtClean="0"/>
              <a:t> e </a:t>
            </a:r>
            <a:r>
              <a:rPr lang="en-GB" altLang="en-US" sz="7200" dirty="0" err="1" smtClean="0"/>
              <a:t>dei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valori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tradizionali</a:t>
            </a:r>
            <a:endParaRPr lang="en-GB" altLang="en-US" sz="7200" dirty="0" smtClean="0"/>
          </a:p>
          <a:p>
            <a:pPr>
              <a:lnSpc>
                <a:spcPct val="120000"/>
              </a:lnSpc>
              <a:defRPr/>
            </a:pPr>
            <a:r>
              <a:rPr lang="en-GB" altLang="en-US" sz="7200" dirty="0" err="1" smtClean="0"/>
              <a:t>Vocazione</a:t>
            </a:r>
            <a:r>
              <a:rPr lang="en-GB" altLang="en-US" sz="7200" dirty="0" smtClean="0"/>
              <a:t> per </a:t>
            </a:r>
            <a:r>
              <a:rPr lang="en-GB" altLang="en-US" sz="7200" dirty="0" err="1" smtClean="0"/>
              <a:t>una</a:t>
            </a:r>
            <a:r>
              <a:rPr lang="en-GB" altLang="en-US" sz="7200" dirty="0" smtClean="0"/>
              <a:t> vita </a:t>
            </a:r>
            <a:r>
              <a:rPr lang="en-GB" altLang="en-US" sz="7200" dirty="0" err="1" smtClean="0"/>
              <a:t>attiva</a:t>
            </a:r>
            <a:r>
              <a:rPr lang="en-GB" altLang="en-US" sz="7200" dirty="0" smtClean="0"/>
              <a:t> di </a:t>
            </a:r>
            <a:r>
              <a:rPr lang="en-GB" altLang="en-US" sz="7200" dirty="0" err="1" smtClean="0"/>
              <a:t>insegnamento</a:t>
            </a:r>
            <a:r>
              <a:rPr lang="en-GB" altLang="en-US" sz="7200" dirty="0" smtClean="0"/>
              <a:t> al </a:t>
            </a:r>
            <a:r>
              <a:rPr lang="en-GB" altLang="en-US" sz="7200" dirty="0" err="1" smtClean="0"/>
              <a:t>servizio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dello</a:t>
            </a:r>
            <a:r>
              <a:rPr lang="en-GB" altLang="en-US" sz="7200" dirty="0" smtClean="0"/>
              <a:t> Stato, del </a:t>
            </a:r>
            <a:r>
              <a:rPr lang="en-GB" altLang="en-US" sz="7200" dirty="0" err="1" smtClean="0"/>
              <a:t>principe</a:t>
            </a:r>
            <a:r>
              <a:rPr lang="en-GB" altLang="en-US" sz="7200" dirty="0" smtClean="0"/>
              <a:t> e del bene </a:t>
            </a:r>
            <a:r>
              <a:rPr lang="en-GB" altLang="en-US" sz="7200" dirty="0" err="1" smtClean="0"/>
              <a:t>comune</a:t>
            </a:r>
            <a:r>
              <a:rPr lang="en-GB" altLang="en-US" sz="7200" dirty="0" smtClean="0"/>
              <a:t>, come </a:t>
            </a:r>
            <a:r>
              <a:rPr lang="en-GB" altLang="en-US" sz="7200" dirty="0"/>
              <a:t>“consigliere del </a:t>
            </a:r>
            <a:r>
              <a:rPr lang="en-GB" altLang="en-US" sz="7200" dirty="0" err="1"/>
              <a:t>principe</a:t>
            </a:r>
            <a:r>
              <a:rPr lang="en-GB" altLang="en-US" sz="7200" dirty="0" smtClean="0"/>
              <a:t>”</a:t>
            </a:r>
          </a:p>
          <a:p>
            <a:pPr>
              <a:lnSpc>
                <a:spcPct val="120000"/>
              </a:lnSpc>
              <a:defRPr/>
            </a:pPr>
            <a:r>
              <a:rPr lang="en-GB" altLang="en-US" sz="7200" dirty="0" err="1" smtClean="0"/>
              <a:t>Kongfuzi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fu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il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propugnatore</a:t>
            </a:r>
            <a:r>
              <a:rPr lang="en-GB" altLang="en-US" sz="7200" dirty="0" smtClean="0"/>
              <a:t> e </a:t>
            </a:r>
            <a:r>
              <a:rPr lang="en-GB" altLang="en-US" sz="7200" dirty="0" err="1" smtClean="0"/>
              <a:t>sistematore</a:t>
            </a:r>
            <a:r>
              <a:rPr lang="en-GB" altLang="en-US" sz="7200" dirty="0" smtClean="0"/>
              <a:t> di </a:t>
            </a:r>
            <a:r>
              <a:rPr lang="en-GB" altLang="en-US" sz="7200" dirty="0" err="1" smtClean="0"/>
              <a:t>dottrine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tradizionali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raccolte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nei</a:t>
            </a:r>
            <a:r>
              <a:rPr lang="en-GB" altLang="en-US" sz="7200" dirty="0" smtClean="0"/>
              <a:t> 5 </a:t>
            </a:r>
            <a:r>
              <a:rPr lang="en-GB" altLang="en-US" sz="7200" dirty="0" err="1" smtClean="0"/>
              <a:t>libri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classici</a:t>
            </a:r>
            <a:r>
              <a:rPr lang="en-GB" altLang="en-US" sz="7200" dirty="0"/>
              <a:t> </a:t>
            </a:r>
            <a:r>
              <a:rPr lang="en-GB" altLang="en-US" sz="7200" dirty="0" smtClean="0"/>
              <a:t>[“Io </a:t>
            </a:r>
            <a:r>
              <a:rPr lang="en-GB" altLang="en-US" sz="7200" dirty="0" err="1"/>
              <a:t>tramando</a:t>
            </a:r>
            <a:r>
              <a:rPr lang="en-GB" altLang="en-US" sz="7200" dirty="0"/>
              <a:t>, non </a:t>
            </a:r>
            <a:r>
              <a:rPr lang="en-GB" altLang="en-US" sz="7200" dirty="0" err="1" smtClean="0"/>
              <a:t>creo</a:t>
            </a:r>
            <a:r>
              <a:rPr lang="en-GB" altLang="en-US" sz="7200" dirty="0" smtClean="0"/>
              <a:t>”, </a:t>
            </a:r>
            <a:r>
              <a:rPr lang="en-GB" altLang="en-US" sz="7200" i="1" dirty="0" err="1" smtClean="0"/>
              <a:t>Dialoghi</a:t>
            </a:r>
            <a:r>
              <a:rPr lang="en-GB" altLang="en-US" sz="7200" dirty="0" smtClean="0"/>
              <a:t>], non un </a:t>
            </a:r>
            <a:r>
              <a:rPr lang="en-GB" altLang="en-US" sz="7200" dirty="0" err="1" smtClean="0"/>
              <a:t>profeta</a:t>
            </a:r>
            <a:r>
              <a:rPr lang="en-GB" altLang="en-US" sz="7200" dirty="0" smtClean="0"/>
              <a:t>, un capo-</a:t>
            </a:r>
            <a:r>
              <a:rPr lang="en-GB" altLang="en-US" sz="7200" dirty="0" err="1" smtClean="0"/>
              <a:t>scuola</a:t>
            </a:r>
            <a:r>
              <a:rPr lang="en-GB" altLang="en-US" sz="7200" dirty="0" smtClean="0"/>
              <a:t>; la </a:t>
            </a:r>
            <a:r>
              <a:rPr lang="en-GB" altLang="en-US" sz="7200" dirty="0" err="1" smtClean="0"/>
              <a:t>sua</a:t>
            </a:r>
            <a:r>
              <a:rPr lang="en-GB" altLang="en-US" sz="7200" dirty="0" smtClean="0"/>
              <a:t> opera è </a:t>
            </a:r>
            <a:r>
              <a:rPr lang="en-GB" altLang="en-US" sz="7200" dirty="0" err="1" smtClean="0"/>
              <a:t>proseguita</a:t>
            </a:r>
            <a:r>
              <a:rPr lang="en-GB" altLang="en-US" sz="7200" dirty="0" smtClean="0"/>
              <a:t> da </a:t>
            </a:r>
            <a:r>
              <a:rPr lang="en-GB" altLang="en-US" sz="7200" dirty="0" err="1" smtClean="0"/>
              <a:t>Mencio</a:t>
            </a:r>
            <a:r>
              <a:rPr lang="en-GB" altLang="en-US" sz="7200" dirty="0" smtClean="0"/>
              <a:t> </a:t>
            </a:r>
            <a:r>
              <a:rPr lang="it-IT" altLang="en-US" sz="7200" dirty="0" smtClean="0"/>
              <a:t>(</a:t>
            </a:r>
            <a:r>
              <a:rPr lang="it-IT" altLang="en-US" sz="7200" dirty="0"/>
              <a:t>372-289 a.C</a:t>
            </a:r>
            <a:r>
              <a:rPr lang="it-IT" altLang="en-US" sz="7200" dirty="0" smtClean="0"/>
              <a:t>.), </a:t>
            </a:r>
            <a:r>
              <a:rPr lang="it-IT" altLang="en-US" sz="7200" dirty="0" err="1"/>
              <a:t>Xunzi</a:t>
            </a:r>
            <a:r>
              <a:rPr lang="it-IT" altLang="en-US" sz="7200" dirty="0"/>
              <a:t> (?298-238 a.C</a:t>
            </a:r>
            <a:r>
              <a:rPr lang="it-IT" altLang="en-US" sz="7200" dirty="0" smtClean="0"/>
              <a:t>.: fondatore ella scuola dei «legisti») </a:t>
            </a:r>
            <a:r>
              <a:rPr lang="it-IT" altLang="en-US" sz="7200" dirty="0"/>
              <a:t>e </a:t>
            </a:r>
            <a:r>
              <a:rPr lang="it-IT" altLang="en-US" sz="7200" dirty="0" err="1"/>
              <a:t>Zhu</a:t>
            </a:r>
            <a:r>
              <a:rPr lang="it-IT" altLang="en-US" sz="7200" dirty="0"/>
              <a:t> </a:t>
            </a:r>
            <a:r>
              <a:rPr lang="it-IT" altLang="en-US" sz="7200" dirty="0" err="1"/>
              <a:t>Xi</a:t>
            </a:r>
            <a:r>
              <a:rPr lang="it-IT" altLang="en-US" sz="7200" dirty="0"/>
              <a:t> (</a:t>
            </a:r>
            <a:r>
              <a:rPr lang="it-IT" altLang="en-US" sz="7200" dirty="0" smtClean="0"/>
              <a:t>1130-1200)</a:t>
            </a:r>
            <a:endParaRPr lang="en-GB" altLang="en-US" sz="7200" dirty="0" smtClean="0"/>
          </a:p>
          <a:p>
            <a:pPr>
              <a:lnSpc>
                <a:spcPct val="120000"/>
              </a:lnSpc>
              <a:defRPr/>
            </a:pPr>
            <a:r>
              <a:rPr lang="en-GB" altLang="en-US" sz="7200" dirty="0" err="1" smtClean="0"/>
              <a:t>Scuole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confuciane</a:t>
            </a:r>
            <a:r>
              <a:rPr lang="en-GB" altLang="en-US" sz="7200" dirty="0" smtClean="0"/>
              <a:t> successive, neo-</a:t>
            </a:r>
            <a:r>
              <a:rPr lang="en-GB" altLang="en-US" sz="7200" dirty="0" err="1" smtClean="0"/>
              <a:t>confucianesimo</a:t>
            </a:r>
            <a:r>
              <a:rPr lang="en-GB" altLang="en-US" sz="7200" dirty="0" smtClean="0"/>
              <a:t> </a:t>
            </a:r>
            <a:r>
              <a:rPr lang="en-GB" altLang="en-US" sz="7200" dirty="0" err="1" smtClean="0"/>
              <a:t>dall’VIII</a:t>
            </a:r>
            <a:r>
              <a:rPr lang="en-GB" altLang="en-US" sz="7200" dirty="0" smtClean="0"/>
              <a:t> sec. d. C.</a:t>
            </a:r>
          </a:p>
          <a:p>
            <a:pPr>
              <a:lnSpc>
                <a:spcPct val="120000"/>
              </a:lnSpc>
              <a:defRPr/>
            </a:pPr>
            <a:r>
              <a:rPr lang="it-IT" altLang="en-US" sz="7200" dirty="0" smtClean="0"/>
              <a:t>Riconoscimento </a:t>
            </a:r>
            <a:r>
              <a:rPr lang="it-IT" altLang="en-US" sz="7200" dirty="0"/>
              <a:t>ufficiale e garanzie istituzionali </a:t>
            </a:r>
            <a:r>
              <a:rPr lang="it-IT" altLang="en-US" sz="7200" dirty="0" smtClean="0"/>
              <a:t>nel </a:t>
            </a:r>
            <a:r>
              <a:rPr lang="it-IT" altLang="en-US" sz="7200" dirty="0"/>
              <a:t>136 a.C., sotto l’imperatore Wu della dinastia Han, con la creazione di cattedre (</a:t>
            </a:r>
            <a:r>
              <a:rPr lang="it-IT" altLang="en-US" sz="7200" dirty="0" err="1"/>
              <a:t>boshi</a:t>
            </a:r>
            <a:r>
              <a:rPr lang="it-IT" altLang="en-US" sz="7200" dirty="0"/>
              <a:t>) per lo studio dei cinque libri canonici.</a:t>
            </a:r>
            <a:endParaRPr lang="en-GB" altLang="en-US" sz="7200" dirty="0" smtClean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GB" alt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47EA08-3B6E-41EE-832D-70B479BB5FC1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err="1" smtClean="0"/>
              <a:t>Storia</a:t>
            </a:r>
            <a:r>
              <a:rPr lang="en-GB" dirty="0" smtClean="0"/>
              <a:t> </a:t>
            </a:r>
            <a:r>
              <a:rPr lang="en-GB" sz="2800" i="1" dirty="0" smtClean="0"/>
              <a:t>(continua)</a:t>
            </a:r>
            <a:endParaRPr lang="en-GB" sz="2800" i="1" dirty="0"/>
          </a:p>
        </p:txBody>
      </p:sp>
      <p:sp>
        <p:nvSpPr>
          <p:cNvPr id="16387" name="Segnaposto contenuto 2"/>
          <p:cNvSpPr>
            <a:spLocks noGrp="1"/>
          </p:cNvSpPr>
          <p:nvPr>
            <p:ph idx="1"/>
          </p:nvPr>
        </p:nvSpPr>
        <p:spPr>
          <a:xfrm>
            <a:off x="395288" y="1341438"/>
            <a:ext cx="8208962" cy="467995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altLang="en-US" dirty="0" err="1" smtClean="0"/>
              <a:t>Scuola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confuciana</a:t>
            </a:r>
            <a:r>
              <a:rPr lang="en-GB" altLang="en-US" dirty="0" smtClean="0"/>
              <a:t> (</a:t>
            </a:r>
            <a:r>
              <a:rPr lang="en-GB" altLang="en-US" b="1" i="1" dirty="0" err="1" smtClean="0">
                <a:solidFill>
                  <a:srgbClr val="FFC000"/>
                </a:solidFill>
              </a:rPr>
              <a:t>rujia</a:t>
            </a:r>
            <a:r>
              <a:rPr lang="en-GB" altLang="en-US" dirty="0" smtClean="0"/>
              <a:t>, da </a:t>
            </a:r>
            <a:r>
              <a:rPr lang="en-GB" altLang="en-US" b="1" i="1" dirty="0" err="1">
                <a:solidFill>
                  <a:srgbClr val="FFC000"/>
                </a:solidFill>
              </a:rPr>
              <a:t>ru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dotto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uomo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raffinato</a:t>
            </a:r>
            <a:r>
              <a:rPr lang="en-GB" altLang="en-US" dirty="0" smtClean="0"/>
              <a:t>,</a:t>
            </a:r>
            <a:r>
              <a:rPr lang="en-GB" altLang="en-US" i="1" dirty="0" smtClean="0"/>
              <a:t> </a:t>
            </a:r>
            <a:r>
              <a:rPr lang="en-GB" altLang="en-US" dirty="0" err="1" smtClean="0"/>
              <a:t>donde</a:t>
            </a:r>
            <a:r>
              <a:rPr lang="en-GB" altLang="en-US" dirty="0" smtClean="0"/>
              <a:t> “</a:t>
            </a:r>
            <a:r>
              <a:rPr lang="en-GB" altLang="en-US" dirty="0" err="1" smtClean="0"/>
              <a:t>ruismo</a:t>
            </a:r>
            <a:r>
              <a:rPr lang="en-GB" altLang="en-US" dirty="0" smtClean="0"/>
              <a:t>” o </a:t>
            </a:r>
            <a:r>
              <a:rPr lang="en-GB" altLang="en-US" dirty="0" err="1" smtClean="0"/>
              <a:t>scuola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dotti</a:t>
            </a:r>
            <a:r>
              <a:rPr lang="en-GB" altLang="en-US" dirty="0" smtClean="0"/>
              <a:t>) e </a:t>
            </a:r>
            <a:r>
              <a:rPr lang="en-GB" altLang="en-US" dirty="0" err="1" smtClean="0"/>
              <a:t>scuola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legisti</a:t>
            </a:r>
            <a:r>
              <a:rPr lang="en-GB" altLang="en-US" dirty="0" smtClean="0"/>
              <a:t> (</a:t>
            </a:r>
            <a:r>
              <a:rPr lang="en-GB" altLang="en-US" b="1" i="1" dirty="0" err="1">
                <a:solidFill>
                  <a:srgbClr val="FFC000"/>
                </a:solidFill>
              </a:rPr>
              <a:t>fajia</a:t>
            </a:r>
            <a:r>
              <a:rPr lang="en-GB" altLang="en-US" dirty="0" smtClean="0"/>
              <a:t>)</a:t>
            </a:r>
          </a:p>
          <a:p>
            <a:pPr>
              <a:defRPr/>
            </a:pPr>
            <a:r>
              <a:rPr lang="en-GB" altLang="en-US" dirty="0" err="1" smtClean="0"/>
              <a:t>Istituzionalizzazione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confucianesimo</a:t>
            </a:r>
            <a:r>
              <a:rPr lang="en-GB" altLang="en-US" dirty="0" smtClean="0"/>
              <a:t> come </a:t>
            </a:r>
            <a:r>
              <a:rPr lang="en-GB" altLang="en-US" dirty="0" err="1" smtClean="0"/>
              <a:t>dottrina</a:t>
            </a:r>
            <a:r>
              <a:rPr lang="en-GB" altLang="en-US" dirty="0" smtClean="0"/>
              <a:t> di Stato sotto </a:t>
            </a:r>
            <a:r>
              <a:rPr lang="en-GB" altLang="en-US" dirty="0" err="1" smtClean="0"/>
              <a:t>l’imperatore</a:t>
            </a:r>
            <a:r>
              <a:rPr lang="en-GB" altLang="en-US" dirty="0" smtClean="0"/>
              <a:t> Wu (141-87 a. C., </a:t>
            </a:r>
            <a:r>
              <a:rPr lang="en-GB" altLang="en-US" dirty="0" err="1" smtClean="0"/>
              <a:t>dinastia</a:t>
            </a:r>
            <a:r>
              <a:rPr lang="en-GB" altLang="en-US" dirty="0"/>
              <a:t> </a:t>
            </a:r>
            <a:r>
              <a:rPr lang="en-GB" altLang="en-US" dirty="0" smtClean="0"/>
              <a:t>Han, 206 </a:t>
            </a:r>
            <a:r>
              <a:rPr lang="en-GB" altLang="en-US" dirty="0" err="1"/>
              <a:t>a.C</a:t>
            </a:r>
            <a:r>
              <a:rPr lang="en-GB" altLang="en-US" dirty="0"/>
              <a:t>. - 220 </a:t>
            </a:r>
            <a:r>
              <a:rPr lang="en-GB" altLang="en-US" dirty="0" err="1"/>
              <a:t>d.C</a:t>
            </a:r>
            <a:r>
              <a:rPr lang="en-GB" altLang="en-US" dirty="0" err="1" smtClean="0"/>
              <a:t>.</a:t>
            </a:r>
            <a:r>
              <a:rPr lang="en-GB" altLang="en-US" dirty="0" smtClean="0"/>
              <a:t>)</a:t>
            </a:r>
          </a:p>
          <a:p>
            <a:pPr>
              <a:defRPr/>
            </a:pPr>
            <a:r>
              <a:rPr lang="en-GB" altLang="en-US" dirty="0" smtClean="0"/>
              <a:t>Fondazione di </a:t>
            </a:r>
            <a:r>
              <a:rPr lang="en-GB" altLang="en-US" dirty="0" err="1" smtClean="0"/>
              <a:t>scuole</a:t>
            </a:r>
            <a:r>
              <a:rPr lang="en-GB" altLang="en-US" dirty="0" smtClean="0"/>
              <a:t> e </a:t>
            </a:r>
            <a:r>
              <a:rPr lang="en-GB" altLang="en-US" dirty="0" err="1" smtClean="0"/>
              <a:t>accademie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confuciane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confucianizzazione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dell’amministrazione</a:t>
            </a:r>
            <a:r>
              <a:rPr lang="en-GB" altLang="en-US" dirty="0" smtClean="0"/>
              <a:t>, </a:t>
            </a:r>
            <a:r>
              <a:rPr lang="en-GB" altLang="en-US" dirty="0" err="1" smtClean="0"/>
              <a:t>avvio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culto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ufficiale</a:t>
            </a:r>
            <a:r>
              <a:rPr lang="en-GB" altLang="en-US" dirty="0" smtClean="0"/>
              <a:t> di </a:t>
            </a:r>
            <a:r>
              <a:rPr lang="en-GB" altLang="en-US" dirty="0" err="1" smtClean="0"/>
              <a:t>Confucio</a:t>
            </a:r>
            <a:endParaRPr lang="en-GB" altLang="en-US" dirty="0" smtClean="0"/>
          </a:p>
          <a:p>
            <a:pPr>
              <a:defRPr/>
            </a:pPr>
            <a:r>
              <a:rPr lang="en-GB" altLang="en-US" dirty="0" err="1" smtClean="0"/>
              <a:t>Assorbimento</a:t>
            </a:r>
            <a:r>
              <a:rPr lang="en-GB" altLang="en-US" dirty="0" smtClean="0"/>
              <a:t> di </a:t>
            </a:r>
            <a:r>
              <a:rPr lang="en-GB" altLang="en-US" dirty="0" err="1" smtClean="0"/>
              <a:t>elementi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religiosi</a:t>
            </a:r>
            <a:r>
              <a:rPr lang="en-GB" altLang="en-US" dirty="0" smtClean="0"/>
              <a:t> e </a:t>
            </a:r>
            <a:r>
              <a:rPr lang="en-GB" altLang="en-US" dirty="0" err="1" smtClean="0"/>
              <a:t>manifestazioni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cultuali</a:t>
            </a:r>
            <a:endParaRPr lang="en-GB" altLang="en-US" dirty="0" smtClean="0"/>
          </a:p>
          <a:p>
            <a:pPr>
              <a:defRPr/>
            </a:pPr>
            <a:r>
              <a:rPr lang="en-GB" altLang="en-US" dirty="0" err="1" smtClean="0"/>
              <a:t>Adozione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confucianesimo</a:t>
            </a:r>
            <a:r>
              <a:rPr lang="en-GB" altLang="en-US" dirty="0" smtClean="0"/>
              <a:t> da parte degli Yuan,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Ming e </a:t>
            </a:r>
            <a:r>
              <a:rPr lang="en-GB" altLang="en-US" dirty="0" err="1" smtClean="0"/>
              <a:t>dei</a:t>
            </a:r>
            <a:r>
              <a:rPr lang="en-GB" altLang="en-US" dirty="0" smtClean="0"/>
              <a:t> Qing</a:t>
            </a:r>
          </a:p>
          <a:p>
            <a:pPr>
              <a:defRPr/>
            </a:pPr>
            <a:r>
              <a:rPr lang="en-GB" altLang="en-US" dirty="0" err="1" smtClean="0"/>
              <a:t>Sfortuna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confucianesimo</a:t>
            </a:r>
            <a:r>
              <a:rPr lang="en-GB" altLang="en-US" dirty="0" smtClean="0"/>
              <a:t> dal primo ‘900: </a:t>
            </a:r>
            <a:r>
              <a:rPr lang="en-GB" altLang="en-US" dirty="0" err="1" smtClean="0"/>
              <a:t>abolizione</a:t>
            </a:r>
            <a:r>
              <a:rPr lang="en-GB" altLang="en-US" dirty="0" smtClean="0"/>
              <a:t> degli </a:t>
            </a:r>
            <a:r>
              <a:rPr lang="en-GB" altLang="en-US" dirty="0" err="1" smtClean="0"/>
              <a:t>esami</a:t>
            </a:r>
            <a:r>
              <a:rPr lang="en-GB" altLang="en-US" dirty="0" smtClean="0"/>
              <a:t> di Stato (1905), </a:t>
            </a:r>
            <a:r>
              <a:rPr lang="en-GB" altLang="en-US" dirty="0" err="1" smtClean="0"/>
              <a:t>movimento</a:t>
            </a:r>
            <a:r>
              <a:rPr lang="en-GB" altLang="en-US" dirty="0" smtClean="0"/>
              <a:t> del 4 Maggio 1919, </a:t>
            </a:r>
            <a:r>
              <a:rPr lang="en-GB" altLang="en-US" dirty="0" err="1" smtClean="0"/>
              <a:t>rivoluzione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culturale</a:t>
            </a:r>
            <a:endParaRPr lang="en-GB" altLang="en-US" dirty="0" smtClean="0"/>
          </a:p>
          <a:p>
            <a:pPr>
              <a:defRPr/>
            </a:pPr>
            <a:r>
              <a:rPr lang="en-GB" altLang="en-US" dirty="0" err="1" smtClean="0"/>
              <a:t>Ripresa</a:t>
            </a:r>
            <a:r>
              <a:rPr lang="en-GB" altLang="en-US" dirty="0" smtClean="0"/>
              <a:t> del </a:t>
            </a:r>
            <a:r>
              <a:rPr lang="en-GB" altLang="en-US" dirty="0" err="1" smtClean="0"/>
              <a:t>confucianesimo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negli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anni</a:t>
            </a:r>
            <a:r>
              <a:rPr lang="en-GB" altLang="en-US" dirty="0" smtClean="0"/>
              <a:t> ‘80 del ‘900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E43F19A-617C-4B10-A0A2-8592DD0E76F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9775" y="153988"/>
            <a:ext cx="7543800" cy="8636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I </a:t>
            </a:r>
            <a:r>
              <a:rPr lang="en-GB" dirty="0" err="1" smtClean="0"/>
              <a:t>testi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017588"/>
            <a:ext cx="8507413" cy="53641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GB" sz="1800" dirty="0" smtClean="0"/>
              <a:t>Non </a:t>
            </a:r>
            <a:r>
              <a:rPr lang="en-GB" sz="1800" dirty="0" err="1" smtClean="0"/>
              <a:t>esistono</a:t>
            </a:r>
            <a:r>
              <a:rPr lang="en-GB" sz="1800" dirty="0" smtClean="0"/>
              <a:t> </a:t>
            </a:r>
            <a:r>
              <a:rPr lang="en-GB" sz="1800" dirty="0" err="1" smtClean="0"/>
              <a:t>opere</a:t>
            </a:r>
            <a:r>
              <a:rPr lang="en-GB" sz="1800" dirty="0" smtClean="0"/>
              <a:t> </a:t>
            </a:r>
            <a:r>
              <a:rPr lang="en-GB" sz="1800" dirty="0" err="1" smtClean="0"/>
              <a:t>direttamente</a:t>
            </a:r>
            <a:r>
              <a:rPr lang="en-GB" sz="1800" dirty="0" smtClean="0"/>
              <a:t> </a:t>
            </a:r>
            <a:r>
              <a:rPr lang="en-GB" sz="1800" dirty="0" err="1" smtClean="0"/>
              <a:t>riconducibili</a:t>
            </a:r>
            <a:r>
              <a:rPr lang="en-GB" sz="1800" dirty="0" smtClean="0"/>
              <a:t> a </a:t>
            </a:r>
            <a:r>
              <a:rPr lang="en-GB" sz="1800" dirty="0" err="1" smtClean="0"/>
              <a:t>Confucio</a:t>
            </a:r>
            <a:r>
              <a:rPr lang="en-GB" sz="1800" dirty="0" smtClean="0"/>
              <a:t>, ma solo </a:t>
            </a:r>
            <a:r>
              <a:rPr lang="en-GB" sz="1800" dirty="0" err="1" smtClean="0"/>
              <a:t>raccolte</a:t>
            </a:r>
            <a:r>
              <a:rPr lang="en-GB" sz="1800" dirty="0" smtClean="0"/>
              <a:t> posteriori e </a:t>
            </a:r>
            <a:r>
              <a:rPr lang="en-GB" sz="1800" dirty="0" err="1" smtClean="0"/>
              <a:t>asistematiche</a:t>
            </a:r>
            <a:r>
              <a:rPr lang="en-GB" sz="1800" dirty="0" smtClean="0"/>
              <a:t> di </a:t>
            </a:r>
            <a:r>
              <a:rPr lang="en-GB" sz="1800" dirty="0" err="1" smtClean="0"/>
              <a:t>aforismi</a:t>
            </a:r>
            <a:r>
              <a:rPr lang="en-GB" sz="1800" dirty="0" smtClean="0"/>
              <a:t>, </a:t>
            </a:r>
            <a:r>
              <a:rPr lang="en-GB" sz="1800" dirty="0" err="1" smtClean="0"/>
              <a:t>precetti</a:t>
            </a:r>
            <a:r>
              <a:rPr lang="en-GB" sz="1800" dirty="0" smtClean="0"/>
              <a:t>, </a:t>
            </a:r>
            <a:r>
              <a:rPr lang="en-GB" sz="1800" dirty="0" err="1" smtClean="0"/>
              <a:t>massime</a:t>
            </a:r>
            <a:endParaRPr lang="en-GB" sz="1800" dirty="0" smtClean="0"/>
          </a:p>
          <a:p>
            <a:pPr>
              <a:lnSpc>
                <a:spcPct val="120000"/>
              </a:lnSpc>
              <a:defRPr/>
            </a:pPr>
            <a:r>
              <a:rPr lang="en-GB" sz="1800" b="1" i="1" dirty="0" smtClean="0">
                <a:solidFill>
                  <a:srgbClr val="FFC000"/>
                </a:solidFill>
              </a:rPr>
              <a:t>I Quattro </a:t>
            </a:r>
            <a:r>
              <a:rPr lang="en-GB" sz="1800" b="1" i="1" dirty="0" err="1" smtClean="0">
                <a:solidFill>
                  <a:srgbClr val="FFC000"/>
                </a:solidFill>
              </a:rPr>
              <a:t>Libri</a:t>
            </a:r>
            <a:r>
              <a:rPr lang="en-GB" sz="1800" b="1" dirty="0" smtClean="0">
                <a:solidFill>
                  <a:srgbClr val="FFC000"/>
                </a:solidFill>
              </a:rPr>
              <a:t> </a:t>
            </a:r>
            <a:r>
              <a:rPr lang="en-GB" sz="1800" dirty="0" err="1"/>
              <a:t>canonici</a:t>
            </a:r>
            <a:r>
              <a:rPr lang="en-GB" sz="1800" b="1" dirty="0" smtClean="0">
                <a:solidFill>
                  <a:srgbClr val="FFC000"/>
                </a:solidFill>
              </a:rPr>
              <a:t> </a:t>
            </a:r>
            <a:r>
              <a:rPr lang="en-GB" sz="1800" dirty="0" smtClean="0"/>
              <a:t>(</a:t>
            </a:r>
            <a:r>
              <a:rPr lang="en-GB" sz="1800" i="1" dirty="0" err="1" smtClean="0"/>
              <a:t>Lunyu</a:t>
            </a:r>
            <a:r>
              <a:rPr lang="en-GB" sz="1800" dirty="0" smtClean="0"/>
              <a:t>, </a:t>
            </a:r>
            <a:r>
              <a:rPr lang="en-GB" sz="1800" i="1" dirty="0" smtClean="0"/>
              <a:t>Mengzi</a:t>
            </a:r>
            <a:r>
              <a:rPr lang="en-GB" sz="1800" dirty="0" smtClean="0"/>
              <a:t>, </a:t>
            </a:r>
            <a:r>
              <a:rPr lang="en-GB" sz="1800" i="1" dirty="0" err="1" smtClean="0"/>
              <a:t>Zhongyong</a:t>
            </a:r>
            <a:r>
              <a:rPr lang="en-GB" sz="1800" dirty="0" smtClean="0"/>
              <a:t> e </a:t>
            </a:r>
            <a:r>
              <a:rPr lang="en-GB" sz="1800" i="1" dirty="0" err="1" smtClean="0"/>
              <a:t>Daxue</a:t>
            </a:r>
            <a:r>
              <a:rPr lang="en-GB" sz="1800" dirty="0" smtClean="0"/>
              <a:t>, III-I sec. a. C.)</a:t>
            </a:r>
            <a:endParaRPr lang="en-GB" sz="1800" i="1" dirty="0" smtClean="0"/>
          </a:p>
          <a:p>
            <a:pPr>
              <a:lnSpc>
                <a:spcPct val="100000"/>
              </a:lnSpc>
              <a:defRPr/>
            </a:pPr>
            <a:r>
              <a:rPr lang="en-GB" sz="1800" dirty="0"/>
              <a:t>I </a:t>
            </a:r>
            <a:r>
              <a:rPr lang="en-GB" sz="1800" i="1" dirty="0" err="1"/>
              <a:t>Dialoghi</a:t>
            </a:r>
            <a:r>
              <a:rPr lang="en-GB" sz="1800" i="1" dirty="0"/>
              <a:t> </a:t>
            </a:r>
            <a:r>
              <a:rPr lang="en-GB" sz="1800" dirty="0"/>
              <a:t>(</a:t>
            </a:r>
            <a:r>
              <a:rPr lang="en-GB" sz="1800" i="1" dirty="0" err="1"/>
              <a:t>Analecta</a:t>
            </a:r>
            <a:r>
              <a:rPr lang="en-GB" sz="1800" dirty="0"/>
              <a:t>) </a:t>
            </a:r>
            <a:r>
              <a:rPr lang="en-GB" sz="1800" dirty="0" err="1"/>
              <a:t>sono</a:t>
            </a:r>
            <a:r>
              <a:rPr lang="en-GB" sz="1800" dirty="0"/>
              <a:t> </a:t>
            </a:r>
            <a:r>
              <a:rPr lang="en-GB" sz="1800" dirty="0" err="1"/>
              <a:t>una</a:t>
            </a:r>
            <a:r>
              <a:rPr lang="en-GB" sz="1800" dirty="0"/>
              <a:t> </a:t>
            </a:r>
            <a:r>
              <a:rPr lang="en-GB" sz="1800" dirty="0" err="1"/>
              <a:t>versione</a:t>
            </a:r>
            <a:r>
              <a:rPr lang="en-GB" sz="1800" dirty="0"/>
              <a:t> del </a:t>
            </a:r>
            <a:r>
              <a:rPr lang="en-GB" sz="1800" i="1" dirty="0" err="1"/>
              <a:t>Lunyu</a:t>
            </a:r>
            <a:r>
              <a:rPr lang="en-GB" sz="1800" dirty="0"/>
              <a:t> </a:t>
            </a:r>
            <a:r>
              <a:rPr lang="en-GB" sz="1800" dirty="0" err="1"/>
              <a:t>fissata</a:t>
            </a:r>
            <a:r>
              <a:rPr lang="en-GB" sz="1800" dirty="0"/>
              <a:t> </a:t>
            </a:r>
            <a:r>
              <a:rPr lang="en-GB" sz="1800" dirty="0" err="1"/>
              <a:t>tra</a:t>
            </a:r>
            <a:r>
              <a:rPr lang="en-GB" sz="1800" dirty="0"/>
              <a:t> la </a:t>
            </a:r>
            <a:r>
              <a:rPr lang="en-GB" sz="1800" dirty="0" err="1"/>
              <a:t>seconda</a:t>
            </a:r>
            <a:r>
              <a:rPr lang="en-GB" sz="1800" dirty="0"/>
              <a:t> </a:t>
            </a:r>
            <a:r>
              <a:rPr lang="en-GB" sz="1800" dirty="0" err="1"/>
              <a:t>metà</a:t>
            </a:r>
            <a:r>
              <a:rPr lang="en-GB" sz="1800" dirty="0"/>
              <a:t> del III sec. e </a:t>
            </a:r>
            <a:r>
              <a:rPr lang="en-GB" sz="1800" dirty="0" err="1"/>
              <a:t>il</a:t>
            </a:r>
            <a:r>
              <a:rPr lang="en-GB" sz="1800" dirty="0"/>
              <a:t> I sec. a. C</a:t>
            </a:r>
            <a:r>
              <a:rPr lang="en-GB" sz="1800" dirty="0" smtClean="0"/>
              <a:t>.); </a:t>
            </a:r>
            <a:r>
              <a:rPr lang="en-GB" sz="1800" dirty="0" err="1" smtClean="0"/>
              <a:t>il</a:t>
            </a:r>
            <a:r>
              <a:rPr lang="en-GB" sz="1800" dirty="0" smtClean="0"/>
              <a:t> </a:t>
            </a:r>
            <a:r>
              <a:rPr lang="en-GB" sz="1800" i="1" dirty="0" smtClean="0"/>
              <a:t>Mengzi</a:t>
            </a:r>
            <a:r>
              <a:rPr lang="en-GB" sz="1800" dirty="0" smtClean="0"/>
              <a:t> è la </a:t>
            </a:r>
            <a:r>
              <a:rPr lang="en-GB" sz="1800" dirty="0" err="1" smtClean="0"/>
              <a:t>seconda</a:t>
            </a:r>
            <a:r>
              <a:rPr lang="en-GB" sz="1800" dirty="0" smtClean="0"/>
              <a:t> opera </a:t>
            </a:r>
            <a:r>
              <a:rPr lang="en-GB" sz="1800" dirty="0" err="1" smtClean="0"/>
              <a:t>classica</a:t>
            </a:r>
            <a:r>
              <a:rPr lang="en-GB" sz="1800" dirty="0" smtClean="0"/>
              <a:t> del </a:t>
            </a:r>
            <a:r>
              <a:rPr lang="en-GB" sz="1800" dirty="0" err="1" smtClean="0"/>
              <a:t>confucianesimo</a:t>
            </a:r>
            <a:r>
              <a:rPr lang="en-GB" sz="1800" dirty="0" smtClean="0"/>
              <a:t>, </a:t>
            </a:r>
            <a:r>
              <a:rPr lang="en-GB" sz="1800" dirty="0" err="1" smtClean="0"/>
              <a:t>contenente</a:t>
            </a:r>
            <a:r>
              <a:rPr lang="en-GB" sz="1800" dirty="0" smtClean="0"/>
              <a:t> </a:t>
            </a:r>
            <a:r>
              <a:rPr lang="en-GB" sz="1800" dirty="0" err="1" smtClean="0"/>
              <a:t>il</a:t>
            </a:r>
            <a:r>
              <a:rPr lang="en-GB" sz="1800" dirty="0" smtClean="0"/>
              <a:t> </a:t>
            </a:r>
            <a:r>
              <a:rPr lang="en-GB" sz="1800" dirty="0" err="1" smtClean="0"/>
              <a:t>pensiero</a:t>
            </a:r>
            <a:r>
              <a:rPr lang="en-GB" sz="1800" dirty="0" smtClean="0"/>
              <a:t> di </a:t>
            </a:r>
            <a:r>
              <a:rPr lang="en-GB" sz="1800" dirty="0" err="1" smtClean="0"/>
              <a:t>Meng</a:t>
            </a:r>
            <a:r>
              <a:rPr lang="en-GB" sz="1800" dirty="0" smtClean="0"/>
              <a:t> </a:t>
            </a:r>
            <a:r>
              <a:rPr lang="en-GB" sz="1800" dirty="0" err="1" smtClean="0"/>
              <a:t>Ke</a:t>
            </a:r>
            <a:r>
              <a:rPr lang="en-GB" sz="1800" dirty="0" smtClean="0"/>
              <a:t>, o </a:t>
            </a:r>
            <a:r>
              <a:rPr lang="en-GB" sz="1800" dirty="0" err="1" smtClean="0"/>
              <a:t>Mencio</a:t>
            </a:r>
            <a:r>
              <a:rPr lang="en-GB" sz="1800" dirty="0" smtClean="0"/>
              <a:t>, </a:t>
            </a:r>
            <a:r>
              <a:rPr lang="en-GB" sz="1800" dirty="0" err="1" smtClean="0"/>
              <a:t>il</a:t>
            </a:r>
            <a:r>
              <a:rPr lang="en-GB" sz="1800" dirty="0" smtClean="0"/>
              <a:t> </a:t>
            </a:r>
            <a:r>
              <a:rPr lang="en-GB" sz="1800" dirty="0" err="1" smtClean="0"/>
              <a:t>più</a:t>
            </a:r>
            <a:r>
              <a:rPr lang="en-GB" sz="1800" dirty="0" smtClean="0"/>
              <a:t> </a:t>
            </a:r>
            <a:r>
              <a:rPr lang="en-GB" sz="1800" dirty="0" err="1" smtClean="0"/>
              <a:t>grande</a:t>
            </a:r>
            <a:r>
              <a:rPr lang="en-GB" sz="1800" dirty="0" smtClean="0"/>
              <a:t> </a:t>
            </a:r>
            <a:r>
              <a:rPr lang="en-GB" sz="1800" dirty="0" err="1" smtClean="0"/>
              <a:t>interprete</a:t>
            </a:r>
            <a:r>
              <a:rPr lang="en-GB" sz="1800" dirty="0" smtClean="0"/>
              <a:t> di </a:t>
            </a:r>
            <a:r>
              <a:rPr lang="en-GB" sz="1800" dirty="0" err="1" smtClean="0"/>
              <a:t>Confucio</a:t>
            </a:r>
            <a:r>
              <a:rPr lang="en-GB" sz="1800" dirty="0" smtClean="0"/>
              <a:t> (IV sec. a. C.)</a:t>
            </a:r>
          </a:p>
          <a:p>
            <a:pPr>
              <a:lnSpc>
                <a:spcPct val="120000"/>
              </a:lnSpc>
              <a:defRPr/>
            </a:pPr>
            <a:r>
              <a:rPr lang="en-GB" sz="1800" i="1" dirty="0" smtClean="0">
                <a:solidFill>
                  <a:srgbClr val="FFC000"/>
                </a:solidFill>
              </a:rPr>
              <a:t>I </a:t>
            </a:r>
            <a:r>
              <a:rPr lang="en-GB" sz="1800" b="1" i="1" dirty="0" smtClean="0">
                <a:solidFill>
                  <a:srgbClr val="FFC000"/>
                </a:solidFill>
              </a:rPr>
              <a:t>Cinque </a:t>
            </a:r>
            <a:r>
              <a:rPr lang="en-GB" sz="1800" b="1" i="1" dirty="0" err="1" smtClean="0">
                <a:solidFill>
                  <a:srgbClr val="FFC000"/>
                </a:solidFill>
              </a:rPr>
              <a:t>Libri</a:t>
            </a:r>
            <a:r>
              <a:rPr lang="en-GB" sz="1800" b="1" i="1" dirty="0" smtClean="0">
                <a:solidFill>
                  <a:srgbClr val="FFC000"/>
                </a:solidFill>
              </a:rPr>
              <a:t> </a:t>
            </a:r>
            <a:r>
              <a:rPr lang="en-GB" sz="1800" b="1" i="1" dirty="0" err="1" smtClean="0">
                <a:solidFill>
                  <a:srgbClr val="FFC000"/>
                </a:solidFill>
              </a:rPr>
              <a:t>classici</a:t>
            </a:r>
            <a:r>
              <a:rPr lang="en-GB" sz="1800" b="1" i="1" dirty="0" smtClean="0">
                <a:solidFill>
                  <a:srgbClr val="FFC000"/>
                </a:solidFill>
              </a:rPr>
              <a:t> </a:t>
            </a:r>
            <a:r>
              <a:rPr lang="en-GB" sz="1800" dirty="0" err="1" smtClean="0"/>
              <a:t>stabiliti</a:t>
            </a:r>
            <a:r>
              <a:rPr lang="en-GB" sz="1800" dirty="0" smtClean="0"/>
              <a:t> in </a:t>
            </a:r>
            <a:r>
              <a:rPr lang="en-GB" sz="1800" dirty="0" err="1" smtClean="0"/>
              <a:t>periodo</a:t>
            </a:r>
            <a:r>
              <a:rPr lang="en-GB" sz="1800" dirty="0" smtClean="0"/>
              <a:t> Han (III sec. a. C.-III sec. d. C.):</a:t>
            </a:r>
          </a:p>
          <a:p>
            <a:pPr marL="1258888" lvl="1">
              <a:lnSpc>
                <a:spcPct val="100000"/>
              </a:lnSpc>
              <a:defRPr/>
            </a:pPr>
            <a:r>
              <a:rPr lang="en-GB" sz="1800" dirty="0" err="1" smtClean="0"/>
              <a:t>Libro</a:t>
            </a:r>
            <a:r>
              <a:rPr lang="en-GB" sz="1800" dirty="0" smtClean="0"/>
              <a:t> </a:t>
            </a:r>
            <a:r>
              <a:rPr lang="en-GB" sz="1800" dirty="0" err="1" smtClean="0"/>
              <a:t>dei</a:t>
            </a:r>
            <a:r>
              <a:rPr lang="en-GB" sz="1800" dirty="0" smtClean="0"/>
              <a:t> </a:t>
            </a:r>
            <a:r>
              <a:rPr lang="en-GB" sz="1800" dirty="0" err="1" smtClean="0"/>
              <a:t>Cambiamenti</a:t>
            </a:r>
            <a:r>
              <a:rPr lang="en-GB" sz="1800" dirty="0" smtClean="0"/>
              <a:t> (</a:t>
            </a:r>
            <a:r>
              <a:rPr lang="en-GB" sz="1800" i="1" dirty="0" err="1" smtClean="0"/>
              <a:t>Yijing</a:t>
            </a:r>
            <a:r>
              <a:rPr lang="en-GB" sz="1800" dirty="0" smtClean="0"/>
              <a:t> o </a:t>
            </a:r>
            <a:r>
              <a:rPr lang="en-GB" sz="1800" i="1" dirty="0" smtClean="0"/>
              <a:t>I Ching</a:t>
            </a:r>
            <a:r>
              <a:rPr lang="en-GB" sz="1800" dirty="0" smtClean="0"/>
              <a:t>)</a:t>
            </a:r>
          </a:p>
          <a:p>
            <a:pPr marL="1258888" lvl="1">
              <a:lnSpc>
                <a:spcPct val="100000"/>
              </a:lnSpc>
              <a:defRPr/>
            </a:pPr>
            <a:r>
              <a:rPr lang="en-GB" sz="1800" dirty="0" err="1" smtClean="0"/>
              <a:t>Libro</a:t>
            </a:r>
            <a:r>
              <a:rPr lang="en-GB" sz="1800" dirty="0" smtClean="0"/>
              <a:t> delle </a:t>
            </a:r>
            <a:r>
              <a:rPr lang="en-GB" sz="1800" dirty="0" err="1" smtClean="0"/>
              <a:t>Odi</a:t>
            </a:r>
            <a:r>
              <a:rPr lang="en-GB" sz="1800" dirty="0" smtClean="0"/>
              <a:t> (</a:t>
            </a:r>
            <a:r>
              <a:rPr lang="en-GB" sz="1800" i="1" dirty="0"/>
              <a:t>Shijing </a:t>
            </a:r>
            <a:r>
              <a:rPr lang="en-GB" sz="1800" i="1" dirty="0" smtClean="0"/>
              <a:t>o </a:t>
            </a:r>
            <a:r>
              <a:rPr lang="en-GB" sz="1800" dirty="0" err="1" smtClean="0"/>
              <a:t>classici</a:t>
            </a:r>
            <a:r>
              <a:rPr lang="en-GB" sz="1800" dirty="0" smtClean="0"/>
              <a:t> della </a:t>
            </a:r>
            <a:r>
              <a:rPr lang="en-GB" sz="1800" dirty="0" err="1" smtClean="0"/>
              <a:t>poesia</a:t>
            </a:r>
            <a:r>
              <a:rPr lang="en-GB" sz="1800" dirty="0" smtClean="0"/>
              <a:t>)</a:t>
            </a:r>
          </a:p>
          <a:p>
            <a:pPr marL="1258888" lvl="1">
              <a:lnSpc>
                <a:spcPct val="100000"/>
              </a:lnSpc>
              <a:defRPr/>
            </a:pPr>
            <a:r>
              <a:rPr lang="en-GB" sz="1800" dirty="0" err="1" smtClean="0"/>
              <a:t>Libro</a:t>
            </a:r>
            <a:r>
              <a:rPr lang="en-GB" sz="1800" dirty="0" smtClean="0"/>
              <a:t> </a:t>
            </a:r>
            <a:r>
              <a:rPr lang="en-GB" sz="1800" dirty="0" err="1" smtClean="0"/>
              <a:t>dei</a:t>
            </a:r>
            <a:r>
              <a:rPr lang="en-GB" sz="1800" dirty="0" smtClean="0"/>
              <a:t> </a:t>
            </a:r>
            <a:r>
              <a:rPr lang="en-GB" sz="1800" dirty="0" err="1" smtClean="0"/>
              <a:t>Documenti</a:t>
            </a:r>
            <a:r>
              <a:rPr lang="en-GB" sz="1800" dirty="0" smtClean="0"/>
              <a:t> (</a:t>
            </a:r>
            <a:r>
              <a:rPr lang="en-GB" sz="1800" i="1" dirty="0" err="1" smtClean="0"/>
              <a:t>Shujing</a:t>
            </a:r>
            <a:r>
              <a:rPr lang="en-GB" sz="1800" dirty="0" smtClean="0"/>
              <a:t> o della Storia)</a:t>
            </a:r>
          </a:p>
          <a:p>
            <a:pPr marL="1258888" lvl="1">
              <a:lnSpc>
                <a:spcPct val="100000"/>
              </a:lnSpc>
              <a:defRPr/>
            </a:pPr>
            <a:r>
              <a:rPr lang="en-GB" sz="1800" dirty="0" err="1" smtClean="0"/>
              <a:t>Libro</a:t>
            </a:r>
            <a:r>
              <a:rPr lang="en-GB" sz="1800" dirty="0" smtClean="0"/>
              <a:t> </a:t>
            </a:r>
            <a:r>
              <a:rPr lang="en-GB" sz="1800" dirty="0" err="1" smtClean="0"/>
              <a:t>dei</a:t>
            </a:r>
            <a:r>
              <a:rPr lang="en-GB" sz="1800" dirty="0" smtClean="0"/>
              <a:t> </a:t>
            </a:r>
            <a:r>
              <a:rPr lang="en-GB" sz="1800" dirty="0" err="1" smtClean="0"/>
              <a:t>Riti</a:t>
            </a:r>
            <a:r>
              <a:rPr lang="en-GB" sz="1800" dirty="0" smtClean="0"/>
              <a:t> (</a:t>
            </a:r>
            <a:r>
              <a:rPr lang="en-GB" sz="1800" i="1" dirty="0" err="1" smtClean="0"/>
              <a:t>Zhouli</a:t>
            </a:r>
            <a:r>
              <a:rPr lang="en-GB" sz="1800" dirty="0" smtClean="0"/>
              <a:t>)</a:t>
            </a:r>
          </a:p>
          <a:p>
            <a:pPr marL="1258888" lvl="1">
              <a:lnSpc>
                <a:spcPct val="100000"/>
              </a:lnSpc>
              <a:defRPr/>
            </a:pPr>
            <a:r>
              <a:rPr lang="en-GB" sz="1800" dirty="0" err="1" smtClean="0"/>
              <a:t>Annali</a:t>
            </a:r>
            <a:r>
              <a:rPr lang="en-GB" sz="1800" dirty="0" smtClean="0"/>
              <a:t> della Primavera e </a:t>
            </a:r>
            <a:r>
              <a:rPr lang="en-GB" sz="1800" dirty="0" err="1" smtClean="0"/>
              <a:t>dell’Autunno</a:t>
            </a:r>
            <a:endParaRPr lang="en-GB" sz="1800" dirty="0" smtClean="0"/>
          </a:p>
          <a:p>
            <a:pPr marL="442913">
              <a:lnSpc>
                <a:spcPct val="120000"/>
              </a:lnSpc>
              <a:defRPr/>
            </a:pPr>
            <a:r>
              <a:rPr lang="en-GB" sz="1800" dirty="0" smtClean="0"/>
              <a:t>Sotto </a:t>
            </a:r>
            <a:r>
              <a:rPr lang="en-GB" sz="1800" dirty="0" err="1" smtClean="0"/>
              <a:t>i</a:t>
            </a:r>
            <a:r>
              <a:rPr lang="en-GB" sz="1800" dirty="0" smtClean="0"/>
              <a:t> Song (X-XIII sec.) </a:t>
            </a:r>
            <a:r>
              <a:rPr lang="en-GB" sz="1800" dirty="0" err="1" smtClean="0"/>
              <a:t>i</a:t>
            </a:r>
            <a:r>
              <a:rPr lang="en-GB" sz="1800" dirty="0" smtClean="0"/>
              <a:t> </a:t>
            </a:r>
            <a:r>
              <a:rPr lang="en-GB" sz="1800" dirty="0" err="1" smtClean="0"/>
              <a:t>libri</a:t>
            </a:r>
            <a:r>
              <a:rPr lang="en-GB" sz="1800" dirty="0" smtClean="0"/>
              <a:t> </a:t>
            </a:r>
            <a:r>
              <a:rPr lang="en-GB" sz="1800" dirty="0" err="1" smtClean="0"/>
              <a:t>classici</a:t>
            </a:r>
            <a:r>
              <a:rPr lang="en-GB" sz="1800" dirty="0" smtClean="0"/>
              <a:t> </a:t>
            </a:r>
            <a:r>
              <a:rPr lang="en-GB" sz="1800" dirty="0" err="1" smtClean="0"/>
              <a:t>sono</a:t>
            </a:r>
            <a:r>
              <a:rPr lang="en-GB" sz="1800" dirty="0" smtClean="0"/>
              <a:t> </a:t>
            </a:r>
            <a:r>
              <a:rPr lang="en-GB" sz="1800" dirty="0" err="1" smtClean="0"/>
              <a:t>fissati</a:t>
            </a:r>
            <a:r>
              <a:rPr lang="en-GB" sz="1800" dirty="0" smtClean="0"/>
              <a:t> a </a:t>
            </a:r>
            <a:r>
              <a:rPr lang="en-GB" sz="1800" dirty="0" err="1" smtClean="0"/>
              <a:t>tredici</a:t>
            </a:r>
            <a:endParaRPr lang="en-GB" sz="1800" dirty="0" smtClean="0"/>
          </a:p>
          <a:p>
            <a:pPr marL="442913">
              <a:lnSpc>
                <a:spcPct val="120000"/>
              </a:lnSpc>
              <a:defRPr/>
            </a:pPr>
            <a:r>
              <a:rPr lang="en-GB" sz="1800" dirty="0" err="1" smtClean="0"/>
              <a:t>Continui</a:t>
            </a:r>
            <a:r>
              <a:rPr lang="en-GB" sz="1800" dirty="0" smtClean="0"/>
              <a:t> </a:t>
            </a:r>
            <a:r>
              <a:rPr lang="en-GB" sz="1800" dirty="0" err="1" smtClean="0"/>
              <a:t>ritrovamenti</a:t>
            </a:r>
            <a:r>
              <a:rPr lang="en-GB" sz="1800" dirty="0" smtClean="0"/>
              <a:t> </a:t>
            </a:r>
            <a:r>
              <a:rPr lang="en-GB" sz="1800" dirty="0" err="1" smtClean="0"/>
              <a:t>archeologici</a:t>
            </a:r>
            <a:r>
              <a:rPr lang="en-GB" sz="1800" dirty="0" smtClean="0"/>
              <a:t> di </a:t>
            </a:r>
            <a:r>
              <a:rPr lang="en-GB" sz="1800" dirty="0" err="1" smtClean="0"/>
              <a:t>manoscritti</a:t>
            </a:r>
            <a:r>
              <a:rPr lang="en-GB" sz="1800" dirty="0" smtClean="0"/>
              <a:t> </a:t>
            </a:r>
            <a:r>
              <a:rPr lang="en-GB" sz="1800" dirty="0" err="1" smtClean="0"/>
              <a:t>su</a:t>
            </a:r>
            <a:r>
              <a:rPr lang="en-GB" sz="1800" dirty="0" smtClean="0"/>
              <a:t> </a:t>
            </a:r>
            <a:r>
              <a:rPr lang="en-GB" sz="1800" dirty="0" err="1" smtClean="0"/>
              <a:t>listarelle</a:t>
            </a:r>
            <a:r>
              <a:rPr lang="en-GB" sz="1800" dirty="0" smtClean="0"/>
              <a:t> di </a:t>
            </a:r>
            <a:r>
              <a:rPr lang="en-GB" sz="1800" dirty="0" err="1" smtClean="0"/>
              <a:t>bambù</a:t>
            </a:r>
            <a:r>
              <a:rPr lang="en-GB" sz="1800" dirty="0" smtClean="0"/>
              <a:t> (</a:t>
            </a:r>
            <a:r>
              <a:rPr lang="en-GB" sz="1800" dirty="0" err="1" smtClean="0"/>
              <a:t>fino</a:t>
            </a:r>
            <a:r>
              <a:rPr lang="en-GB" sz="1800" dirty="0" smtClean="0"/>
              <a:t> a 3000)</a:t>
            </a:r>
            <a:endParaRPr lang="en-GB" sz="1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86E5FE2-633F-4C4C-958B-ADCE9312B331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8585C"/>
            </a:gs>
            <a:gs pos="64999">
              <a:srgbClr val="3E3E43"/>
            </a:gs>
            <a:gs pos="100000">
              <a:srgbClr val="30303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650" y="196850"/>
            <a:ext cx="8185150" cy="863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err="1" smtClean="0"/>
              <a:t>Aspetto</a:t>
            </a:r>
            <a:r>
              <a:rPr lang="en-GB" dirty="0" smtClean="0"/>
              <a:t> </a:t>
            </a:r>
            <a:r>
              <a:rPr lang="en-GB" dirty="0" err="1" smtClean="0"/>
              <a:t>dei</a:t>
            </a:r>
            <a:r>
              <a:rPr lang="en-GB" dirty="0" smtClean="0"/>
              <a:t> </a:t>
            </a:r>
            <a:r>
              <a:rPr lang="en-GB" dirty="0" err="1" smtClean="0"/>
              <a:t>manoscritti</a:t>
            </a:r>
            <a:r>
              <a:rPr lang="en-GB" dirty="0" smtClean="0"/>
              <a:t> </a:t>
            </a:r>
            <a:r>
              <a:rPr lang="en-GB" dirty="0" err="1" smtClean="0"/>
              <a:t>tradizionali</a:t>
            </a:r>
            <a:r>
              <a:rPr lang="en-GB" dirty="0" smtClean="0"/>
              <a:t> </a:t>
            </a:r>
            <a:r>
              <a:rPr lang="en-GB" dirty="0" err="1" smtClean="0"/>
              <a:t>cinesi</a:t>
            </a:r>
            <a:endParaRPr lang="en-GB" dirty="0"/>
          </a:p>
        </p:txBody>
      </p:sp>
      <p:pic>
        <p:nvPicPr>
          <p:cNvPr id="20483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3947" r="-169" b="3281"/>
          <a:stretch>
            <a:fillRect/>
          </a:stretch>
        </p:blipFill>
        <p:spPr>
          <a:xfrm>
            <a:off x="1042988" y="2852738"/>
            <a:ext cx="6913562" cy="3384550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Storia globale - La Cina nel sec. XVIII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BF154B6-7BB5-4514-9E60-3336D9AEC260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20486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033463"/>
            <a:ext cx="383222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84263"/>
            <a:ext cx="1719263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46464A"/>
      </a:dk2>
      <a:lt2>
        <a:srgbClr val="D1D9E1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10263</TotalTime>
  <Words>1583</Words>
  <Application>Microsoft Office PowerPoint</Application>
  <PresentationFormat>Presentazione su schermo (4:3)</PresentationFormat>
  <Paragraphs>123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3" baseType="lpstr">
      <vt:lpstr>Calibri</vt:lpstr>
      <vt:lpstr>Arial</vt:lpstr>
      <vt:lpstr>Calibri Light</vt:lpstr>
      <vt:lpstr>Wingdings</vt:lpstr>
      <vt:lpstr>ＭＳ Ｐゴシック</vt:lpstr>
      <vt:lpstr>Retrospect</vt:lpstr>
      <vt:lpstr>Presentazione standard di PowerPoint</vt:lpstr>
      <vt:lpstr>Massimo Scarpari, Il Confucianesimo. I fondamenti e i testi (Torino, 2010)</vt:lpstr>
      <vt:lpstr>Definizioni</vt:lpstr>
      <vt:lpstr>Voltaire, “Chine”, in Dictionnaire philosophique (1764)</vt:lpstr>
      <vt:lpstr>Claude Emmanuel de Pastoret, Zoroastre, Confucius et Mahomet: comparés comme sectaires, législateurs et moralistes, Paris, 1787</vt:lpstr>
      <vt:lpstr>Storia</vt:lpstr>
      <vt:lpstr>Storia (continua)</vt:lpstr>
      <vt:lpstr>I testi</vt:lpstr>
      <vt:lpstr>Aspetto dei manoscritti tradizionali cinesi</vt:lpstr>
      <vt:lpstr>Le traduzioni dei Gesuiti</vt:lpstr>
      <vt:lpstr>Edizioni italiane</vt:lpstr>
      <vt:lpstr>Edizioni italiane</vt:lpstr>
      <vt:lpstr>Presentazione standard di PowerPoint</vt:lpstr>
      <vt:lpstr>Caratteri di fondo</vt:lpstr>
      <vt:lpstr>Principi dottrinali</vt:lpstr>
      <vt:lpstr>Come si traducono in pratica i principi etici e del buon governo</vt:lpstr>
      <vt:lpstr>Principi politici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Revisore</dc:creator>
  <cp:lastModifiedBy>ABBATTISTA GUIDO</cp:lastModifiedBy>
  <cp:revision>1247</cp:revision>
  <dcterms:created xsi:type="dcterms:W3CDTF">2014-03-15T10:02:52Z</dcterms:created>
  <dcterms:modified xsi:type="dcterms:W3CDTF">2019-11-06T07:20:36Z</dcterms:modified>
</cp:coreProperties>
</file>