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21" r:id="rId39"/>
    <p:sldId id="294" r:id="rId40"/>
    <p:sldId id="295" r:id="rId41"/>
    <p:sldId id="296" r:id="rId42"/>
    <p:sldId id="322" r:id="rId43"/>
    <p:sldId id="297" r:id="rId44"/>
    <p:sldId id="298" r:id="rId45"/>
    <p:sldId id="299" r:id="rId46"/>
    <p:sldId id="300" r:id="rId47"/>
    <p:sldId id="301" r:id="rId48"/>
    <p:sldId id="302" r:id="rId49"/>
    <p:sldId id="305" r:id="rId50"/>
    <p:sldId id="306" r:id="rId51"/>
    <p:sldId id="303" r:id="rId52"/>
    <p:sldId id="304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23" r:id="rId62"/>
    <p:sldId id="315" r:id="rId63"/>
    <p:sldId id="324" r:id="rId64"/>
    <p:sldId id="316" r:id="rId65"/>
    <p:sldId id="317" r:id="rId66"/>
    <p:sldId id="318" r:id="rId67"/>
    <p:sldId id="319" r:id="rId68"/>
    <p:sldId id="320" r:id="rId6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4DAFEC-9C1E-4BD6-B1CB-35D8A6693E80}" type="datetimeFigureOut">
              <a:rPr lang="it-IT" smtClean="0"/>
              <a:t>14/12/2017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14/12/2017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14/12/2017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14/12/2017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14/12/2017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14/12/2017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14/12/2017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14/12/2017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14/12/2017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14/12/2017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4DAFEC-9C1E-4BD6-B1CB-35D8A6693E80}" type="datetimeFigureOut">
              <a:rPr lang="it-IT" smtClean="0"/>
              <a:t>14/12/2017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4DAFEC-9C1E-4BD6-B1CB-35D8A6693E80}" type="datetimeFigureOut">
              <a:rPr lang="it-IT" smtClean="0"/>
              <a:t>14/12/2017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7491" y="1111970"/>
            <a:ext cx="7772400" cy="1368153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ALIMENTI DESTINATI AD UNA ALIMENTAZIONE PARTICOLARE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it-IT" sz="4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431" y="188640"/>
            <a:ext cx="8272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PRODOTTI DIETETICI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62828" y="2420888"/>
            <a:ext cx="71287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Soggetti sani</a:t>
            </a:r>
          </a:p>
          <a:p>
            <a:pPr algn="ctr"/>
            <a:endParaRPr lang="it-IT" sz="2400" dirty="0">
              <a:latin typeface="Arial Black" panose="020B0A04020102020204" pitchFamily="34" charset="0"/>
            </a:endParaRPr>
          </a:p>
          <a:p>
            <a:pPr algn="ctr"/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Alimenti per la prima infanzia </a:t>
            </a:r>
            <a:endParaRPr lang="it-IT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it-IT" sz="2400" dirty="0">
              <a:latin typeface="Arial Black" panose="020B0A04020102020204" pitchFamily="34" charset="0"/>
            </a:endParaRPr>
          </a:p>
          <a:p>
            <a:pPr algn="ctr"/>
            <a:r>
              <a:rPr lang="it-IT" sz="2400" dirty="0">
                <a:latin typeface="Arial Black" panose="020B0A04020102020204" pitchFamily="34" charset="0"/>
              </a:rPr>
              <a:t>e per: 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Arial Black" panose="020B0A04020102020204" pitchFamily="34" charset="0"/>
              </a:rPr>
              <a:t>- gravidanza ed allattamento </a:t>
            </a:r>
            <a:r>
              <a:rPr lang="it-IT" sz="2400" dirty="0">
                <a:latin typeface="Arial Black" panose="020B0A04020102020204" pitchFamily="34" charset="0"/>
              </a:rPr>
              <a:t>- </a:t>
            </a:r>
            <a:r>
              <a:rPr lang="it-IT" sz="2400" dirty="0">
                <a:solidFill>
                  <a:schemeClr val="accent3"/>
                </a:solidFill>
                <a:latin typeface="Arial Black" panose="020B0A04020102020204" pitchFamily="34" charset="0"/>
              </a:rPr>
              <a:t>svezzamento</a:t>
            </a:r>
            <a:r>
              <a:rPr lang="it-IT" sz="2400" dirty="0">
                <a:latin typeface="Arial Black" panose="020B0A04020102020204" pitchFamily="34" charset="0"/>
              </a:rPr>
              <a:t> - </a:t>
            </a:r>
            <a:r>
              <a:rPr lang="it-IT" sz="2400" dirty="0">
                <a:solidFill>
                  <a:schemeClr val="accent3"/>
                </a:solidFill>
                <a:latin typeface="Arial Black" panose="020B0A04020102020204" pitchFamily="34" charset="0"/>
              </a:rPr>
              <a:t>terza età </a:t>
            </a:r>
            <a:r>
              <a:rPr lang="it-IT" sz="2400" dirty="0">
                <a:latin typeface="Arial Black" panose="020B0A04020102020204" pitchFamily="34" charset="0"/>
              </a:rPr>
              <a:t>- </a:t>
            </a:r>
            <a:r>
              <a:rPr lang="it-IT" sz="2400" dirty="0">
                <a:solidFill>
                  <a:schemeClr val="accent2"/>
                </a:solidFill>
                <a:latin typeface="Arial Black" panose="020B0A04020102020204" pitchFamily="34" charset="0"/>
              </a:rPr>
              <a:t>sportivi</a:t>
            </a:r>
            <a:r>
              <a:rPr lang="it-IT" sz="2400" dirty="0">
                <a:latin typeface="Arial Black" panose="020B0A04020102020204" pitchFamily="34" charset="0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69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46" y="90380"/>
            <a:ext cx="665638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05755" y="2132856"/>
            <a:ext cx="212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ALIMENTI PER LATTANTI</a:t>
            </a:r>
            <a:endParaRPr lang="it-IT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5" y="530120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5796"/>
            <a:ext cx="8229600" cy="758908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sz="36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Procida Giuseppe\Desktop\Scansioni\img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756173" y="1350173"/>
            <a:ext cx="7307895" cy="538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60926" y="636160"/>
            <a:ext cx="4498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Frazione proteica</a:t>
            </a: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48064" y="6530668"/>
            <a:ext cx="3995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 Black" panose="020B0A04020102020204" pitchFamily="34" charset="0"/>
              </a:rPr>
              <a:t>da Evangelisti, </a:t>
            </a:r>
            <a:r>
              <a:rPr lang="it-IT" sz="1000" dirty="0" err="1" smtClean="0">
                <a:latin typeface="Arial Black" panose="020B0A04020102020204" pitchFamily="34" charset="0"/>
              </a:rPr>
              <a:t>Restani</a:t>
            </a:r>
            <a:r>
              <a:rPr lang="it-IT" sz="10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000" dirty="0" err="1" smtClean="0">
                <a:latin typeface="Arial Black" panose="020B0A04020102020204" pitchFamily="34" charset="0"/>
              </a:rPr>
              <a:t>Piccin</a:t>
            </a:r>
            <a:r>
              <a:rPr lang="it-IT" sz="1000" dirty="0" smtClean="0">
                <a:latin typeface="Arial Black" panose="020B0A04020102020204" pitchFamily="34" charset="0"/>
              </a:rPr>
              <a:t> ed.</a:t>
            </a:r>
            <a:endParaRPr lang="it-IT" sz="1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82544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6146" name="Picture 2" descr="C:\Users\Procida Giuseppe\Desktop\Scansioni\img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5" y="836712"/>
            <a:ext cx="7272808" cy="587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cida Giuseppe\Desktop\Scansioni\img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1"/>
            <a:ext cx="6912767" cy="67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33489" y="-34225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8194" name="Picture 2" descr="C:\Users\Procida Giuseppe\Desktop\Scansioni\img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09" y="1986762"/>
            <a:ext cx="68407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67969" y="1108775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Frazione glucidica</a:t>
            </a:r>
            <a:endParaRPr lang="it-IT" sz="20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1760" y="5234716"/>
            <a:ext cx="5738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sz="33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Frazione glucidica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Ruolo del lattosio nel neonato:</a:t>
            </a:r>
          </a:p>
          <a:p>
            <a:pPr>
              <a:buFontTx/>
              <a:buChar char="-"/>
            </a:pPr>
            <a:endParaRPr lang="it-IT" dirty="0" smtClean="0">
              <a:latin typeface="Arial Black" panose="020B0A04020102020204" pitchFamily="34" charset="0"/>
            </a:endParaRP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Fornisce una quota importante delle calorie totali (40%)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Facilita l’assorbimento intestinale di Ca e Mg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Regola il </a:t>
            </a:r>
            <a:r>
              <a:rPr lang="it-IT" dirty="0" err="1" smtClean="0">
                <a:solidFill>
                  <a:schemeClr val="accent3"/>
                </a:solidFill>
                <a:latin typeface="Arial Black" panose="020B0A04020102020204" pitchFamily="34" charset="0"/>
              </a:rPr>
              <a:t>pH</a:t>
            </a: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 dell’intestino (aumenta la resistenza verso i microrganismi patogeni)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Fornisce per idrolisi il galattosio che partecipa alla sintesi dei </a:t>
            </a:r>
            <a:r>
              <a:rPr lang="it-IT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cerebrosidi</a:t>
            </a:r>
            <a:endParaRPr lang="it-IT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Ruolo degli oligosaccaridi:</a:t>
            </a:r>
          </a:p>
          <a:p>
            <a:pPr>
              <a:buFontTx/>
              <a:buChar char="-"/>
            </a:pPr>
            <a:endParaRPr lang="it-IT" dirty="0" smtClean="0">
              <a:latin typeface="Arial Black" panose="020B0A04020102020204" pitchFamily="34" charset="0"/>
            </a:endParaRP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la maggior parte è digeribile, quindi utilizzabile sia a scopo energetico che sintetico 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Favoriscono la crescita della flora batterica intestinale, evitando la presenza dei microrganismi patogeni</a:t>
            </a:r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9218" name="Picture 2" descr="C:\Users\Procida Giuseppe\Desktop\Scansioni\img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560840" cy="57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95936" y="6493068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42" name="Picture 2" descr="C:\Users\Procida Giuseppe\Desktop\Scansioni\img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662572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95936" y="6381328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1266" name="Picture 2" descr="C:\Users\Procida Giuseppe\Desktop\Scansioni\img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63689" y="-603448"/>
            <a:ext cx="5688632" cy="88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1329"/>
            <a:ext cx="60486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31168" y="62068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Alimenti per lattanti</a:t>
            </a:r>
            <a:endParaRPr lang="it-IT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1168" y="3212976"/>
            <a:ext cx="256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PRODUZIONE</a:t>
            </a:r>
            <a:endParaRPr lang="it-IT" sz="24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86603"/>
          </a:xfrm>
        </p:spPr>
        <p:txBody>
          <a:bodyPr>
            <a:normAutofit fontScale="62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4000" u="sng" dirty="0">
                <a:solidFill>
                  <a:srgbClr val="FFC000"/>
                </a:solidFill>
                <a:latin typeface="Arial Black" panose="020B0A04020102020204" pitchFamily="34" charset="0"/>
              </a:rPr>
              <a:t>Soggetti con alterazioni del metabolismo o in condizioni fisiologiche particolari </a:t>
            </a:r>
            <a:endParaRPr lang="it-IT" sz="4000" u="sng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1. Alimenti </a:t>
            </a:r>
            <a:r>
              <a:rPr lang="it-IT" sz="38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destinati a fini medici </a:t>
            </a:r>
            <a:r>
              <a:rPr lang="it-IT" sz="3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speciali</a:t>
            </a:r>
            <a:endParaRPr lang="it-IT" sz="3800" dirty="0" smtClean="0">
              <a:latin typeface="Arial Black" panose="020B0A04020102020204" pitchFamily="34" charset="0"/>
            </a:endParaRPr>
          </a:p>
          <a:p>
            <a:pPr algn="ctr"/>
            <a:endParaRPr lang="it-IT" sz="3800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latin typeface="Arial Black" panose="020B0A04020102020204" pitchFamily="34" charset="0"/>
              </a:rPr>
              <a:t>- diabete </a:t>
            </a:r>
          </a:p>
          <a:p>
            <a:pPr marL="109728" indent="0" algn="ctr">
              <a:buNone/>
            </a:pPr>
            <a:r>
              <a:rPr lang="it-IT" sz="3200" dirty="0" smtClean="0">
                <a:latin typeface="Arial Black" panose="020B0A04020102020204" pitchFamily="34" charset="0"/>
              </a:rPr>
              <a:t>- </a:t>
            </a:r>
            <a:r>
              <a:rPr lang="it-IT" sz="3200" dirty="0">
                <a:latin typeface="Arial Black" panose="020B0A04020102020204" pitchFamily="34" charset="0"/>
              </a:rPr>
              <a:t>alimenti </a:t>
            </a:r>
            <a:r>
              <a:rPr lang="it-IT" sz="3200" dirty="0" err="1">
                <a:latin typeface="Arial Black" panose="020B0A04020102020204" pitchFamily="34" charset="0"/>
              </a:rPr>
              <a:t>aproteici</a:t>
            </a:r>
            <a:r>
              <a:rPr lang="it-IT" sz="3200" dirty="0">
                <a:latin typeface="Arial Black" panose="020B0A04020102020204" pitchFamily="34" charset="0"/>
              </a:rPr>
              <a:t> e ipoproteici </a:t>
            </a:r>
          </a:p>
          <a:p>
            <a:pPr marL="109728" indent="0" algn="ctr">
              <a:buNone/>
            </a:pPr>
            <a:r>
              <a:rPr lang="it-IT" sz="3200" dirty="0">
                <a:latin typeface="Arial Black" panose="020B0A04020102020204" pitchFamily="34" charset="0"/>
              </a:rPr>
              <a:t>- patologia allergica </a:t>
            </a:r>
            <a:endParaRPr lang="it-IT" sz="3200" dirty="0" smtClean="0"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2. Prodotti </a:t>
            </a:r>
            <a:r>
              <a:rPr lang="it-IT" sz="3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senza glutine </a:t>
            </a:r>
            <a:endParaRPr lang="it-IT" sz="3800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3. Sali </a:t>
            </a:r>
            <a:r>
              <a:rPr lang="it-IT" sz="3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iposodici e </a:t>
            </a:r>
            <a:r>
              <a:rPr lang="it-IT" sz="3800" u="sng" dirty="0" err="1">
                <a:solidFill>
                  <a:srgbClr val="FF0000"/>
                </a:solidFill>
                <a:latin typeface="Arial Black" panose="020B0A04020102020204" pitchFamily="34" charset="0"/>
              </a:rPr>
              <a:t>asodici</a:t>
            </a:r>
            <a:r>
              <a:rPr lang="it-IT" sz="3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it-IT" sz="3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it-IT" sz="3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47" y="142201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PRODOTTI DIETETICI</a:t>
            </a:r>
            <a:endParaRPr lang="it-IT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85000" lnSpcReduction="20000"/>
          </a:bodyPr>
          <a:lstStyle/>
          <a:p>
            <a:endParaRPr lang="it-IT" dirty="0"/>
          </a:p>
          <a:p>
            <a:pPr algn="just">
              <a:buFontTx/>
              <a:buChar char="-"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Neonati 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sani (alimenti per </a:t>
            </a:r>
            <a:r>
              <a:rPr lang="it-IT" b="1" dirty="0">
                <a:solidFill>
                  <a:srgbClr val="FFC000"/>
                </a:solidFill>
                <a:latin typeface="Arial Black" panose="020B0A04020102020204" pitchFamily="34" charset="0"/>
              </a:rPr>
              <a:t>lattanti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, primi sei mesi di vita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</a:t>
            </a: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Neonati </a:t>
            </a:r>
            <a:r>
              <a:rPr lang="it-IT" dirty="0">
                <a:solidFill>
                  <a:srgbClr val="C00000"/>
                </a:solidFill>
                <a:latin typeface="Arial Black" panose="020B0A04020102020204" pitchFamily="34" charset="0"/>
              </a:rPr>
              <a:t>sani (prodotti di proseguimento, dopo i primi sei mesi</a:t>
            </a: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Neonati </a:t>
            </a:r>
            <a:r>
              <a:rPr lang="it-IT" dirty="0">
                <a:solidFill>
                  <a:srgbClr val="92D050"/>
                </a:solidFill>
                <a:latin typeface="Arial Black" panose="020B0A04020102020204" pitchFamily="34" charset="0"/>
              </a:rPr>
              <a:t>con patologie </a:t>
            </a: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transitorie</a:t>
            </a: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Neonati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di basso peso o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pretermine</a:t>
            </a: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Neonati </a:t>
            </a:r>
            <a:r>
              <a:rPr lang="it-IT" dirty="0">
                <a:solidFill>
                  <a:schemeClr val="accent2"/>
                </a:solidFill>
                <a:latin typeface="Arial Black" panose="020B0A04020102020204" pitchFamily="34" charset="0"/>
              </a:rPr>
              <a:t>con patologia 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allergica</a:t>
            </a: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marL="109728" indent="0" algn="just">
              <a:buNone/>
            </a:pPr>
            <a:r>
              <a:rPr lang="it-IT" dirty="0">
                <a:latin typeface="Arial Black" panose="020B0A04020102020204" pitchFamily="34" charset="0"/>
              </a:rPr>
              <a:t>- 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Neonati con patologie metaboliche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96946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980728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PRODOTTI PER L’ALLATTAMENTO ARTIFICIALE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Procida Giuseppe\Desktop\Scansioni\img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27325"/>
            <a:ext cx="7344816" cy="49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753" y="927215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C000"/>
                </a:solidFill>
                <a:latin typeface="Arial Black" panose="020B0A04020102020204" pitchFamily="34" charset="0"/>
              </a:rPr>
              <a:t>Neonati sani (alimenti per </a:t>
            </a:r>
            <a:r>
              <a:rPr lang="it-IT" sz="2000" b="1" dirty="0">
                <a:solidFill>
                  <a:srgbClr val="FFC000"/>
                </a:solidFill>
                <a:latin typeface="Arial Black" panose="020B0A04020102020204" pitchFamily="34" charset="0"/>
              </a:rPr>
              <a:t>lattanti</a:t>
            </a:r>
            <a:r>
              <a:rPr lang="it-IT" sz="2000" dirty="0">
                <a:solidFill>
                  <a:srgbClr val="FFC000"/>
                </a:solidFill>
                <a:latin typeface="Arial Black" panose="020B0A04020102020204" pitchFamily="34" charset="0"/>
              </a:rPr>
              <a:t>, primi sei mesi di vita)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45631" y="6312822"/>
            <a:ext cx="5598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Procida Giuseppe\Desktop\Scansioni\img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5248"/>
            <a:ext cx="81369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6004" y="10351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Arial Black" panose="020B0A04020102020204" pitchFamily="34" charset="0"/>
              </a:rPr>
              <a:t>Neonati sani (prodotti di proseguimento, dopo i primi sei mesi)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491880" y="6129086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11560" y="54295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Procida Giuseppe\Desktop\Scansioni\img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74" y="1325133"/>
            <a:ext cx="69127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8474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B0F0"/>
                </a:solidFill>
                <a:latin typeface="Arial Black" panose="020B0A04020102020204" pitchFamily="34" charset="0"/>
              </a:rPr>
              <a:t>Neonati di basso peso o pretermine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41157" y="6360176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77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L’allergia è una reazione avversa a molecole estranee all’organismo (allergeni) mediata dal sistema immunitario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 Nella prima fase (sensibilizzazione) vengono prodotte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IgE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specifiche. Le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IgE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si legano a cellule particolare (mastociti). Nella seconda fase l’antigene reintrodotto si lega alle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IgE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determinando la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degranulazione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del mastocita (fase clinica). 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Nelle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allergie alimentari si comportano da allergeni le proteine e le forme di allergia maggiormente note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sono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quelle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IgE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mediate. 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Si 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stima che gli italiani che soffrono di allergie alimentari siano approssimativa il 3% nella popolazione generale. L’incidenza viene stimata tra il 6 e l’8% nei primi 2 anni di vita, mentre tende a diminuire con l’età.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it-IT" b="0" dirty="0"/>
              <a:t/>
            </a:r>
            <a:br>
              <a:rPr lang="it-IT" b="0" dirty="0"/>
            </a:br>
            <a:r>
              <a:rPr lang="it-IT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 </a:t>
            </a:r>
          </a:p>
        </p:txBody>
      </p:sp>
    </p:spTree>
    <p:extLst>
      <p:ext uri="{BB962C8B-B14F-4D97-AF65-F5344CB8AC3E}">
        <p14:creationId xmlns:p14="http://schemas.microsoft.com/office/powerpoint/2010/main" val="11054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88359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</a:t>
            </a:r>
            <a:endParaRPr lang="it-IT" sz="2800" dirty="0"/>
          </a:p>
        </p:txBody>
      </p:sp>
      <p:pic>
        <p:nvPicPr>
          <p:cNvPr id="2050" name="Picture 2" descr="C:\Users\Procida Giuseppe\Desktop\Scansioni\img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658394" y="970459"/>
            <a:ext cx="7122545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707904" y="6461449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03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cida Giuseppe\Desktop\Scansioni\img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763"/>
            <a:ext cx="5760640" cy="65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572000" y="658202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772816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 prodotti destinati a soggetti </a:t>
            </a:r>
            <a:b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con patologia allergica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514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</a:t>
            </a:r>
            <a:endParaRPr lang="it-IT" sz="2800" dirty="0"/>
          </a:p>
        </p:txBody>
      </p:sp>
      <p:pic>
        <p:nvPicPr>
          <p:cNvPr id="4098" name="Picture 2" descr="C:\Users\Procida Giuseppe\Desktop\Scansioni\img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344816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851921" y="6493992"/>
            <a:ext cx="529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969462"/>
          </a:xfrm>
        </p:spPr>
        <p:txBody>
          <a:bodyPr>
            <a:normAutofit/>
          </a:bodyPr>
          <a:lstStyle/>
          <a:p>
            <a:pPr algn="ctr"/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</a:t>
            </a:r>
            <a:endParaRPr lang="it-IT" sz="2800" dirty="0"/>
          </a:p>
        </p:txBody>
      </p:sp>
      <p:pic>
        <p:nvPicPr>
          <p:cNvPr id="5122" name="Picture 2" descr="C:\Users\Procida Giuseppe\Desktop\Scansioni\img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3875"/>
            <a:ext cx="7920879" cy="57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635897" y="6507277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cida Giuseppe\Desktop\Scansioni\img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5"/>
            <a:ext cx="6840760" cy="64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067945" y="6478898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04248" y="1844824"/>
            <a:ext cx="2160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 prodotti destinati a soggetti </a:t>
            </a:r>
            <a:b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con patologia allergica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460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16624"/>
          </a:xfrm>
        </p:spPr>
        <p:txBody>
          <a:bodyPr>
            <a:normAutofit fontScale="77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900" dirty="0">
                <a:solidFill>
                  <a:srgbClr val="FFC000"/>
                </a:solidFill>
                <a:latin typeface="Arial Black" panose="020B0A04020102020204" pitchFamily="34" charset="0"/>
              </a:rPr>
              <a:t>I </a:t>
            </a:r>
            <a:r>
              <a:rPr lang="it-IT" sz="2900" b="1" dirty="0">
                <a:solidFill>
                  <a:srgbClr val="FFC000"/>
                </a:solidFill>
                <a:latin typeface="Arial Black" panose="020B0A04020102020204" pitchFamily="34" charset="0"/>
              </a:rPr>
              <a:t>prodotti alimentari destinati a un’alimentazione particolare </a:t>
            </a:r>
            <a:r>
              <a:rPr lang="it-IT" sz="29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sono </a:t>
            </a:r>
            <a:r>
              <a:rPr lang="it-IT" sz="2900" dirty="0">
                <a:solidFill>
                  <a:srgbClr val="FFC000"/>
                </a:solidFill>
                <a:latin typeface="Arial Black" panose="020B0A04020102020204" pitchFamily="34" charset="0"/>
              </a:rPr>
              <a:t>prodotti alimentari che per la loro particolare </a:t>
            </a:r>
            <a:r>
              <a:rPr lang="it-IT" sz="29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composizione </a:t>
            </a:r>
            <a:r>
              <a:rPr lang="it-IT" sz="2900" b="1" dirty="0">
                <a:solidFill>
                  <a:srgbClr val="FFC000"/>
                </a:solidFill>
                <a:latin typeface="Arial Black" panose="020B0A04020102020204" pitchFamily="34" charset="0"/>
              </a:rPr>
              <a:t>si distinguono </a:t>
            </a:r>
            <a:r>
              <a:rPr lang="it-IT" sz="29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dai </a:t>
            </a:r>
            <a:r>
              <a:rPr lang="it-IT" sz="2900" b="1" dirty="0">
                <a:solidFill>
                  <a:srgbClr val="FFC000"/>
                </a:solidFill>
                <a:latin typeface="Arial Black" panose="020B0A04020102020204" pitchFamily="34" charset="0"/>
              </a:rPr>
              <a:t>prodotti alimentari </a:t>
            </a:r>
            <a:r>
              <a:rPr lang="it-IT" sz="2900" dirty="0">
                <a:solidFill>
                  <a:srgbClr val="FFC000"/>
                </a:solidFill>
                <a:latin typeface="Arial Black" panose="020B0A04020102020204" pitchFamily="34" charset="0"/>
              </a:rPr>
              <a:t>di consumo </a:t>
            </a:r>
            <a:r>
              <a:rPr lang="it-IT" sz="29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corrente  e risultano </a:t>
            </a:r>
            <a:r>
              <a:rPr lang="it-IT" sz="29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adatti </a:t>
            </a:r>
            <a:r>
              <a:rPr lang="it-IT" sz="2900" b="1" dirty="0">
                <a:solidFill>
                  <a:srgbClr val="FFC000"/>
                </a:solidFill>
                <a:latin typeface="Arial Black" panose="020B0A04020102020204" pitchFamily="34" charset="0"/>
              </a:rPr>
              <a:t>all'obiettivo nutrizionale </a:t>
            </a:r>
            <a:r>
              <a:rPr lang="it-IT" sz="29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indicato.</a:t>
            </a:r>
            <a:endParaRPr lang="it-IT" sz="29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Ciò </a:t>
            </a:r>
            <a:r>
              <a:rPr lang="it-IT" sz="2900" dirty="0">
                <a:solidFill>
                  <a:srgbClr val="FFC000"/>
                </a:solidFill>
                <a:latin typeface="Arial Black" panose="020B0A04020102020204" pitchFamily="34" charset="0"/>
              </a:rPr>
              <a:t>risponde alle esigenze nutrizionali particolari: </a:t>
            </a:r>
          </a:p>
          <a:p>
            <a:pPr marL="109728" indent="0" algn="ctr">
              <a:buNone/>
            </a:pPr>
            <a:endParaRPr lang="it-IT" sz="2900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1</a:t>
            </a:r>
            <a:r>
              <a:rPr lang="it-IT" sz="2900" dirty="0">
                <a:solidFill>
                  <a:srgbClr val="00B050"/>
                </a:solidFill>
                <a:latin typeface="Arial Black" panose="020B0A04020102020204" pitchFamily="34" charset="0"/>
              </a:rPr>
              <a:t>) di alcune categorie di persone il cui processo di assimilazione o il cui metabolismo sono </a:t>
            </a:r>
            <a:r>
              <a:rPr lang="it-IT" sz="29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perturbati </a:t>
            </a:r>
            <a:endParaRPr lang="it-IT" sz="29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sz="2900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  <a:r>
              <a:rPr lang="it-IT" sz="2900" dirty="0">
                <a:solidFill>
                  <a:srgbClr val="0070C0"/>
                </a:solidFill>
                <a:latin typeface="Arial Black" panose="020B0A04020102020204" pitchFamily="34" charset="0"/>
              </a:rPr>
              <a:t>) di alcune categorie di persone che si trovano in condizioni fisiologiche particolari per cui possono trarre benefici particolari dall'ingestione controllata di talune sostanze negli </a:t>
            </a:r>
            <a:r>
              <a:rPr lang="it-IT" sz="2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alimenti </a:t>
            </a:r>
            <a:endParaRPr lang="it-IT" sz="29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sz="2900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3</a:t>
            </a:r>
            <a:r>
              <a:rPr lang="it-IT" sz="2900" dirty="0">
                <a:solidFill>
                  <a:schemeClr val="accent3"/>
                </a:solidFill>
                <a:latin typeface="Arial Black" panose="020B0A04020102020204" pitchFamily="34" charset="0"/>
              </a:rPr>
              <a:t>) dei lattanti o bambini nella prima infanzia in buona salute.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DIETETICI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</a:t>
            </a:r>
            <a:endParaRPr lang="it-IT" sz="2400" dirty="0"/>
          </a:p>
        </p:txBody>
      </p:sp>
      <p:pic>
        <p:nvPicPr>
          <p:cNvPr id="7170" name="Picture 2" descr="C:\Users\Procida Giuseppe\Desktop\Scansioni\img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11757" y="-1359025"/>
            <a:ext cx="432048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455368" y="5594756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</a:t>
            </a:r>
            <a:endParaRPr lang="it-IT" sz="2400" dirty="0"/>
          </a:p>
        </p:txBody>
      </p:sp>
      <p:pic>
        <p:nvPicPr>
          <p:cNvPr id="8194" name="Picture 2" descr="C:\Users\Procida Giuseppe\Desktop\Scansioni\img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3488"/>
            <a:ext cx="8568952" cy="47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858344" y="6170820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 pazienti affetti da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aminoacidopatie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sono generalmente neonati a termine con peso corretto ed in buone condizioni cliniche. </a:t>
            </a:r>
          </a:p>
          <a:p>
            <a:pPr marL="109728" indent="0" algn="ctr">
              <a:buNone/>
            </a:pP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Possono manifestare turbe gastro-enteriche e/o respiratorie solo in un secondo momento, spesso associate (o precedute) a danni neurologici, la cui gravità è funzione dell’entità del deficit enzimatico, del ritardo della diagnosi e dell’apporto proteico ricevuto.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8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Scansioni\img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0" y="0"/>
            <a:ext cx="7632848" cy="648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499992" y="6521069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9030"/>
            <a:ext cx="657879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-953" y="1484784"/>
            <a:ext cx="2267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560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  <p:pic>
        <p:nvPicPr>
          <p:cNvPr id="3074" name="Picture 2" descr="C:\Users\Procida Giuseppe\Desktop\Scansioni\img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69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75856" y="5963033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504" y="836712"/>
            <a:ext cx="2088232" cy="4176464"/>
          </a:xfrm>
        </p:spPr>
        <p:txBody>
          <a:bodyPr>
            <a:norm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000" dirty="0"/>
          </a:p>
        </p:txBody>
      </p:sp>
      <p:pic>
        <p:nvPicPr>
          <p:cNvPr id="4098" name="Picture 2" descr="C:\Users\Procida Giuseppe\Desktop\Scansioni\img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63401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779912" y="6519827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  <p:pic>
        <p:nvPicPr>
          <p:cNvPr id="5122" name="Picture 2" descr="C:\Users\Procida Giuseppe\Desktop\Scansioni\img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473105" y="1192280"/>
            <a:ext cx="8210807" cy="482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491880" y="5949384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82"/>
            <a:ext cx="5029200" cy="301942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27318"/>
            <a:ext cx="42672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sz="30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Terapia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b="1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Formule per l’allattamento</a:t>
            </a:r>
          </a:p>
          <a:p>
            <a:pPr algn="ctr"/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Formule senza fenilalanina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Formule a contenuto ridotto di fenilalanina</a:t>
            </a:r>
          </a:p>
          <a:p>
            <a:pPr algn="ctr"/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b="1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Prodotti per l’età adulta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Prodotti dietetici ipoproteici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Prodotti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aproteici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specifici per i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fenilchetonurici</a:t>
            </a:r>
            <a:endParaRPr lang="it-IT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02488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79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832648"/>
          </a:xfrm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3200" dirty="0">
                <a:solidFill>
                  <a:srgbClr val="FFC000"/>
                </a:solidFill>
                <a:latin typeface="Arial Black" panose="020B0A04020102020204" pitchFamily="34" charset="0"/>
              </a:rPr>
              <a:t>Rientrano tra i prodotti alimentari destinati a un’alimentazione particolare: </a:t>
            </a:r>
          </a:p>
          <a:p>
            <a:pPr marL="109728" indent="0" algn="ctr">
              <a:buNone/>
            </a:pPr>
            <a:endParaRPr lang="it-IT" sz="3200" dirty="0" smtClean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1</a:t>
            </a:r>
            <a:r>
              <a:rPr lang="it-IT" sz="3200" dirty="0">
                <a:solidFill>
                  <a:srgbClr val="92D050"/>
                </a:solidFill>
                <a:latin typeface="Arial Black" panose="020B0A04020102020204" pitchFamily="34" charset="0"/>
              </a:rPr>
              <a:t>) alimenti per lattanti e alimenti di </a:t>
            </a:r>
            <a:r>
              <a:rPr lang="it-IT" sz="32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proseguimento </a:t>
            </a:r>
            <a:endParaRPr lang="it-IT" sz="3200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rgbClr val="00B050"/>
                </a:solidFill>
                <a:latin typeface="Arial Black" panose="020B0A04020102020204" pitchFamily="34" charset="0"/>
              </a:rPr>
              <a:t>2) alimenti a base di cereali e alimenti destinati ai lattanti e ai </a:t>
            </a:r>
            <a:r>
              <a:rPr lang="it-IT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bambini </a:t>
            </a:r>
            <a:endParaRPr lang="it-IT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rgbClr val="00B0F0"/>
                </a:solidFill>
                <a:latin typeface="Arial Black" panose="020B0A04020102020204" pitchFamily="34" charset="0"/>
              </a:rPr>
              <a:t>3) alimenti destinati a diete ipocaloriche </a:t>
            </a:r>
            <a:r>
              <a:rPr lang="it-IT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endParaRPr lang="it-IT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rgbClr val="0070C0"/>
                </a:solidFill>
                <a:latin typeface="Arial Black" panose="020B0A04020102020204" pitchFamily="34" charset="0"/>
              </a:rPr>
              <a:t>4) alimenti adattati a un intenso sforzo muscolare, soprattutto per gli </a:t>
            </a:r>
            <a:r>
              <a:rPr lang="it-IT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sportivi </a:t>
            </a:r>
            <a:endParaRPr lang="it-IT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rgbClr val="7030A0"/>
                </a:solidFill>
                <a:latin typeface="Arial Black" panose="020B0A04020102020204" pitchFamily="34" charset="0"/>
              </a:rPr>
              <a:t>5) alimenti dietetici destinati a fini medici </a:t>
            </a:r>
            <a:r>
              <a:rPr lang="it-IT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speciali </a:t>
            </a:r>
            <a:endParaRPr lang="it-IT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chemeClr val="accent2"/>
                </a:solidFill>
                <a:latin typeface="Arial Black" panose="020B0A04020102020204" pitchFamily="34" charset="0"/>
              </a:rPr>
              <a:t>6) Prodotti dietetici a/ipoproteici per diete </a:t>
            </a:r>
            <a:r>
              <a:rPr lang="it-IT" sz="32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ipoproteiche </a:t>
            </a:r>
            <a:endParaRPr lang="it-IT" sz="32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chemeClr val="accent3"/>
                </a:solidFill>
                <a:latin typeface="Arial Black" panose="020B0A04020102020204" pitchFamily="34" charset="0"/>
              </a:rPr>
              <a:t>7) Sali </a:t>
            </a:r>
            <a:r>
              <a:rPr lang="it-IT" sz="32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dietetici </a:t>
            </a:r>
            <a:endParaRPr lang="it-IT" sz="3200" dirty="0"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8) Prodotti senza </a:t>
            </a:r>
            <a:r>
              <a:rPr lang="it-IT" sz="32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glutine </a:t>
            </a:r>
            <a:endParaRPr lang="it-IT" sz="32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9) Alimenti destinati a persone che soffrono di 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metabolismo 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glucidico perturbato (diabete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) </a:t>
            </a:r>
            <a:endParaRPr lang="it-IT" sz="3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96946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DIETETICI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89782" y="1772816"/>
            <a:ext cx="8229600" cy="4525963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400" dirty="0">
                <a:solidFill>
                  <a:srgbClr val="FFC000"/>
                </a:solidFill>
                <a:latin typeface="Arial Black" panose="020B0A04020102020204" pitchFamily="34" charset="0"/>
              </a:rPr>
              <a:t>I prodotti in questione sono classificati come alimenti destinati a fini medici 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speciali</a:t>
            </a:r>
            <a:endParaRPr lang="it-IT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sz="2400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Ricadono </a:t>
            </a:r>
            <a:r>
              <a:rPr lang="it-IT" sz="2400" dirty="0">
                <a:solidFill>
                  <a:srgbClr val="00B050"/>
                </a:solidFill>
                <a:latin typeface="Arial Black" panose="020B0A04020102020204" pitchFamily="34" charset="0"/>
              </a:rPr>
              <a:t>infatti nella categoria di </a:t>
            </a:r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“</a:t>
            </a:r>
            <a:r>
              <a:rPr lang="it-IT" sz="2400" dirty="0">
                <a:solidFill>
                  <a:srgbClr val="00B050"/>
                </a:solidFill>
                <a:latin typeface="Arial Black" panose="020B0A04020102020204" pitchFamily="34" charset="0"/>
              </a:rPr>
              <a:t>alimenti incompleti dal punto di vista nutrizionale con una formulazione … adattata ad una specifica malattia … che non sono adatti ad essere utilizzati come unica fonte di nutrimento</a:t>
            </a:r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” </a:t>
            </a:r>
            <a:endParaRPr lang="it-IT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582" y="782729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Alimenti </a:t>
            </a:r>
            <a:r>
              <a:rPr lang="it-IT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aproteici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o ipoproteici </a:t>
            </a: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741368"/>
          </a:xfrm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Possono essere definiti </a:t>
            </a:r>
            <a:r>
              <a:rPr lang="it-IT" b="1" dirty="0">
                <a:solidFill>
                  <a:srgbClr val="FFC000"/>
                </a:solidFill>
                <a:latin typeface="Arial Black" panose="020B0A04020102020204" pitchFamily="34" charset="0"/>
              </a:rPr>
              <a:t>prodotti dietetici </a:t>
            </a:r>
            <a:r>
              <a:rPr lang="it-IT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aproteici</a:t>
            </a:r>
            <a:r>
              <a:rPr lang="it-IT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i succedanei di alimenti di uso corrente con significativo tenore proteico, di derivazione vegetale, come pane, pasta, biscotti, prodotti da forno e simili, che presentano un tenore proteico residuo non superiore all’1%. </a:t>
            </a:r>
            <a:endParaRPr lang="it-IT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Sono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stati ammessi anche succedanei di detti alimenti con un tenore proteico superiore all’1%, definiti come “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ipoproteici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”, il limite per tale definizione è nell’ordine del 2%. </a:t>
            </a:r>
            <a:endParaRPr lang="it-IT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Per 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quanto concerne succedanei di bevande fonte o ricche di proteine anche di origine animale, gli stessi possono essere definiti prodotti dietetici </a:t>
            </a:r>
            <a:r>
              <a:rPr lang="it-IT" dirty="0" err="1">
                <a:solidFill>
                  <a:srgbClr val="0070C0"/>
                </a:solidFill>
                <a:latin typeface="Arial Black" panose="020B0A04020102020204" pitchFamily="34" charset="0"/>
              </a:rPr>
              <a:t>aproteici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 se il tenore proteico residuo non è superiore a 0,5 g%. </a:t>
            </a:r>
            <a:endParaRPr lang="it-IT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Considerando il possibile impiego dei prodotti anche da parte di soggetti con malattie congenite a carico del metabolismo degli aminoacidi, la dichiarazione in etichetta del tenore proteico residuo, nei termini “proteine non superiori a …” può essere seguita dal termine “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di cui 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…”, con l’indicazione del tenore degli aminoacidi di cui va limitato l’apporto</a:t>
            </a:r>
            <a:r>
              <a:rPr lang="it-IT" dirty="0">
                <a:latin typeface="Arial Black" panose="020B0A04020102020204" pitchFamily="34" charset="0"/>
              </a:rPr>
              <a:t>. </a:t>
            </a:r>
            <a:endParaRPr lang="it-IT" dirty="0" smtClean="0"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Ci sono casi in cui deve essere indicato il tenore di singoli amminoacidi. Il caso più conosciuto è quello dei prodotti contenenti fenilalanina o 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prodotti 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che lo possono generare, come l’aspartame. </a:t>
            </a:r>
          </a:p>
        </p:txBody>
      </p:sp>
    </p:spTree>
    <p:extLst>
      <p:ext uri="{BB962C8B-B14F-4D97-AF65-F5344CB8AC3E}">
        <p14:creationId xmlns:p14="http://schemas.microsoft.com/office/powerpoint/2010/main" val="6361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120680" cy="316835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61048"/>
            <a:ext cx="223224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Scansioni\img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"/>
            <a:ext cx="6623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8167" y="692696"/>
            <a:ext cx="216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4869160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4554" y="18864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  <p:pic>
        <p:nvPicPr>
          <p:cNvPr id="2050" name="Picture 2" descr="C:\Users\Procida Giuseppe\Desktop\Scansioni\img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14" y="1484784"/>
            <a:ext cx="6120680" cy="41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23928" y="6093296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622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  <p:pic>
        <p:nvPicPr>
          <p:cNvPr id="3075" name="Picture 3" descr="C:\Users\Procida Giuseppe\Desktop\Scansioni\img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056784" cy="58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779912" y="5814556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116594" y="122660"/>
            <a:ext cx="5500181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669176"/>
            <a:ext cx="3059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5287867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877272"/>
          </a:xfrm>
        </p:spPr>
        <p:txBody>
          <a:bodyPr>
            <a:normAutofit fontScale="77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</a:t>
            </a:r>
            <a:r>
              <a:rPr lang="it-IT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glutine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è contenuto in diversi cereali come frumento, segale e orzo. </a:t>
            </a:r>
          </a:p>
          <a:p>
            <a:pPr marL="109728" indent="0" algn="ctr">
              <a:buNone/>
            </a:pP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La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prolamina (denominata gliadina nel frumento) è una delle frazioni proteiche che costituiscono il glutine ed è la responsabile dell’effetto tossico (reazione avversa) per il celiaco a seguito del consumo di questi cereali.</a:t>
            </a:r>
            <a:r>
              <a:rPr lang="it-IT" dirty="0">
                <a:latin typeface="Arial Black" panose="020B0A04020102020204" pitchFamily="34" charset="0"/>
              </a:rPr>
              <a:t> </a:t>
            </a: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 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tratta di una reazione reversibile, per cui l’allontanamento dall’agente permette di tornare a condizioni fisiologiche normali. 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it-IT" dirty="0"/>
          </a:p>
          <a:p>
            <a:pPr marL="109728" indent="0" algn="ctr">
              <a:buNone/>
            </a:pP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L’intolleranza al glutine genera gravi danni alla mucosa intestinale quali </a:t>
            </a:r>
            <a:r>
              <a:rPr lang="it-IT" b="1" dirty="0">
                <a:solidFill>
                  <a:srgbClr val="7030A0"/>
                </a:solidFill>
                <a:latin typeface="Arial Black" panose="020B0A04020102020204" pitchFamily="34" charset="0"/>
              </a:rPr>
              <a:t>l’atrofia dei villi intestinali e appiattimento della mucosa intestinale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. </a:t>
            </a:r>
            <a:endParaRPr lang="it-IT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chemeClr val="accent3"/>
                </a:solidFill>
                <a:latin typeface="Arial Black" panose="020B0A04020102020204" pitchFamily="34" charset="0"/>
              </a:rPr>
              <a:t>La celiachia è riconosciuta come una malattia sociale e circa 1 italiano su 100 è colpito dalla celiachia.</a:t>
            </a:r>
            <a:r>
              <a:rPr lang="it-IT" dirty="0">
                <a:solidFill>
                  <a:schemeClr val="accent3"/>
                </a:solidFill>
              </a:rPr>
              <a:t> </a:t>
            </a:r>
            <a:r>
              <a:rPr lang="it-IT" dirty="0" smtClean="0">
                <a:solidFill>
                  <a:schemeClr val="accent3"/>
                </a:solidFill>
              </a:rPr>
              <a:t> </a:t>
            </a:r>
            <a:endParaRPr lang="it-IT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rocida Giuseppe\Desktop\Scansioni\img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812235" cy="668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cida Giuseppe\Desktop\morbo-celia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" y="980728"/>
            <a:ext cx="78740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159791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Prodotti senza glutine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478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34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Condizioni dipendenti dalla madre </a:t>
            </a:r>
            <a:endParaRPr lang="it-IT" sz="3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•</a:t>
            </a:r>
            <a:r>
              <a:rPr lang="it-IT" dirty="0" err="1">
                <a:solidFill>
                  <a:srgbClr val="FFC000"/>
                </a:solidFill>
                <a:latin typeface="Arial Black" panose="020B0A04020102020204" pitchFamily="34" charset="0"/>
              </a:rPr>
              <a:t>Ipogalattia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 o agalattia (poca o nulla produzione di latte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 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•malformazione o ragadi del capezzolo 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•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mastite 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•malattie infettive: pertosse, tifo, epatite, 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HIV 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chemeClr val="accent3"/>
                </a:solidFill>
                <a:latin typeface="Arial Black" panose="020B0A04020102020204" pitchFamily="34" charset="0"/>
              </a:rPr>
              <a:t>•cardiopatie, nefropatie, epilessia, </a:t>
            </a: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anemia</a:t>
            </a:r>
          </a:p>
          <a:p>
            <a:pPr marL="109728" indent="0" algn="ctr">
              <a:buNone/>
            </a:pPr>
            <a:endParaRPr lang="it-IT" b="1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Condizioni </a:t>
            </a:r>
            <a:r>
              <a:rPr lang="it-IT" sz="32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dipendenti dal neonato </a:t>
            </a:r>
            <a:endParaRPr lang="it-IT" sz="32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•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ostruzione delle vie respiratorie superiori (raffreddore o malformazioni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• affezioni del cavo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orale (stomatiti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,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mughetto)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•malformazioni (labbro leporino, palatoschisi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chemeClr val="accent3"/>
                </a:solidFill>
                <a:latin typeface="Arial Black" panose="020B0A04020102020204" pitchFamily="34" charset="0"/>
              </a:rPr>
              <a:t>•dentizione </a:t>
            </a: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precoce </a:t>
            </a:r>
            <a:endParaRPr lang="it-IT" dirty="0"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•</a:t>
            </a:r>
            <a:r>
              <a:rPr lang="it-IT" dirty="0">
                <a:solidFill>
                  <a:schemeClr val="accent2"/>
                </a:solidFill>
                <a:latin typeface="Arial Black" panose="020B0A04020102020204" pitchFamily="34" charset="0"/>
              </a:rPr>
              <a:t>allergia al latte materno </a:t>
            </a:r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7504" y="90872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La mancata alimentazione con il latte materno può dipendere da: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1577" y="70861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Alimenti per lattanti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Procida Giuseppe\Desktop\parete_intestin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967796"/>
            <a:ext cx="87129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22551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Arial Black" panose="020B0A04020102020204" pitchFamily="34" charset="0"/>
              </a:rPr>
              <a:t>Prodotti senza glutine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2088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12879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5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02488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pic>
        <p:nvPicPr>
          <p:cNvPr id="9218" name="Picture 2" descr="C:\Users\Procida Giuseppe\Desktop\Scansioni\img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089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707904" y="6204898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pic>
        <p:nvPicPr>
          <p:cNvPr id="10242" name="Picture 2" descr="C:\Users\Procida Giuseppe\Desktop\Scansioni\img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3690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007831" y="6040643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1. Utilizzare farine di cereali «tossici» previa estrazione in etanolo delle gliadine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2. Utilizzare farine di frumento geneticamente modificato (priva della frazione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gliadinica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)</a:t>
            </a:r>
          </a:p>
          <a:p>
            <a:pPr algn="ctr"/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3. Utilizzare miscele di cereali non «tossici» con resa tecnologicamente accettabile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944604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Strategie per la produzione di farine utilizzabili</a:t>
            </a:r>
            <a:endParaRPr lang="it-IT" sz="28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027615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pic>
        <p:nvPicPr>
          <p:cNvPr id="11266" name="Picture 2" descr="C:\Users\Procida Giuseppe\Desktop\Scansioni\img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32554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148064" y="61653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fontScale="85000" lnSpcReduction="1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</a:rPr>
              <a:t>Prodotti «con contenuto di glutine molto basso»: 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I prodotti con un tenore residuo di glutine non superiore a 100 mg/kg (100 </a:t>
            </a:r>
            <a:r>
              <a:rPr lang="it-IT" dirty="0" err="1">
                <a:solidFill>
                  <a:srgbClr val="FFC000"/>
                </a:solidFill>
                <a:latin typeface="Arial Black" panose="020B0A04020102020204" pitchFamily="34" charset="0"/>
              </a:rPr>
              <a:t>ppm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) a base di ingredienti depurati di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glutine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(Regolamento EU n. 41/2009)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</a:rPr>
              <a:t>Prodotti «senza glutine»: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 prodotti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con un tenore residuo di glutine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non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superiore a 20 mg/kg (20 </a:t>
            </a:r>
            <a:r>
              <a:rPr lang="it-IT" dirty="0" err="1">
                <a:solidFill>
                  <a:srgbClr val="00B050"/>
                </a:solidFill>
                <a:latin typeface="Arial Black" panose="020B0A04020102020204" pitchFamily="34" charset="0"/>
              </a:rPr>
              <a:t>ppm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) a base di ingredienti privi di glutine all'origine o con uno o più ingredienti depurati di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glutine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(AIC Spiga barrata)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72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sz="34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Farine Commerciali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Miscela base (componenti utilizzabili):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 Farine di cereali ammessi (mais, riso, avena, miglio, etc.)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. Amidi di mais/amido di patata/amido di riso/amido di tapioca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. fecola di patate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. Latte scremato o siero di latte in polvere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Farina di soia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 Farina di lupino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 Glucosio o saccarosio o sciroppo di glucosio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Addensanti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. Farina di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guar</a:t>
            </a:r>
            <a:endParaRPr lang="it-IT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Farina di semi di carruba</a:t>
            </a:r>
          </a:p>
          <a:p>
            <a:pPr algn="ctr"/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65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939292"/>
            <a:ext cx="5220072" cy="5688632"/>
          </a:xfrm>
        </p:spPr>
        <p:txBody>
          <a:bodyPr/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400" dirty="0">
                <a:solidFill>
                  <a:srgbClr val="00B0F0"/>
                </a:solidFill>
                <a:latin typeface="Arial Black" panose="020B0A04020102020204" pitchFamily="34" charset="0"/>
              </a:rPr>
              <a:t>Il servizio sanitario nazionale eroga gratuitamente gli alimenti dietetici privi di glutine e i tetti di spesa </a:t>
            </a: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sono </a:t>
            </a:r>
            <a:r>
              <a:rPr lang="it-IT" sz="2400" dirty="0">
                <a:solidFill>
                  <a:srgbClr val="00B0F0"/>
                </a:solidFill>
                <a:latin typeface="Arial Black" panose="020B0A04020102020204" pitchFamily="34" charset="0"/>
              </a:rPr>
              <a:t>stati definiti dal decreto del Ministero della Salute che ha istituito</a:t>
            </a:r>
            <a:r>
              <a:rPr lang="it-IT" sz="2400" i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il </a:t>
            </a:r>
            <a:r>
              <a:rPr lang="it-IT" sz="2400" dirty="0">
                <a:solidFill>
                  <a:srgbClr val="00B0F0"/>
                </a:solidFill>
                <a:latin typeface="Arial Black" panose="020B0A04020102020204" pitchFamily="34" charset="0"/>
              </a:rPr>
              <a:t>Registro Nazionale dei prodotti erogabili, aggiornato periodicamente e disponibile sul portale del Ministero della Salute</a:t>
            </a:r>
            <a:r>
              <a:rPr lang="it-IT" sz="2000" dirty="0">
                <a:latin typeface="Arial Black" panose="020B0A04020102020204" pitchFamily="34" charset="0"/>
              </a:rPr>
              <a:t>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pic>
        <p:nvPicPr>
          <p:cNvPr id="12290" name="Picture 2" descr="C:\Users\Procida Giuseppe\Desktop\gluten-fre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792538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decorso clinico relativo alle patologie associate al metabolismo dei carboidrati può avere caratteristiche diverse in base al momento in cui la patologia stessa si manifesta </a:t>
            </a:r>
          </a:p>
          <a:p>
            <a:pPr marL="109728" indent="0" algn="ctr">
              <a:buNone/>
            </a:pPr>
            <a:endParaRPr lang="it-IT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Talune patologie, generalmente caratterizzate da gravi sintomatologie, si presentano nella prima infanzia (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galattosemia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)</a:t>
            </a:r>
          </a:p>
          <a:p>
            <a:pPr marL="109728" indent="0" algn="ctr">
              <a:buNone/>
            </a:pPr>
            <a:endParaRPr lang="it-IT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Altre (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fruttosemia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ereditaria) si manifestano solo al momento dello svezzamento, in seguito all’introduzione nella dieta di alimenti contenenti l’ingrediente tossico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</a:t>
            </a:r>
            <a:r>
              <a:rPr lang="it-IT" sz="24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dei carboidrati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587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Scansioni\img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307289" y="49916"/>
            <a:ext cx="5778714" cy="66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692696"/>
            <a:ext cx="3347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ALIMENTI PER LATTANTI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3284984"/>
            <a:ext cx="3249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Parametri antropometrici</a:t>
            </a:r>
            <a:endParaRPr lang="it-IT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0759" y="5407736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Scansioni\img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1557822" y="343061"/>
            <a:ext cx="7416010" cy="62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4667263"/>
            <a:ext cx="1907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latin typeface="Arial Black" panose="020B0A04020102020204" pitchFamily="34" charset="0"/>
              </a:rPr>
              <a:t>da Evangelisti, </a:t>
            </a:r>
            <a:r>
              <a:rPr lang="it-IT" sz="1100" dirty="0" err="1" smtClean="0">
                <a:latin typeface="Arial Black" panose="020B0A04020102020204" pitchFamily="34" charset="0"/>
              </a:rPr>
              <a:t>Restani</a:t>
            </a:r>
            <a:r>
              <a:rPr lang="it-IT" sz="1100" smtClean="0">
                <a:latin typeface="Arial Black" panose="020B0A04020102020204" pitchFamily="34" charset="0"/>
              </a:rPr>
              <a:t>, Prodotti Dietetici, Piccin </a:t>
            </a:r>
            <a:r>
              <a:rPr lang="it-IT" sz="1100" dirty="0" smtClean="0">
                <a:latin typeface="Arial Black" panose="020B0A04020102020204" pitchFamily="34" charset="0"/>
              </a:rPr>
              <a:t>ed.</a:t>
            </a:r>
            <a:endParaRPr lang="it-IT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480720" cy="3816424"/>
          </a:xfrm>
        </p:spPr>
      </p:pic>
      <p:sp>
        <p:nvSpPr>
          <p:cNvPr id="5" name="CasellaDiTesto 4"/>
          <p:cNvSpPr txBox="1"/>
          <p:nvPr/>
        </p:nvSpPr>
        <p:spPr>
          <a:xfrm>
            <a:off x="2555776" y="551723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UDP-Glucosio</a:t>
            </a:r>
            <a:endParaRPr lang="it-IT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dei carboidrati</a:t>
            </a:r>
            <a:endParaRPr lang="it-IT" sz="2400" dirty="0"/>
          </a:p>
        </p:txBody>
      </p:sp>
      <p:pic>
        <p:nvPicPr>
          <p:cNvPr id="2050" name="Picture 2" descr="C:\Users\Procida Giuseppe\Desktop\Scansioni\img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7768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851920" y="6021288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54" y="207749"/>
            <a:ext cx="6382491" cy="64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dei carboidrati</a:t>
            </a:r>
            <a:endParaRPr lang="it-IT" sz="2400" dirty="0"/>
          </a:p>
        </p:txBody>
      </p:sp>
      <p:pic>
        <p:nvPicPr>
          <p:cNvPr id="3074" name="Picture 2" descr="C:\Users\Procida Giuseppe\Desktop\Scansioni\img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374604" y="1096964"/>
            <a:ext cx="5111734" cy="4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30471" y="6268670"/>
            <a:ext cx="510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01289" y="260648"/>
            <a:ext cx="8280920" cy="637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076056" y="602128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 Black" panose="020B0A04020102020204" pitchFamily="34" charset="0"/>
              </a:rPr>
              <a:t>da </a:t>
            </a:r>
            <a:r>
              <a:rPr lang="it-IT" sz="1100" dirty="0" err="1" smtClean="0">
                <a:latin typeface="Arial Black" panose="020B0A04020102020204" pitchFamily="34" charset="0"/>
              </a:rPr>
              <a:t>Evangelist</a:t>
            </a:r>
            <a:r>
              <a:rPr lang="it-IT" sz="1100" dirty="0" smtClean="0">
                <a:latin typeface="Arial Black" panose="020B0A04020102020204" pitchFamily="34" charset="0"/>
              </a:rPr>
              <a:t>, </a:t>
            </a:r>
            <a:r>
              <a:rPr lang="it-IT" sz="1100" dirty="0" err="1" smtClean="0">
                <a:latin typeface="Arial Black" panose="020B0A04020102020204" pitchFamily="34" charset="0"/>
              </a:rPr>
              <a:t>Restani</a:t>
            </a:r>
            <a:r>
              <a:rPr lang="it-IT" sz="11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100" dirty="0" err="1" smtClean="0">
                <a:latin typeface="Arial Black" panose="020B0A04020102020204" pitchFamily="34" charset="0"/>
              </a:rPr>
              <a:t>Piccin</a:t>
            </a:r>
            <a:r>
              <a:rPr lang="it-IT" sz="1100" dirty="0" smtClean="0">
                <a:latin typeface="Arial Black" panose="020B0A04020102020204" pitchFamily="34" charset="0"/>
              </a:rPr>
              <a:t> ed.</a:t>
            </a:r>
            <a:endParaRPr lang="it-IT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84576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I succedanei </a:t>
            </a:r>
            <a:r>
              <a:rPr lang="it-IT" dirty="0" err="1">
                <a:solidFill>
                  <a:srgbClr val="FFC000"/>
                </a:solidFill>
                <a:latin typeface="Arial Black" panose="020B0A04020102020204" pitchFamily="34" charset="0"/>
              </a:rPr>
              <a:t>ipo-asodici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 del sale (</a:t>
            </a:r>
            <a:r>
              <a:rPr lang="it-IT" dirty="0" err="1">
                <a:solidFill>
                  <a:srgbClr val="FFC000"/>
                </a:solidFill>
                <a:latin typeface="Arial Black" panose="020B0A04020102020204" pitchFamily="34" charset="0"/>
              </a:rPr>
              <a:t>NaCl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) possono apportare benefici a fasce particolari della popolazione come gli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ipertesi 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Anche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i succedanei dei preparati per brodo, o preparati analoghi, specificamente formulati per limitare l'apporto alimentare di sodio, analogamente ai succedanei del sale ricadono tra i prodotti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dietetici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SALI IPOSODICI O ASODICI</a:t>
            </a:r>
            <a:r>
              <a:rPr lang="it-IT" b="0" dirty="0"/>
              <a:t/>
            </a:r>
            <a:br>
              <a:rPr lang="it-IT" b="0" dirty="0"/>
            </a:b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51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400600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</a:rPr>
              <a:t>Sali iposodici 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Sono </a:t>
            </a:r>
            <a:r>
              <a:rPr lang="it-IT" dirty="0">
                <a:latin typeface="Arial Black" panose="020B0A04020102020204" pitchFamily="34" charset="0"/>
              </a:rPr>
              <a:t>considerati tali succedanei del sale con un contenuto di cloruro di sodio compreso tra il 20 e il 35%, corrispondente ad un tenore di sodio compreso tra 7,8 g e 13,6 g %. Il rapporto potassio/sodio non deve essere inferiore a 1,5:1. </a:t>
            </a:r>
          </a:p>
          <a:p>
            <a:pPr marL="109728" indent="0" algn="ctr">
              <a:buNone/>
            </a:pPr>
            <a:endParaRPr lang="it-IT" b="1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Sali </a:t>
            </a:r>
            <a:r>
              <a:rPr lang="it-IT" u="sng" dirty="0" err="1">
                <a:solidFill>
                  <a:srgbClr val="FF0000"/>
                </a:solidFill>
                <a:latin typeface="Arial Black" panose="020B0A04020102020204" pitchFamily="34" charset="0"/>
              </a:rPr>
              <a:t>asodici</a:t>
            </a: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Sono </a:t>
            </a:r>
            <a:r>
              <a:rPr lang="it-IT" dirty="0">
                <a:latin typeface="Arial Black" panose="020B0A04020102020204" pitchFamily="34" charset="0"/>
              </a:rPr>
              <a:t>considerati tali succedanei del sale privi di cloruro di sodio, con un tenore residuo di sodio non superiore a 120 mg/100 g.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SALI IPOSODICI O ASODICI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87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Per </a:t>
            </a:r>
            <a:r>
              <a:rPr lang="it-IT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entrambe </a:t>
            </a:r>
            <a:r>
              <a:rPr lang="it-IT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le tipologie di sali: 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• 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va riportato il tenore di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potassio 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•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le indicazioni devono fare riferimento all'uso in diete richiedenti globalmente una riduzione dell'apporto di sodio, come ad esempio in caso di ipertensione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arteriosa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• 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occorre riportare una avvertenza sulla opportunità di sentire il consiglio del medico per l'uso, soprattutto in caso di insufficienza 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renale 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SALI IPOSODICI O ASODICI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25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18131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Procida Giuseppe\Desktop\Scansioni\img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969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851920" y="6021288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6410" y="116632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Procida Giuseppe\Desktop\Scansioni\img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139952" y="631406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79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Frazione lipidica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Caratterizzazione del latte vaccino e del latte umano:</a:t>
            </a:r>
          </a:p>
          <a:p>
            <a:pPr marL="109728" indent="0" algn="ctr">
              <a:buNone/>
            </a:pP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1. Maggior presenza nel latte vaccino della componente satura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2. Scarso contenuto nel latte vaccino di AGE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3. L’acido palmitico nel latte umano è preferenzialmente in posizione 2 del trigliceride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4. Nel latte umano è praticamente assente l’acido butirrico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5. Nel latte umano sono presenti l’EPA e il DHA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502</TotalTime>
  <Words>2330</Words>
  <Application>Microsoft Office PowerPoint</Application>
  <PresentationFormat>Presentazione su schermo (4:3)</PresentationFormat>
  <Paragraphs>300</Paragraphs>
  <Slides>68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68</vt:i4>
      </vt:variant>
    </vt:vector>
  </HeadingPairs>
  <TitlesOfParts>
    <vt:vector size="74" baseType="lpstr">
      <vt:lpstr>Arial Black</vt:lpstr>
      <vt:lpstr>Lucida Sans Unicode</vt:lpstr>
      <vt:lpstr>Verdana</vt:lpstr>
      <vt:lpstr>Wingdings 2</vt:lpstr>
      <vt:lpstr>Wingdings 3</vt:lpstr>
      <vt:lpstr>Viale</vt:lpstr>
      <vt:lpstr>Presentazione standard di PowerPoint</vt:lpstr>
      <vt:lpstr>Presentazione standard di PowerPoint</vt:lpstr>
      <vt:lpstr>PRODOTTI DIETETICI</vt:lpstr>
      <vt:lpstr>PRODOTTI DIETETICI</vt:lpstr>
      <vt:lpstr>Presentazione standard di PowerPoint</vt:lpstr>
      <vt:lpstr>Presentazione standard di PowerPoint</vt:lpstr>
      <vt:lpstr>ALIMENTI PER LATTANTI</vt:lpstr>
      <vt:lpstr>ALIMENTI PER LATTANTI</vt:lpstr>
      <vt:lpstr>Alimenti per lattanti</vt:lpstr>
      <vt:lpstr>Presentazione standard di PowerPoint</vt:lpstr>
      <vt:lpstr>Alimenti per lattanti</vt:lpstr>
      <vt:lpstr>Alimenti per lattanti</vt:lpstr>
      <vt:lpstr>Presentazione standard di PowerPoint</vt:lpstr>
      <vt:lpstr>Alimenti per lattanti</vt:lpstr>
      <vt:lpstr>Alimenti per lattanti</vt:lpstr>
      <vt:lpstr>Alimenti per lattanti</vt:lpstr>
      <vt:lpstr>Alimenti per lattanti</vt:lpstr>
      <vt:lpstr>Alimenti per lattanti</vt:lpstr>
      <vt:lpstr>Presentazione standard di PowerPoint</vt:lpstr>
      <vt:lpstr>Alimenti per lattanti</vt:lpstr>
      <vt:lpstr>Alimenti per lattanti</vt:lpstr>
      <vt:lpstr>Alimenti per lattanti</vt:lpstr>
      <vt:lpstr>Alimenti per lattanti</vt:lpstr>
      <vt:lpstr> I prodotti destinati a soggetti  con patologia allergica </vt:lpstr>
      <vt:lpstr>I prodotti destinati a soggetti  con patologia allergica</vt:lpstr>
      <vt:lpstr>Presentazione standard di PowerPoint</vt:lpstr>
      <vt:lpstr>I prodotti destinati a soggetti  con patologia allergica</vt:lpstr>
      <vt:lpstr>I prodotti destinati a soggetti  con patologia allergica</vt:lpstr>
      <vt:lpstr>Presentazione standard di PowerPoint</vt:lpstr>
      <vt:lpstr>I prodotti destinati a soggetti  con patologia allergica</vt:lpstr>
      <vt:lpstr>I prodotti destinati a soggetti  con patologia allergica</vt:lpstr>
      <vt:lpstr>Prodotti destinati a soggetti con patologie associate al metabolismo degli aminoacidi</vt:lpstr>
      <vt:lpstr>Presentazione standard di PowerPoint</vt:lpstr>
      <vt:lpstr>Presentazione standard di PowerPoint</vt:lpstr>
      <vt:lpstr>Prodotti destinati a soggetti con patologie associate al metabolismo degli aminoacidi</vt:lpstr>
      <vt:lpstr>Prodotti destinati a soggetti con patologie associate al metabolismo degli aminoacidi</vt:lpstr>
      <vt:lpstr>Prodotti destinati a soggetti con patologie associate al metabolismo degli aminoacidi</vt:lpstr>
      <vt:lpstr>Presentazione standard di PowerPoint</vt:lpstr>
      <vt:lpstr>Prodotti destinati a soggetti con patologie associate al metabolismo degli aminoacidi</vt:lpstr>
      <vt:lpstr>Prodotti destinati a soggetti con patologie associate al metabolismo degli aminoacidi</vt:lpstr>
      <vt:lpstr>Presentazione standard di PowerPoint</vt:lpstr>
      <vt:lpstr>Presentazione standard di PowerPoint</vt:lpstr>
      <vt:lpstr>Presentazione standard di PowerPoint</vt:lpstr>
      <vt:lpstr>Prodotti destinati a soggetti con patologie associate al metabolismo degli aminoacidi</vt:lpstr>
      <vt:lpstr>Prodotti destinati a soggetti con patologie associate al metabolismo degli aminoacidi</vt:lpstr>
      <vt:lpstr>Presentazione standard di PowerPoint</vt:lpstr>
      <vt:lpstr>Prodotti senza glutine</vt:lpstr>
      <vt:lpstr>Presentazione standard di PowerPoint</vt:lpstr>
      <vt:lpstr>Presentazione standard di PowerPoint</vt:lpstr>
      <vt:lpstr>Presentazione standard di PowerPoint</vt:lpstr>
      <vt:lpstr>Prodotti senza glutine</vt:lpstr>
      <vt:lpstr>Prodotti senza glutine</vt:lpstr>
      <vt:lpstr>Prodotti senza glutine</vt:lpstr>
      <vt:lpstr>Prodotti senza glutine</vt:lpstr>
      <vt:lpstr>Prodotti senza glutine</vt:lpstr>
      <vt:lpstr>Prodotti senza glutine</vt:lpstr>
      <vt:lpstr>Prodotti senza glutine</vt:lpstr>
      <vt:lpstr>Prodotti senza glutine</vt:lpstr>
      <vt:lpstr>Prodotti destinati a soggetti con patologie associate al metabolismo dei carboidrati</vt:lpstr>
      <vt:lpstr>Presentazione standard di PowerPoint</vt:lpstr>
      <vt:lpstr>Presentazione standard di PowerPoint</vt:lpstr>
      <vt:lpstr>Prodotti destinati a soggetti con patologie associate al metabolismo dei carboidrati</vt:lpstr>
      <vt:lpstr>Presentazione standard di PowerPoint</vt:lpstr>
      <vt:lpstr>Prodotti destinati a soggetti con patologie associate al metabolismo dei carboidrati</vt:lpstr>
      <vt:lpstr>Presentazione standard di PowerPoint</vt:lpstr>
      <vt:lpstr>SALI IPOSODICI O ASODICI  </vt:lpstr>
      <vt:lpstr>SALI IPOSODICI O ASODICI</vt:lpstr>
      <vt:lpstr>SALI IPOSODICI O ASODICI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53</cp:revision>
  <dcterms:created xsi:type="dcterms:W3CDTF">2015-06-23T09:29:12Z</dcterms:created>
  <dcterms:modified xsi:type="dcterms:W3CDTF">2017-12-14T15:08:36Z</dcterms:modified>
</cp:coreProperties>
</file>