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8" r:id="rId14"/>
    <p:sldId id="271" r:id="rId15"/>
    <p:sldId id="277" r:id="rId16"/>
    <p:sldId id="285" r:id="rId17"/>
    <p:sldId id="272" r:id="rId18"/>
    <p:sldId id="279" r:id="rId19"/>
    <p:sldId id="280" r:id="rId20"/>
    <p:sldId id="284" r:id="rId21"/>
    <p:sldId id="282" r:id="rId22"/>
    <p:sldId id="281" r:id="rId23"/>
    <p:sldId id="283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13660" y="3795789"/>
            <a:ext cx="6373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50800"/>
                <a:effectLst/>
                <a:latin typeface="Algerian" panose="04020705040A02060702" pitchFamily="82" charset="0"/>
              </a:rPr>
              <a:t>GIUSEPPE PROCIDA</a:t>
            </a:r>
            <a:endParaRPr lang="it-IT" sz="5400" b="1" cap="none" spc="0" dirty="0">
              <a:ln w="50800"/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6093" y="1556792"/>
            <a:ext cx="83022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CHIMICA DEGLI ALIMENTI</a:t>
            </a:r>
            <a:endParaRPr lang="it-IT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8136904" cy="5544616"/>
          </a:xfrm>
        </p:spPr>
      </p:pic>
      <p:sp>
        <p:nvSpPr>
          <p:cNvPr id="5" name="CasellaDiTesto 4"/>
          <p:cNvSpPr txBox="1"/>
          <p:nvPr/>
        </p:nvSpPr>
        <p:spPr>
          <a:xfrm>
            <a:off x="4416865" y="6205317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50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491"/>
            <a:ext cx="5184576" cy="6521653"/>
          </a:xfrm>
        </p:spPr>
      </p:pic>
      <p:sp>
        <p:nvSpPr>
          <p:cNvPr id="5" name="CasellaDiTesto 4"/>
          <p:cNvSpPr txBox="1"/>
          <p:nvPr/>
        </p:nvSpPr>
        <p:spPr>
          <a:xfrm>
            <a:off x="5235593" y="626948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biochimica, Ed. Zanichelli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50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253878" cy="6408712"/>
          </a:xfrm>
        </p:spPr>
      </p:pic>
      <p:sp>
        <p:nvSpPr>
          <p:cNvPr id="5" name="CasellaDiTesto 4"/>
          <p:cNvSpPr txBox="1"/>
          <p:nvPr/>
        </p:nvSpPr>
        <p:spPr>
          <a:xfrm>
            <a:off x="4736116" y="6547674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86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259632" y="217564"/>
            <a:ext cx="5472608" cy="60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483768" y="63566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Black" panose="020B0A04020102020204" pitchFamily="34" charset="0"/>
              </a:rPr>
              <a:t>da  Cabras, Martelli, Chimica degli alimenti, </a:t>
            </a:r>
            <a:r>
              <a:rPr lang="it-IT" dirty="0" err="1">
                <a:latin typeface="Arial Black" panose="020B0A04020102020204" pitchFamily="34" charset="0"/>
              </a:rPr>
              <a:t>Piccin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"/>
            <a:ext cx="6382491" cy="6442501"/>
          </a:xfrm>
        </p:spPr>
      </p:pic>
      <p:sp>
        <p:nvSpPr>
          <p:cNvPr id="5" name="CasellaDiTesto 4"/>
          <p:cNvSpPr txBox="1"/>
          <p:nvPr/>
        </p:nvSpPr>
        <p:spPr>
          <a:xfrm>
            <a:off x="4977827" y="644250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1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32076" y="401718"/>
            <a:ext cx="8239116" cy="612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220072" y="6331928"/>
            <a:ext cx="392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da, Prodotti Dietetici, Evangelisti,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Restani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ed.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480720" cy="3816424"/>
          </a:xfrm>
        </p:spPr>
      </p:pic>
      <p:sp>
        <p:nvSpPr>
          <p:cNvPr id="5" name="CasellaDiTesto 4"/>
          <p:cNvSpPr txBox="1"/>
          <p:nvPr/>
        </p:nvSpPr>
        <p:spPr>
          <a:xfrm>
            <a:off x="2555776" y="551723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UDP-Glucosio</a:t>
            </a:r>
            <a:endParaRPr lang="it-IT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19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456384" cy="6552728"/>
          </a:xfrm>
        </p:spPr>
      </p:pic>
      <p:sp>
        <p:nvSpPr>
          <p:cNvPr id="6" name="CasellaDiTesto 5"/>
          <p:cNvSpPr txBox="1"/>
          <p:nvPr/>
        </p:nvSpPr>
        <p:spPr>
          <a:xfrm>
            <a:off x="5148064" y="6453336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</p:txBody>
      </p:sp>
    </p:spTree>
    <p:extLst>
      <p:ext uri="{BB962C8B-B14F-4D97-AF65-F5344CB8AC3E}">
        <p14:creationId xmlns:p14="http://schemas.microsoft.com/office/powerpoint/2010/main" val="21297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888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123728" y="558924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 Black" panose="020B0A04020102020204" pitchFamily="34" charset="0"/>
              </a:rPr>
              <a:t>da Cabras, Martelli, Chimica degli Alimenti, Piccin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91272" y="616530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 Black" panose="020B0A04020102020204" pitchFamily="34" charset="0"/>
              </a:rPr>
              <a:t>da Cabras. Martelli, Chimica degli alimenti, Piccin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lgerian" panose="04020705040A02060702" pitchFamily="82" charset="0"/>
              </a:rPr>
              <a:t>P. CABRAS  A. MARTELLI</a:t>
            </a: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CHIMICA DEGLI ALIMENTI</a:t>
            </a:r>
          </a:p>
          <a:p>
            <a:pPr marL="109728" indent="0" algn="ctr">
              <a:buNone/>
            </a:pPr>
            <a:r>
              <a:rPr lang="it-IT" dirty="0" smtClean="0">
                <a:latin typeface="Algerian" panose="04020705040A02060702" pitchFamily="82" charset="0"/>
              </a:rPr>
              <a:t>PICCIN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lgerian" panose="04020705040A02060702" pitchFamily="82" charset="0"/>
              </a:rPr>
              <a:t>G. Arienti</a:t>
            </a: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Le basi molecolari della nutrizione</a:t>
            </a:r>
          </a:p>
          <a:p>
            <a:pPr marL="109728" indent="0" algn="ctr">
              <a:buNone/>
            </a:pPr>
            <a:r>
              <a:rPr lang="it-IT" smtClean="0">
                <a:latin typeface="Algerian" panose="04020705040A02060702" pitchFamily="82" charset="0"/>
              </a:rPr>
              <a:t>PICCIN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67744" y="332656"/>
            <a:ext cx="4902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LIBRI DI TESTO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2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80728"/>
            <a:ext cx="432048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47877"/>
            <a:ext cx="288032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15616" y="49411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Struttura del FAD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96136" y="55172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Arial Black" panose="020B0A04020102020204" pitchFamily="34" charset="0"/>
              </a:rPr>
              <a:t>Struttura del FMN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935596" y="836712"/>
            <a:ext cx="72728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391472" y="6453336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>
                <a:latin typeface="Arial Black" panose="020B0A04020102020204" pitchFamily="34" charset="0"/>
              </a:rPr>
              <a:t>Piccin</a:t>
            </a:r>
            <a:r>
              <a:rPr lang="it-I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66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8660"/>
            <a:ext cx="705678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c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5052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Procida Giuseppe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3264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2.6 </a:t>
            </a:r>
            <a:r>
              <a:rPr lang="it-IT" dirty="0" err="1" smtClean="0">
                <a:latin typeface="Arial Black" panose="020B0A04020102020204" pitchFamily="34" charset="0"/>
              </a:rPr>
              <a:t>mmoli</a:t>
            </a:r>
            <a:r>
              <a:rPr lang="it-IT" dirty="0" smtClean="0">
                <a:latin typeface="Arial Black" panose="020B0A04020102020204" pitchFamily="34" charset="0"/>
              </a:rPr>
              <a:t> di legami </a:t>
            </a:r>
            <a:r>
              <a:rPr lang="it-IT" dirty="0" err="1" smtClean="0">
                <a:latin typeface="Arial Black" panose="020B0A04020102020204" pitchFamily="34" charset="0"/>
              </a:rPr>
              <a:t>fosfoadrenergici</a:t>
            </a:r>
            <a:r>
              <a:rPr lang="it-IT" dirty="0" smtClean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1.4 </a:t>
            </a:r>
            <a:r>
              <a:rPr lang="it-IT" dirty="0" err="1" smtClean="0">
                <a:latin typeface="Arial Black" panose="020B0A04020102020204" pitchFamily="34" charset="0"/>
              </a:rPr>
              <a:t>mmoli</a:t>
            </a:r>
            <a:r>
              <a:rPr lang="it-IT" dirty="0" smtClean="0">
                <a:latin typeface="Arial Black" panose="020B0A04020102020204" pitchFamily="34" charset="0"/>
              </a:rPr>
              <a:t> di legami </a:t>
            </a:r>
            <a:r>
              <a:rPr lang="it-IT" dirty="0" err="1" smtClean="0">
                <a:latin typeface="Arial Black" panose="020B0A04020102020204" pitchFamily="34" charset="0"/>
              </a:rPr>
              <a:t>fosfoadrenergici</a:t>
            </a:r>
            <a:r>
              <a:rPr lang="it-IT" dirty="0" smtClean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0.5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kg/s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0.22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kg/s</a:t>
            </a:r>
          </a:p>
        </p:txBody>
      </p:sp>
    </p:spTree>
    <p:extLst>
      <p:ext uri="{BB962C8B-B14F-4D97-AF65-F5344CB8AC3E}">
        <p14:creationId xmlns:p14="http://schemas.microsoft.com/office/powerpoint/2010/main" val="270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6264696" cy="5400600"/>
          </a:xfrm>
        </p:spPr>
      </p:pic>
      <p:sp>
        <p:nvSpPr>
          <p:cNvPr id="5" name="CasellaDiTesto 4"/>
          <p:cNvSpPr txBox="1"/>
          <p:nvPr/>
        </p:nvSpPr>
        <p:spPr>
          <a:xfrm>
            <a:off x="4499992" y="6303803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G. Arienti, Le basi molecolari della nutrizione, Ed.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39962"/>
            <a:ext cx="8229600" cy="5701406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PRINCIPI NUTRITIVI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GRUPPI ALIMENTARI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BILANCIO ENERGETICO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MALNUTRIZIONE ED OBESITA’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CARBOIDRATI ALIMENTARI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LIPIDI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PROTIDI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MINERALI ED OLIGOELEMENTI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LE VITAMINE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LA </a:t>
            </a:r>
            <a:r>
              <a:rPr lang="it-IT" dirty="0">
                <a:latin typeface="Arial Black" panose="020B0A04020102020204" pitchFamily="34" charset="0"/>
              </a:rPr>
              <a:t>FIBRA </a:t>
            </a:r>
            <a:r>
              <a:rPr lang="it-IT" dirty="0" smtClean="0">
                <a:latin typeface="Arial Black" panose="020B0A04020102020204" pitchFamily="34" charset="0"/>
              </a:rPr>
              <a:t>ALIMENTARE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GLI EDULCORANTI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CEREALI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LATTE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GLI </a:t>
            </a:r>
            <a:r>
              <a:rPr lang="it-IT" dirty="0">
                <a:latin typeface="Arial Black" panose="020B0A04020102020204" pitchFamily="34" charset="0"/>
              </a:rPr>
              <a:t>OLI VEGETALI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27060" y="116632"/>
            <a:ext cx="5289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PROGRAMMA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4820" y="836712"/>
            <a:ext cx="8229600" cy="5760640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LA POLARIMETRIA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INDICE DI RIFRAZIONE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TEORIA DELL’ESTRAZIONE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Singola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Multipla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Controcorrente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LE BASI TEORICHE DELLA CROMATOGRAFIA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Assorbimento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Partizione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Cromatografia su strato sottile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Cromatografia su colonna preparativa (LSC, LLC)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Cromatografia su colonna analitica (HPLC)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Cromatografia in fase gassosa</a:t>
            </a:r>
            <a:endParaRPr lang="it-IT" sz="1600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24825" y="27856"/>
            <a:ext cx="5289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PROGRAMMA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925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dirty="0">
                <a:latin typeface="Arial Black" panose="020B0A04020102020204" pitchFamily="34" charset="0"/>
              </a:rPr>
              <a:t>Gli alimenti</a:t>
            </a:r>
            <a:r>
              <a:rPr lang="it-IT" sz="3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it-IT" sz="3000" dirty="0">
                <a:latin typeface="Arial Black" panose="020B0A04020102020204" pitchFamily="34" charset="0"/>
              </a:rPr>
              <a:t>forniscono i </a:t>
            </a:r>
            <a:endParaRPr lang="it-IT" sz="3000" dirty="0" smtClean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principi </a:t>
            </a:r>
            <a:r>
              <a:rPr lang="it-IT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nutritivi</a:t>
            </a:r>
            <a:r>
              <a:rPr lang="it-IT" sz="2600" b="1" dirty="0">
                <a:latin typeface="Arial Black" panose="020B0A04020102020204" pitchFamily="34" charset="0"/>
              </a:rPr>
              <a:t> 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necessari al nostro organismo.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I principi nutritivi o nutrienti sono costituiti da: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latin typeface="Arial Black" panose="020B0A04020102020204" pitchFamily="34" charset="0"/>
              </a:rPr>
              <a:t>CARBOIDRATI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PROTIDI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LIPIDI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SALI MINERALI  ED OLIGOELEMENTI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latin typeface="Arial Black" panose="020B0A04020102020204" pitchFamily="34" charset="0"/>
              </a:rPr>
              <a:t>Gli alimenti svolgono tre funzioni fondamentali</a:t>
            </a:r>
            <a:r>
              <a:rPr lang="it-IT" dirty="0">
                <a:latin typeface="Arial Black" panose="020B0A04020102020204" pitchFamily="34" charset="0"/>
              </a:rPr>
              <a:t>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energetica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(produzione di calore, lavoro ed altre forme di energia)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plastica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(per la crescita e riparazione dei tessuti)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</a:t>
            </a:r>
            <a:r>
              <a:rPr lang="it-IT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regolatoria</a:t>
            </a:r>
            <a:endParaRPr lang="it-IT" b="1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(per le reazioni metaboliche)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02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Energia: espressa in Kcal o KJ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Costituenti fondamentali (aminoacidi, lipidi, etc.) per il rinnovo delle strutture cellulari (crescita e riparazione) e per le reazioni metaboliche (funzione plastica)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Nutrienti 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essenziali</a:t>
            </a:r>
            <a:r>
              <a:rPr lang="it-IT" dirty="0" smtClean="0">
                <a:latin typeface="Arial Black" panose="020B0A04020102020204" pitchFamily="34" charset="0"/>
              </a:rPr>
              <a:t>, non sintetizzati dal nostro organismo ed indispensabili per la vita </a:t>
            </a:r>
            <a:r>
              <a:rPr lang="it-IT" smtClean="0">
                <a:latin typeface="Arial Black" panose="020B0A04020102020204" pitchFamily="34" charset="0"/>
              </a:rPr>
              <a:t>(vitamine, </a:t>
            </a:r>
            <a:r>
              <a:rPr lang="it-IT" dirty="0" smtClean="0">
                <a:latin typeface="Arial Black" panose="020B0A04020102020204" pitchFamily="34" charset="0"/>
              </a:rPr>
              <a:t>AGE, etc.)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83773" y="548680"/>
            <a:ext cx="57764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principi nutritivi forniscono</a:t>
            </a:r>
            <a:endParaRPr lang="it-IT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               glicogeno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Glucidi—               ----- piruvato --- lattato</a:t>
            </a:r>
          </a:p>
          <a:p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               glucosio</a:t>
            </a:r>
          </a:p>
          <a:p>
            <a:r>
              <a:rPr lang="it-IT" dirty="0">
                <a:latin typeface="Algerian" panose="04020705040A02060702" pitchFamily="82" charset="0"/>
              </a:rPr>
              <a:t> </a:t>
            </a:r>
            <a:r>
              <a:rPr lang="it-IT" dirty="0" smtClean="0">
                <a:latin typeface="Algerian" panose="04020705040A02060702" pitchFamily="82" charset="0"/>
              </a:rPr>
              <a:t>                                        </a:t>
            </a:r>
            <a:r>
              <a:rPr lang="it-IT" dirty="0" smtClean="0">
                <a:latin typeface="Arial Black" panose="020B0A04020102020204" pitchFamily="34" charset="0"/>
              </a:rPr>
              <a:t>-----piruvato --- 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,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</a:t>
            </a:r>
            <a:endParaRPr lang="it-IT" dirty="0">
              <a:latin typeface="Arial Black" panose="020B0A04020102020204" pitchFamily="34" charset="0"/>
            </a:endParaRPr>
          </a:p>
          <a:p>
            <a:endParaRPr lang="it-IT" dirty="0" smtClean="0">
              <a:latin typeface="Algerian" panose="04020705040A02060702" pitchFamily="82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Protidi---aa---chetoacidi---CO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,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O, NH</a:t>
            </a:r>
            <a:r>
              <a:rPr lang="it-IT" baseline="-25000" dirty="0" smtClean="0">
                <a:latin typeface="Arial Black" panose="020B0A04020102020204" pitchFamily="34" charset="0"/>
              </a:rPr>
              <a:t>3</a:t>
            </a:r>
            <a:r>
              <a:rPr lang="it-IT" dirty="0" smtClean="0">
                <a:latin typeface="Arial Black" panose="020B0A04020102020204" pitchFamily="34" charset="0"/>
              </a:rPr>
              <a:t>,                                             </a:t>
            </a:r>
          </a:p>
          <a:p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                                                      CO(NH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)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</a:p>
          <a:p>
            <a:endParaRPr lang="it-IT" dirty="0" smtClean="0">
              <a:latin typeface="Algerian" panose="04020705040A02060702" pitchFamily="82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Lipidi---</a:t>
            </a:r>
            <a:r>
              <a:rPr lang="it-IT" dirty="0" err="1" smtClean="0">
                <a:latin typeface="Arial Black" panose="020B0A04020102020204" pitchFamily="34" charset="0"/>
              </a:rPr>
              <a:t>ag</a:t>
            </a:r>
            <a:r>
              <a:rPr lang="it-IT" dirty="0" smtClean="0">
                <a:latin typeface="Arial Black" panose="020B0A04020102020204" pitchFamily="34" charset="0"/>
              </a:rPr>
              <a:t>---acetato---corpi chetonici—-CO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                                                              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                                                                               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7977" y="332656"/>
            <a:ext cx="7678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Funzione energetica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2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7"/>
            <a:ext cx="7128792" cy="6053057"/>
          </a:xfrm>
        </p:spPr>
      </p:pic>
      <p:sp>
        <p:nvSpPr>
          <p:cNvPr id="2" name="CasellaDiTesto 1"/>
          <p:cNvSpPr txBox="1"/>
          <p:nvPr/>
        </p:nvSpPr>
        <p:spPr>
          <a:xfrm>
            <a:off x="5076056" y="6313705"/>
            <a:ext cx="406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Principi di biochimica, Ed. Zanichelli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73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254</TotalTime>
  <Words>452</Words>
  <Application>Microsoft Office PowerPoint</Application>
  <PresentationFormat>Presentazione su schermo (4:3)</PresentationFormat>
  <Paragraphs>98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Algerian</vt:lpstr>
      <vt:lpstr>Arial Black</vt:lpstr>
      <vt:lpstr>Lucida Sans Unicode</vt:lpstr>
      <vt:lpstr>Times New Roman</vt:lpstr>
      <vt:lpstr>Verdana</vt:lpstr>
      <vt:lpstr>Wingdings 2</vt:lpstr>
      <vt:lpstr>Wingdings 3</vt:lpstr>
      <vt:lpstr>Viale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44</cp:revision>
  <dcterms:created xsi:type="dcterms:W3CDTF">2015-05-19T08:50:36Z</dcterms:created>
  <dcterms:modified xsi:type="dcterms:W3CDTF">2018-03-06T13:13:16Z</dcterms:modified>
</cp:coreProperties>
</file>