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92" r:id="rId14"/>
    <p:sldId id="293" r:id="rId15"/>
    <p:sldId id="271" r:id="rId16"/>
    <p:sldId id="272" r:id="rId17"/>
    <p:sldId id="273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Con il nome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cereali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si comprendono diverse specie tutte appartenenti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Graminacee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ad eccezione del grano saraceno che appartiene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Poligonacee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ormai una coltura minore.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coltivazione dei cereali è indirizzata prevalentemente alla produzione di cariossidi che, in quanto ricche in amido, si prestano a fornire gran parte delle calorie necessarie alla dieta umana.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18514" y="188640"/>
            <a:ext cx="250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CEREALI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38660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Amido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il principale polisaccaride di riserva della maggior parte delle piante superiori. L’amido di frumento è costituito da granuli di tipo A e granuli di tipo B; i primi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80-90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% in peso e 15-20% in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volume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hanno forma lenticolare e grandi dimensioni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(30-40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), gli altri hanno forma sferica e piccole dimensioni (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2-6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Il granulo di amido è costituito da due molecole,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; 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lineare formato da 500 a 6000 unità di glucosio legate con legame α-(1,4) ed ha un peso molecolare compreso tra 100 e 1000 </a:t>
            </a:r>
            <a:r>
              <a:rPr lang="it-IT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ramificato formato da unità di glucosio, qualche decina di migliaia, con un peso molecolare intorno a 105 </a:t>
            </a:r>
            <a:r>
              <a:rPr lang="it-IT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che oltre a legami del tipo α-(1,4) presenta nei punti di ramificazione legami α-(1,6).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La proporzione di amilopectina e amilosio nell'amido di frumento è in genere 3:1.</a:t>
            </a:r>
          </a:p>
        </p:txBody>
      </p:sp>
    </p:spTree>
    <p:extLst>
      <p:ext uri="{BB962C8B-B14F-4D97-AF65-F5344CB8AC3E}">
        <p14:creationId xmlns:p14="http://schemas.microsoft.com/office/powerpoint/2010/main" val="1538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un complesso proteico viscoelastico costituito da un insieme eterogeneo di gliadine e glutenine, associate da legami covalenti (disolfuro) e legami non covalenti (idrogeno, ionici), nonché da interazioni idrofobiche. 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È costituito per il 75-85% da proteine, 5-7% da lipidi,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5-15% amido</a:t>
            </a:r>
            <a:r>
              <a:rPr lang="it-IT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Nella cariosside di frumento o nella semola/farina il complesso visco-elastico del glutine non è presente; si forma solo in seguito all’idratazione della semola/farina e alla formazione </a:t>
            </a:r>
            <a:r>
              <a:rPr lang="it-IT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dell’impasto.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Le caratteristiche del glutine sono di grande importanza per la trasformazione tecnologica del frumento e per la destinazione d’uso dei semilavorati (semole/farine)</a:t>
            </a:r>
          </a:p>
        </p:txBody>
      </p:sp>
    </p:spTree>
    <p:extLst>
      <p:ext uri="{BB962C8B-B14F-4D97-AF65-F5344CB8AC3E}">
        <p14:creationId xmlns:p14="http://schemas.microsoft.com/office/powerpoint/2010/main" val="3547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1331640" y="548680"/>
            <a:ext cx="70567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6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456384" cy="30963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42376"/>
            <a:ext cx="3168352" cy="27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1652" y="69879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PULITURA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CONDIZIONAMENTO 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MACINAZIONE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SETACCIAMENTO</a:t>
            </a:r>
          </a:p>
          <a:p>
            <a:endParaRPr lang="it-IT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0346556">
            <a:off x="4010510" y="3034720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382506">
            <a:off x="4205788" y="4905393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2" y="548680"/>
            <a:ext cx="20732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3362736"/>
            <a:ext cx="13827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775742" y="2777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Laminatoio a cilindri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4120" y="6312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Plansichter</a:t>
            </a: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7295" y="287070"/>
            <a:ext cx="52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 di sfarinati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6" descr="63621E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07" r="670" b="743"/>
          <a:stretch>
            <a:fillRect/>
          </a:stretch>
        </p:blipFill>
        <p:spPr bwMode="auto">
          <a:xfrm>
            <a:off x="1475657" y="1481138"/>
            <a:ext cx="6408712" cy="49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76C0D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3" cy="6552728"/>
          </a:xfrm>
        </p:spPr>
      </p:pic>
    </p:spTree>
    <p:extLst>
      <p:ext uri="{BB962C8B-B14F-4D97-AF65-F5344CB8AC3E}">
        <p14:creationId xmlns:p14="http://schemas.microsoft.com/office/powerpoint/2010/main" val="2607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impianto%20macinazione%20mdtl_3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2862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rocida Giuseppe\Desktop\italgrani_syn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7048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I principali cereali coltivati sono frumento (duro e tenero), riso, mais, orzo, avena, segale, sorgo e miglio.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Frumenti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orzo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avena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segale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sono tutte specie con caratteri morfologici, fisiologici ed ecologici assai simili e costituiscono il gruppo dei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microtermi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ossia con basse esigenze termiche, che in Italia sono coltivati in prevalenza con ciclo autunno-primaverile. 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Riso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sorgo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miglio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costituiscono il gruppo dei cosiddetti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</a:t>
            </a:r>
            <a:r>
              <a:rPr lang="it-IT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che hanno elevate esigenze termiche e svolgono il loro ciclo nel periodo primaverile-estivo, quando quindi le temperature sono sufficientemente elevate.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Cereali</a:t>
            </a:r>
            <a:endParaRPr lang="it-IT" sz="44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Caratteristiche di legge degli sfarinati di grano commercializzati in Italia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60648"/>
            <a:ext cx="74888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Esame microscopico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Determinazione dell’umidità e delle ceneri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Determinazione dell’azoto totale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Determinazione del 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Determinazione dell’acido ascorbico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Ricerca degli sfarinati di grano tenero nelle semole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188640"/>
            <a:ext cx="612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Analisi sfarinati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15"/>
            <a:ext cx="543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1623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Esame Microscopico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30874"/>
            <a:ext cx="347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</a:t>
            </a:r>
            <a:r>
              <a:rPr lang="it-IT" sz="1200" dirty="0" err="1" smtClean="0">
                <a:latin typeface="Arial Black" panose="020B0A04020102020204" pitchFamily="34" charset="0"/>
              </a:rPr>
              <a:t>Biffoli</a:t>
            </a:r>
            <a:r>
              <a:rPr lang="it-IT" sz="1200" dirty="0" smtClean="0">
                <a:latin typeface="Arial Black" panose="020B0A04020102020204" pitchFamily="34" charset="0"/>
              </a:rPr>
              <a:t>, Chimica degli Alimenti, USES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Grado di acidità: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ml di alcali 1N necessari per la neutralizzazione di 100g di sfarinato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4 g di farina, pesati in beuta da 500 ml, si aggiungono 100 ml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al 50%.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Dopo 3 h si filtra.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50 ml del filtrato si titolano con alcali utilizzando la fenolftaleina quale indicatore.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L’acidità deve essere corrispondente al consumo di 0-1 ml di alcali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prepara una soluzione acquosa al 2%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con tale soluzione si preparano altre due soluzioni al 4% di fosfato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monosodico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e fosfato bisodico, mescolando le quali si ottiene una soluzione tampone 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=6.8. Tale soluzione viene poi diluita 1:40 con la soluzione la 2%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25 g di farina sono trattati con 12.5 ml della soluzione salina: si lascia a riposo per 30 min.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manipola l’impasto in modo da eliminare le proteine solubili e l’amido.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essicca il glutine sotto vuoto (80°C) o in termostato a 105°C per 20 h.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dell’acido ascorbico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8210"/>
            <a:ext cx="4104456" cy="3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85723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Metodo: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pesano 50 g di farina in beuta da 500 ml e si aggiungono 250 ml di </a:t>
            </a:r>
            <a:r>
              <a:rPr lang="it-IT" sz="20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HCl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all’1%.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Dopo 30 min. si filtra.</a:t>
            </a: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prelevano 100 ml del filtrato e si titolano con 2,6-dicloroindofenolo fino ad una colorazione rosa persistente.</a:t>
            </a:r>
            <a:endParaRPr lang="it-IT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degli sfarinati di grano tenero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65367" y="646061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65093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t-IT" dirty="0" err="1" smtClean="0">
                <a:latin typeface="Arial Black" panose="020B0A04020102020204" pitchFamily="34" charset="0"/>
              </a:rPr>
              <a:t>Metdo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5 g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prodoto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macinato, in una beuta da 100 ml, vengono addizionati 20 ml di una soluzione costituita da solfato di Mg 0.1M e solfato d’ammonio 0.8 M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=4.5-4.6).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miscela viene centrifugata per 15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 15.000 g/min.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 10 ml del surnatante sono addizionati 2.5 ml di solfato d’ammonio 3M: si lascia precipitare, si centrifuga, separando il precipitato.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Il precipitato, sciolto in soluzione acquosa di urea 3M, è sottoposto a TL elettroforetica.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Resmini</a:t>
            </a:r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-De Bernardi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9"/>
            <a:ext cx="626469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57528" y="609329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62638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03" y="1340768"/>
            <a:ext cx="7060028" cy="45259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671" y="2639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Composizione chimica dei più importanti cereali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(valori medi - g / 100g di sostanza secca)</a:t>
            </a:r>
          </a:p>
        </p:txBody>
      </p:sp>
    </p:spTree>
    <p:extLst>
      <p:ext uri="{BB962C8B-B14F-4D97-AF65-F5344CB8AC3E}">
        <p14:creationId xmlns:p14="http://schemas.microsoft.com/office/powerpoint/2010/main" val="421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1412776"/>
            <a:ext cx="29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9790" y="21581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88025" y="634067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96121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" y="1412776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33961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373484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117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33265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6104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61849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763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3803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6444" y="55892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0822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Il frumento è una delle principali risorse alimentari dell’umanità.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produzione mondiale di frumento si avvicina attualmente ai 600 milioni di tonnellate e costituisce circa il 30% della produzione mondiale dei cereali; il frumento rappresenta da solo circa il 17% degli scambi internazionali di prodotti agricoli. Da questi dati si comprende l’importanza economica e politica della produzione e commercializzazione del frumento, destinato per oltre il 75% all’alimentazione umana, per il 15% all’alimentazione animale ed il restante per usi non alimentari</a:t>
            </a:r>
            <a:r>
              <a:rPr lang="it-IT" sz="3100" b="1" dirty="0">
                <a:solidFill>
                  <a:srgbClr val="7030A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selezione operata dall’uomo nel corso dei secoli ha riguardato essenzialmente i due principali tipi di frumento,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aestivum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tenero e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durum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duro; il primo si è diffuso principalmente in aree fresche temperate e con buona piovosità, l’altro grazie alla maggiore tolleranza alla carenza idrica si è sviluppato ed adattato soprattutto ai climi caldo-aridi del Mediterraneo. Anche in Italia la diffusione delle due specie è legata a fattori agro-climatici.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77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Struttura della cariosside di frumento </a:t>
            </a:r>
          </a:p>
        </p:txBody>
      </p:sp>
      <p:pic>
        <p:nvPicPr>
          <p:cNvPr id="1026" name="Picture 2" descr="C:\Users\Procida Giuseppe\Desktop\Scansioni\img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32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124745"/>
            <a:ext cx="3749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538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COMPONENTI DELLA CARIOSSIDE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1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cida Giuseppe\Desktop\Scansioni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6632"/>
            <a:ext cx="69106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1117</Words>
  <Application>Microsoft Office PowerPoint</Application>
  <PresentationFormat>Presentazione su schermo (4:3)</PresentationFormat>
  <Paragraphs>85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Cereali</vt:lpstr>
      <vt:lpstr>Presentazione standard di PowerPoint</vt:lpstr>
      <vt:lpstr>FRUMENTO</vt:lpstr>
      <vt:lpstr>FRUMENTO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Sfarinati</vt:lpstr>
      <vt:lpstr>Sfarinati</vt:lpstr>
      <vt:lpstr>Presentazione standard di PowerPoint</vt:lpstr>
      <vt:lpstr>Presentazione standard di PowerPoint</vt:lpstr>
      <vt:lpstr>Caratteristiche di legge degli sfarinati di grano commercializzati in Italia </vt:lpstr>
      <vt:lpstr>Presentazione standard di PowerPoint</vt:lpstr>
      <vt:lpstr>Presentazione standard di PowerPoint</vt:lpstr>
      <vt:lpstr>Presentazione standard di PowerPoint</vt:lpstr>
      <vt:lpstr>Determinazione dell’acidità</vt:lpstr>
      <vt:lpstr>Determinazione del glutine</vt:lpstr>
      <vt:lpstr>Determinazione dell’acido ascorbico</vt:lpstr>
      <vt:lpstr>Ricerca degli sfarinati di grano tenero</vt:lpstr>
      <vt:lpstr>Metodo Resmini-De Bernardi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29</cp:revision>
  <dcterms:created xsi:type="dcterms:W3CDTF">2015-06-04T15:03:52Z</dcterms:created>
  <dcterms:modified xsi:type="dcterms:W3CDTF">2017-05-15T04:41:08Z</dcterms:modified>
</cp:coreProperties>
</file>