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80" r:id="rId13"/>
    <p:sldId id="281" r:id="rId14"/>
    <p:sldId id="277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393799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Le caratteristiche essenziali del latte sono:</a:t>
            </a:r>
          </a:p>
          <a:p>
            <a:pPr algn="l"/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complessità della sua composizione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sua facile alterabilità 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la variabilità soprattutto quantitativa delle sostanze presenti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27784" y="404664"/>
            <a:ext cx="359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 LATTE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9983"/>
            <a:ext cx="7488831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rocida Giuseppe\Desktop\Scansioni\img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60458" y="217460"/>
            <a:ext cx="8809504" cy="64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6257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16016" y="6381328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Evangelisti, </a:t>
            </a:r>
            <a:r>
              <a:rPr lang="it-IT" sz="1100" dirty="0" err="1">
                <a:latin typeface="Arial Black" panose="020B0A04020102020204" pitchFamily="34" charset="0"/>
              </a:rPr>
              <a:t>Restani</a:t>
            </a:r>
            <a:r>
              <a:rPr lang="it-IT" sz="1100" dirty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r>
              <a:rPr lang="it-IT" sz="1100" dirty="0">
                <a:latin typeface="Arial Black" panose="020B0A04020102020204" pitchFamily="34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10997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60840" cy="57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3928" y="6381328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Evangelisti, </a:t>
            </a:r>
            <a:r>
              <a:rPr lang="it-IT" sz="1100" dirty="0" err="1">
                <a:latin typeface="Arial Black" panose="020B0A04020102020204" pitchFamily="34" charset="0"/>
              </a:rPr>
              <a:t>Restani</a:t>
            </a:r>
            <a:r>
              <a:rPr lang="it-IT" sz="1100" dirty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r>
              <a:rPr lang="it-IT" sz="1100" dirty="0">
                <a:latin typeface="Arial Black" panose="020B0A04020102020204" pitchFamily="34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137818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Rappresenta una metodica analitica orientativa per stabilire la carica batterica di un latte in arrivo alla centrale: il potere riducente del campione in analisi risulta infatti proporzionale al numero di microrganismi in esso contenuti.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pongono, in provette sterili, 10 ml di latte ed   1 ml della soluzione standard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resazurina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provette si tengono per 1 h a 37°C, quindi si osservano le variazioni cromatiche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9343" y="73508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</a:p>
        </p:txBody>
      </p:sp>
      <p:pic>
        <p:nvPicPr>
          <p:cNvPr id="1027" name="Picture 3" descr="C:\Users\Procida Giuseppe\Desktop\pim42484_png_r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7" y="3210954"/>
            <a:ext cx="43624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" y="1571799"/>
            <a:ext cx="4134494" cy="40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29208" y="1556792"/>
            <a:ext cx="4546848" cy="474523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peso specifico del latte (generalmente compreso tra 1.029-1.034 a 15°C) si determina con il densitometro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Quevenne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versa il latte in un cilindro di vetro, si introduce il densitometro, e quindi si legge direttamente il peso specifico facendo in modo che la superficie libera del latte incontri perpendicolarmente l’asta del lattodensimetro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Procida Giuseppe\Desktop\2200TT015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64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6075" y="79112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peso specifico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32931" y="5598034"/>
            <a:ext cx="39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Lattodensimetro di </a:t>
            </a:r>
            <a:r>
              <a:rPr lang="it-IT" dirty="0" err="1" smtClean="0">
                <a:latin typeface="Arial Black" panose="020B0A04020102020204" pitchFamily="34" charset="0"/>
              </a:rPr>
              <a:t>Quevenne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Può essere effettuata con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introducono nell’ordine, 10 ml di H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con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p.s.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1.82, 11 ml di latte ed 1 ml di alcol amilico. Si chiude il butirrometro, si riscalda a 65°C e si centrifuga a 700-800 giri/min.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48" y="4005064"/>
            <a:ext cx="352839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86807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91980" y="62686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Butirrometro </a:t>
            </a:r>
            <a:r>
              <a:rPr lang="it-IT" dirty="0" err="1" smtClean="0">
                <a:latin typeface="Arial Black" panose="020B0A04020102020204" pitchFamily="34" charset="0"/>
              </a:rPr>
              <a:t>Gerber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metodo ufficiale è quello di Rose-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Si basa sulla possibilità di estrarre la componente lipidica dopo aver denaturato la componente proteica</a:t>
            </a: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pesano 10 g di campione, si aggiungono 1.5 ml di ammoniaca al 25% e 10 ml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al 95%.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miscela viene trasferita in imbuto separatore ed estratta con 3 aliquote da 25 ml di una miscela etere etilico/etere di petrolio (1:1).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riuniscono le fasi organiche, si distilla il solvente e si essicca (105°C) fino a peso costante</a:t>
            </a:r>
          </a:p>
          <a:p>
            <a:pPr marL="109728" indent="0"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4949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483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6596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determina sperimentalmente pesando 10 g di latte in una capsula tarata e portando a secco il campione a 105°C fino a peso costante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(RS)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1409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magro (RSM)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100" y="4291283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ottiene sottraendo dal residuo secco (RS) il contenuto di grasso precedentemente determinato (metodo 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o Rose-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Il RSM per legge non deve essere inferiore all’8.5%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Nel latte possiamo distinguere 5 fasi: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fase in 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fase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idrodispersa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soluzione colloidale al limite dell’emulsione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 fase in soluzione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4. fase gassosa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5. fase in sospensione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9442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punto di congelamento dipende essenzialmente dal numero di particelle disciolte nel latte (sali minerali e zuccheri).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L’indice crioscopica si determina mediante appositi strumenti automatizzati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CrioscopioLK-7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dell’indice crioscopico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1892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A% = (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’)x100/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A%: annacquamento % 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</a:t>
            </a:r>
            <a:r>
              <a:rPr lang="it-IT" sz="24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normale (-0.55°C</a:t>
            </a:r>
            <a:r>
              <a:rPr lang="it-IT" sz="2400" dirty="0" smtClean="0"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’: </a:t>
            </a:r>
            <a:r>
              <a:rPr lang="it-IT" sz="2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latte in esame</a:t>
            </a:r>
            <a:endParaRPr lang="it-IT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340768"/>
            <a:ext cx="4176464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Dopo aver determinato il RS in capsula di platino, si può procedere alla mineralizzazione a secco del campione, trasferendo la capsula in muffola a 550°C. 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 queste condizioni la componente organica viene completamente combusta, mentre rimangono le ceneri (frazione minerale). </a:t>
            </a:r>
          </a:p>
          <a:p>
            <a:pPr marL="109728" indent="0" algn="ctr"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Il latte ha un contenuto di ceneri dello 0.75%.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determinazione delle ceneri è in genere preliminare alla determinazione del contenuto dei singoli elementi utilizzando la spettroscopia di assorbimento atomico</a:t>
            </a:r>
            <a:endParaRPr lang="it-IT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1911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delle ceneri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Muffelofen_B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8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lattosio può essere determinato per via chimica (metodo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o per via polarimetrica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 </a:t>
            </a:r>
            <a:r>
              <a:rPr lang="it-IT" dirty="0" err="1" smtClean="0">
                <a:latin typeface="Arial Black" panose="020B0A04020102020204" pitchFamily="34" charset="0"/>
              </a:rPr>
              <a:t>Fheling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 g di latte sono diluiti con 50 ml di acqua in pallone da 100 ml; si aggiungono alcune gocce di CH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COOH e si scalda fino a completa coagulazione della caseina che precipita insieme alla componente lipidica.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raffredda si porta a volume (100 ml) e si filtra. Si ottiene il siero limpido che viene posto in buretta.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 una beuta si pongono 10 ml complessivi del reattivo di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e si diluiscono con 40 ml di acqua. La soluzione ottenuta viene portata all’ebollizione e titolata con il siero, utilizzando, quale indicatore il blu di metilene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20813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31064"/>
            <a:ext cx="8229600" cy="509428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Reattivo: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Soluzione A: 34.639 g di CuSO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 algn="ctr">
              <a:buNone/>
            </a:pPr>
            <a:endParaRPr lang="it-IT" sz="26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Soluzione B: 173 g di tartrato sodico potassico e 51.6 g di </a:t>
            </a:r>
            <a:r>
              <a:rPr lang="it-IT" sz="26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NaOH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titolo di Cu e scelto in modo che: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 ml di A + 5 ml di B = 10 ml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Contengano una quantità di Cu completamente ridotta a caldo a Cu</a:t>
            </a:r>
            <a:r>
              <a:rPr lang="it-IT" baseline="-25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 da 0.05 g di glucosio o 0.0687 g di lattosio</a:t>
            </a:r>
          </a:p>
          <a:p>
            <a:pPr marL="109728" indent="0" algn="ctr">
              <a:buNone/>
            </a:pP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 lattosio = 0.0687 x100x20/n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dove n è il numero di ml di siero utilizzati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96939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 : metodo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Fehling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3448" y="1484784"/>
            <a:ext cx="8229600" cy="3243816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L’analisi si basa sulla determinazione dell’attività residua di alcuni enzimi notoriamente termolabili.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particolare si ricerca la fosfatasi che è in grado di liberare fenolo da una soluzione tamponata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fenilfosfato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sodico. Il fenolo liberato viene dosato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colorimetricamente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dopo aggiunta del reattivo specifico 2, 6-dibromochinonclorimmide, dando il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dibromoindofenolo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che viene determinato a 610 nm.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In un latte correttamente pastorizzato, la quantità di fenolo liberata non deve superare i 4 </a:t>
            </a:r>
            <a:r>
              <a:rPr lang="it-IT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g/ml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70567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fosfatasica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1" y="1628801"/>
            <a:ext cx="8229600" cy="2880319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perossidasi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enzima in grado di attivare il H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, liberando ossigeno che ossida il reattivo           1, 4-fenilendiammina trasformandola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indofenolo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introducono 5 ml di latte in una provetta, si aggiungono 5 ml della soluzione di                              1, 4-fenilendiammina, si aggiungono alcune gocce di H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dopo 30 sec., si valuta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spettrofotometricamente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la colorazione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1012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perossidasica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61926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1647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 ml di latte, in provetta sterile, sono addizionati di 1 ml de soluzione sterile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resazzurrina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ed 1 ml di una coltura di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Streptococcus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termophilus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Si tratta in termostato a 45°C per 2 h, quindi si osserva la variazione cromatica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97171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8994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degli antibiotici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6425" y="1917667"/>
            <a:ext cx="1594520" cy="18002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Donna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Vaccino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Bufala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Capra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Pecora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Renna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377642"/>
            <a:ext cx="129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Residuo secco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17.5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13.2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18.0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32.0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1377642"/>
            <a:ext cx="89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Lipidi</a:t>
            </a: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3.8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4.2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17.2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42761" y="1366135"/>
            <a:ext cx="126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Lattosio</a:t>
            </a:r>
          </a:p>
          <a:p>
            <a:pPr algn="ctr"/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6.5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4.4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2.6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35456" y="1346677"/>
            <a:ext cx="234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Proteine Caseine</a:t>
            </a:r>
          </a:p>
          <a:p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1.3               28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3.4               78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5.0               80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3.8               76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5.5               80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10.5             83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4368" y="1370550"/>
            <a:ext cx="11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Ceneri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0.2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1.5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 Latte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22108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Composizione media percentuale del latte di alcuni mammiferi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047905" y="117565"/>
            <a:ext cx="6553927" cy="66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Lattosio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Frazione glucidica (K caseina)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Fattore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bifidus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glicopeptide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Alterazioni del lattosio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Fermentazione lattica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Fermentazione alcolica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Fermentazione propionica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Fermentazione butirrica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Fermentazione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diacetillattica</a:t>
            </a:r>
            <a:endParaRPr lang="it-IT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GLUCIDI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3355" y="-746957"/>
            <a:ext cx="468052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31640" y="36953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cida Giuseppe\Desktop\Scansioni\img07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2395663" y="-1139458"/>
            <a:ext cx="4393673" cy="8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Organizzato in forma di globuli circondato da una membrana lipoproteica.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Nella membrana sono presenti fosfolipidi, steroli e carotenoidi che orientano la parte polare verso il mezzo acquoso e la parte apolare verso la frazione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gliceridica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che costituisce il globulo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Procida Giuseppe\Desktop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3988"/>
            <a:ext cx="8716838" cy="6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1182</Words>
  <Application>Microsoft Office PowerPoint</Application>
  <PresentationFormat>Presentazione su schermo (4:3)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 Black</vt:lpstr>
      <vt:lpstr>Lucida Sans Unicode</vt:lpstr>
      <vt:lpstr>Symbol</vt:lpstr>
      <vt:lpstr>Verdana</vt:lpstr>
      <vt:lpstr>Wingdings 2</vt:lpstr>
      <vt:lpstr>Wingdings 3</vt:lpstr>
      <vt:lpstr>Viale</vt:lpstr>
      <vt:lpstr>Presentazione standard di PowerPoint</vt:lpstr>
      <vt:lpstr>Il Latte</vt:lpstr>
      <vt:lpstr>Presentazione standard di PowerPoint</vt:lpstr>
      <vt:lpstr>Presentazione standard di PowerPoint</vt:lpstr>
      <vt:lpstr>I GLUCIDI</vt:lpstr>
      <vt:lpstr>Presentazione standard di PowerPoint</vt:lpstr>
      <vt:lpstr>Presentazione standard di PowerPoint</vt:lpstr>
      <vt:lpstr>I GRASSI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41</cp:revision>
  <dcterms:created xsi:type="dcterms:W3CDTF">2015-06-16T09:48:30Z</dcterms:created>
  <dcterms:modified xsi:type="dcterms:W3CDTF">2017-11-29T09:22:31Z</dcterms:modified>
</cp:coreProperties>
</file>