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9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F7078-8126-4F98-8E85-E156144B39A6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52AA5-8924-483F-802C-CE9120346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74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96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D779B6-DE89-4253-AD52-0CBF3D372B8E}" type="slidenum">
              <a:rPr lang="it-IT" altLang="it-IT" sz="1200" smtClean="0">
                <a:solidFill>
                  <a:prstClr val="black"/>
                </a:solidFill>
              </a:rPr>
              <a:pPr/>
              <a:t>6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5C9E3-92F3-4727-A9F5-D51722860B0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8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373EC-127E-4AF5-BF18-7FF8B887C14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6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8B67E-683E-4314-8DA8-F15FAD88E51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41C1-6E2C-4337-A61B-E853F540DE9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1580C-F745-492C-B416-812BBB79320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5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81C8-C29E-4470-BA56-F5050DBBBF6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01C10-CC5F-4420-9469-CF41E867C75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6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969C7-2C3F-41E3-9153-12FB627335F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8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0245-1655-4E9B-9A4D-1458156BE25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8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CD61-2454-4426-B599-9D34406FE60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3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CCC0-BB67-48B3-987C-DDA5C731552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2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79AB7-27F0-4129-9136-D8E2EDC3A21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1A4C8A-8903-45B0-8C60-B9F67CAB87B1}" type="slidenum">
              <a:rPr lang="it-IT" altLang="it-IT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4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 descr="foto incenerito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35" y="4112786"/>
            <a:ext cx="3752783" cy="27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ercurio 2007-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r="11130"/>
          <a:stretch/>
        </p:blipFill>
        <p:spPr bwMode="auto">
          <a:xfrm>
            <a:off x="5167298" y="913607"/>
            <a:ext cx="2860352" cy="416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9552" y="197644"/>
            <a:ext cx="4816475" cy="4900614"/>
            <a:chOff x="2672" y="799"/>
            <a:chExt cx="3034" cy="3087"/>
          </a:xfrm>
        </p:grpSpPr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4026" y="3393"/>
              <a:ext cx="16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it-IT" altLang="it-IT" sz="1400" i="1"/>
                <a:t>Scala standard valida per tutta Italia </a:t>
              </a:r>
            </a:p>
          </p:txBody>
        </p:sp>
        <p:pic>
          <p:nvPicPr>
            <p:cNvPr id="4" name="Picture 10" descr="scala natur-alt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" y="1263"/>
              <a:ext cx="252" cy="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4515" y="3054"/>
              <a:ext cx="10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1600" b="1"/>
                <a:t>Nat. molto alta</a:t>
              </a: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4506" y="1038"/>
              <a:ext cx="1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1600" b="1"/>
                <a:t>Alter. molto alta</a:t>
              </a: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672" y="799"/>
              <a:ext cx="2249" cy="3087"/>
              <a:chOff x="2672" y="799"/>
              <a:chExt cx="2249" cy="3087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2672" y="889"/>
                <a:ext cx="1768" cy="2997"/>
                <a:chOff x="1056" y="432"/>
                <a:chExt cx="1152" cy="2333"/>
              </a:xfrm>
            </p:grpSpPr>
            <p:pic>
              <p:nvPicPr>
                <p:cNvPr id="10" name="Picture 7" descr="mercurio 1999-3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6" y="768"/>
                  <a:ext cx="1144" cy="1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536" y="432"/>
                  <a:ext cx="672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it-IT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endParaRPr lang="it-IT" altLang="it-IT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3152" y="799"/>
                <a:ext cx="176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it-IT" altLang="it-IT" sz="2800" b="1" dirty="0"/>
                  <a:t>Mercurio, Hg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60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erderame sui p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0"/>
            <a:ext cx="5145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76225" y="374650"/>
            <a:ext cx="35290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000" dirty="0">
                <a:solidFill>
                  <a:srgbClr val="000000"/>
                </a:solidFill>
              </a:rPr>
              <a:t>Le stazioni con alti valori post-esposizione di rame non mostrano una distribuzione particolare, ma sono comunque sempre collocati vicino a vigneti o a vivai di barbatelle.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000" dirty="0">
                <a:solidFill>
                  <a:srgbClr val="000000"/>
                </a:solidFill>
              </a:rPr>
              <a:t>Sia </a:t>
            </a:r>
            <a:r>
              <a:rPr lang="it-IT" altLang="it-IT" sz="2000" dirty="0" err="1">
                <a:solidFill>
                  <a:srgbClr val="000000"/>
                </a:solidFill>
              </a:rPr>
              <a:t>Tretiach</a:t>
            </a:r>
            <a:r>
              <a:rPr lang="it-IT" altLang="it-IT" sz="2000" dirty="0">
                <a:solidFill>
                  <a:srgbClr val="000000"/>
                </a:solidFill>
              </a:rPr>
              <a:t> &amp; Baruffo (2001) che </a:t>
            </a:r>
            <a:r>
              <a:rPr lang="it-IT" altLang="it-IT" sz="2000" dirty="0" err="1">
                <a:solidFill>
                  <a:srgbClr val="000000"/>
                </a:solidFill>
              </a:rPr>
              <a:t>Tretiach</a:t>
            </a:r>
            <a:r>
              <a:rPr lang="it-IT" altLang="it-IT" sz="2000" dirty="0">
                <a:solidFill>
                  <a:srgbClr val="000000"/>
                </a:solidFill>
              </a:rPr>
              <a:t> &amp; </a:t>
            </a:r>
            <a:r>
              <a:rPr lang="it-IT" altLang="it-IT" sz="2000" dirty="0" err="1">
                <a:solidFill>
                  <a:srgbClr val="000000"/>
                </a:solidFill>
              </a:rPr>
              <a:t>Pittao</a:t>
            </a:r>
            <a:r>
              <a:rPr lang="it-IT" altLang="it-IT" sz="2000" dirty="0">
                <a:solidFill>
                  <a:srgbClr val="000000"/>
                </a:solidFill>
              </a:rPr>
              <a:t> (2008) avevano già registrato un forte inquinamento da rame nella stessa area. </a:t>
            </a:r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280988" y="1223963"/>
            <a:ext cx="8863012" cy="5268912"/>
            <a:chOff x="280988" y="1223963"/>
            <a:chExt cx="8863012" cy="5268912"/>
          </a:xfrm>
        </p:grpSpPr>
        <p:sp>
          <p:nvSpPr>
            <p:cNvPr id="49156" name="Text Box 4"/>
            <p:cNvSpPr txBox="1">
              <a:spLocks noChangeArrowheads="1"/>
            </p:cNvSpPr>
            <p:nvPr/>
          </p:nvSpPr>
          <p:spPr bwMode="auto">
            <a:xfrm>
              <a:off x="280988" y="4572000"/>
              <a:ext cx="3563937" cy="192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it-IT" altLang="it-IT" sz="2000" dirty="0">
                  <a:solidFill>
                    <a:srgbClr val="000000"/>
                  </a:solidFill>
                </a:rPr>
                <a:t>Tale arricchimento, meno pronunciato nei mesi autunnali, non può che </a:t>
              </a:r>
              <a:r>
                <a:rPr lang="it-IT" altLang="it-IT" sz="2000" dirty="0" err="1">
                  <a:solidFill>
                    <a:srgbClr val="000000"/>
                  </a:solidFill>
                </a:rPr>
                <a:t>deri</a:t>
              </a:r>
              <a:r>
                <a:rPr lang="it-IT" altLang="it-IT" sz="2000" dirty="0">
                  <a:solidFill>
                    <a:srgbClr val="000000"/>
                  </a:solidFill>
                </a:rPr>
                <a:t>-vare dall’uso su queste colture di fungicidi che con-tengono composti del rame.</a:t>
              </a:r>
            </a:p>
          </p:txBody>
        </p:sp>
        <p:pic>
          <p:nvPicPr>
            <p:cNvPr id="53254" name="Picture 19" descr="nebulizz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0" t="-1134" r="24580" b="14035"/>
            <a:stretch>
              <a:fillRect/>
            </a:stretch>
          </p:blipFill>
          <p:spPr bwMode="auto">
            <a:xfrm>
              <a:off x="3998913" y="1223963"/>
              <a:ext cx="5145087" cy="487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06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6200"/>
            <a:ext cx="5334000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5" r="42152"/>
          <a:stretch>
            <a:fillRect/>
          </a:stretch>
        </p:blipFill>
        <p:spPr bwMode="auto">
          <a:xfrm>
            <a:off x="5715000" y="1295400"/>
            <a:ext cx="31242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68313" y="381000"/>
            <a:ext cx="8135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Risultati del mercurio nei trapianti dopo un mese e mezzo</a:t>
            </a:r>
          </a:p>
        </p:txBody>
      </p:sp>
    </p:spTree>
    <p:extLst>
      <p:ext uri="{BB962C8B-B14F-4D97-AF65-F5344CB8AC3E}">
        <p14:creationId xmlns:p14="http://schemas.microsoft.com/office/powerpoint/2010/main" val="22584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457200" y="549275"/>
            <a:ext cx="2133600" cy="2743200"/>
            <a:chOff x="288" y="912"/>
            <a:chExt cx="2051" cy="2640"/>
          </a:xfrm>
        </p:grpSpPr>
        <p:pic>
          <p:nvPicPr>
            <p:cNvPr id="55315" name="Picture 3" descr="mercurio 2007-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/>
            <a:stretch>
              <a:fillRect/>
            </a:stretch>
          </p:blipFill>
          <p:spPr bwMode="auto">
            <a:xfrm>
              <a:off x="288" y="912"/>
              <a:ext cx="2051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6" name="Picture 4" descr="contorno are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05" b="67766"/>
            <a:stretch>
              <a:fillRect/>
            </a:stretch>
          </p:blipFill>
          <p:spPr bwMode="auto">
            <a:xfrm>
              <a:off x="928" y="1584"/>
              <a:ext cx="1113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3048000" y="1125538"/>
            <a:ext cx="6096000" cy="4867275"/>
            <a:chOff x="1920" y="1152"/>
            <a:chExt cx="3840" cy="3066"/>
          </a:xfrm>
        </p:grpSpPr>
        <p:sp>
          <p:nvSpPr>
            <p:cNvPr id="55303" name="AutoShape 6"/>
            <p:cNvSpPr>
              <a:spLocks noChangeArrowheads="1"/>
            </p:cNvSpPr>
            <p:nvPr/>
          </p:nvSpPr>
          <p:spPr bwMode="auto">
            <a:xfrm rot="1527871">
              <a:off x="1920" y="1968"/>
              <a:ext cx="528" cy="384"/>
            </a:xfrm>
            <a:prstGeom prst="rightArrow">
              <a:avLst>
                <a:gd name="adj1" fmla="val 41157"/>
                <a:gd name="adj2" fmla="val 678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5304" name="Group 7"/>
            <p:cNvGrpSpPr>
              <a:grpSpLocks/>
            </p:cNvGrpSpPr>
            <p:nvPr/>
          </p:nvGrpSpPr>
          <p:grpSpPr bwMode="auto">
            <a:xfrm>
              <a:off x="2352" y="1152"/>
              <a:ext cx="3408" cy="3066"/>
              <a:chOff x="2352" y="1152"/>
              <a:chExt cx="3408" cy="3066"/>
            </a:xfrm>
          </p:grpSpPr>
          <p:pic>
            <p:nvPicPr>
              <p:cNvPr id="55305" name="Picture 8" descr="area hg I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1152"/>
                <a:ext cx="2730" cy="3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5306" name="Group 9"/>
              <p:cNvGrpSpPr>
                <a:grpSpLocks/>
              </p:cNvGrpSpPr>
              <p:nvPr/>
            </p:nvGrpSpPr>
            <p:grpSpPr bwMode="auto">
              <a:xfrm>
                <a:off x="4704" y="3216"/>
                <a:ext cx="1056" cy="818"/>
                <a:chOff x="4704" y="3216"/>
                <a:chExt cx="1056" cy="818"/>
              </a:xfrm>
            </p:grpSpPr>
            <p:sp>
              <p:nvSpPr>
                <p:cNvPr id="55307" name="Oval 10"/>
                <p:cNvSpPr>
                  <a:spLocks noChangeArrowheads="1"/>
                </p:cNvSpPr>
                <p:nvPr/>
              </p:nvSpPr>
              <p:spPr bwMode="auto">
                <a:xfrm>
                  <a:off x="4728" y="3492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it-IT" altLang="it-IT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308" name="Oval 11"/>
                <p:cNvSpPr>
                  <a:spLocks noChangeArrowheads="1"/>
                </p:cNvSpPr>
                <p:nvPr/>
              </p:nvSpPr>
              <p:spPr bwMode="auto">
                <a:xfrm>
                  <a:off x="4752" y="3728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it-IT" altLang="it-IT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309" name="Oval 12"/>
                <p:cNvSpPr>
                  <a:spLocks noChangeArrowheads="1"/>
                </p:cNvSpPr>
                <p:nvPr/>
              </p:nvSpPr>
              <p:spPr bwMode="auto">
                <a:xfrm>
                  <a:off x="4776" y="392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it-IT" altLang="it-IT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189" name="AutoShape 13"/>
                <p:cNvSpPr>
                  <a:spLocks noChangeArrowheads="1"/>
                </p:cNvSpPr>
                <p:nvPr/>
              </p:nvSpPr>
              <p:spPr bwMode="auto">
                <a:xfrm>
                  <a:off x="4704" y="3216"/>
                  <a:ext cx="192" cy="192"/>
                </a:xfrm>
                <a:prstGeom prst="star5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19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972" y="3252"/>
                  <a:ext cx="5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it-IT" altLang="it-IT" sz="1200" dirty="0">
                      <a:solidFill>
                        <a:srgbClr val="000000"/>
                      </a:solidFill>
                      <a:cs typeface="Arial" charset="0"/>
                    </a:rPr>
                    <a:t>4,37 </a:t>
                  </a:r>
                  <a:r>
                    <a:rPr lang="it-IT" altLang="it-IT" sz="1200" dirty="0" err="1">
                      <a:solidFill>
                        <a:srgbClr val="000000"/>
                      </a:solidFill>
                      <a:cs typeface="Arial" charset="0"/>
                    </a:rPr>
                    <a:t>ppm</a:t>
                  </a:r>
                  <a:endParaRPr lang="it-IT" altLang="it-IT" sz="12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19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968" y="3480"/>
                  <a:ext cx="5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it-IT" altLang="it-IT" sz="1200" dirty="0">
                      <a:solidFill>
                        <a:srgbClr val="000000"/>
                      </a:solidFill>
                      <a:cs typeface="Arial" charset="0"/>
                    </a:rPr>
                    <a:t>&gt; 0,4 </a:t>
                  </a:r>
                  <a:r>
                    <a:rPr lang="it-IT" altLang="it-IT" sz="1200" dirty="0" err="1">
                      <a:solidFill>
                        <a:srgbClr val="000000"/>
                      </a:solidFill>
                      <a:cs typeface="Arial" charset="0"/>
                    </a:rPr>
                    <a:t>ppm</a:t>
                  </a:r>
                  <a:endParaRPr lang="it-IT" altLang="it-IT" sz="12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968" y="3684"/>
                  <a:ext cx="792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it-IT" altLang="it-IT" sz="1200" dirty="0">
                      <a:solidFill>
                        <a:srgbClr val="000000"/>
                      </a:solidFill>
                      <a:cs typeface="Arial" charset="0"/>
                    </a:rPr>
                    <a:t>0.2 </a:t>
                  </a:r>
                  <a:r>
                    <a:rPr lang="it-IT" altLang="it-IT" sz="1200" dirty="0">
                      <a:solidFill>
                        <a:srgbClr val="000000"/>
                      </a:solidFill>
                      <a:cs typeface="Times New Roman" pitchFamily="18" charset="0"/>
                    </a:rPr>
                    <a:t>÷ 0.4 </a:t>
                  </a:r>
                  <a:r>
                    <a:rPr lang="it-IT" altLang="it-IT" sz="1200" dirty="0" err="1">
                      <a:solidFill>
                        <a:srgbClr val="000000"/>
                      </a:solidFill>
                      <a:cs typeface="Times New Roman" pitchFamily="18" charset="0"/>
                    </a:rPr>
                    <a:t>ppm</a:t>
                  </a:r>
                  <a:endParaRPr lang="it-IT" altLang="it-IT" sz="12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19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968" y="3860"/>
                  <a:ext cx="792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it-IT" altLang="it-IT" sz="1200" dirty="0">
                      <a:solidFill>
                        <a:srgbClr val="000000"/>
                      </a:solidFill>
                      <a:cs typeface="Arial" charset="0"/>
                    </a:rPr>
                    <a:t>&lt; 0.2 </a:t>
                  </a:r>
                  <a:r>
                    <a:rPr lang="it-IT" altLang="it-IT" sz="1200" dirty="0" err="1">
                      <a:solidFill>
                        <a:srgbClr val="000000"/>
                      </a:solidFill>
                      <a:cs typeface="Arial" charset="0"/>
                    </a:rPr>
                    <a:t>ppm</a:t>
                  </a:r>
                  <a:endParaRPr lang="it-IT" altLang="it-IT" sz="12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179388" y="2997200"/>
            <a:ext cx="6019800" cy="2438400"/>
            <a:chOff x="240" y="2208"/>
            <a:chExt cx="3792" cy="1536"/>
          </a:xfrm>
        </p:grpSpPr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40" y="3072"/>
              <a:ext cx="220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it-IT" altLang="it-IT" dirty="0">
                  <a:solidFill>
                    <a:srgbClr val="000000"/>
                  </a:solidFill>
                  <a:cs typeface="Arial" charset="0"/>
                </a:rPr>
                <a:t>Incremento delle concentrazioni di Hg nelle stazioni a SO rispetto all’inceneritore</a:t>
              </a:r>
            </a:p>
          </p:txBody>
        </p:sp>
        <p:sp>
          <p:nvSpPr>
            <p:cNvPr id="55302" name="Oval 20"/>
            <p:cNvSpPr>
              <a:spLocks noChangeArrowheads="1"/>
            </p:cNvSpPr>
            <p:nvPr/>
          </p:nvSpPr>
          <p:spPr bwMode="auto">
            <a:xfrm rot="2195561">
              <a:off x="3216" y="2208"/>
              <a:ext cx="816" cy="153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0038"/>
            <a:ext cx="66294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68313" y="381000"/>
            <a:ext cx="8135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3200" b="1" dirty="0">
                <a:solidFill>
                  <a:srgbClr val="000000"/>
                </a:solidFill>
                <a:cs typeface="Arial" charset="0"/>
              </a:rPr>
              <a:t>Risultati: prelievi dopo tre mesi</a:t>
            </a:r>
          </a:p>
        </p:txBody>
      </p:sp>
    </p:spTree>
    <p:extLst>
      <p:ext uri="{BB962C8B-B14F-4D97-AF65-F5344CB8AC3E}">
        <p14:creationId xmlns:p14="http://schemas.microsoft.com/office/powerpoint/2010/main" val="29379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6" descr="area hg I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00188"/>
            <a:ext cx="431165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18"/>
          <p:cNvSpPr txBox="1">
            <a:spLocks noChangeArrowheads="1"/>
          </p:cNvSpPr>
          <p:nvPr/>
        </p:nvSpPr>
        <p:spPr bwMode="auto">
          <a:xfrm>
            <a:off x="381000" y="228600"/>
            <a:ext cx="82946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Dopo tre mesi le stesse stazioni hanno incrementato le loro concentrazioni di Hg, ma la contaminazione si è estesa ancora più a sud</a:t>
            </a:r>
          </a:p>
        </p:txBody>
      </p:sp>
      <p:grpSp>
        <p:nvGrpSpPr>
          <p:cNvPr id="19486" name="Group 30"/>
          <p:cNvGrpSpPr>
            <a:grpSpLocks/>
          </p:cNvGrpSpPr>
          <p:nvPr/>
        </p:nvGrpSpPr>
        <p:grpSpPr bwMode="auto">
          <a:xfrm>
            <a:off x="1033463" y="3048000"/>
            <a:ext cx="1962150" cy="2892425"/>
            <a:chOff x="3471" y="1728"/>
            <a:chExt cx="1236" cy="1822"/>
          </a:xfrm>
        </p:grpSpPr>
        <p:sp>
          <p:nvSpPr>
            <p:cNvPr id="57356" name="AutoShape 26"/>
            <p:cNvSpPr>
              <a:spLocks noChangeArrowheads="1"/>
            </p:cNvSpPr>
            <p:nvPr/>
          </p:nvSpPr>
          <p:spPr bwMode="auto">
            <a:xfrm rot="1297254">
              <a:off x="3471" y="2110"/>
              <a:ext cx="1236" cy="1440"/>
            </a:xfrm>
            <a:prstGeom prst="triangle">
              <a:avLst>
                <a:gd name="adj" fmla="val 50000"/>
              </a:avLst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357" name="AutoShape 27"/>
            <p:cNvSpPr>
              <a:spLocks noChangeArrowheads="1"/>
            </p:cNvSpPr>
            <p:nvPr/>
          </p:nvSpPr>
          <p:spPr bwMode="auto">
            <a:xfrm rot="-9542419">
              <a:off x="4240" y="1728"/>
              <a:ext cx="384" cy="432"/>
            </a:xfrm>
            <a:prstGeom prst="triangle">
              <a:avLst>
                <a:gd name="adj" fmla="val 50000"/>
              </a:avLst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495" name="Group 39"/>
          <p:cNvGrpSpPr>
            <a:grpSpLocks/>
          </p:cNvGrpSpPr>
          <p:nvPr/>
        </p:nvGrpSpPr>
        <p:grpSpPr bwMode="auto">
          <a:xfrm>
            <a:off x="4191000" y="1571625"/>
            <a:ext cx="4824413" cy="4786313"/>
            <a:chOff x="2640" y="990"/>
            <a:chExt cx="3039" cy="3015"/>
          </a:xfrm>
        </p:grpSpPr>
        <p:sp>
          <p:nvSpPr>
            <p:cNvPr id="57350" name="AutoShape 17"/>
            <p:cNvSpPr>
              <a:spLocks noChangeArrowheads="1"/>
            </p:cNvSpPr>
            <p:nvPr/>
          </p:nvSpPr>
          <p:spPr bwMode="auto">
            <a:xfrm rot="69477">
              <a:off x="2640" y="2400"/>
              <a:ext cx="528" cy="384"/>
            </a:xfrm>
            <a:prstGeom prst="rightArrow">
              <a:avLst>
                <a:gd name="adj1" fmla="val 52083"/>
                <a:gd name="adj2" fmla="val 67044"/>
              </a:avLst>
            </a:prstGeom>
            <a:solidFill>
              <a:srgbClr val="FF0B0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7351" name="Group 38"/>
            <p:cNvGrpSpPr>
              <a:grpSpLocks/>
            </p:cNvGrpSpPr>
            <p:nvPr/>
          </p:nvGrpSpPr>
          <p:grpSpPr bwMode="auto">
            <a:xfrm>
              <a:off x="2881" y="990"/>
              <a:ext cx="2798" cy="3015"/>
              <a:chOff x="2962" y="990"/>
              <a:chExt cx="2798" cy="3015"/>
            </a:xfrm>
          </p:grpSpPr>
          <p:grpSp>
            <p:nvGrpSpPr>
              <p:cNvPr id="57352" name="Group 37"/>
              <p:cNvGrpSpPr>
                <a:grpSpLocks/>
              </p:cNvGrpSpPr>
              <p:nvPr/>
            </p:nvGrpSpPr>
            <p:grpSpPr bwMode="auto">
              <a:xfrm>
                <a:off x="2962" y="990"/>
                <a:ext cx="2798" cy="3015"/>
                <a:chOff x="2962" y="990"/>
                <a:chExt cx="2798" cy="3015"/>
              </a:xfrm>
            </p:grpSpPr>
            <p:pic>
              <p:nvPicPr>
                <p:cNvPr id="57354" name="Picture 34" descr="mercurio terza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2" y="990"/>
                  <a:ext cx="2798" cy="30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35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512" y="2400"/>
                  <a:ext cx="33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it-IT" altLang="it-IT" sz="800">
                      <a:solidFill>
                        <a:srgbClr val="000000"/>
                      </a:solidFill>
                      <a:latin typeface="Times New Roman" pitchFamily="18" charset="0"/>
                    </a:rPr>
                    <a:t>5,00</a:t>
                  </a:r>
                </a:p>
              </p:txBody>
            </p:sp>
          </p:grpSp>
          <p:sp>
            <p:nvSpPr>
              <p:cNvPr id="19491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4368" y="2352"/>
                <a:ext cx="175" cy="175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2946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Dopo sei mesi la contaminazione si è ancora un po’ estesa, ma si è registrata la perdita dei campioni delle stazioni più interessate dal fenomeno.</a:t>
            </a:r>
          </a:p>
        </p:txBody>
      </p:sp>
      <p:grpSp>
        <p:nvGrpSpPr>
          <p:cNvPr id="58371" name="Group 9"/>
          <p:cNvGrpSpPr>
            <a:grpSpLocks/>
          </p:cNvGrpSpPr>
          <p:nvPr/>
        </p:nvGrpSpPr>
        <p:grpSpPr bwMode="auto">
          <a:xfrm>
            <a:off x="4702175" y="1844675"/>
            <a:ext cx="4441825" cy="4786313"/>
            <a:chOff x="2962" y="990"/>
            <a:chExt cx="2798" cy="3015"/>
          </a:xfrm>
        </p:grpSpPr>
        <p:grpSp>
          <p:nvGrpSpPr>
            <p:cNvPr id="58376" name="Group 10"/>
            <p:cNvGrpSpPr>
              <a:grpSpLocks/>
            </p:cNvGrpSpPr>
            <p:nvPr/>
          </p:nvGrpSpPr>
          <p:grpSpPr bwMode="auto">
            <a:xfrm>
              <a:off x="2962" y="990"/>
              <a:ext cx="2798" cy="3015"/>
              <a:chOff x="2962" y="990"/>
              <a:chExt cx="2798" cy="3015"/>
            </a:xfrm>
          </p:grpSpPr>
          <p:pic>
            <p:nvPicPr>
              <p:cNvPr id="58378" name="Picture 11" descr="mercurio terza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2" y="990"/>
                <a:ext cx="2798" cy="3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79" name="Text Box 12"/>
              <p:cNvSpPr txBox="1">
                <a:spLocks noChangeArrowheads="1"/>
              </p:cNvSpPr>
              <p:nvPr/>
            </p:nvSpPr>
            <p:spPr bwMode="auto">
              <a:xfrm>
                <a:off x="4512" y="2400"/>
                <a:ext cx="336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800">
                    <a:solidFill>
                      <a:srgbClr val="000000"/>
                    </a:solidFill>
                    <a:latin typeface="Times New Roman" pitchFamily="18" charset="0"/>
                  </a:rPr>
                  <a:t>5,00</a:t>
                </a:r>
              </a:p>
            </p:txBody>
          </p:sp>
        </p:grpSp>
        <p:sp>
          <p:nvSpPr>
            <p:cNvPr id="55309" name="AutoShape 13"/>
            <p:cNvSpPr>
              <a:spLocks noChangeAspect="1" noChangeArrowheads="1"/>
            </p:cNvSpPr>
            <p:nvPr/>
          </p:nvSpPr>
          <p:spPr bwMode="auto">
            <a:xfrm>
              <a:off x="4368" y="2352"/>
              <a:ext cx="175" cy="17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8372" name="Group 14"/>
          <p:cNvGrpSpPr>
            <a:grpSpLocks/>
          </p:cNvGrpSpPr>
          <p:nvPr/>
        </p:nvGrpSpPr>
        <p:grpSpPr bwMode="auto">
          <a:xfrm>
            <a:off x="179388" y="1916113"/>
            <a:ext cx="4897437" cy="2879725"/>
            <a:chOff x="0" y="720"/>
            <a:chExt cx="2928" cy="1703"/>
          </a:xfrm>
        </p:grpSpPr>
        <p:pic>
          <p:nvPicPr>
            <p:cNvPr id="58373" name="Picture 15" descr="Box mercuri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2928" cy="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4" name="Text Box 16"/>
            <p:cNvSpPr txBox="1">
              <a:spLocks noChangeArrowheads="1"/>
            </p:cNvSpPr>
            <p:nvPr/>
          </p:nvSpPr>
          <p:spPr bwMode="auto">
            <a:xfrm>
              <a:off x="1584" y="1152"/>
              <a:ext cx="43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>
                  <a:solidFill>
                    <a:srgbClr val="000000"/>
                  </a:solidFill>
                  <a:latin typeface="Times New Roman" pitchFamily="18" charset="0"/>
                </a:rPr>
                <a:t>**</a:t>
              </a:r>
            </a:p>
          </p:txBody>
        </p:sp>
        <p:sp>
          <p:nvSpPr>
            <p:cNvPr id="58375" name="Text Box 17"/>
            <p:cNvSpPr txBox="1">
              <a:spLocks noChangeArrowheads="1"/>
            </p:cNvSpPr>
            <p:nvPr/>
          </p:nvSpPr>
          <p:spPr bwMode="auto">
            <a:xfrm>
              <a:off x="1959" y="1104"/>
              <a:ext cx="43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>
                  <a:solidFill>
                    <a:srgbClr val="000000"/>
                  </a:solidFill>
                  <a:latin typeface="Times New Roman" pitchFamily="18" charset="0"/>
                </a:rPr>
                <a:t>**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5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8"/>
          <p:cNvGrpSpPr>
            <a:grpSpLocks/>
          </p:cNvGrpSpPr>
          <p:nvPr/>
        </p:nvGrpSpPr>
        <p:grpSpPr bwMode="auto">
          <a:xfrm>
            <a:off x="539750" y="333375"/>
            <a:ext cx="4679950" cy="6183313"/>
            <a:chOff x="3652" y="877"/>
            <a:chExt cx="4599" cy="7211"/>
          </a:xfrm>
        </p:grpSpPr>
        <p:grpSp>
          <p:nvGrpSpPr>
            <p:cNvPr id="59397" name="Group 9"/>
            <p:cNvGrpSpPr>
              <a:grpSpLocks/>
            </p:cNvGrpSpPr>
            <p:nvPr/>
          </p:nvGrpSpPr>
          <p:grpSpPr bwMode="auto">
            <a:xfrm>
              <a:off x="3652" y="877"/>
              <a:ext cx="4537" cy="7211"/>
              <a:chOff x="3652" y="877"/>
              <a:chExt cx="4537" cy="7211"/>
            </a:xfrm>
          </p:grpSpPr>
          <p:pic>
            <p:nvPicPr>
              <p:cNvPr id="59401" name="Picture 10" descr="grafico 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1" y="877"/>
                <a:ext cx="4212" cy="1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2" name="Picture 11" descr="grafico 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4" y="2937"/>
                <a:ext cx="4535" cy="3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3" name="Picture 12" descr="grafico C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8" y="6232"/>
                <a:ext cx="4229" cy="1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4" name="Picture 13" descr="Immagin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5" y="4017"/>
                <a:ext cx="221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5" name="Picture 14" descr="Immagin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2" y="1328"/>
                <a:ext cx="221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6" name="Picture 15" descr="Immagin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5" y="6689"/>
                <a:ext cx="221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9398" name="Text Box 16"/>
            <p:cNvSpPr txBox="1">
              <a:spLocks noChangeArrowheads="1"/>
            </p:cNvSpPr>
            <p:nvPr/>
          </p:nvSpPr>
          <p:spPr bwMode="auto">
            <a:xfrm>
              <a:off x="7711" y="95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400">
                  <a:solidFill>
                    <a:srgbClr val="000000"/>
                  </a:solidFill>
                  <a:latin typeface="Times New Roman" pitchFamily="18" charset="0"/>
                </a:rPr>
                <a:t>a)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399" name="Text Box 17"/>
            <p:cNvSpPr txBox="1">
              <a:spLocks noChangeArrowheads="1"/>
            </p:cNvSpPr>
            <p:nvPr/>
          </p:nvSpPr>
          <p:spPr bwMode="auto">
            <a:xfrm>
              <a:off x="7691" y="300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400">
                  <a:solidFill>
                    <a:srgbClr val="000000"/>
                  </a:solidFill>
                  <a:latin typeface="Times New Roman" pitchFamily="18" charset="0"/>
                </a:rPr>
                <a:t>b)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400" name="Text Box 18"/>
            <p:cNvSpPr txBox="1">
              <a:spLocks noChangeArrowheads="1"/>
            </p:cNvSpPr>
            <p:nvPr/>
          </p:nvSpPr>
          <p:spPr bwMode="auto">
            <a:xfrm>
              <a:off x="7705" y="631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400">
                  <a:solidFill>
                    <a:srgbClr val="000000"/>
                  </a:solidFill>
                  <a:latin typeface="Times New Roman" pitchFamily="18" charset="0"/>
                </a:rPr>
                <a:t>c)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5513388" y="3459163"/>
            <a:ext cx="3384550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it-IT" sz="1600" dirty="0">
                <a:solidFill>
                  <a:srgbClr val="000000"/>
                </a:solidFill>
              </a:rPr>
              <a:t>Fig. 7. </a:t>
            </a:r>
            <a:r>
              <a:rPr lang="it-IT" altLang="it-IT" sz="1600" dirty="0">
                <a:solidFill>
                  <a:srgbClr val="000000"/>
                </a:solidFill>
              </a:rPr>
              <a:t>Concentrazione del mercurio (µg/g, peso secco) nei trapianti del lichene </a:t>
            </a:r>
            <a:r>
              <a:rPr lang="it-IT" altLang="it-IT" sz="1600" i="1" dirty="0" err="1">
                <a:solidFill>
                  <a:srgbClr val="000000"/>
                </a:solidFill>
              </a:rPr>
              <a:t>Pseudevernia</a:t>
            </a:r>
            <a:r>
              <a:rPr lang="it-IT" altLang="it-IT" sz="1600" i="1" dirty="0">
                <a:solidFill>
                  <a:srgbClr val="000000"/>
                </a:solidFill>
              </a:rPr>
              <a:t> furfuracea </a:t>
            </a:r>
            <a:r>
              <a:rPr lang="it-IT" altLang="it-IT" sz="1600" dirty="0">
                <a:solidFill>
                  <a:srgbClr val="000000"/>
                </a:solidFill>
              </a:rPr>
              <a:t>esposti lungo i tre transetti A-C di Fig. 5b. La stella sull’asse delle ascisse identifica la posizione del termovalorizzatore Mistral FVG. Linee solide e punteggiate: media ± deviazione standard del mercurio nel materiale </a:t>
            </a:r>
            <a:r>
              <a:rPr lang="it-IT" altLang="it-IT" sz="1600" dirty="0" err="1">
                <a:solidFill>
                  <a:srgbClr val="000000"/>
                </a:solidFill>
              </a:rPr>
              <a:t>pre</a:t>
            </a:r>
            <a:r>
              <a:rPr lang="it-IT" altLang="it-IT" sz="1600" dirty="0">
                <a:solidFill>
                  <a:srgbClr val="000000"/>
                </a:solidFill>
              </a:rPr>
              <a:t>-esposizione (n=12, vedi </a:t>
            </a:r>
            <a:r>
              <a:rPr lang="it-IT" altLang="it-IT" sz="1600" dirty="0" err="1">
                <a:solidFill>
                  <a:srgbClr val="000000"/>
                </a:solidFill>
              </a:rPr>
              <a:t>Tab</a:t>
            </a:r>
            <a:r>
              <a:rPr lang="it-IT" altLang="it-IT" sz="1600" dirty="0">
                <a:solidFill>
                  <a:srgbClr val="000000"/>
                </a:solidFill>
              </a:rPr>
              <a:t>. 8).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5513388" y="320675"/>
            <a:ext cx="2519362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ts val="2400"/>
              </a:lnSpc>
              <a:spcBef>
                <a:spcPts val="1800"/>
              </a:spcBef>
              <a:spcAft>
                <a:spcPct val="0"/>
              </a:spcAft>
              <a:defRPr/>
            </a:pPr>
            <a:r>
              <a:rPr lang="it-IT" altLang="it-IT" sz="2000" dirty="0">
                <a:solidFill>
                  <a:srgbClr val="000000"/>
                </a:solidFill>
              </a:rPr>
              <a:t>1,5 mesi, </a:t>
            </a:r>
            <a:r>
              <a:rPr lang="en-GB" altLang="it-IT" sz="2400" dirty="0">
                <a:solidFill>
                  <a:srgbClr val="000000"/>
                </a:solidFill>
                <a:sym typeface="Symbol" pitchFamily="18" charset="2"/>
              </a:rPr>
              <a:t></a:t>
            </a:r>
          </a:p>
          <a:p>
            <a:pPr eaLnBrk="0" fontAlgn="base" hangingPunct="0">
              <a:lnSpc>
                <a:spcPts val="2400"/>
              </a:lnSpc>
              <a:spcBef>
                <a:spcPts val="1800"/>
              </a:spcBef>
              <a:spcAft>
                <a:spcPct val="0"/>
              </a:spcAft>
              <a:defRPr/>
            </a:pPr>
            <a:r>
              <a:rPr lang="it-IT" altLang="it-IT" sz="2000" dirty="0">
                <a:solidFill>
                  <a:srgbClr val="000000"/>
                </a:solidFill>
              </a:rPr>
              <a:t>3 mesi, </a:t>
            </a:r>
            <a:r>
              <a:rPr lang="en-GB" altLang="it-IT" sz="1600" dirty="0">
                <a:solidFill>
                  <a:srgbClr val="000000"/>
                </a:solidFill>
                <a:sym typeface="Wingdings 2" pitchFamily="18" charset="2"/>
              </a:rPr>
              <a:t></a:t>
            </a:r>
          </a:p>
          <a:p>
            <a:pPr eaLnBrk="0" fontAlgn="base" hangingPunct="0">
              <a:lnSpc>
                <a:spcPts val="2400"/>
              </a:lnSpc>
              <a:spcBef>
                <a:spcPts val="1800"/>
              </a:spcBef>
              <a:spcAft>
                <a:spcPct val="0"/>
              </a:spcAft>
              <a:defRPr/>
            </a:pPr>
            <a:r>
              <a:rPr lang="it-IT" altLang="it-IT" sz="2000" dirty="0">
                <a:solidFill>
                  <a:srgbClr val="000000"/>
                </a:solidFill>
              </a:rPr>
              <a:t>6 mesi, </a:t>
            </a:r>
            <a:r>
              <a:rPr lang="it-IT" altLang="it-IT" sz="1600" dirty="0">
                <a:solidFill>
                  <a:srgbClr val="000000"/>
                </a:solidFill>
              </a:rPr>
              <a:t>▼</a:t>
            </a:r>
            <a:r>
              <a:rPr lang="it-IT" altLang="it-IT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1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7838"/>
            <a:ext cx="8118475" cy="634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400" y="149225"/>
            <a:ext cx="778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400" b="1" dirty="0">
                <a:solidFill>
                  <a:srgbClr val="FF0000"/>
                </a:solidFill>
              </a:rPr>
              <a:t>Quanto è grave il fenomeno osservato?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6396038" y="2200275"/>
            <a:ext cx="3810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6396038" y="2490788"/>
            <a:ext cx="3810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6219825" y="6319838"/>
            <a:ext cx="742950" cy="3857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4" descr="stazioni effettive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23117"/>
          <a:stretch>
            <a:fillRect/>
          </a:stretch>
        </p:blipFill>
        <p:spPr bwMode="auto">
          <a:xfrm>
            <a:off x="800100" y="990600"/>
            <a:ext cx="47625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2590800" y="152400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Confronto con altre matrici vegetali</a:t>
            </a:r>
          </a:p>
        </p:txBody>
      </p: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0" y="0"/>
            <a:ext cx="4457700" cy="5397500"/>
            <a:chOff x="0" y="0"/>
            <a:chExt cx="2808" cy="3400"/>
          </a:xfrm>
        </p:grpSpPr>
        <p:sp>
          <p:nvSpPr>
            <p:cNvPr id="61452" name="Line 4"/>
            <p:cNvSpPr>
              <a:spLocks noChangeShapeType="1"/>
            </p:cNvSpPr>
            <p:nvPr/>
          </p:nvSpPr>
          <p:spPr bwMode="auto">
            <a:xfrm flipH="1">
              <a:off x="984" y="952"/>
              <a:ext cx="1824" cy="2448"/>
            </a:xfrm>
            <a:prstGeom prst="line">
              <a:avLst/>
            </a:prstGeom>
            <a:noFill/>
            <a:ln w="38100">
              <a:solidFill>
                <a:srgbClr val="FF0B0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61453" name="Picture 6" descr="robin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80" cy="1322"/>
            </a:xfrm>
            <a:prstGeom prst="rect">
              <a:avLst/>
            </a:prstGeom>
            <a:noFill/>
            <a:ln w="28575">
              <a:solidFill>
                <a:srgbClr val="FF0B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4419600" y="2133600"/>
            <a:ext cx="4724400" cy="4724400"/>
            <a:chOff x="2784" y="1344"/>
            <a:chExt cx="2976" cy="2976"/>
          </a:xfrm>
        </p:grpSpPr>
        <p:pic>
          <p:nvPicPr>
            <p:cNvPr id="61446" name="Picture 5" descr="hedera_heli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" y="2808"/>
              <a:ext cx="1512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7" name="Picture 7" descr="Prunus_cerasifer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" y="1344"/>
              <a:ext cx="2376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8" name="Picture 8" descr="Ulmus laevi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67"/>
            <a:stretch>
              <a:fillRect/>
            </a:stretch>
          </p:blipFill>
          <p:spPr bwMode="auto">
            <a:xfrm>
              <a:off x="2784" y="2496"/>
              <a:ext cx="1558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5568" y="2928"/>
              <a:ext cx="192" cy="19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080" y="2544"/>
              <a:ext cx="192" cy="19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35" name="AutoShape 11"/>
            <p:cNvSpPr>
              <a:spLocks noChangeArrowheads="1"/>
            </p:cNvSpPr>
            <p:nvPr/>
          </p:nvSpPr>
          <p:spPr bwMode="auto">
            <a:xfrm>
              <a:off x="5568" y="1392"/>
              <a:ext cx="192" cy="19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4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815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I risultati di questo campionamento confermano il gradiente decrescente di concentrazione rilevato nei licheni in direzione SO a partire dall’impianto.</a:t>
            </a:r>
          </a:p>
        </p:txBody>
      </p:sp>
      <p:grpSp>
        <p:nvGrpSpPr>
          <p:cNvPr id="62467" name="Group 9"/>
          <p:cNvGrpSpPr>
            <a:grpSpLocks/>
          </p:cNvGrpSpPr>
          <p:nvPr/>
        </p:nvGrpSpPr>
        <p:grpSpPr bwMode="auto">
          <a:xfrm>
            <a:off x="609600" y="1447800"/>
            <a:ext cx="4495800" cy="5029200"/>
            <a:chOff x="1536" y="912"/>
            <a:chExt cx="2706" cy="3018"/>
          </a:xfrm>
        </p:grpSpPr>
        <p:pic>
          <p:nvPicPr>
            <p:cNvPr id="62470" name="Picture 7" descr="Robin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12"/>
              <a:ext cx="2706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AutoShape 8"/>
            <p:cNvSpPr>
              <a:spLocks noChangeAspect="1" noChangeArrowheads="1"/>
            </p:cNvSpPr>
            <p:nvPr/>
          </p:nvSpPr>
          <p:spPr bwMode="auto">
            <a:xfrm>
              <a:off x="2928" y="2160"/>
              <a:ext cx="156" cy="156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10200" y="2057400"/>
            <a:ext cx="33528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Nel sito B3 vengono confermati valori molto elevati anche per le altre specie cam-pionate: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1800" i="1">
                <a:solidFill>
                  <a:srgbClr val="000000"/>
                </a:solidFill>
              </a:rPr>
              <a:t>Prunus</a:t>
            </a:r>
            <a:r>
              <a:rPr lang="it-IT" altLang="it-IT" sz="1800">
                <a:solidFill>
                  <a:srgbClr val="000000"/>
                </a:solidFill>
              </a:rPr>
              <a:t> </a:t>
            </a:r>
            <a:r>
              <a:rPr lang="it-IT" altLang="it-IT" sz="1800" i="1">
                <a:solidFill>
                  <a:srgbClr val="000000"/>
                </a:solidFill>
              </a:rPr>
              <a:t>cerasifera: </a:t>
            </a:r>
            <a:r>
              <a:rPr lang="it-IT" altLang="it-IT" sz="1800">
                <a:solidFill>
                  <a:srgbClr val="000000"/>
                </a:solidFill>
              </a:rPr>
              <a:t>0,24 µg g-1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1800" i="1">
                <a:solidFill>
                  <a:srgbClr val="000000"/>
                </a:solidFill>
              </a:rPr>
              <a:t>Ulmus glabra:</a:t>
            </a:r>
            <a:r>
              <a:rPr lang="it-IT" altLang="it-IT" sz="1800">
                <a:solidFill>
                  <a:srgbClr val="000000"/>
                </a:solidFill>
              </a:rPr>
              <a:t> 1,06 µg g</a:t>
            </a:r>
            <a:r>
              <a:rPr lang="it-IT" altLang="it-IT" sz="1800" baseline="30000">
                <a:solidFill>
                  <a:srgbClr val="000000"/>
                </a:solidFill>
              </a:rPr>
              <a:t>-1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1800" i="1">
                <a:solidFill>
                  <a:srgbClr val="000000"/>
                </a:solidFill>
              </a:rPr>
              <a:t>Hedera helix:</a:t>
            </a:r>
            <a:r>
              <a:rPr lang="it-IT" altLang="it-IT" sz="1800">
                <a:solidFill>
                  <a:srgbClr val="000000"/>
                </a:solidFill>
              </a:rPr>
              <a:t> 0,48 µg g</a:t>
            </a:r>
            <a:r>
              <a:rPr lang="it-IT" altLang="it-IT" sz="1800" baseline="30000">
                <a:solidFill>
                  <a:srgbClr val="000000"/>
                </a:solidFill>
              </a:rPr>
              <a:t>-1</a:t>
            </a:r>
            <a:r>
              <a:rPr lang="it-IT" altLang="it-IT" sz="2000">
                <a:solidFill>
                  <a:srgbClr val="000000"/>
                </a:solidFill>
              </a:rPr>
              <a:t>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5105400" y="4365625"/>
            <a:ext cx="3787775" cy="7254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utoUpdateAnimBg="0"/>
      <p:bldP spid="256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tazioni effettive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"/>
          <a:stretch>
            <a:fillRect/>
          </a:stretch>
        </p:blipFill>
        <p:spPr bwMode="auto">
          <a:xfrm>
            <a:off x="-28575" y="0"/>
            <a:ext cx="51863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029200" y="330344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dirty="0" smtClean="0"/>
              <a:t>…furono individuati</a:t>
            </a:r>
            <a:r>
              <a:rPr lang="it-IT" altLang="it-IT" sz="2400" dirty="0"/>
              <a:t>:</a:t>
            </a:r>
          </a:p>
          <a:p>
            <a:pPr>
              <a:spcBef>
                <a:spcPct val="50000"/>
              </a:spcBef>
            </a:pPr>
            <a:r>
              <a:rPr lang="it-IT" altLang="it-IT" sz="2400" dirty="0"/>
              <a:t> tre transetti centrati sull’area industriale “Cosa</a:t>
            </a:r>
            <a:r>
              <a:rPr lang="it-IT" altLang="it-IT" sz="2400" dirty="0" smtClean="0"/>
              <a:t>”.</a:t>
            </a:r>
            <a:endParaRPr lang="it-IT" altLang="it-IT" sz="2400" dirty="0"/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5029200" y="2204864"/>
            <a:ext cx="3886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rgbClr val="FF0B0B"/>
                </a:solidFill>
              </a:rPr>
              <a:t>31 </a:t>
            </a:r>
            <a:r>
              <a:rPr lang="it-IT" altLang="it-IT" sz="2400" dirty="0"/>
              <a:t>stazioni, che sono state distribuite:</a:t>
            </a:r>
          </a:p>
          <a:p>
            <a:pPr>
              <a:spcBef>
                <a:spcPct val="50000"/>
              </a:spcBef>
            </a:pPr>
            <a:r>
              <a:rPr lang="it-IT" altLang="it-IT" sz="2400" dirty="0"/>
              <a:t> </a:t>
            </a:r>
            <a:r>
              <a:rPr lang="it-IT" altLang="it-IT" sz="2400" b="1" dirty="0">
                <a:solidFill>
                  <a:srgbClr val="FF0B0B"/>
                </a:solidFill>
              </a:rPr>
              <a:t>20</a:t>
            </a:r>
            <a:r>
              <a:rPr lang="it-IT" altLang="it-IT" sz="2400" dirty="0"/>
              <a:t> lungo i transetti in aree agricole</a:t>
            </a:r>
          </a:p>
          <a:p>
            <a:pPr>
              <a:spcBef>
                <a:spcPct val="50000"/>
              </a:spcBef>
            </a:pPr>
            <a:r>
              <a:rPr lang="it-IT" altLang="it-IT" sz="2400" dirty="0"/>
              <a:t> </a:t>
            </a:r>
            <a:r>
              <a:rPr lang="it-IT" altLang="it-IT" sz="2400" b="1" dirty="0">
                <a:solidFill>
                  <a:srgbClr val="FF0B0B"/>
                </a:solidFill>
              </a:rPr>
              <a:t>6</a:t>
            </a:r>
            <a:r>
              <a:rPr lang="it-IT" altLang="it-IT" sz="2400" dirty="0"/>
              <a:t> in aree industriali</a:t>
            </a:r>
          </a:p>
          <a:p>
            <a:pPr>
              <a:spcBef>
                <a:spcPct val="50000"/>
              </a:spcBef>
            </a:pPr>
            <a:r>
              <a:rPr lang="it-IT" altLang="it-IT" sz="2400" dirty="0"/>
              <a:t> </a:t>
            </a:r>
            <a:r>
              <a:rPr lang="it-IT" altLang="it-IT" sz="2400" b="1" dirty="0">
                <a:solidFill>
                  <a:srgbClr val="FF0B0B"/>
                </a:solidFill>
              </a:rPr>
              <a:t>5</a:t>
            </a:r>
            <a:r>
              <a:rPr lang="it-IT" altLang="it-IT" sz="2400" dirty="0"/>
              <a:t> in aree urbane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891130" y="5493131"/>
            <a:ext cx="5136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dirty="0" smtClean="0"/>
              <a:t>Furono programmate tre esposizioni della durata di</a:t>
            </a:r>
            <a:r>
              <a:rPr lang="it-IT" altLang="it-IT" sz="2400" b="1" u="sng" dirty="0" smtClean="0">
                <a:solidFill>
                  <a:srgbClr val="FF0B0B"/>
                </a:solidFill>
              </a:rPr>
              <a:t> un mese e mezzo, tre e sei mesi.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711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gonioanemom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30718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435600" y="4365625"/>
            <a:ext cx="355123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000" i="1" dirty="0">
                <a:solidFill>
                  <a:srgbClr val="000000"/>
                </a:solidFill>
              </a:rPr>
              <a:t>Frequenze relative dei venti durante il primo periodo di esposizione (27 maggio – 11 luglio 2008), calcolate su base giornaliera, e per fasce di tre ore. Per cortesia di Mistral FVG.</a:t>
            </a:r>
          </a:p>
        </p:txBody>
      </p:sp>
      <p:pic>
        <p:nvPicPr>
          <p:cNvPr id="63492" name="Picture 8" descr="rosa giornali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"/>
          <a:stretch>
            <a:fillRect/>
          </a:stretch>
        </p:blipFill>
        <p:spPr bwMode="auto">
          <a:xfrm>
            <a:off x="1781175" y="2052638"/>
            <a:ext cx="33528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1763713" y="333375"/>
            <a:ext cx="3360737" cy="5862638"/>
            <a:chOff x="1131" y="147"/>
            <a:chExt cx="2117" cy="4112"/>
          </a:xfrm>
        </p:grpSpPr>
        <p:pic>
          <p:nvPicPr>
            <p:cNvPr id="63494" name="Picture 9" descr="rose diur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" y="147"/>
              <a:ext cx="1111" cy="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5" name="Picture 10" descr="rose nottur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151"/>
              <a:ext cx="1118" cy="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75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743200" y="2286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Conclusioni (1)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8355013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  <a:latin typeface="Arial" charset="0"/>
              </a:rPr>
              <a:t>I risultati che sono stati congruenti nelle tre esposizioni: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>
                <a:solidFill>
                  <a:srgbClr val="000000"/>
                </a:solidFill>
                <a:latin typeface="Arial" charset="0"/>
              </a:rPr>
              <a:t>confermano che l’inquinamento, definito come contaminazione di due matrici ambientali, era ancora in corso ed era di forte entità;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>
                <a:solidFill>
                  <a:srgbClr val="000000"/>
                </a:solidFill>
                <a:latin typeface="Tahoma" pitchFamily="34" charset="0"/>
              </a:rPr>
              <a:t>C’è una ottima convergenza di informazioni congruenti (pattern di distribuzione, fattore “distanza dalla sorgente putativa”, prodotti ivi trattati) che supportano l’ipotesi che il termovalorizzatore sia la sorgente del fenomeno</a:t>
            </a:r>
            <a:r>
              <a:rPr lang="it-IT" altLang="it-IT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>
                <a:solidFill>
                  <a:srgbClr val="000000"/>
                </a:solidFill>
                <a:latin typeface="Arial" charset="0"/>
              </a:rPr>
              <a:t>circostanziano il fenomeno: viene infatti identificata la zona maggiormente interessata dalla ricaduta del mercurio («il fenomeno </a:t>
            </a:r>
            <a:r>
              <a:rPr lang="it-IT" altLang="it-IT" i="1">
                <a:solidFill>
                  <a:srgbClr val="000000"/>
                </a:solidFill>
                <a:latin typeface="Arial" charset="0"/>
              </a:rPr>
              <a:t>è sufficientemente esteso da rientrare nella nuova disciplina penale degli ecoreati?</a:t>
            </a:r>
            <a:r>
              <a:rPr lang="it-IT" altLang="it-IT">
                <a:solidFill>
                  <a:srgbClr val="000000"/>
                </a:solidFill>
                <a:latin typeface="Arial" charset="0"/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10604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5"/>
          <p:cNvSpPr txBox="1">
            <a:spLocks noChangeArrowheads="1"/>
          </p:cNvSpPr>
          <p:nvPr/>
        </p:nvSpPr>
        <p:spPr bwMode="auto">
          <a:xfrm>
            <a:off x="609600" y="674688"/>
            <a:ext cx="78486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ahoma" pitchFamily="34" charset="0"/>
              </a:rPr>
              <a:t>4. L’uso del suolo non influenza i livelli di contaminazione: stazioni in aree urbane o industriali hanno contaminazioni più basse di quelle in aree agricole, ma alcune stazioni in centri abitati hanno fatto registrare valori importanti di mercurio (e.g. 1,06 e 0,60 µg g</a:t>
            </a:r>
            <a:r>
              <a:rPr lang="it-IT" altLang="it-IT" sz="2400" baseline="30000">
                <a:solidFill>
                  <a:srgbClr val="000000"/>
                </a:solidFill>
                <a:latin typeface="Tahoma" pitchFamily="34" charset="0"/>
              </a:rPr>
              <a:t>-1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</a:rPr>
              <a:t> in un giardino privato a Barbeano e in un’area verde dell’ASL vicino al campo sportivo di Rauscedo).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9600" y="3700463"/>
            <a:ext cx="7748588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ahoma" pitchFamily="34" charset="0"/>
              </a:rPr>
              <a:t>5. Per una valutazione dell’eventuale rischio per la popolazione che vive in prossimità dell’impianto (circa 1000 abitanti), e il pericolo a lungo termine dovuto all’accumulo del mercurio nelle catene alimentari degli ecosistemi dell’intera area di studio, si suggerivano ulteriori indagini su altre matrici biologiche, sui suoli e in atmosfera.</a:t>
            </a:r>
          </a:p>
        </p:txBody>
      </p:sp>
    </p:spTree>
    <p:extLst>
      <p:ext uri="{BB962C8B-B14F-4D97-AF65-F5344CB8AC3E}">
        <p14:creationId xmlns:p14="http://schemas.microsoft.com/office/powerpoint/2010/main" val="14472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625475" y="568325"/>
            <a:ext cx="799465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ahoma" pitchFamily="34" charset="0"/>
              </a:rPr>
              <a:t>Per evitare ulteriori contaminazioni ambientali, si dovrebbero preventivamente adottare strategie di abbattimento appropriate, e una cernita più scrupolosa dei materiali trattati, soprattutto in previsione di un possibile potenziamento dell’impianto.</a:t>
            </a:r>
          </a:p>
        </p:txBody>
      </p:sp>
    </p:spTree>
    <p:extLst>
      <p:ext uri="{BB962C8B-B14F-4D97-AF65-F5344CB8AC3E}">
        <p14:creationId xmlns:p14="http://schemas.microsoft.com/office/powerpoint/2010/main" val="23017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743200" y="40005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Conclusioni (2)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09600" y="1274763"/>
            <a:ext cx="8077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Fabio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charset="0"/>
              </a:rPr>
              <a:t>Candotto</a:t>
            </a:r>
            <a:r>
              <a:rPr lang="it-IT" altLang="it-IT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charset="0"/>
              </a:rPr>
              <a:t>Carniel</a:t>
            </a:r>
            <a:r>
              <a:rPr lang="it-IT" altLang="it-IT" sz="2000" dirty="0" smtClean="0">
                <a:solidFill>
                  <a:srgbClr val="000000"/>
                </a:solidFill>
                <a:latin typeface="Arial" charset="0"/>
              </a:rPr>
              <a:t> ha 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ricevuto un premio come migliore tesi sperimentale della Facoltà di Scienze MMFFNN per tesi di tipo applicativo sul territorio.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I risultati sono stati oggetto di comunicazioni a congressi nazionali e internazionali, e di una pubblicazione: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Tretiach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M.,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Candotto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Carniel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F., Loppi S., Del Bianco C.,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Bortolussi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A.,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Mazzillis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D.,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Carniel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A. (</a:t>
            </a:r>
            <a:r>
              <a:rPr lang="it-IT" altLang="it-IT" sz="2000" dirty="0" smtClean="0">
                <a:solidFill>
                  <a:srgbClr val="000000"/>
                </a:solidFill>
                <a:latin typeface="Arial" charset="0"/>
              </a:rPr>
              <a:t>2011) 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Lichen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transplants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as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suitable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tool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identify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mercury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pollution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from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waste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incinerators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: a case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study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from NE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Italy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it-IT" altLang="it-IT" sz="2000" i="1" dirty="0">
                <a:solidFill>
                  <a:srgbClr val="000000"/>
                </a:solidFill>
                <a:latin typeface="Arial" charset="0"/>
              </a:rPr>
              <a:t>Science of the Total Environment</a:t>
            </a:r>
            <a:r>
              <a:rPr lang="it-IT" altLang="it-IT" sz="2000" dirty="0">
                <a:solidFill>
                  <a:srgbClr val="000000"/>
                </a:solidFill>
                <a:latin typeface="Arial" charset="0"/>
              </a:rPr>
              <a:t> 409: </a:t>
            </a:r>
            <a:r>
              <a:rPr lang="it-IT" altLang="it-IT" sz="2000" dirty="0" smtClean="0">
                <a:solidFill>
                  <a:srgbClr val="000000"/>
                </a:solidFill>
                <a:latin typeface="Arial" charset="0"/>
              </a:rPr>
              <a:t>822-830 (in PDF).</a:t>
            </a:r>
            <a:endParaRPr lang="it-IT" altLang="it-IT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9600" y="486916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j-lt"/>
              </a:rPr>
              <a:t>Le indagini sono proseguite negli anni successivi, cambiando </a:t>
            </a:r>
            <a:r>
              <a:rPr lang="it-IT" sz="2000" dirty="0" err="1" smtClean="0">
                <a:latin typeface="+mj-lt"/>
              </a:rPr>
              <a:t>biomonitor</a:t>
            </a:r>
            <a:r>
              <a:rPr lang="it-IT" sz="2000" dirty="0" smtClean="0">
                <a:latin typeface="+mj-lt"/>
              </a:rPr>
              <a:t> (foglie di </a:t>
            </a:r>
            <a:r>
              <a:rPr lang="it-IT" sz="2000" i="1" dirty="0" smtClean="0">
                <a:latin typeface="+mj-lt"/>
              </a:rPr>
              <a:t>Robinia pseudoacacia</a:t>
            </a:r>
            <a:r>
              <a:rPr lang="it-IT" sz="2000" dirty="0" smtClean="0">
                <a:latin typeface="+mj-lt"/>
              </a:rPr>
              <a:t>, vedi lezione </a:t>
            </a:r>
            <a:r>
              <a:rPr lang="it-IT" sz="2000" b="1" dirty="0" smtClean="0">
                <a:latin typeface="+mj-lt"/>
              </a:rPr>
              <a:t>B 30</a:t>
            </a:r>
            <a:r>
              <a:rPr lang="it-IT" sz="2000" dirty="0" smtClean="0">
                <a:latin typeface="+mj-lt"/>
              </a:rPr>
              <a:t>) e confermando in maniera incontrovertibile che la fonte della contaminazione ambientale è proprio </a:t>
            </a:r>
            <a:r>
              <a:rPr lang="it-IT" sz="2000" dirty="0" smtClean="0">
                <a:latin typeface="+mj-lt"/>
              </a:rPr>
              <a:t>l’impianto</a:t>
            </a:r>
            <a:r>
              <a:rPr lang="it-IT" sz="2000" dirty="0" smtClean="0">
                <a:latin typeface="+mj-lt"/>
              </a:rPr>
              <a:t>.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4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52525" y="228600"/>
            <a:ext cx="7380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Preparazione campioni per le analisi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0772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dirty="0">
                <a:solidFill>
                  <a:srgbClr val="000000"/>
                </a:solidFill>
              </a:rPr>
              <a:t>La preparazione dei campioni è stata effettuata seguendo il protocollo “APAT”: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dirty="0">
                <a:solidFill>
                  <a:srgbClr val="000000"/>
                </a:solidFill>
              </a:rPr>
              <a:t> è stata recuperata un’aliquota di almeno 150 mg di lacinie (fino a 2,5 cm di lunghezza) dai talli.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dirty="0">
                <a:solidFill>
                  <a:srgbClr val="000000"/>
                </a:solidFill>
              </a:rPr>
              <a:t> il materiale è stato polverizzato con un mortaio d’agata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dirty="0">
                <a:solidFill>
                  <a:srgbClr val="000000"/>
                </a:solidFill>
              </a:rPr>
              <a:t> è stata tolta l’umidità residua lasciando i campioni in </a:t>
            </a:r>
            <a:r>
              <a:rPr lang="it-IT" altLang="it-IT" dirty="0" err="1">
                <a:solidFill>
                  <a:srgbClr val="000000"/>
                </a:solidFill>
              </a:rPr>
              <a:t>silica</a:t>
            </a:r>
            <a:r>
              <a:rPr lang="it-IT" altLang="it-IT" dirty="0">
                <a:solidFill>
                  <a:srgbClr val="000000"/>
                </a:solidFill>
              </a:rPr>
              <a:t> per 24 ore.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dirty="0">
                <a:solidFill>
                  <a:srgbClr val="000000"/>
                </a:solidFill>
              </a:rPr>
              <a:t> le analisi sono state effettuate presso i laboratori di ARPA – FVG dipartimento di Pordenone e Udine.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dirty="0">
                <a:solidFill>
                  <a:srgbClr val="000000"/>
                </a:solidFill>
              </a:rPr>
              <a:t> Le digestioni acide e le analisi del contenuto di Hg sono state effettuate a Pordenone (Dott.ssa C. Del Bianco) mentre le analisi degli altri elementi a Udine (Dott. D. </a:t>
            </a:r>
            <a:r>
              <a:rPr lang="it-IT" altLang="it-IT" dirty="0" err="1">
                <a:solidFill>
                  <a:srgbClr val="000000"/>
                </a:solidFill>
              </a:rPr>
              <a:t>Mazziis</a:t>
            </a:r>
            <a:r>
              <a:rPr lang="it-IT" altLang="it-IT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3814763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6085" name="Picture 4" descr="bom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4419600"/>
            <a:ext cx="20415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3429000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6087" name="Picture 6" descr="P11504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3276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7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5"/>
          <p:cNvSpPr txBox="1">
            <a:spLocks noChangeArrowheads="1"/>
          </p:cNvSpPr>
          <p:nvPr/>
        </p:nvSpPr>
        <p:spPr bwMode="auto">
          <a:xfrm>
            <a:off x="4518025" y="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Risultati</a:t>
            </a:r>
          </a:p>
        </p:txBody>
      </p:sp>
      <p:sp>
        <p:nvSpPr>
          <p:cNvPr id="47107" name="Text Box 36"/>
          <p:cNvSpPr txBox="1">
            <a:spLocks noChangeArrowheads="1"/>
          </p:cNvSpPr>
          <p:nvPr/>
        </p:nvSpPr>
        <p:spPr bwMode="auto">
          <a:xfrm>
            <a:off x="2725738" y="533400"/>
            <a:ext cx="63642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Concentrazioni</a:t>
            </a:r>
            <a:br>
              <a:rPr lang="it-IT" altLang="it-IT" sz="2400" b="1">
                <a:solidFill>
                  <a:srgbClr val="000000"/>
                </a:solidFill>
              </a:rPr>
            </a:br>
            <a:r>
              <a:rPr lang="it-IT" altLang="it-IT" sz="2400" b="1">
                <a:solidFill>
                  <a:srgbClr val="000000"/>
                </a:solidFill>
              </a:rPr>
              <a:t>pre-esposizione</a:t>
            </a:r>
          </a:p>
        </p:txBody>
      </p:sp>
      <p:pic>
        <p:nvPicPr>
          <p:cNvPr id="47108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773238"/>
            <a:ext cx="41243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2" descr="D:\Biomonitoraggio\tab backgrounf 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22540" r="2557" b="3758"/>
          <a:stretch>
            <a:fillRect/>
          </a:stretch>
        </p:blipFill>
        <p:spPr bwMode="auto">
          <a:xfrm>
            <a:off x="-4763" y="12700"/>
            <a:ext cx="6348413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975"/>
            <a:ext cx="91440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23850" y="354013"/>
            <a:ext cx="84963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1600" dirty="0">
                <a:solidFill>
                  <a:srgbClr val="000000"/>
                </a:solidFill>
              </a:rPr>
              <a:t>Tabella 7. Concentrazioni (µg g-1, peso secco; media ± deviazione standard, </a:t>
            </a:r>
            <a:r>
              <a:rPr lang="it-IT" altLang="it-IT" sz="1600" dirty="0" err="1">
                <a:solidFill>
                  <a:srgbClr val="000000"/>
                </a:solidFill>
              </a:rPr>
              <a:t>d.s</a:t>
            </a:r>
            <a:r>
              <a:rPr lang="it-IT" altLang="it-IT" sz="1600" dirty="0">
                <a:solidFill>
                  <a:srgbClr val="000000"/>
                </a:solidFill>
              </a:rPr>
              <a:t>.; c.v.: coefficiente di variazione; massimo: valore massimo) degli elementi in traccia nei trapianti del lichene </a:t>
            </a:r>
            <a:r>
              <a:rPr lang="it-IT" altLang="it-IT" sz="1600" i="1" dirty="0" err="1">
                <a:solidFill>
                  <a:srgbClr val="000000"/>
                </a:solidFill>
              </a:rPr>
              <a:t>Pseudevernia</a:t>
            </a:r>
            <a:r>
              <a:rPr lang="it-IT" altLang="it-IT" sz="1600" i="1" dirty="0">
                <a:solidFill>
                  <a:srgbClr val="000000"/>
                </a:solidFill>
              </a:rPr>
              <a:t> furfuracea</a:t>
            </a:r>
            <a:r>
              <a:rPr lang="it-IT" altLang="it-IT" sz="1600" dirty="0">
                <a:solidFill>
                  <a:srgbClr val="000000"/>
                </a:solidFill>
              </a:rPr>
              <a:t> prima e dopo l’esposizione. I livelli di significatività delle differenze tra set di dati di ciascun elemento sono riportati in calce alla tabella. 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23850" y="5276850"/>
            <a:ext cx="864076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1600" u="sng" dirty="0">
                <a:solidFill>
                  <a:srgbClr val="000000"/>
                </a:solidFill>
              </a:rPr>
              <a:t>Sempre lo stesso risultato</a:t>
            </a:r>
            <a:r>
              <a:rPr lang="it-IT" altLang="it-IT" sz="1600" dirty="0">
                <a:solidFill>
                  <a:srgbClr val="000000"/>
                </a:solidFill>
              </a:rPr>
              <a:t>: le esposizioni hanno modificato il contenuto di molti elementi, in maniera progressivamente più intensa, </a:t>
            </a:r>
            <a:r>
              <a:rPr lang="it-IT" altLang="it-IT" sz="1600" b="1" dirty="0">
                <a:solidFill>
                  <a:srgbClr val="000000"/>
                </a:solidFill>
              </a:rPr>
              <a:t>MA</a:t>
            </a:r>
            <a:r>
              <a:rPr lang="it-IT" altLang="it-IT" sz="1600" dirty="0">
                <a:solidFill>
                  <a:srgbClr val="000000"/>
                </a:solidFill>
              </a:rPr>
              <a:t> in tutte e tre </a:t>
            </a:r>
            <a:r>
              <a:rPr lang="it-IT" altLang="it-IT" sz="1600" u="sng" dirty="0">
                <a:solidFill>
                  <a:srgbClr val="000000"/>
                </a:solidFill>
              </a:rPr>
              <a:t>gli incrementi più importanti</a:t>
            </a:r>
            <a:r>
              <a:rPr lang="it-IT" altLang="it-IT" sz="1600" dirty="0">
                <a:solidFill>
                  <a:srgbClr val="000000"/>
                </a:solidFill>
              </a:rPr>
              <a:t> sono stati a carico di </a:t>
            </a:r>
            <a:r>
              <a:rPr lang="it-IT" altLang="it-IT" sz="1600" u="sng" dirty="0">
                <a:solidFill>
                  <a:srgbClr val="000000"/>
                </a:solidFill>
              </a:rPr>
              <a:t>mercurio</a:t>
            </a:r>
            <a:r>
              <a:rPr lang="it-IT" altLang="it-IT" sz="1600" dirty="0">
                <a:solidFill>
                  <a:srgbClr val="000000"/>
                </a:solidFill>
              </a:rPr>
              <a:t> e </a:t>
            </a:r>
            <a:r>
              <a:rPr lang="it-IT" altLang="it-IT" sz="1600" u="sng" dirty="0">
                <a:solidFill>
                  <a:srgbClr val="000000"/>
                </a:solidFill>
              </a:rPr>
              <a:t>rame</a:t>
            </a:r>
            <a:r>
              <a:rPr lang="it-IT" altLang="it-IT" sz="1600" dirty="0">
                <a:solidFill>
                  <a:srgbClr val="000000"/>
                </a:solidFill>
              </a:rPr>
              <a:t>. In entrambi i casi si riscontra anche un elevato valore del coefficiente di variazione (= aumento differenziato sul territorio), e massimi più elevati di almeno un ordine di grandezza rispetto al valore medio </a:t>
            </a:r>
            <a:r>
              <a:rPr lang="it-IT" altLang="it-IT" sz="1600" dirty="0" err="1">
                <a:solidFill>
                  <a:srgbClr val="000000"/>
                </a:solidFill>
              </a:rPr>
              <a:t>pre</a:t>
            </a:r>
            <a:r>
              <a:rPr lang="it-IT" altLang="it-IT" sz="1600" dirty="0">
                <a:solidFill>
                  <a:srgbClr val="000000"/>
                </a:solidFill>
              </a:rPr>
              <a:t>-esposizione.</a:t>
            </a:r>
          </a:p>
        </p:txBody>
      </p:sp>
    </p:spTree>
    <p:extLst>
      <p:ext uri="{BB962C8B-B14F-4D97-AF65-F5344CB8AC3E}">
        <p14:creationId xmlns:p14="http://schemas.microsoft.com/office/powerpoint/2010/main" val="14483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288"/>
            <a:ext cx="9144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8353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1600">
                <a:solidFill>
                  <a:srgbClr val="000000"/>
                </a:solidFill>
                <a:cs typeface="Arial" charset="0"/>
              </a:rPr>
              <a:t>Tabella 8. Coefficiente di correlazione di Pearson tra gli elementi misurati nei trapianti di </a:t>
            </a:r>
            <a:r>
              <a:rPr lang="it-IT" altLang="it-IT" sz="1600" i="1">
                <a:solidFill>
                  <a:srgbClr val="000000"/>
                </a:solidFill>
                <a:cs typeface="Arial" charset="0"/>
              </a:rPr>
              <a:t>Pseudevernia furfuracea </a:t>
            </a:r>
            <a:r>
              <a:rPr lang="it-IT" altLang="it-IT" sz="1600">
                <a:solidFill>
                  <a:srgbClr val="000000"/>
                </a:solidFill>
                <a:cs typeface="Arial" charset="0"/>
              </a:rPr>
              <a:t>dopo 1,5 mesi di esposizione (e dopo 3, e dopo 6 mesi).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55650" y="4197350"/>
            <a:ext cx="7777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000" dirty="0">
                <a:solidFill>
                  <a:srgbClr val="000000"/>
                </a:solidFill>
              </a:rPr>
              <a:t>L’aspetto più importante è però che in tutte e tre le esposizioni </a:t>
            </a:r>
            <a:r>
              <a:rPr lang="it-IT" altLang="it-IT" sz="2000" u="sng" dirty="0">
                <a:solidFill>
                  <a:srgbClr val="000000"/>
                </a:solidFill>
              </a:rPr>
              <a:t>il mercurio non è mai risultato correlato agli altri elementi</a:t>
            </a:r>
            <a:r>
              <a:rPr lang="it-IT" altLang="it-IT" sz="2000" dirty="0">
                <a:solidFill>
                  <a:srgbClr val="000000"/>
                </a:solidFill>
              </a:rPr>
              <a:t>. Pertanto, si può ipotizzare che la contaminazione da mercurio abbia un’origine diversa da quella di tutti gli altri elementi.   </a:t>
            </a:r>
          </a:p>
        </p:txBody>
      </p:sp>
    </p:spTree>
    <p:extLst>
      <p:ext uri="{BB962C8B-B14F-4D97-AF65-F5344CB8AC3E}">
        <p14:creationId xmlns:p14="http://schemas.microsoft.com/office/powerpoint/2010/main" val="27174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6"/>
          <p:cNvSpPr txBox="1">
            <a:spLocks noChangeArrowheads="1"/>
          </p:cNvSpPr>
          <p:nvPr/>
        </p:nvSpPr>
        <p:spPr bwMode="auto">
          <a:xfrm>
            <a:off x="304800" y="457200"/>
            <a:ext cx="714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Concentrazioni post-esposizione</a:t>
            </a:r>
          </a:p>
        </p:txBody>
      </p:sp>
      <p:pic>
        <p:nvPicPr>
          <p:cNvPr id="50179" name="Picture 18" descr="Box nich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4559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19"/>
          <p:cNvSpPr txBox="1">
            <a:spLocks noChangeArrowheads="1"/>
          </p:cNvSpPr>
          <p:nvPr/>
        </p:nvSpPr>
        <p:spPr bwMode="auto">
          <a:xfrm>
            <a:off x="214313" y="1366838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L’esposizione non ha modificato il contenuto elementare di alcuni metalli.</a:t>
            </a:r>
          </a:p>
        </p:txBody>
      </p:sp>
      <p:sp>
        <p:nvSpPr>
          <p:cNvPr id="50181" name="Text Box 20"/>
          <p:cNvSpPr txBox="1">
            <a:spLocks noChangeArrowheads="1"/>
          </p:cNvSpPr>
          <p:nvPr/>
        </p:nvSpPr>
        <p:spPr bwMode="auto">
          <a:xfrm>
            <a:off x="7696200" y="307657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089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026"/>
          <p:cNvSpPr txBox="1">
            <a:spLocks noChangeArrowheads="1"/>
          </p:cNvSpPr>
          <p:nvPr/>
        </p:nvSpPr>
        <p:spPr bwMode="auto">
          <a:xfrm>
            <a:off x="457200" y="4572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5 elementi hanno fatto registrare incrementi consistenti e omogenei sul territorio (Cd, Co, Cr, Fe e Sn) </a:t>
            </a:r>
          </a:p>
        </p:txBody>
      </p:sp>
      <p:grpSp>
        <p:nvGrpSpPr>
          <p:cNvPr id="51203" name="Group 1042"/>
          <p:cNvGrpSpPr>
            <a:grpSpLocks/>
          </p:cNvGrpSpPr>
          <p:nvPr/>
        </p:nvGrpSpPr>
        <p:grpSpPr bwMode="auto">
          <a:xfrm>
            <a:off x="533400" y="1447800"/>
            <a:ext cx="3581400" cy="2682875"/>
            <a:chOff x="336" y="912"/>
            <a:chExt cx="2256" cy="1690"/>
          </a:xfrm>
        </p:grpSpPr>
        <p:pic>
          <p:nvPicPr>
            <p:cNvPr id="51216" name="Picture 1027" descr="Box Cobal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12"/>
              <a:ext cx="2256" cy="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7" name="Text Box 1029"/>
            <p:cNvSpPr txBox="1">
              <a:spLocks noChangeArrowheads="1"/>
            </p:cNvSpPr>
            <p:nvPr/>
          </p:nvSpPr>
          <p:spPr bwMode="auto">
            <a:xfrm>
              <a:off x="1572" y="160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51218" name="Text Box 1030"/>
            <p:cNvSpPr txBox="1">
              <a:spLocks noChangeArrowheads="1"/>
            </p:cNvSpPr>
            <p:nvPr/>
          </p:nvSpPr>
          <p:spPr bwMode="auto">
            <a:xfrm>
              <a:off x="1821" y="110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>
                  <a:solidFill>
                    <a:srgbClr val="000000"/>
                  </a:solidFill>
                  <a:latin typeface="Times New Roman" pitchFamily="18" charset="0"/>
                </a:rPr>
                <a:t>**</a:t>
              </a:r>
            </a:p>
          </p:txBody>
        </p:sp>
      </p:grpSp>
      <p:grpSp>
        <p:nvGrpSpPr>
          <p:cNvPr id="51204" name="Group 1041"/>
          <p:cNvGrpSpPr>
            <a:grpSpLocks/>
          </p:cNvGrpSpPr>
          <p:nvPr/>
        </p:nvGrpSpPr>
        <p:grpSpPr bwMode="auto">
          <a:xfrm>
            <a:off x="533400" y="4160838"/>
            <a:ext cx="3581400" cy="2682875"/>
            <a:chOff x="336" y="2621"/>
            <a:chExt cx="2256" cy="1690"/>
          </a:xfrm>
        </p:grpSpPr>
        <p:pic>
          <p:nvPicPr>
            <p:cNvPr id="51213" name="Picture 1028" descr="Box Crom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21"/>
              <a:ext cx="2256" cy="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4" name="Text Box 1031"/>
            <p:cNvSpPr txBox="1">
              <a:spLocks noChangeArrowheads="1"/>
            </p:cNvSpPr>
            <p:nvPr/>
          </p:nvSpPr>
          <p:spPr bwMode="auto">
            <a:xfrm>
              <a:off x="1794" y="2805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>
                  <a:solidFill>
                    <a:srgbClr val="000000"/>
                  </a:solidFill>
                  <a:latin typeface="Times New Roman" pitchFamily="18" charset="0"/>
                </a:rPr>
                <a:t>**</a:t>
              </a:r>
            </a:p>
          </p:txBody>
        </p:sp>
        <p:sp>
          <p:nvSpPr>
            <p:cNvPr id="51215" name="Text Box 1032"/>
            <p:cNvSpPr txBox="1">
              <a:spLocks noChangeArrowheads="1"/>
            </p:cNvSpPr>
            <p:nvPr/>
          </p:nvSpPr>
          <p:spPr bwMode="auto">
            <a:xfrm>
              <a:off x="1530" y="333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</a:p>
          </p:txBody>
        </p:sp>
      </p:grpSp>
      <p:sp>
        <p:nvSpPr>
          <p:cNvPr id="51205" name="AutoShape 1034"/>
          <p:cNvSpPr>
            <a:spLocks noChangeArrowheads="1"/>
          </p:cNvSpPr>
          <p:nvPr/>
        </p:nvSpPr>
        <p:spPr bwMode="auto">
          <a:xfrm>
            <a:off x="4419600" y="2514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6" name="AutoShape 1035"/>
          <p:cNvSpPr>
            <a:spLocks noChangeArrowheads="1"/>
          </p:cNvSpPr>
          <p:nvPr/>
        </p:nvSpPr>
        <p:spPr bwMode="auto">
          <a:xfrm>
            <a:off x="4419600" y="5181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1207" name="Group 1040"/>
          <p:cNvGrpSpPr>
            <a:grpSpLocks/>
          </p:cNvGrpSpPr>
          <p:nvPr/>
        </p:nvGrpSpPr>
        <p:grpSpPr bwMode="auto">
          <a:xfrm>
            <a:off x="5672138" y="4176713"/>
            <a:ext cx="2328862" cy="2681287"/>
            <a:chOff x="3573" y="2592"/>
            <a:chExt cx="1323" cy="1431"/>
          </a:xfrm>
        </p:grpSpPr>
        <p:pic>
          <p:nvPicPr>
            <p:cNvPr id="51211" name="Picture 1036" descr="Cr II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473"/>
            <a:stretch>
              <a:fillRect/>
            </a:stretch>
          </p:blipFill>
          <p:spPr bwMode="auto">
            <a:xfrm>
              <a:off x="3573" y="2592"/>
              <a:ext cx="1323" cy="1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2" name="Text Box 1037"/>
            <p:cNvSpPr txBox="1">
              <a:spLocks noChangeArrowheads="1"/>
            </p:cNvSpPr>
            <p:nvPr/>
          </p:nvSpPr>
          <p:spPr bwMode="auto">
            <a:xfrm>
              <a:off x="3576" y="2592"/>
              <a:ext cx="192" cy="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208" name="Group 1039"/>
          <p:cNvGrpSpPr>
            <a:grpSpLocks/>
          </p:cNvGrpSpPr>
          <p:nvPr/>
        </p:nvGrpSpPr>
        <p:grpSpPr bwMode="auto">
          <a:xfrm>
            <a:off x="5661025" y="1447800"/>
            <a:ext cx="2339975" cy="2514600"/>
            <a:chOff x="3566" y="912"/>
            <a:chExt cx="1330" cy="1488"/>
          </a:xfrm>
        </p:grpSpPr>
        <p:pic>
          <p:nvPicPr>
            <p:cNvPr id="51209" name="Picture 1033" descr="Co II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" y="912"/>
              <a:ext cx="133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0" name="Text Box 1038"/>
            <p:cNvSpPr txBox="1">
              <a:spLocks noChangeArrowheads="1"/>
            </p:cNvSpPr>
            <p:nvPr/>
          </p:nvSpPr>
          <p:spPr bwMode="auto">
            <a:xfrm>
              <a:off x="3570" y="912"/>
              <a:ext cx="192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0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4"/>
          <p:cNvGrpSpPr>
            <a:grpSpLocks/>
          </p:cNvGrpSpPr>
          <p:nvPr/>
        </p:nvGrpSpPr>
        <p:grpSpPr bwMode="auto">
          <a:xfrm>
            <a:off x="4724400" y="1295400"/>
            <a:ext cx="4419600" cy="4800600"/>
            <a:chOff x="2976" y="816"/>
            <a:chExt cx="2784" cy="3024"/>
          </a:xfrm>
        </p:grpSpPr>
        <p:pic>
          <p:nvPicPr>
            <p:cNvPr id="52235" name="Picture 5" descr="Cu I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816"/>
              <a:ext cx="2784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6" name="Text Box 6"/>
            <p:cNvSpPr txBox="1">
              <a:spLocks noChangeArrowheads="1"/>
            </p:cNvSpPr>
            <p:nvPr/>
          </p:nvSpPr>
          <p:spPr bwMode="auto">
            <a:xfrm>
              <a:off x="2976" y="816"/>
              <a:ext cx="72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it-IT" altLang="it-IT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57213" y="304800"/>
            <a:ext cx="8001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Cu e Hg hanno fatto registrare gli incrementi più consistenti e non omogenei sul territorio. </a:t>
            </a:r>
          </a:p>
        </p:txBody>
      </p:sp>
      <p:pic>
        <p:nvPicPr>
          <p:cNvPr id="52228" name="Picture 3" descr="Box 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9" name="Group 15"/>
          <p:cNvGrpSpPr>
            <a:grpSpLocks/>
          </p:cNvGrpSpPr>
          <p:nvPr/>
        </p:nvGrpSpPr>
        <p:grpSpPr bwMode="auto">
          <a:xfrm>
            <a:off x="5876925" y="3109913"/>
            <a:ext cx="2709863" cy="1900237"/>
            <a:chOff x="3702" y="1959"/>
            <a:chExt cx="1707" cy="1197"/>
          </a:xfrm>
        </p:grpSpPr>
        <p:sp>
          <p:nvSpPr>
            <p:cNvPr id="52233" name="Oval 8"/>
            <p:cNvSpPr>
              <a:spLocks noChangeArrowheads="1"/>
            </p:cNvSpPr>
            <p:nvPr/>
          </p:nvSpPr>
          <p:spPr bwMode="auto">
            <a:xfrm>
              <a:off x="3702" y="2802"/>
              <a:ext cx="393" cy="354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234" name="Oval 9"/>
            <p:cNvSpPr>
              <a:spLocks noChangeArrowheads="1"/>
            </p:cNvSpPr>
            <p:nvPr/>
          </p:nvSpPr>
          <p:spPr bwMode="auto">
            <a:xfrm>
              <a:off x="4995" y="1959"/>
              <a:ext cx="414" cy="336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2230" name="Text Box 11"/>
          <p:cNvSpPr txBox="1">
            <a:spLocks noChangeArrowheads="1"/>
          </p:cNvSpPr>
          <p:nvPr/>
        </p:nvSpPr>
        <p:spPr bwMode="auto">
          <a:xfrm>
            <a:off x="1900238" y="23145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itchFamily="18" charset="0"/>
              </a:rPr>
              <a:t>**</a:t>
            </a:r>
          </a:p>
        </p:txBody>
      </p: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3124200" y="228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itchFamily="18" charset="0"/>
              </a:rPr>
              <a:t>**</a:t>
            </a: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2481263" y="1795463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itchFamily="18" charset="0"/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6149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1228</Words>
  <Application>Microsoft Office PowerPoint</Application>
  <PresentationFormat>Presentazione su schermo (4:3)</PresentationFormat>
  <Paragraphs>82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Prova</dc:creator>
  <cp:lastModifiedBy>Prova</cp:lastModifiedBy>
  <cp:revision>2</cp:revision>
  <dcterms:created xsi:type="dcterms:W3CDTF">2018-12-10T09:36:28Z</dcterms:created>
  <dcterms:modified xsi:type="dcterms:W3CDTF">2018-12-10T09:54:32Z</dcterms:modified>
</cp:coreProperties>
</file>