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0" r:id="rId4"/>
    <p:sldId id="261" r:id="rId5"/>
    <p:sldId id="262" r:id="rId6"/>
    <p:sldId id="268" r:id="rId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60FAF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908"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4D12475-78CC-4C95-9774-A3506E5E265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4114852-BBBE-4128-A311-673E84910FF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905725D-DA2C-4436-8692-27168FB11B51}"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AE29E83-CEFB-466B-A6A1-05A20097DA81}"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4C52B55A-1F1D-4A1F-94DD-830B26C442D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646E330D-9422-4DDA-BD72-6FF4E7E7852C}"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DE0190A-346E-4368-B448-A316C93591E3}"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052F988C-BFDF-4EDF-BA6E-33812EC24A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686AC4FE-FB1E-4BAE-89BC-6DA335B71379}"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7EF2192-75DA-4806-A383-7A4736C9055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7B3523E1-7115-4AFA-9F07-53742A9FEF0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55D044-A005-4A81-87DF-21239FA6DEB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zorzet@units.it"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76200"/>
            <a:ext cx="8610600" cy="6781800"/>
          </a:xfrm>
        </p:spPr>
        <p:txBody>
          <a:bodyPr/>
          <a:lstStyle/>
          <a:p>
            <a:pPr eaLnBrk="1" hangingPunct="1"/>
            <a:br>
              <a:rPr lang="it-IT" altLang="it-IT" sz="2400" b="1" dirty="0">
                <a:solidFill>
                  <a:srgbClr val="FF0000"/>
                </a:solidFill>
              </a:rPr>
            </a:br>
            <a:br>
              <a:rPr lang="it-IT" altLang="it-IT" sz="2400" b="1" dirty="0">
                <a:solidFill>
                  <a:srgbClr val="FF0000"/>
                </a:solidFill>
              </a:rPr>
            </a:br>
            <a:br>
              <a:rPr lang="it-IT" altLang="it-IT" sz="2400" b="1" dirty="0">
                <a:solidFill>
                  <a:srgbClr val="FF0000"/>
                </a:solidFill>
              </a:rPr>
            </a:br>
            <a:r>
              <a:rPr lang="it-IT" altLang="it-IT" sz="2400" b="1" dirty="0">
                <a:solidFill>
                  <a:srgbClr val="FF0000"/>
                </a:solidFill>
              </a:rPr>
              <a:t>CORSO DI FARMACOTERAPIA (x FARMACIA), aa. 2019/2020. Prof. S. </a:t>
            </a:r>
            <a:r>
              <a:rPr lang="it-IT" altLang="it-IT" sz="2400" b="1" dirty="0" err="1">
                <a:solidFill>
                  <a:srgbClr val="FF0000"/>
                </a:solidFill>
              </a:rPr>
              <a:t>Zorzet</a:t>
            </a:r>
            <a:br>
              <a:rPr lang="it-IT" altLang="it-IT" sz="2400" dirty="0">
                <a:solidFill>
                  <a:srgbClr val="0066FF"/>
                </a:solidFill>
              </a:rPr>
            </a:br>
            <a:br>
              <a:rPr lang="it-IT" altLang="it-IT" sz="2400" dirty="0">
                <a:solidFill>
                  <a:srgbClr val="0066FF"/>
                </a:solidFill>
              </a:rPr>
            </a:br>
            <a:r>
              <a:rPr lang="it-IT" altLang="it-IT" sz="2400" dirty="0">
                <a:solidFill>
                  <a:srgbClr val="FF0000"/>
                </a:solidFill>
              </a:rPr>
              <a:t>Obiettivi: </a:t>
            </a:r>
            <a:r>
              <a:rPr lang="it-IT" altLang="it-IT" sz="2400" dirty="0"/>
              <a:t>Fornire le nozioni fondamentali utili a comprendere l’attività farmacologica delle classi di farmaci rappresentative di attività sui sistemi principali  (SNV, SNC, cardiovascolare, sangue) e di quelli sintomatici. Approfondire la conoscenze sul loro effetto ed impiego terapeutico ai fini di un’adeguata preparazione all’esercizio della professione del laureato in farmacia.</a:t>
            </a:r>
            <a:br>
              <a:rPr lang="it-IT" altLang="it-IT" sz="2400" dirty="0"/>
            </a:br>
            <a:br>
              <a:rPr lang="it-IT" altLang="it-IT" sz="2400" dirty="0"/>
            </a:br>
            <a:br>
              <a:rPr lang="it-IT" altLang="it-IT" sz="2400" dirty="0"/>
            </a:br>
            <a:br>
              <a:rPr lang="it-IT" altLang="it-IT" sz="2400" dirty="0"/>
            </a:br>
            <a:br>
              <a:rPr lang="it-IT" altLang="it-IT" sz="2400" dirty="0"/>
            </a:br>
            <a:br>
              <a:rPr lang="it-IT" altLang="it-IT" sz="2400" dirty="0"/>
            </a:br>
            <a:br>
              <a:rPr lang="it-IT" altLang="it-IT" sz="2400" dirty="0"/>
            </a:br>
            <a:br>
              <a:rPr lang="it-IT" altLang="it-IT" sz="2400" dirty="0"/>
            </a:br>
            <a:br>
              <a:rPr lang="it-IT" altLang="it-IT" sz="2400" dirty="0"/>
            </a:br>
            <a:br>
              <a:rPr lang="it-IT" altLang="it-IT" sz="2400" dirty="0"/>
            </a:br>
            <a:br>
              <a:rPr lang="it-IT" altLang="it-IT" sz="2400" dirty="0"/>
            </a:br>
            <a:br>
              <a:rPr lang="it-IT" altLang="it-IT" sz="2000" dirty="0"/>
            </a:br>
            <a:endParaRPr lang="it-IT" altLang="it-IT" sz="2000" dirty="0"/>
          </a:p>
        </p:txBody>
      </p:sp>
      <p:sp>
        <p:nvSpPr>
          <p:cNvPr id="24578" name="AutoShape 2" descr="https://www.wcap.tim.it/sites/default/files/styles/large/public/screen_shot_2015-10-20_at_18.33.16.png?itok=WJGqOY25"/>
          <p:cNvSpPr>
            <a:spLocks noChangeAspect="1" noChangeArrowheads="1"/>
          </p:cNvSpPr>
          <p:nvPr/>
        </p:nvSpPr>
        <p:spPr bwMode="auto">
          <a:xfrm>
            <a:off x="155575" y="-1333500"/>
            <a:ext cx="4572000" cy="27908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4579" name="Picture 3"/>
          <p:cNvPicPr>
            <a:picLocks noChangeAspect="1" noChangeArrowheads="1"/>
          </p:cNvPicPr>
          <p:nvPr/>
        </p:nvPicPr>
        <p:blipFill>
          <a:blip r:embed="rId3" cstate="print"/>
          <a:srcRect l="3937" r="8661" b="72237"/>
          <a:stretch>
            <a:fillRect/>
          </a:stretch>
        </p:blipFill>
        <p:spPr bwMode="auto">
          <a:xfrm>
            <a:off x="4267200" y="4495800"/>
            <a:ext cx="3995935" cy="774832"/>
          </a:xfrm>
          <a:prstGeom prst="rect">
            <a:avLst/>
          </a:prstGeom>
          <a:noFill/>
          <a:ln w="9525">
            <a:noFill/>
            <a:miter lim="800000"/>
            <a:headEnd/>
            <a:tailEnd/>
          </a:ln>
        </p:spPr>
      </p:pic>
      <p:pic>
        <p:nvPicPr>
          <p:cNvPr id="24581" name="Picture 5" descr="http://www.itechmedicaldivision.com/files/images/Blog%20images/Pills.jpg"/>
          <p:cNvPicPr>
            <a:picLocks noChangeAspect="1" noChangeArrowheads="1"/>
          </p:cNvPicPr>
          <p:nvPr/>
        </p:nvPicPr>
        <p:blipFill>
          <a:blip r:embed="rId4" cstate="print"/>
          <a:srcRect/>
          <a:stretch>
            <a:fillRect/>
          </a:stretch>
        </p:blipFill>
        <p:spPr bwMode="auto">
          <a:xfrm>
            <a:off x="1752600" y="3810000"/>
            <a:ext cx="2501942" cy="2743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0"/>
            <a:ext cx="8839200" cy="6705600"/>
          </a:xfrm>
        </p:spPr>
        <p:txBody>
          <a:bodyPr/>
          <a:lstStyle/>
          <a:p>
            <a:br>
              <a:rPr lang="it-IT" sz="800" dirty="0"/>
            </a:br>
            <a:r>
              <a:rPr lang="it-IT" sz="2400" dirty="0"/>
              <a:t>Farmaci del sistema nervoso vegetativo; Farmaci del sistema cardiocircolatorio: Diuretici, Antiipertensivi, Farmaci per le disfunzioni </a:t>
            </a:r>
            <a:r>
              <a:rPr lang="it-IT" sz="2400" dirty="0" err="1"/>
              <a:t>lipoproteiche</a:t>
            </a:r>
            <a:r>
              <a:rPr lang="it-IT" sz="2400" dirty="0"/>
              <a:t>, Farmaci dello scompenso cardiaco, Antianginosi, Antiaritmici, Farmaci della coagulazione del sangue; Farmaci dell’infiammazione e dell’analgesia; Analgesici narcotici; Farmaci del SNC: Ansiolitici e ipnotico sedativi; Antipsicotici; Antidepressivi; Antiepilettici. Farmaci e ormoni. Farmaci del sistema gastro-intestinale. Concetti generali di Chemioterapia; Principali classi d’uso di chemioterapici antibatterici; antitubercolari,  antivirali.</a:t>
            </a:r>
            <a:br>
              <a:rPr lang="it-IT" sz="2400" dirty="0"/>
            </a:br>
            <a:br>
              <a:rPr lang="it-IT" sz="2400" dirty="0"/>
            </a:br>
            <a:r>
              <a:rPr lang="it-IT" altLang="it-IT" sz="2400" dirty="0"/>
              <a:t> </a:t>
            </a:r>
            <a:br>
              <a:rPr lang="it-IT" sz="2400" dirty="0"/>
            </a:br>
            <a:br>
              <a:rPr lang="it-IT" altLang="it-IT" sz="2000" dirty="0"/>
            </a:br>
            <a:endParaRPr lang="it-IT" altLang="it-IT" sz="2000" dirty="0"/>
          </a:p>
        </p:txBody>
      </p:sp>
      <p:sp>
        <p:nvSpPr>
          <p:cNvPr id="3" name="Rettangolo 2"/>
          <p:cNvSpPr/>
          <p:nvPr/>
        </p:nvSpPr>
        <p:spPr>
          <a:xfrm>
            <a:off x="304800" y="76200"/>
            <a:ext cx="8382000" cy="584775"/>
          </a:xfrm>
          <a:prstGeom prst="rect">
            <a:avLst/>
          </a:prstGeom>
        </p:spPr>
        <p:txBody>
          <a:bodyPr wrap="square">
            <a:spAutoFit/>
          </a:bodyPr>
          <a:lstStyle/>
          <a:p>
            <a:pPr algn="ctr"/>
            <a:r>
              <a:rPr lang="it-IT" altLang="it-IT" sz="3200" dirty="0">
                <a:solidFill>
                  <a:srgbClr val="FF0000"/>
                </a:solidFill>
              </a:rPr>
              <a:t>Programma:</a:t>
            </a:r>
            <a:r>
              <a:rPr lang="it-IT" altLang="it-IT" sz="3200" b="1" dirty="0">
                <a:solidFill>
                  <a:srgbClr val="FF0000"/>
                </a:solidFill>
              </a:rPr>
              <a:t> ARGOMENTI TRATTATI:</a:t>
            </a:r>
            <a:r>
              <a:rPr lang="it-IT" altLang="it-IT" sz="3200" dirty="0">
                <a:solidFill>
                  <a:srgbClr val="FF0000"/>
                </a:solidFill>
              </a:rPr>
              <a:t>  </a:t>
            </a:r>
            <a:endParaRPr lang="it-IT" sz="3200" dirty="0">
              <a:solidFill>
                <a:srgbClr val="FF0000"/>
              </a:solidFill>
            </a:endParaRPr>
          </a:p>
        </p:txBody>
      </p:sp>
      <p:sp>
        <p:nvSpPr>
          <p:cNvPr id="4" name="Rettangolo 3"/>
          <p:cNvSpPr/>
          <p:nvPr/>
        </p:nvSpPr>
        <p:spPr>
          <a:xfrm>
            <a:off x="228600" y="4549676"/>
            <a:ext cx="8686800" cy="2308324"/>
          </a:xfrm>
          <a:prstGeom prst="rect">
            <a:avLst/>
          </a:prstGeom>
        </p:spPr>
        <p:txBody>
          <a:bodyPr wrap="square">
            <a:spAutoFit/>
          </a:bodyPr>
          <a:lstStyle/>
          <a:p>
            <a:pPr algn="ctr"/>
            <a:r>
              <a:rPr lang="it-IT" sz="2400" dirty="0">
                <a:solidFill>
                  <a:srgbClr val="0066FF"/>
                </a:solidFill>
              </a:rPr>
              <a:t>Per ogni classe di farmaci vengo discusse le proprietà farmacologiche (interazioni a diversi livelli e sui vari organi) con particolare riferimento alle caratteristiche della patologia e, per quel che riguarda gli aspetti di terapia, alle caratteristiche della fisiologia dell'organo bersaglio della malattia ed ai fattori che ne influenzano l’attività.</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2400" y="152400"/>
            <a:ext cx="8839200" cy="6934200"/>
          </a:xfrm>
        </p:spPr>
        <p:txBody>
          <a:bodyPr/>
          <a:lstStyle/>
          <a:p>
            <a:pPr algn="l" eaLnBrk="1" hangingPunct="1">
              <a:spcAft>
                <a:spcPts val="0"/>
              </a:spcAft>
            </a:pPr>
            <a:br>
              <a:rPr lang="it-IT" altLang="it-IT" sz="2000" b="1" dirty="0">
                <a:solidFill>
                  <a:srgbClr val="FF0000"/>
                </a:solidFill>
              </a:rPr>
            </a:br>
            <a:r>
              <a:rPr lang="it-IT" altLang="it-IT" sz="2000" dirty="0"/>
              <a:t> </a:t>
            </a:r>
            <a:br>
              <a:rPr lang="it-IT" altLang="it-IT" sz="2000" dirty="0"/>
            </a:br>
            <a:br>
              <a:rPr lang="it-IT" altLang="it-IT" sz="2000" dirty="0"/>
            </a:br>
            <a:br>
              <a:rPr lang="it-IT" altLang="it-IT" sz="2000" dirty="0"/>
            </a:br>
            <a:br>
              <a:rPr lang="it-IT" altLang="it-IT" sz="2800" dirty="0"/>
            </a:br>
            <a:r>
              <a:rPr lang="it-IT" altLang="it-IT" sz="2800" b="1" dirty="0">
                <a:solidFill>
                  <a:srgbClr val="FF0000"/>
                </a:solidFill>
              </a:rPr>
              <a:t>Materiale:</a:t>
            </a:r>
            <a:r>
              <a:rPr lang="it-IT" altLang="it-IT" sz="2800" dirty="0"/>
              <a:t> disponibile su </a:t>
            </a:r>
            <a:r>
              <a:rPr lang="it-IT" altLang="it-IT" sz="2800" dirty="0" err="1"/>
              <a:t>Moodle</a:t>
            </a:r>
            <a:r>
              <a:rPr lang="it-IT" altLang="it-IT" sz="2800" dirty="0"/>
              <a:t> previa parola chiave:</a:t>
            </a:r>
            <a:br>
              <a:rPr lang="it-IT" altLang="it-IT" sz="2800" dirty="0"/>
            </a:br>
            <a:br>
              <a:rPr lang="it-IT" altLang="it-IT" sz="2800" dirty="0"/>
            </a:br>
            <a:r>
              <a:rPr lang="it-IT" altLang="it-IT" sz="2800" dirty="0"/>
              <a:t>			</a:t>
            </a:r>
            <a:r>
              <a:rPr lang="it-IT" altLang="it-IT" sz="2800" b="1" dirty="0">
                <a:solidFill>
                  <a:srgbClr val="FF0000"/>
                </a:solidFill>
              </a:rPr>
              <a:t>TERAPIAXFA19 </a:t>
            </a:r>
            <a:br>
              <a:rPr lang="it-IT" altLang="it-IT" sz="1400" dirty="0"/>
            </a:br>
            <a:br>
              <a:rPr lang="it-IT" altLang="it-IT" sz="2400" dirty="0"/>
            </a:br>
            <a:r>
              <a:rPr lang="it-IT" altLang="it-IT" sz="2400" b="1" dirty="0">
                <a:solidFill>
                  <a:srgbClr val="FF0000"/>
                </a:solidFill>
              </a:rPr>
              <a:t>Esame:</a:t>
            </a:r>
            <a:r>
              <a:rPr lang="it-IT" altLang="it-IT" sz="2400" dirty="0"/>
              <a:t> prova scritta come prima valutazione (30 domande a risposta multipla del valore di 1 punto ciascuna) che dà accesso alla prova orale solo se si raggiunge un punteggio minimo di 16/30; la prova orale, determinante per la valutazione finale consiste di 3-4 domande sul programma svolto. </a:t>
            </a:r>
            <a:br>
              <a:rPr lang="it-IT" altLang="it-IT" sz="2400" dirty="0"/>
            </a:br>
            <a:r>
              <a:rPr lang="it-IT" altLang="it-IT" sz="2400" dirty="0"/>
              <a:t>Due appelli in ognuna delle sessioni classiche inoltre appelli mensili non ufficiali che compariranno online (esclusi mesi primo semestre).</a:t>
            </a:r>
            <a:br>
              <a:rPr lang="it-IT" altLang="it-IT" sz="2400" dirty="0"/>
            </a:br>
            <a:br>
              <a:rPr lang="it-IT" altLang="it-IT" sz="2400" dirty="0"/>
            </a:br>
            <a:r>
              <a:rPr lang="it-IT" altLang="it-IT" sz="1800" dirty="0"/>
              <a:t>E-mail: </a:t>
            </a:r>
            <a:r>
              <a:rPr lang="it-IT" altLang="it-IT" sz="1800" dirty="0">
                <a:hlinkClick r:id="rId3"/>
              </a:rPr>
              <a:t>zorzet@units.it</a:t>
            </a:r>
            <a:br>
              <a:rPr lang="it-IT" altLang="it-IT" sz="1800" dirty="0"/>
            </a:br>
            <a:r>
              <a:rPr lang="it-IT" altLang="it-IT" sz="1800" dirty="0"/>
              <a:t>Tel. 0405582016</a:t>
            </a:r>
            <a:br>
              <a:rPr lang="it-IT" altLang="it-IT" sz="1800" dirty="0"/>
            </a:br>
            <a:r>
              <a:rPr lang="it-IT" altLang="it-IT" sz="1800" dirty="0"/>
              <a:t>Dipartimento di Scienze della Vita,</a:t>
            </a:r>
            <a:br>
              <a:rPr lang="it-IT" altLang="it-IT" sz="1800" dirty="0"/>
            </a:br>
            <a:r>
              <a:rPr lang="it-IT" altLang="it-IT" sz="1800" dirty="0"/>
              <a:t>Studio Edificio RA (</a:t>
            </a:r>
            <a:r>
              <a:rPr lang="it-IT" altLang="it-IT" sz="1800" dirty="0" err="1"/>
              <a:t>prolugamento</a:t>
            </a:r>
            <a:r>
              <a:rPr lang="it-IT" altLang="it-IT" sz="1800" dirty="0"/>
              <a:t> di R: ex Patologia)</a:t>
            </a:r>
            <a:br>
              <a:rPr lang="it-IT" altLang="it-IT" sz="2400" dirty="0"/>
            </a:br>
            <a:r>
              <a:rPr lang="it-IT" altLang="it-IT" sz="2400" dirty="0"/>
              <a:t> </a:t>
            </a:r>
            <a:br>
              <a:rPr lang="it-IT" altLang="it-IT" sz="2400" dirty="0"/>
            </a:br>
            <a:br>
              <a:rPr lang="it-IT" altLang="it-IT" sz="2000" dirty="0"/>
            </a:br>
            <a:br>
              <a:rPr lang="it-IT" altLang="it-IT" sz="2000" dirty="0"/>
            </a:br>
            <a:br>
              <a:rPr lang="it-IT" altLang="it-IT" sz="1800" dirty="0"/>
            </a:br>
            <a:br>
              <a:rPr lang="it-IT" altLang="it-IT" sz="1800" dirty="0"/>
            </a:br>
            <a:endParaRPr lang="it-IT" altLang="it-IT"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8195" name="CasellaDiTesto 6"/>
          <p:cNvSpPr txBox="1">
            <a:spLocks noChangeArrowheads="1"/>
          </p:cNvSpPr>
          <p:nvPr/>
        </p:nvSpPr>
        <p:spPr bwMode="auto">
          <a:xfrm>
            <a:off x="304800" y="0"/>
            <a:ext cx="8534400" cy="5139869"/>
          </a:xfrm>
          <a:prstGeom prst="rect">
            <a:avLst/>
          </a:prstGeom>
          <a:noFill/>
          <a:ln w="9525">
            <a:noFill/>
            <a:miter lim="800000"/>
            <a:headEnd/>
            <a:tailEnd/>
          </a:ln>
        </p:spPr>
        <p:txBody>
          <a:bodyPr wrap="square">
            <a:spAutoFit/>
          </a:bodyPr>
          <a:lstStyle/>
          <a:p>
            <a:r>
              <a:rPr lang="it-IT" altLang="it-IT" sz="2000" b="1" dirty="0">
                <a:solidFill>
                  <a:srgbClr val="FF0000"/>
                </a:solidFill>
              </a:rPr>
              <a:t>Testi consigliati:</a:t>
            </a:r>
            <a:r>
              <a:rPr lang="it-IT" altLang="it-IT" sz="2000" dirty="0"/>
              <a:t> </a:t>
            </a:r>
          </a:p>
          <a:p>
            <a:endParaRPr lang="it-IT" altLang="it-IT" sz="2000" dirty="0"/>
          </a:p>
          <a:p>
            <a:r>
              <a:rPr lang="it-IT" b="1" dirty="0"/>
              <a:t>Farmacologia Generale e Clinica </a:t>
            </a:r>
            <a:r>
              <a:rPr lang="it-IT" dirty="0"/>
              <a:t>di</a:t>
            </a:r>
            <a:r>
              <a:rPr lang="it-IT" b="1" dirty="0"/>
              <a:t> </a:t>
            </a:r>
            <a:r>
              <a:rPr lang="it-IT" dirty="0" err="1"/>
              <a:t>Katzung</a:t>
            </a:r>
            <a:r>
              <a:rPr lang="it-IT" dirty="0"/>
              <a:t> &amp; Trevor , Ed.: </a:t>
            </a:r>
            <a:r>
              <a:rPr lang="it-IT" dirty="0" err="1"/>
              <a:t>Piccin</a:t>
            </a:r>
            <a:r>
              <a:rPr lang="it-IT" dirty="0"/>
              <a:t>, Edizione X.				     			 	       Euro  94,00</a:t>
            </a:r>
          </a:p>
          <a:p>
            <a:r>
              <a:rPr lang="it-IT" altLang="it-IT" b="1" dirty="0"/>
              <a:t>Le basi Farmacologiche della terapia </a:t>
            </a:r>
            <a:r>
              <a:rPr lang="it-IT" altLang="it-IT" dirty="0"/>
              <a:t>di</a:t>
            </a:r>
            <a:r>
              <a:rPr lang="it-IT" altLang="it-IT" b="1" dirty="0"/>
              <a:t> </a:t>
            </a:r>
            <a:r>
              <a:rPr lang="it-IT" dirty="0" err="1"/>
              <a:t>Goodman</a:t>
            </a:r>
            <a:r>
              <a:rPr lang="it-IT" dirty="0"/>
              <a:t> &amp; </a:t>
            </a:r>
            <a:r>
              <a:rPr lang="it-IT" dirty="0" err="1"/>
              <a:t>Gilman</a:t>
            </a:r>
            <a:r>
              <a:rPr lang="it-IT" dirty="0"/>
              <a:t> Ed.: Zanichelli, Edizione XII      				       Euro 191,00</a:t>
            </a:r>
            <a:br>
              <a:rPr lang="it-IT" altLang="it-IT" dirty="0"/>
            </a:br>
            <a:r>
              <a:rPr lang="it-IT" b="1" dirty="0"/>
              <a:t>Farmacologia </a:t>
            </a:r>
            <a:r>
              <a:rPr lang="it-IT" dirty="0"/>
              <a:t>di </a:t>
            </a:r>
            <a:r>
              <a:rPr lang="it-IT" dirty="0" err="1"/>
              <a:t>Rang</a:t>
            </a:r>
            <a:r>
              <a:rPr lang="it-IT" dirty="0"/>
              <a:t> - </a:t>
            </a:r>
            <a:r>
              <a:rPr lang="it-IT" dirty="0" err="1"/>
              <a:t>Dale</a:t>
            </a:r>
            <a:r>
              <a:rPr lang="it-IT" dirty="0"/>
              <a:t> - </a:t>
            </a:r>
            <a:r>
              <a:rPr lang="it-IT" dirty="0" err="1"/>
              <a:t>Ritter</a:t>
            </a:r>
            <a:r>
              <a:rPr lang="it-IT" dirty="0"/>
              <a:t> - </a:t>
            </a:r>
            <a:r>
              <a:rPr lang="it-IT" dirty="0" err="1"/>
              <a:t>Flower</a:t>
            </a:r>
            <a:r>
              <a:rPr lang="it-IT" dirty="0"/>
              <a:t> - </a:t>
            </a:r>
            <a:r>
              <a:rPr lang="it-IT" dirty="0" err="1"/>
              <a:t>Henderson</a:t>
            </a:r>
            <a:r>
              <a:rPr lang="it-IT" dirty="0"/>
              <a:t>,  Ed.: </a:t>
            </a:r>
            <a:r>
              <a:rPr lang="it-IT" dirty="0" err="1"/>
              <a:t>Elsevier</a:t>
            </a:r>
            <a:r>
              <a:rPr lang="it-IT" dirty="0"/>
              <a:t> - </a:t>
            </a:r>
            <a:r>
              <a:rPr lang="it-IT" dirty="0" err="1"/>
              <a:t>Masson</a:t>
            </a:r>
            <a:r>
              <a:rPr lang="it-IT" dirty="0"/>
              <a:t> , Edizione:  VIII 				                     Euro 99,00</a:t>
            </a:r>
          </a:p>
          <a:p>
            <a:r>
              <a:rPr lang="it-IT" b="1" dirty="0"/>
              <a:t>Farmacologia </a:t>
            </a:r>
            <a:r>
              <a:rPr lang="it-IT" dirty="0"/>
              <a:t>di Govoni S, Ed. Casa Editrice Ambrosiana	       Euro 68,00</a:t>
            </a:r>
          </a:p>
          <a:p>
            <a:r>
              <a:rPr lang="it-IT" dirty="0"/>
              <a:t>Farmacologia medica ed elementi di terapia di </a:t>
            </a:r>
            <a:r>
              <a:rPr lang="it-IT" dirty="0" err="1"/>
              <a:t>Waller</a:t>
            </a:r>
            <a:r>
              <a:rPr lang="it-IT" dirty="0"/>
              <a:t> &amp; </a:t>
            </a:r>
            <a:r>
              <a:rPr lang="it-IT" dirty="0" err="1"/>
              <a:t>Renwick</a:t>
            </a:r>
            <a:r>
              <a:rPr lang="it-IT" dirty="0"/>
              <a:t>, Ed.: </a:t>
            </a:r>
            <a:r>
              <a:rPr lang="it-IT" dirty="0" err="1"/>
              <a:t>Elsevier</a:t>
            </a:r>
            <a:r>
              <a:rPr lang="it-IT" dirty="0"/>
              <a:t>, Edizione III						        Euro 39,00</a:t>
            </a:r>
          </a:p>
          <a:p>
            <a:r>
              <a:rPr lang="it-IT" b="1" dirty="0"/>
              <a:t>Farmacologia. Quesiti a scelta multipla e compendio della materia</a:t>
            </a:r>
          </a:p>
          <a:p>
            <a:r>
              <a:rPr lang="it-IT" b="1" dirty="0"/>
              <a:t>di </a:t>
            </a:r>
            <a:r>
              <a:rPr lang="it-IT" dirty="0" err="1"/>
              <a:t>Katzung</a:t>
            </a:r>
            <a:r>
              <a:rPr lang="it-IT" dirty="0"/>
              <a:t> - Preziosi - </a:t>
            </a:r>
            <a:r>
              <a:rPr lang="it-IT" dirty="0" err="1"/>
              <a:t>Masters</a:t>
            </a:r>
            <a:r>
              <a:rPr lang="it-IT" dirty="0"/>
              <a:t> - Trevor 			        Euro  58,00</a:t>
            </a:r>
          </a:p>
          <a:p>
            <a:endParaRPr lang="it-IT" dirty="0"/>
          </a:p>
          <a:p>
            <a:endParaRPr lang="it-IT" dirty="0"/>
          </a:p>
          <a:p>
            <a:endParaRPr lang="it-IT" dirty="0"/>
          </a:p>
          <a:p>
            <a:br>
              <a:rPr lang="it-IT" altLang="it-IT" dirty="0"/>
            </a:br>
            <a:endParaRPr lang="it-IT" altLang="it-IT" dirty="0"/>
          </a:p>
        </p:txBody>
      </p:sp>
      <p:sp>
        <p:nvSpPr>
          <p:cNvPr id="18440" name="AutoShape 8" descr="Risultati immagini per farmacologia di base e clinica goodma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8442" name="AutoShape 10" descr="Risultati immagini per farmacologia di base e clinica goodma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18445" name="Picture 13" descr="Le basi farmacologiche della terapia"/>
          <p:cNvPicPr>
            <a:picLocks noChangeArrowheads="1"/>
          </p:cNvPicPr>
          <p:nvPr/>
        </p:nvPicPr>
        <p:blipFill>
          <a:blip r:embed="rId3" cstate="print"/>
          <a:srcRect l="4446" t="3500" r="4446" b="3500"/>
          <a:stretch>
            <a:fillRect/>
          </a:stretch>
        </p:blipFill>
        <p:spPr bwMode="auto">
          <a:xfrm>
            <a:off x="3276600" y="3657600"/>
            <a:ext cx="1656000" cy="2304000"/>
          </a:xfrm>
          <a:prstGeom prst="rect">
            <a:avLst/>
          </a:prstGeom>
          <a:noFill/>
        </p:spPr>
      </p:pic>
      <p:pic>
        <p:nvPicPr>
          <p:cNvPr id="1026" name="Picture 2" descr="http://www.edizioniedra.it/allegati/5384.jpg"/>
          <p:cNvPicPr>
            <a:picLocks noChangeArrowheads="1"/>
          </p:cNvPicPr>
          <p:nvPr/>
        </p:nvPicPr>
        <p:blipFill>
          <a:blip r:embed="rId4" cstate="print"/>
          <a:srcRect/>
          <a:stretch>
            <a:fillRect/>
          </a:stretch>
        </p:blipFill>
        <p:spPr bwMode="auto">
          <a:xfrm>
            <a:off x="4953000" y="3657600"/>
            <a:ext cx="1656000" cy="2304000"/>
          </a:xfrm>
          <a:prstGeom prst="rect">
            <a:avLst/>
          </a:prstGeom>
          <a:noFill/>
        </p:spPr>
      </p:pic>
      <p:pic>
        <p:nvPicPr>
          <p:cNvPr id="3" name="Picture 2" descr="copertina di Farmacologia ( con sito web )"/>
          <p:cNvPicPr>
            <a:picLocks noChangeArrowheads="1"/>
          </p:cNvPicPr>
          <p:nvPr/>
        </p:nvPicPr>
        <p:blipFill>
          <a:blip r:embed="rId5" cstate="print"/>
          <a:srcRect l="3780" t="7559" r="5669" b="8819"/>
          <a:stretch>
            <a:fillRect/>
          </a:stretch>
        </p:blipFill>
        <p:spPr bwMode="auto">
          <a:xfrm>
            <a:off x="7488000" y="3733800"/>
            <a:ext cx="1656000" cy="2304000"/>
          </a:xfrm>
          <a:prstGeom prst="rect">
            <a:avLst/>
          </a:prstGeom>
          <a:noFill/>
        </p:spPr>
      </p:pic>
      <p:pic>
        <p:nvPicPr>
          <p:cNvPr id="3074" name="Picture 2" descr="https://encrypted-tbn1.gstatic.com/shopping?q=tbn:ANd9GcQuAMHuCp2Dfx43b9zCzb-n5J-0RrKLChPiTV0p0b8xpVrq5vyTaHwEHhTRpoeNCl4Z3BR_DoTe&amp;usqp=CAY"/>
          <p:cNvPicPr>
            <a:picLocks noChangeArrowheads="1"/>
          </p:cNvPicPr>
          <p:nvPr/>
        </p:nvPicPr>
        <p:blipFill>
          <a:blip r:embed="rId6" cstate="print"/>
          <a:srcRect/>
          <a:stretch>
            <a:fillRect/>
          </a:stretch>
        </p:blipFill>
        <p:spPr bwMode="auto">
          <a:xfrm>
            <a:off x="228600" y="3657600"/>
            <a:ext cx="1800000" cy="2340000"/>
          </a:xfrm>
          <a:prstGeom prst="rect">
            <a:avLst/>
          </a:prstGeom>
          <a:noFill/>
        </p:spPr>
      </p:pic>
      <p:pic>
        <p:nvPicPr>
          <p:cNvPr id="3076" name="Picture 4" descr="copertina di Farmacologia medica ed elementi di terapia - Con accesso online"/>
          <p:cNvPicPr>
            <a:picLocks noChangeArrowheads="1"/>
          </p:cNvPicPr>
          <p:nvPr/>
        </p:nvPicPr>
        <p:blipFill>
          <a:blip r:embed="rId7" cstate="print"/>
          <a:srcRect/>
          <a:stretch>
            <a:fillRect/>
          </a:stretch>
        </p:blipFill>
        <p:spPr bwMode="auto">
          <a:xfrm>
            <a:off x="6400800" y="4662000"/>
            <a:ext cx="1548000" cy="2196000"/>
          </a:xfrm>
          <a:prstGeom prst="rect">
            <a:avLst/>
          </a:prstGeom>
          <a:noFill/>
        </p:spPr>
      </p:pic>
      <p:pic>
        <p:nvPicPr>
          <p:cNvPr id="18447" name="Picture 15" descr="Risultati immagini per Rang, Dale, Ritter. Farmacologia. IV Edizione, Casa Editrice Ambrosiana."/>
          <p:cNvPicPr>
            <a:picLocks noChangeArrowheads="1"/>
          </p:cNvPicPr>
          <p:nvPr/>
        </p:nvPicPr>
        <p:blipFill>
          <a:blip r:embed="rId8" cstate="print"/>
          <a:srcRect/>
          <a:stretch>
            <a:fillRect/>
          </a:stretch>
        </p:blipFill>
        <p:spPr bwMode="auto">
          <a:xfrm>
            <a:off x="1752600" y="4698000"/>
            <a:ext cx="1548000" cy="2160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0"/>
            <a:ext cx="8534400" cy="6629400"/>
          </a:xfrm>
        </p:spPr>
        <p:txBody>
          <a:bodyPr/>
          <a:lstStyle/>
          <a:p>
            <a:pPr algn="l"/>
            <a:br>
              <a:rPr lang="it-IT" sz="2000" dirty="0"/>
            </a:br>
            <a:br>
              <a:rPr lang="it-IT" sz="2000" dirty="0"/>
            </a:br>
            <a:br>
              <a:rPr lang="it-IT" sz="2000" dirty="0"/>
            </a:br>
            <a:br>
              <a:rPr lang="it-IT" sz="2000" dirty="0"/>
            </a:br>
            <a:br>
              <a:rPr lang="it-IT" sz="2000" dirty="0"/>
            </a:br>
            <a:br>
              <a:rPr lang="it-IT" sz="2000" dirty="0"/>
            </a:br>
            <a:br>
              <a:rPr lang="it-IT" sz="2000" dirty="0"/>
            </a:br>
            <a:r>
              <a:rPr lang="it-IT" sz="2000" dirty="0"/>
              <a:t>1: dovrà dimostrare di conoscere e comprendere l’attività farmacologica delle classi di farmaci rappresentative di attività sui sistemi nervosi (SNC e SNP), sul sistema cardiovascolare, sul sangue e di quelli sintomatici. </a:t>
            </a:r>
            <a:br>
              <a:rPr lang="it-IT" sz="2000" dirty="0"/>
            </a:br>
            <a:br>
              <a:rPr lang="it-IT" sz="2000" dirty="0"/>
            </a:br>
            <a:r>
              <a:rPr lang="it-IT" sz="2000" dirty="0"/>
              <a:t>2: dovrà anche dimostrare adeguate  conoscenze sui fattori che modificano l’effetto terapeutico dei farmaci. </a:t>
            </a:r>
            <a:br>
              <a:rPr lang="it-IT" sz="2400" dirty="0"/>
            </a:br>
            <a:br>
              <a:rPr lang="it-IT" sz="2400" dirty="0"/>
            </a:br>
            <a:r>
              <a:rPr lang="it-IT" sz="2000" dirty="0"/>
              <a:t>3: dovrà essere in grado di approfondire le conoscenze in tema di impiego terapeutico e di applicarle nell'ambito dell'esercizio della professione del farmacista.</a:t>
            </a:r>
            <a:br>
              <a:rPr lang="it-IT" sz="2000" dirty="0"/>
            </a:br>
            <a:br>
              <a:rPr lang="it-IT" sz="2000" dirty="0"/>
            </a:br>
            <a:r>
              <a:rPr lang="it-IT" sz="2000" dirty="0"/>
              <a:t>4: dovrà essere in grado di analizzare le conoscenze acquisite sui farmaci e di integrarle in relazione alle diverse patologie ed alle variabili individuali dei pazienti. </a:t>
            </a:r>
            <a:br>
              <a:rPr lang="it-IT" sz="2400" dirty="0"/>
            </a:br>
            <a:br>
              <a:rPr lang="it-IT" sz="2400" dirty="0"/>
            </a:br>
            <a:r>
              <a:rPr lang="it-IT" sz="2000" dirty="0"/>
              <a:t>5: dovrà dimostrare di essere in grado di reperire ed apprendere autonomamente ulteriori informazioni relative ai farmaci ed al loro utilizzo  terapeutico.</a:t>
            </a:r>
            <a:br>
              <a:rPr lang="it-IT" sz="2400" dirty="0"/>
            </a:br>
            <a:br>
              <a:rPr lang="it-IT" sz="2400" dirty="0"/>
            </a:br>
            <a:br>
              <a:rPr lang="it-IT" sz="2400" dirty="0"/>
            </a:br>
            <a:br>
              <a:rPr lang="it-IT" altLang="it-IT" sz="2000" dirty="0"/>
            </a:br>
            <a:endParaRPr lang="it-IT" altLang="it-IT" sz="2000" dirty="0"/>
          </a:p>
        </p:txBody>
      </p:sp>
      <p:sp>
        <p:nvSpPr>
          <p:cNvPr id="3" name="Rettangolo 2"/>
          <p:cNvSpPr/>
          <p:nvPr/>
        </p:nvSpPr>
        <p:spPr>
          <a:xfrm>
            <a:off x="304800" y="152400"/>
            <a:ext cx="8382000" cy="584775"/>
          </a:xfrm>
          <a:prstGeom prst="rect">
            <a:avLst/>
          </a:prstGeom>
        </p:spPr>
        <p:txBody>
          <a:bodyPr wrap="square">
            <a:spAutoFit/>
          </a:bodyPr>
          <a:lstStyle/>
          <a:p>
            <a:pPr algn="ctr"/>
            <a:r>
              <a:rPr lang="it-IT" altLang="it-IT" sz="3200" b="1" dirty="0">
                <a:solidFill>
                  <a:srgbClr val="FF0000"/>
                </a:solidFill>
              </a:rPr>
              <a:t>OBIETTIVI: lo studente alla fine del corso</a:t>
            </a:r>
            <a:r>
              <a:rPr lang="it-IT" altLang="it-IT" sz="3200" dirty="0">
                <a:solidFill>
                  <a:srgbClr val="FF0000"/>
                </a:solidFill>
              </a:rPr>
              <a:t>  </a:t>
            </a:r>
            <a:endParaRPr lang="it-IT" sz="32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0"/>
            <a:ext cx="8534400" cy="6629400"/>
          </a:xfrm>
        </p:spPr>
        <p:txBody>
          <a:bodyPr/>
          <a:lstStyle/>
          <a:p>
            <a:pPr algn="l"/>
            <a:br>
              <a:rPr lang="it-IT" sz="2000" dirty="0"/>
            </a:br>
            <a:br>
              <a:rPr lang="it-IT" sz="2000" dirty="0"/>
            </a:br>
            <a:br>
              <a:rPr lang="it-IT" sz="2000" dirty="0"/>
            </a:br>
            <a:br>
              <a:rPr lang="it-IT" sz="2000" dirty="0"/>
            </a:br>
            <a:br>
              <a:rPr lang="it-IT" sz="2000" dirty="0"/>
            </a:br>
            <a:br>
              <a:rPr lang="it-IT" sz="2000" dirty="0"/>
            </a:br>
            <a:br>
              <a:rPr lang="it-IT" sz="2000" dirty="0"/>
            </a:br>
            <a:br>
              <a:rPr lang="it-IT" sz="2400" dirty="0"/>
            </a:br>
            <a:br>
              <a:rPr lang="it-IT" sz="2400" dirty="0"/>
            </a:br>
            <a:br>
              <a:rPr lang="it-IT" sz="2400" dirty="0"/>
            </a:br>
            <a:br>
              <a:rPr lang="it-IT" altLang="it-IT" sz="2000" dirty="0"/>
            </a:br>
            <a:endParaRPr lang="it-IT" altLang="it-IT" sz="2000" dirty="0"/>
          </a:p>
        </p:txBody>
      </p:sp>
      <p:sp>
        <p:nvSpPr>
          <p:cNvPr id="3" name="Rettangolo 2"/>
          <p:cNvSpPr/>
          <p:nvPr/>
        </p:nvSpPr>
        <p:spPr>
          <a:xfrm>
            <a:off x="304800" y="152400"/>
            <a:ext cx="8382000" cy="584775"/>
          </a:xfrm>
          <a:prstGeom prst="rect">
            <a:avLst/>
          </a:prstGeom>
        </p:spPr>
        <p:txBody>
          <a:bodyPr wrap="square">
            <a:spAutoFit/>
          </a:bodyPr>
          <a:lstStyle/>
          <a:p>
            <a:pPr algn="ctr"/>
            <a:r>
              <a:rPr lang="it-IT" altLang="it-IT" sz="3200" b="1" dirty="0">
                <a:solidFill>
                  <a:srgbClr val="FF0000"/>
                </a:solidFill>
              </a:rPr>
              <a:t>OBIETTIVI: lo studente alla fine del corso</a:t>
            </a:r>
            <a:r>
              <a:rPr lang="it-IT" altLang="it-IT" sz="3200" dirty="0">
                <a:solidFill>
                  <a:srgbClr val="FF0000"/>
                </a:solidFill>
              </a:rPr>
              <a:t>  </a:t>
            </a:r>
            <a:endParaRPr lang="it-IT" sz="3200" dirty="0">
              <a:solidFill>
                <a:srgbClr val="FF0000"/>
              </a:solidFill>
            </a:endParaRPr>
          </a:p>
        </p:txBody>
      </p:sp>
      <p:pic>
        <p:nvPicPr>
          <p:cNvPr id="4" name="Picture 2"/>
          <p:cNvPicPr>
            <a:picLocks noChangeAspect="1" noChangeArrowheads="1"/>
          </p:cNvPicPr>
          <p:nvPr/>
        </p:nvPicPr>
        <p:blipFill>
          <a:blip r:embed="rId2" cstate="print"/>
          <a:srcRect b="13327"/>
          <a:stretch>
            <a:fillRect/>
          </a:stretch>
        </p:blipFill>
        <p:spPr bwMode="auto">
          <a:xfrm>
            <a:off x="457200" y="914400"/>
            <a:ext cx="4724400" cy="4094727"/>
          </a:xfrm>
          <a:prstGeom prst="rect">
            <a:avLst/>
          </a:prstGeom>
          <a:solidFill>
            <a:srgbClr val="00B0F0"/>
          </a:solidFill>
          <a:ln w="9525">
            <a:noFill/>
            <a:miter lim="800000"/>
            <a:headEnd/>
            <a:tailEnd/>
          </a:ln>
        </p:spPr>
      </p:pic>
      <p:sp>
        <p:nvSpPr>
          <p:cNvPr id="5" name="Rettangolo 4"/>
          <p:cNvSpPr/>
          <p:nvPr/>
        </p:nvSpPr>
        <p:spPr>
          <a:xfrm>
            <a:off x="5486400" y="4648200"/>
            <a:ext cx="2971800" cy="1066800"/>
          </a:xfrm>
          <a:prstGeom prst="rect">
            <a:avLst/>
          </a:prstGeom>
          <a:solidFill>
            <a:srgbClr val="60FAF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a:solidFill>
                  <a:srgbClr val="0066FF"/>
                </a:solidFill>
              </a:rPr>
              <a:t>RAGIONARE</a:t>
            </a:r>
          </a:p>
        </p:txBody>
      </p:sp>
      <p:sp>
        <p:nvSpPr>
          <p:cNvPr id="14" name="Freccia in giù 13"/>
          <p:cNvSpPr/>
          <p:nvPr/>
        </p:nvSpPr>
        <p:spPr>
          <a:xfrm>
            <a:off x="6629400" y="990600"/>
            <a:ext cx="457200" cy="3429000"/>
          </a:xfrm>
          <a:prstGeom prst="downArrow">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316</TotalTime>
  <Words>90</Words>
  <Application>Microsoft Office PowerPoint</Application>
  <PresentationFormat>Presentazione su schermo (4:3)</PresentationFormat>
  <Paragraphs>22</Paragraphs>
  <Slides>6</Slides>
  <Notes>0</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6</vt:i4>
      </vt:variant>
    </vt:vector>
  </HeadingPairs>
  <TitlesOfParts>
    <vt:vector size="8" baseType="lpstr">
      <vt:lpstr>Arial</vt:lpstr>
      <vt:lpstr>Struttura predefinita</vt:lpstr>
      <vt:lpstr>   CORSO DI FARMACOTERAPIA (x FARMACIA), aa. 2019/2020. Prof. S. Zorzet  Obiettivi: Fornire le nozioni fondamentali utili a comprendere l’attività farmacologica delle classi di farmaci rappresentative di attività sui sistemi principali  (SNV, SNC, cardiovascolare, sangue) e di quelli sintomatici. Approfondire la conoscenze sul loro effetto ed impiego terapeutico ai fini di un’adeguata preparazione all’esercizio della professione del laureato in farmacia.            </vt:lpstr>
      <vt:lpstr> Farmaci del sistema nervoso vegetativo; Farmaci del sistema cardiocircolatorio: Diuretici, Antiipertensivi, Farmaci per le disfunzioni lipoproteiche, Farmaci dello scompenso cardiaco, Antianginosi, Antiaritmici, Farmaci della coagulazione del sangue; Farmaci dell’infiammazione e dell’analgesia; Analgesici narcotici; Farmaci del SNC: Ansiolitici e ipnotico sedativi; Antipsicotici; Antidepressivi; Antiepilettici. Farmaci e ormoni. Farmaci del sistema gastro-intestinale. Concetti generali di Chemioterapia; Principali classi d’uso di chemioterapici antibatterici; antitubercolari,  antivirali.     </vt:lpstr>
      <vt:lpstr>      Materiale: disponibile su Moodle previa parola chiave:     TERAPIAXFA19   Esame: prova scritta come prima valutazione (30 domande a risposta multipla del valore di 1 punto ciascuna) che dà accesso alla prova orale solo se si raggiunge un punteggio minimo di 16/30; la prova orale, determinante per la valutazione finale consiste di 3-4 domande sul programma svolto.  Due appelli in ognuna delle sessioni classiche inoltre appelli mensili non ufficiali che compariranno online (esclusi mesi primo semestre).  E-mail: zorzet@units.it Tel. 0405582016 Dipartimento di Scienze della Vita, Studio Edificio RA (prolugamento di R: ex Patologia)       </vt:lpstr>
      <vt:lpstr>Presentazione standard di PowerPoint</vt:lpstr>
      <vt:lpstr>       1: dovrà dimostrare di conoscere e comprendere l’attività farmacologica delle classi di farmaci rappresentative di attività sui sistemi nervosi (SNC e SNP), sul sistema cardiovascolare, sul sangue e di quelli sintomatici.   2: dovrà anche dimostrare adeguate  conoscenze sui fattori che modificano l’effetto terapeutico dei farmaci.   3: dovrà essere in grado di approfondire le conoscenze in tema di impiego terapeutico e di applicarle nell'ambito dell'esercizio della professione del farmacista.  4: dovrà essere in grado di analizzare le conoscenze acquisite sui farmaci e di integrarle in relazione alle diverse patologie ed alle variabili individuali dei pazienti.   5: dovrà dimostrare di essere in grado di reperire ed apprendere autonomamente ulteriori informazioni relative ai farmaci ed al loro utilizzo  terapeutico.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Sonia Zorzet</dc:creator>
  <cp:lastModifiedBy>ZORZET SONIA</cp:lastModifiedBy>
  <cp:revision>45</cp:revision>
  <cp:lastPrinted>1601-01-01T00:00:00Z</cp:lastPrinted>
  <dcterms:created xsi:type="dcterms:W3CDTF">1601-01-01T00:00:00Z</dcterms:created>
  <dcterms:modified xsi:type="dcterms:W3CDTF">2019-09-28T06:35:52Z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