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handoutMasterIdLst>
    <p:handoutMasterId r:id="rId40"/>
  </p:handoutMasterIdLst>
  <p:sldIdLst>
    <p:sldId id="269" r:id="rId2"/>
    <p:sldId id="296" r:id="rId3"/>
    <p:sldId id="341" r:id="rId4"/>
    <p:sldId id="342" r:id="rId5"/>
    <p:sldId id="306" r:id="rId6"/>
    <p:sldId id="298" r:id="rId7"/>
    <p:sldId id="302" r:id="rId8"/>
    <p:sldId id="303"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7" r:id="rId37"/>
    <p:sldId id="340" r:id="rId38"/>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p:scale>
          <a:sx n="100" d="100"/>
          <a:sy n="100" d="100"/>
        </p:scale>
        <p:origin x="1480" y="5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71EBF55-31B7-4E47-BF0F-4F4E35AA3E79}" type="datetimeFigureOut">
              <a:rPr lang="it-IT" altLang="it-IT"/>
              <a:pPr>
                <a:defRPr/>
              </a:pPr>
              <a:t>01/10/19</a:t>
            </a:fld>
            <a:endParaRPr lang="it-IT" alt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2563047-B769-334C-B5C9-405DA37A32AA}"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it-IT"/>
          </a:p>
        </p:txBody>
      </p:sp>
      <p:sp>
        <p:nvSpPr>
          <p:cNvPr id="15363" name="Rectangle 3"/>
          <p:cNvSpPr>
            <a:spLocks noGrp="1" noChangeArrowheads="1"/>
          </p:cNvSpPr>
          <p:nvPr>
            <p:ph type="dt" idx="1"/>
          </p:nvPr>
        </p:nvSpPr>
        <p:spPr bwMode="auto">
          <a:xfrm>
            <a:off x="3886200" y="0"/>
            <a:ext cx="29718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it-IT"/>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it-IT"/>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a:defRPr sz="1200"/>
            </a:lvl1pPr>
          </a:lstStyle>
          <a:p>
            <a:pPr>
              <a:defRPr/>
            </a:pPr>
            <a:fld id="{15435525-4DD4-3C42-86B9-F621E72FBD06}"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3831A9A-1235-FB49-9C7E-AF31EF099A6D}" type="slidenum">
              <a:rPr lang="it-IT" altLang="it-IT" sz="1200"/>
              <a:pPr/>
              <a:t>1</a:t>
            </a:fld>
            <a:endParaRPr lang="it-IT" altLang="it-IT" sz="1200"/>
          </a:p>
        </p:txBody>
      </p:sp>
      <p:sp>
        <p:nvSpPr>
          <p:cNvPr id="16386" name="Rectangle 2"/>
          <p:cNvSpPr>
            <a:spLocks noGrp="1" noRot="1" noChangeAspect="1" noChangeArrowheads="1" noTextEdit="1"/>
          </p:cNvSpPr>
          <p:nvPr>
            <p:ph type="sldImg"/>
          </p:nvPr>
        </p:nvSpPr>
        <p:spPr>
          <a:xfrm>
            <a:off x="1179513" y="712788"/>
            <a:ext cx="4560887" cy="3421062"/>
          </a:xfrm>
          <a:solidFill>
            <a:srgbClr val="FFFFFF"/>
          </a:solidFill>
          <a:ln/>
        </p:spPr>
      </p:sp>
      <p:sp>
        <p:nvSpPr>
          <p:cNvPr id="16387" name="Rectangle 3"/>
          <p:cNvSpPr>
            <a:spLocks noGrp="1" noChangeArrowheads="1"/>
          </p:cNvSpPr>
          <p:nvPr>
            <p:ph type="body" idx="1"/>
          </p:nvPr>
        </p:nvSpPr>
        <p:spPr>
          <a:xfrm>
            <a:off x="942975" y="4348163"/>
            <a:ext cx="5033963" cy="4133850"/>
          </a:xfrm>
          <a:solidFill>
            <a:srgbClr val="FFFFFF"/>
          </a:solidFill>
          <a:ln>
            <a:solidFill>
              <a:srgbClr val="000000"/>
            </a:solidFill>
            <a:miter lim="800000"/>
            <a:headEnd/>
            <a:tailEnd/>
          </a:ln>
        </p:spPr>
        <p:txBody>
          <a:bodyPr/>
          <a:lstStyle/>
          <a:p>
            <a:pPr eaLnBrk="1" hangingPunct="1"/>
            <a:endParaRPr lang="en-GB" altLang="it-IT">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fld id="{4D502516-EC75-B647-B431-510260AA4DD1}" type="slidenum">
              <a:rPr lang="it-IT" altLang="it-IT" sz="1200"/>
              <a:pPr eaLnBrk="1" hangingPunct="1"/>
              <a:t>10</a:t>
            </a:fld>
            <a:endParaRPr lang="it-IT" altLang="it-IT" sz="1200"/>
          </a:p>
        </p:txBody>
      </p:sp>
      <p:sp>
        <p:nvSpPr>
          <p:cNvPr id="4505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505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1703189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fld id="{BAC58A4A-DCE1-454C-BDB7-DE31A3B2A474}" type="slidenum">
              <a:rPr lang="it-IT" altLang="it-IT" sz="1200"/>
              <a:pPr eaLnBrk="1" hangingPunct="1"/>
              <a:t>12</a:t>
            </a:fld>
            <a:endParaRPr lang="it-IT" altLang="it-IT" sz="1200"/>
          </a:p>
        </p:txBody>
      </p:sp>
      <p:sp>
        <p:nvSpPr>
          <p:cNvPr id="4526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526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367864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fld id="{266B698B-583E-5942-A85F-8AC45B04371C}" type="slidenum">
              <a:rPr lang="it-IT" altLang="it-IT" sz="1200"/>
              <a:pPr eaLnBrk="1" hangingPunct="1"/>
              <a:t>13</a:t>
            </a:fld>
            <a:endParaRPr lang="it-IT" altLang="it-IT" sz="1200"/>
          </a:p>
        </p:txBody>
      </p:sp>
      <p:sp>
        <p:nvSpPr>
          <p:cNvPr id="2908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908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533307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fld id="{2C31CF9E-5829-B043-B042-CA611B690D12}" type="slidenum">
              <a:rPr lang="it-IT" altLang="it-IT" sz="1200"/>
              <a:pPr eaLnBrk="1" hangingPunct="1"/>
              <a:t>14</a:t>
            </a:fld>
            <a:endParaRPr lang="it-IT" altLang="it-IT" sz="1200"/>
          </a:p>
        </p:txBody>
      </p:sp>
      <p:sp>
        <p:nvSpPr>
          <p:cNvPr id="4567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567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881047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fld id="{7F7CE9DE-2AD9-AD4B-A4DD-1A8FD9BE53E3}" type="slidenum">
              <a:rPr lang="it-IT" altLang="it-IT" sz="1200"/>
              <a:pPr eaLnBrk="1" hangingPunct="1"/>
              <a:t>15</a:t>
            </a:fld>
            <a:endParaRPr lang="it-IT" altLang="it-IT" sz="1200"/>
          </a:p>
        </p:txBody>
      </p:sp>
      <p:sp>
        <p:nvSpPr>
          <p:cNvPr id="4546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546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670037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fld id="{F342A73C-91EF-7E40-8EB3-2EE83CC516C4}" type="slidenum">
              <a:rPr lang="it-IT" altLang="it-IT" sz="1200"/>
              <a:pPr eaLnBrk="1" hangingPunct="1"/>
              <a:t>16</a:t>
            </a:fld>
            <a:endParaRPr lang="it-IT" altLang="it-IT" sz="1200"/>
          </a:p>
        </p:txBody>
      </p:sp>
      <p:sp>
        <p:nvSpPr>
          <p:cNvPr id="3338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338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it-IT" altLang="it-IT">
                <a:ea typeface="ＭＳ Ｐゴシック" charset="-128"/>
              </a:rPr>
              <a:t>Questa è l</a:t>
            </a:r>
            <a:r>
              <a:rPr lang="ja-JP" altLang="it-IT">
                <a:latin typeface="Arial" charset="0"/>
                <a:ea typeface="ＭＳ Ｐゴシック" charset="-128"/>
              </a:rPr>
              <a:t>’</a:t>
            </a:r>
            <a:r>
              <a:rPr lang="it-IT" altLang="ja-JP">
                <a:ea typeface="ＭＳ Ｐゴシック" charset="-128"/>
              </a:rPr>
              <a:t>idea di Artistotele, in un disegno medievale. Come tante altre cose, l</a:t>
            </a:r>
            <a:r>
              <a:rPr lang="ja-JP" altLang="it-IT">
                <a:latin typeface="Arial" charset="0"/>
                <a:ea typeface="ＭＳ Ｐゴシック" charset="-128"/>
              </a:rPr>
              <a:t>’</a:t>
            </a:r>
            <a:r>
              <a:rPr lang="it-IT" altLang="ja-JP">
                <a:ea typeface="ＭＳ Ｐゴシック" charset="-128"/>
              </a:rPr>
              <a:t>opinione comune è che le cose stiano così e, cosa che è peggio, così ce le insegnano a scuola.</a:t>
            </a:r>
            <a:endParaRPr lang="it-IT" altLang="it-IT">
              <a:ea typeface="ＭＳ Ｐゴシック" charset="-128"/>
            </a:endParaRPr>
          </a:p>
        </p:txBody>
      </p:sp>
    </p:spTree>
    <p:extLst>
      <p:ext uri="{BB962C8B-B14F-4D97-AF65-F5344CB8AC3E}">
        <p14:creationId xmlns:p14="http://schemas.microsoft.com/office/powerpoint/2010/main" val="987630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62F5B200-49EF-3849-89ED-4F3ABF22F477}" type="slidenum">
              <a:rPr lang="it-IT" altLang="x-none" sz="1200"/>
              <a:pPr eaLnBrk="1" hangingPunct="1"/>
              <a:t>17</a:t>
            </a:fld>
            <a:endParaRPr lang="it-IT" altLang="x-none" sz="1200"/>
          </a:p>
        </p:txBody>
      </p:sp>
      <p:sp>
        <p:nvSpPr>
          <p:cNvPr id="3174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it-IT" altLang="x-none">
                <a:ea typeface="ＭＳ Ｐゴシック" charset="-128"/>
              </a:rPr>
              <a:t>Il cuore è anche caldo, anzi: è il generatore del calore nel nostro corpo</a:t>
            </a:r>
          </a:p>
        </p:txBody>
      </p:sp>
    </p:spTree>
    <p:extLst>
      <p:ext uri="{BB962C8B-B14F-4D97-AF65-F5344CB8AC3E}">
        <p14:creationId xmlns:p14="http://schemas.microsoft.com/office/powerpoint/2010/main" val="1828277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fld id="{FABF9B20-621D-354C-BB09-7AD836DFA94E}" type="slidenum">
              <a:rPr lang="it-IT" altLang="it-IT" sz="1200"/>
              <a:pPr eaLnBrk="1" hangingPunct="1"/>
              <a:t>18</a:t>
            </a:fld>
            <a:endParaRPr lang="it-IT" altLang="it-IT" sz="1200"/>
          </a:p>
        </p:txBody>
      </p:sp>
      <p:sp>
        <p:nvSpPr>
          <p:cNvPr id="2969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969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797552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fld id="{E3A81A74-60C5-C547-B873-40476E8003D5}" type="slidenum">
              <a:rPr lang="it-IT" altLang="it-IT" sz="1200"/>
              <a:pPr eaLnBrk="1" hangingPunct="1"/>
              <a:t>19</a:t>
            </a:fld>
            <a:endParaRPr lang="it-IT" altLang="it-IT" sz="1200"/>
          </a:p>
        </p:txBody>
      </p:sp>
      <p:sp>
        <p:nvSpPr>
          <p:cNvPr id="1720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20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796559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x-none">
                <a:ea typeface="ＭＳ Ｐゴシック" charset="-128"/>
              </a:rPr>
              <a:t>Ecco perchè assumiamo questi comportamenti per RICORDARE, STARE ATTENTI, IMMAGINARE</a:t>
            </a:r>
          </a:p>
        </p:txBody>
      </p:sp>
      <p:sp>
        <p:nvSpPr>
          <p:cNvPr id="4" name="Segnaposto numero diapositiva 3"/>
          <p:cNvSpPr>
            <a:spLocks noGrp="1"/>
          </p:cNvSpPr>
          <p:nvPr>
            <p:ph type="sldNum" sz="quarter" idx="5"/>
          </p:nvPr>
        </p:nvSpPr>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D9E1AFD4-A80E-0E44-B4B4-1D0EAFACF4B2}" type="slidenum">
              <a:rPr lang="it-IT" altLang="x-none" sz="1200"/>
              <a:pPr eaLnBrk="1" hangingPunct="1"/>
              <a:t>20</a:t>
            </a:fld>
            <a:endParaRPr lang="it-IT" altLang="x-none" sz="1200"/>
          </a:p>
        </p:txBody>
      </p:sp>
    </p:spTree>
    <p:extLst>
      <p:ext uri="{BB962C8B-B14F-4D97-AF65-F5344CB8AC3E}">
        <p14:creationId xmlns:p14="http://schemas.microsoft.com/office/powerpoint/2010/main" val="84732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fld id="{BF335262-F42A-BB4E-8FE5-FFCF16462522}" type="slidenum">
              <a:rPr lang="it-IT" altLang="it-IT" sz="1200"/>
              <a:pPr algn="r"/>
              <a:t>2</a:t>
            </a:fld>
            <a:endParaRPr lang="it-IT" altLang="it-IT" sz="1200"/>
          </a:p>
        </p:txBody>
      </p:sp>
      <p:sp>
        <p:nvSpPr>
          <p:cNvPr id="22530" name="Rectangle 2"/>
          <p:cNvSpPr>
            <a:spLocks noGrp="1" noRot="1" noChangeAspect="1" noChangeArrowheads="1" noTextEdit="1"/>
          </p:cNvSpPr>
          <p:nvPr>
            <p:ph type="sldImg"/>
          </p:nvPr>
        </p:nvSpPr>
        <p:spPr>
          <a:xfrm>
            <a:off x="0" y="0"/>
            <a:ext cx="0" cy="0"/>
          </a:xfrm>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it-IT" altLang="it-IT">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x-none">
                <a:ea typeface="ＭＳ Ｐゴシック" charset="-128"/>
              </a:rPr>
              <a:t>E questo spirito, poi, veniva pompato dal cervelletto nei muscoli, per gonfiarli</a:t>
            </a:r>
          </a:p>
        </p:txBody>
      </p:sp>
      <p:sp>
        <p:nvSpPr>
          <p:cNvPr id="4" name="Segnaposto numero diapositiva 3"/>
          <p:cNvSpPr>
            <a:spLocks noGrp="1"/>
          </p:cNvSpPr>
          <p:nvPr>
            <p:ph type="sldNum" sz="quarter" idx="5"/>
          </p:nvPr>
        </p:nvSpPr>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2A973B3A-98B6-3B41-8356-9389DC9BD169}" type="slidenum">
              <a:rPr lang="it-IT" altLang="x-none" sz="1200"/>
              <a:pPr eaLnBrk="1" hangingPunct="1"/>
              <a:t>21</a:t>
            </a:fld>
            <a:endParaRPr lang="it-IT" altLang="x-none" sz="1200"/>
          </a:p>
        </p:txBody>
      </p:sp>
    </p:spTree>
    <p:extLst>
      <p:ext uri="{BB962C8B-B14F-4D97-AF65-F5344CB8AC3E}">
        <p14:creationId xmlns:p14="http://schemas.microsoft.com/office/powerpoint/2010/main" val="774488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3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a:ea typeface="ＭＳ Ｐゴシック" charset="-128"/>
            </a:endParaRPr>
          </a:p>
        </p:txBody>
      </p:sp>
    </p:spTree>
    <p:extLst>
      <p:ext uri="{BB962C8B-B14F-4D97-AF65-F5344CB8AC3E}">
        <p14:creationId xmlns:p14="http://schemas.microsoft.com/office/powerpoint/2010/main" val="941456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fld id="{2783230D-FF60-1A49-9AC1-644E1E9101D3}" type="slidenum">
              <a:rPr lang="it-IT" altLang="it-IT" sz="1200"/>
              <a:pPr eaLnBrk="1" hangingPunct="1"/>
              <a:t>23</a:t>
            </a:fld>
            <a:endParaRPr lang="it-IT" altLang="it-IT" sz="1200"/>
          </a:p>
        </p:txBody>
      </p:sp>
      <p:sp>
        <p:nvSpPr>
          <p:cNvPr id="4259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259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919241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fld id="{867B1271-2B9B-6B47-A6EC-147A1602074F}" type="slidenum">
              <a:rPr lang="it-IT" altLang="it-IT" sz="1200"/>
              <a:pPr eaLnBrk="1" hangingPunct="1"/>
              <a:t>24</a:t>
            </a:fld>
            <a:endParaRPr lang="it-IT" altLang="it-IT" sz="1200"/>
          </a:p>
        </p:txBody>
      </p:sp>
      <p:sp>
        <p:nvSpPr>
          <p:cNvPr id="5509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509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261986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BC8961D5-1CAC-2F40-9401-482921DC67F2}" type="slidenum">
              <a:rPr lang="it-IT" altLang="x-none" sz="1200"/>
              <a:pPr eaLnBrk="1" hangingPunct="1"/>
              <a:t>25</a:t>
            </a:fld>
            <a:endParaRPr lang="it-IT" altLang="x-none" sz="1200"/>
          </a:p>
        </p:txBody>
      </p:sp>
      <p:sp>
        <p:nvSpPr>
          <p:cNvPr id="48130"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it-IT" altLang="x-none">
                <a:ea typeface="ＭＳ Ｐゴシック" charset="-128"/>
              </a:rPr>
              <a:t>D’altronde, le idee sul cervello erano ancora primitive e gli anatomici, fin’ora, non avevano aiutato molto.</a:t>
            </a:r>
          </a:p>
        </p:txBody>
      </p:sp>
    </p:spTree>
    <p:extLst>
      <p:ext uri="{BB962C8B-B14F-4D97-AF65-F5344CB8AC3E}">
        <p14:creationId xmlns:p14="http://schemas.microsoft.com/office/powerpoint/2010/main" val="1899879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B22E1696-DCBC-E246-8400-492116F39DC0}" type="slidenum">
              <a:rPr lang="it-IT" altLang="x-none" sz="1200"/>
              <a:pPr eaLnBrk="1" hangingPunct="1"/>
              <a:t>26</a:t>
            </a:fld>
            <a:endParaRPr lang="it-IT" altLang="x-none" sz="1200"/>
          </a:p>
        </p:txBody>
      </p:sp>
      <p:sp>
        <p:nvSpPr>
          <p:cNvPr id="5222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it-IT" altLang="x-none">
                <a:ea typeface="ＭＳ Ｐゴシック" charset="-128"/>
              </a:rPr>
              <a:t>Finalmente fu chiaro che i ventricoli cerebrali, oltre a non essere sferici, contenevano un liquido, il liquor o liquido cefalo-rachidiano.</a:t>
            </a:r>
          </a:p>
        </p:txBody>
      </p:sp>
    </p:spTree>
    <p:extLst>
      <p:ext uri="{BB962C8B-B14F-4D97-AF65-F5344CB8AC3E}">
        <p14:creationId xmlns:p14="http://schemas.microsoft.com/office/powerpoint/2010/main" val="2094484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C1C7FB89-AA46-A348-89FF-4BCC9AC92405}" type="slidenum">
              <a:rPr lang="it-IT" altLang="x-none" sz="1200"/>
              <a:pPr eaLnBrk="1" hangingPunct="1"/>
              <a:t>27</a:t>
            </a:fld>
            <a:endParaRPr lang="it-IT" altLang="x-none" sz="1200"/>
          </a:p>
        </p:txBody>
      </p:sp>
      <p:sp>
        <p:nvSpPr>
          <p:cNvPr id="5427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Tree>
    <p:extLst>
      <p:ext uri="{BB962C8B-B14F-4D97-AF65-F5344CB8AC3E}">
        <p14:creationId xmlns:p14="http://schemas.microsoft.com/office/powerpoint/2010/main" val="1627869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fld id="{A6C83888-21E6-E941-8C6B-088F0590DCC9}" type="slidenum">
              <a:rPr lang="it-IT" altLang="it-IT" sz="1200"/>
              <a:pPr eaLnBrk="1" hangingPunct="1"/>
              <a:t>28</a:t>
            </a:fld>
            <a:endParaRPr lang="it-IT" altLang="it-IT" sz="1200"/>
          </a:p>
        </p:txBody>
      </p:sp>
      <p:sp>
        <p:nvSpPr>
          <p:cNvPr id="1945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45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844993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CFA0FA00-7209-2D41-8509-D338BB58DFAE}" type="slidenum">
              <a:rPr lang="it-IT" altLang="x-none" sz="1200"/>
              <a:pPr eaLnBrk="1" hangingPunct="1"/>
              <a:t>29</a:t>
            </a:fld>
            <a:endParaRPr lang="it-IT" altLang="x-none" sz="1200"/>
          </a:p>
        </p:txBody>
      </p:sp>
      <p:sp>
        <p:nvSpPr>
          <p:cNvPr id="5734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Tree>
    <p:extLst>
      <p:ext uri="{BB962C8B-B14F-4D97-AF65-F5344CB8AC3E}">
        <p14:creationId xmlns:p14="http://schemas.microsoft.com/office/powerpoint/2010/main" val="1122696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0219FC2F-5235-504E-8F96-B36983F6829F}" type="slidenum">
              <a:rPr lang="it-IT" altLang="x-none" sz="1200"/>
              <a:pPr eaLnBrk="1" hangingPunct="1"/>
              <a:t>30</a:t>
            </a:fld>
            <a:endParaRPr lang="it-IT" altLang="x-none" sz="1200"/>
          </a:p>
        </p:txBody>
      </p:sp>
      <p:sp>
        <p:nvSpPr>
          <p:cNvPr id="5939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Tree>
    <p:extLst>
      <p:ext uri="{BB962C8B-B14F-4D97-AF65-F5344CB8AC3E}">
        <p14:creationId xmlns:p14="http://schemas.microsoft.com/office/powerpoint/2010/main" val="105517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fld id="{BF335262-F42A-BB4E-8FE5-FFCF16462522}" type="slidenum">
              <a:rPr lang="it-IT" altLang="it-IT" sz="1200"/>
              <a:pPr algn="r"/>
              <a:t>3</a:t>
            </a:fld>
            <a:endParaRPr lang="it-IT" altLang="it-IT" sz="1200"/>
          </a:p>
        </p:txBody>
      </p:sp>
      <p:sp>
        <p:nvSpPr>
          <p:cNvPr id="22530" name="Rectangle 2"/>
          <p:cNvSpPr>
            <a:spLocks noGrp="1" noRot="1" noChangeAspect="1" noChangeArrowheads="1" noTextEdit="1"/>
          </p:cNvSpPr>
          <p:nvPr>
            <p:ph type="sldImg"/>
          </p:nvPr>
        </p:nvSpPr>
        <p:spPr>
          <a:xfrm>
            <a:off x="0" y="0"/>
            <a:ext cx="0" cy="0"/>
          </a:xfrm>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998325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A2C4DE9-8E20-C146-8DC5-D819ED3641DF}" type="slidenum">
              <a:rPr lang="it-IT" altLang="x-none" sz="1200"/>
              <a:pPr eaLnBrk="1" hangingPunct="1"/>
              <a:t>31</a:t>
            </a:fld>
            <a:endParaRPr lang="it-IT" altLang="x-none" sz="1200"/>
          </a:p>
        </p:txBody>
      </p:sp>
      <p:sp>
        <p:nvSpPr>
          <p:cNvPr id="61442"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144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Tree>
    <p:extLst>
      <p:ext uri="{BB962C8B-B14F-4D97-AF65-F5344CB8AC3E}">
        <p14:creationId xmlns:p14="http://schemas.microsoft.com/office/powerpoint/2010/main" val="18178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fld id="{403536AF-C4A8-FE4F-B528-818CFEFFD5CD}" type="slidenum">
              <a:rPr lang="it-IT" altLang="it-IT" sz="1200"/>
              <a:pPr eaLnBrk="1" hangingPunct="1"/>
              <a:t>32</a:t>
            </a:fld>
            <a:endParaRPr lang="it-IT" altLang="it-IT" sz="1200"/>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361827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fld id="{02CF7495-0187-CD4F-9918-6CB3C926661B}" type="slidenum">
              <a:rPr lang="it-IT" altLang="it-IT" sz="1200"/>
              <a:pPr eaLnBrk="1" hangingPunct="1"/>
              <a:t>33</a:t>
            </a:fld>
            <a:endParaRPr lang="it-IT" altLang="it-IT" sz="1200"/>
          </a:p>
        </p:txBody>
      </p:sp>
      <p:sp>
        <p:nvSpPr>
          <p:cNvPr id="2990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99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1004709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fld id="{9E36F273-4708-5C4C-9777-EBC1CBDBCEAA}" type="slidenum">
              <a:rPr lang="it-IT" altLang="it-IT" sz="1200"/>
              <a:pPr eaLnBrk="1" hangingPunct="1"/>
              <a:t>34</a:t>
            </a:fld>
            <a:endParaRPr lang="it-IT" altLang="it-IT" sz="1200"/>
          </a:p>
        </p:txBody>
      </p:sp>
      <p:sp>
        <p:nvSpPr>
          <p:cNvPr id="4648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648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it-IT" smtClean="0">
                <a:cs typeface="+mn-cs"/>
              </a:rPr>
              <a:t> </a:t>
            </a:r>
          </a:p>
        </p:txBody>
      </p:sp>
    </p:spTree>
    <p:extLst>
      <p:ext uri="{BB962C8B-B14F-4D97-AF65-F5344CB8AC3E}">
        <p14:creationId xmlns:p14="http://schemas.microsoft.com/office/powerpoint/2010/main" val="1837482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fld id="{5A97BEB1-7BE1-AC4A-B502-C8E713997DB2}" type="slidenum">
              <a:rPr lang="it-IT" altLang="it-IT" sz="1200"/>
              <a:pPr eaLnBrk="1" hangingPunct="1"/>
              <a:t>35</a:t>
            </a:fld>
            <a:endParaRPr lang="it-IT" altLang="it-IT" sz="1200"/>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932212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1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a:ea typeface="ＭＳ Ｐゴシック" charset="-128"/>
            </a:endParaRPr>
          </a:p>
        </p:txBody>
      </p:sp>
    </p:spTree>
    <p:extLst>
      <p:ext uri="{BB962C8B-B14F-4D97-AF65-F5344CB8AC3E}">
        <p14:creationId xmlns:p14="http://schemas.microsoft.com/office/powerpoint/2010/main" val="1918617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fld id="{1BC7DFB8-08E1-1746-B08A-0EC45D0BAC01}" type="slidenum">
              <a:rPr lang="it-IT" altLang="it-IT" sz="1200"/>
              <a:pPr eaLnBrk="1" hangingPunct="1"/>
              <a:t>37</a:t>
            </a:fld>
            <a:endParaRPr lang="it-IT" altLang="it-IT" sz="1200"/>
          </a:p>
        </p:txBody>
      </p:sp>
      <p:sp>
        <p:nvSpPr>
          <p:cNvPr id="5949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949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98779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fld id="{BF335262-F42A-BB4E-8FE5-FFCF16462522}" type="slidenum">
              <a:rPr lang="it-IT" altLang="it-IT" sz="1200"/>
              <a:pPr algn="r"/>
              <a:t>4</a:t>
            </a:fld>
            <a:endParaRPr lang="it-IT" altLang="it-IT" sz="1200"/>
          </a:p>
        </p:txBody>
      </p:sp>
      <p:sp>
        <p:nvSpPr>
          <p:cNvPr id="22530" name="Rectangle 2"/>
          <p:cNvSpPr>
            <a:spLocks noGrp="1" noRot="1" noChangeAspect="1" noChangeArrowheads="1" noTextEdit="1"/>
          </p:cNvSpPr>
          <p:nvPr>
            <p:ph type="sldImg"/>
          </p:nvPr>
        </p:nvSpPr>
        <p:spPr>
          <a:xfrm>
            <a:off x="0" y="0"/>
            <a:ext cx="0" cy="0"/>
          </a:xfrm>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72113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Arial Rounded MT Bold" charset="0"/>
                <a:ea typeface="ＭＳ Ｐゴシック" charset="-128"/>
              </a:defRPr>
            </a:lvl1pPr>
            <a:lvl2pPr marL="742950" indent="-285750" eaLnBrk="0" hangingPunct="0">
              <a:defRPr sz="2000">
                <a:solidFill>
                  <a:schemeClr val="tx1"/>
                </a:solidFill>
                <a:latin typeface="Arial Rounded MT Bold" charset="0"/>
                <a:ea typeface="ＭＳ Ｐゴシック" charset="-128"/>
              </a:defRPr>
            </a:lvl2pPr>
            <a:lvl3pPr marL="1143000" indent="-228600" eaLnBrk="0" hangingPunct="0">
              <a:defRPr sz="2000">
                <a:solidFill>
                  <a:schemeClr val="tx1"/>
                </a:solidFill>
                <a:latin typeface="Arial Rounded MT Bold" charset="0"/>
                <a:ea typeface="ＭＳ Ｐゴシック" charset="-128"/>
              </a:defRPr>
            </a:lvl3pPr>
            <a:lvl4pPr marL="1600200" indent="-228600" eaLnBrk="0" hangingPunct="0">
              <a:defRPr sz="2000">
                <a:solidFill>
                  <a:schemeClr val="tx1"/>
                </a:solidFill>
                <a:latin typeface="Arial Rounded MT Bold" charset="0"/>
                <a:ea typeface="ＭＳ Ｐゴシック" charset="-128"/>
              </a:defRPr>
            </a:lvl4pPr>
            <a:lvl5pPr marL="2057400" indent="-228600" eaLnBrk="0" hangingPunct="0">
              <a:defRPr sz="2000">
                <a:solidFill>
                  <a:schemeClr val="tx1"/>
                </a:solidFill>
                <a:latin typeface="Arial Rounded MT Bold" charset="0"/>
                <a:ea typeface="ＭＳ Ｐゴシック" charset="-128"/>
              </a:defRPr>
            </a:lvl5pPr>
            <a:lvl6pPr marL="2514600" indent="-228600" eaLnBrk="0" fontAlgn="base" hangingPunct="0">
              <a:spcBef>
                <a:spcPct val="0"/>
              </a:spcBef>
              <a:spcAft>
                <a:spcPct val="0"/>
              </a:spcAft>
              <a:defRPr sz="2000">
                <a:solidFill>
                  <a:schemeClr val="tx1"/>
                </a:solidFill>
                <a:latin typeface="Arial Rounded MT Bold" charset="0"/>
                <a:ea typeface="ＭＳ Ｐゴシック" charset="-128"/>
              </a:defRPr>
            </a:lvl6pPr>
            <a:lvl7pPr marL="2971800" indent="-228600" eaLnBrk="0" fontAlgn="base" hangingPunct="0">
              <a:spcBef>
                <a:spcPct val="0"/>
              </a:spcBef>
              <a:spcAft>
                <a:spcPct val="0"/>
              </a:spcAft>
              <a:defRPr sz="2000">
                <a:solidFill>
                  <a:schemeClr val="tx1"/>
                </a:solidFill>
                <a:latin typeface="Arial Rounded MT Bold" charset="0"/>
                <a:ea typeface="ＭＳ Ｐゴシック" charset="-128"/>
              </a:defRPr>
            </a:lvl7pPr>
            <a:lvl8pPr marL="3429000" indent="-228600" eaLnBrk="0" fontAlgn="base" hangingPunct="0">
              <a:spcBef>
                <a:spcPct val="0"/>
              </a:spcBef>
              <a:spcAft>
                <a:spcPct val="0"/>
              </a:spcAft>
              <a:defRPr sz="2000">
                <a:solidFill>
                  <a:schemeClr val="tx1"/>
                </a:solidFill>
                <a:latin typeface="Arial Rounded MT Bold" charset="0"/>
                <a:ea typeface="ＭＳ Ｐゴシック" charset="-128"/>
              </a:defRPr>
            </a:lvl8pPr>
            <a:lvl9pPr marL="3886200" indent="-228600" eaLnBrk="0" fontAlgn="base" hangingPunct="0">
              <a:spcBef>
                <a:spcPct val="0"/>
              </a:spcBef>
              <a:spcAft>
                <a:spcPct val="0"/>
              </a:spcAft>
              <a:defRPr sz="2000">
                <a:solidFill>
                  <a:schemeClr val="tx1"/>
                </a:solidFill>
                <a:latin typeface="Arial Rounded MT Bold" charset="0"/>
                <a:ea typeface="ＭＳ Ｐゴシック" charset="-128"/>
              </a:defRPr>
            </a:lvl9pPr>
          </a:lstStyle>
          <a:p>
            <a:pPr eaLnBrk="1" hangingPunct="1"/>
            <a:fld id="{37BA57E9-A9F2-0340-8DF6-04DD04F56370}" type="slidenum">
              <a:rPr lang="it-IT" altLang="it-IT" sz="1200"/>
              <a:pPr eaLnBrk="1" hangingPunct="1"/>
              <a:t>5</a:t>
            </a:fld>
            <a:endParaRPr lang="it-IT" altLang="it-IT" sz="1200"/>
          </a:p>
        </p:txBody>
      </p:sp>
      <p:sp>
        <p:nvSpPr>
          <p:cNvPr id="1136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29055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fld id="{FBC0E099-DDE8-D548-AF7A-BF4FAFD77774}" type="slidenum">
              <a:rPr lang="it-IT" altLang="it-IT" sz="1200"/>
              <a:pPr algn="r"/>
              <a:t>6</a:t>
            </a:fld>
            <a:endParaRPr lang="it-IT" altLang="it-IT" sz="1200"/>
          </a:p>
        </p:txBody>
      </p:sp>
      <p:sp>
        <p:nvSpPr>
          <p:cNvPr id="77826" name="Rectangle 2"/>
          <p:cNvSpPr>
            <a:spLocks noGrp="1" noRot="1" noChangeAspect="1" noChangeArrowheads="1" noTextEdit="1"/>
          </p:cNvSpPr>
          <p:nvPr>
            <p:ph type="sldImg"/>
          </p:nvPr>
        </p:nvSpPr>
        <p:spPr>
          <a:xfrm>
            <a:off x="0" y="0"/>
            <a:ext cx="0" cy="0"/>
          </a:xfrm>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it-IT" altLang="it-IT">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E1F7105-D87B-0D44-BE24-ACA10E7747E0}" type="slidenum">
              <a:rPr lang="it-IT" altLang="it-IT" sz="1200"/>
              <a:pPr/>
              <a:t>7</a:t>
            </a:fld>
            <a:endParaRPr lang="it-IT" altLang="it-IT" sz="1200"/>
          </a:p>
        </p:txBody>
      </p:sp>
      <p:sp>
        <p:nvSpPr>
          <p:cNvPr id="18434" name="Rectangle 2"/>
          <p:cNvSpPr>
            <a:spLocks noGrp="1" noRot="1" noChangeAspect="1" noChangeArrowheads="1" noTextEdit="1"/>
          </p:cNvSpPr>
          <p:nvPr>
            <p:ph type="sldImg"/>
          </p:nvPr>
        </p:nvSpPr>
        <p:spPr>
          <a:xfrm>
            <a:off x="1179513" y="712788"/>
            <a:ext cx="4560887" cy="3421062"/>
          </a:xfrm>
          <a:solidFill>
            <a:srgbClr val="FFFFFF"/>
          </a:solidFill>
          <a:ln/>
        </p:spPr>
      </p:sp>
      <p:sp>
        <p:nvSpPr>
          <p:cNvPr id="18435" name="Rectangle 3"/>
          <p:cNvSpPr>
            <a:spLocks noGrp="1" noChangeArrowheads="1"/>
          </p:cNvSpPr>
          <p:nvPr>
            <p:ph type="body" idx="1"/>
          </p:nvPr>
        </p:nvSpPr>
        <p:spPr>
          <a:xfrm>
            <a:off x="942975" y="4348163"/>
            <a:ext cx="5033963" cy="4133850"/>
          </a:xfrm>
          <a:solidFill>
            <a:srgbClr val="FFFFFF"/>
          </a:solidFill>
          <a:ln>
            <a:solidFill>
              <a:srgbClr val="000000"/>
            </a:solidFill>
            <a:miter lim="800000"/>
            <a:headEnd/>
            <a:tailEnd/>
          </a:ln>
        </p:spPr>
        <p:txBody>
          <a:bodyPr/>
          <a:lstStyle/>
          <a:p>
            <a:pPr eaLnBrk="1" hangingPunct="1"/>
            <a:endParaRPr lang="en-GB" altLang="it-IT">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46B9B33-9BFD-EB45-A1E1-293A5D65BEA7}" type="slidenum">
              <a:rPr lang="it-IT" altLang="it-IT" sz="1200"/>
              <a:pPr/>
              <a:t>8</a:t>
            </a:fld>
            <a:endParaRPr lang="it-IT" altLang="it-IT" sz="1200"/>
          </a:p>
        </p:txBody>
      </p:sp>
      <p:sp>
        <p:nvSpPr>
          <p:cNvPr id="20482" name="Rectangle 2"/>
          <p:cNvSpPr>
            <a:spLocks noGrp="1" noRot="1" noChangeAspect="1" noChangeArrowheads="1" noTextEdit="1"/>
          </p:cNvSpPr>
          <p:nvPr>
            <p:ph type="sldImg"/>
          </p:nvPr>
        </p:nvSpPr>
        <p:spPr>
          <a:xfrm>
            <a:off x="1179513" y="712788"/>
            <a:ext cx="4560887" cy="3421062"/>
          </a:xfrm>
          <a:solidFill>
            <a:srgbClr val="FFFFFF"/>
          </a:solidFill>
          <a:ln/>
        </p:spPr>
      </p:sp>
      <p:sp>
        <p:nvSpPr>
          <p:cNvPr id="20483" name="Rectangle 3"/>
          <p:cNvSpPr>
            <a:spLocks noGrp="1" noChangeArrowheads="1"/>
          </p:cNvSpPr>
          <p:nvPr>
            <p:ph type="body" idx="1"/>
          </p:nvPr>
        </p:nvSpPr>
        <p:spPr>
          <a:xfrm>
            <a:off x="942975" y="4348163"/>
            <a:ext cx="5033963" cy="4133850"/>
          </a:xfrm>
          <a:solidFill>
            <a:srgbClr val="FFFFFF"/>
          </a:solidFill>
          <a:ln>
            <a:solidFill>
              <a:srgbClr val="000000"/>
            </a:solidFill>
            <a:miter lim="800000"/>
            <a:headEnd/>
            <a:tailEnd/>
          </a:ln>
        </p:spPr>
        <p:txBody>
          <a:bodyPr/>
          <a:lstStyle/>
          <a:p>
            <a:pPr eaLnBrk="1" hangingPunct="1"/>
            <a:endParaRPr lang="en-GB" altLang="it-IT">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Rounded MT Bold" charset="0"/>
                <a:ea typeface="ＭＳ Ｐゴシック" charset="-128"/>
              </a:defRPr>
            </a:lvl1pPr>
            <a:lvl2pPr marL="742950" indent="-285750">
              <a:defRPr sz="1400">
                <a:solidFill>
                  <a:schemeClr val="tx1"/>
                </a:solidFill>
                <a:latin typeface="Arial Rounded MT Bold" charset="0"/>
                <a:ea typeface="ＭＳ Ｐゴシック" charset="-128"/>
              </a:defRPr>
            </a:lvl2pPr>
            <a:lvl3pPr marL="1143000" indent="-228600">
              <a:defRPr sz="1400">
                <a:solidFill>
                  <a:schemeClr val="tx1"/>
                </a:solidFill>
                <a:latin typeface="Arial Rounded MT Bold" charset="0"/>
                <a:ea typeface="ＭＳ Ｐゴシック" charset="-128"/>
              </a:defRPr>
            </a:lvl3pPr>
            <a:lvl4pPr marL="1600200" indent="-228600">
              <a:defRPr sz="1400">
                <a:solidFill>
                  <a:schemeClr val="tx1"/>
                </a:solidFill>
                <a:latin typeface="Arial Rounded MT Bold" charset="0"/>
                <a:ea typeface="ＭＳ Ｐゴシック" charset="-128"/>
              </a:defRPr>
            </a:lvl4pPr>
            <a:lvl5pPr marL="2057400" indent="-228600">
              <a:defRPr sz="1400">
                <a:solidFill>
                  <a:schemeClr val="tx1"/>
                </a:solidFill>
                <a:latin typeface="Arial Rounded MT Bold" charset="0"/>
                <a:ea typeface="ＭＳ Ｐゴシック" charset="-128"/>
              </a:defRPr>
            </a:lvl5pPr>
            <a:lvl6pPr marL="2514600" indent="-228600" eaLnBrk="0" fontAlgn="base" hangingPunct="0">
              <a:spcBef>
                <a:spcPct val="0"/>
              </a:spcBef>
              <a:spcAft>
                <a:spcPct val="0"/>
              </a:spcAft>
              <a:defRPr sz="1400">
                <a:solidFill>
                  <a:schemeClr val="tx1"/>
                </a:solidFill>
                <a:latin typeface="Arial Rounded MT Bold" charset="0"/>
                <a:ea typeface="ＭＳ Ｐゴシック" charset="-128"/>
              </a:defRPr>
            </a:lvl6pPr>
            <a:lvl7pPr marL="2971800" indent="-228600" eaLnBrk="0" fontAlgn="base" hangingPunct="0">
              <a:spcBef>
                <a:spcPct val="0"/>
              </a:spcBef>
              <a:spcAft>
                <a:spcPct val="0"/>
              </a:spcAft>
              <a:defRPr sz="1400">
                <a:solidFill>
                  <a:schemeClr val="tx1"/>
                </a:solidFill>
                <a:latin typeface="Arial Rounded MT Bold" charset="0"/>
                <a:ea typeface="ＭＳ Ｐゴシック" charset="-128"/>
              </a:defRPr>
            </a:lvl7pPr>
            <a:lvl8pPr marL="3429000" indent="-228600" eaLnBrk="0" fontAlgn="base" hangingPunct="0">
              <a:spcBef>
                <a:spcPct val="0"/>
              </a:spcBef>
              <a:spcAft>
                <a:spcPct val="0"/>
              </a:spcAft>
              <a:defRPr sz="1400">
                <a:solidFill>
                  <a:schemeClr val="tx1"/>
                </a:solidFill>
                <a:latin typeface="Arial Rounded MT Bold" charset="0"/>
                <a:ea typeface="ＭＳ Ｐゴシック" charset="-128"/>
              </a:defRPr>
            </a:lvl8pPr>
            <a:lvl9pPr marL="3886200" indent="-228600" eaLnBrk="0" fontAlgn="base" hangingPunct="0">
              <a:spcBef>
                <a:spcPct val="0"/>
              </a:spcBef>
              <a:spcAft>
                <a:spcPct val="0"/>
              </a:spcAft>
              <a:defRPr sz="1400">
                <a:solidFill>
                  <a:schemeClr val="tx1"/>
                </a:solidFill>
                <a:latin typeface="Arial Rounded MT Bold" charset="0"/>
                <a:ea typeface="ＭＳ Ｐゴシック" charset="-128"/>
              </a:defRPr>
            </a:lvl9pPr>
          </a:lstStyle>
          <a:p>
            <a:fld id="{837BB3B4-CDA4-E145-9D2B-CD7488CF3A0F}" type="slidenum">
              <a:rPr lang="it-IT" altLang="it-IT" sz="1200"/>
              <a:pPr/>
              <a:t>9</a:t>
            </a:fld>
            <a:endParaRPr lang="it-IT" altLang="it-IT"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charset="-128"/>
            </a:endParaRPr>
          </a:p>
        </p:txBody>
      </p:sp>
    </p:spTree>
    <p:extLst>
      <p:ext uri="{BB962C8B-B14F-4D97-AF65-F5344CB8AC3E}">
        <p14:creationId xmlns:p14="http://schemas.microsoft.com/office/powerpoint/2010/main" val="637556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57D244B-9BA1-2B45-981F-6D410C7BC417}" type="slidenum">
              <a:rPr lang="it-IT" altLang="it-IT"/>
              <a:pPr>
                <a:defRPr/>
              </a:pPr>
              <a:t>‹n.›</a:t>
            </a:fld>
            <a:endParaRPr lang="it-IT" altLang="it-IT"/>
          </a:p>
        </p:txBody>
      </p:sp>
    </p:spTree>
    <p:extLst>
      <p:ext uri="{BB962C8B-B14F-4D97-AF65-F5344CB8AC3E}">
        <p14:creationId xmlns:p14="http://schemas.microsoft.com/office/powerpoint/2010/main" val="136769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546A5C2-4F5E-304E-A05C-6098C19812B3}" type="slidenum">
              <a:rPr lang="it-IT" altLang="it-IT"/>
              <a:pPr>
                <a:defRPr/>
              </a:pPr>
              <a:t>‹n.›</a:t>
            </a:fld>
            <a:endParaRPr lang="it-IT" altLang="it-IT"/>
          </a:p>
        </p:txBody>
      </p:sp>
    </p:spTree>
    <p:extLst>
      <p:ext uri="{BB962C8B-B14F-4D97-AF65-F5344CB8AC3E}">
        <p14:creationId xmlns:p14="http://schemas.microsoft.com/office/powerpoint/2010/main" val="52531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882FC2D-3EB8-5443-A5E4-2FCD4A4A4AD3}" type="slidenum">
              <a:rPr lang="it-IT" altLang="it-IT"/>
              <a:pPr>
                <a:defRPr/>
              </a:pPr>
              <a:t>‹n.›</a:t>
            </a:fld>
            <a:endParaRPr lang="it-IT" altLang="it-IT"/>
          </a:p>
        </p:txBody>
      </p:sp>
    </p:spTree>
    <p:extLst>
      <p:ext uri="{BB962C8B-B14F-4D97-AF65-F5344CB8AC3E}">
        <p14:creationId xmlns:p14="http://schemas.microsoft.com/office/powerpoint/2010/main" val="62060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FA214D8-7BF8-334A-B81A-42F9114DCD9E}" type="slidenum">
              <a:rPr lang="it-IT" altLang="it-IT"/>
              <a:pPr>
                <a:defRPr/>
              </a:pPr>
              <a:t>‹n.›</a:t>
            </a:fld>
            <a:endParaRPr lang="it-IT" altLang="it-IT"/>
          </a:p>
        </p:txBody>
      </p:sp>
    </p:spTree>
    <p:extLst>
      <p:ext uri="{BB962C8B-B14F-4D97-AF65-F5344CB8AC3E}">
        <p14:creationId xmlns:p14="http://schemas.microsoft.com/office/powerpoint/2010/main" val="12031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B0BA267-2CC7-0A49-A554-ABE9E39A102F}" type="slidenum">
              <a:rPr lang="it-IT" altLang="it-IT"/>
              <a:pPr>
                <a:defRPr/>
              </a:pPr>
              <a:t>‹n.›</a:t>
            </a:fld>
            <a:endParaRPr lang="it-IT" altLang="it-IT"/>
          </a:p>
        </p:txBody>
      </p:sp>
    </p:spTree>
    <p:extLst>
      <p:ext uri="{BB962C8B-B14F-4D97-AF65-F5344CB8AC3E}">
        <p14:creationId xmlns:p14="http://schemas.microsoft.com/office/powerpoint/2010/main" val="140606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F89C46D-7F86-B647-999C-E31AB207A7A0}" type="slidenum">
              <a:rPr lang="it-IT" altLang="it-IT"/>
              <a:pPr>
                <a:defRPr/>
              </a:pPr>
              <a:t>‹n.›</a:t>
            </a:fld>
            <a:endParaRPr lang="it-IT" altLang="it-IT"/>
          </a:p>
        </p:txBody>
      </p:sp>
    </p:spTree>
    <p:extLst>
      <p:ext uri="{BB962C8B-B14F-4D97-AF65-F5344CB8AC3E}">
        <p14:creationId xmlns:p14="http://schemas.microsoft.com/office/powerpoint/2010/main" val="74793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1FE6B41B-C48A-B74A-8E68-984D31EA84D3}" type="slidenum">
              <a:rPr lang="it-IT" altLang="it-IT"/>
              <a:pPr>
                <a:defRPr/>
              </a:pPr>
              <a:t>‹n.›</a:t>
            </a:fld>
            <a:endParaRPr lang="it-IT" altLang="it-IT"/>
          </a:p>
        </p:txBody>
      </p:sp>
    </p:spTree>
    <p:extLst>
      <p:ext uri="{BB962C8B-B14F-4D97-AF65-F5344CB8AC3E}">
        <p14:creationId xmlns:p14="http://schemas.microsoft.com/office/powerpoint/2010/main" val="126397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3D348FE6-8F60-0C4B-8671-AC02CFD7C659}" type="slidenum">
              <a:rPr lang="it-IT" altLang="it-IT"/>
              <a:pPr>
                <a:defRPr/>
              </a:pPr>
              <a:t>‹n.›</a:t>
            </a:fld>
            <a:endParaRPr lang="it-IT" altLang="it-IT"/>
          </a:p>
        </p:txBody>
      </p:sp>
    </p:spTree>
    <p:extLst>
      <p:ext uri="{BB962C8B-B14F-4D97-AF65-F5344CB8AC3E}">
        <p14:creationId xmlns:p14="http://schemas.microsoft.com/office/powerpoint/2010/main" val="747202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1D111E7C-1FAA-5E47-98F6-4C1DDB317859}" type="slidenum">
              <a:rPr lang="it-IT" altLang="it-IT"/>
              <a:pPr>
                <a:defRPr/>
              </a:pPr>
              <a:t>‹n.›</a:t>
            </a:fld>
            <a:endParaRPr lang="it-IT" altLang="it-IT"/>
          </a:p>
        </p:txBody>
      </p:sp>
    </p:spTree>
    <p:extLst>
      <p:ext uri="{BB962C8B-B14F-4D97-AF65-F5344CB8AC3E}">
        <p14:creationId xmlns:p14="http://schemas.microsoft.com/office/powerpoint/2010/main" val="19001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34C55F4-B73F-2242-A68C-EBB6308C8376}" type="slidenum">
              <a:rPr lang="it-IT" altLang="it-IT"/>
              <a:pPr>
                <a:defRPr/>
              </a:pPr>
              <a:t>‹n.›</a:t>
            </a:fld>
            <a:endParaRPr lang="it-IT" altLang="it-IT"/>
          </a:p>
        </p:txBody>
      </p:sp>
    </p:spTree>
    <p:extLst>
      <p:ext uri="{BB962C8B-B14F-4D97-AF65-F5344CB8AC3E}">
        <p14:creationId xmlns:p14="http://schemas.microsoft.com/office/powerpoint/2010/main" val="124771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41E7D4F-9E33-3344-ADAF-A993B340DD15}" type="slidenum">
              <a:rPr lang="it-IT" altLang="it-IT"/>
              <a:pPr>
                <a:defRPr/>
              </a:pPr>
              <a:t>‹n.›</a:t>
            </a:fld>
            <a:endParaRPr lang="it-IT" altLang="it-IT"/>
          </a:p>
        </p:txBody>
      </p:sp>
    </p:spTree>
    <p:extLst>
      <p:ext uri="{BB962C8B-B14F-4D97-AF65-F5344CB8AC3E}">
        <p14:creationId xmlns:p14="http://schemas.microsoft.com/office/powerpoint/2010/main" val="1290821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defRPr sz="1400">
                <a:ea typeface="ＭＳ Ｐゴシック" charset="0"/>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a:defRPr sz="1400">
                <a:ea typeface="ＭＳ Ｐゴシック"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defRPr sz="1400"/>
            </a:lvl1pPr>
          </a:lstStyle>
          <a:p>
            <a:pPr>
              <a:defRPr/>
            </a:pPr>
            <a:fld id="{530B95D6-2AB0-7249-9AC5-67E96D9282A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gi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png"/><Relationship Id="rId7" Type="http://schemas.openxmlformats.org/officeDocument/2006/relationships/image" Target="../media/image34.jpeg"/><Relationship Id="rId8" Type="http://schemas.openxmlformats.org/officeDocument/2006/relationships/image" Target="../media/image35.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5"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7" Type="http://schemas.openxmlformats.org/officeDocument/2006/relationships/image" Target="../media/image5.tiff"/><Relationship Id="rId8" Type="http://schemas.openxmlformats.org/officeDocument/2006/relationships/image" Target="../media/image6.tif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48.png"/><Relationship Id="rId12" Type="http://schemas.openxmlformats.org/officeDocument/2006/relationships/image" Target="../media/image49.jpe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png"/><Relationship Id="rId8" Type="http://schemas.openxmlformats.org/officeDocument/2006/relationships/image" Target="../media/image45.jpeg"/><Relationship Id="rId9" Type="http://schemas.openxmlformats.org/officeDocument/2006/relationships/image" Target="../media/image46.jpeg"/><Relationship Id="rId10"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jpeg"/><Relationship Id="rId5" Type="http://schemas.openxmlformats.org/officeDocument/2006/relationships/image" Target="../media/image57.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6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7.jpeg"/></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72.jpeg"/></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jpe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77.jpe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77"/>
          <p:cNvSpPr txBox="1">
            <a:spLocks noChangeArrowheads="1"/>
          </p:cNvSpPr>
          <p:nvPr/>
        </p:nvSpPr>
        <p:spPr bwMode="auto">
          <a:xfrm>
            <a:off x="-36512" y="522920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it-IT" altLang="x-none" sz="1600" dirty="0">
                <a:solidFill>
                  <a:srgbClr val="0000FF"/>
                </a:solidFill>
                <a:latin typeface="Arial Rounded MT Bold" charset="0"/>
              </a:rPr>
              <a:t>DOVE STUDIARE:</a:t>
            </a:r>
          </a:p>
          <a:p>
            <a:pPr eaLnBrk="1" hangingPunct="1">
              <a:spcBef>
                <a:spcPct val="0"/>
              </a:spcBef>
              <a:buFontTx/>
              <a:buNone/>
            </a:pPr>
            <a:r>
              <a:rPr lang="it-IT" altLang="x-none" sz="1600" dirty="0">
                <a:solidFill>
                  <a:srgbClr val="0000FF"/>
                </a:solidFill>
                <a:latin typeface="Arial Rounded MT Bold" charset="0"/>
              </a:rPr>
              <a:t>No appunti di altri</a:t>
            </a:r>
            <a:r>
              <a:rPr lang="it-IT" altLang="x-none" sz="1600" dirty="0" smtClean="0">
                <a:solidFill>
                  <a:srgbClr val="0000FF"/>
                </a:solidFill>
                <a:latin typeface="Arial Rounded MT Bold" charset="0"/>
              </a:rPr>
              <a:t>.</a:t>
            </a:r>
          </a:p>
          <a:p>
            <a:pPr eaLnBrk="1" hangingPunct="1">
              <a:spcBef>
                <a:spcPct val="0"/>
              </a:spcBef>
              <a:buFontTx/>
              <a:buNone/>
            </a:pPr>
            <a:r>
              <a:rPr lang="it-IT" altLang="x-none" sz="1600" dirty="0" smtClean="0">
                <a:solidFill>
                  <a:srgbClr val="0000FF"/>
                </a:solidFill>
                <a:latin typeface="Arial Rounded MT Bold" charset="0"/>
              </a:rPr>
              <a:t>Tutte le diapositive del corso già in Moodle2.</a:t>
            </a:r>
            <a:endParaRPr lang="it-IT" altLang="x-none" sz="1600" dirty="0">
              <a:solidFill>
                <a:srgbClr val="0000FF"/>
              </a:solidFill>
              <a:latin typeface="Arial Rounded MT Bold" charset="0"/>
            </a:endParaRPr>
          </a:p>
          <a:p>
            <a:pPr eaLnBrk="1" hangingPunct="1">
              <a:spcBef>
                <a:spcPct val="0"/>
              </a:spcBef>
              <a:buFontTx/>
              <a:buNone/>
            </a:pPr>
            <a:r>
              <a:rPr lang="it-IT" altLang="x-none" sz="1600" dirty="0" smtClean="0">
                <a:solidFill>
                  <a:srgbClr val="0000FF"/>
                </a:solidFill>
                <a:latin typeface="Arial Rounded MT Bold" charset="0"/>
              </a:rPr>
              <a:t>Almeno u</a:t>
            </a:r>
            <a:r>
              <a:rPr lang="it-IT" altLang="x-none" sz="1600" dirty="0" smtClean="0">
                <a:solidFill>
                  <a:srgbClr val="0000FF"/>
                </a:solidFill>
                <a:latin typeface="Arial Rounded MT Bold" charset="0"/>
              </a:rPr>
              <a:t>n </a:t>
            </a:r>
            <a:r>
              <a:rPr lang="it-IT" altLang="x-none" sz="1600" dirty="0">
                <a:solidFill>
                  <a:srgbClr val="0000FF"/>
                </a:solidFill>
                <a:latin typeface="Arial Rounded MT Bold" charset="0"/>
              </a:rPr>
              <a:t>libro su cui studiare è indispensabile.</a:t>
            </a:r>
          </a:p>
          <a:p>
            <a:pPr eaLnBrk="1" hangingPunct="1">
              <a:spcBef>
                <a:spcPct val="0"/>
              </a:spcBef>
              <a:buFontTx/>
              <a:buNone/>
            </a:pPr>
            <a:r>
              <a:rPr lang="it-IT" altLang="x-none" sz="1600" dirty="0">
                <a:solidFill>
                  <a:srgbClr val="0000FF"/>
                </a:solidFill>
                <a:latin typeface="Arial Rounded MT Bold" charset="0"/>
              </a:rPr>
              <a:t>I docenti non hanno un testo di riferimento</a:t>
            </a:r>
            <a:r>
              <a:rPr lang="it-IT" altLang="x-none" sz="1600" dirty="0" smtClean="0">
                <a:solidFill>
                  <a:srgbClr val="0000FF"/>
                </a:solidFill>
                <a:latin typeface="Arial Rounded MT Bold" charset="0"/>
              </a:rPr>
              <a:t>.</a:t>
            </a:r>
            <a:endParaRPr lang="it-IT" altLang="x-none" sz="1600" dirty="0">
              <a:solidFill>
                <a:srgbClr val="0000FF"/>
              </a:solidFill>
              <a:latin typeface="Arial Rounded MT Bold" charset="0"/>
            </a:endParaRPr>
          </a:p>
        </p:txBody>
      </p:sp>
      <p:sp>
        <p:nvSpPr>
          <p:cNvPr id="15362" name="CasellaDiTesto 1"/>
          <p:cNvSpPr txBox="1">
            <a:spLocks noChangeArrowheads="1"/>
          </p:cNvSpPr>
          <p:nvPr/>
        </p:nvSpPr>
        <p:spPr bwMode="auto">
          <a:xfrm>
            <a:off x="0" y="26064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x-none" sz="2800" dirty="0"/>
              <a:t>Corso integrato di Fisiologia Umana</a:t>
            </a:r>
          </a:p>
        </p:txBody>
      </p:sp>
      <p:sp>
        <p:nvSpPr>
          <p:cNvPr id="15363" name="CasellaDiTesto 2"/>
          <p:cNvSpPr txBox="1">
            <a:spLocks noChangeArrowheads="1"/>
          </p:cNvSpPr>
          <p:nvPr/>
        </p:nvSpPr>
        <p:spPr bwMode="auto">
          <a:xfrm>
            <a:off x="0" y="286499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x-none" sz="2000"/>
              <a:t>	Docenti: 		prof. </a:t>
            </a:r>
            <a:r>
              <a:rPr lang="it-IT" altLang="x-none" sz="2000" dirty="0"/>
              <a:t>P. Paolo Battaglini</a:t>
            </a:r>
          </a:p>
          <a:p>
            <a:pPr>
              <a:spcBef>
                <a:spcPct val="0"/>
              </a:spcBef>
              <a:buFontTx/>
              <a:buNone/>
            </a:pPr>
            <a:r>
              <a:rPr lang="it-IT" altLang="x-none" sz="2000" dirty="0"/>
              <a:t>				prof.ssa Annalisa </a:t>
            </a:r>
            <a:r>
              <a:rPr lang="it-IT" altLang="x-none" sz="2000" dirty="0" err="1"/>
              <a:t>Bernareggi</a:t>
            </a:r>
            <a:endParaRPr lang="it-IT" altLang="x-none" sz="2000" dirty="0"/>
          </a:p>
        </p:txBody>
      </p:sp>
      <p:sp>
        <p:nvSpPr>
          <p:cNvPr id="15364" name="CasellaDiTesto 3"/>
          <p:cNvSpPr txBox="1">
            <a:spLocks noChangeArrowheads="1"/>
          </p:cNvSpPr>
          <p:nvPr/>
        </p:nvSpPr>
        <p:spPr bwMode="auto">
          <a:xfrm>
            <a:off x="0" y="1196752"/>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x-none" sz="2000" b="1" dirty="0">
                <a:solidFill>
                  <a:srgbClr val="FF0000"/>
                </a:solidFill>
              </a:rPr>
              <a:t>  </a:t>
            </a:r>
            <a:r>
              <a:rPr lang="it-IT" altLang="x-none" sz="2000" b="1" dirty="0" smtClean="0">
                <a:solidFill>
                  <a:srgbClr val="FF0000"/>
                </a:solidFill>
              </a:rPr>
              <a:t> </a:t>
            </a:r>
            <a:r>
              <a:rPr lang="it-IT" altLang="x-none" sz="2000" b="1" dirty="0">
                <a:solidFill>
                  <a:srgbClr val="FF0000"/>
                </a:solidFill>
              </a:rPr>
              <a:t>Corsi di laurea in: </a:t>
            </a:r>
            <a:r>
              <a:rPr lang="it-IT" altLang="x-none" sz="2000" b="1" dirty="0" smtClean="0">
                <a:solidFill>
                  <a:srgbClr val="FF0000"/>
                </a:solidFill>
              </a:rPr>
              <a:t>Medicina </a:t>
            </a:r>
            <a:r>
              <a:rPr lang="it-IT" altLang="x-none" sz="2000" b="1" dirty="0">
                <a:solidFill>
                  <a:srgbClr val="FF0000"/>
                </a:solidFill>
              </a:rPr>
              <a:t>e Chirurgia (2 </a:t>
            </a:r>
            <a:r>
              <a:rPr lang="it-IT" altLang="x-none" sz="2000" b="1" dirty="0" smtClean="0">
                <a:solidFill>
                  <a:srgbClr val="FF0000"/>
                </a:solidFill>
              </a:rPr>
              <a:t>semestri, 16 </a:t>
            </a:r>
            <a:r>
              <a:rPr lang="it-IT" altLang="x-none" sz="2000" b="1" dirty="0" err="1" smtClean="0">
                <a:solidFill>
                  <a:srgbClr val="FF0000"/>
                </a:solidFill>
              </a:rPr>
              <a:t>cfu</a:t>
            </a:r>
            <a:r>
              <a:rPr lang="it-IT" altLang="x-none" sz="2000" b="1" dirty="0" smtClean="0">
                <a:solidFill>
                  <a:srgbClr val="FF0000"/>
                </a:solidFill>
              </a:rPr>
              <a:t>)</a:t>
            </a:r>
            <a:endParaRPr lang="it-IT" altLang="x-none" sz="2000" b="1" dirty="0">
              <a:solidFill>
                <a:srgbClr val="FF0000"/>
              </a:solidFill>
            </a:endParaRPr>
          </a:p>
          <a:p>
            <a:pPr>
              <a:spcBef>
                <a:spcPct val="0"/>
              </a:spcBef>
              <a:buFontTx/>
              <a:buNone/>
            </a:pPr>
            <a:r>
              <a:rPr lang="it-IT" altLang="x-none" sz="2000" b="1" dirty="0">
                <a:solidFill>
                  <a:srgbClr val="FF0000"/>
                </a:solidFill>
              </a:rPr>
              <a:t>		</a:t>
            </a:r>
            <a:r>
              <a:rPr lang="it-IT" altLang="x-none" sz="2000" b="1" dirty="0" smtClean="0">
                <a:solidFill>
                  <a:srgbClr val="FF0000"/>
                </a:solidFill>
              </a:rPr>
              <a:t>         </a:t>
            </a:r>
            <a:endParaRPr lang="it-IT" altLang="x-none" sz="2000" b="1" dirty="0" smtClean="0">
              <a:solidFill>
                <a:srgbClr val="FF0000"/>
              </a:solidFill>
            </a:endParaRPr>
          </a:p>
          <a:p>
            <a:pPr>
              <a:spcBef>
                <a:spcPct val="0"/>
              </a:spcBef>
              <a:buFontTx/>
              <a:buNone/>
            </a:pPr>
            <a:r>
              <a:rPr lang="it-IT" altLang="x-none" sz="2000" b="1" dirty="0">
                <a:solidFill>
                  <a:srgbClr val="FF0000"/>
                </a:solidFill>
              </a:rPr>
              <a:t> </a:t>
            </a:r>
            <a:r>
              <a:rPr lang="it-IT" altLang="x-none" sz="2000" b="1" dirty="0" smtClean="0">
                <a:solidFill>
                  <a:srgbClr val="FF0000"/>
                </a:solidFill>
              </a:rPr>
              <a:t>                                   </a:t>
            </a:r>
            <a:r>
              <a:rPr lang="it-IT" altLang="x-none" sz="2000" b="1" dirty="0" smtClean="0">
                <a:solidFill>
                  <a:srgbClr val="FF0000"/>
                </a:solidFill>
              </a:rPr>
              <a:t>Odontoiatria </a:t>
            </a:r>
            <a:r>
              <a:rPr lang="it-IT" altLang="x-none" sz="2000" b="1" dirty="0">
                <a:solidFill>
                  <a:srgbClr val="FF0000"/>
                </a:solidFill>
              </a:rPr>
              <a:t>e Protesi Dentaria (1 </a:t>
            </a:r>
            <a:r>
              <a:rPr lang="it-IT" altLang="x-none" sz="2000" b="1" dirty="0" smtClean="0">
                <a:solidFill>
                  <a:srgbClr val="FF0000"/>
                </a:solidFill>
              </a:rPr>
              <a:t>semestre, 9 </a:t>
            </a:r>
            <a:r>
              <a:rPr lang="it-IT" altLang="x-none" sz="2000" b="1" dirty="0" err="1" smtClean="0">
                <a:solidFill>
                  <a:srgbClr val="FF0000"/>
                </a:solidFill>
              </a:rPr>
              <a:t>cfu</a:t>
            </a:r>
            <a:r>
              <a:rPr lang="it-IT" altLang="x-none" sz="2000" b="1" dirty="0" smtClean="0">
                <a:solidFill>
                  <a:srgbClr val="FF0000"/>
                </a:solidFill>
              </a:rPr>
              <a:t>)</a:t>
            </a:r>
          </a:p>
          <a:p>
            <a:pPr>
              <a:spcBef>
                <a:spcPct val="0"/>
              </a:spcBef>
              <a:buFontTx/>
              <a:buNone/>
            </a:pPr>
            <a:r>
              <a:rPr lang="it-IT" altLang="x-none" sz="2000" b="1" dirty="0">
                <a:solidFill>
                  <a:srgbClr val="FF0000"/>
                </a:solidFill>
              </a:rPr>
              <a:t> </a:t>
            </a:r>
            <a:r>
              <a:rPr lang="it-IT" altLang="x-none" sz="2000" b="1" dirty="0" smtClean="0">
                <a:solidFill>
                  <a:srgbClr val="FF0000"/>
                </a:solidFill>
              </a:rPr>
              <a:t>                                  + ADE (Approfondimenti di Fisiologia d’organo, 4 </a:t>
            </a:r>
            <a:r>
              <a:rPr lang="it-IT" altLang="x-none" sz="2000" b="1" dirty="0" err="1" smtClean="0">
                <a:solidFill>
                  <a:srgbClr val="FF0000"/>
                </a:solidFill>
              </a:rPr>
              <a:t>cfu</a:t>
            </a:r>
            <a:r>
              <a:rPr lang="it-IT" altLang="x-none" sz="2000" b="1" dirty="0" smtClean="0">
                <a:solidFill>
                  <a:srgbClr val="FF0000"/>
                </a:solidFill>
              </a:rPr>
              <a:t>)</a:t>
            </a:r>
            <a:endParaRPr lang="it-IT" altLang="x-none" sz="2000" b="1" dirty="0">
              <a:solidFill>
                <a:srgbClr val="FF0000"/>
              </a:solidFill>
            </a:endParaRPr>
          </a:p>
        </p:txBody>
      </p:sp>
      <p:sp>
        <p:nvSpPr>
          <p:cNvPr id="2" name="CasellaDiTesto 1"/>
          <p:cNvSpPr txBox="1"/>
          <p:nvPr/>
        </p:nvSpPr>
        <p:spPr>
          <a:xfrm>
            <a:off x="179512" y="3933056"/>
            <a:ext cx="8964488" cy="1323439"/>
          </a:xfrm>
          <a:prstGeom prst="rect">
            <a:avLst/>
          </a:prstGeom>
          <a:noFill/>
        </p:spPr>
        <p:txBody>
          <a:bodyPr wrap="square" rtlCol="0">
            <a:spAutoFit/>
          </a:bodyPr>
          <a:lstStyle/>
          <a:p>
            <a:pPr algn="r"/>
            <a:r>
              <a:rPr lang="it-IT" sz="1600" dirty="0" smtClean="0">
                <a:solidFill>
                  <a:srgbClr val="0000FF"/>
                </a:solidFill>
                <a:latin typeface="Arial Rounded MT Bold" charset="0"/>
                <a:ea typeface="Arial Rounded MT Bold" charset="0"/>
                <a:cs typeface="Arial Rounded MT Bold" charset="0"/>
              </a:rPr>
              <a:t>ESAME:</a:t>
            </a:r>
          </a:p>
          <a:p>
            <a:pPr algn="r"/>
            <a:r>
              <a:rPr lang="it-IT" sz="1600" dirty="0" smtClean="0">
                <a:solidFill>
                  <a:srgbClr val="0000FF"/>
                </a:solidFill>
                <a:latin typeface="Arial Rounded MT Bold" charset="0"/>
                <a:ea typeface="Arial Rounded MT Bold" charset="0"/>
                <a:cs typeface="Arial Rounded MT Bold" charset="0"/>
              </a:rPr>
              <a:t>unico e orale.</a:t>
            </a:r>
          </a:p>
          <a:p>
            <a:pPr algn="r"/>
            <a:r>
              <a:rPr lang="it-IT" sz="1600" dirty="0" smtClean="0">
                <a:solidFill>
                  <a:srgbClr val="0000FF"/>
                </a:solidFill>
                <a:latin typeface="Arial Rounded MT Bold" charset="0"/>
                <a:ea typeface="Arial Rounded MT Bold" charset="0"/>
                <a:cs typeface="Arial Rounded MT Bold" charset="0"/>
              </a:rPr>
              <a:t>4-8 domande.</a:t>
            </a:r>
          </a:p>
          <a:p>
            <a:pPr algn="r"/>
            <a:r>
              <a:rPr lang="it-IT" sz="1600" dirty="0" smtClean="0">
                <a:solidFill>
                  <a:srgbClr val="0000FF"/>
                </a:solidFill>
                <a:latin typeface="Arial Rounded MT Bold" charset="0"/>
                <a:ea typeface="Arial Rounded MT Bold" charset="0"/>
                <a:cs typeface="Arial Rounded MT Bold" charset="0"/>
              </a:rPr>
              <a:t>20-50 minuti.</a:t>
            </a:r>
          </a:p>
          <a:p>
            <a:pPr algn="r"/>
            <a:r>
              <a:rPr lang="it-IT" sz="1600" dirty="0" smtClean="0">
                <a:solidFill>
                  <a:srgbClr val="0000FF"/>
                </a:solidFill>
                <a:latin typeface="Arial Rounded MT Bold" charset="0"/>
                <a:ea typeface="Arial Rounded MT Bold" charset="0"/>
                <a:cs typeface="Arial Rounded MT Bold" charset="0"/>
              </a:rPr>
              <a:t>Prima domanda a scelta. </a:t>
            </a:r>
            <a:endParaRPr lang="it-IT" sz="1600" dirty="0">
              <a:solidFill>
                <a:srgbClr val="0000FF"/>
              </a:solidFill>
              <a:latin typeface="Arial Rounded MT Bold" charset="0"/>
              <a:ea typeface="Arial Rounded MT Bold" charset="0"/>
              <a:cs typeface="Arial Rounded MT Bold"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BD_Hunefer"/>
          <p:cNvPicPr>
            <a:picLocks noChangeAspect="1" noChangeArrowheads="1"/>
          </p:cNvPicPr>
          <p:nvPr/>
        </p:nvPicPr>
        <p:blipFill>
          <a:blip r:embed="rId3">
            <a:extLst>
              <a:ext uri="{28A0092B-C50C-407E-A947-70E740481C1C}">
                <a14:useLocalDpi xmlns:a14="http://schemas.microsoft.com/office/drawing/2010/main" val="0"/>
              </a:ext>
            </a:extLst>
          </a:blip>
          <a:srcRect r="32800" b="2737"/>
          <a:stretch>
            <a:fillRect/>
          </a:stretch>
        </p:blipFill>
        <p:spPr bwMode="auto">
          <a:xfrm>
            <a:off x="0" y="1444625"/>
            <a:ext cx="914400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3" descr="moving tho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47638"/>
            <a:ext cx="110172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9540" name="Text Box 4"/>
          <p:cNvSpPr txBox="1">
            <a:spLocks noChangeArrowheads="1"/>
          </p:cNvSpPr>
          <p:nvPr/>
        </p:nvSpPr>
        <p:spPr bwMode="auto">
          <a:xfrm>
            <a:off x="1237928" y="6389588"/>
            <a:ext cx="7270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spAutoFit/>
          </a:bodyPr>
          <a:lstStyle/>
          <a:p>
            <a:pPr>
              <a:defRPr/>
            </a:pPr>
            <a:r>
              <a:rPr lang="it-IT" u="none">
                <a:ea typeface="ＭＳ Ｐゴシック" charset="0"/>
              </a:rPr>
              <a:t>Anubis</a:t>
            </a:r>
          </a:p>
        </p:txBody>
      </p:sp>
      <p:sp>
        <p:nvSpPr>
          <p:cNvPr id="449541" name="Text Box 5"/>
          <p:cNvSpPr txBox="1">
            <a:spLocks noChangeArrowheads="1"/>
          </p:cNvSpPr>
          <p:nvPr/>
        </p:nvSpPr>
        <p:spPr bwMode="auto">
          <a:xfrm>
            <a:off x="2076128" y="6021288"/>
            <a:ext cx="6286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spAutoFit/>
          </a:bodyPr>
          <a:lstStyle/>
          <a:p>
            <a:pPr>
              <a:defRPr/>
            </a:pPr>
            <a:r>
              <a:rPr lang="it-IT" u="none">
                <a:ea typeface="ＭＳ Ｐゴシック" charset="0"/>
              </a:rPr>
              <a:t>cuore</a:t>
            </a:r>
          </a:p>
        </p:txBody>
      </p:sp>
      <p:sp>
        <p:nvSpPr>
          <p:cNvPr id="449542" name="Text Box 6"/>
          <p:cNvSpPr txBox="1">
            <a:spLocks noChangeArrowheads="1"/>
          </p:cNvSpPr>
          <p:nvPr/>
        </p:nvSpPr>
        <p:spPr bwMode="auto">
          <a:xfrm>
            <a:off x="4987603" y="6021288"/>
            <a:ext cx="66833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spAutoFit/>
          </a:bodyPr>
          <a:lstStyle/>
          <a:p>
            <a:pPr>
              <a:defRPr/>
            </a:pPr>
            <a:r>
              <a:rPr lang="it-IT" u="none">
                <a:ea typeface="ＭＳ Ｐゴシック" charset="0"/>
              </a:rPr>
              <a:t>piuma</a:t>
            </a:r>
          </a:p>
        </p:txBody>
      </p:sp>
      <p:sp>
        <p:nvSpPr>
          <p:cNvPr id="449543" name="Text Box 7"/>
          <p:cNvSpPr txBox="1">
            <a:spLocks noChangeArrowheads="1"/>
          </p:cNvSpPr>
          <p:nvPr/>
        </p:nvSpPr>
        <p:spPr bwMode="auto">
          <a:xfrm>
            <a:off x="4251325" y="3822700"/>
            <a:ext cx="144938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spAutoFit/>
          </a:bodyPr>
          <a:lstStyle/>
          <a:p>
            <a:pPr>
              <a:defRPr/>
            </a:pPr>
            <a:r>
              <a:rPr lang="it-IT" u="none">
                <a:ea typeface="ＭＳ Ｐゴシック" charset="0"/>
              </a:rPr>
              <a:t>spirito del morto</a:t>
            </a:r>
          </a:p>
        </p:txBody>
      </p:sp>
      <p:sp>
        <p:nvSpPr>
          <p:cNvPr id="449544" name="Text Box 8"/>
          <p:cNvSpPr txBox="1">
            <a:spLocks noChangeArrowheads="1"/>
          </p:cNvSpPr>
          <p:nvPr/>
        </p:nvSpPr>
        <p:spPr bwMode="auto">
          <a:xfrm>
            <a:off x="5902003" y="6389588"/>
            <a:ext cx="6381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spAutoFit/>
          </a:bodyPr>
          <a:lstStyle/>
          <a:p>
            <a:pPr>
              <a:defRPr/>
            </a:pPr>
            <a:r>
              <a:rPr lang="it-IT" u="none">
                <a:ea typeface="ＭＳ Ｐゴシック" charset="0"/>
              </a:rPr>
              <a:t>Thoth</a:t>
            </a:r>
          </a:p>
        </p:txBody>
      </p:sp>
      <p:sp>
        <p:nvSpPr>
          <p:cNvPr id="449545" name="Text Box 9"/>
          <p:cNvSpPr txBox="1">
            <a:spLocks noChangeArrowheads="1"/>
          </p:cNvSpPr>
          <p:nvPr/>
        </p:nvSpPr>
        <p:spPr bwMode="auto">
          <a:xfrm>
            <a:off x="323528" y="6389588"/>
            <a:ext cx="6381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spAutoFit/>
          </a:bodyPr>
          <a:lstStyle/>
          <a:p>
            <a:pPr>
              <a:defRPr/>
            </a:pPr>
            <a:r>
              <a:rPr lang="it-IT" u="none">
                <a:ea typeface="ＭＳ Ｐゴシック" charset="0"/>
              </a:rPr>
              <a:t>Morto</a:t>
            </a:r>
          </a:p>
        </p:txBody>
      </p:sp>
      <p:sp>
        <p:nvSpPr>
          <p:cNvPr id="449546" name="Text Box 10"/>
          <p:cNvSpPr txBox="1">
            <a:spLocks noChangeArrowheads="1"/>
          </p:cNvSpPr>
          <p:nvPr/>
        </p:nvSpPr>
        <p:spPr bwMode="auto">
          <a:xfrm>
            <a:off x="4057328" y="6389588"/>
            <a:ext cx="9747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spAutoFit/>
          </a:bodyPr>
          <a:lstStyle/>
          <a:p>
            <a:pPr>
              <a:defRPr/>
            </a:pPr>
            <a:r>
              <a:rPr lang="it-IT" u="none">
                <a:ea typeface="ＭＳ Ｐゴシック" charset="0"/>
              </a:rPr>
              <a:t>divoratore</a:t>
            </a:r>
          </a:p>
        </p:txBody>
      </p:sp>
      <p:sp>
        <p:nvSpPr>
          <p:cNvPr id="449547" name="Text Box 11"/>
          <p:cNvSpPr txBox="1">
            <a:spLocks noChangeArrowheads="1"/>
          </p:cNvSpPr>
          <p:nvPr/>
        </p:nvSpPr>
        <p:spPr bwMode="auto">
          <a:xfrm>
            <a:off x="76200" y="57150"/>
            <a:ext cx="7620000" cy="1314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algn="just" eaLnBrk="1" hangingPunct="1"/>
            <a:r>
              <a:rPr lang="it-IT" altLang="it-IT" sz="1600" b="0" u="none" dirty="0">
                <a:solidFill>
                  <a:schemeClr val="tx1"/>
                </a:solidFill>
                <a:latin typeface="Tahoma" charset="0"/>
              </a:rPr>
              <a:t>Gli antichi egizi ritenevano che il cuore fosse la sede delle emozioni, della intelligenza e del carattere, così da contenere tutti gli aspetti, buoni e cattivi, di una persona. Se il cuore pesa più della piuma, il morto è condannato alla non-esistenza e il suo cuore viene mangiato dal </a:t>
            </a:r>
            <a:r>
              <a:rPr lang="ja-JP" altLang="it-IT" sz="1600" b="0" u="none" dirty="0">
                <a:solidFill>
                  <a:schemeClr val="tx1"/>
                </a:solidFill>
                <a:latin typeface="Tahoma" charset="0"/>
              </a:rPr>
              <a:t>“</a:t>
            </a:r>
            <a:r>
              <a:rPr lang="it-IT" altLang="ja-JP" sz="1600" b="0" u="none" dirty="0">
                <a:solidFill>
                  <a:schemeClr val="tx1"/>
                </a:solidFill>
                <a:latin typeface="Tahoma" charset="0"/>
              </a:rPr>
              <a:t>divoratore</a:t>
            </a:r>
            <a:r>
              <a:rPr lang="ja-JP" altLang="it-IT" sz="1600" b="0" u="none" dirty="0">
                <a:solidFill>
                  <a:schemeClr val="tx1"/>
                </a:solidFill>
                <a:latin typeface="Tahoma" charset="0"/>
              </a:rPr>
              <a:t>”</a:t>
            </a:r>
            <a:r>
              <a:rPr lang="it-IT" altLang="ja-JP" sz="1600" b="0" u="none" dirty="0">
                <a:solidFill>
                  <a:schemeClr val="tx1"/>
                </a:solidFill>
                <a:latin typeface="Tahoma" charset="0"/>
              </a:rPr>
              <a:t>, un mostro in parte coccodrillo, leone e ippopotamo.</a:t>
            </a:r>
            <a:endParaRPr lang="it-IT" altLang="it-IT" sz="1600" b="0" u="none" dirty="0">
              <a:solidFill>
                <a:schemeClr val="tx1"/>
              </a:solidFill>
              <a:latin typeface="Tahoma" charset="0"/>
            </a:endParaRPr>
          </a:p>
        </p:txBody>
      </p:sp>
    </p:spTree>
    <p:extLst>
      <p:ext uri="{BB962C8B-B14F-4D97-AF65-F5344CB8AC3E}">
        <p14:creationId xmlns:p14="http://schemas.microsoft.com/office/powerpoint/2010/main" val="1618987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6" y="-27384"/>
            <a:ext cx="9125564" cy="447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tangolo 8"/>
          <p:cNvSpPr/>
          <p:nvPr/>
        </p:nvSpPr>
        <p:spPr bwMode="auto">
          <a:xfrm>
            <a:off x="0" y="3573016"/>
            <a:ext cx="9144000" cy="3284984"/>
          </a:xfrm>
          <a:prstGeom prst="rect">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8" name="Immagine 7"/>
          <p:cNvPicPr>
            <a:picLocks noChangeAspect="1"/>
          </p:cNvPicPr>
          <p:nvPr/>
        </p:nvPicPr>
        <p:blipFill rotWithShape="1">
          <a:blip r:embed="rId3">
            <a:extLst>
              <a:ext uri="{28A0092B-C50C-407E-A947-70E740481C1C}">
                <a14:useLocalDpi xmlns:a14="http://schemas.microsoft.com/office/drawing/2010/main" val="0"/>
              </a:ext>
            </a:extLst>
          </a:blip>
          <a:srcRect t="17395"/>
          <a:stretch/>
        </p:blipFill>
        <p:spPr>
          <a:xfrm>
            <a:off x="1043608" y="3582364"/>
            <a:ext cx="7128792" cy="3275635"/>
          </a:xfrm>
          <a:prstGeom prst="rect">
            <a:avLst/>
          </a:prstGeom>
        </p:spPr>
      </p:pic>
      <p:sp>
        <p:nvSpPr>
          <p:cNvPr id="7" name="Text Box 14"/>
          <p:cNvSpPr txBox="1">
            <a:spLocks noChangeArrowheads="1"/>
          </p:cNvSpPr>
          <p:nvPr/>
        </p:nvSpPr>
        <p:spPr bwMode="auto">
          <a:xfrm>
            <a:off x="1331640" y="3501008"/>
            <a:ext cx="6281528" cy="276999"/>
          </a:xfrm>
          <a:prstGeom prst="rect">
            <a:avLst/>
          </a:prstGeom>
          <a:solidFill>
            <a:schemeClr val="tx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spAutoFit/>
          </a:bodyPr>
          <a:lstStyle/>
          <a:p>
            <a:pPr>
              <a:defRPr/>
            </a:pPr>
            <a:r>
              <a:rPr lang="it-IT" sz="1200" dirty="0" smtClean="0">
                <a:solidFill>
                  <a:schemeClr val="bg1"/>
                </a:solidFill>
                <a:latin typeface="Tahoma" charset="0"/>
                <a:ea typeface="ＭＳ Ｐゴシック" charset="0"/>
              </a:rPr>
              <a:t>INTESTINO</a:t>
            </a:r>
            <a:r>
              <a:rPr lang="it-IT" sz="1200" b="0" u="none" dirty="0" smtClean="0">
                <a:solidFill>
                  <a:schemeClr val="bg1"/>
                </a:solidFill>
                <a:latin typeface="Tahoma" charset="0"/>
                <a:ea typeface="ＭＳ Ｐゴシック" charset="0"/>
              </a:rPr>
              <a:t>                        POLMONI                       STOMACO                        </a:t>
            </a:r>
            <a:r>
              <a:rPr lang="it-IT" sz="1200" dirty="0" smtClean="0">
                <a:solidFill>
                  <a:schemeClr val="bg1"/>
                </a:solidFill>
                <a:latin typeface="Tahoma" charset="0"/>
                <a:ea typeface="ＭＳ Ｐゴシック" charset="0"/>
              </a:rPr>
              <a:t>FEGATO</a:t>
            </a:r>
            <a:endParaRPr lang="it-IT" sz="1200" b="0" u="none" dirty="0">
              <a:solidFill>
                <a:schemeClr val="bg1"/>
              </a:solidFill>
              <a:latin typeface="Tahoma" charset="0"/>
              <a:ea typeface="ＭＳ Ｐゴシック" charset="0"/>
            </a:endParaRPr>
          </a:p>
        </p:txBody>
      </p:sp>
      <p:sp>
        <p:nvSpPr>
          <p:cNvPr id="4" name="3 CuadroTexto"/>
          <p:cNvSpPr txBox="1"/>
          <p:nvPr/>
        </p:nvSpPr>
        <p:spPr>
          <a:xfrm>
            <a:off x="0" y="6085165"/>
            <a:ext cx="9144000" cy="800219"/>
          </a:xfrm>
          <a:prstGeom prst="rect">
            <a:avLst/>
          </a:prstGeom>
          <a:solidFill>
            <a:schemeClr val="tx1">
              <a:alpha val="30000"/>
            </a:schemeClr>
          </a:solidFill>
        </p:spPr>
        <p:txBody>
          <a:bodyPr wrap="square" rtlCol="0">
            <a:spAutoFit/>
          </a:bodyPr>
          <a:lstStyle/>
          <a:p>
            <a:r>
              <a:rPr lang="es-AR" sz="1600" u="none" dirty="0" smtClean="0">
                <a:solidFill>
                  <a:schemeClr val="bg1"/>
                </a:solidFill>
                <a:latin typeface="Tahoma" charset="0"/>
                <a:ea typeface="Tahoma" charset="0"/>
                <a:cs typeface="Tahoma" charset="0"/>
              </a:rPr>
              <a:t>Egizi, mummificazione: raschiamento del cervello, che successivamente veniva gettato via.</a:t>
            </a:r>
          </a:p>
          <a:p>
            <a:r>
              <a:rPr lang="es-AR" sz="1600" u="none" dirty="0" smtClean="0">
                <a:solidFill>
                  <a:schemeClr val="bg1"/>
                </a:solidFill>
                <a:latin typeface="Tahoma" charset="0"/>
                <a:ea typeface="Tahoma" charset="0"/>
                <a:cs typeface="Tahoma" charset="0"/>
              </a:rPr>
              <a:t>I visceri, invece, venivano conservati nei vasi canopi.</a:t>
            </a:r>
          </a:p>
          <a:p>
            <a:pPr algn="r"/>
            <a:r>
              <a:rPr lang="es-AR" sz="1400" b="0" u="none" dirty="0" smtClean="0">
                <a:solidFill>
                  <a:schemeClr val="bg1"/>
                </a:solidFill>
                <a:latin typeface="Tahoma" charset="0"/>
                <a:ea typeface="Tahoma" charset="0"/>
                <a:cs typeface="Tahoma" charset="0"/>
              </a:rPr>
              <a:t>Da ‘Egyptian History. 2014. Egyptian Contribution: Advancements in Medicine’.</a:t>
            </a:r>
            <a:endParaRPr lang="es-AR" sz="1400" b="0" u="none" dirty="0">
              <a:solidFill>
                <a:schemeClr val="bg1"/>
              </a:solidFill>
              <a:latin typeface="Tahoma" charset="0"/>
              <a:ea typeface="Tahoma" charset="0"/>
              <a:cs typeface="Tahoma" charset="0"/>
            </a:endParaRPr>
          </a:p>
        </p:txBody>
      </p:sp>
      <p:sp>
        <p:nvSpPr>
          <p:cNvPr id="10" name="Rettangolo 9"/>
          <p:cNvSpPr/>
          <p:nvPr/>
        </p:nvSpPr>
        <p:spPr bwMode="auto">
          <a:xfrm>
            <a:off x="6732240" y="3717032"/>
            <a:ext cx="936104" cy="144016"/>
          </a:xfrm>
          <a:prstGeom prst="rect">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688193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51589" name="Picture 5" descr="ex_hi_01_02"/>
          <p:cNvPicPr>
            <a:picLocks noChangeAspect="1" noChangeArrowheads="1"/>
          </p:cNvPicPr>
          <p:nvPr/>
        </p:nvPicPr>
        <p:blipFill>
          <a:blip r:embed="rId3">
            <a:extLst>
              <a:ext uri="{28A0092B-C50C-407E-A947-70E740481C1C}">
                <a14:useLocalDpi xmlns:a14="http://schemas.microsoft.com/office/drawing/2010/main" val="0"/>
              </a:ext>
            </a:extLst>
          </a:blip>
          <a:srcRect l="8861" t="7500" r="20251" b="13750"/>
          <a:stretch>
            <a:fillRect/>
          </a:stretch>
        </p:blipFill>
        <p:spPr bwMode="auto">
          <a:xfrm>
            <a:off x="395536" y="2852936"/>
            <a:ext cx="2088232" cy="313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590" name="Picture 6" descr="fara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23899"/>
            <a:ext cx="2565400"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591" name="Picture 7" descr="hatschepsut-b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0"/>
            <a:ext cx="171132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592" name="Picture 8" descr="IH020008"/>
          <p:cNvPicPr>
            <a:picLocks noChangeAspect="1" noChangeArrowheads="1"/>
          </p:cNvPicPr>
          <p:nvPr/>
        </p:nvPicPr>
        <p:blipFill>
          <a:blip r:embed="rId6">
            <a:extLst>
              <a:ext uri="{28A0092B-C50C-407E-A947-70E740481C1C}">
                <a14:useLocalDpi xmlns:a14="http://schemas.microsoft.com/office/drawing/2010/main" val="0"/>
              </a:ext>
            </a:extLst>
          </a:blip>
          <a:srcRect l="11688" r="18182"/>
          <a:stretch>
            <a:fillRect/>
          </a:stretch>
        </p:blipFill>
        <p:spPr bwMode="auto">
          <a:xfrm>
            <a:off x="3419872" y="2924944"/>
            <a:ext cx="1710910"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9" descr="maldicion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004" y="122312"/>
            <a:ext cx="17907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601" name="Picture 17" descr="nefertit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3138" y="2514600"/>
            <a:ext cx="30908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35496" y="6309320"/>
            <a:ext cx="6001386" cy="400110"/>
          </a:xfrm>
          <a:prstGeom prst="rect">
            <a:avLst/>
          </a:prstGeom>
          <a:noFill/>
        </p:spPr>
        <p:txBody>
          <a:bodyPr wrap="none" rtlCol="0">
            <a:spAutoFit/>
          </a:bodyPr>
          <a:lstStyle/>
          <a:p>
            <a:r>
              <a:rPr lang="it-IT" sz="2000" dirty="0" smtClean="0">
                <a:solidFill>
                  <a:schemeClr val="bg1"/>
                </a:solidFill>
                <a:latin typeface="Tahoma" charset="0"/>
                <a:ea typeface="Tahoma" charset="0"/>
                <a:cs typeface="Tahoma" charset="0"/>
              </a:rPr>
              <a:t>Il serpente ha </a:t>
            </a:r>
            <a:r>
              <a:rPr lang="it-IT" sz="2000" smtClean="0">
                <a:solidFill>
                  <a:schemeClr val="bg1"/>
                </a:solidFill>
                <a:latin typeface="Tahoma" charset="0"/>
                <a:ea typeface="Tahoma" charset="0"/>
                <a:cs typeface="Tahoma" charset="0"/>
              </a:rPr>
              <a:t>la funzione di unificare i due emisferi</a:t>
            </a:r>
            <a:endParaRPr lang="it-IT" sz="2000">
              <a:solidFill>
                <a:schemeClr val="bg1"/>
              </a:solidFill>
              <a:latin typeface="Tahoma" charset="0"/>
              <a:ea typeface="Tahoma" charset="0"/>
              <a:cs typeface="Tahoma" charset="0"/>
            </a:endParaRPr>
          </a:p>
        </p:txBody>
      </p:sp>
    </p:spTree>
    <p:extLst>
      <p:ext uri="{BB962C8B-B14F-4D97-AF65-F5344CB8AC3E}">
        <p14:creationId xmlns:p14="http://schemas.microsoft.com/office/powerpoint/2010/main" val="919605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2"/>
          <p:cNvSpPr txBox="1">
            <a:spLocks noChangeArrowheads="1"/>
          </p:cNvSpPr>
          <p:nvPr/>
        </p:nvSpPr>
        <p:spPr bwMode="auto">
          <a:xfrm>
            <a:off x="2514600" y="517525"/>
            <a:ext cx="62484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spcBef>
                <a:spcPct val="50000"/>
              </a:spcBef>
            </a:pPr>
            <a:r>
              <a:rPr lang="it-IT" altLang="it-IT" sz="2000" b="0" u="none" dirty="0">
                <a:solidFill>
                  <a:schemeClr val="tx1"/>
                </a:solidFill>
                <a:latin typeface="Tahoma" charset="0"/>
              </a:rPr>
              <a:t>Nel primo millennio a.C. gli antichi greci svilupparono diverse credenze sulle funzionalità del cervello.</a:t>
            </a:r>
          </a:p>
        </p:txBody>
      </p:sp>
      <p:grpSp>
        <p:nvGrpSpPr>
          <p:cNvPr id="289795" name="Group 3"/>
          <p:cNvGrpSpPr>
            <a:grpSpLocks/>
          </p:cNvGrpSpPr>
          <p:nvPr/>
        </p:nvGrpSpPr>
        <p:grpSpPr bwMode="auto">
          <a:xfrm>
            <a:off x="609600" y="2628900"/>
            <a:ext cx="8534400" cy="4229100"/>
            <a:chOff x="384" y="1656"/>
            <a:chExt cx="5376" cy="2664"/>
          </a:xfrm>
        </p:grpSpPr>
        <p:sp>
          <p:nvSpPr>
            <p:cNvPr id="289796" name="Text Box 4"/>
            <p:cNvSpPr txBox="1">
              <a:spLocks noChangeArrowheads="1"/>
            </p:cNvSpPr>
            <p:nvPr/>
          </p:nvSpPr>
          <p:spPr bwMode="auto">
            <a:xfrm>
              <a:off x="384" y="2400"/>
              <a:ext cx="3408" cy="13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algn="r" eaLnBrk="1" hangingPunct="1">
                <a:spcBef>
                  <a:spcPct val="50000"/>
                </a:spcBef>
              </a:pPr>
              <a:r>
                <a:rPr lang="it-IT" altLang="it-IT" sz="2000" b="0" u="none" dirty="0">
                  <a:solidFill>
                    <a:schemeClr val="tx1"/>
                  </a:solidFill>
                  <a:latin typeface="Tahoma" charset="0"/>
                </a:rPr>
                <a:t>Nel IV secolo a.C. Ippocrate affermò che il cervello è la sede della coscienza e della intelligenza.</a:t>
              </a:r>
            </a:p>
            <a:p>
              <a:pPr algn="r" eaLnBrk="1" hangingPunct="1">
                <a:spcBef>
                  <a:spcPct val="50000"/>
                </a:spcBef>
              </a:pPr>
              <a:r>
                <a:rPr lang="it-IT" altLang="it-IT" sz="2000" b="0" u="none" dirty="0">
                  <a:solidFill>
                    <a:schemeClr val="tx1"/>
                  </a:solidFill>
                  <a:latin typeface="Tahoma" charset="0"/>
                </a:rPr>
                <a:t> Ippocrate seguì le affermazioni della scuola pitagorica che, per prima, introdusse l'idea </a:t>
              </a:r>
              <a:r>
                <a:rPr lang="it-IT" altLang="it-IT" sz="2000" b="0" u="none" dirty="0" err="1" smtClean="0">
                  <a:solidFill>
                    <a:schemeClr val="tx1"/>
                  </a:solidFill>
                  <a:latin typeface="Tahoma" charset="0"/>
                </a:rPr>
                <a:t>encefalocentrica</a:t>
              </a:r>
              <a:r>
                <a:rPr lang="it-IT" altLang="it-IT" sz="2000" b="0" u="none" dirty="0">
                  <a:solidFill>
                    <a:schemeClr val="tx1"/>
                  </a:solidFill>
                  <a:latin typeface="Tahoma" charset="0"/>
                </a:rPr>
                <a:t>.</a:t>
              </a:r>
            </a:p>
          </p:txBody>
        </p:sp>
        <p:pic>
          <p:nvPicPr>
            <p:cNvPr id="32774" name="Picture 5" descr="ippocra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 y="1656"/>
              <a:ext cx="1838" cy="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71" name="Picture 6" descr="Anassago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60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799" name="Text Box 7"/>
          <p:cNvSpPr txBox="1">
            <a:spLocks noChangeArrowheads="1"/>
          </p:cNvSpPr>
          <p:nvPr/>
        </p:nvSpPr>
        <p:spPr bwMode="auto">
          <a:xfrm>
            <a:off x="2514600" y="1524000"/>
            <a:ext cx="62484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spcBef>
                <a:spcPct val="50000"/>
              </a:spcBef>
              <a:defRPr/>
            </a:pPr>
            <a:r>
              <a:rPr lang="it-IT" sz="2000" b="0" u="none" dirty="0">
                <a:solidFill>
                  <a:schemeClr val="tx1"/>
                </a:solidFill>
                <a:latin typeface="Tahoma" charset="0"/>
                <a:ea typeface="ＭＳ Ｐゴシック" charset="0"/>
              </a:rPr>
              <a:t>"All'inizio tutte le cose erano insieme; poi venne la </a:t>
            </a:r>
            <a:r>
              <a:rPr lang="it-IT" sz="2000" u="none" dirty="0">
                <a:solidFill>
                  <a:schemeClr val="tx1"/>
                </a:solidFill>
                <a:latin typeface="Tahoma" charset="0"/>
                <a:ea typeface="ＭＳ Ｐゴシック" charset="0"/>
              </a:rPr>
              <a:t>mente</a:t>
            </a:r>
            <a:r>
              <a:rPr lang="it-IT" sz="2000" b="0" u="none" dirty="0">
                <a:solidFill>
                  <a:schemeClr val="tx1"/>
                </a:solidFill>
                <a:latin typeface="Tahoma" charset="0"/>
                <a:ea typeface="ＭＳ Ｐゴシック" charset="0"/>
              </a:rPr>
              <a:t> e le dispose in ordine" (Anassagora).</a:t>
            </a:r>
          </a:p>
        </p:txBody>
      </p:sp>
    </p:spTree>
    <p:extLst>
      <p:ext uri="{BB962C8B-B14F-4D97-AF65-F5344CB8AC3E}">
        <p14:creationId xmlns:p14="http://schemas.microsoft.com/office/powerpoint/2010/main" val="95282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9795"/>
                                        </p:tgtEl>
                                        <p:attrNameLst>
                                          <p:attrName>style.visibility</p:attrName>
                                        </p:attrNameLst>
                                      </p:cBhvr>
                                      <p:to>
                                        <p:strVal val="visible"/>
                                      </p:to>
                                    </p:set>
                                    <p:animEffect transition="in" filter="fade">
                                      <p:cBhvr>
                                        <p:cTn id="7" dur="2000"/>
                                        <p:tgtEl>
                                          <p:spTgt spid="289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ChangeArrowheads="1"/>
          </p:cNvSpPr>
          <p:nvPr/>
        </p:nvSpPr>
        <p:spPr bwMode="auto">
          <a:xfrm>
            <a:off x="228600" y="152400"/>
            <a:ext cx="8534400" cy="701675"/>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algn="ctr" eaLnBrk="1" hangingPunct="1"/>
            <a:r>
              <a:rPr lang="it-IT" altLang="it-IT" sz="2000" b="0" u="none">
                <a:solidFill>
                  <a:schemeClr val="tx1"/>
                </a:solidFill>
                <a:latin typeface="Tahoma" charset="0"/>
              </a:rPr>
              <a:t>Aristotele era un ottimo biologo, ma fu la ricerca dell</a:t>
            </a:r>
            <a:r>
              <a:rPr lang="ja-JP" altLang="it-IT" sz="2000" b="0" u="none">
                <a:solidFill>
                  <a:schemeClr val="tx1"/>
                </a:solidFill>
                <a:latin typeface="Tahoma" charset="0"/>
              </a:rPr>
              <a:t>’</a:t>
            </a:r>
            <a:r>
              <a:rPr lang="it-IT" altLang="ja-JP" sz="2000" b="0" u="none">
                <a:solidFill>
                  <a:schemeClr val="tx1"/>
                </a:solidFill>
                <a:latin typeface="Tahoma" charset="0"/>
              </a:rPr>
              <a:t>inizio della vita a indurlo in errore.</a:t>
            </a:r>
            <a:endParaRPr lang="it-IT" altLang="it-IT" sz="2000" b="0" u="none">
              <a:solidFill>
                <a:schemeClr val="tx1"/>
              </a:solidFill>
              <a:latin typeface="Tahoma" charset="0"/>
            </a:endParaRPr>
          </a:p>
        </p:txBody>
      </p:sp>
      <p:pic>
        <p:nvPicPr>
          <p:cNvPr id="34818" name="Picture 3" descr="180px-Schleiden-vogel"/>
          <p:cNvPicPr>
            <a:picLocks noChangeAspect="1" noChangeArrowheads="1"/>
          </p:cNvPicPr>
          <p:nvPr/>
        </p:nvPicPr>
        <p:blipFill>
          <a:blip r:embed="rId3">
            <a:extLst>
              <a:ext uri="{28A0092B-C50C-407E-A947-70E740481C1C}">
                <a14:useLocalDpi xmlns:a14="http://schemas.microsoft.com/office/drawing/2010/main" val="0"/>
              </a:ext>
            </a:extLst>
          </a:blip>
          <a:srcRect l="3546" t="2942" r="5536" b="11765"/>
          <a:stretch>
            <a:fillRect/>
          </a:stretch>
        </p:blipFill>
        <p:spPr bwMode="auto">
          <a:xfrm>
            <a:off x="6223000" y="2514600"/>
            <a:ext cx="2921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4" descr="Pulci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descr="eg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463" y="4191000"/>
            <a:ext cx="25225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917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Text Box 2"/>
          <p:cNvSpPr txBox="1">
            <a:spLocks noChangeArrowheads="1"/>
          </p:cNvSpPr>
          <p:nvPr/>
        </p:nvSpPr>
        <p:spPr bwMode="auto">
          <a:xfrm>
            <a:off x="76200" y="76200"/>
            <a:ext cx="8991600" cy="161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algn="just" eaLnBrk="1" hangingPunct="1"/>
            <a:r>
              <a:rPr lang="it-IT" altLang="it-IT" sz="2000" b="0" u="none">
                <a:solidFill>
                  <a:schemeClr val="tx1"/>
                </a:solidFill>
                <a:latin typeface="Tahoma" charset="0"/>
              </a:rPr>
              <a:t>Aristotele (III secolo a.C.) riteneva che fosse il cuore la sede dell</a:t>
            </a:r>
            <a:r>
              <a:rPr lang="it-IT" altLang="it-IT" sz="2000" b="0" u="none">
                <a:solidFill>
                  <a:schemeClr val="tx1"/>
                </a:solidFill>
                <a:latin typeface="Tahoma" charset="0"/>
                <a:ea typeface="ヒラギノ角ゴ Pro W3" charset="-128"/>
              </a:rPr>
              <a:t>’</a:t>
            </a:r>
            <a:r>
              <a:rPr lang="it-IT" altLang="ja-JP" sz="2000" b="0" u="none">
                <a:solidFill>
                  <a:schemeClr val="tx1"/>
                </a:solidFill>
                <a:latin typeface="Tahoma" charset="0"/>
              </a:rPr>
              <a:t>intelligenza e vedeva il cervello come un oggetto deputato a raffreddare il sangue, riscaldato dal corpo. Aristotele riteneva quindi che gli esseri umani fossero più razionali delle bestie in quanto possedevano un cervello più grande, in grado di raffreddare meglio il sangue.</a:t>
            </a:r>
            <a:endParaRPr lang="it-IT" altLang="it-IT" sz="2000" b="0" u="none">
              <a:solidFill>
                <a:schemeClr val="tx1"/>
              </a:solidFill>
              <a:latin typeface="Tahoma" charset="0"/>
            </a:endParaRPr>
          </a:p>
        </p:txBody>
      </p:sp>
      <p:pic>
        <p:nvPicPr>
          <p:cNvPr id="36866" name="Picture 3" descr="radia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800600"/>
            <a:ext cx="2270125"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descr="still_17a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Naso-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048000"/>
            <a:ext cx="2255838"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897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Sensi Aristote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113" y="228600"/>
            <a:ext cx="5005387"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3" name="Text Box 3"/>
          <p:cNvSpPr txBox="1">
            <a:spLocks noChangeArrowheads="1"/>
          </p:cNvSpPr>
          <p:nvPr/>
        </p:nvSpPr>
        <p:spPr bwMode="auto">
          <a:xfrm>
            <a:off x="228600" y="6308725"/>
            <a:ext cx="8686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defRPr/>
            </a:pPr>
            <a:r>
              <a:rPr lang="it-IT" sz="2000" b="0" u="none" dirty="0">
                <a:solidFill>
                  <a:schemeClr val="tx1"/>
                </a:solidFill>
                <a:latin typeface="Tahoma" charset="0"/>
                <a:ea typeface="ＭＳ Ｐゴシック" charset="0"/>
              </a:rPr>
              <a:t>Rappresentazione medioevale della concezione </a:t>
            </a:r>
            <a:r>
              <a:rPr lang="it-IT" sz="2000" b="0" u="none" dirty="0" err="1">
                <a:solidFill>
                  <a:schemeClr val="tx1"/>
                </a:solidFill>
                <a:latin typeface="Tahoma" charset="0"/>
                <a:ea typeface="ＭＳ Ｐゴシック" charset="0"/>
              </a:rPr>
              <a:t>cardiocentrica</a:t>
            </a:r>
            <a:r>
              <a:rPr lang="it-IT" sz="2000" b="0" u="none" dirty="0">
                <a:solidFill>
                  <a:schemeClr val="tx1"/>
                </a:solidFill>
                <a:latin typeface="Tahoma" charset="0"/>
                <a:ea typeface="ＭＳ Ｐゴシック" charset="0"/>
              </a:rPr>
              <a:t> di Aristotele</a:t>
            </a:r>
          </a:p>
        </p:txBody>
      </p:sp>
    </p:spTree>
    <p:extLst>
      <p:ext uri="{BB962C8B-B14F-4D97-AF65-F5344CB8AC3E}">
        <p14:creationId xmlns:p14="http://schemas.microsoft.com/office/powerpoint/2010/main" val="206346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6" descr="TRE+SACRI+CUORI+DI+GESU',+MARIA+E+GIUSEPP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2375" y="2911475"/>
            <a:ext cx="284162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Immagine 2" descr="13324125-amore-cuore-in-dono-il-fuoco-icona-per-donna-san-valentino-giorni-illustrazione-passione-eps10.jpg"/>
          <p:cNvPicPr>
            <a:picLocks noChangeAspect="1"/>
          </p:cNvPicPr>
          <p:nvPr/>
        </p:nvPicPr>
        <p:blipFill>
          <a:blip r:embed="rId4">
            <a:extLst>
              <a:ext uri="{28A0092B-C50C-407E-A947-70E740481C1C}">
                <a14:useLocalDpi xmlns:a14="http://schemas.microsoft.com/office/drawing/2010/main" val="0"/>
              </a:ext>
            </a:extLst>
          </a:blip>
          <a:srcRect l="17046" r="14859"/>
          <a:stretch>
            <a:fillRect/>
          </a:stretch>
        </p:blipFill>
        <p:spPr bwMode="auto">
          <a:xfrm>
            <a:off x="7158038" y="11113"/>
            <a:ext cx="1974850"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Immagine 3" descr="consegnare-il-proprio-cuor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1900" y="0"/>
            <a:ext cx="38100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Immagine 2" descr="rol_cuoretraf09.png"/>
          <p:cNvPicPr>
            <a:picLocks noChangeAspect="1"/>
          </p:cNvPicPr>
          <p:nvPr/>
        </p:nvPicPr>
        <p:blipFill>
          <a:blip r:embed="rId6">
            <a:extLst>
              <a:ext uri="{28A0092B-C50C-407E-A947-70E740481C1C}">
                <a14:useLocalDpi xmlns:a14="http://schemas.microsoft.com/office/drawing/2010/main" val="0"/>
              </a:ext>
            </a:extLst>
          </a:blip>
          <a:srcRect t="8968" b="12119"/>
          <a:stretch>
            <a:fillRect/>
          </a:stretch>
        </p:blipFill>
        <p:spPr bwMode="auto">
          <a:xfrm>
            <a:off x="2903538" y="4162425"/>
            <a:ext cx="292258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Sei-sempre-nel-mio-cuo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62425"/>
            <a:ext cx="2500313" cy="2695575"/>
          </a:xfrm>
          <a:prstGeom prst="rect">
            <a:avLst/>
          </a:prstGeom>
          <a:noFill/>
          <a:extLst>
            <a:ext uri="{909E8E84-426E-40DD-AFC4-6F175D3DCCD1}">
              <a14:hiddenFill xmlns:a14="http://schemas.microsoft.com/office/drawing/2010/main">
                <a:solidFill>
                  <a:srgbClr val="FFFFFF"/>
                </a:solidFill>
              </a14:hiddenFill>
            </a:ext>
          </a:extLst>
        </p:spPr>
      </p:pic>
      <p:sp>
        <p:nvSpPr>
          <p:cNvPr id="30729" name="Text Box 9"/>
          <p:cNvSpPr txBox="1">
            <a:spLocks noChangeArrowheads="1"/>
          </p:cNvSpPr>
          <p:nvPr/>
        </p:nvSpPr>
        <p:spPr bwMode="auto">
          <a:xfrm>
            <a:off x="66675" y="315913"/>
            <a:ext cx="239553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it-IT" altLang="x-none" sz="1600">
                <a:latin typeface="Verdana" charset="0"/>
              </a:rPr>
              <a:t>E noi continuiamo ad avere una irrinunciabile idea cardiocentrica</a:t>
            </a:r>
          </a:p>
        </p:txBody>
      </p:sp>
      <p:pic>
        <p:nvPicPr>
          <p:cNvPr id="30730" name="Picture 10" descr="cuore-spezza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50" y="1897063"/>
            <a:ext cx="2328863"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537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ChangeArrowheads="1"/>
          </p:cNvSpPr>
          <p:nvPr/>
        </p:nvSpPr>
        <p:spPr bwMode="auto">
          <a:xfrm>
            <a:off x="152400" y="152400"/>
            <a:ext cx="6324600" cy="1920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algn="just" eaLnBrk="1" hangingPunct="1"/>
            <a:r>
              <a:rPr lang="it-IT" altLang="it-IT" sz="2000" b="0" u="none" dirty="0">
                <a:solidFill>
                  <a:schemeClr val="tx1"/>
                </a:solidFill>
                <a:latin typeface="Tahoma" charset="0"/>
              </a:rPr>
              <a:t>Durante l</a:t>
            </a:r>
            <a:r>
              <a:rPr lang="ja-JP" altLang="it-IT" sz="2000" b="0" u="none" dirty="0">
                <a:solidFill>
                  <a:schemeClr val="tx1"/>
                </a:solidFill>
                <a:latin typeface="Tahoma" charset="0"/>
                <a:ea typeface="ヒラギノ角ゴ Pro W3" charset="-128"/>
              </a:rPr>
              <a:t>’</a:t>
            </a:r>
            <a:r>
              <a:rPr lang="it-IT" altLang="ja-JP" sz="2000" b="0" u="none" dirty="0">
                <a:solidFill>
                  <a:schemeClr val="tx1"/>
                </a:solidFill>
                <a:latin typeface="Tahoma" charset="0"/>
              </a:rPr>
              <a:t>impero romano, il medico GALENO (129-199) sezionò numerosi cervelli. scoprì che il cervello è cavo a causa della presenza dei ventricoli. Ciò lo portò a concepirlo come una specie di pompa che attraeva il pneuma psichico dagli organi di senso e lo spingeva nei nervi motori per far contrarre i muscoli.</a:t>
            </a:r>
            <a:r>
              <a:rPr lang="it-IT" altLang="ja-JP" sz="2400" u="none" dirty="0">
                <a:solidFill>
                  <a:srgbClr val="D5152A"/>
                </a:solidFill>
                <a:latin typeface="Arial" charset="0"/>
              </a:rPr>
              <a:t> </a:t>
            </a:r>
            <a:endParaRPr lang="it-IT" altLang="it-IT" sz="2000" b="0" u="none" dirty="0">
              <a:solidFill>
                <a:schemeClr val="tx1"/>
              </a:solidFill>
              <a:latin typeface="Tahoma" charset="0"/>
            </a:endParaRPr>
          </a:p>
        </p:txBody>
      </p:sp>
      <p:pic>
        <p:nvPicPr>
          <p:cNvPr id="295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41313"/>
            <a:ext cx="2503488" cy="2003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95946" name="Text Box 10"/>
          <p:cNvSpPr txBox="1">
            <a:spLocks noChangeArrowheads="1"/>
          </p:cNvSpPr>
          <p:nvPr/>
        </p:nvSpPr>
        <p:spPr bwMode="auto">
          <a:xfrm>
            <a:off x="2699792" y="6093296"/>
            <a:ext cx="1916088"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defRPr/>
            </a:pPr>
            <a:r>
              <a:rPr lang="it-IT" altLang="ja-JP" sz="1600" b="0" u="none">
                <a:solidFill>
                  <a:schemeClr val="tx1"/>
                </a:solidFill>
                <a:latin typeface="Tahoma" charset="0"/>
                <a:ea typeface="ＭＳ Ｐゴシック" charset="0"/>
              </a:rPr>
              <a:t>Ignoto (~1500)</a:t>
            </a:r>
            <a:endParaRPr lang="it-IT" sz="1600" b="0" u="none">
              <a:solidFill>
                <a:schemeClr val="tx1"/>
              </a:solidFill>
              <a:latin typeface="Tahoma" charset="0"/>
              <a:ea typeface="ＭＳ Ｐゴシック" charset="0"/>
            </a:endParaRPr>
          </a:p>
        </p:txBody>
      </p:sp>
      <p:pic>
        <p:nvPicPr>
          <p:cNvPr id="40965" name="Picture 12" descr="ventricoli '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36" y="2863552"/>
            <a:ext cx="510540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4" descr="ventricol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649538"/>
            <a:ext cx="2401888"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904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Leonardo"/>
          <p:cNvPicPr>
            <a:picLocks noChangeAspect="1" noChangeArrowheads="1"/>
          </p:cNvPicPr>
          <p:nvPr/>
        </p:nvPicPr>
        <p:blipFill>
          <a:blip r:embed="rId3">
            <a:extLst>
              <a:ext uri="{28A0092B-C50C-407E-A947-70E740481C1C}">
                <a14:useLocalDpi xmlns:a14="http://schemas.microsoft.com/office/drawing/2010/main" val="0"/>
              </a:ext>
            </a:extLst>
          </a:blip>
          <a:srcRect l="1215" t="10614" r="70609" b="12662"/>
          <a:stretch>
            <a:fillRect/>
          </a:stretch>
        </p:blipFill>
        <p:spPr bwMode="auto">
          <a:xfrm>
            <a:off x="25400" y="0"/>
            <a:ext cx="31448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0" name="Picture 3" descr="Leonardo"/>
          <p:cNvPicPr>
            <a:picLocks noChangeAspect="1" noChangeArrowheads="1"/>
          </p:cNvPicPr>
          <p:nvPr/>
        </p:nvPicPr>
        <p:blipFill>
          <a:blip r:embed="rId3">
            <a:extLst>
              <a:ext uri="{28A0092B-C50C-407E-A947-70E740481C1C}">
                <a14:useLocalDpi xmlns:a14="http://schemas.microsoft.com/office/drawing/2010/main" val="0"/>
              </a:ext>
            </a:extLst>
          </a:blip>
          <a:srcRect l="43723" t="10008" r="1215" b="13040"/>
          <a:stretch>
            <a:fillRect/>
          </a:stretch>
        </p:blipFill>
        <p:spPr bwMode="auto">
          <a:xfrm>
            <a:off x="3048000" y="3446463"/>
            <a:ext cx="6096000"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2" name="Text Box 4"/>
          <p:cNvSpPr txBox="1">
            <a:spLocks noChangeArrowheads="1"/>
          </p:cNvSpPr>
          <p:nvPr/>
        </p:nvSpPr>
        <p:spPr bwMode="auto">
          <a:xfrm>
            <a:off x="4267200" y="228600"/>
            <a:ext cx="3886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it-IT" sz="2000" b="0" u="none">
                <a:solidFill>
                  <a:schemeClr val="tx1"/>
                </a:solidFill>
                <a:latin typeface="Tahoma" charset="0"/>
                <a:ea typeface="ＭＳ Ｐゴシック" charset="0"/>
              </a:rPr>
              <a:t>Leonardo da Vinci (1452-1519)</a:t>
            </a:r>
          </a:p>
        </p:txBody>
      </p:sp>
      <p:sp>
        <p:nvSpPr>
          <p:cNvPr id="171013" name="Text Box 5"/>
          <p:cNvSpPr txBox="1">
            <a:spLocks noChangeArrowheads="1"/>
          </p:cNvSpPr>
          <p:nvPr/>
        </p:nvSpPr>
        <p:spPr bwMode="auto">
          <a:xfrm>
            <a:off x="3352800" y="1584325"/>
            <a:ext cx="4495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it-IT" sz="2000" b="0" u="none">
                <a:solidFill>
                  <a:schemeClr val="tx1"/>
                </a:solidFill>
                <a:latin typeface="Tahoma" charset="0"/>
                <a:ea typeface="ＭＳ Ｐゴシック" charset="0"/>
              </a:rPr>
              <a:t>Primo disegno dei ventricoli cerebrali</a:t>
            </a:r>
          </a:p>
        </p:txBody>
      </p:sp>
      <p:sp>
        <p:nvSpPr>
          <p:cNvPr id="171014" name="Text Box 6"/>
          <p:cNvSpPr txBox="1">
            <a:spLocks noChangeArrowheads="1"/>
          </p:cNvSpPr>
          <p:nvPr/>
        </p:nvSpPr>
        <p:spPr bwMode="auto">
          <a:xfrm>
            <a:off x="152400" y="4648200"/>
            <a:ext cx="27432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defRPr/>
            </a:pPr>
            <a:r>
              <a:rPr lang="it-IT" sz="2000" b="0" u="none">
                <a:solidFill>
                  <a:schemeClr val="tx1"/>
                </a:solidFill>
                <a:latin typeface="Tahoma" charset="0"/>
                <a:ea typeface="ＭＳ Ｐゴシック" charset="0"/>
              </a:rPr>
              <a:t>... dieci anni dopo: disegno dei ventricoli cerebrali. Calco dopo immissione di cera</a:t>
            </a:r>
          </a:p>
        </p:txBody>
      </p:sp>
    </p:spTree>
    <p:extLst>
      <p:ext uri="{BB962C8B-B14F-4D97-AF65-F5344CB8AC3E}">
        <p14:creationId xmlns:p14="http://schemas.microsoft.com/office/powerpoint/2010/main" val="2024485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8640"/>
            <a:ext cx="9144000" cy="523220"/>
          </a:xfrm>
          <a:prstGeom prst="rect">
            <a:avLst/>
          </a:prstGeom>
          <a:noFill/>
        </p:spPr>
        <p:txBody>
          <a:bodyPr wrap="square" rtlCol="0">
            <a:spAutoFit/>
          </a:bodyPr>
          <a:lstStyle/>
          <a:p>
            <a:pPr algn="ctr"/>
            <a:r>
              <a:rPr lang="it-IT" sz="2800" dirty="0" smtClean="0"/>
              <a:t>DOVE STUDIARE. Fra gli altri:</a:t>
            </a:r>
            <a:endParaRPr lang="it-IT" sz="2800" dirty="0"/>
          </a:p>
        </p:txBody>
      </p:sp>
      <p:pic>
        <p:nvPicPr>
          <p:cNvPr id="2" name="Immagine 1"/>
          <p:cNvPicPr>
            <a:picLocks noChangeAspect="1"/>
          </p:cNvPicPr>
          <p:nvPr/>
        </p:nvPicPr>
        <p:blipFill>
          <a:blip r:embed="rId3"/>
          <a:stretch>
            <a:fillRect/>
          </a:stretch>
        </p:blipFill>
        <p:spPr>
          <a:xfrm>
            <a:off x="323528" y="908720"/>
            <a:ext cx="1968500" cy="2768600"/>
          </a:xfrm>
          <a:prstGeom prst="rect">
            <a:avLst/>
          </a:prstGeom>
        </p:spPr>
      </p:pic>
      <p:pic>
        <p:nvPicPr>
          <p:cNvPr id="3" name="Immagine 2"/>
          <p:cNvPicPr>
            <a:picLocks noChangeAspect="1"/>
          </p:cNvPicPr>
          <p:nvPr/>
        </p:nvPicPr>
        <p:blipFill>
          <a:blip r:embed="rId4"/>
          <a:stretch>
            <a:fillRect/>
          </a:stretch>
        </p:blipFill>
        <p:spPr>
          <a:xfrm>
            <a:off x="4499992" y="908720"/>
            <a:ext cx="2146300" cy="2768600"/>
          </a:xfrm>
          <a:prstGeom prst="rect">
            <a:avLst/>
          </a:prstGeom>
        </p:spPr>
      </p:pic>
      <p:pic>
        <p:nvPicPr>
          <p:cNvPr id="5" name="Immagine 4"/>
          <p:cNvPicPr>
            <a:picLocks noChangeAspect="1"/>
          </p:cNvPicPr>
          <p:nvPr/>
        </p:nvPicPr>
        <p:blipFill>
          <a:blip r:embed="rId5"/>
          <a:stretch>
            <a:fillRect/>
          </a:stretch>
        </p:blipFill>
        <p:spPr>
          <a:xfrm>
            <a:off x="2339752" y="908720"/>
            <a:ext cx="1955800" cy="2768600"/>
          </a:xfrm>
          <a:prstGeom prst="rect">
            <a:avLst/>
          </a:prstGeom>
        </p:spPr>
      </p:pic>
      <p:pic>
        <p:nvPicPr>
          <p:cNvPr id="6" name="Immagine 5"/>
          <p:cNvPicPr>
            <a:picLocks noChangeAspect="1"/>
          </p:cNvPicPr>
          <p:nvPr/>
        </p:nvPicPr>
        <p:blipFill>
          <a:blip r:embed="rId6"/>
          <a:stretch>
            <a:fillRect/>
          </a:stretch>
        </p:blipFill>
        <p:spPr>
          <a:xfrm>
            <a:off x="6804248" y="908720"/>
            <a:ext cx="2095500" cy="2768600"/>
          </a:xfrm>
          <a:prstGeom prst="rect">
            <a:avLst/>
          </a:prstGeom>
        </p:spPr>
      </p:pic>
      <p:pic>
        <p:nvPicPr>
          <p:cNvPr id="7" name="Immagine 6"/>
          <p:cNvPicPr>
            <a:picLocks noChangeAspect="1"/>
          </p:cNvPicPr>
          <p:nvPr/>
        </p:nvPicPr>
        <p:blipFill>
          <a:blip r:embed="rId7"/>
          <a:stretch>
            <a:fillRect/>
          </a:stretch>
        </p:blipFill>
        <p:spPr>
          <a:xfrm>
            <a:off x="2120900" y="3933056"/>
            <a:ext cx="2133600" cy="2768600"/>
          </a:xfrm>
          <a:prstGeom prst="rect">
            <a:avLst/>
          </a:prstGeom>
        </p:spPr>
      </p:pic>
      <p:pic>
        <p:nvPicPr>
          <p:cNvPr id="8" name="Immagine 7"/>
          <p:cNvPicPr>
            <a:picLocks noChangeAspect="1"/>
          </p:cNvPicPr>
          <p:nvPr/>
        </p:nvPicPr>
        <p:blipFill>
          <a:blip r:embed="rId8"/>
          <a:stretch>
            <a:fillRect/>
          </a:stretch>
        </p:blipFill>
        <p:spPr>
          <a:xfrm>
            <a:off x="4569172" y="3933056"/>
            <a:ext cx="2451100" cy="2768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Immagine 3" descr="attentive-school-student-doing-work-14658239.jpg"/>
          <p:cNvPicPr>
            <a:picLocks noChangeAspect="1"/>
          </p:cNvPicPr>
          <p:nvPr/>
        </p:nvPicPr>
        <p:blipFill>
          <a:blip r:embed="rId3">
            <a:extLst>
              <a:ext uri="{28A0092B-C50C-407E-A947-70E740481C1C}">
                <a14:useLocalDpi xmlns:a14="http://schemas.microsoft.com/office/drawing/2010/main" val="0"/>
              </a:ext>
            </a:extLst>
          </a:blip>
          <a:srcRect l="9843" r="10870" b="3015"/>
          <a:stretch>
            <a:fillRect/>
          </a:stretch>
        </p:blipFill>
        <p:spPr bwMode="auto">
          <a:xfrm>
            <a:off x="141288" y="2416175"/>
            <a:ext cx="2327275"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Immagine 4" descr="come-interpretare-la-mancanza-di-attenzione-del-bambino_dcb4484f284ce83464739a94c3d65474.jpg"/>
          <p:cNvPicPr>
            <a:picLocks noChangeAspect="1"/>
          </p:cNvPicPr>
          <p:nvPr/>
        </p:nvPicPr>
        <p:blipFill>
          <a:blip r:embed="rId4">
            <a:extLst>
              <a:ext uri="{28A0092B-C50C-407E-A947-70E740481C1C}">
                <a14:useLocalDpi xmlns:a14="http://schemas.microsoft.com/office/drawing/2010/main" val="0"/>
              </a:ext>
            </a:extLst>
          </a:blip>
          <a:srcRect l="10034" r="15419"/>
          <a:stretch>
            <a:fillRect/>
          </a:stretch>
        </p:blipFill>
        <p:spPr bwMode="auto">
          <a:xfrm>
            <a:off x="1671638" y="4665663"/>
            <a:ext cx="241776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Immagine 6" descr="chimpanzee_thinking_post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22588" y="2414588"/>
            <a:ext cx="168433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Immagine 7" descr="attentive-cat-is-attentive.jpg"/>
          <p:cNvPicPr>
            <a:picLocks noChangeAspect="1"/>
          </p:cNvPicPr>
          <p:nvPr/>
        </p:nvPicPr>
        <p:blipFill>
          <a:blip r:embed="rId6">
            <a:extLst>
              <a:ext uri="{28A0092B-C50C-407E-A947-70E740481C1C}">
                <a14:useLocalDpi xmlns:a14="http://schemas.microsoft.com/office/drawing/2010/main" val="0"/>
              </a:ext>
            </a:extLst>
          </a:blip>
          <a:srcRect l="20657" t="12354" r="24640" b="15242"/>
          <a:stretch>
            <a:fillRect/>
          </a:stretch>
        </p:blipFill>
        <p:spPr bwMode="auto">
          <a:xfrm>
            <a:off x="4940300" y="2416175"/>
            <a:ext cx="244951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Immagine 10" descr="Pensare-troppo-la-ruminazione-300x200.gif"/>
          <p:cNvPicPr>
            <a:picLocks noChangeAspect="1"/>
          </p:cNvPicPr>
          <p:nvPr/>
        </p:nvPicPr>
        <p:blipFill>
          <a:blip r:embed="rId7">
            <a:extLst>
              <a:ext uri="{28A0092B-C50C-407E-A947-70E740481C1C}">
                <a14:useLocalDpi xmlns:a14="http://schemas.microsoft.com/office/drawing/2010/main" val="0"/>
              </a:ext>
            </a:extLst>
          </a:blip>
          <a:srcRect l="26613"/>
          <a:stretch>
            <a:fillRect/>
          </a:stretch>
        </p:blipFill>
        <p:spPr bwMode="auto">
          <a:xfrm>
            <a:off x="6632575" y="4594225"/>
            <a:ext cx="2455863"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Immagine 9" descr="image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05288" y="4664075"/>
            <a:ext cx="23510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Immagine 5" descr="quando-pensare-diventa-ragionar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99338" y="46038"/>
            <a:ext cx="16160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Immagine 8" descr="fammici pensare.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08513" y="46038"/>
            <a:ext cx="184943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Immagine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744663" y="46038"/>
            <a:ext cx="16843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88" name="Group 24"/>
          <p:cNvGrpSpPr>
            <a:grpSpLocks/>
          </p:cNvGrpSpPr>
          <p:nvPr/>
        </p:nvGrpSpPr>
        <p:grpSpPr bwMode="auto">
          <a:xfrm>
            <a:off x="-14288" y="46038"/>
            <a:ext cx="9024938" cy="6778625"/>
            <a:chOff x="-9" y="29"/>
            <a:chExt cx="5685" cy="4270"/>
          </a:xfrm>
        </p:grpSpPr>
        <p:grpSp>
          <p:nvGrpSpPr>
            <p:cNvPr id="36887" name="Group 23"/>
            <p:cNvGrpSpPr>
              <a:grpSpLocks/>
            </p:cNvGrpSpPr>
            <p:nvPr/>
          </p:nvGrpSpPr>
          <p:grpSpPr bwMode="auto">
            <a:xfrm>
              <a:off x="43" y="29"/>
              <a:ext cx="969" cy="1413"/>
              <a:chOff x="43" y="52"/>
              <a:chExt cx="969" cy="1413"/>
            </a:xfrm>
          </p:grpSpPr>
          <p:pic>
            <p:nvPicPr>
              <p:cNvPr id="36879" name="Picture 15" descr="Senza titolo-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 y="52"/>
                <a:ext cx="969" cy="1413"/>
              </a:xfrm>
              <a:prstGeom prst="rect">
                <a:avLst/>
              </a:prstGeom>
              <a:noFill/>
              <a:extLst>
                <a:ext uri="{909E8E84-426E-40DD-AFC4-6F175D3DCCD1}">
                  <a14:hiddenFill xmlns:a14="http://schemas.microsoft.com/office/drawing/2010/main">
                    <a:solidFill>
                      <a:srgbClr val="FFFFFF"/>
                    </a:solidFill>
                  </a14:hiddenFill>
                </a:ext>
              </a:extLst>
            </p:spPr>
          </p:pic>
          <p:sp>
            <p:nvSpPr>
              <p:cNvPr id="36880" name="Oval 16"/>
              <p:cNvSpPr>
                <a:spLocks noChangeArrowheads="1"/>
              </p:cNvSpPr>
              <p:nvPr/>
            </p:nvSpPr>
            <p:spPr bwMode="auto">
              <a:xfrm>
                <a:off x="275" y="236"/>
                <a:ext cx="201" cy="193"/>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grpSp>
          <p:nvGrpSpPr>
            <p:cNvPr id="36886" name="Group 22"/>
            <p:cNvGrpSpPr>
              <a:grpSpLocks/>
            </p:cNvGrpSpPr>
            <p:nvPr/>
          </p:nvGrpSpPr>
          <p:grpSpPr bwMode="auto">
            <a:xfrm>
              <a:off x="4707" y="1507"/>
              <a:ext cx="969" cy="1413"/>
              <a:chOff x="0" y="1428"/>
              <a:chExt cx="969" cy="1413"/>
            </a:xfrm>
          </p:grpSpPr>
          <p:pic>
            <p:nvPicPr>
              <p:cNvPr id="36881" name="Picture 17" descr="Senza titolo-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428"/>
                <a:ext cx="969" cy="1413"/>
              </a:xfrm>
              <a:prstGeom prst="rect">
                <a:avLst/>
              </a:prstGeom>
              <a:noFill/>
              <a:extLst>
                <a:ext uri="{909E8E84-426E-40DD-AFC4-6F175D3DCCD1}">
                  <a14:hiddenFill xmlns:a14="http://schemas.microsoft.com/office/drawing/2010/main">
                    <a:solidFill>
                      <a:srgbClr val="FFFFFF"/>
                    </a:solidFill>
                  </a14:hiddenFill>
                </a:ext>
              </a:extLst>
            </p:spPr>
          </p:pic>
          <p:sp>
            <p:nvSpPr>
              <p:cNvPr id="36882" name="Oval 18"/>
              <p:cNvSpPr>
                <a:spLocks noChangeArrowheads="1"/>
              </p:cNvSpPr>
              <p:nvPr/>
            </p:nvSpPr>
            <p:spPr bwMode="auto">
              <a:xfrm>
                <a:off x="456" y="1588"/>
                <a:ext cx="201" cy="193"/>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grpSp>
          <p:nvGrpSpPr>
            <p:cNvPr id="36885" name="Group 21"/>
            <p:cNvGrpSpPr>
              <a:grpSpLocks/>
            </p:cNvGrpSpPr>
            <p:nvPr/>
          </p:nvGrpSpPr>
          <p:grpSpPr bwMode="auto">
            <a:xfrm>
              <a:off x="-9" y="2886"/>
              <a:ext cx="969" cy="1413"/>
              <a:chOff x="-9" y="2841"/>
              <a:chExt cx="969" cy="1413"/>
            </a:xfrm>
          </p:grpSpPr>
          <p:pic>
            <p:nvPicPr>
              <p:cNvPr id="36883" name="Picture 19" descr="Senza titolo-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 y="2841"/>
                <a:ext cx="969" cy="1413"/>
              </a:xfrm>
              <a:prstGeom prst="rect">
                <a:avLst/>
              </a:prstGeom>
              <a:noFill/>
              <a:extLst>
                <a:ext uri="{909E8E84-426E-40DD-AFC4-6F175D3DCCD1}">
                  <a14:hiddenFill xmlns:a14="http://schemas.microsoft.com/office/drawing/2010/main">
                    <a:solidFill>
                      <a:srgbClr val="FFFFFF"/>
                    </a:solidFill>
                  </a14:hiddenFill>
                </a:ext>
              </a:extLst>
            </p:spPr>
          </p:pic>
          <p:sp>
            <p:nvSpPr>
              <p:cNvPr id="36884" name="Oval 20"/>
              <p:cNvSpPr>
                <a:spLocks noChangeArrowheads="1"/>
              </p:cNvSpPr>
              <p:nvPr/>
            </p:nvSpPr>
            <p:spPr bwMode="auto">
              <a:xfrm>
                <a:off x="639" y="3129"/>
                <a:ext cx="201" cy="193"/>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grpSp>
    </p:spTree>
    <p:extLst>
      <p:ext uri="{BB962C8B-B14F-4D97-AF65-F5344CB8AC3E}">
        <p14:creationId xmlns:p14="http://schemas.microsoft.com/office/powerpoint/2010/main" val="358965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888"/>
                                        </p:tgtEl>
                                        <p:attrNameLst>
                                          <p:attrName>style.visibility</p:attrName>
                                        </p:attrNameLst>
                                      </p:cBhvr>
                                      <p:to>
                                        <p:strVal val="visible"/>
                                      </p:to>
                                    </p:set>
                                    <p:animEffect transition="in" filter="fade">
                                      <p:cBhvr>
                                        <p:cTn id="7" dur="2000"/>
                                        <p:tgtEl>
                                          <p:spTgt spid="36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magine 4" descr="pompa-a-piede.jpg"/>
          <p:cNvPicPr>
            <a:picLocks noChangeAspect="1"/>
          </p:cNvPicPr>
          <p:nvPr/>
        </p:nvPicPr>
        <p:blipFill>
          <a:blip r:embed="rId3">
            <a:extLst>
              <a:ext uri="{28A0092B-C50C-407E-A947-70E740481C1C}">
                <a14:useLocalDpi xmlns:a14="http://schemas.microsoft.com/office/drawing/2010/main" val="0"/>
              </a:ext>
            </a:extLst>
          </a:blip>
          <a:srcRect t="9093" b="9210"/>
          <a:stretch>
            <a:fillRect/>
          </a:stretch>
        </p:blipFill>
        <p:spPr bwMode="auto">
          <a:xfrm>
            <a:off x="4865688" y="127000"/>
            <a:ext cx="4232275"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Immagine 1" descr="iStock_000003996747Small-570x33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0625" y="3700463"/>
            <a:ext cx="533717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Immagine 2" descr="sistema_nervoso_cervello.jpg"/>
          <p:cNvPicPr>
            <a:picLocks noChangeAspect="1"/>
          </p:cNvPicPr>
          <p:nvPr/>
        </p:nvPicPr>
        <p:blipFill>
          <a:blip r:embed="rId5">
            <a:extLst>
              <a:ext uri="{28A0092B-C50C-407E-A947-70E740481C1C}">
                <a14:useLocalDpi xmlns:a14="http://schemas.microsoft.com/office/drawing/2010/main" val="0"/>
              </a:ext>
            </a:extLst>
          </a:blip>
          <a:srcRect b="7613"/>
          <a:stretch>
            <a:fillRect/>
          </a:stretch>
        </p:blipFill>
        <p:spPr bwMode="auto">
          <a:xfrm>
            <a:off x="49213" y="136525"/>
            <a:ext cx="4773612"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123825" y="3821113"/>
            <a:ext cx="3578225" cy="2536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just" eaLnBrk="1" hangingPunct="1"/>
            <a:r>
              <a:rPr lang="it-IT" altLang="x-none" sz="1600">
                <a:solidFill>
                  <a:schemeClr val="bg1"/>
                </a:solidFill>
                <a:latin typeface="Verdana" charset="0"/>
              </a:rPr>
              <a:t>Galeno sezionò numerosi cervel-li. Attraverso l</a:t>
            </a:r>
            <a:r>
              <a:rPr lang="ja-JP" altLang="it-IT" sz="1600">
                <a:solidFill>
                  <a:schemeClr val="bg1"/>
                </a:solidFill>
                <a:latin typeface="Verdana" charset="0"/>
              </a:rPr>
              <a:t>’</a:t>
            </a:r>
            <a:r>
              <a:rPr lang="it-IT" altLang="ja-JP" sz="1600">
                <a:solidFill>
                  <a:schemeClr val="bg1"/>
                </a:solidFill>
                <a:latin typeface="Verdana" charset="0"/>
              </a:rPr>
              <a:t>osservazione delle differenze di struttura e sostanza fra encefalo e cervelletto, concluse che il primo, essendo più tenero, dovesse essere il contenitore delle sensazioni, mentre il secondo, essendo più denso, dovesse controllare i muscoli.</a:t>
            </a:r>
            <a:endParaRPr lang="it-IT" altLang="x-none" sz="1600">
              <a:solidFill>
                <a:schemeClr val="bg1"/>
              </a:solidFill>
              <a:latin typeface="Verdana" charset="0"/>
            </a:endParaRPr>
          </a:p>
        </p:txBody>
      </p:sp>
    </p:spTree>
    <p:extLst>
      <p:ext uri="{BB962C8B-B14F-4D97-AF65-F5344CB8AC3E}">
        <p14:creationId xmlns:p14="http://schemas.microsoft.com/office/powerpoint/2010/main" val="102887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6" name="Picture 4" descr="abbeveratoio"/>
          <p:cNvPicPr>
            <a:picLocks noChangeAspect="1" noChangeArrowheads="1"/>
          </p:cNvPicPr>
          <p:nvPr/>
        </p:nvPicPr>
        <p:blipFill>
          <a:blip r:embed="rId3">
            <a:extLst>
              <a:ext uri="{28A0092B-C50C-407E-A947-70E740481C1C}">
                <a14:useLocalDpi xmlns:a14="http://schemas.microsoft.com/office/drawing/2010/main" val="0"/>
              </a:ext>
            </a:extLst>
          </a:blip>
          <a:srcRect r="920"/>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5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escartes-reflex"/>
          <p:cNvPicPr>
            <a:picLocks noChangeAspect="1" noChangeArrowheads="1"/>
          </p:cNvPicPr>
          <p:nvPr/>
        </p:nvPicPr>
        <p:blipFill>
          <a:blip r:embed="rId3">
            <a:extLst>
              <a:ext uri="{28A0092B-C50C-407E-A947-70E740481C1C}">
                <a14:useLocalDpi xmlns:a14="http://schemas.microsoft.com/office/drawing/2010/main" val="0"/>
              </a:ext>
            </a:extLst>
          </a:blip>
          <a:srcRect r="4390"/>
          <a:stretch>
            <a:fillRect/>
          </a:stretch>
        </p:blipFill>
        <p:spPr bwMode="auto">
          <a:xfrm>
            <a:off x="3675063" y="838200"/>
            <a:ext cx="5392737"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76200" y="1371600"/>
            <a:ext cx="4343400" cy="304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a:spcBef>
                <a:spcPct val="50000"/>
              </a:spcBef>
            </a:pPr>
            <a:r>
              <a:rPr lang="it-IT" altLang="it-IT" sz="1600" b="0" u="none" dirty="0">
                <a:solidFill>
                  <a:schemeClr val="tx1"/>
                </a:solidFill>
                <a:latin typeface="Tahoma" charset="0"/>
                <a:ea typeface="Tahoma" charset="0"/>
                <a:cs typeface="Tahoma" charset="0"/>
              </a:rPr>
              <a:t>"Se il fuoco (A) è vicino al piede (B), le particelle del fuoco che, si sa, si muovono molto rapidamente, premono sulle parti della pelle del piede che toccano e, di conseguenza, tirano il piccolo cavo (C) che vi è attaccato, aprendo simultaneamente l'entrata del poro (D, E) dove entra questo piccolo cavo. Una volta che il poro D è aperto, gli spiriti animali che si trovano nella cavità </a:t>
            </a:r>
            <a:r>
              <a:rPr lang="it-IT" altLang="it-IT" sz="1600" b="0" u="none" dirty="0" err="1">
                <a:solidFill>
                  <a:schemeClr val="tx1"/>
                </a:solidFill>
                <a:latin typeface="Tahoma" charset="0"/>
                <a:ea typeface="Tahoma" charset="0"/>
                <a:cs typeface="Tahoma" charset="0"/>
              </a:rPr>
              <a:t>F</a:t>
            </a:r>
            <a:r>
              <a:rPr lang="it-IT" altLang="it-IT" sz="1600" b="0" u="none" dirty="0">
                <a:solidFill>
                  <a:schemeClr val="tx1"/>
                </a:solidFill>
                <a:latin typeface="Tahoma" charset="0"/>
                <a:ea typeface="Tahoma" charset="0"/>
                <a:cs typeface="Tahoma" charset="0"/>
              </a:rPr>
              <a:t> entrano nel piccolo cavo e arrivano ai muscoli che vengono azionati per allontanare il piede dal fuoco</a:t>
            </a:r>
            <a:r>
              <a:rPr lang="ja-JP" altLang="it-IT" sz="1600" b="0" u="none" dirty="0">
                <a:solidFill>
                  <a:schemeClr val="tx1"/>
                </a:solidFill>
                <a:latin typeface="Tahoma" charset="0"/>
                <a:ea typeface="Tahoma" charset="0"/>
                <a:cs typeface="Tahoma" charset="0"/>
              </a:rPr>
              <a:t>”</a:t>
            </a:r>
            <a:r>
              <a:rPr lang="it-IT" altLang="ja-JP" sz="1600" b="0" u="none" dirty="0">
                <a:solidFill>
                  <a:schemeClr val="tx1"/>
                </a:solidFill>
                <a:latin typeface="Tahoma" charset="0"/>
                <a:ea typeface="Tahoma" charset="0"/>
                <a:cs typeface="Tahoma" charset="0"/>
              </a:rPr>
              <a:t>.</a:t>
            </a:r>
            <a:endParaRPr lang="it-IT" altLang="it-IT" sz="1600" b="0" u="none" dirty="0">
              <a:solidFill>
                <a:schemeClr val="tx1"/>
              </a:solidFill>
              <a:latin typeface="Tahoma" charset="0"/>
              <a:ea typeface="Tahoma" charset="0"/>
              <a:cs typeface="Tahoma" charset="0"/>
            </a:endParaRPr>
          </a:p>
        </p:txBody>
      </p:sp>
      <p:sp>
        <p:nvSpPr>
          <p:cNvPr id="45060" name="Text Box 4"/>
          <p:cNvSpPr txBox="1">
            <a:spLocks noChangeArrowheads="1"/>
          </p:cNvSpPr>
          <p:nvPr/>
        </p:nvSpPr>
        <p:spPr bwMode="auto">
          <a:xfrm>
            <a:off x="101600" y="76200"/>
            <a:ext cx="89154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spcBef>
                <a:spcPct val="50000"/>
              </a:spcBef>
            </a:pPr>
            <a:r>
              <a:rPr lang="it-IT" altLang="it-IT" sz="2400" b="0" u="none" dirty="0">
                <a:solidFill>
                  <a:schemeClr val="tx1"/>
                </a:solidFill>
                <a:latin typeface="Tahoma" charset="0"/>
              </a:rPr>
              <a:t>Anche Cartesio (1596-1650) utilizzò una teoria fluido-meccanica per spiegare il funzionamento del cervello.</a:t>
            </a:r>
            <a:endParaRPr lang="it-IT" altLang="it-IT" sz="2400" b="0" u="none" dirty="0">
              <a:solidFill>
                <a:schemeClr val="tx1"/>
              </a:solidFill>
              <a:latin typeface="Arial" charset="0"/>
            </a:endParaRPr>
          </a:p>
        </p:txBody>
      </p:sp>
    </p:spTree>
    <p:extLst>
      <p:ext uri="{BB962C8B-B14F-4D97-AF65-F5344CB8AC3E}">
        <p14:creationId xmlns:p14="http://schemas.microsoft.com/office/powerpoint/2010/main" val="196186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Text Box 2"/>
          <p:cNvSpPr txBox="1">
            <a:spLocks noChangeArrowheads="1"/>
          </p:cNvSpPr>
          <p:nvPr/>
        </p:nvSpPr>
        <p:spPr bwMode="auto">
          <a:xfrm>
            <a:off x="304800" y="152400"/>
            <a:ext cx="8382000" cy="2586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algn="just" eaLnBrk="1" hangingPunct="1">
              <a:spcBef>
                <a:spcPct val="50000"/>
              </a:spcBef>
            </a:pPr>
            <a:r>
              <a:rPr lang="it-IT" altLang="it-IT" sz="1800" b="0" u="none" dirty="0">
                <a:solidFill>
                  <a:schemeClr val="tx1"/>
                </a:solidFill>
                <a:latin typeface="Tahoma" charset="0"/>
              </a:rPr>
              <a:t>Cartesio (1596-1650) utilizzò una teoria fluido-meccanica per spiegare il funzionamento del cervello, idea ripresa e molto simile a quella già esposta da Galeno. Cartesio, però, riteneva che questo modello potesse spiegare soltanto il comportamento animale, ma non le più alte funzioni mentali degli essere umani. Per Cartesio, infatti, le capacità mentali risiedevano fuori dal cervello, nella MENTE. La mente veniva considerata come un</a:t>
            </a:r>
            <a:r>
              <a:rPr lang="ja-JP" altLang="it-IT" sz="1800" b="0" u="none" dirty="0">
                <a:solidFill>
                  <a:schemeClr val="tx1"/>
                </a:solidFill>
                <a:latin typeface="Tahoma" charset="0"/>
              </a:rPr>
              <a:t>’</a:t>
            </a:r>
            <a:r>
              <a:rPr lang="it-IT" altLang="ja-JP" sz="1800" b="0" u="none" dirty="0">
                <a:solidFill>
                  <a:schemeClr val="tx1"/>
                </a:solidFill>
                <a:latin typeface="Tahoma" charset="0"/>
              </a:rPr>
              <a:t>entità astratta e spirituale, l</a:t>
            </a:r>
            <a:r>
              <a:rPr lang="ja-JP" altLang="it-IT" sz="1800" b="0" u="none" dirty="0">
                <a:solidFill>
                  <a:schemeClr val="tx1"/>
                </a:solidFill>
                <a:latin typeface="Tahoma" charset="0"/>
              </a:rPr>
              <a:t>’</a:t>
            </a:r>
            <a:r>
              <a:rPr lang="it-IT" altLang="ja-JP" sz="1800" b="0" u="none" dirty="0">
                <a:solidFill>
                  <a:schemeClr val="tx1"/>
                </a:solidFill>
                <a:latin typeface="Tahoma" charset="0"/>
              </a:rPr>
              <a:t>anima, che comunicava con il corpo attraverso la ghiandola pineale (epifisi). La separazione teorica di mente e cervello darà vita al problema mente-corpo, ripreso poi da molti filosofi e ancora oggi di attualità. </a:t>
            </a:r>
            <a:endParaRPr lang="it-IT" altLang="it-IT" sz="1800" b="0" u="none" dirty="0">
              <a:solidFill>
                <a:schemeClr val="tx1"/>
              </a:solidFill>
              <a:latin typeface="Tahoma" charset="0"/>
            </a:endParaRPr>
          </a:p>
        </p:txBody>
      </p:sp>
      <p:pic>
        <p:nvPicPr>
          <p:cNvPr id="47106" name="Picture 3" descr="200px-Descartes_mind_and_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0438"/>
            <a:ext cx="27178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4" descr="wonder - Alex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413" y="2971800"/>
            <a:ext cx="29225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5" descr="br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276600"/>
            <a:ext cx="25812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760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Corteccia ' 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7779" name="Text Box 3"/>
          <p:cNvSpPr txBox="1">
            <a:spLocks noChangeArrowheads="1"/>
          </p:cNvSpPr>
          <p:nvPr/>
        </p:nvSpPr>
        <p:spPr bwMode="auto">
          <a:xfrm>
            <a:off x="0" y="5334000"/>
            <a:ext cx="9144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squar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it-IT" altLang="x-none" sz="2000" b="0" u="none">
                <a:latin typeface="Tahoma" charset="0"/>
                <a:ea typeface="Tahoma" charset="0"/>
                <a:cs typeface="Tahoma" charset="0"/>
              </a:rPr>
              <a:t>Immagini settecentesche della corteccia cerebrale:</a:t>
            </a:r>
          </a:p>
          <a:p>
            <a:pPr algn="ctr" eaLnBrk="1" hangingPunct="1"/>
            <a:r>
              <a:rPr lang="it-IT" altLang="x-none" sz="2000" b="0" u="none" dirty="0">
                <a:latin typeface="Tahoma" charset="0"/>
                <a:ea typeface="Tahoma" charset="0"/>
                <a:cs typeface="Tahoma" charset="0"/>
              </a:rPr>
              <a:t>aspetto più pittorico che realistico</a:t>
            </a:r>
          </a:p>
        </p:txBody>
      </p:sp>
    </p:spTree>
    <p:extLst>
      <p:ext uri="{BB962C8B-B14F-4D97-AF65-F5344CB8AC3E}">
        <p14:creationId xmlns:p14="http://schemas.microsoft.com/office/powerpoint/2010/main" val="1666019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Immagine 4" descr="Fig._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14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LCR_circulacion_sagi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113" y="1871663"/>
            <a:ext cx="3111500" cy="3225800"/>
          </a:xfrm>
          <a:prstGeom prst="rect">
            <a:avLst/>
          </a:prstGeom>
          <a:noFill/>
          <a:extLst>
            <a:ext uri="{909E8E84-426E-40DD-AFC4-6F175D3DCCD1}">
              <a14:hiddenFill xmlns:a14="http://schemas.microsoft.com/office/drawing/2010/main">
                <a:solidFill>
                  <a:srgbClr val="FFFFFF"/>
                </a:solidFill>
              </a14:hiddenFill>
            </a:ext>
          </a:extLst>
        </p:spPr>
      </p:pic>
      <p:sp>
        <p:nvSpPr>
          <p:cNvPr id="51205" name="Text Box 5"/>
          <p:cNvSpPr txBox="1">
            <a:spLocks noChangeArrowheads="1"/>
          </p:cNvSpPr>
          <p:nvPr/>
        </p:nvSpPr>
        <p:spPr bwMode="auto">
          <a:xfrm>
            <a:off x="5360988" y="234950"/>
            <a:ext cx="367823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altLang="x-none" sz="1600">
                <a:latin typeface="Verdana" charset="0"/>
              </a:rPr>
              <a:t>Finalmente, però, i ventricoli cerebrali sono stati descritti e si è scoperto che sono pieni di … liquido!</a:t>
            </a:r>
          </a:p>
        </p:txBody>
      </p:sp>
    </p:spTree>
    <p:extLst>
      <p:ext uri="{BB962C8B-B14F-4D97-AF65-F5344CB8AC3E}">
        <p14:creationId xmlns:p14="http://schemas.microsoft.com/office/powerpoint/2010/main" val="344089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8" descr="Ghiandole cerebrali di Malpig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38" y="949597"/>
            <a:ext cx="6410325"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1241" name="Text Box 9"/>
          <p:cNvSpPr txBox="1">
            <a:spLocks noChangeArrowheads="1"/>
          </p:cNvSpPr>
          <p:nvPr/>
        </p:nvSpPr>
        <p:spPr bwMode="auto">
          <a:xfrm>
            <a:off x="1" y="332656"/>
            <a:ext cx="91440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square">
            <a:spAutoFit/>
          </a:bodyPr>
          <a:lstStyle/>
          <a:p>
            <a:pPr algn="ctr" fontAlgn="auto">
              <a:spcBef>
                <a:spcPts val="0"/>
              </a:spcBef>
              <a:spcAft>
                <a:spcPts val="0"/>
              </a:spcAft>
              <a:defRPr/>
            </a:pPr>
            <a:r>
              <a:rPr lang="it-IT" sz="1600" dirty="0">
                <a:latin typeface="Verdana"/>
                <a:ea typeface="+mn-ea"/>
                <a:cs typeface="Verdana"/>
              </a:rPr>
              <a:t>Le </a:t>
            </a:r>
            <a:r>
              <a:rPr lang="it-IT" sz="1600" dirty="0">
                <a:latin typeface="Verdana"/>
                <a:ea typeface="ヒラギノ角ゴ ProN W3" charset="0"/>
                <a:cs typeface="Verdana"/>
              </a:rPr>
              <a:t>g</a:t>
            </a:r>
            <a:r>
              <a:rPr lang="it-IT" sz="1600" dirty="0">
                <a:latin typeface="Verdana"/>
                <a:ea typeface="+mn-ea"/>
                <a:cs typeface="Verdana"/>
              </a:rPr>
              <a:t>hiandole cerebrali di Marcello Malpighi (1628-1694)</a:t>
            </a:r>
          </a:p>
        </p:txBody>
      </p:sp>
    </p:spTree>
    <p:extLst>
      <p:ext uri="{BB962C8B-B14F-4D97-AF65-F5344CB8AC3E}">
        <p14:creationId xmlns:p14="http://schemas.microsoft.com/office/powerpoint/2010/main" val="444108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44" name="Rectangle 8"/>
          <p:cNvSpPr>
            <a:spLocks noChangeArrowheads="1"/>
          </p:cNvSpPr>
          <p:nvPr/>
        </p:nvSpPr>
        <p:spPr bwMode="auto">
          <a:xfrm>
            <a:off x="228600" y="5089525"/>
            <a:ext cx="8686800" cy="161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lgn="just">
              <a:spcBef>
                <a:spcPct val="50000"/>
              </a:spcBef>
              <a:defRPr/>
            </a:pPr>
            <a:r>
              <a:rPr lang="it-IT" sz="2000" b="0" u="none">
                <a:solidFill>
                  <a:schemeClr val="tx1"/>
                </a:solidFill>
                <a:latin typeface="Tahoma" charset="0"/>
                <a:ea typeface="ＭＳ Ｐゴシック" charset="0"/>
              </a:rPr>
              <a:t>Luigi Galvani dimostr</a:t>
            </a:r>
            <a:r>
              <a:rPr lang="it-IT" sz="2000" b="0" u="none">
                <a:solidFill>
                  <a:schemeClr val="tx1"/>
                </a:solidFill>
                <a:latin typeface="Lucida Grande" charset="0"/>
                <a:ea typeface="ＭＳ Ｐゴシック" charset="0"/>
              </a:rPr>
              <a:t>ò</a:t>
            </a:r>
            <a:r>
              <a:rPr lang="it-IT" sz="2000" b="0" u="none">
                <a:solidFill>
                  <a:schemeClr val="tx1"/>
                </a:solidFill>
                <a:latin typeface="Tahoma" charset="0"/>
                <a:ea typeface="ＭＳ Ｐゴシック" charset="0"/>
              </a:rPr>
              <a:t> che la stimolazione elettrica del nervo sciatico di una rana causava il movimento involontario dei suoi muscoli. Questo esperimento inizi</a:t>
            </a:r>
            <a:r>
              <a:rPr lang="it-IT" sz="2000" b="0" u="none">
                <a:solidFill>
                  <a:schemeClr val="tx1"/>
                </a:solidFill>
                <a:latin typeface="Lucida Grande" charset="0"/>
                <a:ea typeface="ＭＳ Ｐゴシック" charset="0"/>
              </a:rPr>
              <a:t>ò</a:t>
            </a:r>
            <a:r>
              <a:rPr lang="it-IT" sz="2000" b="0" u="none">
                <a:solidFill>
                  <a:schemeClr val="tx1"/>
                </a:solidFill>
                <a:latin typeface="Tahoma" charset="0"/>
                <a:ea typeface="ＭＳ Ｐゴシック" charset="0"/>
              </a:rPr>
              <a:t> a convincere gli scienziati ad abbandonare la credenza che i nervi comunicassero con il corpo attraverso il movimento di fluidi. La teoria fluido-meccanica fu quindi soppiantata da una teoria elettrica.</a:t>
            </a:r>
          </a:p>
        </p:txBody>
      </p:sp>
      <p:pic>
        <p:nvPicPr>
          <p:cNvPr id="49154" name="Picture 9" descr="0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87400"/>
            <a:ext cx="44958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6" name="Text Box 10"/>
          <p:cNvSpPr txBox="1">
            <a:spLocks noChangeArrowheads="1"/>
          </p:cNvSpPr>
          <p:nvPr/>
        </p:nvSpPr>
        <p:spPr bwMode="auto">
          <a:xfrm>
            <a:off x="152400" y="60325"/>
            <a:ext cx="89154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algn="just" eaLnBrk="1" hangingPunct="1"/>
            <a:r>
              <a:rPr lang="it-IT" altLang="it-IT" sz="2000" b="0" u="none">
                <a:solidFill>
                  <a:schemeClr val="tx1"/>
                </a:solidFill>
                <a:latin typeface="Tahoma" charset="0"/>
              </a:rPr>
              <a:t>La dottrina pneumo-ventricolare rimase in auge fino alla scoperta della elettricità animale da parte di Galvani (1737-1798) ed alla successiva registrazione dei potenziali elettrici dei nervi.</a:t>
            </a:r>
            <a:endParaRPr lang="it-IT" altLang="it-IT"/>
          </a:p>
        </p:txBody>
      </p:sp>
    </p:spTree>
    <p:extLst>
      <p:ext uri="{BB962C8B-B14F-4D97-AF65-F5344CB8AC3E}">
        <p14:creationId xmlns:p14="http://schemas.microsoft.com/office/powerpoint/2010/main" val="659359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Text Box 2"/>
          <p:cNvSpPr txBox="1">
            <a:spLocks noChangeArrowheads="1"/>
          </p:cNvSpPr>
          <p:nvPr/>
        </p:nvSpPr>
        <p:spPr bwMode="auto">
          <a:xfrm>
            <a:off x="0" y="149731"/>
            <a:ext cx="9143999"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it-IT" altLang="x-none" b="0" u="none" dirty="0">
                <a:latin typeface="Tahoma" charset="0"/>
                <a:ea typeface="Tahoma" charset="0"/>
                <a:cs typeface="Tahoma" charset="0"/>
              </a:rPr>
              <a:t>La scoperta della elettricità animale (Galvani) diede un grande impulso alla conoscenza del cervello.</a:t>
            </a:r>
          </a:p>
        </p:txBody>
      </p:sp>
      <p:sp>
        <p:nvSpPr>
          <p:cNvPr id="562179" name="Text Box 3"/>
          <p:cNvSpPr txBox="1">
            <a:spLocks noChangeArrowheads="1"/>
          </p:cNvSpPr>
          <p:nvPr/>
        </p:nvSpPr>
        <p:spPr bwMode="auto">
          <a:xfrm>
            <a:off x="1981200" y="1323975"/>
            <a:ext cx="6629400"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just" eaLnBrk="1" hangingPunct="1">
              <a:spcBef>
                <a:spcPct val="50000"/>
              </a:spcBef>
            </a:pPr>
            <a:r>
              <a:rPr lang="it-IT" altLang="x-none" sz="2000" b="0" u="none">
                <a:latin typeface="Tahoma" charset="0"/>
                <a:ea typeface="Tahoma" charset="0"/>
                <a:cs typeface="Tahoma" charset="0"/>
              </a:rPr>
              <a:t>Eduard Hitzig (1838-1907) era un medico tedesco che lavorava in un ospedale militare. Intorno al 1860 condusse alcuni esperimenti interessanti su alcuni suoi pazienti che avevano perso una parte del cranio in battaglia: stimolò la superficie esposta del cervello con dei fili collegati ad una batteria. </a:t>
            </a:r>
          </a:p>
        </p:txBody>
      </p:sp>
      <p:sp>
        <p:nvSpPr>
          <p:cNvPr id="562180" name="Text Box 4"/>
          <p:cNvSpPr txBox="1">
            <a:spLocks noChangeArrowheads="1"/>
          </p:cNvSpPr>
          <p:nvPr/>
        </p:nvSpPr>
        <p:spPr bwMode="auto">
          <a:xfrm>
            <a:off x="304800" y="4953000"/>
            <a:ext cx="6172200" cy="163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fontAlgn="auto">
              <a:spcBef>
                <a:spcPct val="50000"/>
              </a:spcBef>
              <a:spcAft>
                <a:spcPts val="0"/>
              </a:spcAft>
              <a:defRPr/>
            </a:pPr>
            <a:r>
              <a:rPr lang="it-IT" sz="2000" b="0" u="none" dirty="0" err="1">
                <a:solidFill>
                  <a:schemeClr val="tx1"/>
                </a:solidFill>
                <a:latin typeface="Tahoma" charset="0"/>
                <a:ea typeface="Tahoma" charset="0"/>
                <a:cs typeface="Tahoma" charset="0"/>
              </a:rPr>
              <a:t>Hitzig</a:t>
            </a:r>
            <a:r>
              <a:rPr lang="it-IT" sz="2000" b="0" u="none" dirty="0">
                <a:solidFill>
                  <a:schemeClr val="tx1"/>
                </a:solidFill>
                <a:latin typeface="Tahoma" charset="0"/>
                <a:ea typeface="Tahoma" charset="0"/>
                <a:cs typeface="Tahoma" charset="0"/>
              </a:rPr>
              <a:t> ed un altro medico, Gustav </a:t>
            </a:r>
            <a:r>
              <a:rPr lang="it-IT" sz="2000" b="0" u="none" dirty="0" err="1">
                <a:solidFill>
                  <a:schemeClr val="tx1"/>
                </a:solidFill>
                <a:latin typeface="Tahoma" charset="0"/>
                <a:ea typeface="Tahoma" charset="0"/>
                <a:cs typeface="Tahoma" charset="0"/>
              </a:rPr>
              <a:t>Frisch</a:t>
            </a:r>
            <a:r>
              <a:rPr lang="it-IT" sz="2000" b="0" u="none" dirty="0">
                <a:solidFill>
                  <a:schemeClr val="tx1"/>
                </a:solidFill>
                <a:latin typeface="Tahoma" charset="0"/>
                <a:ea typeface="Tahoma" charset="0"/>
                <a:cs typeface="Tahoma" charset="0"/>
              </a:rPr>
              <a:t> (1837-1927), stimolarono il cervello di cani vivi. Scoprirono non solo che potevano evocare movimenti diversi, ma anche che regioni diverse controllavano parti diverse del corpo. </a:t>
            </a:r>
          </a:p>
        </p:txBody>
      </p:sp>
      <p:sp>
        <p:nvSpPr>
          <p:cNvPr id="562181" name="Line 5"/>
          <p:cNvSpPr>
            <a:spLocks noChangeShapeType="1"/>
          </p:cNvSpPr>
          <p:nvPr/>
        </p:nvSpPr>
        <p:spPr bwMode="auto">
          <a:xfrm>
            <a:off x="381000" y="4724400"/>
            <a:ext cx="8534400" cy="0"/>
          </a:xfrm>
          <a:prstGeom prst="line">
            <a:avLst/>
          </a:prstGeom>
          <a:noFill/>
          <a:ln w="952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it-IT">
              <a:latin typeface="+mn-lt"/>
              <a:ea typeface="+mn-ea"/>
            </a:endParaRPr>
          </a:p>
        </p:txBody>
      </p:sp>
      <p:sp>
        <p:nvSpPr>
          <p:cNvPr id="562182" name="Line 6"/>
          <p:cNvSpPr>
            <a:spLocks noChangeShapeType="1"/>
          </p:cNvSpPr>
          <p:nvPr/>
        </p:nvSpPr>
        <p:spPr bwMode="auto">
          <a:xfrm>
            <a:off x="381000" y="1143000"/>
            <a:ext cx="8534400" cy="0"/>
          </a:xfrm>
          <a:prstGeom prst="line">
            <a:avLst/>
          </a:prstGeom>
          <a:noFill/>
          <a:ln w="952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it-IT">
              <a:latin typeface="+mn-lt"/>
              <a:ea typeface="+mn-ea"/>
            </a:endParaRPr>
          </a:p>
        </p:txBody>
      </p:sp>
      <p:pic>
        <p:nvPicPr>
          <p:cNvPr id="56326" name="Picture 7" descr="Hitzig_Edu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18288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8" descr="cover-127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048000"/>
            <a:ext cx="2438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2185" name="Rectangle 9"/>
          <p:cNvSpPr>
            <a:spLocks noChangeArrowheads="1"/>
          </p:cNvSpPr>
          <p:nvPr/>
        </p:nvSpPr>
        <p:spPr bwMode="auto">
          <a:xfrm>
            <a:off x="2057400" y="3200400"/>
            <a:ext cx="4114800"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it-IT" altLang="x-none" sz="2000" b="0" u="none">
                <a:latin typeface="Tahoma" charset="0"/>
                <a:ea typeface="Tahoma" charset="0"/>
                <a:cs typeface="Tahoma" charset="0"/>
              </a:rPr>
              <a:t>Scoprì così che leggere scosse elettriche applicate alla parte posteriore del cervello facevano muovere gli occhi.</a:t>
            </a:r>
          </a:p>
        </p:txBody>
      </p:sp>
    </p:spTree>
    <p:extLst>
      <p:ext uri="{BB962C8B-B14F-4D97-AF65-F5344CB8AC3E}">
        <p14:creationId xmlns:p14="http://schemas.microsoft.com/office/powerpoint/2010/main" val="502598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685800" y="1626914"/>
            <a:ext cx="7788275"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it-IT" altLang="it-IT" sz="2000" dirty="0"/>
              <a:t>“Se si disseziona il corpo, l’aver isolato tutte le sue parti in modo da poterne studiare la struttura, la forma e le connessioni non equivale comunque a ciò che avviene nell’organismo vivo, dove tutte le parti cooperano assieme a uno scopo comune.</a:t>
            </a:r>
          </a:p>
          <a:p>
            <a:pPr algn="ctr">
              <a:defRPr/>
            </a:pPr>
            <a:endParaRPr lang="it-IT" altLang="it-IT" sz="2000" dirty="0"/>
          </a:p>
          <a:p>
            <a:pPr algn="ctr">
              <a:defRPr/>
            </a:pPr>
            <a:endParaRPr lang="it-IT" altLang="it-IT" sz="2000" dirty="0"/>
          </a:p>
          <a:p>
            <a:pPr algn="ctr">
              <a:defRPr/>
            </a:pPr>
            <a:r>
              <a:rPr lang="it-IT" altLang="it-IT" sz="2000" dirty="0"/>
              <a:t>Ciò che vive, ciò che esiste, è l’intero. Se si studiano separatamente le parti di un qualunque meccanismo, non si riesce poi a comprendere come funzionano.”</a:t>
            </a:r>
          </a:p>
          <a:p>
            <a:pPr algn="ctr">
              <a:defRPr/>
            </a:pPr>
            <a:endParaRPr lang="it-IT" altLang="it-IT" sz="2000" dirty="0"/>
          </a:p>
        </p:txBody>
      </p:sp>
      <p:sp>
        <p:nvSpPr>
          <p:cNvPr id="79875" name="Text Box 3"/>
          <p:cNvSpPr txBox="1">
            <a:spLocks noChangeArrowheads="1"/>
          </p:cNvSpPr>
          <p:nvPr/>
        </p:nvSpPr>
        <p:spPr bwMode="auto">
          <a:xfrm>
            <a:off x="5791200" y="6518671"/>
            <a:ext cx="3005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altLang="it-IT" sz="1800" i="1"/>
              <a:t>Claude Bernard, 1813-1878</a:t>
            </a:r>
          </a:p>
        </p:txBody>
      </p:sp>
      <p:sp>
        <p:nvSpPr>
          <p:cNvPr id="4" name="CasellaDiTesto 3"/>
          <p:cNvSpPr txBox="1"/>
          <p:nvPr/>
        </p:nvSpPr>
        <p:spPr>
          <a:xfrm>
            <a:off x="0" y="170637"/>
            <a:ext cx="9144000" cy="954107"/>
          </a:xfrm>
          <a:prstGeom prst="rect">
            <a:avLst/>
          </a:prstGeom>
          <a:noFill/>
        </p:spPr>
        <p:txBody>
          <a:bodyPr wrap="square" rtlCol="0">
            <a:spAutoFit/>
          </a:bodyPr>
          <a:lstStyle/>
          <a:p>
            <a:pPr algn="ctr"/>
            <a:r>
              <a:rPr lang="it-IT" sz="2800" dirty="0" smtClean="0"/>
              <a:t>FISIOLOGIA UMANA</a:t>
            </a:r>
          </a:p>
          <a:p>
            <a:pPr algn="ctr"/>
            <a:r>
              <a:rPr lang="it-IT" sz="2800" dirty="0" smtClean="0"/>
              <a:t>studio dell’insieme</a:t>
            </a:r>
            <a:endParaRPr lang="it-IT" sz="2800"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0582"/>
            <a:ext cx="9144000" cy="5878286"/>
          </a:xfrm>
          <a:prstGeom prst="rect">
            <a:avLst/>
          </a:prstGeom>
        </p:spPr>
      </p:pic>
    </p:spTree>
    <p:extLst>
      <p:ext uri="{BB962C8B-B14F-4D97-AF65-F5344CB8AC3E}">
        <p14:creationId xmlns:p14="http://schemas.microsoft.com/office/powerpoint/2010/main" val="1364293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Text Box 2"/>
          <p:cNvSpPr txBox="1">
            <a:spLocks noChangeArrowheads="1"/>
          </p:cNvSpPr>
          <p:nvPr/>
        </p:nvSpPr>
        <p:spPr bwMode="auto">
          <a:xfrm>
            <a:off x="3886200" y="685800"/>
            <a:ext cx="5257800" cy="3785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just" eaLnBrk="1" hangingPunct="1">
              <a:spcBef>
                <a:spcPct val="50000"/>
              </a:spcBef>
            </a:pPr>
            <a:r>
              <a:rPr lang="it-IT" altLang="x-none" sz="2000" b="0" u="none" dirty="0">
                <a:latin typeface="Tahoma" charset="0"/>
                <a:ea typeface="Tahoma" charset="0"/>
                <a:cs typeface="Tahoma" charset="0"/>
              </a:rPr>
              <a:t>John </a:t>
            </a:r>
            <a:r>
              <a:rPr lang="it-IT" altLang="x-none" sz="2000" b="0" u="none" dirty="0" err="1">
                <a:latin typeface="Tahoma" charset="0"/>
                <a:ea typeface="Tahoma" charset="0"/>
                <a:cs typeface="Tahoma" charset="0"/>
              </a:rPr>
              <a:t>Hughlins</a:t>
            </a:r>
            <a:r>
              <a:rPr lang="it-IT" altLang="x-none" sz="2000" b="0" u="none" dirty="0">
                <a:latin typeface="Tahoma" charset="0"/>
                <a:ea typeface="Tahoma" charset="0"/>
                <a:cs typeface="Tahoma" charset="0"/>
              </a:rPr>
              <a:t> Jackson (1834-1911) uno scienziato inglese, teorizzò compiutamente le osservazioni di </a:t>
            </a:r>
            <a:r>
              <a:rPr lang="it-IT" altLang="x-none" sz="2000" b="0" u="none" dirty="0" err="1">
                <a:latin typeface="Tahoma" charset="0"/>
                <a:ea typeface="Tahoma" charset="0"/>
                <a:cs typeface="Tahoma" charset="0"/>
              </a:rPr>
              <a:t>Hitzig</a:t>
            </a:r>
            <a:r>
              <a:rPr lang="it-IT" altLang="x-none" sz="2000" b="0" u="none" dirty="0">
                <a:latin typeface="Tahoma" charset="0"/>
                <a:ea typeface="Tahoma" charset="0"/>
                <a:cs typeface="Tahoma" charset="0"/>
              </a:rPr>
              <a:t> e </a:t>
            </a:r>
            <a:r>
              <a:rPr lang="it-IT" altLang="x-none" sz="2000" b="0" u="none" dirty="0" err="1">
                <a:latin typeface="Tahoma" charset="0"/>
                <a:ea typeface="Tahoma" charset="0"/>
                <a:cs typeface="Tahoma" charset="0"/>
              </a:rPr>
              <a:t>Frisch</a:t>
            </a:r>
            <a:r>
              <a:rPr lang="it-IT" altLang="x-none" sz="2000" b="0" u="none" dirty="0">
                <a:latin typeface="Tahoma" charset="0"/>
                <a:ea typeface="Tahoma" charset="0"/>
                <a:cs typeface="Tahoma" charset="0"/>
              </a:rPr>
              <a:t>. Sua moglie era epilettica e lui aveva notato che le convulsioni si evolvevano sempre allo stesso modo: cominciavano in una mano e poi si estendevano al polso, alla spalla, alla faccia fino alla gamba dello stesso lato per poi esaurirsi. Jackson si convinse che gli attacchi erano dovuti a scariche elettriche nel cervello della moglie, che iniziavano in un punto e poi si irradiavano a tutti gli altri. </a:t>
            </a:r>
          </a:p>
        </p:txBody>
      </p:sp>
      <p:sp>
        <p:nvSpPr>
          <p:cNvPr id="564227" name="Line 3"/>
          <p:cNvSpPr>
            <a:spLocks noChangeShapeType="1"/>
          </p:cNvSpPr>
          <p:nvPr/>
        </p:nvSpPr>
        <p:spPr bwMode="auto">
          <a:xfrm>
            <a:off x="609600" y="381000"/>
            <a:ext cx="8534400" cy="0"/>
          </a:xfrm>
          <a:prstGeom prst="line">
            <a:avLst/>
          </a:prstGeom>
          <a:noFill/>
          <a:ln w="952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it-IT">
              <a:latin typeface="+mn-lt"/>
              <a:ea typeface="+mn-ea"/>
            </a:endParaRPr>
          </a:p>
        </p:txBody>
      </p:sp>
      <p:pic>
        <p:nvPicPr>
          <p:cNvPr id="58371" name="Picture 4" descr="epilep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34036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4229" name="Rectangle 5"/>
          <p:cNvSpPr>
            <a:spLocks noChangeArrowheads="1"/>
          </p:cNvSpPr>
          <p:nvPr/>
        </p:nvSpPr>
        <p:spPr bwMode="auto">
          <a:xfrm>
            <a:off x="381000" y="4695825"/>
            <a:ext cx="8610600" cy="163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just" eaLnBrk="1" hangingPunct="1">
              <a:spcBef>
                <a:spcPct val="50000"/>
              </a:spcBef>
            </a:pPr>
            <a:r>
              <a:rPr lang="it-IT" altLang="x-none" sz="2000" b="0" u="none">
                <a:latin typeface="Tahoma" charset="0"/>
                <a:ea typeface="Tahoma" charset="0"/>
                <a:cs typeface="Tahoma" charset="0"/>
              </a:rPr>
              <a:t>Il cervello era quindi suddiviso in parti diverse ed ognuna controllava una parte diversa del corpo. Poiché la progressione delle crisi epilettiche era sempre la stessa, in tutti i pazienti che ne soffrivano (epilessia Jacksoniana) anche il cervello doveva essere sempre organizzato allo stesso modo. </a:t>
            </a:r>
          </a:p>
        </p:txBody>
      </p:sp>
    </p:spTree>
    <p:extLst>
      <p:ext uri="{BB962C8B-B14F-4D97-AF65-F5344CB8AC3E}">
        <p14:creationId xmlns:p14="http://schemas.microsoft.com/office/powerpoint/2010/main" val="1371324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br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638175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5379" name="Text Box 3"/>
          <p:cNvSpPr txBox="1">
            <a:spLocks noChangeArrowheads="1"/>
          </p:cNvSpPr>
          <p:nvPr/>
        </p:nvSpPr>
        <p:spPr bwMode="auto">
          <a:xfrm>
            <a:off x="319088" y="136525"/>
            <a:ext cx="8596312"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it-IT" altLang="x-none" sz="2000" b="0" u="none" dirty="0">
                <a:latin typeface="Tahoma" charset="0"/>
                <a:ea typeface="Tahoma" charset="0"/>
                <a:cs typeface="Tahoma" charset="0"/>
              </a:rPr>
              <a:t>Nel frattempo,</a:t>
            </a:r>
          </a:p>
          <a:p>
            <a:pPr algn="ctr" eaLnBrk="1" hangingPunct="1"/>
            <a:r>
              <a:rPr lang="it-IT" altLang="x-none" sz="2000" b="0" u="none" dirty="0">
                <a:latin typeface="Tahoma" charset="0"/>
                <a:ea typeface="Tahoma" charset="0"/>
                <a:cs typeface="Tahoma" charset="0"/>
              </a:rPr>
              <a:t> medici e i neurologi erano diventati sempre più interessati all’analisi post-</a:t>
            </a:r>
            <a:r>
              <a:rPr lang="it-IT" altLang="x-none" sz="2000" b="0" u="none" dirty="0" err="1">
                <a:latin typeface="Tahoma" charset="0"/>
                <a:ea typeface="Tahoma" charset="0"/>
                <a:cs typeface="Tahoma" charset="0"/>
              </a:rPr>
              <a:t>mortem</a:t>
            </a:r>
            <a:r>
              <a:rPr lang="it-IT" altLang="x-none" sz="2000" b="0" u="none" dirty="0">
                <a:latin typeface="Tahoma" charset="0"/>
                <a:ea typeface="Tahoma" charset="0"/>
                <a:cs typeface="Tahoma" charset="0"/>
              </a:rPr>
              <a:t> dei loro pazienti, al fine di correlare le alterazioni osservate in vita con le lesioni cortico-cerebrali che le avevano determinate</a:t>
            </a:r>
          </a:p>
        </p:txBody>
      </p:sp>
      <p:sp>
        <p:nvSpPr>
          <p:cNvPr id="485380" name="Text Box 4"/>
          <p:cNvSpPr txBox="1">
            <a:spLocks noChangeArrowheads="1"/>
          </p:cNvSpPr>
          <p:nvPr/>
        </p:nvSpPr>
        <p:spPr bwMode="auto">
          <a:xfrm>
            <a:off x="152400" y="4114800"/>
            <a:ext cx="8626475"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it-IT" altLang="x-none" sz="2000" b="0" u="none">
                <a:latin typeface="Tahoma" charset="0"/>
                <a:ea typeface="Tahoma" charset="0"/>
                <a:cs typeface="Tahoma" charset="0"/>
              </a:rPr>
              <a:t>Nel 1861 P. Broca mostrò alla Société d</a:t>
            </a:r>
            <a:r>
              <a:rPr lang="ja-JP" altLang="it-IT" sz="2000" b="0" u="none">
                <a:latin typeface="Tahoma" charset="0"/>
                <a:ea typeface="Tahoma" charset="0"/>
                <a:cs typeface="Tahoma" charset="0"/>
              </a:rPr>
              <a:t>’</a:t>
            </a:r>
            <a:r>
              <a:rPr lang="it-IT" altLang="ja-JP" sz="2000" b="0" u="none">
                <a:latin typeface="Tahoma" charset="0"/>
                <a:ea typeface="Tahoma" charset="0"/>
                <a:cs typeface="Tahoma" charset="0"/>
              </a:rPr>
              <a:t>Anthropologie (Parigi) il cervello di un paziente, il sig. Leborne, morto il giorno prima, sei giorni dopo averlo visitato. Il sig. Leborne soffriva di epilessia, emiplegia e, soprattutto, perdita del linguaggio.</a:t>
            </a:r>
            <a:endParaRPr lang="it-IT" altLang="x-none" sz="2000" b="0" u="none">
              <a:latin typeface="Tahoma" charset="0"/>
              <a:ea typeface="Tahoma" charset="0"/>
              <a:cs typeface="Tahoma" charset="0"/>
            </a:endParaRPr>
          </a:p>
        </p:txBody>
      </p:sp>
      <p:sp>
        <p:nvSpPr>
          <p:cNvPr id="485381" name="Text Box 5"/>
          <p:cNvSpPr txBox="1">
            <a:spLocks noChangeArrowheads="1"/>
          </p:cNvSpPr>
          <p:nvPr/>
        </p:nvSpPr>
        <p:spPr bwMode="auto">
          <a:xfrm>
            <a:off x="381000" y="5562600"/>
            <a:ext cx="830580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it-IT" altLang="x-none" sz="2000" b="0" u="none">
                <a:latin typeface="Tahoma" charset="0"/>
                <a:ea typeface="Tahoma" charset="0"/>
                <a:cs typeface="Tahoma" charset="0"/>
              </a:rPr>
              <a:t>La lesione corticale era così netta, che la corrispondente regione è stata chiamata </a:t>
            </a:r>
            <a:r>
              <a:rPr lang="ja-JP" altLang="it-IT" sz="2000" b="0" u="none">
                <a:latin typeface="Tahoma" charset="0"/>
                <a:ea typeface="Tahoma" charset="0"/>
                <a:cs typeface="Tahoma" charset="0"/>
              </a:rPr>
              <a:t>“</a:t>
            </a:r>
            <a:r>
              <a:rPr lang="it-IT" altLang="ja-JP" sz="2000" b="0" u="none">
                <a:latin typeface="Tahoma" charset="0"/>
                <a:ea typeface="Tahoma" charset="0"/>
                <a:cs typeface="Tahoma" charset="0"/>
              </a:rPr>
              <a:t>area di Broca</a:t>
            </a:r>
            <a:r>
              <a:rPr lang="ja-JP" altLang="it-IT" sz="2000" b="0" u="none">
                <a:latin typeface="Tahoma" charset="0"/>
                <a:ea typeface="Tahoma" charset="0"/>
                <a:cs typeface="Tahoma" charset="0"/>
              </a:rPr>
              <a:t>”</a:t>
            </a:r>
            <a:r>
              <a:rPr lang="it-IT" altLang="ja-JP" sz="2000" b="0" u="none">
                <a:latin typeface="Tahoma" charset="0"/>
                <a:ea typeface="Tahoma" charset="0"/>
                <a:cs typeface="Tahoma" charset="0"/>
              </a:rPr>
              <a:t>, successivamente classificata come area 44 da Brodmann.</a:t>
            </a:r>
            <a:endParaRPr lang="it-IT" altLang="x-none" sz="2000" b="0" u="none">
              <a:latin typeface="Tahoma" charset="0"/>
              <a:ea typeface="Tahoma" charset="0"/>
              <a:cs typeface="Tahoma" charset="0"/>
            </a:endParaRPr>
          </a:p>
        </p:txBody>
      </p:sp>
      <p:sp>
        <p:nvSpPr>
          <p:cNvPr id="485382" name="Line 6"/>
          <p:cNvSpPr>
            <a:spLocks noChangeShapeType="1"/>
          </p:cNvSpPr>
          <p:nvPr/>
        </p:nvSpPr>
        <p:spPr bwMode="auto">
          <a:xfrm flipV="1">
            <a:off x="1905000" y="3200400"/>
            <a:ext cx="304800" cy="2286000"/>
          </a:xfrm>
          <a:prstGeom prst="line">
            <a:avLst/>
          </a:prstGeom>
          <a:noFill/>
          <a:ln w="381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it-IT">
              <a:latin typeface="+mn-lt"/>
              <a:ea typeface="+mn-ea"/>
            </a:endParaRPr>
          </a:p>
        </p:txBody>
      </p:sp>
      <p:sp>
        <p:nvSpPr>
          <p:cNvPr id="485383" name="Oval 7"/>
          <p:cNvSpPr>
            <a:spLocks noChangeArrowheads="1"/>
          </p:cNvSpPr>
          <p:nvPr/>
        </p:nvSpPr>
        <p:spPr bwMode="auto">
          <a:xfrm>
            <a:off x="769938" y="5468938"/>
            <a:ext cx="2057400" cy="5334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it-IT">
              <a:latin typeface="+mn-lt"/>
              <a:ea typeface="+mn-ea"/>
            </a:endParaRPr>
          </a:p>
        </p:txBody>
      </p:sp>
      <p:sp>
        <p:nvSpPr>
          <p:cNvPr id="485384" name="Line 8"/>
          <p:cNvSpPr>
            <a:spLocks noChangeShapeType="1"/>
          </p:cNvSpPr>
          <p:nvPr/>
        </p:nvSpPr>
        <p:spPr bwMode="auto">
          <a:xfrm flipV="1">
            <a:off x="1905000" y="3581400"/>
            <a:ext cx="3581400" cy="1905000"/>
          </a:xfrm>
          <a:prstGeom prst="line">
            <a:avLst/>
          </a:prstGeom>
          <a:noFill/>
          <a:ln w="381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it-IT">
              <a:latin typeface="+mn-lt"/>
              <a:ea typeface="+mn-ea"/>
            </a:endParaRPr>
          </a:p>
        </p:txBody>
      </p:sp>
    </p:spTree>
    <p:extLst>
      <p:ext uri="{BB962C8B-B14F-4D97-AF65-F5344CB8AC3E}">
        <p14:creationId xmlns:p14="http://schemas.microsoft.com/office/powerpoint/2010/main" val="466756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18"/>
          <p:cNvGrpSpPr>
            <a:grpSpLocks/>
          </p:cNvGrpSpPr>
          <p:nvPr/>
        </p:nvGrpSpPr>
        <p:grpSpPr bwMode="auto">
          <a:xfrm>
            <a:off x="3657600" y="1600200"/>
            <a:ext cx="5257800" cy="4752975"/>
            <a:chOff x="2448" y="1008"/>
            <a:chExt cx="3312" cy="2994"/>
          </a:xfrm>
        </p:grpSpPr>
        <p:sp>
          <p:nvSpPr>
            <p:cNvPr id="30729" name="Text Box 9"/>
            <p:cNvSpPr txBox="1">
              <a:spLocks noChangeArrowheads="1"/>
            </p:cNvSpPr>
            <p:nvPr/>
          </p:nvSpPr>
          <p:spPr bwMode="auto">
            <a:xfrm>
              <a:off x="2448" y="2024"/>
              <a:ext cx="3312" cy="19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algn="just" eaLnBrk="1" hangingPunct="1"/>
              <a:r>
                <a:rPr lang="it-IT" altLang="it-IT" sz="2000" b="0" u="none" dirty="0">
                  <a:solidFill>
                    <a:schemeClr val="tx1"/>
                  </a:solidFill>
                  <a:latin typeface="Tahoma" charset="0"/>
                </a:rPr>
                <a:t>Nell</a:t>
              </a:r>
              <a:r>
                <a:rPr lang="ja-JP" altLang="it-IT" sz="2000" b="0" u="none" dirty="0">
                  <a:solidFill>
                    <a:schemeClr val="tx1"/>
                  </a:solidFill>
                  <a:latin typeface="Tahoma" charset="0"/>
                </a:rPr>
                <a:t>’</a:t>
              </a:r>
              <a:r>
                <a:rPr lang="it-IT" altLang="ja-JP" sz="2000" b="0" u="none" dirty="0">
                  <a:solidFill>
                    <a:schemeClr val="tx1"/>
                  </a:solidFill>
                  <a:latin typeface="Tahoma" charset="0"/>
                </a:rPr>
                <a:t>articolo che accompagna questa figura si riporta, fra l</a:t>
              </a:r>
              <a:r>
                <a:rPr lang="ja-JP" altLang="it-IT" sz="2000" b="0" u="none" dirty="0">
                  <a:solidFill>
                    <a:schemeClr val="tx1"/>
                  </a:solidFill>
                  <a:latin typeface="Tahoma" charset="0"/>
                </a:rPr>
                <a:t>’</a:t>
              </a:r>
              <a:r>
                <a:rPr lang="it-IT" altLang="ja-JP" sz="2000" b="0" u="none" dirty="0">
                  <a:solidFill>
                    <a:schemeClr val="tx1"/>
                  </a:solidFill>
                  <a:latin typeface="Tahoma" charset="0"/>
                </a:rPr>
                <a:t>altro, che, </a:t>
              </a:r>
              <a:r>
                <a:rPr lang="ja-JP" altLang="it-IT" sz="2000" b="0" u="none" dirty="0">
                  <a:solidFill>
                    <a:schemeClr val="tx1"/>
                  </a:solidFill>
                  <a:latin typeface="Tahoma" charset="0"/>
                </a:rPr>
                <a:t>“</a:t>
              </a:r>
              <a:r>
                <a:rPr lang="it-IT" altLang="ja-JP" sz="2000" b="0" u="none" dirty="0">
                  <a:solidFill>
                    <a:schemeClr val="tx1"/>
                  </a:solidFill>
                  <a:latin typeface="Tahoma" charset="0"/>
                </a:rPr>
                <a:t>…sebbene l</a:t>
              </a:r>
              <a:r>
                <a:rPr lang="ja-JP" altLang="it-IT" sz="2000" b="0" u="none" dirty="0">
                  <a:solidFill>
                    <a:schemeClr val="tx1"/>
                  </a:solidFill>
                  <a:latin typeface="Tahoma" charset="0"/>
                </a:rPr>
                <a:t>’</a:t>
              </a:r>
              <a:r>
                <a:rPr lang="it-IT" altLang="ja-JP" sz="2000" b="0" u="none" dirty="0">
                  <a:solidFill>
                    <a:schemeClr val="tx1"/>
                  </a:solidFill>
                  <a:latin typeface="Tahoma" charset="0"/>
                </a:rPr>
                <a:t>emisfero destro e quello sinistro siano molto simili da diversi punti di vista, l</a:t>
              </a:r>
              <a:r>
                <a:rPr lang="ja-JP" altLang="it-IT" sz="2000" b="0" u="none" dirty="0">
                  <a:solidFill>
                    <a:schemeClr val="tx1"/>
                  </a:solidFill>
                  <a:latin typeface="Tahoma" charset="0"/>
                </a:rPr>
                <a:t>’</a:t>
              </a:r>
              <a:r>
                <a:rPr lang="it-IT" altLang="ja-JP" sz="2000" b="0" u="none" dirty="0">
                  <a:solidFill>
                    <a:schemeClr val="tx1"/>
                  </a:solidFill>
                  <a:latin typeface="Tahoma" charset="0"/>
                </a:rPr>
                <a:t>emisfero sinistro è maschile e quello destro è femminile. La mente maschile e quella femminile si sostengono armonicamente come in una famiglia, dove la volontà </a:t>
              </a:r>
              <a:r>
                <a:rPr lang="it-IT" altLang="ja-JP" sz="2000" b="0" u="none" dirty="0" err="1">
                  <a:solidFill>
                    <a:schemeClr val="tx1"/>
                  </a:solidFill>
                  <a:latin typeface="Tahoma" charset="0"/>
                </a:rPr>
                <a:t>dell</a:t>
              </a:r>
              <a:r>
                <a:rPr lang="ja-JP" altLang="it-IT" sz="2000" b="0" u="none" dirty="0">
                  <a:solidFill>
                    <a:schemeClr val="tx1"/>
                  </a:solidFill>
                  <a:latin typeface="Tahoma" charset="0"/>
                </a:rPr>
                <a:t>’</a:t>
              </a:r>
              <a:r>
                <a:rPr lang="it-IT" altLang="ja-JP" sz="2000" b="0" u="none" dirty="0">
                  <a:solidFill>
                    <a:schemeClr val="tx1"/>
                  </a:solidFill>
                  <a:latin typeface="Tahoma" charset="0"/>
                </a:rPr>
                <a:t>uno influenza quella </a:t>
              </a:r>
              <a:r>
                <a:rPr lang="it-IT" altLang="ja-JP" sz="2000" b="0" u="none" dirty="0" err="1">
                  <a:solidFill>
                    <a:schemeClr val="tx1"/>
                  </a:solidFill>
                  <a:latin typeface="Tahoma" charset="0"/>
                </a:rPr>
                <a:t>dell</a:t>
              </a:r>
              <a:r>
                <a:rPr lang="ja-JP" altLang="it-IT" sz="2000" b="0" u="none" dirty="0">
                  <a:solidFill>
                    <a:schemeClr val="tx1"/>
                  </a:solidFill>
                  <a:latin typeface="Tahoma" charset="0"/>
                </a:rPr>
                <a:t>’</a:t>
              </a:r>
              <a:r>
                <a:rPr lang="it-IT" altLang="ja-JP" sz="2000" b="0" u="none" dirty="0">
                  <a:solidFill>
                    <a:schemeClr val="tx1"/>
                  </a:solidFill>
                  <a:latin typeface="Tahoma" charset="0"/>
                </a:rPr>
                <a:t>altra, generando una corrispondente volontà o desiderio</a:t>
              </a:r>
              <a:r>
                <a:rPr lang="ja-JP" altLang="it-IT" sz="2000" b="0" u="none" dirty="0">
                  <a:solidFill>
                    <a:schemeClr val="tx1"/>
                  </a:solidFill>
                  <a:latin typeface="Tahoma" charset="0"/>
                </a:rPr>
                <a:t>”</a:t>
              </a:r>
              <a:r>
                <a:rPr lang="it-IT" altLang="ja-JP" sz="2000" b="0" u="none" dirty="0">
                  <a:solidFill>
                    <a:schemeClr val="tx1"/>
                  </a:solidFill>
                  <a:latin typeface="Tahoma" charset="0"/>
                </a:rPr>
                <a:t>.</a:t>
              </a:r>
              <a:endParaRPr lang="it-IT" altLang="it-IT" sz="2000" b="0" u="none" dirty="0">
                <a:solidFill>
                  <a:schemeClr val="tx1"/>
                </a:solidFill>
                <a:latin typeface="Tahoma" charset="0"/>
              </a:endParaRPr>
            </a:p>
          </p:txBody>
        </p:sp>
        <p:grpSp>
          <p:nvGrpSpPr>
            <p:cNvPr id="51207" name="Group 17"/>
            <p:cNvGrpSpPr>
              <a:grpSpLocks/>
            </p:cNvGrpSpPr>
            <p:nvPr/>
          </p:nvGrpSpPr>
          <p:grpSpPr bwMode="auto">
            <a:xfrm>
              <a:off x="2736" y="1008"/>
              <a:ext cx="2832" cy="1120"/>
              <a:chOff x="2736" y="1008"/>
              <a:chExt cx="2832" cy="1120"/>
            </a:xfrm>
          </p:grpSpPr>
          <p:sp>
            <p:nvSpPr>
              <p:cNvPr id="30726" name="WordArt 6"/>
              <p:cNvSpPr>
                <a:spLocks noChangeArrowheads="1" noChangeShapeType="1" noTextEdit="1"/>
              </p:cNvSpPr>
              <p:nvPr/>
            </p:nvSpPr>
            <p:spPr bwMode="auto">
              <a:xfrm>
                <a:off x="2976" y="1216"/>
                <a:ext cx="2304" cy="912"/>
              </a:xfrm>
              <a:prstGeom prst="rect">
                <a:avLst/>
              </a:prstGeom>
              <a:extLst>
                <a:ext uri="{AF507438-7753-43e0-B8FC-AC1667EBCBE1}">
                  <a14:hiddenEffects xmlns="" xmlns:a14="http://schemas.microsoft.com/office/drawing/2010/main">
                    <a:effectLst/>
                  </a14:hiddenEffects>
                </a:ext>
              </a:extLst>
            </p:spPr>
            <p:txBody>
              <a:bodyPr spcFirstLastPara="1" wrap="none" fromWordArt="1">
                <a:prstTxWarp prst="textArchUp">
                  <a:avLst>
                    <a:gd name="adj" fmla="val 10800000"/>
                  </a:avLst>
                </a:prstTxWarp>
              </a:bodyPr>
              <a:lstStyle/>
              <a:p>
                <a:pPr algn="ctr">
                  <a:defRPr/>
                </a:pPr>
                <a:r>
                  <a:rPr lang="it-IT" sz="2800" kern="10">
                    <a:ln w="9525">
                      <a:solidFill>
                        <a:srgbClr val="000000"/>
                      </a:solidFill>
                      <a:round/>
                      <a:headEnd/>
                      <a:tailEnd/>
                    </a:ln>
                    <a:latin typeface="Arial Unicode MS"/>
                    <a:ea typeface="Arial Unicode MS"/>
                    <a:cs typeface="Arial Unicode MS"/>
                  </a:rPr>
                  <a:t>DIAGRAMMA NEUROLOGICO</a:t>
                </a:r>
              </a:p>
            </p:txBody>
          </p:sp>
          <p:sp>
            <p:nvSpPr>
              <p:cNvPr id="30728" name="Text Box 8"/>
              <p:cNvSpPr txBox="1">
                <a:spLocks noChangeArrowheads="1"/>
              </p:cNvSpPr>
              <p:nvPr/>
            </p:nvSpPr>
            <p:spPr bwMode="auto">
              <a:xfrm>
                <a:off x="3024" y="1312"/>
                <a:ext cx="2160" cy="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600" b="0" u="none">
                    <a:solidFill>
                      <a:schemeClr val="tx1"/>
                    </a:solidFill>
                    <a:latin typeface="Tahoma" charset="0"/>
                    <a:ea typeface="ＭＳ Ｐゴシック" charset="0"/>
                  </a:rPr>
                  <a:t>CHE MOSTRA</a:t>
                </a:r>
              </a:p>
              <a:p>
                <a:pPr algn="ctr">
                  <a:spcBef>
                    <a:spcPct val="50000"/>
                  </a:spcBef>
                  <a:defRPr/>
                </a:pPr>
                <a:r>
                  <a:rPr lang="it-IT" sz="1600" b="0" u="none">
                    <a:solidFill>
                      <a:schemeClr val="tx1"/>
                    </a:solidFill>
                    <a:latin typeface="Tahoma" charset="0"/>
                    <a:ea typeface="ＭＳ Ｐゴシック" charset="0"/>
                  </a:rPr>
                  <a:t>La localizzazione degli organi cerebrali secondo il pensiero del Dott. J.R. BUCHANAN</a:t>
                </a:r>
              </a:p>
            </p:txBody>
          </p:sp>
          <p:sp>
            <p:nvSpPr>
              <p:cNvPr id="30730" name="Oval 10"/>
              <p:cNvSpPr>
                <a:spLocks noChangeArrowheads="1"/>
              </p:cNvSpPr>
              <p:nvPr/>
            </p:nvSpPr>
            <p:spPr bwMode="auto">
              <a:xfrm>
                <a:off x="2736" y="1008"/>
                <a:ext cx="2832" cy="1104"/>
              </a:xfrm>
              <a:prstGeom prst="ellipse">
                <a:avLst/>
              </a:prstGeom>
              <a:noFill/>
              <a:ln w="9525">
                <a:solidFill>
                  <a:schemeClr val="bg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ea typeface="ＭＳ Ｐゴシック" charset="0"/>
                </a:endParaRPr>
              </a:p>
            </p:txBody>
          </p:sp>
        </p:grpSp>
      </p:grpSp>
      <p:grpSp>
        <p:nvGrpSpPr>
          <p:cNvPr id="51202" name="Group 19"/>
          <p:cNvGrpSpPr>
            <a:grpSpLocks/>
          </p:cNvGrpSpPr>
          <p:nvPr/>
        </p:nvGrpSpPr>
        <p:grpSpPr bwMode="auto">
          <a:xfrm>
            <a:off x="0" y="1905000"/>
            <a:ext cx="8001000" cy="4953000"/>
            <a:chOff x="0" y="1200"/>
            <a:chExt cx="5040" cy="3120"/>
          </a:xfrm>
        </p:grpSpPr>
        <p:pic>
          <p:nvPicPr>
            <p:cNvPr id="51204" name="Picture 5" descr="fren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0"/>
              <a:ext cx="2112"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Rectangle 11"/>
            <p:cNvSpPr>
              <a:spLocks noChangeArrowheads="1"/>
            </p:cNvSpPr>
            <p:nvPr/>
          </p:nvSpPr>
          <p:spPr bwMode="auto">
            <a:xfrm>
              <a:off x="2160" y="4080"/>
              <a:ext cx="288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spcBef>
                  <a:spcPct val="50000"/>
                </a:spcBef>
              </a:pPr>
              <a:r>
                <a:rPr lang="it-IT" altLang="it-IT" sz="1600" b="0" i="1" u="none">
                  <a:solidFill>
                    <a:schemeClr val="tx1"/>
                  </a:solidFill>
                  <a:latin typeface="Tahoma" charset="0"/>
                </a:rPr>
                <a:t>Buchanan</a:t>
              </a:r>
              <a:r>
                <a:rPr lang="ja-JP" altLang="it-IT" sz="1600" b="0" i="1" u="none">
                  <a:solidFill>
                    <a:schemeClr val="tx1"/>
                  </a:solidFill>
                  <a:latin typeface="Arial" charset="0"/>
                </a:rPr>
                <a:t>’</a:t>
              </a:r>
              <a:r>
                <a:rPr lang="it-IT" altLang="ja-JP" sz="1600" b="0" i="1" u="none">
                  <a:solidFill>
                    <a:schemeClr val="tx1"/>
                  </a:solidFill>
                  <a:latin typeface="Tahoma" charset="0"/>
                </a:rPr>
                <a:t>s Journal of Man, 1850.</a:t>
              </a:r>
              <a:endParaRPr lang="it-IT" altLang="it-IT" sz="1600" b="0" u="none">
                <a:solidFill>
                  <a:schemeClr val="tx1"/>
                </a:solidFill>
                <a:latin typeface="Tahoma" charset="0"/>
              </a:endParaRPr>
            </a:p>
          </p:txBody>
        </p:sp>
      </p:grpSp>
      <p:sp>
        <p:nvSpPr>
          <p:cNvPr id="30735" name="Rectangle 15"/>
          <p:cNvSpPr>
            <a:spLocks noGrp="1" noChangeArrowheads="1"/>
          </p:cNvSpPr>
          <p:nvPr>
            <p:ph type="ctrTitle"/>
          </p:nvPr>
        </p:nvSpPr>
        <p:spPr>
          <a:xfrm>
            <a:off x="0" y="0"/>
            <a:ext cx="9067800" cy="1600200"/>
          </a:xfrm>
        </p:spPr>
        <p:txBody>
          <a:bodyPr/>
          <a:lstStyle/>
          <a:p>
            <a:pPr algn="just" eaLnBrk="1" hangingPunct="1"/>
            <a:r>
              <a:rPr lang="it-IT" altLang="it-IT" sz="2000">
                <a:solidFill>
                  <a:schemeClr val="tx1"/>
                </a:solidFill>
                <a:latin typeface="Tahoma" charset="0"/>
              </a:rPr>
              <a:t>Nel 1800 è ormai definitivamente assodato che le funzioni intellettive risiedono nel cervello e che parti diverse di esso svolgono funzioni diverse. Se ne conosce l</a:t>
            </a:r>
            <a:r>
              <a:rPr lang="ja-JP" altLang="it-IT" sz="2000">
                <a:solidFill>
                  <a:schemeClr val="tx1"/>
                </a:solidFill>
                <a:latin typeface="Tahoma" charset="0"/>
              </a:rPr>
              <a:t>’</a:t>
            </a:r>
            <a:r>
              <a:rPr lang="it-IT" altLang="ja-JP" sz="2000">
                <a:solidFill>
                  <a:schemeClr val="tx1"/>
                </a:solidFill>
                <a:latin typeface="Tahoma" charset="0"/>
              </a:rPr>
              <a:t>anatomia macroscopica e si è convinti che alla base del suo funzionamento risiedano variazioni di cariche elettriche.</a:t>
            </a:r>
            <a:br>
              <a:rPr lang="it-IT" altLang="ja-JP" sz="2000">
                <a:solidFill>
                  <a:schemeClr val="tx1"/>
                </a:solidFill>
                <a:latin typeface="Tahoma" charset="0"/>
              </a:rPr>
            </a:br>
            <a:r>
              <a:rPr lang="it-IT" altLang="ja-JP" sz="2000">
                <a:solidFill>
                  <a:schemeClr val="tx1"/>
                </a:solidFill>
                <a:latin typeface="Tahoma" charset="0"/>
              </a:rPr>
              <a:t>E</a:t>
            </a:r>
            <a:r>
              <a:rPr lang="ja-JP" altLang="it-IT" sz="2000">
                <a:solidFill>
                  <a:schemeClr val="tx1"/>
                </a:solidFill>
                <a:latin typeface="Tahoma" charset="0"/>
              </a:rPr>
              <a:t>’</a:t>
            </a:r>
            <a:r>
              <a:rPr lang="it-IT" altLang="ja-JP" sz="2000">
                <a:solidFill>
                  <a:schemeClr val="tx1"/>
                </a:solidFill>
                <a:latin typeface="Tahoma" charset="0"/>
              </a:rPr>
              <a:t> il tempo della FRENOLOGIA, fondata da FRANZ JOSEPH GALL (1758 -1828)</a:t>
            </a:r>
            <a:endParaRPr lang="it-IT" altLang="it-IT" sz="2000">
              <a:solidFill>
                <a:schemeClr val="tx1"/>
              </a:solidFill>
              <a:latin typeface="Tahoma" charset="0"/>
            </a:endParaRPr>
          </a:p>
        </p:txBody>
      </p:sp>
    </p:spTree>
    <p:extLst>
      <p:ext uri="{BB962C8B-B14F-4D97-AF65-F5344CB8AC3E}">
        <p14:creationId xmlns:p14="http://schemas.microsoft.com/office/powerpoint/2010/main" val="581321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Frenote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71488"/>
            <a:ext cx="5522913" cy="615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9" name="Line 5"/>
          <p:cNvSpPr>
            <a:spLocks noChangeShapeType="1"/>
          </p:cNvSpPr>
          <p:nvPr/>
        </p:nvSpPr>
        <p:spPr bwMode="auto">
          <a:xfrm flipV="1">
            <a:off x="2381250" y="2819400"/>
            <a:ext cx="304800" cy="9144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7990" name="Line 6"/>
          <p:cNvSpPr>
            <a:spLocks noChangeShapeType="1"/>
          </p:cNvSpPr>
          <p:nvPr/>
        </p:nvSpPr>
        <p:spPr bwMode="auto">
          <a:xfrm flipH="1" flipV="1">
            <a:off x="2914650" y="2895600"/>
            <a:ext cx="152400" cy="1219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7991" name="Line 7"/>
          <p:cNvSpPr>
            <a:spLocks noChangeShapeType="1"/>
          </p:cNvSpPr>
          <p:nvPr/>
        </p:nvSpPr>
        <p:spPr bwMode="auto">
          <a:xfrm flipH="1" flipV="1">
            <a:off x="3232150" y="2959100"/>
            <a:ext cx="292100" cy="11049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7992" name="Line 8"/>
          <p:cNvSpPr>
            <a:spLocks noChangeShapeType="1"/>
          </p:cNvSpPr>
          <p:nvPr/>
        </p:nvSpPr>
        <p:spPr bwMode="auto">
          <a:xfrm flipH="1" flipV="1">
            <a:off x="3486150" y="3136900"/>
            <a:ext cx="419100" cy="6731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7993" name="Line 9"/>
          <p:cNvSpPr>
            <a:spLocks noChangeShapeType="1"/>
          </p:cNvSpPr>
          <p:nvPr/>
        </p:nvSpPr>
        <p:spPr bwMode="auto">
          <a:xfrm flipV="1">
            <a:off x="1619250" y="2690813"/>
            <a:ext cx="609600" cy="457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7994" name="Line 10"/>
          <p:cNvSpPr>
            <a:spLocks noChangeShapeType="1"/>
          </p:cNvSpPr>
          <p:nvPr/>
        </p:nvSpPr>
        <p:spPr bwMode="auto">
          <a:xfrm flipV="1">
            <a:off x="1695450" y="2386013"/>
            <a:ext cx="609600" cy="76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7995" name="Line 11"/>
          <p:cNvSpPr>
            <a:spLocks noChangeShapeType="1"/>
          </p:cNvSpPr>
          <p:nvPr/>
        </p:nvSpPr>
        <p:spPr bwMode="auto">
          <a:xfrm>
            <a:off x="1619250" y="1547813"/>
            <a:ext cx="838200" cy="304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7996" name="Line 12"/>
          <p:cNvSpPr>
            <a:spLocks noChangeShapeType="1"/>
          </p:cNvSpPr>
          <p:nvPr/>
        </p:nvSpPr>
        <p:spPr bwMode="auto">
          <a:xfrm>
            <a:off x="1695450" y="938213"/>
            <a:ext cx="1066800" cy="457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7997" name="Line 13"/>
          <p:cNvSpPr>
            <a:spLocks noChangeShapeType="1"/>
          </p:cNvSpPr>
          <p:nvPr/>
        </p:nvSpPr>
        <p:spPr bwMode="auto">
          <a:xfrm>
            <a:off x="1619250" y="252413"/>
            <a:ext cx="1524000" cy="762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7998" name="Line 14"/>
          <p:cNvSpPr>
            <a:spLocks noChangeShapeType="1"/>
          </p:cNvSpPr>
          <p:nvPr/>
        </p:nvSpPr>
        <p:spPr bwMode="auto">
          <a:xfrm flipV="1">
            <a:off x="1695450" y="2538413"/>
            <a:ext cx="762000" cy="304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7999" name="Line 15"/>
          <p:cNvSpPr>
            <a:spLocks noChangeShapeType="1"/>
          </p:cNvSpPr>
          <p:nvPr/>
        </p:nvSpPr>
        <p:spPr bwMode="auto">
          <a:xfrm flipV="1">
            <a:off x="1695450" y="2081213"/>
            <a:ext cx="914400" cy="76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00" name="Line 16"/>
          <p:cNvSpPr>
            <a:spLocks noChangeShapeType="1"/>
          </p:cNvSpPr>
          <p:nvPr/>
        </p:nvSpPr>
        <p:spPr bwMode="auto">
          <a:xfrm>
            <a:off x="1695450" y="1243013"/>
            <a:ext cx="12192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01" name="Line 17"/>
          <p:cNvSpPr>
            <a:spLocks noChangeShapeType="1"/>
          </p:cNvSpPr>
          <p:nvPr/>
        </p:nvSpPr>
        <p:spPr bwMode="auto">
          <a:xfrm>
            <a:off x="1619250" y="633413"/>
            <a:ext cx="1676400" cy="762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02" name="Line 18"/>
          <p:cNvSpPr>
            <a:spLocks noChangeShapeType="1"/>
          </p:cNvSpPr>
          <p:nvPr/>
        </p:nvSpPr>
        <p:spPr bwMode="auto">
          <a:xfrm flipV="1">
            <a:off x="2762250" y="2590800"/>
            <a:ext cx="76200" cy="1143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03" name="Text Box 19"/>
          <p:cNvSpPr txBox="1">
            <a:spLocks noChangeArrowheads="1"/>
          </p:cNvSpPr>
          <p:nvPr/>
        </p:nvSpPr>
        <p:spPr bwMode="auto">
          <a:xfrm>
            <a:off x="2746375" y="3971925"/>
            <a:ext cx="2312556" cy="307777"/>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r>
              <a:rPr lang="it-IT" altLang="it-IT" b="0" u="none">
                <a:solidFill>
                  <a:schemeClr val="tx1"/>
                </a:solidFill>
                <a:latin typeface="Tahoma" charset="0"/>
                <a:ea typeface="Tahoma" charset="0"/>
                <a:cs typeface="Tahoma" charset="0"/>
              </a:rPr>
              <a:t>colore  ordine  costruttività</a:t>
            </a:r>
          </a:p>
        </p:txBody>
      </p:sp>
      <p:sp>
        <p:nvSpPr>
          <p:cNvPr id="298004" name="Line 20"/>
          <p:cNvSpPr>
            <a:spLocks noChangeShapeType="1"/>
          </p:cNvSpPr>
          <p:nvPr/>
        </p:nvSpPr>
        <p:spPr bwMode="auto">
          <a:xfrm flipH="1" flipV="1">
            <a:off x="3143250" y="2667000"/>
            <a:ext cx="152400" cy="1143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05" name="Line 21"/>
          <p:cNvSpPr>
            <a:spLocks noChangeShapeType="1"/>
          </p:cNvSpPr>
          <p:nvPr/>
        </p:nvSpPr>
        <p:spPr bwMode="auto">
          <a:xfrm flipH="1" flipV="1">
            <a:off x="3676650" y="2819400"/>
            <a:ext cx="685800" cy="1219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06" name="Text Box 22"/>
          <p:cNvSpPr txBox="1">
            <a:spLocks noChangeArrowheads="1"/>
          </p:cNvSpPr>
          <p:nvPr/>
        </p:nvSpPr>
        <p:spPr bwMode="auto">
          <a:xfrm>
            <a:off x="3886200" y="2335213"/>
            <a:ext cx="790601" cy="523220"/>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u="none">
                <a:solidFill>
                  <a:schemeClr val="tx1"/>
                </a:solidFill>
                <a:latin typeface="Tahoma" charset="0"/>
                <a:ea typeface="Tahoma" charset="0"/>
                <a:cs typeface="Tahoma" charset="0"/>
              </a:rPr>
              <a:t>acquisi-</a:t>
            </a:r>
          </a:p>
          <a:p>
            <a:pPr>
              <a:defRPr/>
            </a:pPr>
            <a:r>
              <a:rPr lang="it-IT" sz="1400" u="none">
                <a:solidFill>
                  <a:schemeClr val="tx1"/>
                </a:solidFill>
                <a:latin typeface="Tahoma" charset="0"/>
                <a:ea typeface="Tahoma" charset="0"/>
                <a:cs typeface="Tahoma" charset="0"/>
              </a:rPr>
              <a:t>zione</a:t>
            </a:r>
          </a:p>
        </p:txBody>
      </p:sp>
      <p:sp>
        <p:nvSpPr>
          <p:cNvPr id="298007" name="Text Box 23"/>
          <p:cNvSpPr txBox="1">
            <a:spLocks noChangeArrowheads="1"/>
          </p:cNvSpPr>
          <p:nvPr/>
        </p:nvSpPr>
        <p:spPr bwMode="auto">
          <a:xfrm>
            <a:off x="4029075" y="3133725"/>
            <a:ext cx="926857" cy="523220"/>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u="none">
                <a:solidFill>
                  <a:schemeClr val="tx1"/>
                </a:solidFill>
                <a:latin typeface="Tahoma" charset="0"/>
                <a:ea typeface="Tahoma" charset="0"/>
                <a:cs typeface="Tahoma" charset="0"/>
              </a:rPr>
              <a:t>alimenta-</a:t>
            </a:r>
          </a:p>
          <a:p>
            <a:pPr>
              <a:defRPr/>
            </a:pPr>
            <a:r>
              <a:rPr lang="it-IT" sz="1400" u="none">
                <a:solidFill>
                  <a:schemeClr val="tx1"/>
                </a:solidFill>
                <a:latin typeface="Tahoma" charset="0"/>
                <a:ea typeface="Tahoma" charset="0"/>
                <a:cs typeface="Tahoma" charset="0"/>
              </a:rPr>
              <a:t>zione</a:t>
            </a:r>
          </a:p>
        </p:txBody>
      </p:sp>
      <p:sp>
        <p:nvSpPr>
          <p:cNvPr id="298008" name="Text Box 24"/>
          <p:cNvSpPr txBox="1">
            <a:spLocks noChangeArrowheads="1"/>
          </p:cNvSpPr>
          <p:nvPr/>
        </p:nvSpPr>
        <p:spPr bwMode="auto">
          <a:xfrm>
            <a:off x="4816475" y="2498725"/>
            <a:ext cx="1025537" cy="307777"/>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u="none">
                <a:solidFill>
                  <a:schemeClr val="tx1"/>
                </a:solidFill>
                <a:latin typeface="Tahoma" charset="0"/>
                <a:ea typeface="Tahoma" charset="0"/>
                <a:cs typeface="Tahoma" charset="0"/>
              </a:rPr>
              <a:t>segretezza</a:t>
            </a:r>
          </a:p>
        </p:txBody>
      </p:sp>
      <p:sp>
        <p:nvSpPr>
          <p:cNvPr id="298009" name="Text Box 25"/>
          <p:cNvSpPr txBox="1">
            <a:spLocks noChangeArrowheads="1"/>
          </p:cNvSpPr>
          <p:nvPr/>
        </p:nvSpPr>
        <p:spPr bwMode="auto">
          <a:xfrm>
            <a:off x="4727575" y="2879725"/>
            <a:ext cx="1073243" cy="307777"/>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r>
              <a:rPr lang="it-IT" altLang="it-IT" b="0" u="none">
                <a:solidFill>
                  <a:schemeClr val="tx1"/>
                </a:solidFill>
                <a:latin typeface="Tahoma" charset="0"/>
                <a:ea typeface="Tahoma" charset="0"/>
                <a:cs typeface="Tahoma" charset="0"/>
              </a:rPr>
              <a:t>distruttività</a:t>
            </a:r>
          </a:p>
        </p:txBody>
      </p:sp>
      <p:sp>
        <p:nvSpPr>
          <p:cNvPr id="298010" name="Text Box 26"/>
          <p:cNvSpPr txBox="1">
            <a:spLocks noChangeArrowheads="1"/>
          </p:cNvSpPr>
          <p:nvPr/>
        </p:nvSpPr>
        <p:spPr bwMode="auto">
          <a:xfrm>
            <a:off x="3660775" y="4568825"/>
            <a:ext cx="1042273" cy="307777"/>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u="none">
                <a:solidFill>
                  <a:schemeClr val="tx1"/>
                </a:solidFill>
                <a:latin typeface="Tahoma" charset="0"/>
                <a:ea typeface="Tahoma" charset="0"/>
                <a:cs typeface="Tahoma" charset="0"/>
              </a:rPr>
              <a:t>isolamento</a:t>
            </a:r>
          </a:p>
        </p:txBody>
      </p:sp>
      <p:sp>
        <p:nvSpPr>
          <p:cNvPr id="298011" name="Line 27"/>
          <p:cNvSpPr>
            <a:spLocks noChangeShapeType="1"/>
          </p:cNvSpPr>
          <p:nvPr/>
        </p:nvSpPr>
        <p:spPr bwMode="auto">
          <a:xfrm flipV="1">
            <a:off x="4514850" y="3962400"/>
            <a:ext cx="1066800" cy="685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12" name="Text Box 28"/>
          <p:cNvSpPr txBox="1">
            <a:spLocks noChangeArrowheads="1"/>
          </p:cNvSpPr>
          <p:nvPr/>
        </p:nvSpPr>
        <p:spPr bwMode="auto">
          <a:xfrm>
            <a:off x="5260975" y="4200525"/>
            <a:ext cx="2961773" cy="523220"/>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r>
              <a:rPr lang="it-IT" altLang="it-IT" b="0" u="none">
                <a:solidFill>
                  <a:schemeClr val="tx1"/>
                </a:solidFill>
                <a:latin typeface="Tahoma" charset="0"/>
                <a:ea typeface="Tahoma" charset="0"/>
                <a:cs typeface="Tahoma" charset="0"/>
              </a:rPr>
              <a:t>erotismo </a:t>
            </a:r>
          </a:p>
          <a:p>
            <a:pPr eaLnBrk="1" hangingPunct="1"/>
            <a:r>
              <a:rPr lang="it-IT" altLang="it-IT" b="0" u="none">
                <a:solidFill>
                  <a:schemeClr val="tx1"/>
                </a:solidFill>
                <a:latin typeface="Tahoma" charset="0"/>
                <a:ea typeface="Tahoma" charset="0"/>
                <a:cs typeface="Tahoma" charset="0"/>
              </a:rPr>
              <a:t>               combattività  coniugalità</a:t>
            </a:r>
          </a:p>
        </p:txBody>
      </p:sp>
      <p:sp>
        <p:nvSpPr>
          <p:cNvPr id="298013" name="Line 29"/>
          <p:cNvSpPr>
            <a:spLocks noChangeShapeType="1"/>
          </p:cNvSpPr>
          <p:nvPr/>
        </p:nvSpPr>
        <p:spPr bwMode="auto">
          <a:xfrm flipH="1" flipV="1">
            <a:off x="6191250" y="3810000"/>
            <a:ext cx="1003300" cy="5969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14" name="Line 30"/>
          <p:cNvSpPr>
            <a:spLocks noChangeShapeType="1"/>
          </p:cNvSpPr>
          <p:nvPr/>
        </p:nvSpPr>
        <p:spPr bwMode="auto">
          <a:xfrm flipH="1" flipV="1">
            <a:off x="5886450" y="3581400"/>
            <a:ext cx="685800" cy="9144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15" name="Text Box 31"/>
          <p:cNvSpPr txBox="1">
            <a:spLocks noChangeArrowheads="1"/>
          </p:cNvSpPr>
          <p:nvPr/>
        </p:nvSpPr>
        <p:spPr bwMode="auto">
          <a:xfrm>
            <a:off x="7029450" y="762000"/>
            <a:ext cx="2038350" cy="2893100"/>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r>
              <a:rPr lang="it-IT" altLang="it-IT" b="0" u="none">
                <a:solidFill>
                  <a:schemeClr val="tx1"/>
                </a:solidFill>
                <a:latin typeface="Tahoma" charset="0"/>
                <a:ea typeface="Tahoma" charset="0"/>
                <a:cs typeface="Tahoma" charset="0"/>
              </a:rPr>
              <a:t>autoconsiderazione</a:t>
            </a:r>
          </a:p>
          <a:p>
            <a:pPr eaLnBrk="1" hangingPunct="1"/>
            <a:endParaRPr lang="it-IT" altLang="it-IT" b="0" u="none">
              <a:solidFill>
                <a:schemeClr val="tx1"/>
              </a:solidFill>
              <a:latin typeface="Tahoma" charset="0"/>
              <a:ea typeface="Tahoma" charset="0"/>
              <a:cs typeface="Tahoma" charset="0"/>
            </a:endParaRPr>
          </a:p>
          <a:p>
            <a:pPr eaLnBrk="1" hangingPunct="1"/>
            <a:r>
              <a:rPr lang="it-IT" altLang="it-IT" b="0" u="none">
                <a:solidFill>
                  <a:schemeClr val="tx1"/>
                </a:solidFill>
                <a:latin typeface="Tahoma" charset="0"/>
                <a:ea typeface="Tahoma" charset="0"/>
                <a:cs typeface="Tahoma" charset="0"/>
              </a:rPr>
              <a:t>approvazione</a:t>
            </a:r>
          </a:p>
          <a:p>
            <a:pPr eaLnBrk="1" hangingPunct="1"/>
            <a:endParaRPr lang="it-IT" altLang="it-IT" b="0" u="none">
              <a:solidFill>
                <a:schemeClr val="tx1"/>
              </a:solidFill>
              <a:latin typeface="Tahoma" charset="0"/>
              <a:ea typeface="Tahoma" charset="0"/>
              <a:cs typeface="Tahoma" charset="0"/>
            </a:endParaRPr>
          </a:p>
          <a:p>
            <a:pPr eaLnBrk="1" hangingPunct="1"/>
            <a:r>
              <a:rPr lang="it-IT" altLang="it-IT" b="0" u="none">
                <a:solidFill>
                  <a:schemeClr val="tx1"/>
                </a:solidFill>
                <a:latin typeface="Tahoma" charset="0"/>
                <a:ea typeface="Tahoma" charset="0"/>
                <a:cs typeface="Tahoma" charset="0"/>
              </a:rPr>
              <a:t>continuità</a:t>
            </a:r>
          </a:p>
          <a:p>
            <a:pPr eaLnBrk="1" hangingPunct="1"/>
            <a:endParaRPr lang="it-IT" altLang="it-IT" b="0" u="none">
              <a:solidFill>
                <a:schemeClr val="tx1"/>
              </a:solidFill>
              <a:latin typeface="Tahoma" charset="0"/>
              <a:ea typeface="Tahoma" charset="0"/>
              <a:cs typeface="Tahoma" charset="0"/>
            </a:endParaRPr>
          </a:p>
          <a:p>
            <a:pPr eaLnBrk="1" hangingPunct="1"/>
            <a:r>
              <a:rPr lang="it-IT" altLang="it-IT" b="0" u="none">
                <a:solidFill>
                  <a:schemeClr val="tx1"/>
                </a:solidFill>
                <a:latin typeface="Tahoma" charset="0"/>
                <a:ea typeface="Tahoma" charset="0"/>
                <a:cs typeface="Tahoma" charset="0"/>
              </a:rPr>
              <a:t>amicizia o</a:t>
            </a:r>
          </a:p>
          <a:p>
            <a:pPr eaLnBrk="1" hangingPunct="1"/>
            <a:r>
              <a:rPr lang="it-IT" altLang="it-IT" b="0" u="none">
                <a:solidFill>
                  <a:schemeClr val="tx1"/>
                </a:solidFill>
                <a:latin typeface="Tahoma" charset="0"/>
                <a:ea typeface="Tahoma" charset="0"/>
                <a:cs typeface="Tahoma" charset="0"/>
              </a:rPr>
              <a:t>attaccamento</a:t>
            </a:r>
          </a:p>
          <a:p>
            <a:pPr eaLnBrk="1" hangingPunct="1"/>
            <a:endParaRPr lang="it-IT" altLang="it-IT" b="0" u="none">
              <a:solidFill>
                <a:schemeClr val="tx1"/>
              </a:solidFill>
              <a:latin typeface="Tahoma" charset="0"/>
              <a:ea typeface="Tahoma" charset="0"/>
              <a:cs typeface="Tahoma" charset="0"/>
            </a:endParaRPr>
          </a:p>
          <a:p>
            <a:pPr eaLnBrk="1" hangingPunct="1"/>
            <a:r>
              <a:rPr lang="it-IT" altLang="it-IT" b="0" u="none">
                <a:solidFill>
                  <a:schemeClr val="tx1"/>
                </a:solidFill>
                <a:latin typeface="Tahoma" charset="0"/>
                <a:ea typeface="Tahoma" charset="0"/>
                <a:cs typeface="Tahoma" charset="0"/>
              </a:rPr>
              <a:t>sedentarietà</a:t>
            </a:r>
          </a:p>
          <a:p>
            <a:pPr eaLnBrk="1" hangingPunct="1"/>
            <a:endParaRPr lang="it-IT" altLang="it-IT" b="0" u="none">
              <a:solidFill>
                <a:schemeClr val="tx1"/>
              </a:solidFill>
              <a:latin typeface="Tahoma" charset="0"/>
              <a:ea typeface="Tahoma" charset="0"/>
              <a:cs typeface="Tahoma" charset="0"/>
            </a:endParaRPr>
          </a:p>
          <a:p>
            <a:pPr eaLnBrk="1" hangingPunct="1"/>
            <a:r>
              <a:rPr lang="it-IT" altLang="it-IT" b="0" u="none">
                <a:solidFill>
                  <a:schemeClr val="tx1"/>
                </a:solidFill>
                <a:latin typeface="Tahoma" charset="0"/>
                <a:ea typeface="Tahoma" charset="0"/>
                <a:cs typeface="Tahoma" charset="0"/>
              </a:rPr>
              <a:t>amore paterno</a:t>
            </a:r>
          </a:p>
          <a:p>
            <a:pPr eaLnBrk="1" hangingPunct="1"/>
            <a:r>
              <a:rPr lang="it-IT" altLang="it-IT" b="0" u="none">
                <a:solidFill>
                  <a:schemeClr val="tx1"/>
                </a:solidFill>
                <a:latin typeface="Tahoma" charset="0"/>
                <a:ea typeface="Tahoma" charset="0"/>
                <a:cs typeface="Tahoma" charset="0"/>
              </a:rPr>
              <a:t>e materno</a:t>
            </a:r>
          </a:p>
        </p:txBody>
      </p:sp>
      <p:sp>
        <p:nvSpPr>
          <p:cNvPr id="298016" name="Line 32"/>
          <p:cNvSpPr>
            <a:spLocks noChangeShapeType="1"/>
          </p:cNvSpPr>
          <p:nvPr/>
        </p:nvSpPr>
        <p:spPr bwMode="auto">
          <a:xfrm flipH="1">
            <a:off x="5969000" y="914400"/>
            <a:ext cx="1066800" cy="1524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17" name="Line 33"/>
          <p:cNvSpPr>
            <a:spLocks noChangeShapeType="1"/>
          </p:cNvSpPr>
          <p:nvPr/>
        </p:nvSpPr>
        <p:spPr bwMode="auto">
          <a:xfrm flipH="1">
            <a:off x="5943600" y="1371600"/>
            <a:ext cx="1066800" cy="76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18" name="Line 34"/>
          <p:cNvSpPr>
            <a:spLocks noChangeShapeType="1"/>
          </p:cNvSpPr>
          <p:nvPr/>
        </p:nvSpPr>
        <p:spPr bwMode="auto">
          <a:xfrm flipH="1" flipV="1">
            <a:off x="6578600" y="1752600"/>
            <a:ext cx="4572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19" name="Line 35"/>
          <p:cNvSpPr>
            <a:spLocks noChangeShapeType="1"/>
          </p:cNvSpPr>
          <p:nvPr/>
        </p:nvSpPr>
        <p:spPr bwMode="auto">
          <a:xfrm flipH="1">
            <a:off x="6350000" y="2286000"/>
            <a:ext cx="762000" cy="76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20" name="Line 36"/>
          <p:cNvSpPr>
            <a:spLocks noChangeShapeType="1"/>
          </p:cNvSpPr>
          <p:nvPr/>
        </p:nvSpPr>
        <p:spPr bwMode="auto">
          <a:xfrm flipH="1" flipV="1">
            <a:off x="6807200" y="2743200"/>
            <a:ext cx="228600" cy="76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21" name="Line 37"/>
          <p:cNvSpPr>
            <a:spLocks noChangeShapeType="1"/>
          </p:cNvSpPr>
          <p:nvPr/>
        </p:nvSpPr>
        <p:spPr bwMode="auto">
          <a:xfrm flipH="1">
            <a:off x="6731000" y="3352800"/>
            <a:ext cx="304800" cy="76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22" name="Text Box 38"/>
          <p:cNvSpPr txBox="1">
            <a:spLocks noChangeArrowheads="1"/>
          </p:cNvSpPr>
          <p:nvPr/>
        </p:nvSpPr>
        <p:spPr bwMode="auto">
          <a:xfrm>
            <a:off x="2667000" y="2066925"/>
            <a:ext cx="769763" cy="307777"/>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u="none">
                <a:solidFill>
                  <a:schemeClr val="tx1"/>
                </a:solidFill>
                <a:latin typeface="Tahoma" charset="0"/>
                <a:ea typeface="Tahoma" charset="0"/>
                <a:cs typeface="Tahoma" charset="0"/>
              </a:rPr>
              <a:t>gaiezza</a:t>
            </a:r>
          </a:p>
        </p:txBody>
      </p:sp>
      <p:sp>
        <p:nvSpPr>
          <p:cNvPr id="298023" name="Text Box 39"/>
          <p:cNvSpPr txBox="1">
            <a:spLocks noChangeArrowheads="1"/>
          </p:cNvSpPr>
          <p:nvPr/>
        </p:nvSpPr>
        <p:spPr bwMode="auto">
          <a:xfrm>
            <a:off x="3200400" y="1660525"/>
            <a:ext cx="926857" cy="307777"/>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u="none">
                <a:solidFill>
                  <a:schemeClr val="tx1"/>
                </a:solidFill>
                <a:latin typeface="Tahoma" charset="0"/>
                <a:ea typeface="Tahoma" charset="0"/>
                <a:cs typeface="Tahoma" charset="0"/>
              </a:rPr>
              <a:t>idealismo</a:t>
            </a:r>
          </a:p>
        </p:txBody>
      </p:sp>
      <p:sp>
        <p:nvSpPr>
          <p:cNvPr id="298024" name="Text Box 40"/>
          <p:cNvSpPr txBox="1">
            <a:spLocks noChangeArrowheads="1"/>
          </p:cNvSpPr>
          <p:nvPr/>
        </p:nvSpPr>
        <p:spPr bwMode="auto">
          <a:xfrm>
            <a:off x="3962400" y="1533525"/>
            <a:ext cx="893386" cy="307777"/>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r>
              <a:rPr lang="it-IT" altLang="it-IT" b="0" u="none">
                <a:solidFill>
                  <a:schemeClr val="tx1"/>
                </a:solidFill>
                <a:latin typeface="Tahoma" charset="0"/>
                <a:ea typeface="Tahoma" charset="0"/>
                <a:cs typeface="Tahoma" charset="0"/>
              </a:rPr>
              <a:t>sublimità</a:t>
            </a:r>
          </a:p>
        </p:txBody>
      </p:sp>
      <p:sp>
        <p:nvSpPr>
          <p:cNvPr id="298025" name="Text Box 41"/>
          <p:cNvSpPr txBox="1">
            <a:spLocks noChangeArrowheads="1"/>
          </p:cNvSpPr>
          <p:nvPr/>
        </p:nvSpPr>
        <p:spPr bwMode="auto">
          <a:xfrm>
            <a:off x="5029200" y="1889125"/>
            <a:ext cx="752129" cy="307777"/>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u="none">
                <a:solidFill>
                  <a:schemeClr val="tx1"/>
                </a:solidFill>
                <a:latin typeface="Tahoma" charset="0"/>
                <a:ea typeface="Tahoma" charset="0"/>
                <a:cs typeface="Tahoma" charset="0"/>
              </a:rPr>
              <a:t>cautela</a:t>
            </a:r>
          </a:p>
        </p:txBody>
      </p:sp>
      <p:sp>
        <p:nvSpPr>
          <p:cNvPr id="298026" name="Text Box 42"/>
          <p:cNvSpPr txBox="1">
            <a:spLocks noChangeArrowheads="1"/>
          </p:cNvSpPr>
          <p:nvPr/>
        </p:nvSpPr>
        <p:spPr bwMode="auto">
          <a:xfrm>
            <a:off x="2228850" y="125413"/>
            <a:ext cx="5191999" cy="307777"/>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r>
              <a:rPr lang="it-IT" altLang="it-IT" b="0" u="none">
                <a:solidFill>
                  <a:schemeClr val="tx1"/>
                </a:solidFill>
                <a:latin typeface="Tahoma" charset="0"/>
                <a:ea typeface="Tahoma" charset="0"/>
                <a:cs typeface="Tahoma" charset="0"/>
              </a:rPr>
              <a:t>Spiritualità       venerazione  speranza  fermezza  coscienziosità</a:t>
            </a:r>
          </a:p>
        </p:txBody>
      </p:sp>
      <p:sp>
        <p:nvSpPr>
          <p:cNvPr id="298027" name="Line 43"/>
          <p:cNvSpPr>
            <a:spLocks noChangeShapeType="1"/>
          </p:cNvSpPr>
          <p:nvPr/>
        </p:nvSpPr>
        <p:spPr bwMode="auto">
          <a:xfrm>
            <a:off x="3219450" y="381000"/>
            <a:ext cx="838200" cy="685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28" name="Line 44"/>
          <p:cNvSpPr>
            <a:spLocks noChangeShapeType="1"/>
          </p:cNvSpPr>
          <p:nvPr/>
        </p:nvSpPr>
        <p:spPr bwMode="auto">
          <a:xfrm>
            <a:off x="4210050" y="381000"/>
            <a:ext cx="762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29" name="Line 45"/>
          <p:cNvSpPr>
            <a:spLocks noChangeShapeType="1"/>
          </p:cNvSpPr>
          <p:nvPr/>
        </p:nvSpPr>
        <p:spPr bwMode="auto">
          <a:xfrm flipH="1">
            <a:off x="4591050" y="381000"/>
            <a:ext cx="228600" cy="762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30" name="Line 46"/>
          <p:cNvSpPr>
            <a:spLocks noChangeShapeType="1"/>
          </p:cNvSpPr>
          <p:nvPr/>
        </p:nvSpPr>
        <p:spPr bwMode="auto">
          <a:xfrm flipH="1">
            <a:off x="5276850" y="457200"/>
            <a:ext cx="304800" cy="304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31" name="Line 47"/>
          <p:cNvSpPr>
            <a:spLocks noChangeShapeType="1"/>
          </p:cNvSpPr>
          <p:nvPr/>
        </p:nvSpPr>
        <p:spPr bwMode="auto">
          <a:xfrm flipH="1">
            <a:off x="5353050" y="457200"/>
            <a:ext cx="1219200" cy="685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400">
              <a:latin typeface="Tahoma" charset="0"/>
              <a:ea typeface="Tahoma" charset="0"/>
              <a:cs typeface="Tahoma" charset="0"/>
            </a:endParaRPr>
          </a:p>
        </p:txBody>
      </p:sp>
      <p:sp>
        <p:nvSpPr>
          <p:cNvPr id="298032" name="Text Box 48"/>
          <p:cNvSpPr txBox="1">
            <a:spLocks noChangeArrowheads="1"/>
          </p:cNvSpPr>
          <p:nvPr/>
        </p:nvSpPr>
        <p:spPr bwMode="auto">
          <a:xfrm>
            <a:off x="0" y="100013"/>
            <a:ext cx="1676400" cy="3216265"/>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algn="r" eaLnBrk="1" hangingPunct="1">
              <a:spcBef>
                <a:spcPct val="50000"/>
              </a:spcBef>
            </a:pPr>
            <a:r>
              <a:rPr lang="it-IT" altLang="it-IT" b="0" u="none">
                <a:solidFill>
                  <a:schemeClr val="tx1"/>
                </a:solidFill>
                <a:latin typeface="Tahoma" charset="0"/>
                <a:ea typeface="Tahoma" charset="0"/>
                <a:cs typeface="Tahoma" charset="0"/>
              </a:rPr>
              <a:t>benevolenza</a:t>
            </a:r>
          </a:p>
          <a:p>
            <a:pPr algn="r" eaLnBrk="1" hangingPunct="1">
              <a:spcBef>
                <a:spcPct val="50000"/>
              </a:spcBef>
            </a:pPr>
            <a:r>
              <a:rPr lang="it-IT" altLang="it-IT" b="0" u="none">
                <a:solidFill>
                  <a:schemeClr val="tx1"/>
                </a:solidFill>
                <a:latin typeface="Tahoma" charset="0"/>
                <a:ea typeface="Tahoma" charset="0"/>
                <a:cs typeface="Tahoma" charset="0"/>
              </a:rPr>
              <a:t>imitazione</a:t>
            </a:r>
          </a:p>
          <a:p>
            <a:pPr algn="r" eaLnBrk="1" hangingPunct="1">
              <a:spcBef>
                <a:spcPct val="50000"/>
              </a:spcBef>
            </a:pPr>
            <a:r>
              <a:rPr lang="it-IT" altLang="it-IT" b="0" u="none">
                <a:solidFill>
                  <a:schemeClr val="tx1"/>
                </a:solidFill>
                <a:latin typeface="Tahoma" charset="0"/>
                <a:ea typeface="Tahoma" charset="0"/>
                <a:cs typeface="Tahoma" charset="0"/>
              </a:rPr>
              <a:t>natura umana</a:t>
            </a:r>
          </a:p>
          <a:p>
            <a:pPr algn="r" eaLnBrk="1" hangingPunct="1">
              <a:spcBef>
                <a:spcPct val="50000"/>
              </a:spcBef>
            </a:pPr>
            <a:r>
              <a:rPr lang="it-IT" altLang="it-IT" b="0" u="none">
                <a:solidFill>
                  <a:schemeClr val="tx1"/>
                </a:solidFill>
                <a:latin typeface="Tahoma" charset="0"/>
                <a:ea typeface="Tahoma" charset="0"/>
                <a:cs typeface="Tahoma" charset="0"/>
              </a:rPr>
              <a:t>condiscendenza</a:t>
            </a:r>
          </a:p>
          <a:p>
            <a:pPr algn="r" eaLnBrk="1" hangingPunct="1">
              <a:spcBef>
                <a:spcPct val="50000"/>
              </a:spcBef>
            </a:pPr>
            <a:r>
              <a:rPr lang="it-IT" altLang="it-IT" b="0" u="none">
                <a:solidFill>
                  <a:schemeClr val="tx1"/>
                </a:solidFill>
                <a:latin typeface="Tahoma" charset="0"/>
                <a:ea typeface="Tahoma" charset="0"/>
                <a:cs typeface="Tahoma" charset="0"/>
              </a:rPr>
              <a:t>Paragone</a:t>
            </a:r>
          </a:p>
          <a:p>
            <a:pPr algn="r" eaLnBrk="1" hangingPunct="1">
              <a:spcBef>
                <a:spcPct val="50000"/>
              </a:spcBef>
            </a:pPr>
            <a:endParaRPr lang="it-IT" altLang="it-IT" b="0" u="none">
              <a:solidFill>
                <a:schemeClr val="tx1"/>
              </a:solidFill>
              <a:latin typeface="Tahoma" charset="0"/>
              <a:ea typeface="Tahoma" charset="0"/>
              <a:cs typeface="Tahoma" charset="0"/>
            </a:endParaRPr>
          </a:p>
          <a:p>
            <a:pPr algn="r" eaLnBrk="1" hangingPunct="1">
              <a:spcBef>
                <a:spcPct val="50000"/>
              </a:spcBef>
            </a:pPr>
            <a:r>
              <a:rPr lang="it-IT" altLang="it-IT" b="0" u="none">
                <a:solidFill>
                  <a:schemeClr val="tx1"/>
                </a:solidFill>
                <a:latin typeface="Tahoma" charset="0"/>
                <a:ea typeface="Tahoma" charset="0"/>
                <a:cs typeface="Tahoma" charset="0"/>
              </a:rPr>
              <a:t>casualità</a:t>
            </a:r>
          </a:p>
          <a:p>
            <a:pPr algn="r" eaLnBrk="1" hangingPunct="1">
              <a:spcBef>
                <a:spcPct val="50000"/>
              </a:spcBef>
            </a:pPr>
            <a:r>
              <a:rPr lang="it-IT" altLang="it-IT" b="0" u="none">
                <a:solidFill>
                  <a:schemeClr val="tx1"/>
                </a:solidFill>
                <a:latin typeface="Tahoma" charset="0"/>
                <a:ea typeface="Tahoma" charset="0"/>
                <a:cs typeface="Tahoma" charset="0"/>
              </a:rPr>
              <a:t>finalismo</a:t>
            </a:r>
          </a:p>
          <a:p>
            <a:pPr algn="r" eaLnBrk="1" hangingPunct="1">
              <a:spcBef>
                <a:spcPct val="50000"/>
              </a:spcBef>
            </a:pPr>
            <a:r>
              <a:rPr lang="it-IT" altLang="it-IT" b="0" u="none">
                <a:solidFill>
                  <a:schemeClr val="tx1"/>
                </a:solidFill>
                <a:latin typeface="Tahoma" charset="0"/>
                <a:ea typeface="Tahoma" charset="0"/>
                <a:cs typeface="Tahoma" charset="0"/>
              </a:rPr>
              <a:t>località</a:t>
            </a:r>
          </a:p>
          <a:p>
            <a:pPr algn="r" eaLnBrk="1" hangingPunct="1">
              <a:spcBef>
                <a:spcPct val="50000"/>
              </a:spcBef>
            </a:pPr>
            <a:r>
              <a:rPr lang="it-IT" altLang="it-IT" b="0" u="none">
                <a:solidFill>
                  <a:schemeClr val="tx1"/>
                </a:solidFill>
                <a:latin typeface="Tahoma" charset="0"/>
                <a:ea typeface="Tahoma" charset="0"/>
                <a:cs typeface="Tahoma" charset="0"/>
              </a:rPr>
              <a:t>forma</a:t>
            </a:r>
          </a:p>
        </p:txBody>
      </p:sp>
      <p:sp>
        <p:nvSpPr>
          <p:cNvPr id="298033" name="Text Box 49"/>
          <p:cNvSpPr txBox="1">
            <a:spLocks noChangeArrowheads="1"/>
          </p:cNvSpPr>
          <p:nvPr/>
        </p:nvSpPr>
        <p:spPr bwMode="auto">
          <a:xfrm>
            <a:off x="5220072" y="6519176"/>
            <a:ext cx="372271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spcBef>
                <a:spcPct val="50000"/>
              </a:spcBef>
            </a:pPr>
            <a:r>
              <a:rPr lang="it-IT" altLang="it-IT" b="0" u="none" dirty="0" err="1">
                <a:solidFill>
                  <a:schemeClr val="tx1"/>
                </a:solidFill>
                <a:latin typeface="Tahoma" charset="0"/>
              </a:rPr>
              <a:t>Gall</a:t>
            </a:r>
            <a:r>
              <a:rPr lang="it-IT" altLang="it-IT" b="0" u="none" dirty="0">
                <a:solidFill>
                  <a:schemeClr val="tx1"/>
                </a:solidFill>
                <a:latin typeface="Tahoma" charset="0"/>
              </a:rPr>
              <a:t>. </a:t>
            </a:r>
            <a:r>
              <a:rPr lang="ja-JP" altLang="it-IT" b="0" u="none" dirty="0">
                <a:solidFill>
                  <a:schemeClr val="tx1"/>
                </a:solidFill>
                <a:latin typeface="Tahoma" charset="0"/>
              </a:rPr>
              <a:t>”</a:t>
            </a:r>
            <a:r>
              <a:rPr lang="it-IT" altLang="ja-JP" b="0" u="none" dirty="0" err="1">
                <a:solidFill>
                  <a:schemeClr val="tx1"/>
                </a:solidFill>
                <a:latin typeface="Tahoma" charset="0"/>
              </a:rPr>
              <a:t>Sur</a:t>
            </a:r>
            <a:r>
              <a:rPr lang="it-IT" altLang="ja-JP" b="0" u="none" dirty="0">
                <a:solidFill>
                  <a:schemeClr val="tx1"/>
                </a:solidFill>
                <a:latin typeface="Tahoma" charset="0"/>
              </a:rPr>
              <a:t> </a:t>
            </a:r>
            <a:r>
              <a:rPr lang="it-IT" altLang="ja-JP" b="0" u="none" dirty="0" err="1">
                <a:solidFill>
                  <a:schemeClr val="tx1"/>
                </a:solidFill>
                <a:latin typeface="Tahoma" charset="0"/>
              </a:rPr>
              <a:t>les</a:t>
            </a:r>
            <a:r>
              <a:rPr lang="it-IT" altLang="ja-JP" b="0" u="none" dirty="0">
                <a:solidFill>
                  <a:schemeClr val="tx1"/>
                </a:solidFill>
                <a:latin typeface="Tahoma" charset="0"/>
              </a:rPr>
              <a:t> </a:t>
            </a:r>
            <a:r>
              <a:rPr lang="it-IT" altLang="ja-JP" b="0" u="none" dirty="0" err="1">
                <a:solidFill>
                  <a:schemeClr val="tx1"/>
                </a:solidFill>
                <a:latin typeface="Tahoma" charset="0"/>
              </a:rPr>
              <a:t>Functions</a:t>
            </a:r>
            <a:r>
              <a:rPr lang="it-IT" altLang="ja-JP" b="0" u="none" dirty="0">
                <a:solidFill>
                  <a:schemeClr val="tx1"/>
                </a:solidFill>
                <a:latin typeface="Tahoma" charset="0"/>
              </a:rPr>
              <a:t> </a:t>
            </a:r>
            <a:r>
              <a:rPr lang="it-IT" altLang="ja-JP" b="0" u="none" dirty="0" err="1">
                <a:solidFill>
                  <a:schemeClr val="tx1"/>
                </a:solidFill>
                <a:latin typeface="Tahoma" charset="0"/>
              </a:rPr>
              <a:t>du</a:t>
            </a:r>
            <a:r>
              <a:rPr lang="it-IT" altLang="ja-JP" b="0" u="none" dirty="0">
                <a:solidFill>
                  <a:schemeClr val="tx1"/>
                </a:solidFill>
                <a:latin typeface="Tahoma" charset="0"/>
              </a:rPr>
              <a:t> </a:t>
            </a:r>
            <a:r>
              <a:rPr lang="it-IT" altLang="ja-JP" b="0" u="none" dirty="0" err="1">
                <a:solidFill>
                  <a:schemeClr val="tx1"/>
                </a:solidFill>
                <a:latin typeface="Tahoma" charset="0"/>
              </a:rPr>
              <a:t>Cerveau</a:t>
            </a:r>
            <a:r>
              <a:rPr lang="ja-JP" altLang="it-IT" b="0" u="none" dirty="0">
                <a:solidFill>
                  <a:schemeClr val="tx1"/>
                </a:solidFill>
                <a:latin typeface="Tahoma" charset="0"/>
              </a:rPr>
              <a:t>”</a:t>
            </a:r>
            <a:r>
              <a:rPr lang="it-IT" altLang="ja-JP" b="0" u="none" dirty="0">
                <a:solidFill>
                  <a:schemeClr val="tx1"/>
                </a:solidFill>
                <a:latin typeface="Tahoma" charset="0"/>
              </a:rPr>
              <a:t> (1822)</a:t>
            </a:r>
            <a:endParaRPr lang="it-IT" altLang="it-IT" b="0" u="none" dirty="0">
              <a:solidFill>
                <a:schemeClr val="tx1"/>
              </a:solidFill>
              <a:latin typeface="Tahoma" charset="0"/>
            </a:endParaRPr>
          </a:p>
        </p:txBody>
      </p:sp>
      <p:pic>
        <p:nvPicPr>
          <p:cNvPr id="53295" name="Picture 50" descr="g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6200"/>
            <a:ext cx="23860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8" name="Text Box 4"/>
          <p:cNvSpPr txBox="1">
            <a:spLocks noChangeArrowheads="1"/>
          </p:cNvSpPr>
          <p:nvPr/>
        </p:nvSpPr>
        <p:spPr bwMode="auto">
          <a:xfrm>
            <a:off x="2076450" y="3706813"/>
            <a:ext cx="2401619" cy="307777"/>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u="none">
                <a:solidFill>
                  <a:schemeClr val="tx1"/>
                </a:solidFill>
                <a:latin typeface="Tahoma" charset="0"/>
                <a:ea typeface="Tahoma" charset="0"/>
                <a:cs typeface="Tahoma" charset="0"/>
              </a:rPr>
              <a:t>peso  tempo  tono    calcolo</a:t>
            </a:r>
          </a:p>
        </p:txBody>
      </p:sp>
    </p:spTree>
    <p:extLst>
      <p:ext uri="{BB962C8B-B14F-4D97-AF65-F5344CB8AC3E}">
        <p14:creationId xmlns:p14="http://schemas.microsoft.com/office/powerpoint/2010/main" val="355780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Phrenology-machine"/>
          <p:cNvPicPr>
            <a:picLocks noChangeAspect="1" noChangeArrowheads="1"/>
          </p:cNvPicPr>
          <p:nvPr/>
        </p:nvPicPr>
        <p:blipFill>
          <a:blip r:embed="rId3">
            <a:extLst>
              <a:ext uri="{28A0092B-C50C-407E-A947-70E740481C1C}">
                <a14:useLocalDpi xmlns:a14="http://schemas.microsoft.com/office/drawing/2010/main" val="0"/>
              </a:ext>
            </a:extLst>
          </a:blip>
          <a:srcRect l="6369" t="3822" r="5733" b="3185"/>
          <a:stretch>
            <a:fillRect/>
          </a:stretch>
        </p:blipFill>
        <p:spPr bwMode="auto">
          <a:xfrm>
            <a:off x="76200" y="457200"/>
            <a:ext cx="5257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3"/>
          <p:cNvSpPr>
            <a:spLocks noChangeArrowheads="1"/>
          </p:cNvSpPr>
          <p:nvPr/>
        </p:nvSpPr>
        <p:spPr bwMode="auto">
          <a:xfrm>
            <a:off x="1143000" y="6324600"/>
            <a:ext cx="321786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r>
              <a:rPr lang="it-IT" altLang="it-IT" b="0" u="none">
                <a:solidFill>
                  <a:schemeClr val="tx1"/>
                </a:solidFill>
                <a:latin typeface="Arial" charset="0"/>
              </a:rPr>
              <a:t>Da La Domenica del Corriere del 1931</a:t>
            </a:r>
          </a:p>
        </p:txBody>
      </p:sp>
      <p:sp>
        <p:nvSpPr>
          <p:cNvPr id="463876" name="Text Box 4"/>
          <p:cNvSpPr txBox="1">
            <a:spLocks noChangeArrowheads="1"/>
          </p:cNvSpPr>
          <p:nvPr/>
        </p:nvSpPr>
        <p:spPr bwMode="auto">
          <a:xfrm>
            <a:off x="5486400" y="304800"/>
            <a:ext cx="3521075" cy="6134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eaLnBrk="1" hangingPunct="1"/>
            <a:r>
              <a:rPr lang="it-IT" altLang="it-IT" sz="1800" b="0" u="none">
                <a:solidFill>
                  <a:schemeClr val="tx1"/>
                </a:solidFill>
                <a:latin typeface="Tahoma" charset="0"/>
              </a:rPr>
              <a:t>Nel 1931, negli USA, Lavery e White inventarono lo "psicografo". Si trattava di una macchina costituita da 1954 parti all'interno di una sorta di casco metallico collegato ad un contenitore che poteva stampare dei giudizi su 32 facoltà mentali. Le facoltà erano classificate con un punteggio da 1 a 5 (da "mancante" a "molto alto"). Il punteggio veniva ottenuto dal modo in cui 5 punte delle 32 sonde del casco entravano in contatto con le varie superfici del cranio. Per ogni facoltà la macchina stampava il giudizio corrispondente al punteggio e, alla fine, si otteneva una valutazione personalizzata, dovuta alla grande varietà di combinazioni di giudizi.</a:t>
            </a:r>
          </a:p>
        </p:txBody>
      </p:sp>
      <p:pic>
        <p:nvPicPr>
          <p:cNvPr id="57348" name="Picture 5" descr="psicografo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514600"/>
            <a:ext cx="21463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969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08" descr="Simp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738" y="0"/>
            <a:ext cx="4843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231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Immagine 1" descr="Bambini-discalculia.jpg"/>
          <p:cNvPicPr>
            <a:picLocks noChangeAspect="1"/>
          </p:cNvPicPr>
          <p:nvPr/>
        </p:nvPicPr>
        <p:blipFill>
          <a:blip r:embed="rId3">
            <a:extLst>
              <a:ext uri="{28A0092B-C50C-407E-A947-70E740481C1C}">
                <a14:useLocalDpi xmlns:a14="http://schemas.microsoft.com/office/drawing/2010/main" val="0"/>
              </a:ext>
            </a:extLst>
          </a:blip>
          <a:srcRect l="24181" r="-2"/>
          <a:stretch>
            <a:fillRect/>
          </a:stretch>
        </p:blipFill>
        <p:spPr bwMode="auto">
          <a:xfrm>
            <a:off x="1588" y="3262313"/>
            <a:ext cx="4103687"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8" name="Immagine 2" descr="paperin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05275" y="0"/>
            <a:ext cx="50387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CasellaDiTesto 1"/>
          <p:cNvSpPr txBox="1">
            <a:spLocks noChangeArrowheads="1"/>
          </p:cNvSpPr>
          <p:nvPr/>
        </p:nvSpPr>
        <p:spPr bwMode="auto">
          <a:xfrm>
            <a:off x="179512" y="1636713"/>
            <a:ext cx="37218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it-IT" altLang="x-none" sz="2000" b="0" u="none" dirty="0">
                <a:latin typeface="Tahoma" charset="0"/>
                <a:ea typeface="Tahoma" charset="0"/>
                <a:cs typeface="Tahoma" charset="0"/>
              </a:rPr>
              <a:t>Chi ha un bernoccolo è bravo...</a:t>
            </a:r>
          </a:p>
        </p:txBody>
      </p:sp>
      <p:sp>
        <p:nvSpPr>
          <p:cNvPr id="70660" name="CasellaDiTesto 4"/>
          <p:cNvSpPr txBox="1">
            <a:spLocks noChangeArrowheads="1"/>
          </p:cNvSpPr>
          <p:nvPr/>
        </p:nvSpPr>
        <p:spPr bwMode="auto">
          <a:xfrm>
            <a:off x="4406508" y="4741863"/>
            <a:ext cx="3895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it-IT" altLang="x-none" sz="2000" b="0" u="none">
                <a:latin typeface="Tahoma" charset="0"/>
                <a:ea typeface="Tahoma" charset="0"/>
                <a:cs typeface="Tahoma" charset="0"/>
              </a:rPr>
              <a:t>...chi non lo ha, può solo cercare</a:t>
            </a:r>
          </a:p>
          <a:p>
            <a:pPr algn="ctr" eaLnBrk="1" hangingPunct="1"/>
            <a:r>
              <a:rPr lang="it-IT" altLang="x-none" sz="2000" b="0" u="none">
                <a:latin typeface="Tahoma" charset="0"/>
                <a:ea typeface="Tahoma" charset="0"/>
                <a:cs typeface="Tahoma" charset="0"/>
              </a:rPr>
              <a:t>di farselo venire</a:t>
            </a:r>
          </a:p>
        </p:txBody>
      </p:sp>
    </p:spTree>
    <p:extLst>
      <p:ext uri="{BB962C8B-B14F-4D97-AF65-F5344CB8AC3E}">
        <p14:creationId xmlns:p14="http://schemas.microsoft.com/office/powerpoint/2010/main" val="357623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3"/>
          <p:cNvSpPr>
            <a:spLocks noChangeArrowheads="1"/>
          </p:cNvSpPr>
          <p:nvPr/>
        </p:nvSpPr>
        <p:spPr bwMode="auto">
          <a:xfrm>
            <a:off x="228600" y="838200"/>
            <a:ext cx="87630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algn="ctr"/>
            <a:r>
              <a:rPr lang="it-IT" altLang="it-IT" sz="4000" b="0" u="none">
                <a:latin typeface="Tahoma" charset="0"/>
              </a:rPr>
              <a:t>Camillo Golgi e Ramon y Cajal</a:t>
            </a:r>
            <a:r>
              <a:rPr lang="it-IT" altLang="it-IT" sz="3200" b="0" u="none">
                <a:latin typeface="Tahoma" charset="0"/>
              </a:rPr>
              <a:t>:</a:t>
            </a:r>
          </a:p>
          <a:p>
            <a:pPr algn="ctr"/>
            <a:r>
              <a:rPr lang="it-IT" altLang="it-IT" sz="3200" b="0" u="none">
                <a:latin typeface="Tahoma" charset="0"/>
              </a:rPr>
              <a:t>La “Teoria del Neurone" e le origini della concezione moderna del cervello</a:t>
            </a:r>
          </a:p>
        </p:txBody>
      </p:sp>
      <p:pic>
        <p:nvPicPr>
          <p:cNvPr id="73731" name="Picture 4" descr="Golgi"/>
          <p:cNvPicPr>
            <a:picLocks noChangeAspect="1" noChangeArrowheads="1"/>
          </p:cNvPicPr>
          <p:nvPr/>
        </p:nvPicPr>
        <p:blipFill>
          <a:blip r:embed="rId4">
            <a:extLst>
              <a:ext uri="{28A0092B-C50C-407E-A947-70E740481C1C}">
                <a14:useLocalDpi xmlns:a14="http://schemas.microsoft.com/office/drawing/2010/main" val="0"/>
              </a:ext>
            </a:extLst>
          </a:blip>
          <a:srcRect l="23901" t="3381" r="23863" b="20132"/>
          <a:stretch>
            <a:fillRect/>
          </a:stretch>
        </p:blipFill>
        <p:spPr bwMode="auto">
          <a:xfrm>
            <a:off x="76200" y="2640013"/>
            <a:ext cx="2133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7" descr="001ramon_cajal"/>
          <p:cNvPicPr>
            <a:picLocks noChangeAspect="1" noChangeArrowheads="1"/>
          </p:cNvPicPr>
          <p:nvPr/>
        </p:nvPicPr>
        <p:blipFill>
          <a:blip r:embed="rId5">
            <a:extLst>
              <a:ext uri="{28A0092B-C50C-407E-A947-70E740481C1C}">
                <a14:useLocalDpi xmlns:a14="http://schemas.microsoft.com/office/drawing/2010/main" val="0"/>
              </a:ext>
            </a:extLst>
          </a:blip>
          <a:srcRect l="17241"/>
          <a:stretch>
            <a:fillRect/>
          </a:stretch>
        </p:blipFill>
        <p:spPr bwMode="auto">
          <a:xfrm>
            <a:off x="6934200" y="2640013"/>
            <a:ext cx="2133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ectangle 8"/>
          <p:cNvSpPr>
            <a:spLocks noChangeArrowheads="1"/>
          </p:cNvSpPr>
          <p:nvPr/>
        </p:nvSpPr>
        <p:spPr bwMode="auto">
          <a:xfrm>
            <a:off x="228600" y="228600"/>
            <a:ext cx="8763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1400" b="1" u="sng">
                <a:solidFill>
                  <a:schemeClr val="bg1"/>
                </a:solidFill>
                <a:latin typeface="Arial Unicode MS" charset="0"/>
                <a:ea typeface="ＭＳ Ｐゴシック" charset="-128"/>
              </a:defRPr>
            </a:lvl1pPr>
            <a:lvl2pPr marL="742950" indent="-285750" eaLnBrk="0" hangingPunct="0">
              <a:defRPr sz="1400" b="1" u="sng">
                <a:solidFill>
                  <a:schemeClr val="bg1"/>
                </a:solidFill>
                <a:latin typeface="Arial Unicode MS" charset="0"/>
                <a:ea typeface="ＭＳ Ｐゴシック" charset="-128"/>
              </a:defRPr>
            </a:lvl2pPr>
            <a:lvl3pPr marL="1143000" indent="-228600" eaLnBrk="0" hangingPunct="0">
              <a:defRPr sz="1400" b="1" u="sng">
                <a:solidFill>
                  <a:schemeClr val="bg1"/>
                </a:solidFill>
                <a:latin typeface="Arial Unicode MS" charset="0"/>
                <a:ea typeface="ＭＳ Ｐゴシック" charset="-128"/>
              </a:defRPr>
            </a:lvl3pPr>
            <a:lvl4pPr marL="1600200" indent="-228600" eaLnBrk="0" hangingPunct="0">
              <a:defRPr sz="1400" b="1" u="sng">
                <a:solidFill>
                  <a:schemeClr val="bg1"/>
                </a:solidFill>
                <a:latin typeface="Arial Unicode MS" charset="0"/>
                <a:ea typeface="ＭＳ Ｐゴシック" charset="-128"/>
              </a:defRPr>
            </a:lvl4pPr>
            <a:lvl5pPr marL="2057400" indent="-228600" eaLnBrk="0" hangingPunct="0">
              <a:defRPr sz="1400" b="1" u="sng">
                <a:solidFill>
                  <a:schemeClr val="bg1"/>
                </a:solidFill>
                <a:latin typeface="Arial Unicode MS" charset="0"/>
                <a:ea typeface="ＭＳ Ｐゴシック" charset="-128"/>
              </a:defRPr>
            </a:lvl5pPr>
            <a:lvl6pPr marL="2514600" indent="-228600" eaLnBrk="0" fontAlgn="base" hangingPunct="0">
              <a:spcBef>
                <a:spcPct val="0"/>
              </a:spcBef>
              <a:spcAft>
                <a:spcPct val="0"/>
              </a:spcAft>
              <a:defRPr sz="1400" b="1" u="sng">
                <a:solidFill>
                  <a:schemeClr val="bg1"/>
                </a:solidFill>
                <a:latin typeface="Arial Unicode MS" charset="0"/>
                <a:ea typeface="ＭＳ Ｐゴシック" charset="-128"/>
              </a:defRPr>
            </a:lvl6pPr>
            <a:lvl7pPr marL="2971800" indent="-228600" eaLnBrk="0" fontAlgn="base" hangingPunct="0">
              <a:spcBef>
                <a:spcPct val="0"/>
              </a:spcBef>
              <a:spcAft>
                <a:spcPct val="0"/>
              </a:spcAft>
              <a:defRPr sz="1400" b="1" u="sng">
                <a:solidFill>
                  <a:schemeClr val="bg1"/>
                </a:solidFill>
                <a:latin typeface="Arial Unicode MS" charset="0"/>
                <a:ea typeface="ＭＳ Ｐゴシック" charset="-128"/>
              </a:defRPr>
            </a:lvl7pPr>
            <a:lvl8pPr marL="3429000" indent="-228600" eaLnBrk="0" fontAlgn="base" hangingPunct="0">
              <a:spcBef>
                <a:spcPct val="0"/>
              </a:spcBef>
              <a:spcAft>
                <a:spcPct val="0"/>
              </a:spcAft>
              <a:defRPr sz="1400" b="1" u="sng">
                <a:solidFill>
                  <a:schemeClr val="bg1"/>
                </a:solidFill>
                <a:latin typeface="Arial Unicode MS" charset="0"/>
                <a:ea typeface="ＭＳ Ｐゴシック" charset="-128"/>
              </a:defRPr>
            </a:lvl8pPr>
            <a:lvl9pPr marL="3886200" indent="-228600" eaLnBrk="0" fontAlgn="base" hangingPunct="0">
              <a:spcBef>
                <a:spcPct val="0"/>
              </a:spcBef>
              <a:spcAft>
                <a:spcPct val="0"/>
              </a:spcAft>
              <a:defRPr sz="1400" b="1" u="sng">
                <a:solidFill>
                  <a:schemeClr val="bg1"/>
                </a:solidFill>
                <a:latin typeface="Arial Unicode MS" charset="0"/>
                <a:ea typeface="ＭＳ Ｐゴシック" charset="-128"/>
              </a:defRPr>
            </a:lvl9pPr>
          </a:lstStyle>
          <a:p>
            <a:pPr algn="ctr"/>
            <a:r>
              <a:rPr lang="it-IT" altLang="it-IT" sz="4000" u="none">
                <a:latin typeface="Tahoma" charset="0"/>
              </a:rPr>
              <a:t>Primi del 1900</a:t>
            </a:r>
          </a:p>
        </p:txBody>
      </p:sp>
    </p:spTree>
    <p:extLst>
      <p:ext uri="{BB962C8B-B14F-4D97-AF65-F5344CB8AC3E}">
        <p14:creationId xmlns:p14="http://schemas.microsoft.com/office/powerpoint/2010/main" val="1354071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685800" y="1626914"/>
            <a:ext cx="7788275"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it-IT" altLang="it-IT" sz="2000" dirty="0"/>
              <a:t>“Se si disseziona il corpo, l’aver isolato tutte le sue parti in modo da poterne studiare la struttura, la forma e le connessioni non equivale comunque a ciò che avviene nell’organismo vivo, dove tutte le parti cooperano assieme a uno scopo comune.</a:t>
            </a:r>
          </a:p>
          <a:p>
            <a:pPr algn="ctr">
              <a:defRPr/>
            </a:pPr>
            <a:endParaRPr lang="it-IT" altLang="it-IT" sz="2000" dirty="0"/>
          </a:p>
          <a:p>
            <a:pPr algn="ctr">
              <a:defRPr/>
            </a:pPr>
            <a:endParaRPr lang="it-IT" altLang="it-IT" sz="2000" dirty="0"/>
          </a:p>
          <a:p>
            <a:pPr algn="ctr">
              <a:defRPr/>
            </a:pPr>
            <a:r>
              <a:rPr lang="it-IT" altLang="it-IT" sz="2000" dirty="0"/>
              <a:t>Ciò che vive, ciò che esiste, è l’intero. Se si studiano separatamente le parti di un qualunque meccanismo, non si riesce poi a comprendere come funzionano.”</a:t>
            </a:r>
          </a:p>
          <a:p>
            <a:pPr algn="ctr">
              <a:defRPr/>
            </a:pPr>
            <a:endParaRPr lang="it-IT" altLang="it-IT" sz="2000" dirty="0"/>
          </a:p>
        </p:txBody>
      </p:sp>
      <p:sp>
        <p:nvSpPr>
          <p:cNvPr id="79875" name="Text Box 3"/>
          <p:cNvSpPr txBox="1">
            <a:spLocks noChangeArrowheads="1"/>
          </p:cNvSpPr>
          <p:nvPr/>
        </p:nvSpPr>
        <p:spPr bwMode="auto">
          <a:xfrm>
            <a:off x="5791200" y="6248400"/>
            <a:ext cx="3005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altLang="it-IT" sz="1800" i="1"/>
              <a:t>Claude Bernard, 1813-1878</a:t>
            </a:r>
          </a:p>
        </p:txBody>
      </p:sp>
      <p:sp>
        <p:nvSpPr>
          <p:cNvPr id="6" name="CasellaDiTesto 5"/>
          <p:cNvSpPr txBox="1"/>
          <p:nvPr/>
        </p:nvSpPr>
        <p:spPr>
          <a:xfrm>
            <a:off x="0" y="170637"/>
            <a:ext cx="9144000" cy="954107"/>
          </a:xfrm>
          <a:prstGeom prst="rect">
            <a:avLst/>
          </a:prstGeom>
          <a:noFill/>
        </p:spPr>
        <p:txBody>
          <a:bodyPr wrap="square" rtlCol="0">
            <a:spAutoFit/>
          </a:bodyPr>
          <a:lstStyle/>
          <a:p>
            <a:pPr algn="ctr"/>
            <a:r>
              <a:rPr lang="it-IT" sz="2800" dirty="0" smtClean="0"/>
              <a:t>FISIOLOGIA UMANA</a:t>
            </a:r>
          </a:p>
          <a:p>
            <a:pPr algn="ctr"/>
            <a:r>
              <a:rPr lang="it-IT" sz="2800" dirty="0" smtClean="0"/>
              <a:t>studio dell’insieme</a:t>
            </a:r>
            <a:endParaRPr lang="it-IT" sz="2800" dirty="0"/>
          </a:p>
        </p:txBody>
      </p:sp>
    </p:spTree>
    <p:extLst>
      <p:ext uri="{BB962C8B-B14F-4D97-AF65-F5344CB8AC3E}">
        <p14:creationId xmlns:p14="http://schemas.microsoft.com/office/powerpoint/2010/main" val="952080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774" y="903181"/>
            <a:ext cx="5634066" cy="5496858"/>
          </a:xfrm>
          <a:prstGeom prst="rect">
            <a:avLst/>
          </a:prstGeom>
        </p:spPr>
      </p:pic>
      <p:sp>
        <p:nvSpPr>
          <p:cNvPr id="5" name="CasellaDiTesto 4"/>
          <p:cNvSpPr txBox="1"/>
          <p:nvPr/>
        </p:nvSpPr>
        <p:spPr>
          <a:xfrm>
            <a:off x="0" y="188640"/>
            <a:ext cx="9144000" cy="523220"/>
          </a:xfrm>
          <a:prstGeom prst="rect">
            <a:avLst/>
          </a:prstGeom>
          <a:noFill/>
        </p:spPr>
        <p:txBody>
          <a:bodyPr wrap="square" rtlCol="0">
            <a:spAutoFit/>
          </a:bodyPr>
          <a:lstStyle/>
          <a:p>
            <a:pPr algn="ctr"/>
            <a:r>
              <a:rPr lang="it-IT" sz="2800" dirty="0" smtClean="0"/>
              <a:t>EQUILIBRI COMPLESSI</a:t>
            </a:r>
            <a:endParaRPr lang="it-IT" sz="2800" dirty="0"/>
          </a:p>
        </p:txBody>
      </p:sp>
    </p:spTree>
    <p:extLst>
      <p:ext uri="{BB962C8B-B14F-4D97-AF65-F5344CB8AC3E}">
        <p14:creationId xmlns:p14="http://schemas.microsoft.com/office/powerpoint/2010/main" val="216072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p:cNvPicPr>
            <a:picLocks noChangeAspect="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1" y="1268760"/>
            <a:ext cx="9202923"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0" y="332656"/>
            <a:ext cx="9144000" cy="523220"/>
          </a:xfrm>
          <a:prstGeom prst="rect">
            <a:avLst/>
          </a:prstGeom>
          <a:noFill/>
        </p:spPr>
        <p:txBody>
          <a:bodyPr wrap="square" rtlCol="0">
            <a:spAutoFit/>
          </a:bodyPr>
          <a:lstStyle/>
          <a:p>
            <a:pPr algn="ctr"/>
            <a:r>
              <a:rPr lang="it-IT" sz="2800" smtClean="0"/>
              <a:t>SISTEMI COMPLESSI</a:t>
            </a:r>
            <a:endParaRPr lang="it-IT" sz="2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asellaDiTesto 2"/>
          <p:cNvSpPr txBox="1">
            <a:spLocks noChangeArrowheads="1"/>
          </p:cNvSpPr>
          <p:nvPr/>
        </p:nvSpPr>
        <p:spPr bwMode="auto">
          <a:xfrm>
            <a:off x="0" y="549275"/>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it-IT" altLang="x-none" sz="1600" dirty="0">
                <a:solidFill>
                  <a:srgbClr val="0000FF"/>
                </a:solidFill>
              </a:rPr>
              <a:t>PER MEDICINA E ODONTOIATRIA (corso mutuato, primo semestre</a:t>
            </a:r>
            <a:r>
              <a:rPr lang="it-IT" altLang="x-none" sz="1600" dirty="0" smtClean="0">
                <a:solidFill>
                  <a:srgbClr val="0000FF"/>
                </a:solidFill>
              </a:rPr>
              <a:t>), 9 </a:t>
            </a:r>
            <a:r>
              <a:rPr lang="it-IT" altLang="x-none" sz="1600" dirty="0" err="1" smtClean="0">
                <a:solidFill>
                  <a:srgbClr val="0000FF"/>
                </a:solidFill>
              </a:rPr>
              <a:t>cfu</a:t>
            </a:r>
            <a:endParaRPr lang="it-IT" altLang="x-none" sz="1600" dirty="0">
              <a:solidFill>
                <a:srgbClr val="0000FF"/>
              </a:solidFill>
            </a:endParaRPr>
          </a:p>
          <a:p>
            <a:endParaRPr lang="it-IT" altLang="x-none" sz="1600" dirty="0"/>
          </a:p>
          <a:p>
            <a:r>
              <a:rPr lang="it-IT" altLang="x-none" sz="1600" dirty="0"/>
              <a:t>Introduzione allo studio della Fisiologia. </a:t>
            </a:r>
            <a:r>
              <a:rPr lang="it-IT" altLang="x-none" sz="1600" dirty="0" smtClean="0"/>
              <a:t>Cenni di storia delle neuroscienze e di neuroanatomia funzionale.</a:t>
            </a:r>
            <a:endParaRPr lang="it-IT" altLang="x-none" sz="1600" dirty="0"/>
          </a:p>
          <a:p>
            <a:r>
              <a:rPr lang="it-IT" altLang="x-none" sz="1600" b="1" dirty="0"/>
              <a:t>Neurobiologia di base</a:t>
            </a:r>
            <a:r>
              <a:rPr lang="it-IT" altLang="x-none" sz="1600" dirty="0"/>
              <a:t>. Segnalazione intracellulare nei neuroni: canali ionici, potenziale di membrana, potenziali locali e propagati. Segnalazione extracellulare: sinapsi neuromuscolare, integrazione sinaptica, modulazione della trasmissione sinaptica, liberazione e caratteristiche dei neurotrasmettitori.</a:t>
            </a:r>
          </a:p>
          <a:p>
            <a:r>
              <a:rPr lang="it-IT" altLang="x-none" sz="1600" b="1" dirty="0" smtClean="0"/>
              <a:t>Neurobiologia </a:t>
            </a:r>
            <a:r>
              <a:rPr lang="it-IT" altLang="x-none" sz="1600" b="1" dirty="0"/>
              <a:t>integrativa</a:t>
            </a:r>
            <a:r>
              <a:rPr lang="it-IT" altLang="x-none" sz="1600" dirty="0"/>
              <a:t>. Sistemi sensitivi. Trasduzione dell'energia esterna, codifica dell'informazione sensoriale. </a:t>
            </a:r>
            <a:r>
              <a:rPr lang="it-IT" altLang="x-none" sz="1600" dirty="0" err="1"/>
              <a:t>Somestesia</a:t>
            </a:r>
            <a:r>
              <a:rPr lang="it-IT" altLang="x-none" sz="1600" dirty="0"/>
              <a:t>. Sistemi motori. Contrazione muscolare, riflessi spinali, motricità volontaria. Ruolo della corteccia cerebrale, dei gangli della base e del cervelletto. Nocicezione e </a:t>
            </a:r>
            <a:r>
              <a:rPr lang="it-IT" altLang="x-none" sz="1600" dirty="0" smtClean="0"/>
              <a:t>dolore.</a:t>
            </a:r>
          </a:p>
          <a:p>
            <a:r>
              <a:rPr lang="it-IT" altLang="x-none" sz="1600" b="1" dirty="0" smtClean="0"/>
              <a:t>Sistema </a:t>
            </a:r>
            <a:r>
              <a:rPr lang="it-IT" altLang="x-none" sz="1600" b="1" dirty="0"/>
              <a:t>nervoso autonomo</a:t>
            </a:r>
            <a:r>
              <a:rPr lang="it-IT" altLang="x-none" sz="1600" dirty="0"/>
              <a:t>. Principi generali di organizzazione e funzionamento, ruolo dell'ipotalamo, </a:t>
            </a:r>
            <a:r>
              <a:rPr lang="it-IT" altLang="x-none" sz="1600" dirty="0" smtClean="0"/>
              <a:t>stress. Termoregolazione. </a:t>
            </a:r>
          </a:p>
          <a:p>
            <a:r>
              <a:rPr lang="it-IT" altLang="x-none" sz="1600" b="1" dirty="0" smtClean="0"/>
              <a:t>Sangue</a:t>
            </a:r>
            <a:r>
              <a:rPr lang="it-IT" altLang="x-none" sz="1600" dirty="0" smtClean="0"/>
              <a:t>. Funzioni e composizione. Emopoiesi. Eritrociti. Leucociti.</a:t>
            </a:r>
          </a:p>
          <a:p>
            <a:r>
              <a:rPr lang="it-IT" altLang="x-none" sz="1600" b="1" dirty="0" smtClean="0"/>
              <a:t>Apparato circolatorio.</a:t>
            </a:r>
            <a:r>
              <a:rPr lang="it-IT" altLang="x-none" sz="1600" dirty="0" smtClean="0"/>
              <a:t> Funzione capillare. Microcircolo. </a:t>
            </a:r>
            <a:r>
              <a:rPr lang="it-IT" altLang="x-none" sz="1600" dirty="0" smtClean="0"/>
              <a:t>Cenni di emodinamica. </a:t>
            </a:r>
            <a:r>
              <a:rPr lang="it-IT" altLang="x-none" sz="1600" dirty="0" smtClean="0"/>
              <a:t>Attività elettrica e meccanica del </a:t>
            </a:r>
            <a:r>
              <a:rPr lang="it-IT" altLang="x-none" sz="1600" dirty="0" smtClean="0"/>
              <a:t>cuore</a:t>
            </a:r>
            <a:r>
              <a:rPr lang="it-IT" altLang="x-none" sz="1600" dirty="0"/>
              <a:t>.</a:t>
            </a:r>
            <a:r>
              <a:rPr lang="it-IT" altLang="x-none" sz="1600" dirty="0" smtClean="0"/>
              <a:t> </a:t>
            </a:r>
            <a:r>
              <a:rPr lang="it-IT" altLang="x-none" sz="1600" dirty="0" smtClean="0"/>
              <a:t>Regolazione della gittata </a:t>
            </a:r>
            <a:r>
              <a:rPr lang="it-IT" altLang="x-none" sz="1600" dirty="0" smtClean="0"/>
              <a:t>cardiaca. </a:t>
            </a:r>
            <a:r>
              <a:rPr lang="it-IT" altLang="x-none" sz="1600" dirty="0" smtClean="0"/>
              <a:t>Regolazione della pressione arteriosa. Ritorno venoso. </a:t>
            </a:r>
            <a:endParaRPr lang="it-IT" altLang="x-none" sz="1600" dirty="0"/>
          </a:p>
          <a:p>
            <a:r>
              <a:rPr lang="it-IT" altLang="x-none" sz="1600" b="1" dirty="0"/>
              <a:t>Apparato </a:t>
            </a:r>
            <a:r>
              <a:rPr lang="it-IT" altLang="x-none" sz="1600" b="1" dirty="0" err="1"/>
              <a:t>stomatognatico</a:t>
            </a:r>
            <a:r>
              <a:rPr lang="it-IT" altLang="x-none" sz="1600" dirty="0"/>
              <a:t>. </a:t>
            </a:r>
            <a:r>
              <a:rPr lang="it-IT" altLang="x-none" sz="1600" dirty="0" smtClean="0"/>
              <a:t>Salivazione,  </a:t>
            </a:r>
            <a:r>
              <a:rPr lang="it-IT" altLang="x-none" sz="1600" dirty="0" smtClean="0"/>
              <a:t>m</a:t>
            </a:r>
            <a:r>
              <a:rPr lang="it-IT" altLang="x-none" sz="1600" dirty="0" smtClean="0"/>
              <a:t>asticazione, </a:t>
            </a:r>
            <a:r>
              <a:rPr lang="it-IT" altLang="x-none" sz="1600" dirty="0"/>
              <a:t>d</a:t>
            </a:r>
            <a:r>
              <a:rPr lang="it-IT" altLang="x-none" sz="1600" dirty="0" smtClean="0"/>
              <a:t>eglutizione</a:t>
            </a:r>
            <a:r>
              <a:rPr lang="it-IT" altLang="x-none" sz="1600" dirty="0"/>
              <a:t>. </a:t>
            </a:r>
            <a:r>
              <a:rPr lang="it-IT" altLang="x-none" sz="1600" dirty="0" smtClean="0"/>
              <a:t>Gusto e Olfatto.</a:t>
            </a:r>
            <a:endParaRPr lang="it-IT" altLang="x-none" sz="1600" dirty="0"/>
          </a:p>
          <a:p>
            <a:r>
              <a:rPr lang="it-IT" altLang="x-none" sz="1600" b="1" dirty="0"/>
              <a:t>Apparato digerente</a:t>
            </a:r>
            <a:r>
              <a:rPr lang="it-IT" altLang="x-none" sz="1600" dirty="0"/>
              <a:t>. Attività gastrica e sua regolazione. Funzioni dell'intestino tenue, del pancreas, del fegato e della bile. Funzioni dell’Intestino crasso.</a:t>
            </a:r>
          </a:p>
        </p:txBody>
      </p:sp>
      <p:sp>
        <p:nvSpPr>
          <p:cNvPr id="17410" name="CasellaDiTesto 7"/>
          <p:cNvSpPr txBox="1">
            <a:spLocks noChangeArrowheads="1"/>
          </p:cNvSpPr>
          <p:nvPr/>
        </p:nvSpPr>
        <p:spPr bwMode="auto">
          <a:xfrm>
            <a:off x="0" y="25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x-none" sz="2800"/>
              <a:t>Programma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asellaDiTesto 2"/>
          <p:cNvSpPr txBox="1">
            <a:spLocks noChangeArrowheads="1"/>
          </p:cNvSpPr>
          <p:nvPr/>
        </p:nvSpPr>
        <p:spPr bwMode="auto">
          <a:xfrm>
            <a:off x="179388" y="524287"/>
            <a:ext cx="8713787"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it-IT" altLang="x-none" sz="1500" dirty="0" smtClean="0">
                <a:solidFill>
                  <a:srgbClr val="0000FF"/>
                </a:solidFill>
              </a:rPr>
              <a:t>PER </a:t>
            </a:r>
            <a:r>
              <a:rPr lang="it-IT" altLang="x-none" sz="1500" dirty="0">
                <a:solidFill>
                  <a:srgbClr val="0000FF"/>
                </a:solidFill>
              </a:rPr>
              <a:t>MEDICINA </a:t>
            </a:r>
            <a:r>
              <a:rPr lang="it-IT" altLang="x-none" sz="1500" dirty="0" smtClean="0">
                <a:solidFill>
                  <a:srgbClr val="0000FF"/>
                </a:solidFill>
              </a:rPr>
              <a:t>E ODONTOIATRIA – ADE (secondo </a:t>
            </a:r>
            <a:r>
              <a:rPr lang="it-IT" altLang="x-none" sz="1500" dirty="0">
                <a:solidFill>
                  <a:srgbClr val="0000FF"/>
                </a:solidFill>
              </a:rPr>
              <a:t>semestre</a:t>
            </a:r>
            <a:r>
              <a:rPr lang="it-IT" altLang="x-none" sz="1500" dirty="0" smtClean="0">
                <a:solidFill>
                  <a:srgbClr val="0000FF"/>
                </a:solidFill>
              </a:rPr>
              <a:t>), 4 </a:t>
            </a:r>
            <a:r>
              <a:rPr lang="it-IT" altLang="x-none" sz="1500" dirty="0" err="1" smtClean="0">
                <a:solidFill>
                  <a:srgbClr val="0000FF"/>
                </a:solidFill>
              </a:rPr>
              <a:t>cfu</a:t>
            </a:r>
            <a:endParaRPr lang="it-IT" altLang="x-none" sz="1500" dirty="0" smtClean="0">
              <a:solidFill>
                <a:srgbClr val="0000FF"/>
              </a:solidFill>
            </a:endParaRPr>
          </a:p>
          <a:p>
            <a:endParaRPr lang="it-IT" altLang="x-none" sz="1500" dirty="0">
              <a:solidFill>
                <a:srgbClr val="0000FF"/>
              </a:solidFill>
            </a:endParaRPr>
          </a:p>
          <a:p>
            <a:r>
              <a:rPr lang="it-IT" altLang="x-none" sz="1500" b="1" dirty="0" smtClean="0"/>
              <a:t>Apparato </a:t>
            </a:r>
            <a:r>
              <a:rPr lang="it-IT" altLang="x-none" sz="1500" b="1" dirty="0"/>
              <a:t>respiratorio</a:t>
            </a:r>
            <a:r>
              <a:rPr lang="it-IT" altLang="x-none" sz="1500" dirty="0"/>
              <a:t>. Vie aeree. Leggi dei gas. Meccanica della respirazione. Volumi e pressioni </a:t>
            </a:r>
            <a:r>
              <a:rPr lang="it-IT" altLang="x-none" sz="1500" dirty="0" smtClean="0"/>
              <a:t>intratoracici. Spirometria. </a:t>
            </a:r>
            <a:r>
              <a:rPr lang="it-IT" altLang="x-none" sz="1500" dirty="0"/>
              <a:t>Scambi gassosi. Regolazione della respirazione.</a:t>
            </a:r>
          </a:p>
          <a:p>
            <a:r>
              <a:rPr lang="it-IT" altLang="x-none" sz="1500" b="1" dirty="0"/>
              <a:t>Apparato escretorio</a:t>
            </a:r>
            <a:r>
              <a:rPr lang="it-IT" altLang="x-none" sz="1500" dirty="0"/>
              <a:t>. </a:t>
            </a:r>
            <a:r>
              <a:rPr lang="it-IT" altLang="x-none" sz="1500" dirty="0" smtClean="0"/>
              <a:t>Ultrafiltrazione </a:t>
            </a:r>
            <a:r>
              <a:rPr lang="it-IT" altLang="x-none" sz="1500" dirty="0"/>
              <a:t>glomerulare. Riassorbimento e secrezione dei </a:t>
            </a:r>
            <a:r>
              <a:rPr lang="it-IT" altLang="x-none" sz="1500" dirty="0" smtClean="0"/>
              <a:t>sali, </a:t>
            </a:r>
            <a:r>
              <a:rPr lang="it-IT" altLang="x-none" sz="1500" dirty="0"/>
              <a:t>delle piccole </a:t>
            </a:r>
            <a:r>
              <a:rPr lang="it-IT" altLang="x-none" sz="1500" dirty="0" smtClean="0"/>
              <a:t>molecole</a:t>
            </a:r>
            <a:r>
              <a:rPr lang="it-IT" altLang="x-none" sz="1500" dirty="0"/>
              <a:t> </a:t>
            </a:r>
            <a:r>
              <a:rPr lang="it-IT" altLang="x-none" sz="1500" dirty="0" smtClean="0"/>
              <a:t>e</a:t>
            </a:r>
            <a:r>
              <a:rPr lang="it-IT" altLang="x-none" sz="1500" dirty="0" smtClean="0"/>
              <a:t> dell’acqua. </a:t>
            </a:r>
            <a:r>
              <a:rPr lang="it-IT" altLang="x-none" sz="1500" dirty="0"/>
              <a:t>Regolazione del </a:t>
            </a:r>
            <a:r>
              <a:rPr lang="it-IT" altLang="x-none" sz="1500" dirty="0" err="1"/>
              <a:t>pH</a:t>
            </a:r>
            <a:r>
              <a:rPr lang="it-IT" altLang="x-none" sz="1500" dirty="0"/>
              <a:t>. Regolazione dei bilanci idrico, elettrolitico e osmotico, della pressione arteriosa, della volemia. </a:t>
            </a:r>
            <a:r>
              <a:rPr lang="it-IT" altLang="x-none" sz="1500" dirty="0" err="1"/>
              <a:t>Clearances</a:t>
            </a:r>
            <a:r>
              <a:rPr lang="it-IT" altLang="x-none" sz="1500" dirty="0"/>
              <a:t> renali.</a:t>
            </a:r>
          </a:p>
          <a:p>
            <a:r>
              <a:rPr lang="it-IT" altLang="x-none" sz="1500" b="1" dirty="0"/>
              <a:t>Sistema endocrino</a:t>
            </a:r>
            <a:r>
              <a:rPr lang="it-IT" altLang="x-none" sz="1500" dirty="0"/>
              <a:t>. Caratteristiche generali degli ormoni. Funzioni dell’ipotalamo e dell’ipofisi. Funzioni e regolazione dell’attività di tiroide, surrene e gonadi. Regolazione della glicemia e della calcemia</a:t>
            </a:r>
          </a:p>
        </p:txBody>
      </p:sp>
      <p:sp>
        <p:nvSpPr>
          <p:cNvPr id="19458" name="CasellaDiTesto 3"/>
          <p:cNvSpPr txBox="1">
            <a:spLocks noChangeArrowheads="1"/>
          </p:cNvSpPr>
          <p:nvPr/>
        </p:nvSpPr>
        <p:spPr bwMode="auto">
          <a:xfrm>
            <a:off x="0" y="25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x-none" sz="2800"/>
              <a:t>Programma</a:t>
            </a:r>
          </a:p>
        </p:txBody>
      </p:sp>
      <p:sp>
        <p:nvSpPr>
          <p:cNvPr id="19459" name="CasellaDiTesto 1"/>
          <p:cNvSpPr txBox="1">
            <a:spLocks noChangeArrowheads="1"/>
          </p:cNvSpPr>
          <p:nvPr/>
        </p:nvSpPr>
        <p:spPr bwMode="auto">
          <a:xfrm>
            <a:off x="107504" y="5733256"/>
            <a:ext cx="89289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it-IT" altLang="x-none" sz="1500" dirty="0">
                <a:solidFill>
                  <a:srgbClr val="0000FF"/>
                </a:solidFill>
              </a:rPr>
              <a:t>SEMINARI DI FISIOLOGIA CLINICA (primo e secondo semestre</a:t>
            </a:r>
            <a:r>
              <a:rPr lang="it-IT" altLang="x-none" sz="1500" dirty="0" smtClean="0">
                <a:solidFill>
                  <a:srgbClr val="0000FF"/>
                </a:solidFill>
              </a:rPr>
              <a:t>)</a:t>
            </a:r>
          </a:p>
          <a:p>
            <a:endParaRPr lang="it-IT" altLang="x-none" sz="1500" dirty="0">
              <a:solidFill>
                <a:srgbClr val="0000FF"/>
              </a:solidFill>
            </a:endParaRPr>
          </a:p>
          <a:p>
            <a:r>
              <a:rPr lang="it-IT" altLang="x-none" sz="1500" dirty="0"/>
              <a:t>Fisiopatologia dei </a:t>
            </a:r>
            <a:r>
              <a:rPr lang="it-IT" altLang="x-none" sz="1500" dirty="0" smtClean="0"/>
              <a:t>gangli </a:t>
            </a:r>
            <a:r>
              <a:rPr lang="it-IT" altLang="x-none" sz="1500" dirty="0"/>
              <a:t>della </a:t>
            </a:r>
            <a:r>
              <a:rPr lang="it-IT" altLang="x-none" sz="1500" dirty="0" smtClean="0"/>
              <a:t>base</a:t>
            </a:r>
            <a:r>
              <a:rPr lang="it-IT" altLang="x-none" sz="1500" dirty="0"/>
              <a:t>. </a:t>
            </a:r>
            <a:r>
              <a:rPr lang="it-IT" altLang="x-none" sz="1500" dirty="0" smtClean="0"/>
              <a:t>Fisiopatologia </a:t>
            </a:r>
            <a:r>
              <a:rPr lang="it-IT" altLang="x-none" sz="1500" dirty="0"/>
              <a:t>dell’eccitamento cardiaco e della funzione coronarica. Fisiopatologia respiratoria. Fisiopatologia renale</a:t>
            </a:r>
            <a:r>
              <a:rPr lang="it-IT" altLang="x-none" sz="1500" dirty="0" smtClean="0"/>
              <a:t>. Lo svenimento. Emergenze in ambulanza.</a:t>
            </a:r>
            <a:endParaRPr lang="it-IT" altLang="x-none" sz="1500" dirty="0"/>
          </a:p>
        </p:txBody>
      </p:sp>
      <p:sp>
        <p:nvSpPr>
          <p:cNvPr id="2" name="CasellaDiTesto 1"/>
          <p:cNvSpPr txBox="1"/>
          <p:nvPr/>
        </p:nvSpPr>
        <p:spPr>
          <a:xfrm>
            <a:off x="107504" y="2996952"/>
            <a:ext cx="8928992" cy="2631490"/>
          </a:xfrm>
          <a:prstGeom prst="rect">
            <a:avLst/>
          </a:prstGeom>
          <a:noFill/>
        </p:spPr>
        <p:txBody>
          <a:bodyPr wrap="square" rtlCol="0">
            <a:spAutoFit/>
          </a:bodyPr>
          <a:lstStyle/>
          <a:p>
            <a:r>
              <a:rPr lang="it-IT" altLang="x-none" sz="1500" dirty="0" smtClean="0">
                <a:solidFill>
                  <a:srgbClr val="0000FF"/>
                </a:solidFill>
              </a:rPr>
              <a:t>SOLO PER MEDICINA (secondo semestre), 3 </a:t>
            </a:r>
            <a:r>
              <a:rPr lang="it-IT" altLang="x-none" sz="1500" dirty="0" err="1" smtClean="0">
                <a:solidFill>
                  <a:srgbClr val="0000FF"/>
                </a:solidFill>
              </a:rPr>
              <a:t>cfu</a:t>
            </a:r>
            <a:endParaRPr lang="it-IT" altLang="x-none" sz="1500" dirty="0" smtClean="0">
              <a:solidFill>
                <a:srgbClr val="0000FF"/>
              </a:solidFill>
            </a:endParaRPr>
          </a:p>
          <a:p>
            <a:endParaRPr lang="it-IT" altLang="x-none" sz="1500" b="1" dirty="0" smtClean="0">
              <a:solidFill>
                <a:srgbClr val="0000FF"/>
              </a:solidFill>
            </a:endParaRPr>
          </a:p>
          <a:p>
            <a:r>
              <a:rPr lang="it-IT" altLang="x-none" sz="1500" b="1" dirty="0" smtClean="0"/>
              <a:t>Linguaggio. </a:t>
            </a:r>
            <a:r>
              <a:rPr lang="it-IT" sz="1500" dirty="0">
                <a:ea typeface="Arial" charset="0"/>
                <a:cs typeface="Arial" charset="0"/>
              </a:rPr>
              <a:t>Produzione della </a:t>
            </a:r>
            <a:r>
              <a:rPr lang="it-IT" sz="1500" dirty="0" smtClean="0">
                <a:ea typeface="Arial" charset="0"/>
                <a:cs typeface="Arial" charset="0"/>
              </a:rPr>
              <a:t>voce. Caratteristiche </a:t>
            </a:r>
            <a:r>
              <a:rPr lang="it-IT" sz="1500" dirty="0">
                <a:ea typeface="Arial" charset="0"/>
                <a:cs typeface="Arial" charset="0"/>
              </a:rPr>
              <a:t>del linguaggio. Principali aree corticali coinvolte nella comprensione e produzione del linguaggio. Periodo critico per l’apprendimento del </a:t>
            </a:r>
            <a:r>
              <a:rPr lang="it-IT" sz="1500" dirty="0" smtClean="0">
                <a:ea typeface="Arial" charset="0"/>
                <a:cs typeface="Arial" charset="0"/>
              </a:rPr>
              <a:t>linguaggio</a:t>
            </a:r>
          </a:p>
          <a:p>
            <a:r>
              <a:rPr lang="it-IT" altLang="x-none" sz="1500" b="1" dirty="0" smtClean="0"/>
              <a:t>Memoria, apprendimento e intelligenza. </a:t>
            </a:r>
            <a:r>
              <a:rPr lang="it-IT" altLang="x-none" sz="1500" dirty="0" smtClean="0"/>
              <a:t>Tipi di memoria. Ruolo dell’ippocampo. Plasticità sinaptica.</a:t>
            </a:r>
            <a:endParaRPr lang="it-IT" altLang="x-none" sz="1500" b="1" dirty="0" smtClean="0"/>
          </a:p>
          <a:p>
            <a:r>
              <a:rPr lang="it-IT" altLang="x-none" sz="1500" b="1" dirty="0" smtClean="0"/>
              <a:t>Stati di coscienza</a:t>
            </a:r>
            <a:r>
              <a:rPr lang="it-IT" altLang="x-none" sz="1500" dirty="0" smtClean="0"/>
              <a:t>. Elettroencefalografia. Sincronizzazione e desincronizzazione. Ritmi normali nell’adulto. Sonno. Variazioni comportamentali nel sonno e nella veglia. Ritmi circadiani. Basi neurofisiologiche della coscienza e della attenzione.</a:t>
            </a:r>
            <a:endParaRPr lang="it-IT" altLang="x-none" sz="1500" b="1" dirty="0" smtClean="0"/>
          </a:p>
          <a:p>
            <a:r>
              <a:rPr lang="it-IT" altLang="x-none" sz="1500" b="1" dirty="0" smtClean="0"/>
              <a:t>Sistema visivo</a:t>
            </a:r>
            <a:r>
              <a:rPr lang="it-IT" altLang="x-none" sz="1500" dirty="0" smtClean="0"/>
              <a:t>. </a:t>
            </a:r>
            <a:r>
              <a:rPr lang="it-IT" altLang="x-none" sz="1500" dirty="0" smtClean="0"/>
              <a:t>Fisiologia </a:t>
            </a:r>
            <a:r>
              <a:rPr lang="it-IT" altLang="x-none" sz="1500" dirty="0" smtClean="0"/>
              <a:t>dell’occhio. </a:t>
            </a:r>
            <a:r>
              <a:rPr lang="it-IT" altLang="x-none" sz="1500" dirty="0" err="1" smtClean="0"/>
              <a:t>Fototrasduzione</a:t>
            </a:r>
            <a:r>
              <a:rPr lang="it-IT" altLang="x-none" sz="1500" dirty="0" smtClean="0"/>
              <a:t>. Vie visive centrali. Organizzazione delle aree corticali visive. Movimenti intrinseci e estrinseci degli occhi.</a:t>
            </a:r>
          </a:p>
          <a:p>
            <a:r>
              <a:rPr lang="it-IT" altLang="x-none" sz="1500" b="1" dirty="0" smtClean="0"/>
              <a:t>Sistema uditivo</a:t>
            </a:r>
            <a:r>
              <a:rPr lang="it-IT" altLang="x-none" sz="1500" dirty="0" smtClean="0"/>
              <a:t>. Il suono. Trasduzione </a:t>
            </a:r>
            <a:r>
              <a:rPr lang="it-IT" altLang="x-none" sz="1500" dirty="0" smtClean="0"/>
              <a:t>sensoriale. </a:t>
            </a:r>
            <a:r>
              <a:rPr lang="it-IT" altLang="x-none" sz="1500" dirty="0" smtClean="0"/>
              <a:t>Vie uditive e localizzazioni cerebrali.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3">
            <a:alphaModFix amt="43000"/>
            <a:extLst>
              <a:ext uri="{28A0092B-C50C-407E-A947-70E740481C1C}">
                <a14:useLocalDpi xmlns:a14="http://schemas.microsoft.com/office/drawing/2010/main" val="0"/>
              </a:ext>
            </a:extLst>
          </a:blip>
          <a:srcRect l="24792" r="16540"/>
          <a:stretch/>
        </p:blipFill>
        <p:spPr>
          <a:xfrm>
            <a:off x="-36512" y="0"/>
            <a:ext cx="9180512" cy="6885384"/>
          </a:xfrm>
          <a:prstGeom prst="rect">
            <a:avLst/>
          </a:prstGeom>
        </p:spPr>
      </p:pic>
      <p:sp>
        <p:nvSpPr>
          <p:cNvPr id="2" name="CasellaDiTesto 1"/>
          <p:cNvSpPr txBox="1"/>
          <p:nvPr/>
        </p:nvSpPr>
        <p:spPr>
          <a:xfrm>
            <a:off x="2915816" y="4941168"/>
            <a:ext cx="2225289" cy="302070"/>
          </a:xfrm>
          <a:prstGeom prst="rect">
            <a:avLst/>
          </a:prstGeom>
          <a:noFill/>
        </p:spPr>
        <p:txBody>
          <a:bodyPr wrap="none">
            <a:spAutoFit/>
          </a:bodyPr>
          <a:lstStyle/>
          <a:p>
            <a:pPr>
              <a:defRPr/>
            </a:pPr>
            <a:r>
              <a:rPr lang="en-GB" sz="1363" dirty="0" err="1">
                <a:solidFill>
                  <a:schemeClr val="tx1"/>
                </a:solidFill>
                <a:ea typeface="Arial" charset="0"/>
                <a:cs typeface="Arial" charset="0"/>
              </a:rPr>
              <a:t>Principali</a:t>
            </a:r>
            <a:r>
              <a:rPr lang="en-GB" sz="1363" dirty="0">
                <a:solidFill>
                  <a:schemeClr val="tx1"/>
                </a:solidFill>
                <a:ea typeface="Arial" charset="0"/>
                <a:cs typeface="Arial" charset="0"/>
              </a:rPr>
              <a:t> </a:t>
            </a:r>
            <a:r>
              <a:rPr lang="en-GB" sz="1363" dirty="0" err="1">
                <a:solidFill>
                  <a:schemeClr val="tx1"/>
                </a:solidFill>
                <a:ea typeface="Arial" charset="0"/>
                <a:cs typeface="Arial" charset="0"/>
              </a:rPr>
              <a:t>fonti</a:t>
            </a:r>
            <a:r>
              <a:rPr lang="en-GB" sz="1363" dirty="0">
                <a:solidFill>
                  <a:schemeClr val="tx1"/>
                </a:solidFill>
                <a:ea typeface="Arial" charset="0"/>
                <a:cs typeface="Arial" charset="0"/>
              </a:rPr>
              <a:t> </a:t>
            </a:r>
            <a:r>
              <a:rPr lang="en-GB" sz="1363" dirty="0" err="1">
                <a:solidFill>
                  <a:schemeClr val="tx1"/>
                </a:solidFill>
                <a:ea typeface="Arial" charset="0"/>
                <a:cs typeface="Arial" charset="0"/>
              </a:rPr>
              <a:t>delle</a:t>
            </a:r>
            <a:r>
              <a:rPr lang="en-GB" sz="1363" dirty="0">
                <a:solidFill>
                  <a:schemeClr val="tx1"/>
                </a:solidFill>
                <a:ea typeface="Arial" charset="0"/>
                <a:cs typeface="Arial" charset="0"/>
              </a:rPr>
              <a:t> figure:</a:t>
            </a:r>
          </a:p>
        </p:txBody>
      </p:sp>
      <p:sp>
        <p:nvSpPr>
          <p:cNvPr id="7" name="CasellaDiTesto 6"/>
          <p:cNvSpPr txBox="1"/>
          <p:nvPr/>
        </p:nvSpPr>
        <p:spPr>
          <a:xfrm>
            <a:off x="2939561" y="5779477"/>
            <a:ext cx="3751348" cy="302070"/>
          </a:xfrm>
          <a:prstGeom prst="rect">
            <a:avLst/>
          </a:prstGeom>
          <a:noFill/>
        </p:spPr>
        <p:txBody>
          <a:bodyPr wrap="none">
            <a:spAutoFit/>
          </a:bodyPr>
          <a:lstStyle/>
          <a:p>
            <a:pPr>
              <a:defRPr/>
            </a:pPr>
            <a:r>
              <a:rPr lang="en-GB" sz="1363" dirty="0">
                <a:solidFill>
                  <a:schemeClr val="tx1"/>
                </a:solidFill>
                <a:ea typeface="Arial" charset="0"/>
                <a:cs typeface="Arial" charset="0"/>
              </a:rPr>
              <a:t>Conti et al., </a:t>
            </a:r>
            <a:r>
              <a:rPr lang="en-GB" sz="1363" dirty="0" err="1">
                <a:solidFill>
                  <a:schemeClr val="tx1"/>
                </a:solidFill>
                <a:ea typeface="Arial" charset="0"/>
                <a:cs typeface="Arial" charset="0"/>
              </a:rPr>
              <a:t>FISIOLOGIA</a:t>
            </a:r>
            <a:r>
              <a:rPr lang="en-GB" sz="1363" dirty="0">
                <a:solidFill>
                  <a:schemeClr val="tx1"/>
                </a:solidFill>
                <a:ea typeface="Arial" charset="0"/>
                <a:cs typeface="Arial" charset="0"/>
              </a:rPr>
              <a:t> </a:t>
            </a:r>
            <a:r>
              <a:rPr lang="en-GB" sz="1363" dirty="0" err="1" smtClean="0">
                <a:solidFill>
                  <a:schemeClr val="tx1"/>
                </a:solidFill>
                <a:ea typeface="Arial" charset="0"/>
                <a:cs typeface="Arial" charset="0"/>
              </a:rPr>
              <a:t>MEDICA</a:t>
            </a:r>
            <a:r>
              <a:rPr lang="en-GB" sz="1363" dirty="0">
                <a:ea typeface="Arial" charset="0"/>
                <a:cs typeface="Arial" charset="0"/>
              </a:rPr>
              <a:t>.</a:t>
            </a:r>
            <a:r>
              <a:rPr lang="en-GB" sz="1363" dirty="0" smtClean="0">
                <a:solidFill>
                  <a:schemeClr val="tx1"/>
                </a:solidFill>
                <a:ea typeface="Arial" charset="0"/>
                <a:cs typeface="Arial" charset="0"/>
              </a:rPr>
              <a:t> </a:t>
            </a:r>
            <a:r>
              <a:rPr lang="en-GB" sz="1363" dirty="0">
                <a:solidFill>
                  <a:schemeClr val="tx1"/>
                </a:solidFill>
                <a:ea typeface="Arial" charset="0"/>
                <a:cs typeface="Arial" charset="0"/>
              </a:rPr>
              <a:t>Edi-</a:t>
            </a:r>
            <a:r>
              <a:rPr lang="en-GB" sz="1363" dirty="0" err="1">
                <a:solidFill>
                  <a:schemeClr val="tx1"/>
                </a:solidFill>
                <a:ea typeface="Arial" charset="0"/>
                <a:cs typeface="Arial" charset="0"/>
              </a:rPr>
              <a:t>Ermes</a:t>
            </a:r>
            <a:endParaRPr lang="en-GB" sz="1363" dirty="0">
              <a:solidFill>
                <a:schemeClr val="tx1"/>
              </a:solidFill>
              <a:ea typeface="Arial" charset="0"/>
              <a:cs typeface="Arial" charset="0"/>
            </a:endParaRPr>
          </a:p>
        </p:txBody>
      </p:sp>
      <p:sp>
        <p:nvSpPr>
          <p:cNvPr id="3" name="CasellaDiTesto 2"/>
          <p:cNvSpPr txBox="1"/>
          <p:nvPr/>
        </p:nvSpPr>
        <p:spPr>
          <a:xfrm>
            <a:off x="0" y="1403839"/>
            <a:ext cx="9143999" cy="523220"/>
          </a:xfrm>
          <a:prstGeom prst="rect">
            <a:avLst/>
          </a:prstGeom>
          <a:noFill/>
        </p:spPr>
        <p:txBody>
          <a:bodyPr wrap="square">
            <a:spAutoFit/>
          </a:bodyPr>
          <a:lstStyle/>
          <a:p>
            <a:pPr algn="ctr">
              <a:defRPr/>
            </a:pPr>
            <a:r>
              <a:rPr lang="en-GB" sz="2800" dirty="0" err="1" smtClean="0">
                <a:solidFill>
                  <a:schemeClr val="tx1"/>
                </a:solidFill>
                <a:ea typeface="Arial" charset="0"/>
                <a:cs typeface="Arial" charset="0"/>
              </a:rPr>
              <a:t>STORIA</a:t>
            </a:r>
            <a:r>
              <a:rPr lang="en-GB" sz="2800" dirty="0" smtClean="0">
                <a:solidFill>
                  <a:schemeClr val="tx1"/>
                </a:solidFill>
                <a:ea typeface="Arial" charset="0"/>
                <a:cs typeface="Arial" charset="0"/>
              </a:rPr>
              <a:t> </a:t>
            </a:r>
            <a:r>
              <a:rPr lang="en-GB" sz="2800" dirty="0" err="1" smtClean="0">
                <a:solidFill>
                  <a:schemeClr val="tx1"/>
                </a:solidFill>
                <a:ea typeface="Arial" charset="0"/>
                <a:cs typeface="Arial" charset="0"/>
              </a:rPr>
              <a:t>DELLE</a:t>
            </a:r>
            <a:r>
              <a:rPr lang="en-GB" sz="2800" dirty="0" smtClean="0">
                <a:solidFill>
                  <a:schemeClr val="tx1"/>
                </a:solidFill>
                <a:ea typeface="Arial" charset="0"/>
                <a:cs typeface="Arial" charset="0"/>
              </a:rPr>
              <a:t> </a:t>
            </a:r>
            <a:r>
              <a:rPr lang="en-GB" sz="2800" dirty="0" err="1" smtClean="0">
                <a:solidFill>
                  <a:schemeClr val="tx1"/>
                </a:solidFill>
                <a:ea typeface="Arial" charset="0"/>
                <a:cs typeface="Arial" charset="0"/>
              </a:rPr>
              <a:t>NEUROSCIENZE</a:t>
            </a:r>
            <a:endParaRPr lang="en-GB" sz="2800" dirty="0" smtClean="0">
              <a:solidFill>
                <a:schemeClr val="tx1"/>
              </a:solidFill>
              <a:ea typeface="Arial" charset="0"/>
              <a:cs typeface="Arial" charset="0"/>
            </a:endParaRPr>
          </a:p>
        </p:txBody>
      </p:sp>
      <p:sp>
        <p:nvSpPr>
          <p:cNvPr id="13" name="CasellaDiTesto 12"/>
          <p:cNvSpPr txBox="1"/>
          <p:nvPr/>
        </p:nvSpPr>
        <p:spPr>
          <a:xfrm>
            <a:off x="2939562" y="5460361"/>
            <a:ext cx="3531736" cy="302070"/>
          </a:xfrm>
          <a:prstGeom prst="rect">
            <a:avLst/>
          </a:prstGeom>
          <a:noFill/>
        </p:spPr>
        <p:txBody>
          <a:bodyPr wrap="none">
            <a:spAutoFit/>
          </a:bodyPr>
          <a:lstStyle/>
          <a:p>
            <a:pPr>
              <a:defRPr/>
            </a:pPr>
            <a:r>
              <a:rPr lang="it-IT" altLang="it-IT" sz="1363" dirty="0">
                <a:solidFill>
                  <a:schemeClr val="tx1"/>
                </a:solidFill>
              </a:rPr>
              <a:t> </a:t>
            </a:r>
            <a:r>
              <a:rPr lang="it-IT" altLang="it-IT" sz="1363" dirty="0" err="1">
                <a:solidFill>
                  <a:schemeClr val="tx1"/>
                </a:solidFill>
              </a:rPr>
              <a:t>Purves</a:t>
            </a:r>
            <a:r>
              <a:rPr lang="it-IT" altLang="it-IT" sz="1363" dirty="0">
                <a:solidFill>
                  <a:schemeClr val="tx1"/>
                </a:solidFill>
              </a:rPr>
              <a:t> et al., </a:t>
            </a:r>
            <a:r>
              <a:rPr lang="it-IT" altLang="it-IT" sz="1363" dirty="0" smtClean="0">
                <a:solidFill>
                  <a:schemeClr val="tx1"/>
                </a:solidFill>
              </a:rPr>
              <a:t>NEUROSCIENZE. Zanichelli</a:t>
            </a:r>
            <a:endParaRPr lang="it-IT" sz="1363" dirty="0">
              <a:solidFill>
                <a:schemeClr val="tx1"/>
              </a:solidFill>
            </a:endParaRPr>
          </a:p>
        </p:txBody>
      </p:sp>
    </p:spTree>
    <p:extLst>
      <p:ext uri="{BB962C8B-B14F-4D97-AF65-F5344CB8AC3E}">
        <p14:creationId xmlns:p14="http://schemas.microsoft.com/office/powerpoint/2010/main" val="986702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1342</TotalTime>
  <Words>2490</Words>
  <Application>Microsoft Macintosh PowerPoint</Application>
  <PresentationFormat>Presentazione su schermo (4:3)</PresentationFormat>
  <Paragraphs>206</Paragraphs>
  <Slides>37</Slides>
  <Notes>36</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37</vt:i4>
      </vt:variant>
    </vt:vector>
  </HeadingPairs>
  <TitlesOfParts>
    <vt:vector size="48" baseType="lpstr">
      <vt:lpstr>Arial Rounded MT Bold</vt:lpstr>
      <vt:lpstr>Arial Unicode MS</vt:lpstr>
      <vt:lpstr>Calibri</vt:lpstr>
      <vt:lpstr>Lucida Grande</vt:lpstr>
      <vt:lpstr>ＭＳ Ｐゴシック</vt:lpstr>
      <vt:lpstr>Tahoma</vt:lpstr>
      <vt:lpstr>Verdana</vt:lpstr>
      <vt:lpstr>ヒラギノ角ゴ Pro W3</vt:lpstr>
      <vt:lpstr>ヒラギノ角ゴ ProN W3</vt:lpstr>
      <vt:lpstr>Arial</vt:lpstr>
      <vt:lpstr>Presentazione vuota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Nel 1800 è ormai definitivamente assodato che le funzioni intellettive risiedono nel cervello e che parti diverse di esso svolgono funzioni diverse. Se ne conosce l’anatomia macroscopica e si è convinti che alla base del suo funzionamento risiedano variazioni di cariche elettriche. E’ il tempo della FRENOLOGIA, fondata da FRANZ JOSEPH GALL (1758 -1828)</vt:lpstr>
      <vt:lpstr>Presentazione di PowerPoint</vt:lpstr>
      <vt:lpstr>Presentazione di PowerPoint</vt:lpstr>
      <vt:lpstr>Presentazione di PowerPoint</vt:lpstr>
      <vt:lpstr>Presentazione di PowerPoint</vt:lpstr>
      <vt:lpstr>Presentazione di PowerPoint</vt:lpstr>
    </vt:vector>
  </TitlesOfParts>
  <Company>P. Paolo Battaglini</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 Paolo Battaglini</dc:creator>
  <cp:lastModifiedBy>P. Paolo Battaglini</cp:lastModifiedBy>
  <cp:revision>90</cp:revision>
  <cp:lastPrinted>2013-09-18T10:57:45Z</cp:lastPrinted>
  <dcterms:created xsi:type="dcterms:W3CDTF">2011-09-29T19:52:50Z</dcterms:created>
  <dcterms:modified xsi:type="dcterms:W3CDTF">2019-10-01T11:22:01Z</dcterms:modified>
</cp:coreProperties>
</file>