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86" r:id="rId2"/>
    <p:sldId id="307" r:id="rId3"/>
    <p:sldId id="362" r:id="rId4"/>
    <p:sldId id="361" r:id="rId5"/>
    <p:sldId id="363" r:id="rId6"/>
    <p:sldId id="304" r:id="rId7"/>
    <p:sldId id="360" r:id="rId8"/>
    <p:sldId id="308" r:id="rId9"/>
    <p:sldId id="305" r:id="rId10"/>
    <p:sldId id="309" r:id="rId11"/>
    <p:sldId id="310" r:id="rId12"/>
    <p:sldId id="313" r:id="rId13"/>
    <p:sldId id="314" r:id="rId14"/>
    <p:sldId id="315" r:id="rId15"/>
    <p:sldId id="318" r:id="rId16"/>
    <p:sldId id="351" r:id="rId17"/>
    <p:sldId id="352" r:id="rId18"/>
    <p:sldId id="353" r:id="rId19"/>
    <p:sldId id="316" r:id="rId20"/>
    <p:sldId id="356" r:id="rId21"/>
    <p:sldId id="277" r:id="rId22"/>
    <p:sldId id="321" r:id="rId23"/>
    <p:sldId id="339" r:id="rId24"/>
    <p:sldId id="341" r:id="rId25"/>
    <p:sldId id="342" r:id="rId26"/>
    <p:sldId id="343" r:id="rId27"/>
    <p:sldId id="344" r:id="rId28"/>
    <p:sldId id="345" r:id="rId29"/>
    <p:sldId id="357" r:id="rId30"/>
    <p:sldId id="347" r:id="rId31"/>
    <p:sldId id="320" r:id="rId32"/>
    <p:sldId id="322" r:id="rId33"/>
    <p:sldId id="323" r:id="rId34"/>
    <p:sldId id="324" r:id="rId35"/>
    <p:sldId id="329" r:id="rId36"/>
    <p:sldId id="330" r:id="rId37"/>
    <p:sldId id="331" r:id="rId38"/>
    <p:sldId id="332" r:id="rId39"/>
    <p:sldId id="336" r:id="rId40"/>
    <p:sldId id="337" r:id="rId4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5"/>
    <p:restoredTop sz="90881"/>
  </p:normalViewPr>
  <p:slideViewPr>
    <p:cSldViewPr>
      <p:cViewPr>
        <p:scale>
          <a:sx n="110" d="100"/>
          <a:sy n="110" d="100"/>
        </p:scale>
        <p:origin x="912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0FFE010-926E-B84B-8CE7-848875CDE27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295DA64-5E56-264E-99B6-B991FDCA9069}" type="slidenum">
              <a:rPr lang="it-IT" altLang="it-IT" sz="1200"/>
              <a:pPr/>
              <a:t>1</a:t>
            </a:fld>
            <a:endParaRPr lang="it-IT" altLang="it-IT" sz="1200"/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12788"/>
            <a:ext cx="4560887" cy="3421062"/>
          </a:xfrm>
          <a:solidFill>
            <a:srgbClr val="FFFFFF"/>
          </a:solidFill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42975" y="4348163"/>
            <a:ext cx="5033963" cy="4133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10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8105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11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81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12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786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13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1411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14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5703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15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2487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16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4412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17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7248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18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5363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19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7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586FDBA-0C54-F449-9B13-B6A8838D958F}" type="slidenum">
              <a:rPr lang="it-IT" altLang="it-IT" sz="1200"/>
              <a:pPr/>
              <a:t>2</a:t>
            </a:fld>
            <a:endParaRPr lang="it-IT" altLang="it-IT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1547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20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769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0E3CB01-B370-3E4B-839E-791CE059FAD0}" type="slidenum">
              <a:rPr lang="it-IT" altLang="it-IT" sz="1200"/>
              <a:pPr/>
              <a:t>21</a:t>
            </a:fld>
            <a:endParaRPr lang="it-IT" altLang="it-IT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22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592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23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1077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24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5255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25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089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26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987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27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21600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28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1436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29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739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586FDBA-0C54-F449-9B13-B6A8838D958F}" type="slidenum">
              <a:rPr lang="it-IT" altLang="it-IT" sz="1200"/>
              <a:pPr/>
              <a:t>3</a:t>
            </a:fld>
            <a:endParaRPr lang="it-IT" altLang="it-IT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6389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30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7877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31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1956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32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1651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33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33791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34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8581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35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65808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36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3441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37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7046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38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44492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39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507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6BC1F9-0B03-004B-8072-8B31BC327276}" type="slidenum">
              <a:rPr lang="it-IT" altLang="it-IT" sz="1200"/>
              <a:pPr/>
              <a:t>4</a:t>
            </a:fld>
            <a:endParaRPr lang="it-IT" altLang="it-IT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6509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40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3394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1BFD7AD-F1E1-6344-949A-0B5CAFC10EA7}" type="slidenum">
              <a:rPr lang="it-IT" altLang="it-IT" sz="1200"/>
              <a:pPr/>
              <a:t>5</a:t>
            </a:fld>
            <a:endParaRPr lang="it-IT" altLang="it-IT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977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6BC1F9-0B03-004B-8072-8B31BC327276}" type="slidenum">
              <a:rPr lang="it-IT" altLang="it-IT" sz="1200"/>
              <a:pPr/>
              <a:t>6</a:t>
            </a:fld>
            <a:endParaRPr lang="it-IT" altLang="it-IT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6BC1F9-0B03-004B-8072-8B31BC327276}" type="slidenum">
              <a:rPr lang="it-IT" altLang="it-IT" sz="1200"/>
              <a:pPr/>
              <a:t>7</a:t>
            </a:fld>
            <a:endParaRPr lang="it-IT" altLang="it-IT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840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76BC1F9-0B03-004B-8072-8B31BC327276}" type="slidenum">
              <a:rPr lang="it-IT" altLang="it-IT" sz="1200"/>
              <a:pPr/>
              <a:t>8</a:t>
            </a:fld>
            <a:endParaRPr lang="it-IT" altLang="it-IT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8055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C4EE8F-FCDF-E742-B9D7-83260E88C4D7}" type="slidenum">
              <a:rPr lang="it-IT" altLang="it-IT" sz="1200"/>
              <a:pPr/>
              <a:t>9</a:t>
            </a:fld>
            <a:endParaRPr lang="it-IT" altLang="it-IT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7BBCC-8EA5-BA4E-9F0D-AA75A42F9A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539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6FBD7-1938-FC4F-BE2D-14A1CD2AA29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314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99F38-9861-7D4E-B628-35769FF55EE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552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58961-CFA7-A343-9578-E5B9E4F3543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0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9F066-A4BC-9A40-B082-D377D95E6BB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088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A8107-FC83-2F49-B105-C2BF4692426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381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776EB-2412-B648-8341-F1E40292F3B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050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7C648-7FE6-B54C-BF24-1358033E0B9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8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0B247-AFE1-C64E-A42E-26B82D4FC02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191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4227-B786-0547-A905-5BA981BCB0B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179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E1D83-6BF1-C041-B0C1-1472D1A6A9D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264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7BDD595-6196-4849-AEE0-6BBE50D84AC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1" descr="HomerSimpson36"/>
          <p:cNvPicPr>
            <a:picLocks noChangeAspect="1" noChangeArrowheads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35496" y="1052737"/>
            <a:ext cx="9108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>
                <a:latin typeface="Arial" charset="0"/>
                <a:ea typeface="Arial" charset="0"/>
                <a:cs typeface="Arial" charset="0"/>
              </a:rPr>
              <a:t>CENNI</a:t>
            </a:r>
            <a:r>
              <a:rPr lang="en-GB" sz="2800" b="1" dirty="0" smtClean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GB" sz="2800" b="1" dirty="0" err="1" smtClean="0">
                <a:latin typeface="Arial" charset="0"/>
                <a:ea typeface="Arial" charset="0"/>
                <a:cs typeface="Arial" charset="0"/>
              </a:rPr>
              <a:t>NEUROANATOMIA</a:t>
            </a:r>
            <a:r>
              <a:rPr lang="en-GB" sz="2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800" b="1" dirty="0" err="1" smtClean="0">
                <a:latin typeface="Arial" charset="0"/>
                <a:ea typeface="Arial" charset="0"/>
                <a:cs typeface="Arial" charset="0"/>
              </a:rPr>
              <a:t>FUNZIONALE</a:t>
            </a:r>
            <a:endParaRPr lang="en-GB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23446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628456" y="4283804"/>
            <a:ext cx="7356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>
                <a:latin typeface="Arial" charset="0"/>
                <a:ea typeface="Arial" charset="0"/>
                <a:cs typeface="Arial" charset="0"/>
              </a:rPr>
              <a:t>v </a:t>
            </a:r>
            <a:r>
              <a:rPr lang="it-IT" sz="1800" b="1" smtClean="0">
                <a:ea typeface="Arial" charset="0"/>
                <a:cs typeface="Arial" charset="0"/>
              </a:rPr>
              <a:t>2.3</a:t>
            </a:r>
            <a:endParaRPr lang="it-IT" sz="1800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0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5004048" y="4797152"/>
            <a:ext cx="3816424" cy="18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6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83"/>
          <a:stretch/>
        </p:blipFill>
        <p:spPr>
          <a:xfrm>
            <a:off x="0" y="146273"/>
            <a:ext cx="9144000" cy="551497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 bwMode="auto">
          <a:xfrm>
            <a:off x="395536" y="692696"/>
            <a:ext cx="2520280" cy="7920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9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0" y="178271"/>
            <a:ext cx="9144000" cy="591502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539552" y="404664"/>
            <a:ext cx="2520280" cy="720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8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urons_or_nerve_cells_-_Structure_function_and_types_of_neurons__Human_Anatomy__3D_Biology_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9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2956" y="188640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MENINGI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50" y="12700"/>
            <a:ext cx="5651500" cy="683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8"/>
          <a:stretch/>
        </p:blipFill>
        <p:spPr>
          <a:xfrm>
            <a:off x="570309" y="0"/>
            <a:ext cx="7458075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 bwMode="auto">
          <a:xfrm>
            <a:off x="5724128" y="6309320"/>
            <a:ext cx="2592288" cy="548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8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3297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mtClean="0"/>
              <a:t>TRONCO DELL’ENCEFALO</a:t>
            </a:r>
            <a:endParaRPr lang="it-IT" sz="2800"/>
          </a:p>
        </p:txBody>
      </p:sp>
      <p:sp>
        <p:nvSpPr>
          <p:cNvPr id="3" name="CasellaDiTesto 2"/>
          <p:cNvSpPr txBox="1"/>
          <p:nvPr/>
        </p:nvSpPr>
        <p:spPr>
          <a:xfrm>
            <a:off x="179512" y="570363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http://</a:t>
            </a:r>
            <a:r>
              <a:rPr lang="it-IT" sz="1200" dirty="0" err="1"/>
              <a:t>www.unife.it</a:t>
            </a:r>
            <a:r>
              <a:rPr lang="it-IT" sz="1200" dirty="0"/>
              <a:t>/medicina/</a:t>
            </a:r>
            <a:r>
              <a:rPr lang="it-IT" sz="1200" dirty="0" err="1"/>
              <a:t>radiologiamedica</a:t>
            </a:r>
            <a:r>
              <a:rPr lang="it-IT" sz="1200" dirty="0"/>
              <a:t>/insegnamenti/anatomia-istologia-e-genetica-umana-nelle-scienze-radiologiche/modulo-di-anatomia-umana-di-base/#</a:t>
            </a:r>
            <a:r>
              <a:rPr lang="it-IT" sz="1200" dirty="0" err="1"/>
              <a:t>null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0181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2"/>
          <a:stretch/>
        </p:blipFill>
        <p:spPr>
          <a:xfrm>
            <a:off x="0" y="449733"/>
            <a:ext cx="9144000" cy="53367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2144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mtClean="0"/>
              <a:t>vista posteriore, senza cervelletto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89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35496" y="580618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smtClean="0"/>
              <a:t>vista laterale</a:t>
            </a:r>
            <a:endParaRPr lang="it-IT" sz="2000" dirty="0" smtClean="0"/>
          </a:p>
        </p:txBody>
      </p:sp>
      <p:sp>
        <p:nvSpPr>
          <p:cNvPr id="4" name="Rettangolo 3"/>
          <p:cNvSpPr/>
          <p:nvPr/>
        </p:nvSpPr>
        <p:spPr bwMode="auto">
          <a:xfrm>
            <a:off x="5508104" y="1052736"/>
            <a:ext cx="273630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323528" y="1268760"/>
            <a:ext cx="446449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436096" y="97200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/>
              <a:t>dei </a:t>
            </a:r>
            <a:r>
              <a:rPr lang="it-IT" sz="1800" smtClean="0"/>
              <a:t>peduncoli cerebellari</a:t>
            </a: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6834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6516216" y="2060848"/>
            <a:ext cx="1008112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0" y="5445224"/>
            <a:ext cx="3779912" cy="5760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3297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CERVELLETTO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9512" y="570363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http://</a:t>
            </a:r>
            <a:r>
              <a:rPr lang="it-IT" sz="1200" dirty="0" err="1"/>
              <a:t>www.unife.it</a:t>
            </a:r>
            <a:r>
              <a:rPr lang="it-IT" sz="1200" dirty="0"/>
              <a:t>/medicina/</a:t>
            </a:r>
            <a:r>
              <a:rPr lang="it-IT" sz="1200" dirty="0" err="1"/>
              <a:t>radiologiamedica</a:t>
            </a:r>
            <a:r>
              <a:rPr lang="it-IT" sz="1200" dirty="0"/>
              <a:t>/insegnamenti/anatomia-istologia-e-genetica-umana-nelle-scienze-radiologiche/modulo-di-anatomia-umana-di-base/#</a:t>
            </a:r>
            <a:r>
              <a:rPr lang="it-IT" sz="1200" dirty="0" err="1"/>
              <a:t>null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7136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5496" y="1590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CELLULE DEL SISTEMA NERVOSO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8968" b="10994"/>
          <a:stretch/>
        </p:blipFill>
        <p:spPr>
          <a:xfrm>
            <a:off x="25712" y="842962"/>
            <a:ext cx="9118288" cy="53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"/>
          <a:stretch/>
        </p:blipFill>
        <p:spPr>
          <a:xfrm>
            <a:off x="20364" y="404664"/>
            <a:ext cx="5199708" cy="64620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3386687" cy="42210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149080"/>
            <a:ext cx="3573773" cy="27089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5007"/>
            <a:ext cx="2397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CERVELLETTO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8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2008" y="6279703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http://</a:t>
            </a:r>
            <a:r>
              <a:rPr lang="it-IT" sz="1200" dirty="0" err="1"/>
              <a:t>www.unife.it</a:t>
            </a:r>
            <a:r>
              <a:rPr lang="it-IT" sz="1200" dirty="0"/>
              <a:t>/medicina/</a:t>
            </a:r>
            <a:r>
              <a:rPr lang="it-IT" sz="1200" dirty="0" err="1"/>
              <a:t>radiologiamedica</a:t>
            </a:r>
            <a:r>
              <a:rPr lang="it-IT" sz="1200" dirty="0"/>
              <a:t>/insegnamenti/anatomia-istologia-e-genetica-umana-nelle-scienze-radiologiche/modulo-di-anatomia-umana-di-base/#</a:t>
            </a:r>
            <a:r>
              <a:rPr lang="it-IT" sz="1200" dirty="0" err="1"/>
              <a:t>null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295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6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83768" y="6309320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mtClean="0"/>
              <a:t>(0,5 X 0,5 metri)</a:t>
            </a:r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15503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6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11203" r="7344" b="6322"/>
          <a:stretch/>
        </p:blipFill>
        <p:spPr>
          <a:xfrm>
            <a:off x="35496" y="476672"/>
            <a:ext cx="9096232" cy="619141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5496" y="254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SISTEMA NERVOSO CENTRALE E PERIFERICO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0" y="6639163"/>
            <a:ext cx="66957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www.lumsa.it</a:t>
            </a:r>
            <a:r>
              <a:rPr lang="it-IT" sz="1000" dirty="0"/>
              <a:t>/</a:t>
            </a:r>
            <a:r>
              <a:rPr lang="it-IT" sz="1000" dirty="0" err="1"/>
              <a:t>sites</a:t>
            </a:r>
            <a:r>
              <a:rPr lang="it-IT" sz="1000" dirty="0"/>
              <a:t>/default/</a:t>
            </a:r>
            <a:r>
              <a:rPr lang="it-IT" sz="1000" dirty="0" err="1"/>
              <a:t>files</a:t>
            </a:r>
            <a:r>
              <a:rPr lang="it-IT" sz="1000" dirty="0"/>
              <a:t>/UTENTI/u93/Psic.Gen_.5.SLIDE_.Biologia%20.pdf</a:t>
            </a:r>
          </a:p>
        </p:txBody>
      </p:sp>
    </p:spTree>
    <p:extLst>
      <p:ext uri="{BB962C8B-B14F-4D97-AF65-F5344CB8AC3E}">
        <p14:creationId xmlns:p14="http://schemas.microsoft.com/office/powerpoint/2010/main" val="13693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9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asellaDiTesto 2"/>
          <p:cNvSpPr txBox="1">
            <a:spLocks noChangeArrowheads="1"/>
          </p:cNvSpPr>
          <p:nvPr/>
        </p:nvSpPr>
        <p:spPr bwMode="auto">
          <a:xfrm>
            <a:off x="1580444" y="804708"/>
            <a:ext cx="12643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SOMATICO</a:t>
            </a:r>
          </a:p>
        </p:txBody>
      </p:sp>
      <p:sp>
        <p:nvSpPr>
          <p:cNvPr id="54275" name="CasellaDiTesto 3"/>
          <p:cNvSpPr txBox="1">
            <a:spLocks noChangeArrowheads="1"/>
          </p:cNvSpPr>
          <p:nvPr/>
        </p:nvSpPr>
        <p:spPr bwMode="auto">
          <a:xfrm>
            <a:off x="6060723" y="804708"/>
            <a:ext cx="1332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dirty="0"/>
              <a:t>VISCERALE</a:t>
            </a:r>
          </a:p>
        </p:txBody>
      </p:sp>
      <p:pic>
        <p:nvPicPr>
          <p:cNvPr id="5427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8" y="1188155"/>
            <a:ext cx="7596012" cy="527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5496" y="254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SISTEMA NERVOSO SOMATICO E VISCERALE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01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38" y="20017"/>
            <a:ext cx="4923966" cy="6858000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35496" y="3284984"/>
            <a:ext cx="4608512" cy="3384376"/>
            <a:chOff x="35496" y="3284984"/>
            <a:chExt cx="4608512" cy="3384376"/>
          </a:xfrm>
        </p:grpSpPr>
        <p:grpSp>
          <p:nvGrpSpPr>
            <p:cNvPr id="4" name="Gruppo 3"/>
            <p:cNvGrpSpPr/>
            <p:nvPr/>
          </p:nvGrpSpPr>
          <p:grpSpPr>
            <a:xfrm>
              <a:off x="35496" y="3284984"/>
              <a:ext cx="4608512" cy="3384376"/>
              <a:chOff x="107504" y="3284984"/>
              <a:chExt cx="4608512" cy="3384376"/>
            </a:xfrm>
          </p:grpSpPr>
          <p:sp>
            <p:nvSpPr>
              <p:cNvPr id="3" name="Rettangolo 2"/>
              <p:cNvSpPr/>
              <p:nvPr/>
            </p:nvSpPr>
            <p:spPr bwMode="auto">
              <a:xfrm>
                <a:off x="107504" y="3284984"/>
                <a:ext cx="4608512" cy="3384376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" name="CasellaDiTesto 1"/>
              <p:cNvSpPr txBox="1"/>
              <p:nvPr/>
            </p:nvSpPr>
            <p:spPr>
              <a:xfrm>
                <a:off x="406175" y="3491716"/>
                <a:ext cx="38057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dirty="0" smtClean="0"/>
                  <a:t>SISTEMA NERVOSO AUTONOMO</a:t>
                </a:r>
                <a:endParaRPr lang="it-IT" sz="1800" dirty="0"/>
              </a:p>
            </p:txBody>
          </p:sp>
        </p:grp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96" y="4005064"/>
              <a:ext cx="4499992" cy="244129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CasellaDiTesto 8"/>
          <p:cNvSpPr txBox="1"/>
          <p:nvPr/>
        </p:nvSpPr>
        <p:spPr>
          <a:xfrm>
            <a:off x="35496" y="572487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SISTEMA NERVOSO VISCERALE (AUTONOMO)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889" y="6381328"/>
            <a:ext cx="9133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http://</a:t>
            </a:r>
            <a:r>
              <a:rPr lang="it-IT" sz="1200" dirty="0" err="1"/>
              <a:t>www.unife.it</a:t>
            </a:r>
            <a:r>
              <a:rPr lang="it-IT" sz="1200" dirty="0"/>
              <a:t>/medicina/</a:t>
            </a:r>
            <a:r>
              <a:rPr lang="it-IT" sz="1200" dirty="0" err="1"/>
              <a:t>radiologiamedica</a:t>
            </a:r>
            <a:r>
              <a:rPr lang="it-IT" sz="1200" dirty="0"/>
              <a:t>/insegnamenti/anatomia-istologia-e-genetica-umana-nelle-scienze-radiologiche/modulo-di-anatomia-umana-di-base/3_midollo-spinale</a:t>
            </a:r>
          </a:p>
        </p:txBody>
      </p:sp>
    </p:spTree>
    <p:extLst>
      <p:ext uri="{BB962C8B-B14F-4D97-AF65-F5344CB8AC3E}">
        <p14:creationId xmlns:p14="http://schemas.microsoft.com/office/powerpoint/2010/main" val="19126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127</Words>
  <Application>Microsoft Macintosh PowerPoint</Application>
  <PresentationFormat>Presentazione su schermo (4:3)</PresentationFormat>
  <Paragraphs>63</Paragraphs>
  <Slides>40</Slides>
  <Notes>40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3" baseType="lpstr">
      <vt:lpstr>ＭＳ Ｐゴシック</vt:lpstr>
      <vt:lpstr>Arial</vt:lpstr>
      <vt:lpstr>Presentazione vuota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P. Paolo Battaglini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Cervello: sezione orizzontale con gangli della base</dc:title>
  <dc:creator>P. Paolo Battaglini</dc:creator>
  <cp:lastModifiedBy>P. Paolo Battaglini</cp:lastModifiedBy>
  <cp:revision>77</cp:revision>
  <dcterms:created xsi:type="dcterms:W3CDTF">2007-10-22T08:02:23Z</dcterms:created>
  <dcterms:modified xsi:type="dcterms:W3CDTF">2019-10-14T10:17:22Z</dcterms:modified>
</cp:coreProperties>
</file>