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ags/tag1.xml" ContentType="application/vnd.openxmlformats-officedocument.presentationml.tags+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1"/>
  </p:notesMasterIdLst>
  <p:sldIdLst>
    <p:sldId id="564" r:id="rId2"/>
    <p:sldId id="499" r:id="rId3"/>
    <p:sldId id="500" r:id="rId4"/>
    <p:sldId id="501" r:id="rId5"/>
    <p:sldId id="502" r:id="rId6"/>
    <p:sldId id="622" r:id="rId7"/>
    <p:sldId id="503" r:id="rId8"/>
    <p:sldId id="504" r:id="rId9"/>
    <p:sldId id="505" r:id="rId10"/>
    <p:sldId id="506" r:id="rId11"/>
    <p:sldId id="507" r:id="rId12"/>
    <p:sldId id="508" r:id="rId13"/>
    <p:sldId id="509" r:id="rId14"/>
    <p:sldId id="510" r:id="rId15"/>
    <p:sldId id="511" r:id="rId16"/>
    <p:sldId id="627" r:id="rId17"/>
    <p:sldId id="512" r:id="rId18"/>
    <p:sldId id="628" r:id="rId19"/>
    <p:sldId id="514" r:id="rId20"/>
    <p:sldId id="515" r:id="rId21"/>
    <p:sldId id="629" r:id="rId22"/>
    <p:sldId id="516" r:id="rId23"/>
    <p:sldId id="517" r:id="rId24"/>
    <p:sldId id="518" r:id="rId25"/>
    <p:sldId id="519" r:id="rId26"/>
    <p:sldId id="520" r:id="rId27"/>
    <p:sldId id="521" r:id="rId28"/>
    <p:sldId id="522" r:id="rId29"/>
    <p:sldId id="623" r:id="rId30"/>
    <p:sldId id="608" r:id="rId31"/>
    <p:sldId id="609" r:id="rId32"/>
    <p:sldId id="610" r:id="rId33"/>
    <p:sldId id="565" r:id="rId34"/>
    <p:sldId id="566" r:id="rId35"/>
    <p:sldId id="607" r:id="rId36"/>
    <p:sldId id="567" r:id="rId37"/>
    <p:sldId id="568" r:id="rId38"/>
    <p:sldId id="496" r:id="rId39"/>
    <p:sldId id="497" r:id="rId40"/>
    <p:sldId id="498" r:id="rId41"/>
    <p:sldId id="569" r:id="rId42"/>
    <p:sldId id="570" r:id="rId43"/>
    <p:sldId id="571" r:id="rId44"/>
    <p:sldId id="572" r:id="rId45"/>
    <p:sldId id="573" r:id="rId46"/>
    <p:sldId id="574" r:id="rId47"/>
    <p:sldId id="575" r:id="rId48"/>
    <p:sldId id="576" r:id="rId49"/>
    <p:sldId id="577" r:id="rId50"/>
    <p:sldId id="612" r:id="rId51"/>
    <p:sldId id="611" r:id="rId52"/>
    <p:sldId id="578" r:id="rId53"/>
    <p:sldId id="579" r:id="rId54"/>
    <p:sldId id="580" r:id="rId55"/>
    <p:sldId id="581" r:id="rId56"/>
    <p:sldId id="613" r:id="rId57"/>
    <p:sldId id="614" r:id="rId58"/>
    <p:sldId id="615" r:id="rId59"/>
    <p:sldId id="616" r:id="rId60"/>
    <p:sldId id="617" r:id="rId61"/>
    <p:sldId id="618" r:id="rId62"/>
    <p:sldId id="619" r:id="rId63"/>
    <p:sldId id="620" r:id="rId64"/>
    <p:sldId id="621" r:id="rId65"/>
    <p:sldId id="583" r:id="rId66"/>
    <p:sldId id="584" r:id="rId67"/>
    <p:sldId id="585" r:id="rId68"/>
    <p:sldId id="586" r:id="rId69"/>
    <p:sldId id="587" r:id="rId70"/>
    <p:sldId id="588" r:id="rId71"/>
    <p:sldId id="589" r:id="rId72"/>
    <p:sldId id="590" r:id="rId73"/>
    <p:sldId id="591" r:id="rId74"/>
    <p:sldId id="592" r:id="rId75"/>
    <p:sldId id="593" r:id="rId76"/>
    <p:sldId id="594" r:id="rId77"/>
    <p:sldId id="595" r:id="rId78"/>
    <p:sldId id="606" r:id="rId79"/>
    <p:sldId id="596" r:id="rId80"/>
    <p:sldId id="597" r:id="rId81"/>
    <p:sldId id="598" r:id="rId82"/>
    <p:sldId id="599" r:id="rId83"/>
    <p:sldId id="600" r:id="rId84"/>
    <p:sldId id="601" r:id="rId85"/>
    <p:sldId id="602" r:id="rId86"/>
    <p:sldId id="603" r:id="rId87"/>
    <p:sldId id="604" r:id="rId88"/>
    <p:sldId id="605" r:id="rId89"/>
    <p:sldId id="523" r:id="rId90"/>
    <p:sldId id="524" r:id="rId91"/>
    <p:sldId id="525" r:id="rId92"/>
    <p:sldId id="526" r:id="rId93"/>
    <p:sldId id="556" r:id="rId94"/>
    <p:sldId id="558" r:id="rId95"/>
    <p:sldId id="559" r:id="rId96"/>
    <p:sldId id="527" r:id="rId97"/>
    <p:sldId id="528" r:id="rId98"/>
    <p:sldId id="529" r:id="rId99"/>
    <p:sldId id="530" r:id="rId100"/>
    <p:sldId id="531" r:id="rId101"/>
    <p:sldId id="532" r:id="rId102"/>
    <p:sldId id="533" r:id="rId103"/>
    <p:sldId id="534" r:id="rId104"/>
    <p:sldId id="535" r:id="rId105"/>
    <p:sldId id="536" r:id="rId106"/>
    <p:sldId id="537" r:id="rId107"/>
    <p:sldId id="538" r:id="rId108"/>
    <p:sldId id="539" r:id="rId109"/>
    <p:sldId id="540" r:id="rId110"/>
    <p:sldId id="541" r:id="rId111"/>
    <p:sldId id="542" r:id="rId112"/>
    <p:sldId id="547" r:id="rId113"/>
    <p:sldId id="548" r:id="rId114"/>
    <p:sldId id="549" r:id="rId115"/>
    <p:sldId id="544" r:id="rId116"/>
    <p:sldId id="545" r:id="rId117"/>
    <p:sldId id="546" r:id="rId118"/>
    <p:sldId id="561" r:id="rId119"/>
    <p:sldId id="562" r:id="rId120"/>
    <p:sldId id="563" r:id="rId121"/>
    <p:sldId id="560" r:id="rId122"/>
    <p:sldId id="550" r:id="rId123"/>
    <p:sldId id="551" r:id="rId124"/>
    <p:sldId id="552" r:id="rId125"/>
    <p:sldId id="553" r:id="rId126"/>
    <p:sldId id="554" r:id="rId127"/>
    <p:sldId id="625" r:id="rId128"/>
    <p:sldId id="626" r:id="rId129"/>
    <p:sldId id="582" r:id="rId130"/>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CC9900"/>
    <a:srgbClr val="00FF99"/>
    <a:srgbClr val="CC3300"/>
    <a:srgbClr val="993366"/>
    <a:srgbClr val="000000"/>
    <a:srgbClr val="FFCCCC"/>
    <a:srgbClr val="9933FF"/>
    <a:srgbClr val="CCFF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68" autoAdjust="0"/>
    <p:restoredTop sz="86370" autoAdjust="0"/>
  </p:normalViewPr>
  <p:slideViewPr>
    <p:cSldViewPr>
      <p:cViewPr varScale="1">
        <p:scale>
          <a:sx n="73" d="100"/>
          <a:sy n="73" d="100"/>
        </p:scale>
        <p:origin x="148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622"/>
    </p:cViewPr>
  </p:sorterViewPr>
  <p:notesViewPr>
    <p:cSldViewPr>
      <p:cViewPr varScale="1">
        <p:scale>
          <a:sx n="83" d="100"/>
          <a:sy n="83" d="100"/>
        </p:scale>
        <p:origin x="-213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image" Target="../media/image63.wmf"/><Relationship Id="rId7" Type="http://schemas.openxmlformats.org/officeDocument/2006/relationships/image" Target="../media/image67.wmf"/><Relationship Id="rId2" Type="http://schemas.openxmlformats.org/officeDocument/2006/relationships/image" Target="../media/image62.wmf"/><Relationship Id="rId1" Type="http://schemas.openxmlformats.org/officeDocument/2006/relationships/image" Target="../media/image61.wmf"/><Relationship Id="rId6" Type="http://schemas.openxmlformats.org/officeDocument/2006/relationships/image" Target="../media/image66.wmf"/><Relationship Id="rId5" Type="http://schemas.openxmlformats.org/officeDocument/2006/relationships/image" Target="../media/image65.wmf"/><Relationship Id="rId4" Type="http://schemas.openxmlformats.org/officeDocument/2006/relationships/image" Target="../media/image6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5.wmf"/><Relationship Id="rId6" Type="http://schemas.openxmlformats.org/officeDocument/2006/relationships/image" Target="../media/image120.wmf"/><Relationship Id="rId5" Type="http://schemas.openxmlformats.org/officeDocument/2006/relationships/image" Target="../media/image119.wmf"/><Relationship Id="rId4" Type="http://schemas.openxmlformats.org/officeDocument/2006/relationships/image" Target="../media/image11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image" Target="../media/image12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image" Target="../media/image130.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93.wmf"/><Relationship Id="rId1" Type="http://schemas.openxmlformats.org/officeDocument/2006/relationships/image" Target="../media/image19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9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4" Type="http://schemas.openxmlformats.org/officeDocument/2006/relationships/image" Target="../media/image7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0.wmf"/><Relationship Id="rId7" Type="http://schemas.openxmlformats.org/officeDocument/2006/relationships/image" Target="../media/image84.wmf"/><Relationship Id="rId2" Type="http://schemas.openxmlformats.org/officeDocument/2006/relationships/image" Target="../media/image79.wmf"/><Relationship Id="rId1" Type="http://schemas.openxmlformats.org/officeDocument/2006/relationships/image" Target="../media/image78.wmf"/><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793426F3-F403-409A-9D9B-6CF09A57E765}" type="slidenum">
              <a:rPr lang="it-IT" altLang="it-IT"/>
              <a:pPr>
                <a:defRPr/>
              </a:pPr>
              <a:t>‹#›</a:t>
            </a:fld>
            <a:endParaRPr lang="it-IT" altLang="it-IT"/>
          </a:p>
        </p:txBody>
      </p:sp>
    </p:spTree>
    <p:extLst>
      <p:ext uri="{BB962C8B-B14F-4D97-AF65-F5344CB8AC3E}">
        <p14:creationId xmlns:p14="http://schemas.microsoft.com/office/powerpoint/2010/main" val="9335983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3FDD0C-2247-47CA-9B87-C3438F17F65C}" type="slidenum">
              <a:rPr lang="it-IT" altLang="it-IT" smtClean="0"/>
              <a:pPr>
                <a:spcBef>
                  <a:spcPct val="0"/>
                </a:spcBef>
              </a:pPr>
              <a:t>2</a:t>
            </a:fld>
            <a:endParaRPr lang="it-IT" altLang="it-IT" smtClean="0"/>
          </a:p>
        </p:txBody>
      </p:sp>
    </p:spTree>
    <p:extLst>
      <p:ext uri="{BB962C8B-B14F-4D97-AF65-F5344CB8AC3E}">
        <p14:creationId xmlns:p14="http://schemas.microsoft.com/office/powerpoint/2010/main" val="480534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36B03B-A142-4CB3-8EB8-0158A58ADC06}" type="slidenum">
              <a:rPr lang="it-IT" altLang="it-IT" smtClean="0"/>
              <a:pPr>
                <a:spcBef>
                  <a:spcPct val="0"/>
                </a:spcBef>
              </a:pPr>
              <a:t>11</a:t>
            </a:fld>
            <a:endParaRPr lang="it-IT" altLang="it-IT" smtClean="0"/>
          </a:p>
        </p:txBody>
      </p:sp>
    </p:spTree>
    <p:extLst>
      <p:ext uri="{BB962C8B-B14F-4D97-AF65-F5344CB8AC3E}">
        <p14:creationId xmlns:p14="http://schemas.microsoft.com/office/powerpoint/2010/main" val="15517157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DC1B7F-5A8D-49C9-AB04-04FE234D920E}" type="slidenum">
              <a:rPr lang="it-IT" altLang="it-IT" smtClean="0"/>
              <a:pPr>
                <a:spcBef>
                  <a:spcPct val="0"/>
                </a:spcBef>
              </a:pPr>
              <a:t>104</a:t>
            </a:fld>
            <a:endParaRPr lang="it-IT" altLang="it-IT" smtClean="0"/>
          </a:p>
        </p:txBody>
      </p:sp>
    </p:spTree>
    <p:extLst>
      <p:ext uri="{BB962C8B-B14F-4D97-AF65-F5344CB8AC3E}">
        <p14:creationId xmlns:p14="http://schemas.microsoft.com/office/powerpoint/2010/main" val="21982479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12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A2F3C-8052-47E1-84DB-5B687876569F}" type="slidenum">
              <a:rPr lang="it-IT" altLang="it-IT" smtClean="0"/>
              <a:pPr>
                <a:spcBef>
                  <a:spcPct val="0"/>
                </a:spcBef>
              </a:pPr>
              <a:t>105</a:t>
            </a:fld>
            <a:endParaRPr lang="it-IT" altLang="it-IT" smtClean="0"/>
          </a:p>
        </p:txBody>
      </p:sp>
    </p:spTree>
    <p:extLst>
      <p:ext uri="{BB962C8B-B14F-4D97-AF65-F5344CB8AC3E}">
        <p14:creationId xmlns:p14="http://schemas.microsoft.com/office/powerpoint/2010/main" val="14414992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15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CDB343-813A-4340-B770-32A345DE6C88}" type="slidenum">
              <a:rPr lang="it-IT" altLang="it-IT" smtClean="0"/>
              <a:pPr>
                <a:spcBef>
                  <a:spcPct val="0"/>
                </a:spcBef>
              </a:pPr>
              <a:t>106</a:t>
            </a:fld>
            <a:endParaRPr lang="it-IT" altLang="it-IT" smtClean="0"/>
          </a:p>
        </p:txBody>
      </p:sp>
    </p:spTree>
    <p:extLst>
      <p:ext uri="{BB962C8B-B14F-4D97-AF65-F5344CB8AC3E}">
        <p14:creationId xmlns:p14="http://schemas.microsoft.com/office/powerpoint/2010/main" val="18276986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17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EC77C7B-FDD3-4A73-9C71-3FFF29B0D0F0}" type="slidenum">
              <a:rPr lang="it-IT" altLang="it-IT" smtClean="0"/>
              <a:pPr>
                <a:spcBef>
                  <a:spcPct val="0"/>
                </a:spcBef>
              </a:pPr>
              <a:t>107</a:t>
            </a:fld>
            <a:endParaRPr lang="it-IT" altLang="it-IT" smtClean="0"/>
          </a:p>
        </p:txBody>
      </p:sp>
    </p:spTree>
    <p:extLst>
      <p:ext uri="{BB962C8B-B14F-4D97-AF65-F5344CB8AC3E}">
        <p14:creationId xmlns:p14="http://schemas.microsoft.com/office/powerpoint/2010/main" val="11016825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19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A380C0-A77D-448E-8F4D-A0564BBDFAA5}" type="slidenum">
              <a:rPr lang="it-IT" altLang="it-IT" smtClean="0"/>
              <a:pPr>
                <a:spcBef>
                  <a:spcPct val="0"/>
                </a:spcBef>
              </a:pPr>
              <a:t>108</a:t>
            </a:fld>
            <a:endParaRPr lang="it-IT" altLang="it-IT" smtClean="0"/>
          </a:p>
        </p:txBody>
      </p:sp>
    </p:spTree>
    <p:extLst>
      <p:ext uri="{BB962C8B-B14F-4D97-AF65-F5344CB8AC3E}">
        <p14:creationId xmlns:p14="http://schemas.microsoft.com/office/powerpoint/2010/main" val="30241996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0CE08A-1708-48A8-8B2E-224717C5DCB5}" type="slidenum">
              <a:rPr lang="it-IT" altLang="it-IT" smtClean="0"/>
              <a:pPr>
                <a:spcBef>
                  <a:spcPct val="0"/>
                </a:spcBef>
              </a:pPr>
              <a:t>109</a:t>
            </a:fld>
            <a:endParaRPr lang="it-IT" altLang="it-IT" smtClean="0"/>
          </a:p>
        </p:txBody>
      </p:sp>
    </p:spTree>
    <p:extLst>
      <p:ext uri="{BB962C8B-B14F-4D97-AF65-F5344CB8AC3E}">
        <p14:creationId xmlns:p14="http://schemas.microsoft.com/office/powerpoint/2010/main" val="8168362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23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B7AD7F-62FE-4859-9DEE-A0104C0A656A}" type="slidenum">
              <a:rPr lang="it-IT" altLang="it-IT" smtClean="0"/>
              <a:pPr>
                <a:spcBef>
                  <a:spcPct val="0"/>
                </a:spcBef>
              </a:pPr>
              <a:t>110</a:t>
            </a:fld>
            <a:endParaRPr lang="it-IT" altLang="it-IT" smtClean="0"/>
          </a:p>
        </p:txBody>
      </p:sp>
    </p:spTree>
    <p:extLst>
      <p:ext uri="{BB962C8B-B14F-4D97-AF65-F5344CB8AC3E}">
        <p14:creationId xmlns:p14="http://schemas.microsoft.com/office/powerpoint/2010/main" val="12600979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25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4A892E-1022-491A-83FA-CB4846B4ED5C}" type="slidenum">
              <a:rPr lang="it-IT" altLang="it-IT" smtClean="0"/>
              <a:pPr>
                <a:spcBef>
                  <a:spcPct val="0"/>
                </a:spcBef>
              </a:pPr>
              <a:t>111</a:t>
            </a:fld>
            <a:endParaRPr lang="it-IT" altLang="it-IT" smtClean="0"/>
          </a:p>
        </p:txBody>
      </p:sp>
    </p:spTree>
    <p:extLst>
      <p:ext uri="{BB962C8B-B14F-4D97-AF65-F5344CB8AC3E}">
        <p14:creationId xmlns:p14="http://schemas.microsoft.com/office/powerpoint/2010/main" val="24489690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C3A24C-D8FD-4F5E-920F-F685CA2497E2}" type="slidenum">
              <a:rPr lang="it-IT" altLang="it-IT" smtClean="0"/>
              <a:pPr>
                <a:spcBef>
                  <a:spcPct val="0"/>
                </a:spcBef>
              </a:pPr>
              <a:t>112</a:t>
            </a:fld>
            <a:endParaRPr lang="it-IT" altLang="it-IT" smtClean="0"/>
          </a:p>
        </p:txBody>
      </p:sp>
    </p:spTree>
    <p:extLst>
      <p:ext uri="{BB962C8B-B14F-4D97-AF65-F5344CB8AC3E}">
        <p14:creationId xmlns:p14="http://schemas.microsoft.com/office/powerpoint/2010/main" val="6994617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37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894369-2106-4BEB-949F-EB99DC0791C6}" type="slidenum">
              <a:rPr lang="it-IT" altLang="it-IT" smtClean="0"/>
              <a:pPr>
                <a:spcBef>
                  <a:spcPct val="0"/>
                </a:spcBef>
              </a:pPr>
              <a:t>113</a:t>
            </a:fld>
            <a:endParaRPr lang="it-IT" altLang="it-IT" smtClean="0"/>
          </a:p>
        </p:txBody>
      </p:sp>
    </p:spTree>
    <p:extLst>
      <p:ext uri="{BB962C8B-B14F-4D97-AF65-F5344CB8AC3E}">
        <p14:creationId xmlns:p14="http://schemas.microsoft.com/office/powerpoint/2010/main" val="4131348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019F9B-C32C-4E70-93FB-09CF12988C68}" type="slidenum">
              <a:rPr lang="it-IT" altLang="it-IT" smtClean="0"/>
              <a:pPr>
                <a:spcBef>
                  <a:spcPct val="0"/>
                </a:spcBef>
              </a:pPr>
              <a:t>12</a:t>
            </a:fld>
            <a:endParaRPr lang="it-IT" altLang="it-IT" smtClean="0"/>
          </a:p>
        </p:txBody>
      </p:sp>
    </p:spTree>
    <p:extLst>
      <p:ext uri="{BB962C8B-B14F-4D97-AF65-F5344CB8AC3E}">
        <p14:creationId xmlns:p14="http://schemas.microsoft.com/office/powerpoint/2010/main" val="417555802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39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275F17-13AF-44B3-A2A1-95DF4537C00D}" type="slidenum">
              <a:rPr lang="it-IT" altLang="it-IT" smtClean="0"/>
              <a:pPr>
                <a:spcBef>
                  <a:spcPct val="0"/>
                </a:spcBef>
              </a:pPr>
              <a:t>114</a:t>
            </a:fld>
            <a:endParaRPr lang="it-IT" altLang="it-IT" smtClean="0"/>
          </a:p>
        </p:txBody>
      </p:sp>
    </p:spTree>
    <p:extLst>
      <p:ext uri="{BB962C8B-B14F-4D97-AF65-F5344CB8AC3E}">
        <p14:creationId xmlns:p14="http://schemas.microsoft.com/office/powerpoint/2010/main" val="33576207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29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AA2D47-A3BF-40DF-83CD-D87BA6414E1F}" type="slidenum">
              <a:rPr lang="it-IT" altLang="it-IT" smtClean="0"/>
              <a:pPr>
                <a:spcBef>
                  <a:spcPct val="0"/>
                </a:spcBef>
              </a:pPr>
              <a:t>115</a:t>
            </a:fld>
            <a:endParaRPr lang="it-IT" altLang="it-IT" smtClean="0"/>
          </a:p>
        </p:txBody>
      </p:sp>
    </p:spTree>
    <p:extLst>
      <p:ext uri="{BB962C8B-B14F-4D97-AF65-F5344CB8AC3E}">
        <p14:creationId xmlns:p14="http://schemas.microsoft.com/office/powerpoint/2010/main" val="24487741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31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5E1023-6B87-4587-8284-0B07565897D0}" type="slidenum">
              <a:rPr lang="it-IT" altLang="it-IT" smtClean="0"/>
              <a:pPr>
                <a:spcBef>
                  <a:spcPct val="0"/>
                </a:spcBef>
              </a:pPr>
              <a:t>116</a:t>
            </a:fld>
            <a:endParaRPr lang="it-IT" altLang="it-IT" smtClean="0"/>
          </a:p>
        </p:txBody>
      </p:sp>
    </p:spTree>
    <p:extLst>
      <p:ext uri="{BB962C8B-B14F-4D97-AF65-F5344CB8AC3E}">
        <p14:creationId xmlns:p14="http://schemas.microsoft.com/office/powerpoint/2010/main" val="149653938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33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465286-8576-459B-B2FE-E9B8DB35961C}" type="slidenum">
              <a:rPr lang="it-IT" altLang="it-IT" smtClean="0"/>
              <a:pPr>
                <a:spcBef>
                  <a:spcPct val="0"/>
                </a:spcBef>
              </a:pPr>
              <a:t>117</a:t>
            </a:fld>
            <a:endParaRPr lang="it-IT" altLang="it-IT" smtClean="0"/>
          </a:p>
        </p:txBody>
      </p:sp>
    </p:spTree>
    <p:extLst>
      <p:ext uri="{BB962C8B-B14F-4D97-AF65-F5344CB8AC3E}">
        <p14:creationId xmlns:p14="http://schemas.microsoft.com/office/powerpoint/2010/main" val="37261532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E826C3-B176-4968-8703-D4D8C2683D7B}" type="slidenum">
              <a:rPr lang="en-US" altLang="it-IT" smtClean="0"/>
              <a:pPr>
                <a:spcBef>
                  <a:spcPct val="0"/>
                </a:spcBef>
              </a:pPr>
              <a:t>118</a:t>
            </a:fld>
            <a:endParaRPr lang="en-US" altLang="it-IT" smtClean="0"/>
          </a:p>
        </p:txBody>
      </p:sp>
      <p:sp>
        <p:nvSpPr>
          <p:cNvPr id="241667" name="Rectangle 2"/>
          <p:cNvSpPr>
            <a:spLocks noGrp="1" noRot="1" noChangeAspect="1" noChangeArrowheads="1" noTextEdit="1"/>
          </p:cNvSpPr>
          <p:nvPr>
            <p:ph type="sldImg"/>
          </p:nvPr>
        </p:nvSpPr>
        <p:spPr>
          <a:solidFill>
            <a:srgbClr val="FFFFFF"/>
          </a:solidFill>
          <a:ln/>
        </p:spPr>
      </p:sp>
      <p:sp>
        <p:nvSpPr>
          <p:cNvPr id="2416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p>
        </p:txBody>
      </p:sp>
    </p:spTree>
    <p:extLst>
      <p:ext uri="{BB962C8B-B14F-4D97-AF65-F5344CB8AC3E}">
        <p14:creationId xmlns:p14="http://schemas.microsoft.com/office/powerpoint/2010/main" val="32818872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2322D2-8129-4922-B0F4-41F98BEE30B3}" type="slidenum">
              <a:rPr lang="en-US" altLang="it-IT" smtClean="0"/>
              <a:pPr>
                <a:spcBef>
                  <a:spcPct val="0"/>
                </a:spcBef>
              </a:pPr>
              <a:t>119</a:t>
            </a:fld>
            <a:endParaRPr lang="en-US" altLang="it-IT" smtClean="0"/>
          </a:p>
        </p:txBody>
      </p:sp>
      <p:sp>
        <p:nvSpPr>
          <p:cNvPr id="243715" name="Rectangle 2"/>
          <p:cNvSpPr>
            <a:spLocks noGrp="1" noRot="1" noChangeAspect="1" noChangeArrowheads="1" noTextEdit="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p>
        </p:txBody>
      </p:sp>
    </p:spTree>
    <p:extLst>
      <p:ext uri="{BB962C8B-B14F-4D97-AF65-F5344CB8AC3E}">
        <p14:creationId xmlns:p14="http://schemas.microsoft.com/office/powerpoint/2010/main" val="39140182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C54A8CC-0E77-4D78-9A4B-75B07D9787FF}" type="slidenum">
              <a:rPr lang="en-US" altLang="it-IT" smtClean="0"/>
              <a:pPr>
                <a:spcBef>
                  <a:spcPct val="0"/>
                </a:spcBef>
              </a:pPr>
              <a:t>120</a:t>
            </a:fld>
            <a:endParaRPr lang="en-US" altLang="it-IT" smtClean="0"/>
          </a:p>
        </p:txBody>
      </p:sp>
      <p:sp>
        <p:nvSpPr>
          <p:cNvPr id="245763" name="Rectangle 2"/>
          <p:cNvSpPr>
            <a:spLocks noGrp="1" noRot="1" noChangeAspect="1" noChangeArrowheads="1" noTextEdit="1"/>
          </p:cNvSpPr>
          <p:nvPr>
            <p:ph type="sldImg"/>
          </p:nvPr>
        </p:nvSpPr>
        <p:spPr>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p>
        </p:txBody>
      </p:sp>
    </p:spTree>
    <p:extLst>
      <p:ext uri="{BB962C8B-B14F-4D97-AF65-F5344CB8AC3E}">
        <p14:creationId xmlns:p14="http://schemas.microsoft.com/office/powerpoint/2010/main" val="418493918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07483B-23F3-49F6-BE95-2A7CCE28F409}" type="slidenum">
              <a:rPr lang="en-US" altLang="it-IT" smtClean="0"/>
              <a:pPr>
                <a:spcBef>
                  <a:spcPct val="0"/>
                </a:spcBef>
              </a:pPr>
              <a:t>121</a:t>
            </a:fld>
            <a:endParaRPr lang="en-US" altLang="it-IT"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6891498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4F3424-5F34-41D0-B399-47F491FBFAA4}" type="slidenum">
              <a:rPr lang="it-IT" altLang="it-IT" smtClean="0"/>
              <a:pPr>
                <a:spcBef>
                  <a:spcPct val="0"/>
                </a:spcBef>
              </a:pPr>
              <a:t>122</a:t>
            </a:fld>
            <a:endParaRPr lang="it-IT" altLang="it-IT" smtClean="0"/>
          </a:p>
        </p:txBody>
      </p:sp>
    </p:spTree>
    <p:extLst>
      <p:ext uri="{BB962C8B-B14F-4D97-AF65-F5344CB8AC3E}">
        <p14:creationId xmlns:p14="http://schemas.microsoft.com/office/powerpoint/2010/main" val="8250775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90266AA-C549-40C1-85EC-61E0D181EB24}" type="slidenum">
              <a:rPr lang="it-IT" altLang="it-IT" smtClean="0"/>
              <a:pPr>
                <a:spcBef>
                  <a:spcPct val="0"/>
                </a:spcBef>
              </a:pPr>
              <a:t>123</a:t>
            </a:fld>
            <a:endParaRPr lang="it-IT" altLang="it-IT" smtClean="0"/>
          </a:p>
        </p:txBody>
      </p:sp>
    </p:spTree>
    <p:extLst>
      <p:ext uri="{BB962C8B-B14F-4D97-AF65-F5344CB8AC3E}">
        <p14:creationId xmlns:p14="http://schemas.microsoft.com/office/powerpoint/2010/main" val="3083111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E435BC-DD79-41A5-AD3F-C282FAEA89B9}" type="slidenum">
              <a:rPr lang="it-IT" altLang="it-IT" smtClean="0"/>
              <a:pPr>
                <a:spcBef>
                  <a:spcPct val="0"/>
                </a:spcBef>
              </a:pPr>
              <a:t>13</a:t>
            </a:fld>
            <a:endParaRPr lang="it-IT" altLang="it-IT" smtClean="0"/>
          </a:p>
        </p:txBody>
      </p:sp>
    </p:spTree>
    <p:extLst>
      <p:ext uri="{BB962C8B-B14F-4D97-AF65-F5344CB8AC3E}">
        <p14:creationId xmlns:p14="http://schemas.microsoft.com/office/powerpoint/2010/main" val="7512991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64BA9E-7CAD-4E84-ADAB-E48F4AECA252}" type="slidenum">
              <a:rPr lang="it-IT" altLang="it-IT" smtClean="0"/>
              <a:pPr>
                <a:spcBef>
                  <a:spcPct val="0"/>
                </a:spcBef>
              </a:pPr>
              <a:t>124</a:t>
            </a:fld>
            <a:endParaRPr lang="it-IT" altLang="it-IT" smtClean="0"/>
          </a:p>
        </p:txBody>
      </p:sp>
    </p:spTree>
    <p:extLst>
      <p:ext uri="{BB962C8B-B14F-4D97-AF65-F5344CB8AC3E}">
        <p14:creationId xmlns:p14="http://schemas.microsoft.com/office/powerpoint/2010/main" val="355943537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68D1C8D-4E47-43E3-952C-C34BAC9270DB}" type="slidenum">
              <a:rPr lang="it-IT" altLang="it-IT" smtClean="0"/>
              <a:pPr>
                <a:spcBef>
                  <a:spcPct val="0"/>
                </a:spcBef>
              </a:pPr>
              <a:t>125</a:t>
            </a:fld>
            <a:endParaRPr lang="it-IT" altLang="it-IT" smtClean="0"/>
          </a:p>
        </p:txBody>
      </p:sp>
    </p:spTree>
    <p:extLst>
      <p:ext uri="{BB962C8B-B14F-4D97-AF65-F5344CB8AC3E}">
        <p14:creationId xmlns:p14="http://schemas.microsoft.com/office/powerpoint/2010/main" val="357806236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7BB484-4D24-4DD2-BEE9-844ACA367215}" type="slidenum">
              <a:rPr lang="it-IT" altLang="it-IT" smtClean="0"/>
              <a:pPr>
                <a:spcBef>
                  <a:spcPct val="0"/>
                </a:spcBef>
              </a:pPr>
              <a:t>126</a:t>
            </a:fld>
            <a:endParaRPr lang="it-IT" altLang="it-IT" smtClean="0"/>
          </a:p>
        </p:txBody>
      </p:sp>
    </p:spTree>
    <p:extLst>
      <p:ext uri="{BB962C8B-B14F-4D97-AF65-F5344CB8AC3E}">
        <p14:creationId xmlns:p14="http://schemas.microsoft.com/office/powerpoint/2010/main" val="5817040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046DA0-85DF-42C1-B3B9-14535DD3B43E}" type="slidenum">
              <a:rPr lang="it-IT" altLang="it-IT" smtClean="0"/>
              <a:pPr>
                <a:spcBef>
                  <a:spcPct val="0"/>
                </a:spcBef>
              </a:pPr>
              <a:t>127</a:t>
            </a:fld>
            <a:endParaRPr lang="it-IT" altLang="it-IT"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0450610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5F46B7-EB3D-4A6D-A5B4-980C390297FD}" type="slidenum">
              <a:rPr lang="it-IT" altLang="it-IT" smtClean="0"/>
              <a:pPr>
                <a:spcBef>
                  <a:spcPct val="0"/>
                </a:spcBef>
              </a:pPr>
              <a:t>128</a:t>
            </a:fld>
            <a:endParaRPr lang="it-IT" altLang="it-IT"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25755452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64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BBAE77-4AB6-4B5A-B3B0-2EA8C4A8BCF7}" type="slidenum">
              <a:rPr lang="it-IT" altLang="it-IT" smtClean="0"/>
              <a:pPr>
                <a:spcBef>
                  <a:spcPct val="0"/>
                </a:spcBef>
              </a:pPr>
              <a:t>129</a:t>
            </a:fld>
            <a:endParaRPr lang="it-IT" altLang="it-IT" smtClean="0"/>
          </a:p>
        </p:txBody>
      </p:sp>
    </p:spTree>
    <p:extLst>
      <p:ext uri="{BB962C8B-B14F-4D97-AF65-F5344CB8AC3E}">
        <p14:creationId xmlns:p14="http://schemas.microsoft.com/office/powerpoint/2010/main" val="3195793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CD1FA0-AFBD-42C3-833B-A3BC219A6B34}" type="slidenum">
              <a:rPr lang="it-IT" altLang="it-IT" smtClean="0"/>
              <a:pPr>
                <a:spcBef>
                  <a:spcPct val="0"/>
                </a:spcBef>
              </a:pPr>
              <a:t>14</a:t>
            </a:fld>
            <a:endParaRPr lang="it-IT" altLang="it-IT" smtClean="0"/>
          </a:p>
        </p:txBody>
      </p:sp>
    </p:spTree>
    <p:extLst>
      <p:ext uri="{BB962C8B-B14F-4D97-AF65-F5344CB8AC3E}">
        <p14:creationId xmlns:p14="http://schemas.microsoft.com/office/powerpoint/2010/main" val="1288229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DE663B-78C0-4E8D-A418-7F321D3EDBB0}" type="slidenum">
              <a:rPr lang="it-IT" altLang="it-IT" smtClean="0"/>
              <a:pPr>
                <a:spcBef>
                  <a:spcPct val="0"/>
                </a:spcBef>
              </a:pPr>
              <a:t>15</a:t>
            </a:fld>
            <a:endParaRPr lang="it-IT" altLang="it-IT" smtClean="0"/>
          </a:p>
        </p:txBody>
      </p:sp>
    </p:spTree>
    <p:extLst>
      <p:ext uri="{BB962C8B-B14F-4D97-AF65-F5344CB8AC3E}">
        <p14:creationId xmlns:p14="http://schemas.microsoft.com/office/powerpoint/2010/main" val="3542008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091EC2-A0CB-443D-BF80-A9F895A1568A}" type="slidenum">
              <a:rPr lang="it-IT" altLang="it-IT" smtClean="0"/>
              <a:pPr>
                <a:spcBef>
                  <a:spcPct val="0"/>
                </a:spcBef>
              </a:pPr>
              <a:t>17</a:t>
            </a:fld>
            <a:endParaRPr lang="it-IT" altLang="it-IT" smtClean="0"/>
          </a:p>
        </p:txBody>
      </p:sp>
    </p:spTree>
    <p:extLst>
      <p:ext uri="{BB962C8B-B14F-4D97-AF65-F5344CB8AC3E}">
        <p14:creationId xmlns:p14="http://schemas.microsoft.com/office/powerpoint/2010/main" val="3252174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A97DC2-F5FF-4D15-A3DA-4890D1D74551}" type="slidenum">
              <a:rPr lang="it-IT" altLang="it-IT" smtClean="0"/>
              <a:pPr>
                <a:spcBef>
                  <a:spcPct val="0"/>
                </a:spcBef>
              </a:pPr>
              <a:t>18</a:t>
            </a:fld>
            <a:endParaRPr lang="it-IT" altLang="it-IT" smtClean="0"/>
          </a:p>
        </p:txBody>
      </p:sp>
    </p:spTree>
    <p:extLst>
      <p:ext uri="{BB962C8B-B14F-4D97-AF65-F5344CB8AC3E}">
        <p14:creationId xmlns:p14="http://schemas.microsoft.com/office/powerpoint/2010/main" val="3982575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4F54F1-87C5-41F5-830D-17672C3CA4F7}" type="slidenum">
              <a:rPr lang="it-IT" altLang="it-IT" smtClean="0"/>
              <a:pPr>
                <a:spcBef>
                  <a:spcPct val="0"/>
                </a:spcBef>
              </a:pPr>
              <a:t>19</a:t>
            </a:fld>
            <a:endParaRPr lang="it-IT" altLang="it-IT" smtClean="0"/>
          </a:p>
        </p:txBody>
      </p:sp>
    </p:spTree>
    <p:extLst>
      <p:ext uri="{BB962C8B-B14F-4D97-AF65-F5344CB8AC3E}">
        <p14:creationId xmlns:p14="http://schemas.microsoft.com/office/powerpoint/2010/main" val="1837059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1C34CF-D14E-4A6F-BC48-7F78005C1326}" type="slidenum">
              <a:rPr lang="it-IT" altLang="it-IT" smtClean="0"/>
              <a:pPr>
                <a:spcBef>
                  <a:spcPct val="0"/>
                </a:spcBef>
              </a:pPr>
              <a:t>20</a:t>
            </a:fld>
            <a:endParaRPr lang="it-IT" altLang="it-IT" smtClean="0"/>
          </a:p>
        </p:txBody>
      </p:sp>
    </p:spTree>
    <p:extLst>
      <p:ext uri="{BB962C8B-B14F-4D97-AF65-F5344CB8AC3E}">
        <p14:creationId xmlns:p14="http://schemas.microsoft.com/office/powerpoint/2010/main" val="3550737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1C34CF-D14E-4A6F-BC48-7F78005C1326}" type="slidenum">
              <a:rPr lang="it-IT" altLang="it-IT" smtClean="0"/>
              <a:pPr>
                <a:spcBef>
                  <a:spcPct val="0"/>
                </a:spcBef>
              </a:pPr>
              <a:t>21</a:t>
            </a:fld>
            <a:endParaRPr lang="it-IT" altLang="it-IT" smtClean="0"/>
          </a:p>
        </p:txBody>
      </p:sp>
    </p:spTree>
    <p:extLst>
      <p:ext uri="{BB962C8B-B14F-4D97-AF65-F5344CB8AC3E}">
        <p14:creationId xmlns:p14="http://schemas.microsoft.com/office/powerpoint/2010/main" val="2023673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4FB082-1CE9-4642-AB92-CD98758A8D1A}" type="slidenum">
              <a:rPr lang="it-IT" altLang="it-IT" smtClean="0"/>
              <a:pPr>
                <a:spcBef>
                  <a:spcPct val="0"/>
                </a:spcBef>
              </a:pPr>
              <a:t>3</a:t>
            </a:fld>
            <a:endParaRPr lang="it-IT" altLang="it-IT" smtClean="0"/>
          </a:p>
        </p:txBody>
      </p:sp>
    </p:spTree>
    <p:extLst>
      <p:ext uri="{BB962C8B-B14F-4D97-AF65-F5344CB8AC3E}">
        <p14:creationId xmlns:p14="http://schemas.microsoft.com/office/powerpoint/2010/main" val="24109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0EB90A-2663-43E8-B6B1-04D0BD0DE504}" type="slidenum">
              <a:rPr lang="it-IT" altLang="it-IT" smtClean="0"/>
              <a:pPr>
                <a:spcBef>
                  <a:spcPct val="0"/>
                </a:spcBef>
              </a:pPr>
              <a:t>22</a:t>
            </a:fld>
            <a:endParaRPr lang="it-IT" altLang="it-IT" smtClean="0"/>
          </a:p>
        </p:txBody>
      </p:sp>
    </p:spTree>
    <p:extLst>
      <p:ext uri="{BB962C8B-B14F-4D97-AF65-F5344CB8AC3E}">
        <p14:creationId xmlns:p14="http://schemas.microsoft.com/office/powerpoint/2010/main" val="794907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4583DC-7DDE-431A-B7FD-B9ADDF5AF8A1}" type="slidenum">
              <a:rPr lang="it-IT" altLang="it-IT" smtClean="0"/>
              <a:pPr>
                <a:spcBef>
                  <a:spcPct val="0"/>
                </a:spcBef>
              </a:pPr>
              <a:t>23</a:t>
            </a:fld>
            <a:endParaRPr lang="it-IT" altLang="it-IT" smtClean="0"/>
          </a:p>
        </p:txBody>
      </p:sp>
    </p:spTree>
    <p:extLst>
      <p:ext uri="{BB962C8B-B14F-4D97-AF65-F5344CB8AC3E}">
        <p14:creationId xmlns:p14="http://schemas.microsoft.com/office/powerpoint/2010/main" val="957266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0EC7B6-0CBD-45F7-9889-807357AC26B6}" type="slidenum">
              <a:rPr lang="it-IT" altLang="it-IT" smtClean="0"/>
              <a:pPr>
                <a:spcBef>
                  <a:spcPct val="0"/>
                </a:spcBef>
              </a:pPr>
              <a:t>24</a:t>
            </a:fld>
            <a:endParaRPr lang="it-IT" altLang="it-IT" smtClean="0"/>
          </a:p>
        </p:txBody>
      </p:sp>
    </p:spTree>
    <p:extLst>
      <p:ext uri="{BB962C8B-B14F-4D97-AF65-F5344CB8AC3E}">
        <p14:creationId xmlns:p14="http://schemas.microsoft.com/office/powerpoint/2010/main" val="446094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A822FB-DE7C-4EE8-B784-0BB9BCA8289C}" type="slidenum">
              <a:rPr lang="it-IT" altLang="it-IT" smtClean="0"/>
              <a:pPr>
                <a:spcBef>
                  <a:spcPct val="0"/>
                </a:spcBef>
              </a:pPr>
              <a:t>25</a:t>
            </a:fld>
            <a:endParaRPr lang="it-IT" altLang="it-IT" smtClean="0"/>
          </a:p>
        </p:txBody>
      </p:sp>
    </p:spTree>
    <p:extLst>
      <p:ext uri="{BB962C8B-B14F-4D97-AF65-F5344CB8AC3E}">
        <p14:creationId xmlns:p14="http://schemas.microsoft.com/office/powerpoint/2010/main" val="2744830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96159C-34FF-4044-AFDD-A06593EE98B5}" type="slidenum">
              <a:rPr lang="it-IT" altLang="it-IT" smtClean="0"/>
              <a:pPr>
                <a:spcBef>
                  <a:spcPct val="0"/>
                </a:spcBef>
              </a:pPr>
              <a:t>26</a:t>
            </a:fld>
            <a:endParaRPr lang="it-IT" altLang="it-IT" smtClean="0"/>
          </a:p>
        </p:txBody>
      </p:sp>
    </p:spTree>
    <p:extLst>
      <p:ext uri="{BB962C8B-B14F-4D97-AF65-F5344CB8AC3E}">
        <p14:creationId xmlns:p14="http://schemas.microsoft.com/office/powerpoint/2010/main" val="3888080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723521-1136-4A5A-8922-16FE98DD922A}" type="slidenum">
              <a:rPr lang="it-IT" altLang="it-IT" smtClean="0"/>
              <a:pPr>
                <a:spcBef>
                  <a:spcPct val="0"/>
                </a:spcBef>
              </a:pPr>
              <a:t>27</a:t>
            </a:fld>
            <a:endParaRPr lang="it-IT" altLang="it-IT" smtClean="0"/>
          </a:p>
        </p:txBody>
      </p:sp>
    </p:spTree>
    <p:extLst>
      <p:ext uri="{BB962C8B-B14F-4D97-AF65-F5344CB8AC3E}">
        <p14:creationId xmlns:p14="http://schemas.microsoft.com/office/powerpoint/2010/main" val="2193914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727FCA-D83A-490E-8580-F51FEFED953D}" type="slidenum">
              <a:rPr lang="it-IT" altLang="it-IT" smtClean="0"/>
              <a:pPr>
                <a:spcBef>
                  <a:spcPct val="0"/>
                </a:spcBef>
              </a:pPr>
              <a:t>28</a:t>
            </a:fld>
            <a:endParaRPr lang="it-IT" altLang="it-IT" smtClean="0"/>
          </a:p>
        </p:txBody>
      </p:sp>
    </p:spTree>
    <p:extLst>
      <p:ext uri="{BB962C8B-B14F-4D97-AF65-F5344CB8AC3E}">
        <p14:creationId xmlns:p14="http://schemas.microsoft.com/office/powerpoint/2010/main" val="4237118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E0F97D-77AB-4343-9C9A-4B533546792D}" type="slidenum">
              <a:rPr lang="it-IT" altLang="it-IT" smtClean="0"/>
              <a:pPr>
                <a:spcBef>
                  <a:spcPct val="0"/>
                </a:spcBef>
              </a:pPr>
              <a:t>29</a:t>
            </a:fld>
            <a:endParaRPr lang="it-IT" altLang="it-IT"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482120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DDD0E9-4806-4D54-B1BF-9E1CD54FDC26}" type="slidenum">
              <a:rPr lang="it-IT" altLang="it-IT" smtClean="0"/>
              <a:pPr>
                <a:spcBef>
                  <a:spcPct val="0"/>
                </a:spcBef>
              </a:pPr>
              <a:t>30</a:t>
            </a:fld>
            <a:endParaRPr lang="it-IT" altLang="it-IT"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069702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BD9AA3-F0E9-4FC5-BE36-C97B5C4071D7}" type="slidenum">
              <a:rPr lang="it-IT" altLang="it-IT" smtClean="0"/>
              <a:pPr>
                <a:spcBef>
                  <a:spcPct val="0"/>
                </a:spcBef>
              </a:pPr>
              <a:t>31</a:t>
            </a:fld>
            <a:endParaRPr lang="it-IT" altLang="it-IT"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31980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08B634-A284-42B2-9285-CBD96833C920}" type="slidenum">
              <a:rPr lang="it-IT" altLang="it-IT" smtClean="0"/>
              <a:pPr>
                <a:spcBef>
                  <a:spcPct val="0"/>
                </a:spcBef>
              </a:pPr>
              <a:t>4</a:t>
            </a:fld>
            <a:endParaRPr lang="it-IT" altLang="it-IT" smtClean="0"/>
          </a:p>
        </p:txBody>
      </p:sp>
    </p:spTree>
    <p:extLst>
      <p:ext uri="{BB962C8B-B14F-4D97-AF65-F5344CB8AC3E}">
        <p14:creationId xmlns:p14="http://schemas.microsoft.com/office/powerpoint/2010/main" val="3727775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843DED-6487-4A73-B90F-AAB182F6A538}" type="slidenum">
              <a:rPr lang="it-IT" altLang="it-IT" smtClean="0"/>
              <a:pPr>
                <a:spcBef>
                  <a:spcPct val="0"/>
                </a:spcBef>
              </a:pPr>
              <a:t>32</a:t>
            </a:fld>
            <a:endParaRPr lang="it-IT" altLang="it-IT"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909189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49BCA20-43E4-44DB-9189-09CE093900FF}" type="slidenum">
              <a:rPr lang="it-IT" altLang="it-IT" smtClean="0"/>
              <a:pPr>
                <a:spcBef>
                  <a:spcPct val="0"/>
                </a:spcBef>
              </a:pPr>
              <a:t>33</a:t>
            </a:fld>
            <a:endParaRPr lang="it-IT" altLang="it-IT" smtClean="0"/>
          </a:p>
        </p:txBody>
      </p:sp>
    </p:spTree>
    <p:extLst>
      <p:ext uri="{BB962C8B-B14F-4D97-AF65-F5344CB8AC3E}">
        <p14:creationId xmlns:p14="http://schemas.microsoft.com/office/powerpoint/2010/main" val="3811064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C2BAAA-4073-4DA7-8F9A-2FEB6C743769}" type="slidenum">
              <a:rPr lang="it-IT" altLang="it-IT" smtClean="0"/>
              <a:pPr>
                <a:spcBef>
                  <a:spcPct val="0"/>
                </a:spcBef>
              </a:pPr>
              <a:t>34</a:t>
            </a:fld>
            <a:endParaRPr lang="it-IT" altLang="it-IT" smtClean="0"/>
          </a:p>
        </p:txBody>
      </p:sp>
    </p:spTree>
    <p:extLst>
      <p:ext uri="{BB962C8B-B14F-4D97-AF65-F5344CB8AC3E}">
        <p14:creationId xmlns:p14="http://schemas.microsoft.com/office/powerpoint/2010/main" val="1900137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0E1A9C7-F862-4DA4-A6BA-5D58B9647604}" type="slidenum">
              <a:rPr lang="it-IT" altLang="it-IT" smtClean="0"/>
              <a:pPr>
                <a:spcBef>
                  <a:spcPct val="0"/>
                </a:spcBef>
              </a:pPr>
              <a:t>35</a:t>
            </a:fld>
            <a:endParaRPr lang="it-IT" altLang="it-IT"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791872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E9FAC7-CAA1-420E-B050-1D2C33E72A85}" type="slidenum">
              <a:rPr lang="it-IT" altLang="it-IT" smtClean="0"/>
              <a:pPr>
                <a:spcBef>
                  <a:spcPct val="0"/>
                </a:spcBef>
              </a:pPr>
              <a:t>36</a:t>
            </a:fld>
            <a:endParaRPr lang="it-IT" altLang="it-IT" smtClean="0"/>
          </a:p>
        </p:txBody>
      </p:sp>
    </p:spTree>
    <p:extLst>
      <p:ext uri="{BB962C8B-B14F-4D97-AF65-F5344CB8AC3E}">
        <p14:creationId xmlns:p14="http://schemas.microsoft.com/office/powerpoint/2010/main" val="1065588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DDAEDA-5637-4C0A-8FED-AE11EA31ED7E}" type="slidenum">
              <a:rPr lang="it-IT" altLang="it-IT" smtClean="0"/>
              <a:pPr>
                <a:spcBef>
                  <a:spcPct val="0"/>
                </a:spcBef>
              </a:pPr>
              <a:t>37</a:t>
            </a:fld>
            <a:endParaRPr lang="it-IT" altLang="it-IT" smtClean="0"/>
          </a:p>
        </p:txBody>
      </p:sp>
    </p:spTree>
    <p:extLst>
      <p:ext uri="{BB962C8B-B14F-4D97-AF65-F5344CB8AC3E}">
        <p14:creationId xmlns:p14="http://schemas.microsoft.com/office/powerpoint/2010/main" val="3049836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BE8676-AAFE-4946-8323-420644238CDC}" type="slidenum">
              <a:rPr lang="it-IT" altLang="it-IT" smtClean="0"/>
              <a:pPr>
                <a:spcBef>
                  <a:spcPct val="0"/>
                </a:spcBef>
              </a:pPr>
              <a:t>38</a:t>
            </a:fld>
            <a:endParaRPr lang="it-IT" altLang="it-IT" smtClean="0"/>
          </a:p>
        </p:txBody>
      </p:sp>
    </p:spTree>
    <p:extLst>
      <p:ext uri="{BB962C8B-B14F-4D97-AF65-F5344CB8AC3E}">
        <p14:creationId xmlns:p14="http://schemas.microsoft.com/office/powerpoint/2010/main" val="3790472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64FA01-2658-4334-AC9B-263542D1CC1C}" type="slidenum">
              <a:rPr lang="it-IT" altLang="it-IT" smtClean="0"/>
              <a:pPr>
                <a:spcBef>
                  <a:spcPct val="0"/>
                </a:spcBef>
              </a:pPr>
              <a:t>39</a:t>
            </a:fld>
            <a:endParaRPr lang="it-IT" altLang="it-IT" smtClean="0"/>
          </a:p>
        </p:txBody>
      </p:sp>
    </p:spTree>
    <p:extLst>
      <p:ext uri="{BB962C8B-B14F-4D97-AF65-F5344CB8AC3E}">
        <p14:creationId xmlns:p14="http://schemas.microsoft.com/office/powerpoint/2010/main" val="1359957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51F53F-DC53-42E3-AF66-A60893367B8A}" type="slidenum">
              <a:rPr lang="it-IT" altLang="it-IT" smtClean="0"/>
              <a:pPr>
                <a:spcBef>
                  <a:spcPct val="0"/>
                </a:spcBef>
              </a:pPr>
              <a:t>40</a:t>
            </a:fld>
            <a:endParaRPr lang="it-IT" altLang="it-IT" smtClean="0"/>
          </a:p>
        </p:txBody>
      </p:sp>
    </p:spTree>
    <p:extLst>
      <p:ext uri="{BB962C8B-B14F-4D97-AF65-F5344CB8AC3E}">
        <p14:creationId xmlns:p14="http://schemas.microsoft.com/office/powerpoint/2010/main" val="6599684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665078-B4D1-46A9-B02D-FFF802C8D21D}" type="slidenum">
              <a:rPr lang="it-IT" altLang="it-IT" smtClean="0"/>
              <a:pPr>
                <a:spcBef>
                  <a:spcPct val="0"/>
                </a:spcBef>
              </a:pPr>
              <a:t>41</a:t>
            </a:fld>
            <a:endParaRPr lang="it-IT" altLang="it-IT" smtClean="0"/>
          </a:p>
        </p:txBody>
      </p:sp>
    </p:spTree>
    <p:extLst>
      <p:ext uri="{BB962C8B-B14F-4D97-AF65-F5344CB8AC3E}">
        <p14:creationId xmlns:p14="http://schemas.microsoft.com/office/powerpoint/2010/main" val="394841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5672D-A05D-46CF-9E7F-56A2EB895218}" type="slidenum">
              <a:rPr lang="it-IT" altLang="it-IT" smtClean="0"/>
              <a:pPr>
                <a:spcBef>
                  <a:spcPct val="0"/>
                </a:spcBef>
              </a:pPr>
              <a:t>5</a:t>
            </a:fld>
            <a:endParaRPr lang="it-IT" altLang="it-IT" smtClean="0"/>
          </a:p>
        </p:txBody>
      </p:sp>
    </p:spTree>
    <p:extLst>
      <p:ext uri="{BB962C8B-B14F-4D97-AF65-F5344CB8AC3E}">
        <p14:creationId xmlns:p14="http://schemas.microsoft.com/office/powerpoint/2010/main" val="291529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44BE2F-D211-4DB3-9CAC-CDDC940AA3DE}" type="slidenum">
              <a:rPr lang="it-IT" altLang="it-IT" smtClean="0"/>
              <a:pPr>
                <a:spcBef>
                  <a:spcPct val="0"/>
                </a:spcBef>
              </a:pPr>
              <a:t>42</a:t>
            </a:fld>
            <a:endParaRPr lang="it-IT" altLang="it-IT" smtClean="0"/>
          </a:p>
        </p:txBody>
      </p:sp>
    </p:spTree>
    <p:extLst>
      <p:ext uri="{BB962C8B-B14F-4D97-AF65-F5344CB8AC3E}">
        <p14:creationId xmlns:p14="http://schemas.microsoft.com/office/powerpoint/2010/main" val="24787873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F3DAD7-16C3-4374-BA4C-253D4A6FCBC6}" type="slidenum">
              <a:rPr lang="it-IT" altLang="it-IT" smtClean="0"/>
              <a:pPr>
                <a:spcBef>
                  <a:spcPct val="0"/>
                </a:spcBef>
              </a:pPr>
              <a:t>43</a:t>
            </a:fld>
            <a:endParaRPr lang="it-IT" altLang="it-IT" smtClean="0"/>
          </a:p>
        </p:txBody>
      </p:sp>
    </p:spTree>
    <p:extLst>
      <p:ext uri="{BB962C8B-B14F-4D97-AF65-F5344CB8AC3E}">
        <p14:creationId xmlns:p14="http://schemas.microsoft.com/office/powerpoint/2010/main" val="2581638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375AA9-4003-49E7-B429-0D6D0B90F286}" type="slidenum">
              <a:rPr lang="it-IT" altLang="it-IT" smtClean="0"/>
              <a:pPr>
                <a:spcBef>
                  <a:spcPct val="0"/>
                </a:spcBef>
              </a:pPr>
              <a:t>44</a:t>
            </a:fld>
            <a:endParaRPr lang="it-IT" altLang="it-IT" smtClean="0"/>
          </a:p>
        </p:txBody>
      </p:sp>
    </p:spTree>
    <p:extLst>
      <p:ext uri="{BB962C8B-B14F-4D97-AF65-F5344CB8AC3E}">
        <p14:creationId xmlns:p14="http://schemas.microsoft.com/office/powerpoint/2010/main" val="7236479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7348331-CBFC-412A-B3E7-F62EB67895CD}" type="slidenum">
              <a:rPr lang="it-IT" altLang="it-IT" smtClean="0"/>
              <a:pPr>
                <a:spcBef>
                  <a:spcPct val="0"/>
                </a:spcBef>
              </a:pPr>
              <a:t>45</a:t>
            </a:fld>
            <a:endParaRPr lang="it-IT" altLang="it-IT" smtClean="0"/>
          </a:p>
        </p:txBody>
      </p:sp>
    </p:spTree>
    <p:extLst>
      <p:ext uri="{BB962C8B-B14F-4D97-AF65-F5344CB8AC3E}">
        <p14:creationId xmlns:p14="http://schemas.microsoft.com/office/powerpoint/2010/main" val="1721732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DEF630-6F46-421A-A2B3-A52197E9EEBC}" type="slidenum">
              <a:rPr lang="it-IT" altLang="it-IT" smtClean="0"/>
              <a:pPr>
                <a:spcBef>
                  <a:spcPct val="0"/>
                </a:spcBef>
              </a:pPr>
              <a:t>46</a:t>
            </a:fld>
            <a:endParaRPr lang="it-IT" altLang="it-IT" smtClean="0"/>
          </a:p>
        </p:txBody>
      </p:sp>
    </p:spTree>
    <p:extLst>
      <p:ext uri="{BB962C8B-B14F-4D97-AF65-F5344CB8AC3E}">
        <p14:creationId xmlns:p14="http://schemas.microsoft.com/office/powerpoint/2010/main" val="28916916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3386C8-178B-449E-9235-509B87C615C9}" type="slidenum">
              <a:rPr lang="it-IT" altLang="it-IT" smtClean="0"/>
              <a:pPr>
                <a:spcBef>
                  <a:spcPct val="0"/>
                </a:spcBef>
              </a:pPr>
              <a:t>47</a:t>
            </a:fld>
            <a:endParaRPr lang="it-IT" altLang="it-IT" smtClean="0"/>
          </a:p>
        </p:txBody>
      </p:sp>
    </p:spTree>
    <p:extLst>
      <p:ext uri="{BB962C8B-B14F-4D97-AF65-F5344CB8AC3E}">
        <p14:creationId xmlns:p14="http://schemas.microsoft.com/office/powerpoint/2010/main" val="449984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016851-1480-4ED2-A7CD-8AEA15EE90F3}" type="slidenum">
              <a:rPr lang="it-IT" altLang="it-IT" smtClean="0"/>
              <a:pPr>
                <a:spcBef>
                  <a:spcPct val="0"/>
                </a:spcBef>
              </a:pPr>
              <a:t>48</a:t>
            </a:fld>
            <a:endParaRPr lang="it-IT" altLang="it-IT" smtClean="0"/>
          </a:p>
        </p:txBody>
      </p:sp>
    </p:spTree>
    <p:extLst>
      <p:ext uri="{BB962C8B-B14F-4D97-AF65-F5344CB8AC3E}">
        <p14:creationId xmlns:p14="http://schemas.microsoft.com/office/powerpoint/2010/main" val="2743113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2D8475-1A43-4A55-BECF-624544DE5589}" type="slidenum">
              <a:rPr lang="it-IT" altLang="it-IT" smtClean="0"/>
              <a:pPr>
                <a:spcBef>
                  <a:spcPct val="0"/>
                </a:spcBef>
              </a:pPr>
              <a:t>49</a:t>
            </a:fld>
            <a:endParaRPr lang="it-IT" altLang="it-IT" smtClean="0"/>
          </a:p>
        </p:txBody>
      </p:sp>
    </p:spTree>
    <p:extLst>
      <p:ext uri="{BB962C8B-B14F-4D97-AF65-F5344CB8AC3E}">
        <p14:creationId xmlns:p14="http://schemas.microsoft.com/office/powerpoint/2010/main" val="9958734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F6A1CB-C5CB-409A-9EC2-5A7FB14BF32B}" type="slidenum">
              <a:rPr lang="it-IT" altLang="it-IT" smtClean="0"/>
              <a:pPr>
                <a:spcBef>
                  <a:spcPct val="0"/>
                </a:spcBef>
              </a:pPr>
              <a:t>52</a:t>
            </a:fld>
            <a:endParaRPr lang="it-IT" altLang="it-IT" smtClean="0"/>
          </a:p>
        </p:txBody>
      </p:sp>
    </p:spTree>
    <p:extLst>
      <p:ext uri="{BB962C8B-B14F-4D97-AF65-F5344CB8AC3E}">
        <p14:creationId xmlns:p14="http://schemas.microsoft.com/office/powerpoint/2010/main" val="13767672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DDC740-8933-4EC2-85CD-6416EC06C6F4}" type="slidenum">
              <a:rPr lang="it-IT" altLang="it-IT" smtClean="0"/>
              <a:pPr>
                <a:spcBef>
                  <a:spcPct val="0"/>
                </a:spcBef>
              </a:pPr>
              <a:t>53</a:t>
            </a:fld>
            <a:endParaRPr lang="it-IT" altLang="it-IT" smtClean="0"/>
          </a:p>
        </p:txBody>
      </p:sp>
    </p:spTree>
    <p:extLst>
      <p:ext uri="{BB962C8B-B14F-4D97-AF65-F5344CB8AC3E}">
        <p14:creationId xmlns:p14="http://schemas.microsoft.com/office/powerpoint/2010/main" val="4062668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41D7DD-5D6C-42E5-916C-6DA5DC7A54DD}" type="slidenum">
              <a:rPr lang="it-IT" altLang="it-IT" smtClean="0"/>
              <a:pPr>
                <a:spcBef>
                  <a:spcPct val="0"/>
                </a:spcBef>
              </a:pPr>
              <a:t>6</a:t>
            </a:fld>
            <a:endParaRPr lang="it-IT" altLang="it-IT"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604912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0E2C1B-6370-4D4E-ADD0-622F861E549E}" type="slidenum">
              <a:rPr lang="it-IT" altLang="it-IT" smtClean="0"/>
              <a:pPr>
                <a:spcBef>
                  <a:spcPct val="0"/>
                </a:spcBef>
              </a:pPr>
              <a:t>54</a:t>
            </a:fld>
            <a:endParaRPr lang="it-IT" altLang="it-IT" smtClean="0"/>
          </a:p>
        </p:txBody>
      </p:sp>
    </p:spTree>
    <p:extLst>
      <p:ext uri="{BB962C8B-B14F-4D97-AF65-F5344CB8AC3E}">
        <p14:creationId xmlns:p14="http://schemas.microsoft.com/office/powerpoint/2010/main" val="1982310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C594A5-B6D5-4860-AD79-673EB07EFCB4}" type="slidenum">
              <a:rPr lang="it-IT" altLang="it-IT" smtClean="0"/>
              <a:pPr>
                <a:spcBef>
                  <a:spcPct val="0"/>
                </a:spcBef>
              </a:pPr>
              <a:t>55</a:t>
            </a:fld>
            <a:endParaRPr lang="it-IT" altLang="it-IT" smtClean="0"/>
          </a:p>
        </p:txBody>
      </p:sp>
    </p:spTree>
    <p:extLst>
      <p:ext uri="{BB962C8B-B14F-4D97-AF65-F5344CB8AC3E}">
        <p14:creationId xmlns:p14="http://schemas.microsoft.com/office/powerpoint/2010/main" val="8122975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28C934-988F-4DEB-BDCA-8D8C45FD0B32}" type="slidenum">
              <a:rPr lang="it-IT" altLang="it-IT" smtClean="0"/>
              <a:pPr>
                <a:spcBef>
                  <a:spcPct val="0"/>
                </a:spcBef>
              </a:pPr>
              <a:t>56</a:t>
            </a:fld>
            <a:endParaRPr lang="it-IT" altLang="it-IT"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22196925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A7B444-628B-4A7C-AD3A-21EB427A7DCB}" type="slidenum">
              <a:rPr lang="it-IT" altLang="it-IT" smtClean="0"/>
              <a:pPr>
                <a:spcBef>
                  <a:spcPct val="0"/>
                </a:spcBef>
              </a:pPr>
              <a:t>57</a:t>
            </a:fld>
            <a:endParaRPr lang="it-IT" altLang="it-IT"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8839949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CBE7EA-D53A-4272-9298-7CC3A04B54D8}" type="slidenum">
              <a:rPr lang="it-IT" altLang="it-IT" smtClean="0"/>
              <a:pPr>
                <a:spcBef>
                  <a:spcPct val="0"/>
                </a:spcBef>
              </a:pPr>
              <a:t>58</a:t>
            </a:fld>
            <a:endParaRPr lang="it-IT" altLang="it-IT"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788642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7EEDDF-8171-441C-9404-16BD86AD8FD7}" type="slidenum">
              <a:rPr lang="it-IT" altLang="it-IT" smtClean="0"/>
              <a:pPr>
                <a:spcBef>
                  <a:spcPct val="0"/>
                </a:spcBef>
              </a:pPr>
              <a:t>59</a:t>
            </a:fld>
            <a:endParaRPr lang="it-IT" altLang="it-IT"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410113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D3C560-AF6D-4543-8E71-2FF9DB68C089}" type="slidenum">
              <a:rPr lang="it-IT" altLang="it-IT" smtClean="0"/>
              <a:pPr>
                <a:spcBef>
                  <a:spcPct val="0"/>
                </a:spcBef>
              </a:pPr>
              <a:t>60</a:t>
            </a:fld>
            <a:endParaRPr lang="it-IT" altLang="it-IT"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9664574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368690-A059-4CDB-9DB6-D1B41BFC640B}" type="slidenum">
              <a:rPr lang="it-IT" altLang="it-IT" smtClean="0"/>
              <a:pPr>
                <a:spcBef>
                  <a:spcPct val="0"/>
                </a:spcBef>
              </a:pPr>
              <a:t>61</a:t>
            </a:fld>
            <a:endParaRPr lang="it-IT" altLang="it-IT"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22781079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AD2922B-5636-4ABC-BC1F-B2E69BA7A7DF}" type="slidenum">
              <a:rPr lang="it-IT" altLang="it-IT" smtClean="0"/>
              <a:pPr>
                <a:spcBef>
                  <a:spcPct val="0"/>
                </a:spcBef>
              </a:pPr>
              <a:t>62</a:t>
            </a:fld>
            <a:endParaRPr lang="it-IT" altLang="it-IT"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9189880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D63F3A-6F45-44E3-B5D2-F4227F2ADDBA}" type="slidenum">
              <a:rPr lang="it-IT" altLang="it-IT" smtClean="0"/>
              <a:pPr>
                <a:spcBef>
                  <a:spcPct val="0"/>
                </a:spcBef>
              </a:pPr>
              <a:t>63</a:t>
            </a:fld>
            <a:endParaRPr lang="it-IT" altLang="it-IT"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653509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69564B-EEB9-4264-B871-F4771437257B}" type="slidenum">
              <a:rPr lang="it-IT" altLang="it-IT" smtClean="0"/>
              <a:pPr>
                <a:spcBef>
                  <a:spcPct val="0"/>
                </a:spcBef>
              </a:pPr>
              <a:t>7</a:t>
            </a:fld>
            <a:endParaRPr lang="it-IT" altLang="it-IT" smtClean="0"/>
          </a:p>
        </p:txBody>
      </p:sp>
    </p:spTree>
    <p:extLst>
      <p:ext uri="{BB962C8B-B14F-4D97-AF65-F5344CB8AC3E}">
        <p14:creationId xmlns:p14="http://schemas.microsoft.com/office/powerpoint/2010/main" val="21965491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A5818F-0528-44C5-BF27-961E0FC8828A}" type="slidenum">
              <a:rPr lang="it-IT" altLang="it-IT" smtClean="0"/>
              <a:pPr>
                <a:spcBef>
                  <a:spcPct val="0"/>
                </a:spcBef>
              </a:pPr>
              <a:t>64</a:t>
            </a:fld>
            <a:endParaRPr lang="it-IT" altLang="it-IT"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7406899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24C952-C592-4AAC-83EC-D72EECE7D5C9}" type="slidenum">
              <a:rPr lang="it-IT" altLang="it-IT" smtClean="0"/>
              <a:pPr>
                <a:spcBef>
                  <a:spcPct val="0"/>
                </a:spcBef>
              </a:pPr>
              <a:t>65</a:t>
            </a:fld>
            <a:endParaRPr lang="it-IT" altLang="it-IT" smtClean="0"/>
          </a:p>
        </p:txBody>
      </p:sp>
    </p:spTree>
    <p:extLst>
      <p:ext uri="{BB962C8B-B14F-4D97-AF65-F5344CB8AC3E}">
        <p14:creationId xmlns:p14="http://schemas.microsoft.com/office/powerpoint/2010/main" val="2470004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3473AE-8EC1-4A38-AF25-81932B18EC2B}" type="slidenum">
              <a:rPr lang="it-IT" altLang="it-IT" smtClean="0"/>
              <a:pPr>
                <a:spcBef>
                  <a:spcPct val="0"/>
                </a:spcBef>
              </a:pPr>
              <a:t>66</a:t>
            </a:fld>
            <a:endParaRPr lang="it-IT" altLang="it-IT" smtClean="0"/>
          </a:p>
        </p:txBody>
      </p:sp>
    </p:spTree>
    <p:extLst>
      <p:ext uri="{BB962C8B-B14F-4D97-AF65-F5344CB8AC3E}">
        <p14:creationId xmlns:p14="http://schemas.microsoft.com/office/powerpoint/2010/main" val="15601141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91E10E-6BFE-43E1-9395-ED1BCEC6DD40}" type="slidenum">
              <a:rPr lang="it-IT" altLang="it-IT" smtClean="0"/>
              <a:pPr>
                <a:spcBef>
                  <a:spcPct val="0"/>
                </a:spcBef>
              </a:pPr>
              <a:t>67</a:t>
            </a:fld>
            <a:endParaRPr lang="it-IT" altLang="it-IT" smtClean="0"/>
          </a:p>
        </p:txBody>
      </p:sp>
    </p:spTree>
    <p:extLst>
      <p:ext uri="{BB962C8B-B14F-4D97-AF65-F5344CB8AC3E}">
        <p14:creationId xmlns:p14="http://schemas.microsoft.com/office/powerpoint/2010/main" val="413527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7E45EB-F895-44CC-8EF2-41EDADE2DDB0}" type="slidenum">
              <a:rPr lang="it-IT" altLang="it-IT" smtClean="0"/>
              <a:pPr>
                <a:spcBef>
                  <a:spcPct val="0"/>
                </a:spcBef>
              </a:pPr>
              <a:t>68</a:t>
            </a:fld>
            <a:endParaRPr lang="it-IT" altLang="it-IT" smtClean="0"/>
          </a:p>
        </p:txBody>
      </p:sp>
    </p:spTree>
    <p:extLst>
      <p:ext uri="{BB962C8B-B14F-4D97-AF65-F5344CB8AC3E}">
        <p14:creationId xmlns:p14="http://schemas.microsoft.com/office/powerpoint/2010/main" val="7108394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7A4825-983B-4325-9C65-BF69919E62E9}" type="slidenum">
              <a:rPr lang="it-IT" altLang="it-IT" smtClean="0"/>
              <a:pPr>
                <a:spcBef>
                  <a:spcPct val="0"/>
                </a:spcBef>
              </a:pPr>
              <a:t>69</a:t>
            </a:fld>
            <a:endParaRPr lang="it-IT" altLang="it-IT" smtClean="0"/>
          </a:p>
        </p:txBody>
      </p:sp>
    </p:spTree>
    <p:extLst>
      <p:ext uri="{BB962C8B-B14F-4D97-AF65-F5344CB8AC3E}">
        <p14:creationId xmlns:p14="http://schemas.microsoft.com/office/powerpoint/2010/main" val="38283898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95ADC7-0EF6-4D5C-A4EF-0B103B57F52A}" type="slidenum">
              <a:rPr lang="it-IT" altLang="it-IT" smtClean="0"/>
              <a:pPr>
                <a:spcBef>
                  <a:spcPct val="0"/>
                </a:spcBef>
              </a:pPr>
              <a:t>70</a:t>
            </a:fld>
            <a:endParaRPr lang="it-IT" altLang="it-IT" smtClean="0"/>
          </a:p>
        </p:txBody>
      </p:sp>
    </p:spTree>
    <p:extLst>
      <p:ext uri="{BB962C8B-B14F-4D97-AF65-F5344CB8AC3E}">
        <p14:creationId xmlns:p14="http://schemas.microsoft.com/office/powerpoint/2010/main" val="3058931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A9419A-02D4-4282-AA77-473D539E0F0A}" type="slidenum">
              <a:rPr lang="it-IT" altLang="it-IT" smtClean="0"/>
              <a:pPr>
                <a:spcBef>
                  <a:spcPct val="0"/>
                </a:spcBef>
              </a:pPr>
              <a:t>71</a:t>
            </a:fld>
            <a:endParaRPr lang="it-IT" altLang="it-IT" smtClean="0"/>
          </a:p>
        </p:txBody>
      </p:sp>
    </p:spTree>
    <p:extLst>
      <p:ext uri="{BB962C8B-B14F-4D97-AF65-F5344CB8AC3E}">
        <p14:creationId xmlns:p14="http://schemas.microsoft.com/office/powerpoint/2010/main" val="29515335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BF54DA-C1A1-4BA1-BDF7-44CD67F40944}" type="slidenum">
              <a:rPr lang="it-IT" altLang="it-IT" smtClean="0"/>
              <a:pPr>
                <a:spcBef>
                  <a:spcPct val="0"/>
                </a:spcBef>
              </a:pPr>
              <a:t>72</a:t>
            </a:fld>
            <a:endParaRPr lang="it-IT" altLang="it-IT" smtClean="0"/>
          </a:p>
        </p:txBody>
      </p:sp>
    </p:spTree>
    <p:extLst>
      <p:ext uri="{BB962C8B-B14F-4D97-AF65-F5344CB8AC3E}">
        <p14:creationId xmlns:p14="http://schemas.microsoft.com/office/powerpoint/2010/main" val="30702144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A2B103-4CA3-438C-9B3C-DAEC8584BDE6}" type="slidenum">
              <a:rPr lang="it-IT" altLang="it-IT" smtClean="0"/>
              <a:pPr>
                <a:spcBef>
                  <a:spcPct val="0"/>
                </a:spcBef>
              </a:pPr>
              <a:t>73</a:t>
            </a:fld>
            <a:endParaRPr lang="it-IT" altLang="it-IT" smtClean="0"/>
          </a:p>
        </p:txBody>
      </p:sp>
    </p:spTree>
    <p:extLst>
      <p:ext uri="{BB962C8B-B14F-4D97-AF65-F5344CB8AC3E}">
        <p14:creationId xmlns:p14="http://schemas.microsoft.com/office/powerpoint/2010/main" val="3100754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DA4A7D-5538-476C-8377-FE087B05A775}" type="slidenum">
              <a:rPr lang="it-IT" altLang="it-IT" smtClean="0"/>
              <a:pPr>
                <a:spcBef>
                  <a:spcPct val="0"/>
                </a:spcBef>
              </a:pPr>
              <a:t>8</a:t>
            </a:fld>
            <a:endParaRPr lang="it-IT" altLang="it-IT" smtClean="0"/>
          </a:p>
        </p:txBody>
      </p:sp>
    </p:spTree>
    <p:extLst>
      <p:ext uri="{BB962C8B-B14F-4D97-AF65-F5344CB8AC3E}">
        <p14:creationId xmlns:p14="http://schemas.microsoft.com/office/powerpoint/2010/main" val="15984029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1FF2E9-0CFC-4303-A432-86711E86842F}" type="slidenum">
              <a:rPr lang="it-IT" altLang="it-IT" smtClean="0"/>
              <a:pPr>
                <a:spcBef>
                  <a:spcPct val="0"/>
                </a:spcBef>
              </a:pPr>
              <a:t>74</a:t>
            </a:fld>
            <a:endParaRPr lang="it-IT" altLang="it-IT" smtClean="0"/>
          </a:p>
        </p:txBody>
      </p:sp>
    </p:spTree>
    <p:extLst>
      <p:ext uri="{BB962C8B-B14F-4D97-AF65-F5344CB8AC3E}">
        <p14:creationId xmlns:p14="http://schemas.microsoft.com/office/powerpoint/2010/main" val="31712999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E2BC2E-DEB4-49F2-AA90-A31CC4D92E92}" type="slidenum">
              <a:rPr lang="it-IT" altLang="it-IT" smtClean="0"/>
              <a:pPr>
                <a:spcBef>
                  <a:spcPct val="0"/>
                </a:spcBef>
              </a:pPr>
              <a:t>75</a:t>
            </a:fld>
            <a:endParaRPr lang="it-IT" altLang="it-IT" smtClean="0"/>
          </a:p>
        </p:txBody>
      </p:sp>
    </p:spTree>
    <p:extLst>
      <p:ext uri="{BB962C8B-B14F-4D97-AF65-F5344CB8AC3E}">
        <p14:creationId xmlns:p14="http://schemas.microsoft.com/office/powerpoint/2010/main" val="11808305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9CC749-6276-406E-B0AF-818CE1BFF796}" type="slidenum">
              <a:rPr lang="it-IT" altLang="it-IT" smtClean="0"/>
              <a:pPr>
                <a:spcBef>
                  <a:spcPct val="0"/>
                </a:spcBef>
              </a:pPr>
              <a:t>76</a:t>
            </a:fld>
            <a:endParaRPr lang="it-IT" altLang="it-IT" smtClean="0"/>
          </a:p>
        </p:txBody>
      </p:sp>
    </p:spTree>
    <p:extLst>
      <p:ext uri="{BB962C8B-B14F-4D97-AF65-F5344CB8AC3E}">
        <p14:creationId xmlns:p14="http://schemas.microsoft.com/office/powerpoint/2010/main" val="20739692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9615F4-3C63-421A-AFB4-D6B56D596CB1}" type="slidenum">
              <a:rPr lang="it-IT" altLang="it-IT" smtClean="0"/>
              <a:pPr>
                <a:spcBef>
                  <a:spcPct val="0"/>
                </a:spcBef>
              </a:pPr>
              <a:t>77</a:t>
            </a:fld>
            <a:endParaRPr lang="it-IT" altLang="it-IT" smtClean="0"/>
          </a:p>
        </p:txBody>
      </p:sp>
    </p:spTree>
    <p:extLst>
      <p:ext uri="{BB962C8B-B14F-4D97-AF65-F5344CB8AC3E}">
        <p14:creationId xmlns:p14="http://schemas.microsoft.com/office/powerpoint/2010/main" val="28948646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2B378A-1D86-478D-B118-13230028B6CB}" type="slidenum">
              <a:rPr lang="it-IT" altLang="it-IT" smtClean="0"/>
              <a:pPr>
                <a:spcBef>
                  <a:spcPct val="0"/>
                </a:spcBef>
              </a:pPr>
              <a:t>78</a:t>
            </a:fld>
            <a:endParaRPr lang="it-IT" altLang="it-IT"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9326414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06DBBB-803E-4143-8CA7-1B2286BB8400}" type="slidenum">
              <a:rPr lang="it-IT" altLang="it-IT" smtClean="0"/>
              <a:pPr>
                <a:spcBef>
                  <a:spcPct val="0"/>
                </a:spcBef>
              </a:pPr>
              <a:t>79</a:t>
            </a:fld>
            <a:endParaRPr lang="it-IT" altLang="it-IT" smtClean="0"/>
          </a:p>
        </p:txBody>
      </p:sp>
    </p:spTree>
    <p:extLst>
      <p:ext uri="{BB962C8B-B14F-4D97-AF65-F5344CB8AC3E}">
        <p14:creationId xmlns:p14="http://schemas.microsoft.com/office/powerpoint/2010/main" val="38757649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33D7FA-ECE7-48AF-947D-661999D71FDC}" type="slidenum">
              <a:rPr lang="it-IT" altLang="it-IT" smtClean="0"/>
              <a:pPr>
                <a:spcBef>
                  <a:spcPct val="0"/>
                </a:spcBef>
              </a:pPr>
              <a:t>80</a:t>
            </a:fld>
            <a:endParaRPr lang="it-IT" altLang="it-IT" smtClean="0"/>
          </a:p>
        </p:txBody>
      </p:sp>
    </p:spTree>
    <p:extLst>
      <p:ext uri="{BB962C8B-B14F-4D97-AF65-F5344CB8AC3E}">
        <p14:creationId xmlns:p14="http://schemas.microsoft.com/office/powerpoint/2010/main" val="36563892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D86DF2-FD17-44A5-A424-E5FDA80C84D1}" type="slidenum">
              <a:rPr lang="it-IT" altLang="it-IT" smtClean="0"/>
              <a:pPr>
                <a:spcBef>
                  <a:spcPct val="0"/>
                </a:spcBef>
              </a:pPr>
              <a:t>81</a:t>
            </a:fld>
            <a:endParaRPr lang="it-IT" altLang="it-IT" smtClean="0"/>
          </a:p>
        </p:txBody>
      </p:sp>
    </p:spTree>
    <p:extLst>
      <p:ext uri="{BB962C8B-B14F-4D97-AF65-F5344CB8AC3E}">
        <p14:creationId xmlns:p14="http://schemas.microsoft.com/office/powerpoint/2010/main" val="42865812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367608-074F-4372-A07C-A9AEA7498064}" type="slidenum">
              <a:rPr lang="it-IT" altLang="it-IT" smtClean="0"/>
              <a:pPr>
                <a:spcBef>
                  <a:spcPct val="0"/>
                </a:spcBef>
              </a:pPr>
              <a:t>82</a:t>
            </a:fld>
            <a:endParaRPr lang="it-IT" altLang="it-IT" smtClean="0"/>
          </a:p>
        </p:txBody>
      </p:sp>
    </p:spTree>
    <p:extLst>
      <p:ext uri="{BB962C8B-B14F-4D97-AF65-F5344CB8AC3E}">
        <p14:creationId xmlns:p14="http://schemas.microsoft.com/office/powerpoint/2010/main" val="38543933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7518EF-05EA-4E3E-88D2-2C6922267182}" type="slidenum">
              <a:rPr lang="it-IT" altLang="it-IT" smtClean="0"/>
              <a:pPr>
                <a:spcBef>
                  <a:spcPct val="0"/>
                </a:spcBef>
              </a:pPr>
              <a:t>83</a:t>
            </a:fld>
            <a:endParaRPr lang="it-IT" altLang="it-IT" smtClean="0"/>
          </a:p>
        </p:txBody>
      </p:sp>
    </p:spTree>
    <p:extLst>
      <p:ext uri="{BB962C8B-B14F-4D97-AF65-F5344CB8AC3E}">
        <p14:creationId xmlns:p14="http://schemas.microsoft.com/office/powerpoint/2010/main" val="1331617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E9D215-C2B1-499C-B6AB-F24667ED412C}" type="slidenum">
              <a:rPr lang="it-IT" altLang="it-IT" smtClean="0"/>
              <a:pPr>
                <a:spcBef>
                  <a:spcPct val="0"/>
                </a:spcBef>
              </a:pPr>
              <a:t>9</a:t>
            </a:fld>
            <a:endParaRPr lang="it-IT" altLang="it-IT" smtClean="0"/>
          </a:p>
        </p:txBody>
      </p:sp>
    </p:spTree>
    <p:extLst>
      <p:ext uri="{BB962C8B-B14F-4D97-AF65-F5344CB8AC3E}">
        <p14:creationId xmlns:p14="http://schemas.microsoft.com/office/powerpoint/2010/main" val="12649135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B9E2DD-B1F0-4E32-A9EE-10A6FA2DB1BD}" type="slidenum">
              <a:rPr lang="it-IT" altLang="it-IT" smtClean="0"/>
              <a:pPr>
                <a:spcBef>
                  <a:spcPct val="0"/>
                </a:spcBef>
              </a:pPr>
              <a:t>84</a:t>
            </a:fld>
            <a:endParaRPr lang="it-IT" altLang="it-IT" smtClean="0"/>
          </a:p>
        </p:txBody>
      </p:sp>
    </p:spTree>
    <p:extLst>
      <p:ext uri="{BB962C8B-B14F-4D97-AF65-F5344CB8AC3E}">
        <p14:creationId xmlns:p14="http://schemas.microsoft.com/office/powerpoint/2010/main" val="36123719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CB6A1E-5821-4842-A372-513735237FF0}" type="slidenum">
              <a:rPr lang="it-IT" altLang="it-IT" smtClean="0"/>
              <a:pPr>
                <a:spcBef>
                  <a:spcPct val="0"/>
                </a:spcBef>
              </a:pPr>
              <a:t>85</a:t>
            </a:fld>
            <a:endParaRPr lang="it-IT" altLang="it-IT" smtClean="0"/>
          </a:p>
        </p:txBody>
      </p:sp>
    </p:spTree>
    <p:extLst>
      <p:ext uri="{BB962C8B-B14F-4D97-AF65-F5344CB8AC3E}">
        <p14:creationId xmlns:p14="http://schemas.microsoft.com/office/powerpoint/2010/main" val="6660624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D5105A-2C98-4153-95E7-A6B63E185C1C}" type="slidenum">
              <a:rPr lang="it-IT" altLang="it-IT" smtClean="0"/>
              <a:pPr>
                <a:spcBef>
                  <a:spcPct val="0"/>
                </a:spcBef>
              </a:pPr>
              <a:t>86</a:t>
            </a:fld>
            <a:endParaRPr lang="it-IT" altLang="it-IT" smtClean="0"/>
          </a:p>
        </p:txBody>
      </p:sp>
    </p:spTree>
    <p:extLst>
      <p:ext uri="{BB962C8B-B14F-4D97-AF65-F5344CB8AC3E}">
        <p14:creationId xmlns:p14="http://schemas.microsoft.com/office/powerpoint/2010/main" val="11189287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077CE8-1870-48D8-9C05-CAB44E53C716}" type="slidenum">
              <a:rPr lang="it-IT" altLang="it-IT" smtClean="0"/>
              <a:pPr>
                <a:spcBef>
                  <a:spcPct val="0"/>
                </a:spcBef>
              </a:pPr>
              <a:t>87</a:t>
            </a:fld>
            <a:endParaRPr lang="it-IT" altLang="it-IT" smtClean="0"/>
          </a:p>
        </p:txBody>
      </p:sp>
    </p:spTree>
    <p:extLst>
      <p:ext uri="{BB962C8B-B14F-4D97-AF65-F5344CB8AC3E}">
        <p14:creationId xmlns:p14="http://schemas.microsoft.com/office/powerpoint/2010/main" val="5280190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DF604D-3CC7-4561-8FBD-5EF949986EAC}" type="slidenum">
              <a:rPr lang="it-IT" altLang="it-IT" smtClean="0"/>
              <a:pPr>
                <a:spcBef>
                  <a:spcPct val="0"/>
                </a:spcBef>
              </a:pPr>
              <a:t>88</a:t>
            </a:fld>
            <a:endParaRPr lang="it-IT" altLang="it-IT" smtClean="0"/>
          </a:p>
        </p:txBody>
      </p:sp>
    </p:spTree>
    <p:extLst>
      <p:ext uri="{BB962C8B-B14F-4D97-AF65-F5344CB8AC3E}">
        <p14:creationId xmlns:p14="http://schemas.microsoft.com/office/powerpoint/2010/main" val="16272932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E6F78E-343F-447A-9BF3-6AEF3544EFC0}" type="slidenum">
              <a:rPr lang="it-IT" altLang="it-IT" smtClean="0"/>
              <a:pPr>
                <a:spcBef>
                  <a:spcPct val="0"/>
                </a:spcBef>
              </a:pPr>
              <a:t>89</a:t>
            </a:fld>
            <a:endParaRPr lang="it-IT" altLang="it-IT" smtClean="0"/>
          </a:p>
        </p:txBody>
      </p:sp>
    </p:spTree>
    <p:extLst>
      <p:ext uri="{BB962C8B-B14F-4D97-AF65-F5344CB8AC3E}">
        <p14:creationId xmlns:p14="http://schemas.microsoft.com/office/powerpoint/2010/main" val="38418557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B6355A-03F6-4F65-8F27-F268427CD4BE}" type="slidenum">
              <a:rPr lang="it-IT" altLang="it-IT" smtClean="0"/>
              <a:pPr>
                <a:spcBef>
                  <a:spcPct val="0"/>
                </a:spcBef>
              </a:pPr>
              <a:t>90</a:t>
            </a:fld>
            <a:endParaRPr lang="it-IT" altLang="it-IT" smtClean="0"/>
          </a:p>
        </p:txBody>
      </p:sp>
    </p:spTree>
    <p:extLst>
      <p:ext uri="{BB962C8B-B14F-4D97-AF65-F5344CB8AC3E}">
        <p14:creationId xmlns:p14="http://schemas.microsoft.com/office/powerpoint/2010/main" val="41528101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54DBDC2-A1C3-4F22-A256-FAD367C5D28E}" type="slidenum">
              <a:rPr lang="it-IT" altLang="it-IT" smtClean="0"/>
              <a:pPr>
                <a:spcBef>
                  <a:spcPct val="0"/>
                </a:spcBef>
              </a:pPr>
              <a:t>91</a:t>
            </a:fld>
            <a:endParaRPr lang="it-IT" altLang="it-IT" smtClean="0"/>
          </a:p>
        </p:txBody>
      </p:sp>
    </p:spTree>
    <p:extLst>
      <p:ext uri="{BB962C8B-B14F-4D97-AF65-F5344CB8AC3E}">
        <p14:creationId xmlns:p14="http://schemas.microsoft.com/office/powerpoint/2010/main" val="6262242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2BCA06-2855-480C-9872-F05C22E9F29E}" type="slidenum">
              <a:rPr lang="it-IT" altLang="it-IT" smtClean="0"/>
              <a:pPr>
                <a:spcBef>
                  <a:spcPct val="0"/>
                </a:spcBef>
              </a:pPr>
              <a:t>92</a:t>
            </a:fld>
            <a:endParaRPr lang="it-IT" altLang="it-IT" smtClean="0"/>
          </a:p>
        </p:txBody>
      </p:sp>
    </p:spTree>
    <p:extLst>
      <p:ext uri="{BB962C8B-B14F-4D97-AF65-F5344CB8AC3E}">
        <p14:creationId xmlns:p14="http://schemas.microsoft.com/office/powerpoint/2010/main" val="5912185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613077-E101-4E54-95A9-61BB0304B408}" type="slidenum">
              <a:rPr lang="en-US" altLang="it-IT" smtClean="0"/>
              <a:pPr>
                <a:spcBef>
                  <a:spcPct val="0"/>
                </a:spcBef>
              </a:pPr>
              <a:t>93</a:t>
            </a:fld>
            <a:endParaRPr lang="en-US" altLang="it-IT"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164608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AA5D90-E2A0-42A2-91D3-B30DA89700B3}" type="slidenum">
              <a:rPr lang="it-IT" altLang="it-IT" smtClean="0"/>
              <a:pPr>
                <a:spcBef>
                  <a:spcPct val="0"/>
                </a:spcBef>
              </a:pPr>
              <a:t>10</a:t>
            </a:fld>
            <a:endParaRPr lang="it-IT" altLang="it-IT" smtClean="0"/>
          </a:p>
        </p:txBody>
      </p:sp>
    </p:spTree>
    <p:extLst>
      <p:ext uri="{BB962C8B-B14F-4D97-AF65-F5344CB8AC3E}">
        <p14:creationId xmlns:p14="http://schemas.microsoft.com/office/powerpoint/2010/main" val="11071347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6724B1-E386-4ABC-A32B-FB3EB85ECAF5}" type="slidenum">
              <a:rPr lang="en-US" altLang="it-IT" smtClean="0"/>
              <a:pPr>
                <a:spcBef>
                  <a:spcPct val="0"/>
                </a:spcBef>
              </a:pPr>
              <a:t>94</a:t>
            </a:fld>
            <a:endParaRPr lang="en-US" altLang="it-IT"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0125015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2DC3DB-7573-4FCE-8066-F5317BC2A8B1}" type="slidenum">
              <a:rPr lang="en-US" altLang="it-IT" smtClean="0"/>
              <a:pPr>
                <a:spcBef>
                  <a:spcPct val="0"/>
                </a:spcBef>
              </a:pPr>
              <a:t>95</a:t>
            </a:fld>
            <a:endParaRPr lang="en-US" altLang="it-IT"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3242921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35B9FA-C381-4697-9E1A-DE8691AA7230}" type="slidenum">
              <a:rPr lang="it-IT" altLang="it-IT" smtClean="0"/>
              <a:pPr>
                <a:spcBef>
                  <a:spcPct val="0"/>
                </a:spcBef>
              </a:pPr>
              <a:t>96</a:t>
            </a:fld>
            <a:endParaRPr lang="it-IT" altLang="it-IT" smtClean="0"/>
          </a:p>
        </p:txBody>
      </p:sp>
    </p:spTree>
    <p:extLst>
      <p:ext uri="{BB962C8B-B14F-4D97-AF65-F5344CB8AC3E}">
        <p14:creationId xmlns:p14="http://schemas.microsoft.com/office/powerpoint/2010/main" val="33080439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67D037-DF43-4CAF-84C1-4E801F280EC2}" type="slidenum">
              <a:rPr lang="it-IT" altLang="it-IT" smtClean="0"/>
              <a:pPr>
                <a:spcBef>
                  <a:spcPct val="0"/>
                </a:spcBef>
              </a:pPr>
              <a:t>97</a:t>
            </a:fld>
            <a:endParaRPr lang="it-IT" altLang="it-IT" smtClean="0"/>
          </a:p>
        </p:txBody>
      </p:sp>
    </p:spTree>
    <p:extLst>
      <p:ext uri="{BB962C8B-B14F-4D97-AF65-F5344CB8AC3E}">
        <p14:creationId xmlns:p14="http://schemas.microsoft.com/office/powerpoint/2010/main" val="41639205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0E1EF2-F5BE-4B54-8A92-739009E6778F}" type="slidenum">
              <a:rPr lang="it-IT" altLang="it-IT" smtClean="0"/>
              <a:pPr>
                <a:spcBef>
                  <a:spcPct val="0"/>
                </a:spcBef>
              </a:pPr>
              <a:t>98</a:t>
            </a:fld>
            <a:endParaRPr lang="it-IT" altLang="it-IT" smtClean="0"/>
          </a:p>
        </p:txBody>
      </p:sp>
    </p:spTree>
    <p:extLst>
      <p:ext uri="{BB962C8B-B14F-4D97-AF65-F5344CB8AC3E}">
        <p14:creationId xmlns:p14="http://schemas.microsoft.com/office/powerpoint/2010/main" val="19516939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00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686535-6191-4448-8F06-78E7BF3A4A5B}" type="slidenum">
              <a:rPr lang="it-IT" altLang="it-IT" smtClean="0"/>
              <a:pPr>
                <a:spcBef>
                  <a:spcPct val="0"/>
                </a:spcBef>
              </a:pPr>
              <a:t>99</a:t>
            </a:fld>
            <a:endParaRPr lang="it-IT" altLang="it-IT" smtClean="0"/>
          </a:p>
        </p:txBody>
      </p:sp>
    </p:spTree>
    <p:extLst>
      <p:ext uri="{BB962C8B-B14F-4D97-AF65-F5344CB8AC3E}">
        <p14:creationId xmlns:p14="http://schemas.microsoft.com/office/powerpoint/2010/main" val="10662281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02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FFB428-1430-42CD-BB86-690F0F93E039}" type="slidenum">
              <a:rPr lang="it-IT" altLang="it-IT" smtClean="0"/>
              <a:pPr>
                <a:spcBef>
                  <a:spcPct val="0"/>
                </a:spcBef>
              </a:pPr>
              <a:t>100</a:t>
            </a:fld>
            <a:endParaRPr lang="it-IT" altLang="it-IT" smtClean="0"/>
          </a:p>
        </p:txBody>
      </p:sp>
    </p:spTree>
    <p:extLst>
      <p:ext uri="{BB962C8B-B14F-4D97-AF65-F5344CB8AC3E}">
        <p14:creationId xmlns:p14="http://schemas.microsoft.com/office/powerpoint/2010/main" val="14476123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4E7A02-BFEF-4F0E-A988-284D44F503C6}" type="slidenum">
              <a:rPr lang="it-IT" altLang="it-IT" smtClean="0"/>
              <a:pPr>
                <a:spcBef>
                  <a:spcPct val="0"/>
                </a:spcBef>
              </a:pPr>
              <a:t>101</a:t>
            </a:fld>
            <a:endParaRPr lang="it-IT" altLang="it-IT" smtClean="0"/>
          </a:p>
        </p:txBody>
      </p:sp>
    </p:spTree>
    <p:extLst>
      <p:ext uri="{BB962C8B-B14F-4D97-AF65-F5344CB8AC3E}">
        <p14:creationId xmlns:p14="http://schemas.microsoft.com/office/powerpoint/2010/main" val="38420277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029E4E-74BA-4190-A87A-6F038F4AA880}" type="slidenum">
              <a:rPr lang="it-IT" altLang="it-IT" smtClean="0"/>
              <a:pPr>
                <a:spcBef>
                  <a:spcPct val="0"/>
                </a:spcBef>
              </a:pPr>
              <a:t>102</a:t>
            </a:fld>
            <a:endParaRPr lang="it-IT" altLang="it-IT" smtClean="0"/>
          </a:p>
        </p:txBody>
      </p:sp>
    </p:spTree>
    <p:extLst>
      <p:ext uri="{BB962C8B-B14F-4D97-AF65-F5344CB8AC3E}">
        <p14:creationId xmlns:p14="http://schemas.microsoft.com/office/powerpoint/2010/main" val="29524336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08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9966BC-C0A9-4B86-BA68-A81C343DCAFB}" type="slidenum">
              <a:rPr lang="it-IT" altLang="it-IT" smtClean="0"/>
              <a:pPr>
                <a:spcBef>
                  <a:spcPct val="0"/>
                </a:spcBef>
              </a:pPr>
              <a:t>103</a:t>
            </a:fld>
            <a:endParaRPr lang="it-IT" altLang="it-IT" smtClean="0"/>
          </a:p>
        </p:txBody>
      </p:sp>
    </p:spTree>
    <p:extLst>
      <p:ext uri="{BB962C8B-B14F-4D97-AF65-F5344CB8AC3E}">
        <p14:creationId xmlns:p14="http://schemas.microsoft.com/office/powerpoint/2010/main" val="1935029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523F-3F01-4D93-ADA6-E7F828F9D196}" type="slidenum">
              <a:rPr lang="en-US" altLang="it-IT"/>
              <a:pPr>
                <a:defRPr/>
              </a:pPr>
              <a:t>‹#›</a:t>
            </a:fld>
            <a:endParaRPr lang="en-US" altLang="it-IT"/>
          </a:p>
        </p:txBody>
      </p:sp>
    </p:spTree>
    <p:extLst>
      <p:ext uri="{BB962C8B-B14F-4D97-AF65-F5344CB8AC3E}">
        <p14:creationId xmlns:p14="http://schemas.microsoft.com/office/powerpoint/2010/main" val="3269918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33597-68D0-45E2-9192-0281CB036030}" type="slidenum">
              <a:rPr lang="en-US" altLang="it-IT"/>
              <a:pPr>
                <a:defRPr/>
              </a:pPr>
              <a:t>‹#›</a:t>
            </a:fld>
            <a:endParaRPr lang="en-US" altLang="it-IT"/>
          </a:p>
        </p:txBody>
      </p:sp>
    </p:spTree>
    <p:extLst>
      <p:ext uri="{BB962C8B-B14F-4D97-AF65-F5344CB8AC3E}">
        <p14:creationId xmlns:p14="http://schemas.microsoft.com/office/powerpoint/2010/main" val="79958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68E80-150F-4990-8DA1-34D8A9F08882}" type="slidenum">
              <a:rPr lang="en-US" altLang="it-IT"/>
              <a:pPr>
                <a:defRPr/>
              </a:pPr>
              <a:t>‹#›</a:t>
            </a:fld>
            <a:endParaRPr lang="en-US" altLang="it-IT"/>
          </a:p>
        </p:txBody>
      </p:sp>
    </p:spTree>
    <p:extLst>
      <p:ext uri="{BB962C8B-B14F-4D97-AF65-F5344CB8AC3E}">
        <p14:creationId xmlns:p14="http://schemas.microsoft.com/office/powerpoint/2010/main" val="190487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D4B1EF-9B16-4CA4-B792-5D1AB0C34CA7}" type="slidenum">
              <a:rPr lang="en-US" altLang="it-IT"/>
              <a:pPr>
                <a:defRPr/>
              </a:pPr>
              <a:t>‹#›</a:t>
            </a:fld>
            <a:endParaRPr lang="en-US" altLang="it-IT"/>
          </a:p>
        </p:txBody>
      </p:sp>
    </p:spTree>
    <p:extLst>
      <p:ext uri="{BB962C8B-B14F-4D97-AF65-F5344CB8AC3E}">
        <p14:creationId xmlns:p14="http://schemas.microsoft.com/office/powerpoint/2010/main" val="80286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E9A55-5ACD-4538-8765-56BC7E0CEB87}" type="slidenum">
              <a:rPr lang="en-US" altLang="it-IT"/>
              <a:pPr>
                <a:defRPr/>
              </a:pPr>
              <a:t>‹#›</a:t>
            </a:fld>
            <a:endParaRPr lang="en-US" altLang="it-IT"/>
          </a:p>
        </p:txBody>
      </p:sp>
    </p:spTree>
    <p:extLst>
      <p:ext uri="{BB962C8B-B14F-4D97-AF65-F5344CB8AC3E}">
        <p14:creationId xmlns:p14="http://schemas.microsoft.com/office/powerpoint/2010/main" val="92464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E85BC-D996-4A15-B50D-D6F1DA891765}" type="slidenum">
              <a:rPr lang="en-US" altLang="it-IT"/>
              <a:pPr>
                <a:defRPr/>
              </a:pPr>
              <a:t>‹#›</a:t>
            </a:fld>
            <a:endParaRPr lang="en-US" altLang="it-IT"/>
          </a:p>
        </p:txBody>
      </p:sp>
    </p:spTree>
    <p:extLst>
      <p:ext uri="{BB962C8B-B14F-4D97-AF65-F5344CB8AC3E}">
        <p14:creationId xmlns:p14="http://schemas.microsoft.com/office/powerpoint/2010/main" val="405884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B11D91-B5C7-42A9-97CE-0C35AE928DFF}" type="slidenum">
              <a:rPr lang="en-US" altLang="it-IT"/>
              <a:pPr>
                <a:defRPr/>
              </a:pPr>
              <a:t>‹#›</a:t>
            </a:fld>
            <a:endParaRPr lang="en-US" altLang="it-IT"/>
          </a:p>
        </p:txBody>
      </p:sp>
    </p:spTree>
    <p:extLst>
      <p:ext uri="{BB962C8B-B14F-4D97-AF65-F5344CB8AC3E}">
        <p14:creationId xmlns:p14="http://schemas.microsoft.com/office/powerpoint/2010/main" val="71887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D5EC596-E62A-457A-A4D4-E12884FDE606}" type="slidenum">
              <a:rPr lang="en-US" altLang="it-IT"/>
              <a:pPr>
                <a:defRPr/>
              </a:pPr>
              <a:t>‹#›</a:t>
            </a:fld>
            <a:endParaRPr lang="en-US" altLang="it-IT"/>
          </a:p>
        </p:txBody>
      </p:sp>
    </p:spTree>
    <p:extLst>
      <p:ext uri="{BB962C8B-B14F-4D97-AF65-F5344CB8AC3E}">
        <p14:creationId xmlns:p14="http://schemas.microsoft.com/office/powerpoint/2010/main" val="310220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5941FE-6CD7-4ABB-9516-CFFBFE8897AD}" type="slidenum">
              <a:rPr lang="en-US" altLang="it-IT"/>
              <a:pPr>
                <a:defRPr/>
              </a:pPr>
              <a:t>‹#›</a:t>
            </a:fld>
            <a:endParaRPr lang="en-US" altLang="it-IT"/>
          </a:p>
        </p:txBody>
      </p:sp>
    </p:spTree>
    <p:extLst>
      <p:ext uri="{BB962C8B-B14F-4D97-AF65-F5344CB8AC3E}">
        <p14:creationId xmlns:p14="http://schemas.microsoft.com/office/powerpoint/2010/main" val="67287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E5D1E5-0BF9-46FB-B07D-27171F0D186A}" type="slidenum">
              <a:rPr lang="en-US" altLang="it-IT"/>
              <a:pPr>
                <a:defRPr/>
              </a:pPr>
              <a:t>‹#›</a:t>
            </a:fld>
            <a:endParaRPr lang="en-US" altLang="it-IT"/>
          </a:p>
        </p:txBody>
      </p:sp>
    </p:spTree>
    <p:extLst>
      <p:ext uri="{BB962C8B-B14F-4D97-AF65-F5344CB8AC3E}">
        <p14:creationId xmlns:p14="http://schemas.microsoft.com/office/powerpoint/2010/main" val="218423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9AFA7-EE50-4CBA-9F26-9AEFD296D869}" type="slidenum">
              <a:rPr lang="en-US" altLang="it-IT"/>
              <a:pPr>
                <a:defRPr/>
              </a:pPr>
              <a:t>‹#›</a:t>
            </a:fld>
            <a:endParaRPr lang="en-US" altLang="it-IT"/>
          </a:p>
        </p:txBody>
      </p:sp>
    </p:spTree>
    <p:extLst>
      <p:ext uri="{BB962C8B-B14F-4D97-AF65-F5344CB8AC3E}">
        <p14:creationId xmlns:p14="http://schemas.microsoft.com/office/powerpoint/2010/main" val="312270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366F6E89-34A2-4624-B140-4F38AB0063A9}"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86.jpeg"/></Relationships>
</file>

<file path=ppt/slides/_rels/slide12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190.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12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8" Type="http://schemas.openxmlformats.org/officeDocument/2006/relationships/image" Target="../media/image193.wmf"/><Relationship Id="rId3" Type="http://schemas.openxmlformats.org/officeDocument/2006/relationships/notesSlide" Target="../notesSlides/notesSlide123.xml"/><Relationship Id="rId7" Type="http://schemas.openxmlformats.org/officeDocument/2006/relationships/oleObject" Target="../embeddings/oleObject54.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192.wmf"/><Relationship Id="rId5" Type="http://schemas.openxmlformats.org/officeDocument/2006/relationships/oleObject" Target="../embeddings/oleObject53.bin"/><Relationship Id="rId4" Type="http://schemas.openxmlformats.org/officeDocument/2006/relationships/image" Target="../media/image194.wmf"/></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xml"/><Relationship Id="rId1" Type="http://schemas.openxmlformats.org/officeDocument/2006/relationships/vmlDrawing" Target="../drawings/vmlDrawing19.vml"/><Relationship Id="rId5" Type="http://schemas.openxmlformats.org/officeDocument/2006/relationships/image" Target="../media/image195.wmf"/><Relationship Id="rId4" Type="http://schemas.openxmlformats.org/officeDocument/2006/relationships/oleObject" Target="../embeddings/oleObject55.bin"/></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5.wmf"/></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65.wmf"/><Relationship Id="rId18" Type="http://schemas.openxmlformats.org/officeDocument/2006/relationships/oleObject" Target="../embeddings/oleObject8.bin"/><Relationship Id="rId3" Type="http://schemas.openxmlformats.org/officeDocument/2006/relationships/notesSlide" Target="../notesSlides/notesSlide39.xml"/><Relationship Id="rId7" Type="http://schemas.openxmlformats.org/officeDocument/2006/relationships/image" Target="../media/image62.wmf"/><Relationship Id="rId12" Type="http://schemas.openxmlformats.org/officeDocument/2006/relationships/oleObject" Target="../embeddings/oleObject5.bin"/><Relationship Id="rId17" Type="http://schemas.openxmlformats.org/officeDocument/2006/relationships/image" Target="../media/image67.wmf"/><Relationship Id="rId2" Type="http://schemas.openxmlformats.org/officeDocument/2006/relationships/slideLayout" Target="../slideLayouts/slideLayout1.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4.wmf"/><Relationship Id="rId5" Type="http://schemas.openxmlformats.org/officeDocument/2006/relationships/image" Target="../media/image61.wmf"/><Relationship Id="rId15" Type="http://schemas.openxmlformats.org/officeDocument/2006/relationships/image" Target="../media/image66.wmf"/><Relationship Id="rId10" Type="http://schemas.openxmlformats.org/officeDocument/2006/relationships/oleObject" Target="../embeddings/oleObject4.bin"/><Relationship Id="rId19" Type="http://schemas.openxmlformats.org/officeDocument/2006/relationships/image" Target="../media/image68.wmf"/><Relationship Id="rId4" Type="http://schemas.openxmlformats.org/officeDocument/2006/relationships/oleObject" Target="../embeddings/oleObject1.bin"/><Relationship Id="rId9" Type="http://schemas.openxmlformats.org/officeDocument/2006/relationships/image" Target="../media/image63.wmf"/><Relationship Id="rId14" Type="http://schemas.openxmlformats.org/officeDocument/2006/relationships/oleObject" Target="../embeddings/oleObject6.bin"/></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0.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41.xml"/><Relationship Id="rId7" Type="http://schemas.openxmlformats.org/officeDocument/2006/relationships/image" Target="../media/image72.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10.bin"/><Relationship Id="rId11" Type="http://schemas.openxmlformats.org/officeDocument/2006/relationships/image" Target="../media/image74.wmf"/><Relationship Id="rId5" Type="http://schemas.openxmlformats.org/officeDocument/2006/relationships/image" Target="../media/image71.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73.wmf"/></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81.wmf"/><Relationship Id="rId18" Type="http://schemas.openxmlformats.org/officeDocument/2006/relationships/oleObject" Target="../embeddings/oleObject19.bin"/><Relationship Id="rId3" Type="http://schemas.openxmlformats.org/officeDocument/2006/relationships/notesSlide" Target="../notesSlides/notesSlide44.xml"/><Relationship Id="rId7" Type="http://schemas.openxmlformats.org/officeDocument/2006/relationships/image" Target="../media/image78.wmf"/><Relationship Id="rId12" Type="http://schemas.openxmlformats.org/officeDocument/2006/relationships/oleObject" Target="../embeddings/oleObject16.bin"/><Relationship Id="rId17" Type="http://schemas.openxmlformats.org/officeDocument/2006/relationships/image" Target="../media/image83.wmf"/><Relationship Id="rId2" Type="http://schemas.openxmlformats.org/officeDocument/2006/relationships/slideLayout" Target="../slideLayouts/slideLayout1.xml"/><Relationship Id="rId16" Type="http://schemas.openxmlformats.org/officeDocument/2006/relationships/oleObject" Target="../embeddings/oleObject18.bin"/><Relationship Id="rId20" Type="http://schemas.openxmlformats.org/officeDocument/2006/relationships/image" Target="../media/image87.png"/><Relationship Id="rId1" Type="http://schemas.openxmlformats.org/officeDocument/2006/relationships/vmlDrawing" Target="../drawings/vmlDrawing3.vml"/><Relationship Id="rId6" Type="http://schemas.openxmlformats.org/officeDocument/2006/relationships/oleObject" Target="../embeddings/oleObject13.bin"/><Relationship Id="rId11" Type="http://schemas.openxmlformats.org/officeDocument/2006/relationships/image" Target="../media/image80.wmf"/><Relationship Id="rId5" Type="http://schemas.openxmlformats.org/officeDocument/2006/relationships/image" Target="../media/image86.png"/><Relationship Id="rId15" Type="http://schemas.openxmlformats.org/officeDocument/2006/relationships/image" Target="../media/image82.wmf"/><Relationship Id="rId10" Type="http://schemas.openxmlformats.org/officeDocument/2006/relationships/oleObject" Target="../embeddings/oleObject15.bin"/><Relationship Id="rId19" Type="http://schemas.openxmlformats.org/officeDocument/2006/relationships/image" Target="../media/image84.wmf"/><Relationship Id="rId4" Type="http://schemas.openxmlformats.org/officeDocument/2006/relationships/image" Target="../media/image85.png"/><Relationship Id="rId9" Type="http://schemas.openxmlformats.org/officeDocument/2006/relationships/image" Target="../media/image79.wmf"/><Relationship Id="rId14" Type="http://schemas.openxmlformats.org/officeDocument/2006/relationships/oleObject" Target="../embeddings/oleObject17.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89.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21.bin"/><Relationship Id="rId5" Type="http://schemas.openxmlformats.org/officeDocument/2006/relationships/image" Target="../media/image88.wmf"/><Relationship Id="rId4" Type="http://schemas.openxmlformats.org/officeDocument/2006/relationships/oleObject" Target="../embeddings/oleObject20.bin"/></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1.wmf"/></Relationships>
</file>

<file path=ppt/slides/_rels/slide49.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notesSlide" Target="../notesSlides/notesSlide47.xml"/><Relationship Id="rId7"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91.wmf"/><Relationship Id="rId5" Type="http://schemas.openxmlformats.org/officeDocument/2006/relationships/oleObject" Target="../embeddings/oleObject22.bin"/><Relationship Id="rId10" Type="http://schemas.openxmlformats.org/officeDocument/2006/relationships/image" Target="../media/image93.wmf"/><Relationship Id="rId4" Type="http://schemas.openxmlformats.org/officeDocument/2006/relationships/image" Target="../media/image94.png"/><Relationship Id="rId9" Type="http://schemas.openxmlformats.org/officeDocument/2006/relationships/oleObject" Target="../embeddings/oleObject24.bin"/></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5.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0.wmf"/><Relationship Id="rId1" Type="http://schemas.openxmlformats.org/officeDocument/2006/relationships/slideLayout" Target="../slideLayouts/slideLayout7.xml"/><Relationship Id="rId4" Type="http://schemas.openxmlformats.org/officeDocument/2006/relationships/image" Target="../media/image51.w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97.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26.bin"/><Relationship Id="rId5" Type="http://schemas.openxmlformats.org/officeDocument/2006/relationships/image" Target="../media/image96.wmf"/><Relationship Id="rId4" Type="http://schemas.openxmlformats.org/officeDocument/2006/relationships/oleObject" Target="../embeddings/oleObject25.bin"/></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wm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05.wmf"/><Relationship Id="rId5" Type="http://schemas.openxmlformats.org/officeDocument/2006/relationships/oleObject" Target="../embeddings/oleObject27.bin"/><Relationship Id="rId4" Type="http://schemas.openxmlformats.org/officeDocument/2006/relationships/image" Target="../media/image106.w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107.wmf"/><Relationship Id="rId4" Type="http://schemas.openxmlformats.org/officeDocument/2006/relationships/oleObject" Target="../embeddings/oleObject28.bin"/></Relationships>
</file>

<file path=ppt/slides/_rels/slide62.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63.xml"/><Relationship Id="rId7" Type="http://schemas.openxmlformats.org/officeDocument/2006/relationships/image" Target="../media/image112.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30.bin"/><Relationship Id="rId5" Type="http://schemas.openxmlformats.org/officeDocument/2006/relationships/image" Target="../media/image111.wmf"/><Relationship Id="rId10" Type="http://schemas.openxmlformats.org/officeDocument/2006/relationships/image" Target="../media/image114.png"/><Relationship Id="rId4" Type="http://schemas.openxmlformats.org/officeDocument/2006/relationships/oleObject" Target="../embeddings/oleObject29.bin"/><Relationship Id="rId9" Type="http://schemas.openxmlformats.org/officeDocument/2006/relationships/image" Target="../media/image113.wmf"/></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119.wmf"/><Relationship Id="rId3" Type="http://schemas.openxmlformats.org/officeDocument/2006/relationships/notesSlide" Target="../notesSlides/notesSlide64.xml"/><Relationship Id="rId7" Type="http://schemas.openxmlformats.org/officeDocument/2006/relationships/image" Target="../media/image116.wmf"/><Relationship Id="rId12" Type="http://schemas.openxmlformats.org/officeDocument/2006/relationships/oleObject" Target="../embeddings/oleObject36.bin"/><Relationship Id="rId2" Type="http://schemas.openxmlformats.org/officeDocument/2006/relationships/slideLayout" Target="../slideLayouts/slideLayout1.xml"/><Relationship Id="rId16" Type="http://schemas.openxmlformats.org/officeDocument/2006/relationships/image" Target="../media/image114.png"/><Relationship Id="rId1" Type="http://schemas.openxmlformats.org/officeDocument/2006/relationships/vmlDrawing" Target="../drawings/vmlDrawing10.vml"/><Relationship Id="rId6" Type="http://schemas.openxmlformats.org/officeDocument/2006/relationships/oleObject" Target="../embeddings/oleObject33.bin"/><Relationship Id="rId11" Type="http://schemas.openxmlformats.org/officeDocument/2006/relationships/image" Target="../media/image118.wmf"/><Relationship Id="rId5" Type="http://schemas.openxmlformats.org/officeDocument/2006/relationships/image" Target="../media/image115.wmf"/><Relationship Id="rId15" Type="http://schemas.openxmlformats.org/officeDocument/2006/relationships/image" Target="../media/image120.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117.wmf"/><Relationship Id="rId14" Type="http://schemas.openxmlformats.org/officeDocument/2006/relationships/oleObject" Target="../embeddings/oleObject37.bin"/></Relationships>
</file>

<file path=ppt/slides/_rels/slide69.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notesSlide" Target="../notesSlides/notesSlide65.xml"/><Relationship Id="rId7"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121.wmf"/><Relationship Id="rId5" Type="http://schemas.openxmlformats.org/officeDocument/2006/relationships/oleObject" Target="../embeddings/oleObject38.bin"/><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notesSlide" Target="../notesSlides/notesSlide66.xml"/><Relationship Id="rId7" Type="http://schemas.openxmlformats.org/officeDocument/2006/relationships/image" Target="../media/image124.w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embeddings/oleObject40.bin"/><Relationship Id="rId11" Type="http://schemas.openxmlformats.org/officeDocument/2006/relationships/image" Target="../media/image126.wmf"/><Relationship Id="rId5" Type="http://schemas.openxmlformats.org/officeDocument/2006/relationships/image" Target="../media/image128.png"/><Relationship Id="rId10" Type="http://schemas.openxmlformats.org/officeDocument/2006/relationships/oleObject" Target="../embeddings/oleObject42.bin"/><Relationship Id="rId4" Type="http://schemas.openxmlformats.org/officeDocument/2006/relationships/image" Target="../media/image127.png"/><Relationship Id="rId9" Type="http://schemas.openxmlformats.org/officeDocument/2006/relationships/image" Target="../media/image125.wmf"/></Relationships>
</file>

<file path=ppt/slides/_rels/slide71.x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notesSlide" Target="../notesSlides/notesSlide67.xml"/><Relationship Id="rId7"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132.png"/><Relationship Id="rId5" Type="http://schemas.openxmlformats.org/officeDocument/2006/relationships/image" Target="../media/image129.wmf"/><Relationship Id="rId10" Type="http://schemas.openxmlformats.org/officeDocument/2006/relationships/image" Target="../media/image131.wmf"/><Relationship Id="rId4" Type="http://schemas.openxmlformats.org/officeDocument/2006/relationships/oleObject" Target="../embeddings/oleObject43.bin"/><Relationship Id="rId9" Type="http://schemas.openxmlformats.org/officeDocument/2006/relationships/oleObject" Target="../embeddings/oleObject45.bin"/></Relationships>
</file>

<file path=ppt/slides/_rels/slide72.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notesSlide" Target="../notesSlides/notesSlide68.xml"/><Relationship Id="rId7" Type="http://schemas.openxmlformats.org/officeDocument/2006/relationships/oleObject" Target="../embeddings/oleObject47.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135.png"/><Relationship Id="rId5" Type="http://schemas.openxmlformats.org/officeDocument/2006/relationships/image" Target="../media/image130.wmf"/><Relationship Id="rId10" Type="http://schemas.openxmlformats.org/officeDocument/2006/relationships/image" Target="../media/image134.wmf"/><Relationship Id="rId4" Type="http://schemas.openxmlformats.org/officeDocument/2006/relationships/oleObject" Target="../embeddings/oleObject46.bin"/><Relationship Id="rId9" Type="http://schemas.openxmlformats.org/officeDocument/2006/relationships/oleObject" Target="../embeddings/oleObject48.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137.png"/><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136.png"/><Relationship Id="rId5" Type="http://schemas.openxmlformats.org/officeDocument/2006/relationships/image" Target="../media/image130.wmf"/><Relationship Id="rId4" Type="http://schemas.openxmlformats.org/officeDocument/2006/relationships/oleObject" Target="../embeddings/oleObject49.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138.png"/><Relationship Id="rId5" Type="http://schemas.openxmlformats.org/officeDocument/2006/relationships/image" Target="../media/image130.wmf"/><Relationship Id="rId4" Type="http://schemas.openxmlformats.org/officeDocument/2006/relationships/oleObject" Target="../embeddings/oleObject50.bin"/></Relationships>
</file>

<file path=ppt/slides/_rels/slide7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notesSlide" Target="../notesSlides/notesSlide71.xml"/><Relationship Id="rId7" Type="http://schemas.openxmlformats.org/officeDocument/2006/relationships/image" Target="../media/image139.wmf"/><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oleObject" Target="../embeddings/oleObject52.bin"/><Relationship Id="rId5" Type="http://schemas.openxmlformats.org/officeDocument/2006/relationships/image" Target="../media/image130.wmf"/><Relationship Id="rId4" Type="http://schemas.openxmlformats.org/officeDocument/2006/relationships/oleObject" Target="../embeddings/oleObject51.bin"/></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44.wmf"/></Relationships>
</file>

<file path=ppt/slides/_rels/slide7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5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5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61.jpeg"/></Relationships>
</file>

<file path=ppt/slides/_rels/slide9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52400" y="1200150"/>
            <a:ext cx="86566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Chalkboard"/>
              </a:rPr>
              <a:t>differences in density of materials (rocks) in Earth’s interior</a:t>
            </a:r>
          </a:p>
          <a:p>
            <a:pPr eaLnBrk="1" hangingPunct="1">
              <a:spcBef>
                <a:spcPct val="0"/>
              </a:spcBef>
              <a:buFontTx/>
              <a:buNone/>
            </a:pPr>
            <a:r>
              <a:rPr lang="en-US" altLang="it-IT" sz="2400">
                <a:latin typeface="Chalkboard"/>
              </a:rPr>
              <a:t>  produces small differences in local gravity field (</a:t>
            </a:r>
            <a:r>
              <a:rPr lang="en-US" altLang="it-IT" sz="2400">
                <a:solidFill>
                  <a:srgbClr val="0066FF"/>
                </a:solidFill>
                <a:latin typeface="Chalkboard"/>
              </a:rPr>
              <a:t>anomalies</a:t>
            </a:r>
            <a:r>
              <a:rPr lang="en-US" altLang="it-IT" sz="2400">
                <a:latin typeface="Chalkboard"/>
              </a:rPr>
              <a:t>)</a:t>
            </a:r>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327275"/>
            <a:ext cx="6553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1828800" y="2327275"/>
            <a:ext cx="52578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5" name="Rectangle 7"/>
          <p:cNvSpPr>
            <a:spLocks noChangeArrowheads="1"/>
          </p:cNvSpPr>
          <p:nvPr/>
        </p:nvSpPr>
        <p:spPr bwMode="auto">
          <a:xfrm>
            <a:off x="609600" y="2022475"/>
            <a:ext cx="7810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i="1">
                <a:latin typeface="Chalkboard"/>
              </a:rPr>
              <a:t>can be measured with a </a:t>
            </a:r>
            <a:r>
              <a:rPr lang="en-US" altLang="it-IT" sz="2000" i="1">
                <a:solidFill>
                  <a:srgbClr val="FF6600"/>
                </a:solidFill>
                <a:latin typeface="Chalkboard"/>
              </a:rPr>
              <a:t>gravimeter </a:t>
            </a:r>
            <a:r>
              <a:rPr lang="en-US" altLang="it-IT" sz="2000" i="1">
                <a:latin typeface="Chalkboard"/>
              </a:rPr>
              <a:t>(attraction of spring to mass)</a:t>
            </a:r>
          </a:p>
        </p:txBody>
      </p:sp>
      <p:sp>
        <p:nvSpPr>
          <p:cNvPr id="6" name="Rectangle 8"/>
          <p:cNvSpPr>
            <a:spLocks noChangeArrowheads="1"/>
          </p:cNvSpPr>
          <p:nvPr/>
        </p:nvSpPr>
        <p:spPr bwMode="auto">
          <a:xfrm>
            <a:off x="163513" y="5375275"/>
            <a:ext cx="23510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C300"/>
                </a:solidFill>
                <a:latin typeface="Chalkboard"/>
              </a:rPr>
              <a:t>dense material</a:t>
            </a:r>
          </a:p>
          <a:p>
            <a:pPr eaLnBrk="1" hangingPunct="1">
              <a:spcBef>
                <a:spcPct val="0"/>
              </a:spcBef>
              <a:buFontTx/>
              <a:buNone/>
            </a:pPr>
            <a:r>
              <a:rPr lang="en-US" altLang="it-IT" sz="2000">
                <a:solidFill>
                  <a:srgbClr val="00C300"/>
                </a:solidFill>
                <a:latin typeface="Chalkboard"/>
              </a:rPr>
              <a:t>attracts</a:t>
            </a:r>
          </a:p>
          <a:p>
            <a:pPr eaLnBrk="1" hangingPunct="1">
              <a:spcBef>
                <a:spcPct val="0"/>
              </a:spcBef>
              <a:buFontTx/>
              <a:buNone/>
            </a:pPr>
            <a:r>
              <a:rPr lang="en-US" altLang="it-IT" sz="2000">
                <a:solidFill>
                  <a:srgbClr val="00C300"/>
                </a:solidFill>
                <a:latin typeface="Chalkboard"/>
              </a:rPr>
              <a:t>and extends spring</a:t>
            </a:r>
          </a:p>
        </p:txBody>
      </p:sp>
      <p:sp>
        <p:nvSpPr>
          <p:cNvPr id="7" name="Rectangle 9"/>
          <p:cNvSpPr>
            <a:spLocks noChangeArrowheads="1"/>
          </p:cNvSpPr>
          <p:nvPr/>
        </p:nvSpPr>
        <p:spPr bwMode="auto">
          <a:xfrm>
            <a:off x="6313488" y="5375275"/>
            <a:ext cx="22209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void (cave) has no</a:t>
            </a:r>
          </a:p>
          <a:p>
            <a:pPr eaLnBrk="1" hangingPunct="1">
              <a:spcBef>
                <a:spcPct val="0"/>
              </a:spcBef>
              <a:buFontTx/>
              <a:buNone/>
            </a:pPr>
            <a:r>
              <a:rPr lang="en-US" altLang="it-IT" sz="2000">
                <a:latin typeface="Chalkboard"/>
              </a:rPr>
              <a:t>mass to attract</a:t>
            </a:r>
          </a:p>
          <a:p>
            <a:pPr eaLnBrk="1" hangingPunct="1">
              <a:spcBef>
                <a:spcPct val="0"/>
              </a:spcBef>
              <a:buFontTx/>
              <a:buNone/>
            </a:pPr>
            <a:r>
              <a:rPr lang="en-US" altLang="it-IT" sz="2000">
                <a:latin typeface="Chalkboard"/>
              </a:rPr>
              <a:t>spring</a:t>
            </a:r>
          </a:p>
        </p:txBody>
      </p:sp>
      <p:sp>
        <p:nvSpPr>
          <p:cNvPr id="8" name="Rectangle 10"/>
          <p:cNvSpPr>
            <a:spLocks noChangeArrowheads="1"/>
          </p:cNvSpPr>
          <p:nvPr/>
        </p:nvSpPr>
        <p:spPr bwMode="auto">
          <a:xfrm>
            <a:off x="3433763" y="5375275"/>
            <a:ext cx="16827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6F3F50"/>
                </a:solidFill>
                <a:latin typeface="Chalkboard"/>
              </a:rPr>
              <a:t>mass uniform</a:t>
            </a:r>
          </a:p>
          <a:p>
            <a:pPr eaLnBrk="1" hangingPunct="1">
              <a:spcBef>
                <a:spcPct val="0"/>
              </a:spcBef>
              <a:buFontTx/>
              <a:buNone/>
            </a:pPr>
            <a:r>
              <a:rPr lang="en-US" altLang="it-IT" sz="2000">
                <a:solidFill>
                  <a:srgbClr val="6F3F50"/>
                </a:solidFill>
                <a:latin typeface="Chalkboard"/>
              </a:rPr>
              <a:t>and spring</a:t>
            </a:r>
          </a:p>
          <a:p>
            <a:pPr eaLnBrk="1" hangingPunct="1">
              <a:spcBef>
                <a:spcPct val="0"/>
              </a:spcBef>
              <a:buFontTx/>
              <a:buNone/>
            </a:pPr>
            <a:r>
              <a:rPr lang="en-US" altLang="it-IT" sz="2000">
                <a:solidFill>
                  <a:srgbClr val="6F3F50"/>
                </a:solidFill>
                <a:latin typeface="Chalkboard"/>
              </a:rPr>
              <a:t>is neutral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23F3AD1-5B08-4C0D-9D3E-CF1AC0A3D3C0}" type="slidenum">
              <a:rPr lang="it-IT" altLang="it-IT" sz="1400" b="1" smtClean="0"/>
              <a:pPr>
                <a:spcBef>
                  <a:spcPct val="0"/>
                </a:spcBef>
                <a:buFontTx/>
                <a:buNone/>
              </a:pPr>
              <a:t>10</a:t>
            </a:fld>
            <a:endParaRPr lang="it-IT" altLang="it-IT" sz="1400" b="1" smtClean="0"/>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40957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141663"/>
            <a:ext cx="40100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0FFCBA9-1935-491A-A296-D18516E19A04}" type="slidenum">
              <a:rPr lang="it-IT" altLang="it-IT" sz="1400" b="1" smtClean="0"/>
              <a:pPr>
                <a:spcBef>
                  <a:spcPct val="0"/>
                </a:spcBef>
                <a:buFontTx/>
                <a:buNone/>
              </a:pPr>
              <a:t>100</a:t>
            </a:fld>
            <a:endParaRPr lang="it-IT" altLang="it-IT" sz="1400" b="1" smtClean="0"/>
          </a:p>
        </p:txBody>
      </p:sp>
      <p:pic>
        <p:nvPicPr>
          <p:cNvPr id="2017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12875"/>
            <a:ext cx="8682038"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029597D-230D-4628-B9ED-E4F602CBDFF4}" type="slidenum">
              <a:rPr lang="it-IT" altLang="it-IT" sz="1400" b="1" smtClean="0"/>
              <a:pPr>
                <a:spcBef>
                  <a:spcPct val="0"/>
                </a:spcBef>
                <a:buFontTx/>
                <a:buNone/>
              </a:pPr>
              <a:t>101</a:t>
            </a:fld>
            <a:endParaRPr lang="it-IT" altLang="it-IT" sz="1400" b="1" smtClean="0"/>
          </a:p>
        </p:txBody>
      </p:sp>
      <p:pic>
        <p:nvPicPr>
          <p:cNvPr id="2037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775"/>
            <a:ext cx="9144000"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29D9366-7D99-4883-BB8C-20EEB0E3D510}" type="slidenum">
              <a:rPr lang="it-IT" altLang="it-IT" sz="1400" b="1" smtClean="0"/>
              <a:pPr>
                <a:spcBef>
                  <a:spcPct val="0"/>
                </a:spcBef>
                <a:buFontTx/>
                <a:buNone/>
              </a:pPr>
              <a:t>102</a:t>
            </a:fld>
            <a:endParaRPr lang="it-IT" altLang="it-IT" sz="1400" b="1" smtClean="0"/>
          </a:p>
        </p:txBody>
      </p:sp>
      <p:pic>
        <p:nvPicPr>
          <p:cNvPr id="2058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1388"/>
            <a:ext cx="9144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2B875C-3701-4AC3-B1FD-E89D64B4608B}" type="slidenum">
              <a:rPr lang="it-IT" altLang="it-IT" sz="1400" b="1" smtClean="0"/>
              <a:pPr>
                <a:spcBef>
                  <a:spcPct val="0"/>
                </a:spcBef>
                <a:buFontTx/>
                <a:buNone/>
              </a:pPr>
              <a:t>103</a:t>
            </a:fld>
            <a:endParaRPr lang="it-IT" altLang="it-IT" sz="1400" b="1" smtClean="0"/>
          </a:p>
        </p:txBody>
      </p:sp>
      <p:pic>
        <p:nvPicPr>
          <p:cNvPr id="2078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4850"/>
            <a:ext cx="914400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763713" y="5157788"/>
            <a:ext cx="7056437" cy="719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D7685E5-AC9D-4AFB-868F-289466F9C4A3}" type="slidenum">
              <a:rPr lang="it-IT" altLang="it-IT" sz="1400" b="1" smtClean="0"/>
              <a:pPr>
                <a:spcBef>
                  <a:spcPct val="0"/>
                </a:spcBef>
                <a:buFontTx/>
                <a:buNone/>
              </a:pPr>
              <a:t>104</a:t>
            </a:fld>
            <a:endParaRPr lang="it-IT" altLang="it-IT" sz="1400" b="1" smtClean="0"/>
          </a:p>
        </p:txBody>
      </p:sp>
      <p:pic>
        <p:nvPicPr>
          <p:cNvPr id="2099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268413"/>
            <a:ext cx="6913563"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DDBA5A-A194-44DF-BBC3-52BD0CBB1E35}" type="slidenum">
              <a:rPr lang="it-IT" altLang="it-IT" sz="1400" b="1" smtClean="0"/>
              <a:pPr>
                <a:spcBef>
                  <a:spcPct val="0"/>
                </a:spcBef>
                <a:buFontTx/>
                <a:buNone/>
              </a:pPr>
              <a:t>105</a:t>
            </a:fld>
            <a:endParaRPr lang="it-IT" altLang="it-IT" sz="1400" b="1" smtClean="0"/>
          </a:p>
        </p:txBody>
      </p:sp>
      <p:pic>
        <p:nvPicPr>
          <p:cNvPr id="2119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5600"/>
            <a:ext cx="91440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ACEBAFC-F0A9-4B2F-86E4-8841BE7C7A5D}" type="slidenum">
              <a:rPr lang="it-IT" altLang="it-IT" sz="1400" b="1" smtClean="0"/>
              <a:pPr>
                <a:spcBef>
                  <a:spcPct val="0"/>
                </a:spcBef>
                <a:buFontTx/>
                <a:buNone/>
              </a:pPr>
              <a:t>106</a:t>
            </a:fld>
            <a:endParaRPr lang="it-IT" altLang="it-IT" sz="1400" b="1" smtClean="0"/>
          </a:p>
        </p:txBody>
      </p:sp>
      <p:pic>
        <p:nvPicPr>
          <p:cNvPr id="2140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96975"/>
            <a:ext cx="79533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364A3D4-E788-4B80-9D8F-343C0F05F64F}" type="slidenum">
              <a:rPr lang="it-IT" altLang="it-IT" sz="1400" b="1" smtClean="0"/>
              <a:pPr>
                <a:spcBef>
                  <a:spcPct val="0"/>
                </a:spcBef>
                <a:buFontTx/>
                <a:buNone/>
              </a:pPr>
              <a:t>107</a:t>
            </a:fld>
            <a:endParaRPr lang="it-IT" altLang="it-IT" sz="1400" b="1" smtClean="0"/>
          </a:p>
        </p:txBody>
      </p:sp>
      <p:pic>
        <p:nvPicPr>
          <p:cNvPr id="216067" name="Picture 2" descr="http://www.geologia.com/area_raga/isostasia/isostas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196975"/>
            <a:ext cx="5329237"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1268413" y="3454400"/>
            <a:ext cx="6337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7450" y="6092825"/>
            <a:ext cx="6337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6070" name="Group 56"/>
          <p:cNvGrpSpPr>
            <a:grpSpLocks/>
          </p:cNvGrpSpPr>
          <p:nvPr/>
        </p:nvGrpSpPr>
        <p:grpSpPr bwMode="auto">
          <a:xfrm>
            <a:off x="1835150" y="4941888"/>
            <a:ext cx="5257800" cy="1150937"/>
            <a:chOff x="1835696" y="4941168"/>
            <a:chExt cx="5256584" cy="1152128"/>
          </a:xfrm>
        </p:grpSpPr>
        <p:cxnSp>
          <p:nvCxnSpPr>
            <p:cNvPr id="18" name="Straight Connector 17"/>
            <p:cNvCxnSpPr/>
            <p:nvPr/>
          </p:nvCxnSpPr>
          <p:spPr>
            <a:xfrm>
              <a:off x="1835696" y="5444926"/>
              <a:ext cx="79198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627676" y="5444926"/>
              <a:ext cx="0" cy="64837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627676" y="6093296"/>
              <a:ext cx="108083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3635505" y="5444926"/>
              <a:ext cx="73008" cy="64837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635505" y="5444926"/>
              <a:ext cx="86498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500493" y="4941168"/>
              <a:ext cx="0" cy="50375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500493" y="4941168"/>
              <a:ext cx="71897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19463" y="4941168"/>
              <a:ext cx="0" cy="2161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219463" y="5157291"/>
              <a:ext cx="108083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300301" y="4941168"/>
              <a:ext cx="0" cy="2161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300301" y="4941168"/>
              <a:ext cx="79197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16071" name="TextBox 57"/>
          <p:cNvSpPr txBox="1">
            <a:spLocks noChangeArrowheads="1"/>
          </p:cNvSpPr>
          <p:nvPr/>
        </p:nvSpPr>
        <p:spPr bwMode="auto">
          <a:xfrm>
            <a:off x="0" y="3933825"/>
            <a:ext cx="1944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a:latin typeface="Arial" panose="020B0604020202020204" pitchFamily="34" charset="0"/>
                <a:cs typeface="Arial" panose="020B0604020202020204" pitchFamily="34" charset="0"/>
              </a:rPr>
              <a:t>Superfice di compensazione</a:t>
            </a:r>
          </a:p>
        </p:txBody>
      </p:sp>
      <p:cxnSp>
        <p:nvCxnSpPr>
          <p:cNvPr id="60" name="Straight Arrow Connector 59"/>
          <p:cNvCxnSpPr/>
          <p:nvPr/>
        </p:nvCxnSpPr>
        <p:spPr>
          <a:xfrm flipV="1">
            <a:off x="827088" y="3500438"/>
            <a:ext cx="360362" cy="4333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827088" y="4581525"/>
            <a:ext cx="360362" cy="14398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6074" name="TextBox 64"/>
          <p:cNvSpPr txBox="1">
            <a:spLocks noChangeArrowheads="1"/>
          </p:cNvSpPr>
          <p:nvPr/>
        </p:nvSpPr>
        <p:spPr bwMode="auto">
          <a:xfrm>
            <a:off x="7199313" y="3789363"/>
            <a:ext cx="1944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a:latin typeface="Arial" panose="020B0604020202020204" pitchFamily="34" charset="0"/>
                <a:cs typeface="Arial" panose="020B0604020202020204" pitchFamily="34" charset="0"/>
              </a:rPr>
              <a:t>Moho</a:t>
            </a:r>
          </a:p>
        </p:txBody>
      </p:sp>
      <p:cxnSp>
        <p:nvCxnSpPr>
          <p:cNvPr id="68" name="Straight Arrow Connector 67"/>
          <p:cNvCxnSpPr/>
          <p:nvPr/>
        </p:nvCxnSpPr>
        <p:spPr>
          <a:xfrm flipH="1">
            <a:off x="7164388" y="4221163"/>
            <a:ext cx="1079500" cy="7207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flipV="1">
            <a:off x="7667625" y="3500438"/>
            <a:ext cx="504825" cy="2889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258888" y="3500438"/>
            <a:ext cx="63373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7AB5E86-E292-4018-AA44-6D51DBA02B8E}" type="slidenum">
              <a:rPr lang="it-IT" altLang="it-IT" sz="1400" b="1" smtClean="0"/>
              <a:pPr>
                <a:spcBef>
                  <a:spcPct val="0"/>
                </a:spcBef>
                <a:buFontTx/>
                <a:buNone/>
              </a:pPr>
              <a:t>108</a:t>
            </a:fld>
            <a:endParaRPr lang="it-IT" altLang="it-IT" sz="1400" b="1" smtClean="0"/>
          </a:p>
        </p:txBody>
      </p:sp>
      <p:pic>
        <p:nvPicPr>
          <p:cNvPr id="2181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0288"/>
            <a:ext cx="91440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8342275-D5EE-4C35-8DE8-D46A54C77515}" type="slidenum">
              <a:rPr lang="it-IT" altLang="it-IT" sz="1400" b="1" smtClean="0"/>
              <a:pPr>
                <a:spcBef>
                  <a:spcPct val="0"/>
                </a:spcBef>
                <a:buFontTx/>
                <a:buNone/>
              </a:pPr>
              <a:t>109</a:t>
            </a:fld>
            <a:endParaRPr lang="it-IT" altLang="it-IT" sz="1400" b="1" smtClean="0"/>
          </a:p>
        </p:txBody>
      </p:sp>
      <p:pic>
        <p:nvPicPr>
          <p:cNvPr id="2201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8856662"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C746124-360E-4555-8B92-B0CBAB2BD4EE}" type="slidenum">
              <a:rPr lang="it-IT" altLang="it-IT" sz="1400" b="1" smtClean="0"/>
              <a:pPr>
                <a:spcBef>
                  <a:spcPct val="0"/>
                </a:spcBef>
                <a:buFontTx/>
                <a:buNone/>
              </a:pPr>
              <a:t>11</a:t>
            </a:fld>
            <a:endParaRPr lang="it-IT" altLang="it-IT" sz="1400" b="1" smtClean="0"/>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9500"/>
            <a:ext cx="9144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318F399-35E4-4C90-A8A6-0A3DD7D3769E}" type="slidenum">
              <a:rPr lang="it-IT" altLang="it-IT" sz="1400" b="1" smtClean="0"/>
              <a:pPr>
                <a:spcBef>
                  <a:spcPct val="0"/>
                </a:spcBef>
                <a:buFontTx/>
                <a:buNone/>
              </a:pPr>
              <a:t>110</a:t>
            </a:fld>
            <a:endParaRPr lang="it-IT" altLang="it-IT" sz="1400" b="1" smtClean="0"/>
          </a:p>
        </p:txBody>
      </p:sp>
      <p:pic>
        <p:nvPicPr>
          <p:cNvPr id="2222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041400"/>
            <a:ext cx="40322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68129ED-164F-4B78-B1D8-0C2005DF4C37}" type="slidenum">
              <a:rPr lang="it-IT" altLang="it-IT" sz="1400" b="1" smtClean="0"/>
              <a:pPr>
                <a:spcBef>
                  <a:spcPct val="0"/>
                </a:spcBef>
                <a:buFontTx/>
                <a:buNone/>
              </a:pPr>
              <a:t>111</a:t>
            </a:fld>
            <a:endParaRPr lang="it-IT" altLang="it-IT" sz="1400" b="1" smtClean="0"/>
          </a:p>
        </p:txBody>
      </p:sp>
      <p:pic>
        <p:nvPicPr>
          <p:cNvPr id="2242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268413"/>
            <a:ext cx="76327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10EC972-C12D-4ECB-B0F0-F34269348929}" type="slidenum">
              <a:rPr lang="it-IT" altLang="it-IT" sz="1400" b="1" smtClean="0"/>
              <a:pPr>
                <a:spcBef>
                  <a:spcPct val="0"/>
                </a:spcBef>
                <a:buFontTx/>
                <a:buNone/>
              </a:pPr>
              <a:t>112</a:t>
            </a:fld>
            <a:endParaRPr lang="it-IT" altLang="it-IT" sz="1400" b="1" smtClean="0"/>
          </a:p>
        </p:txBody>
      </p:sp>
      <p:pic>
        <p:nvPicPr>
          <p:cNvPr id="2344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132856"/>
            <a:ext cx="91440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92F9F1-0B02-4CC6-93FD-93A97C79028F}" type="slidenum">
              <a:rPr lang="it-IT" altLang="it-IT" sz="1400" b="1" smtClean="0"/>
              <a:pPr>
                <a:spcBef>
                  <a:spcPct val="0"/>
                </a:spcBef>
                <a:buFontTx/>
                <a:buNone/>
              </a:pPr>
              <a:t>113</a:t>
            </a:fld>
            <a:endParaRPr lang="it-IT" altLang="it-IT" sz="1400" b="1" smtClean="0"/>
          </a:p>
        </p:txBody>
      </p:sp>
      <p:pic>
        <p:nvPicPr>
          <p:cNvPr id="2365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1150"/>
            <a:ext cx="91440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0D5FEC0-A0BC-445E-9F1F-CAE50C6C1561}" type="slidenum">
              <a:rPr lang="it-IT" altLang="it-IT" sz="1400" b="1" smtClean="0"/>
              <a:pPr>
                <a:spcBef>
                  <a:spcPct val="0"/>
                </a:spcBef>
                <a:buFontTx/>
                <a:buNone/>
              </a:pPr>
              <a:t>114</a:t>
            </a:fld>
            <a:endParaRPr lang="it-IT" altLang="it-IT" sz="1400" b="1" smtClean="0"/>
          </a:p>
        </p:txBody>
      </p:sp>
      <p:pic>
        <p:nvPicPr>
          <p:cNvPr id="2385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168400"/>
            <a:ext cx="8532813"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83DDEC7-987D-421B-956C-47FFCA054B15}" type="slidenum">
              <a:rPr lang="it-IT" altLang="it-IT" sz="1400" b="1" smtClean="0"/>
              <a:pPr>
                <a:spcBef>
                  <a:spcPct val="0"/>
                </a:spcBef>
                <a:buFontTx/>
                <a:buNone/>
              </a:pPr>
              <a:t>115</a:t>
            </a:fld>
            <a:endParaRPr lang="it-IT" altLang="it-IT" sz="1400" b="1" smtClean="0"/>
          </a:p>
        </p:txBody>
      </p:sp>
      <p:pic>
        <p:nvPicPr>
          <p:cNvPr id="22835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112" t="10107" r="33850"/>
          <a:stretch/>
        </p:blipFill>
        <p:spPr bwMode="auto">
          <a:xfrm>
            <a:off x="4283968" y="1952967"/>
            <a:ext cx="4392488" cy="448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43808" y="1210333"/>
            <a:ext cx="3816424" cy="400110"/>
          </a:xfrm>
          <a:prstGeom prst="rect">
            <a:avLst/>
          </a:prstGeom>
          <a:noFill/>
        </p:spPr>
        <p:txBody>
          <a:bodyPr wrap="square" rtlCol="0">
            <a:spAutoFit/>
          </a:bodyPr>
          <a:lstStyle/>
          <a:p>
            <a:r>
              <a:rPr lang="en-GB" dirty="0" err="1" smtClean="0">
                <a:solidFill>
                  <a:srgbClr val="FF0000"/>
                </a:solidFill>
              </a:rPr>
              <a:t>Compensazione</a:t>
            </a:r>
            <a:r>
              <a:rPr lang="en-GB" dirty="0">
                <a:solidFill>
                  <a:srgbClr val="FF0000"/>
                </a:solidFill>
              </a:rPr>
              <a:t> </a:t>
            </a:r>
            <a:r>
              <a:rPr lang="en-GB" dirty="0" err="1" smtClean="0">
                <a:solidFill>
                  <a:srgbClr val="FF0000"/>
                </a:solidFill>
              </a:rPr>
              <a:t>isostatica</a:t>
            </a:r>
            <a:r>
              <a:rPr lang="en-GB" dirty="0" smtClean="0">
                <a:solidFill>
                  <a:srgbClr val="FF0000"/>
                </a:solidFill>
              </a:rPr>
              <a:t> 100%</a:t>
            </a:r>
            <a:endParaRPr lang="it-IT" dirty="0">
              <a:solidFill>
                <a:srgbClr val="FF0000"/>
              </a:solidFill>
            </a:endParaRPr>
          </a:p>
        </p:txBody>
      </p:sp>
      <p:sp>
        <p:nvSpPr>
          <p:cNvPr id="5" name="TextBox 4"/>
          <p:cNvSpPr txBox="1"/>
          <p:nvPr/>
        </p:nvSpPr>
        <p:spPr>
          <a:xfrm>
            <a:off x="158652" y="2035206"/>
            <a:ext cx="3530624" cy="4401205"/>
          </a:xfrm>
          <a:prstGeom prst="rect">
            <a:avLst/>
          </a:prstGeom>
          <a:noFill/>
        </p:spPr>
        <p:txBody>
          <a:bodyPr wrap="square" rtlCol="0">
            <a:spAutoFit/>
          </a:bodyPr>
          <a:lstStyle/>
          <a:p>
            <a:pPr algn="just"/>
            <a:r>
              <a:rPr lang="en-GB" dirty="0" err="1" smtClean="0"/>
              <a:t>Assumiamo</a:t>
            </a:r>
            <a:r>
              <a:rPr lang="en-GB" dirty="0" smtClean="0"/>
              <a:t> </a:t>
            </a:r>
            <a:r>
              <a:rPr lang="en-GB" dirty="0" err="1" smtClean="0"/>
              <a:t>una</a:t>
            </a:r>
            <a:r>
              <a:rPr lang="en-GB" dirty="0" smtClean="0"/>
              <a:t> </a:t>
            </a:r>
            <a:r>
              <a:rPr lang="en-GB" dirty="0" err="1" smtClean="0"/>
              <a:t>montagnia</a:t>
            </a:r>
            <a:r>
              <a:rPr lang="en-GB" dirty="0" smtClean="0"/>
              <a:t> </a:t>
            </a:r>
            <a:r>
              <a:rPr lang="en-GB" dirty="0" err="1" smtClean="0"/>
              <a:t>sia</a:t>
            </a:r>
            <a:r>
              <a:rPr lang="en-GB" dirty="0" smtClean="0"/>
              <a:t> in </a:t>
            </a:r>
            <a:r>
              <a:rPr lang="en-GB" dirty="0" err="1" smtClean="0"/>
              <a:t>equilibrio</a:t>
            </a:r>
            <a:r>
              <a:rPr lang="en-GB" dirty="0" smtClean="0"/>
              <a:t> </a:t>
            </a:r>
            <a:r>
              <a:rPr lang="en-GB" dirty="0" err="1" smtClean="0"/>
              <a:t>isostatico</a:t>
            </a:r>
            <a:r>
              <a:rPr lang="en-GB" dirty="0" smtClean="0"/>
              <a:t> con la </a:t>
            </a:r>
            <a:r>
              <a:rPr lang="en-GB" dirty="0" err="1" smtClean="0"/>
              <a:t>pianura</a:t>
            </a:r>
            <a:r>
              <a:rPr lang="en-GB" dirty="0" smtClean="0"/>
              <a:t> </a:t>
            </a:r>
            <a:r>
              <a:rPr lang="en-GB" dirty="0" err="1" smtClean="0"/>
              <a:t>vicina</a:t>
            </a:r>
            <a:r>
              <a:rPr lang="en-GB" dirty="0" smtClean="0"/>
              <a:t>. </a:t>
            </a:r>
            <a:r>
              <a:rPr lang="en-GB" dirty="0" err="1" smtClean="0"/>
              <a:t>Lanomalia</a:t>
            </a:r>
            <a:r>
              <a:rPr lang="en-GB" dirty="0" smtClean="0"/>
              <a:t> di </a:t>
            </a:r>
            <a:r>
              <a:rPr lang="en-GB" dirty="0" err="1" smtClean="0">
                <a:solidFill>
                  <a:srgbClr val="FF0000"/>
                </a:solidFill>
              </a:rPr>
              <a:t>Bouguer</a:t>
            </a:r>
            <a:r>
              <a:rPr lang="en-GB" dirty="0" smtClean="0"/>
              <a:t> </a:t>
            </a:r>
            <a:r>
              <a:rPr lang="en-GB" dirty="0" err="1" smtClean="0"/>
              <a:t>sulla</a:t>
            </a:r>
            <a:r>
              <a:rPr lang="en-GB" dirty="0" smtClean="0"/>
              <a:t> </a:t>
            </a:r>
            <a:r>
              <a:rPr lang="en-GB" dirty="0" err="1" smtClean="0"/>
              <a:t>montagna</a:t>
            </a:r>
            <a:r>
              <a:rPr lang="en-GB" dirty="0" smtClean="0"/>
              <a:t> </a:t>
            </a:r>
            <a:r>
              <a:rPr lang="en-GB" dirty="0" err="1" smtClean="0"/>
              <a:t>sarà</a:t>
            </a:r>
            <a:r>
              <a:rPr lang="en-GB" dirty="0" smtClean="0"/>
              <a:t> </a:t>
            </a:r>
            <a:r>
              <a:rPr lang="en-GB" dirty="0" err="1" smtClean="0">
                <a:solidFill>
                  <a:srgbClr val="FF0000"/>
                </a:solidFill>
              </a:rPr>
              <a:t>negativa</a:t>
            </a:r>
            <a:r>
              <a:rPr lang="en-GB" dirty="0" smtClean="0"/>
              <a:t> </a:t>
            </a:r>
            <a:r>
              <a:rPr lang="en-GB" dirty="0" err="1" smtClean="0"/>
              <a:t>perchè</a:t>
            </a:r>
            <a:r>
              <a:rPr lang="en-GB" dirty="0" smtClean="0"/>
              <a:t> sotto </a:t>
            </a:r>
            <a:r>
              <a:rPr lang="en-GB" dirty="0" err="1" smtClean="0"/>
              <a:t>il</a:t>
            </a:r>
            <a:r>
              <a:rPr lang="en-GB" dirty="0" smtClean="0"/>
              <a:t> </a:t>
            </a:r>
            <a:r>
              <a:rPr lang="en-GB" dirty="0" err="1"/>
              <a:t>g</a:t>
            </a:r>
            <a:r>
              <a:rPr lang="en-GB" dirty="0" err="1" smtClean="0"/>
              <a:t>eoide</a:t>
            </a:r>
            <a:r>
              <a:rPr lang="en-GB" dirty="0" smtClean="0"/>
              <a:t> </a:t>
            </a:r>
            <a:r>
              <a:rPr lang="en-GB" dirty="0" err="1" smtClean="0"/>
              <a:t>c’è</a:t>
            </a:r>
            <a:r>
              <a:rPr lang="en-GB" dirty="0" smtClean="0"/>
              <a:t> </a:t>
            </a:r>
            <a:r>
              <a:rPr lang="en-GB" dirty="0" err="1" smtClean="0"/>
              <a:t>una</a:t>
            </a:r>
            <a:r>
              <a:rPr lang="en-GB" dirty="0" smtClean="0"/>
              <a:t> </a:t>
            </a:r>
            <a:r>
              <a:rPr lang="en-GB" dirty="0" err="1" smtClean="0"/>
              <a:t>mancanza</a:t>
            </a:r>
            <a:r>
              <a:rPr lang="en-GB" dirty="0" smtClean="0"/>
              <a:t> di </a:t>
            </a:r>
            <a:r>
              <a:rPr lang="en-GB" dirty="0" err="1" smtClean="0"/>
              <a:t>massa</a:t>
            </a:r>
            <a:r>
              <a:rPr lang="en-GB" dirty="0" smtClean="0"/>
              <a:t> non eliminate </a:t>
            </a:r>
            <a:r>
              <a:rPr lang="en-GB" dirty="0" err="1" smtClean="0"/>
              <a:t>dalla</a:t>
            </a:r>
            <a:r>
              <a:rPr lang="en-GB" dirty="0" smtClean="0"/>
              <a:t> </a:t>
            </a:r>
            <a:r>
              <a:rPr lang="en-GB" dirty="0" err="1" smtClean="0"/>
              <a:t>correzione</a:t>
            </a:r>
            <a:r>
              <a:rPr lang="en-GB" dirty="0" smtClean="0"/>
              <a:t> </a:t>
            </a:r>
            <a:r>
              <a:rPr lang="en-GB" dirty="0" err="1" smtClean="0"/>
              <a:t>della</a:t>
            </a:r>
            <a:r>
              <a:rPr lang="en-GB" dirty="0" smtClean="0"/>
              <a:t> </a:t>
            </a:r>
            <a:r>
              <a:rPr lang="en-GB" dirty="0" err="1" smtClean="0"/>
              <a:t>piastra</a:t>
            </a:r>
            <a:r>
              <a:rPr lang="en-GB" dirty="0" smtClean="0"/>
              <a:t>. </a:t>
            </a:r>
            <a:r>
              <a:rPr lang="en-GB" dirty="0" err="1" smtClean="0"/>
              <a:t>L’anomalia</a:t>
            </a:r>
            <a:r>
              <a:rPr lang="en-GB" dirty="0" smtClean="0"/>
              <a:t> in </a:t>
            </a:r>
            <a:r>
              <a:rPr lang="en-GB" dirty="0" smtClean="0">
                <a:solidFill>
                  <a:srgbClr val="0070C0"/>
                </a:solidFill>
              </a:rPr>
              <a:t>aria </a:t>
            </a:r>
            <a:r>
              <a:rPr lang="en-GB" dirty="0" err="1" smtClean="0">
                <a:solidFill>
                  <a:srgbClr val="0070C0"/>
                </a:solidFill>
              </a:rPr>
              <a:t>libera</a:t>
            </a:r>
            <a:r>
              <a:rPr lang="en-GB" dirty="0" smtClean="0">
                <a:solidFill>
                  <a:srgbClr val="0070C0"/>
                </a:solidFill>
              </a:rPr>
              <a:t> </a:t>
            </a:r>
            <a:r>
              <a:rPr lang="en-GB" dirty="0" err="1" smtClean="0"/>
              <a:t>invece</a:t>
            </a:r>
            <a:r>
              <a:rPr lang="en-GB" dirty="0" smtClean="0"/>
              <a:t> </a:t>
            </a:r>
            <a:r>
              <a:rPr lang="en-GB" dirty="0" err="1" smtClean="0"/>
              <a:t>sarà</a:t>
            </a:r>
            <a:r>
              <a:rPr lang="en-GB" dirty="0" smtClean="0"/>
              <a:t> </a:t>
            </a:r>
            <a:r>
              <a:rPr lang="en-GB" dirty="0" err="1" smtClean="0">
                <a:solidFill>
                  <a:srgbClr val="0070C0"/>
                </a:solidFill>
              </a:rPr>
              <a:t>positiva</a:t>
            </a:r>
            <a:r>
              <a:rPr lang="en-GB" dirty="0" smtClean="0"/>
              <a:t> e </a:t>
            </a:r>
            <a:r>
              <a:rPr lang="en-GB" dirty="0" err="1" smtClean="0"/>
              <a:t>molto</a:t>
            </a:r>
            <a:r>
              <a:rPr lang="en-GB" dirty="0" smtClean="0"/>
              <a:t> piccolo. </a:t>
            </a:r>
            <a:r>
              <a:rPr lang="en-GB" dirty="0" err="1" smtClean="0"/>
              <a:t>Positiva</a:t>
            </a:r>
            <a:r>
              <a:rPr lang="en-GB" dirty="0" smtClean="0"/>
              <a:t> </a:t>
            </a:r>
            <a:r>
              <a:rPr lang="en-GB" dirty="0" err="1" smtClean="0"/>
              <a:t>perchè</a:t>
            </a:r>
            <a:r>
              <a:rPr lang="en-GB" dirty="0" smtClean="0"/>
              <a:t> le </a:t>
            </a:r>
            <a:r>
              <a:rPr lang="en-GB" dirty="0" err="1" smtClean="0"/>
              <a:t>montagne</a:t>
            </a:r>
            <a:r>
              <a:rPr lang="en-GB" dirty="0" smtClean="0"/>
              <a:t> </a:t>
            </a:r>
            <a:r>
              <a:rPr lang="en-GB" dirty="0" err="1" smtClean="0"/>
              <a:t>sono</a:t>
            </a:r>
            <a:r>
              <a:rPr lang="en-GB" dirty="0" smtClean="0"/>
              <a:t> </a:t>
            </a:r>
            <a:r>
              <a:rPr lang="en-GB" dirty="0" err="1" smtClean="0"/>
              <a:t>più</a:t>
            </a:r>
            <a:r>
              <a:rPr lang="en-GB" dirty="0" smtClean="0"/>
              <a:t> </a:t>
            </a:r>
            <a:r>
              <a:rPr lang="en-GB" dirty="0" err="1" smtClean="0"/>
              <a:t>vicine</a:t>
            </a:r>
            <a:r>
              <a:rPr lang="en-GB" dirty="0" smtClean="0"/>
              <a:t> al </a:t>
            </a:r>
            <a:r>
              <a:rPr lang="en-GB" dirty="0" err="1" smtClean="0"/>
              <a:t>geoide</a:t>
            </a:r>
            <a:r>
              <a:rPr lang="en-GB" dirty="0" smtClean="0"/>
              <a:t> </a:t>
            </a:r>
            <a:r>
              <a:rPr lang="en-GB" dirty="0" err="1" smtClean="0"/>
              <a:t>che</a:t>
            </a:r>
            <a:r>
              <a:rPr lang="en-GB" dirty="0" smtClean="0"/>
              <a:t> le </a:t>
            </a:r>
            <a:r>
              <a:rPr lang="en-GB" dirty="0" err="1" smtClean="0"/>
              <a:t>strutture</a:t>
            </a:r>
            <a:r>
              <a:rPr lang="en-GB" dirty="0" smtClean="0"/>
              <a:t> di </a:t>
            </a:r>
            <a:r>
              <a:rPr lang="en-GB" dirty="0" err="1" smtClean="0"/>
              <a:t>compnsazioni</a:t>
            </a:r>
            <a:r>
              <a:rPr lang="en-GB" dirty="0" smtClean="0"/>
              <a:t> </a:t>
            </a:r>
            <a:r>
              <a:rPr lang="en-GB" dirty="0" err="1" smtClean="0"/>
              <a:t>profonde</a:t>
            </a:r>
            <a:r>
              <a:rPr lang="en-GB" dirty="0" smtClean="0"/>
              <a:t>.</a:t>
            </a:r>
            <a:endParaRPr lang="it-IT"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8523FDC-9D27-480D-AE10-D4A0F2B2BDA7}" type="slidenum">
              <a:rPr lang="it-IT" altLang="it-IT" sz="1400" b="1" smtClean="0"/>
              <a:pPr>
                <a:spcBef>
                  <a:spcPct val="0"/>
                </a:spcBef>
                <a:buFontTx/>
                <a:buNone/>
              </a:pPr>
              <a:t>116</a:t>
            </a:fld>
            <a:endParaRPr lang="it-IT" altLang="it-IT" sz="1400" b="1" smtClean="0"/>
          </a:p>
        </p:txBody>
      </p:sp>
      <p:pic>
        <p:nvPicPr>
          <p:cNvPr id="23040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7951"/>
          <a:stretch/>
        </p:blipFill>
        <p:spPr bwMode="auto">
          <a:xfrm>
            <a:off x="683568" y="1960240"/>
            <a:ext cx="6588224"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843808" y="1210333"/>
            <a:ext cx="3816424" cy="400110"/>
          </a:xfrm>
          <a:prstGeom prst="rect">
            <a:avLst/>
          </a:prstGeom>
          <a:noFill/>
        </p:spPr>
        <p:txBody>
          <a:bodyPr wrap="square" rtlCol="0">
            <a:spAutoFit/>
          </a:bodyPr>
          <a:lstStyle/>
          <a:p>
            <a:r>
              <a:rPr lang="en-GB" dirty="0" err="1" smtClean="0">
                <a:solidFill>
                  <a:srgbClr val="FF0000"/>
                </a:solidFill>
              </a:rPr>
              <a:t>Compensazione</a:t>
            </a:r>
            <a:r>
              <a:rPr lang="en-GB" dirty="0">
                <a:solidFill>
                  <a:srgbClr val="FF0000"/>
                </a:solidFill>
              </a:rPr>
              <a:t> </a:t>
            </a:r>
            <a:r>
              <a:rPr lang="en-GB" dirty="0" err="1" smtClean="0">
                <a:solidFill>
                  <a:srgbClr val="FF0000"/>
                </a:solidFill>
              </a:rPr>
              <a:t>isostatica</a:t>
            </a:r>
            <a:r>
              <a:rPr lang="en-GB" dirty="0" smtClean="0">
                <a:solidFill>
                  <a:srgbClr val="FF0000"/>
                </a:solidFill>
              </a:rPr>
              <a:t> 75%</a:t>
            </a:r>
            <a:endParaRPr lang="it-IT" dirty="0">
              <a:solidFill>
                <a:srgbClr val="FF0000"/>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D929AE1-852D-46FB-BD06-3D7B13A1B798}" type="slidenum">
              <a:rPr lang="it-IT" altLang="it-IT" sz="1400" b="1" smtClean="0"/>
              <a:pPr>
                <a:spcBef>
                  <a:spcPct val="0"/>
                </a:spcBef>
                <a:buFontTx/>
                <a:buNone/>
              </a:pPr>
              <a:t>117</a:t>
            </a:fld>
            <a:endParaRPr lang="it-IT" altLang="it-IT" sz="1400" b="1" smtClean="0"/>
          </a:p>
        </p:txBody>
      </p:sp>
      <p:pic>
        <p:nvPicPr>
          <p:cNvPr id="23245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738"/>
          <a:stretch/>
        </p:blipFill>
        <p:spPr bwMode="auto">
          <a:xfrm>
            <a:off x="0" y="1946275"/>
            <a:ext cx="6516216"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732240" y="3717032"/>
            <a:ext cx="1927131" cy="707886"/>
          </a:xfrm>
          <a:prstGeom prst="rect">
            <a:avLst/>
          </a:prstGeom>
          <a:noFill/>
        </p:spPr>
        <p:txBody>
          <a:bodyPr wrap="none" rtlCol="0">
            <a:spAutoFit/>
          </a:bodyPr>
          <a:lstStyle/>
          <a:p>
            <a:r>
              <a:rPr lang="en-GB" dirty="0" err="1" smtClean="0">
                <a:solidFill>
                  <a:srgbClr val="FF0000"/>
                </a:solidFill>
              </a:rPr>
              <a:t>Compensazione</a:t>
            </a:r>
            <a:endParaRPr lang="en-GB" dirty="0" smtClean="0">
              <a:solidFill>
                <a:srgbClr val="FF0000"/>
              </a:solidFill>
            </a:endParaRPr>
          </a:p>
          <a:p>
            <a:r>
              <a:rPr lang="en-GB" dirty="0" err="1" smtClean="0">
                <a:solidFill>
                  <a:srgbClr val="FF0000"/>
                </a:solidFill>
              </a:rPr>
              <a:t>Isostatica</a:t>
            </a:r>
            <a:r>
              <a:rPr lang="en-GB" dirty="0" smtClean="0">
                <a:solidFill>
                  <a:srgbClr val="FF0000"/>
                </a:solidFill>
              </a:rPr>
              <a:t> 0%</a:t>
            </a:r>
            <a:endParaRPr lang="it-IT" dirty="0">
              <a:solidFill>
                <a:srgbClr val="FF0000"/>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77938"/>
            <a:ext cx="4876800"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Rectangle 9"/>
          <p:cNvSpPr>
            <a:spLocks noChangeArrowheads="1"/>
          </p:cNvSpPr>
          <p:nvPr/>
        </p:nvSpPr>
        <p:spPr bwMode="auto">
          <a:xfrm>
            <a:off x="6324600" y="5181600"/>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compensation depth</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54175"/>
            <a:ext cx="53340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Rectangle 9"/>
          <p:cNvSpPr>
            <a:spLocks noChangeArrowheads="1"/>
          </p:cNvSpPr>
          <p:nvPr/>
        </p:nvSpPr>
        <p:spPr bwMode="auto">
          <a:xfrm>
            <a:off x="6324600" y="5181600"/>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compensation depth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4057C79-EF0C-4754-8170-934FDC6776D8}" type="slidenum">
              <a:rPr lang="it-IT" altLang="it-IT" sz="1400" b="1" smtClean="0"/>
              <a:pPr>
                <a:spcBef>
                  <a:spcPct val="0"/>
                </a:spcBef>
                <a:buFontTx/>
                <a:buNone/>
              </a:pPr>
              <a:t>12</a:t>
            </a:fld>
            <a:endParaRPr lang="it-IT" altLang="it-IT" sz="1400" b="1" smtClean="0"/>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484313"/>
            <a:ext cx="7488238"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722438"/>
            <a:ext cx="4648200"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Rectangle 5"/>
          <p:cNvSpPr>
            <a:spLocks noChangeArrowheads="1"/>
          </p:cNvSpPr>
          <p:nvPr/>
        </p:nvSpPr>
        <p:spPr bwMode="auto">
          <a:xfrm>
            <a:off x="6324600" y="5181600"/>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compensation depth</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248400" y="838200"/>
            <a:ext cx="2590800" cy="5715000"/>
            <a:chOff x="3936" y="528"/>
            <a:chExt cx="1632" cy="3600"/>
          </a:xfrm>
        </p:grpSpPr>
        <p:pic>
          <p:nvPicPr>
            <p:cNvPr id="246835" name="Picture 4" descr="17_1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984" y="624"/>
              <a:ext cx="1538"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836" name="Rectangle 5"/>
            <p:cNvSpPr>
              <a:spLocks noChangeArrowheads="1"/>
            </p:cNvSpPr>
            <p:nvPr/>
          </p:nvSpPr>
          <p:spPr bwMode="auto">
            <a:xfrm>
              <a:off x="3936" y="528"/>
              <a:ext cx="1632" cy="240"/>
            </a:xfrm>
            <a:prstGeom prst="rect">
              <a:avLst/>
            </a:prstGeom>
            <a:solidFill>
              <a:schemeClr val="bg1"/>
            </a:solidFill>
            <a:ln w="57150">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grpSp>
      <p:sp>
        <p:nvSpPr>
          <p:cNvPr id="269315" name="Rectangle 3"/>
          <p:cNvSpPr>
            <a:spLocks noChangeArrowheads="1"/>
          </p:cNvSpPr>
          <p:nvPr/>
        </p:nvSpPr>
        <p:spPr bwMode="auto">
          <a:xfrm>
            <a:off x="690563" y="884238"/>
            <a:ext cx="7832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Chalkboard"/>
              </a:rPr>
              <a:t>leads to “</a:t>
            </a:r>
            <a:r>
              <a:rPr lang="en-US" altLang="it-IT" sz="2400">
                <a:solidFill>
                  <a:srgbClr val="000099"/>
                </a:solidFill>
                <a:latin typeface="Chalkboard"/>
              </a:rPr>
              <a:t>isostatic adjustment</a:t>
            </a:r>
            <a:r>
              <a:rPr lang="en-US" altLang="it-IT" sz="2400">
                <a:latin typeface="Chalkboard"/>
              </a:rPr>
              <a:t>” if mass is redistributed</a:t>
            </a:r>
          </a:p>
        </p:txBody>
      </p:sp>
      <p:sp>
        <p:nvSpPr>
          <p:cNvPr id="246788" name="Rectangle 8"/>
          <p:cNvSpPr>
            <a:spLocks noChangeArrowheads="1"/>
          </p:cNvSpPr>
          <p:nvPr/>
        </p:nvSpPr>
        <p:spPr bwMode="auto">
          <a:xfrm>
            <a:off x="1524000" y="3352800"/>
            <a:ext cx="2819400" cy="152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21" name="Rectangle 9"/>
          <p:cNvSpPr>
            <a:spLocks noChangeArrowheads="1"/>
          </p:cNvSpPr>
          <p:nvPr/>
        </p:nvSpPr>
        <p:spPr bwMode="auto">
          <a:xfrm>
            <a:off x="2625725" y="2362200"/>
            <a:ext cx="31416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erosion redistributes rock</a:t>
            </a:r>
          </a:p>
          <a:p>
            <a:pPr eaLnBrk="1" hangingPunct="1">
              <a:spcBef>
                <a:spcPct val="0"/>
              </a:spcBef>
              <a:buFontTx/>
              <a:buNone/>
            </a:pPr>
            <a:r>
              <a:rPr lang="en-US" altLang="it-IT" sz="2000">
                <a:latin typeface="Chalkboard"/>
              </a:rPr>
              <a:t>from mountain (high)</a:t>
            </a:r>
          </a:p>
          <a:p>
            <a:pPr eaLnBrk="1" hangingPunct="1">
              <a:spcBef>
                <a:spcPct val="0"/>
              </a:spcBef>
              <a:buFontTx/>
              <a:buNone/>
            </a:pPr>
            <a:r>
              <a:rPr lang="en-US" altLang="it-IT" sz="2000">
                <a:latin typeface="Chalkboard"/>
              </a:rPr>
              <a:t>to sediment deposited</a:t>
            </a:r>
          </a:p>
          <a:p>
            <a:pPr eaLnBrk="1" hangingPunct="1">
              <a:spcBef>
                <a:spcPct val="0"/>
              </a:spcBef>
              <a:buFontTx/>
              <a:buNone/>
            </a:pPr>
            <a:r>
              <a:rPr lang="en-US" altLang="it-IT" sz="2000">
                <a:latin typeface="Chalkboard"/>
              </a:rPr>
              <a:t>in basin (low)</a:t>
            </a:r>
          </a:p>
        </p:txBody>
      </p:sp>
      <p:sp>
        <p:nvSpPr>
          <p:cNvPr id="269324" name="Rectangle 12"/>
          <p:cNvSpPr>
            <a:spLocks noChangeArrowheads="1"/>
          </p:cNvSpPr>
          <p:nvPr/>
        </p:nvSpPr>
        <p:spPr bwMode="auto">
          <a:xfrm>
            <a:off x="2841625" y="3733800"/>
            <a:ext cx="27209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less mass on mountain</a:t>
            </a:r>
          </a:p>
          <a:p>
            <a:pPr eaLnBrk="1" hangingPunct="1">
              <a:spcBef>
                <a:spcPct val="0"/>
              </a:spcBef>
              <a:buFontTx/>
              <a:buNone/>
            </a:pPr>
            <a:r>
              <a:rPr lang="en-US" altLang="it-IT" sz="2000">
                <a:latin typeface="Chalkboard"/>
              </a:rPr>
              <a:t>causes uplift of </a:t>
            </a:r>
          </a:p>
          <a:p>
            <a:pPr eaLnBrk="1" hangingPunct="1">
              <a:spcBef>
                <a:spcPct val="0"/>
              </a:spcBef>
              <a:buFontTx/>
              <a:buNone/>
            </a:pPr>
            <a:r>
              <a:rPr lang="en-US" altLang="it-IT" sz="2000">
                <a:latin typeface="Chalkboard"/>
              </a:rPr>
              <a:t>crust below mountain</a:t>
            </a:r>
          </a:p>
          <a:p>
            <a:pPr eaLnBrk="1" hangingPunct="1">
              <a:spcBef>
                <a:spcPct val="0"/>
              </a:spcBef>
              <a:buFontTx/>
              <a:buNone/>
            </a:pPr>
            <a:r>
              <a:rPr lang="en-US" altLang="it-IT" sz="2000">
                <a:latin typeface="Chalkboard"/>
              </a:rPr>
              <a:t>(thins and rises)</a:t>
            </a:r>
          </a:p>
          <a:p>
            <a:pPr eaLnBrk="1" hangingPunct="1">
              <a:spcBef>
                <a:spcPct val="0"/>
              </a:spcBef>
              <a:buFontTx/>
              <a:buNone/>
            </a:pPr>
            <a:r>
              <a:rPr lang="en-US" altLang="it-IT" sz="2000">
                <a:latin typeface="Chalkboard"/>
              </a:rPr>
              <a:t>and</a:t>
            </a:r>
          </a:p>
          <a:p>
            <a:pPr eaLnBrk="1" hangingPunct="1">
              <a:spcBef>
                <a:spcPct val="0"/>
              </a:spcBef>
              <a:buFontTx/>
              <a:buNone/>
            </a:pPr>
            <a:r>
              <a:rPr lang="en-US" altLang="it-IT" sz="2000">
                <a:latin typeface="Chalkboard"/>
              </a:rPr>
              <a:t>subsidence of basin</a:t>
            </a:r>
          </a:p>
          <a:p>
            <a:pPr eaLnBrk="1" hangingPunct="1">
              <a:spcBef>
                <a:spcPct val="0"/>
              </a:spcBef>
              <a:buFontTx/>
              <a:buNone/>
            </a:pPr>
            <a:r>
              <a:rPr lang="en-US" altLang="it-IT" sz="2000">
                <a:latin typeface="Chalkboard"/>
              </a:rPr>
              <a:t>as mass of</a:t>
            </a:r>
          </a:p>
          <a:p>
            <a:pPr eaLnBrk="1" hangingPunct="1">
              <a:spcBef>
                <a:spcPct val="0"/>
              </a:spcBef>
              <a:buFontTx/>
              <a:buNone/>
            </a:pPr>
            <a:r>
              <a:rPr lang="en-US" altLang="it-IT" sz="2000">
                <a:latin typeface="Chalkboard"/>
              </a:rPr>
              <a:t>sediment is added</a:t>
            </a:r>
          </a:p>
        </p:txBody>
      </p:sp>
      <p:sp>
        <p:nvSpPr>
          <p:cNvPr id="269325" name="Rectangle 13"/>
          <p:cNvSpPr>
            <a:spLocks noChangeArrowheads="1"/>
          </p:cNvSpPr>
          <p:nvPr/>
        </p:nvSpPr>
        <p:spPr bwMode="auto">
          <a:xfrm>
            <a:off x="2889250" y="1447800"/>
            <a:ext cx="2597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note mountain and</a:t>
            </a:r>
          </a:p>
          <a:p>
            <a:pPr eaLnBrk="1" hangingPunct="1">
              <a:spcBef>
                <a:spcPct val="0"/>
              </a:spcBef>
              <a:buFontTx/>
              <a:buNone/>
            </a:pPr>
            <a:r>
              <a:rPr lang="en-US" altLang="it-IT" sz="2000">
                <a:latin typeface="Chalkboard"/>
              </a:rPr>
              <a:t>crustal root below it</a:t>
            </a:r>
          </a:p>
        </p:txBody>
      </p:sp>
      <p:sp>
        <p:nvSpPr>
          <p:cNvPr id="269326" name="Line 14"/>
          <p:cNvSpPr>
            <a:spLocks noChangeShapeType="1"/>
          </p:cNvSpPr>
          <p:nvPr/>
        </p:nvSpPr>
        <p:spPr bwMode="auto">
          <a:xfrm>
            <a:off x="5410200" y="1676400"/>
            <a:ext cx="762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69327" name="Line 15"/>
          <p:cNvSpPr>
            <a:spLocks noChangeShapeType="1"/>
          </p:cNvSpPr>
          <p:nvPr/>
        </p:nvSpPr>
        <p:spPr bwMode="auto">
          <a:xfrm>
            <a:off x="5410200" y="3429000"/>
            <a:ext cx="762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69330" name="Rectangle 18"/>
          <p:cNvSpPr>
            <a:spLocks noChangeArrowheads="1"/>
          </p:cNvSpPr>
          <p:nvPr/>
        </p:nvSpPr>
        <p:spPr bwMode="auto">
          <a:xfrm>
            <a:off x="6400800" y="1981200"/>
            <a:ext cx="304800" cy="838200"/>
          </a:xfrm>
          <a:prstGeom prst="rect">
            <a:avLst/>
          </a:prstGeom>
          <a:noFill/>
          <a:ln w="38100">
            <a:solidFill>
              <a:srgbClr val="00C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28" name="Rectangle 16"/>
          <p:cNvSpPr>
            <a:spLocks noChangeArrowheads="1"/>
          </p:cNvSpPr>
          <p:nvPr/>
        </p:nvSpPr>
        <p:spPr bwMode="auto">
          <a:xfrm>
            <a:off x="7391400" y="1371600"/>
            <a:ext cx="304800" cy="1447800"/>
          </a:xfrm>
          <a:prstGeom prst="rect">
            <a:avLst/>
          </a:prstGeom>
          <a:noFill/>
          <a:ln w="3810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43" name="Rectangle 31"/>
          <p:cNvSpPr>
            <a:spLocks noChangeArrowheads="1"/>
          </p:cNvSpPr>
          <p:nvPr/>
        </p:nvSpPr>
        <p:spPr bwMode="auto">
          <a:xfrm>
            <a:off x="7391400" y="3352800"/>
            <a:ext cx="304800" cy="1295400"/>
          </a:xfrm>
          <a:prstGeom prst="rect">
            <a:avLst/>
          </a:prstGeom>
          <a:noFill/>
          <a:ln w="3810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65" name="Rectangle 53"/>
          <p:cNvSpPr>
            <a:spLocks noChangeArrowheads="1"/>
          </p:cNvSpPr>
          <p:nvPr/>
        </p:nvSpPr>
        <p:spPr bwMode="auto">
          <a:xfrm>
            <a:off x="7391400" y="5257800"/>
            <a:ext cx="304800" cy="1143000"/>
          </a:xfrm>
          <a:prstGeom prst="rect">
            <a:avLst/>
          </a:prstGeom>
          <a:noFill/>
          <a:ln w="3810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70" name="Line 58"/>
          <p:cNvSpPr>
            <a:spLocks noChangeShapeType="1"/>
          </p:cNvSpPr>
          <p:nvPr/>
        </p:nvSpPr>
        <p:spPr bwMode="auto">
          <a:xfrm>
            <a:off x="5257800" y="5715000"/>
            <a:ext cx="838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3" name="Group 73"/>
          <p:cNvGrpSpPr>
            <a:grpSpLocks/>
          </p:cNvGrpSpPr>
          <p:nvPr/>
        </p:nvGrpSpPr>
        <p:grpSpPr bwMode="auto">
          <a:xfrm>
            <a:off x="0" y="3317875"/>
            <a:ext cx="3005138" cy="3540125"/>
            <a:chOff x="-88" y="2042"/>
            <a:chExt cx="1893" cy="2230"/>
          </a:xfrm>
        </p:grpSpPr>
        <p:grpSp>
          <p:nvGrpSpPr>
            <p:cNvPr id="246819" name="Group 52"/>
            <p:cNvGrpSpPr>
              <a:grpSpLocks/>
            </p:cNvGrpSpPr>
            <p:nvPr/>
          </p:nvGrpSpPr>
          <p:grpSpPr bwMode="auto">
            <a:xfrm>
              <a:off x="336" y="2234"/>
              <a:ext cx="192" cy="912"/>
              <a:chOff x="816" y="2016"/>
              <a:chExt cx="192" cy="912"/>
            </a:xfrm>
          </p:grpSpPr>
          <p:sp>
            <p:nvSpPr>
              <p:cNvPr id="246832" name="Rectangle 38"/>
              <p:cNvSpPr>
                <a:spLocks noChangeArrowheads="1"/>
              </p:cNvSpPr>
              <p:nvPr/>
            </p:nvSpPr>
            <p:spPr bwMode="auto">
              <a:xfrm>
                <a:off x="816" y="2016"/>
                <a:ext cx="192" cy="912"/>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33" name="Rectangle 39"/>
              <p:cNvSpPr>
                <a:spLocks noChangeArrowheads="1"/>
              </p:cNvSpPr>
              <p:nvPr/>
            </p:nvSpPr>
            <p:spPr bwMode="auto">
              <a:xfrm>
                <a:off x="816" y="2832"/>
                <a:ext cx="192" cy="9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34" name="Rectangle 40"/>
              <p:cNvSpPr>
                <a:spLocks noChangeArrowheads="1"/>
              </p:cNvSpPr>
              <p:nvPr/>
            </p:nvSpPr>
            <p:spPr bwMode="auto">
              <a:xfrm>
                <a:off x="816" y="2016"/>
                <a:ext cx="192" cy="816"/>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grpSp>
        <p:sp>
          <p:nvSpPr>
            <p:cNvPr id="246820" name="Rectangle 46"/>
            <p:cNvSpPr>
              <a:spLocks noChangeArrowheads="1"/>
            </p:cNvSpPr>
            <p:nvPr/>
          </p:nvSpPr>
          <p:spPr bwMode="auto">
            <a:xfrm>
              <a:off x="672" y="2330"/>
              <a:ext cx="192" cy="816"/>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1" name="Rectangle 48"/>
            <p:cNvSpPr>
              <a:spLocks noChangeArrowheads="1"/>
            </p:cNvSpPr>
            <p:nvPr/>
          </p:nvSpPr>
          <p:spPr bwMode="auto">
            <a:xfrm>
              <a:off x="672" y="2330"/>
              <a:ext cx="192" cy="624"/>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2" name="Rectangle 49"/>
            <p:cNvSpPr>
              <a:spLocks noChangeArrowheads="1"/>
            </p:cNvSpPr>
            <p:nvPr/>
          </p:nvSpPr>
          <p:spPr bwMode="auto">
            <a:xfrm>
              <a:off x="672" y="2954"/>
              <a:ext cx="192" cy="19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3" name="Rectangle 54"/>
            <p:cNvSpPr>
              <a:spLocks noChangeArrowheads="1"/>
            </p:cNvSpPr>
            <p:nvPr/>
          </p:nvSpPr>
          <p:spPr bwMode="auto">
            <a:xfrm>
              <a:off x="1008" y="2426"/>
              <a:ext cx="192" cy="720"/>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4" name="Rectangle 56"/>
            <p:cNvSpPr>
              <a:spLocks noChangeArrowheads="1"/>
            </p:cNvSpPr>
            <p:nvPr/>
          </p:nvSpPr>
          <p:spPr bwMode="auto">
            <a:xfrm>
              <a:off x="1008" y="2810"/>
              <a:ext cx="192" cy="33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5" name="Rectangle 57"/>
            <p:cNvSpPr>
              <a:spLocks noChangeArrowheads="1"/>
            </p:cNvSpPr>
            <p:nvPr/>
          </p:nvSpPr>
          <p:spPr bwMode="auto">
            <a:xfrm>
              <a:off x="1008" y="2426"/>
              <a:ext cx="192" cy="384"/>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6" name="Line 59"/>
            <p:cNvSpPr>
              <a:spLocks noChangeShapeType="1"/>
            </p:cNvSpPr>
            <p:nvPr/>
          </p:nvSpPr>
          <p:spPr bwMode="auto">
            <a:xfrm>
              <a:off x="336" y="2090"/>
              <a:ext cx="1008" cy="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46827" name="Text Box 60"/>
            <p:cNvSpPr txBox="1">
              <a:spLocks noChangeArrowheads="1"/>
            </p:cNvSpPr>
            <p:nvPr/>
          </p:nvSpPr>
          <p:spPr bwMode="auto">
            <a:xfrm rot="946646">
              <a:off x="242" y="2042"/>
              <a:ext cx="12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latin typeface="Chalkboard"/>
                </a:rPr>
                <a:t>erosion of mountain</a:t>
              </a:r>
            </a:p>
          </p:txBody>
        </p:sp>
        <p:sp>
          <p:nvSpPr>
            <p:cNvPr id="246828" name="Rectangle 63"/>
            <p:cNvSpPr>
              <a:spLocks noChangeArrowheads="1"/>
            </p:cNvSpPr>
            <p:nvPr/>
          </p:nvSpPr>
          <p:spPr bwMode="auto">
            <a:xfrm>
              <a:off x="-88" y="3444"/>
              <a:ext cx="1893"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latin typeface="Chalkboard"/>
                </a:rPr>
                <a:t>as mountain erodes,</a:t>
              </a:r>
            </a:p>
            <a:p>
              <a:pPr eaLnBrk="1" hangingPunct="1">
                <a:spcBef>
                  <a:spcPct val="0"/>
                </a:spcBef>
                <a:buFontTx/>
                <a:buNone/>
              </a:pPr>
              <a:r>
                <a:rPr lang="en-US" altLang="it-IT" sz="1600">
                  <a:latin typeface="Chalkboard"/>
                </a:rPr>
                <a:t>column becomes shorter thus, </a:t>
              </a:r>
            </a:p>
            <a:p>
              <a:pPr eaLnBrk="1" hangingPunct="1">
                <a:spcBef>
                  <a:spcPct val="0"/>
                </a:spcBef>
                <a:buFontTx/>
                <a:buNone/>
              </a:pPr>
              <a:r>
                <a:rPr lang="en-US" altLang="it-IT" sz="1600">
                  <a:solidFill>
                    <a:srgbClr val="FF6600"/>
                  </a:solidFill>
                  <a:latin typeface="Chalkboard"/>
                </a:rPr>
                <a:t>mantle</a:t>
              </a:r>
              <a:r>
                <a:rPr lang="en-US" altLang="it-IT" sz="1600">
                  <a:latin typeface="Chalkboard"/>
                </a:rPr>
                <a:t> mass in column </a:t>
              </a:r>
            </a:p>
            <a:p>
              <a:pPr eaLnBrk="1" hangingPunct="1">
                <a:spcBef>
                  <a:spcPct val="0"/>
                </a:spcBef>
                <a:buFontTx/>
                <a:buNone/>
              </a:pPr>
              <a:r>
                <a:rPr lang="en-US" altLang="it-IT" sz="1600">
                  <a:latin typeface="Chalkboard"/>
                </a:rPr>
                <a:t>increases over time</a:t>
              </a:r>
            </a:p>
            <a:p>
              <a:pPr eaLnBrk="1" hangingPunct="1">
                <a:spcBef>
                  <a:spcPct val="0"/>
                </a:spcBef>
                <a:buFontTx/>
                <a:buNone/>
              </a:pPr>
              <a:r>
                <a:rPr lang="en-US" altLang="it-IT" sz="1600">
                  <a:latin typeface="Chalkboard"/>
                </a:rPr>
                <a:t>(mass A = mass B = mass C)</a:t>
              </a:r>
            </a:p>
          </p:txBody>
        </p:sp>
        <p:sp>
          <p:nvSpPr>
            <p:cNvPr id="246829" name="Rectangle 65"/>
            <p:cNvSpPr>
              <a:spLocks noChangeArrowheads="1"/>
            </p:cNvSpPr>
            <p:nvPr/>
          </p:nvSpPr>
          <p:spPr bwMode="auto">
            <a:xfrm>
              <a:off x="337" y="3168"/>
              <a:ext cx="2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A</a:t>
              </a:r>
            </a:p>
          </p:txBody>
        </p:sp>
        <p:sp>
          <p:nvSpPr>
            <p:cNvPr id="246830" name="Rectangle 66"/>
            <p:cNvSpPr>
              <a:spLocks noChangeArrowheads="1"/>
            </p:cNvSpPr>
            <p:nvPr/>
          </p:nvSpPr>
          <p:spPr bwMode="auto">
            <a:xfrm>
              <a:off x="673" y="3168"/>
              <a:ext cx="2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B</a:t>
              </a:r>
            </a:p>
          </p:txBody>
        </p:sp>
        <p:sp>
          <p:nvSpPr>
            <p:cNvPr id="246831" name="Rectangle 67"/>
            <p:cNvSpPr>
              <a:spLocks noChangeArrowheads="1"/>
            </p:cNvSpPr>
            <p:nvPr/>
          </p:nvSpPr>
          <p:spPr bwMode="auto">
            <a:xfrm>
              <a:off x="1008" y="3168"/>
              <a:ext cx="2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C</a:t>
              </a:r>
            </a:p>
          </p:txBody>
        </p:sp>
      </p:grpSp>
      <p:sp>
        <p:nvSpPr>
          <p:cNvPr id="269381" name="Rectangle 69"/>
          <p:cNvSpPr>
            <a:spLocks noChangeArrowheads="1"/>
          </p:cNvSpPr>
          <p:nvPr/>
        </p:nvSpPr>
        <p:spPr bwMode="auto">
          <a:xfrm>
            <a:off x="7391400" y="1676400"/>
            <a:ext cx="347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A</a:t>
            </a:r>
          </a:p>
        </p:txBody>
      </p:sp>
      <p:sp>
        <p:nvSpPr>
          <p:cNvPr id="269382" name="Rectangle 70"/>
          <p:cNvSpPr>
            <a:spLocks noChangeArrowheads="1"/>
          </p:cNvSpPr>
          <p:nvPr/>
        </p:nvSpPr>
        <p:spPr bwMode="auto">
          <a:xfrm>
            <a:off x="7391400" y="4251325"/>
            <a:ext cx="328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B</a:t>
            </a:r>
          </a:p>
        </p:txBody>
      </p:sp>
      <p:sp>
        <p:nvSpPr>
          <p:cNvPr id="269383" name="Rectangle 71"/>
          <p:cNvSpPr>
            <a:spLocks noChangeArrowheads="1"/>
          </p:cNvSpPr>
          <p:nvPr/>
        </p:nvSpPr>
        <p:spPr bwMode="auto">
          <a:xfrm>
            <a:off x="7389813" y="5867400"/>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C</a:t>
            </a:r>
          </a:p>
        </p:txBody>
      </p:sp>
      <p:sp>
        <p:nvSpPr>
          <p:cNvPr id="269386" name="Rectangle 74"/>
          <p:cNvSpPr>
            <a:spLocks noChangeArrowheads="1"/>
          </p:cNvSpPr>
          <p:nvPr/>
        </p:nvSpPr>
        <p:spPr bwMode="auto">
          <a:xfrm>
            <a:off x="6389688" y="2209800"/>
            <a:ext cx="350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chemeClr val="tx2"/>
                </a:solidFill>
                <a:latin typeface="Chalkboard"/>
              </a:rPr>
              <a:t>X</a:t>
            </a:r>
          </a:p>
        </p:txBody>
      </p:sp>
      <p:grpSp>
        <p:nvGrpSpPr>
          <p:cNvPr id="5" name="Group 76"/>
          <p:cNvGrpSpPr>
            <a:grpSpLocks/>
          </p:cNvGrpSpPr>
          <p:nvPr/>
        </p:nvGrpSpPr>
        <p:grpSpPr bwMode="auto">
          <a:xfrm>
            <a:off x="228600" y="1371600"/>
            <a:ext cx="2100263" cy="1920875"/>
            <a:chOff x="144" y="864"/>
            <a:chExt cx="1323" cy="1210"/>
          </a:xfrm>
        </p:grpSpPr>
        <p:grpSp>
          <p:nvGrpSpPr>
            <p:cNvPr id="246807" name="Group 72"/>
            <p:cNvGrpSpPr>
              <a:grpSpLocks/>
            </p:cNvGrpSpPr>
            <p:nvPr/>
          </p:nvGrpSpPr>
          <p:grpSpPr bwMode="auto">
            <a:xfrm>
              <a:off x="144" y="864"/>
              <a:ext cx="1323" cy="1210"/>
              <a:chOff x="144" y="864"/>
              <a:chExt cx="1323" cy="1210"/>
            </a:xfrm>
          </p:grpSpPr>
          <p:grpSp>
            <p:nvGrpSpPr>
              <p:cNvPr id="246809" name="Group 45"/>
              <p:cNvGrpSpPr>
                <a:grpSpLocks/>
              </p:cNvGrpSpPr>
              <p:nvPr/>
            </p:nvGrpSpPr>
            <p:grpSpPr bwMode="auto">
              <a:xfrm>
                <a:off x="144" y="864"/>
                <a:ext cx="1296" cy="912"/>
                <a:chOff x="240" y="768"/>
                <a:chExt cx="1296" cy="912"/>
              </a:xfrm>
            </p:grpSpPr>
            <p:sp>
              <p:nvSpPr>
                <p:cNvPr id="246811" name="Rectangle 19"/>
                <p:cNvSpPr>
                  <a:spLocks noChangeArrowheads="1"/>
                </p:cNvSpPr>
                <p:nvPr/>
              </p:nvSpPr>
              <p:spPr bwMode="auto">
                <a:xfrm>
                  <a:off x="912" y="1152"/>
                  <a:ext cx="192" cy="528"/>
                </a:xfrm>
                <a:prstGeom prst="rect">
                  <a:avLst/>
                </a:prstGeom>
                <a:noFill/>
                <a:ln w="57150">
                  <a:solidFill>
                    <a:srgbClr val="00C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2" name="Rectangle 24"/>
                <p:cNvSpPr>
                  <a:spLocks noChangeArrowheads="1"/>
                </p:cNvSpPr>
                <p:nvPr/>
              </p:nvSpPr>
              <p:spPr bwMode="auto">
                <a:xfrm>
                  <a:off x="1344" y="768"/>
                  <a:ext cx="192" cy="912"/>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3" name="Rectangle 25"/>
                <p:cNvSpPr>
                  <a:spLocks noChangeArrowheads="1"/>
                </p:cNvSpPr>
                <p:nvPr/>
              </p:nvSpPr>
              <p:spPr bwMode="auto">
                <a:xfrm>
                  <a:off x="1344" y="1584"/>
                  <a:ext cx="192" cy="9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4" name="Rectangle 26"/>
                <p:cNvSpPr>
                  <a:spLocks noChangeArrowheads="1"/>
                </p:cNvSpPr>
                <p:nvPr/>
              </p:nvSpPr>
              <p:spPr bwMode="auto">
                <a:xfrm>
                  <a:off x="1344" y="768"/>
                  <a:ext cx="192" cy="816"/>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5" name="Rectangle 28"/>
                <p:cNvSpPr>
                  <a:spLocks noChangeArrowheads="1"/>
                </p:cNvSpPr>
                <p:nvPr/>
              </p:nvSpPr>
              <p:spPr bwMode="auto">
                <a:xfrm>
                  <a:off x="912" y="1344"/>
                  <a:ext cx="192" cy="33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6" name="Rectangle 29"/>
                <p:cNvSpPr>
                  <a:spLocks noChangeArrowheads="1"/>
                </p:cNvSpPr>
                <p:nvPr/>
              </p:nvSpPr>
              <p:spPr bwMode="auto">
                <a:xfrm>
                  <a:off x="912" y="1152"/>
                  <a:ext cx="192" cy="192"/>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7" name="Rectangle 33"/>
                <p:cNvSpPr>
                  <a:spLocks noChangeArrowheads="1"/>
                </p:cNvSpPr>
                <p:nvPr/>
              </p:nvSpPr>
              <p:spPr bwMode="auto">
                <a:xfrm>
                  <a:off x="240" y="1440"/>
                  <a:ext cx="5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mantle</a:t>
                  </a:r>
                </a:p>
              </p:txBody>
            </p:sp>
            <p:sp>
              <p:nvSpPr>
                <p:cNvPr id="246818" name="Rectangle 34"/>
                <p:cNvSpPr>
                  <a:spLocks noChangeArrowheads="1"/>
                </p:cNvSpPr>
                <p:nvPr/>
              </p:nvSpPr>
              <p:spPr bwMode="auto">
                <a:xfrm>
                  <a:off x="288" y="1152"/>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6F3F50"/>
                      </a:solidFill>
                      <a:latin typeface="Chalkboard"/>
                    </a:rPr>
                    <a:t>crust</a:t>
                  </a:r>
                </a:p>
              </p:txBody>
            </p:sp>
          </p:grpSp>
          <p:sp>
            <p:nvSpPr>
              <p:cNvPr id="246810" name="Rectangle 68"/>
              <p:cNvSpPr>
                <a:spLocks noChangeArrowheads="1"/>
              </p:cNvSpPr>
              <p:nvPr/>
            </p:nvSpPr>
            <p:spPr bwMode="auto">
              <a:xfrm>
                <a:off x="1248" y="1824"/>
                <a:ext cx="2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A</a:t>
                </a:r>
              </a:p>
            </p:txBody>
          </p:sp>
        </p:grpSp>
        <p:sp>
          <p:nvSpPr>
            <p:cNvPr id="246808" name="Rectangle 75"/>
            <p:cNvSpPr>
              <a:spLocks noChangeArrowheads="1"/>
            </p:cNvSpPr>
            <p:nvPr/>
          </p:nvSpPr>
          <p:spPr bwMode="auto">
            <a:xfrm>
              <a:off x="816" y="1824"/>
              <a:ext cx="22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chemeClr val="tx2"/>
                  </a:solidFill>
                  <a:latin typeface="Chalkboard"/>
                </a:rPr>
                <a:t>X</a:t>
              </a:r>
            </a:p>
          </p:txBody>
        </p:sp>
      </p:grpSp>
      <p:sp>
        <p:nvSpPr>
          <p:cNvPr id="269389" name="Rectangle 77"/>
          <p:cNvSpPr>
            <a:spLocks noChangeArrowheads="1"/>
          </p:cNvSpPr>
          <p:nvPr/>
        </p:nvSpPr>
        <p:spPr bwMode="auto">
          <a:xfrm>
            <a:off x="3211513" y="6248400"/>
            <a:ext cx="2884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i="1">
                <a:solidFill>
                  <a:srgbClr val="FF0000"/>
                </a:solidFill>
                <a:latin typeface="Chalkboard"/>
              </a:rPr>
              <a:t>effect on mass columns</a:t>
            </a:r>
          </a:p>
        </p:txBody>
      </p:sp>
      <p:sp>
        <p:nvSpPr>
          <p:cNvPr id="269390" name="Line 78"/>
          <p:cNvSpPr>
            <a:spLocks noChangeShapeType="1"/>
          </p:cNvSpPr>
          <p:nvPr/>
        </p:nvSpPr>
        <p:spPr bwMode="auto">
          <a:xfrm flipH="1" flipV="1">
            <a:off x="2514600" y="6172200"/>
            <a:ext cx="685800" cy="228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93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93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93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932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693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937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938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933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938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932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938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934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269382"/>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936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26938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939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p:bldP spid="269325" grpId="0"/>
      <p:bldP spid="269326" grpId="0" animBg="1"/>
      <p:bldP spid="269327" grpId="0" animBg="1"/>
      <p:bldP spid="269330" grpId="0" animBg="1"/>
      <p:bldP spid="269328" grpId="0" animBg="1"/>
      <p:bldP spid="269343" grpId="0" animBg="1"/>
      <p:bldP spid="269365" grpId="0" animBg="1"/>
      <p:bldP spid="269370" grpId="0" animBg="1"/>
      <p:bldP spid="269381" grpId="0"/>
      <p:bldP spid="269386" grpId="0"/>
      <p:bldP spid="269389" grpId="0"/>
      <p:bldP spid="26939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D03649B-8EDB-477A-9416-CD5E01CD32EB}" type="slidenum">
              <a:rPr lang="it-IT" altLang="it-IT" sz="1400" b="1" smtClean="0"/>
              <a:pPr>
                <a:spcBef>
                  <a:spcPct val="0"/>
                </a:spcBef>
                <a:buFontTx/>
                <a:buNone/>
              </a:pPr>
              <a:t>122</a:t>
            </a:fld>
            <a:endParaRPr lang="it-IT" altLang="it-IT" sz="1400" b="1" smtClean="0"/>
          </a:p>
        </p:txBody>
      </p:sp>
      <p:pic>
        <p:nvPicPr>
          <p:cNvPr id="248835" name="Picture 8" descr="http://4.bp.blogspot.com/-ua6jv7AfXXY/TqWfgpPe1nI/AAAAAAAAAFo/TCTTsUNz8rc/s1600/Glacio-isostasia%255B1%25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341438"/>
            <a:ext cx="5605463"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8E4F583-DFED-4A3D-8590-954DAFE325DF}" type="slidenum">
              <a:rPr lang="it-IT" altLang="it-IT" sz="1400" b="1" smtClean="0"/>
              <a:pPr>
                <a:spcBef>
                  <a:spcPct val="0"/>
                </a:spcBef>
                <a:buFontTx/>
                <a:buNone/>
              </a:pPr>
              <a:t>123</a:t>
            </a:fld>
            <a:endParaRPr lang="it-IT" altLang="it-IT" sz="1400" b="1" smtClean="0"/>
          </a:p>
        </p:txBody>
      </p:sp>
      <p:pic>
        <p:nvPicPr>
          <p:cNvPr id="250883" name="Picture 2" descr="http://www.lu23.com.ar/images/stories/Noticias/Todas_las_Voces/Temblores/Rebote_Isosttico_J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1341438"/>
            <a:ext cx="5208588"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910224A-736F-4241-9AD7-6D632CF83460}" type="slidenum">
              <a:rPr lang="it-IT" altLang="it-IT" sz="1400" b="1" smtClean="0"/>
              <a:pPr>
                <a:spcBef>
                  <a:spcPct val="0"/>
                </a:spcBef>
                <a:buFontTx/>
                <a:buNone/>
              </a:pPr>
              <a:t>124</a:t>
            </a:fld>
            <a:endParaRPr lang="it-IT" altLang="it-IT" sz="1400" b="1" smtClean="0"/>
          </a:p>
        </p:txBody>
      </p:sp>
      <p:pic>
        <p:nvPicPr>
          <p:cNvPr id="2529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773238"/>
            <a:ext cx="376713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2" name="Picture 6" descr="http://89-97-218-226.ip19.fastwebnet.it/web1/science/images/tetto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860550"/>
            <a:ext cx="418147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862574" y="3166183"/>
            <a:ext cx="2736304" cy="2264172"/>
          </a:xfrm>
          <a:prstGeom prst="rect">
            <a:avLst/>
          </a:prstGeom>
          <a:solidFill>
            <a:srgbClr val="FFCC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Times New Roman" pitchFamily="18" charset="0"/>
            </a:endParaRPr>
          </a:p>
        </p:txBody>
      </p:sp>
      <p:sp>
        <p:nvSpPr>
          <p:cNvPr id="2" name="TextBox 1"/>
          <p:cNvSpPr txBox="1"/>
          <p:nvPr/>
        </p:nvSpPr>
        <p:spPr>
          <a:xfrm>
            <a:off x="286545" y="1329680"/>
            <a:ext cx="8496944" cy="707886"/>
          </a:xfrm>
          <a:prstGeom prst="rect">
            <a:avLst/>
          </a:prstGeom>
          <a:noFill/>
        </p:spPr>
        <p:txBody>
          <a:bodyPr wrap="square" rtlCol="0">
            <a:spAutoFit/>
          </a:bodyPr>
          <a:lstStyle/>
          <a:p>
            <a:r>
              <a:rPr lang="en-GB" b="0" dirty="0" smtClean="0"/>
              <a:t>Il </a:t>
            </a:r>
            <a:r>
              <a:rPr lang="en-GB" b="0" dirty="0" err="1" smtClean="0"/>
              <a:t>sollevamento</a:t>
            </a:r>
            <a:r>
              <a:rPr lang="en-GB" b="0" dirty="0" smtClean="0"/>
              <a:t> </a:t>
            </a:r>
            <a:r>
              <a:rPr lang="en-GB" b="0" dirty="0" err="1" smtClean="0"/>
              <a:t>può</a:t>
            </a:r>
            <a:r>
              <a:rPr lang="en-GB" b="0" dirty="0" smtClean="0"/>
              <a:t> </a:t>
            </a:r>
            <a:r>
              <a:rPr lang="en-GB" b="0" dirty="0" err="1" smtClean="0"/>
              <a:t>essere</a:t>
            </a:r>
            <a:r>
              <a:rPr lang="en-GB" b="0" dirty="0" smtClean="0"/>
              <a:t> </a:t>
            </a:r>
            <a:r>
              <a:rPr lang="en-GB" b="0" dirty="0" err="1" smtClean="0"/>
              <a:t>spiegato</a:t>
            </a:r>
            <a:r>
              <a:rPr lang="en-GB" b="0" dirty="0" smtClean="0"/>
              <a:t> da un </a:t>
            </a:r>
            <a:r>
              <a:rPr lang="en-GB" b="0" dirty="0" err="1" smtClean="0"/>
              <a:t>riassestamento</a:t>
            </a:r>
            <a:r>
              <a:rPr lang="en-GB" b="0" dirty="0" smtClean="0"/>
              <a:t> </a:t>
            </a:r>
            <a:r>
              <a:rPr lang="en-GB" b="0" dirty="0" err="1" smtClean="0"/>
              <a:t>isostatico</a:t>
            </a:r>
            <a:r>
              <a:rPr lang="en-GB" b="0" dirty="0" smtClean="0"/>
              <a:t> </a:t>
            </a:r>
            <a:r>
              <a:rPr lang="en-GB" b="0" dirty="0" err="1" smtClean="0"/>
              <a:t>dovuto</a:t>
            </a:r>
            <a:r>
              <a:rPr lang="en-GB" b="0" dirty="0" smtClean="0"/>
              <a:t> </a:t>
            </a:r>
            <a:r>
              <a:rPr lang="en-GB" b="0" dirty="0" err="1" smtClean="0"/>
              <a:t>alls</a:t>
            </a:r>
            <a:r>
              <a:rPr lang="en-GB" b="0" dirty="0" smtClean="0"/>
              <a:t> </a:t>
            </a:r>
            <a:r>
              <a:rPr lang="en-GB" b="0" dirty="0" err="1" smtClean="0"/>
              <a:t>scomparsa</a:t>
            </a:r>
            <a:r>
              <a:rPr lang="en-GB" b="0" dirty="0" smtClean="0"/>
              <a:t> </a:t>
            </a:r>
            <a:r>
              <a:rPr lang="en-GB" b="0" dirty="0" err="1" smtClean="0"/>
              <a:t>della</a:t>
            </a:r>
            <a:r>
              <a:rPr lang="en-GB" b="0" dirty="0" smtClean="0"/>
              <a:t> </a:t>
            </a:r>
            <a:r>
              <a:rPr lang="en-GB" b="0" dirty="0" err="1" smtClean="0"/>
              <a:t>coltre</a:t>
            </a:r>
            <a:r>
              <a:rPr lang="en-GB" b="0" dirty="0" smtClean="0"/>
              <a:t> </a:t>
            </a:r>
            <a:r>
              <a:rPr lang="en-GB" b="0" dirty="0" err="1" smtClean="0"/>
              <a:t>glaciale</a:t>
            </a:r>
            <a:r>
              <a:rPr lang="en-GB" b="0" dirty="0" smtClean="0"/>
              <a:t>.</a:t>
            </a:r>
            <a:endParaRPr lang="it-IT" b="0" dirty="0"/>
          </a:p>
        </p:txBody>
      </p:sp>
      <p:sp>
        <p:nvSpPr>
          <p:cNvPr id="3" name="TextBox 2"/>
          <p:cNvSpPr txBox="1"/>
          <p:nvPr/>
        </p:nvSpPr>
        <p:spPr>
          <a:xfrm>
            <a:off x="4590349" y="2248529"/>
            <a:ext cx="3888432" cy="707886"/>
          </a:xfrm>
          <a:prstGeom prst="rect">
            <a:avLst/>
          </a:prstGeom>
          <a:noFill/>
        </p:spPr>
        <p:txBody>
          <a:bodyPr wrap="square" rtlCol="0">
            <a:spAutoFit/>
          </a:bodyPr>
          <a:lstStyle/>
          <a:p>
            <a:pPr algn="just"/>
            <a:r>
              <a:rPr lang="en-GB" b="0" dirty="0" smtClean="0"/>
              <a:t>La </a:t>
            </a:r>
            <a:r>
              <a:rPr lang="en-GB" b="0" dirty="0" err="1" smtClean="0"/>
              <a:t>condizione</a:t>
            </a:r>
            <a:r>
              <a:rPr lang="en-GB" b="0" dirty="0" smtClean="0"/>
              <a:t> </a:t>
            </a:r>
            <a:r>
              <a:rPr lang="en-GB" b="0" dirty="0" err="1" smtClean="0"/>
              <a:t>isostatica</a:t>
            </a:r>
            <a:r>
              <a:rPr lang="en-GB" b="0" dirty="0" smtClean="0"/>
              <a:t> è </a:t>
            </a:r>
            <a:r>
              <a:rPr lang="en-GB" b="0" dirty="0" err="1" smtClean="0"/>
              <a:t>alla</a:t>
            </a:r>
            <a:r>
              <a:rPr lang="en-GB" b="0" dirty="0"/>
              <a:t> </a:t>
            </a:r>
            <a:r>
              <a:rPr lang="en-GB" b="0" dirty="0" err="1" smtClean="0"/>
              <a:t>profondità</a:t>
            </a:r>
            <a:r>
              <a:rPr lang="en-GB" b="0" dirty="0" smtClean="0"/>
              <a:t> D</a:t>
            </a:r>
            <a:r>
              <a:rPr lang="en-GB" b="0" baseline="-25000" dirty="0" smtClean="0"/>
              <a:t>1</a:t>
            </a:r>
            <a:r>
              <a:rPr lang="en-GB" b="0" dirty="0" smtClean="0"/>
              <a:t>,</a:t>
            </a:r>
            <a:endParaRPr lang="it-IT" b="0" dirty="0"/>
          </a:p>
        </p:txBody>
      </p:sp>
      <p:grpSp>
        <p:nvGrpSpPr>
          <p:cNvPr id="6" name="Group 5"/>
          <p:cNvGrpSpPr/>
          <p:nvPr/>
        </p:nvGrpSpPr>
        <p:grpSpPr>
          <a:xfrm>
            <a:off x="4590349" y="3237887"/>
            <a:ext cx="3938710" cy="1695014"/>
            <a:chOff x="1817162" y="3635151"/>
            <a:chExt cx="3938710" cy="1695014"/>
          </a:xfrm>
        </p:grpSpPr>
        <mc:AlternateContent xmlns:mc="http://schemas.openxmlformats.org/markup-compatibility/2006" xmlns:a14="http://schemas.microsoft.com/office/drawing/2010/main">
          <mc:Choice Requires="a14">
            <p:sp>
              <p:nvSpPr>
                <p:cNvPr id="4" name="TextBox 3"/>
                <p:cNvSpPr txBox="1"/>
                <p:nvPr/>
              </p:nvSpPr>
              <p:spPr>
                <a:xfrm>
                  <a:off x="1835696" y="3635151"/>
                  <a:ext cx="392017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solidFill>
                              <a:srgbClr val="0070C0"/>
                            </a:solidFill>
                            <a:latin typeface="Cambria Math" panose="02040503050406030204" pitchFamily="18" charset="0"/>
                            <a:ea typeface="Cambria Math" panose="02040503050406030204" pitchFamily="18" charset="0"/>
                          </a:rPr>
                          <m:t>𝝆</m:t>
                        </m:r>
                        <m:r>
                          <a:rPr lang="en-GB" b="1" i="1" smtClean="0">
                            <a:solidFill>
                              <a:srgbClr val="0070C0"/>
                            </a:solidFill>
                            <a:latin typeface="Cambria Math" panose="02040503050406030204" pitchFamily="18" charset="0"/>
                            <a:ea typeface="Cambria Math" panose="02040503050406030204" pitchFamily="18" charset="0"/>
                          </a:rPr>
                          <m:t>𝒉</m:t>
                        </m:r>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𝝆</m:t>
                            </m:r>
                          </m:e>
                          <m:sub>
                            <m:r>
                              <a:rPr lang="en-GB" b="1" i="1" smtClean="0">
                                <a:solidFill>
                                  <a:srgbClr val="0070C0"/>
                                </a:solidFill>
                                <a:latin typeface="Cambria Math" panose="02040503050406030204" pitchFamily="18" charset="0"/>
                                <a:ea typeface="Cambria Math" panose="02040503050406030204" pitchFamily="18" charset="0"/>
                              </a:rPr>
                              <m:t>𝒄</m:t>
                            </m:r>
                          </m:sub>
                        </m:sSub>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𝒉</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𝝆</m:t>
                            </m:r>
                          </m:e>
                          <m:sub>
                            <m:r>
                              <a:rPr lang="en-GB" b="1" i="1" smtClean="0">
                                <a:solidFill>
                                  <a:srgbClr val="0070C0"/>
                                </a:solidFill>
                                <a:latin typeface="Cambria Math" panose="02040503050406030204" pitchFamily="18" charset="0"/>
                                <a:ea typeface="Cambria Math" panose="02040503050406030204" pitchFamily="18" charset="0"/>
                              </a:rPr>
                              <m:t>𝒄</m:t>
                            </m:r>
                          </m:sub>
                        </m:sSub>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𝒉</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i="1">
                                <a:solidFill>
                                  <a:srgbClr val="0070C0"/>
                                </a:solidFill>
                                <a:latin typeface="Cambria Math" panose="02040503050406030204" pitchFamily="18" charset="0"/>
                                <a:ea typeface="Cambria Math" panose="02040503050406030204" pitchFamily="18" charset="0"/>
                              </a:rPr>
                              <m:t>𝝆</m:t>
                            </m:r>
                          </m:e>
                          <m:sub>
                            <m:r>
                              <a:rPr lang="en-GB" i="1">
                                <a:solidFill>
                                  <a:srgbClr val="0070C0"/>
                                </a:solidFill>
                                <a:latin typeface="Cambria Math" panose="02040503050406030204" pitchFamily="18" charset="0"/>
                                <a:ea typeface="Cambria Math" panose="02040503050406030204" pitchFamily="18" charset="0"/>
                              </a:rPr>
                              <m:t>𝒎</m:t>
                            </m:r>
                          </m:sub>
                        </m:sSub>
                        <m:d>
                          <m:dPr>
                            <m:ctrlPr>
                              <a:rPr lang="en-GB" b="1" i="1" smtClean="0">
                                <a:solidFill>
                                  <a:srgbClr val="0070C0"/>
                                </a:solidFill>
                                <a:latin typeface="Cambria Math" panose="02040503050406030204" pitchFamily="18" charset="0"/>
                                <a:ea typeface="Cambria Math" panose="02040503050406030204" pitchFamily="18" charset="0"/>
                              </a:rPr>
                            </m:ctrlPr>
                          </m:dPr>
                          <m:e>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𝟐</m:t>
                                </m:r>
                              </m:sub>
                            </m:sSub>
                          </m:e>
                        </m:d>
                      </m:oMath>
                    </m:oMathPara>
                  </a14:m>
                  <a:endParaRPr lang="it-IT" dirty="0">
                    <a:solidFill>
                      <a:srgbClr val="0070C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835696" y="3635151"/>
                  <a:ext cx="3920176" cy="307777"/>
                </a:xfrm>
                <a:prstGeom prst="rect">
                  <a:avLst/>
                </a:prstGeom>
                <a:blipFill rotWithShape="0">
                  <a:blip r:embed="rId4"/>
                  <a:stretch>
                    <a:fillRect l="-1089" b="-2745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17162" y="4198470"/>
                  <a:ext cx="221169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solidFill>
                              <a:srgbClr val="0070C0"/>
                            </a:solidFill>
                            <a:latin typeface="Cambria Math" panose="02040503050406030204" pitchFamily="18" charset="0"/>
                            <a:ea typeface="Cambria Math" panose="02040503050406030204" pitchFamily="18" charset="0"/>
                          </a:rPr>
                          <m:t>𝝆</m:t>
                        </m:r>
                        <m:r>
                          <a:rPr lang="en-GB" b="1" i="1" smtClean="0">
                            <a:solidFill>
                              <a:srgbClr val="0070C0"/>
                            </a:solidFill>
                            <a:latin typeface="Cambria Math" panose="02040503050406030204" pitchFamily="18" charset="0"/>
                            <a:ea typeface="Cambria Math" panose="02040503050406030204" pitchFamily="18" charset="0"/>
                          </a:rPr>
                          <m:t>𝒉</m:t>
                        </m:r>
                        <m:r>
                          <a:rPr lang="en-GB" b="1" i="1" smtClean="0">
                            <a:solidFill>
                              <a:srgbClr val="0070C0"/>
                            </a:solidFill>
                            <a:latin typeface="Cambria Math" panose="02040503050406030204" pitchFamily="18" charset="0"/>
                            <a:ea typeface="Cambria Math" panose="02040503050406030204" pitchFamily="18" charset="0"/>
                          </a:rPr>
                          <m:t>=</m:t>
                        </m:r>
                        <m:sSub>
                          <m:sSubPr>
                            <m:ctrlPr>
                              <a:rPr lang="en-GB" i="1">
                                <a:solidFill>
                                  <a:srgbClr val="0070C0"/>
                                </a:solidFill>
                                <a:latin typeface="Cambria Math" panose="02040503050406030204" pitchFamily="18" charset="0"/>
                                <a:ea typeface="Cambria Math" panose="02040503050406030204" pitchFamily="18" charset="0"/>
                              </a:rPr>
                            </m:ctrlPr>
                          </m:sSubPr>
                          <m:e>
                            <m:r>
                              <a:rPr lang="en-GB" i="1">
                                <a:solidFill>
                                  <a:srgbClr val="0070C0"/>
                                </a:solidFill>
                                <a:latin typeface="Cambria Math" panose="02040503050406030204" pitchFamily="18" charset="0"/>
                                <a:ea typeface="Cambria Math" panose="02040503050406030204" pitchFamily="18" charset="0"/>
                              </a:rPr>
                              <m:t>𝝆</m:t>
                            </m:r>
                          </m:e>
                          <m:sub>
                            <m:r>
                              <a:rPr lang="en-GB" i="1">
                                <a:solidFill>
                                  <a:srgbClr val="0070C0"/>
                                </a:solidFill>
                                <a:latin typeface="Cambria Math" panose="02040503050406030204" pitchFamily="18" charset="0"/>
                                <a:ea typeface="Cambria Math" panose="02040503050406030204" pitchFamily="18" charset="0"/>
                              </a:rPr>
                              <m:t>𝒎</m:t>
                            </m:r>
                          </m:sub>
                        </m:sSub>
                        <m:d>
                          <m:dPr>
                            <m:ctrlPr>
                              <a:rPr lang="en-GB" b="1" i="1" smtClean="0">
                                <a:solidFill>
                                  <a:srgbClr val="0070C0"/>
                                </a:solidFill>
                                <a:latin typeface="Cambria Math" panose="02040503050406030204" pitchFamily="18" charset="0"/>
                                <a:ea typeface="Cambria Math" panose="02040503050406030204" pitchFamily="18" charset="0"/>
                              </a:rPr>
                            </m:ctrlPr>
                          </m:dPr>
                          <m:e>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𝟐</m:t>
                                </m:r>
                              </m:sub>
                            </m:sSub>
                          </m:e>
                        </m:d>
                      </m:oMath>
                    </m:oMathPara>
                  </a14:m>
                  <a:endParaRPr lang="it-IT" dirty="0">
                    <a:solidFill>
                      <a:srgbClr val="0070C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817162" y="4198470"/>
                  <a:ext cx="2211696" cy="307777"/>
                </a:xfrm>
                <a:prstGeom prst="rect">
                  <a:avLst/>
                </a:prstGeom>
                <a:blipFill rotWithShape="0">
                  <a:blip r:embed="rId5"/>
                  <a:stretch>
                    <a:fillRect l="-2204" b="-28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817162" y="4746672"/>
                  <a:ext cx="2095766" cy="583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ea typeface="Cambria Math" panose="02040503050406030204" pitchFamily="18" charset="0"/>
                          </a:rPr>
                          <m:t>𝒉</m:t>
                        </m:r>
                        <m:r>
                          <a:rPr lang="en-GB" b="1" i="1" smtClean="0">
                            <a:solidFill>
                              <a:srgbClr val="0070C0"/>
                            </a:solidFill>
                            <a:latin typeface="Cambria Math" panose="02040503050406030204" pitchFamily="18" charset="0"/>
                            <a:ea typeface="Cambria Math" panose="02040503050406030204" pitchFamily="18" charset="0"/>
                          </a:rPr>
                          <m:t>=</m:t>
                        </m:r>
                        <m:f>
                          <m:fPr>
                            <m:ctrlPr>
                              <a:rPr lang="en-GB" b="1" i="1" smtClean="0">
                                <a:solidFill>
                                  <a:srgbClr val="0070C0"/>
                                </a:solidFill>
                                <a:latin typeface="Cambria Math" panose="02040503050406030204" pitchFamily="18" charset="0"/>
                                <a:ea typeface="Cambria Math" panose="02040503050406030204" pitchFamily="18" charset="0"/>
                              </a:rPr>
                            </m:ctrlPr>
                          </m:fPr>
                          <m:num>
                            <m:sSub>
                              <m:sSubPr>
                                <m:ctrlPr>
                                  <a:rPr lang="en-GB" i="1" smtClean="0">
                                    <a:solidFill>
                                      <a:srgbClr val="0070C0"/>
                                    </a:solidFill>
                                    <a:latin typeface="Cambria Math" panose="02040503050406030204" pitchFamily="18" charset="0"/>
                                    <a:ea typeface="Cambria Math" panose="02040503050406030204" pitchFamily="18" charset="0"/>
                                  </a:rPr>
                                </m:ctrlPr>
                              </m:sSubPr>
                              <m:e>
                                <m:r>
                                  <a:rPr lang="en-GB" i="1">
                                    <a:solidFill>
                                      <a:srgbClr val="0070C0"/>
                                    </a:solidFill>
                                    <a:latin typeface="Cambria Math" panose="02040503050406030204" pitchFamily="18" charset="0"/>
                                    <a:ea typeface="Cambria Math" panose="02040503050406030204" pitchFamily="18" charset="0"/>
                                  </a:rPr>
                                  <m:t>𝝆</m:t>
                                </m:r>
                              </m:e>
                              <m:sub>
                                <m:r>
                                  <a:rPr lang="en-GB" i="1">
                                    <a:solidFill>
                                      <a:srgbClr val="0070C0"/>
                                    </a:solidFill>
                                    <a:latin typeface="Cambria Math" panose="02040503050406030204" pitchFamily="18" charset="0"/>
                                    <a:ea typeface="Cambria Math" panose="02040503050406030204" pitchFamily="18" charset="0"/>
                                  </a:rPr>
                                  <m:t>𝒎</m:t>
                                </m:r>
                              </m:sub>
                            </m:sSub>
                          </m:num>
                          <m:den>
                            <m:r>
                              <a:rPr lang="en-GB" b="1" i="1" smtClean="0">
                                <a:solidFill>
                                  <a:srgbClr val="0070C0"/>
                                </a:solidFill>
                                <a:latin typeface="Cambria Math" panose="02040503050406030204" pitchFamily="18" charset="0"/>
                                <a:ea typeface="Cambria Math" panose="02040503050406030204" pitchFamily="18" charset="0"/>
                              </a:rPr>
                              <m:t>𝝆</m:t>
                            </m:r>
                          </m:den>
                        </m:f>
                        <m:d>
                          <m:dPr>
                            <m:ctrlPr>
                              <a:rPr lang="en-GB" b="1" i="1" smtClean="0">
                                <a:solidFill>
                                  <a:srgbClr val="0070C0"/>
                                </a:solidFill>
                                <a:latin typeface="Cambria Math" panose="02040503050406030204" pitchFamily="18" charset="0"/>
                                <a:ea typeface="Cambria Math" panose="02040503050406030204" pitchFamily="18" charset="0"/>
                              </a:rPr>
                            </m:ctrlPr>
                          </m:dPr>
                          <m:e>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𝟐</m:t>
                                </m:r>
                              </m:sub>
                            </m:sSub>
                          </m:e>
                        </m:d>
                      </m:oMath>
                    </m:oMathPara>
                  </a14:m>
                  <a:endParaRPr lang="it-IT" dirty="0">
                    <a:solidFill>
                      <a:srgbClr val="0070C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817162" y="4746672"/>
                  <a:ext cx="2095766" cy="583493"/>
                </a:xfrm>
                <a:prstGeom prst="rect">
                  <a:avLst/>
                </a:prstGeom>
                <a:blipFill rotWithShape="0">
                  <a:blip r:embed="rId6"/>
                  <a:stretch>
                    <a:fillRect/>
                  </a:stretch>
                </a:blipFill>
              </p:spPr>
              <p:txBody>
                <a:bodyPr/>
                <a:lstStyle/>
                <a:p>
                  <a:r>
                    <a:rPr lang="it-IT">
                      <a:noFill/>
                    </a:rPr>
                    <a:t> </a:t>
                  </a:r>
                </a:p>
              </p:txBody>
            </p:sp>
          </mc:Fallback>
        </mc:AlternateContent>
      </p:grpSp>
      <p:sp>
        <p:nvSpPr>
          <p:cNvPr id="7" name="TextBox 6"/>
          <p:cNvSpPr txBox="1"/>
          <p:nvPr/>
        </p:nvSpPr>
        <p:spPr>
          <a:xfrm>
            <a:off x="4556938" y="5088704"/>
            <a:ext cx="4112023" cy="400110"/>
          </a:xfrm>
          <a:prstGeom prst="rect">
            <a:avLst/>
          </a:prstGeom>
          <a:noFill/>
        </p:spPr>
        <p:txBody>
          <a:bodyPr wrap="none" rtlCol="0">
            <a:spAutoFit/>
          </a:bodyPr>
          <a:lstStyle/>
          <a:p>
            <a:r>
              <a:rPr lang="en-GB" b="0" dirty="0" smtClean="0"/>
              <a:t>Con D</a:t>
            </a:r>
            <a:r>
              <a:rPr lang="en-GB" b="0" baseline="-25000" dirty="0" smtClean="0"/>
              <a:t>1</a:t>
            </a:r>
            <a:r>
              <a:rPr lang="en-GB" b="0" dirty="0" smtClean="0"/>
              <a:t>-D</a:t>
            </a:r>
            <a:r>
              <a:rPr lang="en-GB" b="0" baseline="-25000" dirty="0" smtClean="0"/>
              <a:t>2</a:t>
            </a:r>
            <a:r>
              <a:rPr lang="en-GB" b="0" dirty="0" smtClean="0"/>
              <a:t> </a:t>
            </a:r>
            <a:r>
              <a:rPr lang="en-GB" b="0" dirty="0" err="1" smtClean="0"/>
              <a:t>il</a:t>
            </a:r>
            <a:r>
              <a:rPr lang="en-GB" b="0" dirty="0" smtClean="0"/>
              <a:t> </a:t>
            </a:r>
            <a:r>
              <a:rPr lang="en-GB" b="0" dirty="0" err="1" smtClean="0"/>
              <a:t>sollevamento</a:t>
            </a:r>
            <a:r>
              <a:rPr lang="en-GB" b="0" dirty="0" smtClean="0"/>
              <a:t> </a:t>
            </a:r>
            <a:r>
              <a:rPr lang="en-GB" b="0" dirty="0" err="1" smtClean="0"/>
              <a:t>osservato</a:t>
            </a:r>
            <a:endParaRPr lang="it-IT" b="0" dirty="0"/>
          </a:p>
        </p:txBody>
      </p:sp>
      <p:sp>
        <p:nvSpPr>
          <p:cNvPr id="10" name="TextBox 9"/>
          <p:cNvSpPr txBox="1"/>
          <p:nvPr/>
        </p:nvSpPr>
        <p:spPr>
          <a:xfrm>
            <a:off x="260977" y="5624778"/>
            <a:ext cx="6072496" cy="400110"/>
          </a:xfrm>
          <a:prstGeom prst="rect">
            <a:avLst/>
          </a:prstGeom>
          <a:noFill/>
        </p:spPr>
        <p:txBody>
          <a:bodyPr wrap="none" rtlCol="0">
            <a:spAutoFit/>
          </a:bodyPr>
          <a:lstStyle/>
          <a:p>
            <a:r>
              <a:rPr lang="en-GB" b="0" dirty="0" err="1" smtClean="0"/>
              <a:t>Prendendo</a:t>
            </a:r>
            <a:r>
              <a:rPr lang="en-GB" b="0" dirty="0" smtClean="0"/>
              <a:t>: </a:t>
            </a:r>
            <a:r>
              <a:rPr lang="el-GR" b="0" dirty="0" smtClean="0">
                <a:solidFill>
                  <a:srgbClr val="0070C0"/>
                </a:solidFill>
              </a:rPr>
              <a:t>ρ</a:t>
            </a:r>
            <a:r>
              <a:rPr lang="en-GB" b="0" dirty="0" smtClean="0">
                <a:solidFill>
                  <a:srgbClr val="0070C0"/>
                </a:solidFill>
              </a:rPr>
              <a:t>=0.9 gr/cm</a:t>
            </a:r>
            <a:r>
              <a:rPr lang="en-GB" b="0" baseline="30000" dirty="0" smtClean="0">
                <a:solidFill>
                  <a:srgbClr val="0070C0"/>
                </a:solidFill>
              </a:rPr>
              <a:t>3</a:t>
            </a:r>
            <a:r>
              <a:rPr lang="en-GB" b="0" dirty="0" smtClean="0">
                <a:solidFill>
                  <a:srgbClr val="0070C0"/>
                </a:solidFill>
              </a:rPr>
              <a:t>, </a:t>
            </a:r>
            <a:r>
              <a:rPr lang="el-GR" b="0" dirty="0" smtClean="0">
                <a:solidFill>
                  <a:srgbClr val="0070C0"/>
                </a:solidFill>
              </a:rPr>
              <a:t>ρ</a:t>
            </a:r>
            <a:r>
              <a:rPr lang="en-GB" b="0" baseline="-25000" dirty="0" smtClean="0">
                <a:solidFill>
                  <a:srgbClr val="0070C0"/>
                </a:solidFill>
              </a:rPr>
              <a:t>m </a:t>
            </a:r>
            <a:r>
              <a:rPr lang="en-GB" b="0" dirty="0" smtClean="0">
                <a:solidFill>
                  <a:srgbClr val="0070C0"/>
                </a:solidFill>
              </a:rPr>
              <a:t>= 3.0 gr/cm </a:t>
            </a:r>
            <a:r>
              <a:rPr lang="en-GB" b="0" baseline="30000" dirty="0" smtClean="0">
                <a:solidFill>
                  <a:srgbClr val="0070C0"/>
                </a:solidFill>
              </a:rPr>
              <a:t>3</a:t>
            </a:r>
            <a:r>
              <a:rPr lang="en-GB" b="0" dirty="0" smtClean="0">
                <a:solidFill>
                  <a:srgbClr val="0070C0"/>
                </a:solidFill>
              </a:rPr>
              <a:t>, D</a:t>
            </a:r>
            <a:r>
              <a:rPr lang="en-GB" b="0" baseline="-25000" dirty="0" smtClean="0">
                <a:solidFill>
                  <a:srgbClr val="0070C0"/>
                </a:solidFill>
              </a:rPr>
              <a:t>1</a:t>
            </a:r>
            <a:r>
              <a:rPr lang="en-GB" b="0" dirty="0" smtClean="0">
                <a:solidFill>
                  <a:srgbClr val="0070C0"/>
                </a:solidFill>
              </a:rPr>
              <a:t>-D</a:t>
            </a:r>
            <a:r>
              <a:rPr lang="en-GB" b="0" baseline="-25000" dirty="0" smtClean="0">
                <a:solidFill>
                  <a:srgbClr val="0070C0"/>
                </a:solidFill>
              </a:rPr>
              <a:t>2</a:t>
            </a:r>
            <a:r>
              <a:rPr lang="en-GB" b="0" dirty="0" smtClean="0">
                <a:solidFill>
                  <a:srgbClr val="0070C0"/>
                </a:solidFill>
              </a:rPr>
              <a:t>=275m </a:t>
            </a:r>
            <a:endParaRPr lang="it-IT" b="0" dirty="0">
              <a:solidFill>
                <a:srgbClr val="0070C0"/>
              </a:solidFill>
            </a:endParaRPr>
          </a:p>
        </p:txBody>
      </p:sp>
      <p:sp>
        <p:nvSpPr>
          <p:cNvPr id="11" name="TextBox 10"/>
          <p:cNvSpPr txBox="1"/>
          <p:nvPr/>
        </p:nvSpPr>
        <p:spPr>
          <a:xfrm>
            <a:off x="260977" y="6014754"/>
            <a:ext cx="2299027" cy="400110"/>
          </a:xfrm>
          <a:prstGeom prst="rect">
            <a:avLst/>
          </a:prstGeom>
          <a:noFill/>
        </p:spPr>
        <p:txBody>
          <a:bodyPr wrap="none" rtlCol="0">
            <a:spAutoFit/>
          </a:bodyPr>
          <a:lstStyle/>
          <a:p>
            <a:r>
              <a:rPr lang="en-GB" b="0" dirty="0" smtClean="0"/>
              <a:t>Si </a:t>
            </a:r>
            <a:r>
              <a:rPr lang="en-GB" b="0" dirty="0" err="1" smtClean="0"/>
              <a:t>trova</a:t>
            </a:r>
            <a:r>
              <a:rPr lang="en-GB" b="0" dirty="0" smtClean="0"/>
              <a:t>:      </a:t>
            </a:r>
            <a:r>
              <a:rPr lang="en-GB" b="0" dirty="0" smtClean="0">
                <a:solidFill>
                  <a:srgbClr val="0070C0"/>
                </a:solidFill>
              </a:rPr>
              <a:t>h=920m</a:t>
            </a:r>
            <a:endParaRPr lang="it-IT" b="0" dirty="0">
              <a:solidFill>
                <a:srgbClr val="0070C0"/>
              </a:solidFill>
            </a:endParaRPr>
          </a:p>
        </p:txBody>
      </p:sp>
      <p:sp>
        <p:nvSpPr>
          <p:cNvPr id="13" name="Rectangle 12"/>
          <p:cNvSpPr/>
          <p:nvPr/>
        </p:nvSpPr>
        <p:spPr bwMode="auto">
          <a:xfrm>
            <a:off x="1582654" y="2520461"/>
            <a:ext cx="504056" cy="2520280"/>
          </a:xfrm>
          <a:prstGeom prst="rect">
            <a:avLst/>
          </a:prstGeom>
          <a:solidFill>
            <a:srgbClr val="CC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1582654" y="2520461"/>
            <a:ext cx="504056" cy="28803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bwMode="auto">
          <a:xfrm>
            <a:off x="2403612" y="2664477"/>
            <a:ext cx="504056" cy="2232248"/>
          </a:xfrm>
          <a:prstGeom prst="rect">
            <a:avLst/>
          </a:prstGeom>
          <a:solidFill>
            <a:srgbClr val="CC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Times New Roman" pitchFamily="18" charset="0"/>
            </a:endParaRPr>
          </a:p>
        </p:txBody>
      </p:sp>
      <p:cxnSp>
        <p:nvCxnSpPr>
          <p:cNvPr id="16" name="Straight Arrow Connector 15"/>
          <p:cNvCxnSpPr/>
          <p:nvPr/>
        </p:nvCxnSpPr>
        <p:spPr bwMode="auto">
          <a:xfrm>
            <a:off x="1438638" y="2520461"/>
            <a:ext cx="0" cy="288032"/>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21" name="Straight Arrow Connector 20"/>
          <p:cNvCxnSpPr/>
          <p:nvPr/>
        </p:nvCxnSpPr>
        <p:spPr bwMode="auto">
          <a:xfrm>
            <a:off x="1870686" y="2808131"/>
            <a:ext cx="0" cy="2232248"/>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26" name="Straight Connector 25"/>
          <p:cNvCxnSpPr/>
          <p:nvPr/>
        </p:nvCxnSpPr>
        <p:spPr bwMode="auto">
          <a:xfrm flipV="1">
            <a:off x="862574" y="3166183"/>
            <a:ext cx="2736304" cy="235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0" name="Straight Arrow Connector 29"/>
          <p:cNvCxnSpPr/>
          <p:nvPr/>
        </p:nvCxnSpPr>
        <p:spPr bwMode="auto">
          <a:xfrm>
            <a:off x="1798678" y="3166183"/>
            <a:ext cx="0" cy="1871846"/>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32" name="Straight Arrow Connector 31"/>
          <p:cNvCxnSpPr>
            <a:endCxn id="18" idx="2"/>
          </p:cNvCxnSpPr>
          <p:nvPr/>
        </p:nvCxnSpPr>
        <p:spPr bwMode="auto">
          <a:xfrm>
            <a:off x="2655640" y="3166183"/>
            <a:ext cx="0" cy="1730542"/>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33" name="TextBox 32"/>
          <p:cNvSpPr txBox="1"/>
          <p:nvPr/>
        </p:nvSpPr>
        <p:spPr>
          <a:xfrm>
            <a:off x="1496378" y="3940113"/>
            <a:ext cx="373820" cy="307777"/>
          </a:xfrm>
          <a:prstGeom prst="rect">
            <a:avLst/>
          </a:prstGeom>
          <a:noFill/>
        </p:spPr>
        <p:txBody>
          <a:bodyPr wrap="none" rtlCol="0">
            <a:spAutoFit/>
          </a:bodyPr>
          <a:lstStyle/>
          <a:p>
            <a:r>
              <a:rPr lang="en-GB" sz="1400" dirty="0"/>
              <a:t>D</a:t>
            </a:r>
            <a:r>
              <a:rPr lang="en-GB" sz="1400" baseline="-25000" dirty="0"/>
              <a:t>1</a:t>
            </a:r>
            <a:endParaRPr lang="it-IT" sz="1400" dirty="0"/>
          </a:p>
        </p:txBody>
      </p:sp>
      <p:sp>
        <p:nvSpPr>
          <p:cNvPr id="37" name="TextBox 36"/>
          <p:cNvSpPr txBox="1"/>
          <p:nvPr/>
        </p:nvSpPr>
        <p:spPr>
          <a:xfrm>
            <a:off x="2607730" y="3816897"/>
            <a:ext cx="373820" cy="307777"/>
          </a:xfrm>
          <a:prstGeom prst="rect">
            <a:avLst/>
          </a:prstGeom>
          <a:noFill/>
        </p:spPr>
        <p:txBody>
          <a:bodyPr wrap="none" rtlCol="0">
            <a:spAutoFit/>
          </a:bodyPr>
          <a:lstStyle/>
          <a:p>
            <a:r>
              <a:rPr lang="en-GB" sz="1400" dirty="0" smtClean="0"/>
              <a:t>D</a:t>
            </a:r>
            <a:r>
              <a:rPr lang="en-GB" sz="1400" baseline="-25000" dirty="0" smtClean="0"/>
              <a:t>2</a:t>
            </a:r>
            <a:endParaRPr lang="it-IT" sz="1400" dirty="0"/>
          </a:p>
        </p:txBody>
      </p:sp>
      <p:sp>
        <p:nvSpPr>
          <p:cNvPr id="38" name="TextBox 37"/>
          <p:cNvSpPr txBox="1"/>
          <p:nvPr/>
        </p:nvSpPr>
        <p:spPr>
          <a:xfrm>
            <a:off x="1152447" y="2495157"/>
            <a:ext cx="284052" cy="307777"/>
          </a:xfrm>
          <a:prstGeom prst="rect">
            <a:avLst/>
          </a:prstGeom>
          <a:noFill/>
        </p:spPr>
        <p:txBody>
          <a:bodyPr wrap="none" rtlCol="0">
            <a:spAutoFit/>
          </a:bodyPr>
          <a:lstStyle/>
          <a:p>
            <a:r>
              <a:rPr lang="en-GB" sz="1400" dirty="0" smtClean="0"/>
              <a:t>h</a:t>
            </a:r>
            <a:endParaRPr lang="it-IT" sz="1400" dirty="0"/>
          </a:p>
        </p:txBody>
      </p:sp>
      <p:sp>
        <p:nvSpPr>
          <p:cNvPr id="39" name="TextBox 38"/>
          <p:cNvSpPr txBox="1"/>
          <p:nvPr/>
        </p:nvSpPr>
        <p:spPr>
          <a:xfrm>
            <a:off x="1809500" y="3652774"/>
            <a:ext cx="343364" cy="307777"/>
          </a:xfrm>
          <a:prstGeom prst="rect">
            <a:avLst/>
          </a:prstGeom>
          <a:noFill/>
        </p:spPr>
        <p:txBody>
          <a:bodyPr wrap="none" rtlCol="0">
            <a:spAutoFit/>
          </a:bodyPr>
          <a:lstStyle/>
          <a:p>
            <a:r>
              <a:rPr lang="en-GB" sz="1400" dirty="0" smtClean="0"/>
              <a:t>h</a:t>
            </a:r>
            <a:r>
              <a:rPr lang="en-GB" sz="1400" baseline="-25000" dirty="0" smtClean="0"/>
              <a:t>1</a:t>
            </a:r>
            <a:endParaRPr lang="it-IT" sz="1400" dirty="0"/>
          </a:p>
        </p:txBody>
      </p:sp>
      <p:sp>
        <p:nvSpPr>
          <p:cNvPr id="34" name="TextBox 33"/>
          <p:cNvSpPr txBox="1"/>
          <p:nvPr/>
        </p:nvSpPr>
        <p:spPr>
          <a:xfrm>
            <a:off x="1698518" y="2448091"/>
            <a:ext cx="280846" cy="307777"/>
          </a:xfrm>
          <a:prstGeom prst="rect">
            <a:avLst/>
          </a:prstGeom>
          <a:noFill/>
        </p:spPr>
        <p:txBody>
          <a:bodyPr wrap="none" rtlCol="0">
            <a:spAutoFit/>
          </a:bodyPr>
          <a:lstStyle/>
          <a:p>
            <a:r>
              <a:rPr lang="el-GR" sz="1400" dirty="0" smtClean="0"/>
              <a:t>ρ</a:t>
            </a:r>
            <a:endParaRPr lang="it-IT" sz="1400" dirty="0"/>
          </a:p>
        </p:txBody>
      </p:sp>
      <p:sp>
        <p:nvSpPr>
          <p:cNvPr id="41" name="TextBox 40"/>
          <p:cNvSpPr txBox="1"/>
          <p:nvPr/>
        </p:nvSpPr>
        <p:spPr>
          <a:xfrm>
            <a:off x="2374794" y="2612214"/>
            <a:ext cx="333746" cy="307777"/>
          </a:xfrm>
          <a:prstGeom prst="rect">
            <a:avLst/>
          </a:prstGeom>
          <a:noFill/>
        </p:spPr>
        <p:txBody>
          <a:bodyPr wrap="none" rtlCol="0">
            <a:spAutoFit/>
          </a:bodyPr>
          <a:lstStyle/>
          <a:p>
            <a:r>
              <a:rPr lang="el-GR" sz="1400" dirty="0" smtClean="0"/>
              <a:t>ρ</a:t>
            </a:r>
            <a:r>
              <a:rPr lang="en-GB" sz="1400" baseline="-25000" dirty="0" smtClean="0"/>
              <a:t>c</a:t>
            </a:r>
            <a:endParaRPr lang="it-IT" sz="1400" dirty="0"/>
          </a:p>
        </p:txBody>
      </p:sp>
      <p:sp>
        <p:nvSpPr>
          <p:cNvPr id="42" name="TextBox 41"/>
          <p:cNvSpPr txBox="1"/>
          <p:nvPr/>
        </p:nvSpPr>
        <p:spPr>
          <a:xfrm>
            <a:off x="3078571" y="4655247"/>
            <a:ext cx="380232" cy="307777"/>
          </a:xfrm>
          <a:prstGeom prst="rect">
            <a:avLst/>
          </a:prstGeom>
          <a:noFill/>
        </p:spPr>
        <p:txBody>
          <a:bodyPr wrap="none" rtlCol="0">
            <a:spAutoFit/>
          </a:bodyPr>
          <a:lstStyle/>
          <a:p>
            <a:r>
              <a:rPr lang="el-GR" sz="1400" dirty="0" smtClean="0"/>
              <a:t>ρ</a:t>
            </a:r>
            <a:r>
              <a:rPr lang="en-GB" sz="1400" baseline="-25000" dirty="0"/>
              <a:t>m</a:t>
            </a:r>
            <a:endParaRPr lang="it-IT" sz="1400" dirty="0"/>
          </a:p>
        </p:txBody>
      </p:sp>
      <p:sp>
        <p:nvSpPr>
          <p:cNvPr id="35" name="Rectangle 34"/>
          <p:cNvSpPr/>
          <p:nvPr/>
        </p:nvSpPr>
        <p:spPr bwMode="auto">
          <a:xfrm>
            <a:off x="2403612" y="4896725"/>
            <a:ext cx="504056" cy="144016"/>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Times New Roman" pitchFamily="18" charset="0"/>
            </a:endParaRPr>
          </a:p>
        </p:txBody>
      </p:sp>
      <p:cxnSp>
        <p:nvCxnSpPr>
          <p:cNvPr id="40" name="Straight Connector 39"/>
          <p:cNvCxnSpPr/>
          <p:nvPr/>
        </p:nvCxnSpPr>
        <p:spPr bwMode="auto">
          <a:xfrm>
            <a:off x="862574" y="5038029"/>
            <a:ext cx="2736304" cy="0"/>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D173FF-9634-4AB0-95AA-1304101F6191}" type="slidenum">
              <a:rPr lang="it-IT" altLang="it-IT" sz="1400" b="1" smtClean="0"/>
              <a:pPr>
                <a:spcBef>
                  <a:spcPct val="0"/>
                </a:spcBef>
                <a:buFontTx/>
                <a:buNone/>
              </a:pPr>
              <a:t>126</a:t>
            </a:fld>
            <a:endParaRPr lang="it-IT" altLang="it-IT" sz="1400" b="1" smtClean="0"/>
          </a:p>
        </p:txBody>
      </p:sp>
      <p:pic>
        <p:nvPicPr>
          <p:cNvPr id="2570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506538"/>
            <a:ext cx="8428038"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3"/>
          <p:cNvSpPr>
            <a:spLocks noChangeArrowheads="1"/>
          </p:cNvSpPr>
          <p:nvPr/>
        </p:nvSpPr>
        <p:spPr bwMode="auto">
          <a:xfrm>
            <a:off x="179388" y="44069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96004" name="Rectangle 4"/>
          <p:cNvSpPr>
            <a:spLocks noChangeArrowheads="1"/>
          </p:cNvSpPr>
          <p:nvPr/>
        </p:nvSpPr>
        <p:spPr bwMode="auto">
          <a:xfrm>
            <a:off x="107950" y="1009650"/>
            <a:ext cx="4464050" cy="403225"/>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u="sng" dirty="0">
                <a:solidFill>
                  <a:srgbClr val="6600FF"/>
                </a:solidFill>
                <a:latin typeface="+mj-lt"/>
              </a:rPr>
              <a:t>Coriolis and </a:t>
            </a:r>
            <a:r>
              <a:rPr lang="en-US" altLang="it-IT" sz="2000" b="0" u="sng" dirty="0" err="1">
                <a:solidFill>
                  <a:srgbClr val="6600FF"/>
                </a:solidFill>
                <a:latin typeface="+mj-lt"/>
              </a:rPr>
              <a:t>Eötvös</a:t>
            </a:r>
            <a:r>
              <a:rPr lang="en-US" altLang="it-IT" sz="2000" b="0" u="sng" dirty="0">
                <a:solidFill>
                  <a:srgbClr val="6600FF"/>
                </a:solidFill>
                <a:latin typeface="+mj-lt"/>
              </a:rPr>
              <a:t> acceleration</a:t>
            </a:r>
          </a:p>
        </p:txBody>
      </p:sp>
      <p:sp>
        <p:nvSpPr>
          <p:cNvPr id="896005" name="Rectangle 5"/>
          <p:cNvSpPr>
            <a:spLocks noChangeArrowheads="1"/>
          </p:cNvSpPr>
          <p:nvPr/>
        </p:nvSpPr>
        <p:spPr bwMode="auto">
          <a:xfrm>
            <a:off x="107950" y="1382713"/>
            <a:ext cx="547211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Every object on the Earth experiences the centrifugal acceleration due to the Earth’s rotation. Moving objects on the rotating Earth experience additional accelerations related to the velocity at which they are moving. </a:t>
            </a:r>
          </a:p>
          <a:p>
            <a:pPr algn="just" eaLnBrk="1" hangingPunct="1">
              <a:spcBef>
                <a:spcPct val="0"/>
              </a:spcBef>
            </a:pPr>
            <a:r>
              <a:rPr lang="en-US" altLang="it-IT" sz="1600" b="0" dirty="0">
                <a:latin typeface="Comic Sans MS" panose="030F0702030302020204" pitchFamily="66" charset="0"/>
              </a:rPr>
              <a:t> At latitude </a:t>
            </a:r>
            <a:r>
              <a:rPr lang="en-US" altLang="it-IT" sz="1600" b="0" dirty="0">
                <a:latin typeface="Comic Sans MS" panose="030F0702030302020204" pitchFamily="66" charset="0"/>
                <a:sym typeface="Symbol" panose="05050102010706020507" pitchFamily="18" charset="2"/>
              </a:rPr>
              <a:t></a:t>
            </a:r>
            <a:r>
              <a:rPr lang="en-US" altLang="it-IT" sz="1600" b="0" dirty="0">
                <a:latin typeface="Comic Sans MS" panose="030F0702030302020204" pitchFamily="66" charset="0"/>
              </a:rPr>
              <a:t> the distance d of a point on the Earth’s surface from the rotational axis is equal to </a:t>
            </a:r>
            <a:r>
              <a:rPr lang="en-US" altLang="it-IT" sz="1600" b="0" dirty="0" err="1">
                <a:latin typeface="Comic Sans MS" panose="030F0702030302020204" pitchFamily="66" charset="0"/>
              </a:rPr>
              <a:t>Rcos</a:t>
            </a:r>
            <a:r>
              <a:rPr lang="en-US" altLang="it-IT" sz="1600" b="0" dirty="0">
                <a:latin typeface="Comic Sans MS" panose="030F0702030302020204" pitchFamily="66" charset="0"/>
                <a:sym typeface="Symbol" panose="05050102010706020507" pitchFamily="18" charset="2"/>
              </a:rPr>
              <a:t></a:t>
            </a:r>
            <a:r>
              <a:rPr lang="en-US" altLang="it-IT" sz="1600" b="0" dirty="0">
                <a:latin typeface="Comic Sans MS" panose="030F0702030302020204" pitchFamily="66" charset="0"/>
              </a:rPr>
              <a:t>, and the rotational spin </a:t>
            </a:r>
            <a:r>
              <a:rPr lang="en-US" altLang="it-IT" sz="2000" b="0" i="1" dirty="0">
                <a:sym typeface="Symbol" panose="05050102010706020507" pitchFamily="18" charset="2"/>
              </a:rPr>
              <a:t></a:t>
            </a:r>
            <a:r>
              <a:rPr lang="en-US" altLang="it-IT" sz="1600" b="0" dirty="0">
                <a:latin typeface="Comic Sans MS" panose="030F0702030302020204" pitchFamily="66" charset="0"/>
              </a:rPr>
              <a:t> translates to an eastwards linear velocity v equal to </a:t>
            </a:r>
            <a:r>
              <a:rPr lang="en-US" altLang="it-IT" sz="2000" b="0" i="1" dirty="0">
                <a:sym typeface="Symbol" panose="05050102010706020507" pitchFamily="18" charset="2"/>
              </a:rPr>
              <a:t></a:t>
            </a:r>
            <a:r>
              <a:rPr lang="en-US" altLang="it-IT" sz="1600" b="0" dirty="0" err="1">
                <a:latin typeface="Comic Sans MS" panose="030F0702030302020204" pitchFamily="66" charset="0"/>
              </a:rPr>
              <a:t>vRcos</a:t>
            </a:r>
            <a:r>
              <a:rPr lang="en-US" altLang="it-IT" sz="1600" b="0" dirty="0">
                <a:latin typeface="Comic Sans MS" panose="030F0702030302020204" pitchFamily="66" charset="0"/>
                <a:sym typeface="Symbol" panose="05050102010706020507" pitchFamily="18" charset="2"/>
              </a:rPr>
              <a:t></a:t>
            </a:r>
            <a:r>
              <a:rPr lang="en-US" altLang="it-IT" sz="1600" b="0" dirty="0">
                <a:latin typeface="Comic Sans MS" panose="030F0702030302020204" pitchFamily="66" charset="0"/>
              </a:rPr>
              <a:t>. </a:t>
            </a:r>
          </a:p>
        </p:txBody>
      </p:sp>
      <p:pic>
        <p:nvPicPr>
          <p:cNvPr id="8960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2950" y="1095375"/>
            <a:ext cx="3213100" cy="2592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6007" name="Rectangle 7"/>
          <p:cNvSpPr>
            <a:spLocks noChangeArrowheads="1"/>
          </p:cNvSpPr>
          <p:nvPr/>
        </p:nvSpPr>
        <p:spPr bwMode="auto">
          <a:xfrm>
            <a:off x="107950" y="3830638"/>
            <a:ext cx="89281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Consider an object that is moving at velocity v across the Earth’s surface. In general v has a northward component v</a:t>
            </a:r>
            <a:r>
              <a:rPr lang="en-US" altLang="it-IT" sz="1600" b="0" baseline="-25000">
                <a:latin typeface="Comic Sans MS" panose="030F0702030302020204" pitchFamily="66" charset="0"/>
              </a:rPr>
              <a:t>N</a:t>
            </a:r>
            <a:r>
              <a:rPr lang="en-US" altLang="it-IT" sz="1600" b="0">
                <a:latin typeface="Comic Sans MS" panose="030F0702030302020204" pitchFamily="66" charset="0"/>
              </a:rPr>
              <a:t> and  an eastward component v</a:t>
            </a:r>
            <a:r>
              <a:rPr lang="en-US" altLang="it-IT" sz="1600" b="0" baseline="-25000">
                <a:latin typeface="Comic Sans MS" panose="030F0702030302020204" pitchFamily="66" charset="0"/>
              </a:rPr>
              <a:t>E</a:t>
            </a:r>
            <a:r>
              <a:rPr lang="en-US" altLang="it-IT" sz="1600" b="0">
                <a:latin typeface="Comic Sans MS" panose="030F0702030302020204" pitchFamily="66" charset="0"/>
              </a:rPr>
              <a:t>. Consider the effects related to the eastward velocity, which is added to the linear velocity of the rotation. The centrifugal acceleration increases by an amount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a</a:t>
            </a:r>
            <a:r>
              <a:rPr lang="en-US" altLang="it-IT" sz="1600" b="0" baseline="-25000">
                <a:latin typeface="Comic Sans MS" panose="030F0702030302020204" pitchFamily="66" charset="0"/>
              </a:rPr>
              <a:t>c</a:t>
            </a:r>
            <a:r>
              <a:rPr lang="en-US" altLang="it-IT" sz="1600" b="0">
                <a:latin typeface="Comic Sans MS" panose="030F0702030302020204" pitchFamily="66" charset="0"/>
              </a:rPr>
              <a:t>, which can be obtained by differentiating a</a:t>
            </a:r>
            <a:r>
              <a:rPr lang="en-US" altLang="it-IT" sz="1600" b="0" baseline="-25000">
                <a:latin typeface="Comic Sans MS" panose="030F0702030302020204" pitchFamily="66" charset="0"/>
              </a:rPr>
              <a:t>c</a:t>
            </a:r>
            <a:r>
              <a:rPr lang="en-US" altLang="it-IT" sz="1600" b="0">
                <a:latin typeface="Comic Sans MS" panose="030F0702030302020204" pitchFamily="66" charset="0"/>
              </a:rPr>
              <a:t>:</a:t>
            </a:r>
          </a:p>
        </p:txBody>
      </p:sp>
      <p:graphicFrame>
        <p:nvGraphicFramePr>
          <p:cNvPr id="896008" name="Object 8"/>
          <p:cNvGraphicFramePr>
            <a:graphicFrameLocks noChangeAspect="1"/>
          </p:cNvGraphicFramePr>
          <p:nvPr/>
        </p:nvGraphicFramePr>
        <p:xfrm>
          <a:off x="1997075" y="4862513"/>
          <a:ext cx="2070100" cy="409575"/>
        </p:xfrm>
        <a:graphic>
          <a:graphicData uri="http://schemas.openxmlformats.org/presentationml/2006/ole">
            <mc:AlternateContent xmlns:mc="http://schemas.openxmlformats.org/markup-compatibility/2006">
              <mc:Choice xmlns:v="urn:schemas-microsoft-com:vml" Requires="v">
                <p:oleObj spid="_x0000_s259111" name="Equation" r:id="rId5" imgW="1600200" imgH="317500" progId="Equation.3">
                  <p:embed/>
                </p:oleObj>
              </mc:Choice>
              <mc:Fallback>
                <p:oleObj name="Equation" r:id="rId5" imgW="1600200" imgH="3175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7075" y="4862513"/>
                        <a:ext cx="2070100" cy="4095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96009" name="Rectangle 9"/>
          <p:cNvSpPr>
            <a:spLocks noChangeArrowheads="1"/>
          </p:cNvSpPr>
          <p:nvPr/>
        </p:nvSpPr>
        <p:spPr bwMode="auto">
          <a:xfrm>
            <a:off x="4211638" y="4802188"/>
            <a:ext cx="1943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a:latin typeface="Comic Sans MS" panose="030F0702030302020204" pitchFamily="66" charset="0"/>
              </a:rPr>
              <a:t>with respect to </a:t>
            </a:r>
            <a:r>
              <a:rPr lang="en-US" altLang="it-IT" sz="2000" b="0" i="1">
                <a:sym typeface="Symbol" panose="05050102010706020507" pitchFamily="18" charset="2"/>
              </a:rPr>
              <a:t></a:t>
            </a:r>
            <a:r>
              <a:rPr lang="en-US" altLang="it-IT" sz="1600" b="0">
                <a:latin typeface="Comic Sans MS" panose="030F0702030302020204" pitchFamily="66" charset="0"/>
              </a:rPr>
              <a:t>.</a:t>
            </a:r>
          </a:p>
        </p:txBody>
      </p:sp>
      <p:graphicFrame>
        <p:nvGraphicFramePr>
          <p:cNvPr id="896010" name="Object 10"/>
          <p:cNvGraphicFramePr>
            <a:graphicFrameLocks noChangeAspect="1"/>
          </p:cNvGraphicFramePr>
          <p:nvPr/>
        </p:nvGraphicFramePr>
        <p:xfrm>
          <a:off x="179388" y="5343525"/>
          <a:ext cx="4484687" cy="360363"/>
        </p:xfrm>
        <a:graphic>
          <a:graphicData uri="http://schemas.openxmlformats.org/presentationml/2006/ole">
            <mc:AlternateContent xmlns:mc="http://schemas.openxmlformats.org/markup-compatibility/2006">
              <mc:Choice xmlns:v="urn:schemas-microsoft-com:vml" Requires="v">
                <p:oleObj spid="_x0000_s259112" name="Equation" r:id="rId7" imgW="3467100" imgH="279400" progId="Equation.3">
                  <p:embed/>
                </p:oleObj>
              </mc:Choice>
              <mc:Fallback>
                <p:oleObj name="Equation" r:id="rId7" imgW="3467100" imgH="2794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5343525"/>
                        <a:ext cx="4484687" cy="360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96011" name="Rectangle 11"/>
          <p:cNvSpPr>
            <a:spLocks noChangeArrowheads="1"/>
          </p:cNvSpPr>
          <p:nvPr/>
        </p:nvSpPr>
        <p:spPr bwMode="auto">
          <a:xfrm>
            <a:off x="36513" y="5737225"/>
            <a:ext cx="89281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a:latin typeface="Comic Sans MS" panose="030F0702030302020204" pitchFamily="66" charset="0"/>
              </a:rPr>
              <a:t>The extra centrifugal acceleration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a</a:t>
            </a:r>
            <a:r>
              <a:rPr lang="en-US" altLang="it-IT" sz="1600" b="0" baseline="-25000">
                <a:latin typeface="Comic Sans MS" panose="030F0702030302020204" pitchFamily="66" charset="0"/>
              </a:rPr>
              <a:t>c</a:t>
            </a:r>
            <a:r>
              <a:rPr lang="en-US" altLang="it-IT" sz="1600" b="0">
                <a:latin typeface="Comic Sans MS" panose="030F0702030302020204" pitchFamily="66" charset="0"/>
              </a:rPr>
              <a:t> can be resolved into a vertical component and a horizontal component. The vertical component, equal to 2</a:t>
            </a:r>
            <a:r>
              <a:rPr lang="en-US" altLang="it-IT" sz="2000" b="0" i="1">
                <a:sym typeface="Symbol" panose="05050102010706020507" pitchFamily="18" charset="2"/>
              </a:rPr>
              <a:t></a:t>
            </a:r>
            <a:r>
              <a:rPr lang="en-US" altLang="it-IT" sz="1600" b="0">
                <a:latin typeface="Comic Sans MS" panose="030F0702030302020204" pitchFamily="66" charset="0"/>
              </a:rPr>
              <a:t>v</a:t>
            </a:r>
            <a:r>
              <a:rPr lang="en-US" altLang="it-IT" sz="1600" b="0" baseline="-25000">
                <a:latin typeface="Comic Sans MS" panose="030F0702030302020204" pitchFamily="66" charset="0"/>
              </a:rPr>
              <a:t>E</a:t>
            </a:r>
            <a:r>
              <a:rPr lang="en-US" altLang="it-IT" sz="1600" b="0">
                <a:latin typeface="Comic Sans MS" panose="030F0702030302020204" pitchFamily="66" charset="0"/>
              </a:rPr>
              <a:t>cos</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 acts upward, opposite to gravity. It is called the </a:t>
            </a:r>
            <a:r>
              <a:rPr lang="en-US" altLang="it-IT" sz="1600" b="0" u="sng">
                <a:latin typeface="Comic Sans MS" panose="030F0702030302020204" pitchFamily="66" charset="0"/>
              </a:rPr>
              <a:t>Eötvös acceleration</a:t>
            </a:r>
            <a:r>
              <a:rPr lang="en-US" altLang="it-IT" sz="1600" b="0">
                <a:latin typeface="Comic Sans MS" panose="030F0702030302020204" pitchFamily="66" charset="0"/>
              </a:rPr>
              <a:t>. Its effect is to decrease the measured gravity by a small amount.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96006"/>
                                        </p:tgtEl>
                                        <p:attrNameLst>
                                          <p:attrName>style.visibility</p:attrName>
                                        </p:attrNameLst>
                                      </p:cBhvr>
                                      <p:to>
                                        <p:strVal val="visible"/>
                                      </p:to>
                                    </p:set>
                                    <p:animEffect transition="in" filter="dissolve">
                                      <p:cBhvr>
                                        <p:cTn id="7" dur="500"/>
                                        <p:tgtEl>
                                          <p:spTgt spid="89600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96004"/>
                                        </p:tgtEl>
                                        <p:attrNameLst>
                                          <p:attrName>style.visibility</p:attrName>
                                        </p:attrNameLst>
                                      </p:cBhvr>
                                      <p:to>
                                        <p:strVal val="visible"/>
                                      </p:to>
                                    </p:set>
                                    <p:animEffect transition="in" filter="dissolve">
                                      <p:cBhvr>
                                        <p:cTn id="10" dur="500"/>
                                        <p:tgtEl>
                                          <p:spTgt spid="89600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896005">
                                            <p:txEl>
                                              <p:pRg st="0" end="0"/>
                                            </p:txEl>
                                          </p:spTgt>
                                        </p:tgtEl>
                                        <p:attrNameLst>
                                          <p:attrName>style.visibility</p:attrName>
                                        </p:attrNameLst>
                                      </p:cBhvr>
                                      <p:to>
                                        <p:strVal val="visible"/>
                                      </p:to>
                                    </p:set>
                                    <p:animEffect transition="in" filter="dissolve">
                                      <p:cBhvr>
                                        <p:cTn id="15" dur="500"/>
                                        <p:tgtEl>
                                          <p:spTgt spid="896005">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896005">
                                            <p:txEl>
                                              <p:pRg st="1" end="1"/>
                                            </p:txEl>
                                          </p:spTgt>
                                        </p:tgtEl>
                                        <p:attrNameLst>
                                          <p:attrName>style.visibility</p:attrName>
                                        </p:attrNameLst>
                                      </p:cBhvr>
                                      <p:to>
                                        <p:strVal val="visible"/>
                                      </p:to>
                                    </p:set>
                                    <p:animEffect transition="in" filter="dissolve">
                                      <p:cBhvr>
                                        <p:cTn id="20" dur="500"/>
                                        <p:tgtEl>
                                          <p:spTgt spid="896005">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896007">
                                            <p:txEl>
                                              <p:pRg st="0" end="0"/>
                                            </p:txEl>
                                          </p:spTgt>
                                        </p:tgtEl>
                                        <p:attrNameLst>
                                          <p:attrName>style.visibility</p:attrName>
                                        </p:attrNameLst>
                                      </p:cBhvr>
                                      <p:to>
                                        <p:strVal val="visible"/>
                                      </p:to>
                                    </p:set>
                                    <p:animEffect transition="in" filter="dissolve">
                                      <p:cBhvr>
                                        <p:cTn id="25" dur="500"/>
                                        <p:tgtEl>
                                          <p:spTgt spid="896007">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896008"/>
                                        </p:tgtEl>
                                        <p:attrNameLst>
                                          <p:attrName>style.visibility</p:attrName>
                                        </p:attrNameLst>
                                      </p:cBhvr>
                                      <p:to>
                                        <p:strVal val="visible"/>
                                      </p:to>
                                    </p:set>
                                    <p:animEffect transition="in" filter="dissolve">
                                      <p:cBhvr>
                                        <p:cTn id="30" dur="500"/>
                                        <p:tgtEl>
                                          <p:spTgt spid="89600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896009">
                                            <p:txEl>
                                              <p:pRg st="0" end="0"/>
                                            </p:txEl>
                                          </p:spTgt>
                                        </p:tgtEl>
                                        <p:attrNameLst>
                                          <p:attrName>style.visibility</p:attrName>
                                        </p:attrNameLst>
                                      </p:cBhvr>
                                      <p:to>
                                        <p:strVal val="visible"/>
                                      </p:to>
                                    </p:set>
                                    <p:animEffect transition="in" filter="dissolve">
                                      <p:cBhvr>
                                        <p:cTn id="35" dur="500"/>
                                        <p:tgtEl>
                                          <p:spTgt spid="896009">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896010"/>
                                        </p:tgtEl>
                                        <p:attrNameLst>
                                          <p:attrName>style.visibility</p:attrName>
                                        </p:attrNameLst>
                                      </p:cBhvr>
                                      <p:to>
                                        <p:strVal val="visible"/>
                                      </p:to>
                                    </p:set>
                                    <p:animEffect transition="in" filter="dissolve">
                                      <p:cBhvr>
                                        <p:cTn id="40" dur="500"/>
                                        <p:tgtEl>
                                          <p:spTgt spid="89601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896011">
                                            <p:txEl>
                                              <p:pRg st="0" end="0"/>
                                            </p:txEl>
                                          </p:spTgt>
                                        </p:tgtEl>
                                        <p:attrNameLst>
                                          <p:attrName>style.visibility</p:attrName>
                                        </p:attrNameLst>
                                      </p:cBhvr>
                                      <p:to>
                                        <p:strVal val="visible"/>
                                      </p:to>
                                    </p:set>
                                    <p:animEffect transition="in" filter="dissolve">
                                      <p:cBhvr>
                                        <p:cTn id="45" dur="500"/>
                                        <p:tgtEl>
                                          <p:spTgt spid="8960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98053" name="Rectangle 5"/>
          <p:cNvSpPr>
            <a:spLocks noChangeArrowheads="1"/>
          </p:cNvSpPr>
          <p:nvPr/>
        </p:nvSpPr>
        <p:spPr bwMode="auto">
          <a:xfrm>
            <a:off x="107950" y="1020763"/>
            <a:ext cx="89281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If the moving object has a westward component of velocity the </a:t>
            </a:r>
            <a:r>
              <a:rPr lang="en-US" altLang="it-IT" sz="1600" b="0" dirty="0" err="1">
                <a:latin typeface="Comic Sans MS" panose="030F0702030302020204" pitchFamily="66" charset="0"/>
              </a:rPr>
              <a:t>Eötvös</a:t>
            </a:r>
            <a:r>
              <a:rPr lang="en-US" altLang="it-IT" sz="1600" b="0" dirty="0">
                <a:latin typeface="Comic Sans MS" panose="030F0702030302020204" pitchFamily="66" charset="0"/>
              </a:rPr>
              <a:t> acceleration increases the measured gravity. If gravity measurements are made on a moving platform (for example, on a research), the measured gravity must be corrected t allow for the </a:t>
            </a:r>
            <a:r>
              <a:rPr lang="en-US" altLang="it-IT" sz="1600" b="0" dirty="0" err="1">
                <a:latin typeface="Comic Sans MS" panose="030F0702030302020204" pitchFamily="66" charset="0"/>
              </a:rPr>
              <a:t>Eötvös</a:t>
            </a:r>
            <a:r>
              <a:rPr lang="en-US" altLang="it-IT" sz="1600" b="0" dirty="0">
                <a:latin typeface="Comic Sans MS" panose="030F0702030302020204" pitchFamily="66" charset="0"/>
              </a:rPr>
              <a:t> effect. For a ship sailing eastward at 10km h</a:t>
            </a:r>
            <a:r>
              <a:rPr lang="en-US" altLang="it-IT" sz="1600" b="0" baseline="30000" dirty="0">
                <a:latin typeface="Comic Sans MS" panose="030F0702030302020204" pitchFamily="66" charset="0"/>
              </a:rPr>
              <a:t>-1</a:t>
            </a:r>
            <a:r>
              <a:rPr lang="en-US" altLang="it-IT" sz="1600" b="0" dirty="0">
                <a:latin typeface="Comic Sans MS" panose="030F0702030302020204" pitchFamily="66" charset="0"/>
              </a:rPr>
              <a:t> at latitude 45° the </a:t>
            </a:r>
            <a:r>
              <a:rPr lang="en-US" altLang="it-IT" sz="1600" b="0" dirty="0" err="1">
                <a:latin typeface="Comic Sans MS" panose="030F0702030302020204" pitchFamily="66" charset="0"/>
              </a:rPr>
              <a:t>Eötvös</a:t>
            </a:r>
            <a:r>
              <a:rPr lang="en-US" altLang="it-IT" sz="1600" b="0" dirty="0">
                <a:latin typeface="Comic Sans MS" panose="030F0702030302020204" pitchFamily="66" charset="0"/>
              </a:rPr>
              <a:t> correction is 28.6 </a:t>
            </a:r>
            <a:r>
              <a:rPr lang="en-US" altLang="it-IT" sz="1600" b="0" dirty="0" err="1">
                <a:latin typeface="Comic Sans MS" panose="030F0702030302020204" pitchFamily="66" charset="0"/>
              </a:rPr>
              <a:t>mgal</a:t>
            </a:r>
            <a:r>
              <a:rPr lang="en-US" altLang="it-IT" sz="1600" b="0" dirty="0">
                <a:latin typeface="Comic Sans MS" panose="030F0702030302020204" pitchFamily="66" charset="0"/>
              </a:rPr>
              <a:t>; in an airplane flying eastward at 300 km h</a:t>
            </a:r>
            <a:r>
              <a:rPr lang="en-US" altLang="it-IT" sz="1600" b="0" baseline="30000" dirty="0">
                <a:latin typeface="Comic Sans MS" panose="030F0702030302020204" pitchFamily="66" charset="0"/>
              </a:rPr>
              <a:t>-1</a:t>
            </a:r>
            <a:r>
              <a:rPr lang="en-US" altLang="it-IT" sz="1600" b="0" dirty="0">
                <a:latin typeface="Comic Sans MS" panose="030F0702030302020204" pitchFamily="66" charset="0"/>
              </a:rPr>
              <a:t> the correction is 856 </a:t>
            </a:r>
            <a:r>
              <a:rPr lang="en-US" altLang="it-IT" sz="1600" b="0" dirty="0" err="1">
                <a:latin typeface="Comic Sans MS" panose="030F0702030302020204" pitchFamily="66" charset="0"/>
              </a:rPr>
              <a:t>mgal</a:t>
            </a:r>
            <a:r>
              <a:rPr lang="en-US" altLang="it-IT" sz="1600" b="0" dirty="0">
                <a:latin typeface="Comic Sans MS" panose="030F0702030302020204" pitchFamily="66" charset="0"/>
              </a:rPr>
              <a:t>. </a:t>
            </a:r>
          </a:p>
          <a:p>
            <a:pPr algn="just" eaLnBrk="1" hangingPunct="1">
              <a:spcBef>
                <a:spcPct val="0"/>
              </a:spcBef>
            </a:pPr>
            <a:endParaRPr lang="en-US" altLang="it-IT" sz="1600" b="0" dirty="0">
              <a:latin typeface="Comic Sans MS" panose="030F0702030302020204" pitchFamily="66" charset="0"/>
            </a:endParaRPr>
          </a:p>
          <a:p>
            <a:pPr algn="just" eaLnBrk="1" hangingPunct="1">
              <a:spcBef>
                <a:spcPct val="0"/>
              </a:spcBef>
            </a:pPr>
            <a:r>
              <a:rPr lang="en-US" altLang="it-IT" sz="1600" b="0" dirty="0">
                <a:latin typeface="Comic Sans MS" panose="030F0702030302020204" pitchFamily="66" charset="0"/>
              </a:rPr>
              <a:t> The </a:t>
            </a:r>
            <a:r>
              <a:rPr lang="en-US" altLang="it-IT" sz="1600" b="0" dirty="0" err="1">
                <a:latin typeface="Comic Sans MS" panose="030F0702030302020204" pitchFamily="66" charset="0"/>
              </a:rPr>
              <a:t>Eötvös</a:t>
            </a:r>
            <a:r>
              <a:rPr lang="en-US" altLang="it-IT" sz="1600" b="0" dirty="0">
                <a:latin typeface="Comic Sans MS" panose="030F0702030302020204" pitchFamily="66" charset="0"/>
              </a:rPr>
              <a:t> correction can be made satisfactorily in marine gravity surveys, and recent technical advances now make it feasible in </a:t>
            </a:r>
            <a:r>
              <a:rPr lang="en-US" altLang="it-IT" sz="1600" b="0" dirty="0" err="1">
                <a:latin typeface="Comic Sans MS" panose="030F0702030302020204" pitchFamily="66" charset="0"/>
              </a:rPr>
              <a:t>aerogravimetry</a:t>
            </a:r>
            <a:r>
              <a:rPr lang="en-US" altLang="it-IT" sz="1600" b="0" dirty="0">
                <a:latin typeface="Comic Sans MS" panose="030F0702030302020204"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98053">
                                            <p:txEl>
                                              <p:pRg st="0" end="0"/>
                                            </p:txEl>
                                          </p:spTgt>
                                        </p:tgtEl>
                                        <p:attrNameLst>
                                          <p:attrName>style.visibility</p:attrName>
                                        </p:attrNameLst>
                                      </p:cBhvr>
                                      <p:to>
                                        <p:strVal val="visible"/>
                                      </p:to>
                                    </p:set>
                                    <p:animEffect transition="in" filter="dissolve">
                                      <p:cBhvr>
                                        <p:cTn id="7" dur="500"/>
                                        <p:tgtEl>
                                          <p:spTgt spid="8980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98053">
                                            <p:txEl>
                                              <p:pRg st="2" end="2"/>
                                            </p:txEl>
                                          </p:spTgt>
                                        </p:tgtEl>
                                        <p:attrNameLst>
                                          <p:attrName>style.visibility</p:attrName>
                                        </p:attrNameLst>
                                      </p:cBhvr>
                                      <p:to>
                                        <p:strVal val="visible"/>
                                      </p:to>
                                    </p:set>
                                    <p:animEffect transition="in" filter="dissolve">
                                      <p:cBhvr>
                                        <p:cTn id="12" dur="500"/>
                                        <p:tgtEl>
                                          <p:spTgt spid="8980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ED23824-7BD7-44EF-B055-CF3172AA0E4F}" type="slidenum">
              <a:rPr lang="it-IT" altLang="it-IT" sz="1400" b="1" smtClean="0"/>
              <a:pPr>
                <a:spcBef>
                  <a:spcPct val="0"/>
                </a:spcBef>
                <a:buFontTx/>
                <a:buNone/>
              </a:pPr>
              <a:t>129</a:t>
            </a:fld>
            <a:endParaRPr lang="it-IT" altLang="it-IT" sz="1400" b="1" smtClean="0"/>
          </a:p>
        </p:txBody>
      </p:sp>
      <p:sp>
        <p:nvSpPr>
          <p:cNvPr id="13" name="TextBox 12"/>
          <p:cNvSpPr txBox="1"/>
          <p:nvPr/>
        </p:nvSpPr>
        <p:spPr>
          <a:xfrm>
            <a:off x="107950" y="1506538"/>
            <a:ext cx="8928100" cy="1570037"/>
          </a:xfrm>
          <a:prstGeom prst="rect">
            <a:avLst/>
          </a:prstGeom>
          <a:noFill/>
        </p:spPr>
        <p:txBody>
          <a:bodyPr>
            <a:spAutoFit/>
          </a:bodyPr>
          <a:lstStyle/>
          <a:p>
            <a:pPr algn="just" eaLnBrk="1" hangingPunct="1">
              <a:defRPr/>
            </a:pPr>
            <a:r>
              <a:rPr lang="it-IT" sz="1600" dirty="0">
                <a:latin typeface="+mn-lt"/>
                <a:cs typeface="Arial" charset="0"/>
              </a:rPr>
              <a:t>Tutte le correzioni precedenti assumono che il punto di osservazione (nel quale si fà la misura) sia fisso su un punto della Terra (e perciò ruoti con essa). Questa assunzione è violata nelle prospezioni marine ed aeree, poichè il punto di ossrvazione avrà una velocità angolare diversa da quella predetta dalla gravità normale per quella latitudine. Gli errori che ne derivano sono grandi specie se la velocità relativa, V, del punto di osservazione ha una componente nella direzione est-ovest. La correzione di Eötvös è data dalla formula: </a:t>
            </a:r>
          </a:p>
        </p:txBody>
      </p:sp>
      <p:sp>
        <p:nvSpPr>
          <p:cNvPr id="12" name="TextBox 11"/>
          <p:cNvSpPr txBox="1"/>
          <p:nvPr/>
        </p:nvSpPr>
        <p:spPr>
          <a:xfrm>
            <a:off x="2916238" y="1116013"/>
            <a:ext cx="2316162"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di EÖTVÖS</a:t>
            </a:r>
          </a:p>
        </p:txBody>
      </p:sp>
      <p:graphicFrame>
        <p:nvGraphicFramePr>
          <p:cNvPr id="263173" name="Object 5"/>
          <p:cNvGraphicFramePr>
            <a:graphicFrameLocks noChangeAspect="1"/>
          </p:cNvGraphicFramePr>
          <p:nvPr/>
        </p:nvGraphicFramePr>
        <p:xfrm>
          <a:off x="3419475" y="3500438"/>
          <a:ext cx="2352675" cy="288925"/>
        </p:xfrm>
        <a:graphic>
          <a:graphicData uri="http://schemas.openxmlformats.org/presentationml/2006/ole">
            <mc:AlternateContent xmlns:mc="http://schemas.openxmlformats.org/markup-compatibility/2006">
              <mc:Choice xmlns:v="urn:schemas-microsoft-com:vml" Requires="v">
                <p:oleObj spid="_x0000_s263189" name="Equation" r:id="rId4" imgW="1866900" imgH="228600" progId="Equation.3">
                  <p:embed/>
                </p:oleObj>
              </mc:Choice>
              <mc:Fallback>
                <p:oleObj name="Equation" r:id="rId4" imgW="1866900" imgH="2286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3500438"/>
                        <a:ext cx="235267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TextBox 19"/>
          <p:cNvSpPr txBox="1"/>
          <p:nvPr/>
        </p:nvSpPr>
        <p:spPr>
          <a:xfrm>
            <a:off x="179388" y="4437063"/>
            <a:ext cx="4492625" cy="1323975"/>
          </a:xfrm>
          <a:prstGeom prst="rect">
            <a:avLst/>
          </a:prstGeom>
          <a:noFill/>
        </p:spPr>
        <p:txBody>
          <a:bodyPr wrap="none">
            <a:spAutoFit/>
          </a:bodyPr>
          <a:lstStyle/>
          <a:p>
            <a:pPr eaLnBrk="1" hangingPunct="1">
              <a:defRPr/>
            </a:pPr>
            <a:r>
              <a:rPr lang="it-IT" sz="1600" dirty="0">
                <a:latin typeface="+mn-lt"/>
                <a:cs typeface="Arial" charset="0"/>
              </a:rPr>
              <a:t>Con     </a:t>
            </a:r>
            <a:r>
              <a:rPr lang="it-IT" sz="1600" dirty="0">
                <a:solidFill>
                  <a:srgbClr val="FF0000"/>
                </a:solidFill>
                <a:latin typeface="+mn-lt"/>
                <a:cs typeface="Arial" charset="0"/>
              </a:rPr>
              <a:t>V velocità del punto di osservazione in nodi</a:t>
            </a:r>
          </a:p>
          <a:p>
            <a:pPr eaLnBrk="1" hangingPunct="1">
              <a:defRPr/>
            </a:pPr>
            <a:r>
              <a:rPr lang="it-IT" sz="1600" dirty="0">
                <a:solidFill>
                  <a:srgbClr val="FF0000"/>
                </a:solidFill>
                <a:latin typeface="+mn-lt"/>
                <a:cs typeface="Arial" charset="0"/>
              </a:rPr>
              <a:t>            </a:t>
            </a:r>
            <a:r>
              <a:rPr lang="el-GR" sz="1600" dirty="0">
                <a:solidFill>
                  <a:srgbClr val="FF0000"/>
                </a:solidFill>
                <a:latin typeface="+mn-lt"/>
                <a:cs typeface="Arial" charset="0"/>
              </a:rPr>
              <a:t>φ</a:t>
            </a:r>
            <a:r>
              <a:rPr lang="it-IT" sz="1600" dirty="0">
                <a:solidFill>
                  <a:srgbClr val="FF0000"/>
                </a:solidFill>
                <a:latin typeface="+mn-lt"/>
                <a:cs typeface="Arial" charset="0"/>
              </a:rPr>
              <a:t> latitudine in gradi</a:t>
            </a:r>
          </a:p>
          <a:p>
            <a:pPr eaLnBrk="1" hangingPunct="1">
              <a:defRPr/>
            </a:pPr>
            <a:r>
              <a:rPr lang="it-IT" sz="1600" dirty="0">
                <a:solidFill>
                  <a:srgbClr val="FF0000"/>
                </a:solidFill>
                <a:latin typeface="+mn-lt"/>
                <a:cs typeface="Arial" charset="0"/>
              </a:rPr>
              <a:t>            </a:t>
            </a:r>
            <a:r>
              <a:rPr lang="el-GR" sz="1600" dirty="0">
                <a:solidFill>
                  <a:srgbClr val="FF0000"/>
                </a:solidFill>
                <a:latin typeface="+mn-lt"/>
                <a:cs typeface="Arial" charset="0"/>
              </a:rPr>
              <a:t>Θ</a:t>
            </a:r>
            <a:r>
              <a:rPr lang="it-IT" sz="1600" dirty="0">
                <a:solidFill>
                  <a:srgbClr val="FF0000"/>
                </a:solidFill>
                <a:latin typeface="+mn-lt"/>
                <a:cs typeface="Arial" charset="0"/>
              </a:rPr>
              <a:t> direzione della velocità in gradi da N</a:t>
            </a:r>
          </a:p>
          <a:p>
            <a:pPr eaLnBrk="1" hangingPunct="1">
              <a:defRPr/>
            </a:pPr>
            <a:r>
              <a:rPr lang="it-IT" sz="1600" dirty="0">
                <a:solidFill>
                  <a:srgbClr val="FF0000"/>
                </a:solidFill>
                <a:latin typeface="+mn-lt"/>
                <a:cs typeface="Arial" charset="0"/>
              </a:rPr>
              <a:t>            R raggio della Terra, in metri, alla latitudine </a:t>
            </a:r>
            <a:r>
              <a:rPr lang="el-GR" sz="1600" dirty="0">
                <a:solidFill>
                  <a:srgbClr val="FF0000"/>
                </a:solidFill>
                <a:latin typeface="+mn-lt"/>
                <a:cs typeface="Arial" charset="0"/>
              </a:rPr>
              <a:t>φ</a:t>
            </a:r>
            <a:endParaRPr lang="it-IT" sz="1600" dirty="0">
              <a:solidFill>
                <a:srgbClr val="FF0000"/>
              </a:solidFill>
              <a:latin typeface="+mn-lt"/>
              <a:cs typeface="Arial" charset="0"/>
            </a:endParaRPr>
          </a:p>
          <a:p>
            <a:pPr eaLnBrk="1" hangingPunct="1">
              <a:defRPr/>
            </a:pPr>
            <a:r>
              <a:rPr lang="it-IT" sz="1600" dirty="0">
                <a:solidFill>
                  <a:srgbClr val="FF0000"/>
                </a:solidFill>
                <a:latin typeface="+mn-lt"/>
                <a:cs typeface="Arial" charset="0"/>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CDC776C-91EA-4BBC-B1FE-7320267BDD89}" type="slidenum">
              <a:rPr lang="it-IT" altLang="it-IT" sz="1400" b="1" smtClean="0"/>
              <a:pPr>
                <a:spcBef>
                  <a:spcPct val="0"/>
                </a:spcBef>
                <a:buFontTx/>
                <a:buNone/>
              </a:pPr>
              <a:t>13</a:t>
            </a:fld>
            <a:endParaRPr lang="it-IT" altLang="it-IT" sz="1400" b="1" smtClean="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96975"/>
            <a:ext cx="7345362"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355ECEF-867A-4583-8185-D8E768290917}" type="slidenum">
              <a:rPr lang="it-IT" altLang="it-IT" sz="1400" b="1" smtClean="0"/>
              <a:pPr>
                <a:spcBef>
                  <a:spcPct val="0"/>
                </a:spcBef>
                <a:buFontTx/>
                <a:buNone/>
              </a:pPr>
              <a:t>14</a:t>
            </a:fld>
            <a:endParaRPr lang="it-IT" altLang="it-IT" sz="1400" b="1" smtClean="0"/>
          </a:p>
        </p:txBody>
      </p:sp>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196975"/>
            <a:ext cx="601662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3789363"/>
            <a:ext cx="21621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8"/>
          <p:cNvSpPr txBox="1">
            <a:spLocks noChangeArrowheads="1"/>
          </p:cNvSpPr>
          <p:nvPr/>
        </p:nvSpPr>
        <p:spPr bwMode="auto">
          <a:xfrm>
            <a:off x="2484438" y="5743575"/>
            <a:ext cx="396875"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latin typeface="Arial" panose="020B0604020202020204" pitchFamily="34" charset="0"/>
                <a:cs typeface="Arial" panose="020B0604020202020204" pitchFamily="34" charset="0"/>
              </a:rPr>
              <a:t>mg</a:t>
            </a:r>
          </a:p>
        </p:txBody>
      </p:sp>
      <p:cxnSp>
        <p:nvCxnSpPr>
          <p:cNvPr id="12" name="Straight Arrow Connector 11"/>
          <p:cNvCxnSpPr/>
          <p:nvPr/>
        </p:nvCxnSpPr>
        <p:spPr>
          <a:xfrm>
            <a:off x="3059113" y="5805488"/>
            <a:ext cx="0" cy="14446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03575" y="5516563"/>
            <a:ext cx="792163"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203575" y="5681663"/>
            <a:ext cx="792163"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681" name="TextBox 22"/>
          <p:cNvSpPr txBox="1">
            <a:spLocks noChangeArrowheads="1"/>
          </p:cNvSpPr>
          <p:nvPr/>
        </p:nvSpPr>
        <p:spPr bwMode="auto">
          <a:xfrm>
            <a:off x="3851275" y="5445125"/>
            <a:ext cx="347663"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latin typeface="Arial" panose="020B0604020202020204" pitchFamily="34" charset="0"/>
                <a:cs typeface="Arial" panose="020B0604020202020204" pitchFamily="34" charset="0"/>
              </a:rPr>
              <a:t>dz</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2598A7D-568D-403C-84FD-238EB48E593B}" type="slidenum">
              <a:rPr lang="it-IT" altLang="it-IT" sz="1400" b="1" smtClean="0"/>
              <a:pPr>
                <a:spcBef>
                  <a:spcPct val="0"/>
                </a:spcBef>
                <a:buFontTx/>
                <a:buNone/>
              </a:pPr>
              <a:t>15</a:t>
            </a:fld>
            <a:endParaRPr lang="it-IT" altLang="it-IT" sz="1400" b="1" smtClean="0"/>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3713"/>
            <a:ext cx="91440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3"/>
          <p:cNvSpPr txBox="1">
            <a:spLocks noChangeArrowheads="1"/>
          </p:cNvSpPr>
          <p:nvPr/>
        </p:nvSpPr>
        <p:spPr bwMode="auto">
          <a:xfrm>
            <a:off x="323850" y="1773238"/>
            <a:ext cx="85693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it-IT" altLang="it-IT" b="0"/>
              <a:t>I gravimetri astatici sono strumenti di grande precisione e già nel 1850 avevano la sensibilità di 10 mgal. </a:t>
            </a:r>
          </a:p>
          <a:p>
            <a:r>
              <a:rPr lang="it-IT" altLang="it-IT" b="0"/>
              <a:t>Essi  sono  costituiti  essenzialmente  da  un  braccio  che  può  ruotare  attorno  ad  un  punto  O  nel  piano  P(x,z)  e  porta  all'estremo  libero  una  massa  m;  il  braccio  è  mantenuto  in  posizione  orizzontale  da  una  molla  fissata  ad  un  asse  verticale  passante  per  O.  L'equilibrio  del  sistema dipende dai momenti delle forze in gioco rispetto ad O : uno dovuto alla g agente su m; </a:t>
            </a:r>
          </a:p>
          <a:p>
            <a:r>
              <a:rPr lang="it-IT" altLang="it-IT" b="0"/>
              <a:t>un’altro dovuto alla reazione elastica della molla di bilanciamento. </a:t>
            </a:r>
          </a:p>
        </p:txBody>
      </p:sp>
      <p:sp>
        <p:nvSpPr>
          <p:cNvPr id="32771" name="TextBox 4"/>
          <p:cNvSpPr txBox="1">
            <a:spLocks noChangeArrowheads="1"/>
          </p:cNvSpPr>
          <p:nvPr/>
        </p:nvSpPr>
        <p:spPr bwMode="auto">
          <a:xfrm>
            <a:off x="3203575" y="1196975"/>
            <a:ext cx="2265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it-IT" altLang="it-IT">
                <a:solidFill>
                  <a:srgbClr val="FF0000"/>
                </a:solidFill>
              </a:rPr>
              <a:t>Gravimetri astatici</a:t>
            </a:r>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t="50226" r="57948" b="9070"/>
          <a:stretch>
            <a:fillRect/>
          </a:stretch>
        </p:blipFill>
        <p:spPr bwMode="auto">
          <a:xfrm>
            <a:off x="3005138" y="4437063"/>
            <a:ext cx="26638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9562FC3-1CFD-40D4-A318-F5A6805A7B6C}" type="slidenum">
              <a:rPr lang="it-IT" altLang="it-IT" sz="1400" b="1" smtClean="0"/>
              <a:pPr>
                <a:spcBef>
                  <a:spcPct val="0"/>
                </a:spcBef>
                <a:buFontTx/>
                <a:buNone/>
              </a:pPr>
              <a:t>17</a:t>
            </a:fld>
            <a:endParaRPr lang="it-IT" altLang="it-IT" sz="1400" b="1" smtClean="0"/>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t="50226" r="57948" b="9070"/>
          <a:stretch>
            <a:fillRect/>
          </a:stretch>
        </p:blipFill>
        <p:spPr bwMode="auto">
          <a:xfrm>
            <a:off x="539750" y="4173538"/>
            <a:ext cx="266382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9388" y="1125538"/>
            <a:ext cx="8640762" cy="2554287"/>
          </a:xfrm>
          <a:prstGeom prst="rect">
            <a:avLst/>
          </a:prstGeom>
          <a:noFill/>
        </p:spPr>
        <p:txBody>
          <a:bodyPr>
            <a:spAutoFit/>
          </a:bodyPr>
          <a:lstStyle/>
          <a:p>
            <a:pPr algn="just">
              <a:defRPr/>
            </a:pPr>
            <a:r>
              <a:rPr lang="it-IT" b="0" dirty="0"/>
              <a:t>Sia </a:t>
            </a:r>
            <a:r>
              <a:rPr lang="it-IT" b="0" dirty="0">
                <a:solidFill>
                  <a:schemeClr val="accent6"/>
                </a:solidFill>
              </a:rPr>
              <a:t>φ</a:t>
            </a:r>
            <a:r>
              <a:rPr lang="it-IT" b="0" dirty="0"/>
              <a:t> l'angolo  nel  piano  P(x,z)  compreso  tra  il  braccio  </a:t>
            </a:r>
            <a:r>
              <a:rPr lang="it-IT" b="0" dirty="0">
                <a:solidFill>
                  <a:schemeClr val="accent6"/>
                </a:solidFill>
              </a:rPr>
              <a:t>b</a:t>
            </a:r>
            <a:r>
              <a:rPr lang="it-IT" b="0" dirty="0"/>
              <a:t>  e  il  piano  orizzontale  passante  per  </a:t>
            </a:r>
            <a:r>
              <a:rPr lang="it-IT" b="0" dirty="0">
                <a:solidFill>
                  <a:schemeClr val="accent6"/>
                </a:solidFill>
              </a:rPr>
              <a:t>O</a:t>
            </a:r>
            <a:r>
              <a:rPr lang="it-IT" b="0" dirty="0"/>
              <a:t>  .  </a:t>
            </a:r>
          </a:p>
          <a:p>
            <a:pPr algn="just">
              <a:defRPr/>
            </a:pPr>
            <a:r>
              <a:rPr lang="it-IT" b="0" dirty="0"/>
              <a:t>Supponiamo  che  per  effetto  di  </a:t>
            </a:r>
            <a:r>
              <a:rPr lang="it-IT" b="0" dirty="0">
                <a:solidFill>
                  <a:schemeClr val="accent6"/>
                </a:solidFill>
              </a:rPr>
              <a:t>g</a:t>
            </a:r>
            <a:r>
              <a:rPr lang="it-IT" b="0" dirty="0"/>
              <a:t>  si raggiunga  l’equilibrio  per  una  </a:t>
            </a:r>
          </a:p>
          <a:p>
            <a:pPr algn="just">
              <a:defRPr/>
            </a:pPr>
            <a:r>
              <a:rPr lang="it-IT" b="0" dirty="0"/>
              <a:t>rotazione del braccio di un angolo </a:t>
            </a:r>
            <a:r>
              <a:rPr lang="it-IT" b="0" dirty="0">
                <a:solidFill>
                  <a:schemeClr val="accent6"/>
                </a:solidFill>
              </a:rPr>
              <a:t>φ</a:t>
            </a:r>
            <a:r>
              <a:rPr lang="it-IT" b="0" dirty="0"/>
              <a:t>; in queste condizioni ovviamente le forze in gioco sono in </a:t>
            </a:r>
          </a:p>
          <a:p>
            <a:pPr algn="just">
              <a:defRPr/>
            </a:pPr>
            <a:r>
              <a:rPr lang="it-IT" b="0" dirty="0"/>
              <a:t>equilibrio  e  quindi  il  momento  totale  delle  forze  in  gioco  </a:t>
            </a:r>
            <a:r>
              <a:rPr lang="it-IT" b="0" dirty="0">
                <a:solidFill>
                  <a:schemeClr val="accent6"/>
                </a:solidFill>
              </a:rPr>
              <a:t>M</a:t>
            </a:r>
            <a:r>
              <a:rPr lang="it-IT" b="0" dirty="0"/>
              <a:t> deve  essere  nullo;  in  termini  di modulo:</a:t>
            </a:r>
          </a:p>
          <a:p>
            <a:pPr algn="ctr">
              <a:defRPr/>
            </a:pPr>
            <a:r>
              <a:rPr lang="it-IT" b="0" dirty="0">
                <a:solidFill>
                  <a:schemeClr val="accent6"/>
                </a:solidFill>
              </a:rPr>
              <a:t>M(g, φ) = 0 </a:t>
            </a:r>
            <a:r>
              <a:rPr lang="it-IT" b="0" dirty="0"/>
              <a:t>. </a:t>
            </a:r>
          </a:p>
        </p:txBody>
      </p:sp>
      <p:sp>
        <p:nvSpPr>
          <p:cNvPr id="3" name="TextBox 2"/>
          <p:cNvSpPr txBox="1">
            <a:spLocks noRot="1" noChangeAspect="1" noMove="1" noResize="1" noEditPoints="1" noAdjustHandles="1" noChangeArrowheads="1" noChangeShapeType="1" noTextEdit="1"/>
          </p:cNvSpPr>
          <p:nvPr/>
        </p:nvSpPr>
        <p:spPr>
          <a:xfrm>
            <a:off x="3774358" y="3846871"/>
            <a:ext cx="3731342" cy="2648225"/>
          </a:xfrm>
          <a:prstGeom prst="rect">
            <a:avLst/>
          </a:prstGeom>
          <a:blipFill rotWithShape="0">
            <a:blip r:embed="rId4"/>
            <a:stretch>
              <a:fillRect l="-1634"/>
            </a:stretch>
          </a:blipFill>
        </p:spPr>
        <p:txBody>
          <a:bodyPr/>
          <a:lstStyle/>
          <a:p>
            <a:r>
              <a:rPr lang="it-IT">
                <a:noFill/>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389ABEF-6ACE-4B95-AE69-4EF91D2CF70B}" type="slidenum">
              <a:rPr lang="it-IT" altLang="it-IT" sz="1400" b="1" smtClean="0"/>
              <a:pPr>
                <a:spcBef>
                  <a:spcPct val="0"/>
                </a:spcBef>
                <a:buFontTx/>
                <a:buNone/>
              </a:pPr>
              <a:t>18</a:t>
            </a:fld>
            <a:endParaRPr lang="it-IT" altLang="it-IT" sz="1400" b="1" smtClean="0"/>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t="50226" r="57948" b="9070"/>
          <a:stretch>
            <a:fillRect/>
          </a:stretch>
        </p:blipFill>
        <p:spPr bwMode="auto">
          <a:xfrm>
            <a:off x="250825" y="2565400"/>
            <a:ext cx="266541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23850" y="1412875"/>
            <a:ext cx="8402638" cy="1016000"/>
          </a:xfrm>
          <a:prstGeom prst="rect">
            <a:avLst/>
          </a:prstGeom>
          <a:noFill/>
        </p:spPr>
        <p:txBody>
          <a:bodyPr>
            <a:spAutoFit/>
          </a:bodyPr>
          <a:lstStyle/>
          <a:p>
            <a:pPr>
              <a:defRPr/>
            </a:pPr>
            <a:r>
              <a:rPr lang="en-GB" b="0" dirty="0"/>
              <a:t>Il </a:t>
            </a:r>
            <a:r>
              <a:rPr lang="en-GB" b="0" dirty="0" err="1"/>
              <a:t>momento</a:t>
            </a:r>
            <a:r>
              <a:rPr lang="en-GB" b="0" dirty="0"/>
              <a:t> </a:t>
            </a:r>
            <a:r>
              <a:rPr lang="en-GB" b="0" dirty="0" err="1"/>
              <a:t>totale</a:t>
            </a:r>
            <a:r>
              <a:rPr lang="en-GB" b="0" dirty="0"/>
              <a:t> è </a:t>
            </a:r>
            <a:r>
              <a:rPr lang="en-GB" b="0" dirty="0" err="1"/>
              <a:t>dato</a:t>
            </a:r>
            <a:r>
              <a:rPr lang="en-GB" b="0" dirty="0"/>
              <a:t> </a:t>
            </a:r>
            <a:r>
              <a:rPr lang="en-GB" b="0" dirty="0" err="1"/>
              <a:t>dalla</a:t>
            </a:r>
            <a:r>
              <a:rPr lang="en-GB" b="0" dirty="0"/>
              <a:t> </a:t>
            </a:r>
            <a:r>
              <a:rPr lang="en-GB" b="0" dirty="0" err="1"/>
              <a:t>componente</a:t>
            </a:r>
            <a:r>
              <a:rPr lang="en-GB" b="0" dirty="0"/>
              <a:t> </a:t>
            </a:r>
            <a:r>
              <a:rPr lang="en-GB" b="0" dirty="0" err="1"/>
              <a:t>stabilizzante</a:t>
            </a:r>
            <a:r>
              <a:rPr lang="en-GB" b="0" dirty="0"/>
              <a:t> (</a:t>
            </a:r>
            <a:r>
              <a:rPr lang="en-GB" b="0" dirty="0" err="1"/>
              <a:t>elastica</a:t>
            </a:r>
            <a:r>
              <a:rPr lang="en-GB" b="0" dirty="0"/>
              <a:t>) e </a:t>
            </a:r>
            <a:r>
              <a:rPr lang="en-GB" b="0" dirty="0" err="1"/>
              <a:t>quella</a:t>
            </a:r>
            <a:r>
              <a:rPr lang="en-GB" b="0" dirty="0"/>
              <a:t> </a:t>
            </a:r>
            <a:r>
              <a:rPr lang="en-GB" b="0" dirty="0" err="1"/>
              <a:t>labilizzante</a:t>
            </a:r>
            <a:r>
              <a:rPr lang="en-GB" b="0" dirty="0"/>
              <a:t> (</a:t>
            </a:r>
            <a:r>
              <a:rPr lang="en-GB" b="0" dirty="0" err="1"/>
              <a:t>gravitazionale</a:t>
            </a:r>
            <a:r>
              <a:rPr lang="en-GB" b="0" dirty="0"/>
              <a:t>):</a:t>
            </a:r>
          </a:p>
          <a:p>
            <a:pPr algn="ctr">
              <a:defRPr/>
            </a:pPr>
            <a:r>
              <a:rPr lang="en-GB" b="0" dirty="0">
                <a:solidFill>
                  <a:schemeClr val="accent6"/>
                </a:solidFill>
              </a:rPr>
              <a:t>M = M</a:t>
            </a:r>
            <a:r>
              <a:rPr lang="en-GB" b="0" baseline="-25000" dirty="0">
                <a:solidFill>
                  <a:schemeClr val="accent6"/>
                </a:solidFill>
              </a:rPr>
              <a:t>e</a:t>
            </a:r>
            <a:r>
              <a:rPr lang="en-GB" b="0" dirty="0">
                <a:solidFill>
                  <a:schemeClr val="accent6"/>
                </a:solidFill>
              </a:rPr>
              <a:t> - M</a:t>
            </a:r>
            <a:r>
              <a:rPr lang="en-GB" b="0" baseline="-25000" dirty="0">
                <a:solidFill>
                  <a:schemeClr val="accent6"/>
                </a:solidFill>
              </a:rPr>
              <a:t>g</a:t>
            </a:r>
            <a:endParaRPr lang="it-IT" b="0" dirty="0">
              <a:solidFill>
                <a:schemeClr val="accent6"/>
              </a:solidFill>
            </a:endParaRPr>
          </a:p>
        </p:txBody>
      </p:sp>
      <p:sp>
        <p:nvSpPr>
          <p:cNvPr id="6" name="TextBox 5"/>
          <p:cNvSpPr txBox="1">
            <a:spLocks noRot="1" noChangeAspect="1" noMove="1" noResize="1" noEditPoints="1" noAdjustHandles="1" noChangeArrowheads="1" noChangeShapeType="1" noTextEdit="1"/>
          </p:cNvSpPr>
          <p:nvPr/>
        </p:nvSpPr>
        <p:spPr>
          <a:xfrm>
            <a:off x="3242311" y="2555798"/>
            <a:ext cx="5484884" cy="2882328"/>
          </a:xfrm>
          <a:prstGeom prst="rect">
            <a:avLst/>
          </a:prstGeom>
          <a:blipFill rotWithShape="0">
            <a:blip r:embed="rId4"/>
            <a:stretch>
              <a:fillRect l="-1222" t="-1057"/>
            </a:stretch>
          </a:blipFill>
        </p:spPr>
        <p:txBody>
          <a:bodyPr/>
          <a:lstStyle/>
          <a:p>
            <a:r>
              <a:rPr lang="it-IT">
                <a:noFill/>
              </a:rPr>
              <a:t> </a:t>
            </a:r>
          </a:p>
        </p:txBody>
      </p:sp>
      <p:sp>
        <p:nvSpPr>
          <p:cNvPr id="7" name="TextBox 6"/>
          <p:cNvSpPr txBox="1">
            <a:spLocks noRot="1" noChangeAspect="1" noMove="1" noResize="1" noEditPoints="1" noAdjustHandles="1" noChangeArrowheads="1" noChangeShapeType="1" noTextEdit="1"/>
          </p:cNvSpPr>
          <p:nvPr/>
        </p:nvSpPr>
        <p:spPr>
          <a:xfrm>
            <a:off x="179512" y="5152500"/>
            <a:ext cx="9113208" cy="1298945"/>
          </a:xfrm>
          <a:prstGeom prst="rect">
            <a:avLst/>
          </a:prstGeom>
          <a:blipFill rotWithShape="0">
            <a:blip r:embed="rId5"/>
            <a:stretch>
              <a:fillRect l="-669" t="-2347"/>
            </a:stretch>
          </a:blipFill>
        </p:spPr>
        <p:txBody>
          <a:bodyPr/>
          <a:lstStyle/>
          <a:p>
            <a:r>
              <a:rPr lang="it-IT">
                <a:noFill/>
              </a:rPr>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1981C18-B9B6-423A-A3D4-E187DA31C33C}" type="slidenum">
              <a:rPr lang="it-IT" altLang="it-IT" sz="1400" b="1" smtClean="0"/>
              <a:pPr>
                <a:spcBef>
                  <a:spcPct val="0"/>
                </a:spcBef>
                <a:buFontTx/>
                <a:buNone/>
              </a:pPr>
              <a:t>19</a:t>
            </a:fld>
            <a:endParaRPr lang="it-IT" altLang="it-IT" sz="1400" b="1" smtClean="0"/>
          </a:p>
        </p:txBody>
      </p:sp>
      <p:sp>
        <p:nvSpPr>
          <p:cNvPr id="2" name="TextBox 1"/>
          <p:cNvSpPr txBox="1">
            <a:spLocks noRot="1" noChangeAspect="1" noMove="1" noResize="1" noEditPoints="1" noAdjustHandles="1" noChangeArrowheads="1" noChangeShapeType="1" noTextEdit="1"/>
          </p:cNvSpPr>
          <p:nvPr/>
        </p:nvSpPr>
        <p:spPr>
          <a:xfrm>
            <a:off x="467544" y="1340768"/>
            <a:ext cx="8339008" cy="4169411"/>
          </a:xfrm>
          <a:prstGeom prst="rect">
            <a:avLst/>
          </a:prstGeom>
          <a:blipFill rotWithShape="0">
            <a:blip r:embed="rId3"/>
            <a:stretch>
              <a:fillRect l="-804" t="-877" r="-731"/>
            </a:stretch>
          </a:blipFill>
        </p:spPr>
        <p:txBody>
          <a:bodyPr/>
          <a:lstStyle/>
          <a:p>
            <a:r>
              <a:rPr lang="it-IT">
                <a:noFill/>
              </a:rPr>
              <a:t> </a:t>
            </a:r>
          </a:p>
        </p:txBody>
      </p:sp>
      <p:cxnSp>
        <p:nvCxnSpPr>
          <p:cNvPr id="37892" name="Straight Arrow Connector 3"/>
          <p:cNvCxnSpPr>
            <a:cxnSpLocks noChangeShapeType="1"/>
          </p:cNvCxnSpPr>
          <p:nvPr/>
        </p:nvCxnSpPr>
        <p:spPr bwMode="auto">
          <a:xfrm>
            <a:off x="3779838" y="3933825"/>
            <a:ext cx="792162" cy="1223963"/>
          </a:xfrm>
          <a:prstGeom prst="straightConnector1">
            <a:avLst/>
          </a:prstGeom>
          <a:noFill/>
          <a:ln w="38100" algn="ctr">
            <a:solidFill>
              <a:srgbClr val="FF0000"/>
            </a:solidFill>
            <a:prstDash val="sysDash"/>
            <a:round/>
            <a:headEnd/>
            <a:tailEnd type="triangle" w="med" len="med"/>
          </a:ln>
        </p:spPr>
      </p:cxnSp>
      <p:sp>
        <p:nvSpPr>
          <p:cNvPr id="37893" name="TextBox 4"/>
          <p:cNvSpPr txBox="1">
            <a:spLocks noChangeArrowheads="1"/>
          </p:cNvSpPr>
          <p:nvPr/>
        </p:nvSpPr>
        <p:spPr bwMode="auto">
          <a:xfrm>
            <a:off x="4543425" y="5110163"/>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en-GB" altLang="it-IT">
                <a:solidFill>
                  <a:srgbClr val="FF0000"/>
                </a:solidFill>
              </a:rPr>
              <a:t>0</a:t>
            </a:r>
            <a:endParaRPr lang="it-IT" altLang="it-IT">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D0FA7AD-3B67-4ADC-A950-01079DADEC15}" type="slidenum">
              <a:rPr lang="it-IT" altLang="it-IT" sz="1400" b="1" smtClean="0"/>
              <a:pPr>
                <a:spcBef>
                  <a:spcPct val="0"/>
                </a:spcBef>
                <a:buFontTx/>
                <a:buNone/>
              </a:pPr>
              <a:t>2</a:t>
            </a:fld>
            <a:endParaRPr lang="it-IT" altLang="it-IT" sz="1400" b="1" smtClean="0"/>
          </a:p>
        </p:txBody>
      </p:sp>
      <p:sp>
        <p:nvSpPr>
          <p:cNvPr id="4099" name="TextBox 1"/>
          <p:cNvSpPr txBox="1">
            <a:spLocks noChangeArrowheads="1"/>
          </p:cNvSpPr>
          <p:nvPr/>
        </p:nvSpPr>
        <p:spPr bwMode="auto">
          <a:xfrm>
            <a:off x="2987675" y="1052513"/>
            <a:ext cx="285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en-GB" altLang="it-IT">
                <a:solidFill>
                  <a:srgbClr val="FF0000"/>
                </a:solidFill>
              </a:rPr>
              <a:t>MISURE DI GRAVITA’</a:t>
            </a:r>
            <a:endParaRPr lang="it-IT" altLang="it-IT">
              <a:solidFill>
                <a:srgbClr val="FF0000"/>
              </a:solidFill>
            </a:endParaRPr>
          </a:p>
        </p:txBody>
      </p:sp>
      <p:sp>
        <p:nvSpPr>
          <p:cNvPr id="3" name="TextBox 2"/>
          <p:cNvSpPr txBox="1">
            <a:spLocks noRot="1" noChangeAspect="1" noMove="1" noResize="1" noEditPoints="1" noAdjustHandles="1" noChangeArrowheads="1" noChangeShapeType="1" noTextEdit="1"/>
          </p:cNvSpPr>
          <p:nvPr/>
        </p:nvSpPr>
        <p:spPr>
          <a:xfrm>
            <a:off x="539552" y="1484784"/>
            <a:ext cx="8040550" cy="4866269"/>
          </a:xfrm>
          <a:prstGeom prst="rect">
            <a:avLst/>
          </a:prstGeom>
          <a:blipFill rotWithShape="0">
            <a:blip r:embed="rId3"/>
            <a:stretch>
              <a:fillRect l="-835" t="-752" r="-835" b="-1378"/>
            </a:stretch>
          </a:blipFill>
        </p:spPr>
        <p:txBody>
          <a:bodyPr/>
          <a:lstStyle/>
          <a:p>
            <a:r>
              <a:rPr lang="it-IT">
                <a:noFill/>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9CF80F2-76F5-452F-8D88-25E4C56C6DAA}" type="slidenum">
              <a:rPr lang="it-IT" altLang="it-IT" sz="1400" b="1" smtClean="0"/>
              <a:pPr>
                <a:spcBef>
                  <a:spcPct val="0"/>
                </a:spcBef>
                <a:buFontTx/>
                <a:buNone/>
              </a:pPr>
              <a:t>20</a:t>
            </a:fld>
            <a:endParaRPr lang="it-IT" altLang="it-IT" sz="1400" b="1" smtClean="0"/>
          </a:p>
        </p:txBody>
      </p:sp>
      <mc:AlternateContent xmlns:mc="http://schemas.openxmlformats.org/markup-compatibility/2006" xmlns:a14="http://schemas.microsoft.com/office/drawing/2010/main">
        <mc:Choice Requires="a14">
          <p:sp>
            <p:nvSpPr>
              <p:cNvPr id="2" name="TextBox 1"/>
              <p:cNvSpPr txBox="1"/>
              <p:nvPr/>
            </p:nvSpPr>
            <p:spPr>
              <a:xfrm>
                <a:off x="438084" y="1628800"/>
                <a:ext cx="8382388" cy="707886"/>
              </a:xfrm>
              <a:prstGeom prst="rect">
                <a:avLst/>
              </a:prstGeom>
              <a:noFill/>
            </p:spPr>
            <p:txBody>
              <a:bodyPr wrap="square" rtlCol="0">
                <a:spAutoFit/>
              </a:bodyPr>
              <a:lstStyle/>
              <a:p>
                <a:r>
                  <a:rPr lang="en-GB" b="0" dirty="0" smtClean="0"/>
                  <a:t>Mentre </a:t>
                </a:r>
                <a:r>
                  <a:rPr lang="en-GB" b="0" dirty="0" err="1" smtClean="0"/>
                  <a:t>il</a:t>
                </a:r>
                <a:r>
                  <a:rPr lang="en-GB" b="0" dirty="0" smtClean="0"/>
                  <a:t> </a:t>
                </a:r>
                <a:r>
                  <a:rPr lang="en-GB" b="0" dirty="0" err="1" smtClean="0"/>
                  <a:t>momento</a:t>
                </a:r>
                <a:r>
                  <a:rPr lang="en-GB" b="0" dirty="0" smtClean="0"/>
                  <a:t> </a:t>
                </a:r>
                <a:r>
                  <a:rPr lang="en-GB" b="0" dirty="0" err="1" smtClean="0"/>
                  <a:t>della</a:t>
                </a:r>
                <a:r>
                  <a:rPr lang="en-GB" b="0" dirty="0" smtClean="0"/>
                  <a:t> </a:t>
                </a:r>
                <a:r>
                  <a:rPr lang="en-GB" b="0" dirty="0" err="1" smtClean="0"/>
                  <a:t>fase</a:t>
                </a:r>
                <a:r>
                  <a:rPr lang="en-GB" b="0" dirty="0" smtClean="0"/>
                  <a:t> </a:t>
                </a:r>
                <a:r>
                  <a:rPr lang="en-GB" b="0" dirty="0" err="1" smtClean="0"/>
                  <a:t>d’inerzia</a:t>
                </a:r>
                <a:r>
                  <a:rPr lang="en-GB" b="0" dirty="0" smtClean="0"/>
                  <a:t>, </a:t>
                </a:r>
                <a:r>
                  <a:rPr lang="en-GB" b="0" dirty="0" err="1" smtClean="0"/>
                  <a:t>essendo</a:t>
                </a:r>
                <a:r>
                  <a:rPr lang="en-GB" b="0" dirty="0" smtClean="0"/>
                  <a:t> </a:t>
                </a:r>
                <a:r>
                  <a:rPr lang="en-GB" b="0" dirty="0" err="1" smtClean="0"/>
                  <a:t>accelerazione</a:t>
                </a:r>
                <a:r>
                  <a:rPr lang="en-GB" b="0" dirty="0" smtClean="0"/>
                  <a:t> </a:t>
                </a:r>
                <a:r>
                  <a:rPr lang="en-GB" b="0" dirty="0" err="1" smtClean="0"/>
                  <a:t>tangenziale</a:t>
                </a:r>
                <a:r>
                  <a:rPr lang="en-GB" b="0" dirty="0" smtClean="0"/>
                  <a:t> </a:t>
                </a:r>
                <a14:m>
                  <m:oMath xmlns:m="http://schemas.openxmlformats.org/officeDocument/2006/math">
                    <m:r>
                      <a:rPr lang="en-GB" b="0" i="1" smtClean="0">
                        <a:solidFill>
                          <a:srgbClr val="0070C0"/>
                        </a:solidFill>
                        <a:latin typeface="Cambria Math" panose="02040503050406030204" pitchFamily="18" charset="0"/>
                      </a:rPr>
                      <m:t>𝑏</m:t>
                    </m:r>
                    <m:acc>
                      <m:accPr>
                        <m:chr m:val="̈"/>
                        <m:ctrlPr>
                          <a:rPr lang="en-GB" b="0" i="1" smtClean="0">
                            <a:solidFill>
                              <a:srgbClr val="0070C0"/>
                            </a:solidFill>
                            <a:latin typeface="Cambria Math" panose="02040503050406030204" pitchFamily="18" charset="0"/>
                          </a:rPr>
                        </m:ctrlPr>
                      </m:accPr>
                      <m:e>
                        <m:r>
                          <a:rPr lang="en-GB" b="0" i="1" smtClean="0">
                            <a:solidFill>
                              <a:srgbClr val="0070C0"/>
                            </a:solidFill>
                            <a:latin typeface="Cambria Math" panose="02040503050406030204" pitchFamily="18" charset="0"/>
                            <a:ea typeface="Cambria Math" panose="02040503050406030204" pitchFamily="18" charset="0"/>
                          </a:rPr>
                          <m:t>𝜑</m:t>
                        </m:r>
                      </m:e>
                    </m:acc>
                  </m:oMath>
                </a14:m>
                <a:r>
                  <a:rPr lang="en-GB" b="0" dirty="0" smtClean="0"/>
                  <a:t>, </a:t>
                </a:r>
                <a:r>
                  <a:rPr lang="en-GB" b="0" dirty="0" err="1" smtClean="0"/>
                  <a:t>sarà</a:t>
                </a:r>
                <a:r>
                  <a:rPr lang="en-GB" b="0" dirty="0" smtClean="0"/>
                  <a:t> </a:t>
                </a:r>
                <a:r>
                  <a:rPr lang="en-GB" b="0" dirty="0" err="1" smtClean="0"/>
                  <a:t>dato</a:t>
                </a:r>
                <a:r>
                  <a:rPr lang="en-GB" b="0" dirty="0" smtClean="0"/>
                  <a:t> da:</a:t>
                </a:r>
                <a:endParaRPr lang="it-IT" b="0" dirty="0"/>
              </a:p>
            </p:txBody>
          </p:sp>
        </mc:Choice>
        <mc:Fallback xmlns="">
          <p:sp>
            <p:nvSpPr>
              <p:cNvPr id="2" name="TextBox 1"/>
              <p:cNvSpPr txBox="1">
                <a:spLocks noRot="1" noChangeAspect="1" noMove="1" noResize="1" noEditPoints="1" noAdjustHandles="1" noChangeArrowheads="1" noChangeShapeType="1" noTextEdit="1"/>
              </p:cNvSpPr>
              <p:nvPr/>
            </p:nvSpPr>
            <p:spPr>
              <a:xfrm>
                <a:off x="438084" y="1628800"/>
                <a:ext cx="8382388" cy="707886"/>
              </a:xfrm>
              <a:prstGeom prst="rect">
                <a:avLst/>
              </a:prstGeom>
              <a:blipFill rotWithShape="0">
                <a:blip r:embed="rId3"/>
                <a:stretch>
                  <a:fillRect l="-800" t="-4310" b="-1465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3131838" y="2351599"/>
                <a:ext cx="2583721" cy="3147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0070C0"/>
                              </a:solidFill>
                              <a:latin typeface="Cambria Math" panose="02040503050406030204" pitchFamily="18" charset="0"/>
                            </a:rPr>
                          </m:ctrlPr>
                        </m:sSubPr>
                        <m:e>
                          <m:r>
                            <a:rPr lang="en-GB" b="1" i="1" smtClean="0">
                              <a:solidFill>
                                <a:srgbClr val="0070C0"/>
                              </a:solidFill>
                              <a:latin typeface="Cambria Math" panose="02040503050406030204" pitchFamily="18" charset="0"/>
                            </a:rPr>
                            <m:t>𝑴</m:t>
                          </m:r>
                        </m:e>
                        <m:sub>
                          <m:r>
                            <a:rPr lang="en-GB" b="1" i="1" smtClean="0">
                              <a:solidFill>
                                <a:srgbClr val="0070C0"/>
                              </a:solidFill>
                              <a:latin typeface="Cambria Math" panose="02040503050406030204" pitchFamily="18" charset="0"/>
                            </a:rPr>
                            <m:t>𝒊</m:t>
                          </m:r>
                        </m:sub>
                      </m:sSub>
                      <m:r>
                        <a:rPr lang="en-GB" b="1" i="1" smtClean="0">
                          <a:solidFill>
                            <a:srgbClr val="0070C0"/>
                          </a:solidFill>
                          <a:latin typeface="Cambria Math" panose="02040503050406030204" pitchFamily="18" charset="0"/>
                        </a:rPr>
                        <m:t>=</m:t>
                      </m:r>
                      <m:r>
                        <a:rPr lang="en-GB" b="1" i="1" smtClean="0">
                          <a:solidFill>
                            <a:srgbClr val="0070C0"/>
                          </a:solidFill>
                          <a:latin typeface="Cambria Math" panose="02040503050406030204" pitchFamily="18" charset="0"/>
                        </a:rPr>
                        <m:t>𝒃</m:t>
                      </m:r>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𝒎</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𝒂</m:t>
                          </m:r>
                        </m:e>
                        <m:sub>
                          <m:r>
                            <a:rPr lang="en-GB" b="1" i="1" smtClean="0">
                              <a:solidFill>
                                <a:srgbClr val="0070C0"/>
                              </a:solidFill>
                              <a:latin typeface="Cambria Math" panose="02040503050406030204" pitchFamily="18" charset="0"/>
                              <a:ea typeface="Cambria Math" panose="02040503050406030204" pitchFamily="18" charset="0"/>
                            </a:rPr>
                            <m:t>𝒕</m:t>
                          </m:r>
                        </m:sub>
                      </m:sSub>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𝒎</m:t>
                      </m:r>
                      <m:sSup>
                        <m:sSupPr>
                          <m:ctrlPr>
                            <a:rPr lang="en-GB" b="1" i="1" smtClean="0">
                              <a:solidFill>
                                <a:srgbClr val="0070C0"/>
                              </a:solidFill>
                              <a:latin typeface="Cambria Math" panose="02040503050406030204" pitchFamily="18" charset="0"/>
                              <a:ea typeface="Cambria Math" panose="02040503050406030204" pitchFamily="18" charset="0"/>
                            </a:rPr>
                          </m:ctrlPr>
                        </m:sSupPr>
                        <m:e>
                          <m:r>
                            <a:rPr lang="en-GB" b="1" i="1" smtClean="0">
                              <a:solidFill>
                                <a:srgbClr val="0070C0"/>
                              </a:solidFill>
                              <a:latin typeface="Cambria Math" panose="02040503050406030204" pitchFamily="18" charset="0"/>
                              <a:ea typeface="Cambria Math" panose="02040503050406030204" pitchFamily="18" charset="0"/>
                            </a:rPr>
                            <m:t>𝒃</m:t>
                          </m:r>
                        </m:e>
                        <m:sup>
                          <m:r>
                            <a:rPr lang="en-GB" b="1" i="1" smtClean="0">
                              <a:solidFill>
                                <a:srgbClr val="0070C0"/>
                              </a:solidFill>
                              <a:latin typeface="Cambria Math" panose="02040503050406030204" pitchFamily="18" charset="0"/>
                              <a:ea typeface="Cambria Math" panose="02040503050406030204" pitchFamily="18" charset="0"/>
                            </a:rPr>
                            <m:t>𝟐</m:t>
                          </m:r>
                        </m:sup>
                      </m:sSup>
                      <m:acc>
                        <m:accPr>
                          <m:chr m:val="̈"/>
                          <m:ctrlPr>
                            <a:rPr lang="en-GB" b="1" i="1" smtClean="0">
                              <a:solidFill>
                                <a:srgbClr val="0070C0"/>
                              </a:solidFill>
                              <a:latin typeface="Cambria Math" panose="02040503050406030204" pitchFamily="18" charset="0"/>
                              <a:ea typeface="Cambria Math" panose="02040503050406030204" pitchFamily="18" charset="0"/>
                            </a:rPr>
                          </m:ctrlPr>
                        </m:accPr>
                        <m:e>
                          <m:r>
                            <a:rPr lang="en-GB" b="1" i="1" smtClean="0">
                              <a:solidFill>
                                <a:srgbClr val="0070C0"/>
                              </a:solidFill>
                              <a:latin typeface="Cambria Math" panose="02040503050406030204" pitchFamily="18" charset="0"/>
                              <a:ea typeface="Cambria Math" panose="02040503050406030204" pitchFamily="18" charset="0"/>
                            </a:rPr>
                            <m:t>𝝋</m:t>
                          </m:r>
                        </m:e>
                      </m:acc>
                    </m:oMath>
                  </m:oMathPara>
                </a14:m>
                <a:endParaRPr lang="it-IT" dirty="0">
                  <a:solidFill>
                    <a:srgbClr val="0070C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131838" y="2351599"/>
                <a:ext cx="2583721" cy="314766"/>
              </a:xfrm>
              <a:prstGeom prst="rect">
                <a:avLst/>
              </a:prstGeom>
              <a:blipFill rotWithShape="0">
                <a:blip r:embed="rId4"/>
                <a:stretch>
                  <a:fillRect l="-1887" t="-1961" r="-11792" b="-27451"/>
                </a:stretch>
              </a:blipFill>
            </p:spPr>
            <p:txBody>
              <a:bodyPr/>
              <a:lstStyle/>
              <a:p>
                <a:r>
                  <a:rPr lang="it-IT">
                    <a:noFill/>
                  </a:rPr>
                  <a:t> </a:t>
                </a:r>
              </a:p>
            </p:txBody>
          </p:sp>
        </mc:Fallback>
      </mc:AlternateContent>
      <p:sp>
        <p:nvSpPr>
          <p:cNvPr id="4" name="TextBox 3"/>
          <p:cNvSpPr txBox="1"/>
          <p:nvPr/>
        </p:nvSpPr>
        <p:spPr>
          <a:xfrm>
            <a:off x="1835696" y="2950785"/>
            <a:ext cx="4976042" cy="400110"/>
          </a:xfrm>
          <a:prstGeom prst="rect">
            <a:avLst/>
          </a:prstGeom>
          <a:noFill/>
        </p:spPr>
        <p:txBody>
          <a:bodyPr wrap="none" rtlCol="0">
            <a:spAutoFit/>
          </a:bodyPr>
          <a:lstStyle/>
          <a:p>
            <a:r>
              <a:rPr lang="en-GB" b="0" dirty="0" smtClean="0"/>
              <a:t>Da cui </a:t>
            </a:r>
            <a:r>
              <a:rPr lang="en-GB" b="0" dirty="0" err="1" smtClean="0"/>
              <a:t>si</a:t>
            </a:r>
            <a:r>
              <a:rPr lang="en-GB" b="0" dirty="0" smtClean="0"/>
              <a:t> </a:t>
            </a:r>
            <a:r>
              <a:rPr lang="en-GB" b="0" dirty="0" err="1" smtClean="0"/>
              <a:t>ricava</a:t>
            </a:r>
            <a:r>
              <a:rPr lang="en-GB" b="0" dirty="0" smtClean="0"/>
              <a:t> </a:t>
            </a:r>
            <a:r>
              <a:rPr lang="en-GB" b="0" dirty="0" err="1" smtClean="0"/>
              <a:t>che</a:t>
            </a:r>
            <a:r>
              <a:rPr lang="en-GB" b="0" dirty="0" smtClean="0"/>
              <a:t> </a:t>
            </a:r>
            <a:r>
              <a:rPr lang="en-GB" b="0" dirty="0" err="1" smtClean="0"/>
              <a:t>l’equazione</a:t>
            </a:r>
            <a:r>
              <a:rPr lang="en-GB" b="0" dirty="0" smtClean="0"/>
              <a:t> del moto </a:t>
            </a:r>
            <a:r>
              <a:rPr lang="en-GB" b="0" dirty="0" err="1" smtClean="0"/>
              <a:t>sarà</a:t>
            </a:r>
            <a:r>
              <a:rPr lang="en-GB" b="0" dirty="0" smtClean="0"/>
              <a:t>:</a:t>
            </a:r>
            <a:endParaRPr lang="it-IT" b="0" dirty="0"/>
          </a:p>
        </p:txBody>
      </p:sp>
      <mc:AlternateContent xmlns:mc="http://schemas.openxmlformats.org/markup-compatibility/2006" xmlns:a14="http://schemas.microsoft.com/office/drawing/2010/main">
        <mc:Choice Requires="a14">
          <p:sp>
            <p:nvSpPr>
              <p:cNvPr id="5" name="TextBox 4"/>
              <p:cNvSpPr txBox="1"/>
              <p:nvPr/>
            </p:nvSpPr>
            <p:spPr>
              <a:xfrm>
                <a:off x="2998339" y="3717032"/>
                <a:ext cx="2850717" cy="6440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i="1" smtClean="0">
                              <a:solidFill>
                                <a:srgbClr val="0070C0"/>
                              </a:solidFill>
                              <a:latin typeface="Cambria Math" panose="02040503050406030204" pitchFamily="18" charset="0"/>
                            </a:rPr>
                          </m:ctrlPr>
                        </m:fPr>
                        <m:num>
                          <m:sSup>
                            <m:sSupPr>
                              <m:ctrlPr>
                                <a:rPr lang="it-IT"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𝒅</m:t>
                              </m:r>
                            </m:e>
                            <m:sup>
                              <m:r>
                                <a:rPr lang="en-GB" b="1" i="1" smtClean="0">
                                  <a:solidFill>
                                    <a:srgbClr val="0070C0"/>
                                  </a:solidFill>
                                  <a:latin typeface="Cambria Math" panose="02040503050406030204" pitchFamily="18" charset="0"/>
                                </a:rPr>
                                <m:t>𝟐</m:t>
                              </m:r>
                            </m:sup>
                          </m:sSup>
                          <m:r>
                            <a:rPr lang="it-IT" i="1" smtClean="0">
                              <a:solidFill>
                                <a:srgbClr val="0070C0"/>
                              </a:solidFill>
                              <a:latin typeface="Cambria Math" panose="02040503050406030204" pitchFamily="18" charset="0"/>
                              <a:ea typeface="Cambria Math" panose="02040503050406030204" pitchFamily="18" charset="0"/>
                            </a:rPr>
                            <m:t>𝝋</m:t>
                          </m:r>
                        </m:num>
                        <m:den>
                          <m:sSup>
                            <m:sSupPr>
                              <m:ctrlPr>
                                <a:rPr lang="it-IT"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𝒅𝒕</m:t>
                              </m:r>
                            </m:e>
                            <m:sup>
                              <m:r>
                                <a:rPr lang="en-GB" b="1" i="1" smtClean="0">
                                  <a:solidFill>
                                    <a:srgbClr val="0070C0"/>
                                  </a:solidFill>
                                  <a:latin typeface="Cambria Math" panose="02040503050406030204" pitchFamily="18" charset="0"/>
                                </a:rPr>
                                <m:t>𝟐</m:t>
                              </m:r>
                            </m:sup>
                          </m:sSup>
                        </m:den>
                      </m:f>
                      <m:r>
                        <a:rPr lang="en-GB" b="1" i="1" smtClean="0">
                          <a:solidFill>
                            <a:srgbClr val="0070C0"/>
                          </a:solidFill>
                          <a:latin typeface="Cambria Math" panose="02040503050406030204" pitchFamily="18" charset="0"/>
                        </a:rPr>
                        <m:t>+ </m:t>
                      </m:r>
                      <m:f>
                        <m:fPr>
                          <m:ctrlPr>
                            <a:rPr lang="en-GB" b="1" i="1" smtClean="0">
                              <a:solidFill>
                                <a:srgbClr val="0070C0"/>
                              </a:solidFill>
                              <a:latin typeface="Cambria Math" panose="02040503050406030204" pitchFamily="18" charset="0"/>
                            </a:rPr>
                          </m:ctrlPr>
                        </m:fPr>
                        <m:num>
                          <m:sSub>
                            <m:sSubPr>
                              <m:ctrlPr>
                                <a:rPr lang="en-GB" b="1" i="1" smtClean="0">
                                  <a:solidFill>
                                    <a:srgbClr val="0070C0"/>
                                  </a:solidFill>
                                  <a:latin typeface="Cambria Math" panose="02040503050406030204" pitchFamily="18" charset="0"/>
                                </a:rPr>
                              </m:ctrlPr>
                            </m:sSubPr>
                            <m:e>
                              <m:d>
                                <m:dPr>
                                  <m:ctrlPr>
                                    <a:rPr lang="en-GB" b="1" i="1" smtClean="0">
                                      <a:solidFill>
                                        <a:srgbClr val="0070C0"/>
                                      </a:solidFill>
                                      <a:latin typeface="Cambria Math" panose="02040503050406030204" pitchFamily="18" charset="0"/>
                                    </a:rPr>
                                  </m:ctrlPr>
                                </m:dPr>
                                <m:e>
                                  <m:f>
                                    <m:fPr>
                                      <m:type m:val="lin"/>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𝑴</m:t>
                                      </m:r>
                                    </m:num>
                                    <m:den>
                                      <m:r>
                                        <a:rPr lang="en-GB" b="1" i="1" smtClean="0">
                                          <a:solidFill>
                                            <a:srgbClr val="0070C0"/>
                                          </a:solidFill>
                                          <a:latin typeface="Cambria Math" panose="02040503050406030204" pitchFamily="18" charset="0"/>
                                          <a:ea typeface="Cambria Math" panose="02040503050406030204" pitchFamily="18" charset="0"/>
                                        </a:rPr>
                                        <m:t>𝝏𝝋</m:t>
                                      </m:r>
                                    </m:den>
                                  </m:f>
                                </m:e>
                              </m:d>
                            </m:e>
                            <m:sub>
                              <m:r>
                                <a:rPr lang="en-GB" b="1" i="1" smtClean="0">
                                  <a:solidFill>
                                    <a:srgbClr val="0070C0"/>
                                  </a:solidFill>
                                  <a:latin typeface="Cambria Math" panose="02040503050406030204" pitchFamily="18" charset="0"/>
                                </a:rPr>
                                <m:t>𝟎</m:t>
                              </m:r>
                            </m:sub>
                          </m:sSub>
                        </m:num>
                        <m:den>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𝒎𝒃</m:t>
                              </m:r>
                            </m:e>
                            <m:sup>
                              <m:r>
                                <a:rPr lang="en-GB" b="1" i="1" smtClean="0">
                                  <a:solidFill>
                                    <a:srgbClr val="0070C0"/>
                                  </a:solidFill>
                                  <a:latin typeface="Cambria Math" panose="02040503050406030204" pitchFamily="18" charset="0"/>
                                </a:rPr>
                                <m:t>𝟐</m:t>
                              </m:r>
                            </m:sup>
                          </m:sSup>
                        </m:den>
                      </m:f>
                      <m:r>
                        <a:rPr lang="en-GB" b="1" i="1" smtClean="0">
                          <a:solidFill>
                            <a:srgbClr val="0070C0"/>
                          </a:solidFill>
                          <a:latin typeface="Cambria Math" panose="02040503050406030204" pitchFamily="18" charset="0"/>
                          <a:ea typeface="Cambria Math" panose="02040503050406030204" pitchFamily="18" charset="0"/>
                        </a:rPr>
                        <m:t>𝝋</m:t>
                      </m:r>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𝟎</m:t>
                      </m:r>
                    </m:oMath>
                  </m:oMathPara>
                </a14:m>
                <a:endParaRPr lang="it-IT" dirty="0">
                  <a:solidFill>
                    <a:srgbClr val="0070C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998339" y="3717032"/>
                <a:ext cx="2850717" cy="644087"/>
              </a:xfrm>
              <a:prstGeom prst="rect">
                <a:avLst/>
              </a:prstGeom>
              <a:blipFill rotWithShape="0">
                <a:blip r:embed="rId5"/>
                <a:stretch>
                  <a:fillRect/>
                </a:stretch>
              </a:blipFill>
            </p:spPr>
            <p:txBody>
              <a:bodyPr/>
              <a:lstStyle/>
              <a:p>
                <a:r>
                  <a:rPr lang="it-IT">
                    <a:noFill/>
                  </a:rPr>
                  <a:t> </a:t>
                </a:r>
              </a:p>
            </p:txBody>
          </p:sp>
        </mc:Fallback>
      </mc:AlternateContent>
      <p:sp>
        <p:nvSpPr>
          <p:cNvPr id="6" name="TextBox 5"/>
          <p:cNvSpPr txBox="1"/>
          <p:nvPr/>
        </p:nvSpPr>
        <p:spPr>
          <a:xfrm>
            <a:off x="1828219" y="4653136"/>
            <a:ext cx="4772460" cy="400110"/>
          </a:xfrm>
          <a:prstGeom prst="rect">
            <a:avLst/>
          </a:prstGeom>
          <a:noFill/>
        </p:spPr>
        <p:txBody>
          <a:bodyPr wrap="none" rtlCol="0">
            <a:spAutoFit/>
          </a:bodyPr>
          <a:lstStyle/>
          <a:p>
            <a:r>
              <a:rPr lang="en-GB" b="0" dirty="0" err="1" smtClean="0"/>
              <a:t>Che</a:t>
            </a:r>
            <a:r>
              <a:rPr lang="en-GB" b="0" dirty="0" smtClean="0"/>
              <a:t> </a:t>
            </a:r>
            <a:r>
              <a:rPr lang="en-GB" b="0" dirty="0" err="1" smtClean="0"/>
              <a:t>dà</a:t>
            </a:r>
            <a:r>
              <a:rPr lang="en-GB" b="0" dirty="0" smtClean="0"/>
              <a:t> </a:t>
            </a:r>
            <a:r>
              <a:rPr lang="en-GB" b="0" dirty="0" err="1" smtClean="0"/>
              <a:t>ancora</a:t>
            </a:r>
            <a:r>
              <a:rPr lang="en-GB" b="0" dirty="0" smtClean="0"/>
              <a:t> un moto </a:t>
            </a:r>
            <a:r>
              <a:rPr lang="en-GB" b="0" dirty="0" err="1" smtClean="0"/>
              <a:t>armonico</a:t>
            </a:r>
            <a:r>
              <a:rPr lang="en-GB" b="0" dirty="0" smtClean="0"/>
              <a:t> di </a:t>
            </a:r>
            <a:r>
              <a:rPr lang="en-GB" b="0" dirty="0" err="1" smtClean="0"/>
              <a:t>periodo</a:t>
            </a:r>
            <a:r>
              <a:rPr lang="en-GB" b="0" dirty="0" smtClean="0"/>
              <a:t>:</a:t>
            </a:r>
            <a:endParaRPr lang="it-IT" b="0" dirty="0"/>
          </a:p>
        </p:txBody>
      </p:sp>
      <mc:AlternateContent xmlns:mc="http://schemas.openxmlformats.org/markup-compatibility/2006" xmlns:a14="http://schemas.microsoft.com/office/drawing/2010/main">
        <mc:Choice Requires="a14">
          <p:sp>
            <p:nvSpPr>
              <p:cNvPr id="8" name="TextBox 7"/>
              <p:cNvSpPr txBox="1"/>
              <p:nvPr/>
            </p:nvSpPr>
            <p:spPr>
              <a:xfrm>
                <a:off x="3143105" y="5370385"/>
                <a:ext cx="2361224" cy="11973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𝑻</m:t>
                      </m:r>
                      <m:r>
                        <a:rPr lang="en-GB" b="1" i="1" smtClean="0">
                          <a:solidFill>
                            <a:srgbClr val="0070C0"/>
                          </a:solidFill>
                          <a:latin typeface="Cambria Math" panose="02040503050406030204" pitchFamily="18" charset="0"/>
                        </a:rPr>
                        <m:t>=</m:t>
                      </m:r>
                      <m:r>
                        <a:rPr lang="en-GB" b="1" i="1" smtClean="0">
                          <a:solidFill>
                            <a:srgbClr val="0070C0"/>
                          </a:solidFill>
                          <a:latin typeface="Cambria Math" panose="02040503050406030204" pitchFamily="18" charset="0"/>
                        </a:rPr>
                        <m:t>𝟐</m:t>
                      </m:r>
                      <m:r>
                        <a:rPr lang="en-GB" b="1" i="1" smtClean="0">
                          <a:solidFill>
                            <a:srgbClr val="0070C0"/>
                          </a:solidFill>
                          <a:latin typeface="Cambria Math" panose="02040503050406030204" pitchFamily="18" charset="0"/>
                          <a:ea typeface="Cambria Math" panose="02040503050406030204" pitchFamily="18" charset="0"/>
                        </a:rPr>
                        <m:t>𝝅</m:t>
                      </m:r>
                      <m:rad>
                        <m:radPr>
                          <m:degHide m:val="on"/>
                          <m:ctrlPr>
                            <a:rPr lang="en-GB" b="1" i="1" smtClean="0">
                              <a:solidFill>
                                <a:srgbClr val="0070C0"/>
                              </a:solidFill>
                              <a:latin typeface="Cambria Math" panose="02040503050406030204" pitchFamily="18" charset="0"/>
                              <a:ea typeface="Cambria Math" panose="02040503050406030204" pitchFamily="18" charset="0"/>
                            </a:rPr>
                          </m:ctrlPr>
                        </m:radPr>
                        <m:deg/>
                        <m:e>
                          <m:f>
                            <m:fPr>
                              <m:ctrlPr>
                                <a:rPr lang="en-GB" b="1" i="1" smtClean="0">
                                  <a:solidFill>
                                    <a:srgbClr val="0070C0"/>
                                  </a:solidFill>
                                  <a:latin typeface="Cambria Math" panose="02040503050406030204" pitchFamily="18" charset="0"/>
                                  <a:ea typeface="Cambria Math" panose="02040503050406030204" pitchFamily="18" charset="0"/>
                                </a:rPr>
                              </m:ctrlPr>
                            </m:fPr>
                            <m:num>
                              <m:sSup>
                                <m:sSupPr>
                                  <m:ctrlPr>
                                    <a:rPr lang="en-GB" b="1" i="1" smtClean="0">
                                      <a:solidFill>
                                        <a:srgbClr val="0070C0"/>
                                      </a:solidFill>
                                      <a:latin typeface="Cambria Math" panose="02040503050406030204" pitchFamily="18" charset="0"/>
                                      <a:ea typeface="Cambria Math" panose="02040503050406030204" pitchFamily="18" charset="0"/>
                                    </a:rPr>
                                  </m:ctrlPr>
                                </m:sSupPr>
                                <m:e>
                                  <m:r>
                                    <a:rPr lang="en-GB" b="1" i="1" smtClean="0">
                                      <a:solidFill>
                                        <a:srgbClr val="0070C0"/>
                                      </a:solidFill>
                                      <a:latin typeface="Cambria Math" panose="02040503050406030204" pitchFamily="18" charset="0"/>
                                      <a:ea typeface="Cambria Math" panose="02040503050406030204" pitchFamily="18" charset="0"/>
                                    </a:rPr>
                                    <m:t>𝒎𝒃</m:t>
                                  </m:r>
                                </m:e>
                                <m:sup>
                                  <m:r>
                                    <a:rPr lang="en-GB" b="1" i="1" smtClean="0">
                                      <a:solidFill>
                                        <a:srgbClr val="0070C0"/>
                                      </a:solidFill>
                                      <a:latin typeface="Cambria Math" panose="02040503050406030204" pitchFamily="18" charset="0"/>
                                      <a:ea typeface="Cambria Math" panose="02040503050406030204" pitchFamily="18" charset="0"/>
                                    </a:rPr>
                                    <m:t>𝟐</m:t>
                                  </m:r>
                                </m:sup>
                              </m:sSup>
                            </m:num>
                            <m:den>
                              <m:sSub>
                                <m:sSubPr>
                                  <m:ctrlPr>
                                    <a:rPr lang="en-GB" b="1" i="1" smtClean="0">
                                      <a:solidFill>
                                        <a:srgbClr val="0070C0"/>
                                      </a:solidFill>
                                      <a:latin typeface="Cambria Math" panose="02040503050406030204" pitchFamily="18" charset="0"/>
                                      <a:ea typeface="Cambria Math" panose="02040503050406030204" pitchFamily="18" charset="0"/>
                                    </a:rPr>
                                  </m:ctrlPr>
                                </m:sSubPr>
                                <m:e>
                                  <m:d>
                                    <m:dPr>
                                      <m:ctrlPr>
                                        <a:rPr lang="en-GB" b="1" i="1" smtClean="0">
                                          <a:solidFill>
                                            <a:srgbClr val="0070C0"/>
                                          </a:solidFill>
                                          <a:latin typeface="Cambria Math" panose="02040503050406030204" pitchFamily="18" charset="0"/>
                                          <a:ea typeface="Cambria Math" panose="02040503050406030204" pitchFamily="18" charset="0"/>
                                        </a:rPr>
                                      </m:ctrlPr>
                                    </m:dPr>
                                    <m:e>
                                      <m:f>
                                        <m:fPr>
                                          <m:type m:val="skw"/>
                                          <m:ctrlPr>
                                            <a:rPr lang="en-GB" b="1" i="1" smtClean="0">
                                              <a:solidFill>
                                                <a:srgbClr val="0070C0"/>
                                              </a:solidFill>
                                              <a:latin typeface="Cambria Math" panose="02040503050406030204" pitchFamily="18" charset="0"/>
                                              <a:ea typeface="Cambria Math" panose="02040503050406030204" pitchFamily="18" charset="0"/>
                                            </a:rPr>
                                          </m:ctrlPr>
                                        </m:fPr>
                                        <m:num>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𝑴</m:t>
                                          </m:r>
                                        </m:num>
                                        <m:den>
                                          <m:r>
                                            <a:rPr lang="en-GB" b="1" i="1" smtClean="0">
                                              <a:solidFill>
                                                <a:srgbClr val="0070C0"/>
                                              </a:solidFill>
                                              <a:latin typeface="Cambria Math" panose="02040503050406030204" pitchFamily="18" charset="0"/>
                                              <a:ea typeface="Cambria Math" panose="02040503050406030204" pitchFamily="18" charset="0"/>
                                            </a:rPr>
                                            <m:t>𝝏𝝋</m:t>
                                          </m:r>
                                        </m:den>
                                      </m:f>
                                    </m:e>
                                  </m:d>
                                </m:e>
                                <m:sub>
                                  <m:r>
                                    <a:rPr lang="en-GB" b="1" i="1" smtClean="0">
                                      <a:solidFill>
                                        <a:srgbClr val="0070C0"/>
                                      </a:solidFill>
                                      <a:latin typeface="Cambria Math" panose="02040503050406030204" pitchFamily="18" charset="0"/>
                                      <a:ea typeface="Cambria Math" panose="02040503050406030204" pitchFamily="18" charset="0"/>
                                    </a:rPr>
                                    <m:t>𝟎</m:t>
                                  </m:r>
                                </m:sub>
                              </m:sSub>
                            </m:den>
                          </m:f>
                        </m:e>
                      </m:rad>
                    </m:oMath>
                  </m:oMathPara>
                </a14:m>
                <a:endParaRPr lang="it-IT" dirty="0">
                  <a:solidFill>
                    <a:srgbClr val="0070C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143105" y="5370385"/>
                <a:ext cx="2361224" cy="1197379"/>
              </a:xfrm>
              <a:prstGeom prst="rect">
                <a:avLst/>
              </a:prstGeom>
              <a:blipFill rotWithShape="0">
                <a:blip r:embed="rId6"/>
                <a:stretch>
                  <a:fillRect/>
                </a:stretch>
              </a:blipFill>
            </p:spPr>
            <p:txBody>
              <a:bodyPr/>
              <a:lstStyle/>
              <a:p>
                <a:r>
                  <a:rPr lang="it-IT">
                    <a:noFill/>
                  </a:rPr>
                  <a:t> </a:t>
                </a:r>
              </a:p>
            </p:txBody>
          </p:sp>
        </mc:Fallback>
      </mc:AlternateContent>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1484784"/>
            <a:ext cx="7848872" cy="1015663"/>
          </a:xfrm>
          <a:prstGeom prst="rect">
            <a:avLst/>
          </a:prstGeom>
          <a:noFill/>
        </p:spPr>
        <p:txBody>
          <a:bodyPr wrap="square" rtlCol="0">
            <a:spAutoFit/>
          </a:bodyPr>
          <a:lstStyle/>
          <a:p>
            <a:pPr algn="just"/>
            <a:r>
              <a:rPr lang="en-GB" b="0" dirty="0" smtClean="0"/>
              <a:t>E </a:t>
            </a:r>
            <a:r>
              <a:rPr lang="en-GB" b="0" dirty="0" err="1" smtClean="0"/>
              <a:t>pertanto</a:t>
            </a:r>
            <a:r>
              <a:rPr lang="en-GB" b="0" dirty="0" smtClean="0"/>
              <a:t> </a:t>
            </a:r>
            <a:r>
              <a:rPr lang="en-GB" b="0" dirty="0" err="1" smtClean="0"/>
              <a:t>anche</a:t>
            </a:r>
            <a:r>
              <a:rPr lang="en-GB" b="0" dirty="0" smtClean="0"/>
              <a:t> in </a:t>
            </a:r>
            <a:r>
              <a:rPr lang="en-GB" b="0" dirty="0" err="1" smtClean="0"/>
              <a:t>questo</a:t>
            </a:r>
            <a:r>
              <a:rPr lang="en-GB" b="0" dirty="0" smtClean="0"/>
              <a:t> </a:t>
            </a:r>
            <a:r>
              <a:rPr lang="en-GB" b="0" dirty="0" err="1" smtClean="0"/>
              <a:t>caso</a:t>
            </a:r>
            <a:r>
              <a:rPr lang="en-GB" b="0" dirty="0" smtClean="0"/>
              <a:t> la </a:t>
            </a:r>
            <a:r>
              <a:rPr lang="en-GB" b="0" dirty="0" err="1" smtClean="0"/>
              <a:t>sensibilità</a:t>
            </a:r>
            <a:r>
              <a:rPr lang="en-GB" b="0" dirty="0" smtClean="0"/>
              <a:t> è </a:t>
            </a:r>
            <a:r>
              <a:rPr lang="en-GB" b="0" dirty="0" err="1" smtClean="0"/>
              <a:t>proporzioonale</a:t>
            </a:r>
            <a:r>
              <a:rPr lang="en-GB" b="0" dirty="0" smtClean="0"/>
              <a:t> al </a:t>
            </a:r>
            <a:r>
              <a:rPr lang="en-GB" b="0" dirty="0" err="1" smtClean="0"/>
              <a:t>quadrato</a:t>
            </a:r>
            <a:r>
              <a:rPr lang="en-GB" b="0" dirty="0" smtClean="0"/>
              <a:t> del </a:t>
            </a:r>
            <a:r>
              <a:rPr lang="en-GB" b="0" dirty="0" err="1" smtClean="0"/>
              <a:t>periodo</a:t>
            </a:r>
            <a:r>
              <a:rPr lang="en-GB" b="0" dirty="0" smtClean="0"/>
              <a:t>.</a:t>
            </a:r>
          </a:p>
          <a:p>
            <a:pPr algn="just"/>
            <a:r>
              <a:rPr lang="en-GB" b="0" dirty="0" smtClean="0"/>
              <a:t>Per </a:t>
            </a:r>
            <a:r>
              <a:rPr lang="en-GB" b="0" dirty="0" err="1" smtClean="0"/>
              <a:t>ottenere</a:t>
            </a:r>
            <a:r>
              <a:rPr lang="en-GB" b="0" dirty="0" smtClean="0"/>
              <a:t> </a:t>
            </a:r>
            <a:r>
              <a:rPr lang="en-GB" b="0" dirty="0" err="1" smtClean="0"/>
              <a:t>periodi</a:t>
            </a:r>
            <a:r>
              <a:rPr lang="en-GB" b="0" dirty="0" smtClean="0"/>
              <a:t> </a:t>
            </a:r>
            <a:r>
              <a:rPr lang="en-GB" b="0" dirty="0" err="1" smtClean="0"/>
              <a:t>grandi</a:t>
            </a:r>
            <a:r>
              <a:rPr lang="en-GB" b="0" dirty="0" smtClean="0"/>
              <a:t> e </a:t>
            </a:r>
            <a:r>
              <a:rPr lang="en-GB" b="0" dirty="0" err="1" smtClean="0"/>
              <a:t>sensibilità</a:t>
            </a:r>
            <a:r>
              <a:rPr lang="en-GB" b="0" dirty="0" smtClean="0"/>
              <a:t> elevate </a:t>
            </a:r>
            <a:r>
              <a:rPr lang="en-GB" b="0" dirty="0" err="1" smtClean="0"/>
              <a:t>basterà</a:t>
            </a:r>
            <a:r>
              <a:rPr lang="en-GB" b="0" dirty="0" smtClean="0"/>
              <a:t> </a:t>
            </a:r>
            <a:r>
              <a:rPr lang="en-GB" b="0" dirty="0" err="1" smtClean="0"/>
              <a:t>realizzare</a:t>
            </a:r>
            <a:r>
              <a:rPr lang="en-GB" b="0" dirty="0" smtClean="0"/>
              <a:t>: </a:t>
            </a:r>
            <a:endParaRPr lang="it-IT" b="0" dirty="0"/>
          </a:p>
        </p:txBody>
      </p:sp>
      <mc:AlternateContent xmlns:mc="http://schemas.openxmlformats.org/markup-compatibility/2006" xmlns:a14="http://schemas.microsoft.com/office/drawing/2010/main">
        <mc:Choice Requires="a14">
          <p:sp>
            <p:nvSpPr>
              <p:cNvPr id="9" name="TextBox 8"/>
              <p:cNvSpPr txBox="1"/>
              <p:nvPr/>
            </p:nvSpPr>
            <p:spPr>
              <a:xfrm>
                <a:off x="3857829" y="3933056"/>
                <a:ext cx="1356333" cy="7330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0070C0"/>
                              </a:solidFill>
                              <a:latin typeface="Cambria Math" panose="02040503050406030204" pitchFamily="18" charset="0"/>
                            </a:rPr>
                          </m:ctrlPr>
                        </m:sSubPr>
                        <m:e>
                          <m:d>
                            <m:dPr>
                              <m:ctrlPr>
                                <a:rPr lang="it-IT" i="1" smtClean="0">
                                  <a:solidFill>
                                    <a:srgbClr val="0070C0"/>
                                  </a:solidFill>
                                  <a:latin typeface="Cambria Math" panose="02040503050406030204" pitchFamily="18" charset="0"/>
                                </a:rPr>
                              </m:ctrlPr>
                            </m:dPr>
                            <m:e>
                              <m:f>
                                <m:fPr>
                                  <m:ctrlPr>
                                    <a:rPr lang="it-IT" i="1" smtClean="0">
                                      <a:solidFill>
                                        <a:srgbClr val="0070C0"/>
                                      </a:solidFill>
                                      <a:latin typeface="Cambria Math" panose="02040503050406030204" pitchFamily="18" charset="0"/>
                                    </a:rPr>
                                  </m:ctrlPr>
                                </m:fPr>
                                <m:num>
                                  <m:r>
                                    <a:rPr lang="it-IT"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𝑴</m:t>
                                  </m:r>
                                </m:num>
                                <m:den>
                                  <m:r>
                                    <a:rPr lang="it-IT" i="1" smtClean="0">
                                      <a:solidFill>
                                        <a:srgbClr val="0070C0"/>
                                      </a:solidFill>
                                      <a:latin typeface="Cambria Math" panose="02040503050406030204" pitchFamily="18" charset="0"/>
                                      <a:ea typeface="Cambria Math" panose="02040503050406030204" pitchFamily="18" charset="0"/>
                                    </a:rPr>
                                    <m:t>𝝏𝝋</m:t>
                                  </m:r>
                                </m:den>
                              </m:f>
                            </m:e>
                          </m:d>
                        </m:e>
                        <m:sub>
                          <m:r>
                            <a:rPr lang="en-GB" b="1" i="1" smtClean="0">
                              <a:solidFill>
                                <a:srgbClr val="0070C0"/>
                              </a:solidFill>
                              <a:latin typeface="Cambria Math" panose="02040503050406030204" pitchFamily="18" charset="0"/>
                            </a:rPr>
                            <m:t>𝟎</m:t>
                          </m:r>
                        </m:sub>
                      </m:sSub>
                      <m:r>
                        <a:rPr lang="it-IT"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𝟎</m:t>
                      </m:r>
                    </m:oMath>
                  </m:oMathPara>
                </a14:m>
                <a:endParaRPr lang="it-IT" dirty="0">
                  <a:solidFill>
                    <a:srgbClr val="0070C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857829" y="3933056"/>
                <a:ext cx="1356333" cy="733086"/>
              </a:xfrm>
              <a:prstGeom prst="rect">
                <a:avLst/>
              </a:prstGeom>
              <a:blipFill rotWithShape="0">
                <a:blip r:embed="rId3"/>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1276149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419191B-AAE1-4142-A5D0-7B83C5BE90C4}" type="slidenum">
              <a:rPr lang="it-IT" altLang="it-IT" sz="1400" b="1" smtClean="0"/>
              <a:pPr>
                <a:spcBef>
                  <a:spcPct val="0"/>
                </a:spcBef>
                <a:buFontTx/>
                <a:buNone/>
              </a:pPr>
              <a:t>22</a:t>
            </a:fld>
            <a:endParaRPr lang="it-IT" altLang="it-IT" sz="1400" b="1" smtClean="0"/>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9463"/>
            <a:ext cx="91440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FD082E8-3862-48F9-89CB-26718442392F}" type="slidenum">
              <a:rPr lang="it-IT" altLang="it-IT" sz="1400" b="1" smtClean="0"/>
              <a:pPr>
                <a:spcBef>
                  <a:spcPct val="0"/>
                </a:spcBef>
                <a:buFontTx/>
                <a:buNone/>
              </a:pPr>
              <a:t>23</a:t>
            </a:fld>
            <a:endParaRPr lang="it-IT" altLang="it-IT" sz="1400" b="1" smtClean="0"/>
          </a:p>
        </p:txBody>
      </p:sp>
      <p:pic>
        <p:nvPicPr>
          <p:cNvPr id="44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5138"/>
            <a:ext cx="91440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DEA9DBF-E745-4B9D-9EB5-3978F9E5DF1B}" type="slidenum">
              <a:rPr lang="it-IT" altLang="it-IT" sz="1400" b="1" smtClean="0"/>
              <a:pPr>
                <a:spcBef>
                  <a:spcPct val="0"/>
                </a:spcBef>
                <a:buFontTx/>
                <a:buNone/>
              </a:pPr>
              <a:t>24</a:t>
            </a:fld>
            <a:endParaRPr lang="it-IT" altLang="it-IT" sz="1400" b="1" smtClean="0"/>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595438" y="1247775"/>
            <a:ext cx="5380037" cy="55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002F303-1382-4A1B-B087-A7F1E975E307}" type="slidenum">
              <a:rPr lang="it-IT" altLang="it-IT" sz="1400" b="1" smtClean="0"/>
              <a:pPr>
                <a:spcBef>
                  <a:spcPct val="0"/>
                </a:spcBef>
                <a:buFontTx/>
                <a:buNone/>
              </a:pPr>
              <a:t>25</a:t>
            </a:fld>
            <a:endParaRPr lang="it-IT" altLang="it-IT" sz="1400" b="1" smtClean="0"/>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989138"/>
            <a:ext cx="4176713"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989138"/>
            <a:ext cx="4008438"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F672EE1-25E8-47C0-A7E0-3CB3CF8BF496}" type="slidenum">
              <a:rPr lang="it-IT" altLang="it-IT" sz="1400" b="1" smtClean="0"/>
              <a:pPr>
                <a:spcBef>
                  <a:spcPct val="0"/>
                </a:spcBef>
                <a:buFontTx/>
                <a:buNone/>
              </a:pPr>
              <a:t>26</a:t>
            </a:fld>
            <a:endParaRPr lang="it-IT" altLang="it-IT" sz="1400" b="1" smtClean="0"/>
          </a:p>
        </p:txBody>
      </p:sp>
      <p:sp>
        <p:nvSpPr>
          <p:cNvPr id="50179" name="TextBox 8"/>
          <p:cNvSpPr txBox="1">
            <a:spLocks noChangeArrowheads="1"/>
          </p:cNvSpPr>
          <p:nvPr/>
        </p:nvSpPr>
        <p:spPr bwMode="auto">
          <a:xfrm>
            <a:off x="3684588" y="1196975"/>
            <a:ext cx="1463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00">
                <a:latin typeface="Arial" panose="020B0604020202020204" pitchFamily="34" charset="0"/>
                <a:cs typeface="Arial" panose="020B0604020202020204" pitchFamily="34" charset="0"/>
              </a:rPr>
              <a:t>Askania</a:t>
            </a:r>
          </a:p>
        </p:txBody>
      </p:sp>
      <p:pic>
        <p:nvPicPr>
          <p:cNvPr id="50180" name="Picture 6" descr="http://www.ign.es/ign/img/actividades/gravimetria/museoGravWor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916113"/>
            <a:ext cx="2808287"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AutoShape 8" descr="data:image/jpeg;base64,/9j/4AAQSkZJRgABAQAAAQABAAD/2wCEAAkGBg8PEBAUDxAWERAVFRQQFBEUEBQSFBUQFhUVFBYQFBgYHCYgFxsjHBYXIS8gIygqOCwsFR42NTQqNigrLCoBCQoKBQUFDQUFDSkYEhgpKSkpKSkpKSkpKSkpKSkpKSkpKSkpKSkpKSkpKSkpKSkpKSkpKSkpKSkpKSkpKSkpKf/AABEIAKgA/AMBIgACEQEDEQH/xAAcAAEAAgMBAQEAAAAAAAAAAAAABQYBAwQHAgj/xABKEAACAQMCBAIDCQ0GBQUAAAABAgMABBESIQUGEzFBURQiYRUjMkJUcYGRkwczNFJydJKhsbPR0tMWQ1Nic6IXRWOywSREgqPC/8QAFAEBAAAAAAAAAAAAAAAAAAAAAP/EABQRAQAAAAAAAAAAAAAAAAAAAAD/2gAMAwEAAhEDEQA/APcaUpQKUpQK1Xd0kMbySMFjRWkdj2VFBZmPzAGttR/MHD2ubS6hQgPLDLCpbOAzxsgJxvjJoI3h33Q+FXLxxwXsckkjFERS2osoDEYxkbHue+/ka+l50tUi6l1LFbobmSzVjLqQyI7KAzaQEJCkkHZcHc96rNr9zi6TvLF/ybxf/l/334vxvi/rxWOJ8rTWsayekWsbm4vwWuEMkfo19JrYIhALygInq5AI1g5BoLd/bHh/X6HpUfW6fX06tujo6nV1fB06PWzntWlOfeFmBZxexdAu0QkLYXqqhcxnI2bSpOD32x3FVCOwtXHElkv4hHdWtnaq8KPGVaGKSMv01wFQl1IQNjTkdq57aFWuYry7vbb0j0mCWZIhMIhDBb3ESLGXUsXPXLHOBgbe0L5wvnPh13r9Hu4pOmnWfEg9SLf12z2AxvnttnGRXL/xD4Zi0IuVZbqRoIGVXIaRSFI7bAMyjJ8WFUrjnCrS8SBHv4kjVOJI7gOzD0uVZYmUFQDjT6wJHs865+E8ESBo7mTiERufSred1Z7uaPoQxzxFFklzIX0zyNvsCqjAGSQ9Bm5+4WhmDXsQMIYyjUcppl6JDDGx14GPHIxtvUtwzicN1Ek0DiSJxlXGcEZIyM+0GqVZ8uyTWTeiXEEkyX81/EW1vBqad5BDOoAIIV/LKsARuAas/K3CpbaAicoZ5JJZ5ekCIhJI5YiMEA6e3fcnJJJOaCYpSlApSlApSlApSlApSlApSlApSlApSlApSlApSlApSlApStV1crEju5wiKzse+FUFifqFBtqp8/rkWX5yD/8AVJXaOdrU9hKe3a3kOcnAxtvvt9B8jjg4xxvht5GEnWZlBDqyxTIythiGVlGRsG3Hh89Br4PDb9CLXIQdMBICdiI4sDPjnA39tfd5Dw4Y6juRqz2OM9MeQ/FxUKvD+DjYenDGNupeDYYCjv8AMAPMYG4xUZw/l6O9vblLWR+hGkTr6RNdsdTKQxXEq5B89/ZQXW3j4UU0gLjIHragc4ONz9NSMvDLTQ2vSVw5JLDYEMHI+gtXn17yrFaXVslyzNC6ysywS3eosq5GQ0rZ+jzqU9A4T2PpniMGa6xuSCPheZb/AHeRwE/ydGqvxAIcr6Sd8Y7xRntVkqq8I4xYWsZWBJdJJdmMUjlmIyWZmySdI8fDHhiu7+2NtgnEu3f/ANPJtg4x28zj6/I0E5StVrcrKiOhyjqrqcYyrAMD9RrbQKUpQKUpQKVxcZumhtriRPhJFJIudxqVGYZ+kVwpynBgZkuGPiTe3G588BwPqFB18Tv3Vo44VDTPkjUTpSMYDTNjcgZA07ZJAyO9Q/u7Ms0sUcqXksSiSaBIemVU4GlX1kBu5CtnOMZHetkvBlspkuIVlkGloJQZZZ2WNmDCRQxJwrKMgeBOASK1WFzDCsjW69e9mOqQrGy6pN8B2IGhEz2bfA8TQWW3nWRFdDlGAdT5qRkH6jWyq5y9aG0mNqru8a28Uvrsz4k1NE2ksfVUhAdI2HhirHQKUpQKUpQKUpQKUpQKUpQKi+aPwG8/N5/3T1KV8vGGBDAEEEEEZBB2IIPeg8zt7yMRqC4BCBfhKOyJnbBHeQfF21Db1tB6muoyfviDf8Y+L7fH80Pj8U7kgNHdP7P2fyaH7CP+Wn9n7P5LD9hH/LQUdL+LvrGwLbODsFMuo+tvgNn5iDsCdfbyZMj8S4hoGAIrdTltRyFwc7d/Z4Y+gWz3AtPk0P2Ef8Kr/BII4uLX6xqsa9G3OlVVB7TgfP8ArFA5pkiXiFgZ8dMLcZyOx0/C9mO+fDFSsPEOH42MQ7jBUDHwYyMY/wA6r/8ALHnXDxy3SXiVgrqrrouCVZQw+DscH5v1VM+4Fp8mh+wj/hQc0/H7ELvIhXY4ABGdRAPbHdD+jntvVV4tcwsZTEypHpJXGlRsmMgY23cfpDzKPc/cC0+TQ/Yx/wAKz7hWvyeL7GP+FBq5X/AbP83g/dLUnXyiBQAAAAMAAYAA7AV9UClKUClKUEFxm/M8F3FDDJI2iWDIVdPUKEYySNskb10wcb1KCLeY9xsiHcHBHwvAgj6K57C/SFrhZFkBMzuMQSsCrYIYFVIrVwTjsAiP3wgyTEEW8xGDK57hKDttOZLaQNmRYyrtGySMqOHQ4IIJrf7t2vyiL7ZP41w8sQ5jmZkI13E7rrQqxRpCVOGGe1TBhX8UfUKCEsLhZr+Z4mEkawRxM6sGUS9R30ZHjpYH6RU9WFUDsMCs0ClKUClKUClKUClKUClKUClKUClfMkgUEsQABkknAAHiTXNLxe3VEkaZBG+ND6wQ+QT6hHwtgTt5UHXVI5+4MsjxNBCGuT75I2soDaw6Q+oBl1n3xcDIz54FXO3uEkUNGwdDuGUgg/MRVS5+hR3tNcbygGVlWPukgMWm4k2OYlyQww27r6p8A5eQ7e0eeV4GE/TUKZSro0cjEhoQGdsjAznw8zna91UuUJZnnlM80dwwjVVeDGiNNTe8yYRfXzv8wOy+NtoFKUoFKUoFQXOPN0HC7frTAsSwRIxsXY+GfAAb5qdqgfdX4XHdraxOdAWTqvNkYjiJWM5HiW1bfkGgsfKPNcPE4OrEChVtDxtuUfAOM+IwQc1OV5Tytd2vDrxo+HSG4tHjUza9WpZVk0MysVA9VSWK+Sv5V6tQc3EbvowyyEZCI8mPPSpbH6q18F4f6PbwxZyUQKT5t3ZvpOT9NcvMas6wRI2DJPEDtnMaN1ZB9KoR9NfHOXELm2sLmW0QyXCpmNAjSEuSBsq7tjOceygmqV5/xLmeWG3VouILcxPdGFrpY7aMRxiEv0xI7CBmLqBrO3r6QNVVq747fekG5hAkvfcUOhjhLiQm/AV1jGc6l9bAyBnYkYNB7LSvO5+axfPxFYpo5rWJ+EPCyFTvLcAvlh45Rdj2rZac33D8XSETA2rSXUDxukSOksSgxLgZZQ+HKlzmQIxChVywegUpSgUpSgUpSgUpSgUpSgUpSghearWSeAQRDeZ1R2KsyrEPXctpIO4XT3+NVcks5YESJ45lFvO7x3FpEW0JKrMqpEyvqQamQjfGF86vtKCL5bMno69RNB1OQCnTZkLEiR0+I7Z1EeZ8O1QXP1wiPaF5XhDGRFaMEmRyYtNq+GUiN8Ek5XeNfWHjcaqfO0jLJbFJVhJWZCzAnqIxh1WyYViJGwCCFJAibY+AfPKMEkc8olhS2YxqwjiOVkXWw67+u2H8Md8Hu3hbqpnI1qkU06x272oZVZopTlpH1H39NhhN8fOR6q+NzoFKUoFKUoFQHM/A2n6bopk0Aq0Sv0mdSysGV/ispXIzsQzDbOan6UFGsOA2jOYbKx9FAK9aSRNLCMneONSxLawCursAW79qvNQzxMnEFbPqSW5jx5yRyax/td/qqXkkVQSxCqASSTgADuSfAUEW7NJfKuPe4oTJn/qysUX6kR/06++ZOYIeH2stxcE9OMZIGNTHsEXJALE7Vw8n8ahvhdTwnKmdoh+TEqoG+Zh6w9jVt534FJf8PuraJlWSVNCs+dIOpTvgE+HlQdNpzBbv0FeSOKaZRJHC08TSMhzhk0sdYIGcrkVrtearKT0rTcIBav0p2aRVVGwDkknAGcjPmrDuDUDzDydczz3Bh6IS4ks5WnZ5FnhNs392ArI5AyylsYZ2yGGMZblS8WW5kjMTBr+PiEaGV0DqIRC0UuIm0Y0hgV1ZPfGNwtMnFLdFiZpo1SUqsTGVQJGcZRYyThiR2AzmuJOaLfr3kTnpeirBJLLIypHpnDlcMW2xoIOcdx3ql3H3Mro6pOqju6XiNb9aWKJPS55JnYSqhZ/VZY2ARCwHwhgCuqL7ndwvVIaNcpwwRokki4eyjdSvUZGKDLAq2GPq7jO9BbpuZ7NJraEzoZbhS8KBgdcYUt1ARtpONj4+Gd6+IOaLaWWGOCRJxJ1R1Ip4XVDEqMVYB9RJDj4IOM74BFV3hHJdzDcWExEQEMl+8qieaRm9LMZDh3T13ypLZCgk7Y7Vr4N9z+5hj4SrTqhtLe9gkkjJ1a7gIEkh1pjK6c+sPLY0Fw92bbRK/pEXTiYpK/VTTG4xlJGzhCMjY4710Wt3HMivE6yRsMq6MHVh5gjY159w7kG9jtljAtYZY4raIPC8+qbozdUl2ZcR7Z0nRIVZyQQMLVn5K4HNZWzxzsGkaeeclXaTaWVpAC7KpZhnc6Rk0E/SlKBSlaYryN3dFcF0061HddQyufnFBupSlApSlApSlAqC5m4frMUpiE8cYkDxE6WCtoPXiP8AiLoOOxw7YI8Z2tF996k/Ib/tNBycHs4NKzQhiJEQqzvI7dMjWqjWSV75x9fapKozln8Cs/zeH92tSdApSlApSlApSlBFcacJJaOewnEf2qPGP1sK+uY7WGW1mW4JEGgtJpYoSi+sRkb42r55oiBtZGP91puB88LrL/8Ag/XXzzNEJYBEe00kcJ/JLBm/2qR9NBw8h8qLw220KzEyaJnViDplMaK4UgDbK+NWWlKBSlKBSlKBSlKBSlKBSlKDk4pf9CJn0GQjCrGu7O7EKqD5ye/gMmq1yRpE96ASxHSEkpz77PmXqyLncrqyo9ijFWHjruLeUpMsBxvM3aNfjSe0gZwD44rz6xu2E11E5ZIujBJJGmzR2660h4cD/jOGQH2lhmgu15zKi9TpJ1BHs8pdYoEPbS0r7Eg9wuceNRX9qbnOepY6O+evOF0/6ujRUewJ0Z0o8RVFPS6y2zEZFlawgYllCAanPbPjuBvXir69INyJPxPTbWSZT+MbcNvjuVG+3agsVjzArsiSIYncZQ5DxSD/AKci+q3bscHHhUtXn3qIr6ypicGacIpRbmLIV7pF7wzREAuq+w/NbuA3jujpMczRMY2O3rL3jlwO2pcH580EnSlKBWi++9SfkN/2mt9abz73J+S37DQcXLH4FZ/m8H7pak6jOWfwKz/0If3a1J0ClKUClKUClKUGm7t1ljdGGVdWQj2MCD+2q1we8ku24c2cBIHmmU9+qcQp+sTfVUjzRzda8Mjje6Zgrv010oW9bSW3x2GAaoHL/wB1XhsEt2ZGfQ8gEGISSLcZfScH/EklP0ig9ZpVD/408J/Gl+xP8au9rcLKiOvwXVXXO3qsAR+2g20pSgUpSgVis0oMCs0pQKUpQR3MEYaBgYjNuumIdnfUNIb/AC5wTnbANUGzVNchIJRrzhxMp2Mz9eTVNv8AEaXOnw04xtir9zC6i2lLymFAMvIBlhHn1gvkxGwPtqp8uWAnbiMbMBJptxjSNNvIodoYVA79LEYPmVPnQc3Ebh44mdCRMsV9JGQMsHF2FncDxYRlcHwGarlzwni4do4XtUZZ8QhbNjNp1gpcdYR9iuCZC2+4OSatLylS8hOiSOQtJJoMgtboppl1xjdoJl0kY7as7eAzRCDHUi9H040e6ubbRj4AHT6mnG2nHsoKfJacaD6nurbBN86v0yY+mEVbhx6m0bHAA8W39tTPBOF8xda4EV1bK4S2EheNiPvZ0L8D4QU+sfHIqWyrR5dTJE/TjwE6fpKplorOzQnIiUnJdsE/N2uXBeHtDGeo2qV2aWRvDqNuVX/KNlHsAoKf7l80/LrL7Fv6dZ9y+afl1n9i39Or9SgoHuXzT8us/sW/p1iThHNDAg31nggg+8t2Ix/h16BWKDz6y4DzLDHHGl7ZhEVY1HRYkKoCgZKb7CtvuZzR8us/sW/p1faUFD9zOZ/l1n9i38lPczmf5dZ/Yt/JV8pQUL3L5o+XWf2LfyVj3M5o+XWf2LfyVfqUFB9y+aPl1n9i39Oh4XzT4X1n9i39Or9Sg8D+63YcZS3tzxG5gmj6p0CGMoQ+ht2JUZGPCvLAX8CM5PiTv/48a/ZcsCvsyhh3wQD+2oi8hWO5tlEMZhkEqN72uRIoV4yDjsQHGPmoPylGWJ7jPz+AJ3/ZX645f/BLX/Ri/drXR6BD/hJ+gv8ACt4GO1ArNKUClKUClKUClKUClKUHBxtXMD9NEeTYqJPvYYEESP7F+F9FRfJnDRHG0oBCy6SgONTRDUVnkx/eSFmc/lAeFTPEuHJcRtHJnptgOoONS5yUPsPY+yuqgj+IcEinZXJZJV+DLG5jfHfQSPhL/lORvXIvLj6tXpLFvxvR7bV+l081N1TJr2UTySFneEXCxieKfCx+ukZt5IGxkajgsM/CzQWOw4HFCxcapJTnMsrmR8Huqk/AX/KuB7KkKUoFKUoFKUoFKUoFKUoFKUoFKUoFRfHf/bHyuIv16h/5qUqgfdUl4lF6JJYudJkWNk0o3vxYdFgD5ksD8woL/StFhE6RRrI+twqhnO2pwBqb2ZOa30ClKUClKUClKUClKUClKUClKUCuN+EW7SdRoIzLkN1DEpfUOx1YzkeddlKBSlKBSlKBSlKBSlKBSlKBSlKBSlKBWtijYzg4IIzg4bwI9taeJpIYZhD99MbhMnHvhU6d/DfFViTkmJSwjt40RfRYkYadQjjcyySjx1EnT5nSKC36xnHj5V9VQOTI0muYnSFPeoJDLdJIsnVuZnUnJXtlQzaTuNYG1X+gVis0zQKUzSgVis0oMVmlKBSlKBSlKBSlKBSlKBSlKBWM0pQZpSlBjNZpSgxms0pQKUpQKUpQYArOKUoFYxSlBmsVmlApSlApSlApSlB//9k="/>
          <p:cNvSpPr>
            <a:spLocks noChangeAspect="1" noChangeArrowheads="1"/>
          </p:cNvSpPr>
          <p:nvPr/>
        </p:nvSpPr>
        <p:spPr bwMode="auto">
          <a:xfrm>
            <a:off x="155575" y="-960438"/>
            <a:ext cx="3000375" cy="20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Arial" panose="020B0604020202020204" pitchFamily="34" charset="0"/>
              <a:cs typeface="Arial" panose="020B0604020202020204" pitchFamily="34" charset="0"/>
            </a:endParaRPr>
          </a:p>
        </p:txBody>
      </p:sp>
      <p:sp>
        <p:nvSpPr>
          <p:cNvPr id="50182" name="AutoShape 10" descr="data:image/jpeg;base64,/9j/4AAQSkZJRgABAQAAAQABAAD/2wCEAAkGBg8PEBAUDxAWERAVFRQQFBEUEBQSFBUQFhUVFBYQFBgYHCYgFxsjHBYXIS8gIygqOCwsFR42NTQqNigrLCoBCQoKBQUFDQUFDSkYEhgpKSkpKSkpKSkpKSkpKSkpKSkpKSkpKSkpKSkpKSkpKSkpKSkpKSkpKSkpKSkpKSkpKf/AABEIAKgA/AMBIgACEQEDEQH/xAAcAAEAAgMBAQEAAAAAAAAAAAAABQYBAwQHAgj/xABKEAACAQMCBAIDCQ0GBQUAAAABAgMABBESIQUGEzFBURQiYRUjMkJUcYGRkwczNFJydJKhsbPR0tMWQ1Nic6IXRWOywSREgqPC/8QAFAEBAAAAAAAAAAAAAAAAAAAAAP/EABQRAQAAAAAAAAAAAAAAAAAAAAD/2gAMAwEAAhEDEQA/APcaUpQKUpQK1Xd0kMbySMFjRWkdj2VFBZmPzAGttR/MHD2ubS6hQgPLDLCpbOAzxsgJxvjJoI3h33Q+FXLxxwXsckkjFERS2osoDEYxkbHue+/ka+l50tUi6l1LFbobmSzVjLqQyI7KAzaQEJCkkHZcHc96rNr9zi6TvLF/ybxf/l/334vxvi/rxWOJ8rTWsayekWsbm4vwWuEMkfo19JrYIhALygInq5AI1g5BoLd/bHh/X6HpUfW6fX06tujo6nV1fB06PWzntWlOfeFmBZxexdAu0QkLYXqqhcxnI2bSpOD32x3FVCOwtXHElkv4hHdWtnaq8KPGVaGKSMv01wFQl1IQNjTkdq57aFWuYry7vbb0j0mCWZIhMIhDBb3ESLGXUsXPXLHOBgbe0L5wvnPh13r9Hu4pOmnWfEg9SLf12z2AxvnttnGRXL/xD4Zi0IuVZbqRoIGVXIaRSFI7bAMyjJ8WFUrjnCrS8SBHv4kjVOJI7gOzD0uVZYmUFQDjT6wJHs865+E8ESBo7mTiERufSred1Z7uaPoQxzxFFklzIX0zyNvsCqjAGSQ9Bm5+4WhmDXsQMIYyjUcppl6JDDGx14GPHIxtvUtwzicN1Ek0DiSJxlXGcEZIyM+0GqVZ8uyTWTeiXEEkyX81/EW1vBqad5BDOoAIIV/LKsARuAas/K3CpbaAicoZ5JJZ5ekCIhJI5YiMEA6e3fcnJJJOaCYpSlApSlApSlApSlApSlApSlApSlApSlApSlApSlApSlApStV1crEju5wiKzse+FUFifqFBtqp8/rkWX5yD/8AVJXaOdrU9hKe3a3kOcnAxtvvt9B8jjg4xxvht5GEnWZlBDqyxTIythiGVlGRsG3Hh89Br4PDb9CLXIQdMBICdiI4sDPjnA39tfd5Dw4Y6juRqz2OM9MeQ/FxUKvD+DjYenDGNupeDYYCjv8AMAPMYG4xUZw/l6O9vblLWR+hGkTr6RNdsdTKQxXEq5B89/ZQXW3j4UU0gLjIHragc4ONz9NSMvDLTQ2vSVw5JLDYEMHI+gtXn17yrFaXVslyzNC6ysywS3eosq5GQ0rZ+jzqU9A4T2PpniMGa6xuSCPheZb/AHeRwE/ydGqvxAIcr6Sd8Y7xRntVkqq8I4xYWsZWBJdJJdmMUjlmIyWZmySdI8fDHhiu7+2NtgnEu3f/ANPJtg4x28zj6/I0E5StVrcrKiOhyjqrqcYyrAMD9RrbQKUpQKUpQKVxcZumhtriRPhJFJIudxqVGYZ+kVwpynBgZkuGPiTe3G588BwPqFB18Tv3Vo44VDTPkjUTpSMYDTNjcgZA07ZJAyO9Q/u7Ms0sUcqXksSiSaBIemVU4GlX1kBu5CtnOMZHetkvBlspkuIVlkGloJQZZZ2WNmDCRQxJwrKMgeBOASK1WFzDCsjW69e9mOqQrGy6pN8B2IGhEz2bfA8TQWW3nWRFdDlGAdT5qRkH6jWyq5y9aG0mNqru8a28Uvrsz4k1NE2ksfVUhAdI2HhirHQKUpQKUpQKUpQKUpQKUpQKi+aPwG8/N5/3T1KV8vGGBDAEEEEEZBB2IIPeg8zt7yMRqC4BCBfhKOyJnbBHeQfF21Db1tB6muoyfviDf8Y+L7fH80Pj8U7kgNHdP7P2fyaH7CP+Wn9n7P5LD9hH/LQUdL+LvrGwLbODsFMuo+tvgNn5iDsCdfbyZMj8S4hoGAIrdTltRyFwc7d/Z4Y+gWz3AtPk0P2Ef8Kr/BII4uLX6xqsa9G3OlVVB7TgfP8ArFA5pkiXiFgZ8dMLcZyOx0/C9mO+fDFSsPEOH42MQ7jBUDHwYyMY/wA6r/8ALHnXDxy3SXiVgrqrrouCVZQw+DscH5v1VM+4Fp8mh+wj/hQc0/H7ELvIhXY4ABGdRAPbHdD+jntvVV4tcwsZTEypHpJXGlRsmMgY23cfpDzKPc/cC0+TQ/Yx/wAKz7hWvyeL7GP+FBq5X/AbP83g/dLUnXyiBQAAAAMAAYAA7AV9UClKUClKUEFxm/M8F3FDDJI2iWDIVdPUKEYySNskb10wcb1KCLeY9xsiHcHBHwvAgj6K57C/SFrhZFkBMzuMQSsCrYIYFVIrVwTjsAiP3wgyTEEW8xGDK57hKDttOZLaQNmRYyrtGySMqOHQ4IIJrf7t2vyiL7ZP41w8sQ5jmZkI13E7rrQqxRpCVOGGe1TBhX8UfUKCEsLhZr+Z4mEkawRxM6sGUS9R30ZHjpYH6RU9WFUDsMCs0ClKUClKUClKUClKUClKUClKUClfMkgUEsQABkknAAHiTXNLxe3VEkaZBG+ND6wQ+QT6hHwtgTt5UHXVI5+4MsjxNBCGuT75I2soDaw6Q+oBl1n3xcDIz54FXO3uEkUNGwdDuGUgg/MRVS5+hR3tNcbygGVlWPukgMWm4k2OYlyQww27r6p8A5eQ7e0eeV4GE/TUKZSro0cjEhoQGdsjAznw8zna91UuUJZnnlM80dwwjVVeDGiNNTe8yYRfXzv8wOy+NtoFKUoFKUoFQXOPN0HC7frTAsSwRIxsXY+GfAAb5qdqgfdX4XHdraxOdAWTqvNkYjiJWM5HiW1bfkGgsfKPNcPE4OrEChVtDxtuUfAOM+IwQc1OV5Tytd2vDrxo+HSG4tHjUza9WpZVk0MysVA9VSWK+Sv5V6tQc3EbvowyyEZCI8mPPSpbH6q18F4f6PbwxZyUQKT5t3ZvpOT9NcvMas6wRI2DJPEDtnMaN1ZB9KoR9NfHOXELm2sLmW0QyXCpmNAjSEuSBsq7tjOceygmqV5/xLmeWG3VouILcxPdGFrpY7aMRxiEv0xI7CBmLqBrO3r6QNVVq747fekG5hAkvfcUOhjhLiQm/AV1jGc6l9bAyBnYkYNB7LSvO5+axfPxFYpo5rWJ+EPCyFTvLcAvlh45Rdj2rZac33D8XSETA2rSXUDxukSOksSgxLgZZQ+HKlzmQIxChVywegUpSgUpSgUpSgUpSgUpSgUpSghearWSeAQRDeZ1R2KsyrEPXctpIO4XT3+NVcks5YESJ45lFvO7x3FpEW0JKrMqpEyvqQamQjfGF86vtKCL5bMno69RNB1OQCnTZkLEiR0+I7Z1EeZ8O1QXP1wiPaF5XhDGRFaMEmRyYtNq+GUiN8Ek5XeNfWHjcaqfO0jLJbFJVhJWZCzAnqIxh1WyYViJGwCCFJAibY+AfPKMEkc8olhS2YxqwjiOVkXWw67+u2H8Md8Hu3hbqpnI1qkU06x272oZVZopTlpH1H39NhhN8fOR6q+NzoFKUoFKUoFQHM/A2n6bopk0Aq0Sv0mdSysGV/ispXIzsQzDbOan6UFGsOA2jOYbKx9FAK9aSRNLCMneONSxLawCursAW79qvNQzxMnEFbPqSW5jx5yRyax/td/qqXkkVQSxCqASSTgADuSfAUEW7NJfKuPe4oTJn/qysUX6kR/06++ZOYIeH2stxcE9OMZIGNTHsEXJALE7Vw8n8ahvhdTwnKmdoh+TEqoG+Zh6w9jVt534FJf8PuraJlWSVNCs+dIOpTvgE+HlQdNpzBbv0FeSOKaZRJHC08TSMhzhk0sdYIGcrkVrtearKT0rTcIBav0p2aRVVGwDkknAGcjPmrDuDUDzDydczz3Bh6IS4ks5WnZ5FnhNs392ArI5AyylsYZ2yGGMZblS8WW5kjMTBr+PiEaGV0DqIRC0UuIm0Y0hgV1ZPfGNwtMnFLdFiZpo1SUqsTGVQJGcZRYyThiR2AzmuJOaLfr3kTnpeirBJLLIypHpnDlcMW2xoIOcdx3ql3H3Mro6pOqju6XiNb9aWKJPS55JnYSqhZ/VZY2ARCwHwhgCuqL7ndwvVIaNcpwwRokki4eyjdSvUZGKDLAq2GPq7jO9BbpuZ7NJraEzoZbhS8KBgdcYUt1ARtpONj4+Gd6+IOaLaWWGOCRJxJ1R1Ip4XVDEqMVYB9RJDj4IOM74BFV3hHJdzDcWExEQEMl+8qieaRm9LMZDh3T13ypLZCgk7Y7Vr4N9z+5hj4SrTqhtLe9gkkjJ1a7gIEkh1pjK6c+sPLY0Fw92bbRK/pEXTiYpK/VTTG4xlJGzhCMjY4710Wt3HMivE6yRsMq6MHVh5gjY159w7kG9jtljAtYZY4raIPC8+qbozdUl2ZcR7Z0nRIVZyQQMLVn5K4HNZWzxzsGkaeeclXaTaWVpAC7KpZhnc6Rk0E/SlKBSlaYryN3dFcF0061HddQyufnFBupSlApSlApSlAqC5m4frMUpiE8cYkDxE6WCtoPXiP8AiLoOOxw7YI8Z2tF996k/Ib/tNBycHs4NKzQhiJEQqzvI7dMjWqjWSV75x9fapKozln8Cs/zeH92tSdApSlApSlApSlBFcacJJaOewnEf2qPGP1sK+uY7WGW1mW4JEGgtJpYoSi+sRkb42r55oiBtZGP91puB88LrL/8Ag/XXzzNEJYBEe00kcJ/JLBm/2qR9NBw8h8qLw220KzEyaJnViDplMaK4UgDbK+NWWlKBSlKBSlKBSlKBSlKBSlKDk4pf9CJn0GQjCrGu7O7EKqD5ye/gMmq1yRpE96ASxHSEkpz77PmXqyLncrqyo9ijFWHjruLeUpMsBxvM3aNfjSe0gZwD44rz6xu2E11E5ZIujBJJGmzR2660h4cD/jOGQH2lhmgu15zKi9TpJ1BHs8pdYoEPbS0r7Eg9wuceNRX9qbnOepY6O+evOF0/6ujRUewJ0Z0o8RVFPS6y2zEZFlawgYllCAanPbPjuBvXir69INyJPxPTbWSZT+MbcNvjuVG+3agsVjzArsiSIYncZQ5DxSD/AKci+q3bscHHhUtXn3qIr6ypicGacIpRbmLIV7pF7wzREAuq+w/NbuA3jujpMczRMY2O3rL3jlwO2pcH580EnSlKBWi++9SfkN/2mt9abz73J+S37DQcXLH4FZ/m8H7pak6jOWfwKz/0If3a1J0ClKUClKUClKUGm7t1ljdGGVdWQj2MCD+2q1we8ku24c2cBIHmmU9+qcQp+sTfVUjzRzda8Mjje6Zgrv010oW9bSW3x2GAaoHL/wB1XhsEt2ZGfQ8gEGISSLcZfScH/EklP0ig9ZpVD/408J/Gl+xP8au9rcLKiOvwXVXXO3qsAR+2g20pSgUpSgVis0oMCs0pQKUpQR3MEYaBgYjNuumIdnfUNIb/AC5wTnbANUGzVNchIJRrzhxMp2Mz9eTVNv8AEaXOnw04xtir9zC6i2lLymFAMvIBlhHn1gvkxGwPtqp8uWAnbiMbMBJptxjSNNvIodoYVA79LEYPmVPnQc3Ebh44mdCRMsV9JGQMsHF2FncDxYRlcHwGarlzwni4do4XtUZZ8QhbNjNp1gpcdYR9iuCZC2+4OSatLylS8hOiSOQtJJoMgtboppl1xjdoJl0kY7as7eAzRCDHUi9H040e6ubbRj4AHT6mnG2nHsoKfJacaD6nurbBN86v0yY+mEVbhx6m0bHAA8W39tTPBOF8xda4EV1bK4S2EheNiPvZ0L8D4QU+sfHIqWyrR5dTJE/TjwE6fpKplorOzQnIiUnJdsE/N2uXBeHtDGeo2qV2aWRvDqNuVX/KNlHsAoKf7l80/LrL7Fv6dZ9y+afl1n9i39Or9SgoHuXzT8us/sW/p1iThHNDAg31nggg+8t2Ix/h16BWKDz6y4DzLDHHGl7ZhEVY1HRYkKoCgZKb7CtvuZzR8us/sW/p1faUFD9zOZ/l1n9i38lPczmf5dZ/Yt/JV8pQUL3L5o+XWf2LfyVj3M5o+XWf2LfyVfqUFB9y+aPl1n9i39Oh4XzT4X1n9i39Or9Sg8D+63YcZS3tzxG5gmj6p0CGMoQ+ht2JUZGPCvLAX8CM5PiTv/48a/ZcsCvsyhh3wQD+2oi8hWO5tlEMZhkEqN72uRIoV4yDjsQHGPmoPylGWJ7jPz+AJ3/ZX645f/BLX/Ri/drXR6BD/hJ+gv8ACt4GO1ArNKUClKUClKUClKUClKUHBxtXMD9NEeTYqJPvYYEESP7F+F9FRfJnDRHG0oBCy6SgONTRDUVnkx/eSFmc/lAeFTPEuHJcRtHJnptgOoONS5yUPsPY+yuqgj+IcEinZXJZJV+DLG5jfHfQSPhL/lORvXIvLj6tXpLFvxvR7bV+l081N1TJr2UTySFneEXCxieKfCx+ukZt5IGxkajgsM/CzQWOw4HFCxcapJTnMsrmR8Huqk/AX/KuB7KkKUoFKUoFKUoFKUoFKUoFKUoFKUoFRfHf/bHyuIv16h/5qUqgfdUl4lF6JJYudJkWNk0o3vxYdFgD5ksD8woL/StFhE6RRrI+twqhnO2pwBqb2ZOa30ClKUClKUClKUClKUClKUClKUCuN+EW7SdRoIzLkN1DEpfUOx1YzkeddlKBSlKBSlKBSlKBSlKBSlKBSlKBSlKBWtijYzg4IIzg4bwI9taeJpIYZhD99MbhMnHvhU6d/DfFViTkmJSwjt40RfRYkYadQjjcyySjx1EnT5nSKC36xnHj5V9VQOTI0muYnSFPeoJDLdJIsnVuZnUnJXtlQzaTuNYG1X+gVis0zQKUzSgVis0oMVmlKBSlKBSlKBSlKBSlKBSlKBWM0pQZpSlBjNZpSgxms0pQKUpQKUpQYArOKUoFYxSlBmsVmlApSlApSlApSlB//9k="/>
          <p:cNvSpPr>
            <a:spLocks noChangeAspect="1" noChangeArrowheads="1"/>
          </p:cNvSpPr>
          <p:nvPr/>
        </p:nvSpPr>
        <p:spPr bwMode="auto">
          <a:xfrm>
            <a:off x="155575" y="-960438"/>
            <a:ext cx="3000375" cy="20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Arial" panose="020B0604020202020204" pitchFamily="34" charset="0"/>
              <a:cs typeface="Arial" panose="020B0604020202020204" pitchFamily="34" charset="0"/>
            </a:endParaRPr>
          </a:p>
        </p:txBody>
      </p:sp>
      <p:sp>
        <p:nvSpPr>
          <p:cNvPr id="50183" name="AutoShape 12" descr="data:image/jpeg;base64,/9j/4AAQSkZJRgABAQAAAQABAAD/2wCEAAkGBg8PEBAUDxAWERAVFRQQFBEUEBQSFBUQFhUVFBYQFBgYHCYgFxsjHBYXIS8gIygqOCwsFR42NTQqNigrLCoBCQoKBQUFDQUFDSkYEhgpKSkpKSkpKSkpKSkpKSkpKSkpKSkpKSkpKSkpKSkpKSkpKSkpKSkpKSkpKSkpKSkpKf/AABEIAKgA/AMBIgACEQEDEQH/xAAcAAEAAgMBAQEAAAAAAAAAAAAABQYBAwQHAgj/xABKEAACAQMCBAIDCQ0GBQUAAAABAgMABBESIQUGEzFBURQiYRUjMkJUcYGRkwczNFJydJKhsbPR0tMWQ1Nic6IXRWOywSREgqPC/8QAFAEBAAAAAAAAAAAAAAAAAAAAAP/EABQRAQAAAAAAAAAAAAAAAAAAAAD/2gAMAwEAAhEDEQA/APcaUpQKUpQK1Xd0kMbySMFjRWkdj2VFBZmPzAGttR/MHD2ubS6hQgPLDLCpbOAzxsgJxvjJoI3h33Q+FXLxxwXsckkjFERS2osoDEYxkbHue+/ka+l50tUi6l1LFbobmSzVjLqQyI7KAzaQEJCkkHZcHc96rNr9zi6TvLF/ybxf/l/334vxvi/rxWOJ8rTWsayekWsbm4vwWuEMkfo19JrYIhALygInq5AI1g5BoLd/bHh/X6HpUfW6fX06tujo6nV1fB06PWzntWlOfeFmBZxexdAu0QkLYXqqhcxnI2bSpOD32x3FVCOwtXHElkv4hHdWtnaq8KPGVaGKSMv01wFQl1IQNjTkdq57aFWuYry7vbb0j0mCWZIhMIhDBb3ESLGXUsXPXLHOBgbe0L5wvnPh13r9Hu4pOmnWfEg9SLf12z2AxvnttnGRXL/xD4Zi0IuVZbqRoIGVXIaRSFI7bAMyjJ8WFUrjnCrS8SBHv4kjVOJI7gOzD0uVZYmUFQDjT6wJHs865+E8ESBo7mTiERufSred1Z7uaPoQxzxFFklzIX0zyNvsCqjAGSQ9Bm5+4WhmDXsQMIYyjUcppl6JDDGx14GPHIxtvUtwzicN1Ek0DiSJxlXGcEZIyM+0GqVZ8uyTWTeiXEEkyX81/EW1vBqad5BDOoAIIV/LKsARuAas/K3CpbaAicoZ5JJZ5ekCIhJI5YiMEA6e3fcnJJJOaCYpSlApSlApSlApSlApSlApSlApSlApSlApSlApSlApSlApStV1crEju5wiKzse+FUFifqFBtqp8/rkWX5yD/8AVJXaOdrU9hKe3a3kOcnAxtvvt9B8jjg4xxvht5GEnWZlBDqyxTIythiGVlGRsG3Hh89Br4PDb9CLXIQdMBICdiI4sDPjnA39tfd5Dw4Y6juRqz2OM9MeQ/FxUKvD+DjYenDGNupeDYYCjv8AMAPMYG4xUZw/l6O9vblLWR+hGkTr6RNdsdTKQxXEq5B89/ZQXW3j4UU0gLjIHragc4ONz9NSMvDLTQ2vSVw5JLDYEMHI+gtXn17yrFaXVslyzNC6ysywS3eosq5GQ0rZ+jzqU9A4T2PpniMGa6xuSCPheZb/AHeRwE/ydGqvxAIcr6Sd8Y7xRntVkqq8I4xYWsZWBJdJJdmMUjlmIyWZmySdI8fDHhiu7+2NtgnEu3f/ANPJtg4x28zj6/I0E5StVrcrKiOhyjqrqcYyrAMD9RrbQKUpQKUpQKVxcZumhtriRPhJFJIudxqVGYZ+kVwpynBgZkuGPiTe3G588BwPqFB18Tv3Vo44VDTPkjUTpSMYDTNjcgZA07ZJAyO9Q/u7Ms0sUcqXksSiSaBIemVU4GlX1kBu5CtnOMZHetkvBlspkuIVlkGloJQZZZ2WNmDCRQxJwrKMgeBOASK1WFzDCsjW69e9mOqQrGy6pN8B2IGhEz2bfA8TQWW3nWRFdDlGAdT5qRkH6jWyq5y9aG0mNqru8a28Uvrsz4k1NE2ksfVUhAdI2HhirHQKUpQKUpQKUpQKUpQKUpQKi+aPwG8/N5/3T1KV8vGGBDAEEEEEZBB2IIPeg8zt7yMRqC4BCBfhKOyJnbBHeQfF21Db1tB6muoyfviDf8Y+L7fH80Pj8U7kgNHdP7P2fyaH7CP+Wn9n7P5LD9hH/LQUdL+LvrGwLbODsFMuo+tvgNn5iDsCdfbyZMj8S4hoGAIrdTltRyFwc7d/Z4Y+gWz3AtPk0P2Ef8Kr/BII4uLX6xqsa9G3OlVVB7TgfP8ArFA5pkiXiFgZ8dMLcZyOx0/C9mO+fDFSsPEOH42MQ7jBUDHwYyMY/wA6r/8ALHnXDxy3SXiVgrqrrouCVZQw+DscH5v1VM+4Fp8mh+wj/hQc0/H7ELvIhXY4ABGdRAPbHdD+jntvVV4tcwsZTEypHpJXGlRsmMgY23cfpDzKPc/cC0+TQ/Yx/wAKz7hWvyeL7GP+FBq5X/AbP83g/dLUnXyiBQAAAAMAAYAA7AV9UClKUClKUEFxm/M8F3FDDJI2iWDIVdPUKEYySNskb10wcb1KCLeY9xsiHcHBHwvAgj6K57C/SFrhZFkBMzuMQSsCrYIYFVIrVwTjsAiP3wgyTEEW8xGDK57hKDttOZLaQNmRYyrtGySMqOHQ4IIJrf7t2vyiL7ZP41w8sQ5jmZkI13E7rrQqxRpCVOGGe1TBhX8UfUKCEsLhZr+Z4mEkawRxM6sGUS9R30ZHjpYH6RU9WFUDsMCs0ClKUClKUClKUClKUClKUClKUClfMkgUEsQABkknAAHiTXNLxe3VEkaZBG+ND6wQ+QT6hHwtgTt5UHXVI5+4MsjxNBCGuT75I2soDaw6Q+oBl1n3xcDIz54FXO3uEkUNGwdDuGUgg/MRVS5+hR3tNcbygGVlWPukgMWm4k2OYlyQww27r6p8A5eQ7e0eeV4GE/TUKZSro0cjEhoQGdsjAznw8zna91UuUJZnnlM80dwwjVVeDGiNNTe8yYRfXzv8wOy+NtoFKUoFKUoFQXOPN0HC7frTAsSwRIxsXY+GfAAb5qdqgfdX4XHdraxOdAWTqvNkYjiJWM5HiW1bfkGgsfKPNcPE4OrEChVtDxtuUfAOM+IwQc1OV5Tytd2vDrxo+HSG4tHjUza9WpZVk0MysVA9VSWK+Sv5V6tQc3EbvowyyEZCI8mPPSpbH6q18F4f6PbwxZyUQKT5t3ZvpOT9NcvMas6wRI2DJPEDtnMaN1ZB9KoR9NfHOXELm2sLmW0QyXCpmNAjSEuSBsq7tjOceygmqV5/xLmeWG3VouILcxPdGFrpY7aMRxiEv0xI7CBmLqBrO3r6QNVVq747fekG5hAkvfcUOhjhLiQm/AV1jGc6l9bAyBnYkYNB7LSvO5+axfPxFYpo5rWJ+EPCyFTvLcAvlh45Rdj2rZac33D8XSETA2rSXUDxukSOksSgxLgZZQ+HKlzmQIxChVywegUpSgUpSgUpSgUpSgUpSgUpSghearWSeAQRDeZ1R2KsyrEPXctpIO4XT3+NVcks5YESJ45lFvO7x3FpEW0JKrMqpEyvqQamQjfGF86vtKCL5bMno69RNB1OQCnTZkLEiR0+I7Z1EeZ8O1QXP1wiPaF5XhDGRFaMEmRyYtNq+GUiN8Ek5XeNfWHjcaqfO0jLJbFJVhJWZCzAnqIxh1WyYViJGwCCFJAibY+AfPKMEkc8olhS2YxqwjiOVkXWw67+u2H8Md8Hu3hbqpnI1qkU06x272oZVZopTlpH1H39NhhN8fOR6q+NzoFKUoFKUoFQHM/A2n6bopk0Aq0Sv0mdSysGV/ispXIzsQzDbOan6UFGsOA2jOYbKx9FAK9aSRNLCMneONSxLawCursAW79qvNQzxMnEFbPqSW5jx5yRyax/td/qqXkkVQSxCqASSTgADuSfAUEW7NJfKuPe4oTJn/qysUX6kR/06++ZOYIeH2stxcE9OMZIGNTHsEXJALE7Vw8n8ahvhdTwnKmdoh+TEqoG+Zh6w9jVt534FJf8PuraJlWSVNCs+dIOpTvgE+HlQdNpzBbv0FeSOKaZRJHC08TSMhzhk0sdYIGcrkVrtearKT0rTcIBav0p2aRVVGwDkknAGcjPmrDuDUDzDydczz3Bh6IS4ks5WnZ5FnhNs392ArI5AyylsYZ2yGGMZblS8WW5kjMTBr+PiEaGV0DqIRC0UuIm0Y0hgV1ZPfGNwtMnFLdFiZpo1SUqsTGVQJGcZRYyThiR2AzmuJOaLfr3kTnpeirBJLLIypHpnDlcMW2xoIOcdx3ql3H3Mro6pOqju6XiNb9aWKJPS55JnYSqhZ/VZY2ARCwHwhgCuqL7ndwvVIaNcpwwRokki4eyjdSvUZGKDLAq2GPq7jO9BbpuZ7NJraEzoZbhS8KBgdcYUt1ARtpONj4+Gd6+IOaLaWWGOCRJxJ1R1Ip4XVDEqMVYB9RJDj4IOM74BFV3hHJdzDcWExEQEMl+8qieaRm9LMZDh3T13ypLZCgk7Y7Vr4N9z+5hj4SrTqhtLe9gkkjJ1a7gIEkh1pjK6c+sPLY0Fw92bbRK/pEXTiYpK/VTTG4xlJGzhCMjY4710Wt3HMivE6yRsMq6MHVh5gjY159w7kG9jtljAtYZY4raIPC8+qbozdUl2ZcR7Z0nRIVZyQQMLVn5K4HNZWzxzsGkaeeclXaTaWVpAC7KpZhnc6Rk0E/SlKBSlaYryN3dFcF0061HddQyufnFBupSlApSlApSlAqC5m4frMUpiE8cYkDxE6WCtoPXiP8AiLoOOxw7YI8Z2tF996k/Ib/tNBycHs4NKzQhiJEQqzvI7dMjWqjWSV75x9fapKozln8Cs/zeH92tSdApSlApSlApSlBFcacJJaOewnEf2qPGP1sK+uY7WGW1mW4JEGgtJpYoSi+sRkb42r55oiBtZGP91puB88LrL/8Ag/XXzzNEJYBEe00kcJ/JLBm/2qR9NBw8h8qLw220KzEyaJnViDplMaK4UgDbK+NWWlKBSlKBSlKBSlKBSlKBSlKDk4pf9CJn0GQjCrGu7O7EKqD5ye/gMmq1yRpE96ASxHSEkpz77PmXqyLncrqyo9ijFWHjruLeUpMsBxvM3aNfjSe0gZwD44rz6xu2E11E5ZIujBJJGmzR2660h4cD/jOGQH2lhmgu15zKi9TpJ1BHs8pdYoEPbS0r7Eg9wuceNRX9qbnOepY6O+evOF0/6ujRUewJ0Z0o8RVFPS6y2zEZFlawgYllCAanPbPjuBvXir69INyJPxPTbWSZT+MbcNvjuVG+3agsVjzArsiSIYncZQ5DxSD/AKci+q3bscHHhUtXn3qIr6ypicGacIpRbmLIV7pF7wzREAuq+w/NbuA3jujpMczRMY2O3rL3jlwO2pcH580EnSlKBWi++9SfkN/2mt9abz73J+S37DQcXLH4FZ/m8H7pak6jOWfwKz/0If3a1J0ClKUClKUClKUGm7t1ljdGGVdWQj2MCD+2q1we8ku24c2cBIHmmU9+qcQp+sTfVUjzRzda8Mjje6Zgrv010oW9bSW3x2GAaoHL/wB1XhsEt2ZGfQ8gEGISSLcZfScH/EklP0ig9ZpVD/408J/Gl+xP8au9rcLKiOvwXVXXO3qsAR+2g20pSgUpSgVis0oMCs0pQKUpQR3MEYaBgYjNuumIdnfUNIb/AC5wTnbANUGzVNchIJRrzhxMp2Mz9eTVNv8AEaXOnw04xtir9zC6i2lLymFAMvIBlhHn1gvkxGwPtqp8uWAnbiMbMBJptxjSNNvIodoYVA79LEYPmVPnQc3Ebh44mdCRMsV9JGQMsHF2FncDxYRlcHwGarlzwni4do4XtUZZ8QhbNjNp1gpcdYR9iuCZC2+4OSatLylS8hOiSOQtJJoMgtboppl1xjdoJl0kY7as7eAzRCDHUi9H040e6ubbRj4AHT6mnG2nHsoKfJacaD6nurbBN86v0yY+mEVbhx6m0bHAA8W39tTPBOF8xda4EV1bK4S2EheNiPvZ0L8D4QU+sfHIqWyrR5dTJE/TjwE6fpKplorOzQnIiUnJdsE/N2uXBeHtDGeo2qV2aWRvDqNuVX/KNlHsAoKf7l80/LrL7Fv6dZ9y+afl1n9i39Or9SgoHuXzT8us/sW/p1iThHNDAg31nggg+8t2Ix/h16BWKDz6y4DzLDHHGl7ZhEVY1HRYkKoCgZKb7CtvuZzR8us/sW/p1faUFD9zOZ/l1n9i38lPczmf5dZ/Yt/JV8pQUL3L5o+XWf2LfyVj3M5o+XWf2LfyVfqUFB9y+aPl1n9i39Oh4XzT4X1n9i39Or9Sg8D+63YcZS3tzxG5gmj6p0CGMoQ+ht2JUZGPCvLAX8CM5PiTv/48a/ZcsCvsyhh3wQD+2oi8hWO5tlEMZhkEqN72uRIoV4yDjsQHGPmoPylGWJ7jPz+AJ3/ZX645f/BLX/Ri/drXR6BD/hJ+gv8ACt4GO1ArNKUClKUClKUClKUClKUHBxtXMD9NEeTYqJPvYYEESP7F+F9FRfJnDRHG0oBCy6SgONTRDUVnkx/eSFmc/lAeFTPEuHJcRtHJnptgOoONS5yUPsPY+yuqgj+IcEinZXJZJV+DLG5jfHfQSPhL/lORvXIvLj6tXpLFvxvR7bV+l081N1TJr2UTySFneEXCxieKfCx+ukZt5IGxkajgsM/CzQWOw4HFCxcapJTnMsrmR8Huqk/AX/KuB7KkKUoFKUoFKUoFKUoFKUoFKUoFKUoFRfHf/bHyuIv16h/5qUqgfdUl4lF6JJYudJkWNk0o3vxYdFgD5ksD8woL/StFhE6RRrI+twqhnO2pwBqb2ZOa30ClKUClKUClKUClKUClKUClKUCuN+EW7SdRoIzLkN1DEpfUOx1YzkeddlKBSlKBSlKBSlKBSlKBSlKBSlKBSlKBWtijYzg4IIzg4bwI9taeJpIYZhD99MbhMnHvhU6d/DfFViTkmJSwjt40RfRYkYadQjjcyySjx1EnT5nSKC36xnHj5V9VQOTI0muYnSFPeoJDLdJIsnVuZnUnJXtlQzaTuNYG1X+gVis0zQKUzSgVis0oMVmlKBSlKBSlKBSlKBSlKBSlKBWM0pQZpSlBjNZpSgxms0pQKUpQKUpQYArOKUoFYxSlBmsVmlApSlApSlApSlB//9k="/>
          <p:cNvSpPr>
            <a:spLocks noChangeAspect="1" noChangeArrowheads="1"/>
          </p:cNvSpPr>
          <p:nvPr/>
        </p:nvSpPr>
        <p:spPr bwMode="auto">
          <a:xfrm>
            <a:off x="155575" y="-960438"/>
            <a:ext cx="3000375" cy="20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Arial" panose="020B0604020202020204" pitchFamily="34" charset="0"/>
              <a:cs typeface="Arial" panose="020B0604020202020204" pitchFamily="34" charset="0"/>
            </a:endParaRPr>
          </a:p>
        </p:txBody>
      </p:sp>
      <p:pic>
        <p:nvPicPr>
          <p:cNvPr id="50184"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565400"/>
            <a:ext cx="45354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EC6D8D7-7AEC-4151-BB84-8B7A3A49302E}" type="slidenum">
              <a:rPr lang="it-IT" altLang="it-IT" sz="1400" b="1" smtClean="0"/>
              <a:pPr>
                <a:spcBef>
                  <a:spcPct val="0"/>
                </a:spcBef>
                <a:buFontTx/>
                <a:buNone/>
              </a:pPr>
              <a:t>27</a:t>
            </a:fld>
            <a:endParaRPr lang="it-IT" altLang="it-IT" sz="1400" b="1" smtClean="0"/>
          </a:p>
        </p:txBody>
      </p:sp>
      <p:sp>
        <p:nvSpPr>
          <p:cNvPr id="52227" name="TextBox 7"/>
          <p:cNvSpPr txBox="1">
            <a:spLocks noChangeArrowheads="1"/>
          </p:cNvSpPr>
          <p:nvPr/>
        </p:nvSpPr>
        <p:spPr bwMode="auto">
          <a:xfrm>
            <a:off x="2555875" y="1196975"/>
            <a:ext cx="34242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00">
                <a:latin typeface="Arial" panose="020B0604020202020204" pitchFamily="34" charset="0"/>
                <a:cs typeface="Arial" panose="020B0604020202020204" pitchFamily="34" charset="0"/>
              </a:rPr>
              <a:t>La Coste - Romberg</a:t>
            </a:r>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141663"/>
            <a:ext cx="7559675"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412875"/>
            <a:ext cx="2087563"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7075"/>
            <a:ext cx="9144000"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CB2833C-8C4A-4FC5-9987-1B7D7578AFB1}" type="slidenum">
              <a:rPr lang="it-IT" altLang="it-IT" sz="1400" b="1" smtClean="0"/>
              <a:pPr>
                <a:spcBef>
                  <a:spcPct val="0"/>
                </a:spcBef>
                <a:buFontTx/>
                <a:buNone/>
              </a:pPr>
              <a:t>28</a:t>
            </a:fld>
            <a:endParaRPr lang="it-IT" altLang="it-IT" sz="1400" b="1" smtClean="0"/>
          </a:p>
        </p:txBody>
      </p:sp>
      <p:sp>
        <p:nvSpPr>
          <p:cNvPr id="54276" name="TextBox 7"/>
          <p:cNvSpPr txBox="1">
            <a:spLocks noChangeArrowheads="1"/>
          </p:cNvSpPr>
          <p:nvPr/>
        </p:nvSpPr>
        <p:spPr bwMode="auto">
          <a:xfrm>
            <a:off x="2555875" y="1196975"/>
            <a:ext cx="34242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00">
                <a:latin typeface="Arial" panose="020B0604020202020204" pitchFamily="34" charset="0"/>
                <a:cs typeface="Arial" panose="020B0604020202020204" pitchFamily="34" charset="0"/>
              </a:rPr>
              <a:t>La Coste - Romberg</a:t>
            </a:r>
          </a:p>
        </p:txBody>
      </p:sp>
      <p:pic>
        <p:nvPicPr>
          <p:cNvPr id="542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412875"/>
            <a:ext cx="2087563"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179388" y="49657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28420" name="Rectangle 4"/>
          <p:cNvSpPr>
            <a:spLocks noChangeArrowheads="1"/>
          </p:cNvSpPr>
          <p:nvPr/>
        </p:nvSpPr>
        <p:spPr bwMode="auto">
          <a:xfrm>
            <a:off x="107950" y="1438275"/>
            <a:ext cx="4248150" cy="403225"/>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u="sng">
                <a:solidFill>
                  <a:srgbClr val="6600FF"/>
                </a:solidFill>
                <a:latin typeface="Comic Sans MS" panose="030F0702030302020204" pitchFamily="66" charset="0"/>
              </a:rPr>
              <a:t>Relative measurement of gravity</a:t>
            </a:r>
          </a:p>
        </p:txBody>
      </p:sp>
      <p:sp>
        <p:nvSpPr>
          <p:cNvPr id="828423" name="Rectangle 7"/>
          <p:cNvSpPr>
            <a:spLocks noChangeArrowheads="1"/>
          </p:cNvSpPr>
          <p:nvPr/>
        </p:nvSpPr>
        <p:spPr bwMode="auto">
          <a:xfrm>
            <a:off x="107950" y="5038725"/>
            <a:ext cx="89281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a:latin typeface="Comic Sans MS" panose="030F0702030302020204" pitchFamily="66" charset="0"/>
              </a:rPr>
              <a:t>Gravimeters for general surveying use are capable of registering changes in gravity with an accuracy of 0.1 gu. A new generation of more efficient zero-length springs has been developed. Microprocessor-controlled instruments are now available which are, within limits, selflevelling, and which allow observations to be made rapidly. Also available for more specialized surveys  are gravimeters capable of detecting gravity changes as small as 1 microgal (10</a:t>
            </a:r>
            <a:r>
              <a:rPr lang="en-US" altLang="it-IT" sz="1600" b="0" baseline="30000">
                <a:latin typeface="Comic Sans MS" panose="030F0702030302020204" pitchFamily="66" charset="0"/>
              </a:rPr>
              <a:t>-8</a:t>
            </a:r>
            <a:r>
              <a:rPr lang="en-US" altLang="it-IT" sz="1600" b="0">
                <a:latin typeface="Comic Sans MS" panose="030F0702030302020204" pitchFamily="66" charset="0"/>
              </a:rPr>
              <a:t>ms</a:t>
            </a:r>
            <a:r>
              <a:rPr lang="en-US" altLang="it-IT" sz="1600" b="0" baseline="30000">
                <a:latin typeface="Comic Sans MS" panose="030F0702030302020204" pitchFamily="66" charset="0"/>
              </a:rPr>
              <a:t>-2</a:t>
            </a:r>
            <a:r>
              <a:rPr lang="en-US" altLang="it-IT" sz="1600" b="0">
                <a:latin typeface="Comic Sans MS" panose="030F0702030302020204" pitchFamily="66" charset="0"/>
              </a:rPr>
              <a:t>) !!!.</a:t>
            </a:r>
            <a:endParaRPr lang="en-US" altLang="it-IT" sz="1600" b="0">
              <a:solidFill>
                <a:srgbClr val="231F20"/>
              </a:solidFill>
              <a:latin typeface="Comic Sans MS" panose="030F0702030302020204" pitchFamily="66" charset="0"/>
            </a:endParaRPr>
          </a:p>
        </p:txBody>
      </p:sp>
      <p:pic>
        <p:nvPicPr>
          <p:cNvPr id="828427" name="Picture 11" descr="gravimeetr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1725613"/>
            <a:ext cx="2879725" cy="2678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8429" name="Picture 13" descr="evolutionofinstruments2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941513"/>
            <a:ext cx="532923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8420"/>
                                        </p:tgtEl>
                                        <p:attrNameLst>
                                          <p:attrName>style.visibility</p:attrName>
                                        </p:attrNameLst>
                                      </p:cBhvr>
                                      <p:to>
                                        <p:strVal val="visible"/>
                                      </p:to>
                                    </p:set>
                                    <p:animEffect transition="in" filter="dissolve">
                                      <p:cBhvr>
                                        <p:cTn id="7" dur="500"/>
                                        <p:tgtEl>
                                          <p:spTgt spid="828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8429"/>
                                        </p:tgtEl>
                                        <p:attrNameLst>
                                          <p:attrName>style.visibility</p:attrName>
                                        </p:attrNameLst>
                                      </p:cBhvr>
                                      <p:to>
                                        <p:strVal val="visible"/>
                                      </p:to>
                                    </p:set>
                                    <p:animEffect transition="in" filter="dissolve">
                                      <p:cBhvr>
                                        <p:cTn id="12" dur="500"/>
                                        <p:tgtEl>
                                          <p:spTgt spid="8284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8427"/>
                                        </p:tgtEl>
                                        <p:attrNameLst>
                                          <p:attrName>style.visibility</p:attrName>
                                        </p:attrNameLst>
                                      </p:cBhvr>
                                      <p:to>
                                        <p:strVal val="visible"/>
                                      </p:to>
                                    </p:set>
                                    <p:animEffect transition="in" filter="dissolve">
                                      <p:cBhvr>
                                        <p:cTn id="17" dur="500"/>
                                        <p:tgtEl>
                                          <p:spTgt spid="8284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28423"/>
                                        </p:tgtEl>
                                        <p:attrNameLst>
                                          <p:attrName>style.visibility</p:attrName>
                                        </p:attrNameLst>
                                      </p:cBhvr>
                                      <p:to>
                                        <p:strVal val="visible"/>
                                      </p:to>
                                    </p:set>
                                    <p:animEffect transition="in" filter="dissolve">
                                      <p:cBhvr>
                                        <p:cTn id="22" dur="500"/>
                                        <p:tgtEl>
                                          <p:spTgt spid="828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420" grpId="0" animBg="1"/>
      <p:bldP spid="8284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63BD348-DFEF-47E9-80BC-53DC4C8C63DB}" type="slidenum">
              <a:rPr lang="it-IT" altLang="it-IT" sz="1400" b="1" smtClean="0"/>
              <a:pPr>
                <a:spcBef>
                  <a:spcPct val="0"/>
                </a:spcBef>
                <a:buFontTx/>
                <a:buNone/>
              </a:pPr>
              <a:t>3</a:t>
            </a:fld>
            <a:endParaRPr lang="it-IT" altLang="it-IT" sz="1400" b="1" smtClean="0"/>
          </a:p>
        </p:txBody>
      </p:sp>
      <p:sp>
        <p:nvSpPr>
          <p:cNvPr id="2" name="TextBox 1"/>
          <p:cNvSpPr txBox="1"/>
          <p:nvPr/>
        </p:nvSpPr>
        <p:spPr>
          <a:xfrm>
            <a:off x="323528" y="2276872"/>
            <a:ext cx="8352928" cy="3170099"/>
          </a:xfrm>
          <a:prstGeom prst="rect">
            <a:avLst/>
          </a:prstGeom>
          <a:noFill/>
        </p:spPr>
        <p:txBody>
          <a:bodyPr wrap="square" rtlCol="0">
            <a:spAutoFit/>
          </a:bodyPr>
          <a:lstStyle/>
          <a:p>
            <a:pPr algn="just">
              <a:lnSpc>
                <a:spcPct val="200000"/>
              </a:lnSpc>
            </a:pPr>
            <a:r>
              <a:rPr lang="en-GB" dirty="0" err="1" smtClean="0"/>
              <a:t>Gli</a:t>
            </a:r>
            <a:r>
              <a:rPr lang="en-GB" dirty="0" smtClean="0"/>
              <a:t> </a:t>
            </a:r>
            <a:r>
              <a:rPr lang="en-GB" dirty="0" err="1" smtClean="0"/>
              <a:t>strumenti</a:t>
            </a:r>
            <a:r>
              <a:rPr lang="en-GB" dirty="0" smtClean="0"/>
              <a:t> </a:t>
            </a:r>
            <a:r>
              <a:rPr lang="en-GB" dirty="0" err="1" smtClean="0"/>
              <a:t>adatti</a:t>
            </a:r>
            <a:r>
              <a:rPr lang="en-GB" dirty="0" smtClean="0"/>
              <a:t> ad </a:t>
            </a:r>
            <a:r>
              <a:rPr lang="en-GB" dirty="0" err="1" smtClean="0"/>
              <a:t>una</a:t>
            </a:r>
            <a:r>
              <a:rPr lang="en-GB" dirty="0" smtClean="0"/>
              <a:t> </a:t>
            </a:r>
            <a:r>
              <a:rPr lang="en-GB" dirty="0" err="1" smtClean="0"/>
              <a:t>rapida</a:t>
            </a:r>
            <a:r>
              <a:rPr lang="en-GB" dirty="0" smtClean="0"/>
              <a:t> </a:t>
            </a:r>
            <a:r>
              <a:rPr lang="en-GB" dirty="0" err="1" smtClean="0"/>
              <a:t>miisura</a:t>
            </a:r>
            <a:r>
              <a:rPr lang="en-GB" dirty="0" smtClean="0"/>
              <a:t> </a:t>
            </a:r>
            <a:r>
              <a:rPr lang="en-GB" dirty="0" err="1" smtClean="0"/>
              <a:t>della</a:t>
            </a:r>
            <a:r>
              <a:rPr lang="en-GB" dirty="0" smtClean="0"/>
              <a:t> </a:t>
            </a:r>
            <a:r>
              <a:rPr lang="en-GB" dirty="0" err="1" smtClean="0"/>
              <a:t>gravità</a:t>
            </a:r>
            <a:r>
              <a:rPr lang="en-GB" dirty="0" smtClean="0"/>
              <a:t> </a:t>
            </a:r>
            <a:r>
              <a:rPr lang="en-GB" dirty="0" err="1" smtClean="0"/>
              <a:t>sono</a:t>
            </a:r>
            <a:r>
              <a:rPr lang="en-GB" dirty="0" smtClean="0"/>
              <a:t> da </a:t>
            </a:r>
            <a:r>
              <a:rPr lang="en-GB" dirty="0" err="1" smtClean="0"/>
              <a:t>ricercare</a:t>
            </a:r>
            <a:r>
              <a:rPr lang="en-GB" dirty="0" smtClean="0"/>
              <a:t> </a:t>
            </a:r>
            <a:r>
              <a:rPr lang="en-GB" dirty="0" err="1" smtClean="0"/>
              <a:t>nei</a:t>
            </a:r>
            <a:r>
              <a:rPr lang="en-GB" dirty="0" smtClean="0"/>
              <a:t> </a:t>
            </a:r>
            <a:r>
              <a:rPr lang="en-GB" dirty="0" err="1" smtClean="0"/>
              <a:t>metodi</a:t>
            </a:r>
            <a:r>
              <a:rPr lang="en-GB" dirty="0" smtClean="0"/>
              <a:t> </a:t>
            </a:r>
            <a:r>
              <a:rPr lang="en-GB" dirty="0" err="1" smtClean="0">
                <a:solidFill>
                  <a:srgbClr val="FF0000"/>
                </a:solidFill>
                <a:latin typeface="+mn-lt"/>
              </a:rPr>
              <a:t>statici</a:t>
            </a:r>
            <a:r>
              <a:rPr lang="en-GB" dirty="0" smtClean="0"/>
              <a:t>, </a:t>
            </a:r>
            <a:r>
              <a:rPr lang="en-GB" dirty="0" err="1" smtClean="0"/>
              <a:t>che</a:t>
            </a:r>
            <a:r>
              <a:rPr lang="en-GB" dirty="0" smtClean="0"/>
              <a:t> </a:t>
            </a:r>
            <a:r>
              <a:rPr lang="en-GB" dirty="0" err="1" smtClean="0"/>
              <a:t>prevedono</a:t>
            </a:r>
            <a:r>
              <a:rPr lang="en-GB" dirty="0" smtClean="0"/>
              <a:t> </a:t>
            </a:r>
            <a:r>
              <a:rPr lang="en-GB" dirty="0" err="1" smtClean="0"/>
              <a:t>l’osservazione</a:t>
            </a:r>
            <a:r>
              <a:rPr lang="en-GB" dirty="0" smtClean="0"/>
              <a:t> di un Sistema ion </a:t>
            </a:r>
            <a:r>
              <a:rPr lang="en-GB" dirty="0" err="1" smtClean="0"/>
              <a:t>equilibrio</a:t>
            </a:r>
            <a:r>
              <a:rPr lang="en-GB" dirty="0" smtClean="0"/>
              <a:t>. I </a:t>
            </a:r>
            <a:r>
              <a:rPr lang="en-GB" dirty="0" err="1" smtClean="0"/>
              <a:t>gravimetri</a:t>
            </a:r>
            <a:r>
              <a:rPr lang="en-GB" dirty="0" smtClean="0"/>
              <a:t> </a:t>
            </a:r>
            <a:r>
              <a:rPr lang="en-GB" dirty="0" err="1" smtClean="0"/>
              <a:t>statici</a:t>
            </a:r>
            <a:r>
              <a:rPr lang="en-GB" dirty="0" smtClean="0"/>
              <a:t> </a:t>
            </a:r>
            <a:r>
              <a:rPr lang="en-GB" dirty="0" err="1" smtClean="0"/>
              <a:t>consentono</a:t>
            </a:r>
            <a:r>
              <a:rPr lang="en-GB" dirty="0" smtClean="0"/>
              <a:t> </a:t>
            </a:r>
            <a:r>
              <a:rPr lang="en-GB" dirty="0" err="1" smtClean="0"/>
              <a:t>soltanto</a:t>
            </a:r>
            <a:r>
              <a:rPr lang="en-GB" dirty="0" smtClean="0"/>
              <a:t> </a:t>
            </a:r>
            <a:r>
              <a:rPr lang="en-GB" dirty="0" err="1" smtClean="0">
                <a:solidFill>
                  <a:srgbClr val="FF0000"/>
                </a:solidFill>
              </a:rPr>
              <a:t>misure</a:t>
            </a:r>
            <a:r>
              <a:rPr lang="en-GB" dirty="0" smtClean="0">
                <a:solidFill>
                  <a:srgbClr val="FF0000"/>
                </a:solidFill>
              </a:rPr>
              <a:t> relative</a:t>
            </a:r>
            <a:r>
              <a:rPr lang="en-GB" dirty="0" smtClean="0"/>
              <a:t> </a:t>
            </a:r>
            <a:r>
              <a:rPr lang="en-GB" dirty="0" err="1" smtClean="0"/>
              <a:t>della</a:t>
            </a:r>
            <a:r>
              <a:rPr lang="en-GB" dirty="0" smtClean="0"/>
              <a:t> </a:t>
            </a:r>
            <a:r>
              <a:rPr lang="en-GB" dirty="0" err="1" smtClean="0"/>
              <a:t>gravità</a:t>
            </a:r>
            <a:r>
              <a:rPr lang="en-GB" dirty="0" smtClean="0"/>
              <a:t> (</a:t>
            </a:r>
            <a:r>
              <a:rPr lang="en-GB" dirty="0" err="1" smtClean="0"/>
              <a:t>differenza</a:t>
            </a:r>
            <a:r>
              <a:rPr lang="en-GB" dirty="0" smtClean="0"/>
              <a:t> </a:t>
            </a:r>
            <a:r>
              <a:rPr lang="en-GB" dirty="0" err="1" smtClean="0"/>
              <a:t>rispetto</a:t>
            </a:r>
            <a:r>
              <a:rPr lang="en-GB" dirty="0" smtClean="0"/>
              <a:t> </a:t>
            </a:r>
            <a:r>
              <a:rPr lang="en-GB" dirty="0" err="1" smtClean="0"/>
              <a:t>una</a:t>
            </a:r>
            <a:r>
              <a:rPr lang="en-GB" dirty="0" smtClean="0"/>
              <a:t> </a:t>
            </a:r>
            <a:r>
              <a:rPr lang="en-GB" dirty="0" err="1" smtClean="0"/>
              <a:t>misura</a:t>
            </a:r>
            <a:r>
              <a:rPr lang="en-GB" dirty="0" smtClean="0"/>
              <a:t> </a:t>
            </a:r>
            <a:r>
              <a:rPr lang="en-GB" dirty="0" smtClean="0">
                <a:solidFill>
                  <a:srgbClr val="0070C0"/>
                </a:solidFill>
              </a:rPr>
              <a:t>g</a:t>
            </a:r>
            <a:r>
              <a:rPr lang="en-GB" dirty="0" smtClean="0"/>
              <a:t> </a:t>
            </a:r>
            <a:r>
              <a:rPr lang="en-GB" dirty="0" err="1" smtClean="0"/>
              <a:t>iniziale</a:t>
            </a:r>
            <a:r>
              <a:rPr lang="en-GB" dirty="0" smtClean="0"/>
              <a:t>). Le </a:t>
            </a:r>
            <a:r>
              <a:rPr lang="en-GB" dirty="0" err="1" smtClean="0"/>
              <a:t>misure</a:t>
            </a:r>
            <a:r>
              <a:rPr lang="en-GB" dirty="0" smtClean="0"/>
              <a:t> </a:t>
            </a:r>
            <a:r>
              <a:rPr lang="en-GB" dirty="0" err="1" smtClean="0"/>
              <a:t>sono</a:t>
            </a:r>
            <a:r>
              <a:rPr lang="en-GB" dirty="0" smtClean="0"/>
              <a:t> </a:t>
            </a:r>
            <a:r>
              <a:rPr lang="en-GB" dirty="0" err="1" smtClean="0"/>
              <a:t>rapide</a:t>
            </a:r>
            <a:r>
              <a:rPr lang="en-GB" dirty="0" smtClean="0"/>
              <a:t> e </a:t>
            </a:r>
            <a:r>
              <a:rPr lang="en-GB" dirty="0" err="1" smtClean="0"/>
              <a:t>possono</a:t>
            </a:r>
            <a:r>
              <a:rPr lang="en-GB" dirty="0" smtClean="0"/>
              <a:t> </a:t>
            </a:r>
            <a:r>
              <a:rPr lang="en-GB" dirty="0" err="1" smtClean="0"/>
              <a:t>accuratezze</a:t>
            </a:r>
            <a:r>
              <a:rPr lang="en-GB" dirty="0" smtClean="0"/>
              <a:t> elevate (</a:t>
            </a:r>
            <a:r>
              <a:rPr lang="en-GB" dirty="0" err="1" smtClean="0">
                <a:latin typeface="Symbol" panose="05050102010706020507" pitchFamily="18" charset="2"/>
              </a:rPr>
              <a:t>m</a:t>
            </a:r>
            <a:r>
              <a:rPr lang="en-GB" dirty="0" err="1" smtClean="0"/>
              <a:t>gal</a:t>
            </a:r>
            <a:r>
              <a:rPr lang="en-GB" dirty="0" smtClean="0"/>
              <a:t>).</a:t>
            </a:r>
            <a:endParaRPr lang="it-IT"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179388" y="4437063"/>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34564" name="Rectangle 4"/>
          <p:cNvSpPr>
            <a:spLocks noChangeArrowheads="1"/>
          </p:cNvSpPr>
          <p:nvPr/>
        </p:nvSpPr>
        <p:spPr bwMode="auto">
          <a:xfrm>
            <a:off x="107950" y="981075"/>
            <a:ext cx="2087563" cy="403225"/>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u="sng" dirty="0">
                <a:solidFill>
                  <a:srgbClr val="6600FF"/>
                </a:solidFill>
                <a:latin typeface="+mn-lt"/>
              </a:rPr>
              <a:t>Gravity survey</a:t>
            </a:r>
          </a:p>
        </p:txBody>
      </p:sp>
      <p:sp>
        <p:nvSpPr>
          <p:cNvPr id="834565" name="Rectangle 5"/>
          <p:cNvSpPr>
            <a:spLocks noChangeArrowheads="1"/>
          </p:cNvSpPr>
          <p:nvPr/>
        </p:nvSpPr>
        <p:spPr bwMode="auto">
          <a:xfrm>
            <a:off x="107950" y="1757630"/>
            <a:ext cx="54006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The goal of gravity surveying is to locate and describe subsurface structures from the gravity effects caused by their anomalous densities. </a:t>
            </a:r>
          </a:p>
          <a:p>
            <a:pPr algn="just" eaLnBrk="1" hangingPunct="1">
              <a:spcBef>
                <a:spcPct val="0"/>
              </a:spcBef>
            </a:pPr>
            <a:endParaRPr lang="en-US" altLang="it-IT" sz="1600" b="0" dirty="0">
              <a:latin typeface="+mj-lt"/>
            </a:endParaRPr>
          </a:p>
          <a:p>
            <a:pPr algn="just" eaLnBrk="1" hangingPunct="1">
              <a:spcBef>
                <a:spcPct val="0"/>
              </a:spcBef>
            </a:pPr>
            <a:r>
              <a:rPr lang="en-US" altLang="it-IT" sz="1600" b="0" dirty="0">
                <a:latin typeface="+mj-lt"/>
              </a:rPr>
              <a:t> Most commonly, gravimeter measurements are made at a network of stations, spaced according to the purpose of the survey. </a:t>
            </a:r>
          </a:p>
          <a:p>
            <a:pPr algn="just" eaLnBrk="1" hangingPunct="1">
              <a:spcBef>
                <a:spcPct val="0"/>
              </a:spcBef>
            </a:pPr>
            <a:endParaRPr lang="en-US" altLang="it-IT" sz="1600" b="0" dirty="0">
              <a:latin typeface="+mj-lt"/>
            </a:endParaRPr>
          </a:p>
          <a:p>
            <a:pPr algn="just" eaLnBrk="1" hangingPunct="1">
              <a:spcBef>
                <a:spcPct val="0"/>
              </a:spcBef>
            </a:pPr>
            <a:r>
              <a:rPr lang="en-US" altLang="it-IT" sz="1600" b="0" dirty="0">
                <a:latin typeface="+mj-lt"/>
              </a:rPr>
              <a:t> In environmental studies a detailed high-resolution investigation of the gravity expression of a small area requires small distances of a few meters between measurement stations. </a:t>
            </a:r>
          </a:p>
          <a:p>
            <a:pPr algn="just" eaLnBrk="1" hangingPunct="1">
              <a:spcBef>
                <a:spcPct val="0"/>
              </a:spcBef>
            </a:pPr>
            <a:endParaRPr lang="en-US" altLang="it-IT" sz="1600" b="0" dirty="0">
              <a:latin typeface="+mj-lt"/>
            </a:endParaRPr>
          </a:p>
          <a:p>
            <a:pPr algn="just" eaLnBrk="1" hangingPunct="1">
              <a:spcBef>
                <a:spcPct val="0"/>
              </a:spcBef>
            </a:pPr>
            <a:r>
              <a:rPr lang="en-US" altLang="it-IT" sz="1600" b="0" dirty="0">
                <a:latin typeface="+mj-lt"/>
              </a:rPr>
              <a:t> In regional gravity surveys, as used for the definition of hidden structures of prospective commercial interest, the distance between stations may be several kilometers. </a:t>
            </a:r>
          </a:p>
        </p:txBody>
      </p:sp>
      <p:grpSp>
        <p:nvGrpSpPr>
          <p:cNvPr id="2" name="Group 7"/>
          <p:cNvGrpSpPr>
            <a:grpSpLocks/>
          </p:cNvGrpSpPr>
          <p:nvPr/>
        </p:nvGrpSpPr>
        <p:grpSpPr bwMode="auto">
          <a:xfrm>
            <a:off x="4751388" y="981075"/>
            <a:ext cx="4392612" cy="3624263"/>
            <a:chOff x="2993" y="527"/>
            <a:chExt cx="2767" cy="2283"/>
          </a:xfrm>
        </p:grpSpPr>
        <p:pic>
          <p:nvPicPr>
            <p:cNvPr id="58375" name="Picture 8" descr="Base Map and Top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 y="890"/>
              <a:ext cx="1824"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Rectangle 9"/>
            <p:cNvSpPr>
              <a:spLocks noChangeArrowheads="1"/>
            </p:cNvSpPr>
            <p:nvPr/>
          </p:nvSpPr>
          <p:spPr bwMode="auto">
            <a:xfrm>
              <a:off x="2993" y="527"/>
              <a:ext cx="2767" cy="390"/>
            </a:xfrm>
            <a:prstGeom prst="rect">
              <a:avLst/>
            </a:prstGeom>
            <a:solidFill>
              <a:srgbClr val="99FFCC"/>
            </a:solidFill>
            <a:ln w="9525">
              <a:solidFill>
                <a:schemeClr val="tx1"/>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400" b="0"/>
                <a:t>A microgravity survey (50 m spaced lines and 20 m spaced stations)</a:t>
              </a:r>
              <a:r>
                <a:rPr lang="en-US" altLang="it-IT" sz="2000"/>
                <a:t> </a:t>
              </a:r>
            </a:p>
          </p:txBody>
        </p:sp>
      </p:grpSp>
      <p:sp>
        <p:nvSpPr>
          <p:cNvPr id="834570" name="Rectangle 10"/>
          <p:cNvSpPr>
            <a:spLocks noChangeArrowheads="1"/>
          </p:cNvSpPr>
          <p:nvPr/>
        </p:nvSpPr>
        <p:spPr bwMode="auto">
          <a:xfrm>
            <a:off x="107950" y="5916613"/>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n-lt"/>
              </a:rPr>
              <a:t>If the area surveyed is not too large, a suitable site is selected as base station (or reference site), and the gravity differences between the surveyed sites and this site are measured.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4564"/>
                                        </p:tgtEl>
                                        <p:attrNameLst>
                                          <p:attrName>style.visibility</p:attrName>
                                        </p:attrNameLst>
                                      </p:cBhvr>
                                      <p:to>
                                        <p:strVal val="visible"/>
                                      </p:to>
                                    </p:set>
                                    <p:animEffect transition="in" filter="dissolve">
                                      <p:cBhvr>
                                        <p:cTn id="7" dur="500"/>
                                        <p:tgtEl>
                                          <p:spTgt spid="834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34565">
                                            <p:txEl>
                                              <p:pRg st="0" end="0"/>
                                            </p:txEl>
                                          </p:spTgt>
                                        </p:tgtEl>
                                        <p:attrNameLst>
                                          <p:attrName>style.visibility</p:attrName>
                                        </p:attrNameLst>
                                      </p:cBhvr>
                                      <p:to>
                                        <p:strVal val="visible"/>
                                      </p:to>
                                    </p:set>
                                    <p:animEffect transition="in" filter="dissolve">
                                      <p:cBhvr>
                                        <p:cTn id="12" dur="500"/>
                                        <p:tgtEl>
                                          <p:spTgt spid="83456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34565">
                                            <p:txEl>
                                              <p:pRg st="2" end="2"/>
                                            </p:txEl>
                                          </p:spTgt>
                                        </p:tgtEl>
                                        <p:attrNameLst>
                                          <p:attrName>style.visibility</p:attrName>
                                        </p:attrNameLst>
                                      </p:cBhvr>
                                      <p:to>
                                        <p:strVal val="visible"/>
                                      </p:to>
                                    </p:set>
                                    <p:animEffect transition="in" filter="dissolve">
                                      <p:cBhvr>
                                        <p:cTn id="17" dur="500"/>
                                        <p:tgtEl>
                                          <p:spTgt spid="8345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34565">
                                            <p:txEl>
                                              <p:pRg st="4" end="4"/>
                                            </p:txEl>
                                          </p:spTgt>
                                        </p:tgtEl>
                                        <p:attrNameLst>
                                          <p:attrName>style.visibility</p:attrName>
                                        </p:attrNameLst>
                                      </p:cBhvr>
                                      <p:to>
                                        <p:strVal val="visible"/>
                                      </p:to>
                                    </p:set>
                                    <p:animEffect transition="in" filter="dissolve">
                                      <p:cBhvr>
                                        <p:cTn id="22" dur="500"/>
                                        <p:tgtEl>
                                          <p:spTgt spid="83456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34565">
                                            <p:txEl>
                                              <p:pRg st="6" end="6"/>
                                            </p:txEl>
                                          </p:spTgt>
                                        </p:tgtEl>
                                        <p:attrNameLst>
                                          <p:attrName>style.visibility</p:attrName>
                                        </p:attrNameLst>
                                      </p:cBhvr>
                                      <p:to>
                                        <p:strVal val="visible"/>
                                      </p:to>
                                    </p:set>
                                    <p:animEffect transition="in" filter="dissolve">
                                      <p:cBhvr>
                                        <p:cTn id="27" dur="500"/>
                                        <p:tgtEl>
                                          <p:spTgt spid="83456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834570">
                                            <p:txEl>
                                              <p:pRg st="0" end="0"/>
                                            </p:txEl>
                                          </p:spTgt>
                                        </p:tgtEl>
                                        <p:attrNameLst>
                                          <p:attrName>style.visibility</p:attrName>
                                        </p:attrNameLst>
                                      </p:cBhvr>
                                      <p:to>
                                        <p:strVal val="visible"/>
                                      </p:to>
                                    </p:set>
                                    <p:animEffect transition="in" filter="dissolve">
                                      <p:cBhvr>
                                        <p:cTn id="37" dur="500"/>
                                        <p:tgtEl>
                                          <p:spTgt spid="8345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179388" y="4618038"/>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36612" name="Rectangle 4"/>
          <p:cNvSpPr>
            <a:spLocks noChangeArrowheads="1"/>
          </p:cNvSpPr>
          <p:nvPr/>
        </p:nvSpPr>
        <p:spPr bwMode="auto">
          <a:xfrm>
            <a:off x="92002" y="1225957"/>
            <a:ext cx="5040313"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mj-lt"/>
              </a:rPr>
              <a:t>  In order to obtain a reduced gravity value accurate to ±1gu, the reduction procedure described in the following section indicates that the gravimeter must be read to a precision of ±0.1 </a:t>
            </a:r>
            <a:r>
              <a:rPr lang="en-US" altLang="it-IT" sz="1600" b="0" dirty="0" err="1">
                <a:latin typeface="+mj-lt"/>
              </a:rPr>
              <a:t>gu</a:t>
            </a:r>
            <a:r>
              <a:rPr lang="en-US" altLang="it-IT" sz="1600" b="0" dirty="0">
                <a:latin typeface="+mj-lt"/>
              </a:rPr>
              <a:t>, the latitude of the station must be known to ±10 m and the elevation of the station must be known to ±10mm.</a:t>
            </a:r>
          </a:p>
          <a:p>
            <a:pPr algn="just" eaLnBrk="1" hangingPunct="1">
              <a:spcBef>
                <a:spcPct val="0"/>
              </a:spcBef>
            </a:pPr>
            <a:r>
              <a:rPr lang="en-US" altLang="it-IT" sz="1600" b="0" dirty="0">
                <a:latin typeface="+mj-lt"/>
              </a:rPr>
              <a:t> The latitude of the station must consequently be determined from maps at a scale of 1 : 10 000 or smaller, or by the use of electronic position-fixing systems. </a:t>
            </a:r>
          </a:p>
          <a:p>
            <a:pPr algn="just" eaLnBrk="1" hangingPunct="1">
              <a:spcBef>
                <a:spcPct val="0"/>
              </a:spcBef>
            </a:pPr>
            <a:r>
              <a:rPr lang="en-US" altLang="it-IT" sz="1600" b="0" dirty="0">
                <a:latin typeface="+mj-lt"/>
              </a:rPr>
              <a:t> Uncertainties in the elevations of gravity stations probably account for the greatest errors in reduced gravity values on land;</a:t>
            </a:r>
          </a:p>
          <a:p>
            <a:pPr algn="just" eaLnBrk="1" hangingPunct="1">
              <a:spcBef>
                <a:spcPct val="0"/>
              </a:spcBef>
            </a:pPr>
            <a:r>
              <a:rPr lang="en-US" altLang="it-IT" sz="1600" b="0" dirty="0">
                <a:latin typeface="+mj-lt"/>
              </a:rPr>
              <a:t> The optimal equipment at present is the global positioning system (GPS), whose constellation of 24 satellites is now complete and an unadulterated signal is broadcast. Signals from these can be monitored by a small, inexpensive receiver. </a:t>
            </a:r>
          </a:p>
          <a:p>
            <a:pPr algn="just" eaLnBrk="1" hangingPunct="1">
              <a:spcBef>
                <a:spcPct val="0"/>
              </a:spcBef>
            </a:pPr>
            <a:r>
              <a:rPr lang="en-US" altLang="it-IT" sz="1600" b="0" dirty="0">
                <a:latin typeface="+mj-lt"/>
              </a:rPr>
              <a:t> Use of differential GPS, that is, the comparison between GPS signals between a </a:t>
            </a:r>
            <a:r>
              <a:rPr lang="en-US" altLang="it-IT" sz="1400" b="0" dirty="0">
                <a:latin typeface="+mj-lt"/>
              </a:rPr>
              <a:t>base set at a known elevation and a mobile field set, can provide elevations to an accuracy of some 25mm.</a:t>
            </a:r>
            <a:endParaRPr lang="en-US" altLang="it-IT" sz="1600" b="0" dirty="0">
              <a:latin typeface="+mj-lt"/>
            </a:endParaRPr>
          </a:p>
        </p:txBody>
      </p:sp>
      <p:pic>
        <p:nvPicPr>
          <p:cNvPr id="8366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162050"/>
            <a:ext cx="3859213" cy="5329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36615"/>
                                        </p:tgtEl>
                                        <p:attrNameLst>
                                          <p:attrName>style.visibility</p:attrName>
                                        </p:attrNameLst>
                                      </p:cBhvr>
                                      <p:to>
                                        <p:strVal val="visible"/>
                                      </p:to>
                                    </p:set>
                                    <p:animEffect transition="in" filter="dissolve">
                                      <p:cBhvr>
                                        <p:cTn id="7" dur="500"/>
                                        <p:tgtEl>
                                          <p:spTgt spid="8366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36612">
                                            <p:txEl>
                                              <p:pRg st="0" end="0"/>
                                            </p:txEl>
                                          </p:spTgt>
                                        </p:tgtEl>
                                        <p:attrNameLst>
                                          <p:attrName>style.visibility</p:attrName>
                                        </p:attrNameLst>
                                      </p:cBhvr>
                                      <p:to>
                                        <p:strVal val="visible"/>
                                      </p:to>
                                    </p:set>
                                    <p:animEffect transition="in" filter="dissolve">
                                      <p:cBhvr>
                                        <p:cTn id="12" dur="500"/>
                                        <p:tgtEl>
                                          <p:spTgt spid="83661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36612">
                                            <p:txEl>
                                              <p:pRg st="1" end="1"/>
                                            </p:txEl>
                                          </p:spTgt>
                                        </p:tgtEl>
                                        <p:attrNameLst>
                                          <p:attrName>style.visibility</p:attrName>
                                        </p:attrNameLst>
                                      </p:cBhvr>
                                      <p:to>
                                        <p:strVal val="visible"/>
                                      </p:to>
                                    </p:set>
                                    <p:animEffect transition="in" filter="dissolve">
                                      <p:cBhvr>
                                        <p:cTn id="17" dur="500"/>
                                        <p:tgtEl>
                                          <p:spTgt spid="83661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36612">
                                            <p:txEl>
                                              <p:pRg st="2" end="2"/>
                                            </p:txEl>
                                          </p:spTgt>
                                        </p:tgtEl>
                                        <p:attrNameLst>
                                          <p:attrName>style.visibility</p:attrName>
                                        </p:attrNameLst>
                                      </p:cBhvr>
                                      <p:to>
                                        <p:strVal val="visible"/>
                                      </p:to>
                                    </p:set>
                                    <p:animEffect transition="in" filter="dissolve">
                                      <p:cBhvr>
                                        <p:cTn id="22" dur="500"/>
                                        <p:tgtEl>
                                          <p:spTgt spid="83661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36612">
                                            <p:txEl>
                                              <p:pRg st="3" end="3"/>
                                            </p:txEl>
                                          </p:spTgt>
                                        </p:tgtEl>
                                        <p:attrNameLst>
                                          <p:attrName>style.visibility</p:attrName>
                                        </p:attrNameLst>
                                      </p:cBhvr>
                                      <p:to>
                                        <p:strVal val="visible"/>
                                      </p:to>
                                    </p:set>
                                    <p:animEffect transition="in" filter="dissolve">
                                      <p:cBhvr>
                                        <p:cTn id="27" dur="500"/>
                                        <p:tgtEl>
                                          <p:spTgt spid="83661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836612">
                                            <p:txEl>
                                              <p:pRg st="4" end="4"/>
                                            </p:txEl>
                                          </p:spTgt>
                                        </p:tgtEl>
                                        <p:attrNameLst>
                                          <p:attrName>style.visibility</p:attrName>
                                        </p:attrNameLst>
                                      </p:cBhvr>
                                      <p:to>
                                        <p:strVal val="visible"/>
                                      </p:to>
                                    </p:set>
                                    <p:animEffect transition="in" filter="dissolve">
                                      <p:cBhvr>
                                        <p:cTn id="32" dur="500"/>
                                        <p:tgtEl>
                                          <p:spTgt spid="8366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ChangeArrowheads="1"/>
          </p:cNvSpPr>
          <p:nvPr/>
        </p:nvSpPr>
        <p:spPr bwMode="auto">
          <a:xfrm>
            <a:off x="179388" y="4868863"/>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44804" name="Rectangle 4"/>
          <p:cNvSpPr>
            <a:spLocks noChangeArrowheads="1"/>
          </p:cNvSpPr>
          <p:nvPr/>
        </p:nvSpPr>
        <p:spPr bwMode="auto">
          <a:xfrm>
            <a:off x="107950" y="1341438"/>
            <a:ext cx="8856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n-lt"/>
              </a:rPr>
              <a:t>Before the results of a gravity survey can be interpreted it is necessary to correct for all variations in the Earth’s gravitational field which do not result from the differences of density in the underlying rocks. This process is known as </a:t>
            </a:r>
            <a:r>
              <a:rPr lang="en-US" altLang="it-IT" sz="1600" b="0" dirty="0">
                <a:solidFill>
                  <a:srgbClr val="CC3300"/>
                </a:solidFill>
                <a:latin typeface="+mn-lt"/>
              </a:rPr>
              <a:t>gravity reduction</a:t>
            </a:r>
            <a:r>
              <a:rPr lang="en-US" altLang="it-IT" sz="1600" b="0" dirty="0">
                <a:latin typeface="+mn-lt"/>
              </a:rPr>
              <a:t> or reduction to the geoid</a:t>
            </a:r>
          </a:p>
        </p:txBody>
      </p:sp>
      <p:sp>
        <p:nvSpPr>
          <p:cNvPr id="844807" name="Rectangle 7"/>
          <p:cNvSpPr>
            <a:spLocks noChangeArrowheads="1"/>
          </p:cNvSpPr>
          <p:nvPr/>
        </p:nvSpPr>
        <p:spPr bwMode="auto">
          <a:xfrm>
            <a:off x="107950" y="2492375"/>
            <a:ext cx="8856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n-lt"/>
              </a:rPr>
              <a:t>In practice, it is not possible to measure gravity on the ellipsoid at the place where the reference value is known. The elevation of a measurement station may be hundreds of meters above or below the ellipsoid. Moreover, the gravity station may be surrounded by mountains and valleys that perturb the measurement.</a:t>
            </a:r>
          </a:p>
        </p:txBody>
      </p:sp>
      <p:pic>
        <p:nvPicPr>
          <p:cNvPr id="84480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3789363"/>
            <a:ext cx="4583113" cy="1355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4810" name="Rectangle 10"/>
          <p:cNvSpPr>
            <a:spLocks noChangeArrowheads="1"/>
          </p:cNvSpPr>
          <p:nvPr/>
        </p:nvSpPr>
        <p:spPr bwMode="auto">
          <a:xfrm>
            <a:off x="179388" y="5373688"/>
            <a:ext cx="86407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600" b="0" dirty="0">
                <a:latin typeface="+mn-lt"/>
              </a:rPr>
              <a:t>let P and Q represent gravity stations at different elevations in hilly terrain The theoretical value of gravity is computed at the points R on the reference ellipsoid below P and Q. Thus, we must correct the measured gravity before it can be compared with the reference value.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44804">
                                            <p:txEl>
                                              <p:pRg st="0" end="0"/>
                                            </p:txEl>
                                          </p:spTgt>
                                        </p:tgtEl>
                                        <p:attrNameLst>
                                          <p:attrName>style.visibility</p:attrName>
                                        </p:attrNameLst>
                                      </p:cBhvr>
                                      <p:to>
                                        <p:strVal val="visible"/>
                                      </p:to>
                                    </p:set>
                                    <p:animEffect transition="in" filter="dissolve">
                                      <p:cBhvr>
                                        <p:cTn id="7" dur="500"/>
                                        <p:tgtEl>
                                          <p:spTgt spid="8448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44807">
                                            <p:txEl>
                                              <p:pRg st="0" end="0"/>
                                            </p:txEl>
                                          </p:spTgt>
                                        </p:tgtEl>
                                        <p:attrNameLst>
                                          <p:attrName>style.visibility</p:attrName>
                                        </p:attrNameLst>
                                      </p:cBhvr>
                                      <p:to>
                                        <p:strVal val="visible"/>
                                      </p:to>
                                    </p:set>
                                    <p:animEffect transition="in" filter="dissolve">
                                      <p:cBhvr>
                                        <p:cTn id="12" dur="500"/>
                                        <p:tgtEl>
                                          <p:spTgt spid="8448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44809"/>
                                        </p:tgtEl>
                                        <p:attrNameLst>
                                          <p:attrName>style.visibility</p:attrName>
                                        </p:attrNameLst>
                                      </p:cBhvr>
                                      <p:to>
                                        <p:strVal val="visible"/>
                                      </p:to>
                                    </p:set>
                                    <p:animEffect transition="in" filter="dissolve">
                                      <p:cBhvr>
                                        <p:cTn id="17" dur="500"/>
                                        <p:tgtEl>
                                          <p:spTgt spid="8448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44810"/>
                                        </p:tgtEl>
                                        <p:attrNameLst>
                                          <p:attrName>style.visibility</p:attrName>
                                        </p:attrNameLst>
                                      </p:cBhvr>
                                      <p:to>
                                        <p:strVal val="visible"/>
                                      </p:to>
                                    </p:set>
                                    <p:animEffect transition="in" filter="dissolve">
                                      <p:cBhvr>
                                        <p:cTn id="22" dur="500"/>
                                        <p:tgtEl>
                                          <p:spTgt spid="844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77CE7ED-BC48-4706-80DE-3B7B9094B0D1}" type="slidenum">
              <a:rPr lang="it-IT" altLang="it-IT" sz="1400" b="1" smtClean="0"/>
              <a:pPr>
                <a:spcBef>
                  <a:spcPct val="0"/>
                </a:spcBef>
                <a:buFontTx/>
                <a:buNone/>
              </a:pPr>
              <a:t>33</a:t>
            </a:fld>
            <a:endParaRPr lang="it-IT" altLang="it-IT" sz="1400" b="1" smtClean="0"/>
          </a:p>
        </p:txBody>
      </p:sp>
      <p:sp>
        <p:nvSpPr>
          <p:cNvPr id="64515" name="TextBox 24"/>
          <p:cNvSpPr txBox="1">
            <a:spLocks noChangeArrowheads="1"/>
          </p:cNvSpPr>
          <p:nvPr/>
        </p:nvSpPr>
        <p:spPr bwMode="auto">
          <a:xfrm>
            <a:off x="7667625" y="5805488"/>
            <a:ext cx="1120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panose="020B0604020202020204" pitchFamily="34" charset="0"/>
                <a:cs typeface="Arial" panose="020B0604020202020204" pitchFamily="34" charset="0"/>
              </a:rPr>
              <a:t>0.1 mGal</a:t>
            </a:r>
          </a:p>
        </p:txBody>
      </p:sp>
      <p:pic>
        <p:nvPicPr>
          <p:cNvPr id="645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349500"/>
            <a:ext cx="624046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3338513" y="1116013"/>
            <a:ext cx="1668462" cy="369887"/>
          </a:xfrm>
          <a:prstGeom prst="rect">
            <a:avLst/>
          </a:prstGeom>
          <a:noFill/>
        </p:spPr>
        <p:txBody>
          <a:bodyPr wrap="none">
            <a:spAutoFit/>
          </a:bodyPr>
          <a:lstStyle/>
          <a:p>
            <a:pPr eaLnBrk="1" hangingPunct="1">
              <a:defRPr/>
            </a:pPr>
            <a:r>
              <a:rPr lang="it-IT" dirty="0">
                <a:solidFill>
                  <a:srgbClr val="FF0000"/>
                </a:solidFill>
                <a:latin typeface="+mn-lt"/>
                <a:cs typeface="Arial" charset="0"/>
              </a:rPr>
              <a:t>Marea terrestre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14EA2C-97F8-4793-A090-ED2EF3C1DE4E}" type="slidenum">
              <a:rPr lang="it-IT" altLang="it-IT" sz="1400" b="1" smtClean="0"/>
              <a:pPr>
                <a:spcBef>
                  <a:spcPct val="0"/>
                </a:spcBef>
                <a:buFontTx/>
                <a:buNone/>
              </a:pPr>
              <a:t>34</a:t>
            </a:fld>
            <a:endParaRPr lang="it-IT" altLang="it-IT" sz="1400" b="1" smtClean="0"/>
          </a:p>
        </p:txBody>
      </p:sp>
      <p:pic>
        <p:nvPicPr>
          <p:cNvPr id="6656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484313"/>
            <a:ext cx="6551612"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24"/>
          <p:cNvSpPr txBox="1">
            <a:spLocks noChangeArrowheads="1"/>
          </p:cNvSpPr>
          <p:nvPr/>
        </p:nvSpPr>
        <p:spPr bwMode="auto">
          <a:xfrm>
            <a:off x="7667625" y="5805488"/>
            <a:ext cx="1120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panose="020B0604020202020204" pitchFamily="34" charset="0"/>
                <a:cs typeface="Arial" panose="020B0604020202020204" pitchFamily="34" charset="0"/>
              </a:rPr>
              <a:t>0.1 mGal</a:t>
            </a:r>
          </a:p>
        </p:txBody>
      </p:sp>
      <p:sp>
        <p:nvSpPr>
          <p:cNvPr id="9" name="TextBox 8"/>
          <p:cNvSpPr txBox="1"/>
          <p:nvPr/>
        </p:nvSpPr>
        <p:spPr>
          <a:xfrm>
            <a:off x="3338513" y="1116013"/>
            <a:ext cx="1668462" cy="369887"/>
          </a:xfrm>
          <a:prstGeom prst="rect">
            <a:avLst/>
          </a:prstGeom>
          <a:noFill/>
        </p:spPr>
        <p:txBody>
          <a:bodyPr wrap="none">
            <a:spAutoFit/>
          </a:bodyPr>
          <a:lstStyle/>
          <a:p>
            <a:pPr eaLnBrk="1" hangingPunct="1">
              <a:defRPr/>
            </a:pPr>
            <a:r>
              <a:rPr lang="it-IT" dirty="0">
                <a:solidFill>
                  <a:srgbClr val="FF0000"/>
                </a:solidFill>
                <a:latin typeface="+mn-lt"/>
                <a:cs typeface="Arial" charset="0"/>
              </a:rPr>
              <a:t>Marea terrestre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30469" name="Rectangle 5"/>
          <p:cNvSpPr>
            <a:spLocks noChangeArrowheads="1"/>
          </p:cNvSpPr>
          <p:nvPr/>
        </p:nvSpPr>
        <p:spPr bwMode="auto">
          <a:xfrm>
            <a:off x="107950" y="1196975"/>
            <a:ext cx="467995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A shortcoming of gravimeters is the phenomenon of </a:t>
            </a:r>
            <a:r>
              <a:rPr lang="en-US" altLang="it-IT" sz="1600" b="0" i="1" dirty="0">
                <a:solidFill>
                  <a:srgbClr val="CC3300"/>
                </a:solidFill>
                <a:latin typeface="+mj-lt"/>
              </a:rPr>
              <a:t>drift</a:t>
            </a:r>
            <a:r>
              <a:rPr lang="en-US" altLang="it-IT" sz="1600" b="0" dirty="0">
                <a:latin typeface="+mj-lt"/>
              </a:rPr>
              <a:t>. This refers to a gradual change in reading with time, observable when the instrument is left at a fixed location.</a:t>
            </a:r>
          </a:p>
          <a:p>
            <a:pPr algn="just" eaLnBrk="1" hangingPunct="1">
              <a:spcBef>
                <a:spcPct val="0"/>
              </a:spcBef>
            </a:pPr>
            <a:r>
              <a:rPr lang="en-US" altLang="it-IT" sz="1600" b="0" dirty="0">
                <a:latin typeface="+mj-lt"/>
              </a:rPr>
              <a:t> Drift results from the imperfect elasticity of the springs, which undergo </a:t>
            </a:r>
            <a:r>
              <a:rPr lang="en-US" altLang="it-IT" sz="1600" b="0" dirty="0" err="1">
                <a:latin typeface="+mj-lt"/>
              </a:rPr>
              <a:t>anelastic</a:t>
            </a:r>
            <a:r>
              <a:rPr lang="en-US" altLang="it-IT" sz="1600" b="0" dirty="0">
                <a:latin typeface="+mj-lt"/>
              </a:rPr>
              <a:t> creep with time. Drift can also result from temperature variations which, unless counteracted in some way, cause expansion or contraction of the measuring system and thus give rise to variations in measurements that are unrelated to changes in gravity.</a:t>
            </a:r>
          </a:p>
        </p:txBody>
      </p:sp>
      <p:pic>
        <p:nvPicPr>
          <p:cNvPr id="830473" name="Picture 9" descr="image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895350"/>
            <a:ext cx="39624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474" name="Rectangle 10"/>
          <p:cNvSpPr>
            <a:spLocks noChangeArrowheads="1"/>
          </p:cNvSpPr>
          <p:nvPr/>
        </p:nvSpPr>
        <p:spPr bwMode="auto">
          <a:xfrm>
            <a:off x="107950" y="4221163"/>
            <a:ext cx="47513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The effect is small in modern gravimeters and can be compensated by making a drift correction. This is obtained by repeated occupation of some measurement stations at intervals during the day Gravity readings at other stations are adjusted by comparison with the drift curve. In order to make this correction the time of each measurement must be noted.</a:t>
            </a:r>
          </a:p>
        </p:txBody>
      </p:sp>
      <p:pic>
        <p:nvPicPr>
          <p:cNvPr id="83047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514725"/>
            <a:ext cx="3897313" cy="3154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30469">
                                            <p:txEl>
                                              <p:pRg st="0" end="0"/>
                                            </p:txEl>
                                          </p:spTgt>
                                        </p:tgtEl>
                                        <p:attrNameLst>
                                          <p:attrName>style.visibility</p:attrName>
                                        </p:attrNameLst>
                                      </p:cBhvr>
                                      <p:to>
                                        <p:strVal val="visible"/>
                                      </p:to>
                                    </p:set>
                                    <p:animEffect transition="in" filter="dissolve">
                                      <p:cBhvr>
                                        <p:cTn id="7" dur="500"/>
                                        <p:tgtEl>
                                          <p:spTgt spid="8304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30469">
                                            <p:txEl>
                                              <p:pRg st="1" end="1"/>
                                            </p:txEl>
                                          </p:spTgt>
                                        </p:tgtEl>
                                        <p:attrNameLst>
                                          <p:attrName>style.visibility</p:attrName>
                                        </p:attrNameLst>
                                      </p:cBhvr>
                                      <p:to>
                                        <p:strVal val="visible"/>
                                      </p:to>
                                    </p:set>
                                    <p:animEffect transition="in" filter="dissolve">
                                      <p:cBhvr>
                                        <p:cTn id="12" dur="500"/>
                                        <p:tgtEl>
                                          <p:spTgt spid="83046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30473"/>
                                        </p:tgtEl>
                                        <p:attrNameLst>
                                          <p:attrName>style.visibility</p:attrName>
                                        </p:attrNameLst>
                                      </p:cBhvr>
                                      <p:to>
                                        <p:strVal val="visible"/>
                                      </p:to>
                                    </p:set>
                                    <p:animEffect transition="in" filter="dissolve">
                                      <p:cBhvr>
                                        <p:cTn id="17" dur="500"/>
                                        <p:tgtEl>
                                          <p:spTgt spid="8304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30474">
                                            <p:txEl>
                                              <p:pRg st="0" end="0"/>
                                            </p:txEl>
                                          </p:spTgt>
                                        </p:tgtEl>
                                        <p:attrNameLst>
                                          <p:attrName>style.visibility</p:attrName>
                                        </p:attrNameLst>
                                      </p:cBhvr>
                                      <p:to>
                                        <p:strVal val="visible"/>
                                      </p:to>
                                    </p:set>
                                    <p:animEffect transition="in" filter="dissolve">
                                      <p:cBhvr>
                                        <p:cTn id="22" dur="500"/>
                                        <p:tgtEl>
                                          <p:spTgt spid="83047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30475"/>
                                        </p:tgtEl>
                                        <p:attrNameLst>
                                          <p:attrName>style.visibility</p:attrName>
                                        </p:attrNameLst>
                                      </p:cBhvr>
                                      <p:to>
                                        <p:strVal val="visible"/>
                                      </p:to>
                                    </p:set>
                                    <p:animEffect transition="in" filter="dissolve">
                                      <p:cBhvr>
                                        <p:cTn id="27" dur="500"/>
                                        <p:tgtEl>
                                          <p:spTgt spid="830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20ADCD4-D781-4458-B89E-2874B9178273}" type="slidenum">
              <a:rPr lang="it-IT" altLang="it-IT" sz="1400" b="1" smtClean="0"/>
              <a:pPr>
                <a:spcBef>
                  <a:spcPct val="0"/>
                </a:spcBef>
                <a:buFontTx/>
                <a:buNone/>
              </a:pPr>
              <a:t>36</a:t>
            </a:fld>
            <a:endParaRPr lang="it-IT" altLang="it-IT" sz="1400" b="1" smtClean="0"/>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628775"/>
            <a:ext cx="3960813"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349500"/>
            <a:ext cx="3821113"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529013" y="1116013"/>
            <a:ext cx="1979612" cy="369887"/>
          </a:xfrm>
          <a:prstGeom prst="rect">
            <a:avLst/>
          </a:prstGeom>
          <a:noFill/>
        </p:spPr>
        <p:txBody>
          <a:bodyPr wrap="none">
            <a:spAutoFit/>
          </a:bodyPr>
          <a:lstStyle/>
          <a:p>
            <a:pPr eaLnBrk="1" hangingPunct="1">
              <a:defRPr/>
            </a:pPr>
            <a:r>
              <a:rPr lang="it-IT" dirty="0">
                <a:solidFill>
                  <a:srgbClr val="FF0000"/>
                </a:solidFill>
                <a:latin typeface="+mn-lt"/>
                <a:cs typeface="Arial" charset="0"/>
              </a:rPr>
              <a:t>Deriva strumentale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3C396AF-0399-452D-9D75-03BBC1AB02AF}" type="slidenum">
              <a:rPr lang="it-IT" altLang="it-IT" sz="1400" b="1" smtClean="0"/>
              <a:pPr>
                <a:spcBef>
                  <a:spcPct val="0"/>
                </a:spcBef>
                <a:buFontTx/>
                <a:buNone/>
              </a:pPr>
              <a:t>37</a:t>
            </a:fld>
            <a:endParaRPr lang="it-IT" altLang="it-IT" sz="1400" b="1" smtClean="0"/>
          </a:p>
        </p:txBody>
      </p:sp>
      <p:sp>
        <p:nvSpPr>
          <p:cNvPr id="13" name="TextBox 12"/>
          <p:cNvSpPr txBox="1"/>
          <p:nvPr/>
        </p:nvSpPr>
        <p:spPr>
          <a:xfrm>
            <a:off x="107950" y="1268413"/>
            <a:ext cx="8928100" cy="3540125"/>
          </a:xfrm>
          <a:prstGeom prst="rect">
            <a:avLst/>
          </a:prstGeom>
          <a:noFill/>
        </p:spPr>
        <p:txBody>
          <a:bodyPr>
            <a:spAutoFit/>
          </a:bodyPr>
          <a:lstStyle/>
          <a:p>
            <a:pPr algn="just" eaLnBrk="1" hangingPunct="1">
              <a:defRPr/>
            </a:pPr>
            <a:r>
              <a:rPr lang="it-IT" sz="1600" dirty="0">
                <a:latin typeface="+mn-lt"/>
                <a:cs typeface="Arial" charset="0"/>
              </a:rPr>
              <a:t>Per interpretare i valori di gravità g</a:t>
            </a:r>
            <a:r>
              <a:rPr lang="it-IT" sz="1600" baseline="-25000" dirty="0">
                <a:latin typeface="+mn-lt"/>
                <a:cs typeface="Arial" charset="0"/>
              </a:rPr>
              <a:t>m</a:t>
            </a:r>
            <a:r>
              <a:rPr lang="it-IT" sz="1600" dirty="0">
                <a:latin typeface="+mn-lt"/>
                <a:cs typeface="Arial" charset="0"/>
              </a:rPr>
              <a:t>, che vengono misurati sulla superficie terrestre, in termini di anomalie locali o regionali, bisogna prima rimuovere certi effetti, comuni a tutte le misure. Supponendo che gli effetti di </a:t>
            </a:r>
            <a:r>
              <a:rPr lang="it-IT" sz="1600" dirty="0">
                <a:solidFill>
                  <a:srgbClr val="FF0000"/>
                </a:solidFill>
                <a:latin typeface="+mn-lt"/>
                <a:cs typeface="Arial" charset="0"/>
              </a:rPr>
              <a:t>deriva</a:t>
            </a:r>
            <a:r>
              <a:rPr lang="it-IT" sz="1600" dirty="0">
                <a:latin typeface="+mn-lt"/>
                <a:cs typeface="Arial" charset="0"/>
              </a:rPr>
              <a:t> e </a:t>
            </a:r>
            <a:r>
              <a:rPr lang="it-IT" sz="1600" dirty="0">
                <a:solidFill>
                  <a:srgbClr val="FF0000"/>
                </a:solidFill>
                <a:latin typeface="+mn-lt"/>
                <a:cs typeface="Arial" charset="0"/>
              </a:rPr>
              <a:t>calibrazione</a:t>
            </a:r>
            <a:r>
              <a:rPr lang="it-IT" sz="1600" dirty="0">
                <a:latin typeface="+mn-lt"/>
                <a:cs typeface="Arial" charset="0"/>
              </a:rPr>
              <a:t> dello strumento, nonchè delle maree terrestri siano già stati (se necessario) rimossi, le correzioni (dette anche </a:t>
            </a:r>
            <a:r>
              <a:rPr lang="it-IT" sz="1600" dirty="0">
                <a:solidFill>
                  <a:srgbClr val="FF0000"/>
                </a:solidFill>
                <a:latin typeface="+mn-lt"/>
                <a:cs typeface="Arial" charset="0"/>
              </a:rPr>
              <a:t>riduzioni</a:t>
            </a:r>
            <a:r>
              <a:rPr lang="it-IT" sz="1600" dirty="0">
                <a:latin typeface="+mn-lt"/>
                <a:cs typeface="Arial" charset="0"/>
              </a:rPr>
              <a:t>) da applicare sono:  </a:t>
            </a:r>
          </a:p>
          <a:p>
            <a:pPr algn="just" eaLnBrk="1" hangingPunct="1">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Correzioni di latitudine (gravità normale)</a:t>
            </a:r>
          </a:p>
          <a:p>
            <a:pPr marL="342900" indent="-342900" algn="just" eaLnBrk="1" hangingPunct="1">
              <a:buFont typeface="+mj-lt"/>
              <a:buAutoNum type="arabicParenR"/>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Correzione di aria libera (di Faye)</a:t>
            </a:r>
          </a:p>
          <a:p>
            <a:pPr marL="342900" indent="-342900" algn="just" eaLnBrk="1" hangingPunct="1">
              <a:buFont typeface="+mj-lt"/>
              <a:buAutoNum type="arabicParenR"/>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Correzione della piastra (di Bouguer)</a:t>
            </a:r>
          </a:p>
          <a:p>
            <a:pPr marL="342900" indent="-342900" algn="just" eaLnBrk="1" hangingPunct="1">
              <a:buFont typeface="+mj-lt"/>
              <a:buAutoNum type="arabicParenR"/>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Correzione topografica</a:t>
            </a:r>
          </a:p>
          <a:p>
            <a:pPr marL="342900" indent="-342900" algn="just" eaLnBrk="1" hangingPunct="1">
              <a:buFont typeface="+mj-lt"/>
              <a:buAutoNum type="arabicParenR"/>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Correzione isostatica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0B945B3-BBAB-4D3E-A171-F1DE3206162A}" type="slidenum">
              <a:rPr lang="it-IT" altLang="it-IT" sz="1400" b="1" smtClean="0"/>
              <a:pPr>
                <a:spcBef>
                  <a:spcPct val="0"/>
                </a:spcBef>
                <a:buFontTx/>
                <a:buNone/>
              </a:pPr>
              <a:t>38</a:t>
            </a:fld>
            <a:endParaRPr lang="it-IT" altLang="it-IT" sz="1400" b="1" smtClean="0"/>
          </a:p>
        </p:txBody>
      </p:sp>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41438"/>
            <a:ext cx="7272337"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10"/>
          <p:cNvSpPr txBox="1">
            <a:spLocks noChangeArrowheads="1"/>
          </p:cNvSpPr>
          <p:nvPr/>
        </p:nvSpPr>
        <p:spPr bwMode="auto">
          <a:xfrm>
            <a:off x="5219700" y="6453188"/>
            <a:ext cx="294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i="1">
                <a:latin typeface="Arial" panose="020B0604020202020204" pitchFamily="34" charset="0"/>
                <a:cs typeface="Arial" panose="020B0604020202020204" pitchFamily="34" charset="0"/>
              </a:rPr>
              <a:t>Alessandro Germak (INRIM, 2007)</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7FF1C48-30AA-4615-A1FF-0C35F4BCE9E2}" type="slidenum">
              <a:rPr lang="it-IT" altLang="it-IT" sz="1400" b="1" smtClean="0"/>
              <a:pPr>
                <a:spcBef>
                  <a:spcPct val="0"/>
                </a:spcBef>
                <a:buFontTx/>
                <a:buNone/>
              </a:pPr>
              <a:t>39</a:t>
            </a:fld>
            <a:endParaRPr lang="it-IT" altLang="it-IT" sz="1400" b="1" smtClean="0"/>
          </a:p>
        </p:txBody>
      </p:sp>
      <p:pic>
        <p:nvPicPr>
          <p:cNvPr id="768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41438"/>
            <a:ext cx="784860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Box 7"/>
          <p:cNvSpPr txBox="1">
            <a:spLocks noChangeArrowheads="1"/>
          </p:cNvSpPr>
          <p:nvPr/>
        </p:nvSpPr>
        <p:spPr bwMode="auto">
          <a:xfrm>
            <a:off x="5448300" y="6308725"/>
            <a:ext cx="294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i="1">
                <a:latin typeface="Arial" panose="020B0604020202020204" pitchFamily="34" charset="0"/>
                <a:cs typeface="Arial" panose="020B0604020202020204" pitchFamily="34" charset="0"/>
              </a:rPr>
              <a:t>Alessandro Germak (INRIM, 2007)</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67B6D86-C230-49C2-B19D-EEC6049A9C7A}" type="slidenum">
              <a:rPr lang="it-IT" altLang="it-IT" sz="1400" b="1" smtClean="0"/>
              <a:pPr>
                <a:spcBef>
                  <a:spcPct val="0"/>
                </a:spcBef>
                <a:buFontTx/>
                <a:buNone/>
              </a:pPr>
              <a:t>4</a:t>
            </a:fld>
            <a:endParaRPr lang="it-IT" altLang="it-IT" sz="1400" b="1" smtClean="0"/>
          </a:p>
        </p:txBody>
      </p:sp>
      <p:sp>
        <p:nvSpPr>
          <p:cNvPr id="2" name="TextBox 1"/>
          <p:cNvSpPr txBox="1"/>
          <p:nvPr/>
        </p:nvSpPr>
        <p:spPr>
          <a:xfrm>
            <a:off x="302598" y="1844824"/>
            <a:ext cx="8134672" cy="3785652"/>
          </a:xfrm>
          <a:prstGeom prst="rect">
            <a:avLst/>
          </a:prstGeom>
          <a:noFill/>
        </p:spPr>
        <p:txBody>
          <a:bodyPr wrap="square" rtlCol="0">
            <a:spAutoFit/>
          </a:bodyPr>
          <a:lstStyle/>
          <a:p>
            <a:pPr algn="ctr">
              <a:lnSpc>
                <a:spcPct val="200000"/>
              </a:lnSpc>
            </a:pPr>
            <a:r>
              <a:rPr lang="en-GB" dirty="0" smtClean="0">
                <a:solidFill>
                  <a:srgbClr val="FF0000"/>
                </a:solidFill>
              </a:rPr>
              <a:t>GRAVIMETRO ASSOLUTO</a:t>
            </a:r>
          </a:p>
          <a:p>
            <a:pPr algn="just">
              <a:lnSpc>
                <a:spcPct val="200000"/>
              </a:lnSpc>
            </a:pPr>
            <a:endParaRPr lang="en-GB" dirty="0"/>
          </a:p>
          <a:p>
            <a:pPr algn="just">
              <a:lnSpc>
                <a:spcPct val="200000"/>
              </a:lnSpc>
            </a:pPr>
            <a:r>
              <a:rPr lang="en-GB" dirty="0" smtClean="0"/>
              <a:t>Uno </a:t>
            </a:r>
            <a:r>
              <a:rPr lang="en-GB" dirty="0" err="1" smtClean="0"/>
              <a:t>dei</a:t>
            </a:r>
            <a:r>
              <a:rPr lang="en-GB" dirty="0" smtClean="0"/>
              <a:t> gravimetric </a:t>
            </a:r>
            <a:r>
              <a:rPr lang="en-GB" dirty="0" err="1" smtClean="0"/>
              <a:t>assoluti</a:t>
            </a:r>
            <a:r>
              <a:rPr lang="en-GB" dirty="0" smtClean="0"/>
              <a:t> </a:t>
            </a:r>
            <a:r>
              <a:rPr lang="en-GB" dirty="0" err="1" smtClean="0"/>
              <a:t>più</a:t>
            </a:r>
            <a:r>
              <a:rPr lang="en-GB" dirty="0" smtClean="0"/>
              <a:t> accurate (10 </a:t>
            </a:r>
            <a:r>
              <a:rPr lang="en-GB" dirty="0" err="1" smtClean="0">
                <a:latin typeface="Symbol" panose="05050102010706020507" pitchFamily="18" charset="2"/>
              </a:rPr>
              <a:t>m</a:t>
            </a:r>
            <a:r>
              <a:rPr lang="en-GB" dirty="0" err="1" smtClean="0"/>
              <a:t>gal</a:t>
            </a:r>
            <a:r>
              <a:rPr lang="en-GB" dirty="0" smtClean="0"/>
              <a:t>) è </a:t>
            </a:r>
            <a:r>
              <a:rPr lang="en-GB" dirty="0" err="1" smtClean="0"/>
              <a:t>quello</a:t>
            </a:r>
            <a:r>
              <a:rPr lang="en-GB" dirty="0" smtClean="0"/>
              <a:t> </a:t>
            </a:r>
            <a:r>
              <a:rPr lang="en-GB" dirty="0" err="1" smtClean="0"/>
              <a:t>dell’Istituto</a:t>
            </a:r>
            <a:r>
              <a:rPr lang="en-GB" dirty="0" smtClean="0"/>
              <a:t> </a:t>
            </a:r>
            <a:r>
              <a:rPr lang="en-GB" dirty="0" err="1" smtClean="0"/>
              <a:t>Metrologico</a:t>
            </a:r>
            <a:r>
              <a:rPr lang="en-GB" dirty="0" smtClean="0"/>
              <a:t> </a:t>
            </a:r>
            <a:r>
              <a:rPr lang="en-GB" dirty="0" err="1" smtClean="0"/>
              <a:t>Colonnetti</a:t>
            </a:r>
            <a:r>
              <a:rPr lang="en-GB" dirty="0" smtClean="0"/>
              <a:t> di Torino, </a:t>
            </a:r>
            <a:r>
              <a:rPr lang="en-GB" dirty="0" err="1" smtClean="0"/>
              <a:t>che</a:t>
            </a:r>
            <a:r>
              <a:rPr lang="en-GB" dirty="0" smtClean="0"/>
              <a:t> </a:t>
            </a:r>
            <a:r>
              <a:rPr lang="en-GB" dirty="0" err="1" smtClean="0"/>
              <a:t>si</a:t>
            </a:r>
            <a:r>
              <a:rPr lang="en-GB" dirty="0" smtClean="0"/>
              <a:t> </a:t>
            </a:r>
            <a:r>
              <a:rPr lang="en-GB" dirty="0" err="1" smtClean="0"/>
              <a:t>basa</a:t>
            </a:r>
            <a:r>
              <a:rPr lang="en-GB" dirty="0" smtClean="0"/>
              <a:t> </a:t>
            </a:r>
            <a:r>
              <a:rPr lang="en-GB" dirty="0" err="1" smtClean="0"/>
              <a:t>sulla</a:t>
            </a:r>
            <a:r>
              <a:rPr lang="en-GB" dirty="0" smtClean="0"/>
              <a:t> </a:t>
            </a:r>
            <a:r>
              <a:rPr lang="en-GB" dirty="0" err="1" smtClean="0"/>
              <a:t>caduta</a:t>
            </a:r>
            <a:r>
              <a:rPr lang="en-GB" dirty="0" smtClean="0"/>
              <a:t> </a:t>
            </a:r>
            <a:r>
              <a:rPr lang="en-GB" dirty="0" err="1" smtClean="0"/>
              <a:t>libera</a:t>
            </a:r>
            <a:r>
              <a:rPr lang="en-GB" dirty="0" smtClean="0"/>
              <a:t> </a:t>
            </a:r>
            <a:r>
              <a:rPr lang="en-GB" dirty="0" err="1" smtClean="0"/>
              <a:t>simmetrica</a:t>
            </a:r>
            <a:r>
              <a:rPr lang="en-GB" dirty="0" smtClean="0"/>
              <a:t>: un </a:t>
            </a:r>
            <a:r>
              <a:rPr lang="en-GB" dirty="0" err="1" smtClean="0"/>
              <a:t>corpo</a:t>
            </a:r>
            <a:r>
              <a:rPr lang="en-GB" dirty="0" smtClean="0"/>
              <a:t> </a:t>
            </a:r>
            <a:r>
              <a:rPr lang="en-GB" dirty="0" err="1" smtClean="0"/>
              <a:t>viene</a:t>
            </a:r>
            <a:r>
              <a:rPr lang="en-GB" dirty="0" smtClean="0"/>
              <a:t> </a:t>
            </a:r>
            <a:r>
              <a:rPr lang="en-GB" dirty="0" err="1" smtClean="0"/>
              <a:t>lanciato</a:t>
            </a:r>
            <a:r>
              <a:rPr lang="en-GB" dirty="0" smtClean="0"/>
              <a:t> in alto e </a:t>
            </a:r>
            <a:r>
              <a:rPr lang="en-GB" dirty="0" err="1" smtClean="0"/>
              <a:t>ricade</a:t>
            </a:r>
            <a:r>
              <a:rPr lang="en-GB" dirty="0" smtClean="0"/>
              <a:t>. Per </a:t>
            </a:r>
            <a:r>
              <a:rPr lang="en-GB" dirty="0" err="1" smtClean="0"/>
              <a:t>determinare</a:t>
            </a:r>
            <a:r>
              <a:rPr lang="en-GB" dirty="0" smtClean="0"/>
              <a:t> </a:t>
            </a:r>
            <a:r>
              <a:rPr lang="en-GB" dirty="0" smtClean="0">
                <a:solidFill>
                  <a:srgbClr val="0070C0"/>
                </a:solidFill>
              </a:rPr>
              <a:t>g</a:t>
            </a:r>
            <a:r>
              <a:rPr lang="en-GB" dirty="0" smtClean="0"/>
              <a:t> </a:t>
            </a:r>
            <a:r>
              <a:rPr lang="en-GB" dirty="0" err="1" smtClean="0"/>
              <a:t>bisogna</a:t>
            </a:r>
            <a:r>
              <a:rPr lang="en-GB" dirty="0" smtClean="0"/>
              <a:t> </a:t>
            </a:r>
            <a:r>
              <a:rPr lang="en-GB" dirty="0" err="1" smtClean="0"/>
              <a:t>misurare</a:t>
            </a:r>
            <a:r>
              <a:rPr lang="en-GB" dirty="0" smtClean="0"/>
              <a:t> due tempi </a:t>
            </a:r>
            <a:r>
              <a:rPr lang="en-GB" dirty="0" err="1" smtClean="0"/>
              <a:t>ed</a:t>
            </a:r>
            <a:r>
              <a:rPr lang="en-GB" dirty="0" smtClean="0"/>
              <a:t> </a:t>
            </a:r>
            <a:r>
              <a:rPr lang="en-GB" dirty="0" err="1" smtClean="0"/>
              <a:t>una</a:t>
            </a:r>
            <a:r>
              <a:rPr lang="en-GB" dirty="0" smtClean="0"/>
              <a:t> </a:t>
            </a:r>
            <a:r>
              <a:rPr lang="en-GB" dirty="0" err="1" smtClean="0"/>
              <a:t>lunghezza</a:t>
            </a:r>
            <a:r>
              <a:rPr lang="en-GB" dirty="0" smtClean="0"/>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5218853-0B93-4E98-8E34-0150A3C95710}" type="slidenum">
              <a:rPr lang="it-IT" altLang="it-IT" sz="1400" b="1" smtClean="0"/>
              <a:pPr>
                <a:spcBef>
                  <a:spcPct val="0"/>
                </a:spcBef>
                <a:buFontTx/>
                <a:buNone/>
              </a:pPr>
              <a:t>40</a:t>
            </a:fld>
            <a:endParaRPr lang="it-IT" altLang="it-IT" sz="1400" b="1" smtClean="0"/>
          </a:p>
        </p:txBody>
      </p:sp>
      <p:pic>
        <p:nvPicPr>
          <p:cNvPr id="7885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1268413"/>
            <a:ext cx="70199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7"/>
          <p:cNvSpPr txBox="1">
            <a:spLocks noChangeArrowheads="1"/>
          </p:cNvSpPr>
          <p:nvPr/>
        </p:nvSpPr>
        <p:spPr bwMode="auto">
          <a:xfrm>
            <a:off x="5087938" y="6308725"/>
            <a:ext cx="294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i="1">
                <a:latin typeface="Arial" panose="020B0604020202020204" pitchFamily="34" charset="0"/>
                <a:cs typeface="Arial" panose="020B0604020202020204" pitchFamily="34" charset="0"/>
              </a:rPr>
              <a:t>Alessandro Germak (INRIM, 2007)</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3A42790-D4C1-4ED6-A281-44085FF373E9}" type="slidenum">
              <a:rPr lang="it-IT" altLang="it-IT" sz="1400" b="1" smtClean="0"/>
              <a:pPr>
                <a:spcBef>
                  <a:spcPct val="0"/>
                </a:spcBef>
                <a:buFontTx/>
                <a:buNone/>
              </a:pPr>
              <a:t>41</a:t>
            </a:fld>
            <a:endParaRPr lang="it-IT" altLang="it-IT" sz="1400" b="1" smtClean="0"/>
          </a:p>
        </p:txBody>
      </p:sp>
      <p:sp>
        <p:nvSpPr>
          <p:cNvPr id="13" name="TextBox 12"/>
          <p:cNvSpPr txBox="1"/>
          <p:nvPr/>
        </p:nvSpPr>
        <p:spPr>
          <a:xfrm>
            <a:off x="107950" y="1506538"/>
            <a:ext cx="8928100" cy="338137"/>
          </a:xfrm>
          <a:prstGeom prst="rect">
            <a:avLst/>
          </a:prstGeom>
          <a:noFill/>
        </p:spPr>
        <p:txBody>
          <a:bodyPr>
            <a:spAutoFit/>
          </a:bodyPr>
          <a:lstStyle/>
          <a:p>
            <a:pPr algn="just" eaLnBrk="1" hangingPunct="1">
              <a:defRPr/>
            </a:pPr>
            <a:r>
              <a:rPr lang="it-IT" sz="1600" dirty="0">
                <a:latin typeface="+mn-lt"/>
                <a:cs typeface="Arial" charset="0"/>
              </a:rPr>
              <a:t>La correzione si ottiene sottraendo dal valore misurato g</a:t>
            </a:r>
            <a:r>
              <a:rPr lang="it-IT" sz="1600" baseline="-25000" dirty="0">
                <a:latin typeface="+mn-lt"/>
                <a:cs typeface="Arial" charset="0"/>
              </a:rPr>
              <a:t>m</a:t>
            </a:r>
            <a:r>
              <a:rPr lang="it-IT" sz="1600" dirty="0">
                <a:latin typeface="+mn-lt"/>
                <a:cs typeface="Arial" charset="0"/>
              </a:rPr>
              <a:t> il valore della gravità normale g</a:t>
            </a:r>
            <a:r>
              <a:rPr lang="el-GR" sz="1600" baseline="-25000" dirty="0">
                <a:latin typeface="+mn-lt"/>
                <a:cs typeface="Arial" charset="0"/>
              </a:rPr>
              <a:t>ϕ</a:t>
            </a:r>
            <a:endParaRPr lang="it-IT" sz="1600" baseline="-25000" dirty="0">
              <a:latin typeface="+mn-lt"/>
              <a:cs typeface="Arial" charset="0"/>
            </a:endParaRPr>
          </a:p>
        </p:txBody>
      </p:sp>
      <p:sp>
        <p:nvSpPr>
          <p:cNvPr id="8" name="TextBox 7"/>
          <p:cNvSpPr txBox="1"/>
          <p:nvPr/>
        </p:nvSpPr>
        <p:spPr>
          <a:xfrm>
            <a:off x="3338513" y="1116013"/>
            <a:ext cx="2386012"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di latitudine</a:t>
            </a:r>
          </a:p>
        </p:txBody>
      </p:sp>
      <p:graphicFrame>
        <p:nvGraphicFramePr>
          <p:cNvPr id="80901" name="Object 2"/>
          <p:cNvGraphicFramePr>
            <a:graphicFrameLocks noChangeAspect="1"/>
          </p:cNvGraphicFramePr>
          <p:nvPr/>
        </p:nvGraphicFramePr>
        <p:xfrm>
          <a:off x="3635375" y="1916113"/>
          <a:ext cx="2132013" cy="288925"/>
        </p:xfrm>
        <a:graphic>
          <a:graphicData uri="http://schemas.openxmlformats.org/presentationml/2006/ole">
            <mc:AlternateContent xmlns:mc="http://schemas.openxmlformats.org/markup-compatibility/2006">
              <mc:Choice xmlns:v="urn:schemas-microsoft-com:vml" Requires="v">
                <p:oleObj spid="_x0000_s81027" name="Equation" r:id="rId4" imgW="1879600" imgH="254000" progId="Equation.3">
                  <p:embed/>
                </p:oleObj>
              </mc:Choice>
              <mc:Fallback>
                <p:oleObj name="Equation" r:id="rId4" imgW="1879600" imgH="2540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916113"/>
                        <a:ext cx="213201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107950" y="2268538"/>
            <a:ext cx="8928100" cy="584200"/>
          </a:xfrm>
          <a:prstGeom prst="rect">
            <a:avLst/>
          </a:prstGeom>
          <a:noFill/>
        </p:spPr>
        <p:txBody>
          <a:bodyPr>
            <a:spAutoFit/>
          </a:bodyPr>
          <a:lstStyle/>
          <a:p>
            <a:pPr algn="just" eaLnBrk="1" hangingPunct="1">
              <a:defRPr/>
            </a:pPr>
            <a:r>
              <a:rPr lang="it-IT" sz="1600" dirty="0">
                <a:latin typeface="+mn-lt"/>
                <a:cs typeface="Arial" charset="0"/>
              </a:rPr>
              <a:t>Se la zona della campagna gravimetrica è limitata, si può usare una correzione al primo ordine ottenuta derivando la formula della gravità normale:</a:t>
            </a:r>
            <a:endParaRPr lang="it-IT" sz="1600" baseline="-25000" dirty="0">
              <a:latin typeface="+mn-lt"/>
              <a:cs typeface="Arial" charset="0"/>
            </a:endParaRPr>
          </a:p>
        </p:txBody>
      </p:sp>
      <p:graphicFrame>
        <p:nvGraphicFramePr>
          <p:cNvPr id="80903" name="Object 3"/>
          <p:cNvGraphicFramePr>
            <a:graphicFrameLocks noChangeAspect="1"/>
          </p:cNvGraphicFramePr>
          <p:nvPr/>
        </p:nvGraphicFramePr>
        <p:xfrm>
          <a:off x="1763713" y="2840038"/>
          <a:ext cx="1652587" cy="517525"/>
        </p:xfrm>
        <a:graphic>
          <a:graphicData uri="http://schemas.openxmlformats.org/presentationml/2006/ole">
            <mc:AlternateContent xmlns:mc="http://schemas.openxmlformats.org/markup-compatibility/2006">
              <mc:Choice xmlns:v="urn:schemas-microsoft-com:vml" Requires="v">
                <p:oleObj spid="_x0000_s81028" name="Equation" r:id="rId6" imgW="1422400" imgH="444500" progId="Equation.3">
                  <p:embed/>
                </p:oleObj>
              </mc:Choice>
              <mc:Fallback>
                <p:oleObj name="Equation" r:id="rId6" imgW="1422400" imgH="4445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2840038"/>
                        <a:ext cx="165258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0904" name="Object 4"/>
          <p:cNvGraphicFramePr>
            <a:graphicFrameLocks noChangeAspect="1"/>
          </p:cNvGraphicFramePr>
          <p:nvPr/>
        </p:nvGraphicFramePr>
        <p:xfrm>
          <a:off x="4356100" y="2774950"/>
          <a:ext cx="2932113" cy="509588"/>
        </p:xfrm>
        <a:graphic>
          <a:graphicData uri="http://schemas.openxmlformats.org/presentationml/2006/ole">
            <mc:AlternateContent xmlns:mc="http://schemas.openxmlformats.org/markup-compatibility/2006">
              <mc:Choice xmlns:v="urn:schemas-microsoft-com:vml" Requires="v">
                <p:oleObj spid="_x0000_s81029" name="Equation" r:id="rId8" imgW="2552700" imgH="444500" progId="Equation.3">
                  <p:embed/>
                </p:oleObj>
              </mc:Choice>
              <mc:Fallback>
                <p:oleObj name="Equation" r:id="rId8" imgW="2552700" imgH="4445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6100" y="2774950"/>
                        <a:ext cx="2932113"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0905" name="Object 5"/>
          <p:cNvGraphicFramePr>
            <a:graphicFrameLocks noChangeAspect="1"/>
          </p:cNvGraphicFramePr>
          <p:nvPr/>
        </p:nvGraphicFramePr>
        <p:xfrm>
          <a:off x="7451725" y="2925763"/>
          <a:ext cx="609600" cy="215900"/>
        </p:xfrm>
        <a:graphic>
          <a:graphicData uri="http://schemas.openxmlformats.org/presentationml/2006/ole">
            <mc:AlternateContent xmlns:mc="http://schemas.openxmlformats.org/markup-compatibility/2006">
              <mc:Choice xmlns:v="urn:schemas-microsoft-com:vml" Requires="v">
                <p:oleObj spid="_x0000_s81030" name="Equation" r:id="rId10" imgW="609336" imgH="215806" progId="Equation.3">
                  <p:embed/>
                </p:oleObj>
              </mc:Choice>
              <mc:Fallback>
                <p:oleObj name="Equation" r:id="rId10" imgW="609336" imgH="215806" progId="Equation.3">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1725" y="2925763"/>
                        <a:ext cx="6096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TextBox 15"/>
          <p:cNvSpPr txBox="1"/>
          <p:nvPr/>
        </p:nvSpPr>
        <p:spPr>
          <a:xfrm>
            <a:off x="2916238" y="3522663"/>
            <a:ext cx="1079500" cy="338137"/>
          </a:xfrm>
          <a:prstGeom prst="rect">
            <a:avLst/>
          </a:prstGeom>
          <a:noFill/>
        </p:spPr>
        <p:txBody>
          <a:bodyPr>
            <a:spAutoFit/>
          </a:bodyPr>
          <a:lstStyle/>
          <a:p>
            <a:pPr algn="just" eaLnBrk="1" hangingPunct="1">
              <a:defRPr/>
            </a:pPr>
            <a:r>
              <a:rPr lang="it-IT" sz="1600" dirty="0">
                <a:latin typeface="+mn-lt"/>
                <a:cs typeface="Arial" charset="0"/>
              </a:rPr>
              <a:t>Pertanto:</a:t>
            </a:r>
            <a:endParaRPr lang="it-IT" sz="1600" baseline="-25000" dirty="0">
              <a:latin typeface="+mn-lt"/>
              <a:cs typeface="Arial" charset="0"/>
            </a:endParaRPr>
          </a:p>
        </p:txBody>
      </p:sp>
      <p:graphicFrame>
        <p:nvGraphicFramePr>
          <p:cNvPr id="80907" name="Object 6"/>
          <p:cNvGraphicFramePr>
            <a:graphicFrameLocks noChangeAspect="1"/>
          </p:cNvGraphicFramePr>
          <p:nvPr/>
        </p:nvGraphicFramePr>
        <p:xfrm>
          <a:off x="4140200" y="3441700"/>
          <a:ext cx="1027113" cy="492125"/>
        </p:xfrm>
        <a:graphic>
          <a:graphicData uri="http://schemas.openxmlformats.org/presentationml/2006/ole">
            <mc:AlternateContent xmlns:mc="http://schemas.openxmlformats.org/markup-compatibility/2006">
              <mc:Choice xmlns:v="urn:schemas-microsoft-com:vml" Requires="v">
                <p:oleObj spid="_x0000_s81031" name="Equation" r:id="rId12" imgW="876300" imgH="419100" progId="Equation.3">
                  <p:embed/>
                </p:oleObj>
              </mc:Choice>
              <mc:Fallback>
                <p:oleObj name="Equation" r:id="rId12" imgW="876300" imgH="419100" progId="Equation.3">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40200" y="3441700"/>
                        <a:ext cx="1027113"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p:cNvSpPr txBox="1"/>
          <p:nvPr/>
        </p:nvSpPr>
        <p:spPr>
          <a:xfrm>
            <a:off x="107950" y="3954463"/>
            <a:ext cx="8928100" cy="338137"/>
          </a:xfrm>
          <a:prstGeom prst="rect">
            <a:avLst/>
          </a:prstGeom>
          <a:noFill/>
        </p:spPr>
        <p:txBody>
          <a:bodyPr>
            <a:spAutoFit/>
          </a:bodyPr>
          <a:lstStyle/>
          <a:p>
            <a:pPr algn="just" eaLnBrk="1" hangingPunct="1">
              <a:defRPr/>
            </a:pPr>
            <a:r>
              <a:rPr lang="it-IT" sz="1600" dirty="0">
                <a:latin typeface="+mn-lt"/>
                <a:cs typeface="Arial" charset="0"/>
              </a:rPr>
              <a:t>ove </a:t>
            </a:r>
            <a:r>
              <a:rPr lang="el-GR" sz="1600" dirty="0">
                <a:latin typeface="+mn-lt"/>
                <a:cs typeface="Arial" charset="0"/>
              </a:rPr>
              <a:t>Δ</a:t>
            </a:r>
            <a:r>
              <a:rPr lang="it-IT" sz="1600" dirty="0">
                <a:latin typeface="+mn-lt"/>
                <a:cs typeface="Arial" charset="0"/>
              </a:rPr>
              <a:t>l è lo scostamento in direzione N-S da un punto appropriato in cui la gravità normale è g</a:t>
            </a:r>
            <a:r>
              <a:rPr lang="it-IT" sz="1600" baseline="-25000" dirty="0">
                <a:latin typeface="+mn-lt"/>
                <a:cs typeface="Arial" charset="0"/>
              </a:rPr>
              <a:t>0</a:t>
            </a:r>
            <a:r>
              <a:rPr lang="it-IT" sz="1600" dirty="0">
                <a:latin typeface="+mn-lt"/>
                <a:cs typeface="Arial" charset="0"/>
              </a:rPr>
              <a:t>. Avremo: </a:t>
            </a:r>
            <a:endParaRPr lang="it-IT" sz="1600" baseline="-25000" dirty="0">
              <a:latin typeface="+mn-lt"/>
              <a:cs typeface="Arial" charset="0"/>
            </a:endParaRPr>
          </a:p>
        </p:txBody>
      </p:sp>
      <p:graphicFrame>
        <p:nvGraphicFramePr>
          <p:cNvPr id="80909" name="Object 7"/>
          <p:cNvGraphicFramePr>
            <a:graphicFrameLocks noChangeAspect="1"/>
          </p:cNvGraphicFramePr>
          <p:nvPr/>
        </p:nvGraphicFramePr>
        <p:xfrm>
          <a:off x="3924300" y="4359275"/>
          <a:ext cx="1079500" cy="293688"/>
        </p:xfrm>
        <a:graphic>
          <a:graphicData uri="http://schemas.openxmlformats.org/presentationml/2006/ole">
            <mc:AlternateContent xmlns:mc="http://schemas.openxmlformats.org/markup-compatibility/2006">
              <mc:Choice xmlns:v="urn:schemas-microsoft-com:vml" Requires="v">
                <p:oleObj spid="_x0000_s81032" name="Equation" r:id="rId14" imgW="888614" imgH="241195" progId="Equation.3">
                  <p:embed/>
                </p:oleObj>
              </mc:Choice>
              <mc:Fallback>
                <p:oleObj name="Equation" r:id="rId14" imgW="888614" imgH="241195" progId="Equation.3">
                  <p:embed/>
                  <p:pic>
                    <p:nvPicPr>
                      <p:cNvPr id="0"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24300" y="4359275"/>
                        <a:ext cx="10795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TextBox 19"/>
          <p:cNvSpPr txBox="1"/>
          <p:nvPr/>
        </p:nvSpPr>
        <p:spPr>
          <a:xfrm>
            <a:off x="36513" y="4675188"/>
            <a:ext cx="8928100" cy="338137"/>
          </a:xfrm>
          <a:prstGeom prst="rect">
            <a:avLst/>
          </a:prstGeom>
          <a:noFill/>
        </p:spPr>
        <p:txBody>
          <a:bodyPr>
            <a:spAutoFit/>
          </a:bodyPr>
          <a:lstStyle/>
          <a:p>
            <a:pPr algn="just" eaLnBrk="1" hangingPunct="1">
              <a:defRPr/>
            </a:pPr>
            <a:r>
              <a:rPr lang="it-IT" sz="1600" dirty="0">
                <a:latin typeface="+mn-lt"/>
                <a:cs typeface="Arial" charset="0"/>
              </a:rPr>
              <a:t>Possiamo pertanto esprimere i contributi della gravità nel punto di misura come:</a:t>
            </a:r>
            <a:endParaRPr lang="it-IT" sz="1600" baseline="-25000" dirty="0">
              <a:latin typeface="+mn-lt"/>
              <a:cs typeface="Arial" charset="0"/>
            </a:endParaRPr>
          </a:p>
        </p:txBody>
      </p:sp>
      <p:graphicFrame>
        <p:nvGraphicFramePr>
          <p:cNvPr id="80911" name="Object 8"/>
          <p:cNvGraphicFramePr>
            <a:graphicFrameLocks noChangeAspect="1"/>
          </p:cNvGraphicFramePr>
          <p:nvPr/>
        </p:nvGraphicFramePr>
        <p:xfrm>
          <a:off x="4067175" y="5013325"/>
          <a:ext cx="925513" cy="287338"/>
        </p:xfrm>
        <a:graphic>
          <a:graphicData uri="http://schemas.openxmlformats.org/presentationml/2006/ole">
            <mc:AlternateContent xmlns:mc="http://schemas.openxmlformats.org/markup-compatibility/2006">
              <mc:Choice xmlns:v="urn:schemas-microsoft-com:vml" Requires="v">
                <p:oleObj spid="_x0000_s81033" name="Equation" r:id="rId16" imgW="774364" imgH="241195" progId="Equation.3">
                  <p:embed/>
                </p:oleObj>
              </mc:Choice>
              <mc:Fallback>
                <p:oleObj name="Equation" r:id="rId16" imgW="774364" imgH="241195" progId="Equation.3">
                  <p:embed/>
                  <p:pic>
                    <p:nvPicPr>
                      <p:cNvPr id="0"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67175" y="5013325"/>
                        <a:ext cx="925513"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07950" y="5394325"/>
            <a:ext cx="8928100" cy="338138"/>
          </a:xfrm>
          <a:prstGeom prst="rect">
            <a:avLst/>
          </a:prstGeom>
          <a:noFill/>
        </p:spPr>
        <p:txBody>
          <a:bodyPr>
            <a:spAutoFit/>
          </a:bodyPr>
          <a:lstStyle/>
          <a:p>
            <a:pPr algn="just" eaLnBrk="1" hangingPunct="1">
              <a:defRPr/>
            </a:pPr>
            <a:r>
              <a:rPr lang="it-IT" sz="1600" dirty="0">
                <a:latin typeface="+mn-lt"/>
                <a:cs typeface="Arial" charset="0"/>
              </a:rPr>
              <a:t>Ove con </a:t>
            </a:r>
            <a:r>
              <a:rPr lang="el-GR" sz="1600" dirty="0">
                <a:latin typeface="+mn-lt"/>
                <a:cs typeface="Arial" charset="0"/>
              </a:rPr>
              <a:t>ε</a:t>
            </a:r>
            <a:r>
              <a:rPr lang="it-IT" sz="1600" baseline="-25000" dirty="0">
                <a:latin typeface="+mn-lt"/>
                <a:cs typeface="Arial" charset="0"/>
              </a:rPr>
              <a:t>1</a:t>
            </a:r>
            <a:r>
              <a:rPr lang="it-IT" sz="1600" dirty="0">
                <a:latin typeface="+mn-lt"/>
                <a:cs typeface="Arial" charset="0"/>
              </a:rPr>
              <a:t> indico il contributo di altri fattori. Pertanto:</a:t>
            </a:r>
            <a:endParaRPr lang="it-IT" sz="1600" baseline="-25000" dirty="0">
              <a:latin typeface="+mn-lt"/>
              <a:cs typeface="Arial" charset="0"/>
            </a:endParaRPr>
          </a:p>
        </p:txBody>
      </p:sp>
      <p:graphicFrame>
        <p:nvGraphicFramePr>
          <p:cNvPr id="80913" name="Object 9"/>
          <p:cNvGraphicFramePr>
            <a:graphicFrameLocks noChangeAspect="1"/>
          </p:cNvGraphicFramePr>
          <p:nvPr/>
        </p:nvGraphicFramePr>
        <p:xfrm>
          <a:off x="3708400" y="5732463"/>
          <a:ext cx="2212975" cy="288925"/>
        </p:xfrm>
        <a:graphic>
          <a:graphicData uri="http://schemas.openxmlformats.org/presentationml/2006/ole">
            <mc:AlternateContent xmlns:mc="http://schemas.openxmlformats.org/markup-compatibility/2006">
              <mc:Choice xmlns:v="urn:schemas-microsoft-com:vml" Requires="v">
                <p:oleObj spid="_x0000_s81034" name="Equation" r:id="rId18" imgW="1854200" imgH="241300" progId="Equation.3">
                  <p:embed/>
                </p:oleObj>
              </mc:Choice>
              <mc:Fallback>
                <p:oleObj name="Equation" r:id="rId18" imgW="1854200" imgH="241300" progId="Equation.3">
                  <p:embed/>
                  <p:pic>
                    <p:nvPicPr>
                      <p:cNvPr id="0"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08400" y="5732463"/>
                        <a:ext cx="221297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TextBox 23"/>
          <p:cNvSpPr txBox="1"/>
          <p:nvPr/>
        </p:nvSpPr>
        <p:spPr>
          <a:xfrm>
            <a:off x="36513" y="6115050"/>
            <a:ext cx="8928100" cy="338138"/>
          </a:xfrm>
          <a:prstGeom prst="rect">
            <a:avLst/>
          </a:prstGeom>
          <a:noFill/>
        </p:spPr>
        <p:txBody>
          <a:bodyPr>
            <a:spAutoFit/>
          </a:bodyPr>
          <a:lstStyle/>
          <a:p>
            <a:pPr algn="just" eaLnBrk="1" hangingPunct="1">
              <a:defRPr/>
            </a:pPr>
            <a:r>
              <a:rPr lang="it-IT" sz="1600" dirty="0">
                <a:latin typeface="+mn-lt"/>
                <a:cs typeface="Arial" charset="0"/>
              </a:rPr>
              <a:t>rappresenta una prima </a:t>
            </a:r>
            <a:r>
              <a:rPr lang="it-IT" sz="1600" dirty="0">
                <a:solidFill>
                  <a:srgbClr val="FF0000"/>
                </a:solidFill>
                <a:latin typeface="+mn-lt"/>
                <a:cs typeface="Arial" charset="0"/>
              </a:rPr>
              <a:t>anomalia residua </a:t>
            </a:r>
            <a:r>
              <a:rPr lang="it-IT" sz="1600" dirty="0">
                <a:latin typeface="+mn-lt"/>
                <a:cs typeface="Arial" charset="0"/>
              </a:rPr>
              <a:t>ottenuta (che però non ha nome in quanto di poca utilità).</a:t>
            </a:r>
            <a:endParaRPr lang="it-IT" sz="1600" baseline="-25000" dirty="0">
              <a:latin typeface="+mn-lt"/>
              <a:cs typeface="Arial"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69E8E27-7DBE-4541-800F-7B2B16C95C1D}" type="slidenum">
              <a:rPr lang="it-IT" altLang="it-IT" sz="1400" b="1" smtClean="0"/>
              <a:pPr>
                <a:spcBef>
                  <a:spcPct val="0"/>
                </a:spcBef>
                <a:buFontTx/>
                <a:buNone/>
              </a:pPr>
              <a:t>42</a:t>
            </a:fld>
            <a:endParaRPr lang="it-IT" altLang="it-IT" sz="1400" b="1" smtClean="0"/>
          </a:p>
        </p:txBody>
      </p:sp>
      <p:pic>
        <p:nvPicPr>
          <p:cNvPr id="82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1566863"/>
            <a:ext cx="69643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059113" y="1196975"/>
            <a:ext cx="3263900"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di aria libera (di Faye)</a:t>
            </a: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675" y="4810125"/>
            <a:ext cx="6818313" cy="1919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D3030E2-995C-40CF-8E8E-E53E63EAD1D5}" type="slidenum">
              <a:rPr lang="it-IT" altLang="it-IT" sz="1400" b="1" smtClean="0"/>
              <a:pPr>
                <a:spcBef>
                  <a:spcPct val="0"/>
                </a:spcBef>
                <a:buFontTx/>
                <a:buNone/>
              </a:pPr>
              <a:t>43</a:t>
            </a:fld>
            <a:endParaRPr lang="it-IT" altLang="it-IT" sz="1400" b="1" smtClean="0"/>
          </a:p>
        </p:txBody>
      </p:sp>
      <p:sp>
        <p:nvSpPr>
          <p:cNvPr id="13" name="TextBox 12"/>
          <p:cNvSpPr txBox="1"/>
          <p:nvPr/>
        </p:nvSpPr>
        <p:spPr>
          <a:xfrm>
            <a:off x="107950" y="1506538"/>
            <a:ext cx="8928100" cy="1076325"/>
          </a:xfrm>
          <a:prstGeom prst="rect">
            <a:avLst/>
          </a:prstGeom>
          <a:noFill/>
        </p:spPr>
        <p:txBody>
          <a:bodyPr>
            <a:spAutoFit/>
          </a:bodyPr>
          <a:lstStyle/>
          <a:p>
            <a:pPr algn="just" eaLnBrk="1" hangingPunct="1">
              <a:defRPr/>
            </a:pPr>
            <a:r>
              <a:rPr lang="it-IT" sz="1600" dirty="0">
                <a:latin typeface="+mn-lt"/>
                <a:cs typeface="Arial" charset="0"/>
              </a:rPr>
              <a:t>Poichè la gravità varia come 1/r</a:t>
            </a:r>
            <a:r>
              <a:rPr lang="it-IT" sz="1600" baseline="30000" dirty="0">
                <a:latin typeface="+mn-lt"/>
                <a:cs typeface="Arial" charset="0"/>
              </a:rPr>
              <a:t>2</a:t>
            </a:r>
            <a:r>
              <a:rPr lang="it-IT" sz="1600" dirty="0">
                <a:latin typeface="+mn-lt"/>
                <a:cs typeface="Arial" charset="0"/>
              </a:rPr>
              <a:t>, necessita correggere il dato misurato per la differenza di altitudine del punto (stazione) di misura rispetto al geoide. La correzione viene detta di aria libera in quanto non tiene conto delle masse interposte tra la stazione ed il geoide. Essa viene determinata con grande approssimazione, trascurando la componente centrifuga. </a:t>
            </a:r>
            <a:endParaRPr lang="it-IT" sz="1600" baseline="-25000" dirty="0">
              <a:latin typeface="+mn-lt"/>
              <a:cs typeface="Arial" charset="0"/>
            </a:endParaRPr>
          </a:p>
        </p:txBody>
      </p:sp>
      <p:sp>
        <p:nvSpPr>
          <p:cNvPr id="8" name="TextBox 7"/>
          <p:cNvSpPr txBox="1"/>
          <p:nvPr/>
        </p:nvSpPr>
        <p:spPr>
          <a:xfrm>
            <a:off x="2747963" y="1116013"/>
            <a:ext cx="3263900"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di aria libera (di Faye)</a:t>
            </a:r>
          </a:p>
        </p:txBody>
      </p:sp>
      <p:sp>
        <p:nvSpPr>
          <p:cNvPr id="18" name="TextBox 17"/>
          <p:cNvSpPr txBox="1"/>
          <p:nvPr/>
        </p:nvSpPr>
        <p:spPr>
          <a:xfrm>
            <a:off x="107950" y="3141663"/>
            <a:ext cx="8928100" cy="338137"/>
          </a:xfrm>
          <a:prstGeom prst="rect">
            <a:avLst/>
          </a:prstGeom>
          <a:noFill/>
        </p:spPr>
        <p:txBody>
          <a:bodyPr>
            <a:spAutoFit/>
          </a:bodyPr>
          <a:lstStyle/>
          <a:p>
            <a:pPr algn="just" eaLnBrk="1" hangingPunct="1">
              <a:defRPr/>
            </a:pPr>
            <a:r>
              <a:rPr lang="it-IT" sz="1600" dirty="0">
                <a:latin typeface="+mn-lt"/>
                <a:cs typeface="Arial" charset="0"/>
              </a:rPr>
              <a:t>Pertanto la correzione per l’altitudine sarà:</a:t>
            </a:r>
            <a:endParaRPr lang="it-IT" sz="1600" baseline="-25000" dirty="0">
              <a:latin typeface="+mn-lt"/>
              <a:cs typeface="Arial" charset="0"/>
            </a:endParaRPr>
          </a:p>
        </p:txBody>
      </p:sp>
      <p:sp>
        <p:nvSpPr>
          <p:cNvPr id="20" name="TextBox 19"/>
          <p:cNvSpPr txBox="1"/>
          <p:nvPr/>
        </p:nvSpPr>
        <p:spPr>
          <a:xfrm>
            <a:off x="36513" y="4025900"/>
            <a:ext cx="8928100" cy="339725"/>
          </a:xfrm>
          <a:prstGeom prst="rect">
            <a:avLst/>
          </a:prstGeom>
          <a:noFill/>
        </p:spPr>
        <p:txBody>
          <a:bodyPr>
            <a:spAutoFit/>
          </a:bodyPr>
          <a:lstStyle/>
          <a:p>
            <a:pPr algn="just" eaLnBrk="1" hangingPunct="1">
              <a:defRPr/>
            </a:pPr>
            <a:r>
              <a:rPr lang="it-IT" sz="1600" dirty="0">
                <a:latin typeface="+mn-lt"/>
                <a:cs typeface="Arial" charset="0"/>
              </a:rPr>
              <a:t>In seconda approssimazione i contributi alla gravità nel punto di misura saranno:</a:t>
            </a:r>
          </a:p>
        </p:txBody>
      </p:sp>
      <p:sp>
        <p:nvSpPr>
          <p:cNvPr id="22" name="TextBox 21"/>
          <p:cNvSpPr txBox="1"/>
          <p:nvPr/>
        </p:nvSpPr>
        <p:spPr>
          <a:xfrm>
            <a:off x="107950" y="4675188"/>
            <a:ext cx="8928100" cy="830262"/>
          </a:xfrm>
          <a:prstGeom prst="rect">
            <a:avLst/>
          </a:prstGeom>
          <a:noFill/>
        </p:spPr>
        <p:txBody>
          <a:bodyPr>
            <a:spAutoFit/>
          </a:bodyPr>
          <a:lstStyle/>
          <a:p>
            <a:pPr algn="just" eaLnBrk="1" hangingPunct="1">
              <a:defRPr/>
            </a:pPr>
            <a:r>
              <a:rPr lang="it-IT" sz="1600" dirty="0">
                <a:latin typeface="+mn-lt"/>
                <a:cs typeface="Arial" charset="0"/>
              </a:rPr>
              <a:t>In cui le correzioni per l’altitudine va sottratta se il punto di misura è al di sopra del geoide.</a:t>
            </a:r>
          </a:p>
          <a:p>
            <a:pPr algn="just" eaLnBrk="1" hangingPunct="1">
              <a:defRPr/>
            </a:pPr>
            <a:r>
              <a:rPr lang="it-IT" sz="1600" dirty="0">
                <a:latin typeface="+mn-lt"/>
                <a:cs typeface="Arial" charset="0"/>
              </a:rPr>
              <a:t>Corregendo i dati solamente per la latitudine e l’altitudine si ottiene un’anomalia (</a:t>
            </a:r>
            <a:r>
              <a:rPr lang="el-GR" sz="1600" dirty="0">
                <a:latin typeface="+mn-lt"/>
                <a:cs typeface="Arial" charset="0"/>
              </a:rPr>
              <a:t>ε</a:t>
            </a:r>
            <a:r>
              <a:rPr lang="it-IT" sz="1600" baseline="-25000" dirty="0">
                <a:latin typeface="+mn-lt"/>
                <a:cs typeface="Arial" charset="0"/>
              </a:rPr>
              <a:t>2</a:t>
            </a:r>
            <a:r>
              <a:rPr lang="it-IT" sz="1600" dirty="0">
                <a:latin typeface="+mn-lt"/>
                <a:cs typeface="Arial" charset="0"/>
              </a:rPr>
              <a:t> che però chiamiamo g</a:t>
            </a:r>
            <a:r>
              <a:rPr lang="it-IT" sz="1600" baseline="-25000" dirty="0">
                <a:latin typeface="+mn-lt"/>
                <a:cs typeface="Arial" charset="0"/>
              </a:rPr>
              <a:t>FA</a:t>
            </a:r>
            <a:r>
              <a:rPr lang="it-IT" sz="1600" dirty="0">
                <a:latin typeface="+mn-lt"/>
                <a:cs typeface="Arial" charset="0"/>
              </a:rPr>
              <a:t>) che risulta utile nelle investigazioni locali e regionali:</a:t>
            </a:r>
          </a:p>
        </p:txBody>
      </p:sp>
      <p:sp>
        <p:nvSpPr>
          <p:cNvPr id="24" name="TextBox 23"/>
          <p:cNvSpPr txBox="1"/>
          <p:nvPr/>
        </p:nvSpPr>
        <p:spPr>
          <a:xfrm>
            <a:off x="36513" y="6115050"/>
            <a:ext cx="8928100" cy="338138"/>
          </a:xfrm>
          <a:prstGeom prst="rect">
            <a:avLst/>
          </a:prstGeom>
          <a:noFill/>
        </p:spPr>
        <p:txBody>
          <a:bodyPr>
            <a:spAutoFit/>
          </a:bodyPr>
          <a:lstStyle/>
          <a:p>
            <a:pPr algn="just" eaLnBrk="1" hangingPunct="1">
              <a:defRPr/>
            </a:pPr>
            <a:r>
              <a:rPr lang="it-IT" sz="1600" dirty="0">
                <a:latin typeface="+mn-lt"/>
                <a:cs typeface="Arial" charset="0"/>
              </a:rPr>
              <a:t>e viene chiamata </a:t>
            </a:r>
            <a:r>
              <a:rPr lang="it-IT" sz="1600" dirty="0">
                <a:solidFill>
                  <a:srgbClr val="FF0000"/>
                </a:solidFill>
                <a:latin typeface="+mn-lt"/>
                <a:cs typeface="Arial" charset="0"/>
              </a:rPr>
              <a:t>anomalia dell’aria libera (free-air anomaly)</a:t>
            </a:r>
            <a:r>
              <a:rPr lang="it-IT" sz="1600" dirty="0">
                <a:latin typeface="+mn-lt"/>
                <a:cs typeface="Arial" charset="0"/>
              </a:rPr>
              <a:t>.</a:t>
            </a:r>
            <a:endParaRPr lang="it-IT" sz="1600" baseline="-25000" dirty="0">
              <a:latin typeface="+mn-lt"/>
              <a:cs typeface="Arial" charset="0"/>
            </a:endParaRPr>
          </a:p>
        </p:txBody>
      </p:sp>
      <p:graphicFrame>
        <p:nvGraphicFramePr>
          <p:cNvPr id="85001" name="Object 10"/>
          <p:cNvGraphicFramePr>
            <a:graphicFrameLocks noChangeAspect="1"/>
          </p:cNvGraphicFramePr>
          <p:nvPr/>
        </p:nvGraphicFramePr>
        <p:xfrm>
          <a:off x="2771775" y="2584450"/>
          <a:ext cx="3622675" cy="412750"/>
        </p:xfrm>
        <a:graphic>
          <a:graphicData uri="http://schemas.openxmlformats.org/presentationml/2006/ole">
            <mc:AlternateContent xmlns:mc="http://schemas.openxmlformats.org/markup-compatibility/2006">
              <mc:Choice xmlns:v="urn:schemas-microsoft-com:vml" Requires="v">
                <p:oleObj spid="_x0000_s85061" name="Equation" r:id="rId4" imgW="3454400" imgH="393700" progId="Equation.3">
                  <p:embed/>
                </p:oleObj>
              </mc:Choice>
              <mc:Fallback>
                <p:oleObj name="Equation" r:id="rId4" imgW="3454400" imgH="39370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2584450"/>
                        <a:ext cx="362267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5002" name="Object 11"/>
          <p:cNvGraphicFramePr>
            <a:graphicFrameLocks noChangeAspect="1"/>
          </p:cNvGraphicFramePr>
          <p:nvPr/>
        </p:nvGraphicFramePr>
        <p:xfrm>
          <a:off x="3059113" y="3500438"/>
          <a:ext cx="2932112" cy="504825"/>
        </p:xfrm>
        <a:graphic>
          <a:graphicData uri="http://schemas.openxmlformats.org/presentationml/2006/ole">
            <mc:AlternateContent xmlns:mc="http://schemas.openxmlformats.org/markup-compatibility/2006">
              <mc:Choice xmlns:v="urn:schemas-microsoft-com:vml" Requires="v">
                <p:oleObj spid="_x0000_s85062" name="Equation" r:id="rId6" imgW="2806700" imgH="482600" progId="Equation.3">
                  <p:embed/>
                </p:oleObj>
              </mc:Choice>
              <mc:Fallback>
                <p:oleObj name="Equation" r:id="rId6" imgW="2806700" imgH="4826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113" y="3500438"/>
                        <a:ext cx="2932112"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5003" name="Object 12"/>
          <p:cNvGraphicFramePr>
            <a:graphicFrameLocks noChangeAspect="1"/>
          </p:cNvGraphicFramePr>
          <p:nvPr/>
        </p:nvGraphicFramePr>
        <p:xfrm>
          <a:off x="3708400" y="4365625"/>
          <a:ext cx="1470025" cy="287338"/>
        </p:xfrm>
        <a:graphic>
          <a:graphicData uri="http://schemas.openxmlformats.org/presentationml/2006/ole">
            <mc:AlternateContent xmlns:mc="http://schemas.openxmlformats.org/markup-compatibility/2006">
              <mc:Choice xmlns:v="urn:schemas-microsoft-com:vml" Requires="v">
                <p:oleObj spid="_x0000_s85063" name="Equation" r:id="rId8" imgW="1231366" imgH="241195" progId="Equation.3">
                  <p:embed/>
                </p:oleObj>
              </mc:Choice>
              <mc:Fallback>
                <p:oleObj name="Equation" r:id="rId8" imgW="1231366" imgH="241195" progId="Equation.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4365625"/>
                        <a:ext cx="1470025"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5004" name="Object 13"/>
          <p:cNvGraphicFramePr>
            <a:graphicFrameLocks noChangeAspect="1"/>
          </p:cNvGraphicFramePr>
          <p:nvPr/>
        </p:nvGraphicFramePr>
        <p:xfrm>
          <a:off x="3203575" y="5516563"/>
          <a:ext cx="2911475" cy="288925"/>
        </p:xfrm>
        <a:graphic>
          <a:graphicData uri="http://schemas.openxmlformats.org/presentationml/2006/ole">
            <mc:AlternateContent xmlns:mc="http://schemas.openxmlformats.org/markup-compatibility/2006">
              <mc:Choice xmlns:v="urn:schemas-microsoft-com:vml" Requires="v">
                <p:oleObj spid="_x0000_s85064" name="Equation" r:id="rId10" imgW="2438400" imgH="241300" progId="Equation.3">
                  <p:embed/>
                </p:oleObj>
              </mc:Choice>
              <mc:Fallback>
                <p:oleObj name="Equation" r:id="rId10" imgW="2438400" imgH="241300" progId="Equation.3">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3575" y="5516563"/>
                        <a:ext cx="291147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7950" y="1506538"/>
            <a:ext cx="8928100" cy="1077912"/>
          </a:xfrm>
          <a:prstGeom prst="rect">
            <a:avLst/>
          </a:prstGeom>
          <a:noFill/>
        </p:spPr>
        <p:txBody>
          <a:bodyPr>
            <a:spAutoFit/>
          </a:bodyPr>
          <a:lstStyle/>
          <a:p>
            <a:pPr algn="just" eaLnBrk="1" hangingPunct="1">
              <a:defRPr/>
            </a:pPr>
            <a:r>
              <a:rPr lang="it-IT" sz="1600" dirty="0">
                <a:latin typeface="+mn-lt"/>
                <a:cs typeface="Arial" charset="0"/>
              </a:rPr>
              <a:t>Tiene conto dell’attrazione delle masse interposte tra la stazione di misura ad altezza h ed il geoide, che è stato ignorato nella correzione ad aria libera. Tale effetto può essere approssimato con quello di una piastra (circolare con raggio a →∞) di altezza h e densità uguale alla densità media degli strati sottostanti (NB: non nota in generale, per cui nel caso di campi regionali si assume </a:t>
            </a:r>
            <a:r>
              <a:rPr lang="el-GR" sz="1600" dirty="0">
                <a:latin typeface="+mn-lt"/>
                <a:cs typeface="Arial" charset="0"/>
              </a:rPr>
              <a:t>ρ</a:t>
            </a:r>
            <a:r>
              <a:rPr lang="it-IT" sz="1600" dirty="0">
                <a:latin typeface="+mn-lt"/>
                <a:cs typeface="Arial" charset="0"/>
              </a:rPr>
              <a:t>=2.67 g/cm</a:t>
            </a:r>
            <a:r>
              <a:rPr lang="it-IT" sz="1600" baseline="30000" dirty="0">
                <a:latin typeface="+mn-lt"/>
                <a:cs typeface="Arial" charset="0"/>
              </a:rPr>
              <a:t>3</a:t>
            </a:r>
            <a:r>
              <a:rPr lang="it-IT" sz="1600" dirty="0">
                <a:latin typeface="+mn-lt"/>
                <a:cs typeface="Arial" charset="0"/>
              </a:rPr>
              <a:t>). </a:t>
            </a:r>
          </a:p>
        </p:txBody>
      </p:sp>
      <p:sp>
        <p:nvSpPr>
          <p:cNvPr id="8" name="TextBox 7"/>
          <p:cNvSpPr txBox="1"/>
          <p:nvPr/>
        </p:nvSpPr>
        <p:spPr>
          <a:xfrm>
            <a:off x="2484438" y="1116013"/>
            <a:ext cx="3614737"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della piastra (di Bouguer)</a:t>
            </a:r>
          </a:p>
        </p:txBody>
      </p:sp>
      <p:pic>
        <p:nvPicPr>
          <p:cNvPr id="8704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708275"/>
            <a:ext cx="63373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5157788"/>
            <a:ext cx="6203950" cy="1522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84438" y="1116013"/>
            <a:ext cx="3614737"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della piastra (di Bouguer)</a:t>
            </a:r>
          </a:p>
        </p:txBody>
      </p:sp>
      <p:pic>
        <p:nvPicPr>
          <p:cNvPr id="890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2133600"/>
            <a:ext cx="9142412"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6784DE7-29D6-434D-8520-695AF0DEE103}" type="slidenum">
              <a:rPr lang="it-IT" altLang="it-IT" sz="1400" b="1" smtClean="0"/>
              <a:pPr>
                <a:spcBef>
                  <a:spcPct val="0"/>
                </a:spcBef>
                <a:buFontTx/>
                <a:buNone/>
              </a:pPr>
              <a:t>46</a:t>
            </a:fld>
            <a:endParaRPr lang="it-IT" altLang="it-IT" sz="1400" b="1" smtClean="0"/>
          </a:p>
        </p:txBody>
      </p:sp>
      <p:sp>
        <p:nvSpPr>
          <p:cNvPr id="13" name="TextBox 12"/>
          <p:cNvSpPr txBox="1"/>
          <p:nvPr/>
        </p:nvSpPr>
        <p:spPr>
          <a:xfrm>
            <a:off x="107950" y="1506538"/>
            <a:ext cx="8928100" cy="1322387"/>
          </a:xfrm>
          <a:prstGeom prst="rect">
            <a:avLst/>
          </a:prstGeom>
          <a:noFill/>
        </p:spPr>
        <p:txBody>
          <a:bodyPr>
            <a:spAutoFit/>
          </a:bodyPr>
          <a:lstStyle/>
          <a:p>
            <a:pPr algn="just" eaLnBrk="1" hangingPunct="1">
              <a:defRPr/>
            </a:pPr>
            <a:r>
              <a:rPr lang="it-IT" sz="1600" dirty="0">
                <a:latin typeface="+mn-lt"/>
                <a:cs typeface="Arial" charset="0"/>
              </a:rPr>
              <a:t>Tiene conto dell’attrazione delle masse interposte tra la stazione di misura ad altezza h ed il geoide, che è stato ignorato nella correzione ad aria libera. Tale effetto può essere approssimato con quello di una piastra (circolare con raggio a →∞) di altezza h e densità uguale alla densità media degli strati sottostanti (NB: non nota in generale, per cui nel caso di campi regionali si assume </a:t>
            </a:r>
            <a:r>
              <a:rPr lang="el-GR" sz="1600" dirty="0">
                <a:latin typeface="+mn-lt"/>
                <a:cs typeface="Arial" charset="0"/>
              </a:rPr>
              <a:t>ρ</a:t>
            </a:r>
            <a:r>
              <a:rPr lang="it-IT" sz="1600" dirty="0">
                <a:latin typeface="+mn-lt"/>
                <a:cs typeface="Arial" charset="0"/>
              </a:rPr>
              <a:t>=2.67 g/cm</a:t>
            </a:r>
            <a:r>
              <a:rPr lang="it-IT" sz="1600" baseline="30000" dirty="0">
                <a:latin typeface="+mn-lt"/>
                <a:cs typeface="Arial" charset="0"/>
              </a:rPr>
              <a:t>3</a:t>
            </a:r>
            <a:r>
              <a:rPr lang="it-IT" sz="1600" dirty="0">
                <a:latin typeface="+mn-lt"/>
                <a:cs typeface="Arial" charset="0"/>
              </a:rPr>
              <a:t>). Calcoliamo il contributo alla gravità nel punto di misura di un elementino di massa </a:t>
            </a:r>
          </a:p>
        </p:txBody>
      </p:sp>
      <p:sp>
        <p:nvSpPr>
          <p:cNvPr id="8" name="TextBox 7"/>
          <p:cNvSpPr txBox="1"/>
          <p:nvPr/>
        </p:nvSpPr>
        <p:spPr>
          <a:xfrm>
            <a:off x="2916238" y="1116013"/>
            <a:ext cx="3614737"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della piastra (di Bouguer)</a:t>
            </a:r>
          </a:p>
        </p:txBody>
      </p:sp>
      <p:pic>
        <p:nvPicPr>
          <p:cNvPr id="911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924175"/>
            <a:ext cx="2030412"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2997200"/>
            <a:ext cx="12430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1143" name="Object 8"/>
          <p:cNvGraphicFramePr>
            <a:graphicFrameLocks noChangeAspect="1"/>
          </p:cNvGraphicFramePr>
          <p:nvPr/>
        </p:nvGraphicFramePr>
        <p:xfrm>
          <a:off x="4081463" y="3313113"/>
          <a:ext cx="1282700" cy="260350"/>
        </p:xfrm>
        <a:graphic>
          <a:graphicData uri="http://schemas.openxmlformats.org/presentationml/2006/ole">
            <mc:AlternateContent xmlns:mc="http://schemas.openxmlformats.org/markup-compatibility/2006">
              <mc:Choice xmlns:v="urn:schemas-microsoft-com:vml" Requires="v">
                <p:oleObj spid="_x0000_s91251" name="Equation" r:id="rId6" imgW="1002865" imgH="203112" progId="Equation.3">
                  <p:embed/>
                </p:oleObj>
              </mc:Choice>
              <mc:Fallback>
                <p:oleObj name="Equation" r:id="rId6" imgW="1002865" imgH="203112"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1463" y="3313113"/>
                        <a:ext cx="128270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44" name="Object 9"/>
          <p:cNvGraphicFramePr>
            <a:graphicFrameLocks noChangeAspect="1"/>
          </p:cNvGraphicFramePr>
          <p:nvPr/>
        </p:nvGraphicFramePr>
        <p:xfrm>
          <a:off x="539750" y="4149725"/>
          <a:ext cx="2670175" cy="431800"/>
        </p:xfrm>
        <a:graphic>
          <a:graphicData uri="http://schemas.openxmlformats.org/presentationml/2006/ole">
            <mc:AlternateContent xmlns:mc="http://schemas.openxmlformats.org/markup-compatibility/2006">
              <mc:Choice xmlns:v="urn:schemas-microsoft-com:vml" Requires="v">
                <p:oleObj spid="_x0000_s91252" name="Equation" r:id="rId8" imgW="2590800" imgH="419100" progId="Equation.3">
                  <p:embed/>
                </p:oleObj>
              </mc:Choice>
              <mc:Fallback>
                <p:oleObj name="Equation" r:id="rId8" imgW="2590800" imgH="41910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 y="4149725"/>
                        <a:ext cx="267017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45" name="Object 10"/>
          <p:cNvGraphicFramePr>
            <a:graphicFrameLocks noChangeAspect="1"/>
          </p:cNvGraphicFramePr>
          <p:nvPr/>
        </p:nvGraphicFramePr>
        <p:xfrm>
          <a:off x="4067175" y="4149725"/>
          <a:ext cx="1506538" cy="431800"/>
        </p:xfrm>
        <a:graphic>
          <a:graphicData uri="http://schemas.openxmlformats.org/presentationml/2006/ole">
            <mc:AlternateContent xmlns:mc="http://schemas.openxmlformats.org/markup-compatibility/2006">
              <mc:Choice xmlns:v="urn:schemas-microsoft-com:vml" Requires="v">
                <p:oleObj spid="_x0000_s91253" name="Equation" r:id="rId10" imgW="1371600" imgH="393700" progId="Equation.3">
                  <p:embed/>
                </p:oleObj>
              </mc:Choice>
              <mc:Fallback>
                <p:oleObj name="Equation" r:id="rId10" imgW="1371600" imgH="393700"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67175" y="4149725"/>
                        <a:ext cx="1506538"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46" name="Object 11"/>
          <p:cNvGraphicFramePr>
            <a:graphicFrameLocks noChangeAspect="1"/>
          </p:cNvGraphicFramePr>
          <p:nvPr/>
        </p:nvGraphicFramePr>
        <p:xfrm>
          <a:off x="468313" y="4868863"/>
          <a:ext cx="4976812" cy="576262"/>
        </p:xfrm>
        <a:graphic>
          <a:graphicData uri="http://schemas.openxmlformats.org/presentationml/2006/ole">
            <mc:AlternateContent xmlns:mc="http://schemas.openxmlformats.org/markup-compatibility/2006">
              <mc:Choice xmlns:v="urn:schemas-microsoft-com:vml" Requires="v">
                <p:oleObj spid="_x0000_s91254" name="Equation" r:id="rId12" imgW="4279900" imgH="495300" progId="Equation.3">
                  <p:embed/>
                </p:oleObj>
              </mc:Choice>
              <mc:Fallback>
                <p:oleObj name="Equation" r:id="rId12" imgW="4279900" imgH="495300" progId="Equation.3">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8313" y="4868863"/>
                        <a:ext cx="497681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Left Brace 30"/>
          <p:cNvSpPr/>
          <p:nvPr/>
        </p:nvSpPr>
        <p:spPr>
          <a:xfrm rot="16200000">
            <a:off x="4860132" y="5230019"/>
            <a:ext cx="215900" cy="935037"/>
          </a:xfrm>
          <a:prstGeom prst="leftBrace">
            <a:avLst>
              <a:gd name="adj1" fmla="val 8333"/>
              <a:gd name="adj2" fmla="val 49295"/>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35" name="Bent-Up Arrow 34"/>
          <p:cNvSpPr/>
          <p:nvPr/>
        </p:nvSpPr>
        <p:spPr>
          <a:xfrm rot="5400000">
            <a:off x="5760244" y="5049044"/>
            <a:ext cx="107950" cy="1763712"/>
          </a:xfrm>
          <a:prstGeom prst="bentUpArrow">
            <a:avLst>
              <a:gd name="adj1" fmla="val 25000"/>
              <a:gd name="adj2" fmla="val 3099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aphicFrame>
        <p:nvGraphicFramePr>
          <p:cNvPr id="91149" name="Object 12"/>
          <p:cNvGraphicFramePr>
            <a:graphicFrameLocks noChangeAspect="1"/>
          </p:cNvGraphicFramePr>
          <p:nvPr/>
        </p:nvGraphicFramePr>
        <p:xfrm>
          <a:off x="6875463" y="5661025"/>
          <a:ext cx="1308100" cy="533400"/>
        </p:xfrm>
        <a:graphic>
          <a:graphicData uri="http://schemas.openxmlformats.org/presentationml/2006/ole">
            <mc:AlternateContent xmlns:mc="http://schemas.openxmlformats.org/markup-compatibility/2006">
              <mc:Choice xmlns:v="urn:schemas-microsoft-com:vml" Requires="v">
                <p:oleObj spid="_x0000_s91255" name="Equation" r:id="rId14" imgW="1307532" imgH="533169" progId="Equation.3">
                  <p:embed/>
                </p:oleObj>
              </mc:Choice>
              <mc:Fallback>
                <p:oleObj name="Equation" r:id="rId14" imgW="1307532" imgH="533169" progId="Equation.3">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75463" y="5661025"/>
                        <a:ext cx="13081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50" name="Object 13"/>
          <p:cNvGraphicFramePr>
            <a:graphicFrameLocks noChangeAspect="1"/>
          </p:cNvGraphicFramePr>
          <p:nvPr/>
        </p:nvGraphicFramePr>
        <p:xfrm>
          <a:off x="468313" y="5589588"/>
          <a:ext cx="1243012" cy="576262"/>
        </p:xfrm>
        <a:graphic>
          <a:graphicData uri="http://schemas.openxmlformats.org/presentationml/2006/ole">
            <mc:AlternateContent xmlns:mc="http://schemas.openxmlformats.org/markup-compatibility/2006">
              <mc:Choice xmlns:v="urn:schemas-microsoft-com:vml" Requires="v">
                <p:oleObj spid="_x0000_s91256" name="Equation" r:id="rId16" imgW="1040948" imgH="482391" progId="Equation.3">
                  <p:embed/>
                </p:oleObj>
              </mc:Choice>
              <mc:Fallback>
                <p:oleObj name="Equation" r:id="rId16" imgW="1040948" imgH="482391" progId="Equation.3">
                  <p:embed/>
                  <p:pic>
                    <p:nvPicPr>
                      <p:cNvPr id="0"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8313" y="5589588"/>
                        <a:ext cx="124301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51" name="Object 14"/>
          <p:cNvGraphicFramePr>
            <a:graphicFrameLocks noChangeAspect="1"/>
          </p:cNvGraphicFramePr>
          <p:nvPr/>
        </p:nvGraphicFramePr>
        <p:xfrm>
          <a:off x="468313" y="6237288"/>
          <a:ext cx="1168400" cy="287337"/>
        </p:xfrm>
        <a:graphic>
          <a:graphicData uri="http://schemas.openxmlformats.org/presentationml/2006/ole">
            <mc:AlternateContent xmlns:mc="http://schemas.openxmlformats.org/markup-compatibility/2006">
              <mc:Choice xmlns:v="urn:schemas-microsoft-com:vml" Requires="v">
                <p:oleObj spid="_x0000_s91257" name="Equation" r:id="rId18" imgW="875920" imgH="215806" progId="Equation.3">
                  <p:embed/>
                </p:oleObj>
              </mc:Choice>
              <mc:Fallback>
                <p:oleObj name="Equation" r:id="rId18" imgW="875920" imgH="215806" progId="Equation.3">
                  <p:embed/>
                  <p:pic>
                    <p:nvPicPr>
                      <p:cNvPr id="0" name="Object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8313" y="6237288"/>
                        <a:ext cx="1168400"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1152" name="Picture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67400" y="2924175"/>
            <a:ext cx="31019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954D00D-B196-48EB-BA4E-405ED065FC99}" type="slidenum">
              <a:rPr lang="it-IT" altLang="it-IT" sz="1400" b="1" smtClean="0"/>
              <a:pPr>
                <a:spcBef>
                  <a:spcPct val="0"/>
                </a:spcBef>
                <a:buFontTx/>
                <a:buNone/>
              </a:pPr>
              <a:t>47</a:t>
            </a:fld>
            <a:endParaRPr lang="it-IT" altLang="it-IT" sz="1400" b="1" smtClean="0"/>
          </a:p>
        </p:txBody>
      </p:sp>
      <p:sp>
        <p:nvSpPr>
          <p:cNvPr id="13" name="TextBox 12"/>
          <p:cNvSpPr txBox="1"/>
          <p:nvPr/>
        </p:nvSpPr>
        <p:spPr>
          <a:xfrm>
            <a:off x="107950" y="1268413"/>
            <a:ext cx="8928100" cy="338137"/>
          </a:xfrm>
          <a:prstGeom prst="rect">
            <a:avLst/>
          </a:prstGeom>
          <a:noFill/>
        </p:spPr>
        <p:txBody>
          <a:bodyPr>
            <a:spAutoFit/>
          </a:bodyPr>
          <a:lstStyle/>
          <a:p>
            <a:pPr algn="just" eaLnBrk="1" hangingPunct="1">
              <a:defRPr/>
            </a:pPr>
            <a:r>
              <a:rPr lang="it-IT" sz="1600" dirty="0">
                <a:latin typeface="+mn-lt"/>
                <a:cs typeface="Arial" charset="0"/>
              </a:rPr>
              <a:t>Pertanto l’approssimazione successiva alla gravità nel punto di misura sarà:</a:t>
            </a:r>
          </a:p>
        </p:txBody>
      </p:sp>
      <p:graphicFrame>
        <p:nvGraphicFramePr>
          <p:cNvPr id="93188" name="Object 9"/>
          <p:cNvGraphicFramePr>
            <a:graphicFrameLocks noChangeAspect="1"/>
          </p:cNvGraphicFramePr>
          <p:nvPr/>
        </p:nvGraphicFramePr>
        <p:xfrm>
          <a:off x="3779838" y="1700213"/>
          <a:ext cx="1925637" cy="288925"/>
        </p:xfrm>
        <a:graphic>
          <a:graphicData uri="http://schemas.openxmlformats.org/presentationml/2006/ole">
            <mc:AlternateContent xmlns:mc="http://schemas.openxmlformats.org/markup-compatibility/2006">
              <mc:Choice xmlns:v="urn:schemas-microsoft-com:vml" Requires="v">
                <p:oleObj spid="_x0000_s93220" name="Equation" r:id="rId4" imgW="1612900" imgH="241300" progId="Equation.3">
                  <p:embed/>
                </p:oleObj>
              </mc:Choice>
              <mc:Fallback>
                <p:oleObj name="Equation" r:id="rId4" imgW="1612900" imgH="2413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700213"/>
                        <a:ext cx="1925637"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07950" y="2290763"/>
            <a:ext cx="8928100" cy="1570037"/>
          </a:xfrm>
          <a:prstGeom prst="rect">
            <a:avLst/>
          </a:prstGeom>
          <a:noFill/>
        </p:spPr>
        <p:txBody>
          <a:bodyPr>
            <a:spAutoFit/>
          </a:bodyPr>
          <a:lstStyle/>
          <a:p>
            <a:pPr algn="just" eaLnBrk="1" hangingPunct="1">
              <a:defRPr/>
            </a:pPr>
            <a:r>
              <a:rPr lang="it-IT" sz="1600" dirty="0">
                <a:latin typeface="+mn-lt"/>
                <a:cs typeface="Arial" charset="0"/>
              </a:rPr>
              <a:t>La correzione è positiva poichè la piastra attrae con una massa extra il punto di misura rispetto al geoide. La correzione </a:t>
            </a:r>
            <a:r>
              <a:rPr lang="el-GR" sz="1600" dirty="0">
                <a:latin typeface="+mn-lt"/>
                <a:cs typeface="Arial" charset="0"/>
              </a:rPr>
              <a:t>Δ</a:t>
            </a:r>
            <a:r>
              <a:rPr lang="it-IT" sz="1600" dirty="0">
                <a:latin typeface="+mn-lt"/>
                <a:cs typeface="Arial" charset="0"/>
              </a:rPr>
              <a:t>g</a:t>
            </a:r>
            <a:r>
              <a:rPr lang="it-IT" sz="1600" baseline="-25000" dirty="0">
                <a:latin typeface="+mn-lt"/>
                <a:cs typeface="Arial" charset="0"/>
              </a:rPr>
              <a:t>B</a:t>
            </a:r>
            <a:r>
              <a:rPr lang="it-IT" sz="1600" dirty="0">
                <a:latin typeface="+mn-lt"/>
                <a:cs typeface="Arial" charset="0"/>
              </a:rPr>
              <a:t> risulta (per </a:t>
            </a:r>
            <a:r>
              <a:rPr lang="el-GR" sz="1600" dirty="0">
                <a:latin typeface="+mn-lt"/>
                <a:cs typeface="Arial" charset="0"/>
              </a:rPr>
              <a:t>ρ</a:t>
            </a:r>
            <a:r>
              <a:rPr lang="it-IT" sz="1600" dirty="0">
                <a:latin typeface="+mn-lt"/>
                <a:cs typeface="Arial" charset="0"/>
              </a:rPr>
              <a:t>=2.67 g/cm</a:t>
            </a:r>
            <a:r>
              <a:rPr lang="it-IT" sz="1600" baseline="30000" dirty="0">
                <a:latin typeface="+mn-lt"/>
                <a:cs typeface="Arial" charset="0"/>
              </a:rPr>
              <a:t>3</a:t>
            </a:r>
            <a:r>
              <a:rPr lang="it-IT" sz="1600" dirty="0">
                <a:latin typeface="+mn-lt"/>
                <a:cs typeface="Arial" charset="0"/>
              </a:rPr>
              <a:t>) di circa 0.112 mgal/m.</a:t>
            </a:r>
          </a:p>
          <a:p>
            <a:pPr algn="just" eaLnBrk="1" hangingPunct="1">
              <a:defRPr/>
            </a:pPr>
            <a:r>
              <a:rPr lang="it-IT" sz="1600" dirty="0">
                <a:latin typeface="+mn-lt"/>
                <a:cs typeface="Arial" charset="0"/>
              </a:rPr>
              <a:t>L’ anomalia risultante (</a:t>
            </a:r>
            <a:r>
              <a:rPr lang="el-GR" sz="1600" dirty="0">
                <a:latin typeface="+mn-lt"/>
                <a:cs typeface="Arial" charset="0"/>
              </a:rPr>
              <a:t>ε</a:t>
            </a:r>
            <a:r>
              <a:rPr lang="it-IT" sz="1600" baseline="-25000" dirty="0">
                <a:latin typeface="+mn-lt"/>
                <a:cs typeface="Arial" charset="0"/>
              </a:rPr>
              <a:t>3</a:t>
            </a:r>
            <a:r>
              <a:rPr lang="it-IT" sz="1600" dirty="0">
                <a:latin typeface="+mn-lt"/>
                <a:cs typeface="Arial" charset="0"/>
              </a:rPr>
              <a:t>) viene detta </a:t>
            </a:r>
            <a:r>
              <a:rPr lang="it-IT" sz="1600" dirty="0">
                <a:solidFill>
                  <a:srgbClr val="FF0000"/>
                </a:solidFill>
                <a:latin typeface="+mn-lt"/>
                <a:cs typeface="Arial" charset="0"/>
              </a:rPr>
              <a:t>anomalia di Bouguer semplice</a:t>
            </a:r>
            <a:r>
              <a:rPr lang="it-IT" sz="1600" dirty="0">
                <a:latin typeface="+mn-lt"/>
                <a:cs typeface="Arial" charset="0"/>
              </a:rPr>
              <a:t>.  </a:t>
            </a:r>
          </a:p>
          <a:p>
            <a:pPr algn="just" eaLnBrk="1" hangingPunct="1">
              <a:defRPr/>
            </a:pPr>
            <a:r>
              <a:rPr lang="it-IT" sz="1600" dirty="0">
                <a:latin typeface="+mn-lt"/>
                <a:cs typeface="Arial" charset="0"/>
              </a:rPr>
              <a:t>Per ottenere l’anomalia di Bouguer in mare si sostituisce all’acqua di densità 1 g/cm</a:t>
            </a:r>
            <a:r>
              <a:rPr lang="it-IT" sz="1600" baseline="30000" dirty="0">
                <a:latin typeface="+mn-lt"/>
                <a:cs typeface="Arial" charset="0"/>
              </a:rPr>
              <a:t>3 </a:t>
            </a:r>
            <a:r>
              <a:rPr lang="it-IT" sz="1600" dirty="0">
                <a:latin typeface="+mn-lt"/>
                <a:cs typeface="Arial" charset="0"/>
              </a:rPr>
              <a:t>materiale di densità =2.67 g/cm</a:t>
            </a:r>
            <a:r>
              <a:rPr lang="it-IT" sz="1600" baseline="30000" dirty="0">
                <a:latin typeface="+mn-lt"/>
                <a:cs typeface="Arial" charset="0"/>
              </a:rPr>
              <a:t>3 </a:t>
            </a:r>
            <a:r>
              <a:rPr lang="it-IT" sz="1600" dirty="0">
                <a:latin typeface="+mn-lt"/>
                <a:cs typeface="Arial" charset="0"/>
              </a:rPr>
              <a:t>e quindi si somma l’attrazione addizionale (dovuta al contrasto di densità 1.67 g/cm</a:t>
            </a:r>
            <a:r>
              <a:rPr lang="it-IT" sz="1600" baseline="30000" dirty="0">
                <a:latin typeface="+mn-lt"/>
                <a:cs typeface="Arial" charset="0"/>
              </a:rPr>
              <a:t>3</a:t>
            </a:r>
            <a:r>
              <a:rPr lang="it-IT" sz="1600" dirty="0">
                <a:latin typeface="+mn-lt"/>
                <a:cs typeface="Arial" charset="0"/>
              </a:rPr>
              <a:t>) del materiale</a:t>
            </a:r>
            <a:r>
              <a:rPr lang="it-IT" sz="1600" baseline="30000" dirty="0">
                <a:latin typeface="+mn-lt"/>
                <a:cs typeface="Arial" charset="0"/>
              </a:rPr>
              <a:t> </a:t>
            </a:r>
            <a:endParaRPr lang="it-IT" sz="1600" dirty="0">
              <a:latin typeface="+mn-lt"/>
              <a:cs typeface="Arial" charset="0"/>
            </a:endParaRPr>
          </a:p>
        </p:txBody>
      </p:sp>
      <p:graphicFrame>
        <p:nvGraphicFramePr>
          <p:cNvPr id="93190" name="Object 10"/>
          <p:cNvGraphicFramePr>
            <a:graphicFrameLocks noChangeAspect="1"/>
          </p:cNvGraphicFramePr>
          <p:nvPr/>
        </p:nvGraphicFramePr>
        <p:xfrm>
          <a:off x="3276600" y="4005263"/>
          <a:ext cx="2463800" cy="287337"/>
        </p:xfrm>
        <a:graphic>
          <a:graphicData uri="http://schemas.openxmlformats.org/presentationml/2006/ole">
            <mc:AlternateContent xmlns:mc="http://schemas.openxmlformats.org/markup-compatibility/2006">
              <mc:Choice xmlns:v="urn:schemas-microsoft-com:vml" Requires="v">
                <p:oleObj spid="_x0000_s93221" name="Equation" r:id="rId6" imgW="1955800" imgH="228600" progId="Equation.3">
                  <p:embed/>
                </p:oleObj>
              </mc:Choice>
              <mc:Fallback>
                <p:oleObj name="Equation" r:id="rId6" imgW="1955800" imgH="2286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005263"/>
                        <a:ext cx="2463800"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 name="TextBox 25"/>
          <p:cNvSpPr txBox="1"/>
          <p:nvPr/>
        </p:nvSpPr>
        <p:spPr>
          <a:xfrm>
            <a:off x="179388" y="4584700"/>
            <a:ext cx="8928100" cy="1076325"/>
          </a:xfrm>
          <a:prstGeom prst="rect">
            <a:avLst/>
          </a:prstGeom>
          <a:noFill/>
        </p:spPr>
        <p:txBody>
          <a:bodyPr>
            <a:spAutoFit/>
          </a:bodyPr>
          <a:lstStyle/>
          <a:p>
            <a:pPr algn="just" eaLnBrk="1" hangingPunct="1">
              <a:defRPr/>
            </a:pPr>
            <a:r>
              <a:rPr lang="it-IT" sz="1600" dirty="0">
                <a:latin typeface="+mn-lt"/>
                <a:cs typeface="Arial" charset="0"/>
              </a:rPr>
              <a:t>alla gravità in aria libera. La formula da una correzione di </a:t>
            </a:r>
            <a:r>
              <a:rPr lang="it-IT" sz="1600" dirty="0">
                <a:solidFill>
                  <a:srgbClr val="FF0000"/>
                </a:solidFill>
                <a:latin typeface="+mn-lt"/>
                <a:cs typeface="Arial" charset="0"/>
              </a:rPr>
              <a:t>0.070 mgal/m</a:t>
            </a:r>
            <a:r>
              <a:rPr lang="it-IT" sz="1600" dirty="0">
                <a:latin typeface="+mn-lt"/>
                <a:cs typeface="Arial" charset="0"/>
              </a:rPr>
              <a:t>.</a:t>
            </a:r>
          </a:p>
          <a:p>
            <a:pPr algn="just" eaLnBrk="1" hangingPunct="1">
              <a:defRPr/>
            </a:pPr>
            <a:r>
              <a:rPr lang="it-IT" sz="1600" dirty="0">
                <a:latin typeface="+mn-lt"/>
                <a:cs typeface="Arial" charset="0"/>
              </a:rPr>
              <a:t>Poichè l’anomalia in aria libera è di solito molto piccola, si ottiene una forte anomalia di Bouguer positiva nella maggior parte delle regioni oceaniche. Pertanto, con dati marini, non ci sono vantaggi nell’usare le anomalie di Bouguer rispetto a quelle in aria libera.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E034B21-6F73-47B2-9A80-76F93562C490}" type="slidenum">
              <a:rPr lang="it-IT" altLang="it-IT" sz="1400" b="1" smtClean="0"/>
              <a:pPr>
                <a:spcBef>
                  <a:spcPct val="0"/>
                </a:spcBef>
                <a:buFontTx/>
                <a:buNone/>
              </a:pPr>
              <a:t>48</a:t>
            </a:fld>
            <a:endParaRPr lang="it-IT" altLang="it-IT" sz="1400" b="1" smtClean="0"/>
          </a:p>
        </p:txBody>
      </p:sp>
      <p:sp>
        <p:nvSpPr>
          <p:cNvPr id="13" name="TextBox 12"/>
          <p:cNvSpPr txBox="1"/>
          <p:nvPr/>
        </p:nvSpPr>
        <p:spPr>
          <a:xfrm>
            <a:off x="107950" y="1227138"/>
            <a:ext cx="8928100" cy="1570037"/>
          </a:xfrm>
          <a:prstGeom prst="rect">
            <a:avLst/>
          </a:prstGeom>
          <a:noFill/>
        </p:spPr>
        <p:txBody>
          <a:bodyPr>
            <a:spAutoFit/>
          </a:bodyPr>
          <a:lstStyle/>
          <a:p>
            <a:pPr algn="just" eaLnBrk="1" hangingPunct="1">
              <a:defRPr/>
            </a:pPr>
            <a:r>
              <a:rPr lang="it-IT" sz="1600" dirty="0">
                <a:latin typeface="+mn-lt"/>
                <a:cs typeface="Arial" charset="0"/>
              </a:rPr>
              <a:t>Se la stazione di misura non è situata su un altopiano, ma in mezzo a montagne e valli, occorre aggiungere alla correzione di Bouguer  quella dovuta alla topografia. Da notare che la topografia riduce il valore delle misure: infatti aggiunge all’attrazione verso l’alto (colline), ovvero provoca una mancanza di attrazione verso il basso (valli). Per calcolare le correzioni si suddivide la zona circostante la stazione di misura secondo prismi a sezione di settore circolare con una base alla quota di misura ed altezza corrispondente alla quota media del settore</a:t>
            </a:r>
          </a:p>
        </p:txBody>
      </p:sp>
      <p:sp>
        <p:nvSpPr>
          <p:cNvPr id="12" name="TextBox 11"/>
          <p:cNvSpPr txBox="1"/>
          <p:nvPr/>
        </p:nvSpPr>
        <p:spPr>
          <a:xfrm>
            <a:off x="2916238" y="836613"/>
            <a:ext cx="2390775"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topografica</a:t>
            </a:r>
          </a:p>
        </p:txBody>
      </p:sp>
      <p:pic>
        <p:nvPicPr>
          <p:cNvPr id="9523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797175"/>
            <a:ext cx="5399088"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275" y="5326063"/>
            <a:ext cx="4984750" cy="1474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D23A21D-F7D2-422E-BC9E-DD844D4BFB4A}" type="slidenum">
              <a:rPr lang="it-IT" altLang="it-IT" sz="1400" b="1" smtClean="0"/>
              <a:pPr>
                <a:spcBef>
                  <a:spcPct val="0"/>
                </a:spcBef>
                <a:buFontTx/>
                <a:buNone/>
              </a:pPr>
              <a:t>49</a:t>
            </a:fld>
            <a:endParaRPr lang="it-IT" altLang="it-IT" sz="1400" b="1" smtClean="0"/>
          </a:p>
        </p:txBody>
      </p:sp>
      <p:sp>
        <p:nvSpPr>
          <p:cNvPr id="13" name="TextBox 12"/>
          <p:cNvSpPr txBox="1"/>
          <p:nvPr/>
        </p:nvSpPr>
        <p:spPr>
          <a:xfrm>
            <a:off x="107950" y="1506538"/>
            <a:ext cx="8928100" cy="1570037"/>
          </a:xfrm>
          <a:prstGeom prst="rect">
            <a:avLst/>
          </a:prstGeom>
          <a:noFill/>
        </p:spPr>
        <p:txBody>
          <a:bodyPr>
            <a:spAutoFit/>
          </a:bodyPr>
          <a:lstStyle/>
          <a:p>
            <a:pPr algn="just" eaLnBrk="1" hangingPunct="1">
              <a:defRPr/>
            </a:pPr>
            <a:r>
              <a:rPr lang="it-IT" sz="1600" dirty="0">
                <a:latin typeface="+mn-lt"/>
                <a:cs typeface="Arial" charset="0"/>
              </a:rPr>
              <a:t>Se la stazione di misura non è situata su un altopiano, ma in mezzo a montagne e valli, occorre aggiungere alla correzione di Bouguer  quella dovuta alla topografia. Da notare che la topografia riduce il valore delle misure: infatti aggiunge all’attrazione verso l’alto (colline), ovvero provoca una mancanza di attrazione verso il basso (valli). Per calcolare le correzioni si suddivide la zona circostante la stazione di misura secondo prismi a sezione di settore circolare con una base alla quota di misura ed altezza corrispondente alla quota media del settore</a:t>
            </a:r>
          </a:p>
        </p:txBody>
      </p:sp>
      <p:sp>
        <p:nvSpPr>
          <p:cNvPr id="26" name="TextBox 25"/>
          <p:cNvSpPr txBox="1"/>
          <p:nvPr/>
        </p:nvSpPr>
        <p:spPr>
          <a:xfrm>
            <a:off x="3492500" y="3141663"/>
            <a:ext cx="5400675" cy="830262"/>
          </a:xfrm>
          <a:prstGeom prst="rect">
            <a:avLst/>
          </a:prstGeom>
          <a:noFill/>
        </p:spPr>
        <p:txBody>
          <a:bodyPr>
            <a:spAutoFit/>
          </a:bodyPr>
          <a:lstStyle/>
          <a:p>
            <a:pPr algn="just" eaLnBrk="1" hangingPunct="1">
              <a:defRPr/>
            </a:pPr>
            <a:r>
              <a:rPr lang="it-IT" sz="1600" dirty="0">
                <a:latin typeface="+mn-lt"/>
                <a:cs typeface="Arial" charset="0"/>
              </a:rPr>
              <a:t>Il calcolo dell’attrazione gravitazionale è analogo a quello della piastra infinita solo il limite di integrazione per r’ varia da a</a:t>
            </a:r>
            <a:r>
              <a:rPr lang="it-IT" sz="1600" baseline="-25000" dirty="0">
                <a:latin typeface="+mn-lt"/>
                <a:cs typeface="Arial" charset="0"/>
              </a:rPr>
              <a:t>1 </a:t>
            </a:r>
            <a:r>
              <a:rPr lang="it-IT" sz="1600" dirty="0">
                <a:latin typeface="+mn-lt"/>
                <a:cs typeface="Arial" charset="0"/>
              </a:rPr>
              <a:t>ad a</a:t>
            </a:r>
            <a:r>
              <a:rPr lang="it-IT" sz="1600" baseline="-25000" dirty="0">
                <a:latin typeface="+mn-lt"/>
                <a:cs typeface="Arial" charset="0"/>
              </a:rPr>
              <a:t>2</a:t>
            </a:r>
            <a:r>
              <a:rPr lang="it-IT" sz="1600" dirty="0">
                <a:latin typeface="+mn-lt"/>
                <a:cs typeface="Arial" charset="0"/>
              </a:rPr>
              <a:t> per cui</a:t>
            </a:r>
          </a:p>
        </p:txBody>
      </p:sp>
      <p:sp>
        <p:nvSpPr>
          <p:cNvPr id="12" name="TextBox 11"/>
          <p:cNvSpPr txBox="1"/>
          <p:nvPr/>
        </p:nvSpPr>
        <p:spPr>
          <a:xfrm>
            <a:off x="2916238" y="1116013"/>
            <a:ext cx="2390775"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topografica</a:t>
            </a:r>
          </a:p>
        </p:txBody>
      </p:sp>
      <p:pic>
        <p:nvPicPr>
          <p:cNvPr id="972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068638"/>
            <a:ext cx="2844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7287" name="Object 5"/>
          <p:cNvGraphicFramePr>
            <a:graphicFrameLocks noChangeAspect="1"/>
          </p:cNvGraphicFramePr>
          <p:nvPr/>
        </p:nvGraphicFramePr>
        <p:xfrm>
          <a:off x="611188" y="4797425"/>
          <a:ext cx="927100" cy="558800"/>
        </p:xfrm>
        <a:graphic>
          <a:graphicData uri="http://schemas.openxmlformats.org/presentationml/2006/ole">
            <mc:AlternateContent xmlns:mc="http://schemas.openxmlformats.org/markup-compatibility/2006">
              <mc:Choice xmlns:v="urn:schemas-microsoft-com:vml" Requires="v">
                <p:oleObj spid="_x0000_s97334" name="Equation" r:id="rId5" imgW="927100" imgH="558800" progId="Equation.3">
                  <p:embed/>
                </p:oleObj>
              </mc:Choice>
              <mc:Fallback>
                <p:oleObj name="Equation" r:id="rId5" imgW="927100" imgH="5588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4797425"/>
                        <a:ext cx="9271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ight Arrow 14"/>
          <p:cNvSpPr/>
          <p:nvPr/>
        </p:nvSpPr>
        <p:spPr>
          <a:xfrm>
            <a:off x="1763713" y="5013325"/>
            <a:ext cx="504825" cy="196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aphicFrame>
        <p:nvGraphicFramePr>
          <p:cNvPr id="97289" name="Object 6"/>
          <p:cNvGraphicFramePr>
            <a:graphicFrameLocks noChangeAspect="1"/>
          </p:cNvGraphicFramePr>
          <p:nvPr/>
        </p:nvGraphicFramePr>
        <p:xfrm>
          <a:off x="2484438" y="4797425"/>
          <a:ext cx="5372100" cy="558800"/>
        </p:xfrm>
        <a:graphic>
          <a:graphicData uri="http://schemas.openxmlformats.org/presentationml/2006/ole">
            <mc:AlternateContent xmlns:mc="http://schemas.openxmlformats.org/markup-compatibility/2006">
              <mc:Choice xmlns:v="urn:schemas-microsoft-com:vml" Requires="v">
                <p:oleObj spid="_x0000_s97335" name="Equation" r:id="rId7" imgW="5372100" imgH="558800" progId="Equation.3">
                  <p:embed/>
                </p:oleObj>
              </mc:Choice>
              <mc:Fallback>
                <p:oleObj name="Equation" r:id="rId7" imgW="5372100" imgH="5588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4438" y="4797425"/>
                        <a:ext cx="53721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Box 16"/>
          <p:cNvSpPr txBox="1"/>
          <p:nvPr/>
        </p:nvSpPr>
        <p:spPr>
          <a:xfrm>
            <a:off x="179388" y="5661025"/>
            <a:ext cx="8856662" cy="338138"/>
          </a:xfrm>
          <a:prstGeom prst="rect">
            <a:avLst/>
          </a:prstGeom>
          <a:noFill/>
        </p:spPr>
        <p:txBody>
          <a:bodyPr>
            <a:spAutoFit/>
          </a:bodyPr>
          <a:lstStyle/>
          <a:p>
            <a:pPr algn="just" eaLnBrk="1" hangingPunct="1">
              <a:defRPr/>
            </a:pPr>
            <a:r>
              <a:rPr lang="it-IT" sz="1600" dirty="0">
                <a:latin typeface="+mn-lt"/>
                <a:cs typeface="Arial" charset="0"/>
              </a:rPr>
              <a:t>Per cui, variando il limite di integrazione in </a:t>
            </a:r>
            <a:r>
              <a:rPr lang="el-GR" sz="1600" dirty="0">
                <a:latin typeface="+mn-lt"/>
                <a:cs typeface="Arial" charset="0"/>
              </a:rPr>
              <a:t>ϕ</a:t>
            </a:r>
            <a:r>
              <a:rPr lang="it-IT" sz="1600" dirty="0">
                <a:latin typeface="+mn-lt"/>
                <a:cs typeface="Arial" charset="0"/>
              </a:rPr>
              <a:t> tra 0 ed </a:t>
            </a:r>
            <a:r>
              <a:rPr lang="el-GR" sz="1600" dirty="0">
                <a:latin typeface="+mn-lt"/>
                <a:cs typeface="Arial" charset="0"/>
              </a:rPr>
              <a:t>α</a:t>
            </a:r>
            <a:r>
              <a:rPr lang="it-IT" sz="1600" dirty="0">
                <a:latin typeface="+mn-lt"/>
                <a:cs typeface="Arial" charset="0"/>
              </a:rPr>
              <a:t>, avremo </a:t>
            </a:r>
          </a:p>
        </p:txBody>
      </p:sp>
      <p:graphicFrame>
        <p:nvGraphicFramePr>
          <p:cNvPr id="97291" name="Object 7"/>
          <p:cNvGraphicFramePr>
            <a:graphicFrameLocks noChangeAspect="1"/>
          </p:cNvGraphicFramePr>
          <p:nvPr/>
        </p:nvGraphicFramePr>
        <p:xfrm>
          <a:off x="2916238" y="6092825"/>
          <a:ext cx="3567112" cy="360363"/>
        </p:xfrm>
        <a:graphic>
          <a:graphicData uri="http://schemas.openxmlformats.org/presentationml/2006/ole">
            <mc:AlternateContent xmlns:mc="http://schemas.openxmlformats.org/markup-compatibility/2006">
              <mc:Choice xmlns:v="urn:schemas-microsoft-com:vml" Requires="v">
                <p:oleObj spid="_x0000_s97336" name="Equation" r:id="rId9" imgW="2768600" imgH="279400" progId="Equation.3">
                  <p:embed/>
                </p:oleObj>
              </mc:Choice>
              <mc:Fallback>
                <p:oleObj name="Equation" r:id="rId9" imgW="2768600" imgH="2794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16238" y="6092825"/>
                        <a:ext cx="356711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2962BDA-6DBA-4F55-849A-C45611B600E8}" type="slidenum">
              <a:rPr lang="it-IT" altLang="it-IT" sz="1400" b="1" smtClean="0"/>
              <a:pPr>
                <a:spcBef>
                  <a:spcPct val="0"/>
                </a:spcBef>
                <a:buFontTx/>
                <a:buNone/>
              </a:pPr>
              <a:t>5</a:t>
            </a:fld>
            <a:endParaRPr lang="it-IT" altLang="it-IT" sz="1400" b="1" smtClean="0"/>
          </a:p>
        </p:txBody>
      </p:sp>
      <p:pic>
        <p:nvPicPr>
          <p:cNvPr id="10243" name="Picture 14" descr="DSCN13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060575"/>
            <a:ext cx="51482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205038"/>
            <a:ext cx="22860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84313"/>
            <a:ext cx="4752975" cy="4221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93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2725738"/>
            <a:ext cx="2844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268413"/>
            <a:ext cx="5903913" cy="166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3068638"/>
            <a:ext cx="5915025" cy="1452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913" y="4652963"/>
            <a:ext cx="5915025" cy="1749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E775920-7193-4D38-9A4D-05F6FA75C549}" type="slidenum">
              <a:rPr lang="it-IT" altLang="it-IT" sz="1400" b="1" smtClean="0"/>
              <a:pPr>
                <a:spcBef>
                  <a:spcPct val="0"/>
                </a:spcBef>
                <a:buFontTx/>
                <a:buNone/>
              </a:pPr>
              <a:t>52</a:t>
            </a:fld>
            <a:endParaRPr lang="it-IT" altLang="it-IT" sz="1400" b="1" smtClean="0"/>
          </a:p>
        </p:txBody>
      </p:sp>
      <p:sp>
        <p:nvSpPr>
          <p:cNvPr id="13" name="TextBox 12"/>
          <p:cNvSpPr txBox="1"/>
          <p:nvPr/>
        </p:nvSpPr>
        <p:spPr>
          <a:xfrm>
            <a:off x="107950" y="1196975"/>
            <a:ext cx="8928100" cy="830263"/>
          </a:xfrm>
          <a:prstGeom prst="rect">
            <a:avLst/>
          </a:prstGeom>
          <a:noFill/>
        </p:spPr>
        <p:txBody>
          <a:bodyPr>
            <a:spAutoFit/>
          </a:bodyPr>
          <a:lstStyle/>
          <a:p>
            <a:pPr algn="just" eaLnBrk="1" hangingPunct="1">
              <a:defRPr/>
            </a:pPr>
            <a:r>
              <a:rPr lang="it-IT" sz="1600" dirty="0">
                <a:latin typeface="+mn-lt"/>
                <a:cs typeface="Arial" charset="0"/>
              </a:rPr>
              <a:t>Ovviamente la correzione </a:t>
            </a:r>
            <a:r>
              <a:rPr lang="el-GR" sz="1600" dirty="0">
                <a:latin typeface="+mn-lt"/>
                <a:cs typeface="Arial" charset="0"/>
              </a:rPr>
              <a:t>Δ</a:t>
            </a:r>
            <a:r>
              <a:rPr lang="it-IT" sz="1600" dirty="0">
                <a:latin typeface="+mn-lt"/>
                <a:cs typeface="Arial" charset="0"/>
              </a:rPr>
              <a:t>g</a:t>
            </a:r>
            <a:r>
              <a:rPr lang="it-IT" sz="1600" baseline="-25000" dirty="0">
                <a:latin typeface="+mn-lt"/>
                <a:cs typeface="Arial" charset="0"/>
              </a:rPr>
              <a:t>T</a:t>
            </a:r>
            <a:r>
              <a:rPr lang="it-IT" sz="1600" dirty="0">
                <a:latin typeface="+mn-lt"/>
                <a:cs typeface="Arial" charset="0"/>
              </a:rPr>
              <a:t> da applicare sarà la somma delle correzioni dovute ad ogni prisma entro un determinato raggio dalla stazione.</a:t>
            </a:r>
          </a:p>
          <a:p>
            <a:pPr algn="just" eaLnBrk="1" hangingPunct="1">
              <a:defRPr/>
            </a:pPr>
            <a:r>
              <a:rPr lang="it-IT" sz="1600" dirty="0">
                <a:latin typeface="+mn-lt"/>
                <a:cs typeface="Arial" charset="0"/>
              </a:rPr>
              <a:t>L’approssimazione successiva alla gravità nel punto di misura sarà pertanto</a:t>
            </a:r>
          </a:p>
        </p:txBody>
      </p:sp>
      <p:sp>
        <p:nvSpPr>
          <p:cNvPr id="26" name="TextBox 25"/>
          <p:cNvSpPr txBox="1"/>
          <p:nvPr/>
        </p:nvSpPr>
        <p:spPr>
          <a:xfrm>
            <a:off x="107950" y="2492375"/>
            <a:ext cx="8785225" cy="585788"/>
          </a:xfrm>
          <a:prstGeom prst="rect">
            <a:avLst/>
          </a:prstGeom>
          <a:noFill/>
        </p:spPr>
        <p:txBody>
          <a:bodyPr>
            <a:spAutoFit/>
          </a:bodyPr>
          <a:lstStyle/>
          <a:p>
            <a:pPr algn="just" eaLnBrk="1" hangingPunct="1">
              <a:defRPr/>
            </a:pPr>
            <a:r>
              <a:rPr lang="it-IT" sz="1600" dirty="0">
                <a:latin typeface="+mn-lt"/>
                <a:cs typeface="Arial" charset="0"/>
              </a:rPr>
              <a:t>Dicesi </a:t>
            </a:r>
            <a:r>
              <a:rPr lang="it-IT" sz="1600" dirty="0">
                <a:solidFill>
                  <a:srgbClr val="FF0000"/>
                </a:solidFill>
                <a:latin typeface="+mn-lt"/>
                <a:cs typeface="Arial" charset="0"/>
              </a:rPr>
              <a:t>anomalia di Bouguer (completa) </a:t>
            </a:r>
            <a:r>
              <a:rPr lang="it-IT" sz="1600" dirty="0">
                <a:latin typeface="+mn-lt"/>
                <a:cs typeface="Arial" charset="0"/>
              </a:rPr>
              <a:t>l’anomalia (</a:t>
            </a:r>
            <a:r>
              <a:rPr lang="el-GR" sz="1600" dirty="0">
                <a:latin typeface="+mn-lt"/>
                <a:cs typeface="Arial" charset="0"/>
              </a:rPr>
              <a:t>ε</a:t>
            </a:r>
            <a:r>
              <a:rPr lang="it-IT" sz="1600" baseline="-25000" dirty="0">
                <a:latin typeface="+mn-lt"/>
                <a:cs typeface="Arial" charset="0"/>
              </a:rPr>
              <a:t>4</a:t>
            </a:r>
            <a:r>
              <a:rPr lang="it-IT" sz="1600" dirty="0">
                <a:latin typeface="+mn-lt"/>
                <a:cs typeface="Arial" charset="0"/>
              </a:rPr>
              <a:t>) che si ottiene da quella in aria libera correggendola per l’effetto della piastra e della topografia:</a:t>
            </a:r>
          </a:p>
        </p:txBody>
      </p:sp>
      <p:sp>
        <p:nvSpPr>
          <p:cNvPr id="17" name="TextBox 16"/>
          <p:cNvSpPr txBox="1"/>
          <p:nvPr/>
        </p:nvSpPr>
        <p:spPr>
          <a:xfrm>
            <a:off x="107950" y="3789363"/>
            <a:ext cx="8856663" cy="830262"/>
          </a:xfrm>
          <a:prstGeom prst="rect">
            <a:avLst/>
          </a:prstGeom>
          <a:noFill/>
        </p:spPr>
        <p:txBody>
          <a:bodyPr>
            <a:spAutoFit/>
          </a:bodyPr>
          <a:lstStyle/>
          <a:p>
            <a:pPr algn="just" eaLnBrk="1" hangingPunct="1">
              <a:defRPr/>
            </a:pPr>
            <a:r>
              <a:rPr lang="it-IT" sz="1600" dirty="0">
                <a:latin typeface="+mn-lt"/>
                <a:cs typeface="Arial" charset="0"/>
              </a:rPr>
              <a:t>Se la Terra non avesse variazioni di densità laterali, tutte le misure di gravità, corrette per gli effetti visti sopra, sarebbero identiche. Pertanto le differenze residue riscontrabili </a:t>
            </a:r>
            <a:r>
              <a:rPr lang="el-GR" sz="1600" dirty="0">
                <a:latin typeface="+mn-lt"/>
                <a:cs typeface="Arial" charset="0"/>
              </a:rPr>
              <a:t>ε</a:t>
            </a:r>
            <a:r>
              <a:rPr lang="it-IT" sz="1600" baseline="-25000" dirty="0">
                <a:latin typeface="+mn-lt"/>
                <a:cs typeface="Arial" charset="0"/>
              </a:rPr>
              <a:t>4</a:t>
            </a:r>
            <a:r>
              <a:rPr lang="it-IT" sz="1600" dirty="0">
                <a:latin typeface="+mn-lt"/>
                <a:cs typeface="Arial" charset="0"/>
              </a:rPr>
              <a:t> costituiscono un’anomali di gravità g</a:t>
            </a:r>
            <a:r>
              <a:rPr lang="it-IT" sz="1600" baseline="-25000" dirty="0">
                <a:latin typeface="+mn-lt"/>
                <a:cs typeface="Arial" charset="0"/>
              </a:rPr>
              <a:t>B</a:t>
            </a:r>
            <a:r>
              <a:rPr lang="it-IT" sz="1600" dirty="0">
                <a:latin typeface="+mn-lt"/>
                <a:cs typeface="Arial" charset="0"/>
              </a:rPr>
              <a:t> che è il risultato di variazioni laterali di densità.</a:t>
            </a:r>
          </a:p>
        </p:txBody>
      </p:sp>
      <p:graphicFrame>
        <p:nvGraphicFramePr>
          <p:cNvPr id="101382" name="Object 5"/>
          <p:cNvGraphicFramePr>
            <a:graphicFrameLocks noChangeAspect="1"/>
          </p:cNvGraphicFramePr>
          <p:nvPr/>
        </p:nvGraphicFramePr>
        <p:xfrm>
          <a:off x="3400425" y="2133600"/>
          <a:ext cx="2395538" cy="288925"/>
        </p:xfrm>
        <a:graphic>
          <a:graphicData uri="http://schemas.openxmlformats.org/presentationml/2006/ole">
            <mc:AlternateContent xmlns:mc="http://schemas.openxmlformats.org/markup-compatibility/2006">
              <mc:Choice xmlns:v="urn:schemas-microsoft-com:vml" Requires="v">
                <p:oleObj spid="_x0000_s101412" name="Equation" r:id="rId4" imgW="2006600" imgH="241300" progId="Equation.3">
                  <p:embed/>
                </p:oleObj>
              </mc:Choice>
              <mc:Fallback>
                <p:oleObj name="Equation" r:id="rId4" imgW="2006600" imgH="241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133600"/>
                        <a:ext cx="2395538"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1383" name="Object 6"/>
          <p:cNvGraphicFramePr>
            <a:graphicFrameLocks noChangeAspect="1"/>
          </p:cNvGraphicFramePr>
          <p:nvPr/>
        </p:nvGraphicFramePr>
        <p:xfrm>
          <a:off x="3276600" y="3213100"/>
          <a:ext cx="2441575" cy="288925"/>
        </p:xfrm>
        <a:graphic>
          <a:graphicData uri="http://schemas.openxmlformats.org/presentationml/2006/ole">
            <mc:AlternateContent xmlns:mc="http://schemas.openxmlformats.org/markup-compatibility/2006">
              <mc:Choice xmlns:v="urn:schemas-microsoft-com:vml" Requires="v">
                <p:oleObj spid="_x0000_s101413" name="Equation" r:id="rId6" imgW="2044700" imgH="241300" progId="Equation.3">
                  <p:embed/>
                </p:oleObj>
              </mc:Choice>
              <mc:Fallback>
                <p:oleObj name="Equation" r:id="rId6" imgW="2044700" imgH="2413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213100"/>
                        <a:ext cx="244157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DFE9623-25C9-4FD3-823D-B7A0602B4724}" type="slidenum">
              <a:rPr lang="it-IT" altLang="it-IT" sz="1400" b="1" smtClean="0"/>
              <a:pPr>
                <a:spcBef>
                  <a:spcPct val="0"/>
                </a:spcBef>
                <a:buFontTx/>
                <a:buNone/>
              </a:pPr>
              <a:t>53</a:t>
            </a:fld>
            <a:endParaRPr lang="it-IT" altLang="it-IT" sz="1400" b="1" smtClean="0"/>
          </a:p>
        </p:txBody>
      </p:sp>
      <p:pic>
        <p:nvPicPr>
          <p:cNvPr id="1034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588" y="1206500"/>
            <a:ext cx="4826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08075"/>
            <a:ext cx="6769100" cy="5129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5475"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27089DF-ED0B-400A-9629-51501FC2F3EC}" type="slidenum">
              <a:rPr lang="it-IT" altLang="it-IT" sz="1400" b="1" smtClean="0"/>
              <a:pPr>
                <a:spcBef>
                  <a:spcPct val="0"/>
                </a:spcBef>
                <a:buFontTx/>
                <a:buNone/>
              </a:pPr>
              <a:t>54</a:t>
            </a:fld>
            <a:endParaRPr lang="it-IT" altLang="it-IT" sz="1400" b="1"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994C2D1-3298-472D-81A8-5978F3814448}" type="slidenum">
              <a:rPr lang="it-IT" altLang="it-IT" sz="1400" b="1" smtClean="0"/>
              <a:pPr>
                <a:spcBef>
                  <a:spcPct val="0"/>
                </a:spcBef>
                <a:buFontTx/>
                <a:buNone/>
              </a:pPr>
              <a:t>55</a:t>
            </a:fld>
            <a:endParaRPr lang="it-IT" altLang="it-IT" sz="1400" b="1" smtClean="0"/>
          </a:p>
        </p:txBody>
      </p:sp>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196975"/>
            <a:ext cx="5400675"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10346" name="Rectangle 10"/>
          <p:cNvSpPr>
            <a:spLocks noChangeArrowheads="1"/>
          </p:cNvSpPr>
          <p:nvPr/>
        </p:nvSpPr>
        <p:spPr bwMode="auto">
          <a:xfrm>
            <a:off x="156682" y="1556792"/>
            <a:ext cx="87137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n-lt"/>
              </a:rPr>
              <a:t>A gravity anomaly results from the inhomogeneous distribution of density in the Earth. Suppose that the density of rocks in a subsurface body is </a:t>
            </a:r>
            <a:r>
              <a:rPr lang="el-GR" altLang="it-IT" sz="1600" b="0" dirty="0" smtClean="0">
                <a:solidFill>
                  <a:srgbClr val="0070C0"/>
                </a:solidFill>
                <a:latin typeface="+mn-lt"/>
              </a:rPr>
              <a:t>ρ</a:t>
            </a:r>
            <a:r>
              <a:rPr lang="en-US" altLang="it-IT" sz="1600" b="0" dirty="0" smtClean="0">
                <a:latin typeface="+mn-lt"/>
              </a:rPr>
              <a:t> </a:t>
            </a:r>
            <a:r>
              <a:rPr lang="en-US" altLang="it-IT" sz="1600" b="0" dirty="0">
                <a:latin typeface="+mn-lt"/>
              </a:rPr>
              <a:t>and the density of the rocks surrounding the body is </a:t>
            </a:r>
            <a:r>
              <a:rPr lang="en-US" altLang="it-IT" sz="1600" b="0" dirty="0">
                <a:solidFill>
                  <a:srgbClr val="0070C0"/>
                </a:solidFill>
                <a:latin typeface="+mn-lt"/>
                <a:sym typeface="Symbol" panose="05050102010706020507" pitchFamily="18" charset="2"/>
              </a:rPr>
              <a:t></a:t>
            </a:r>
            <a:r>
              <a:rPr lang="en-US" altLang="it-IT" sz="1600" b="0" baseline="-25000" dirty="0">
                <a:solidFill>
                  <a:srgbClr val="0070C0"/>
                </a:solidFill>
                <a:latin typeface="+mn-lt"/>
              </a:rPr>
              <a:t>0</a:t>
            </a:r>
            <a:r>
              <a:rPr lang="en-US" altLang="it-IT" sz="1600" b="0" dirty="0">
                <a:latin typeface="+mn-lt"/>
              </a:rPr>
              <a:t>. The difference </a:t>
            </a:r>
            <a:r>
              <a:rPr lang="en-US" altLang="it-IT" sz="1600" b="0" dirty="0">
                <a:solidFill>
                  <a:srgbClr val="0070C0"/>
                </a:solidFill>
                <a:latin typeface="+mn-lt"/>
                <a:sym typeface="Symbol" panose="05050102010706020507" pitchFamily="18" charset="2"/>
              </a:rPr>
              <a:t></a:t>
            </a:r>
            <a:r>
              <a:rPr lang="en-US" altLang="it-IT" sz="1600" b="0" dirty="0">
                <a:solidFill>
                  <a:srgbClr val="0070C0"/>
                </a:solidFill>
                <a:latin typeface="+mn-lt"/>
              </a:rPr>
              <a:t>=</a:t>
            </a:r>
            <a:r>
              <a:rPr lang="en-US" altLang="it-IT" sz="1600" b="0" dirty="0">
                <a:solidFill>
                  <a:srgbClr val="0070C0"/>
                </a:solidFill>
                <a:latin typeface="+mn-lt"/>
                <a:sym typeface="Symbol" panose="05050102010706020507" pitchFamily="18" charset="2"/>
              </a:rPr>
              <a:t></a:t>
            </a:r>
            <a:r>
              <a:rPr lang="en-US" altLang="it-IT" sz="1600" b="0" dirty="0">
                <a:solidFill>
                  <a:srgbClr val="0070C0"/>
                </a:solidFill>
                <a:latin typeface="+mn-lt"/>
              </a:rPr>
              <a:t>-</a:t>
            </a:r>
            <a:r>
              <a:rPr lang="en-US" altLang="it-IT" sz="1600" b="0" dirty="0">
                <a:solidFill>
                  <a:srgbClr val="0070C0"/>
                </a:solidFill>
                <a:latin typeface="+mn-lt"/>
                <a:sym typeface="Symbol" panose="05050102010706020507" pitchFamily="18" charset="2"/>
              </a:rPr>
              <a:t></a:t>
            </a:r>
            <a:r>
              <a:rPr lang="en-US" altLang="it-IT" sz="1600" b="0" baseline="-25000" dirty="0">
                <a:solidFill>
                  <a:srgbClr val="0070C0"/>
                </a:solidFill>
                <a:latin typeface="+mn-lt"/>
              </a:rPr>
              <a:t>0</a:t>
            </a:r>
            <a:r>
              <a:rPr lang="en-US" altLang="it-IT" sz="1600" b="0" dirty="0">
                <a:latin typeface="+mn-lt"/>
              </a:rPr>
              <a:t> is called the </a:t>
            </a:r>
            <a:r>
              <a:rPr lang="en-US" altLang="it-IT" sz="1600" b="0" dirty="0">
                <a:solidFill>
                  <a:srgbClr val="CC3300"/>
                </a:solidFill>
                <a:latin typeface="+mn-lt"/>
              </a:rPr>
              <a:t>density contrast</a:t>
            </a:r>
            <a:r>
              <a:rPr lang="en-US" altLang="it-IT" sz="1600" b="0" dirty="0">
                <a:latin typeface="+mn-lt"/>
              </a:rPr>
              <a:t> of the body with respect to the surrounding rocks. </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If the body has a higher density than the host rock, it has a positive density contrast; a body with lower density than the host rock has a negative density contrast. Over a </a:t>
            </a:r>
            <a:r>
              <a:rPr lang="en-US" altLang="it-IT" sz="1600" b="0" dirty="0">
                <a:solidFill>
                  <a:srgbClr val="0070C0"/>
                </a:solidFill>
                <a:latin typeface="+mn-lt"/>
              </a:rPr>
              <a:t>high-density</a:t>
            </a:r>
            <a:r>
              <a:rPr lang="en-US" altLang="it-IT" sz="1600" b="0" dirty="0">
                <a:latin typeface="+mn-lt"/>
              </a:rPr>
              <a:t> body the measured gravity is </a:t>
            </a:r>
            <a:r>
              <a:rPr lang="en-US" altLang="it-IT" sz="1600" b="0" dirty="0">
                <a:solidFill>
                  <a:srgbClr val="0070C0"/>
                </a:solidFill>
                <a:latin typeface="+mn-lt"/>
              </a:rPr>
              <a:t>augmented</a:t>
            </a:r>
            <a:r>
              <a:rPr lang="en-US" altLang="it-IT" sz="1600" b="0" dirty="0">
                <a:latin typeface="+mn-lt"/>
              </a:rPr>
              <a:t>; after reduction to the reference ellipsoid and subtraction of the normal gravity a positive gravity anomaly is obtained. </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Likewise a </a:t>
            </a:r>
            <a:r>
              <a:rPr lang="en-US" altLang="it-IT" sz="1600" b="0" dirty="0">
                <a:solidFill>
                  <a:srgbClr val="0070C0"/>
                </a:solidFill>
                <a:latin typeface="+mn-lt"/>
              </a:rPr>
              <a:t>negative anomaly </a:t>
            </a:r>
            <a:r>
              <a:rPr lang="en-US" altLang="it-IT" sz="1600" b="0" dirty="0">
                <a:latin typeface="+mn-lt"/>
              </a:rPr>
              <a:t>results over a region of </a:t>
            </a:r>
            <a:r>
              <a:rPr lang="en-US" altLang="it-IT" sz="1600" b="0" dirty="0">
                <a:solidFill>
                  <a:srgbClr val="0070C0"/>
                </a:solidFill>
                <a:latin typeface="+mn-lt"/>
              </a:rPr>
              <a:t>low density</a:t>
            </a:r>
            <a:r>
              <a:rPr lang="en-US" altLang="it-IT" sz="1600" b="0" dirty="0">
                <a:latin typeface="+mn-lt"/>
              </a:rPr>
              <a:t>. The presence of a gravity anomaly indicates a body or structure with anomalous density; the sign of the anomaly is the same as that of the density contrast and shows whether the density of the body is higher or lower than normal</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The appearance of a gravity anomaly is affected by the </a:t>
            </a:r>
            <a:r>
              <a:rPr lang="en-US" altLang="it-IT" sz="1600" b="0" dirty="0">
                <a:solidFill>
                  <a:srgbClr val="0070C0"/>
                </a:solidFill>
                <a:latin typeface="+mn-lt"/>
              </a:rPr>
              <a:t>dimensions, density contrast and depth </a:t>
            </a:r>
            <a:r>
              <a:rPr lang="en-US" altLang="it-IT" sz="1600" b="0" dirty="0">
                <a:latin typeface="+mn-lt"/>
              </a:rPr>
              <a:t>of the anomalous body. The horizontal extent of an anomaly is often called its </a:t>
            </a:r>
            <a:r>
              <a:rPr lang="en-US" altLang="it-IT" sz="1600" b="0" dirty="0">
                <a:solidFill>
                  <a:srgbClr val="CC3300"/>
                </a:solidFill>
                <a:latin typeface="+mn-lt"/>
              </a:rPr>
              <a:t>apparent “wavelength</a:t>
            </a:r>
            <a:r>
              <a:rPr lang="en-US" altLang="it-IT" sz="1600" b="0" dirty="0">
                <a:latin typeface="+mn-lt"/>
              </a:rPr>
              <a:t>.” The wavelength of an anomaly is a measure of the depth of the anomalous mass. Large, deep bodies give rise to broad (long-wavelength), low amplitude anomalies, while small, shallow bodies cause narrow (short-wavelength), sharp anomalies.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0346">
                                            <p:txEl>
                                              <p:pRg st="0" end="0"/>
                                            </p:txEl>
                                          </p:spTgt>
                                        </p:tgtEl>
                                        <p:attrNameLst>
                                          <p:attrName>style.visibility</p:attrName>
                                        </p:attrNameLst>
                                      </p:cBhvr>
                                      <p:to>
                                        <p:strVal val="visible"/>
                                      </p:to>
                                    </p:set>
                                    <p:animEffect transition="in" filter="dissolve">
                                      <p:cBhvr>
                                        <p:cTn id="7" dur="500"/>
                                        <p:tgtEl>
                                          <p:spTgt spid="9103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10346">
                                            <p:txEl>
                                              <p:pRg st="2" end="2"/>
                                            </p:txEl>
                                          </p:spTgt>
                                        </p:tgtEl>
                                        <p:attrNameLst>
                                          <p:attrName>style.visibility</p:attrName>
                                        </p:attrNameLst>
                                      </p:cBhvr>
                                      <p:to>
                                        <p:strVal val="visible"/>
                                      </p:to>
                                    </p:set>
                                    <p:animEffect transition="in" filter="dissolve">
                                      <p:cBhvr>
                                        <p:cTn id="12" dur="500"/>
                                        <p:tgtEl>
                                          <p:spTgt spid="91034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10346">
                                            <p:txEl>
                                              <p:pRg st="4" end="4"/>
                                            </p:txEl>
                                          </p:spTgt>
                                        </p:tgtEl>
                                        <p:attrNameLst>
                                          <p:attrName>style.visibility</p:attrName>
                                        </p:attrNameLst>
                                      </p:cBhvr>
                                      <p:to>
                                        <p:strVal val="visible"/>
                                      </p:to>
                                    </p:set>
                                    <p:animEffect transition="in" filter="dissolve">
                                      <p:cBhvr>
                                        <p:cTn id="17" dur="500"/>
                                        <p:tgtEl>
                                          <p:spTgt spid="91034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10346">
                                            <p:txEl>
                                              <p:pRg st="6" end="6"/>
                                            </p:txEl>
                                          </p:spTgt>
                                        </p:tgtEl>
                                        <p:attrNameLst>
                                          <p:attrName>style.visibility</p:attrName>
                                        </p:attrNameLst>
                                      </p:cBhvr>
                                      <p:to>
                                        <p:strVal val="visible"/>
                                      </p:to>
                                    </p:set>
                                    <p:animEffect transition="in" filter="dissolve">
                                      <p:cBhvr>
                                        <p:cTn id="22" dur="500"/>
                                        <p:tgtEl>
                                          <p:spTgt spid="91034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ChangeArrowheads="1"/>
          </p:cNvSpPr>
          <p:nvPr/>
        </p:nvSpPr>
        <p:spPr bwMode="auto">
          <a:xfrm>
            <a:off x="179388" y="4538663"/>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12388" name="Rectangle 4"/>
          <p:cNvSpPr>
            <a:spLocks noChangeArrowheads="1"/>
          </p:cNvSpPr>
          <p:nvPr/>
        </p:nvSpPr>
        <p:spPr bwMode="auto">
          <a:xfrm>
            <a:off x="176259" y="1700808"/>
            <a:ext cx="87137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n-lt"/>
              </a:rPr>
              <a:t>Usually a map of </a:t>
            </a:r>
            <a:r>
              <a:rPr lang="en-US" altLang="it-IT" sz="1600" b="0" dirty="0" err="1">
                <a:latin typeface="+mn-lt"/>
              </a:rPr>
              <a:t>Bouguer</a:t>
            </a:r>
            <a:r>
              <a:rPr lang="en-US" altLang="it-IT" sz="1600" b="0" dirty="0">
                <a:latin typeface="+mn-lt"/>
              </a:rPr>
              <a:t> gravity anomalies contain superposed anomalies from several sources. The long-wavelength anomalies due to deep density contrasts are called </a:t>
            </a:r>
            <a:r>
              <a:rPr lang="en-US" altLang="it-IT" sz="1600" b="0" dirty="0">
                <a:solidFill>
                  <a:srgbClr val="CC3300"/>
                </a:solidFill>
                <a:latin typeface="+mn-lt"/>
              </a:rPr>
              <a:t>regional anomalies</a:t>
            </a:r>
            <a:r>
              <a:rPr lang="en-US" altLang="it-IT" sz="1600" b="0" dirty="0">
                <a:latin typeface="+mn-lt"/>
              </a:rPr>
              <a:t>. They are important for understanding the large-scale structure of the Earth’s crust under major geographic features, such as mountain ranges, oceanic ridges and subduction zones. Short-wavelength residual anomalies are due to shallow anomalous masses that may be of interest for commercial exploitation. </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Geological knowledge is essential for interpreting the residual anomalies. In eroded shield areas, like Canada or Scandinavia, anomalies with very short wavelengths may be due to near-surface mineralized bodies. In sedimentary basins, short- or intermediate-wavelength anomalies may arise from structures related to reservoirs for petroleum or natural gas.</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The separation of anomalies of regional and local origin is an important step in the interpretation of a gravity map. The analysis may be based on selected profiles across some structure, or it may involve the two dimensional distribution of anomalies in a gravity map.</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Numerous techniques have been applied to the decomposition of a gravity anomaly into its constituent parts. They range in sophistication from simple visual inspection of the anomaly pattern to advanced mathematical analysis.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2388">
                                            <p:txEl>
                                              <p:pRg st="0" end="0"/>
                                            </p:txEl>
                                          </p:spTgt>
                                        </p:tgtEl>
                                        <p:attrNameLst>
                                          <p:attrName>style.visibility</p:attrName>
                                        </p:attrNameLst>
                                      </p:cBhvr>
                                      <p:to>
                                        <p:strVal val="visible"/>
                                      </p:to>
                                    </p:set>
                                    <p:animEffect transition="in" filter="dissolve">
                                      <p:cBhvr>
                                        <p:cTn id="7" dur="500"/>
                                        <p:tgtEl>
                                          <p:spTgt spid="9123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12388">
                                            <p:txEl>
                                              <p:pRg st="2" end="2"/>
                                            </p:txEl>
                                          </p:spTgt>
                                        </p:tgtEl>
                                        <p:attrNameLst>
                                          <p:attrName>style.visibility</p:attrName>
                                        </p:attrNameLst>
                                      </p:cBhvr>
                                      <p:to>
                                        <p:strVal val="visible"/>
                                      </p:to>
                                    </p:set>
                                    <p:animEffect transition="in" filter="dissolve">
                                      <p:cBhvr>
                                        <p:cTn id="12" dur="500"/>
                                        <p:tgtEl>
                                          <p:spTgt spid="91238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12388">
                                            <p:txEl>
                                              <p:pRg st="4" end="4"/>
                                            </p:txEl>
                                          </p:spTgt>
                                        </p:tgtEl>
                                        <p:attrNameLst>
                                          <p:attrName>style.visibility</p:attrName>
                                        </p:attrNameLst>
                                      </p:cBhvr>
                                      <p:to>
                                        <p:strVal val="visible"/>
                                      </p:to>
                                    </p:set>
                                    <p:animEffect transition="in" filter="dissolve">
                                      <p:cBhvr>
                                        <p:cTn id="17" dur="500"/>
                                        <p:tgtEl>
                                          <p:spTgt spid="912388">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12388">
                                            <p:txEl>
                                              <p:pRg st="6" end="6"/>
                                            </p:txEl>
                                          </p:spTgt>
                                        </p:tgtEl>
                                        <p:attrNameLst>
                                          <p:attrName>style.visibility</p:attrName>
                                        </p:attrNameLst>
                                      </p:cBhvr>
                                      <p:to>
                                        <p:strVal val="visible"/>
                                      </p:to>
                                    </p:set>
                                    <p:animEffect transition="in" filter="dissolve">
                                      <p:cBhvr>
                                        <p:cTn id="22" dur="500"/>
                                        <p:tgtEl>
                                          <p:spTgt spid="91238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14436" name="Rectangle 4"/>
          <p:cNvSpPr>
            <a:spLocks noChangeArrowheads="1"/>
          </p:cNvSpPr>
          <p:nvPr/>
        </p:nvSpPr>
        <p:spPr bwMode="auto">
          <a:xfrm>
            <a:off x="323528" y="1268760"/>
            <a:ext cx="835698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mn-lt"/>
              </a:rPr>
              <a:t> The simplest way of representing the regional anomaly on a gravity profile is by visually fitting the large-scale trend with a smooth curve. The value of the regional gravity given by this trend is subtracted point by point from the </a:t>
            </a:r>
            <a:r>
              <a:rPr lang="en-US" altLang="it-IT" sz="1600" b="0" dirty="0" err="1">
                <a:latin typeface="+mn-lt"/>
              </a:rPr>
              <a:t>Bouguer</a:t>
            </a:r>
            <a:r>
              <a:rPr lang="en-US" altLang="it-IT" sz="1600" b="0" dirty="0">
                <a:latin typeface="+mn-lt"/>
              </a:rPr>
              <a:t> gravity anomaly. </a:t>
            </a:r>
          </a:p>
          <a:p>
            <a:pPr algn="just" eaLnBrk="1" hangingPunct="1">
              <a:spcBef>
                <a:spcPct val="0"/>
              </a:spcBef>
            </a:pPr>
            <a:r>
              <a:rPr lang="en-US" altLang="it-IT" sz="1600" b="0" dirty="0">
                <a:latin typeface="+mn-lt"/>
              </a:rPr>
              <a:t> This method allows the interpreter to fit curves that leave residual anomalies with a sign appropriate to the interpretation of the density distribution.</a:t>
            </a:r>
          </a:p>
        </p:txBody>
      </p:sp>
      <p:pic>
        <p:nvPicPr>
          <p:cNvPr id="914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852936"/>
            <a:ext cx="5040560" cy="38746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4437"/>
                                        </p:tgtEl>
                                        <p:attrNameLst>
                                          <p:attrName>style.visibility</p:attrName>
                                        </p:attrNameLst>
                                      </p:cBhvr>
                                      <p:to>
                                        <p:strVal val="visible"/>
                                      </p:to>
                                    </p:set>
                                    <p:animEffect transition="in" filter="dissolve">
                                      <p:cBhvr>
                                        <p:cTn id="7" dur="500"/>
                                        <p:tgtEl>
                                          <p:spTgt spid="914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14436">
                                            <p:txEl>
                                              <p:pRg st="0" end="0"/>
                                            </p:txEl>
                                          </p:spTgt>
                                        </p:tgtEl>
                                        <p:attrNameLst>
                                          <p:attrName>style.visibility</p:attrName>
                                        </p:attrNameLst>
                                      </p:cBhvr>
                                      <p:to>
                                        <p:strVal val="visible"/>
                                      </p:to>
                                    </p:set>
                                    <p:animEffect transition="in" filter="dissolve">
                                      <p:cBhvr>
                                        <p:cTn id="12" dur="500"/>
                                        <p:tgtEl>
                                          <p:spTgt spid="91443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14436">
                                            <p:txEl>
                                              <p:pRg st="1" end="1"/>
                                            </p:txEl>
                                          </p:spTgt>
                                        </p:tgtEl>
                                        <p:attrNameLst>
                                          <p:attrName>style.visibility</p:attrName>
                                        </p:attrNameLst>
                                      </p:cBhvr>
                                      <p:to>
                                        <p:strVal val="visible"/>
                                      </p:to>
                                    </p:set>
                                    <p:animEffect transition="in" filter="dissolve">
                                      <p:cBhvr>
                                        <p:cTn id="17" dur="500"/>
                                        <p:tgtEl>
                                          <p:spTgt spid="9144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18532" name="Rectangle 4"/>
          <p:cNvSpPr>
            <a:spLocks noChangeArrowheads="1"/>
          </p:cNvSpPr>
          <p:nvPr/>
        </p:nvSpPr>
        <p:spPr bwMode="auto">
          <a:xfrm>
            <a:off x="179388" y="3714750"/>
            <a:ext cx="8569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mn-lt"/>
              </a:rPr>
              <a:t> This approach may be adapted to the analysis of </a:t>
            </a:r>
            <a:r>
              <a:rPr lang="en-US" altLang="it-IT" sz="1600" b="0" dirty="0" err="1">
                <a:latin typeface="+mn-lt"/>
              </a:rPr>
              <a:t>agravity</a:t>
            </a:r>
            <a:r>
              <a:rPr lang="en-US" altLang="it-IT" sz="1600" b="0" dirty="0">
                <a:latin typeface="+mn-lt"/>
              </a:rPr>
              <a:t> map by visually smoothing the contour lines: </a:t>
            </a:r>
            <a:r>
              <a:rPr lang="en-US" altLang="it-IT" sz="1600" b="0" dirty="0" err="1">
                <a:latin typeface="+mn-lt"/>
              </a:rPr>
              <a:t>bouguer</a:t>
            </a:r>
            <a:r>
              <a:rPr lang="en-US" altLang="it-IT" sz="1600" b="0" dirty="0">
                <a:latin typeface="+mn-lt"/>
              </a:rPr>
              <a:t> gravity curve sharply around a local abnormality. </a:t>
            </a:r>
          </a:p>
        </p:txBody>
      </p:sp>
      <p:pic>
        <p:nvPicPr>
          <p:cNvPr id="91853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196975"/>
            <a:ext cx="2078038"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1853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196975"/>
            <a:ext cx="1958975" cy="2160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1853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196975"/>
            <a:ext cx="1847850" cy="2160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8540" name="Rectangle 12"/>
          <p:cNvSpPr>
            <a:spLocks noChangeArrowheads="1"/>
          </p:cNvSpPr>
          <p:nvPr/>
        </p:nvSpPr>
        <p:spPr bwMode="auto">
          <a:xfrm>
            <a:off x="250825" y="4578350"/>
            <a:ext cx="84978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The values of the regional and original </a:t>
            </a:r>
            <a:r>
              <a:rPr lang="en-US" altLang="it-IT" sz="1600" b="0" dirty="0" err="1">
                <a:latin typeface="+mj-lt"/>
              </a:rPr>
              <a:t>Bouguer</a:t>
            </a:r>
            <a:r>
              <a:rPr lang="en-US" altLang="it-IT" sz="1600" b="0" dirty="0">
                <a:latin typeface="+mj-lt"/>
              </a:rPr>
              <a:t> gravity are interpolated from the corresponding maps at points spaced on a regular grid. The regional value is subtracted from the </a:t>
            </a:r>
            <a:r>
              <a:rPr lang="en-US" altLang="it-IT" sz="1600" b="0" dirty="0" err="1">
                <a:latin typeface="+mj-lt"/>
              </a:rPr>
              <a:t>Bouguer</a:t>
            </a:r>
            <a:r>
              <a:rPr lang="en-US" altLang="it-IT" sz="1600" b="0" dirty="0">
                <a:latin typeface="+mj-lt"/>
              </a:rPr>
              <a:t> anomaly at each point and the computed residuals are contoured to give a map of the local gravity anomaly.</a:t>
            </a:r>
          </a:p>
        </p:txBody>
      </p:sp>
      <p:sp>
        <p:nvSpPr>
          <p:cNvPr id="918541" name="Rectangle 13"/>
          <p:cNvSpPr>
            <a:spLocks noChangeArrowheads="1"/>
          </p:cNvSpPr>
          <p:nvPr/>
        </p:nvSpPr>
        <p:spPr bwMode="auto">
          <a:xfrm>
            <a:off x="251618" y="5805264"/>
            <a:ext cx="84248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The experience and skill of the interpreter are important factors in the success of visual methods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8537"/>
                                        </p:tgtEl>
                                        <p:attrNameLst>
                                          <p:attrName>style.visibility</p:attrName>
                                        </p:attrNameLst>
                                      </p:cBhvr>
                                      <p:to>
                                        <p:strVal val="visible"/>
                                      </p:to>
                                    </p:set>
                                    <p:animEffect transition="in" filter="dissolve">
                                      <p:cBhvr>
                                        <p:cTn id="7" dur="500"/>
                                        <p:tgtEl>
                                          <p:spTgt spid="9185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18532">
                                            <p:txEl>
                                              <p:pRg st="0" end="0"/>
                                            </p:txEl>
                                          </p:spTgt>
                                        </p:tgtEl>
                                        <p:attrNameLst>
                                          <p:attrName>style.visibility</p:attrName>
                                        </p:attrNameLst>
                                      </p:cBhvr>
                                      <p:to>
                                        <p:strVal val="visible"/>
                                      </p:to>
                                    </p:set>
                                    <p:animEffect transition="in" filter="dissolve">
                                      <p:cBhvr>
                                        <p:cTn id="12" dur="500"/>
                                        <p:tgtEl>
                                          <p:spTgt spid="91853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18540">
                                            <p:txEl>
                                              <p:pRg st="0" end="0"/>
                                            </p:txEl>
                                          </p:spTgt>
                                        </p:tgtEl>
                                        <p:attrNameLst>
                                          <p:attrName>style.visibility</p:attrName>
                                        </p:attrNameLst>
                                      </p:cBhvr>
                                      <p:to>
                                        <p:strVal val="visible"/>
                                      </p:to>
                                    </p:set>
                                    <p:animEffect transition="in" filter="dissolve">
                                      <p:cBhvr>
                                        <p:cTn id="17" dur="500"/>
                                        <p:tgtEl>
                                          <p:spTgt spid="91854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18538"/>
                                        </p:tgtEl>
                                        <p:attrNameLst>
                                          <p:attrName>style.visibility</p:attrName>
                                        </p:attrNameLst>
                                      </p:cBhvr>
                                      <p:to>
                                        <p:strVal val="visible"/>
                                      </p:to>
                                    </p:set>
                                    <p:animEffect transition="in" filter="dissolve">
                                      <p:cBhvr>
                                        <p:cTn id="22" dur="500"/>
                                        <p:tgtEl>
                                          <p:spTgt spid="9185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18539"/>
                                        </p:tgtEl>
                                        <p:attrNameLst>
                                          <p:attrName>style.visibility</p:attrName>
                                        </p:attrNameLst>
                                      </p:cBhvr>
                                      <p:to>
                                        <p:strVal val="visible"/>
                                      </p:to>
                                    </p:set>
                                    <p:animEffect transition="in" filter="dissolve">
                                      <p:cBhvr>
                                        <p:cTn id="27" dur="500"/>
                                        <p:tgtEl>
                                          <p:spTgt spid="91853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18541">
                                            <p:txEl>
                                              <p:pRg st="0" end="0"/>
                                            </p:txEl>
                                          </p:spTgt>
                                        </p:tgtEl>
                                        <p:attrNameLst>
                                          <p:attrName>style.visibility</p:attrName>
                                        </p:attrNameLst>
                                      </p:cBhvr>
                                      <p:to>
                                        <p:strVal val="visible"/>
                                      </p:to>
                                    </p:set>
                                    <p:animEffect transition="in" filter="dissolve">
                                      <p:cBhvr>
                                        <p:cTn id="32" dur="500"/>
                                        <p:tgtEl>
                                          <p:spTgt spid="9185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179388" y="4410075"/>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20229" name="Rectangle 5"/>
          <p:cNvSpPr>
            <a:spLocks noChangeArrowheads="1"/>
          </p:cNvSpPr>
          <p:nvPr/>
        </p:nvSpPr>
        <p:spPr bwMode="auto">
          <a:xfrm>
            <a:off x="2267744" y="1023592"/>
            <a:ext cx="4248150" cy="403225"/>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000" u="sng" dirty="0">
                <a:solidFill>
                  <a:srgbClr val="6600FF"/>
                </a:solidFill>
                <a:latin typeface="+mn-lt"/>
              </a:rPr>
              <a:t>Absolute measurement of gravity</a:t>
            </a:r>
          </a:p>
        </p:txBody>
      </p:sp>
      <p:pic>
        <p:nvPicPr>
          <p:cNvPr id="820236" name="Picture 12" descr="237at_C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562498"/>
            <a:ext cx="3095625" cy="2298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238" name="Picture 14"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320" y="1556792"/>
            <a:ext cx="2537379" cy="38105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240" name="Picture 16" descr="Absolute-gravity-meter-Micro-g-LaCoste-A10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8154" y="1557612"/>
            <a:ext cx="2224832" cy="33416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242" name="Picture 18" descr="glacial_reb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632" y="4044157"/>
            <a:ext cx="3779838" cy="2646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0243" name="Rectangle 19"/>
          <p:cNvSpPr>
            <a:spLocks noChangeArrowheads="1"/>
          </p:cNvSpPr>
          <p:nvPr/>
        </p:nvSpPr>
        <p:spPr bwMode="auto">
          <a:xfrm>
            <a:off x="106363" y="5430838"/>
            <a:ext cx="51133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dirty="0">
                <a:latin typeface="+mn-lt"/>
                <a:sym typeface="Symbol" panose="05050102010706020507" pitchFamily="18" charset="2"/>
              </a:rPr>
              <a:t>The measurement of an absolute value of gravity is difficult and requires complex apparatus and a lengthy period of observation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0229"/>
                                        </p:tgtEl>
                                        <p:attrNameLst>
                                          <p:attrName>style.visibility</p:attrName>
                                        </p:attrNameLst>
                                      </p:cBhvr>
                                      <p:to>
                                        <p:strVal val="visible"/>
                                      </p:to>
                                    </p:set>
                                    <p:animEffect transition="in" filter="dissolve">
                                      <p:cBhvr>
                                        <p:cTn id="7" dur="500"/>
                                        <p:tgtEl>
                                          <p:spTgt spid="8202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0238"/>
                                        </p:tgtEl>
                                        <p:attrNameLst>
                                          <p:attrName>style.visibility</p:attrName>
                                        </p:attrNameLst>
                                      </p:cBhvr>
                                      <p:to>
                                        <p:strVal val="visible"/>
                                      </p:to>
                                    </p:set>
                                    <p:animEffect transition="in" filter="dissolve">
                                      <p:cBhvr>
                                        <p:cTn id="12" dur="500"/>
                                        <p:tgtEl>
                                          <p:spTgt spid="8202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0240"/>
                                        </p:tgtEl>
                                        <p:attrNameLst>
                                          <p:attrName>style.visibility</p:attrName>
                                        </p:attrNameLst>
                                      </p:cBhvr>
                                      <p:to>
                                        <p:strVal val="visible"/>
                                      </p:to>
                                    </p:set>
                                    <p:animEffect transition="in" filter="dissolve">
                                      <p:cBhvr>
                                        <p:cTn id="17" dur="500"/>
                                        <p:tgtEl>
                                          <p:spTgt spid="8202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20236"/>
                                        </p:tgtEl>
                                        <p:attrNameLst>
                                          <p:attrName>style.visibility</p:attrName>
                                        </p:attrNameLst>
                                      </p:cBhvr>
                                      <p:to>
                                        <p:strVal val="visible"/>
                                      </p:to>
                                    </p:set>
                                    <p:animEffect transition="in" filter="dissolve">
                                      <p:cBhvr>
                                        <p:cTn id="22" dur="500"/>
                                        <p:tgtEl>
                                          <p:spTgt spid="8202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20242"/>
                                        </p:tgtEl>
                                        <p:attrNameLst>
                                          <p:attrName>style.visibility</p:attrName>
                                        </p:attrNameLst>
                                      </p:cBhvr>
                                      <p:to>
                                        <p:strVal val="visible"/>
                                      </p:to>
                                    </p:set>
                                    <p:animEffect transition="in" filter="dissolve">
                                      <p:cBhvr>
                                        <p:cTn id="27" dur="500"/>
                                        <p:tgtEl>
                                          <p:spTgt spid="8202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820243">
                                            <p:txEl>
                                              <p:pRg st="0" end="0"/>
                                            </p:txEl>
                                          </p:spTgt>
                                        </p:tgtEl>
                                        <p:attrNameLst>
                                          <p:attrName>style.visibility</p:attrName>
                                        </p:attrNameLst>
                                      </p:cBhvr>
                                      <p:to>
                                        <p:strVal val="visible"/>
                                      </p:to>
                                    </p:set>
                                    <p:animEffect transition="in" filter="dissolve">
                                      <p:cBhvr>
                                        <p:cTn id="32" dur="500"/>
                                        <p:tgtEl>
                                          <p:spTgt spid="820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2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20580" name="Rectangle 4"/>
          <p:cNvSpPr>
            <a:spLocks noChangeArrowheads="1"/>
          </p:cNvSpPr>
          <p:nvPr/>
        </p:nvSpPr>
        <p:spPr bwMode="auto">
          <a:xfrm>
            <a:off x="107950" y="962025"/>
            <a:ext cx="48974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In an alternative method the regional trend is represented by a straight line or, more generally, by a smooth polynomial curve. If x denotes the horizontal position on a gravity profile, the regional gravity </a:t>
            </a:r>
            <a:r>
              <a:rPr lang="en-US" altLang="it-IT" sz="1600" b="0" dirty="0">
                <a:latin typeface="Comic Sans MS" panose="030F0702030302020204" pitchFamily="66" charset="0"/>
                <a:sym typeface="Symbol" panose="05050102010706020507" pitchFamily="18" charset="2"/>
              </a:rPr>
              <a:t></a:t>
            </a:r>
            <a:r>
              <a:rPr lang="en-US" altLang="it-IT" sz="1600" b="0" dirty="0" err="1">
                <a:latin typeface="Comic Sans MS" panose="030F0702030302020204" pitchFamily="66" charset="0"/>
              </a:rPr>
              <a:t>g</a:t>
            </a:r>
            <a:r>
              <a:rPr lang="en-US" altLang="it-IT" sz="1600" b="0" baseline="-25000" dirty="0" err="1">
                <a:latin typeface="Comic Sans MS" panose="030F0702030302020204" pitchFamily="66" charset="0"/>
              </a:rPr>
              <a:t>R</a:t>
            </a:r>
            <a:r>
              <a:rPr lang="en-US" altLang="it-IT" sz="1600" b="0" dirty="0">
                <a:latin typeface="Comic Sans MS" panose="030F0702030302020204" pitchFamily="66" charset="0"/>
              </a:rPr>
              <a:t> may be written:</a:t>
            </a:r>
          </a:p>
        </p:txBody>
      </p:sp>
      <p:pic>
        <p:nvPicPr>
          <p:cNvPr id="920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125538"/>
            <a:ext cx="3916362" cy="4751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920583" name="Object 7"/>
          <p:cNvGraphicFramePr>
            <a:graphicFrameLocks noChangeAspect="1"/>
          </p:cNvGraphicFramePr>
          <p:nvPr/>
        </p:nvGraphicFramePr>
        <p:xfrm>
          <a:off x="179388" y="2254250"/>
          <a:ext cx="4752975" cy="382588"/>
        </p:xfrm>
        <a:graphic>
          <a:graphicData uri="http://schemas.openxmlformats.org/presentationml/2006/ole">
            <mc:AlternateContent xmlns:mc="http://schemas.openxmlformats.org/markup-compatibility/2006">
              <mc:Choice xmlns:v="urn:schemas-microsoft-com:vml" Requires="v">
                <p:oleObj spid="_x0000_s117781" name="Equation" r:id="rId5" imgW="3911600" imgH="317500" progId="Equation.3">
                  <p:embed/>
                </p:oleObj>
              </mc:Choice>
              <mc:Fallback>
                <p:oleObj name="Equation" r:id="rId5" imgW="3911600" imgH="3175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2254250"/>
                        <a:ext cx="4752975" cy="382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0584" name="Rectangle 8"/>
          <p:cNvSpPr>
            <a:spLocks noChangeArrowheads="1"/>
          </p:cNvSpPr>
          <p:nvPr/>
        </p:nvSpPr>
        <p:spPr bwMode="auto">
          <a:xfrm>
            <a:off x="107950" y="2636838"/>
            <a:ext cx="489743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The polynomial is fitted by the method of least squares to the observed gravity profile. This gives optimum values for the coefficients </a:t>
            </a:r>
            <a:r>
              <a:rPr lang="en-US" altLang="it-IT" sz="1600" b="0" dirty="0">
                <a:latin typeface="Comic Sans MS" panose="030F0702030302020204" pitchFamily="66" charset="0"/>
                <a:sym typeface="Symbol" panose="05050102010706020507" pitchFamily="18" charset="2"/>
              </a:rPr>
              <a:t></a:t>
            </a:r>
            <a:r>
              <a:rPr lang="en-US" altLang="it-IT" sz="1600" b="0" dirty="0" err="1">
                <a:latin typeface="Comic Sans MS" panose="030F0702030302020204" pitchFamily="66" charset="0"/>
              </a:rPr>
              <a:t>g</a:t>
            </a:r>
            <a:r>
              <a:rPr lang="en-US" altLang="it-IT" sz="1600" b="0" baseline="-25000" dirty="0" err="1">
                <a:latin typeface="Comic Sans MS" panose="030F0702030302020204" pitchFamily="66" charset="0"/>
              </a:rPr>
              <a:t>n</a:t>
            </a:r>
            <a:r>
              <a:rPr lang="en-US" altLang="it-IT" sz="1600" b="0" dirty="0" err="1">
                <a:latin typeface="Comic Sans MS" panose="030F0702030302020204" pitchFamily="66" charset="0"/>
              </a:rPr>
              <a:t>.</a:t>
            </a:r>
            <a:endParaRPr lang="en-US" altLang="it-IT" sz="1600" b="0" dirty="0">
              <a:latin typeface="Comic Sans MS" panose="030F0702030302020204" pitchFamily="66" charset="0"/>
            </a:endParaRPr>
          </a:p>
          <a:p>
            <a:pPr algn="just" eaLnBrk="1" hangingPunct="1">
              <a:spcBef>
                <a:spcPct val="0"/>
              </a:spcBef>
            </a:pPr>
            <a:endParaRPr lang="en-US" altLang="it-IT" sz="1600" b="0" dirty="0">
              <a:latin typeface="Comic Sans MS" panose="030F0702030302020204" pitchFamily="66" charset="0"/>
            </a:endParaRPr>
          </a:p>
          <a:p>
            <a:pPr algn="just" eaLnBrk="1" hangingPunct="1">
              <a:spcBef>
                <a:spcPct val="0"/>
              </a:spcBef>
            </a:pPr>
            <a:r>
              <a:rPr lang="en-US" altLang="it-IT" sz="1600" b="0" dirty="0">
                <a:latin typeface="Comic Sans MS" panose="030F0702030302020204" pitchFamily="66" charset="0"/>
              </a:rPr>
              <a:t> The method also has drawbacks: the higher the order of the polynomial, the better it fits the observations. The ludicrous extreme is when the order of the polynomial is one less than the number of observations; the curve then passes perfectly through all the data points, but the regional gravity anomaly has no meaning geologically. !</a:t>
            </a:r>
          </a:p>
          <a:p>
            <a:pPr algn="just" eaLnBrk="1" hangingPunct="1">
              <a:spcBef>
                <a:spcPct val="0"/>
              </a:spcBef>
            </a:pPr>
            <a:endParaRPr lang="en-US" altLang="it-IT" sz="1600" b="0" dirty="0">
              <a:latin typeface="Comic Sans MS" panose="030F0702030302020204" pitchFamily="66" charset="0"/>
            </a:endParaRPr>
          </a:p>
          <a:p>
            <a:pPr algn="just" eaLnBrk="1" hangingPunct="1">
              <a:spcBef>
                <a:spcPct val="0"/>
              </a:spcBef>
            </a:pPr>
            <a:r>
              <a:rPr lang="en-US" altLang="it-IT" sz="1600" b="0" dirty="0">
                <a:latin typeface="Comic Sans MS" panose="030F0702030302020204" pitchFamily="66" charset="0"/>
              </a:rPr>
              <a:t> The interpreter’s judgement is important in selecting the order of the polynomial, which is usually chosen to be the lowest possible order that represents most of the regional trend.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0580">
                                            <p:txEl>
                                              <p:pRg st="0" end="0"/>
                                            </p:txEl>
                                          </p:spTgt>
                                        </p:tgtEl>
                                        <p:attrNameLst>
                                          <p:attrName>style.visibility</p:attrName>
                                        </p:attrNameLst>
                                      </p:cBhvr>
                                      <p:to>
                                        <p:strVal val="visible"/>
                                      </p:to>
                                    </p:set>
                                    <p:animEffect transition="in" filter="dissolve">
                                      <p:cBhvr>
                                        <p:cTn id="7" dur="500"/>
                                        <p:tgtEl>
                                          <p:spTgt spid="9205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0583"/>
                                        </p:tgtEl>
                                        <p:attrNameLst>
                                          <p:attrName>style.visibility</p:attrName>
                                        </p:attrNameLst>
                                      </p:cBhvr>
                                      <p:to>
                                        <p:strVal val="visible"/>
                                      </p:to>
                                    </p:set>
                                    <p:animEffect transition="in" filter="dissolve">
                                      <p:cBhvr>
                                        <p:cTn id="12" dur="500"/>
                                        <p:tgtEl>
                                          <p:spTgt spid="9205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0582"/>
                                        </p:tgtEl>
                                        <p:attrNameLst>
                                          <p:attrName>style.visibility</p:attrName>
                                        </p:attrNameLst>
                                      </p:cBhvr>
                                      <p:to>
                                        <p:strVal val="visible"/>
                                      </p:to>
                                    </p:set>
                                    <p:animEffect transition="in" filter="dissolve">
                                      <p:cBhvr>
                                        <p:cTn id="17" dur="500"/>
                                        <p:tgtEl>
                                          <p:spTgt spid="9205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20584">
                                            <p:txEl>
                                              <p:pRg st="0" end="0"/>
                                            </p:txEl>
                                          </p:spTgt>
                                        </p:tgtEl>
                                        <p:attrNameLst>
                                          <p:attrName>style.visibility</p:attrName>
                                        </p:attrNameLst>
                                      </p:cBhvr>
                                      <p:to>
                                        <p:strVal val="visible"/>
                                      </p:to>
                                    </p:set>
                                    <p:animEffect transition="in" filter="dissolve">
                                      <p:cBhvr>
                                        <p:cTn id="22" dur="500"/>
                                        <p:tgtEl>
                                          <p:spTgt spid="92058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20584">
                                            <p:txEl>
                                              <p:pRg st="2" end="2"/>
                                            </p:txEl>
                                          </p:spTgt>
                                        </p:tgtEl>
                                        <p:attrNameLst>
                                          <p:attrName>style.visibility</p:attrName>
                                        </p:attrNameLst>
                                      </p:cBhvr>
                                      <p:to>
                                        <p:strVal val="visible"/>
                                      </p:to>
                                    </p:set>
                                    <p:animEffect transition="in" filter="dissolve">
                                      <p:cBhvr>
                                        <p:cTn id="27" dur="500"/>
                                        <p:tgtEl>
                                          <p:spTgt spid="920584">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20584">
                                            <p:txEl>
                                              <p:pRg st="4" end="4"/>
                                            </p:txEl>
                                          </p:spTgt>
                                        </p:tgtEl>
                                        <p:attrNameLst>
                                          <p:attrName>style.visibility</p:attrName>
                                        </p:attrNameLst>
                                      </p:cBhvr>
                                      <p:to>
                                        <p:strVal val="visible"/>
                                      </p:to>
                                    </p:set>
                                    <p:animEffect transition="in" filter="dissolve">
                                      <p:cBhvr>
                                        <p:cTn id="32" dur="500"/>
                                        <p:tgtEl>
                                          <p:spTgt spid="9205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ChangeArrowheads="1"/>
          </p:cNvSpPr>
          <p:nvPr/>
        </p:nvSpPr>
        <p:spPr bwMode="auto">
          <a:xfrm>
            <a:off x="179388" y="5078413"/>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22628" name="Rectangle 4"/>
          <p:cNvSpPr>
            <a:spLocks noChangeArrowheads="1"/>
          </p:cNvSpPr>
          <p:nvPr/>
        </p:nvSpPr>
        <p:spPr bwMode="auto">
          <a:xfrm>
            <a:off x="107950" y="1550988"/>
            <a:ext cx="885666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Polynomial fitting can also be applied to gravity maps. It is assumed that the regional anomaly can be represented by a smooth surface,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g(x, y), which is a low order polynomial of the horizontal position coordinates x and y. In the simplest case the regional anomaly is expressed as a first-order polynomial, or plane. To express changes in the gradient of gravity a higher-order polynomial is needed. For example, the regional gravity given by a second-order polynomial is written:</a:t>
            </a:r>
          </a:p>
        </p:txBody>
      </p:sp>
      <p:graphicFrame>
        <p:nvGraphicFramePr>
          <p:cNvPr id="922630" name="Object 6"/>
          <p:cNvGraphicFramePr>
            <a:graphicFrameLocks noChangeAspect="1"/>
          </p:cNvGraphicFramePr>
          <p:nvPr/>
        </p:nvGraphicFramePr>
        <p:xfrm>
          <a:off x="1716088" y="3135313"/>
          <a:ext cx="5710237" cy="412750"/>
        </p:xfrm>
        <a:graphic>
          <a:graphicData uri="http://schemas.openxmlformats.org/presentationml/2006/ole">
            <mc:AlternateContent xmlns:mc="http://schemas.openxmlformats.org/markup-compatibility/2006">
              <mc:Choice xmlns:v="urn:schemas-microsoft-com:vml" Requires="v">
                <p:oleObj spid="_x0000_s119828" name="Equation" r:id="rId4" imgW="4699000" imgH="342900" progId="Equation.3">
                  <p:embed/>
                </p:oleObj>
              </mc:Choice>
              <mc:Fallback>
                <p:oleObj name="Equation" r:id="rId4" imgW="4699000" imgH="3429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088" y="3135313"/>
                        <a:ext cx="5710237" cy="412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632" name="Rectangle 8"/>
          <p:cNvSpPr>
            <a:spLocks noChangeArrowheads="1"/>
          </p:cNvSpPr>
          <p:nvPr/>
        </p:nvSpPr>
        <p:spPr bwMode="auto">
          <a:xfrm>
            <a:off x="142875" y="3783013"/>
            <a:ext cx="88566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As in the analysis of a profile, the optimum values of the coefficients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a:t>
            </a:r>
            <a:r>
              <a:rPr lang="en-US" altLang="it-IT" sz="1600" b="0" baseline="-25000">
                <a:latin typeface="Comic Sans MS" panose="030F0702030302020204" pitchFamily="66" charset="0"/>
              </a:rPr>
              <a:t>x1</a:t>
            </a:r>
            <a:r>
              <a:rPr lang="en-US" altLang="it-IT" sz="1600" b="0">
                <a:latin typeface="Comic Sans MS" panose="030F0702030302020204" pitchFamily="66" charset="0"/>
              </a:rPr>
              <a:t>,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a:t>
            </a:r>
            <a:r>
              <a:rPr lang="en-US" altLang="it-IT" sz="1600" b="0" baseline="-25000">
                <a:latin typeface="Comic Sans MS" panose="030F0702030302020204" pitchFamily="66" charset="0"/>
              </a:rPr>
              <a:t>y1</a:t>
            </a:r>
            <a:r>
              <a:rPr lang="en-US" altLang="it-IT" sz="1600" b="0">
                <a:latin typeface="Comic Sans MS" panose="030F0702030302020204" pitchFamily="66" charset="0"/>
              </a:rPr>
              <a:t>, etc., are determined by least-squares fitting. The residual anomaly is again computed point by point by subtracting the regional from the original data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2628">
                                            <p:txEl>
                                              <p:pRg st="0" end="0"/>
                                            </p:txEl>
                                          </p:spTgt>
                                        </p:tgtEl>
                                        <p:attrNameLst>
                                          <p:attrName>style.visibility</p:attrName>
                                        </p:attrNameLst>
                                      </p:cBhvr>
                                      <p:to>
                                        <p:strVal val="visible"/>
                                      </p:to>
                                    </p:set>
                                    <p:animEffect transition="in" filter="dissolve">
                                      <p:cBhvr>
                                        <p:cTn id="7" dur="500"/>
                                        <p:tgtEl>
                                          <p:spTgt spid="9226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2630"/>
                                        </p:tgtEl>
                                        <p:attrNameLst>
                                          <p:attrName>style.visibility</p:attrName>
                                        </p:attrNameLst>
                                      </p:cBhvr>
                                      <p:to>
                                        <p:strVal val="visible"/>
                                      </p:to>
                                    </p:set>
                                    <p:animEffect transition="in" filter="dissolve">
                                      <p:cBhvr>
                                        <p:cTn id="12" dur="500"/>
                                        <p:tgtEl>
                                          <p:spTgt spid="9226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2632">
                                            <p:txEl>
                                              <p:pRg st="0" end="0"/>
                                            </p:txEl>
                                          </p:spTgt>
                                        </p:tgtEl>
                                        <p:attrNameLst>
                                          <p:attrName>style.visibility</p:attrName>
                                        </p:attrNameLst>
                                      </p:cBhvr>
                                      <p:to>
                                        <p:strVal val="visible"/>
                                      </p:to>
                                    </p:set>
                                    <p:animEffect transition="in" filter="dissolve">
                                      <p:cBhvr>
                                        <p:cTn id="17" dur="500"/>
                                        <p:tgtEl>
                                          <p:spTgt spid="9226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ChangeArrowheads="1"/>
          </p:cNvSpPr>
          <p:nvPr/>
        </p:nvSpPr>
        <p:spPr bwMode="auto">
          <a:xfrm>
            <a:off x="179388" y="4421188"/>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24678" name="Rectangle 6"/>
          <p:cNvSpPr>
            <a:spLocks noChangeArrowheads="1"/>
          </p:cNvSpPr>
          <p:nvPr/>
        </p:nvSpPr>
        <p:spPr bwMode="auto">
          <a:xfrm>
            <a:off x="142875" y="995363"/>
            <a:ext cx="88566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The gravity anomaly along a profile can be analyzed with techniques developed for investigating time series. Instead of varying with time, as the seismic signal does in a seismometer, the gravity anomaly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g(x) varies with position x along the profile. For a spatial distribution the </a:t>
            </a:r>
            <a:r>
              <a:rPr lang="en-US" altLang="it-IT" sz="1600" b="0">
                <a:solidFill>
                  <a:srgbClr val="CC3300"/>
                </a:solidFill>
                <a:latin typeface="Comic Sans MS" panose="030F0702030302020204" pitchFamily="66" charset="0"/>
              </a:rPr>
              <a:t>wave number</a:t>
            </a:r>
            <a:r>
              <a:rPr lang="en-US" altLang="it-IT" sz="1600" b="0">
                <a:latin typeface="Comic Sans MS" panose="030F0702030302020204" pitchFamily="66" charset="0"/>
              </a:rPr>
              <a:t>, k=2</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 is the counterpart of the frequency of a time series.</a:t>
            </a:r>
          </a:p>
        </p:txBody>
      </p:sp>
      <p:pic>
        <p:nvPicPr>
          <p:cNvPr id="9246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450" y="2208213"/>
            <a:ext cx="3614738" cy="454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4680" name="Rectangle 8"/>
          <p:cNvSpPr>
            <a:spLocks noChangeArrowheads="1"/>
          </p:cNvSpPr>
          <p:nvPr/>
        </p:nvSpPr>
        <p:spPr bwMode="auto">
          <a:xfrm>
            <a:off x="142875" y="2413000"/>
            <a:ext cx="493395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If it can be assumed that its variation is periodic, the function </a:t>
            </a:r>
            <a:r>
              <a:rPr lang="en-US" altLang="it-IT" sz="1600" b="0" dirty="0">
                <a:latin typeface="Comic Sans MS" panose="030F0702030302020204" pitchFamily="66" charset="0"/>
                <a:sym typeface="Symbol" panose="05050102010706020507" pitchFamily="18" charset="2"/>
              </a:rPr>
              <a:t></a:t>
            </a:r>
            <a:r>
              <a:rPr lang="en-US" altLang="it-IT" sz="1600" b="0" dirty="0">
                <a:latin typeface="Comic Sans MS" panose="030F0702030302020204" pitchFamily="66" charset="0"/>
              </a:rPr>
              <a:t>g(x) can be expressed as the sum of a series of discrete harmonics. Each harmonic is a sine or cosine function whose argument is a multiple of the fundamental wave number. The expression for </a:t>
            </a:r>
            <a:r>
              <a:rPr lang="en-US" altLang="it-IT" sz="1600" b="0" dirty="0">
                <a:latin typeface="Comic Sans MS" panose="030F0702030302020204" pitchFamily="66" charset="0"/>
                <a:sym typeface="Symbol" panose="05050102010706020507" pitchFamily="18" charset="2"/>
              </a:rPr>
              <a:t></a:t>
            </a:r>
            <a:r>
              <a:rPr lang="en-US" altLang="it-IT" sz="1600" b="0" dirty="0">
                <a:latin typeface="Comic Sans MS" panose="030F0702030302020204" pitchFamily="66" charset="0"/>
              </a:rPr>
              <a:t>g(x) is called a </a:t>
            </a:r>
            <a:r>
              <a:rPr lang="en-US" altLang="it-IT" sz="1600" b="0" dirty="0">
                <a:solidFill>
                  <a:srgbClr val="CC3300"/>
                </a:solidFill>
                <a:latin typeface="Comic Sans MS" panose="030F0702030302020204" pitchFamily="66" charset="0"/>
              </a:rPr>
              <a:t>Fourier series</a:t>
            </a:r>
            <a:r>
              <a:rPr lang="en-US" altLang="it-IT" sz="1600" b="0" dirty="0">
                <a:latin typeface="Comic Sans MS" panose="030F0702030302020204" pitchFamily="66" charset="0"/>
              </a:rPr>
              <a:t>.</a:t>
            </a:r>
          </a:p>
        </p:txBody>
      </p:sp>
      <p:sp>
        <p:nvSpPr>
          <p:cNvPr id="924681" name="Rectangle 9"/>
          <p:cNvSpPr>
            <a:spLocks noChangeArrowheads="1"/>
          </p:cNvSpPr>
          <p:nvPr/>
        </p:nvSpPr>
        <p:spPr bwMode="auto">
          <a:xfrm>
            <a:off x="179388" y="4421188"/>
            <a:ext cx="49339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The breakdown of a complex anomaly (or time series) in terms of simpler periodic variations of different wavelengths is called </a:t>
            </a:r>
            <a:r>
              <a:rPr lang="en-US" altLang="it-IT" sz="1600" b="0">
                <a:solidFill>
                  <a:srgbClr val="CC3300"/>
                </a:solidFill>
                <a:latin typeface="Comic Sans MS" panose="030F0702030302020204" pitchFamily="66" charset="0"/>
              </a:rPr>
              <a:t>Fourier analysis</a:t>
            </a:r>
            <a:r>
              <a:rPr lang="en-US" altLang="it-IT" sz="1600" b="0">
                <a:latin typeface="Comic Sans MS" panose="030F0702030302020204" pitchFamily="66" charset="0"/>
              </a:rPr>
              <a:t> and is a powerful method for resolving the most important components of the original signal.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4678">
                                            <p:txEl>
                                              <p:pRg st="0" end="0"/>
                                            </p:txEl>
                                          </p:spTgt>
                                        </p:tgtEl>
                                        <p:attrNameLst>
                                          <p:attrName>style.visibility</p:attrName>
                                        </p:attrNameLst>
                                      </p:cBhvr>
                                      <p:to>
                                        <p:strVal val="visible"/>
                                      </p:to>
                                    </p:set>
                                    <p:animEffect transition="in" filter="dissolve">
                                      <p:cBhvr>
                                        <p:cTn id="7" dur="500"/>
                                        <p:tgtEl>
                                          <p:spTgt spid="9246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4679"/>
                                        </p:tgtEl>
                                        <p:attrNameLst>
                                          <p:attrName>style.visibility</p:attrName>
                                        </p:attrNameLst>
                                      </p:cBhvr>
                                      <p:to>
                                        <p:strVal val="visible"/>
                                      </p:to>
                                    </p:set>
                                    <p:animEffect transition="in" filter="dissolve">
                                      <p:cBhvr>
                                        <p:cTn id="12" dur="500"/>
                                        <p:tgtEl>
                                          <p:spTgt spid="9246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4680">
                                            <p:txEl>
                                              <p:pRg st="0" end="0"/>
                                            </p:txEl>
                                          </p:spTgt>
                                        </p:tgtEl>
                                        <p:attrNameLst>
                                          <p:attrName>style.visibility</p:attrName>
                                        </p:attrNameLst>
                                      </p:cBhvr>
                                      <p:to>
                                        <p:strVal val="visible"/>
                                      </p:to>
                                    </p:set>
                                    <p:animEffect transition="in" filter="dissolve">
                                      <p:cBhvr>
                                        <p:cTn id="17" dur="500"/>
                                        <p:tgtEl>
                                          <p:spTgt spid="92468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24681">
                                            <p:txEl>
                                              <p:pRg st="0" end="0"/>
                                            </p:txEl>
                                          </p:spTgt>
                                        </p:tgtEl>
                                        <p:attrNameLst>
                                          <p:attrName>style.visibility</p:attrName>
                                        </p:attrNameLst>
                                      </p:cBhvr>
                                      <p:to>
                                        <p:strVal val="visible"/>
                                      </p:to>
                                    </p:set>
                                    <p:animEffect transition="in" filter="dissolve">
                                      <p:cBhvr>
                                        <p:cTn id="22" dur="500"/>
                                        <p:tgtEl>
                                          <p:spTgt spid="9246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ChangeArrowheads="1"/>
          </p:cNvSpPr>
          <p:nvPr/>
        </p:nvSpPr>
        <p:spPr bwMode="auto">
          <a:xfrm>
            <a:off x="179388" y="5081588"/>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9267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625600"/>
            <a:ext cx="3614738" cy="454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6726" name="Rectangle 6"/>
          <p:cNvSpPr>
            <a:spLocks noChangeArrowheads="1"/>
          </p:cNvSpPr>
          <p:nvPr/>
        </p:nvSpPr>
        <p:spPr bwMode="auto">
          <a:xfrm>
            <a:off x="179388" y="1625600"/>
            <a:ext cx="49339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The two-dimensional variation of a mapped gravity anomaly can be expressed in a similar way with the aid of </a:t>
            </a:r>
            <a:r>
              <a:rPr lang="en-US" altLang="it-IT" sz="1600" b="0">
                <a:solidFill>
                  <a:srgbClr val="CC3300"/>
                </a:solidFill>
                <a:latin typeface="Comic Sans MS" panose="030F0702030302020204" pitchFamily="66" charset="0"/>
              </a:rPr>
              <a:t>double Fourier series</a:t>
            </a:r>
            <a:r>
              <a:rPr lang="en-US" altLang="it-IT" sz="1600" b="0">
                <a:latin typeface="Comic Sans MS" panose="030F0702030302020204" pitchFamily="66" charset="0"/>
              </a:rPr>
              <a:t>. As in the simpler one dimensional case of a gravity anomaly on a profile, the expression of two-dimensional gravity anomalies by double Fourier series is analogous to summing weighted sinusoidal functions. These can be visualized as corrugations of the x–y plane, with each corrugation weighted according to its importance to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g(x, 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6725"/>
                                        </p:tgtEl>
                                        <p:attrNameLst>
                                          <p:attrName>style.visibility</p:attrName>
                                        </p:attrNameLst>
                                      </p:cBhvr>
                                      <p:to>
                                        <p:strVal val="visible"/>
                                      </p:to>
                                    </p:set>
                                    <p:animEffect transition="in" filter="dissolve">
                                      <p:cBhvr>
                                        <p:cTn id="7" dur="500"/>
                                        <p:tgtEl>
                                          <p:spTgt spid="9267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6726">
                                            <p:txEl>
                                              <p:pRg st="0" end="0"/>
                                            </p:txEl>
                                          </p:spTgt>
                                        </p:tgtEl>
                                        <p:attrNameLst>
                                          <p:attrName>style.visibility</p:attrName>
                                        </p:attrNameLst>
                                      </p:cBhvr>
                                      <p:to>
                                        <p:strVal val="visible"/>
                                      </p:to>
                                    </p:set>
                                    <p:animEffect transition="in" filter="dissolve">
                                      <p:cBhvr>
                                        <p:cTn id="12" dur="500"/>
                                        <p:tgtEl>
                                          <p:spTgt spid="9267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34917" name="Rectangle 5"/>
          <p:cNvSpPr>
            <a:spLocks noChangeArrowheads="1"/>
          </p:cNvSpPr>
          <p:nvPr/>
        </p:nvSpPr>
        <p:spPr bwMode="auto">
          <a:xfrm>
            <a:off x="179388" y="946150"/>
            <a:ext cx="49339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a:t>
            </a:r>
            <a:r>
              <a:rPr lang="en-US" altLang="it-IT" sz="1400" b="0">
                <a:latin typeface="Comic Sans MS" panose="030F0702030302020204" pitchFamily="66" charset="0"/>
              </a:rPr>
              <a:t>The observed gravity can then be manipulated using the techniques of </a:t>
            </a:r>
            <a:r>
              <a:rPr lang="en-US" altLang="it-IT" sz="1400" b="0">
                <a:solidFill>
                  <a:srgbClr val="CC3300"/>
                </a:solidFill>
                <a:latin typeface="Comic Sans MS" panose="030F0702030302020204" pitchFamily="66" charset="0"/>
              </a:rPr>
              <a:t>Fourier transform</a:t>
            </a:r>
            <a:r>
              <a:rPr lang="en-US" altLang="it-IT" sz="1400" b="0">
                <a:latin typeface="Comic Sans MS" panose="030F0702030302020204" pitchFamily="66" charset="0"/>
              </a:rPr>
              <a:t>. These techniques involve intensive computations and are ideally suited to digital data-processing with powerful computers.</a:t>
            </a:r>
          </a:p>
          <a:p>
            <a:pPr algn="just" eaLnBrk="1" hangingPunct="1">
              <a:spcBef>
                <a:spcPct val="0"/>
              </a:spcBef>
            </a:pPr>
            <a:r>
              <a:rPr lang="en-US" altLang="it-IT" sz="1400" b="0">
                <a:latin typeface="Comic Sans MS" panose="030F0702030302020204" pitchFamily="66" charset="0"/>
              </a:rPr>
              <a:t>The two-dimensional Fourier transform of a gravity map makes it possible to </a:t>
            </a:r>
            <a:r>
              <a:rPr lang="en-US" altLang="it-IT" sz="1400" b="0">
                <a:solidFill>
                  <a:srgbClr val="CC3300"/>
                </a:solidFill>
                <a:latin typeface="Comic Sans MS" panose="030F0702030302020204" pitchFamily="66" charset="0"/>
              </a:rPr>
              <a:t>digitally filter</a:t>
            </a:r>
            <a:r>
              <a:rPr lang="en-US" altLang="it-IT" sz="1400" b="0">
                <a:latin typeface="Comic Sans MS" panose="030F0702030302020204" pitchFamily="66" charset="0"/>
              </a:rPr>
              <a:t> the gravity anomalies. A filter is a spatial function of the coordinates x and y. When the function </a:t>
            </a:r>
            <a:r>
              <a:rPr lang="en-US" altLang="it-IT" sz="1400" b="0">
                <a:latin typeface="Comic Sans MS" panose="030F0702030302020204" pitchFamily="66" charset="0"/>
                <a:sym typeface="Symbol" panose="05050102010706020507" pitchFamily="18" charset="2"/>
              </a:rPr>
              <a:t></a:t>
            </a:r>
            <a:r>
              <a:rPr lang="en-US" altLang="it-IT" sz="1400" b="0">
                <a:latin typeface="Comic Sans MS" panose="030F0702030302020204" pitchFamily="66" charset="0"/>
              </a:rPr>
              <a:t>g(x, y) representing the gravity data is multiplied by the filter function, a new function is produced.</a:t>
            </a:r>
          </a:p>
          <a:p>
            <a:pPr algn="just" eaLnBrk="1" hangingPunct="1">
              <a:spcBef>
                <a:spcPct val="0"/>
              </a:spcBef>
            </a:pPr>
            <a:r>
              <a:rPr lang="en-US" altLang="it-IT" sz="1400" b="0">
                <a:latin typeface="Comic Sans MS" panose="030F0702030302020204" pitchFamily="66" charset="0"/>
              </a:rPr>
              <a:t>The nature of the filter applied in the Fourier domain can be chosen to eliminate certain wavelengths. For example, it can be designed to cut out all wavelengths shorter than a selected wavelength and to pass longer wavelengths: this is called a </a:t>
            </a:r>
            <a:r>
              <a:rPr lang="en-US" altLang="it-IT" sz="1400" b="0">
                <a:solidFill>
                  <a:srgbClr val="CC3300"/>
                </a:solidFill>
                <a:latin typeface="Comic Sans MS" panose="030F0702030302020204" pitchFamily="66" charset="0"/>
              </a:rPr>
              <a:t>low-pass filter</a:t>
            </a:r>
            <a:r>
              <a:rPr lang="en-US" altLang="it-IT" sz="1400" b="0">
                <a:latin typeface="Comic Sans MS" panose="030F0702030302020204" pitchFamily="66" charset="0"/>
              </a:rPr>
              <a:t>; it passes long wavelengths that have low wave numbers. The irregularities in a Bouguer gravity anomaly map are removed </a:t>
            </a:r>
          </a:p>
          <a:p>
            <a:pPr algn="just" eaLnBrk="1" hangingPunct="1">
              <a:spcBef>
                <a:spcPct val="0"/>
              </a:spcBef>
            </a:pPr>
            <a:endParaRPr lang="en-US" altLang="it-IT" sz="1400" b="0">
              <a:latin typeface="Comic Sans MS" panose="030F0702030302020204" pitchFamily="66" charset="0"/>
            </a:endParaRPr>
          </a:p>
          <a:p>
            <a:pPr algn="just" eaLnBrk="1" hangingPunct="1">
              <a:spcBef>
                <a:spcPct val="0"/>
              </a:spcBef>
            </a:pPr>
            <a:r>
              <a:rPr lang="en-US" altLang="it-IT" sz="1400" b="0">
                <a:latin typeface="Comic Sans MS" panose="030F0702030302020204" pitchFamily="66" charset="0"/>
              </a:rPr>
              <a:t> Alternatively, the filter in the Fourier domain can be designed to eliminate wavelengths longer than a selected wavelength and to pass shorter wavelengths. The application of such a </a:t>
            </a:r>
            <a:r>
              <a:rPr lang="en-US" altLang="it-IT" sz="1400" b="0">
                <a:solidFill>
                  <a:srgbClr val="CC3300"/>
                </a:solidFill>
                <a:latin typeface="Comic Sans MS" panose="030F0702030302020204" pitchFamily="66" charset="0"/>
              </a:rPr>
              <a:t>high-pass filter</a:t>
            </a:r>
            <a:r>
              <a:rPr lang="en-US" altLang="it-IT" sz="1400" b="0">
                <a:latin typeface="Comic Sans MS" panose="030F0702030302020204" pitchFamily="66" charset="0"/>
              </a:rPr>
              <a:t> enhances the short-wavelength (high wave number)</a:t>
            </a:r>
          </a:p>
          <a:p>
            <a:pPr algn="just" eaLnBrk="1" hangingPunct="1">
              <a:spcBef>
                <a:spcPct val="0"/>
              </a:spcBef>
            </a:pPr>
            <a:endParaRPr lang="en-US" altLang="it-IT" sz="1400" b="0">
              <a:latin typeface="Comic Sans MS" panose="030F0702030302020204" pitchFamily="66" charset="0"/>
            </a:endParaRPr>
          </a:p>
          <a:p>
            <a:pPr algn="just" eaLnBrk="1" hangingPunct="1">
              <a:spcBef>
                <a:spcPct val="0"/>
              </a:spcBef>
            </a:pPr>
            <a:r>
              <a:rPr lang="en-US" altLang="it-IT" sz="1400" b="0">
                <a:latin typeface="Comic Sans MS" panose="030F0702030302020204" pitchFamily="66" charset="0"/>
              </a:rPr>
              <a:t> Wavelength filtering can be used to emphasize selected anomalies. </a:t>
            </a:r>
            <a:endParaRPr lang="en-US" altLang="it-IT" sz="1600" b="0">
              <a:latin typeface="Comic Sans MS" panose="030F0702030302020204" pitchFamily="66" charset="0"/>
            </a:endParaRPr>
          </a:p>
        </p:txBody>
      </p:sp>
      <p:pic>
        <p:nvPicPr>
          <p:cNvPr id="934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0" y="908050"/>
            <a:ext cx="3254375" cy="5905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34918"/>
                                        </p:tgtEl>
                                        <p:attrNameLst>
                                          <p:attrName>style.visibility</p:attrName>
                                        </p:attrNameLst>
                                      </p:cBhvr>
                                      <p:to>
                                        <p:strVal val="visible"/>
                                      </p:to>
                                    </p:set>
                                    <p:animEffect transition="in" filter="dissolve">
                                      <p:cBhvr>
                                        <p:cTn id="7" dur="500"/>
                                        <p:tgtEl>
                                          <p:spTgt spid="9349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34917">
                                            <p:txEl>
                                              <p:pRg st="0" end="0"/>
                                            </p:txEl>
                                          </p:spTgt>
                                        </p:tgtEl>
                                        <p:attrNameLst>
                                          <p:attrName>style.visibility</p:attrName>
                                        </p:attrNameLst>
                                      </p:cBhvr>
                                      <p:to>
                                        <p:strVal val="visible"/>
                                      </p:to>
                                    </p:set>
                                    <p:animEffect transition="in" filter="dissolve">
                                      <p:cBhvr>
                                        <p:cTn id="12" dur="500"/>
                                        <p:tgtEl>
                                          <p:spTgt spid="9349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34917">
                                            <p:txEl>
                                              <p:pRg st="1" end="1"/>
                                            </p:txEl>
                                          </p:spTgt>
                                        </p:tgtEl>
                                        <p:attrNameLst>
                                          <p:attrName>style.visibility</p:attrName>
                                        </p:attrNameLst>
                                      </p:cBhvr>
                                      <p:to>
                                        <p:strVal val="visible"/>
                                      </p:to>
                                    </p:set>
                                    <p:animEffect transition="in" filter="dissolve">
                                      <p:cBhvr>
                                        <p:cTn id="17" dur="500"/>
                                        <p:tgtEl>
                                          <p:spTgt spid="93491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34917">
                                            <p:txEl>
                                              <p:pRg st="2" end="2"/>
                                            </p:txEl>
                                          </p:spTgt>
                                        </p:tgtEl>
                                        <p:attrNameLst>
                                          <p:attrName>style.visibility</p:attrName>
                                        </p:attrNameLst>
                                      </p:cBhvr>
                                      <p:to>
                                        <p:strVal val="visible"/>
                                      </p:to>
                                    </p:set>
                                    <p:animEffect transition="in" filter="dissolve">
                                      <p:cBhvr>
                                        <p:cTn id="22" dur="500"/>
                                        <p:tgtEl>
                                          <p:spTgt spid="93491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34917">
                                            <p:txEl>
                                              <p:pRg st="4" end="4"/>
                                            </p:txEl>
                                          </p:spTgt>
                                        </p:tgtEl>
                                        <p:attrNameLst>
                                          <p:attrName>style.visibility</p:attrName>
                                        </p:attrNameLst>
                                      </p:cBhvr>
                                      <p:to>
                                        <p:strVal val="visible"/>
                                      </p:to>
                                    </p:set>
                                    <p:animEffect transition="in" filter="dissolve">
                                      <p:cBhvr>
                                        <p:cTn id="27" dur="500"/>
                                        <p:tgtEl>
                                          <p:spTgt spid="93491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34917">
                                            <p:txEl>
                                              <p:pRg st="6" end="6"/>
                                            </p:txEl>
                                          </p:spTgt>
                                        </p:tgtEl>
                                        <p:attrNameLst>
                                          <p:attrName>style.visibility</p:attrName>
                                        </p:attrNameLst>
                                      </p:cBhvr>
                                      <p:to>
                                        <p:strVal val="visible"/>
                                      </p:to>
                                    </p:set>
                                    <p:animEffect transition="in" filter="dissolve">
                                      <p:cBhvr>
                                        <p:cTn id="32" dur="500"/>
                                        <p:tgtEl>
                                          <p:spTgt spid="9349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9428BAD-C81B-4955-B7D2-AAB70D954486}" type="slidenum">
              <a:rPr lang="it-IT" altLang="it-IT" sz="1400" b="1" smtClean="0"/>
              <a:pPr>
                <a:spcBef>
                  <a:spcPct val="0"/>
                </a:spcBef>
                <a:buFontTx/>
                <a:buNone/>
              </a:pPr>
              <a:t>65</a:t>
            </a:fld>
            <a:endParaRPr lang="it-IT" altLang="it-IT" sz="1400" b="1" smtClean="0"/>
          </a:p>
        </p:txBody>
      </p:sp>
      <p:sp>
        <p:nvSpPr>
          <p:cNvPr id="13" name="TextBox 12"/>
          <p:cNvSpPr txBox="1"/>
          <p:nvPr/>
        </p:nvSpPr>
        <p:spPr>
          <a:xfrm>
            <a:off x="107950" y="1506538"/>
            <a:ext cx="8928100" cy="4031873"/>
          </a:xfrm>
          <a:prstGeom prst="rect">
            <a:avLst/>
          </a:prstGeom>
          <a:noFill/>
        </p:spPr>
        <p:txBody>
          <a:bodyPr>
            <a:spAutoFit/>
          </a:bodyPr>
          <a:lstStyle/>
          <a:p>
            <a:pPr algn="just" eaLnBrk="1" hangingPunct="1">
              <a:defRPr/>
            </a:pPr>
            <a:r>
              <a:rPr lang="it-IT" sz="1600" dirty="0">
                <a:latin typeface="+mn-lt"/>
                <a:cs typeface="Arial" charset="0"/>
              </a:rPr>
              <a:t>Nell’interpretazione delle anomalie di gravità ci si ritrova a dover risolvere un “</a:t>
            </a:r>
            <a:r>
              <a:rPr lang="it-IT" sz="1600" dirty="0">
                <a:solidFill>
                  <a:srgbClr val="0070C0"/>
                </a:solidFill>
                <a:latin typeface="+mn-lt"/>
                <a:cs typeface="Arial" charset="0"/>
              </a:rPr>
              <a:t>problema inverso</a:t>
            </a:r>
            <a:r>
              <a:rPr lang="it-IT" sz="1600" dirty="0">
                <a:latin typeface="+mn-lt"/>
                <a:cs typeface="Arial" charset="0"/>
              </a:rPr>
              <a:t>”: dati i </a:t>
            </a:r>
            <a:r>
              <a:rPr lang="it-IT" sz="1600" dirty="0" smtClean="0">
                <a:latin typeface="+mn-lt"/>
                <a:cs typeface="Arial" charset="0"/>
              </a:rPr>
              <a:t>valori </a:t>
            </a:r>
            <a:r>
              <a:rPr lang="it-IT" sz="1600" dirty="0">
                <a:latin typeface="+mn-lt"/>
                <a:cs typeface="Arial" charset="0"/>
              </a:rPr>
              <a:t>della gravità in superficie, determinare le caratteristiche del corpo perturbante sottostante. Il problema nei suoi termini generali non è risolvibile nel senso che </a:t>
            </a:r>
            <a:r>
              <a:rPr lang="it-IT" sz="1600" i="1" dirty="0">
                <a:solidFill>
                  <a:srgbClr val="0070C0"/>
                </a:solidFill>
                <a:latin typeface="+mn-lt"/>
                <a:cs typeface="Arial" charset="0"/>
              </a:rPr>
              <a:t>infinite sono le distribuzioni di massa </a:t>
            </a:r>
            <a:r>
              <a:rPr lang="it-IT" sz="1600" dirty="0">
                <a:latin typeface="+mn-lt"/>
                <a:cs typeface="Arial" charset="0"/>
              </a:rPr>
              <a:t>che possono dare gli stessi valori di gravità in superficie. </a:t>
            </a:r>
          </a:p>
          <a:p>
            <a:pPr algn="just" eaLnBrk="1" hangingPunct="1">
              <a:defRPr/>
            </a:pPr>
            <a:r>
              <a:rPr lang="it-IT" sz="1600" dirty="0">
                <a:latin typeface="+mn-lt"/>
                <a:cs typeface="Arial" charset="0"/>
              </a:rPr>
              <a:t>Le informazioni che si possono ottenere dall’esame delle anomalie di gravità in superficie sono</a:t>
            </a:r>
            <a:r>
              <a:rPr lang="it-IT" sz="1600" dirty="0" smtClean="0">
                <a:latin typeface="+mn-lt"/>
                <a:cs typeface="Arial" charset="0"/>
              </a:rPr>
              <a:t>:</a:t>
            </a:r>
          </a:p>
          <a:p>
            <a:pPr algn="just" eaLnBrk="1" hangingPunct="1">
              <a:defRPr/>
            </a:pPr>
            <a:endParaRPr lang="it-IT" sz="1600" dirty="0">
              <a:latin typeface="+mn-lt"/>
              <a:cs typeface="Arial" charset="0"/>
            </a:endParaRPr>
          </a:p>
          <a:p>
            <a:pPr marL="342900" indent="-342900" algn="just" eaLnBrk="1" hangingPunct="1">
              <a:buFont typeface="+mj-lt"/>
              <a:buAutoNum type="arabicPeriod"/>
              <a:defRPr/>
            </a:pPr>
            <a:r>
              <a:rPr lang="it-IT" sz="1600" dirty="0">
                <a:latin typeface="+mn-lt"/>
                <a:cs typeface="Arial" charset="0"/>
              </a:rPr>
              <a:t>Forma geometrica del corpo perturbante</a:t>
            </a:r>
          </a:p>
          <a:p>
            <a:pPr marL="342900" indent="-342900" algn="just" eaLnBrk="1" hangingPunct="1">
              <a:buFont typeface="+mj-lt"/>
              <a:buAutoNum type="arabicPeriod"/>
              <a:defRPr/>
            </a:pPr>
            <a:r>
              <a:rPr lang="it-IT" sz="1600" dirty="0">
                <a:latin typeface="+mn-lt"/>
                <a:cs typeface="Arial" charset="0"/>
              </a:rPr>
              <a:t>Dimensioni geometriche</a:t>
            </a:r>
          </a:p>
          <a:p>
            <a:pPr marL="342900" indent="-342900" algn="just" eaLnBrk="1" hangingPunct="1">
              <a:buFont typeface="+mj-lt"/>
              <a:buAutoNum type="arabicPeriod"/>
              <a:defRPr/>
            </a:pPr>
            <a:r>
              <a:rPr lang="it-IT" sz="1600" dirty="0">
                <a:latin typeface="+mn-lt"/>
                <a:cs typeface="Arial" charset="0"/>
              </a:rPr>
              <a:t>Densità di contrasto con il materiale circostante</a:t>
            </a:r>
          </a:p>
          <a:p>
            <a:pPr marL="342900" indent="-342900" algn="just" eaLnBrk="1" hangingPunct="1">
              <a:buFont typeface="+mj-lt"/>
              <a:buAutoNum type="arabicPeriod"/>
              <a:defRPr/>
            </a:pPr>
            <a:r>
              <a:rPr lang="it-IT" sz="1600" dirty="0" smtClean="0">
                <a:latin typeface="+mn-lt"/>
                <a:cs typeface="Arial" charset="0"/>
              </a:rPr>
              <a:t>Profondità</a:t>
            </a:r>
          </a:p>
          <a:p>
            <a:pPr marL="342900" indent="-342900" algn="just" eaLnBrk="1" hangingPunct="1">
              <a:buFont typeface="+mj-lt"/>
              <a:buAutoNum type="arabicPeriod"/>
              <a:defRPr/>
            </a:pPr>
            <a:endParaRPr lang="it-IT" sz="1600" dirty="0">
              <a:latin typeface="+mn-lt"/>
              <a:cs typeface="Arial" charset="0"/>
            </a:endParaRPr>
          </a:p>
          <a:p>
            <a:pPr indent="-342900" algn="just" eaLnBrk="1" hangingPunct="1">
              <a:defRPr/>
            </a:pPr>
            <a:r>
              <a:rPr lang="it-IT" sz="1600" dirty="0">
                <a:latin typeface="+mn-lt"/>
                <a:cs typeface="Arial" charset="0"/>
              </a:rPr>
              <a:t>I punti 2 e 3 non possono essere risolti indipendentemente, mentre il punto 4 è generalmente risolto con buona approssimazione.</a:t>
            </a:r>
          </a:p>
          <a:p>
            <a:pPr indent="-342900" algn="just" eaLnBrk="1" hangingPunct="1">
              <a:defRPr/>
            </a:pPr>
            <a:r>
              <a:rPr lang="it-IT" sz="1600" dirty="0">
                <a:latin typeface="+mn-lt"/>
                <a:cs typeface="Arial" charset="0"/>
              </a:rPr>
              <a:t>Al fine di ottenere una buona interpretazione della struttura sottostante in esame è necessario</a:t>
            </a:r>
            <a:r>
              <a:rPr lang="it-IT" sz="1600" dirty="0">
                <a:solidFill>
                  <a:srgbClr val="FF0000"/>
                </a:solidFill>
                <a:latin typeface="+mn-lt"/>
                <a:cs typeface="Arial" charset="0"/>
              </a:rPr>
              <a:t> vincolare</a:t>
            </a:r>
            <a:r>
              <a:rPr lang="it-IT" sz="1600" dirty="0">
                <a:latin typeface="+mn-lt"/>
                <a:cs typeface="Arial" charset="0"/>
              </a:rPr>
              <a:t> l’interpretazione gravimetrica con </a:t>
            </a:r>
            <a:r>
              <a:rPr lang="it-IT" sz="1600" dirty="0">
                <a:solidFill>
                  <a:srgbClr val="FF0000"/>
                </a:solidFill>
                <a:latin typeface="+mn-lt"/>
                <a:cs typeface="Arial" charset="0"/>
              </a:rPr>
              <a:t>dati indipendenti </a:t>
            </a:r>
            <a:r>
              <a:rPr lang="it-IT" sz="1600" dirty="0">
                <a:latin typeface="+mn-lt"/>
                <a:cs typeface="Arial" charset="0"/>
              </a:rPr>
              <a:t>di altra natura (geologia, perforazioni,  geometria del corpo ricavate in base ad esperimenti di sismica attiva...)</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BC28C1-25B3-4720-94BE-3F823677DBA0}" type="slidenum">
              <a:rPr lang="it-IT" altLang="it-IT" sz="1400" b="1" smtClean="0"/>
              <a:pPr>
                <a:spcBef>
                  <a:spcPct val="0"/>
                </a:spcBef>
                <a:buFontTx/>
                <a:buNone/>
              </a:pPr>
              <a:t>66</a:t>
            </a:fld>
            <a:endParaRPr lang="it-IT" altLang="it-IT" sz="1400" b="1" smtClean="0"/>
          </a:p>
        </p:txBody>
      </p:sp>
      <p:sp>
        <p:nvSpPr>
          <p:cNvPr id="13" name="TextBox 12"/>
          <p:cNvSpPr txBox="1"/>
          <p:nvPr/>
        </p:nvSpPr>
        <p:spPr>
          <a:xfrm>
            <a:off x="107950" y="1196975"/>
            <a:ext cx="8928100" cy="584200"/>
          </a:xfrm>
          <a:prstGeom prst="rect">
            <a:avLst/>
          </a:prstGeom>
          <a:noFill/>
        </p:spPr>
        <p:txBody>
          <a:bodyPr>
            <a:spAutoFit/>
          </a:bodyPr>
          <a:lstStyle/>
          <a:p>
            <a:pPr algn="just" eaLnBrk="1" hangingPunct="1">
              <a:defRPr/>
            </a:pPr>
            <a:r>
              <a:rPr lang="it-IT" sz="1600" dirty="0">
                <a:latin typeface="+mn-lt"/>
                <a:cs typeface="Arial" charset="0"/>
              </a:rPr>
              <a:t>Data l’entità piccola dell’anomalia gravimetrica locale rispetto al valore di gravità, i gravimetri misurano la componente verticale del campo gravitazionale anomalo sommato alla gravità attesa. </a:t>
            </a:r>
          </a:p>
        </p:txBody>
      </p:sp>
      <p:pic>
        <p:nvPicPr>
          <p:cNvPr id="132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276475"/>
            <a:ext cx="52070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07950" y="5508625"/>
            <a:ext cx="8928100" cy="584200"/>
          </a:xfrm>
          <a:prstGeom prst="rect">
            <a:avLst/>
          </a:prstGeom>
          <a:noFill/>
        </p:spPr>
        <p:txBody>
          <a:bodyPr>
            <a:spAutoFit/>
          </a:bodyPr>
          <a:lstStyle/>
          <a:p>
            <a:pPr algn="just" eaLnBrk="1" hangingPunct="1">
              <a:defRPr/>
            </a:pPr>
            <a:r>
              <a:rPr lang="it-IT" sz="1600" dirty="0">
                <a:latin typeface="+mn-lt"/>
                <a:cs typeface="Arial" charset="0"/>
              </a:rPr>
              <a:t>Andiamo pertamto a calcolare la componente verticale della gravità nel caso di corpi perturbanti con geometria semplice.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D3D5660-CA3B-403B-8177-A0F69F72469B}" type="slidenum">
              <a:rPr lang="it-IT" altLang="it-IT" sz="1400" b="1" smtClean="0"/>
              <a:pPr>
                <a:spcBef>
                  <a:spcPct val="0"/>
                </a:spcBef>
                <a:buFontTx/>
                <a:buNone/>
              </a:pPr>
              <a:t>67</a:t>
            </a:fld>
            <a:endParaRPr lang="it-IT" altLang="it-IT" sz="1400" b="1" smtClean="0"/>
          </a:p>
        </p:txBody>
      </p:sp>
      <p:sp>
        <p:nvSpPr>
          <p:cNvPr id="13" name="TextBox 12"/>
          <p:cNvSpPr txBox="1"/>
          <p:nvPr/>
        </p:nvSpPr>
        <p:spPr>
          <a:xfrm>
            <a:off x="3779912" y="1013800"/>
            <a:ext cx="1584176" cy="461665"/>
          </a:xfrm>
          <a:prstGeom prst="rect">
            <a:avLst/>
          </a:prstGeom>
          <a:noFill/>
        </p:spPr>
        <p:txBody>
          <a:bodyPr wrap="square">
            <a:spAutoFit/>
          </a:bodyPr>
          <a:lstStyle/>
          <a:p>
            <a:pPr algn="just" eaLnBrk="1" hangingPunct="1">
              <a:defRPr/>
            </a:pPr>
            <a:r>
              <a:rPr lang="it-IT" sz="2400" cap="all" dirty="0">
                <a:solidFill>
                  <a:srgbClr val="FF0000"/>
                </a:solidFill>
                <a:latin typeface="+mn-lt"/>
                <a:cs typeface="Arial" charset="0"/>
              </a:rPr>
              <a:t>Sfera</a:t>
            </a:r>
          </a:p>
        </p:txBody>
      </p:sp>
      <p:sp>
        <p:nvSpPr>
          <p:cNvPr id="11" name="TextBox 10"/>
          <p:cNvSpPr txBox="1"/>
          <p:nvPr/>
        </p:nvSpPr>
        <p:spPr>
          <a:xfrm>
            <a:off x="107950" y="1700808"/>
            <a:ext cx="8928100" cy="338138"/>
          </a:xfrm>
          <a:prstGeom prst="rect">
            <a:avLst/>
          </a:prstGeom>
          <a:noFill/>
        </p:spPr>
        <p:txBody>
          <a:bodyPr>
            <a:spAutoFit/>
          </a:bodyPr>
          <a:lstStyle/>
          <a:p>
            <a:pPr algn="just" eaLnBrk="1" hangingPunct="1">
              <a:defRPr/>
            </a:pPr>
            <a:r>
              <a:rPr lang="it-IT" sz="1600" dirty="0">
                <a:latin typeface="+mn-lt"/>
                <a:cs typeface="Arial" charset="0"/>
              </a:rPr>
              <a:t>Abbiamo già visto che il campo gravitazionale delle sfera è dato da: </a:t>
            </a:r>
          </a:p>
        </p:txBody>
      </p:sp>
      <p:graphicFrame>
        <p:nvGraphicFramePr>
          <p:cNvPr id="134149" name="Object 2"/>
          <p:cNvGraphicFramePr>
            <a:graphicFrameLocks noChangeAspect="1"/>
          </p:cNvGraphicFramePr>
          <p:nvPr>
            <p:extLst>
              <p:ext uri="{D42A27DB-BD31-4B8C-83A1-F6EECF244321}">
                <p14:modId xmlns:p14="http://schemas.microsoft.com/office/powerpoint/2010/main" val="1375653556"/>
              </p:ext>
            </p:extLst>
          </p:nvPr>
        </p:nvGraphicFramePr>
        <p:xfrm>
          <a:off x="4140200" y="2061171"/>
          <a:ext cx="571500" cy="393700"/>
        </p:xfrm>
        <a:graphic>
          <a:graphicData uri="http://schemas.openxmlformats.org/presentationml/2006/ole">
            <mc:AlternateContent xmlns:mc="http://schemas.openxmlformats.org/markup-compatibility/2006">
              <mc:Choice xmlns:v="urn:schemas-microsoft-com:vml" Requires="v">
                <p:oleObj spid="_x0000_s134198" name="Equation" r:id="rId4" imgW="571252" imgH="393529" progId="Equation.3">
                  <p:embed/>
                </p:oleObj>
              </mc:Choice>
              <mc:Fallback>
                <p:oleObj name="Equation" r:id="rId4" imgW="571252" imgH="393529"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2061171"/>
                        <a:ext cx="5715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107950" y="2421533"/>
            <a:ext cx="8928100" cy="338138"/>
          </a:xfrm>
          <a:prstGeom prst="rect">
            <a:avLst/>
          </a:prstGeom>
          <a:noFill/>
        </p:spPr>
        <p:txBody>
          <a:bodyPr>
            <a:spAutoFit/>
          </a:bodyPr>
          <a:lstStyle/>
          <a:p>
            <a:pPr algn="just" eaLnBrk="1" hangingPunct="1">
              <a:defRPr/>
            </a:pPr>
            <a:r>
              <a:rPr lang="it-IT" sz="1600" dirty="0">
                <a:latin typeface="+mn-lt"/>
                <a:cs typeface="Arial" charset="0"/>
              </a:rPr>
              <a:t>Per cui la sua componente verticale sarà:</a:t>
            </a:r>
          </a:p>
        </p:txBody>
      </p:sp>
      <p:graphicFrame>
        <p:nvGraphicFramePr>
          <p:cNvPr id="134151" name="Object 3"/>
          <p:cNvGraphicFramePr>
            <a:graphicFrameLocks noChangeAspect="1"/>
          </p:cNvGraphicFramePr>
          <p:nvPr>
            <p:extLst>
              <p:ext uri="{D42A27DB-BD31-4B8C-83A1-F6EECF244321}">
                <p14:modId xmlns:p14="http://schemas.microsoft.com/office/powerpoint/2010/main" val="1203871498"/>
              </p:ext>
            </p:extLst>
          </p:nvPr>
        </p:nvGraphicFramePr>
        <p:xfrm>
          <a:off x="3348038" y="2708871"/>
          <a:ext cx="2197100" cy="457200"/>
        </p:xfrm>
        <a:graphic>
          <a:graphicData uri="http://schemas.openxmlformats.org/presentationml/2006/ole">
            <mc:AlternateContent xmlns:mc="http://schemas.openxmlformats.org/markup-compatibility/2006">
              <mc:Choice xmlns:v="urn:schemas-microsoft-com:vml" Requires="v">
                <p:oleObj spid="_x0000_s134199" name="Equation" r:id="rId6" imgW="2197100" imgH="457200" progId="Equation.3">
                  <p:embed/>
                </p:oleObj>
              </mc:Choice>
              <mc:Fallback>
                <p:oleObj name="Equation" r:id="rId6" imgW="2197100" imgH="4572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2708871"/>
                        <a:ext cx="21971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TextBox 15"/>
          <p:cNvSpPr txBox="1"/>
          <p:nvPr/>
        </p:nvSpPr>
        <p:spPr>
          <a:xfrm>
            <a:off x="107950" y="3234333"/>
            <a:ext cx="8928100" cy="584200"/>
          </a:xfrm>
          <a:prstGeom prst="rect">
            <a:avLst/>
          </a:prstGeom>
          <a:noFill/>
        </p:spPr>
        <p:txBody>
          <a:bodyPr>
            <a:spAutoFit/>
          </a:bodyPr>
          <a:lstStyle/>
          <a:p>
            <a:pPr algn="just" eaLnBrk="1" hangingPunct="1">
              <a:defRPr/>
            </a:pPr>
            <a:r>
              <a:rPr lang="it-IT" sz="1600" dirty="0">
                <a:latin typeface="+mn-lt"/>
                <a:cs typeface="Arial" charset="0"/>
              </a:rPr>
              <a:t>Con h la profondità del centro della sfera. Se il contrasto di densità con il mezzo circostante è </a:t>
            </a:r>
            <a:r>
              <a:rPr lang="el-GR" sz="1600" dirty="0">
                <a:latin typeface="+mn-lt"/>
                <a:cs typeface="Arial" charset="0"/>
              </a:rPr>
              <a:t>Δρ</a:t>
            </a:r>
            <a:r>
              <a:rPr lang="it-IT" sz="1600" dirty="0">
                <a:latin typeface="+mn-lt"/>
                <a:cs typeface="Arial" charset="0"/>
              </a:rPr>
              <a:t> ed il raggio della sfera è b, avremo che l’anomalia sarà:</a:t>
            </a:r>
          </a:p>
        </p:txBody>
      </p:sp>
      <p:graphicFrame>
        <p:nvGraphicFramePr>
          <p:cNvPr id="134153" name="Object 4"/>
          <p:cNvGraphicFramePr>
            <a:graphicFrameLocks noChangeAspect="1"/>
          </p:cNvGraphicFramePr>
          <p:nvPr>
            <p:extLst>
              <p:ext uri="{D42A27DB-BD31-4B8C-83A1-F6EECF244321}">
                <p14:modId xmlns:p14="http://schemas.microsoft.com/office/powerpoint/2010/main" val="4121589217"/>
              </p:ext>
            </p:extLst>
          </p:nvPr>
        </p:nvGraphicFramePr>
        <p:xfrm>
          <a:off x="3348038" y="3861396"/>
          <a:ext cx="2286000" cy="762000"/>
        </p:xfrm>
        <a:graphic>
          <a:graphicData uri="http://schemas.openxmlformats.org/presentationml/2006/ole">
            <mc:AlternateContent xmlns:mc="http://schemas.openxmlformats.org/markup-compatibility/2006">
              <mc:Choice xmlns:v="urn:schemas-microsoft-com:vml" Requires="v">
                <p:oleObj spid="_x0000_s134200" name="Equation" r:id="rId8" imgW="2286000" imgH="762000" progId="Equation.3">
                  <p:embed/>
                </p:oleObj>
              </mc:Choice>
              <mc:Fallback>
                <p:oleObj name="Equation" r:id="rId8" imgW="2286000" imgH="7620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8038" y="3861396"/>
                        <a:ext cx="2286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3415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50" y="4219575"/>
            <a:ext cx="30829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492500" y="4796433"/>
            <a:ext cx="5472113" cy="1077913"/>
          </a:xfrm>
          <a:prstGeom prst="rect">
            <a:avLst/>
          </a:prstGeom>
          <a:noFill/>
        </p:spPr>
        <p:txBody>
          <a:bodyPr>
            <a:spAutoFit/>
          </a:bodyPr>
          <a:lstStyle/>
          <a:p>
            <a:pPr algn="just" eaLnBrk="1" hangingPunct="1">
              <a:defRPr/>
            </a:pPr>
            <a:r>
              <a:rPr lang="it-IT" sz="1600" dirty="0">
                <a:latin typeface="+mn-lt"/>
                <a:cs typeface="Arial" charset="0"/>
              </a:rPr>
              <a:t>L’anomalia è simmetrica rispetto al centro della sfera ed è essenzialmente confinata entro un raggio uguale due o tre volte la profondità del centro della sfera. </a:t>
            </a:r>
          </a:p>
          <a:p>
            <a:pPr algn="just" eaLnBrk="1" hangingPunct="1">
              <a:defRPr/>
            </a:pPr>
            <a:r>
              <a:rPr lang="it-IT" sz="1600" dirty="0">
                <a:solidFill>
                  <a:srgbClr val="FF0000"/>
                </a:solidFill>
                <a:latin typeface="+mn-lt"/>
                <a:cs typeface="Arial" charset="0"/>
              </a:rPr>
              <a:t>NB: 2</a:t>
            </a:r>
            <a:r>
              <a:rPr lang="el-GR" sz="1600" dirty="0">
                <a:solidFill>
                  <a:srgbClr val="FF0000"/>
                </a:solidFill>
                <a:latin typeface="+mn-lt"/>
                <a:cs typeface="Arial" charset="0"/>
              </a:rPr>
              <a:t>π</a:t>
            </a:r>
            <a:r>
              <a:rPr lang="it-IT" sz="1600" dirty="0">
                <a:solidFill>
                  <a:srgbClr val="FF0000"/>
                </a:solidFill>
                <a:latin typeface="+mn-lt"/>
                <a:cs typeface="Arial" charset="0"/>
              </a:rPr>
              <a:t>G≈42 mgal/km/(g/cm</a:t>
            </a:r>
            <a:r>
              <a:rPr lang="it-IT" sz="1600" baseline="30000" dirty="0">
                <a:solidFill>
                  <a:srgbClr val="FF0000"/>
                </a:solidFill>
                <a:latin typeface="+mn-lt"/>
                <a:cs typeface="Arial" charset="0"/>
              </a:rPr>
              <a:t>3</a:t>
            </a:r>
            <a:r>
              <a:rPr lang="it-IT" sz="1600" dirty="0">
                <a:solidFill>
                  <a:srgbClr val="FF0000"/>
                </a:solidFill>
                <a:latin typeface="+mn-lt"/>
                <a:cs typeface="Arial" charset="0"/>
              </a:rPr>
              <a:t>)</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3DF31AF-6452-4B3C-B329-8BEDB29E924B}" type="slidenum">
              <a:rPr lang="it-IT" altLang="it-IT" sz="1400" b="1" smtClean="0"/>
              <a:pPr>
                <a:spcBef>
                  <a:spcPct val="0"/>
                </a:spcBef>
                <a:buFontTx/>
                <a:buNone/>
              </a:pPr>
              <a:t>68</a:t>
            </a:fld>
            <a:endParaRPr lang="it-IT" altLang="it-IT" sz="1400" b="1" smtClean="0"/>
          </a:p>
        </p:txBody>
      </p:sp>
      <p:sp>
        <p:nvSpPr>
          <p:cNvPr id="11" name="TextBox 10"/>
          <p:cNvSpPr txBox="1"/>
          <p:nvPr/>
        </p:nvSpPr>
        <p:spPr>
          <a:xfrm>
            <a:off x="107950" y="1196975"/>
            <a:ext cx="8928100" cy="584200"/>
          </a:xfrm>
          <a:prstGeom prst="rect">
            <a:avLst/>
          </a:prstGeom>
          <a:noFill/>
        </p:spPr>
        <p:txBody>
          <a:bodyPr>
            <a:spAutoFit/>
          </a:bodyPr>
          <a:lstStyle/>
          <a:p>
            <a:pPr algn="just" eaLnBrk="1" hangingPunct="1">
              <a:defRPr/>
            </a:pPr>
            <a:r>
              <a:rPr lang="it-IT" sz="1600" dirty="0">
                <a:latin typeface="+mn-lt"/>
                <a:cs typeface="Arial" charset="0"/>
              </a:rPr>
              <a:t>La semilarghezza x</a:t>
            </a:r>
            <a:r>
              <a:rPr lang="it-IT" sz="1600" baseline="-25000" dirty="0">
                <a:latin typeface="+mn-lt"/>
                <a:cs typeface="Arial" charset="0"/>
              </a:rPr>
              <a:t>1/2</a:t>
            </a:r>
            <a:r>
              <a:rPr lang="it-IT" sz="1600" dirty="0">
                <a:latin typeface="+mn-lt"/>
                <a:cs typeface="Arial" charset="0"/>
              </a:rPr>
              <a:t> di una anomalia simmetrica è definita come la distanza dal centro dell’anomalia (valore massimo) ed il punto in cui l’anomalia ha valore metà del massimo</a:t>
            </a:r>
          </a:p>
        </p:txBody>
      </p:sp>
      <p:sp>
        <p:nvSpPr>
          <p:cNvPr id="18" name="TextBox 17"/>
          <p:cNvSpPr txBox="1"/>
          <p:nvPr/>
        </p:nvSpPr>
        <p:spPr>
          <a:xfrm>
            <a:off x="179388" y="3789363"/>
            <a:ext cx="8785225" cy="2062103"/>
          </a:xfrm>
          <a:prstGeom prst="rect">
            <a:avLst/>
          </a:prstGeom>
          <a:noFill/>
        </p:spPr>
        <p:txBody>
          <a:bodyPr>
            <a:spAutoFit/>
          </a:bodyPr>
          <a:lstStyle/>
          <a:p>
            <a:pPr algn="just" eaLnBrk="1" hangingPunct="1">
              <a:defRPr/>
            </a:pPr>
            <a:r>
              <a:rPr lang="it-IT" sz="1600" dirty="0">
                <a:latin typeface="+mn-lt"/>
                <a:cs typeface="Arial" charset="0"/>
              </a:rPr>
              <a:t>Quest’ultima relazione è molto utile per una rapida determinazione della profondità delle sorgenti anomale approssimativemente equidimensionali</a:t>
            </a:r>
            <a:r>
              <a:rPr lang="it-IT" sz="1600" dirty="0" smtClean="0">
                <a:latin typeface="+mn-lt"/>
                <a:cs typeface="Arial" charset="0"/>
              </a:rPr>
              <a:t>.</a:t>
            </a:r>
          </a:p>
          <a:p>
            <a:pPr algn="just" eaLnBrk="1" hangingPunct="1">
              <a:defRPr/>
            </a:pPr>
            <a:endParaRPr lang="it-IT" sz="1600" dirty="0">
              <a:latin typeface="+mn-lt"/>
              <a:cs typeface="Arial" charset="0"/>
            </a:endParaRPr>
          </a:p>
          <a:p>
            <a:pPr algn="just" eaLnBrk="1" hangingPunct="1">
              <a:defRPr/>
            </a:pPr>
            <a:r>
              <a:rPr lang="it-IT" sz="1600" dirty="0">
                <a:solidFill>
                  <a:srgbClr val="FF0000"/>
                </a:solidFill>
                <a:latin typeface="+mn-lt"/>
                <a:cs typeface="Arial" charset="0"/>
              </a:rPr>
              <a:t>Esempio:</a:t>
            </a:r>
          </a:p>
          <a:p>
            <a:pPr algn="just" eaLnBrk="1" hangingPunct="1">
              <a:defRPr/>
            </a:pPr>
            <a:r>
              <a:rPr lang="it-IT" sz="1600" dirty="0">
                <a:latin typeface="+mn-lt"/>
                <a:cs typeface="Arial" charset="0"/>
              </a:rPr>
              <a:t>Un duomo salino forma una struttura favorevole per giacimenti di petrolio o gas naturali.  Se modelliamo tale struttura come una sfera di raggio 4 km centrata a 6 km di profondità con un contrasto di densità di -0.2 g/cm</a:t>
            </a:r>
            <a:r>
              <a:rPr lang="it-IT" sz="1600" baseline="30000" dirty="0">
                <a:latin typeface="+mn-lt"/>
                <a:cs typeface="Arial" charset="0"/>
              </a:rPr>
              <a:t>3</a:t>
            </a:r>
            <a:r>
              <a:rPr lang="it-IT" sz="1600" dirty="0">
                <a:latin typeface="+mn-lt"/>
                <a:cs typeface="Arial" charset="0"/>
              </a:rPr>
              <a:t> rispetto ai sedimenti circostanti il picco di gravità direttamente sopra il duomo salino avrà il valore di</a:t>
            </a:r>
          </a:p>
        </p:txBody>
      </p:sp>
      <p:graphicFrame>
        <p:nvGraphicFramePr>
          <p:cNvPr id="136197" name="Object 5"/>
          <p:cNvGraphicFramePr>
            <a:graphicFrameLocks noChangeAspect="1"/>
          </p:cNvGraphicFramePr>
          <p:nvPr>
            <p:extLst>
              <p:ext uri="{D42A27DB-BD31-4B8C-83A1-F6EECF244321}">
                <p14:modId xmlns:p14="http://schemas.microsoft.com/office/powerpoint/2010/main" val="2117516593"/>
              </p:ext>
            </p:extLst>
          </p:nvPr>
        </p:nvGraphicFramePr>
        <p:xfrm>
          <a:off x="5994400" y="1870076"/>
          <a:ext cx="1028700" cy="393700"/>
        </p:xfrm>
        <a:graphic>
          <a:graphicData uri="http://schemas.openxmlformats.org/presentationml/2006/ole">
            <mc:AlternateContent xmlns:mc="http://schemas.openxmlformats.org/markup-compatibility/2006">
              <mc:Choice xmlns:v="urn:schemas-microsoft-com:vml" Requires="v">
                <p:oleObj spid="_x0000_s136287" name="Equation" r:id="rId4" imgW="1028254" imgH="393529" progId="Equation.3">
                  <p:embed/>
                </p:oleObj>
              </mc:Choice>
              <mc:Fallback>
                <p:oleObj name="Equation" r:id="rId4" imgW="1028254" imgH="393529"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1870076"/>
                        <a:ext cx="10287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198" name="Object 6"/>
          <p:cNvGraphicFramePr>
            <a:graphicFrameLocks noChangeAspect="1"/>
          </p:cNvGraphicFramePr>
          <p:nvPr>
            <p:extLst>
              <p:ext uri="{D42A27DB-BD31-4B8C-83A1-F6EECF244321}">
                <p14:modId xmlns:p14="http://schemas.microsoft.com/office/powerpoint/2010/main" val="4069596344"/>
              </p:ext>
            </p:extLst>
          </p:nvPr>
        </p:nvGraphicFramePr>
        <p:xfrm>
          <a:off x="5921375" y="2301876"/>
          <a:ext cx="1257300" cy="558800"/>
        </p:xfrm>
        <a:graphic>
          <a:graphicData uri="http://schemas.openxmlformats.org/presentationml/2006/ole">
            <mc:AlternateContent xmlns:mc="http://schemas.openxmlformats.org/markup-compatibility/2006">
              <mc:Choice xmlns:v="urn:schemas-microsoft-com:vml" Requires="v">
                <p:oleObj spid="_x0000_s136288" name="Equation" r:id="rId6" imgW="1257300" imgH="558800" progId="Equation.3">
                  <p:embed/>
                </p:oleObj>
              </mc:Choice>
              <mc:Fallback>
                <p:oleObj name="Equation" r:id="rId6" imgW="1257300" imgH="5588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1375" y="2301876"/>
                        <a:ext cx="12573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199" name="Object 7"/>
          <p:cNvGraphicFramePr>
            <a:graphicFrameLocks noChangeAspect="1"/>
          </p:cNvGraphicFramePr>
          <p:nvPr>
            <p:extLst>
              <p:ext uri="{D42A27DB-BD31-4B8C-83A1-F6EECF244321}">
                <p14:modId xmlns:p14="http://schemas.microsoft.com/office/powerpoint/2010/main" val="1670420065"/>
              </p:ext>
            </p:extLst>
          </p:nvPr>
        </p:nvGraphicFramePr>
        <p:xfrm>
          <a:off x="5994400" y="2949576"/>
          <a:ext cx="1117600" cy="279400"/>
        </p:xfrm>
        <a:graphic>
          <a:graphicData uri="http://schemas.openxmlformats.org/presentationml/2006/ole">
            <mc:AlternateContent xmlns:mc="http://schemas.openxmlformats.org/markup-compatibility/2006">
              <mc:Choice xmlns:v="urn:schemas-microsoft-com:vml" Requires="v">
                <p:oleObj spid="_x0000_s136289" name="Equation" r:id="rId8" imgW="1117600" imgH="279400" progId="Equation.3">
                  <p:embed/>
                </p:oleObj>
              </mc:Choice>
              <mc:Fallback>
                <p:oleObj name="Equation" r:id="rId8" imgW="1117600" imgH="2794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4400" y="2949576"/>
                        <a:ext cx="11176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200" name="Object 8"/>
          <p:cNvGraphicFramePr>
            <a:graphicFrameLocks noChangeAspect="1"/>
          </p:cNvGraphicFramePr>
          <p:nvPr>
            <p:extLst>
              <p:ext uri="{D42A27DB-BD31-4B8C-83A1-F6EECF244321}">
                <p14:modId xmlns:p14="http://schemas.microsoft.com/office/powerpoint/2010/main" val="2935807529"/>
              </p:ext>
            </p:extLst>
          </p:nvPr>
        </p:nvGraphicFramePr>
        <p:xfrm>
          <a:off x="6210300" y="3454401"/>
          <a:ext cx="800100" cy="228600"/>
        </p:xfrm>
        <a:graphic>
          <a:graphicData uri="http://schemas.openxmlformats.org/presentationml/2006/ole">
            <mc:AlternateContent xmlns:mc="http://schemas.openxmlformats.org/markup-compatibility/2006">
              <mc:Choice xmlns:v="urn:schemas-microsoft-com:vml" Requires="v">
                <p:oleObj spid="_x0000_s136290" name="Equation" r:id="rId10" imgW="800100" imgH="228600" progId="Equation.3">
                  <p:embed/>
                </p:oleObj>
              </mc:Choice>
              <mc:Fallback>
                <p:oleObj name="Equation" r:id="rId10" imgW="800100" imgH="2286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0300" y="3454401"/>
                        <a:ext cx="8001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201" name="Object 9"/>
          <p:cNvGraphicFramePr>
            <a:graphicFrameLocks noChangeAspect="1"/>
          </p:cNvGraphicFramePr>
          <p:nvPr>
            <p:extLst>
              <p:ext uri="{D42A27DB-BD31-4B8C-83A1-F6EECF244321}">
                <p14:modId xmlns:p14="http://schemas.microsoft.com/office/powerpoint/2010/main" val="2487439289"/>
              </p:ext>
            </p:extLst>
          </p:nvPr>
        </p:nvGraphicFramePr>
        <p:xfrm>
          <a:off x="1043608" y="6057900"/>
          <a:ext cx="1066800" cy="419100"/>
        </p:xfrm>
        <a:graphic>
          <a:graphicData uri="http://schemas.openxmlformats.org/presentationml/2006/ole">
            <mc:AlternateContent xmlns:mc="http://schemas.openxmlformats.org/markup-compatibility/2006">
              <mc:Choice xmlns:v="urn:schemas-microsoft-com:vml" Requires="v">
                <p:oleObj spid="_x0000_s136291" name="Equation" r:id="rId12" imgW="1066800" imgH="419100" progId="Equation.3">
                  <p:embed/>
                </p:oleObj>
              </mc:Choice>
              <mc:Fallback>
                <p:oleObj name="Equation" r:id="rId12" imgW="1066800" imgH="419100"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3608" y="6057900"/>
                        <a:ext cx="10668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202" name="Object 10"/>
          <p:cNvGraphicFramePr>
            <a:graphicFrameLocks noChangeAspect="1"/>
          </p:cNvGraphicFramePr>
          <p:nvPr>
            <p:extLst>
              <p:ext uri="{D42A27DB-BD31-4B8C-83A1-F6EECF244321}">
                <p14:modId xmlns:p14="http://schemas.microsoft.com/office/powerpoint/2010/main" val="881073702"/>
              </p:ext>
            </p:extLst>
          </p:nvPr>
        </p:nvGraphicFramePr>
        <p:xfrm>
          <a:off x="3275856" y="6024395"/>
          <a:ext cx="4495800" cy="393700"/>
        </p:xfrm>
        <a:graphic>
          <a:graphicData uri="http://schemas.openxmlformats.org/presentationml/2006/ole">
            <mc:AlternateContent xmlns:mc="http://schemas.openxmlformats.org/markup-compatibility/2006">
              <mc:Choice xmlns:v="urn:schemas-microsoft-com:vml" Requires="v">
                <p:oleObj spid="_x0000_s136292" name="Equation" r:id="rId14" imgW="4495800" imgH="393700" progId="Equation.3">
                  <p:embed/>
                </p:oleObj>
              </mc:Choice>
              <mc:Fallback>
                <p:oleObj name="Equation" r:id="rId14" imgW="4495800" imgH="393700" progId="Equation.3">
                  <p:embed/>
                  <p:pic>
                    <p:nvPicPr>
                      <p:cNvPr id="0"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5856" y="6024395"/>
                        <a:ext cx="44958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 name="Picture 5"/>
          <p:cNvPicPr>
            <a:picLocks noChangeAspect="1" noChangeArrowheads="1"/>
          </p:cNvPicPr>
          <p:nvPr/>
        </p:nvPicPr>
        <p:blipFill rotWithShape="1">
          <a:blip r:embed="rId16">
            <a:extLst>
              <a:ext uri="{28A0092B-C50C-407E-A947-70E740481C1C}">
                <a14:useLocalDpi xmlns:a14="http://schemas.microsoft.com/office/drawing/2010/main" val="0"/>
              </a:ext>
            </a:extLst>
          </a:blip>
          <a:srcRect b="36927"/>
          <a:stretch/>
        </p:blipFill>
        <p:spPr bwMode="auto">
          <a:xfrm>
            <a:off x="1489075" y="1979164"/>
            <a:ext cx="3082925" cy="1664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828140A-BCCF-450D-BB5E-5B7E38D6A996}" type="slidenum">
              <a:rPr lang="it-IT" altLang="it-IT" sz="1400" b="1" smtClean="0"/>
              <a:pPr>
                <a:spcBef>
                  <a:spcPct val="0"/>
                </a:spcBef>
                <a:buFontTx/>
                <a:buNone/>
              </a:pPr>
              <a:t>69</a:t>
            </a:fld>
            <a:endParaRPr lang="it-IT" altLang="it-IT" sz="1400" b="1" smtClean="0"/>
          </a:p>
        </p:txBody>
      </p:sp>
      <p:sp>
        <p:nvSpPr>
          <p:cNvPr id="11" name="TextBox 10"/>
          <p:cNvSpPr txBox="1"/>
          <p:nvPr/>
        </p:nvSpPr>
        <p:spPr>
          <a:xfrm>
            <a:off x="107950" y="1196975"/>
            <a:ext cx="8928100" cy="1323975"/>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ESEMPIO CAVITA’ SFERICA</a:t>
            </a:r>
          </a:p>
          <a:p>
            <a:pPr algn="just" eaLnBrk="1" hangingPunct="1">
              <a:defRPr/>
            </a:pPr>
            <a:r>
              <a:rPr lang="it-IT" sz="1600" dirty="0">
                <a:latin typeface="+mn-lt"/>
                <a:cs typeface="Arial" charset="0"/>
              </a:rPr>
              <a:t>Raggio a= 50m</a:t>
            </a:r>
          </a:p>
          <a:p>
            <a:pPr algn="just" eaLnBrk="1" hangingPunct="1">
              <a:defRPr/>
            </a:pPr>
            <a:r>
              <a:rPr lang="it-IT" sz="1600" dirty="0">
                <a:latin typeface="+mn-lt"/>
                <a:cs typeface="Arial" charset="0"/>
              </a:rPr>
              <a:t>Densità di contrasto : </a:t>
            </a:r>
            <a:r>
              <a:rPr lang="el-GR" sz="1600" dirty="0">
                <a:latin typeface="+mn-lt"/>
                <a:cs typeface="Arial" charset="0"/>
              </a:rPr>
              <a:t>Δρ</a:t>
            </a:r>
            <a:r>
              <a:rPr lang="it-IT" sz="1600" dirty="0">
                <a:latin typeface="+mn-lt"/>
                <a:cs typeface="Arial" charset="0"/>
              </a:rPr>
              <a:t>=-2.67g/cm</a:t>
            </a:r>
            <a:r>
              <a:rPr lang="it-IT" sz="1600" baseline="30000" dirty="0">
                <a:latin typeface="+mn-lt"/>
                <a:cs typeface="Arial" charset="0"/>
              </a:rPr>
              <a:t>3</a:t>
            </a:r>
          </a:p>
          <a:p>
            <a:pPr algn="just" eaLnBrk="1" hangingPunct="1">
              <a:defRPr/>
            </a:pPr>
            <a:r>
              <a:rPr lang="it-IT" sz="1600" dirty="0">
                <a:latin typeface="+mn-lt"/>
                <a:cs typeface="Arial" charset="0"/>
              </a:rPr>
              <a:t>Profondità d</a:t>
            </a:r>
            <a:r>
              <a:rPr lang="it-IT" sz="1600" baseline="-25000" dirty="0">
                <a:latin typeface="+mn-lt"/>
                <a:cs typeface="Arial" charset="0"/>
              </a:rPr>
              <a:t>1</a:t>
            </a:r>
            <a:r>
              <a:rPr lang="it-IT" sz="1600" dirty="0">
                <a:latin typeface="+mn-lt"/>
                <a:cs typeface="Arial" charset="0"/>
              </a:rPr>
              <a:t>=60m, d</a:t>
            </a:r>
            <a:r>
              <a:rPr lang="it-IT" sz="1600" baseline="-25000" dirty="0">
                <a:latin typeface="+mn-lt"/>
                <a:cs typeface="Arial" charset="0"/>
              </a:rPr>
              <a:t>2</a:t>
            </a:r>
            <a:r>
              <a:rPr lang="it-IT" sz="1600" dirty="0">
                <a:latin typeface="+mn-lt"/>
                <a:cs typeface="Arial" charset="0"/>
              </a:rPr>
              <a:t>=120m</a:t>
            </a:r>
          </a:p>
          <a:p>
            <a:pPr algn="just" eaLnBrk="1" hangingPunct="1">
              <a:defRPr/>
            </a:pPr>
            <a:r>
              <a:rPr lang="it-IT" sz="1600" dirty="0">
                <a:latin typeface="+mn-lt"/>
                <a:cs typeface="Arial" charset="0"/>
              </a:rPr>
              <a:t>G=6.67x10</a:t>
            </a:r>
            <a:r>
              <a:rPr lang="it-IT" sz="1600" baseline="30000" dirty="0">
                <a:latin typeface="+mn-lt"/>
                <a:cs typeface="Arial" charset="0"/>
              </a:rPr>
              <a:t>-8</a:t>
            </a:r>
            <a:r>
              <a:rPr lang="it-IT" sz="1600" dirty="0">
                <a:latin typeface="+mn-lt"/>
                <a:cs typeface="Arial" charset="0"/>
              </a:rPr>
              <a:t>cm</a:t>
            </a:r>
            <a:r>
              <a:rPr lang="it-IT" sz="1600" baseline="30000" dirty="0">
                <a:latin typeface="+mn-lt"/>
                <a:cs typeface="Arial" charset="0"/>
              </a:rPr>
              <a:t>3</a:t>
            </a:r>
            <a:r>
              <a:rPr lang="it-IT" sz="1600" dirty="0">
                <a:latin typeface="+mn-lt"/>
                <a:cs typeface="Arial" charset="0"/>
              </a:rPr>
              <a:t>/gs</a:t>
            </a:r>
            <a:r>
              <a:rPr lang="it-IT" sz="1600" baseline="30000" dirty="0">
                <a:latin typeface="+mn-lt"/>
                <a:cs typeface="Arial" charset="0"/>
              </a:rPr>
              <a:t>2</a:t>
            </a:r>
          </a:p>
        </p:txBody>
      </p:sp>
      <p:pic>
        <p:nvPicPr>
          <p:cNvPr id="1382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565400"/>
            <a:ext cx="46005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79388" y="6021388"/>
            <a:ext cx="4537075" cy="584200"/>
          </a:xfrm>
          <a:prstGeom prst="rect">
            <a:avLst/>
          </a:prstGeom>
          <a:noFill/>
        </p:spPr>
        <p:txBody>
          <a:bodyPr>
            <a:spAutoFit/>
          </a:bodyPr>
          <a:lstStyle/>
          <a:p>
            <a:pPr algn="just" eaLnBrk="1" hangingPunct="1">
              <a:defRPr/>
            </a:pPr>
            <a:r>
              <a:rPr lang="it-IT" sz="1600" dirty="0">
                <a:latin typeface="+mn-lt"/>
                <a:cs typeface="Arial" charset="0"/>
              </a:rPr>
              <a:t>Effetto gravimetrico prodotto da una cavità sferica di raggio= a posta alla profondità d</a:t>
            </a:r>
            <a:r>
              <a:rPr lang="it-IT" sz="1600" baseline="-25000" dirty="0">
                <a:latin typeface="+mn-lt"/>
                <a:cs typeface="Arial" charset="0"/>
              </a:rPr>
              <a:t>1</a:t>
            </a:r>
            <a:r>
              <a:rPr lang="it-IT" sz="1600" dirty="0">
                <a:latin typeface="+mn-lt"/>
                <a:cs typeface="Arial" charset="0"/>
              </a:rPr>
              <a:t> e d</a:t>
            </a:r>
            <a:r>
              <a:rPr lang="it-IT" sz="1600" baseline="-25000" dirty="0">
                <a:latin typeface="+mn-lt"/>
                <a:cs typeface="Arial" charset="0"/>
              </a:rPr>
              <a:t>2</a:t>
            </a:r>
            <a:endParaRPr lang="it-IT" sz="1600" baseline="30000" dirty="0">
              <a:latin typeface="+mn-lt"/>
              <a:cs typeface="Arial" charset="0"/>
            </a:endParaRPr>
          </a:p>
        </p:txBody>
      </p:sp>
      <p:sp>
        <p:nvSpPr>
          <p:cNvPr id="17" name="Rectangle 16"/>
          <p:cNvSpPr/>
          <p:nvPr/>
        </p:nvSpPr>
        <p:spPr>
          <a:xfrm>
            <a:off x="5076825" y="1484313"/>
            <a:ext cx="3671888" cy="893762"/>
          </a:xfrm>
          <a:prstGeom prst="rect">
            <a:avLst/>
          </a:prstGeom>
        </p:spPr>
        <p:txBody>
          <a:bodyPr>
            <a:spAutoFit/>
          </a:bodyPr>
          <a:lstStyle/>
          <a:p>
            <a:pPr algn="just" eaLnBrk="1" hangingPunct="1">
              <a:defRPr/>
            </a:pPr>
            <a:r>
              <a:rPr lang="it-IT" dirty="0">
                <a:latin typeface="+mn-lt"/>
                <a:cs typeface="Arial" charset="0"/>
              </a:rPr>
              <a:t>Effetto gravimetrico in x=0</a:t>
            </a:r>
            <a:r>
              <a:rPr lang="it-IT" dirty="0">
                <a:latin typeface="Arial" charset="0"/>
                <a:cs typeface="Arial" charset="0"/>
              </a:rPr>
              <a:t> </a:t>
            </a:r>
          </a:p>
          <a:p>
            <a:pPr algn="just" eaLnBrk="1" hangingPunct="1">
              <a:defRPr/>
            </a:pPr>
            <a:r>
              <a:rPr lang="it-IT" sz="1600" dirty="0">
                <a:latin typeface="+mn-lt"/>
                <a:cs typeface="Arial" charset="0"/>
              </a:rPr>
              <a:t>Per d=d</a:t>
            </a:r>
            <a:r>
              <a:rPr lang="it-IT" sz="1600" baseline="-25000" dirty="0">
                <a:latin typeface="+mn-lt"/>
                <a:cs typeface="Arial" charset="0"/>
              </a:rPr>
              <a:t>1</a:t>
            </a:r>
            <a:r>
              <a:rPr lang="it-IT" sz="1600" dirty="0">
                <a:latin typeface="+mn-lt"/>
                <a:cs typeface="Arial" charset="0"/>
              </a:rPr>
              <a:t>=60m</a:t>
            </a:r>
          </a:p>
          <a:p>
            <a:pPr eaLnBrk="1" hangingPunct="1">
              <a:defRPr/>
            </a:pPr>
            <a:endParaRPr lang="it-IT" dirty="0">
              <a:latin typeface="+mn-lt"/>
              <a:cs typeface="Arial" charset="0"/>
            </a:endParaRPr>
          </a:p>
        </p:txBody>
      </p:sp>
      <p:sp>
        <p:nvSpPr>
          <p:cNvPr id="26" name="Rectangle 25"/>
          <p:cNvSpPr/>
          <p:nvPr/>
        </p:nvSpPr>
        <p:spPr>
          <a:xfrm>
            <a:off x="5148263" y="2492375"/>
            <a:ext cx="3671887" cy="893763"/>
          </a:xfrm>
          <a:prstGeom prst="rect">
            <a:avLst/>
          </a:prstGeom>
        </p:spPr>
        <p:txBody>
          <a:bodyPr>
            <a:spAutoFit/>
          </a:bodyPr>
          <a:lstStyle/>
          <a:p>
            <a:pPr algn="just" eaLnBrk="1" hangingPunct="1">
              <a:defRPr/>
            </a:pPr>
            <a:r>
              <a:rPr lang="it-IT" dirty="0">
                <a:latin typeface="+mn-lt"/>
                <a:cs typeface="Arial" charset="0"/>
              </a:rPr>
              <a:t>Effetto gravimetrico in x=0</a:t>
            </a:r>
            <a:r>
              <a:rPr lang="it-IT" dirty="0">
                <a:latin typeface="Arial" charset="0"/>
                <a:cs typeface="Arial" charset="0"/>
              </a:rPr>
              <a:t> </a:t>
            </a:r>
          </a:p>
          <a:p>
            <a:pPr algn="just" eaLnBrk="1" hangingPunct="1">
              <a:defRPr/>
            </a:pPr>
            <a:r>
              <a:rPr lang="it-IT" sz="1600" dirty="0">
                <a:latin typeface="+mn-lt"/>
                <a:cs typeface="Arial" charset="0"/>
              </a:rPr>
              <a:t>Per d= d</a:t>
            </a:r>
            <a:r>
              <a:rPr lang="it-IT" sz="1600" baseline="-25000" dirty="0">
                <a:latin typeface="+mn-lt"/>
                <a:cs typeface="Arial" charset="0"/>
              </a:rPr>
              <a:t>2</a:t>
            </a:r>
            <a:r>
              <a:rPr lang="it-IT" sz="1600" dirty="0">
                <a:latin typeface="+mn-lt"/>
                <a:cs typeface="Arial" charset="0"/>
              </a:rPr>
              <a:t>=120m</a:t>
            </a:r>
          </a:p>
          <a:p>
            <a:pPr eaLnBrk="1" hangingPunct="1">
              <a:defRPr/>
            </a:pPr>
            <a:endParaRPr lang="it-IT" dirty="0">
              <a:latin typeface="+mn-lt"/>
              <a:cs typeface="Arial" charset="0"/>
            </a:endParaRPr>
          </a:p>
        </p:txBody>
      </p:sp>
      <p:graphicFrame>
        <p:nvGraphicFramePr>
          <p:cNvPr id="138248" name="Object 9"/>
          <p:cNvGraphicFramePr>
            <a:graphicFrameLocks noChangeAspect="1"/>
          </p:cNvGraphicFramePr>
          <p:nvPr/>
        </p:nvGraphicFramePr>
        <p:xfrm>
          <a:off x="5148263" y="2133600"/>
          <a:ext cx="2655887" cy="287338"/>
        </p:xfrm>
        <a:graphic>
          <a:graphicData uri="http://schemas.openxmlformats.org/presentationml/2006/ole">
            <mc:AlternateContent xmlns:mc="http://schemas.openxmlformats.org/markup-compatibility/2006">
              <mc:Choice xmlns:v="urn:schemas-microsoft-com:vml" Requires="v">
                <p:oleObj spid="_x0000_s138279" name="Equation" r:id="rId5" imgW="2108200" imgH="228600" progId="Equation.3">
                  <p:embed/>
                </p:oleObj>
              </mc:Choice>
              <mc:Fallback>
                <p:oleObj name="Equation" r:id="rId5" imgW="2108200" imgH="2286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2133600"/>
                        <a:ext cx="2655887"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8249" name="Object 10"/>
          <p:cNvGraphicFramePr>
            <a:graphicFrameLocks noChangeAspect="1"/>
          </p:cNvGraphicFramePr>
          <p:nvPr/>
        </p:nvGraphicFramePr>
        <p:xfrm>
          <a:off x="5092700" y="3141663"/>
          <a:ext cx="2767013" cy="287337"/>
        </p:xfrm>
        <a:graphic>
          <a:graphicData uri="http://schemas.openxmlformats.org/presentationml/2006/ole">
            <mc:AlternateContent xmlns:mc="http://schemas.openxmlformats.org/markup-compatibility/2006">
              <mc:Choice xmlns:v="urn:schemas-microsoft-com:vml" Requires="v">
                <p:oleObj spid="_x0000_s138280" name="Equation" r:id="rId7" imgW="2197100" imgH="228600" progId="Equation.3">
                  <p:embed/>
                </p:oleObj>
              </mc:Choice>
              <mc:Fallback>
                <p:oleObj name="Equation" r:id="rId7" imgW="2197100" imgH="2286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2700" y="3141663"/>
                        <a:ext cx="2767013"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 name="Rectangle 27"/>
          <p:cNvSpPr/>
          <p:nvPr/>
        </p:nvSpPr>
        <p:spPr>
          <a:xfrm>
            <a:off x="5148263" y="4318000"/>
            <a:ext cx="3671887" cy="1847850"/>
          </a:xfrm>
          <a:prstGeom prst="rect">
            <a:avLst/>
          </a:prstGeom>
        </p:spPr>
        <p:txBody>
          <a:bodyPr>
            <a:spAutoFit/>
          </a:bodyPr>
          <a:lstStyle/>
          <a:p>
            <a:pPr algn="just" eaLnBrk="1" hangingPunct="1">
              <a:defRPr/>
            </a:pPr>
            <a:r>
              <a:rPr lang="it-IT" sz="1600" u="sng" dirty="0">
                <a:latin typeface="+mn-lt"/>
                <a:cs typeface="Arial" charset="0"/>
              </a:rPr>
              <a:t>Variazione geoidica</a:t>
            </a:r>
            <a:r>
              <a:rPr lang="it-IT" sz="1600" dirty="0">
                <a:latin typeface="+mn-lt"/>
                <a:cs typeface="Arial" charset="0"/>
              </a:rPr>
              <a:t>: come esempio di interesse speculativo viene calcolata la variazione geoidica massima prodotta dalla sfera. La variazione geoidica h in x=0 viene calcolata dalla variazione di potenziale e dal valore</a:t>
            </a:r>
          </a:p>
          <a:p>
            <a:pPr eaLnBrk="1" hangingPunct="1">
              <a:defRPr/>
            </a:pPr>
            <a:endParaRPr lang="it-IT" dirty="0">
              <a:latin typeface="+mn-lt"/>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28D6592-ABA3-40DD-AE8B-360938A16DB5}" type="slidenum">
              <a:rPr lang="it-IT" altLang="it-IT" sz="1400" b="1" smtClean="0"/>
              <a:pPr>
                <a:spcBef>
                  <a:spcPct val="0"/>
                </a:spcBef>
                <a:buFontTx/>
                <a:buNone/>
              </a:pPr>
              <a:t>7</a:t>
            </a:fld>
            <a:endParaRPr lang="it-IT" altLang="it-IT" sz="1400" b="1" smtClean="0"/>
          </a:p>
        </p:txBody>
      </p:sp>
      <p:pic>
        <p:nvPicPr>
          <p:cNvPr id="1433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4088"/>
          <a:stretch/>
        </p:blipFill>
        <p:spPr bwMode="auto">
          <a:xfrm>
            <a:off x="755576" y="2323318"/>
            <a:ext cx="511256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6300192" y="1772816"/>
            <a:ext cx="2096585" cy="3896952"/>
            <a:chOff x="4704547" y="1412776"/>
            <a:chExt cx="2096585" cy="3896952"/>
          </a:xfrm>
        </p:grpSpPr>
        <mc:AlternateContent xmlns:mc="http://schemas.openxmlformats.org/markup-compatibility/2006" xmlns:a14="http://schemas.microsoft.com/office/drawing/2010/main">
          <mc:Choice Requires="a14">
            <p:sp>
              <p:nvSpPr>
                <p:cNvPr id="2" name="TextBox 1"/>
                <p:cNvSpPr txBox="1"/>
                <p:nvPr/>
              </p:nvSpPr>
              <p:spPr>
                <a:xfrm>
                  <a:off x="4716016" y="1412776"/>
                  <a:ext cx="1706365" cy="7795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𝑯</m:t>
                        </m:r>
                        <m:r>
                          <a:rPr lang="en-GB" b="1" i="1" smtClean="0">
                            <a:solidFill>
                              <a:srgbClr val="0070C0"/>
                            </a:solidFill>
                            <a:latin typeface="Cambria Math" panose="02040503050406030204" pitchFamily="18" charset="0"/>
                          </a:rPr>
                          <m:t>= </m:t>
                        </m:r>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𝟏</m:t>
                            </m:r>
                          </m:num>
                          <m:den>
                            <m:r>
                              <a:rPr lang="en-GB" b="1" i="1" smtClean="0">
                                <a:solidFill>
                                  <a:srgbClr val="0070C0"/>
                                </a:solidFill>
                                <a:latin typeface="Cambria Math" panose="02040503050406030204" pitchFamily="18" charset="0"/>
                              </a:rPr>
                              <m:t>𝟐</m:t>
                            </m:r>
                          </m:den>
                        </m:f>
                        <m:r>
                          <a:rPr lang="en-GB" b="1" i="1" smtClean="0">
                            <a:solidFill>
                              <a:srgbClr val="0070C0"/>
                            </a:solidFill>
                            <a:latin typeface="Cambria Math" panose="02040503050406030204" pitchFamily="18" charset="0"/>
                          </a:rPr>
                          <m:t>𝒈</m:t>
                        </m:r>
                        <m:sSup>
                          <m:sSupPr>
                            <m:ctrlPr>
                              <a:rPr lang="en-GB" b="1" i="1" smtClean="0">
                                <a:solidFill>
                                  <a:srgbClr val="0070C0"/>
                                </a:solidFill>
                                <a:latin typeface="Cambria Math" panose="02040503050406030204" pitchFamily="18" charset="0"/>
                              </a:rPr>
                            </m:ctrlPr>
                          </m:sSupPr>
                          <m:e>
                            <m:d>
                              <m:dPr>
                                <m:ctrlPr>
                                  <a:rPr lang="en-GB" b="1" i="1" smtClean="0">
                                    <a:solidFill>
                                      <a:srgbClr val="0070C0"/>
                                    </a:solidFill>
                                    <a:latin typeface="Cambria Math" panose="02040503050406030204" pitchFamily="18" charset="0"/>
                                  </a:rPr>
                                </m:ctrlPr>
                              </m:dPr>
                              <m:e>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𝑻</m:t>
                                    </m:r>
                                  </m:num>
                                  <m:den>
                                    <m:r>
                                      <a:rPr lang="en-GB" b="1" i="1" smtClean="0">
                                        <a:solidFill>
                                          <a:srgbClr val="0070C0"/>
                                        </a:solidFill>
                                        <a:latin typeface="Cambria Math" panose="02040503050406030204" pitchFamily="18" charset="0"/>
                                      </a:rPr>
                                      <m:t>𝟐</m:t>
                                    </m:r>
                                  </m:den>
                                </m:f>
                              </m:e>
                            </m:d>
                          </m:e>
                          <m:sup>
                            <m:r>
                              <a:rPr lang="en-GB" b="1" i="1" smtClean="0">
                                <a:solidFill>
                                  <a:srgbClr val="0070C0"/>
                                </a:solidFill>
                                <a:latin typeface="Cambria Math" panose="02040503050406030204" pitchFamily="18" charset="0"/>
                              </a:rPr>
                              <m:t>𝟐</m:t>
                            </m:r>
                          </m:sup>
                        </m:sSup>
                      </m:oMath>
                    </m:oMathPara>
                  </a14:m>
                  <a:endParaRPr lang="it-IT" dirty="0">
                    <a:solidFill>
                      <a:srgbClr val="0070C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716016" y="1412776"/>
                  <a:ext cx="1706365" cy="779572"/>
                </a:xfrm>
                <a:prstGeom prst="rect">
                  <a:avLst/>
                </a:prstGeom>
                <a:blipFill rotWithShape="0">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733002" y="2492896"/>
                  <a:ext cx="2068130" cy="6359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𝑯</m:t>
                        </m:r>
                        <m:r>
                          <a:rPr lang="en-GB" b="1" i="1" smtClean="0">
                            <a:solidFill>
                              <a:srgbClr val="0070C0"/>
                            </a:solidFill>
                            <a:latin typeface="Cambria Math" panose="02040503050406030204" pitchFamily="18" charset="0"/>
                          </a:rPr>
                          <m:t>−</m:t>
                        </m:r>
                        <m:r>
                          <a:rPr lang="en-GB" b="1" i="1" smtClean="0">
                            <a:solidFill>
                              <a:srgbClr val="0070C0"/>
                            </a:solidFill>
                            <a:latin typeface="Cambria Math" panose="02040503050406030204" pitchFamily="18" charset="0"/>
                          </a:rPr>
                          <m:t>𝒉</m:t>
                        </m:r>
                        <m:r>
                          <a:rPr lang="en-GB" b="1" i="1" smtClean="0">
                            <a:solidFill>
                              <a:srgbClr val="0070C0"/>
                            </a:solidFill>
                            <a:latin typeface="Cambria Math" panose="02040503050406030204" pitchFamily="18" charset="0"/>
                          </a:rPr>
                          <m:t>= </m:t>
                        </m:r>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𝟏</m:t>
                            </m:r>
                          </m:num>
                          <m:den>
                            <m:r>
                              <a:rPr lang="en-GB" b="1" i="1" smtClean="0">
                                <a:solidFill>
                                  <a:srgbClr val="0070C0"/>
                                </a:solidFill>
                                <a:latin typeface="Cambria Math" panose="02040503050406030204" pitchFamily="18" charset="0"/>
                              </a:rPr>
                              <m:t>𝟐</m:t>
                            </m:r>
                          </m:den>
                        </m:f>
                        <m:r>
                          <a:rPr lang="en-GB" b="1" i="1" smtClean="0">
                            <a:solidFill>
                              <a:srgbClr val="0070C0"/>
                            </a:solidFill>
                            <a:latin typeface="Cambria Math" panose="02040503050406030204" pitchFamily="18" charset="0"/>
                          </a:rPr>
                          <m:t>𝒈</m:t>
                        </m:r>
                        <m:sSup>
                          <m:sSupPr>
                            <m:ctrlPr>
                              <a:rPr lang="en-GB" b="1" i="1" smtClean="0">
                                <a:solidFill>
                                  <a:srgbClr val="0070C0"/>
                                </a:solidFill>
                                <a:latin typeface="Cambria Math" panose="02040503050406030204" pitchFamily="18" charset="0"/>
                              </a:rPr>
                            </m:ctrlPr>
                          </m:sSupPr>
                          <m:e>
                            <m:d>
                              <m:dPr>
                                <m:ctrlPr>
                                  <a:rPr lang="en-GB" b="1" i="1" smtClean="0">
                                    <a:solidFill>
                                      <a:srgbClr val="0070C0"/>
                                    </a:solidFill>
                                    <a:latin typeface="Cambria Math" panose="02040503050406030204" pitchFamily="18" charset="0"/>
                                  </a:rPr>
                                </m:ctrlPr>
                              </m:dPr>
                              <m:e>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𝒕</m:t>
                                    </m:r>
                                  </m:num>
                                  <m:den>
                                    <m:r>
                                      <a:rPr lang="en-GB" b="1" i="1" smtClean="0">
                                        <a:solidFill>
                                          <a:srgbClr val="0070C0"/>
                                        </a:solidFill>
                                        <a:latin typeface="Cambria Math" panose="02040503050406030204" pitchFamily="18" charset="0"/>
                                      </a:rPr>
                                      <m:t>𝟐</m:t>
                                    </m:r>
                                  </m:den>
                                </m:f>
                              </m:e>
                            </m:d>
                          </m:e>
                          <m:sup>
                            <m:r>
                              <a:rPr lang="en-GB" b="1" i="1" smtClean="0">
                                <a:solidFill>
                                  <a:srgbClr val="0070C0"/>
                                </a:solidFill>
                                <a:latin typeface="Cambria Math" panose="02040503050406030204" pitchFamily="18" charset="0"/>
                              </a:rPr>
                              <m:t>𝟐</m:t>
                            </m:r>
                          </m:sup>
                        </m:sSup>
                      </m:oMath>
                    </m:oMathPara>
                  </a14:m>
                  <a:endParaRPr lang="it-IT" dirty="0">
                    <a:solidFill>
                      <a:srgbClr val="0070C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733002" y="2492896"/>
                  <a:ext cx="2068130" cy="635943"/>
                </a:xfrm>
                <a:prstGeom prst="rect">
                  <a:avLst/>
                </a:prstGeom>
                <a:blipFill rotWithShape="0">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704547" y="3601837"/>
                  <a:ext cx="2040174" cy="5783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𝒉</m:t>
                        </m:r>
                        <m:r>
                          <a:rPr lang="en-GB" b="1" i="1" smtClean="0">
                            <a:solidFill>
                              <a:srgbClr val="0070C0"/>
                            </a:solidFill>
                            <a:latin typeface="Cambria Math" panose="02040503050406030204" pitchFamily="18" charset="0"/>
                          </a:rPr>
                          <m:t>=</m:t>
                        </m:r>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𝟏</m:t>
                            </m:r>
                          </m:num>
                          <m:den>
                            <m:r>
                              <a:rPr lang="en-GB" b="1" i="1" smtClean="0">
                                <a:solidFill>
                                  <a:srgbClr val="0070C0"/>
                                </a:solidFill>
                                <a:latin typeface="Cambria Math" panose="02040503050406030204" pitchFamily="18" charset="0"/>
                              </a:rPr>
                              <m:t>𝟖</m:t>
                            </m:r>
                          </m:den>
                        </m:f>
                        <m:r>
                          <a:rPr lang="en-GB" b="1" i="1" smtClean="0">
                            <a:solidFill>
                              <a:srgbClr val="0070C0"/>
                            </a:solidFill>
                            <a:latin typeface="Cambria Math" panose="02040503050406030204" pitchFamily="18" charset="0"/>
                          </a:rPr>
                          <m:t>𝒈</m:t>
                        </m:r>
                        <m:d>
                          <m:dPr>
                            <m:ctrlPr>
                              <a:rPr lang="en-GB" b="1" i="1" smtClean="0">
                                <a:solidFill>
                                  <a:srgbClr val="0070C0"/>
                                </a:solidFill>
                                <a:latin typeface="Cambria Math" panose="02040503050406030204" pitchFamily="18" charset="0"/>
                              </a:rPr>
                            </m:ctrlPr>
                          </m:dPr>
                          <m:e>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𝑻</m:t>
                                </m:r>
                              </m:e>
                              <m:sup>
                                <m:r>
                                  <a:rPr lang="en-GB" b="1" i="1" smtClean="0">
                                    <a:solidFill>
                                      <a:srgbClr val="0070C0"/>
                                    </a:solidFill>
                                    <a:latin typeface="Cambria Math" panose="02040503050406030204" pitchFamily="18" charset="0"/>
                                  </a:rPr>
                                  <m:t>𝟐</m:t>
                                </m:r>
                              </m:sup>
                            </m:sSup>
                            <m:r>
                              <a:rPr lang="en-GB" b="1" i="1" smtClean="0">
                                <a:solidFill>
                                  <a:srgbClr val="0070C0"/>
                                </a:solidFill>
                                <a:latin typeface="Cambria Math" panose="02040503050406030204" pitchFamily="18" charset="0"/>
                              </a:rPr>
                              <m:t>−</m:t>
                            </m:r>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𝒕</m:t>
                                </m:r>
                              </m:e>
                              <m:sup>
                                <m:r>
                                  <a:rPr lang="en-GB" b="1" i="1" smtClean="0">
                                    <a:solidFill>
                                      <a:srgbClr val="0070C0"/>
                                    </a:solidFill>
                                    <a:latin typeface="Cambria Math" panose="02040503050406030204" pitchFamily="18" charset="0"/>
                                  </a:rPr>
                                  <m:t>𝟐</m:t>
                                </m:r>
                              </m:sup>
                            </m:sSup>
                          </m:e>
                        </m:d>
                      </m:oMath>
                    </m:oMathPara>
                  </a14:m>
                  <a:endParaRPr lang="it-IT" dirty="0">
                    <a:solidFill>
                      <a:srgbClr val="0070C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704547" y="3601837"/>
                  <a:ext cx="2040174" cy="578300"/>
                </a:xfrm>
                <a:prstGeom prst="rect">
                  <a:avLst/>
                </a:prstGeom>
                <a:blipFill rotWithShape="0">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753043" y="4725144"/>
                  <a:ext cx="1391855" cy="5845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𝒈</m:t>
                        </m:r>
                        <m:r>
                          <a:rPr lang="en-GB" b="1" i="1" smtClean="0">
                            <a:solidFill>
                              <a:srgbClr val="0070C0"/>
                            </a:solidFill>
                            <a:latin typeface="Cambria Math" panose="02040503050406030204" pitchFamily="18" charset="0"/>
                          </a:rPr>
                          <m:t>=</m:t>
                        </m:r>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𝟖</m:t>
                            </m:r>
                            <m:r>
                              <a:rPr lang="en-GB" b="1" i="1" smtClean="0">
                                <a:solidFill>
                                  <a:srgbClr val="0070C0"/>
                                </a:solidFill>
                                <a:latin typeface="Cambria Math" panose="02040503050406030204" pitchFamily="18" charset="0"/>
                              </a:rPr>
                              <m:t>𝒉</m:t>
                            </m:r>
                          </m:num>
                          <m:den>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𝑻</m:t>
                                </m:r>
                              </m:e>
                              <m:sup>
                                <m:r>
                                  <a:rPr lang="en-GB" b="1" i="1" smtClean="0">
                                    <a:solidFill>
                                      <a:srgbClr val="0070C0"/>
                                    </a:solidFill>
                                    <a:latin typeface="Cambria Math" panose="02040503050406030204" pitchFamily="18" charset="0"/>
                                  </a:rPr>
                                  <m:t>𝟐</m:t>
                                </m:r>
                              </m:sup>
                            </m:sSup>
                            <m:r>
                              <a:rPr lang="en-GB" b="1" i="1" smtClean="0">
                                <a:solidFill>
                                  <a:srgbClr val="0070C0"/>
                                </a:solidFill>
                                <a:latin typeface="Cambria Math" panose="02040503050406030204" pitchFamily="18" charset="0"/>
                              </a:rPr>
                              <m:t>−</m:t>
                            </m:r>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𝒕</m:t>
                                </m:r>
                              </m:e>
                              <m:sup>
                                <m:r>
                                  <a:rPr lang="en-GB" b="1" i="1" smtClean="0">
                                    <a:solidFill>
                                      <a:srgbClr val="0070C0"/>
                                    </a:solidFill>
                                    <a:latin typeface="Cambria Math" panose="02040503050406030204" pitchFamily="18" charset="0"/>
                                  </a:rPr>
                                  <m:t>𝟐</m:t>
                                </m:r>
                              </m:sup>
                            </m:sSup>
                          </m:den>
                        </m:f>
                      </m:oMath>
                    </m:oMathPara>
                  </a14:m>
                  <a:endParaRPr lang="it-IT" dirty="0">
                    <a:solidFill>
                      <a:srgbClr val="0070C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753043" y="4725144"/>
                  <a:ext cx="1391855" cy="584584"/>
                </a:xfrm>
                <a:prstGeom prst="rect">
                  <a:avLst/>
                </a:prstGeom>
                <a:blipFill rotWithShape="0">
                  <a:blip r:embed="rId7"/>
                  <a:stretch>
                    <a:fillRect/>
                  </a:stretch>
                </a:blipFill>
              </p:spPr>
              <p:txBody>
                <a:bodyPr/>
                <a:lstStyle/>
                <a:p>
                  <a:r>
                    <a:rPr lang="it-IT">
                      <a:noFill/>
                    </a:rPr>
                    <a:t> </a:t>
                  </a:r>
                </a:p>
              </p:txBody>
            </p:sp>
          </mc:Fallback>
        </mc:AlternateContent>
      </p:grpSp>
      <p:sp>
        <p:nvSpPr>
          <p:cNvPr id="7" name="Oval 6"/>
          <p:cNvSpPr/>
          <p:nvPr/>
        </p:nvSpPr>
        <p:spPr bwMode="auto">
          <a:xfrm>
            <a:off x="6228184" y="5229200"/>
            <a:ext cx="432048" cy="44056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DC38C7-D3CF-4327-AB9B-B2A8C37B3F26}" type="slidenum">
              <a:rPr lang="it-IT" altLang="it-IT" sz="1400" b="1" smtClean="0"/>
              <a:pPr>
                <a:spcBef>
                  <a:spcPct val="0"/>
                </a:spcBef>
                <a:buFontTx/>
                <a:buNone/>
              </a:pPr>
              <a:t>70</a:t>
            </a:fld>
            <a:endParaRPr lang="it-IT" altLang="it-IT" sz="1400" b="1" smtClean="0"/>
          </a:p>
        </p:txBody>
      </p:sp>
      <p:sp>
        <p:nvSpPr>
          <p:cNvPr id="11" name="TextBox 10"/>
          <p:cNvSpPr txBox="1"/>
          <p:nvPr/>
        </p:nvSpPr>
        <p:spPr>
          <a:xfrm>
            <a:off x="107950" y="1341438"/>
            <a:ext cx="8928100" cy="830262"/>
          </a:xfrm>
          <a:prstGeom prst="rect">
            <a:avLst/>
          </a:prstGeom>
          <a:noFill/>
        </p:spPr>
        <p:txBody>
          <a:bodyPr>
            <a:spAutoFit/>
          </a:bodyPr>
          <a:lstStyle/>
          <a:p>
            <a:pPr algn="just" eaLnBrk="1" hangingPunct="1">
              <a:defRPr/>
            </a:pPr>
            <a:r>
              <a:rPr lang="it-IT" sz="1600" dirty="0">
                <a:latin typeface="+mn-lt"/>
                <a:cs typeface="Arial" charset="0"/>
              </a:rPr>
              <a:t>Molte forme geologiche hanno una direzione pronunciata e sono a sezione quasi costante (anticlinali, valli sedimentarie in profondità nel basamento, intrusioni estese...). La gravità di una struttura cilindrica infinita si ottiene rapidamente mediante la legge di Gauss.</a:t>
            </a:r>
          </a:p>
        </p:txBody>
      </p:sp>
      <p:sp>
        <p:nvSpPr>
          <p:cNvPr id="16" name="TextBox 15"/>
          <p:cNvSpPr txBox="1"/>
          <p:nvPr/>
        </p:nvSpPr>
        <p:spPr>
          <a:xfrm>
            <a:off x="5292725" y="2205038"/>
            <a:ext cx="3490913" cy="1816100"/>
          </a:xfrm>
          <a:prstGeom prst="rect">
            <a:avLst/>
          </a:prstGeom>
          <a:noFill/>
        </p:spPr>
        <p:txBody>
          <a:bodyPr>
            <a:spAutoFit/>
          </a:bodyPr>
          <a:lstStyle/>
          <a:p>
            <a:pPr algn="just" eaLnBrk="1" hangingPunct="1">
              <a:defRPr/>
            </a:pPr>
            <a:r>
              <a:rPr lang="it-IT" sz="1600" dirty="0">
                <a:latin typeface="+mn-lt"/>
                <a:cs typeface="Arial" charset="0"/>
              </a:rPr>
              <a:t>Considerando una superficie cilindrica di raggio R e lunghezza L attorno al corpo, la gravità sarà radiale e perpendicolare alla superficie. Non ci sarà flusso attraverso le estremità. La massa nel cilindro sarà </a:t>
            </a:r>
            <a:r>
              <a:rPr lang="el-GR" sz="1600" dirty="0">
                <a:latin typeface="+mn-lt"/>
                <a:cs typeface="Arial" charset="0"/>
              </a:rPr>
              <a:t>ρπ</a:t>
            </a:r>
            <a:r>
              <a:rPr lang="it-IT" sz="1600" dirty="0">
                <a:latin typeface="+mn-lt"/>
                <a:cs typeface="Arial" charset="0"/>
              </a:rPr>
              <a:t>b</a:t>
            </a:r>
            <a:r>
              <a:rPr lang="it-IT" sz="1600" baseline="30000" dirty="0">
                <a:latin typeface="+mn-lt"/>
                <a:cs typeface="Arial" charset="0"/>
              </a:rPr>
              <a:t>2</a:t>
            </a:r>
            <a:r>
              <a:rPr lang="it-IT" sz="1600" dirty="0">
                <a:latin typeface="+mn-lt"/>
                <a:cs typeface="Arial" charset="0"/>
              </a:rPr>
              <a:t>L e la legge di Gauss ci dà:</a:t>
            </a:r>
          </a:p>
        </p:txBody>
      </p:sp>
      <p:sp>
        <p:nvSpPr>
          <p:cNvPr id="18" name="TextBox 17"/>
          <p:cNvSpPr txBox="1"/>
          <p:nvPr/>
        </p:nvSpPr>
        <p:spPr>
          <a:xfrm>
            <a:off x="107950" y="4941888"/>
            <a:ext cx="8856663" cy="338137"/>
          </a:xfrm>
          <a:prstGeom prst="rect">
            <a:avLst/>
          </a:prstGeom>
          <a:noFill/>
        </p:spPr>
        <p:txBody>
          <a:bodyPr>
            <a:spAutoFit/>
          </a:bodyPr>
          <a:lstStyle/>
          <a:p>
            <a:pPr algn="just" eaLnBrk="1" hangingPunct="1">
              <a:defRPr/>
            </a:pPr>
            <a:r>
              <a:rPr lang="it-IT" sz="1600" dirty="0">
                <a:latin typeface="+mn-lt"/>
                <a:cs typeface="Arial" charset="0"/>
              </a:rPr>
              <a:t>La componente verticale di gravità sarà: </a:t>
            </a:r>
            <a:endParaRPr lang="it-IT" sz="1600" dirty="0">
              <a:solidFill>
                <a:srgbClr val="FF0000"/>
              </a:solidFill>
              <a:latin typeface="+mn-lt"/>
              <a:cs typeface="Arial" charset="0"/>
            </a:endParaRPr>
          </a:p>
        </p:txBody>
      </p:sp>
      <p:pic>
        <p:nvPicPr>
          <p:cNvPr id="1402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205038"/>
            <a:ext cx="1655763"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0338" y="2205038"/>
            <a:ext cx="237648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0296" name="Object 7"/>
          <p:cNvGraphicFramePr>
            <a:graphicFrameLocks noChangeAspect="1"/>
          </p:cNvGraphicFramePr>
          <p:nvPr/>
        </p:nvGraphicFramePr>
        <p:xfrm>
          <a:off x="1692275" y="4437063"/>
          <a:ext cx="1584325" cy="290512"/>
        </p:xfrm>
        <a:graphic>
          <a:graphicData uri="http://schemas.openxmlformats.org/presentationml/2006/ole">
            <mc:AlternateContent xmlns:mc="http://schemas.openxmlformats.org/markup-compatibility/2006">
              <mc:Choice xmlns:v="urn:schemas-microsoft-com:vml" Requires="v">
                <p:oleObj spid="_x0000_s140342" name="Equation" r:id="rId6" imgW="1524000" imgH="279400" progId="Equation.3">
                  <p:embed/>
                </p:oleObj>
              </mc:Choice>
              <mc:Fallback>
                <p:oleObj name="Equation" r:id="rId6" imgW="1524000" imgH="2794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2275" y="4437063"/>
                        <a:ext cx="158432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0297" name="Object 8"/>
          <p:cNvGraphicFramePr>
            <a:graphicFrameLocks noChangeAspect="1"/>
          </p:cNvGraphicFramePr>
          <p:nvPr/>
        </p:nvGraphicFramePr>
        <p:xfrm>
          <a:off x="4067175" y="4365625"/>
          <a:ext cx="1447800" cy="419100"/>
        </p:xfrm>
        <a:graphic>
          <a:graphicData uri="http://schemas.openxmlformats.org/presentationml/2006/ole">
            <mc:AlternateContent xmlns:mc="http://schemas.openxmlformats.org/markup-compatibility/2006">
              <mc:Choice xmlns:v="urn:schemas-microsoft-com:vml" Requires="v">
                <p:oleObj spid="_x0000_s140343" name="Equation" r:id="rId8" imgW="1447800" imgH="419100" progId="Equation.3">
                  <p:embed/>
                </p:oleObj>
              </mc:Choice>
              <mc:Fallback>
                <p:oleObj name="Equation" r:id="rId8" imgW="1447800" imgH="419100"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7175" y="4365625"/>
                        <a:ext cx="14478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0298" name="Object 9"/>
          <p:cNvGraphicFramePr>
            <a:graphicFrameLocks noChangeAspect="1"/>
          </p:cNvGraphicFramePr>
          <p:nvPr/>
        </p:nvGraphicFramePr>
        <p:xfrm>
          <a:off x="3492500" y="5300663"/>
          <a:ext cx="1917700" cy="736600"/>
        </p:xfrm>
        <a:graphic>
          <a:graphicData uri="http://schemas.openxmlformats.org/presentationml/2006/ole">
            <mc:AlternateContent xmlns:mc="http://schemas.openxmlformats.org/markup-compatibility/2006">
              <mc:Choice xmlns:v="urn:schemas-microsoft-com:vml" Requires="v">
                <p:oleObj spid="_x0000_s140344" name="Equation" r:id="rId10" imgW="1917700" imgH="736600" progId="Equation.3">
                  <p:embed/>
                </p:oleObj>
              </mc:Choice>
              <mc:Fallback>
                <p:oleObj name="Equation" r:id="rId10" imgW="1917700" imgH="7366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2500" y="5300663"/>
                        <a:ext cx="1917700" cy="73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07950" y="6021388"/>
            <a:ext cx="8856663" cy="338137"/>
          </a:xfrm>
          <a:prstGeom prst="rect">
            <a:avLst/>
          </a:prstGeom>
          <a:noFill/>
        </p:spPr>
        <p:txBody>
          <a:bodyPr>
            <a:spAutoFit/>
          </a:bodyPr>
          <a:lstStyle/>
          <a:p>
            <a:pPr algn="just" eaLnBrk="1" hangingPunct="1">
              <a:defRPr/>
            </a:pPr>
            <a:r>
              <a:rPr lang="it-IT" sz="1600" dirty="0">
                <a:latin typeface="+mn-lt"/>
                <a:cs typeface="Arial" charset="0"/>
              </a:rPr>
              <a:t>Anche questa anomali è simmetrica e si trova che h=x</a:t>
            </a:r>
            <a:r>
              <a:rPr lang="it-IT" sz="1600" baseline="-25000" dirty="0">
                <a:latin typeface="+mn-lt"/>
                <a:cs typeface="Arial" charset="0"/>
              </a:rPr>
              <a:t>1/2</a:t>
            </a:r>
            <a:r>
              <a:rPr lang="it-IT" sz="1600" dirty="0">
                <a:latin typeface="+mn-lt"/>
                <a:cs typeface="Arial" charset="0"/>
              </a:rPr>
              <a:t>.</a:t>
            </a:r>
            <a:endParaRPr lang="it-IT" sz="1600" dirty="0">
              <a:solidFill>
                <a:srgbClr val="FF0000"/>
              </a:solidFill>
              <a:latin typeface="+mn-lt"/>
              <a:cs typeface="Arial"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30E697E-1795-4959-A8F8-F62F330A9610}" type="slidenum">
              <a:rPr lang="it-IT" altLang="it-IT" sz="1400" b="1" smtClean="0"/>
              <a:pPr>
                <a:spcBef>
                  <a:spcPct val="0"/>
                </a:spcBef>
                <a:buFontTx/>
                <a:buNone/>
              </a:pPr>
              <a:t>71</a:t>
            </a:fld>
            <a:endParaRPr lang="it-IT" altLang="it-IT" sz="1400" b="1" smtClean="0"/>
          </a:p>
        </p:txBody>
      </p:sp>
      <p:sp>
        <p:nvSpPr>
          <p:cNvPr id="13" name="TextBox 12"/>
          <p:cNvSpPr txBox="1"/>
          <p:nvPr/>
        </p:nvSpPr>
        <p:spPr>
          <a:xfrm>
            <a:off x="3781425" y="1125538"/>
            <a:ext cx="17986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Piastra infinita</a:t>
            </a:r>
          </a:p>
        </p:txBody>
      </p:sp>
      <p:sp>
        <p:nvSpPr>
          <p:cNvPr id="11" name="TextBox 10"/>
          <p:cNvSpPr txBox="1"/>
          <p:nvPr/>
        </p:nvSpPr>
        <p:spPr>
          <a:xfrm>
            <a:off x="107950" y="1446213"/>
            <a:ext cx="8928100" cy="338137"/>
          </a:xfrm>
          <a:prstGeom prst="rect">
            <a:avLst/>
          </a:prstGeom>
          <a:noFill/>
        </p:spPr>
        <p:txBody>
          <a:bodyPr>
            <a:spAutoFit/>
          </a:bodyPr>
          <a:lstStyle/>
          <a:p>
            <a:pPr algn="just" eaLnBrk="1" hangingPunct="1">
              <a:defRPr/>
            </a:pPr>
            <a:r>
              <a:rPr lang="it-IT" sz="1600" dirty="0">
                <a:latin typeface="+mn-lt"/>
                <a:cs typeface="Arial" charset="0"/>
              </a:rPr>
              <a:t>Già calcolato il campo nel caso della correzione di Bouguer</a:t>
            </a:r>
          </a:p>
        </p:txBody>
      </p:sp>
      <p:sp>
        <p:nvSpPr>
          <p:cNvPr id="16" name="TextBox 15"/>
          <p:cNvSpPr txBox="1"/>
          <p:nvPr/>
        </p:nvSpPr>
        <p:spPr>
          <a:xfrm>
            <a:off x="107950" y="2205038"/>
            <a:ext cx="8928100" cy="830262"/>
          </a:xfrm>
          <a:prstGeom prst="rect">
            <a:avLst/>
          </a:prstGeom>
          <a:noFill/>
        </p:spPr>
        <p:txBody>
          <a:bodyPr>
            <a:spAutoFit/>
          </a:bodyPr>
          <a:lstStyle/>
          <a:p>
            <a:pPr algn="just" eaLnBrk="1" hangingPunct="1">
              <a:defRPr/>
            </a:pPr>
            <a:r>
              <a:rPr lang="it-IT" sz="1600" dirty="0">
                <a:latin typeface="+mn-lt"/>
                <a:cs typeface="Arial" charset="0"/>
              </a:rPr>
              <a:t>con H spessore della piastra. Da notare che l’attrazione non dipende dalla posizione! Applicabili in regioni a strutture piane e da una buona stima dello spessore (per un particolare contrasto di densità) necessario a spiegare una certa anomalia. </a:t>
            </a:r>
          </a:p>
        </p:txBody>
      </p:sp>
      <p:graphicFrame>
        <p:nvGraphicFramePr>
          <p:cNvPr id="142342" name="Object 8"/>
          <p:cNvGraphicFramePr>
            <a:graphicFrameLocks noChangeAspect="1"/>
          </p:cNvGraphicFramePr>
          <p:nvPr/>
        </p:nvGraphicFramePr>
        <p:xfrm>
          <a:off x="4140200" y="1844675"/>
          <a:ext cx="1033463" cy="288925"/>
        </p:xfrm>
        <a:graphic>
          <a:graphicData uri="http://schemas.openxmlformats.org/presentationml/2006/ole">
            <mc:AlternateContent xmlns:mc="http://schemas.openxmlformats.org/markup-compatibility/2006">
              <mc:Choice xmlns:v="urn:schemas-microsoft-com:vml" Requires="v">
                <p:oleObj spid="_x0000_s142390" name="Equation" r:id="rId4" imgW="774364" imgH="215806" progId="Equation.3">
                  <p:embed/>
                </p:oleObj>
              </mc:Choice>
              <mc:Fallback>
                <p:oleObj name="Equation" r:id="rId4" imgW="774364" imgH="215806"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1844675"/>
                        <a:ext cx="103346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Box 16"/>
          <p:cNvSpPr txBox="1"/>
          <p:nvPr/>
        </p:nvSpPr>
        <p:spPr>
          <a:xfrm>
            <a:off x="3851275" y="3017838"/>
            <a:ext cx="2089150" cy="339725"/>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Piastra semi-infinita</a:t>
            </a:r>
          </a:p>
        </p:txBody>
      </p:sp>
      <p:sp>
        <p:nvSpPr>
          <p:cNvPr id="23" name="TextBox 22"/>
          <p:cNvSpPr txBox="1"/>
          <p:nvPr/>
        </p:nvSpPr>
        <p:spPr>
          <a:xfrm>
            <a:off x="107950" y="3357563"/>
            <a:ext cx="8928100" cy="338137"/>
          </a:xfrm>
          <a:prstGeom prst="rect">
            <a:avLst/>
          </a:prstGeom>
          <a:noFill/>
        </p:spPr>
        <p:txBody>
          <a:bodyPr>
            <a:spAutoFit/>
          </a:bodyPr>
          <a:lstStyle/>
          <a:p>
            <a:pPr algn="just" eaLnBrk="1" hangingPunct="1">
              <a:defRPr/>
            </a:pPr>
            <a:r>
              <a:rPr lang="it-IT" sz="1600" dirty="0">
                <a:latin typeface="+mn-lt"/>
                <a:cs typeface="Arial" charset="0"/>
              </a:rPr>
              <a:t>Ad esempio una struttura piana interrotta da una faglia verticale (l’altra metà erosa o a grandi profondità)</a:t>
            </a:r>
          </a:p>
        </p:txBody>
      </p:sp>
      <p:pic>
        <p:nvPicPr>
          <p:cNvPr id="1423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149725"/>
            <a:ext cx="309721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2346"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2391" name="Equation" r:id="rId7" imgW="114151" imgH="215619" progId="Equation.3">
                  <p:embed/>
                </p:oleObj>
              </mc:Choice>
              <mc:Fallback>
                <p:oleObj name="Equation" r:id="rId7" imgW="114151" imgH="215619"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2347" name="Object 7"/>
          <p:cNvGraphicFramePr>
            <a:graphicFrameLocks noChangeAspect="1"/>
          </p:cNvGraphicFramePr>
          <p:nvPr/>
        </p:nvGraphicFramePr>
        <p:xfrm>
          <a:off x="4846638" y="4437063"/>
          <a:ext cx="1685925" cy="471487"/>
        </p:xfrm>
        <a:graphic>
          <a:graphicData uri="http://schemas.openxmlformats.org/presentationml/2006/ole">
            <mc:AlternateContent xmlns:mc="http://schemas.openxmlformats.org/markup-compatibility/2006">
              <mc:Choice xmlns:v="urn:schemas-microsoft-com:vml" Requires="v">
                <p:oleObj spid="_x0000_s142392" name="Equation" r:id="rId9" imgW="1638300" imgH="457200" progId="Equation.3">
                  <p:embed/>
                </p:oleObj>
              </mc:Choice>
              <mc:Fallback>
                <p:oleObj name="Equation" r:id="rId9" imgW="1638300" imgH="4572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6638" y="4437063"/>
                        <a:ext cx="1685925"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22683D5-CF90-421C-8FBE-9769AE5984AA}" type="slidenum">
              <a:rPr lang="it-IT" altLang="it-IT" sz="1400" b="1" smtClean="0"/>
              <a:pPr>
                <a:spcBef>
                  <a:spcPct val="0"/>
                </a:spcBef>
                <a:buFontTx/>
                <a:buNone/>
              </a:pPr>
              <a:t>72</a:t>
            </a:fld>
            <a:endParaRPr lang="it-IT" altLang="it-IT" sz="1400" b="1" smtClean="0"/>
          </a:p>
        </p:txBody>
      </p:sp>
      <p:sp>
        <p:nvSpPr>
          <p:cNvPr id="13" name="TextBox 12"/>
          <p:cNvSpPr txBox="1"/>
          <p:nvPr/>
        </p:nvSpPr>
        <p:spPr>
          <a:xfrm>
            <a:off x="3781425" y="1125538"/>
            <a:ext cx="17986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Piastra finita</a:t>
            </a:r>
          </a:p>
        </p:txBody>
      </p:sp>
      <p:sp>
        <p:nvSpPr>
          <p:cNvPr id="11" name="TextBox 10"/>
          <p:cNvSpPr txBox="1"/>
          <p:nvPr/>
        </p:nvSpPr>
        <p:spPr>
          <a:xfrm>
            <a:off x="107950" y="1446213"/>
            <a:ext cx="8928100" cy="584200"/>
          </a:xfrm>
          <a:prstGeom prst="rect">
            <a:avLst/>
          </a:prstGeom>
          <a:noFill/>
        </p:spPr>
        <p:txBody>
          <a:bodyPr>
            <a:spAutoFit/>
          </a:bodyPr>
          <a:lstStyle/>
          <a:p>
            <a:pPr algn="just" eaLnBrk="1" hangingPunct="1">
              <a:defRPr/>
            </a:pPr>
            <a:r>
              <a:rPr lang="it-IT" sz="1600" dirty="0">
                <a:latin typeface="+mn-lt"/>
                <a:cs typeface="Arial" charset="0"/>
              </a:rPr>
              <a:t>L’anomalia di gravità è proporzionale all’angolo sotteso dalle estremità nel punto di osservazione ed allo spessore della piastra. </a:t>
            </a:r>
          </a:p>
        </p:txBody>
      </p:sp>
      <p:graphicFrame>
        <p:nvGraphicFramePr>
          <p:cNvPr id="144389"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4435"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439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2492375"/>
            <a:ext cx="34194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4391" name="Object 3"/>
          <p:cNvGraphicFramePr>
            <a:graphicFrameLocks noChangeAspect="1"/>
          </p:cNvGraphicFramePr>
          <p:nvPr/>
        </p:nvGraphicFramePr>
        <p:xfrm>
          <a:off x="5129213" y="3357563"/>
          <a:ext cx="2428875" cy="503237"/>
        </p:xfrm>
        <a:graphic>
          <a:graphicData uri="http://schemas.openxmlformats.org/presentationml/2006/ole">
            <mc:AlternateContent xmlns:mc="http://schemas.openxmlformats.org/markup-compatibility/2006">
              <mc:Choice xmlns:v="urn:schemas-microsoft-com:vml" Requires="v">
                <p:oleObj spid="_x0000_s144436" name="Equation" r:id="rId7" imgW="2209800" imgH="457200" progId="Equation.3">
                  <p:embed/>
                </p:oleObj>
              </mc:Choice>
              <mc:Fallback>
                <p:oleObj name="Equation" r:id="rId7" imgW="2209800" imgH="45720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9213" y="3357563"/>
                        <a:ext cx="2428875"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4392" name="Object 8"/>
          <p:cNvGraphicFramePr>
            <a:graphicFrameLocks noChangeAspect="1"/>
          </p:cNvGraphicFramePr>
          <p:nvPr/>
        </p:nvGraphicFramePr>
        <p:xfrm>
          <a:off x="5673725" y="2565400"/>
          <a:ext cx="1135063" cy="288925"/>
        </p:xfrm>
        <a:graphic>
          <a:graphicData uri="http://schemas.openxmlformats.org/presentationml/2006/ole">
            <mc:AlternateContent xmlns:mc="http://schemas.openxmlformats.org/markup-compatibility/2006">
              <mc:Choice xmlns:v="urn:schemas-microsoft-com:vml" Requires="v">
                <p:oleObj spid="_x0000_s144437" name="Equation" r:id="rId9" imgW="850531" imgH="215806" progId="Equation.3">
                  <p:embed/>
                </p:oleObj>
              </mc:Choice>
              <mc:Fallback>
                <p:oleObj name="Equation" r:id="rId9" imgW="850531" imgH="215806"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3725" y="2565400"/>
                        <a:ext cx="113506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3A7C86-C037-4634-9E43-3E30EC098D37}" type="slidenum">
              <a:rPr lang="it-IT" altLang="it-IT" sz="1400" b="1" smtClean="0"/>
              <a:pPr>
                <a:spcBef>
                  <a:spcPct val="0"/>
                </a:spcBef>
                <a:buFontTx/>
                <a:buNone/>
              </a:pPr>
              <a:t>73</a:t>
            </a:fld>
            <a:endParaRPr lang="it-IT" altLang="it-IT" sz="1400" b="1" smtClean="0"/>
          </a:p>
        </p:txBody>
      </p:sp>
      <p:sp>
        <p:nvSpPr>
          <p:cNvPr id="13" name="TextBox 12"/>
          <p:cNvSpPr txBox="1"/>
          <p:nvPr/>
        </p:nvSpPr>
        <p:spPr>
          <a:xfrm>
            <a:off x="2843213" y="1125538"/>
            <a:ext cx="4249737"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Interpretazione anomalie di gravità</a:t>
            </a:r>
          </a:p>
        </p:txBody>
      </p:sp>
      <p:graphicFrame>
        <p:nvGraphicFramePr>
          <p:cNvPr id="146436"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6455"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64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563" y="1628775"/>
            <a:ext cx="285591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68313" y="6011863"/>
            <a:ext cx="3490912" cy="585787"/>
          </a:xfrm>
          <a:prstGeom prst="rect">
            <a:avLst/>
          </a:prstGeom>
          <a:noFill/>
        </p:spPr>
        <p:txBody>
          <a:bodyPr>
            <a:spAutoFit/>
          </a:bodyPr>
          <a:lstStyle/>
          <a:p>
            <a:pPr algn="just" eaLnBrk="1" hangingPunct="1">
              <a:defRPr/>
            </a:pPr>
            <a:r>
              <a:rPr lang="it-IT" sz="1600" dirty="0">
                <a:latin typeface="+mn-lt"/>
                <a:cs typeface="Arial" charset="0"/>
              </a:rPr>
              <a:t>Scomposizione anomalie in campo regionale e locale</a:t>
            </a:r>
          </a:p>
        </p:txBody>
      </p:sp>
      <p:pic>
        <p:nvPicPr>
          <p:cNvPr id="1464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5600" y="1628775"/>
            <a:ext cx="259556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5076825" y="5805488"/>
            <a:ext cx="3490913" cy="830262"/>
          </a:xfrm>
          <a:prstGeom prst="rect">
            <a:avLst/>
          </a:prstGeom>
          <a:noFill/>
        </p:spPr>
        <p:txBody>
          <a:bodyPr>
            <a:spAutoFit/>
          </a:bodyPr>
          <a:lstStyle/>
          <a:p>
            <a:pPr algn="just" eaLnBrk="1" hangingPunct="1">
              <a:defRPr/>
            </a:pPr>
            <a:r>
              <a:rPr lang="it-IT" sz="1600" dirty="0">
                <a:latin typeface="+mn-lt"/>
                <a:cs typeface="Arial" charset="0"/>
              </a:rPr>
              <a:t>Uso della derivata prima e seconda nell’interpretazione delle anomalie del campo di gravità.</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EF6E1AB-913C-45B9-933F-BE9095414688}" type="slidenum">
              <a:rPr lang="it-IT" altLang="it-IT" sz="1400" b="1" smtClean="0"/>
              <a:pPr>
                <a:spcBef>
                  <a:spcPct val="0"/>
                </a:spcBef>
                <a:buFontTx/>
                <a:buNone/>
              </a:pPr>
              <a:t>74</a:t>
            </a:fld>
            <a:endParaRPr lang="it-IT" altLang="it-IT" sz="1400" b="1" smtClean="0"/>
          </a:p>
        </p:txBody>
      </p:sp>
      <p:sp>
        <p:nvSpPr>
          <p:cNvPr id="13" name="TextBox 12"/>
          <p:cNvSpPr txBox="1"/>
          <p:nvPr/>
        </p:nvSpPr>
        <p:spPr>
          <a:xfrm>
            <a:off x="2843213" y="1125538"/>
            <a:ext cx="3960812"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Interpretazione anomalie di gravità</a:t>
            </a:r>
          </a:p>
        </p:txBody>
      </p:sp>
      <p:graphicFrame>
        <p:nvGraphicFramePr>
          <p:cNvPr id="14848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8501"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900113" y="5589588"/>
            <a:ext cx="7559675" cy="338137"/>
          </a:xfrm>
          <a:prstGeom prst="rect">
            <a:avLst/>
          </a:prstGeom>
          <a:noFill/>
        </p:spPr>
        <p:txBody>
          <a:bodyPr>
            <a:spAutoFit/>
          </a:bodyPr>
          <a:lstStyle/>
          <a:p>
            <a:pPr algn="ctr" eaLnBrk="1" hangingPunct="1">
              <a:defRPr/>
            </a:pPr>
            <a:r>
              <a:rPr lang="it-IT" sz="1600" dirty="0">
                <a:latin typeface="+mn-lt"/>
                <a:cs typeface="Arial" charset="0"/>
              </a:rPr>
              <a:t>Esempi di non-univocità nell’interpretazione</a:t>
            </a:r>
          </a:p>
        </p:txBody>
      </p:sp>
      <p:pic>
        <p:nvPicPr>
          <p:cNvPr id="14848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13" y="1792288"/>
            <a:ext cx="70389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8B910D-9FC2-43E7-B416-3DB7282CB8CA}" type="slidenum">
              <a:rPr lang="it-IT" altLang="it-IT" sz="1400" b="1" smtClean="0"/>
              <a:pPr>
                <a:spcBef>
                  <a:spcPct val="0"/>
                </a:spcBef>
                <a:buFontTx/>
                <a:buNone/>
              </a:pPr>
              <a:t>75</a:t>
            </a:fld>
            <a:endParaRPr lang="it-IT" altLang="it-IT" sz="1400" b="1" smtClean="0"/>
          </a:p>
        </p:txBody>
      </p:sp>
      <p:sp>
        <p:nvSpPr>
          <p:cNvPr id="13" name="TextBox 12"/>
          <p:cNvSpPr txBox="1"/>
          <p:nvPr/>
        </p:nvSpPr>
        <p:spPr>
          <a:xfrm>
            <a:off x="1908175" y="981075"/>
            <a:ext cx="5543550" cy="338138"/>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Stima della massa totale anomala (massa di contrasto)</a:t>
            </a:r>
          </a:p>
        </p:txBody>
      </p:sp>
      <p:graphicFrame>
        <p:nvGraphicFramePr>
          <p:cNvPr id="150532"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50565"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107950" y="1506538"/>
            <a:ext cx="8928100" cy="830262"/>
          </a:xfrm>
          <a:prstGeom prst="rect">
            <a:avLst/>
          </a:prstGeom>
          <a:noFill/>
        </p:spPr>
        <p:txBody>
          <a:bodyPr>
            <a:spAutoFit/>
          </a:bodyPr>
          <a:lstStyle/>
          <a:p>
            <a:pPr algn="just" eaLnBrk="1" hangingPunct="1">
              <a:defRPr/>
            </a:pPr>
            <a:r>
              <a:rPr lang="it-IT" sz="1600" dirty="0">
                <a:latin typeface="+mn-lt"/>
                <a:cs typeface="Arial" charset="0"/>
              </a:rPr>
              <a:t>Avendo a disposizione i valori delle anomalie di gravità su un’area sufficientemente vasta della superficie terrestre, ove sia stata isolata l’anomalia locale di gravità, si può ricavare il valore della massa sottostante M che la produce, ricorrendo al teorema di Gauss nell’ipotesi semplificata di una supeficie piana</a:t>
            </a:r>
          </a:p>
        </p:txBody>
      </p:sp>
      <p:graphicFrame>
        <p:nvGraphicFramePr>
          <p:cNvPr id="150534" name="Object 3"/>
          <p:cNvGraphicFramePr>
            <a:graphicFrameLocks noChangeAspect="1"/>
          </p:cNvGraphicFramePr>
          <p:nvPr/>
        </p:nvGraphicFramePr>
        <p:xfrm>
          <a:off x="3851275" y="2565400"/>
          <a:ext cx="1479550" cy="503238"/>
        </p:xfrm>
        <a:graphic>
          <a:graphicData uri="http://schemas.openxmlformats.org/presentationml/2006/ole">
            <mc:AlternateContent xmlns:mc="http://schemas.openxmlformats.org/markup-compatibility/2006">
              <mc:Choice xmlns:v="urn:schemas-microsoft-com:vml" Requires="v">
                <p:oleObj spid="_x0000_s150566" name="Equation" r:id="rId6" imgW="1155700" imgH="393700" progId="Equation.3">
                  <p:embed/>
                </p:oleObj>
              </mc:Choice>
              <mc:Fallback>
                <p:oleObj name="Equation" r:id="rId6" imgW="1155700" imgH="3937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2565400"/>
                        <a:ext cx="1479550"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Box 11"/>
          <p:cNvSpPr txBox="1"/>
          <p:nvPr/>
        </p:nvSpPr>
        <p:spPr>
          <a:xfrm>
            <a:off x="107950" y="3068638"/>
            <a:ext cx="8928100" cy="585787"/>
          </a:xfrm>
          <a:prstGeom prst="rect">
            <a:avLst/>
          </a:prstGeom>
          <a:noFill/>
        </p:spPr>
        <p:txBody>
          <a:bodyPr>
            <a:spAutoFit/>
          </a:bodyPr>
          <a:lstStyle/>
          <a:p>
            <a:pPr algn="just" eaLnBrk="1" hangingPunct="1">
              <a:defRPr/>
            </a:pPr>
            <a:r>
              <a:rPr lang="it-IT" sz="1600" dirty="0">
                <a:latin typeface="+mn-lt"/>
                <a:cs typeface="Arial" charset="0"/>
              </a:rPr>
              <a:t>La formula può essere applicata rapidamente ponendo una griglia sulla mappa dell’anomalia di gravità e sommando l’anomalia cella per cella. </a:t>
            </a:r>
          </a:p>
        </p:txBody>
      </p:sp>
      <p:pic>
        <p:nvPicPr>
          <p:cNvPr id="15053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413" y="3922713"/>
            <a:ext cx="4176712"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47529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916113"/>
            <a:ext cx="8748712"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p:cNvSpPr>
            <a:spLocks noChangeArrowheads="1"/>
          </p:cNvSpPr>
          <p:nvPr/>
        </p:nvSpPr>
        <p:spPr bwMode="auto">
          <a:xfrm>
            <a:off x="250825" y="4171950"/>
            <a:ext cx="918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grpSp>
        <p:nvGrpSpPr>
          <p:cNvPr id="2" name="Group 12"/>
          <p:cNvGrpSpPr>
            <a:grpSpLocks/>
          </p:cNvGrpSpPr>
          <p:nvPr/>
        </p:nvGrpSpPr>
        <p:grpSpPr bwMode="auto">
          <a:xfrm>
            <a:off x="250825" y="1000125"/>
            <a:ext cx="4203700" cy="5668963"/>
            <a:chOff x="113" y="482"/>
            <a:chExt cx="2533" cy="3810"/>
          </a:xfrm>
        </p:grpSpPr>
        <p:pic>
          <p:nvPicPr>
            <p:cNvPr id="15667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715"/>
              <a:ext cx="2533" cy="35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6680" name="Rectangle 10"/>
            <p:cNvSpPr>
              <a:spLocks noChangeArrowheads="1"/>
            </p:cNvSpPr>
            <p:nvPr/>
          </p:nvSpPr>
          <p:spPr bwMode="auto">
            <a:xfrm>
              <a:off x="113" y="482"/>
              <a:ext cx="1179" cy="216"/>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u="sng">
                  <a:solidFill>
                    <a:srgbClr val="6600FF"/>
                  </a:solidFill>
                  <a:latin typeface="Comic Sans MS" panose="030F0702030302020204" pitchFamily="66" charset="0"/>
                </a:rPr>
                <a:t>Bouguer map</a:t>
              </a:r>
            </a:p>
          </p:txBody>
        </p:sp>
      </p:grpSp>
      <p:grpSp>
        <p:nvGrpSpPr>
          <p:cNvPr id="3" name="Group 13"/>
          <p:cNvGrpSpPr>
            <a:grpSpLocks/>
          </p:cNvGrpSpPr>
          <p:nvPr/>
        </p:nvGrpSpPr>
        <p:grpSpPr bwMode="auto">
          <a:xfrm>
            <a:off x="4498975" y="1000125"/>
            <a:ext cx="4249738" cy="5668963"/>
            <a:chOff x="2789" y="482"/>
            <a:chExt cx="2561" cy="3810"/>
          </a:xfrm>
        </p:grpSpPr>
        <p:pic>
          <p:nvPicPr>
            <p:cNvPr id="15667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721"/>
              <a:ext cx="2561" cy="35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6678" name="Rectangle 11"/>
            <p:cNvSpPr>
              <a:spLocks noChangeArrowheads="1"/>
            </p:cNvSpPr>
            <p:nvPr/>
          </p:nvSpPr>
          <p:spPr bwMode="auto">
            <a:xfrm>
              <a:off x="2789" y="482"/>
              <a:ext cx="1179" cy="216"/>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u="sng">
                  <a:solidFill>
                    <a:srgbClr val="6600FF"/>
                  </a:solidFill>
                  <a:latin typeface="Comic Sans MS" panose="030F0702030302020204" pitchFamily="66" charset="0"/>
                </a:rPr>
                <a:t>Free air  map</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CD5CA6E-AC59-4A5A-A4D0-EACFB6B76B86}" type="slidenum">
              <a:rPr lang="it-IT" altLang="it-IT" sz="1400" b="1" smtClean="0"/>
              <a:pPr>
                <a:spcBef>
                  <a:spcPct val="0"/>
                </a:spcBef>
                <a:buFontTx/>
                <a:buNone/>
              </a:pPr>
              <a:t>79</a:t>
            </a:fld>
            <a:endParaRPr lang="it-IT" altLang="it-IT" sz="1400" b="1" smtClean="0"/>
          </a:p>
        </p:txBody>
      </p:sp>
      <p:pic>
        <p:nvPicPr>
          <p:cNvPr id="158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68413"/>
            <a:ext cx="40989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3789363"/>
            <a:ext cx="6064250" cy="25923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D2C9367-4E02-4BF9-AEB7-FFEAF9D0B02A}" type="slidenum">
              <a:rPr lang="it-IT" altLang="it-IT" sz="1400" b="1" smtClean="0"/>
              <a:pPr>
                <a:spcBef>
                  <a:spcPct val="0"/>
                </a:spcBef>
                <a:buFontTx/>
                <a:buNone/>
              </a:pPr>
              <a:t>8</a:t>
            </a:fld>
            <a:endParaRPr lang="it-IT" altLang="it-IT" sz="1400" b="1" smtClean="0"/>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12875"/>
            <a:ext cx="4751387"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773238"/>
            <a:ext cx="330517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50D5421-2E89-42BC-88D1-8C219BFC8061}" type="slidenum">
              <a:rPr lang="it-IT" altLang="it-IT" sz="1400" b="1" smtClean="0"/>
              <a:pPr>
                <a:spcBef>
                  <a:spcPct val="0"/>
                </a:spcBef>
                <a:buFontTx/>
                <a:buNone/>
              </a:pPr>
              <a:t>80</a:t>
            </a:fld>
            <a:endParaRPr lang="it-IT" altLang="it-IT" sz="1400" b="1" smtClean="0"/>
          </a:p>
        </p:txBody>
      </p:sp>
      <p:pic>
        <p:nvPicPr>
          <p:cNvPr id="160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557338"/>
            <a:ext cx="4970463"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Box 14"/>
          <p:cNvSpPr txBox="1">
            <a:spLocks noChangeArrowheads="1"/>
          </p:cNvSpPr>
          <p:nvPr/>
        </p:nvSpPr>
        <p:spPr bwMode="auto">
          <a:xfrm>
            <a:off x="1331913" y="5661025"/>
            <a:ext cx="64087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a:latin typeface="Arial" panose="020B0604020202020204" pitchFamily="34" charset="0"/>
                <a:cs typeface="Arial" panose="020B0604020202020204" pitchFamily="34" charset="0"/>
              </a:rPr>
              <a:t>Misura gravimetrica del punto 201.Si può vedere tutto l’apparato sperimentale: il piatto-treppiede, il gravimetro, il contenitore con dentro il computer tascabile. La freccia indica la borchia IGM.</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4631EF0-87E4-4042-A55D-B7667365E681}" type="slidenum">
              <a:rPr lang="it-IT" altLang="it-IT" sz="1400" b="1" smtClean="0"/>
              <a:pPr>
                <a:spcBef>
                  <a:spcPct val="0"/>
                </a:spcBef>
                <a:buFontTx/>
                <a:buNone/>
              </a:pPr>
              <a:t>81</a:t>
            </a:fld>
            <a:endParaRPr lang="it-IT" altLang="it-IT" sz="1400" b="1" smtClean="0"/>
          </a:p>
        </p:txBody>
      </p:sp>
      <p:pic>
        <p:nvPicPr>
          <p:cNvPr id="162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196975"/>
            <a:ext cx="6335712"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ACBB26A-9201-47B9-BC8F-53586CFBAC7A}" type="slidenum">
              <a:rPr lang="it-IT" altLang="it-IT" sz="1400" b="1" smtClean="0"/>
              <a:pPr>
                <a:spcBef>
                  <a:spcPct val="0"/>
                </a:spcBef>
                <a:buFontTx/>
                <a:buNone/>
              </a:pPr>
              <a:t>82</a:t>
            </a:fld>
            <a:endParaRPr lang="it-IT" altLang="it-IT" sz="1400" b="1" smtClean="0"/>
          </a:p>
        </p:txBody>
      </p:sp>
      <p:pic>
        <p:nvPicPr>
          <p:cNvPr id="164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84313"/>
            <a:ext cx="7148512"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130892C-A2E1-4C62-90E7-FEFA5A2E3AD2}" type="slidenum">
              <a:rPr lang="it-IT" altLang="it-IT" sz="1400" b="1" smtClean="0"/>
              <a:pPr>
                <a:spcBef>
                  <a:spcPct val="0"/>
                </a:spcBef>
                <a:buFontTx/>
                <a:buNone/>
              </a:pPr>
              <a:t>83</a:t>
            </a:fld>
            <a:endParaRPr lang="it-IT" altLang="it-IT" sz="1400" b="1" smtClean="0"/>
          </a:p>
        </p:txBody>
      </p:sp>
      <p:pic>
        <p:nvPicPr>
          <p:cNvPr id="166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700213"/>
            <a:ext cx="5472113"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07EEA4C-545B-4073-88AF-332BD654ACB4}" type="slidenum">
              <a:rPr lang="it-IT" altLang="it-IT" sz="1400" b="1" smtClean="0"/>
              <a:pPr>
                <a:spcBef>
                  <a:spcPct val="0"/>
                </a:spcBef>
                <a:buFontTx/>
                <a:buNone/>
              </a:pPr>
              <a:t>84</a:t>
            </a:fld>
            <a:endParaRPr lang="it-IT" altLang="it-IT" sz="1400" b="1" smtClean="0"/>
          </a:p>
        </p:txBody>
      </p:sp>
      <p:pic>
        <p:nvPicPr>
          <p:cNvPr id="1689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96975"/>
            <a:ext cx="640873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8F87ACD-08EE-4505-AF61-5CAFD13FA094}" type="slidenum">
              <a:rPr lang="it-IT" altLang="it-IT" sz="1400" b="1" smtClean="0"/>
              <a:pPr>
                <a:spcBef>
                  <a:spcPct val="0"/>
                </a:spcBef>
                <a:buFontTx/>
                <a:buNone/>
              </a:pPr>
              <a:t>85</a:t>
            </a:fld>
            <a:endParaRPr lang="it-IT" altLang="it-IT" sz="1400" b="1" smtClean="0"/>
          </a:p>
        </p:txBody>
      </p:sp>
      <p:pic>
        <p:nvPicPr>
          <p:cNvPr id="171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341438"/>
            <a:ext cx="6624637"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67E0EEA-F849-4E7F-8ADF-AE9167CB0822}" type="slidenum">
              <a:rPr lang="it-IT" altLang="it-IT" sz="1400" b="1" smtClean="0"/>
              <a:pPr>
                <a:spcBef>
                  <a:spcPct val="0"/>
                </a:spcBef>
                <a:buFontTx/>
                <a:buNone/>
              </a:pPr>
              <a:t>86</a:t>
            </a:fld>
            <a:endParaRPr lang="it-IT" altLang="it-IT" sz="1400" b="1" smtClean="0"/>
          </a:p>
        </p:txBody>
      </p:sp>
      <p:pic>
        <p:nvPicPr>
          <p:cNvPr id="173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84313"/>
            <a:ext cx="6265862"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62BAD2A-013A-43D6-B073-F9BD9BE0B7FE}" type="slidenum">
              <a:rPr lang="it-IT" altLang="it-IT" sz="1400" b="1" smtClean="0"/>
              <a:pPr>
                <a:spcBef>
                  <a:spcPct val="0"/>
                </a:spcBef>
                <a:buFontTx/>
                <a:buNone/>
              </a:pPr>
              <a:t>87</a:t>
            </a:fld>
            <a:endParaRPr lang="it-IT" altLang="it-IT" sz="1400" b="1" smtClean="0"/>
          </a:p>
        </p:txBody>
      </p:sp>
      <p:pic>
        <p:nvPicPr>
          <p:cNvPr id="175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2875"/>
            <a:ext cx="7956550"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419B875-FF5A-4ECD-9734-1CB0EDA71A1B}" type="slidenum">
              <a:rPr lang="it-IT" altLang="it-IT" sz="1400" b="1" smtClean="0"/>
              <a:pPr>
                <a:spcBef>
                  <a:spcPct val="0"/>
                </a:spcBef>
                <a:buFontTx/>
                <a:buNone/>
              </a:pPr>
              <a:t>88</a:t>
            </a:fld>
            <a:endParaRPr lang="it-IT" altLang="it-IT" sz="1400" b="1" smtClean="0"/>
          </a:p>
        </p:txBody>
      </p:sp>
      <p:pic>
        <p:nvPicPr>
          <p:cNvPr id="1771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341438"/>
            <a:ext cx="62674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92D7513-6939-4BA0-9CC7-6871ECF2B512}" type="slidenum">
              <a:rPr lang="it-IT" altLang="it-IT" sz="1400" b="1" smtClean="0"/>
              <a:pPr>
                <a:spcBef>
                  <a:spcPct val="0"/>
                </a:spcBef>
                <a:buFontTx/>
                <a:buNone/>
              </a:pPr>
              <a:t>89</a:t>
            </a:fld>
            <a:endParaRPr lang="it-IT" altLang="it-IT" sz="1400" b="1" smtClean="0"/>
          </a:p>
        </p:txBody>
      </p:sp>
      <p:pic>
        <p:nvPicPr>
          <p:cNvPr id="1792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68413"/>
            <a:ext cx="40989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2133600"/>
            <a:ext cx="4510087"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95DB18F-6706-4D43-A187-4F58D88C85D3}" type="slidenum">
              <a:rPr lang="it-IT" altLang="it-IT" sz="1400" b="1" smtClean="0"/>
              <a:pPr>
                <a:spcBef>
                  <a:spcPct val="0"/>
                </a:spcBef>
                <a:buFontTx/>
                <a:buNone/>
              </a:pPr>
              <a:t>9</a:t>
            </a:fld>
            <a:endParaRPr lang="it-IT" altLang="it-IT" sz="1400" b="1" smtClean="0"/>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00213"/>
            <a:ext cx="378142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133600"/>
            <a:ext cx="39909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37C0B26-1E4E-4198-A950-C2F693821C07}" type="slidenum">
              <a:rPr lang="it-IT" altLang="it-IT" sz="1400" b="1" smtClean="0"/>
              <a:pPr>
                <a:spcBef>
                  <a:spcPct val="0"/>
                </a:spcBef>
                <a:buFontTx/>
                <a:buNone/>
              </a:pPr>
              <a:t>90</a:t>
            </a:fld>
            <a:endParaRPr lang="it-IT" altLang="it-IT" sz="1400" b="1" smtClean="0"/>
          </a:p>
        </p:txBody>
      </p:sp>
      <p:pic>
        <p:nvPicPr>
          <p:cNvPr id="1812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196975"/>
            <a:ext cx="6335712"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F0E8188-7A1D-4D97-92C0-EF5234574E92}" type="slidenum">
              <a:rPr lang="it-IT" altLang="it-IT" sz="1400" b="1" smtClean="0"/>
              <a:pPr>
                <a:spcBef>
                  <a:spcPct val="0"/>
                </a:spcBef>
                <a:buFontTx/>
                <a:buNone/>
              </a:pPr>
              <a:t>91</a:t>
            </a:fld>
            <a:endParaRPr lang="it-IT" altLang="it-IT" sz="1400" b="1" smtClean="0"/>
          </a:p>
        </p:txBody>
      </p:sp>
      <p:pic>
        <p:nvPicPr>
          <p:cNvPr id="183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16338"/>
            <a:ext cx="3960813"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84313"/>
            <a:ext cx="41973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7B28096-C420-4A33-AFE7-B8FF3AD3E36F}" type="slidenum">
              <a:rPr lang="it-IT" altLang="it-IT" sz="1400" b="1" smtClean="0"/>
              <a:pPr>
                <a:spcBef>
                  <a:spcPct val="0"/>
                </a:spcBef>
                <a:buFontTx/>
                <a:buNone/>
              </a:pPr>
              <a:t>92</a:t>
            </a:fld>
            <a:endParaRPr lang="it-IT" altLang="it-IT" sz="1400" b="1" smtClean="0"/>
          </a:p>
        </p:txBody>
      </p:sp>
      <p:sp>
        <p:nvSpPr>
          <p:cNvPr id="185347" name="TextBox 8"/>
          <p:cNvSpPr txBox="1">
            <a:spLocks noChangeArrowheads="1"/>
          </p:cNvSpPr>
          <p:nvPr/>
        </p:nvSpPr>
        <p:spPr bwMode="auto">
          <a:xfrm>
            <a:off x="395288" y="981075"/>
            <a:ext cx="8137525"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400" dirty="0">
                <a:solidFill>
                  <a:srgbClr val="FF0000"/>
                </a:solidFill>
                <a:latin typeface="+mn-lt"/>
                <a:cs typeface="Arial" panose="020B0604020202020204" pitchFamily="34" charset="0"/>
              </a:rPr>
              <a:t>Il principio dell'isostasia</a:t>
            </a:r>
          </a:p>
          <a:p>
            <a:pPr algn="ctr" eaLnBrk="1" hangingPunct="1">
              <a:spcBef>
                <a:spcPct val="0"/>
              </a:spcBef>
              <a:buFontTx/>
              <a:buNone/>
            </a:pPr>
            <a:endParaRPr lang="it-IT" altLang="it-IT" sz="2400" dirty="0">
              <a:latin typeface="+mn-lt"/>
              <a:cs typeface="Arial" panose="020B0604020202020204" pitchFamily="34" charset="0"/>
            </a:endParaRPr>
          </a:p>
          <a:p>
            <a:pPr algn="just" eaLnBrk="1" hangingPunct="1">
              <a:spcBef>
                <a:spcPct val="0"/>
              </a:spcBef>
              <a:buFontTx/>
              <a:buNone/>
            </a:pPr>
            <a:r>
              <a:rPr lang="it-IT" altLang="it-IT" sz="2000" dirty="0">
                <a:latin typeface="+mn-lt"/>
                <a:cs typeface="Arial" panose="020B0604020202020204" pitchFamily="34" charset="0"/>
              </a:rPr>
              <a:t>L'isostasia è il principio secondo cui i grandi blocchi di crosta, oceanica o continentale, si pongono in equilibrio gravitazionale secondo la loro densità e il loro spessore (applicazione del principio di Archimede alle rocce). In altre parole, poiché i blocchi di crosta presentano una differenziazione laterale di composizione e spessore, tendono a comportarsi come dei corpi in galleggiamento sulla zona sottostante, che assume un comportamento plastico, per cui si elevano o sprofondano rispetto alla linea di galleggiamento.</a:t>
            </a:r>
            <a:br>
              <a:rPr lang="it-IT" altLang="it-IT" sz="2000" dirty="0">
                <a:latin typeface="+mn-lt"/>
                <a:cs typeface="Arial" panose="020B0604020202020204" pitchFamily="34" charset="0"/>
              </a:rPr>
            </a:br>
            <a:r>
              <a:rPr lang="it-IT" altLang="it-IT" sz="2000" dirty="0">
                <a:latin typeface="+mn-lt"/>
                <a:cs typeface="Arial" panose="020B0604020202020204" pitchFamily="34" charset="0"/>
              </a:rPr>
              <a:t>La crosta oceanica è più sottile e densa, perciò emerge poco, mentre le catene montuose, meno dense e più spesse, sporgono maggiormente dal mantello. Quanto più la montagna è alta, tanto più ha radici profonde, come dimostra anche la disposizione della Moho. Man mano che la montagna si erode, per riequilibrare il peso si solleva progressivamente, mentre dove si accumulano sedimenti si ha un abbassamento della Moho.</a:t>
            </a:r>
          </a:p>
          <a:p>
            <a:pPr eaLnBrk="1" hangingPunct="1">
              <a:spcBef>
                <a:spcPct val="0"/>
              </a:spcBef>
              <a:buFontTx/>
              <a:buNone/>
            </a:pPr>
            <a:endParaRPr lang="it-IT" altLang="it-IT" sz="2000" dirty="0">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7" name="Rectangle 11"/>
          <p:cNvSpPr>
            <a:spLocks noChangeArrowheads="1"/>
          </p:cNvSpPr>
          <p:nvPr/>
        </p:nvSpPr>
        <p:spPr bwMode="auto">
          <a:xfrm>
            <a:off x="687388" y="981075"/>
            <a:ext cx="7689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800">
                <a:latin typeface="Chalkboard"/>
              </a:rPr>
              <a:t>equilibrium of adjacent blocks of brittle crust</a:t>
            </a:r>
          </a:p>
          <a:p>
            <a:pPr eaLnBrk="1" hangingPunct="1">
              <a:spcBef>
                <a:spcPct val="0"/>
              </a:spcBef>
              <a:buFontTx/>
              <a:buNone/>
            </a:pPr>
            <a:r>
              <a:rPr lang="en-US" altLang="it-IT" sz="2800">
                <a:latin typeface="Chalkboard"/>
              </a:rPr>
              <a:t>“floating” on underlying upper mantle</a:t>
            </a:r>
          </a:p>
        </p:txBody>
      </p:sp>
      <p:pic>
        <p:nvPicPr>
          <p:cNvPr id="1065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1949450"/>
            <a:ext cx="7591425"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Rectangle 17"/>
          <p:cNvSpPr>
            <a:spLocks noChangeArrowheads="1"/>
          </p:cNvSpPr>
          <p:nvPr/>
        </p:nvSpPr>
        <p:spPr bwMode="auto">
          <a:xfrm>
            <a:off x="228600" y="6172200"/>
            <a:ext cx="5410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7397" name="Rectangle 19"/>
          <p:cNvSpPr>
            <a:spLocks noChangeArrowheads="1"/>
          </p:cNvSpPr>
          <p:nvPr/>
        </p:nvSpPr>
        <p:spPr bwMode="auto">
          <a:xfrm>
            <a:off x="0" y="3962400"/>
            <a:ext cx="457200" cy="2743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6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70" name="Rectangle 6"/>
          <p:cNvSpPr>
            <a:spLocks noChangeArrowheads="1"/>
          </p:cNvSpPr>
          <p:nvPr/>
        </p:nvSpPr>
        <p:spPr bwMode="auto">
          <a:xfrm>
            <a:off x="838200" y="2117725"/>
            <a:ext cx="24272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continental crust is</a:t>
            </a:r>
          </a:p>
          <a:p>
            <a:pPr eaLnBrk="1" hangingPunct="1">
              <a:spcBef>
                <a:spcPct val="0"/>
              </a:spcBef>
              <a:buFontTx/>
              <a:buNone/>
            </a:pPr>
            <a:r>
              <a:rPr lang="en-US" altLang="it-IT" sz="2000">
                <a:latin typeface="Chalkboard"/>
              </a:rPr>
              <a:t>less dense than</a:t>
            </a:r>
          </a:p>
          <a:p>
            <a:pPr eaLnBrk="1" hangingPunct="1">
              <a:spcBef>
                <a:spcPct val="0"/>
              </a:spcBef>
              <a:buFontTx/>
              <a:buNone/>
            </a:pPr>
            <a:r>
              <a:rPr lang="en-US" altLang="it-IT" sz="2000">
                <a:latin typeface="Chalkboard"/>
              </a:rPr>
              <a:t>oceanic crust</a:t>
            </a:r>
          </a:p>
        </p:txBody>
      </p:sp>
      <p:sp>
        <p:nvSpPr>
          <p:cNvPr id="267284" name="Rectangle 20"/>
          <p:cNvSpPr>
            <a:spLocks noChangeArrowheads="1"/>
          </p:cNvSpPr>
          <p:nvPr/>
        </p:nvSpPr>
        <p:spPr bwMode="auto">
          <a:xfrm>
            <a:off x="1008063" y="3276600"/>
            <a:ext cx="19637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crust is</a:t>
            </a:r>
          </a:p>
          <a:p>
            <a:pPr eaLnBrk="1" hangingPunct="1">
              <a:spcBef>
                <a:spcPct val="0"/>
              </a:spcBef>
              <a:buFontTx/>
              <a:buNone/>
            </a:pPr>
            <a:r>
              <a:rPr lang="en-US" altLang="it-IT" sz="2000">
                <a:latin typeface="Chalkboard"/>
              </a:rPr>
              <a:t>less dense than</a:t>
            </a:r>
          </a:p>
          <a:p>
            <a:pPr eaLnBrk="1" hangingPunct="1">
              <a:spcBef>
                <a:spcPct val="0"/>
              </a:spcBef>
              <a:buFontTx/>
              <a:buNone/>
            </a:pPr>
            <a:r>
              <a:rPr lang="en-US" altLang="it-IT" sz="2000">
                <a:latin typeface="Chalkboard"/>
              </a:rPr>
              <a:t>mantle</a:t>
            </a:r>
          </a:p>
        </p:txBody>
      </p:sp>
      <p:grpSp>
        <p:nvGrpSpPr>
          <p:cNvPr id="189444" name="Group 1"/>
          <p:cNvGrpSpPr>
            <a:grpSpLocks/>
          </p:cNvGrpSpPr>
          <p:nvPr/>
        </p:nvGrpSpPr>
        <p:grpSpPr bwMode="auto">
          <a:xfrm>
            <a:off x="3635375" y="1271588"/>
            <a:ext cx="5113338" cy="5292725"/>
            <a:chOff x="4419600" y="152400"/>
            <a:chExt cx="4572000" cy="4359275"/>
          </a:xfrm>
        </p:grpSpPr>
        <p:pic>
          <p:nvPicPr>
            <p:cNvPr id="1894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2400"/>
              <a:ext cx="449580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8" name="Rectangle 11"/>
            <p:cNvSpPr>
              <a:spLocks noChangeArrowheads="1"/>
            </p:cNvSpPr>
            <p:nvPr/>
          </p:nvSpPr>
          <p:spPr bwMode="auto">
            <a:xfrm>
              <a:off x="5410200" y="2819400"/>
              <a:ext cx="808038" cy="1295400"/>
            </a:xfrm>
            <a:prstGeom prst="rect">
              <a:avLst/>
            </a:prstGeom>
            <a:noFill/>
            <a:ln w="571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49" name="Rectangle 12"/>
            <p:cNvSpPr>
              <a:spLocks noChangeArrowheads="1"/>
            </p:cNvSpPr>
            <p:nvPr/>
          </p:nvSpPr>
          <p:spPr bwMode="auto">
            <a:xfrm>
              <a:off x="7239000" y="2895600"/>
              <a:ext cx="838200" cy="1219200"/>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0" name="Rectangle 21"/>
            <p:cNvSpPr>
              <a:spLocks noChangeArrowheads="1"/>
            </p:cNvSpPr>
            <p:nvPr/>
          </p:nvSpPr>
          <p:spPr bwMode="auto">
            <a:xfrm>
              <a:off x="6248400" y="2590800"/>
              <a:ext cx="960438" cy="1524000"/>
            </a:xfrm>
            <a:prstGeom prst="rect">
              <a:avLst/>
            </a:prstGeom>
            <a:noFill/>
            <a:ln w="57150">
              <a:solidFill>
                <a:srgbClr val="00C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1" name="Rectangle 23"/>
            <p:cNvSpPr>
              <a:spLocks noChangeArrowheads="1"/>
            </p:cNvSpPr>
            <p:nvPr/>
          </p:nvSpPr>
          <p:spPr bwMode="auto">
            <a:xfrm>
              <a:off x="4419600" y="4191000"/>
              <a:ext cx="3048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2" name="Rectangle 24"/>
            <p:cNvSpPr>
              <a:spLocks noChangeArrowheads="1"/>
            </p:cNvSpPr>
            <p:nvPr/>
          </p:nvSpPr>
          <p:spPr bwMode="auto">
            <a:xfrm>
              <a:off x="7239000" y="4191000"/>
              <a:ext cx="1752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3" name="Rectangle 10"/>
            <p:cNvSpPr>
              <a:spLocks noChangeArrowheads="1"/>
            </p:cNvSpPr>
            <p:nvPr/>
          </p:nvSpPr>
          <p:spPr bwMode="auto">
            <a:xfrm>
              <a:off x="5554663" y="4114800"/>
              <a:ext cx="24463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FF6600"/>
                  </a:solidFill>
                  <a:latin typeface="Chalkboard"/>
                </a:rPr>
                <a:t>compensation depth</a:t>
              </a:r>
            </a:p>
          </p:txBody>
        </p:sp>
      </p:grpSp>
      <p:sp>
        <p:nvSpPr>
          <p:cNvPr id="19" name="Rectangle 20"/>
          <p:cNvSpPr>
            <a:spLocks noChangeArrowheads="1"/>
          </p:cNvSpPr>
          <p:nvPr/>
        </p:nvSpPr>
        <p:spPr bwMode="auto">
          <a:xfrm>
            <a:off x="4743450" y="1393825"/>
            <a:ext cx="960438" cy="1447800"/>
          </a:xfrm>
          <a:prstGeom prst="rect">
            <a:avLst/>
          </a:prstGeom>
          <a:noFill/>
          <a:ln w="571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0" name="Rectangle 21"/>
          <p:cNvSpPr>
            <a:spLocks noChangeArrowheads="1"/>
          </p:cNvSpPr>
          <p:nvPr/>
        </p:nvSpPr>
        <p:spPr bwMode="auto">
          <a:xfrm>
            <a:off x="6754813" y="1546225"/>
            <a:ext cx="971550" cy="1295400"/>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2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2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0" grpId="0"/>
      <p:bldP spid="267284" grpId="0"/>
      <p:bldP spid="19" grpId="0" animBg="1"/>
      <p:bldP spid="2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3"/>
          <p:cNvSpPr>
            <a:spLocks noChangeArrowheads="1"/>
          </p:cNvSpPr>
          <p:nvPr/>
        </p:nvSpPr>
        <p:spPr bwMode="auto">
          <a:xfrm>
            <a:off x="-6350" y="889000"/>
            <a:ext cx="162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800">
                <a:solidFill>
                  <a:srgbClr val="FF0000"/>
                </a:solidFill>
                <a:latin typeface="Chalkboard"/>
              </a:rPr>
              <a:t>isostasy</a:t>
            </a:r>
          </a:p>
        </p:txBody>
      </p:sp>
      <p:sp>
        <p:nvSpPr>
          <p:cNvPr id="273420" name="Rectangle 12"/>
          <p:cNvSpPr>
            <a:spLocks noChangeArrowheads="1"/>
          </p:cNvSpPr>
          <p:nvPr/>
        </p:nvSpPr>
        <p:spPr bwMode="auto">
          <a:xfrm>
            <a:off x="1731963" y="1254125"/>
            <a:ext cx="6457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solidFill>
                  <a:schemeClr val="accent2"/>
                </a:solidFill>
                <a:latin typeface="Chalkboard"/>
              </a:rPr>
              <a:t>a more detailed view of density differences</a:t>
            </a:r>
          </a:p>
        </p:txBody>
      </p:sp>
      <p:pic>
        <p:nvPicPr>
          <p:cNvPr id="27342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52600"/>
            <a:ext cx="55626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27" name="Rectangle 19"/>
          <p:cNvSpPr>
            <a:spLocks noChangeArrowheads="1"/>
          </p:cNvSpPr>
          <p:nvPr/>
        </p:nvSpPr>
        <p:spPr bwMode="auto">
          <a:xfrm>
            <a:off x="6705600" y="2667000"/>
            <a:ext cx="15716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Chalkboard"/>
              </a:rPr>
              <a:t>include </a:t>
            </a:r>
          </a:p>
          <a:p>
            <a:pPr eaLnBrk="1" hangingPunct="1">
              <a:spcBef>
                <a:spcPct val="0"/>
              </a:spcBef>
              <a:buFontTx/>
              <a:buNone/>
            </a:pPr>
            <a:r>
              <a:rPr lang="en-US" altLang="it-IT" sz="2400">
                <a:latin typeface="Chalkboard"/>
              </a:rPr>
              <a:t>sea water</a:t>
            </a:r>
          </a:p>
          <a:p>
            <a:pPr eaLnBrk="1" hangingPunct="1">
              <a:spcBef>
                <a:spcPct val="0"/>
              </a:spcBef>
              <a:buFontTx/>
              <a:buNone/>
            </a:pPr>
            <a:r>
              <a:rPr lang="en-US" altLang="it-IT" sz="2400">
                <a:latin typeface="Chalkboard"/>
              </a:rPr>
              <a:t>&amp;</a:t>
            </a:r>
          </a:p>
          <a:p>
            <a:pPr eaLnBrk="1" hangingPunct="1">
              <a:spcBef>
                <a:spcPct val="0"/>
              </a:spcBef>
              <a:buFontTx/>
              <a:buNone/>
            </a:pPr>
            <a:r>
              <a:rPr lang="en-US" altLang="it-IT" sz="2400">
                <a:latin typeface="Chalkboard"/>
              </a:rPr>
              <a:t>sediments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4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34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3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0" grpId="0"/>
      <p:bldP spid="27342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20767EC-1996-4107-9B46-315CEF7A47D2}" type="slidenum">
              <a:rPr lang="it-IT" altLang="it-IT" sz="1400" b="1" smtClean="0"/>
              <a:pPr>
                <a:spcBef>
                  <a:spcPct val="0"/>
                </a:spcBef>
                <a:buFontTx/>
                <a:buNone/>
              </a:pPr>
              <a:t>96</a:t>
            </a:fld>
            <a:endParaRPr lang="it-IT" altLang="it-IT" sz="1400" b="1" smtClean="0"/>
          </a:p>
        </p:txBody>
      </p:sp>
      <p:pic>
        <p:nvPicPr>
          <p:cNvPr id="193539" name="Picture 2" descr="isostas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68413"/>
            <a:ext cx="3455987"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6" descr="http://1.bp.blogspot.com/-_1vPjynuyEk/T_QWLtb4K-I/AAAAAAAAAe8/ip0cbG8rAlk/s640/ISOSTAS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4292600"/>
            <a:ext cx="6096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FE0045B-BB05-4D5C-AB7B-FF01B75E650F}" type="slidenum">
              <a:rPr lang="it-IT" altLang="it-IT" sz="1400" b="1" smtClean="0"/>
              <a:pPr>
                <a:spcBef>
                  <a:spcPct val="0"/>
                </a:spcBef>
                <a:buFontTx/>
                <a:buNone/>
              </a:pPr>
              <a:t>97</a:t>
            </a:fld>
            <a:endParaRPr lang="it-IT" altLang="it-IT" sz="1400" b="1" smtClean="0"/>
          </a:p>
        </p:txBody>
      </p:sp>
      <p:sp>
        <p:nvSpPr>
          <p:cNvPr id="195587" name="TextBox 8"/>
          <p:cNvSpPr txBox="1">
            <a:spLocks noChangeArrowheads="1"/>
          </p:cNvSpPr>
          <p:nvPr/>
        </p:nvSpPr>
        <p:spPr bwMode="auto">
          <a:xfrm>
            <a:off x="395536" y="1124744"/>
            <a:ext cx="81375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2000" dirty="0">
                <a:latin typeface="+mn-lt"/>
                <a:cs typeface="Arial" panose="020B0604020202020204" pitchFamily="34" charset="0"/>
              </a:rPr>
              <a:t>La spinta isostatica è paragonabile, concettualmente, a quella che consente il galleggiamento di un iceberg. La crosta continentale con il suo grosso spessore, ma con una densità più bassa, è confrontabile con un iceberg che «pesca» molto e che emerge sulla superficie. La crosta oceanica, più sottile ma anche più densa, è confrontabile con un lastrone di ghiaccio, che pesca meno dell'iceberg e si alza poco sull'acqua. Questo spiega il forte dislivello tra le quote medie  dei due tipi di crosta.</a:t>
            </a:r>
          </a:p>
        </p:txBody>
      </p:sp>
      <p:pic>
        <p:nvPicPr>
          <p:cNvPr id="195588" name="Picture 2" descr="http://89-97-218-226.ip19.fastwebnet.it/web1/science/images/tett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3429000"/>
            <a:ext cx="4448175"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73162EF-BBA6-4B92-8A80-705338809296}" type="slidenum">
              <a:rPr lang="it-IT" altLang="it-IT" sz="1400" b="1" smtClean="0"/>
              <a:pPr>
                <a:spcBef>
                  <a:spcPct val="0"/>
                </a:spcBef>
                <a:buFontTx/>
                <a:buNone/>
              </a:pPr>
              <a:t>98</a:t>
            </a:fld>
            <a:endParaRPr lang="it-IT" altLang="it-IT" sz="1400" b="1" smtClean="0"/>
          </a:p>
        </p:txBody>
      </p:sp>
      <p:pic>
        <p:nvPicPr>
          <p:cNvPr id="1976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125538"/>
            <a:ext cx="6480175"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12726D3-D8F4-49B6-868F-875CB775F13C}" type="slidenum">
              <a:rPr lang="it-IT" altLang="it-IT" sz="1400" b="1" smtClean="0"/>
              <a:pPr>
                <a:spcBef>
                  <a:spcPct val="0"/>
                </a:spcBef>
                <a:buFontTx/>
                <a:buNone/>
              </a:pPr>
              <a:t>99</a:t>
            </a:fld>
            <a:endParaRPr lang="it-IT" altLang="it-IT" sz="1400" b="1" smtClean="0"/>
          </a:p>
        </p:txBody>
      </p:sp>
      <p:pic>
        <p:nvPicPr>
          <p:cNvPr id="199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57338"/>
            <a:ext cx="83931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ICTUREPATH" val="..\ART\17_12.JPG"/>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12709</TotalTime>
  <Words>5698</Words>
  <Application>Microsoft Office PowerPoint</Application>
  <PresentationFormat>On-screen Show (4:3)</PresentationFormat>
  <Paragraphs>539</Paragraphs>
  <Slides>129</Slides>
  <Notes>125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129</vt:i4>
      </vt:variant>
    </vt:vector>
  </HeadingPairs>
  <TitlesOfParts>
    <vt:vector size="137" baseType="lpstr">
      <vt:lpstr>Arial</vt:lpstr>
      <vt:lpstr>Cambria Math</vt:lpstr>
      <vt:lpstr>Chalkboard</vt:lpstr>
      <vt:lpstr>Comic Sans MS</vt:lpstr>
      <vt:lpstr>Symbol</vt:lpstr>
      <vt:lpstr>Times New Roman</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DuPage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Windows User</cp:lastModifiedBy>
  <cp:revision>299</cp:revision>
  <dcterms:created xsi:type="dcterms:W3CDTF">2002-06-02T19:22:06Z</dcterms:created>
  <dcterms:modified xsi:type="dcterms:W3CDTF">2018-10-22T07:09:54Z</dcterms:modified>
</cp:coreProperties>
</file>