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72" r:id="rId46"/>
    <p:sldId id="352"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1"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144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05/11/2018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626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562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21108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1081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5458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8488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6234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9276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353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8573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060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8215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4463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1584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2441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91001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550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31682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28411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50034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60069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5440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99205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33925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46800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89278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1338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80467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65596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458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23865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51170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949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10849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6493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95528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632049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48837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2769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81649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14854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27114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07239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067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19133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45741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24650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46184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129779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63101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74919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31127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49083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00426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8070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63845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01026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107907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7776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2894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0901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0411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7318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05/11/2018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05/11/2018</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05/11/2018</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05/11/2018</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05/11/2018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05/11/2018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05/11/2018</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9.xml"/><Relationship Id="rId7" Type="http://schemas.openxmlformats.org/officeDocument/2006/relationships/oleObject" Target="../embeddings/oleObject29.bin"/><Relationship Id="rId12"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39.wmf"/><Relationship Id="rId4" Type="http://schemas.openxmlformats.org/officeDocument/2006/relationships/image" Target="../media/image41.png"/><Relationship Id="rId9" Type="http://schemas.openxmlformats.org/officeDocument/2006/relationships/oleObject" Target="../embeddings/oleObject30.bin"/></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notesSlide" Target="../notesSlides/notesSlide31.xml"/><Relationship Id="rId7" Type="http://schemas.openxmlformats.org/officeDocument/2006/relationships/oleObject" Target="../embeddings/oleObject33.bin"/><Relationship Id="rId12" Type="http://schemas.openxmlformats.org/officeDocument/2006/relationships/image" Target="../media/image81.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2.wmf"/><Relationship Id="rId11" Type="http://schemas.openxmlformats.org/officeDocument/2006/relationships/oleObject" Target="../embeddings/oleObject35.bin"/><Relationship Id="rId5" Type="http://schemas.openxmlformats.org/officeDocument/2006/relationships/image" Target="../media/image78.wmf"/><Relationship Id="rId10" Type="http://schemas.openxmlformats.org/officeDocument/2006/relationships/image" Target="../media/image80.wmf"/><Relationship Id="rId4" Type="http://schemas.openxmlformats.org/officeDocument/2006/relationships/oleObject" Target="../embeddings/oleObject32.bin"/><Relationship Id="rId9" Type="http://schemas.openxmlformats.org/officeDocument/2006/relationships/oleObject" Target="../embeddings/oleObject3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2.wmf"/><Relationship Id="rId5" Type="http://schemas.openxmlformats.org/officeDocument/2006/relationships/image" Target="../media/image83.wmf"/><Relationship Id="rId4" Type="http://schemas.openxmlformats.org/officeDocument/2006/relationships/oleObject" Target="../embeddings/oleObject36.bin"/></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oleObject" Target="../embeddings/oleObject6.bin"/><Relationship Id="rId18" Type="http://schemas.openxmlformats.org/officeDocument/2006/relationships/image" Target="../media/image12.wmf"/><Relationship Id="rId26" Type="http://schemas.openxmlformats.org/officeDocument/2006/relationships/image" Target="../media/image16.wmf"/><Relationship Id="rId3" Type="http://schemas.openxmlformats.org/officeDocument/2006/relationships/notesSlide" Target="../notesSlides/notesSlide2.xml"/><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9.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11.wmf"/><Relationship Id="rId20" Type="http://schemas.openxmlformats.org/officeDocument/2006/relationships/image" Target="../media/image13.wmf"/><Relationship Id="rId1" Type="http://schemas.openxmlformats.org/officeDocument/2006/relationships/vmlDrawing" Target="../drawings/vmlDrawing2.vml"/><Relationship Id="rId6" Type="http://schemas.openxmlformats.org/officeDocument/2006/relationships/image" Target="../media/image6.wmf"/><Relationship Id="rId11" Type="http://schemas.openxmlformats.org/officeDocument/2006/relationships/oleObject" Target="../embeddings/oleObject5.bin"/><Relationship Id="rId24" Type="http://schemas.openxmlformats.org/officeDocument/2006/relationships/image" Target="../media/image15.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17.wmf"/><Relationship Id="rId10" Type="http://schemas.openxmlformats.org/officeDocument/2006/relationships/image" Target="../media/image8.wmf"/><Relationship Id="rId19" Type="http://schemas.openxmlformats.org/officeDocument/2006/relationships/oleObject" Target="../embeddings/oleObject9.bin"/><Relationship Id="rId4" Type="http://schemas.openxmlformats.org/officeDocument/2006/relationships/image" Target="../media/image5.png"/><Relationship Id="rId9" Type="http://schemas.openxmlformats.org/officeDocument/2006/relationships/oleObject" Target="../embeddings/oleObject4.bin"/><Relationship Id="rId14" Type="http://schemas.openxmlformats.org/officeDocument/2006/relationships/image" Target="../media/image10.wmf"/><Relationship Id="rId22" Type="http://schemas.openxmlformats.org/officeDocument/2006/relationships/image" Target="../media/image14.wmf"/><Relationship Id="rId27"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3.xml"/><Relationship Id="rId7" Type="http://schemas.openxmlformats.org/officeDocument/2006/relationships/oleObject" Target="../embeddings/oleObject15.bin"/><Relationship Id="rId12"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20.wmf"/><Relationship Id="rId4" Type="http://schemas.openxmlformats.org/officeDocument/2006/relationships/image" Target="../media/image5.png"/><Relationship Id="rId9" Type="http://schemas.openxmlformats.org/officeDocument/2006/relationships/oleObject" Target="../embeddings/oleObject16.bin"/></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6.wmf"/><Relationship Id="rId18" Type="http://schemas.openxmlformats.org/officeDocument/2006/relationships/oleObject" Target="../embeddings/oleObject25.bin"/><Relationship Id="rId3" Type="http://schemas.openxmlformats.org/officeDocument/2006/relationships/notesSlide" Target="../notesSlides/notesSlide4.xml"/><Relationship Id="rId7" Type="http://schemas.openxmlformats.org/officeDocument/2006/relationships/image" Target="../media/image23.wmf"/><Relationship Id="rId12" Type="http://schemas.openxmlformats.org/officeDocument/2006/relationships/oleObject" Target="../embeddings/oleObject22.bin"/><Relationship Id="rId17" Type="http://schemas.openxmlformats.org/officeDocument/2006/relationships/image" Target="../media/image28.wmf"/><Relationship Id="rId2" Type="http://schemas.openxmlformats.org/officeDocument/2006/relationships/slideLayout" Target="../slideLayouts/slideLayout7.xml"/><Relationship Id="rId16" Type="http://schemas.openxmlformats.org/officeDocument/2006/relationships/oleObject" Target="../embeddings/oleObject24.bin"/><Relationship Id="rId1" Type="http://schemas.openxmlformats.org/officeDocument/2006/relationships/vmlDrawing" Target="../drawings/vmlDrawing4.vml"/><Relationship Id="rId6" Type="http://schemas.openxmlformats.org/officeDocument/2006/relationships/oleObject" Target="../embeddings/oleObject19.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21.bin"/><Relationship Id="rId19" Type="http://schemas.openxmlformats.org/officeDocument/2006/relationships/image" Target="../media/image29.wmf"/><Relationship Id="rId4" Type="http://schemas.openxmlformats.org/officeDocument/2006/relationships/oleObject" Target="../embeddings/oleObject18.bin"/><Relationship Id="rId9" Type="http://schemas.openxmlformats.org/officeDocument/2006/relationships/image" Target="../media/image24.wmf"/><Relationship Id="rId14" Type="http://schemas.openxmlformats.org/officeDocument/2006/relationships/oleObject" Target="../embeddings/oleObject23.bin"/></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27.bin"/><Relationship Id="rId5" Type="http://schemas.openxmlformats.org/officeDocument/2006/relationships/image" Target="../media/image33.wmf"/><Relationship Id="rId4" Type="http://schemas.openxmlformats.org/officeDocument/2006/relationships/oleObject" Target="../embeddings/oleObject2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Risultati immagini per wave descrip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698182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60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21" name="Text Box 7"/>
          <p:cNvSpPr txBox="1">
            <a:spLocks noChangeArrowheads="1"/>
          </p:cNvSpPr>
          <p:nvPr/>
        </p:nvSpPr>
        <p:spPr bwMode="auto">
          <a:xfrm>
            <a:off x="107504" y="5866379"/>
            <a:ext cx="8928992" cy="586957"/>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Casi relativi all’incidenza dall’alto dei tre tipi di onda su una interfaccia tra due mezzi(solido punteggiato; liquido bianco).</a:t>
            </a:r>
            <a:endParaRPr lang="it-IT" sz="1600" dirty="0">
              <a:latin typeface="Calibri" pitchFamily="34" charset="0"/>
            </a:endParaRPr>
          </a:p>
        </p:txBody>
      </p:sp>
      <p:pic>
        <p:nvPicPr>
          <p:cNvPr id="67588" name="Picture 4"/>
          <p:cNvPicPr>
            <a:picLocks noChangeAspect="1" noChangeArrowheads="1"/>
          </p:cNvPicPr>
          <p:nvPr/>
        </p:nvPicPr>
        <p:blipFill>
          <a:blip r:embed="rId3" cstate="print"/>
          <a:srcRect/>
          <a:stretch>
            <a:fillRect/>
          </a:stretch>
        </p:blipFill>
        <p:spPr bwMode="auto">
          <a:xfrm>
            <a:off x="309421" y="1412776"/>
            <a:ext cx="8439043" cy="4248472"/>
          </a:xfrm>
          <a:prstGeom prst="rect">
            <a:avLst/>
          </a:prstGeom>
          <a:noFill/>
          <a:ln w="9525">
            <a:noFill/>
            <a:miter lim="800000"/>
            <a:headEnd/>
            <a:tailEnd/>
          </a:ln>
        </p:spPr>
      </p:pic>
    </p:spTree>
    <p:extLst>
      <p:ext uri="{BB962C8B-B14F-4D97-AF65-F5344CB8AC3E}">
        <p14:creationId xmlns:p14="http://schemas.microsoft.com/office/powerpoint/2010/main" val="2501922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4" cstate="print"/>
          <a:srcRect/>
          <a:stretch>
            <a:fillRect/>
          </a:stretch>
        </p:blipFill>
        <p:spPr bwMode="auto">
          <a:xfrm>
            <a:off x="720081" y="1114979"/>
            <a:ext cx="7668343" cy="4765594"/>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400" b="1">
              <a:solidFill>
                <a:srgbClr val="898989"/>
              </a:solidFill>
              <a:latin typeface="Calibri" pitchFamily="34" charset="0"/>
            </a:endParaRPr>
          </a:p>
        </p:txBody>
      </p:sp>
      <p:sp>
        <p:nvSpPr>
          <p:cNvPr id="21" name="Text Box 7"/>
          <p:cNvSpPr txBox="1">
            <a:spLocks noChangeArrowheads="1"/>
          </p:cNvSpPr>
          <p:nvPr/>
        </p:nvSpPr>
        <p:spPr bwMode="auto">
          <a:xfrm>
            <a:off x="107504" y="5733256"/>
            <a:ext cx="8928992" cy="586957"/>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Variazioni con l’angolo di incidenza dei coefficienti di trasmissione e riflessione per un’onda P incidente su una interfaccia tra due solidi. </a:t>
            </a:r>
            <a:endParaRPr lang="it-IT" sz="1600" dirty="0">
              <a:latin typeface="Calibri" pitchFamily="34" charset="0"/>
            </a:endParaRPr>
          </a:p>
        </p:txBody>
      </p:sp>
      <p:graphicFrame>
        <p:nvGraphicFramePr>
          <p:cNvPr id="10" name="Object 9"/>
          <p:cNvGraphicFramePr>
            <a:graphicFrameLocks noChangeAspect="1"/>
          </p:cNvGraphicFramePr>
          <p:nvPr/>
        </p:nvGraphicFramePr>
        <p:xfrm>
          <a:off x="2555776" y="6309320"/>
          <a:ext cx="571500" cy="431800"/>
        </p:xfrm>
        <a:graphic>
          <a:graphicData uri="http://schemas.openxmlformats.org/presentationml/2006/ole">
            <mc:AlternateContent xmlns:mc="http://schemas.openxmlformats.org/markup-compatibility/2006">
              <mc:Choice xmlns:v="urn:schemas-microsoft-com:vml" Requires="v">
                <p:oleObj spid="_x0000_s104494" name="Equation" r:id="rId5" imgW="571252" imgH="431613" progId="Equation.3">
                  <p:embed/>
                </p:oleObj>
              </mc:Choice>
              <mc:Fallback>
                <p:oleObj name="Equation" r:id="rId5" imgW="571252"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6309320"/>
                        <a:ext cx="5715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491880" y="6309320"/>
          <a:ext cx="457200" cy="431800"/>
        </p:xfrm>
        <a:graphic>
          <a:graphicData uri="http://schemas.openxmlformats.org/presentationml/2006/ole">
            <mc:AlternateContent xmlns:mc="http://schemas.openxmlformats.org/markup-compatibility/2006">
              <mc:Choice xmlns:v="urn:schemas-microsoft-com:vml" Requires="v">
                <p:oleObj spid="_x0000_s104495" name="Equation" r:id="rId7" imgW="457200" imgH="431800" progId="Equation.3">
                  <p:embed/>
                </p:oleObj>
              </mc:Choice>
              <mc:Fallback>
                <p:oleObj name="Equation" r:id="rId7" imgW="4572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6309320"/>
                        <a:ext cx="4572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4211960" y="6309568"/>
          <a:ext cx="622300" cy="431800"/>
        </p:xfrm>
        <a:graphic>
          <a:graphicData uri="http://schemas.openxmlformats.org/presentationml/2006/ole">
            <mc:AlternateContent xmlns:mc="http://schemas.openxmlformats.org/markup-compatibility/2006">
              <mc:Choice xmlns:v="urn:schemas-microsoft-com:vml" Requires="v">
                <p:oleObj spid="_x0000_s104496" name="Equation" r:id="rId9" imgW="622030" imgH="431613" progId="Equation.3">
                  <p:embed/>
                </p:oleObj>
              </mc:Choice>
              <mc:Fallback>
                <p:oleObj name="Equation" r:id="rId9" imgW="622030" imgH="43161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960" y="6309568"/>
                        <a:ext cx="622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5076056" y="6309320"/>
          <a:ext cx="622300" cy="431800"/>
        </p:xfrm>
        <a:graphic>
          <a:graphicData uri="http://schemas.openxmlformats.org/presentationml/2006/ole">
            <mc:AlternateContent xmlns:mc="http://schemas.openxmlformats.org/markup-compatibility/2006">
              <mc:Choice xmlns:v="urn:schemas-microsoft-com:vml" Requires="v">
                <p:oleObj spid="_x0000_s104497" name="Equation" r:id="rId11" imgW="622030" imgH="431613" progId="Equation.3">
                  <p:embed/>
                </p:oleObj>
              </mc:Choice>
              <mc:Fallback>
                <p:oleObj name="Equation" r:id="rId11" imgW="622030" imgH="43161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6056" y="6309320"/>
                        <a:ext cx="622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20935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cstate="print"/>
          <a:srcRect/>
          <a:stretch>
            <a:fillRect/>
          </a:stretch>
        </p:blipFill>
        <p:spPr bwMode="auto">
          <a:xfrm>
            <a:off x="245116" y="1628800"/>
            <a:ext cx="8503348" cy="2155304"/>
          </a:xfrm>
          <a:prstGeom prst="rect">
            <a:avLst/>
          </a:prstGeom>
          <a:noFill/>
          <a:ln w="9525">
            <a:noFill/>
            <a:miter lim="800000"/>
            <a:headEnd/>
            <a:tailEnd/>
          </a:ln>
        </p:spPr>
      </p:pic>
      <p:pic>
        <p:nvPicPr>
          <p:cNvPr id="1034" name="Picture 10"/>
          <p:cNvPicPr>
            <a:picLocks noChangeAspect="1" noChangeArrowheads="1"/>
          </p:cNvPicPr>
          <p:nvPr/>
        </p:nvPicPr>
        <p:blipFill>
          <a:blip r:embed="rId4" cstate="print"/>
          <a:srcRect/>
          <a:stretch>
            <a:fillRect/>
          </a:stretch>
        </p:blipFill>
        <p:spPr bwMode="auto">
          <a:xfrm>
            <a:off x="3635896" y="1196752"/>
            <a:ext cx="1638300" cy="466725"/>
          </a:xfrm>
          <a:prstGeom prst="rect">
            <a:avLst/>
          </a:prstGeom>
          <a:noFill/>
          <a:ln w="9525">
            <a:noFill/>
            <a:miter lim="800000"/>
            <a:headEnd/>
            <a:tailEnd/>
          </a:ln>
        </p:spPr>
      </p:pic>
      <p:pic>
        <p:nvPicPr>
          <p:cNvPr id="1035" name="Picture 11"/>
          <p:cNvPicPr>
            <a:picLocks noChangeAspect="1" noChangeArrowheads="1"/>
          </p:cNvPicPr>
          <p:nvPr/>
        </p:nvPicPr>
        <p:blipFill>
          <a:blip r:embed="rId5" cstate="print"/>
          <a:srcRect/>
          <a:stretch>
            <a:fillRect/>
          </a:stretch>
        </p:blipFill>
        <p:spPr bwMode="auto">
          <a:xfrm>
            <a:off x="1115616" y="3573016"/>
            <a:ext cx="6768752" cy="2578572"/>
          </a:xfrm>
          <a:prstGeom prst="rect">
            <a:avLst/>
          </a:prstGeom>
          <a:noFill/>
          <a:ln w="9525">
            <a:noFill/>
            <a:miter lim="800000"/>
            <a:headEnd/>
            <a:tailEnd/>
          </a:ln>
        </p:spPr>
      </p:pic>
      <p:pic>
        <p:nvPicPr>
          <p:cNvPr id="1036" name="Picture 12"/>
          <p:cNvPicPr>
            <a:picLocks noChangeAspect="1" noChangeArrowheads="1"/>
          </p:cNvPicPr>
          <p:nvPr/>
        </p:nvPicPr>
        <p:blipFill>
          <a:blip r:embed="rId6" cstate="print"/>
          <a:srcRect/>
          <a:stretch>
            <a:fillRect/>
          </a:stretch>
        </p:blipFill>
        <p:spPr bwMode="auto">
          <a:xfrm>
            <a:off x="395536" y="6148438"/>
            <a:ext cx="8275265" cy="709562"/>
          </a:xfrm>
          <a:prstGeom prst="rect">
            <a:avLst/>
          </a:prstGeom>
          <a:noFill/>
          <a:ln w="9525">
            <a:noFill/>
            <a:miter lim="800000"/>
            <a:headEnd/>
            <a:tailEnd/>
          </a:ln>
        </p:spPr>
      </p:pic>
    </p:spTree>
    <p:extLst>
      <p:ext uri="{BB962C8B-B14F-4D97-AF65-F5344CB8AC3E}">
        <p14:creationId xmlns:p14="http://schemas.microsoft.com/office/powerpoint/2010/main" val="3344012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srcRect/>
          <a:stretch>
            <a:fillRect/>
          </a:stretch>
        </p:blipFill>
        <p:spPr bwMode="auto">
          <a:xfrm>
            <a:off x="864096" y="1196752"/>
            <a:ext cx="7524328" cy="3162719"/>
          </a:xfrm>
          <a:prstGeom prst="rect">
            <a:avLst/>
          </a:prstGeom>
          <a:noFill/>
          <a:ln w="9525">
            <a:noFill/>
            <a:miter lim="800000"/>
            <a:headEnd/>
            <a:tailEnd/>
          </a:ln>
        </p:spPr>
      </p:pic>
      <p:pic>
        <p:nvPicPr>
          <p:cNvPr id="94211" name="Picture 3"/>
          <p:cNvPicPr>
            <a:picLocks noChangeAspect="1" noChangeArrowheads="1"/>
          </p:cNvPicPr>
          <p:nvPr/>
        </p:nvPicPr>
        <p:blipFill>
          <a:blip r:embed="rId4" cstate="print"/>
          <a:srcRect/>
          <a:stretch>
            <a:fillRect/>
          </a:stretch>
        </p:blipFill>
        <p:spPr bwMode="auto">
          <a:xfrm>
            <a:off x="0" y="4221088"/>
            <a:ext cx="1043608" cy="366893"/>
          </a:xfrm>
          <a:prstGeom prst="rect">
            <a:avLst/>
          </a:prstGeom>
          <a:noFill/>
          <a:ln w="9525">
            <a:noFill/>
            <a:miter lim="800000"/>
            <a:headEnd/>
            <a:tailEnd/>
          </a:ln>
        </p:spPr>
      </p:pic>
      <p:pic>
        <p:nvPicPr>
          <p:cNvPr id="94212" name="Picture 4"/>
          <p:cNvPicPr>
            <a:picLocks noChangeAspect="1" noChangeArrowheads="1"/>
          </p:cNvPicPr>
          <p:nvPr/>
        </p:nvPicPr>
        <p:blipFill>
          <a:blip r:embed="rId5" cstate="print"/>
          <a:srcRect/>
          <a:stretch>
            <a:fillRect/>
          </a:stretch>
        </p:blipFill>
        <p:spPr bwMode="auto">
          <a:xfrm>
            <a:off x="1187624" y="4941168"/>
            <a:ext cx="6628138" cy="1008112"/>
          </a:xfrm>
          <a:prstGeom prst="rect">
            <a:avLst/>
          </a:prstGeom>
          <a:noFill/>
          <a:ln w="9525">
            <a:noFill/>
            <a:miter lim="800000"/>
            <a:headEnd/>
            <a:tailEnd/>
          </a:ln>
        </p:spPr>
      </p:pic>
      <p:pic>
        <p:nvPicPr>
          <p:cNvPr id="94213" name="Picture 5"/>
          <p:cNvPicPr>
            <a:picLocks noChangeAspect="1" noChangeArrowheads="1"/>
          </p:cNvPicPr>
          <p:nvPr/>
        </p:nvPicPr>
        <p:blipFill>
          <a:blip r:embed="rId6" cstate="print"/>
          <a:srcRect/>
          <a:stretch>
            <a:fillRect/>
          </a:stretch>
        </p:blipFill>
        <p:spPr bwMode="auto">
          <a:xfrm>
            <a:off x="4644008" y="2924944"/>
            <a:ext cx="4260390" cy="1656184"/>
          </a:xfrm>
          <a:prstGeom prst="rect">
            <a:avLst/>
          </a:prstGeom>
          <a:noFill/>
          <a:ln w="9525">
            <a:noFill/>
            <a:miter lim="800000"/>
            <a:headEnd/>
            <a:tailEnd/>
          </a:ln>
        </p:spPr>
      </p:pic>
    </p:spTree>
    <p:extLst>
      <p:ext uri="{BB962C8B-B14F-4D97-AF65-F5344CB8AC3E}">
        <p14:creationId xmlns:p14="http://schemas.microsoft.com/office/powerpoint/2010/main" val="267012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a:off x="1259632" y="1171405"/>
            <a:ext cx="6588224" cy="5669086"/>
          </a:xfrm>
          <a:prstGeom prst="rect">
            <a:avLst/>
          </a:prstGeom>
          <a:noFill/>
          <a:ln w="9525">
            <a:noFill/>
            <a:miter lim="800000"/>
            <a:headEnd/>
            <a:tailEnd/>
          </a:ln>
        </p:spPr>
      </p:pic>
    </p:spTree>
    <p:extLst>
      <p:ext uri="{BB962C8B-B14F-4D97-AF65-F5344CB8AC3E}">
        <p14:creationId xmlns:p14="http://schemas.microsoft.com/office/powerpoint/2010/main" val="1175739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344396" y="1808411"/>
            <a:ext cx="8476076" cy="3708821"/>
          </a:xfrm>
          <a:prstGeom prst="rect">
            <a:avLst/>
          </a:prstGeom>
          <a:noFill/>
          <a:ln w="9525">
            <a:noFill/>
            <a:miter lim="800000"/>
            <a:headEnd/>
            <a:tailEnd/>
          </a:ln>
        </p:spPr>
      </p:pic>
    </p:spTree>
    <p:extLst>
      <p:ext uri="{BB962C8B-B14F-4D97-AF65-F5344CB8AC3E}">
        <p14:creationId xmlns:p14="http://schemas.microsoft.com/office/powerpoint/2010/main" val="10896975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srcRect/>
          <a:stretch>
            <a:fillRect/>
          </a:stretch>
        </p:blipFill>
        <p:spPr bwMode="auto">
          <a:xfrm>
            <a:off x="179512" y="1700808"/>
            <a:ext cx="3362325" cy="3667125"/>
          </a:xfrm>
          <a:prstGeom prst="rect">
            <a:avLst/>
          </a:prstGeom>
          <a:noFill/>
          <a:ln w="9525">
            <a:noFill/>
            <a:miter lim="800000"/>
            <a:headEnd/>
            <a:tailEnd/>
          </a:ln>
        </p:spPr>
      </p:pic>
      <p:pic>
        <p:nvPicPr>
          <p:cNvPr id="97283" name="Picture 3"/>
          <p:cNvPicPr>
            <a:picLocks noChangeAspect="1" noChangeArrowheads="1"/>
          </p:cNvPicPr>
          <p:nvPr/>
        </p:nvPicPr>
        <p:blipFill>
          <a:blip r:embed="rId4" cstate="print"/>
          <a:srcRect/>
          <a:stretch>
            <a:fillRect/>
          </a:stretch>
        </p:blipFill>
        <p:spPr bwMode="auto">
          <a:xfrm>
            <a:off x="3472931" y="2060848"/>
            <a:ext cx="5491557" cy="3240360"/>
          </a:xfrm>
          <a:prstGeom prst="rect">
            <a:avLst/>
          </a:prstGeom>
          <a:noFill/>
          <a:ln w="9525">
            <a:noFill/>
            <a:miter lim="800000"/>
            <a:headEnd/>
            <a:tailEnd/>
          </a:ln>
        </p:spPr>
      </p:pic>
    </p:spTree>
    <p:extLst>
      <p:ext uri="{BB962C8B-B14F-4D97-AF65-F5344CB8AC3E}">
        <p14:creationId xmlns:p14="http://schemas.microsoft.com/office/powerpoint/2010/main" val="2151683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p:cNvPicPr>
            <a:picLocks noChangeAspect="1" noChangeArrowheads="1"/>
          </p:cNvPicPr>
          <p:nvPr/>
        </p:nvPicPr>
        <p:blipFill>
          <a:blip r:embed="rId3" cstate="print"/>
          <a:srcRect/>
          <a:stretch>
            <a:fillRect/>
          </a:stretch>
        </p:blipFill>
        <p:spPr bwMode="auto">
          <a:xfrm>
            <a:off x="432048" y="1196752"/>
            <a:ext cx="8244408" cy="2197424"/>
          </a:xfrm>
          <a:prstGeom prst="rect">
            <a:avLst/>
          </a:prstGeom>
          <a:noFill/>
          <a:ln w="9525">
            <a:noFill/>
            <a:miter lim="800000"/>
            <a:headEnd/>
            <a:tailEnd/>
          </a:ln>
        </p:spPr>
      </p:pic>
      <p:pic>
        <p:nvPicPr>
          <p:cNvPr id="98308" name="Picture 4"/>
          <p:cNvPicPr>
            <a:picLocks noChangeAspect="1" noChangeArrowheads="1"/>
          </p:cNvPicPr>
          <p:nvPr/>
        </p:nvPicPr>
        <p:blipFill>
          <a:blip r:embed="rId4" cstate="print"/>
          <a:srcRect/>
          <a:stretch>
            <a:fillRect/>
          </a:stretch>
        </p:blipFill>
        <p:spPr bwMode="auto">
          <a:xfrm>
            <a:off x="502915" y="3356992"/>
            <a:ext cx="8389565" cy="1358311"/>
          </a:xfrm>
          <a:prstGeom prst="rect">
            <a:avLst/>
          </a:prstGeom>
          <a:noFill/>
          <a:ln w="9525">
            <a:noFill/>
            <a:miter lim="800000"/>
            <a:headEnd/>
            <a:tailEnd/>
          </a:ln>
        </p:spPr>
      </p:pic>
      <p:pic>
        <p:nvPicPr>
          <p:cNvPr id="98309" name="Picture 5"/>
          <p:cNvPicPr>
            <a:picLocks noChangeAspect="1" noChangeArrowheads="1"/>
          </p:cNvPicPr>
          <p:nvPr/>
        </p:nvPicPr>
        <p:blipFill>
          <a:blip r:embed="rId5" cstate="print"/>
          <a:srcRect/>
          <a:stretch>
            <a:fillRect/>
          </a:stretch>
        </p:blipFill>
        <p:spPr bwMode="auto">
          <a:xfrm>
            <a:off x="611560" y="4941168"/>
            <a:ext cx="8117731" cy="1576883"/>
          </a:xfrm>
          <a:prstGeom prst="rect">
            <a:avLst/>
          </a:prstGeom>
          <a:noFill/>
          <a:ln w="9525">
            <a:noFill/>
            <a:miter lim="800000"/>
            <a:headEnd/>
            <a:tailEnd/>
          </a:ln>
        </p:spPr>
      </p:pic>
    </p:spTree>
    <p:extLst>
      <p:ext uri="{BB962C8B-B14F-4D97-AF65-F5344CB8AC3E}">
        <p14:creationId xmlns:p14="http://schemas.microsoft.com/office/powerpoint/2010/main" val="3429031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1043608" y="1264776"/>
            <a:ext cx="6984776" cy="5426474"/>
          </a:xfrm>
          <a:prstGeom prst="rect">
            <a:avLst/>
          </a:prstGeom>
          <a:noFill/>
          <a:ln w="9525">
            <a:noFill/>
            <a:miter lim="800000"/>
            <a:headEnd/>
            <a:tailEnd/>
          </a:ln>
        </p:spPr>
      </p:pic>
    </p:spTree>
    <p:extLst>
      <p:ext uri="{BB962C8B-B14F-4D97-AF65-F5344CB8AC3E}">
        <p14:creationId xmlns:p14="http://schemas.microsoft.com/office/powerpoint/2010/main" val="3094818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683568" y="1196752"/>
            <a:ext cx="7742670" cy="5472608"/>
          </a:xfrm>
          <a:prstGeom prst="rect">
            <a:avLst/>
          </a:prstGeom>
          <a:noFill/>
          <a:ln w="9525">
            <a:noFill/>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5004048" y="2317428"/>
            <a:ext cx="1368152" cy="1399604"/>
          </a:xfrm>
          <a:prstGeom prst="rect">
            <a:avLst/>
          </a:prstGeom>
          <a:noFill/>
          <a:ln w="9525">
            <a:noFill/>
            <a:miter lim="800000"/>
            <a:headEnd/>
            <a:tailEnd/>
          </a:ln>
        </p:spPr>
      </p:pic>
      <p:pic>
        <p:nvPicPr>
          <p:cNvPr id="100356" name="Picture 4"/>
          <p:cNvPicPr>
            <a:picLocks noChangeAspect="1" noChangeArrowheads="1"/>
          </p:cNvPicPr>
          <p:nvPr/>
        </p:nvPicPr>
        <p:blipFill>
          <a:blip r:embed="rId5" cstate="print"/>
          <a:srcRect/>
          <a:stretch>
            <a:fillRect/>
          </a:stretch>
        </p:blipFill>
        <p:spPr bwMode="auto">
          <a:xfrm>
            <a:off x="6516215" y="2276872"/>
            <a:ext cx="1266737" cy="1512168"/>
          </a:xfrm>
          <a:prstGeom prst="rect">
            <a:avLst/>
          </a:prstGeom>
          <a:noFill/>
          <a:ln w="9525">
            <a:noFill/>
            <a:miter lim="800000"/>
            <a:headEnd/>
            <a:tailEnd/>
          </a:ln>
        </p:spPr>
      </p:pic>
    </p:spTree>
    <p:extLst>
      <p:ext uri="{BB962C8B-B14F-4D97-AF65-F5344CB8AC3E}">
        <p14:creationId xmlns:p14="http://schemas.microsoft.com/office/powerpoint/2010/main" val="184687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1916832"/>
            <a:ext cx="7812270" cy="3765384"/>
            <a:chOff x="539552" y="1916832"/>
            <a:chExt cx="7812270" cy="3765384"/>
          </a:xfrm>
        </p:grpSpPr>
        <p:pic>
          <p:nvPicPr>
            <p:cNvPr id="226306" name="Picture 2" descr="Risultati immagini per wave descrip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7812270"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915816" y="5106152"/>
              <a:ext cx="1872208" cy="5760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charset="0"/>
              </a:endParaRPr>
            </a:p>
          </p:txBody>
        </p:sp>
      </p:grpSp>
    </p:spTree>
    <p:extLst>
      <p:ext uri="{BB962C8B-B14F-4D97-AF65-F5344CB8AC3E}">
        <p14:creationId xmlns:p14="http://schemas.microsoft.com/office/powerpoint/2010/main" val="1111837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1255192" y="1193795"/>
            <a:ext cx="6629176" cy="5619581"/>
          </a:xfrm>
          <a:prstGeom prst="rect">
            <a:avLst/>
          </a:prstGeom>
          <a:noFill/>
          <a:ln w="9525">
            <a:noFill/>
            <a:miter lim="800000"/>
            <a:headEnd/>
            <a:tailEnd/>
          </a:ln>
        </p:spPr>
      </p:pic>
    </p:spTree>
    <p:extLst>
      <p:ext uri="{BB962C8B-B14F-4D97-AF65-F5344CB8AC3E}">
        <p14:creationId xmlns:p14="http://schemas.microsoft.com/office/powerpoint/2010/main" val="311871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a:stretch>
            <a:fillRect/>
          </a:stretch>
        </p:blipFill>
        <p:spPr bwMode="auto">
          <a:xfrm>
            <a:off x="1115616" y="1196752"/>
            <a:ext cx="7056784" cy="5571876"/>
          </a:xfrm>
          <a:prstGeom prst="rect">
            <a:avLst/>
          </a:prstGeom>
          <a:noFill/>
          <a:ln w="9525">
            <a:noFill/>
            <a:miter lim="800000"/>
            <a:headEnd/>
            <a:tailEnd/>
          </a:ln>
        </p:spPr>
      </p:pic>
    </p:spTree>
    <p:extLst>
      <p:ext uri="{BB962C8B-B14F-4D97-AF65-F5344CB8AC3E}">
        <p14:creationId xmlns:p14="http://schemas.microsoft.com/office/powerpoint/2010/main" val="2286851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755576" y="1789508"/>
            <a:ext cx="7668344" cy="4263630"/>
          </a:xfrm>
          <a:prstGeom prst="rect">
            <a:avLst/>
          </a:prstGeom>
          <a:noFill/>
          <a:ln w="9525">
            <a:noFill/>
            <a:miter lim="800000"/>
            <a:headEnd/>
            <a:tailEnd/>
          </a:ln>
        </p:spPr>
      </p:pic>
    </p:spTree>
    <p:extLst>
      <p:ext uri="{BB962C8B-B14F-4D97-AF65-F5344CB8AC3E}">
        <p14:creationId xmlns:p14="http://schemas.microsoft.com/office/powerpoint/2010/main" val="2523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a:off x="1403648" y="1268760"/>
            <a:ext cx="6336704" cy="5527224"/>
          </a:xfrm>
          <a:prstGeom prst="rect">
            <a:avLst/>
          </a:prstGeom>
          <a:noFill/>
          <a:ln w="9525">
            <a:noFill/>
            <a:miter lim="800000"/>
            <a:headEnd/>
            <a:tailEnd/>
          </a:ln>
        </p:spPr>
      </p:pic>
      <p:sp>
        <p:nvSpPr>
          <p:cNvPr id="7" name="Rectangle 6"/>
          <p:cNvSpPr/>
          <p:nvPr/>
        </p:nvSpPr>
        <p:spPr>
          <a:xfrm>
            <a:off x="5436096" y="6525344"/>
            <a:ext cx="20162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5152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ChangeAspect="1" noChangeArrowheads="1"/>
          </p:cNvPicPr>
          <p:nvPr/>
        </p:nvPicPr>
        <p:blipFill>
          <a:blip r:embed="rId3" cstate="print"/>
          <a:srcRect/>
          <a:stretch>
            <a:fillRect/>
          </a:stretch>
        </p:blipFill>
        <p:spPr bwMode="auto">
          <a:xfrm>
            <a:off x="179512" y="1484784"/>
            <a:ext cx="8516441" cy="637458"/>
          </a:xfrm>
          <a:prstGeom prst="rect">
            <a:avLst/>
          </a:prstGeom>
          <a:noFill/>
          <a:ln w="9525">
            <a:noFill/>
            <a:miter lim="800000"/>
            <a:headEnd/>
            <a:tailEnd/>
          </a:ln>
        </p:spPr>
      </p:pic>
      <p:pic>
        <p:nvPicPr>
          <p:cNvPr id="105477" name="Picture 5"/>
          <p:cNvPicPr>
            <a:picLocks noChangeAspect="1" noChangeArrowheads="1"/>
          </p:cNvPicPr>
          <p:nvPr/>
        </p:nvPicPr>
        <p:blipFill>
          <a:blip r:embed="rId4" cstate="print"/>
          <a:srcRect/>
          <a:stretch>
            <a:fillRect/>
          </a:stretch>
        </p:blipFill>
        <p:spPr bwMode="auto">
          <a:xfrm>
            <a:off x="107504" y="2492897"/>
            <a:ext cx="4297907" cy="2520280"/>
          </a:xfrm>
          <a:prstGeom prst="rect">
            <a:avLst/>
          </a:prstGeom>
          <a:noFill/>
          <a:ln w="9525">
            <a:noFill/>
            <a:miter lim="800000"/>
            <a:headEnd/>
            <a:tailEnd/>
          </a:ln>
        </p:spPr>
      </p:pic>
      <p:pic>
        <p:nvPicPr>
          <p:cNvPr id="105478" name="Picture 6"/>
          <p:cNvPicPr>
            <a:picLocks noChangeAspect="1" noChangeArrowheads="1"/>
          </p:cNvPicPr>
          <p:nvPr/>
        </p:nvPicPr>
        <p:blipFill>
          <a:blip r:embed="rId5" cstate="print"/>
          <a:srcRect/>
          <a:stretch>
            <a:fillRect/>
          </a:stretch>
        </p:blipFill>
        <p:spPr bwMode="auto">
          <a:xfrm>
            <a:off x="4788024" y="2420888"/>
            <a:ext cx="3600400" cy="2713345"/>
          </a:xfrm>
          <a:prstGeom prst="rect">
            <a:avLst/>
          </a:prstGeom>
          <a:noFill/>
          <a:ln w="9525">
            <a:noFill/>
            <a:miter lim="800000"/>
            <a:headEnd/>
            <a:tailEnd/>
          </a:ln>
        </p:spPr>
      </p:pic>
    </p:spTree>
    <p:extLst>
      <p:ext uri="{BB962C8B-B14F-4D97-AF65-F5344CB8AC3E}">
        <p14:creationId xmlns:p14="http://schemas.microsoft.com/office/powerpoint/2010/main" val="1486958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400" b="1">
              <a:solidFill>
                <a:srgbClr val="898989"/>
              </a:solidFill>
              <a:latin typeface="Calibri" pitchFamily="34" charset="0"/>
            </a:endParaRPr>
          </a:p>
        </p:txBody>
      </p:sp>
      <p:pic>
        <p:nvPicPr>
          <p:cNvPr id="10" name="Picture 4"/>
          <p:cNvPicPr>
            <a:picLocks noChangeAspect="1" noChangeArrowheads="1"/>
          </p:cNvPicPr>
          <p:nvPr/>
        </p:nvPicPr>
        <p:blipFill>
          <a:blip r:embed="rId3" cstate="print"/>
          <a:srcRect l="30896" t="12343" r="6976" b="31883"/>
          <a:stretch>
            <a:fillRect/>
          </a:stretch>
        </p:blipFill>
        <p:spPr bwMode="auto">
          <a:xfrm>
            <a:off x="1908175" y="2142257"/>
            <a:ext cx="5040313" cy="4383087"/>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292894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16024" y="1196752"/>
            <a:ext cx="8748464" cy="1399754"/>
          </a:xfrm>
          <a:prstGeom prst="rect">
            <a:avLst/>
          </a:prstGeom>
          <a:noFill/>
          <a:ln w="9525">
            <a:noFill/>
            <a:miter lim="800000"/>
            <a:headEnd/>
            <a:tailEnd/>
          </a:ln>
        </p:spPr>
      </p:pic>
      <p:pic>
        <p:nvPicPr>
          <p:cNvPr id="107523" name="Picture 3"/>
          <p:cNvPicPr>
            <a:picLocks noChangeAspect="1" noChangeArrowheads="1"/>
          </p:cNvPicPr>
          <p:nvPr/>
        </p:nvPicPr>
        <p:blipFill>
          <a:blip r:embed="rId4" cstate="print"/>
          <a:srcRect/>
          <a:stretch>
            <a:fillRect/>
          </a:stretch>
        </p:blipFill>
        <p:spPr bwMode="auto">
          <a:xfrm>
            <a:off x="467544" y="3467433"/>
            <a:ext cx="8352928" cy="1833775"/>
          </a:xfrm>
          <a:prstGeom prst="rect">
            <a:avLst/>
          </a:prstGeom>
          <a:noFill/>
          <a:ln w="9525">
            <a:noFill/>
            <a:miter lim="800000"/>
            <a:headEnd/>
            <a:tailEnd/>
          </a:ln>
        </p:spPr>
      </p:pic>
    </p:spTree>
    <p:extLst>
      <p:ext uri="{BB962C8B-B14F-4D97-AF65-F5344CB8AC3E}">
        <p14:creationId xmlns:p14="http://schemas.microsoft.com/office/powerpoint/2010/main" val="2976432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504056" y="1727877"/>
            <a:ext cx="8172400" cy="4293411"/>
          </a:xfrm>
          <a:prstGeom prst="rect">
            <a:avLst/>
          </a:prstGeom>
          <a:noFill/>
          <a:ln w="9525">
            <a:noFill/>
            <a:miter lim="800000"/>
            <a:headEnd/>
            <a:tailEnd/>
          </a:ln>
        </p:spPr>
      </p:pic>
    </p:spTree>
    <p:extLst>
      <p:ext uri="{BB962C8B-B14F-4D97-AF65-F5344CB8AC3E}">
        <p14:creationId xmlns:p14="http://schemas.microsoft.com/office/powerpoint/2010/main" val="8671016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35089" y="2464495"/>
            <a:ext cx="9073415" cy="2332657"/>
          </a:xfrm>
          <a:prstGeom prst="rect">
            <a:avLst/>
          </a:prstGeom>
          <a:noFill/>
          <a:ln w="9525">
            <a:noFill/>
            <a:miter lim="800000"/>
            <a:headEnd/>
            <a:tailEnd/>
          </a:ln>
        </p:spPr>
      </p:pic>
    </p:spTree>
    <p:extLst>
      <p:ext uri="{BB962C8B-B14F-4D97-AF65-F5344CB8AC3E}">
        <p14:creationId xmlns:p14="http://schemas.microsoft.com/office/powerpoint/2010/main" val="3237695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323528" y="1658395"/>
            <a:ext cx="8532440" cy="4362893"/>
          </a:xfrm>
          <a:prstGeom prst="rect">
            <a:avLst/>
          </a:prstGeom>
          <a:noFill/>
          <a:ln w="9525">
            <a:noFill/>
            <a:miter lim="800000"/>
            <a:headEnd/>
            <a:tailEnd/>
          </a:ln>
        </p:spPr>
      </p:pic>
    </p:spTree>
    <p:extLst>
      <p:ext uri="{BB962C8B-B14F-4D97-AF65-F5344CB8AC3E}">
        <p14:creationId xmlns:p14="http://schemas.microsoft.com/office/powerpoint/2010/main" val="25965172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4" cstate="print"/>
          <a:srcRect/>
          <a:stretch>
            <a:fillRect/>
          </a:stretch>
        </p:blipFill>
        <p:spPr bwMode="auto">
          <a:xfrm>
            <a:off x="251520" y="3733031"/>
            <a:ext cx="4174827" cy="3124969"/>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1571842"/>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Finora abbiamo considerato la propagazione di onde in mezzi omogenei spazialmente infiniti. Consideriamo ora cosa succede se un’onda incide su un’interfaccia che separa due mezzi omogenei diversi. Se l’interfaccia salda i due mezzi, allora si dovrà avere continuità di spostamenti e sforzi attraverso essa – altrimenti si tenderebbe ad aprire un’interfaccia tra i due mezzi. L’altro tipo di interfaccia è quello tra un mezzo elastico ed il vuoto – come la superficie terrestre e viene detta superficie libera. Su tale superficie gli sforzi si annullano e cioè avremo </a:t>
            </a:r>
            <a:endParaRPr lang="it-IT" sz="1600" dirty="0">
              <a:latin typeface="Calibri" pitchFamily="34" charset="0"/>
            </a:endParaRPr>
          </a:p>
        </p:txBody>
      </p:sp>
      <p:sp>
        <p:nvSpPr>
          <p:cNvPr id="26" name="Text Box 7"/>
          <p:cNvSpPr txBox="1">
            <a:spLocks noChangeArrowheads="1"/>
          </p:cNvSpPr>
          <p:nvPr/>
        </p:nvSpPr>
        <p:spPr bwMode="auto">
          <a:xfrm>
            <a:off x="4572000" y="4029012"/>
            <a:ext cx="4320480" cy="206428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Consideriamo un’onda SH che incide con un angolo I su un’interfaccia separante due mezzi elastici: il primo caratterizzato da </a:t>
            </a:r>
            <a:r>
              <a:rPr lang="el-GR" sz="1600" dirty="0" smtClean="0">
                <a:latin typeface="Calibri" pitchFamily="34" charset="0"/>
              </a:rPr>
              <a:t>ρ</a:t>
            </a:r>
            <a:r>
              <a:rPr lang="it-IT" sz="1600" baseline="-25000" dirty="0" smtClean="0">
                <a:latin typeface="Calibri" pitchFamily="34" charset="0"/>
              </a:rPr>
              <a:t>1</a:t>
            </a:r>
            <a:r>
              <a:rPr lang="it-IT" sz="1600" dirty="0" smtClean="0">
                <a:latin typeface="Calibri" pitchFamily="34" charset="0"/>
              </a:rPr>
              <a:t> e </a:t>
            </a:r>
            <a:r>
              <a:rPr lang="el-GR" sz="1600" dirty="0" smtClean="0">
                <a:latin typeface="Calibri" pitchFamily="34" charset="0"/>
              </a:rPr>
              <a:t>β</a:t>
            </a:r>
            <a:r>
              <a:rPr lang="it-IT" sz="1600" baseline="-25000" dirty="0" smtClean="0">
                <a:latin typeface="Calibri" pitchFamily="34" charset="0"/>
              </a:rPr>
              <a:t>1</a:t>
            </a:r>
            <a:r>
              <a:rPr lang="it-IT" sz="1600" dirty="0" smtClean="0">
                <a:latin typeface="Calibri" pitchFamily="34" charset="0"/>
              </a:rPr>
              <a:t>, il secondo da </a:t>
            </a:r>
            <a:r>
              <a:rPr lang="el-GR" sz="1600" dirty="0" smtClean="0">
                <a:latin typeface="Calibri" pitchFamily="34" charset="0"/>
              </a:rPr>
              <a:t>ρ</a:t>
            </a:r>
            <a:r>
              <a:rPr lang="it-IT" sz="1600" baseline="-25000" dirty="0" smtClean="0">
                <a:latin typeface="Calibri" pitchFamily="34" charset="0"/>
              </a:rPr>
              <a:t>2</a:t>
            </a:r>
            <a:r>
              <a:rPr lang="it-IT" sz="1600" dirty="0" smtClean="0">
                <a:latin typeface="Calibri" pitchFamily="34" charset="0"/>
              </a:rPr>
              <a:t> e </a:t>
            </a:r>
            <a:r>
              <a:rPr lang="el-GR" sz="1600" dirty="0" smtClean="0">
                <a:latin typeface="Calibri" pitchFamily="34" charset="0"/>
              </a:rPr>
              <a:t>β</a:t>
            </a:r>
            <a:r>
              <a:rPr lang="it-IT" sz="1600" baseline="-25000" dirty="0" smtClean="0">
                <a:latin typeface="Calibri" pitchFamily="34" charset="0"/>
              </a:rPr>
              <a:t>2</a:t>
            </a:r>
            <a:r>
              <a:rPr lang="it-IT" sz="1600" dirty="0" smtClean="0">
                <a:latin typeface="Calibri" pitchFamily="34" charset="0"/>
              </a:rPr>
              <a:t>. Essendo il moto polarizzato orizzontalmente e normale alla direzione di propagazione, la parte di energia trasmessa e di quella riflessa saranno ancora polarizzate nello stesso modo – rimaranno cioè onde SH.  </a:t>
            </a:r>
            <a:endParaRPr lang="it-IT" sz="1600" baseline="-25000" dirty="0">
              <a:latin typeface="Calibri" pitchFamily="34" charset="0"/>
            </a:endParaRPr>
          </a:p>
        </p:txBody>
      </p:sp>
      <p:sp>
        <p:nvSpPr>
          <p:cNvPr id="35" name="Text Box 7"/>
          <p:cNvSpPr txBox="1">
            <a:spLocks noChangeArrowheads="1"/>
          </p:cNvSpPr>
          <p:nvPr/>
        </p:nvSpPr>
        <p:spPr bwMode="auto">
          <a:xfrm>
            <a:off x="107504" y="3212976"/>
            <a:ext cx="8856984"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Vediamo come tali vincoli – detti anche condizioni al contorno – portano naturalmente alle leggi di riflessione e rifrazione. </a:t>
            </a:r>
            <a:endParaRPr lang="it-IT" sz="1600" dirty="0">
              <a:latin typeface="Calibri" pitchFamily="34" charset="0"/>
            </a:endParaRPr>
          </a:p>
        </p:txBody>
      </p:sp>
      <p:graphicFrame>
        <p:nvGraphicFramePr>
          <p:cNvPr id="20" name="Object 19"/>
          <p:cNvGraphicFramePr>
            <a:graphicFrameLocks noChangeAspect="1"/>
          </p:cNvGraphicFramePr>
          <p:nvPr/>
        </p:nvGraphicFramePr>
        <p:xfrm>
          <a:off x="3923927" y="2852936"/>
          <a:ext cx="1394681" cy="288032"/>
        </p:xfrm>
        <a:graphic>
          <a:graphicData uri="http://schemas.openxmlformats.org/presentationml/2006/ole">
            <mc:AlternateContent xmlns:mc="http://schemas.openxmlformats.org/markup-compatibility/2006">
              <mc:Choice xmlns:v="urn:schemas-microsoft-com:vml" Requires="v">
                <p:oleObj spid="_x0000_s99341" name="Equation" r:id="rId5" imgW="1168400" imgH="241300" progId="Equation.3">
                  <p:embed/>
                </p:oleObj>
              </mc:Choice>
              <mc:Fallback>
                <p:oleObj name="Equation" r:id="rId5" imgW="11684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7" y="2852936"/>
                        <a:ext cx="1394681"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1779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395536" y="2044660"/>
            <a:ext cx="8460432" cy="3328556"/>
          </a:xfrm>
          <a:prstGeom prst="rect">
            <a:avLst/>
          </a:prstGeom>
          <a:noFill/>
          <a:ln w="9525">
            <a:noFill/>
            <a:miter lim="800000"/>
            <a:headEnd/>
            <a:tailEnd/>
          </a:ln>
        </p:spPr>
      </p:pic>
    </p:spTree>
    <p:extLst>
      <p:ext uri="{BB962C8B-B14F-4D97-AF65-F5344CB8AC3E}">
        <p14:creationId xmlns:p14="http://schemas.microsoft.com/office/powerpoint/2010/main" val="3799171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a:stretch>
            <a:fillRect/>
          </a:stretch>
        </p:blipFill>
        <p:spPr bwMode="auto">
          <a:xfrm>
            <a:off x="1041451" y="1178281"/>
            <a:ext cx="6770909" cy="5563087"/>
          </a:xfrm>
          <a:prstGeom prst="rect">
            <a:avLst/>
          </a:prstGeom>
          <a:noFill/>
          <a:ln w="9525">
            <a:noFill/>
            <a:miter lim="800000"/>
            <a:headEnd/>
            <a:tailEnd/>
          </a:ln>
        </p:spPr>
      </p:pic>
    </p:spTree>
    <p:extLst>
      <p:ext uri="{BB962C8B-B14F-4D97-AF65-F5344CB8AC3E}">
        <p14:creationId xmlns:p14="http://schemas.microsoft.com/office/powerpoint/2010/main" val="2131698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144016" y="1168563"/>
            <a:ext cx="8892480" cy="2908509"/>
          </a:xfrm>
          <a:prstGeom prst="rect">
            <a:avLst/>
          </a:prstGeom>
          <a:noFill/>
          <a:ln w="9525">
            <a:noFill/>
            <a:miter lim="800000"/>
            <a:headEnd/>
            <a:tailEnd/>
          </a:ln>
        </p:spPr>
      </p:pic>
      <p:pic>
        <p:nvPicPr>
          <p:cNvPr id="113667" name="Picture 3"/>
          <p:cNvPicPr>
            <a:picLocks noChangeAspect="1" noChangeArrowheads="1"/>
          </p:cNvPicPr>
          <p:nvPr/>
        </p:nvPicPr>
        <p:blipFill>
          <a:blip r:embed="rId4" cstate="print"/>
          <a:srcRect/>
          <a:stretch>
            <a:fillRect/>
          </a:stretch>
        </p:blipFill>
        <p:spPr bwMode="auto">
          <a:xfrm>
            <a:off x="827584" y="4005064"/>
            <a:ext cx="7717110" cy="2774876"/>
          </a:xfrm>
          <a:prstGeom prst="rect">
            <a:avLst/>
          </a:prstGeom>
          <a:noFill/>
          <a:ln w="9525">
            <a:noFill/>
            <a:miter lim="800000"/>
            <a:headEnd/>
            <a:tailEnd/>
          </a:ln>
        </p:spPr>
      </p:pic>
    </p:spTree>
    <p:extLst>
      <p:ext uri="{BB962C8B-B14F-4D97-AF65-F5344CB8AC3E}">
        <p14:creationId xmlns:p14="http://schemas.microsoft.com/office/powerpoint/2010/main" val="4275360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400" b="1">
              <a:solidFill>
                <a:srgbClr val="898989"/>
              </a:solidFill>
              <a:latin typeface="Calibri" pitchFamily="34" charset="0"/>
            </a:endParaRPr>
          </a:p>
        </p:txBody>
      </p:sp>
      <p:sp>
        <p:nvSpPr>
          <p:cNvPr id="15" name="Rectangle 4"/>
          <p:cNvSpPr>
            <a:spLocks noChangeArrowheads="1"/>
          </p:cNvSpPr>
          <p:nvPr/>
        </p:nvSpPr>
        <p:spPr bwMode="auto">
          <a:xfrm>
            <a:off x="179512" y="1052736"/>
            <a:ext cx="5329237" cy="3270250"/>
          </a:xfrm>
          <a:prstGeom prst="rect">
            <a:avLst/>
          </a:prstGeom>
          <a:noFill/>
          <a:ln w="9525">
            <a:noFill/>
            <a:miter lim="800000"/>
            <a:headEnd/>
            <a:tailEnd/>
          </a:ln>
        </p:spPr>
        <p:txBody>
          <a:bodyPr>
            <a:spAutoFit/>
          </a:bodyPr>
          <a:lstStyle/>
          <a:p>
            <a:pPr algn="just"/>
            <a:r>
              <a:rPr lang="en-US" sz="1600" b="0" dirty="0"/>
              <a:t>In the above we have assumed that the refracting interfaces are horizontal. This type of analysis is common in seismic prospecting, where only local structures and comparatively shallow depths are evaluated. The passage of seismic body waves through a layered spherical Earth can be treated to a first approximation in the same way. We can represent the vertical (radial) velocity structure by subdividing the Earth into concentric shells, each with a faster body-wave velocity than the shell above it.</a:t>
            </a:r>
          </a:p>
          <a:p>
            <a:pPr algn="just"/>
            <a:r>
              <a:rPr lang="en-US" sz="1600" b="0" dirty="0"/>
              <a:t>Snell’s law of refraction applies to the interface between each pair of shells. For example, at point A we can write:</a:t>
            </a:r>
          </a:p>
        </p:txBody>
      </p:sp>
      <p:graphicFrame>
        <p:nvGraphicFramePr>
          <p:cNvPr id="16" name="Object 6"/>
          <p:cNvGraphicFramePr>
            <a:graphicFrameLocks noChangeAspect="1"/>
          </p:cNvGraphicFramePr>
          <p:nvPr>
            <p:extLst/>
          </p:nvPr>
        </p:nvGraphicFramePr>
        <p:xfrm>
          <a:off x="1763713" y="4077072"/>
          <a:ext cx="1963737" cy="587375"/>
        </p:xfrm>
        <a:graphic>
          <a:graphicData uri="http://schemas.openxmlformats.org/presentationml/2006/ole">
            <mc:AlternateContent xmlns:mc="http://schemas.openxmlformats.org/markup-compatibility/2006">
              <mc:Choice xmlns:v="urn:schemas-microsoft-com:vml" Requires="v">
                <p:oleObj spid="_x0000_s105518" name="Equation" r:id="rId4" imgW="1968500" imgH="584200" progId="Equation.3">
                  <p:embed/>
                </p:oleObj>
              </mc:Choice>
              <mc:Fallback>
                <p:oleObj name="Equation" r:id="rId4" imgW="1968500" imgH="5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077072"/>
                        <a:ext cx="1963737" cy="58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7" name="Rectangle 7"/>
          <p:cNvSpPr>
            <a:spLocks noChangeArrowheads="1"/>
          </p:cNvSpPr>
          <p:nvPr/>
        </p:nvSpPr>
        <p:spPr bwMode="auto">
          <a:xfrm>
            <a:off x="214313" y="5072459"/>
            <a:ext cx="3494087" cy="336550"/>
          </a:xfrm>
          <a:prstGeom prst="rect">
            <a:avLst/>
          </a:prstGeom>
          <a:noFill/>
          <a:ln w="9525">
            <a:noFill/>
            <a:miter lim="800000"/>
            <a:headEnd/>
            <a:tailEnd/>
          </a:ln>
        </p:spPr>
        <p:txBody>
          <a:bodyPr>
            <a:spAutoFit/>
          </a:bodyPr>
          <a:lstStyle/>
          <a:p>
            <a:pPr algn="just"/>
            <a:r>
              <a:rPr lang="en-US" sz="1600" b="0" dirty="0"/>
              <a:t>Multiplying both sides by r</a:t>
            </a:r>
            <a:r>
              <a:rPr lang="en-US" sz="1600" b="0" baseline="-25000" dirty="0"/>
              <a:t>1</a:t>
            </a:r>
            <a:r>
              <a:rPr lang="en-US" sz="1600" b="0" dirty="0"/>
              <a:t> gives</a:t>
            </a:r>
          </a:p>
        </p:txBody>
      </p:sp>
      <p:pic>
        <p:nvPicPr>
          <p:cNvPr id="18" name="Picture 8"/>
          <p:cNvPicPr>
            <a:picLocks noChangeAspect="1" noChangeArrowheads="1"/>
          </p:cNvPicPr>
          <p:nvPr/>
        </p:nvPicPr>
        <p:blipFill>
          <a:blip r:embed="rId6" cstate="print"/>
          <a:srcRect/>
          <a:stretch>
            <a:fillRect/>
          </a:stretch>
        </p:blipFill>
        <p:spPr bwMode="auto">
          <a:xfrm>
            <a:off x="5508104" y="1916832"/>
            <a:ext cx="3430587" cy="2736850"/>
          </a:xfrm>
          <a:prstGeom prst="rect">
            <a:avLst/>
          </a:prstGeom>
          <a:noFill/>
          <a:ln w="9525">
            <a:solidFill>
              <a:schemeClr val="tx1"/>
            </a:solidFill>
            <a:miter lim="800000"/>
            <a:headEnd/>
            <a:tailEnd/>
          </a:ln>
          <a:effectLst/>
        </p:spPr>
      </p:pic>
      <p:graphicFrame>
        <p:nvGraphicFramePr>
          <p:cNvPr id="19" name="Object 9"/>
          <p:cNvGraphicFramePr>
            <a:graphicFrameLocks noChangeAspect="1"/>
          </p:cNvGraphicFramePr>
          <p:nvPr/>
        </p:nvGraphicFramePr>
        <p:xfrm>
          <a:off x="3779838" y="5001022"/>
          <a:ext cx="2217737" cy="587375"/>
        </p:xfrm>
        <a:graphic>
          <a:graphicData uri="http://schemas.openxmlformats.org/presentationml/2006/ole">
            <mc:AlternateContent xmlns:mc="http://schemas.openxmlformats.org/markup-compatibility/2006">
              <mc:Choice xmlns:v="urn:schemas-microsoft-com:vml" Requires="v">
                <p:oleObj spid="_x0000_s105519" name="Equation" r:id="rId7" imgW="2222500" imgH="584200" progId="Equation.3">
                  <p:embed/>
                </p:oleObj>
              </mc:Choice>
              <mc:Fallback>
                <p:oleObj name="Equation" r:id="rId7" imgW="2222500" imgH="584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5001022"/>
                        <a:ext cx="2217737" cy="58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20" name="Rectangle 10"/>
          <p:cNvSpPr>
            <a:spLocks noChangeArrowheads="1"/>
          </p:cNvSpPr>
          <p:nvPr/>
        </p:nvSpPr>
        <p:spPr bwMode="auto">
          <a:xfrm>
            <a:off x="107950" y="5793184"/>
            <a:ext cx="4824413" cy="336550"/>
          </a:xfrm>
          <a:prstGeom prst="rect">
            <a:avLst/>
          </a:prstGeom>
          <a:noFill/>
          <a:ln w="9525">
            <a:noFill/>
            <a:miter lim="800000"/>
            <a:headEnd/>
            <a:tailEnd/>
          </a:ln>
        </p:spPr>
        <p:txBody>
          <a:bodyPr>
            <a:spAutoFit/>
          </a:bodyPr>
          <a:lstStyle/>
          <a:p>
            <a:pPr algn="just"/>
            <a:r>
              <a:rPr lang="en-US" sz="1600" b="0" dirty="0"/>
              <a:t>In triangles ACD and BCD, respectively, we have:</a:t>
            </a:r>
          </a:p>
        </p:txBody>
      </p:sp>
      <p:graphicFrame>
        <p:nvGraphicFramePr>
          <p:cNvPr id="21" name="Object 11"/>
          <p:cNvGraphicFramePr>
            <a:graphicFrameLocks noChangeAspect="1"/>
          </p:cNvGraphicFramePr>
          <p:nvPr>
            <p:extLst/>
          </p:nvPr>
        </p:nvGraphicFramePr>
        <p:xfrm>
          <a:off x="4932363" y="5733256"/>
          <a:ext cx="2547937" cy="280988"/>
        </p:xfrm>
        <a:graphic>
          <a:graphicData uri="http://schemas.openxmlformats.org/presentationml/2006/ole">
            <mc:AlternateContent xmlns:mc="http://schemas.openxmlformats.org/markup-compatibility/2006">
              <mc:Choice xmlns:v="urn:schemas-microsoft-com:vml" Requires="v">
                <p:oleObj spid="_x0000_s105520" name="Equation" r:id="rId9" imgW="2552700" imgH="279400" progId="Equation.3">
                  <p:embed/>
                </p:oleObj>
              </mc:Choice>
              <mc:Fallback>
                <p:oleObj name="Equation" r:id="rId9" imgW="2552700" imgH="279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5733256"/>
                        <a:ext cx="2547937" cy="280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22" name="Rectangle 12"/>
          <p:cNvSpPr>
            <a:spLocks noChangeArrowheads="1"/>
          </p:cNvSpPr>
          <p:nvPr/>
        </p:nvSpPr>
        <p:spPr bwMode="auto">
          <a:xfrm>
            <a:off x="179388" y="6298009"/>
            <a:ext cx="4679950" cy="336550"/>
          </a:xfrm>
          <a:prstGeom prst="rect">
            <a:avLst/>
          </a:prstGeom>
          <a:noFill/>
          <a:ln w="9525">
            <a:noFill/>
            <a:miter lim="800000"/>
            <a:headEnd/>
            <a:tailEnd/>
          </a:ln>
        </p:spPr>
        <p:txBody>
          <a:bodyPr>
            <a:spAutoFit/>
          </a:bodyPr>
          <a:lstStyle/>
          <a:p>
            <a:pPr algn="just"/>
            <a:r>
              <a:rPr lang="en-US" sz="1600" b="0" dirty="0"/>
              <a:t>Combining Eq. 55, 56 and 57 gives the result:</a:t>
            </a:r>
          </a:p>
        </p:txBody>
      </p:sp>
      <p:graphicFrame>
        <p:nvGraphicFramePr>
          <p:cNvPr id="23" name="Object 13"/>
          <p:cNvGraphicFramePr>
            <a:graphicFrameLocks noChangeAspect="1"/>
          </p:cNvGraphicFramePr>
          <p:nvPr>
            <p:extLst/>
          </p:nvPr>
        </p:nvGraphicFramePr>
        <p:xfrm>
          <a:off x="4802189" y="6237312"/>
          <a:ext cx="3370212" cy="562208"/>
        </p:xfrm>
        <a:graphic>
          <a:graphicData uri="http://schemas.openxmlformats.org/presentationml/2006/ole">
            <mc:AlternateContent xmlns:mc="http://schemas.openxmlformats.org/markup-compatibility/2006">
              <mc:Choice xmlns:v="urn:schemas-microsoft-com:vml" Requires="v">
                <p:oleObj spid="_x0000_s105521" name="Equation" r:id="rId11" imgW="3530600" imgH="584200" progId="Equation.3">
                  <p:embed/>
                </p:oleObj>
              </mc:Choice>
              <mc:Fallback>
                <p:oleObj name="Equation" r:id="rId11" imgW="3530600" imgH="584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2189" y="6237312"/>
                        <a:ext cx="3370212" cy="5622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Tree>
    <p:extLst>
      <p:ext uri="{BB962C8B-B14F-4D97-AF65-F5344CB8AC3E}">
        <p14:creationId xmlns:p14="http://schemas.microsoft.com/office/powerpoint/2010/main" val="394551783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400" b="1">
              <a:solidFill>
                <a:srgbClr val="898989"/>
              </a:solidFill>
              <a:latin typeface="Calibri" pitchFamily="34" charset="0"/>
            </a:endParaRPr>
          </a:p>
        </p:txBody>
      </p:sp>
      <p:sp>
        <p:nvSpPr>
          <p:cNvPr id="25" name="Rectangle 4"/>
          <p:cNvSpPr>
            <a:spLocks noChangeArrowheads="1"/>
          </p:cNvSpPr>
          <p:nvPr/>
        </p:nvSpPr>
        <p:spPr bwMode="auto">
          <a:xfrm>
            <a:off x="179388" y="1628998"/>
            <a:ext cx="5329237" cy="2536825"/>
          </a:xfrm>
          <a:prstGeom prst="rect">
            <a:avLst/>
          </a:prstGeom>
          <a:noFill/>
          <a:ln w="9525">
            <a:noFill/>
            <a:miter lim="800000"/>
            <a:headEnd/>
            <a:tailEnd/>
          </a:ln>
        </p:spPr>
        <p:txBody>
          <a:bodyPr>
            <a:spAutoFit/>
          </a:bodyPr>
          <a:lstStyle/>
          <a:p>
            <a:pPr algn="just"/>
            <a:r>
              <a:rPr lang="en-US" sz="1600" b="0" dirty="0"/>
              <a:t>The constant p is again called the ray parameter, although it has different dimensions than in Eq. 54 for flat horizontal layers. Here the seismic ray is a straight line within each spherical layer with constant velocity. If the velocity increases continuously with depth, the seismic ray is refracted continuously and its shape is curved concavely upward. It reaches its deepest point when </a:t>
            </a:r>
            <a:r>
              <a:rPr lang="en-US" sz="1600" b="0" dirty="0" err="1"/>
              <a:t>sini</a:t>
            </a:r>
            <a:r>
              <a:rPr lang="en-US" sz="1600" b="0" dirty="0"/>
              <a:t>=1, at radius r</a:t>
            </a:r>
            <a:r>
              <a:rPr lang="en-US" sz="1600" b="0" baseline="-25000" dirty="0"/>
              <a:t>0</a:t>
            </a:r>
            <a:r>
              <a:rPr lang="en-US" sz="1600" b="0" dirty="0"/>
              <a:t> where the velocity is V</a:t>
            </a:r>
            <a:r>
              <a:rPr lang="en-US" sz="1600" b="0" baseline="-25000" dirty="0"/>
              <a:t>0</a:t>
            </a:r>
            <a:r>
              <a:rPr lang="en-US" sz="1600" b="0" dirty="0"/>
              <a:t>; these parameters are related by the </a:t>
            </a:r>
            <a:r>
              <a:rPr lang="en-US" sz="1600" b="0" dirty="0" err="1"/>
              <a:t>Benndorf</a:t>
            </a:r>
            <a:r>
              <a:rPr lang="en-US" sz="1600" b="0" dirty="0"/>
              <a:t> relationship:</a:t>
            </a:r>
          </a:p>
        </p:txBody>
      </p:sp>
      <p:graphicFrame>
        <p:nvGraphicFramePr>
          <p:cNvPr id="26" name="Object 5"/>
          <p:cNvGraphicFramePr>
            <a:graphicFrameLocks noChangeAspect="1"/>
          </p:cNvGraphicFramePr>
          <p:nvPr/>
        </p:nvGraphicFramePr>
        <p:xfrm>
          <a:off x="2627313" y="3992786"/>
          <a:ext cx="2179637" cy="587375"/>
        </p:xfrm>
        <a:graphic>
          <a:graphicData uri="http://schemas.openxmlformats.org/presentationml/2006/ole">
            <mc:AlternateContent xmlns:mc="http://schemas.openxmlformats.org/markup-compatibility/2006">
              <mc:Choice xmlns:v="urn:schemas-microsoft-com:vml" Requires="v">
                <p:oleObj spid="_x0000_s106509" name="Equation" r:id="rId4" imgW="2184400" imgH="584200" progId="Equation.3">
                  <p:embed/>
                </p:oleObj>
              </mc:Choice>
              <mc:Fallback>
                <p:oleObj name="Equation" r:id="rId4" imgW="2184400" imgH="5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3992786"/>
                        <a:ext cx="2179637" cy="587375"/>
                      </a:xfrm>
                      <a:prstGeom prst="rect">
                        <a:avLst/>
                      </a:prstGeom>
                      <a:solidFill>
                        <a:srgbClr val="FF9900"/>
                      </a:solidFill>
                      <a:ln w="9525">
                        <a:solidFill>
                          <a:schemeClr val="tx1"/>
                        </a:solidFill>
                        <a:miter lim="800000"/>
                        <a:headEnd/>
                        <a:tailEnd/>
                      </a:ln>
                    </p:spPr>
                  </p:pic>
                </p:oleObj>
              </mc:Fallback>
            </mc:AlternateContent>
          </a:graphicData>
        </a:graphic>
      </p:graphicFrame>
      <p:sp>
        <p:nvSpPr>
          <p:cNvPr id="27" name="Rectangle 6"/>
          <p:cNvSpPr>
            <a:spLocks noChangeArrowheads="1"/>
          </p:cNvSpPr>
          <p:nvPr/>
        </p:nvSpPr>
        <p:spPr bwMode="auto">
          <a:xfrm>
            <a:off x="179388" y="4724623"/>
            <a:ext cx="8678862" cy="2292350"/>
          </a:xfrm>
          <a:prstGeom prst="rect">
            <a:avLst/>
          </a:prstGeom>
          <a:noFill/>
          <a:ln w="9525">
            <a:noFill/>
            <a:miter lim="800000"/>
            <a:headEnd/>
            <a:tailEnd/>
          </a:ln>
        </p:spPr>
        <p:txBody>
          <a:bodyPr>
            <a:spAutoFit/>
          </a:bodyPr>
          <a:lstStyle/>
          <a:p>
            <a:pPr algn="just">
              <a:buFontTx/>
              <a:buChar char="•"/>
            </a:pPr>
            <a:r>
              <a:rPr lang="en-US" sz="1600" b="0" dirty="0"/>
              <a:t> Determination of the ray parameter is the key to determining the variation of seismic velocity inside the Earth. Access to the Earth’s interior is provided by analysis of the travel-times of seismic waves that have traversed the various internal regions and emerge at the surface, where they are recorded. </a:t>
            </a:r>
          </a:p>
          <a:p>
            <a:pPr algn="just">
              <a:buFontTx/>
              <a:buChar char="•"/>
            </a:pPr>
            <a:endParaRPr lang="en-US" sz="1600" b="0" dirty="0"/>
          </a:p>
          <a:p>
            <a:pPr algn="just">
              <a:buFontTx/>
              <a:buChar char="•"/>
            </a:pPr>
            <a:r>
              <a:rPr lang="en-US" sz="1600" b="0" dirty="0"/>
              <a:t> Travel-time (t) of a seismic ray to a known </a:t>
            </a:r>
            <a:r>
              <a:rPr lang="en-US" sz="1600" b="0" dirty="0" err="1"/>
              <a:t>epicentral</a:t>
            </a:r>
            <a:r>
              <a:rPr lang="en-US" sz="1600" b="0" dirty="0"/>
              <a:t> distance (</a:t>
            </a:r>
            <a:r>
              <a:rPr lang="en-US" sz="1600" b="0" dirty="0">
                <a:sym typeface="Symbol" pitchFamily="18" charset="2"/>
              </a:rPr>
              <a:t></a:t>
            </a:r>
            <a:r>
              <a:rPr lang="en-US" sz="1600" b="0" dirty="0"/>
              <a:t>) can be mathematically inverted to give the velocity V</a:t>
            </a:r>
            <a:r>
              <a:rPr lang="en-US" sz="1600" b="0" baseline="-25000" dirty="0"/>
              <a:t>0</a:t>
            </a:r>
            <a:r>
              <a:rPr lang="en-US" sz="1600" b="0" dirty="0"/>
              <a:t> at the deepest point of the path. The theory applies for P- and S-waves, the general velocity V being replaced by the appropriate velocity </a:t>
            </a:r>
            <a:r>
              <a:rPr lang="en-US" sz="1600" b="0" dirty="0">
                <a:sym typeface="Symbol" pitchFamily="18" charset="2"/>
              </a:rPr>
              <a:t></a:t>
            </a:r>
            <a:r>
              <a:rPr lang="en-US" sz="1600" b="0" dirty="0"/>
              <a:t> or </a:t>
            </a:r>
            <a:r>
              <a:rPr lang="en-US" sz="1600" b="0" dirty="0">
                <a:sym typeface="Symbol" pitchFamily="18" charset="2"/>
              </a:rPr>
              <a:t></a:t>
            </a:r>
            <a:r>
              <a:rPr lang="en-US" sz="1600" b="0" dirty="0"/>
              <a:t>, respectively.</a:t>
            </a:r>
          </a:p>
        </p:txBody>
      </p:sp>
      <p:pic>
        <p:nvPicPr>
          <p:cNvPr id="28" name="Picture 7"/>
          <p:cNvPicPr>
            <a:picLocks noChangeAspect="1" noChangeArrowheads="1"/>
          </p:cNvPicPr>
          <p:nvPr/>
        </p:nvPicPr>
        <p:blipFill>
          <a:blip r:embed="rId6" cstate="print"/>
          <a:srcRect/>
          <a:stretch>
            <a:fillRect/>
          </a:stretch>
        </p:blipFill>
        <p:spPr bwMode="auto">
          <a:xfrm>
            <a:off x="5580063" y="1628998"/>
            <a:ext cx="3430587" cy="27368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695529993"/>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2051720" y="1628800"/>
            <a:ext cx="5472608" cy="2988331"/>
          </a:xfrm>
          <a:prstGeom prst="rect">
            <a:avLst/>
          </a:prstGeom>
          <a:noFill/>
          <a:ln w="9525">
            <a:noFill/>
            <a:miter lim="800000"/>
            <a:headEnd/>
            <a:tailEnd/>
          </a:ln>
        </p:spPr>
      </p:pic>
      <p:pic>
        <p:nvPicPr>
          <p:cNvPr id="114691"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pic>
        <p:nvPicPr>
          <p:cNvPr id="114692" name="Picture 4"/>
          <p:cNvPicPr>
            <a:picLocks noChangeAspect="1" noChangeArrowheads="1"/>
          </p:cNvPicPr>
          <p:nvPr/>
        </p:nvPicPr>
        <p:blipFill>
          <a:blip r:embed="rId5" cstate="print"/>
          <a:srcRect/>
          <a:stretch>
            <a:fillRect/>
          </a:stretch>
        </p:blipFill>
        <p:spPr bwMode="auto">
          <a:xfrm>
            <a:off x="1043608" y="4869160"/>
            <a:ext cx="7430988" cy="1513991"/>
          </a:xfrm>
          <a:prstGeom prst="rect">
            <a:avLst/>
          </a:prstGeom>
          <a:noFill/>
          <a:ln w="9525">
            <a:noFill/>
            <a:miter lim="800000"/>
            <a:headEnd/>
            <a:tailEnd/>
          </a:ln>
        </p:spPr>
      </p:pic>
    </p:spTree>
    <p:extLst>
      <p:ext uri="{BB962C8B-B14F-4D97-AF65-F5344CB8AC3E}">
        <p14:creationId xmlns:p14="http://schemas.microsoft.com/office/powerpoint/2010/main" val="40519810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2051720" y="1628800"/>
            <a:ext cx="5472608" cy="2988331"/>
          </a:xfrm>
          <a:prstGeom prst="rect">
            <a:avLst/>
          </a:prstGeom>
          <a:noFill/>
          <a:ln w="9525">
            <a:noFill/>
            <a:miter lim="800000"/>
            <a:headEnd/>
            <a:tailEnd/>
          </a:ln>
        </p:spPr>
      </p:pic>
      <p:pic>
        <p:nvPicPr>
          <p:cNvPr id="114691"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pic>
        <p:nvPicPr>
          <p:cNvPr id="115715" name="Picture 3"/>
          <p:cNvPicPr>
            <a:picLocks noChangeAspect="1" noChangeArrowheads="1"/>
          </p:cNvPicPr>
          <p:nvPr/>
        </p:nvPicPr>
        <p:blipFill>
          <a:blip r:embed="rId5" cstate="print"/>
          <a:srcRect/>
          <a:stretch>
            <a:fillRect/>
          </a:stretch>
        </p:blipFill>
        <p:spPr bwMode="auto">
          <a:xfrm>
            <a:off x="576064" y="4077072"/>
            <a:ext cx="8028384" cy="2770643"/>
          </a:xfrm>
          <a:prstGeom prst="rect">
            <a:avLst/>
          </a:prstGeom>
          <a:noFill/>
          <a:ln w="9525">
            <a:noFill/>
            <a:miter lim="800000"/>
            <a:headEnd/>
            <a:tailEnd/>
          </a:ln>
        </p:spPr>
      </p:pic>
    </p:spTree>
    <p:extLst>
      <p:ext uri="{BB962C8B-B14F-4D97-AF65-F5344CB8AC3E}">
        <p14:creationId xmlns:p14="http://schemas.microsoft.com/office/powerpoint/2010/main" val="3394693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spTree>
    <p:extLst>
      <p:ext uri="{BB962C8B-B14F-4D97-AF65-F5344CB8AC3E}">
        <p14:creationId xmlns:p14="http://schemas.microsoft.com/office/powerpoint/2010/main" val="352051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2051720" y="1628800"/>
            <a:ext cx="5472608" cy="2988331"/>
          </a:xfrm>
          <a:prstGeom prst="rect">
            <a:avLst/>
          </a:prstGeom>
          <a:noFill/>
          <a:ln w="9525">
            <a:noFill/>
            <a:miter lim="800000"/>
            <a:headEnd/>
            <a:tailEnd/>
          </a:ln>
        </p:spPr>
      </p:pic>
      <p:pic>
        <p:nvPicPr>
          <p:cNvPr id="114691"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pic>
        <p:nvPicPr>
          <p:cNvPr id="116738" name="Picture 2"/>
          <p:cNvPicPr>
            <a:picLocks noChangeAspect="1" noChangeArrowheads="1"/>
          </p:cNvPicPr>
          <p:nvPr/>
        </p:nvPicPr>
        <p:blipFill>
          <a:blip r:embed="rId5" cstate="print"/>
          <a:srcRect/>
          <a:stretch>
            <a:fillRect/>
          </a:stretch>
        </p:blipFill>
        <p:spPr bwMode="auto">
          <a:xfrm>
            <a:off x="1043608" y="4077072"/>
            <a:ext cx="7128792" cy="2744585"/>
          </a:xfrm>
          <a:prstGeom prst="rect">
            <a:avLst/>
          </a:prstGeom>
          <a:noFill/>
          <a:ln w="9525">
            <a:noFill/>
            <a:miter lim="800000"/>
            <a:headEnd/>
            <a:tailEnd/>
          </a:ln>
        </p:spPr>
      </p:pic>
    </p:spTree>
    <p:extLst>
      <p:ext uri="{BB962C8B-B14F-4D97-AF65-F5344CB8AC3E}">
        <p14:creationId xmlns:p14="http://schemas.microsoft.com/office/powerpoint/2010/main" val="1401708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1115616" y="2060848"/>
            <a:ext cx="7092280" cy="370861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spTree>
    <p:extLst>
      <p:ext uri="{BB962C8B-B14F-4D97-AF65-F5344CB8AC3E}">
        <p14:creationId xmlns:p14="http://schemas.microsoft.com/office/powerpoint/2010/main" val="258328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4" cstate="print"/>
          <a:srcRect/>
          <a:stretch>
            <a:fillRect/>
          </a:stretch>
        </p:blipFill>
        <p:spPr bwMode="auto">
          <a:xfrm>
            <a:off x="924351" y="1024111"/>
            <a:ext cx="3790028" cy="2836937"/>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4149080"/>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Se assumiamo l’ampiezza dell’onda incidente come unitaria, gli spostamenti associati ad ogni onda si possono esprimere come: </a:t>
            </a:r>
            <a:endParaRPr lang="it-IT" sz="1600" dirty="0">
              <a:latin typeface="Calibri" pitchFamily="34" charset="0"/>
            </a:endParaRPr>
          </a:p>
        </p:txBody>
      </p:sp>
      <p:sp>
        <p:nvSpPr>
          <p:cNvPr id="26" name="Text Box 7"/>
          <p:cNvSpPr txBox="1">
            <a:spLocks noChangeArrowheads="1"/>
          </p:cNvSpPr>
          <p:nvPr/>
        </p:nvSpPr>
        <p:spPr bwMode="auto">
          <a:xfrm>
            <a:off x="4572000" y="1412776"/>
            <a:ext cx="4320480" cy="1079399"/>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Consideriamo quindi un’onda SH incidente dal basso verso l’alto come in figura. </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Indichiamo con </a:t>
            </a:r>
            <a:r>
              <a:rPr lang="it-IT" sz="1600" b="1" dirty="0" smtClean="0">
                <a:latin typeface="Calibri" pitchFamily="34" charset="0"/>
              </a:rPr>
              <a:t>l</a:t>
            </a:r>
            <a:r>
              <a:rPr lang="it-IT" sz="1600" dirty="0" smtClean="0">
                <a:latin typeface="Calibri" pitchFamily="34" charset="0"/>
              </a:rPr>
              <a:t>,</a:t>
            </a:r>
            <a:r>
              <a:rPr lang="it-IT" sz="1600" b="1" dirty="0" smtClean="0">
                <a:latin typeface="Calibri" pitchFamily="34" charset="0"/>
              </a:rPr>
              <a:t>m</a:t>
            </a:r>
            <a:r>
              <a:rPr lang="it-IT" sz="1600" dirty="0" smtClean="0">
                <a:latin typeface="Calibri" pitchFamily="34" charset="0"/>
              </a:rPr>
              <a:t>,</a:t>
            </a:r>
            <a:r>
              <a:rPr lang="it-IT" sz="1600" b="1" dirty="0" smtClean="0">
                <a:latin typeface="Calibri" pitchFamily="34" charset="0"/>
              </a:rPr>
              <a:t>n</a:t>
            </a:r>
            <a:r>
              <a:rPr lang="it-IT" sz="1600" dirty="0" smtClean="0">
                <a:latin typeface="Calibri" pitchFamily="34" charset="0"/>
              </a:rPr>
              <a:t> i vettori numeri d’onda associati all’onda incidente, riflessa e rifratta. Sarà </a:t>
            </a:r>
            <a:endParaRPr lang="it-IT" sz="1600" baseline="-25000" dirty="0">
              <a:latin typeface="Calibri" pitchFamily="34" charset="0"/>
            </a:endParaRPr>
          </a:p>
        </p:txBody>
      </p:sp>
      <p:graphicFrame>
        <p:nvGraphicFramePr>
          <p:cNvPr id="12" name="Object 11"/>
          <p:cNvGraphicFramePr>
            <a:graphicFrameLocks noChangeAspect="1"/>
          </p:cNvGraphicFramePr>
          <p:nvPr/>
        </p:nvGraphicFramePr>
        <p:xfrm>
          <a:off x="4788024" y="2708920"/>
          <a:ext cx="614040" cy="521934"/>
        </p:xfrm>
        <a:graphic>
          <a:graphicData uri="http://schemas.openxmlformats.org/presentationml/2006/ole">
            <mc:AlternateContent xmlns:mc="http://schemas.openxmlformats.org/markup-compatibility/2006">
              <mc:Choice xmlns:v="urn:schemas-microsoft-com:vml" Requires="v">
                <p:oleObj spid="_x0000_s100486" name="Equation" r:id="rId5" imgW="508000" imgH="431800" progId="Equation.3">
                  <p:embed/>
                </p:oleObj>
              </mc:Choice>
              <mc:Fallback>
                <p:oleObj name="Equation" r:id="rId5" imgW="508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2708920"/>
                        <a:ext cx="614040" cy="521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4" name="Object 4"/>
          <p:cNvGraphicFramePr>
            <a:graphicFrameLocks noChangeAspect="1"/>
          </p:cNvGraphicFramePr>
          <p:nvPr/>
        </p:nvGraphicFramePr>
        <p:xfrm>
          <a:off x="5799138" y="2781300"/>
          <a:ext cx="752475" cy="522288"/>
        </p:xfrm>
        <a:graphic>
          <a:graphicData uri="http://schemas.openxmlformats.org/presentationml/2006/ole">
            <mc:AlternateContent xmlns:mc="http://schemas.openxmlformats.org/markup-compatibility/2006">
              <mc:Choice xmlns:v="urn:schemas-microsoft-com:vml" Requires="v">
                <p:oleObj spid="_x0000_s100487" name="Equation" r:id="rId7" imgW="622030" imgH="431613" progId="Equation.3">
                  <p:embed/>
                </p:oleObj>
              </mc:Choice>
              <mc:Fallback>
                <p:oleObj name="Equation" r:id="rId7" imgW="622030" imgH="4316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9138" y="2781300"/>
                        <a:ext cx="752475"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5" name="Object 5"/>
          <p:cNvGraphicFramePr>
            <a:graphicFrameLocks noChangeAspect="1"/>
          </p:cNvGraphicFramePr>
          <p:nvPr/>
        </p:nvGraphicFramePr>
        <p:xfrm>
          <a:off x="6926263" y="2781300"/>
          <a:ext cx="660400" cy="522288"/>
        </p:xfrm>
        <a:graphic>
          <a:graphicData uri="http://schemas.openxmlformats.org/presentationml/2006/ole">
            <mc:AlternateContent xmlns:mc="http://schemas.openxmlformats.org/markup-compatibility/2006">
              <mc:Choice xmlns:v="urn:schemas-microsoft-com:vml" Requires="v">
                <p:oleObj spid="_x0000_s100488" name="Equation" r:id="rId9" imgW="545863" imgH="431613" progId="Equation.3">
                  <p:embed/>
                </p:oleObj>
              </mc:Choice>
              <mc:Fallback>
                <p:oleObj name="Equation" r:id="rId9" imgW="545863" imgH="43161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6263" y="2781300"/>
                        <a:ext cx="660400"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4572000" y="3573016"/>
          <a:ext cx="1197962" cy="264666"/>
        </p:xfrm>
        <a:graphic>
          <a:graphicData uri="http://schemas.openxmlformats.org/presentationml/2006/ole">
            <mc:AlternateContent xmlns:mc="http://schemas.openxmlformats.org/markup-compatibility/2006">
              <mc:Choice xmlns:v="urn:schemas-microsoft-com:vml" Requires="v">
                <p:oleObj spid="_x0000_s100489" name="Equation" r:id="rId11" imgW="1091726" imgH="241195" progId="Equation.3">
                  <p:embed/>
                </p:oleObj>
              </mc:Choice>
              <mc:Fallback>
                <p:oleObj name="Equation" r:id="rId11" imgW="1091726" imgH="24119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3573016"/>
                        <a:ext cx="1197962" cy="2646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7" name="Object 7"/>
          <p:cNvGraphicFramePr>
            <a:graphicFrameLocks noChangeAspect="1"/>
          </p:cNvGraphicFramePr>
          <p:nvPr/>
        </p:nvGraphicFramePr>
        <p:xfrm>
          <a:off x="5770563" y="3586163"/>
          <a:ext cx="1393825" cy="236537"/>
        </p:xfrm>
        <a:graphic>
          <a:graphicData uri="http://schemas.openxmlformats.org/presentationml/2006/ole">
            <mc:AlternateContent xmlns:mc="http://schemas.openxmlformats.org/markup-compatibility/2006">
              <mc:Choice xmlns:v="urn:schemas-microsoft-com:vml" Requires="v">
                <p:oleObj spid="_x0000_s100490" name="Equation" r:id="rId13" imgW="1269449" imgH="215806" progId="Equation.3">
                  <p:embed/>
                </p:oleObj>
              </mc:Choice>
              <mc:Fallback>
                <p:oleObj name="Equation" r:id="rId13" imgW="1269449" imgH="21580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0563" y="3586163"/>
                        <a:ext cx="1393825" cy="23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8" name="Object 8"/>
          <p:cNvGraphicFramePr>
            <a:graphicFrameLocks noChangeAspect="1"/>
          </p:cNvGraphicFramePr>
          <p:nvPr/>
        </p:nvGraphicFramePr>
        <p:xfrm>
          <a:off x="7462838" y="3586163"/>
          <a:ext cx="1323975" cy="236537"/>
        </p:xfrm>
        <a:graphic>
          <a:graphicData uri="http://schemas.openxmlformats.org/presentationml/2006/ole">
            <mc:AlternateContent xmlns:mc="http://schemas.openxmlformats.org/markup-compatibility/2006">
              <mc:Choice xmlns:v="urn:schemas-microsoft-com:vml" Requires="v">
                <p:oleObj spid="_x0000_s100491" name="Equation" r:id="rId15" imgW="1205977" imgH="215806" progId="Equation.3">
                  <p:embed/>
                </p:oleObj>
              </mc:Choice>
              <mc:Fallback>
                <p:oleObj name="Equation" r:id="rId15" imgW="1205977" imgH="215806"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2838" y="3586163"/>
                        <a:ext cx="1323975" cy="23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7"/>
          <p:cNvSpPr txBox="1">
            <a:spLocks noChangeArrowheads="1"/>
          </p:cNvSpPr>
          <p:nvPr/>
        </p:nvSpPr>
        <p:spPr bwMode="auto">
          <a:xfrm>
            <a:off x="827584" y="4725144"/>
            <a:ext cx="19087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Onda incidente:</a:t>
            </a:r>
            <a:endParaRPr lang="it-IT" sz="1600" dirty="0">
              <a:latin typeface="Calibri" pitchFamily="34" charset="0"/>
            </a:endParaRPr>
          </a:p>
        </p:txBody>
      </p:sp>
      <p:sp>
        <p:nvSpPr>
          <p:cNvPr id="17" name="Text Box 7"/>
          <p:cNvSpPr txBox="1">
            <a:spLocks noChangeArrowheads="1"/>
          </p:cNvSpPr>
          <p:nvPr/>
        </p:nvSpPr>
        <p:spPr bwMode="auto">
          <a:xfrm>
            <a:off x="3563888" y="4725144"/>
            <a:ext cx="19087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Onda riflessa:</a:t>
            </a:r>
            <a:endParaRPr lang="it-IT" sz="1600" dirty="0">
              <a:latin typeface="Calibri" pitchFamily="34" charset="0"/>
            </a:endParaRPr>
          </a:p>
        </p:txBody>
      </p:sp>
      <p:sp>
        <p:nvSpPr>
          <p:cNvPr id="18" name="Text Box 7"/>
          <p:cNvSpPr txBox="1">
            <a:spLocks noChangeArrowheads="1"/>
          </p:cNvSpPr>
          <p:nvPr/>
        </p:nvSpPr>
        <p:spPr bwMode="auto">
          <a:xfrm>
            <a:off x="6156176" y="4725144"/>
            <a:ext cx="19087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Onda trasmessa:</a:t>
            </a:r>
            <a:endParaRPr lang="it-IT" sz="1600" dirty="0">
              <a:latin typeface="Calibri" pitchFamily="34" charset="0"/>
            </a:endParaRPr>
          </a:p>
        </p:txBody>
      </p:sp>
      <p:graphicFrame>
        <p:nvGraphicFramePr>
          <p:cNvPr id="19" name="Object 18"/>
          <p:cNvGraphicFramePr>
            <a:graphicFrameLocks noChangeAspect="1"/>
          </p:cNvGraphicFramePr>
          <p:nvPr/>
        </p:nvGraphicFramePr>
        <p:xfrm>
          <a:off x="738633" y="5157192"/>
          <a:ext cx="1673127" cy="360040"/>
        </p:xfrm>
        <a:graphic>
          <a:graphicData uri="http://schemas.openxmlformats.org/presentationml/2006/ole">
            <mc:AlternateContent xmlns:mc="http://schemas.openxmlformats.org/markup-compatibility/2006">
              <mc:Choice xmlns:v="urn:schemas-microsoft-com:vml" Requires="v">
                <p:oleObj spid="_x0000_s100492" name="Equation" r:id="rId17" imgW="1002865" imgH="215806" progId="Equation.3">
                  <p:embed/>
                </p:oleObj>
              </mc:Choice>
              <mc:Fallback>
                <p:oleObj name="Equation" r:id="rId17" imgW="1002865" imgH="215806"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8633" y="5157192"/>
                        <a:ext cx="1673127"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10" name="Object 10"/>
          <p:cNvGraphicFramePr>
            <a:graphicFrameLocks noChangeAspect="1"/>
          </p:cNvGraphicFramePr>
          <p:nvPr/>
        </p:nvGraphicFramePr>
        <p:xfrm>
          <a:off x="3292475" y="5157788"/>
          <a:ext cx="1927225" cy="358775"/>
        </p:xfrm>
        <a:graphic>
          <a:graphicData uri="http://schemas.openxmlformats.org/presentationml/2006/ole">
            <mc:AlternateContent xmlns:mc="http://schemas.openxmlformats.org/markup-compatibility/2006">
              <mc:Choice xmlns:v="urn:schemas-microsoft-com:vml" Requires="v">
                <p:oleObj spid="_x0000_s100493" name="Equation" r:id="rId19" imgW="1155199" imgH="215806" progId="Equation.3">
                  <p:embed/>
                </p:oleObj>
              </mc:Choice>
              <mc:Fallback>
                <p:oleObj name="Equation" r:id="rId19" imgW="1155199" imgH="215806"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92475" y="5157788"/>
                        <a:ext cx="1927225"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11" name="Object 11"/>
          <p:cNvGraphicFramePr>
            <a:graphicFrameLocks noChangeAspect="1"/>
          </p:cNvGraphicFramePr>
          <p:nvPr/>
        </p:nvGraphicFramePr>
        <p:xfrm>
          <a:off x="6072188" y="5157788"/>
          <a:ext cx="1841500" cy="358775"/>
        </p:xfrm>
        <a:graphic>
          <a:graphicData uri="http://schemas.openxmlformats.org/presentationml/2006/ole">
            <mc:AlternateContent xmlns:mc="http://schemas.openxmlformats.org/markup-compatibility/2006">
              <mc:Choice xmlns:v="urn:schemas-microsoft-com:vml" Requires="v">
                <p:oleObj spid="_x0000_s100494" name="Equation" r:id="rId21" imgW="1104421" imgH="215806" progId="Equation.3">
                  <p:embed/>
                </p:oleObj>
              </mc:Choice>
              <mc:Fallback>
                <p:oleObj name="Equation" r:id="rId21" imgW="1104421" imgH="215806"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72188" y="5157788"/>
                        <a:ext cx="18415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 Box 7"/>
          <p:cNvSpPr txBox="1">
            <a:spLocks noChangeArrowheads="1"/>
          </p:cNvSpPr>
          <p:nvPr/>
        </p:nvSpPr>
        <p:spPr bwMode="auto">
          <a:xfrm>
            <a:off x="107504" y="5805264"/>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dove R e T sono i coefficienti di riflessione e rifrazione.</a:t>
            </a:r>
            <a:endParaRPr lang="it-IT" sz="1600" dirty="0">
              <a:latin typeface="Calibri" pitchFamily="34" charset="0"/>
            </a:endParaRPr>
          </a:p>
        </p:txBody>
      </p:sp>
      <p:graphicFrame>
        <p:nvGraphicFramePr>
          <p:cNvPr id="2" name="Object 1"/>
          <p:cNvGraphicFramePr>
            <a:graphicFrameLocks noChangeAspect="1"/>
          </p:cNvGraphicFramePr>
          <p:nvPr>
            <p:extLst/>
          </p:nvPr>
        </p:nvGraphicFramePr>
        <p:xfrm>
          <a:off x="107553" y="1578979"/>
          <a:ext cx="1008063" cy="280988"/>
        </p:xfrm>
        <a:graphic>
          <a:graphicData uri="http://schemas.openxmlformats.org/presentationml/2006/ole">
            <mc:AlternateContent xmlns:mc="http://schemas.openxmlformats.org/markup-compatibility/2006">
              <mc:Choice xmlns:v="urn:schemas-microsoft-com:vml" Requires="v">
                <p:oleObj spid="_x0000_s100495" name="Equation" r:id="rId23" imgW="964781" imgH="215806" progId="Equation.3">
                  <p:embed/>
                </p:oleObj>
              </mc:Choice>
              <mc:Fallback>
                <p:oleObj name="Equation" r:id="rId23" imgW="964781" imgH="215806"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53" y="1578979"/>
                        <a:ext cx="1008063" cy="28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137716" y="2166354"/>
          <a:ext cx="942975" cy="276225"/>
        </p:xfrm>
        <a:graphic>
          <a:graphicData uri="http://schemas.openxmlformats.org/presentationml/2006/ole">
            <mc:AlternateContent xmlns:mc="http://schemas.openxmlformats.org/markup-compatibility/2006">
              <mc:Choice xmlns:v="urn:schemas-microsoft-com:vml" Requires="v">
                <p:oleObj spid="_x0000_s100496" name="Equation" r:id="rId25" imgW="863225" imgH="203112" progId="Equation.3">
                  <p:embed/>
                </p:oleObj>
              </mc:Choice>
              <mc:Fallback>
                <p:oleObj name="Equation" r:id="rId25" imgW="863225" imgH="203112"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7716" y="2166354"/>
                        <a:ext cx="9429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407591" y="2615617"/>
          <a:ext cx="395287" cy="474662"/>
        </p:xfrm>
        <a:graphic>
          <a:graphicData uri="http://schemas.openxmlformats.org/presentationml/2006/ole">
            <mc:AlternateContent xmlns:mc="http://schemas.openxmlformats.org/markup-compatibility/2006">
              <mc:Choice xmlns:v="urn:schemas-microsoft-com:vml" Requires="v">
                <p:oleObj spid="_x0000_s100497" name="Equation" r:id="rId27" imgW="406048" imgH="393359" progId="Equation.3">
                  <p:embed/>
                </p:oleObj>
              </mc:Choice>
              <mc:Fallback>
                <p:oleObj name="Equation" r:id="rId27" imgW="406048" imgH="393359"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7591" y="2615617"/>
                        <a:ext cx="395287"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67968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spTree>
    <p:extLst>
      <p:ext uri="{BB962C8B-B14F-4D97-AF65-F5344CB8AC3E}">
        <p14:creationId xmlns:p14="http://schemas.microsoft.com/office/powerpoint/2010/main" val="1358281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1943707" y="1340768"/>
            <a:ext cx="5472608" cy="2988331"/>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2293030" y="3797232"/>
            <a:ext cx="4773963" cy="3060768"/>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115616" y="1047024"/>
            <a:ext cx="7128792" cy="509768"/>
          </a:xfrm>
          <a:prstGeom prst="rect">
            <a:avLst/>
          </a:prstGeom>
          <a:noFill/>
          <a:ln w="9525">
            <a:noFill/>
            <a:miter lim="800000"/>
            <a:headEnd/>
            <a:tailEnd/>
          </a:ln>
        </p:spPr>
      </p:pic>
    </p:spTree>
    <p:extLst>
      <p:ext uri="{BB962C8B-B14F-4D97-AF65-F5344CB8AC3E}">
        <p14:creationId xmlns:p14="http://schemas.microsoft.com/office/powerpoint/2010/main" val="452827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3568" y="1268760"/>
            <a:ext cx="7452319" cy="5507604"/>
            <a:chOff x="683568" y="1233764"/>
            <a:chExt cx="7452319" cy="5507604"/>
          </a:xfrm>
        </p:grpSpPr>
        <p:pic>
          <p:nvPicPr>
            <p:cNvPr id="118787" name="Picture 3"/>
            <p:cNvPicPr>
              <a:picLocks noChangeAspect="1" noChangeArrowheads="1"/>
            </p:cNvPicPr>
            <p:nvPr/>
          </p:nvPicPr>
          <p:blipFill>
            <a:blip r:embed="rId3" cstate="print"/>
            <a:srcRect/>
            <a:stretch>
              <a:fillRect/>
            </a:stretch>
          </p:blipFill>
          <p:spPr bwMode="auto">
            <a:xfrm>
              <a:off x="683568" y="1233764"/>
              <a:ext cx="7452319" cy="5507604"/>
            </a:xfrm>
            <a:prstGeom prst="rect">
              <a:avLst/>
            </a:prstGeom>
            <a:noFill/>
            <a:ln w="9525">
              <a:noFill/>
              <a:miter lim="800000"/>
              <a:headEnd/>
              <a:tailEnd/>
            </a:ln>
          </p:spPr>
        </p:pic>
        <p:sp>
          <p:nvSpPr>
            <p:cNvPr id="3" name="Rectangle 2"/>
            <p:cNvSpPr/>
            <p:nvPr/>
          </p:nvSpPr>
          <p:spPr bwMode="auto">
            <a:xfrm>
              <a:off x="2555776" y="2924944"/>
              <a:ext cx="3600400" cy="26065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charset="0"/>
              </a:endParaRPr>
            </a:p>
          </p:txBody>
        </p:sp>
      </p:grpSp>
      <mc:AlternateContent xmlns:mc="http://schemas.openxmlformats.org/markup-compatibility/2006" xmlns:a14="http://schemas.microsoft.com/office/drawing/2010/main">
        <mc:Choice Requires="a14">
          <p:sp>
            <p:nvSpPr>
              <p:cNvPr id="2" name="TextBox 1"/>
              <p:cNvSpPr txBox="1"/>
              <p:nvPr/>
            </p:nvSpPr>
            <p:spPr>
              <a:xfrm>
                <a:off x="3389196" y="2852936"/>
                <a:ext cx="2759153" cy="2643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𝑡</m:t>
                      </m:r>
                      <m:r>
                        <a:rPr lang="en-GB" sz="1400" b="0" i="1" smtClean="0">
                          <a:latin typeface="Cambria Math" panose="02040503050406030204" pitchFamily="18" charset="0"/>
                        </a:rPr>
                        <m:t>= </m:t>
                      </m:r>
                      <m:f>
                        <m:fPr>
                          <m:ctrlPr>
                            <a:rPr lang="en-GB" sz="1400" b="0" i="1" smtClean="0">
                              <a:latin typeface="Cambria Math" panose="02040503050406030204" pitchFamily="18" charset="0"/>
                            </a:rPr>
                          </m:ctrlPr>
                        </m:fPr>
                        <m:num>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2</m:t>
                              </m:r>
                              <m:r>
                                <a:rPr lang="en-GB" sz="1400" b="0" i="1" smtClean="0">
                                  <a:latin typeface="Cambria Math" panose="02040503050406030204" pitchFamily="18" charset="0"/>
                                </a:rPr>
                                <m:t>𝑧</m:t>
                              </m:r>
                            </m:e>
                            <m:sub>
                              <m:r>
                                <a:rPr lang="en-GB" sz="1400" b="0" i="1" smtClean="0">
                                  <a:latin typeface="Cambria Math" panose="02040503050406030204" pitchFamily="18" charset="0"/>
                                </a:rPr>
                                <m:t>1</m:t>
                              </m:r>
                            </m:sub>
                          </m:sSub>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1</m:t>
                              </m:r>
                            </m:sub>
                          </m:s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𝑐𝑜𝑠𝑖</m:t>
                              </m:r>
                            </m:e>
                            <m:sub>
                              <m:r>
                                <a:rPr lang="en-GB" sz="1400" b="0" i="1" smtClean="0">
                                  <a:latin typeface="Cambria Math" panose="02040503050406030204" pitchFamily="18" charset="0"/>
                                </a:rPr>
                                <m:t>𝑐</m:t>
                              </m:r>
                            </m:sub>
                          </m:sSub>
                        </m:den>
                      </m:f>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𝑥</m:t>
                          </m:r>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Sub>
                        </m:den>
                      </m:f>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2</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𝑧</m:t>
                              </m:r>
                            </m:e>
                            <m:sub>
                              <m:r>
                                <a:rPr lang="en-GB" sz="1400" b="0" i="1" smtClean="0">
                                  <a:latin typeface="Cambria Math" panose="02040503050406030204" pitchFamily="18" charset="0"/>
                                </a:rPr>
                                <m:t>1</m:t>
                              </m:r>
                            </m:sub>
                          </m:sSub>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Sub>
                        </m:den>
                      </m:f>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tan</m:t>
                          </m:r>
                        </m:fName>
                        <m:e>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𝑖</m:t>
                              </m:r>
                            </m:e>
                            <m:sub>
                              <m:r>
                                <a:rPr lang="en-GB" sz="1400" b="0" i="1" smtClean="0">
                                  <a:latin typeface="Cambria Math" panose="02040503050406030204" pitchFamily="18" charset="0"/>
                                </a:rPr>
                                <m:t>𝑐</m:t>
                              </m:r>
                            </m:sub>
                          </m:sSub>
                        </m:e>
                      </m:func>
                    </m:oMath>
                  </m:oMathPara>
                </a14:m>
                <a:endParaRPr lang="en-GB" sz="1400" b="0" dirty="0" smtClean="0"/>
              </a:p>
              <a:p>
                <a:endParaRPr lang="en-GB" sz="1400" dirty="0"/>
              </a:p>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 </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2</m:t>
                              </m:r>
                              <m:r>
                                <a:rPr lang="en-GB" sz="1400" i="1">
                                  <a:latin typeface="Cambria Math" panose="02040503050406030204" pitchFamily="18" charset="0"/>
                                </a:rPr>
                                <m:t>𝑧</m:t>
                              </m:r>
                            </m:e>
                            <m:sub>
                              <m:r>
                                <a:rPr lang="en-GB" sz="1400" i="1">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1</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𝑐𝑜𝑠𝑖</m:t>
                              </m:r>
                            </m:e>
                            <m:sub>
                              <m:r>
                                <a:rPr lang="en-GB" sz="1400" i="1">
                                  <a:latin typeface="Cambria Math" panose="02040503050406030204" pitchFamily="18" charset="0"/>
                                </a:rPr>
                                <m:t>𝑐</m:t>
                              </m:r>
                            </m:sub>
                          </m:sSub>
                        </m:den>
                      </m:f>
                      <m:d>
                        <m:dPr>
                          <m:begChr m:val="["/>
                          <m:endChr m:val="]"/>
                          <m:ctrlPr>
                            <a:rPr lang="en-GB" sz="1400" i="1" smtClean="0">
                              <a:latin typeface="Cambria Math" panose="02040503050406030204" pitchFamily="18" charset="0"/>
                            </a:rPr>
                          </m:ctrlPr>
                        </m:dPr>
                        <m:e>
                          <m:r>
                            <a:rPr lang="en-GB" sz="1400" b="0" i="1" smtClean="0">
                              <a:latin typeface="Cambria Math" panose="02040503050406030204" pitchFamily="18" charset="0"/>
                            </a:rPr>
                            <m:t>1−</m:t>
                          </m:r>
                          <m:f>
                            <m:fPr>
                              <m:ctrlPr>
                                <a:rPr lang="en-GB" sz="1400" b="0" i="1" smtClean="0">
                                  <a:latin typeface="Cambria Math" panose="02040503050406030204" pitchFamily="18" charset="0"/>
                                </a:rPr>
                              </m:ctrlPr>
                            </m:fPr>
                            <m:num>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1</m:t>
                                  </m:r>
                                </m:sub>
                              </m:sSub>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Sub>
                            </m:den>
                          </m:f>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sin</m:t>
                              </m:r>
                            </m:fName>
                            <m:e>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𝑖</m:t>
                                  </m:r>
                                </m:e>
                                <m:sub>
                                  <m:r>
                                    <a:rPr lang="en-GB" sz="1400" b="0" i="1" smtClean="0">
                                      <a:latin typeface="Cambria Math" panose="02040503050406030204" pitchFamily="18" charset="0"/>
                                    </a:rPr>
                                    <m:t>𝑐</m:t>
                                  </m:r>
                                </m:sub>
                              </m:sSub>
                            </m:e>
                          </m:func>
                        </m:e>
                      </m:d>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𝑥</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2</m:t>
                              </m:r>
                            </m:sub>
                          </m:sSub>
                        </m:den>
                      </m:f>
                    </m:oMath>
                  </m:oMathPara>
                </a14:m>
                <a:endParaRPr lang="it-IT" sz="1400" dirty="0" smtClean="0"/>
              </a:p>
              <a:p>
                <a:endParaRPr lang="en-GB" sz="1400" dirty="0"/>
              </a:p>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 </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2</m:t>
                              </m:r>
                              <m:r>
                                <a:rPr lang="en-GB" sz="1400" i="1">
                                  <a:latin typeface="Cambria Math" panose="02040503050406030204" pitchFamily="18" charset="0"/>
                                </a:rPr>
                                <m:t>𝑧</m:t>
                              </m:r>
                            </m:e>
                            <m:sub>
                              <m:r>
                                <a:rPr lang="en-GB" sz="1400" i="1">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1</m:t>
                              </m:r>
                            </m:sub>
                          </m:sSub>
                        </m:den>
                      </m:f>
                      <m:func>
                        <m:funcPr>
                          <m:ctrlPr>
                            <a:rPr lang="en-GB" sz="1400" i="1" smtClean="0">
                              <a:latin typeface="Cambria Math" panose="02040503050406030204" pitchFamily="18" charset="0"/>
                            </a:rPr>
                          </m:ctrlPr>
                        </m:funcPr>
                        <m:fName>
                          <m:r>
                            <m:rPr>
                              <m:sty m:val="p"/>
                            </m:rPr>
                            <a:rPr lang="en-GB" sz="1400" i="0" smtClean="0">
                              <a:latin typeface="Cambria Math" panose="02040503050406030204" pitchFamily="18" charset="0"/>
                            </a:rPr>
                            <m:t>cos</m:t>
                          </m:r>
                        </m:fName>
                        <m:e>
                          <m:sSub>
                            <m:sSubPr>
                              <m:ctrlPr>
                                <a:rPr lang="en-GB" sz="1400" i="1" smtClean="0">
                                  <a:latin typeface="Cambria Math" panose="02040503050406030204" pitchFamily="18" charset="0"/>
                                </a:rPr>
                              </m:ctrlPr>
                            </m:sSubPr>
                            <m:e>
                              <m:r>
                                <a:rPr lang="en-GB" sz="1400" b="0" i="1" smtClean="0">
                                  <a:latin typeface="Cambria Math" panose="02040503050406030204" pitchFamily="18" charset="0"/>
                                </a:rPr>
                                <m:t>𝑖</m:t>
                              </m:r>
                            </m:e>
                            <m:sub>
                              <m:r>
                                <a:rPr lang="en-GB" sz="1400" b="0" i="1" smtClean="0">
                                  <a:latin typeface="Cambria Math" panose="02040503050406030204" pitchFamily="18" charset="0"/>
                                </a:rPr>
                                <m:t>𝑐</m:t>
                              </m:r>
                            </m:sub>
                          </m:sSub>
                        </m:e>
                      </m:func>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𝑥</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2</m:t>
                              </m:r>
                            </m:sub>
                          </m:sSub>
                        </m:den>
                      </m:f>
                    </m:oMath>
                  </m:oMathPara>
                </a14:m>
                <a:endParaRPr lang="it-IT" sz="1400" dirty="0" smtClean="0"/>
              </a:p>
              <a:p>
                <a:endParaRPr lang="en-GB" sz="1400" dirty="0"/>
              </a:p>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 </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2</m:t>
                              </m:r>
                              <m:r>
                                <a:rPr lang="en-GB" sz="1400" i="1">
                                  <a:latin typeface="Cambria Math" panose="02040503050406030204" pitchFamily="18" charset="0"/>
                                </a:rPr>
                                <m:t>𝑧</m:t>
                              </m:r>
                            </m:e>
                            <m:sub>
                              <m:r>
                                <a:rPr lang="en-GB" sz="1400" i="1">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1</m:t>
                              </m:r>
                            </m:sub>
                          </m:sSub>
                        </m:den>
                      </m:f>
                      <m:rad>
                        <m:radPr>
                          <m:degHide m:val="on"/>
                          <m:ctrlPr>
                            <a:rPr lang="en-GB" sz="1400" i="1" smtClean="0">
                              <a:latin typeface="Cambria Math" panose="02040503050406030204" pitchFamily="18" charset="0"/>
                            </a:rPr>
                          </m:ctrlPr>
                        </m:radPr>
                        <m:deg/>
                        <m:e>
                          <m:r>
                            <a:rPr lang="en-GB" sz="1400" b="0" i="1" smtClean="0">
                              <a:latin typeface="Cambria Math" panose="02040503050406030204" pitchFamily="18" charset="0"/>
                            </a:rPr>
                            <m:t>1−</m:t>
                          </m:r>
                          <m:f>
                            <m:fPr>
                              <m:ctrlPr>
                                <a:rPr lang="en-GB" sz="1400" b="0" i="1" smtClean="0">
                                  <a:latin typeface="Cambria Math" panose="02040503050406030204" pitchFamily="18" charset="0"/>
                                </a:rPr>
                              </m:ctrlPr>
                            </m:fPr>
                            <m:num>
                              <m:sSubSup>
                                <m:sSubSupPr>
                                  <m:ctrlPr>
                                    <a:rPr lang="en-GB" sz="1400" b="0" i="1" smtClean="0">
                                      <a:latin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1</m:t>
                                  </m:r>
                                </m:sub>
                                <m:sup>
                                  <m:r>
                                    <a:rPr lang="en-GB" sz="1400" b="0" i="1" smtClean="0">
                                      <a:latin typeface="Cambria Math" panose="02040503050406030204" pitchFamily="18" charset="0"/>
                                    </a:rPr>
                                    <m:t>2</m:t>
                                  </m:r>
                                </m:sup>
                              </m:sSubSup>
                            </m:num>
                            <m:den>
                              <m:sSubSup>
                                <m:sSubSupPr>
                                  <m:ctrlPr>
                                    <a:rPr lang="en-GB" sz="1400" b="0" i="1" smtClean="0">
                                      <a:latin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up>
                                  <m:r>
                                    <a:rPr lang="en-GB" sz="1400" b="0" i="1" smtClean="0">
                                      <a:latin typeface="Cambria Math" panose="02040503050406030204" pitchFamily="18" charset="0"/>
                                    </a:rPr>
                                    <m:t>2</m:t>
                                  </m:r>
                                </m:sup>
                              </m:sSubSup>
                            </m:den>
                          </m:f>
                        </m:e>
                      </m:rad>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𝑥</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2</m:t>
                              </m:r>
                            </m:sub>
                          </m:sSub>
                        </m:den>
                      </m:f>
                    </m:oMath>
                  </m:oMathPara>
                </a14:m>
                <a:endParaRPr lang="it-IT"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3389196" y="2852936"/>
                <a:ext cx="2759153" cy="2643288"/>
              </a:xfrm>
              <a:prstGeom prst="rect">
                <a:avLst/>
              </a:prstGeom>
              <a:blipFill rotWithShape="0">
                <a:blip r:embed="rId4"/>
                <a:stretch>
                  <a:fillRect/>
                </a:stretch>
              </a:blipFill>
            </p:spPr>
            <p:txBody>
              <a:bodyPr/>
              <a:lstStyle/>
              <a:p>
                <a:r>
                  <a:rPr lang="it-IT">
                    <a:noFill/>
                  </a:rPr>
                  <a:t> </a:t>
                </a:r>
              </a:p>
            </p:txBody>
          </p:sp>
        </mc:Fallback>
      </mc:AlternateContent>
      <p:grpSp>
        <p:nvGrpSpPr>
          <p:cNvPr id="16" name="Group 15"/>
          <p:cNvGrpSpPr/>
          <p:nvPr/>
        </p:nvGrpSpPr>
        <p:grpSpPr>
          <a:xfrm>
            <a:off x="1547664" y="2772512"/>
            <a:ext cx="3099746" cy="1041000"/>
            <a:chOff x="1547664" y="2772512"/>
            <a:chExt cx="3099746" cy="1041000"/>
          </a:xfrm>
        </p:grpSpPr>
        <p:grpSp>
          <p:nvGrpSpPr>
            <p:cNvPr id="9" name="Group 8"/>
            <p:cNvGrpSpPr/>
            <p:nvPr/>
          </p:nvGrpSpPr>
          <p:grpSpPr>
            <a:xfrm>
              <a:off x="1547664" y="3504127"/>
              <a:ext cx="1530813" cy="309385"/>
              <a:chOff x="1385004" y="3501008"/>
              <a:chExt cx="1530813" cy="309385"/>
            </a:xfrm>
          </p:grpSpPr>
          <p:pic>
            <p:nvPicPr>
              <p:cNvPr id="7" name="Picture 2"/>
              <p:cNvPicPr>
                <a:picLocks noChangeAspect="1" noChangeArrowheads="1"/>
              </p:cNvPicPr>
              <p:nvPr/>
            </p:nvPicPr>
            <p:blipFill rotWithShape="1">
              <a:blip r:embed="rId5" cstate="print"/>
              <a:srcRect l="45250" t="56463" r="30617" b="34127"/>
              <a:stretch/>
            </p:blipFill>
            <p:spPr bwMode="auto">
              <a:xfrm>
                <a:off x="1763688" y="3501008"/>
                <a:ext cx="1152129" cy="288032"/>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46229" t="70311" r="44721" b="20279"/>
              <a:stretch/>
            </p:blipFill>
            <p:spPr bwMode="auto">
              <a:xfrm>
                <a:off x="1385004" y="3522361"/>
                <a:ext cx="432049" cy="288032"/>
              </a:xfrm>
              <a:prstGeom prst="rect">
                <a:avLst/>
              </a:prstGeom>
              <a:noFill/>
              <a:ln w="9525">
                <a:noFill/>
                <a:miter lim="800000"/>
                <a:headEnd/>
                <a:tailEnd/>
              </a:ln>
            </p:spPr>
          </p:pic>
        </p:grpSp>
        <p:sp>
          <p:nvSpPr>
            <p:cNvPr id="5" name="Oval 4"/>
            <p:cNvSpPr/>
            <p:nvPr/>
          </p:nvSpPr>
          <p:spPr bwMode="auto">
            <a:xfrm>
              <a:off x="3923928" y="2772512"/>
              <a:ext cx="723482" cy="66055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noFill/>
                <a:effectLst/>
                <a:latin typeface="Arial" charset="0"/>
                <a:cs typeface="Arial" charset="0"/>
              </a:endParaRPr>
            </a:p>
          </p:txBody>
        </p:sp>
        <p:cxnSp>
          <p:nvCxnSpPr>
            <p:cNvPr id="13" name="Straight Connector 12"/>
            <p:cNvCxnSpPr>
              <a:stCxn id="5" idx="2"/>
            </p:cNvCxnSpPr>
            <p:nvPr/>
          </p:nvCxnSpPr>
          <p:spPr bwMode="auto">
            <a:xfrm flipH="1">
              <a:off x="2267744" y="3102790"/>
              <a:ext cx="1656184" cy="419571"/>
            </a:xfrm>
            <a:prstGeom prst="line">
              <a:avLst/>
            </a:prstGeom>
            <a:solidFill>
              <a:srgbClr val="00B8FF"/>
            </a:solidFill>
            <a:ln w="9525" cap="flat" cmpd="sng" algn="ctr">
              <a:solidFill>
                <a:srgbClr val="FF0000"/>
              </a:solidFill>
              <a:prstDash val="solid"/>
              <a:round/>
              <a:headEnd type="none" w="med" len="med"/>
              <a:tailEnd type="none" w="med" len="med"/>
            </a:ln>
            <a:effectLst/>
          </p:spPr>
        </p:cxnSp>
      </p:grpSp>
      <p:grpSp>
        <p:nvGrpSpPr>
          <p:cNvPr id="17" name="Group 16"/>
          <p:cNvGrpSpPr/>
          <p:nvPr/>
        </p:nvGrpSpPr>
        <p:grpSpPr>
          <a:xfrm>
            <a:off x="4716016" y="2772512"/>
            <a:ext cx="2952328" cy="1074313"/>
            <a:chOff x="4716016" y="2772512"/>
            <a:chExt cx="2952328" cy="1074313"/>
          </a:xfrm>
        </p:grpSpPr>
        <p:pic>
          <p:nvPicPr>
            <p:cNvPr id="6" name="Picture 2"/>
            <p:cNvPicPr>
              <a:picLocks noChangeAspect="1" noChangeArrowheads="1"/>
            </p:cNvPicPr>
            <p:nvPr/>
          </p:nvPicPr>
          <p:blipFill rotWithShape="1">
            <a:blip r:embed="rId5" cstate="print"/>
            <a:srcRect l="41481" t="89399" r="28352"/>
            <a:stretch/>
          </p:blipFill>
          <p:spPr bwMode="auto">
            <a:xfrm>
              <a:off x="6228183" y="3522361"/>
              <a:ext cx="1440161" cy="324464"/>
            </a:xfrm>
            <a:prstGeom prst="rect">
              <a:avLst/>
            </a:prstGeom>
            <a:noFill/>
            <a:ln w="9525">
              <a:noFill/>
              <a:miter lim="800000"/>
              <a:headEnd/>
              <a:tailEnd/>
            </a:ln>
          </p:spPr>
        </p:pic>
        <p:sp>
          <p:nvSpPr>
            <p:cNvPr id="11" name="Oval 10"/>
            <p:cNvSpPr/>
            <p:nvPr/>
          </p:nvSpPr>
          <p:spPr bwMode="auto">
            <a:xfrm>
              <a:off x="4716016" y="2772512"/>
              <a:ext cx="1224136" cy="66055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noFill/>
                <a:effectLst/>
                <a:latin typeface="Arial" charset="0"/>
                <a:cs typeface="Arial" charset="0"/>
              </a:endParaRPr>
            </a:p>
          </p:txBody>
        </p:sp>
        <p:cxnSp>
          <p:nvCxnSpPr>
            <p:cNvPr id="15" name="Straight Connector 14"/>
            <p:cNvCxnSpPr>
              <a:endCxn id="6" idx="0"/>
            </p:cNvCxnSpPr>
            <p:nvPr/>
          </p:nvCxnSpPr>
          <p:spPr bwMode="auto">
            <a:xfrm>
              <a:off x="5940152" y="3102790"/>
              <a:ext cx="1008112" cy="419571"/>
            </a:xfrm>
            <a:prstGeom prst="line">
              <a:avLst/>
            </a:prstGeom>
            <a:solidFill>
              <a:srgbClr val="00B8FF"/>
            </a:solidFill>
            <a:ln w="952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91688760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spTree>
    <p:extLst>
      <p:ext uri="{BB962C8B-B14F-4D97-AF65-F5344CB8AC3E}">
        <p14:creationId xmlns:p14="http://schemas.microsoft.com/office/powerpoint/2010/main" val="3226369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srcRect b="67046"/>
          <a:stretch/>
        </p:blipFill>
        <p:spPr bwMode="auto">
          <a:xfrm>
            <a:off x="611560" y="1196753"/>
            <a:ext cx="8028384" cy="165618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339752" y="3284984"/>
            <a:ext cx="4320480" cy="2963808"/>
          </a:xfrm>
          <a:prstGeom prst="rect">
            <a:avLst/>
          </a:prstGeom>
          <a:noFill/>
          <a:ln w="9525">
            <a:noFill/>
            <a:miter lim="800000"/>
            <a:headEnd/>
            <a:tailEnd/>
          </a:ln>
        </p:spPr>
      </p:pic>
    </p:spTree>
    <p:extLst>
      <p:ext uri="{BB962C8B-B14F-4D97-AF65-F5344CB8AC3E}">
        <p14:creationId xmlns:p14="http://schemas.microsoft.com/office/powerpoint/2010/main" val="24282968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srcRect t="35820" b="26927"/>
          <a:stretch/>
        </p:blipFill>
        <p:spPr bwMode="auto">
          <a:xfrm>
            <a:off x="539552" y="1340768"/>
            <a:ext cx="8028384" cy="1872209"/>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2" name="TextBox 1"/>
              <p:cNvSpPr txBox="1"/>
              <p:nvPr/>
            </p:nvSpPr>
            <p:spPr>
              <a:xfrm>
                <a:off x="2267744" y="3219063"/>
                <a:ext cx="4194930" cy="6664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en-GB" b="0" i="1" smtClean="0">
                              <a:latin typeface="Cambria Math" panose="02040503050406030204" pitchFamily="18" charset="0"/>
                            </a:rPr>
                            <m:t>𝑑𝑡</m:t>
                          </m:r>
                        </m:num>
                        <m:den>
                          <m:r>
                            <a:rPr lang="en-GB" b="0" i="1" smtClean="0">
                              <a:latin typeface="Cambria Math" panose="02040503050406030204" pitchFamily="18" charset="0"/>
                            </a:rPr>
                            <m:t>𝑑𝑥</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𝑑</m:t>
                          </m:r>
                        </m:num>
                        <m:den>
                          <m:r>
                            <a:rPr lang="en-GB" b="0" i="1" smtClean="0">
                              <a:latin typeface="Cambria Math" panose="02040503050406030204" pitchFamily="18" charset="0"/>
                            </a:rPr>
                            <m:t>𝑑𝑥</m:t>
                          </m:r>
                        </m:den>
                      </m:f>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rPr>
                                    <m:t>1</m:t>
                                  </m:r>
                                </m:sub>
                              </m:sSub>
                            </m:den>
                          </m:f>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4</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𝑧</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e>
                          </m:rad>
                        </m:e>
                      </m:d>
                      <m:r>
                        <a:rPr lang="en-GB" b="0" i="0"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𝑥</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rPr>
                                <m:t>1</m:t>
                              </m:r>
                            </m:sub>
                          </m:sSub>
                        </m:den>
                      </m:f>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4</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𝑧</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e>
                          </m:rad>
                        </m:den>
                      </m:f>
                    </m:oMath>
                  </m:oMathPara>
                </a14:m>
                <a:endParaRPr lang="it-IT" dirty="0" smtClean="0"/>
              </a:p>
            </p:txBody>
          </p:sp>
        </mc:Choice>
        <mc:Fallback>
          <p:sp>
            <p:nvSpPr>
              <p:cNvPr id="2" name="TextBox 1"/>
              <p:cNvSpPr txBox="1">
                <a:spLocks noRot="1" noChangeAspect="1" noMove="1" noResize="1" noEditPoints="1" noAdjustHandles="1" noChangeArrowheads="1" noChangeShapeType="1" noTextEdit="1"/>
              </p:cNvSpPr>
              <p:nvPr/>
            </p:nvSpPr>
            <p:spPr>
              <a:xfrm>
                <a:off x="2267744" y="3219063"/>
                <a:ext cx="4194930" cy="666464"/>
              </a:xfrm>
              <a:prstGeom prst="rect">
                <a:avLst/>
              </a:prstGeom>
              <a:blipFill rotWithShape="0">
                <a:blip r:embed="rId4"/>
                <a:stretch>
                  <a:fillRect/>
                </a:stretch>
              </a:blipFill>
            </p:spPr>
            <p:txBody>
              <a:bodyPr/>
              <a:lstStyle/>
              <a:p>
                <a:r>
                  <a:rPr lang="it-IT">
                    <a:noFill/>
                  </a:rPr>
                  <a:t> </a:t>
                </a:r>
              </a:p>
            </p:txBody>
          </p:sp>
        </mc:Fallback>
      </mc:AlternateContent>
      <p:pic>
        <p:nvPicPr>
          <p:cNvPr id="6" name="Picture 2"/>
          <p:cNvPicPr>
            <a:picLocks noChangeAspect="1" noChangeArrowheads="1"/>
          </p:cNvPicPr>
          <p:nvPr/>
        </p:nvPicPr>
        <p:blipFill>
          <a:blip r:embed="rId5" cstate="print"/>
          <a:srcRect/>
          <a:stretch>
            <a:fillRect/>
          </a:stretch>
        </p:blipFill>
        <p:spPr bwMode="auto">
          <a:xfrm>
            <a:off x="2411760" y="4234045"/>
            <a:ext cx="3801406" cy="2607728"/>
          </a:xfrm>
          <a:prstGeom prst="rect">
            <a:avLst/>
          </a:prstGeom>
          <a:noFill/>
          <a:ln w="9525">
            <a:noFill/>
            <a:miter lim="800000"/>
            <a:headEnd/>
            <a:tailEnd/>
          </a:ln>
        </p:spPr>
      </p:pic>
    </p:spTree>
    <p:extLst>
      <p:ext uri="{BB962C8B-B14F-4D97-AF65-F5344CB8AC3E}">
        <p14:creationId xmlns:p14="http://schemas.microsoft.com/office/powerpoint/2010/main" val="3681288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556792"/>
            <a:ext cx="8064896" cy="646331"/>
          </a:xfrm>
          <a:prstGeom prst="rect">
            <a:avLst/>
          </a:prstGeom>
          <a:noFill/>
        </p:spPr>
        <p:txBody>
          <a:bodyPr wrap="square" rtlCol="0">
            <a:spAutoFit/>
          </a:bodyPr>
          <a:lstStyle/>
          <a:p>
            <a:r>
              <a:rPr lang="en-GB" dirty="0" err="1" smtClean="0"/>
              <a:t>Alla</a:t>
            </a:r>
            <a:r>
              <a:rPr lang="en-GB" dirty="0" smtClean="0"/>
              <a:t> </a:t>
            </a:r>
            <a:r>
              <a:rPr lang="en-GB" dirty="0" err="1" smtClean="0"/>
              <a:t>distanza</a:t>
            </a:r>
            <a:r>
              <a:rPr lang="en-GB" dirty="0" smtClean="0"/>
              <a:t> </a:t>
            </a:r>
            <a:r>
              <a:rPr lang="en-GB" dirty="0" err="1" smtClean="0"/>
              <a:t>critica</a:t>
            </a:r>
            <a:r>
              <a:rPr lang="en-GB" dirty="0" smtClean="0"/>
              <a:t> </a:t>
            </a:r>
            <a:r>
              <a:rPr lang="en-GB" dirty="0" smtClean="0">
                <a:solidFill>
                  <a:srgbClr val="FF0000"/>
                </a:solidFill>
              </a:rPr>
              <a:t>x</a:t>
            </a:r>
            <a:r>
              <a:rPr lang="en-GB" baseline="-25000" dirty="0" smtClean="0">
                <a:solidFill>
                  <a:srgbClr val="FF0000"/>
                </a:solidFill>
              </a:rPr>
              <a:t>c</a:t>
            </a:r>
            <a:r>
              <a:rPr lang="en-GB" dirty="0" smtClean="0"/>
              <a:t> </a:t>
            </a:r>
            <a:r>
              <a:rPr lang="en-GB" dirty="0" err="1" smtClean="0"/>
              <a:t>l’onda</a:t>
            </a:r>
            <a:r>
              <a:rPr lang="en-GB" dirty="0" smtClean="0"/>
              <a:t> </a:t>
            </a:r>
            <a:r>
              <a:rPr lang="en-GB" dirty="0" err="1" smtClean="0"/>
              <a:t>riflessa</a:t>
            </a:r>
            <a:r>
              <a:rPr lang="en-GB" dirty="0" smtClean="0"/>
              <a:t> e </a:t>
            </a:r>
            <a:r>
              <a:rPr lang="en-GB" dirty="0" err="1" smtClean="0"/>
              <a:t>l’onda</a:t>
            </a:r>
            <a:r>
              <a:rPr lang="en-GB" dirty="0" smtClean="0"/>
              <a:t> </a:t>
            </a:r>
            <a:r>
              <a:rPr lang="en-GB" dirty="0" err="1" smtClean="0"/>
              <a:t>rifratta</a:t>
            </a:r>
            <a:r>
              <a:rPr lang="en-GB" dirty="0" smtClean="0"/>
              <a:t> </a:t>
            </a:r>
            <a:r>
              <a:rPr lang="en-GB" dirty="0" err="1" smtClean="0"/>
              <a:t>hanno</a:t>
            </a:r>
            <a:r>
              <a:rPr lang="en-GB" dirty="0" smtClean="0"/>
              <a:t> </a:t>
            </a:r>
            <a:r>
              <a:rPr lang="en-GB" dirty="0" err="1" smtClean="0"/>
              <a:t>pendenza</a:t>
            </a:r>
            <a:r>
              <a:rPr lang="en-GB" dirty="0" smtClean="0"/>
              <a:t> </a:t>
            </a:r>
            <a:r>
              <a:rPr lang="en-GB" dirty="0" err="1" smtClean="0"/>
              <a:t>uguale</a:t>
            </a:r>
            <a:r>
              <a:rPr lang="en-GB" dirty="0" smtClean="0"/>
              <a:t> per cui </a:t>
            </a:r>
            <a:r>
              <a:rPr lang="en-GB" dirty="0" err="1" smtClean="0"/>
              <a:t>risultano</a:t>
            </a:r>
            <a:r>
              <a:rPr lang="en-GB" dirty="0" smtClean="0"/>
              <a:t> </a:t>
            </a:r>
            <a:r>
              <a:rPr lang="en-GB" dirty="0" err="1" smtClean="0"/>
              <a:t>tangenti</a:t>
            </a:r>
            <a:r>
              <a:rPr lang="en-GB" dirty="0" smtClean="0"/>
              <a:t>.</a:t>
            </a:r>
            <a:endParaRPr lang="it-IT" dirty="0"/>
          </a:p>
        </p:txBody>
      </p:sp>
      <p:pic>
        <p:nvPicPr>
          <p:cNvPr id="5"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993613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484784"/>
            <a:ext cx="8280920" cy="646331"/>
          </a:xfrm>
          <a:prstGeom prst="rect">
            <a:avLst/>
          </a:prstGeom>
          <a:noFill/>
        </p:spPr>
        <p:txBody>
          <a:bodyPr wrap="square" rtlCol="0">
            <a:spAutoFit/>
          </a:bodyPr>
          <a:lstStyle/>
          <a:p>
            <a:r>
              <a:rPr lang="en-GB" dirty="0" err="1" smtClean="0"/>
              <a:t>Definiamo</a:t>
            </a:r>
            <a:r>
              <a:rPr lang="en-GB" dirty="0" smtClean="0"/>
              <a:t> la </a:t>
            </a:r>
            <a:r>
              <a:rPr lang="en-GB" dirty="0" err="1" smtClean="0"/>
              <a:t>distanza</a:t>
            </a:r>
            <a:r>
              <a:rPr lang="en-GB" dirty="0" smtClean="0"/>
              <a:t> di </a:t>
            </a:r>
            <a:r>
              <a:rPr lang="en-GB" dirty="0" smtClean="0">
                <a:solidFill>
                  <a:srgbClr val="FF0000"/>
                </a:solidFill>
              </a:rPr>
              <a:t>crossover </a:t>
            </a:r>
            <a:r>
              <a:rPr lang="en-GB" dirty="0" err="1" smtClean="0">
                <a:solidFill>
                  <a:srgbClr val="FF0000"/>
                </a:solidFill>
              </a:rPr>
              <a:t>x</a:t>
            </a:r>
            <a:r>
              <a:rPr lang="en-GB" baseline="-25000" dirty="0" err="1" smtClean="0">
                <a:solidFill>
                  <a:srgbClr val="FF0000"/>
                </a:solidFill>
              </a:rPr>
              <a:t>cross</a:t>
            </a:r>
            <a:r>
              <a:rPr lang="en-GB" dirty="0" smtClean="0">
                <a:solidFill>
                  <a:srgbClr val="FF0000"/>
                </a:solidFill>
              </a:rPr>
              <a:t> </a:t>
            </a:r>
            <a:r>
              <a:rPr lang="en-GB" dirty="0" smtClean="0"/>
              <a:t>come la </a:t>
            </a:r>
            <a:r>
              <a:rPr lang="en-GB" dirty="0" err="1" smtClean="0"/>
              <a:t>distanza</a:t>
            </a:r>
            <a:r>
              <a:rPr lang="en-GB" dirty="0" smtClean="0"/>
              <a:t> a cui </a:t>
            </a:r>
            <a:r>
              <a:rPr lang="en-GB" dirty="0" err="1" smtClean="0"/>
              <a:t>l’onda</a:t>
            </a:r>
            <a:r>
              <a:rPr lang="en-GB" dirty="0" smtClean="0"/>
              <a:t> </a:t>
            </a:r>
            <a:r>
              <a:rPr lang="en-GB" dirty="0" err="1" smtClean="0"/>
              <a:t>diretta</a:t>
            </a:r>
            <a:r>
              <a:rPr lang="en-GB" dirty="0" smtClean="0"/>
              <a:t> e </a:t>
            </a:r>
            <a:r>
              <a:rPr lang="en-GB" dirty="0" err="1" smtClean="0"/>
              <a:t>l’onda</a:t>
            </a:r>
            <a:r>
              <a:rPr lang="en-GB" dirty="0" smtClean="0"/>
              <a:t> </a:t>
            </a:r>
            <a:r>
              <a:rPr lang="en-GB" dirty="0" err="1" smtClean="0"/>
              <a:t>rifratta</a:t>
            </a:r>
            <a:r>
              <a:rPr lang="en-GB" dirty="0" smtClean="0"/>
              <a:t> </a:t>
            </a:r>
            <a:r>
              <a:rPr lang="en-GB" dirty="0" err="1" smtClean="0"/>
              <a:t>hanno</a:t>
            </a:r>
            <a:r>
              <a:rPr lang="en-GB" dirty="0" smtClean="0"/>
              <a:t> </a:t>
            </a:r>
            <a:r>
              <a:rPr lang="en-GB" dirty="0" err="1" smtClean="0"/>
              <a:t>il</a:t>
            </a:r>
            <a:r>
              <a:rPr lang="en-GB" dirty="0" smtClean="0"/>
              <a:t> </a:t>
            </a:r>
            <a:r>
              <a:rPr lang="en-GB" dirty="0" err="1" smtClean="0"/>
              <a:t>medesimo</a:t>
            </a:r>
            <a:r>
              <a:rPr lang="en-GB" dirty="0" smtClean="0"/>
              <a:t> tempo di </a:t>
            </a:r>
            <a:r>
              <a:rPr lang="en-GB" dirty="0" err="1" smtClean="0"/>
              <a:t>tragitto</a:t>
            </a:r>
            <a:r>
              <a:rPr lang="en-GB" dirty="0" smtClean="0"/>
              <a:t>.</a:t>
            </a:r>
            <a:endParaRPr lang="it-IT" dirty="0"/>
          </a:p>
        </p:txBody>
      </p:sp>
      <p:pic>
        <p:nvPicPr>
          <p:cNvPr id="4"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2649030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1556792"/>
            <a:ext cx="7403565" cy="369332"/>
          </a:xfrm>
          <a:prstGeom prst="rect">
            <a:avLst/>
          </a:prstGeom>
          <a:noFill/>
        </p:spPr>
        <p:txBody>
          <a:bodyPr wrap="none" rtlCol="0">
            <a:spAutoFit/>
          </a:bodyPr>
          <a:lstStyle/>
          <a:p>
            <a:r>
              <a:rPr lang="en-GB" dirty="0" err="1" smtClean="0"/>
              <a:t>Alla</a:t>
            </a:r>
            <a:r>
              <a:rPr lang="en-GB" dirty="0" smtClean="0"/>
              <a:t> </a:t>
            </a:r>
            <a:r>
              <a:rPr lang="en-GB" dirty="0" err="1" smtClean="0"/>
              <a:t>distanza</a:t>
            </a:r>
            <a:r>
              <a:rPr lang="en-GB" dirty="0" smtClean="0"/>
              <a:t> </a:t>
            </a:r>
            <a:r>
              <a:rPr lang="en-GB" dirty="0" err="1" smtClean="0"/>
              <a:t>critica</a:t>
            </a:r>
            <a:r>
              <a:rPr lang="en-GB" dirty="0" smtClean="0"/>
              <a:t> </a:t>
            </a:r>
            <a:r>
              <a:rPr lang="en-GB" dirty="0" smtClean="0">
                <a:solidFill>
                  <a:srgbClr val="FF0000"/>
                </a:solidFill>
              </a:rPr>
              <a:t>x</a:t>
            </a:r>
            <a:r>
              <a:rPr lang="en-GB" baseline="-25000" dirty="0" smtClean="0">
                <a:solidFill>
                  <a:srgbClr val="FF0000"/>
                </a:solidFill>
              </a:rPr>
              <a:t>c</a:t>
            </a:r>
            <a:r>
              <a:rPr lang="en-GB" dirty="0" smtClean="0"/>
              <a:t> I tempi di arrive </a:t>
            </a:r>
            <a:r>
              <a:rPr lang="en-GB" dirty="0" err="1" smtClean="0"/>
              <a:t>dell’onda</a:t>
            </a:r>
            <a:r>
              <a:rPr lang="en-GB" dirty="0" smtClean="0"/>
              <a:t> </a:t>
            </a:r>
            <a:r>
              <a:rPr lang="en-GB" dirty="0" err="1" smtClean="0"/>
              <a:t>riflessa</a:t>
            </a:r>
            <a:r>
              <a:rPr lang="en-GB" dirty="0" smtClean="0"/>
              <a:t> e </a:t>
            </a:r>
            <a:r>
              <a:rPr lang="en-GB" dirty="0" err="1" smtClean="0"/>
              <a:t>rifratta</a:t>
            </a:r>
            <a:r>
              <a:rPr lang="en-GB" dirty="0" smtClean="0"/>
              <a:t> </a:t>
            </a:r>
            <a:r>
              <a:rPr lang="en-GB" dirty="0" err="1" smtClean="0"/>
              <a:t>sono</a:t>
            </a:r>
            <a:r>
              <a:rPr lang="en-GB" dirty="0" smtClean="0"/>
              <a:t> </a:t>
            </a:r>
            <a:r>
              <a:rPr lang="en-GB" dirty="0" err="1" smtClean="0"/>
              <a:t>uguali</a:t>
            </a:r>
            <a:r>
              <a:rPr lang="en-GB" dirty="0" smtClean="0"/>
              <a:t>.</a:t>
            </a:r>
            <a:endParaRPr lang="it-IT" dirty="0"/>
          </a:p>
        </p:txBody>
      </p:sp>
      <p:pic>
        <p:nvPicPr>
          <p:cNvPr id="4"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3197160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772816"/>
            <a:ext cx="8160311" cy="369332"/>
          </a:xfrm>
          <a:prstGeom prst="rect">
            <a:avLst/>
          </a:prstGeom>
          <a:noFill/>
        </p:spPr>
        <p:txBody>
          <a:bodyPr wrap="none" rtlCol="0">
            <a:spAutoFit/>
          </a:bodyPr>
          <a:lstStyle/>
          <a:p>
            <a:r>
              <a:rPr lang="en-GB" dirty="0" err="1" smtClean="0"/>
              <a:t>Alla</a:t>
            </a:r>
            <a:r>
              <a:rPr lang="en-GB" dirty="0" smtClean="0"/>
              <a:t> </a:t>
            </a:r>
            <a:r>
              <a:rPr lang="en-GB" dirty="0" err="1" smtClean="0"/>
              <a:t>distanza</a:t>
            </a:r>
            <a:r>
              <a:rPr lang="en-GB" dirty="0" smtClean="0"/>
              <a:t> </a:t>
            </a:r>
            <a:r>
              <a:rPr lang="en-GB" dirty="0" err="1" smtClean="0"/>
              <a:t>critica</a:t>
            </a:r>
            <a:r>
              <a:rPr lang="en-GB" dirty="0" smtClean="0"/>
              <a:t> la </a:t>
            </a:r>
            <a:r>
              <a:rPr lang="en-GB" dirty="0" err="1" smtClean="0"/>
              <a:t>retta</a:t>
            </a:r>
            <a:r>
              <a:rPr lang="en-GB" dirty="0" smtClean="0"/>
              <a:t> </a:t>
            </a:r>
            <a:r>
              <a:rPr lang="en-GB" dirty="0" err="1" smtClean="0"/>
              <a:t>dell’onda</a:t>
            </a:r>
            <a:r>
              <a:rPr lang="en-GB" dirty="0" smtClean="0"/>
              <a:t> </a:t>
            </a:r>
            <a:r>
              <a:rPr lang="en-GB" dirty="0" err="1" smtClean="0"/>
              <a:t>rifratta</a:t>
            </a:r>
            <a:r>
              <a:rPr lang="en-GB" dirty="0" smtClean="0"/>
              <a:t> è </a:t>
            </a:r>
            <a:r>
              <a:rPr lang="en-GB" dirty="0" err="1" smtClean="0"/>
              <a:t>tangente</a:t>
            </a:r>
            <a:r>
              <a:rPr lang="en-GB" dirty="0" smtClean="0"/>
              <a:t> </a:t>
            </a:r>
            <a:r>
              <a:rPr lang="en-GB" dirty="0" err="1" smtClean="0"/>
              <a:t>all’iperbole</a:t>
            </a:r>
            <a:r>
              <a:rPr lang="en-GB" dirty="0" smtClean="0"/>
              <a:t> </a:t>
            </a:r>
            <a:r>
              <a:rPr lang="en-GB" dirty="0" err="1" smtClean="0"/>
              <a:t>dell’onda</a:t>
            </a:r>
            <a:r>
              <a:rPr lang="en-GB" dirty="0" smtClean="0"/>
              <a:t> </a:t>
            </a:r>
            <a:r>
              <a:rPr lang="en-GB" dirty="0" err="1" smtClean="0"/>
              <a:t>riflessa</a:t>
            </a:r>
            <a:r>
              <a:rPr lang="en-GB" dirty="0"/>
              <a:t>.</a:t>
            </a:r>
            <a:endParaRPr lang="it-IT" dirty="0"/>
          </a:p>
        </p:txBody>
      </p:sp>
      <p:pic>
        <p:nvPicPr>
          <p:cNvPr id="4"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3308082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4" cstate="print"/>
          <a:srcRect/>
          <a:stretch>
            <a:fillRect/>
          </a:stretch>
        </p:blipFill>
        <p:spPr bwMode="auto">
          <a:xfrm>
            <a:off x="107505" y="1196752"/>
            <a:ext cx="3384375" cy="2533295"/>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3880353"/>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Sostituendo quest’ultima nella prima equazione:</a:t>
            </a:r>
            <a:endParaRPr lang="it-IT" sz="1600" dirty="0">
              <a:latin typeface="Calibri" pitchFamily="34" charset="0"/>
            </a:endParaRPr>
          </a:p>
        </p:txBody>
      </p:sp>
      <p:sp>
        <p:nvSpPr>
          <p:cNvPr id="26" name="Text Box 7"/>
          <p:cNvSpPr txBox="1">
            <a:spLocks noChangeArrowheads="1"/>
          </p:cNvSpPr>
          <p:nvPr/>
        </p:nvSpPr>
        <p:spPr bwMode="auto">
          <a:xfrm>
            <a:off x="3563888" y="1412776"/>
            <a:ext cx="5328592"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Il moto totale nel mezzo 2 è dato dalla somma dell’onda incidente e quella riflessa. La continuità degli spostamenti attraverso l’interfaccia posta a z=0 da: </a:t>
            </a:r>
            <a:endParaRPr lang="it-IT" sz="1600" baseline="-25000" dirty="0">
              <a:latin typeface="Calibri" pitchFamily="34" charset="0"/>
            </a:endParaRPr>
          </a:p>
        </p:txBody>
      </p:sp>
      <p:graphicFrame>
        <p:nvGraphicFramePr>
          <p:cNvPr id="19" name="Object 18"/>
          <p:cNvGraphicFramePr>
            <a:graphicFrameLocks noChangeAspect="1"/>
          </p:cNvGraphicFramePr>
          <p:nvPr/>
        </p:nvGraphicFramePr>
        <p:xfrm>
          <a:off x="3635896" y="2348880"/>
          <a:ext cx="5256584" cy="328718"/>
        </p:xfrm>
        <a:graphic>
          <a:graphicData uri="http://schemas.openxmlformats.org/presentationml/2006/ole">
            <mc:AlternateContent xmlns:mc="http://schemas.openxmlformats.org/markup-compatibility/2006">
              <mc:Choice xmlns:v="urn:schemas-microsoft-com:vml" Requires="v">
                <p:oleObj spid="_x0000_s101422" name="Equation" r:id="rId5" imgW="3454400" imgH="215900" progId="Equation.3">
                  <p:embed/>
                </p:oleObj>
              </mc:Choice>
              <mc:Fallback>
                <p:oleObj name="Equation" r:id="rId5" imgW="34544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2348880"/>
                        <a:ext cx="5256584" cy="328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 Box 7"/>
          <p:cNvSpPr txBox="1">
            <a:spLocks noChangeArrowheads="1"/>
          </p:cNvSpPr>
          <p:nvPr/>
        </p:nvSpPr>
        <p:spPr bwMode="auto">
          <a:xfrm>
            <a:off x="3563888" y="2780928"/>
            <a:ext cx="5400600"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dipendenza temporale uguale a destra e sinistra può essere trascurata. Inoltre, essendo </a:t>
            </a:r>
            <a:r>
              <a:rPr lang="it-IT" sz="1600" i="1" dirty="0" smtClean="0">
                <a:latin typeface="Calibri" pitchFamily="34" charset="0"/>
              </a:rPr>
              <a:t>l</a:t>
            </a:r>
            <a:r>
              <a:rPr lang="it-IT" sz="1600" i="1" baseline="-25000" dirty="0" smtClean="0">
                <a:latin typeface="Calibri" pitchFamily="34" charset="0"/>
              </a:rPr>
              <a:t>y</a:t>
            </a:r>
            <a:r>
              <a:rPr lang="it-IT" sz="1600" i="1" dirty="0" smtClean="0">
                <a:latin typeface="Calibri" pitchFamily="34" charset="0"/>
              </a:rPr>
              <a:t>=0</a:t>
            </a:r>
            <a:r>
              <a:rPr lang="it-IT" sz="1600" dirty="0" smtClean="0">
                <a:latin typeface="Calibri" pitchFamily="34" charset="0"/>
              </a:rPr>
              <a:t> e </a:t>
            </a:r>
            <a:r>
              <a:rPr lang="it-IT" sz="1600" i="1" dirty="0" smtClean="0">
                <a:latin typeface="Calibri" pitchFamily="34" charset="0"/>
              </a:rPr>
              <a:t>z=0</a:t>
            </a:r>
            <a:r>
              <a:rPr lang="it-IT" sz="1600" dirty="0" smtClean="0">
                <a:latin typeface="Calibri" pitchFamily="34" charset="0"/>
              </a:rPr>
              <a:t> </a:t>
            </a:r>
            <a:endParaRPr lang="it-IT" sz="1600" dirty="0">
              <a:latin typeface="Calibri" pitchFamily="34" charset="0"/>
            </a:endParaRPr>
          </a:p>
        </p:txBody>
      </p:sp>
      <p:graphicFrame>
        <p:nvGraphicFramePr>
          <p:cNvPr id="23" name="Object 22"/>
          <p:cNvGraphicFramePr>
            <a:graphicFrameLocks noChangeAspect="1"/>
          </p:cNvGraphicFramePr>
          <p:nvPr/>
        </p:nvGraphicFramePr>
        <p:xfrm>
          <a:off x="4572000" y="3501008"/>
          <a:ext cx="2842421" cy="360040"/>
        </p:xfrm>
        <a:graphic>
          <a:graphicData uri="http://schemas.openxmlformats.org/presentationml/2006/ole">
            <mc:AlternateContent xmlns:mc="http://schemas.openxmlformats.org/markup-compatibility/2006">
              <mc:Choice xmlns:v="urn:schemas-microsoft-com:vml" Requires="v">
                <p:oleObj spid="_x0000_s101423" name="Equation" r:id="rId7" imgW="1905000" imgH="241300" progId="Equation.3">
                  <p:embed/>
                </p:oleObj>
              </mc:Choice>
              <mc:Fallback>
                <p:oleObj name="Equation" r:id="rId7" imgW="19050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501008"/>
                        <a:ext cx="2842421"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6" name="Object 9"/>
          <p:cNvGraphicFramePr>
            <a:graphicFrameLocks noChangeAspect="1"/>
          </p:cNvGraphicFramePr>
          <p:nvPr/>
        </p:nvGraphicFramePr>
        <p:xfrm>
          <a:off x="2555776" y="4293096"/>
          <a:ext cx="4657725" cy="347663"/>
        </p:xfrm>
        <a:graphic>
          <a:graphicData uri="http://schemas.openxmlformats.org/presentationml/2006/ole">
            <mc:AlternateContent xmlns:mc="http://schemas.openxmlformats.org/markup-compatibility/2006">
              <mc:Choice xmlns:v="urn:schemas-microsoft-com:vml" Requires="v">
                <p:oleObj spid="_x0000_s101424" name="Equation" r:id="rId9" imgW="3060700" imgH="228600" progId="Equation.3">
                  <p:embed/>
                </p:oleObj>
              </mc:Choice>
              <mc:Fallback>
                <p:oleObj name="Equation" r:id="rId9" imgW="30607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4293096"/>
                        <a:ext cx="4657725"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 Box 7"/>
          <p:cNvSpPr txBox="1">
            <a:spLocks noChangeArrowheads="1"/>
          </p:cNvSpPr>
          <p:nvPr/>
        </p:nvSpPr>
        <p:spPr bwMode="auto">
          <a:xfrm>
            <a:off x="107504" y="4653136"/>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Poichè la relazione deve essere valida in ogni punto x, la cosa sarà possibile solo se la forma della funzione è uguale per ogni termine: l</a:t>
            </a:r>
            <a:r>
              <a:rPr lang="it-IT" sz="1600" baseline="-25000" dirty="0" smtClean="0">
                <a:latin typeface="Calibri" pitchFamily="34" charset="0"/>
              </a:rPr>
              <a:t>x</a:t>
            </a:r>
            <a:r>
              <a:rPr lang="it-IT" sz="1600" dirty="0" smtClean="0">
                <a:latin typeface="Calibri" pitchFamily="34" charset="0"/>
              </a:rPr>
              <a:t>=m</a:t>
            </a:r>
            <a:r>
              <a:rPr lang="it-IT" sz="1600" baseline="-25000" dirty="0" smtClean="0">
                <a:latin typeface="Calibri" pitchFamily="34" charset="0"/>
              </a:rPr>
              <a:t>x</a:t>
            </a:r>
            <a:r>
              <a:rPr lang="it-IT" sz="1600" dirty="0" smtClean="0">
                <a:latin typeface="Calibri" pitchFamily="34" charset="0"/>
              </a:rPr>
              <a:t>=n</a:t>
            </a:r>
            <a:r>
              <a:rPr lang="it-IT" sz="1600" baseline="-25000" dirty="0" smtClean="0">
                <a:latin typeface="Calibri" pitchFamily="34" charset="0"/>
              </a:rPr>
              <a:t>x</a:t>
            </a:r>
            <a:r>
              <a:rPr lang="it-IT" sz="1600" dirty="0" smtClean="0">
                <a:latin typeface="Calibri" pitchFamily="34" charset="0"/>
              </a:rPr>
              <a:t>. In altri termini:</a:t>
            </a:r>
            <a:endParaRPr lang="it-IT" sz="1600" dirty="0">
              <a:latin typeface="Calibri" pitchFamily="34" charset="0"/>
            </a:endParaRPr>
          </a:p>
        </p:txBody>
      </p:sp>
      <p:graphicFrame>
        <p:nvGraphicFramePr>
          <p:cNvPr id="27" name="Object 26"/>
          <p:cNvGraphicFramePr>
            <a:graphicFrameLocks noChangeAspect="1"/>
          </p:cNvGraphicFramePr>
          <p:nvPr/>
        </p:nvGraphicFramePr>
        <p:xfrm>
          <a:off x="3294063" y="5445125"/>
          <a:ext cx="2438400" cy="576263"/>
        </p:xfrm>
        <a:graphic>
          <a:graphicData uri="http://schemas.openxmlformats.org/presentationml/2006/ole">
            <mc:AlternateContent xmlns:mc="http://schemas.openxmlformats.org/markup-compatibility/2006">
              <mc:Choice xmlns:v="urn:schemas-microsoft-com:vml" Requires="v">
                <p:oleObj spid="_x0000_s101425" name="Equation" r:id="rId11" imgW="1828800" imgH="431800" progId="Equation.3">
                  <p:embed/>
                </p:oleObj>
              </mc:Choice>
              <mc:Fallback>
                <p:oleObj name="Equation" r:id="rId11" imgW="1828800" imgH="431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94063" y="5445125"/>
                        <a:ext cx="2438400"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4684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spTree>
    <p:extLst>
      <p:ext uri="{BB962C8B-B14F-4D97-AF65-F5344CB8AC3E}">
        <p14:creationId xmlns:p14="http://schemas.microsoft.com/office/powerpoint/2010/main" val="389160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07504" y="1628800"/>
            <a:ext cx="8932030" cy="4608512"/>
          </a:xfrm>
          <a:prstGeom prst="rect">
            <a:avLst/>
          </a:prstGeom>
          <a:noFill/>
          <a:ln w="9525">
            <a:noFill/>
            <a:miter lim="800000"/>
            <a:headEnd/>
            <a:tailEnd/>
          </a:ln>
        </p:spPr>
      </p:pic>
    </p:spTree>
    <p:extLst>
      <p:ext uri="{BB962C8B-B14F-4D97-AF65-F5344CB8AC3E}">
        <p14:creationId xmlns:p14="http://schemas.microsoft.com/office/powerpoint/2010/main" val="379121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432049" y="1351222"/>
            <a:ext cx="8172399" cy="5246130"/>
          </a:xfrm>
          <a:prstGeom prst="rect">
            <a:avLst/>
          </a:prstGeom>
          <a:noFill/>
          <a:ln w="9525">
            <a:noFill/>
            <a:miter lim="800000"/>
            <a:headEnd/>
            <a:tailEnd/>
          </a:ln>
        </p:spPr>
      </p:pic>
    </p:spTree>
    <p:extLst>
      <p:ext uri="{BB962C8B-B14F-4D97-AF65-F5344CB8AC3E}">
        <p14:creationId xmlns:p14="http://schemas.microsoft.com/office/powerpoint/2010/main" val="2041957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cstate="print"/>
          <a:srcRect/>
          <a:stretch>
            <a:fillRect/>
          </a:stretch>
        </p:blipFill>
        <p:spPr bwMode="auto">
          <a:xfrm>
            <a:off x="720081" y="1412776"/>
            <a:ext cx="7596335" cy="5265256"/>
          </a:xfrm>
          <a:prstGeom prst="rect">
            <a:avLst/>
          </a:prstGeom>
          <a:noFill/>
          <a:ln w="9525">
            <a:noFill/>
            <a:miter lim="800000"/>
            <a:headEnd/>
            <a:tailEnd/>
          </a:ln>
        </p:spPr>
      </p:pic>
    </p:spTree>
    <p:extLst>
      <p:ext uri="{BB962C8B-B14F-4D97-AF65-F5344CB8AC3E}">
        <p14:creationId xmlns:p14="http://schemas.microsoft.com/office/powerpoint/2010/main" val="811103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216024" y="1196752"/>
            <a:ext cx="8676456" cy="814426"/>
          </a:xfrm>
          <a:prstGeom prst="rect">
            <a:avLst/>
          </a:prstGeom>
          <a:noFill/>
          <a:ln w="9525">
            <a:noFill/>
            <a:miter lim="800000"/>
            <a:headEnd/>
            <a:tailEnd/>
          </a:ln>
        </p:spPr>
      </p:pic>
      <p:pic>
        <p:nvPicPr>
          <p:cNvPr id="128003" name="Picture 3"/>
          <p:cNvPicPr>
            <a:picLocks noChangeAspect="1" noChangeArrowheads="1"/>
          </p:cNvPicPr>
          <p:nvPr/>
        </p:nvPicPr>
        <p:blipFill>
          <a:blip r:embed="rId4" cstate="print"/>
          <a:srcRect/>
          <a:stretch>
            <a:fillRect/>
          </a:stretch>
        </p:blipFill>
        <p:spPr bwMode="auto">
          <a:xfrm>
            <a:off x="179512" y="2365457"/>
            <a:ext cx="8678366" cy="4087879"/>
          </a:xfrm>
          <a:prstGeom prst="rect">
            <a:avLst/>
          </a:prstGeom>
          <a:noFill/>
          <a:ln w="9525">
            <a:noFill/>
            <a:miter lim="800000"/>
            <a:headEnd/>
            <a:tailEnd/>
          </a:ln>
        </p:spPr>
      </p:pic>
    </p:spTree>
    <p:extLst>
      <p:ext uri="{BB962C8B-B14F-4D97-AF65-F5344CB8AC3E}">
        <p14:creationId xmlns:p14="http://schemas.microsoft.com/office/powerpoint/2010/main" val="2512184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cstate="print"/>
          <a:srcRect/>
          <a:stretch>
            <a:fillRect/>
          </a:stretch>
        </p:blipFill>
        <p:spPr bwMode="auto">
          <a:xfrm>
            <a:off x="72008" y="1684273"/>
            <a:ext cx="9036496" cy="4120991"/>
          </a:xfrm>
          <a:prstGeom prst="rect">
            <a:avLst/>
          </a:prstGeom>
          <a:noFill/>
          <a:ln w="9525">
            <a:noFill/>
            <a:miter lim="800000"/>
            <a:headEnd/>
            <a:tailEnd/>
          </a:ln>
        </p:spPr>
      </p:pic>
    </p:spTree>
    <p:extLst>
      <p:ext uri="{BB962C8B-B14F-4D97-AF65-F5344CB8AC3E}">
        <p14:creationId xmlns:p14="http://schemas.microsoft.com/office/powerpoint/2010/main" val="2024937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 y="1916832"/>
            <a:ext cx="9024089" cy="3528392"/>
          </a:xfrm>
          <a:prstGeom prst="rect">
            <a:avLst/>
          </a:prstGeom>
          <a:noFill/>
          <a:ln w="9525">
            <a:noFill/>
            <a:miter lim="800000"/>
            <a:headEnd/>
            <a:tailEnd/>
          </a:ln>
        </p:spPr>
      </p:pic>
    </p:spTree>
    <p:extLst>
      <p:ext uri="{BB962C8B-B14F-4D97-AF65-F5344CB8AC3E}">
        <p14:creationId xmlns:p14="http://schemas.microsoft.com/office/powerpoint/2010/main" val="3674085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rot="5400000">
            <a:off x="1714369" y="39929"/>
            <a:ext cx="5610015" cy="8026127"/>
          </a:xfrm>
          <a:prstGeom prst="rect">
            <a:avLst/>
          </a:prstGeom>
          <a:noFill/>
          <a:ln w="9525">
            <a:noFill/>
            <a:miter lim="800000"/>
            <a:headEnd/>
            <a:tailEnd/>
          </a:ln>
        </p:spPr>
      </p:pic>
    </p:spTree>
    <p:extLst>
      <p:ext uri="{BB962C8B-B14F-4D97-AF65-F5344CB8AC3E}">
        <p14:creationId xmlns:p14="http://schemas.microsoft.com/office/powerpoint/2010/main" val="32084918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1" y="1653484"/>
            <a:ext cx="9144000" cy="3851965"/>
          </a:xfrm>
          <a:prstGeom prst="rect">
            <a:avLst/>
          </a:prstGeom>
          <a:noFill/>
          <a:ln w="9525">
            <a:noFill/>
            <a:miter lim="800000"/>
            <a:headEnd/>
            <a:tailEnd/>
          </a:ln>
        </p:spPr>
      </p:pic>
    </p:spTree>
    <p:extLst>
      <p:ext uri="{BB962C8B-B14F-4D97-AF65-F5344CB8AC3E}">
        <p14:creationId xmlns:p14="http://schemas.microsoft.com/office/powerpoint/2010/main" val="1910651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cstate="print"/>
          <a:srcRect/>
          <a:stretch>
            <a:fillRect/>
          </a:stretch>
        </p:blipFill>
        <p:spPr bwMode="auto">
          <a:xfrm>
            <a:off x="1876895" y="1196752"/>
            <a:ext cx="4783337" cy="5616624"/>
          </a:xfrm>
          <a:prstGeom prst="rect">
            <a:avLst/>
          </a:prstGeom>
          <a:noFill/>
          <a:ln w="9525">
            <a:noFill/>
            <a:miter lim="800000"/>
            <a:headEnd/>
            <a:tailEnd/>
          </a:ln>
        </p:spPr>
      </p:pic>
    </p:spTree>
    <p:extLst>
      <p:ext uri="{BB962C8B-B14F-4D97-AF65-F5344CB8AC3E}">
        <p14:creationId xmlns:p14="http://schemas.microsoft.com/office/powerpoint/2010/main" val="3452249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400" b="1">
              <a:solidFill>
                <a:srgbClr val="898989"/>
              </a:solidFill>
              <a:latin typeface="Calibri" pitchFamily="34" charset="0"/>
            </a:endParaRPr>
          </a:p>
        </p:txBody>
      </p:sp>
      <p:sp>
        <p:nvSpPr>
          <p:cNvPr id="25" name="Text Box 7"/>
          <p:cNvSpPr txBox="1">
            <a:spLocks noChangeArrowheads="1"/>
          </p:cNvSpPr>
          <p:nvPr/>
        </p:nvSpPr>
        <p:spPr bwMode="auto">
          <a:xfrm>
            <a:off x="35496" y="1268761"/>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prima uguaglianza ci da </a:t>
            </a:r>
            <a:r>
              <a:rPr lang="it-IT" sz="1600" dirty="0" smtClean="0">
                <a:solidFill>
                  <a:srgbClr val="FF0000"/>
                </a:solidFill>
                <a:latin typeface="Calibri" pitchFamily="34" charset="0"/>
              </a:rPr>
              <a:t>la legge della riflessione</a:t>
            </a:r>
            <a:r>
              <a:rPr lang="it-IT" sz="1600" dirty="0" smtClean="0">
                <a:latin typeface="Calibri" pitchFamily="34" charset="0"/>
              </a:rPr>
              <a:t>:</a:t>
            </a:r>
            <a:endParaRPr lang="it-IT" sz="1600" dirty="0">
              <a:latin typeface="Calibri" pitchFamily="34" charset="0"/>
            </a:endParaRPr>
          </a:p>
        </p:txBody>
      </p:sp>
      <p:graphicFrame>
        <p:nvGraphicFramePr>
          <p:cNvPr id="27" name="Object 26"/>
          <p:cNvGraphicFramePr>
            <a:graphicFrameLocks noChangeAspect="1"/>
          </p:cNvGraphicFramePr>
          <p:nvPr/>
        </p:nvGraphicFramePr>
        <p:xfrm>
          <a:off x="1835696" y="1844824"/>
          <a:ext cx="1558925" cy="576262"/>
        </p:xfrm>
        <a:graphic>
          <a:graphicData uri="http://schemas.openxmlformats.org/presentationml/2006/ole">
            <mc:AlternateContent xmlns:mc="http://schemas.openxmlformats.org/markup-compatibility/2006">
              <mc:Choice xmlns:v="urn:schemas-microsoft-com:vml" Requires="v">
                <p:oleObj spid="_x0000_s102490" name="Equation" r:id="rId4" imgW="1167893" imgH="431613" progId="Equation.3">
                  <p:embed/>
                </p:oleObj>
              </mc:Choice>
              <mc:Fallback>
                <p:oleObj name="Equation" r:id="rId4" imgW="1167893"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844824"/>
                        <a:ext cx="1558925"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5364088" y="1916832"/>
          <a:ext cx="631628" cy="304924"/>
        </p:xfrm>
        <a:graphic>
          <a:graphicData uri="http://schemas.openxmlformats.org/presentationml/2006/ole">
            <mc:AlternateContent xmlns:mc="http://schemas.openxmlformats.org/markup-compatibility/2006">
              <mc:Choice xmlns:v="urn:schemas-microsoft-com:vml" Requires="v">
                <p:oleObj spid="_x0000_s102491" name="Equation" r:id="rId6" imgW="368140" imgH="177723" progId="Equation.3">
                  <p:embed/>
                </p:oleObj>
              </mc:Choice>
              <mc:Fallback>
                <p:oleObj name="Equation" r:id="rId6" imgW="368140" imgH="17772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1916832"/>
                        <a:ext cx="631628" cy="3049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495" name="Object 7"/>
          <p:cNvGraphicFramePr>
            <a:graphicFrameLocks noChangeAspect="1"/>
          </p:cNvGraphicFramePr>
          <p:nvPr/>
        </p:nvGraphicFramePr>
        <p:xfrm>
          <a:off x="1781175" y="3068638"/>
          <a:ext cx="1574800" cy="576262"/>
        </p:xfrm>
        <a:graphic>
          <a:graphicData uri="http://schemas.openxmlformats.org/presentationml/2006/ole">
            <mc:AlternateContent xmlns:mc="http://schemas.openxmlformats.org/markup-compatibility/2006">
              <mc:Choice xmlns:v="urn:schemas-microsoft-com:vml" Requires="v">
                <p:oleObj spid="_x0000_s102492" name="Equation" r:id="rId8" imgW="1180588" imgH="431613" progId="Equation.3">
                  <p:embed/>
                </p:oleObj>
              </mc:Choice>
              <mc:Fallback>
                <p:oleObj name="Equation" r:id="rId8" imgW="1180588" imgH="4316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1175" y="3068638"/>
                        <a:ext cx="1574800"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3923928" y="2060848"/>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 Box 7"/>
          <p:cNvSpPr txBox="1">
            <a:spLocks noChangeArrowheads="1"/>
          </p:cNvSpPr>
          <p:nvPr/>
        </p:nvSpPr>
        <p:spPr bwMode="auto">
          <a:xfrm>
            <a:off x="35496" y="2564904"/>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seconda uguaglianza ci da </a:t>
            </a:r>
            <a:r>
              <a:rPr lang="it-IT" sz="1600" dirty="0" smtClean="0">
                <a:solidFill>
                  <a:srgbClr val="FF0000"/>
                </a:solidFill>
                <a:latin typeface="Calibri" pitchFamily="34" charset="0"/>
              </a:rPr>
              <a:t>la legge della rifrazione (legge di Snell)</a:t>
            </a:r>
            <a:r>
              <a:rPr lang="it-IT" sz="1600" dirty="0" smtClean="0">
                <a:latin typeface="Calibri" pitchFamily="34" charset="0"/>
              </a:rPr>
              <a:t>:  </a:t>
            </a:r>
            <a:endParaRPr lang="it-IT" sz="1600" dirty="0">
              <a:latin typeface="Calibri" pitchFamily="34" charset="0"/>
            </a:endParaRPr>
          </a:p>
        </p:txBody>
      </p:sp>
      <p:sp>
        <p:nvSpPr>
          <p:cNvPr id="24" name="Right Arrow 23"/>
          <p:cNvSpPr/>
          <p:nvPr/>
        </p:nvSpPr>
        <p:spPr>
          <a:xfrm>
            <a:off x="3923928" y="3212976"/>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3496" name="Object 8"/>
          <p:cNvGraphicFramePr>
            <a:graphicFrameLocks noChangeAspect="1"/>
          </p:cNvGraphicFramePr>
          <p:nvPr/>
        </p:nvGraphicFramePr>
        <p:xfrm>
          <a:off x="5313363" y="3068638"/>
          <a:ext cx="1136650" cy="576262"/>
        </p:xfrm>
        <a:graphic>
          <a:graphicData uri="http://schemas.openxmlformats.org/presentationml/2006/ole">
            <mc:AlternateContent xmlns:mc="http://schemas.openxmlformats.org/markup-compatibility/2006">
              <mc:Choice xmlns:v="urn:schemas-microsoft-com:vml" Requires="v">
                <p:oleObj spid="_x0000_s102493" name="Equation" r:id="rId10" imgW="850531" imgH="431613" progId="Equation.3">
                  <p:embed/>
                </p:oleObj>
              </mc:Choice>
              <mc:Fallback>
                <p:oleObj name="Equation" r:id="rId10" imgW="850531"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3363" y="3068638"/>
                        <a:ext cx="1136650" cy="576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7"/>
          <p:cNvSpPr txBox="1">
            <a:spLocks noChangeArrowheads="1"/>
          </p:cNvSpPr>
          <p:nvPr/>
        </p:nvSpPr>
        <p:spPr bwMode="auto">
          <a:xfrm>
            <a:off x="35496" y="3789040"/>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condizione di continuità  pertanto ci dice:  </a:t>
            </a:r>
            <a:endParaRPr lang="it-IT" sz="1600" dirty="0">
              <a:latin typeface="Calibri" pitchFamily="34" charset="0"/>
            </a:endParaRPr>
          </a:p>
        </p:txBody>
      </p:sp>
      <p:graphicFrame>
        <p:nvGraphicFramePr>
          <p:cNvPr id="29" name="Object 28"/>
          <p:cNvGraphicFramePr>
            <a:graphicFrameLocks noChangeAspect="1"/>
          </p:cNvGraphicFramePr>
          <p:nvPr/>
        </p:nvGraphicFramePr>
        <p:xfrm>
          <a:off x="4067944" y="4192910"/>
          <a:ext cx="864096" cy="244201"/>
        </p:xfrm>
        <a:graphic>
          <a:graphicData uri="http://schemas.openxmlformats.org/presentationml/2006/ole">
            <mc:AlternateContent xmlns:mc="http://schemas.openxmlformats.org/markup-compatibility/2006">
              <mc:Choice xmlns:v="urn:schemas-microsoft-com:vml" Requires="v">
                <p:oleObj spid="_x0000_s102494" name="Equation" r:id="rId12" imgW="583693" imgH="164957" progId="Equation.3">
                  <p:embed/>
                </p:oleObj>
              </mc:Choice>
              <mc:Fallback>
                <p:oleObj name="Equation" r:id="rId12" imgW="583693" imgH="164957"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7944" y="4192910"/>
                        <a:ext cx="864096" cy="2442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 Box 7"/>
          <p:cNvSpPr txBox="1">
            <a:spLocks noChangeArrowheads="1"/>
          </p:cNvSpPr>
          <p:nvPr/>
        </p:nvSpPr>
        <p:spPr bwMode="auto">
          <a:xfrm>
            <a:off x="35496" y="4528425"/>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Il valore dei coefficienti R e T si ricava dalla continuità degli sforzi. Omettendo i calcoli: </a:t>
            </a:r>
            <a:endParaRPr lang="it-IT" sz="1600" dirty="0">
              <a:latin typeface="Calibri" pitchFamily="34" charset="0"/>
            </a:endParaRPr>
          </a:p>
        </p:txBody>
      </p:sp>
      <p:graphicFrame>
        <p:nvGraphicFramePr>
          <p:cNvPr id="31" name="Object 30"/>
          <p:cNvGraphicFramePr>
            <a:graphicFrameLocks noChangeAspect="1"/>
          </p:cNvGraphicFramePr>
          <p:nvPr/>
        </p:nvGraphicFramePr>
        <p:xfrm>
          <a:off x="2627784" y="4941168"/>
          <a:ext cx="2090350" cy="504056"/>
        </p:xfrm>
        <a:graphic>
          <a:graphicData uri="http://schemas.openxmlformats.org/presentationml/2006/ole">
            <mc:AlternateContent xmlns:mc="http://schemas.openxmlformats.org/markup-compatibility/2006">
              <mc:Choice xmlns:v="urn:schemas-microsoft-com:vml" Requires="v">
                <p:oleObj spid="_x0000_s102495" name="Equation" r:id="rId14" imgW="1790700" imgH="431800" progId="Equation.3">
                  <p:embed/>
                </p:oleObj>
              </mc:Choice>
              <mc:Fallback>
                <p:oleObj name="Equation" r:id="rId14" imgW="1790700" imgH="431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7784" y="4941168"/>
                        <a:ext cx="2090350"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499" name="Object 11"/>
          <p:cNvGraphicFramePr>
            <a:graphicFrameLocks noChangeAspect="1"/>
          </p:cNvGraphicFramePr>
          <p:nvPr/>
        </p:nvGraphicFramePr>
        <p:xfrm>
          <a:off x="5508104" y="5013176"/>
          <a:ext cx="865188" cy="244475"/>
        </p:xfrm>
        <a:graphic>
          <a:graphicData uri="http://schemas.openxmlformats.org/presentationml/2006/ole">
            <mc:AlternateContent xmlns:mc="http://schemas.openxmlformats.org/markup-compatibility/2006">
              <mc:Choice xmlns:v="urn:schemas-microsoft-com:vml" Requires="v">
                <p:oleObj spid="_x0000_s102496" name="Equation" r:id="rId16" imgW="583693" imgH="164957" progId="Equation.3">
                  <p:embed/>
                </p:oleObj>
              </mc:Choice>
              <mc:Fallback>
                <p:oleObj name="Equation" r:id="rId16" imgW="583693" imgH="164957"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08104" y="5013176"/>
                        <a:ext cx="865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
        <p:nvSpPr>
          <p:cNvPr id="32" name="Text Box 7"/>
          <p:cNvSpPr txBox="1">
            <a:spLocks noChangeArrowheads="1"/>
          </p:cNvSpPr>
          <p:nvPr/>
        </p:nvSpPr>
        <p:spPr bwMode="auto">
          <a:xfrm>
            <a:off x="35496" y="5517232"/>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Vediamo che R e T dipendono in ogni mezzo dalle quantità,  detta </a:t>
            </a:r>
            <a:r>
              <a:rPr lang="it-IT" sz="1600" dirty="0" smtClean="0">
                <a:solidFill>
                  <a:srgbClr val="FF0000"/>
                </a:solidFill>
                <a:latin typeface="Calibri" pitchFamily="34" charset="0"/>
              </a:rPr>
              <a:t>impedenza</a:t>
            </a:r>
            <a:r>
              <a:rPr lang="it-IT" sz="1600" dirty="0" smtClean="0">
                <a:latin typeface="Calibri" pitchFamily="34" charset="0"/>
              </a:rPr>
              <a:t>: </a:t>
            </a:r>
            <a:endParaRPr lang="it-IT" sz="1600" dirty="0">
              <a:latin typeface="Calibri" pitchFamily="34" charset="0"/>
            </a:endParaRPr>
          </a:p>
        </p:txBody>
      </p:sp>
      <p:graphicFrame>
        <p:nvGraphicFramePr>
          <p:cNvPr id="33" name="Object 32"/>
          <p:cNvGraphicFramePr>
            <a:graphicFrameLocks noChangeAspect="1"/>
          </p:cNvGraphicFramePr>
          <p:nvPr/>
        </p:nvGraphicFramePr>
        <p:xfrm>
          <a:off x="6588224" y="5530056"/>
          <a:ext cx="756822" cy="275208"/>
        </p:xfrm>
        <a:graphic>
          <a:graphicData uri="http://schemas.openxmlformats.org/presentationml/2006/ole">
            <mc:AlternateContent xmlns:mc="http://schemas.openxmlformats.org/markup-compatibility/2006">
              <mc:Choice xmlns:v="urn:schemas-microsoft-com:vml" Requires="v">
                <p:oleObj spid="_x0000_s102497" name="Equation" r:id="rId18" imgW="558558" imgH="203112" progId="Equation.3">
                  <p:embed/>
                </p:oleObj>
              </mc:Choice>
              <mc:Fallback>
                <p:oleObj name="Equation" r:id="rId18" imgW="558558" imgH="203112"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88224" y="5530056"/>
                        <a:ext cx="756822" cy="275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 Box 7"/>
          <p:cNvSpPr txBox="1">
            <a:spLocks noChangeArrowheads="1"/>
          </p:cNvSpPr>
          <p:nvPr/>
        </p:nvSpPr>
        <p:spPr bwMode="auto">
          <a:xfrm>
            <a:off x="35496" y="5824569"/>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Inoltre i coefficienti di R e T dipendono  dall’angolo di incidenza dell’onda!</a:t>
            </a:r>
            <a:endParaRPr lang="it-IT" sz="1600" dirty="0">
              <a:latin typeface="Calibri" pitchFamily="34" charset="0"/>
            </a:endParaRPr>
          </a:p>
        </p:txBody>
      </p:sp>
    </p:spTree>
    <p:extLst>
      <p:ext uri="{BB962C8B-B14F-4D97-AF65-F5344CB8AC3E}">
        <p14:creationId xmlns:p14="http://schemas.microsoft.com/office/powerpoint/2010/main" val="3578897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a:stretch>
            <a:fillRect/>
          </a:stretch>
        </p:blipFill>
        <p:spPr bwMode="auto">
          <a:xfrm rot="-60000">
            <a:off x="1475656" y="1412776"/>
            <a:ext cx="5831245" cy="5204842"/>
          </a:xfrm>
          <a:prstGeom prst="rect">
            <a:avLst/>
          </a:prstGeom>
          <a:noFill/>
          <a:ln w="9525">
            <a:noFill/>
            <a:miter lim="800000"/>
            <a:headEnd/>
            <a:tailEnd/>
          </a:ln>
        </p:spPr>
      </p:pic>
      <p:sp>
        <p:nvSpPr>
          <p:cNvPr id="8" name="Rectangle 7"/>
          <p:cNvSpPr/>
          <p:nvPr/>
        </p:nvSpPr>
        <p:spPr>
          <a:xfrm>
            <a:off x="1645550" y="1574044"/>
            <a:ext cx="5616624" cy="44644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38554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395536" y="1412776"/>
            <a:ext cx="8458200" cy="5332413"/>
          </a:xfrm>
          <a:prstGeom prst="rect">
            <a:avLst/>
          </a:prstGeom>
          <a:noFill/>
          <a:ln w="9525">
            <a:noFill/>
            <a:miter lim="800000"/>
            <a:headEnd/>
            <a:tailEnd/>
          </a:ln>
        </p:spPr>
      </p:pic>
    </p:spTree>
    <p:extLst>
      <p:ext uri="{BB962C8B-B14F-4D97-AF65-F5344CB8AC3E}">
        <p14:creationId xmlns:p14="http://schemas.microsoft.com/office/powerpoint/2010/main" val="22506363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it-IT" sz="1400" b="1">
              <a:solidFill>
                <a:srgbClr val="898989"/>
              </a:solidFill>
              <a:latin typeface="Calibri" pitchFamily="34" charset="0"/>
            </a:endParaRPr>
          </a:p>
        </p:txBody>
      </p:sp>
      <p:sp>
        <p:nvSpPr>
          <p:cNvPr id="12" name="Rectangle 2"/>
          <p:cNvSpPr>
            <a:spLocks noChangeArrowheads="1"/>
          </p:cNvSpPr>
          <p:nvPr/>
        </p:nvSpPr>
        <p:spPr bwMode="auto">
          <a:xfrm>
            <a:off x="233363" y="1188219"/>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Reflection </a:t>
            </a:r>
            <a:r>
              <a:rPr lang="en-US" sz="2800" b="0" dirty="0">
                <a:ea typeface="ＭＳ Ｐゴシック" pitchFamily="34" charset="-128"/>
              </a:rPr>
              <a:t>seismology</a:t>
            </a:r>
          </a:p>
        </p:txBody>
      </p:sp>
      <p:sp>
        <p:nvSpPr>
          <p:cNvPr id="13" name="Rectangle 3"/>
          <p:cNvSpPr>
            <a:spLocks noChangeArrowheads="1"/>
          </p:cNvSpPr>
          <p:nvPr/>
        </p:nvSpPr>
        <p:spPr bwMode="auto">
          <a:xfrm>
            <a:off x="179388" y="1818456"/>
            <a:ext cx="8856662" cy="5715000"/>
          </a:xfrm>
          <a:prstGeom prst="rect">
            <a:avLst/>
          </a:prstGeom>
          <a:noFill/>
          <a:ln w="9525">
            <a:noFill/>
            <a:miter lim="800000"/>
            <a:headEnd/>
            <a:tailEnd/>
          </a:ln>
        </p:spPr>
        <p:txBody>
          <a:bodyPr>
            <a:spAutoFit/>
          </a:bodyPr>
          <a:lstStyle/>
          <a:p>
            <a:pPr algn="just">
              <a:buFontTx/>
              <a:buChar char="•"/>
            </a:pPr>
            <a:r>
              <a:rPr lang="en-US" sz="1600" b="0"/>
              <a:t> Reflection seismology is directed primarily at finding the depths to reflecting surfaces and the seismic velocities of subsurface rock layers. The techniques of acquiring and processing reflection seismology data have been developed and refined to a very high degree of sophistication as a result of the intensive application of this method in the search for petroleum. </a:t>
            </a:r>
          </a:p>
          <a:p>
            <a:pPr algn="just">
              <a:buFontTx/>
              <a:buChar char="•"/>
            </a:pPr>
            <a:r>
              <a:rPr lang="en-US" sz="1600" b="0"/>
              <a:t> The principle is simple. A seismic signal (e.g., an explosion) is produced at a known place at a known time, and the echoes reflected from the boundaries between rock layers with different seismic velocities and densities are recorded and analyzed. Compactly designed, robust, electromagnetic seismometers – called “geophones” in industrial usage – are spread in the region of subcritical reflection, within the critical distance from the shot-point, where no refracted arrivals are possible.</a:t>
            </a:r>
          </a:p>
          <a:p>
            <a:pPr algn="just">
              <a:buFontTx/>
              <a:buChar char="•"/>
            </a:pPr>
            <a:r>
              <a:rPr lang="en-US" sz="1600" b="0"/>
              <a:t> Within this distance the only signals received are the wave that travels directly from the shot-point to the geophones and the waves reflected at subsurface interfaces. Surface waves are also recorded and constitute an important disturbing “noise,” because they interfere with the reflected signal. </a:t>
            </a:r>
          </a:p>
          <a:p>
            <a:pPr algn="just">
              <a:buFontTx/>
              <a:buChar char="•"/>
            </a:pPr>
            <a:r>
              <a:rPr lang="en-US" sz="1600" b="0"/>
              <a:t> The closer the geophone array is located to the shot-point, the more nearly the paths of the reflected rays travel vertically. Reflection seismic data are most usually acquired along profiles that cross geological structures as nearly as possible normal to the strike of the structure. </a:t>
            </a:r>
          </a:p>
          <a:p>
            <a:pPr algn="just">
              <a:buFontTx/>
              <a:buChar char="•"/>
            </a:pPr>
            <a:r>
              <a:rPr lang="en-US" sz="1600" b="0"/>
              <a:t> The travel-times recorded at the geophones along a profile are plotted as a two-dimensional cross-section of the structure.</a:t>
            </a:r>
          </a:p>
          <a:p>
            <a:pPr algn="just">
              <a:buFontTx/>
              <a:buChar char="•"/>
            </a:pPr>
            <a:r>
              <a:rPr lang="en-US" sz="1600" b="0"/>
              <a:t> In recent years, three-dimensional surveying which covers the entire subsurface, has become more important</a:t>
            </a:r>
          </a:p>
        </p:txBody>
      </p:sp>
    </p:spTree>
    <p:extLst>
      <p:ext uri="{BB962C8B-B14F-4D97-AF65-F5344CB8AC3E}">
        <p14:creationId xmlns:p14="http://schemas.microsoft.com/office/powerpoint/2010/main" val="3397458807"/>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63</a:t>
            </a:fld>
            <a:endParaRPr lang="it-IT" sz="1400" b="1">
              <a:solidFill>
                <a:srgbClr val="898989"/>
              </a:solidFill>
              <a:latin typeface="Calibri" pitchFamily="34" charset="0"/>
            </a:endParaRPr>
          </a:p>
        </p:txBody>
      </p:sp>
      <p:pic>
        <p:nvPicPr>
          <p:cNvPr id="9" name="Picture 5"/>
          <p:cNvPicPr>
            <a:picLocks noChangeAspect="1" noChangeArrowheads="1"/>
          </p:cNvPicPr>
          <p:nvPr/>
        </p:nvPicPr>
        <p:blipFill>
          <a:blip r:embed="rId3" cstate="print"/>
          <a:srcRect/>
          <a:stretch>
            <a:fillRect/>
          </a:stretch>
        </p:blipFill>
        <p:spPr bwMode="auto">
          <a:xfrm>
            <a:off x="179388" y="1789757"/>
            <a:ext cx="4105275" cy="2098675"/>
          </a:xfrm>
          <a:prstGeom prst="rect">
            <a:avLst/>
          </a:prstGeom>
          <a:noFill/>
          <a:ln w="9525">
            <a:solidFill>
              <a:schemeClr val="tx1"/>
            </a:solidFill>
            <a:miter lim="800000"/>
            <a:headEnd/>
            <a:tailEnd/>
          </a:ln>
          <a:effectLst/>
        </p:spPr>
      </p:pic>
      <p:grpSp>
        <p:nvGrpSpPr>
          <p:cNvPr id="10" name="Group 8"/>
          <p:cNvGrpSpPr>
            <a:grpSpLocks/>
          </p:cNvGrpSpPr>
          <p:nvPr/>
        </p:nvGrpSpPr>
        <p:grpSpPr bwMode="auto">
          <a:xfrm>
            <a:off x="5652120" y="1844824"/>
            <a:ext cx="3096716" cy="4896544"/>
            <a:chOff x="2245" y="0"/>
            <a:chExt cx="3013" cy="4417"/>
          </a:xfrm>
        </p:grpSpPr>
        <p:pic>
          <p:nvPicPr>
            <p:cNvPr id="11" name="Picture 6"/>
            <p:cNvPicPr>
              <a:picLocks noChangeAspect="1" noChangeArrowheads="1"/>
            </p:cNvPicPr>
            <p:nvPr/>
          </p:nvPicPr>
          <p:blipFill>
            <a:blip r:embed="rId4" cstate="print"/>
            <a:srcRect/>
            <a:stretch>
              <a:fillRect/>
            </a:stretch>
          </p:blipFill>
          <p:spPr bwMode="auto">
            <a:xfrm>
              <a:off x="2245" y="0"/>
              <a:ext cx="3013" cy="4417"/>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2245" y="2069"/>
              <a:ext cx="635" cy="1225"/>
            </a:xfrm>
            <a:prstGeom prst="rect">
              <a:avLst/>
            </a:prstGeom>
            <a:solidFill>
              <a:schemeClr val="bg1"/>
            </a:solidFill>
            <a:ln w="9525">
              <a:noFill/>
              <a:miter lim="800000"/>
              <a:headEnd/>
              <a:tailEnd/>
            </a:ln>
            <a:effectLst/>
          </p:spPr>
          <p:txBody>
            <a:bodyPr wrap="none" anchor="ctr"/>
            <a:lstStyle/>
            <a:p>
              <a:endParaRPr lang="it-IT"/>
            </a:p>
          </p:txBody>
        </p:sp>
      </p:grpSp>
      <p:pic>
        <p:nvPicPr>
          <p:cNvPr id="15" name="Picture 10" descr="http://seismicrental.com/files/2011/12/Seismic-Reflection-High-Resolution.jpg"/>
          <p:cNvPicPr>
            <a:picLocks noChangeAspect="1" noChangeArrowheads="1"/>
          </p:cNvPicPr>
          <p:nvPr/>
        </p:nvPicPr>
        <p:blipFill>
          <a:blip r:embed="rId5" cstate="print"/>
          <a:srcRect/>
          <a:stretch>
            <a:fillRect/>
          </a:stretch>
        </p:blipFill>
        <p:spPr bwMode="auto">
          <a:xfrm>
            <a:off x="179388" y="3950344"/>
            <a:ext cx="2951162" cy="2211388"/>
          </a:xfrm>
          <a:prstGeom prst="rect">
            <a:avLst/>
          </a:prstGeom>
          <a:noFill/>
          <a:ln w="9525">
            <a:solidFill>
              <a:schemeClr val="tx1"/>
            </a:solidFill>
            <a:miter lim="800000"/>
            <a:headEnd/>
            <a:tailEnd/>
          </a:ln>
        </p:spPr>
      </p:pic>
      <p:pic>
        <p:nvPicPr>
          <p:cNvPr id="16" name="Picture 12" descr="http://seismicrental.com/files/2011/12/DSCN0169.jpg"/>
          <p:cNvPicPr>
            <a:picLocks noChangeAspect="1" noChangeArrowheads="1"/>
          </p:cNvPicPr>
          <p:nvPr/>
        </p:nvPicPr>
        <p:blipFill>
          <a:blip r:embed="rId6" cstate="print"/>
          <a:srcRect/>
          <a:stretch>
            <a:fillRect/>
          </a:stretch>
        </p:blipFill>
        <p:spPr bwMode="auto">
          <a:xfrm>
            <a:off x="3203575" y="3950344"/>
            <a:ext cx="1865313" cy="1400175"/>
          </a:xfrm>
          <a:prstGeom prst="rect">
            <a:avLst/>
          </a:prstGeom>
          <a:noFill/>
        </p:spPr>
      </p:pic>
    </p:spTree>
    <p:extLst>
      <p:ext uri="{BB962C8B-B14F-4D97-AF65-F5344CB8AC3E}">
        <p14:creationId xmlns:p14="http://schemas.microsoft.com/office/powerpoint/2010/main" val="2205414302"/>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64</a:t>
            </a:fld>
            <a:endParaRPr lang="it-IT" sz="1400" b="1">
              <a:solidFill>
                <a:srgbClr val="898989"/>
              </a:solidFill>
              <a:latin typeface="Calibri" pitchFamily="34" charset="0"/>
            </a:endParaRPr>
          </a:p>
        </p:txBody>
      </p:sp>
      <p:sp>
        <p:nvSpPr>
          <p:cNvPr id="17" name="Rectangle 3"/>
          <p:cNvSpPr>
            <a:spLocks noChangeArrowheads="1"/>
          </p:cNvSpPr>
          <p:nvPr/>
        </p:nvSpPr>
        <p:spPr bwMode="auto">
          <a:xfrm>
            <a:off x="179388" y="1496690"/>
            <a:ext cx="8856662" cy="2292350"/>
          </a:xfrm>
          <a:prstGeom prst="rect">
            <a:avLst/>
          </a:prstGeom>
          <a:noFill/>
          <a:ln w="9525">
            <a:noFill/>
            <a:miter lim="800000"/>
            <a:headEnd/>
            <a:tailEnd/>
          </a:ln>
        </p:spPr>
        <p:txBody>
          <a:bodyPr>
            <a:spAutoFit/>
          </a:bodyPr>
          <a:lstStyle/>
          <a:p>
            <a:pPr algn="just">
              <a:buFontTx/>
              <a:buChar char="•"/>
            </a:pPr>
            <a:r>
              <a:rPr lang="en-US" sz="1600" b="0" dirty="0"/>
              <a:t> Several field procedures are in common use. They are distinguished by different layouts of the geophones relative to the shot-point. The most routine application of reflection seismology is in </a:t>
            </a:r>
            <a:r>
              <a:rPr lang="en-US" sz="1600" b="0" dirty="0">
                <a:solidFill>
                  <a:srgbClr val="FF3300"/>
                </a:solidFill>
              </a:rPr>
              <a:t>continuous profiling</a:t>
            </a:r>
            <a:r>
              <a:rPr lang="en-US" sz="1600" b="0" dirty="0"/>
              <a:t>, in which the geophones are laid out at discrete distances along a profile through the shot-point. To reduce seismic noise, each recording point is represented by a group of interconnected geophones. </a:t>
            </a:r>
          </a:p>
          <a:p>
            <a:pPr algn="just">
              <a:buFontTx/>
              <a:buChar char="•"/>
            </a:pPr>
            <a:r>
              <a:rPr lang="en-US" sz="1600" b="0" dirty="0"/>
              <a:t> After each shot the geophone layout and shot-point are moved a predetermined distance along the profile, and the procedure is repeated. Broadly speaking, there are two main variations of this method, depending on whether each reflection point on the reflector is sampled only once (</a:t>
            </a:r>
            <a:r>
              <a:rPr lang="en-US" sz="1600" b="0" u="sng" dirty="0"/>
              <a:t>conventional coverage</a:t>
            </a:r>
            <a:r>
              <a:rPr lang="en-US" sz="1600" b="0" dirty="0"/>
              <a:t>) or more than once (</a:t>
            </a:r>
            <a:r>
              <a:rPr lang="en-US" sz="1600" b="0" u="sng" dirty="0"/>
              <a:t>redundant coverage</a:t>
            </a:r>
            <a:r>
              <a:rPr lang="en-US" sz="1600" b="0" dirty="0"/>
              <a:t>).</a:t>
            </a:r>
          </a:p>
        </p:txBody>
      </p:sp>
      <p:pic>
        <p:nvPicPr>
          <p:cNvPr id="18" name="Picture 5"/>
          <p:cNvPicPr>
            <a:picLocks noChangeAspect="1" noChangeArrowheads="1"/>
          </p:cNvPicPr>
          <p:nvPr/>
        </p:nvPicPr>
        <p:blipFill>
          <a:blip r:embed="rId3" cstate="print"/>
          <a:srcRect/>
          <a:stretch>
            <a:fillRect/>
          </a:stretch>
        </p:blipFill>
        <p:spPr bwMode="auto">
          <a:xfrm>
            <a:off x="5724128" y="4005064"/>
            <a:ext cx="3167583" cy="1593398"/>
          </a:xfrm>
          <a:prstGeom prst="rect">
            <a:avLst/>
          </a:prstGeom>
          <a:noFill/>
          <a:ln w="9525">
            <a:solidFill>
              <a:schemeClr val="tx1"/>
            </a:solidFill>
            <a:miter lim="800000"/>
            <a:headEnd/>
            <a:tailEnd/>
          </a:ln>
          <a:effectLst/>
        </p:spPr>
      </p:pic>
      <p:sp>
        <p:nvSpPr>
          <p:cNvPr id="19" name="Rectangle 6"/>
          <p:cNvSpPr>
            <a:spLocks noChangeArrowheads="1"/>
          </p:cNvSpPr>
          <p:nvPr/>
        </p:nvSpPr>
        <p:spPr bwMode="auto">
          <a:xfrm>
            <a:off x="142874" y="3671153"/>
            <a:ext cx="5221213" cy="2062103"/>
          </a:xfrm>
          <a:prstGeom prst="rect">
            <a:avLst/>
          </a:prstGeom>
          <a:noFill/>
          <a:ln w="9525">
            <a:noFill/>
            <a:miter lim="800000"/>
            <a:headEnd/>
            <a:tailEnd/>
          </a:ln>
        </p:spPr>
        <p:txBody>
          <a:bodyPr wrap="square">
            <a:spAutoFit/>
          </a:bodyPr>
          <a:lstStyle/>
          <a:p>
            <a:pPr algn="just">
              <a:buFontTx/>
              <a:buChar char="•"/>
            </a:pPr>
            <a:r>
              <a:rPr lang="en-US" sz="1600" b="0" dirty="0"/>
              <a:t> </a:t>
            </a:r>
            <a:r>
              <a:rPr lang="en-US" sz="1400" b="0" dirty="0"/>
              <a:t>The most common form of conventional coverage is a split-spread method, in which the geophones are spread symmetrically on either side of the shot-point. If the reflector is flat-lying, the point of reflection of a ray recorded at any geophone is below the point midway between the shot-point and the geophone. For a shot-point at Q the rays QAP and QBR that are reflected to geophones at P and R represent extreme cases. The </a:t>
            </a:r>
            <a:r>
              <a:rPr lang="en-US" sz="1400" b="0" u="sng" dirty="0"/>
              <a:t>two-way </a:t>
            </a:r>
            <a:r>
              <a:rPr lang="en-US" sz="1400" b="0" u="sng" dirty="0" err="1"/>
              <a:t>traveltime</a:t>
            </a:r>
            <a:r>
              <a:rPr lang="en-US" sz="1400" b="0" u="sng" dirty="0"/>
              <a:t> </a:t>
            </a:r>
            <a:r>
              <a:rPr lang="en-US" sz="1400" b="0" dirty="0"/>
              <a:t>of the ray QAP gives the depth of the reflection point A, which is plotted below the mid-point of QP. Similarly, B is plotted below the mid-point of QR. </a:t>
            </a:r>
          </a:p>
        </p:txBody>
      </p:sp>
      <p:sp>
        <p:nvSpPr>
          <p:cNvPr id="20" name="Rectangle 7"/>
          <p:cNvSpPr>
            <a:spLocks noChangeArrowheads="1"/>
          </p:cNvSpPr>
          <p:nvPr/>
        </p:nvSpPr>
        <p:spPr bwMode="auto">
          <a:xfrm>
            <a:off x="107504" y="5733256"/>
            <a:ext cx="8856663" cy="1368425"/>
          </a:xfrm>
          <a:prstGeom prst="rect">
            <a:avLst/>
          </a:prstGeom>
          <a:noFill/>
          <a:ln w="9525">
            <a:noFill/>
            <a:miter lim="800000"/>
            <a:headEnd/>
            <a:tailEnd/>
          </a:ln>
        </p:spPr>
        <p:txBody>
          <a:bodyPr>
            <a:spAutoFit/>
          </a:bodyPr>
          <a:lstStyle/>
          <a:p>
            <a:pPr algn="just">
              <a:buFontTx/>
              <a:buChar char="•"/>
            </a:pPr>
            <a:r>
              <a:rPr lang="en-US" sz="1400" b="0" dirty="0"/>
              <a:t> The split-spread layout around the shot-point Q gives the depths of reflection points along AB, which is half the length of the geophone spread PR. The shot-point is now moved to the point R, and the geophones between P and Q are moved to cover the segment RS. From the new shot-point R the positions of reflection points in the segment BC of the reflector are obtained. The ray RBQ from shot-point R to the geophone at Q has the same path as the ray QBR from shot-point Q to the geophone at R.</a:t>
            </a:r>
          </a:p>
        </p:txBody>
      </p:sp>
    </p:spTree>
    <p:extLst>
      <p:ext uri="{BB962C8B-B14F-4D97-AF65-F5344CB8AC3E}">
        <p14:creationId xmlns:p14="http://schemas.microsoft.com/office/powerpoint/2010/main" val="2920956952"/>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65</a:t>
            </a:fld>
            <a:endParaRPr lang="it-IT" sz="1400" b="1">
              <a:solidFill>
                <a:srgbClr val="898989"/>
              </a:solidFill>
              <a:latin typeface="Calibri" pitchFamily="34" charset="0"/>
            </a:endParaRPr>
          </a:p>
        </p:txBody>
      </p:sp>
      <p:sp>
        <p:nvSpPr>
          <p:cNvPr id="12" name="Rectangle 5"/>
          <p:cNvSpPr>
            <a:spLocks noChangeArrowheads="1"/>
          </p:cNvSpPr>
          <p:nvPr/>
        </p:nvSpPr>
        <p:spPr bwMode="auto">
          <a:xfrm>
            <a:off x="250825" y="1866850"/>
            <a:ext cx="4789488" cy="1825625"/>
          </a:xfrm>
          <a:prstGeom prst="rect">
            <a:avLst/>
          </a:prstGeom>
          <a:noFill/>
          <a:ln w="9525">
            <a:noFill/>
            <a:miter lim="800000"/>
            <a:headEnd/>
            <a:tailEnd/>
          </a:ln>
        </p:spPr>
        <p:txBody>
          <a:bodyPr>
            <a:spAutoFit/>
          </a:bodyPr>
          <a:lstStyle/>
          <a:p>
            <a:pPr algn="just">
              <a:buFontTx/>
              <a:buChar char="•"/>
            </a:pPr>
            <a:r>
              <a:rPr lang="en-US" sz="1600" b="0"/>
              <a:t> </a:t>
            </a:r>
            <a:r>
              <a:rPr lang="en-US" sz="1400" b="0"/>
              <a:t>Redundant coverage is illustrated by the common-midpoint method, which is routinely employed as a means of reducing noise and enhancing the signal-to-noise ratio. Commonly 24 to 96 groups of geophones feed recorded signals into a multi-channel recorder. The principle of common-mid-point coverage is illustrated for a small number of 11 geophone groups in Figiure</a:t>
            </a:r>
          </a:p>
        </p:txBody>
      </p:sp>
      <p:sp>
        <p:nvSpPr>
          <p:cNvPr id="14" name="Rectangle 6"/>
          <p:cNvSpPr>
            <a:spLocks noChangeArrowheads="1"/>
          </p:cNvSpPr>
          <p:nvPr/>
        </p:nvSpPr>
        <p:spPr bwMode="auto">
          <a:xfrm>
            <a:off x="142875" y="4171900"/>
            <a:ext cx="8856663" cy="2857500"/>
          </a:xfrm>
          <a:prstGeom prst="rect">
            <a:avLst/>
          </a:prstGeom>
          <a:noFill/>
          <a:ln w="9525">
            <a:noFill/>
            <a:miter lim="800000"/>
            <a:headEnd/>
            <a:tailEnd/>
          </a:ln>
        </p:spPr>
        <p:txBody>
          <a:bodyPr>
            <a:spAutoFit/>
          </a:bodyPr>
          <a:lstStyle/>
          <a:p>
            <a:pPr algn="just">
              <a:buFontTx/>
              <a:buChar char="•"/>
            </a:pPr>
            <a:r>
              <a:rPr lang="en-US" sz="1400" b="0"/>
              <a:t> When a shot is fired at A, the signals received at geophones 3–11 give subsurface coverage of the reflector between points a and e. The shot-point is now moved to B, which coincides with the position occupied by geophone 2 for the first shot, and the geophone array is moved forward correspondingly along the direction of the profile to positions 4–12. From shot-point B the subsurface coverage of the reflector is between points b and f. The reflector points b to e are common to both sets of data. By repeatedly moving the shot-point and geophone array in the described manner, each reflecting point of the interface is sampled multiply. For example, in Figure the reflecting point d is sampled multiply by the rays Ad 9, Bd8, Cd7, etc. </a:t>
            </a:r>
          </a:p>
          <a:p>
            <a:pPr algn="just">
              <a:buFontTx/>
              <a:buChar char="•"/>
            </a:pPr>
            <a:endParaRPr lang="en-US" sz="1400" b="0"/>
          </a:p>
          <a:p>
            <a:pPr algn="just"/>
            <a:r>
              <a:rPr lang="en-US" sz="1400" b="0"/>
              <a:t>The lengths of these ray paths are different. During subsequent data-processing the reflection travel-times are corrected for </a:t>
            </a:r>
            <a:r>
              <a:rPr lang="en-US" sz="1400" b="0" u="sng"/>
              <a:t>normal moveout</a:t>
            </a:r>
            <a:r>
              <a:rPr lang="en-US" sz="1400" b="0"/>
              <a:t>, which is a geometrical effect related to geophone distance from the shot-point. The records are then </a:t>
            </a:r>
            <a:r>
              <a:rPr lang="en-US" sz="1400" b="0" u="sng"/>
              <a:t>stacked</a:t>
            </a:r>
            <a:r>
              <a:rPr lang="en-US" sz="1400" b="0"/>
              <a:t>, which is a procedure for enhancing the signal-to-noise ratio.</a:t>
            </a:r>
          </a:p>
        </p:txBody>
      </p:sp>
      <p:pic>
        <p:nvPicPr>
          <p:cNvPr id="15" name="Picture 7"/>
          <p:cNvPicPr>
            <a:picLocks noChangeAspect="1" noChangeArrowheads="1"/>
          </p:cNvPicPr>
          <p:nvPr/>
        </p:nvPicPr>
        <p:blipFill>
          <a:blip r:embed="rId3" cstate="print"/>
          <a:srcRect/>
          <a:stretch>
            <a:fillRect/>
          </a:stretch>
        </p:blipFill>
        <p:spPr bwMode="auto">
          <a:xfrm>
            <a:off x="5292725" y="1795412"/>
            <a:ext cx="3776663" cy="2251075"/>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58463347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3" name="Picture 11"/>
          <p:cNvPicPr>
            <a:picLocks noChangeAspect="1" noChangeArrowheads="1"/>
          </p:cNvPicPr>
          <p:nvPr/>
        </p:nvPicPr>
        <p:blipFill>
          <a:blip r:embed="rId3" cstate="print"/>
          <a:srcRect/>
          <a:stretch>
            <a:fillRect/>
          </a:stretch>
        </p:blipFill>
        <p:spPr bwMode="auto">
          <a:xfrm>
            <a:off x="4788024" y="1340768"/>
            <a:ext cx="4070535" cy="3673539"/>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400" b="1">
              <a:solidFill>
                <a:srgbClr val="898989"/>
              </a:solidFill>
              <a:latin typeface="Calibri" pitchFamily="34" charset="0"/>
            </a:endParaRPr>
          </a:p>
        </p:txBody>
      </p:sp>
      <p:sp>
        <p:nvSpPr>
          <p:cNvPr id="34" name="Text Box 7"/>
          <p:cNvSpPr txBox="1">
            <a:spLocks noChangeArrowheads="1"/>
          </p:cNvSpPr>
          <p:nvPr/>
        </p:nvSpPr>
        <p:spPr bwMode="auto">
          <a:xfrm>
            <a:off x="0" y="3603934"/>
            <a:ext cx="4499992" cy="833178"/>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Caso onda P incidente su una superficie libera. L’angolo di riflessione per l’onda S (K) è minore, avendo essa velocità minore. </a:t>
            </a:r>
            <a:endParaRPr lang="it-IT" sz="1600" dirty="0">
              <a:latin typeface="Calibri" pitchFamily="34" charset="0"/>
            </a:endParaRPr>
          </a:p>
        </p:txBody>
      </p:sp>
      <p:pic>
        <p:nvPicPr>
          <p:cNvPr id="64522" name="Picture 10"/>
          <p:cNvPicPr>
            <a:picLocks noChangeAspect="1" noChangeArrowheads="1"/>
          </p:cNvPicPr>
          <p:nvPr/>
        </p:nvPicPr>
        <p:blipFill>
          <a:blip r:embed="rId4" cstate="print"/>
          <a:srcRect/>
          <a:stretch>
            <a:fillRect/>
          </a:stretch>
        </p:blipFill>
        <p:spPr bwMode="auto">
          <a:xfrm>
            <a:off x="179512" y="1268760"/>
            <a:ext cx="4363252" cy="2300440"/>
          </a:xfrm>
          <a:prstGeom prst="rect">
            <a:avLst/>
          </a:prstGeom>
          <a:noFill/>
          <a:ln w="9525">
            <a:noFill/>
            <a:miter lim="800000"/>
            <a:headEnd/>
            <a:tailEnd/>
          </a:ln>
        </p:spPr>
      </p:pic>
      <p:sp>
        <p:nvSpPr>
          <p:cNvPr id="26" name="Text Box 7"/>
          <p:cNvSpPr txBox="1">
            <a:spLocks noChangeArrowheads="1"/>
          </p:cNvSpPr>
          <p:nvPr/>
        </p:nvSpPr>
        <p:spPr bwMode="auto">
          <a:xfrm>
            <a:off x="4644008" y="5229200"/>
            <a:ext cx="4499992" cy="1079399"/>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Coefficienti di riflessione corrispondenti in funzione dell’angolo di incidenza. Notare l’assenza di conversione P→S per incidenza normale (I=0°) e la conversione totale per I≈52°!</a:t>
            </a:r>
            <a:endParaRPr lang="it-IT" sz="1600" dirty="0">
              <a:latin typeface="Calibri" pitchFamily="34" charset="0"/>
            </a:endParaRPr>
          </a:p>
        </p:txBody>
      </p:sp>
    </p:spTree>
    <p:extLst>
      <p:ext uri="{BB962C8B-B14F-4D97-AF65-F5344CB8AC3E}">
        <p14:creationId xmlns:p14="http://schemas.microsoft.com/office/powerpoint/2010/main" val="3755476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sp>
        <p:nvSpPr>
          <p:cNvPr id="25" name="Text Box 7"/>
          <p:cNvSpPr txBox="1">
            <a:spLocks noChangeArrowheads="1"/>
          </p:cNvSpPr>
          <p:nvPr/>
        </p:nvSpPr>
        <p:spPr bwMode="auto">
          <a:xfrm>
            <a:off x="35496" y="1268761"/>
            <a:ext cx="8928992" cy="402291"/>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dirty="0" smtClean="0">
                <a:latin typeface="Calibri" pitchFamily="34" charset="0"/>
              </a:rPr>
              <a:t>CASO ONDE  P, SV</a:t>
            </a:r>
            <a:endParaRPr lang="it-IT" sz="2000" b="1" dirty="0">
              <a:latin typeface="Calibri" pitchFamily="34" charset="0"/>
            </a:endParaRPr>
          </a:p>
        </p:txBody>
      </p:sp>
      <p:sp>
        <p:nvSpPr>
          <p:cNvPr id="21" name="Text Box 7"/>
          <p:cNvSpPr txBox="1">
            <a:spLocks noChangeArrowheads="1"/>
          </p:cNvSpPr>
          <p:nvPr/>
        </p:nvSpPr>
        <p:spPr bwMode="auto">
          <a:xfrm>
            <a:off x="35496" y="1628800"/>
            <a:ext cx="8928992" cy="1079399"/>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Nel caso delle onde P ed SV incidenti su una discontinuità il problema è leggermente più complicato in quanto in generale esse generano sia moto P che SV. Infatti sia per le P che per le SV il moto è confinato nel piano xz. Chiaramente non verrà invece generato nessuno spostamento lungo y, cioè non verranno generate onde SH. </a:t>
            </a:r>
            <a:endParaRPr lang="it-IT" sz="1600" dirty="0">
              <a:latin typeface="Calibri" pitchFamily="34" charset="0"/>
            </a:endParaRPr>
          </a:p>
        </p:txBody>
      </p:sp>
      <p:pic>
        <p:nvPicPr>
          <p:cNvPr id="65546" name="Picture 10"/>
          <p:cNvPicPr>
            <a:picLocks noChangeAspect="1" noChangeArrowheads="1"/>
          </p:cNvPicPr>
          <p:nvPr/>
        </p:nvPicPr>
        <p:blipFill>
          <a:blip r:embed="rId3" cstate="print"/>
          <a:srcRect/>
          <a:stretch>
            <a:fillRect/>
          </a:stretch>
        </p:blipFill>
        <p:spPr bwMode="auto">
          <a:xfrm>
            <a:off x="1691680" y="2780928"/>
            <a:ext cx="5079280" cy="3119451"/>
          </a:xfrm>
          <a:prstGeom prst="rect">
            <a:avLst/>
          </a:prstGeom>
          <a:noFill/>
          <a:ln w="9525">
            <a:noFill/>
            <a:miter lim="800000"/>
            <a:headEnd/>
            <a:tailEnd/>
          </a:ln>
        </p:spPr>
      </p:pic>
    </p:spTree>
    <p:extLst>
      <p:ext uri="{BB962C8B-B14F-4D97-AF65-F5344CB8AC3E}">
        <p14:creationId xmlns:p14="http://schemas.microsoft.com/office/powerpoint/2010/main" val="3471300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sp>
        <p:nvSpPr>
          <p:cNvPr id="25" name="Text Box 7"/>
          <p:cNvSpPr txBox="1">
            <a:spLocks noChangeArrowheads="1"/>
          </p:cNvSpPr>
          <p:nvPr/>
        </p:nvSpPr>
        <p:spPr bwMode="auto">
          <a:xfrm>
            <a:off x="35496" y="1124744"/>
            <a:ext cx="8928992" cy="402291"/>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dirty="0" smtClean="0">
                <a:latin typeface="Calibri" pitchFamily="34" charset="0"/>
              </a:rPr>
              <a:t>CASO ONDE  P, SV</a:t>
            </a:r>
            <a:endParaRPr lang="it-IT" sz="2000" b="1" dirty="0">
              <a:latin typeface="Calibri" pitchFamily="34" charset="0"/>
            </a:endParaRPr>
          </a:p>
        </p:txBody>
      </p:sp>
      <p:sp>
        <p:nvSpPr>
          <p:cNvPr id="21" name="Text Box 7"/>
          <p:cNvSpPr txBox="1">
            <a:spLocks noChangeArrowheads="1"/>
          </p:cNvSpPr>
          <p:nvPr/>
        </p:nvSpPr>
        <p:spPr bwMode="auto">
          <a:xfrm>
            <a:off x="35496" y="1412776"/>
            <a:ext cx="8928992" cy="586957"/>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Consideriamo la legge di Snell per un’interfaccia tra due mezzi ed indichiamo con I l’angolo di incidenza, con T l’angolo di rifrazione (trasmissione). Avremo per un’onda P</a:t>
            </a:r>
            <a:endParaRPr lang="it-IT" sz="1600" dirty="0">
              <a:latin typeface="Calibri" pitchFamily="34" charset="0"/>
            </a:endParaRPr>
          </a:p>
        </p:txBody>
      </p:sp>
      <p:graphicFrame>
        <p:nvGraphicFramePr>
          <p:cNvPr id="10" name="Object 9"/>
          <p:cNvGraphicFramePr>
            <a:graphicFrameLocks noChangeAspect="1"/>
          </p:cNvGraphicFramePr>
          <p:nvPr/>
        </p:nvGraphicFramePr>
        <p:xfrm>
          <a:off x="4139951" y="2060848"/>
          <a:ext cx="815385" cy="504056"/>
        </p:xfrm>
        <a:graphic>
          <a:graphicData uri="http://schemas.openxmlformats.org/presentationml/2006/ole">
            <mc:AlternateContent xmlns:mc="http://schemas.openxmlformats.org/markup-compatibility/2006">
              <mc:Choice xmlns:v="urn:schemas-microsoft-com:vml" Requires="v">
                <p:oleObj spid="_x0000_s103448" name="Equation" r:id="rId4" imgW="698197" imgH="431613" progId="Equation.3">
                  <p:embed/>
                </p:oleObj>
              </mc:Choice>
              <mc:Fallback>
                <p:oleObj name="Equation" r:id="rId4" imgW="698197"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1" y="2060848"/>
                        <a:ext cx="815385"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7"/>
          <p:cNvSpPr txBox="1">
            <a:spLocks noChangeArrowheads="1"/>
          </p:cNvSpPr>
          <p:nvPr/>
        </p:nvSpPr>
        <p:spPr bwMode="auto">
          <a:xfrm>
            <a:off x="35496" y="2636912"/>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Nel caso sia T=90°, l’angolo di incidenza dicesi </a:t>
            </a:r>
            <a:r>
              <a:rPr lang="it-IT" sz="1600" dirty="0" smtClean="0">
                <a:solidFill>
                  <a:srgbClr val="FF0000"/>
                </a:solidFill>
                <a:latin typeface="Calibri" pitchFamily="34" charset="0"/>
              </a:rPr>
              <a:t>angolo critico </a:t>
            </a:r>
            <a:r>
              <a:rPr lang="it-IT" sz="1600" dirty="0" smtClean="0">
                <a:latin typeface="Calibri" pitchFamily="34" charset="0"/>
              </a:rPr>
              <a:t>e risulta:</a:t>
            </a:r>
            <a:endParaRPr lang="it-IT" sz="1600" dirty="0">
              <a:latin typeface="Calibri" pitchFamily="34" charset="0"/>
            </a:endParaRPr>
          </a:p>
        </p:txBody>
      </p:sp>
      <p:graphicFrame>
        <p:nvGraphicFramePr>
          <p:cNvPr id="12" name="Object 11"/>
          <p:cNvGraphicFramePr>
            <a:graphicFrameLocks noChangeAspect="1"/>
          </p:cNvGraphicFramePr>
          <p:nvPr/>
        </p:nvGraphicFramePr>
        <p:xfrm>
          <a:off x="4067943" y="2996952"/>
          <a:ext cx="1394681" cy="576064"/>
        </p:xfrm>
        <a:graphic>
          <a:graphicData uri="http://schemas.openxmlformats.org/presentationml/2006/ole">
            <mc:AlternateContent xmlns:mc="http://schemas.openxmlformats.org/markup-compatibility/2006">
              <mc:Choice xmlns:v="urn:schemas-microsoft-com:vml" Requires="v">
                <p:oleObj spid="_x0000_s103449" name="Equation" r:id="rId6" imgW="1167893" imgH="482391" progId="Equation.3">
                  <p:embed/>
                </p:oleObj>
              </mc:Choice>
              <mc:Fallback>
                <p:oleObj name="Equation" r:id="rId6" imgW="1167893" imgH="48239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3" y="2996952"/>
                        <a:ext cx="1394681"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7"/>
          <p:cNvSpPr txBox="1">
            <a:spLocks noChangeArrowheads="1"/>
          </p:cNvSpPr>
          <p:nvPr/>
        </p:nvSpPr>
        <p:spPr bwMode="auto">
          <a:xfrm>
            <a:off x="35496" y="3573016"/>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Per angoli di incidenza maggiori dell’angolo critico, non si ha energia rifratta nel secondo mezzo. </a:t>
            </a:r>
            <a:endParaRPr lang="it-IT" sz="1600" dirty="0">
              <a:latin typeface="Calibri" pitchFamily="34" charset="0"/>
            </a:endParaRPr>
          </a:p>
        </p:txBody>
      </p:sp>
      <p:grpSp>
        <p:nvGrpSpPr>
          <p:cNvPr id="17" name="Group 16"/>
          <p:cNvGrpSpPr/>
          <p:nvPr/>
        </p:nvGrpSpPr>
        <p:grpSpPr>
          <a:xfrm>
            <a:off x="2987825" y="4189612"/>
            <a:ext cx="3384376" cy="2556370"/>
            <a:chOff x="2987825" y="4189612"/>
            <a:chExt cx="3384376" cy="2556370"/>
          </a:xfrm>
        </p:grpSpPr>
        <p:pic>
          <p:nvPicPr>
            <p:cNvPr id="66564" name="Picture 4"/>
            <p:cNvPicPr>
              <a:picLocks noChangeAspect="1" noChangeArrowheads="1"/>
            </p:cNvPicPr>
            <p:nvPr/>
          </p:nvPicPr>
          <p:blipFill>
            <a:blip r:embed="rId8" cstate="print"/>
            <a:srcRect/>
            <a:stretch>
              <a:fillRect/>
            </a:stretch>
          </p:blipFill>
          <p:spPr bwMode="auto">
            <a:xfrm>
              <a:off x="2987825" y="4189612"/>
              <a:ext cx="3384376" cy="2556370"/>
            </a:xfrm>
            <a:prstGeom prst="rect">
              <a:avLst/>
            </a:prstGeom>
            <a:noFill/>
            <a:ln w="9525">
              <a:noFill/>
              <a:miter lim="800000"/>
              <a:headEnd/>
              <a:tailEnd/>
            </a:ln>
          </p:spPr>
        </p:pic>
        <p:sp>
          <p:nvSpPr>
            <p:cNvPr id="15" name="TextBox 14"/>
            <p:cNvSpPr txBox="1"/>
            <p:nvPr/>
          </p:nvSpPr>
          <p:spPr>
            <a:xfrm>
              <a:off x="4860032" y="4797152"/>
              <a:ext cx="288032" cy="338554"/>
            </a:xfrm>
            <a:prstGeom prst="rect">
              <a:avLst/>
            </a:prstGeom>
            <a:noFill/>
          </p:spPr>
          <p:txBody>
            <a:bodyPr wrap="square" rtlCol="0">
              <a:spAutoFit/>
            </a:bodyPr>
            <a:lstStyle/>
            <a:p>
              <a:r>
                <a:rPr lang="it-IT" sz="1600" b="1" dirty="0" smtClean="0"/>
                <a:t>T</a:t>
              </a:r>
              <a:endParaRPr lang="it-IT" sz="1600" b="1" dirty="0"/>
            </a:p>
          </p:txBody>
        </p:sp>
        <p:sp>
          <p:nvSpPr>
            <p:cNvPr id="16" name="TextBox 15"/>
            <p:cNvSpPr txBox="1"/>
            <p:nvPr/>
          </p:nvSpPr>
          <p:spPr>
            <a:xfrm>
              <a:off x="4139952" y="5733256"/>
              <a:ext cx="288032" cy="338554"/>
            </a:xfrm>
            <a:prstGeom prst="rect">
              <a:avLst/>
            </a:prstGeom>
            <a:noFill/>
          </p:spPr>
          <p:txBody>
            <a:bodyPr wrap="square" rtlCol="0">
              <a:spAutoFit/>
            </a:bodyPr>
            <a:lstStyle/>
            <a:p>
              <a:r>
                <a:rPr lang="it-IT" sz="1600" b="1" dirty="0" smtClean="0"/>
                <a:t>I</a:t>
              </a:r>
              <a:endParaRPr lang="it-IT" sz="1600" b="1" dirty="0"/>
            </a:p>
          </p:txBody>
        </p:sp>
      </p:grpSp>
    </p:spTree>
    <p:extLst>
      <p:ext uri="{BB962C8B-B14F-4D97-AF65-F5344CB8AC3E}">
        <p14:creationId xmlns:p14="http://schemas.microsoft.com/office/powerpoint/2010/main" val="248843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14356</TotalTime>
  <Words>2081</Words>
  <Application>Microsoft Office PowerPoint</Application>
  <PresentationFormat>On-screen Show (4:3)</PresentationFormat>
  <Paragraphs>210</Paragraphs>
  <Slides>65</Slides>
  <Notes>63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4" baseType="lpstr">
      <vt:lpstr>Microsoft YaHei</vt:lpstr>
      <vt:lpstr>ＭＳ Ｐゴシック</vt:lpstr>
      <vt:lpstr>Arial</vt:lpstr>
      <vt:lpstr>Calibri</vt:lpstr>
      <vt:lpstr>Cambria Math</vt:lpstr>
      <vt:lpstr>Symbol</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450</cp:revision>
  <dcterms:created xsi:type="dcterms:W3CDTF">2013-09-23T10:57:03Z</dcterms:created>
  <dcterms:modified xsi:type="dcterms:W3CDTF">2018-11-05T07:50:41Z</dcterms:modified>
</cp:coreProperties>
</file>