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3"/>
  </p:notesMasterIdLst>
  <p:sldIdLst>
    <p:sldId id="308" r:id="rId2"/>
    <p:sldId id="309" r:id="rId3"/>
    <p:sldId id="310" r:id="rId4"/>
    <p:sldId id="311" r:id="rId5"/>
    <p:sldId id="312" r:id="rId6"/>
    <p:sldId id="313" r:id="rId7"/>
    <p:sldId id="314" r:id="rId8"/>
    <p:sldId id="315"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447" r:id="rId24"/>
    <p:sldId id="330" r:id="rId25"/>
    <p:sldId id="331" r:id="rId26"/>
    <p:sldId id="332" r:id="rId27"/>
    <p:sldId id="333" r:id="rId28"/>
    <p:sldId id="334" r:id="rId29"/>
    <p:sldId id="335" r:id="rId30"/>
    <p:sldId id="336" r:id="rId31"/>
    <p:sldId id="337" r:id="rId32"/>
    <p:sldId id="338" r:id="rId33"/>
    <p:sldId id="339" r:id="rId34"/>
    <p:sldId id="340" r:id="rId35"/>
    <p:sldId id="341" r:id="rId36"/>
    <p:sldId id="342" r:id="rId37"/>
    <p:sldId id="343" r:id="rId38"/>
    <p:sldId id="344" r:id="rId39"/>
    <p:sldId id="345" r:id="rId40"/>
    <p:sldId id="346" r:id="rId41"/>
    <p:sldId id="347" r:id="rId42"/>
    <p:sldId id="348" r:id="rId43"/>
    <p:sldId id="349" r:id="rId44"/>
    <p:sldId id="350" r:id="rId45"/>
    <p:sldId id="351" r:id="rId46"/>
    <p:sldId id="352" r:id="rId47"/>
    <p:sldId id="353" r:id="rId48"/>
    <p:sldId id="354" r:id="rId49"/>
    <p:sldId id="355" r:id="rId50"/>
    <p:sldId id="356" r:id="rId51"/>
    <p:sldId id="357" r:id="rId52"/>
    <p:sldId id="358" r:id="rId53"/>
    <p:sldId id="359" r:id="rId54"/>
    <p:sldId id="360" r:id="rId55"/>
    <p:sldId id="361" r:id="rId56"/>
    <p:sldId id="458" r:id="rId57"/>
    <p:sldId id="459" r:id="rId58"/>
    <p:sldId id="362" r:id="rId59"/>
    <p:sldId id="363" r:id="rId60"/>
    <p:sldId id="448" r:id="rId61"/>
    <p:sldId id="449" r:id="rId62"/>
    <p:sldId id="364" r:id="rId63"/>
    <p:sldId id="365" r:id="rId64"/>
    <p:sldId id="452" r:id="rId65"/>
    <p:sldId id="366" r:id="rId66"/>
    <p:sldId id="367" r:id="rId67"/>
    <p:sldId id="368" r:id="rId68"/>
    <p:sldId id="369" r:id="rId69"/>
    <p:sldId id="370" r:id="rId70"/>
    <p:sldId id="371" r:id="rId71"/>
    <p:sldId id="372" r:id="rId72"/>
    <p:sldId id="373" r:id="rId73"/>
    <p:sldId id="374" r:id="rId74"/>
    <p:sldId id="375" r:id="rId75"/>
    <p:sldId id="376" r:id="rId76"/>
    <p:sldId id="377" r:id="rId77"/>
    <p:sldId id="378" r:id="rId78"/>
    <p:sldId id="379" r:id="rId79"/>
    <p:sldId id="451" r:id="rId80"/>
    <p:sldId id="453" r:id="rId81"/>
    <p:sldId id="454" r:id="rId82"/>
    <p:sldId id="455" r:id="rId83"/>
    <p:sldId id="456" r:id="rId84"/>
    <p:sldId id="450" r:id="rId85"/>
    <p:sldId id="380" r:id="rId86"/>
    <p:sldId id="381" r:id="rId87"/>
    <p:sldId id="382" r:id="rId88"/>
    <p:sldId id="383" r:id="rId89"/>
    <p:sldId id="384" r:id="rId90"/>
    <p:sldId id="385" r:id="rId91"/>
    <p:sldId id="386" r:id="rId92"/>
    <p:sldId id="387" r:id="rId93"/>
    <p:sldId id="388" r:id="rId94"/>
    <p:sldId id="389" r:id="rId95"/>
    <p:sldId id="390" r:id="rId96"/>
    <p:sldId id="391" r:id="rId97"/>
    <p:sldId id="392" r:id="rId98"/>
    <p:sldId id="393" r:id="rId99"/>
    <p:sldId id="394" r:id="rId100"/>
    <p:sldId id="395" r:id="rId101"/>
    <p:sldId id="396" r:id="rId102"/>
    <p:sldId id="397" r:id="rId103"/>
    <p:sldId id="398" r:id="rId104"/>
    <p:sldId id="399" r:id="rId105"/>
    <p:sldId id="400" r:id="rId106"/>
    <p:sldId id="401" r:id="rId107"/>
    <p:sldId id="402" r:id="rId108"/>
    <p:sldId id="403" r:id="rId109"/>
    <p:sldId id="404" r:id="rId110"/>
    <p:sldId id="405" r:id="rId111"/>
    <p:sldId id="406" r:id="rId112"/>
    <p:sldId id="407" r:id="rId113"/>
    <p:sldId id="408" r:id="rId114"/>
    <p:sldId id="409" r:id="rId115"/>
    <p:sldId id="410" r:id="rId116"/>
    <p:sldId id="411" r:id="rId117"/>
    <p:sldId id="412" r:id="rId118"/>
    <p:sldId id="413" r:id="rId119"/>
    <p:sldId id="414" r:id="rId120"/>
    <p:sldId id="415" r:id="rId121"/>
    <p:sldId id="416" r:id="rId122"/>
    <p:sldId id="417" r:id="rId123"/>
    <p:sldId id="418" r:id="rId124"/>
    <p:sldId id="419" r:id="rId125"/>
    <p:sldId id="420" r:id="rId126"/>
    <p:sldId id="421" r:id="rId127"/>
    <p:sldId id="422" r:id="rId128"/>
    <p:sldId id="423" r:id="rId129"/>
    <p:sldId id="424" r:id="rId130"/>
    <p:sldId id="425" r:id="rId131"/>
    <p:sldId id="426" r:id="rId132"/>
    <p:sldId id="427" r:id="rId133"/>
    <p:sldId id="428" r:id="rId134"/>
    <p:sldId id="429" r:id="rId135"/>
    <p:sldId id="430" r:id="rId136"/>
    <p:sldId id="431" r:id="rId137"/>
    <p:sldId id="432" r:id="rId138"/>
    <p:sldId id="433" r:id="rId139"/>
    <p:sldId id="434" r:id="rId140"/>
    <p:sldId id="435" r:id="rId141"/>
    <p:sldId id="436" r:id="rId142"/>
    <p:sldId id="437" r:id="rId143"/>
    <p:sldId id="438" r:id="rId144"/>
    <p:sldId id="439" r:id="rId145"/>
    <p:sldId id="440" r:id="rId146"/>
    <p:sldId id="441" r:id="rId147"/>
    <p:sldId id="442" r:id="rId148"/>
    <p:sldId id="443" r:id="rId149"/>
    <p:sldId id="444" r:id="rId150"/>
    <p:sldId id="445" r:id="rId151"/>
    <p:sldId id="446" r:id="rId15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7" autoAdjust="0"/>
    <p:restoredTop sz="94660"/>
  </p:normalViewPr>
  <p:slideViewPr>
    <p:cSldViewPr>
      <p:cViewPr varScale="1">
        <p:scale>
          <a:sx n="121" d="100"/>
          <a:sy n="121" d="100"/>
        </p:scale>
        <p:origin x="996" y="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5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9.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60.wmf"/><Relationship Id="rId1" Type="http://schemas.openxmlformats.org/officeDocument/2006/relationships/image" Target="../media/image159.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60.wmf"/><Relationship Id="rId1" Type="http://schemas.openxmlformats.org/officeDocument/2006/relationships/image" Target="../media/image159.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67.wmf"/><Relationship Id="rId1" Type="http://schemas.openxmlformats.org/officeDocument/2006/relationships/image" Target="../media/image166.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7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77.wmf"/><Relationship Id="rId2" Type="http://schemas.openxmlformats.org/officeDocument/2006/relationships/image" Target="../media/image176.wmf"/><Relationship Id="rId1" Type="http://schemas.openxmlformats.org/officeDocument/2006/relationships/image" Target="../media/image17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8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8AC903-59B2-48C2-ADD1-CE4E137E11D0}" type="datetimeFigureOut">
              <a:rPr lang="it-IT" smtClean="0"/>
              <a:pPr/>
              <a:t>20/11/2018</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90815A-6F60-467E-81D5-60D832AF5438}" type="slidenum">
              <a:rPr lang="it-IT" smtClean="0"/>
              <a:pPr/>
              <a:t>‹#›</a:t>
            </a:fld>
            <a:endParaRPr lang="it-IT"/>
          </a:p>
        </p:txBody>
      </p:sp>
    </p:spTree>
    <p:extLst>
      <p:ext uri="{BB962C8B-B14F-4D97-AF65-F5344CB8AC3E}">
        <p14:creationId xmlns:p14="http://schemas.microsoft.com/office/powerpoint/2010/main" val="3854519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587422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20826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311965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935245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175685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671061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914994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369362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099707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975441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1DA307DE-5612-4336-B289-99EAAE01A4E9}" type="slidenum">
              <a:rPr lang="it-IT"/>
              <a:pPr/>
              <a:t>19</a:t>
            </a:fld>
            <a:endParaRPr lang="it-IT"/>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p:spPr>
        <p:txBody>
          <a:bodyPr/>
          <a:lstStyle/>
          <a:p>
            <a:pPr eaLnBrk="1" hangingPunct="1"/>
            <a:endParaRPr lang="it-IT" smtClean="0"/>
          </a:p>
        </p:txBody>
      </p:sp>
    </p:spTree>
    <p:extLst>
      <p:ext uri="{BB962C8B-B14F-4D97-AF65-F5344CB8AC3E}">
        <p14:creationId xmlns:p14="http://schemas.microsoft.com/office/powerpoint/2010/main" val="4100305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112666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501237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485342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468736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107554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337605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877717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92999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647998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657728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841639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633903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058885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23116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1742246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199805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545229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279823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79355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7553050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2610681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50108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5010001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4126281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1333137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8735263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9940595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5291711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5972000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0733795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5391219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7568154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718153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7978848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0225606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0E2994-BA75-4C8E-96BA-B4503FAC7F7F}" type="slidenum">
              <a:rPr lang="it-IT" altLang="it-IT"/>
              <a:pPr/>
              <a:t>60</a:t>
            </a:fld>
            <a:endParaRPr lang="it-IT" altLang="it-IT"/>
          </a:p>
        </p:txBody>
      </p:sp>
      <p:sp>
        <p:nvSpPr>
          <p:cNvPr id="513026"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9594792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6118C8-EACC-41A1-B94D-144E223142E9}" type="slidenum">
              <a:rPr lang="it-IT" altLang="it-IT"/>
              <a:pPr/>
              <a:t>61</a:t>
            </a:fld>
            <a:endParaRPr lang="it-IT" altLang="it-IT"/>
          </a:p>
        </p:txBody>
      </p:sp>
      <p:sp>
        <p:nvSpPr>
          <p:cNvPr id="514050"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8277807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7982898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70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70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6804597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59B462-C4B3-42AD-92AA-5D09214210A1}" type="slidenum">
              <a:rPr lang="it-IT"/>
              <a:pPr/>
              <a:t>73</a:t>
            </a:fld>
            <a:endParaRPr lang="it-IT"/>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18902758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1"/>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C98A499-500E-4F17-9427-7D8BA7A4866B}" type="slidenum">
              <a:rPr lang="en-GB" altLang="it-IT" sz="1400" smtClean="0"/>
              <a:pPr>
                <a:spcBef>
                  <a:spcPct val="0"/>
                </a:spcBef>
                <a:buClrTx/>
                <a:buFontTx/>
                <a:buNone/>
              </a:pPr>
              <a:t>82</a:t>
            </a:fld>
            <a:endParaRPr lang="en-GB" altLang="it-IT" sz="1400" smtClean="0"/>
          </a:p>
        </p:txBody>
      </p:sp>
      <p:sp>
        <p:nvSpPr>
          <p:cNvPr id="28675"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it-IT" altLang="it-IT"/>
          </a:p>
        </p:txBody>
      </p:sp>
    </p:spTree>
    <p:extLst>
      <p:ext uri="{BB962C8B-B14F-4D97-AF65-F5344CB8AC3E}">
        <p14:creationId xmlns:p14="http://schemas.microsoft.com/office/powerpoint/2010/main" val="22794912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93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93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8623658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94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94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4438557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100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938887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4283346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fld id="{B409445B-A79F-4227-A479-15467FEFF0FF}" type="slidenum">
              <a:rPr lang="it-IT" altLang="it-IT"/>
              <a:pPr eaLnBrk="1" hangingPunct="1"/>
              <a:t>109</a:t>
            </a:fld>
            <a:endParaRPr lang="it-IT" altLang="it-IT"/>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7357387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fld id="{627DB144-AED4-4BCC-906C-B382A8E6EC61}" type="slidenum">
              <a:rPr lang="it-IT" altLang="it-IT"/>
              <a:pPr eaLnBrk="1" hangingPunct="1"/>
              <a:t>110</a:t>
            </a:fld>
            <a:endParaRPr lang="it-IT" altLang="it-IT"/>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8057198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fld id="{2EF42C47-CCF3-4D03-A589-057A1354BD43}" type="slidenum">
              <a:rPr lang="it-IT" altLang="it-IT"/>
              <a:pPr eaLnBrk="1" hangingPunct="1"/>
              <a:t>111</a:t>
            </a:fld>
            <a:endParaRPr lang="it-IT" altLang="it-IT"/>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10936197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124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124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3883850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125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125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0567195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135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135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8080803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136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136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7856024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137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137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1685808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5F89F44-E5CC-45BB-A4C9-0795C1D21954}" type="slidenum">
              <a:rPr lang="en-US" altLang="it-IT" smtClean="0">
                <a:ea typeface="ヒラギノ角ゴ Pro W3" charset="-128"/>
              </a:rPr>
              <a:pPr>
                <a:spcBef>
                  <a:spcPct val="0"/>
                </a:spcBef>
              </a:pPr>
              <a:t>148</a:t>
            </a:fld>
            <a:endParaRPr lang="en-US" altLang="it-IT" smtClean="0">
              <a:ea typeface="ヒラギノ角ゴ Pro W3" charset="-128"/>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Times" panose="02020603050405020304" pitchFamily="18" charset="0"/>
            </a:endParaRPr>
          </a:p>
        </p:txBody>
      </p:sp>
    </p:spTree>
    <p:extLst>
      <p:ext uri="{BB962C8B-B14F-4D97-AF65-F5344CB8AC3E}">
        <p14:creationId xmlns:p14="http://schemas.microsoft.com/office/powerpoint/2010/main" val="22395485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1"/>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19412A5F-E117-499F-9B55-648E0A6FFB6B}" type="slidenum">
              <a:rPr lang="en-GB" altLang="it-IT" sz="1400" smtClean="0"/>
              <a:pPr>
                <a:spcBef>
                  <a:spcPct val="0"/>
                </a:spcBef>
                <a:buClrTx/>
                <a:buFontTx/>
                <a:buNone/>
              </a:pPr>
              <a:t>150</a:t>
            </a:fld>
            <a:endParaRPr lang="en-GB" altLang="it-IT" sz="1400" smtClean="0"/>
          </a:p>
        </p:txBody>
      </p:sp>
      <p:sp>
        <p:nvSpPr>
          <p:cNvPr id="20483"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it-IT" altLang="it-IT"/>
          </a:p>
        </p:txBody>
      </p:sp>
    </p:spTree>
    <p:extLst>
      <p:ext uri="{BB962C8B-B14F-4D97-AF65-F5344CB8AC3E}">
        <p14:creationId xmlns:p14="http://schemas.microsoft.com/office/powerpoint/2010/main" val="1393602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865684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797965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97223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
        <p:nvSpPr>
          <p:cNvPr id="4" name="Date Placeholder 3"/>
          <p:cNvSpPr>
            <a:spLocks noGrp="1"/>
          </p:cNvSpPr>
          <p:nvPr>
            <p:ph type="dt" idx="10"/>
          </p:nvPr>
        </p:nvSpPr>
        <p:spPr/>
        <p:txBody>
          <a:bodyPr/>
          <a:lstStyle>
            <a:lvl1pPr>
              <a:defRPr/>
            </a:lvl1pPr>
          </a:lstStyle>
          <a:p>
            <a:fld id="{088A2024-D739-470E-B312-9739B46A06C3}" type="datetime1">
              <a:rPr lang="it-IT" smtClean="0"/>
              <a:pPr/>
              <a:t>20/11/2018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idx="10"/>
          </p:nvPr>
        </p:nvSpPr>
        <p:spPr/>
        <p:txBody>
          <a:bodyPr/>
          <a:lstStyle>
            <a:lvl1pPr>
              <a:defRPr/>
            </a:lvl1pPr>
          </a:lstStyle>
          <a:p>
            <a:fld id="{BCE4B510-6CC7-4B28-9772-2CF6DD23AF41}" type="datetime1">
              <a:rPr lang="it-IT" smtClean="0"/>
              <a:pPr/>
              <a:t>20/11/2018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5813" cy="5995987"/>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128588"/>
            <a:ext cx="6019800" cy="5995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idx="10"/>
          </p:nvPr>
        </p:nvSpPr>
        <p:spPr/>
        <p:txBody>
          <a:bodyPr/>
          <a:lstStyle>
            <a:lvl1pPr>
              <a:defRPr/>
            </a:lvl1pPr>
          </a:lstStyle>
          <a:p>
            <a:fld id="{3512BE05-C346-4E64-8CB1-44D2C7DDB2B1}" type="datetime1">
              <a:rPr lang="it-IT" smtClean="0"/>
              <a:pPr/>
              <a:t>20/11/2018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19520" cy="1136280"/>
          </a:xfrm>
        </p:spPr>
        <p:txBody>
          <a:bodyPr/>
          <a:lstStyle/>
          <a:p>
            <a:r>
              <a:rPr lang="en-US" smtClean="0"/>
              <a:t>Click to edit Master title style</a:t>
            </a:r>
            <a:endParaRPr lang="it-IT"/>
          </a:p>
        </p:txBody>
      </p:sp>
      <p:sp>
        <p:nvSpPr>
          <p:cNvPr id="3" name="Rectangle 3"/>
          <p:cNvSpPr>
            <a:spLocks noGrp="1" noChangeArrowheads="1"/>
          </p:cNvSpPr>
          <p:nvPr>
            <p:ph type="dt" idx="10"/>
          </p:nvPr>
        </p:nvSpPr>
        <p:spPr>
          <a:ln/>
        </p:spPr>
        <p:txBody>
          <a:bodyPr/>
          <a:lstStyle>
            <a:lvl1pPr>
              <a:defRPr/>
            </a:lvl1pPr>
          </a:lstStyle>
          <a:p>
            <a:pPr>
              <a:defRPr/>
            </a:pPr>
            <a:endParaRPr lang="en-GB" altLang="it-IT"/>
          </a:p>
        </p:txBody>
      </p:sp>
      <p:sp>
        <p:nvSpPr>
          <p:cNvPr id="4" name="Rectangle 4"/>
          <p:cNvSpPr>
            <a:spLocks noGrp="1" noChangeArrowheads="1"/>
          </p:cNvSpPr>
          <p:nvPr>
            <p:ph type="ftr" idx="11"/>
          </p:nvPr>
        </p:nvSpPr>
        <p:spPr>
          <a:xfrm>
            <a:off x="3028951" y="6356353"/>
            <a:ext cx="3086100" cy="365125"/>
          </a:xfrm>
          <a:prstGeom prst="rect">
            <a:avLst/>
          </a:prstGeom>
          <a:ln/>
        </p:spPr>
        <p:txBody>
          <a:bodyPr/>
          <a:lstStyle>
            <a:lvl1pPr>
              <a:defRPr/>
            </a:lvl1pPr>
          </a:lstStyle>
          <a:p>
            <a:pPr>
              <a:defRPr/>
            </a:pPr>
            <a:endParaRPr lang="en-GB" altLang="it-IT"/>
          </a:p>
        </p:txBody>
      </p:sp>
      <p:sp>
        <p:nvSpPr>
          <p:cNvPr id="5" name="Rectangle 5"/>
          <p:cNvSpPr>
            <a:spLocks noGrp="1" noChangeArrowheads="1"/>
          </p:cNvSpPr>
          <p:nvPr>
            <p:ph type="sldNum" idx="12"/>
          </p:nvPr>
        </p:nvSpPr>
        <p:spPr>
          <a:ln/>
        </p:spPr>
        <p:txBody>
          <a:bodyPr/>
          <a:lstStyle>
            <a:lvl1pPr>
              <a:defRPr/>
            </a:lvl1pPr>
          </a:lstStyle>
          <a:p>
            <a:pPr>
              <a:defRPr/>
            </a:pPr>
            <a:fld id="{3110A03F-5185-478A-BD98-6B20455EC99E}" type="slidenum">
              <a:rPr lang="en-GB" altLang="it-IT"/>
              <a:pPr>
                <a:defRPr/>
              </a:pPr>
              <a:t>‹#›</a:t>
            </a:fld>
            <a:endParaRPr lang="en-GB" altLang="it-IT"/>
          </a:p>
        </p:txBody>
      </p:sp>
    </p:spTree>
    <p:extLst>
      <p:ext uri="{BB962C8B-B14F-4D97-AF65-F5344CB8AC3E}">
        <p14:creationId xmlns:p14="http://schemas.microsoft.com/office/powerpoint/2010/main" val="20622422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idx="10"/>
          </p:nvPr>
        </p:nvSpPr>
        <p:spPr/>
        <p:txBody>
          <a:bodyPr/>
          <a:lstStyle>
            <a:lvl1pPr>
              <a:defRPr/>
            </a:lvl1pPr>
          </a:lstStyle>
          <a:p>
            <a:fld id="{B3FB8883-ACF8-4AE4-9D85-370F0C56C198}" type="datetime1">
              <a:rPr lang="it-IT" smtClean="0"/>
              <a:pPr/>
              <a:t>20/11/2018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fld id="{75524F48-4C59-4359-81D5-79324B5C7F4C}" type="datetime1">
              <a:rPr lang="it-IT" smtClean="0"/>
              <a:pPr/>
              <a:t>20/11/2018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idx="10"/>
          </p:nvPr>
        </p:nvSpPr>
        <p:spPr/>
        <p:txBody>
          <a:bodyPr/>
          <a:lstStyle>
            <a:lvl1pPr>
              <a:defRPr/>
            </a:lvl1pPr>
          </a:lstStyle>
          <a:p>
            <a:fld id="{EAC36E7D-74D2-4BA6-ADD6-9A6ABD1106E8}" type="datetime1">
              <a:rPr lang="it-IT" smtClean="0"/>
              <a:pPr/>
              <a:t>20/11/2018</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idx="10"/>
          </p:nvPr>
        </p:nvSpPr>
        <p:spPr/>
        <p:txBody>
          <a:bodyPr/>
          <a:lstStyle>
            <a:lvl1pPr>
              <a:defRPr/>
            </a:lvl1pPr>
          </a:lstStyle>
          <a:p>
            <a:fld id="{921E289A-7B2C-4FF0-8A6E-68EB6DC3D2AF}" type="datetime1">
              <a:rPr lang="it-IT" smtClean="0"/>
              <a:pPr/>
              <a:t>20/11/2018</a:t>
            </a:fld>
            <a:endParaRPr lang="it-IT"/>
          </a:p>
        </p:txBody>
      </p:sp>
      <p:sp>
        <p:nvSpPr>
          <p:cNvPr id="8" name="Slide Number Placeholder 7"/>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idx="10"/>
          </p:nvPr>
        </p:nvSpPr>
        <p:spPr/>
        <p:txBody>
          <a:bodyPr/>
          <a:lstStyle>
            <a:lvl1pPr>
              <a:defRPr/>
            </a:lvl1pPr>
          </a:lstStyle>
          <a:p>
            <a:fld id="{EAED80C9-D74C-461A-B590-A06CA0248421}" type="datetime1">
              <a:rPr lang="it-IT" smtClean="0"/>
              <a:pPr/>
              <a:t>20/11/2018</a:t>
            </a:fld>
            <a:endParaRPr lang="it-IT"/>
          </a:p>
        </p:txBody>
      </p:sp>
      <p:sp>
        <p:nvSpPr>
          <p:cNvPr id="4" name="Slide Number Placeholder 3"/>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fld id="{333E4F07-198F-4B4A-B57D-0D68924E5AC8}" type="datetime1">
              <a:rPr lang="it-IT" smtClean="0"/>
              <a:pPr/>
              <a:t>20/11/2018</a:t>
            </a:fld>
            <a:endParaRPr lang="it-IT"/>
          </a:p>
        </p:txBody>
      </p:sp>
      <p:sp>
        <p:nvSpPr>
          <p:cNvPr id="3" name="Slide Number Placeholder 2"/>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fld id="{B95C3C6B-2C7A-4084-B4DD-335FCBA0EE2F}" type="datetime1">
              <a:rPr lang="it-IT" smtClean="0"/>
              <a:pPr/>
              <a:t>20/11/2018</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fld id="{A33D53FD-3582-413B-9DC2-5883270C6E8A}" type="datetime1">
              <a:rPr lang="it-IT" smtClean="0"/>
              <a:pPr/>
              <a:t>20/11/2018</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228013" cy="14335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Fate clic per modificare il formato del testo del titolo</a:t>
            </a:r>
          </a:p>
        </p:txBody>
      </p:sp>
      <p:sp>
        <p:nvSpPr>
          <p:cNvPr id="1026" name="Rectangle 2"/>
          <p:cNvSpPr>
            <a:spLocks noGrp="1" noChangeArrowheads="1"/>
          </p:cNvSpPr>
          <p:nvPr>
            <p:ph type="body" idx="1"/>
          </p:nvPr>
        </p:nvSpPr>
        <p:spPr bwMode="auto">
          <a:xfrm>
            <a:off x="457200" y="1600200"/>
            <a:ext cx="82280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Fate clic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a:p>
            <a:pPr lvl="4"/>
            <a:r>
              <a:rPr lang="en-GB" smtClean="0"/>
              <a:t>Ottavo livello struttura</a:t>
            </a:r>
          </a:p>
          <a:p>
            <a:pPr lvl="4"/>
            <a:r>
              <a:rPr lang="en-GB" smtClean="0"/>
              <a:t>Nono livello struttura</a:t>
            </a:r>
          </a:p>
        </p:txBody>
      </p:sp>
      <p:sp>
        <p:nvSpPr>
          <p:cNvPr id="1027" name="Rectangle 3"/>
          <p:cNvSpPr>
            <a:spLocks noGrp="1" noChangeArrowheads="1"/>
          </p:cNvSpPr>
          <p:nvPr>
            <p:ph type="dt"/>
          </p:nvPr>
        </p:nvSpPr>
        <p:spPr bwMode="auto">
          <a:xfrm>
            <a:off x="457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29000CAA-AB70-4D16-BF5F-DE473C0DF8DB}" type="datetime1">
              <a:rPr lang="it-IT" smtClean="0"/>
              <a:pPr/>
              <a:t>20/11/2018</a:t>
            </a:fld>
            <a:endParaRPr lang="it-IT"/>
          </a:p>
        </p:txBody>
      </p:sp>
      <p:sp>
        <p:nvSpPr>
          <p:cNvPr id="1028" name="Text Box 4"/>
          <p:cNvSpPr txBox="1">
            <a:spLocks noChangeArrowheads="1"/>
          </p:cNvSpPr>
          <p:nvPr/>
        </p:nvSpPr>
        <p:spPr bwMode="auto">
          <a:xfrm>
            <a:off x="3124200" y="6354763"/>
            <a:ext cx="2895600" cy="368300"/>
          </a:xfrm>
          <a:prstGeom prst="rect">
            <a:avLst/>
          </a:prstGeom>
          <a:noFill/>
          <a:ln w="9525">
            <a:noFill/>
            <a:round/>
            <a:headEnd/>
            <a:tailEnd/>
          </a:ln>
          <a:effectLst/>
        </p:spPr>
        <p:txBody>
          <a:bodyPr wrap="none" anchor="ctr"/>
          <a:lstStyle/>
          <a:p>
            <a:endParaRPr lang="it-IT"/>
          </a:p>
        </p:txBody>
      </p:sp>
      <p:sp>
        <p:nvSpPr>
          <p:cNvPr id="1029" name="Rectangle 5"/>
          <p:cNvSpPr>
            <a:spLocks noGrp="1" noChangeArrowheads="1"/>
          </p:cNvSpPr>
          <p:nvPr>
            <p:ph type="sldNum"/>
          </p:nvPr>
        </p:nvSpPr>
        <p:spPr bwMode="auto">
          <a:xfrm>
            <a:off x="6553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1085DE87-C515-4485-B35B-A1D496760DEA}"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10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37.wmf"/><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3.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44.wmf"/><Relationship Id="rId4" Type="http://schemas.openxmlformats.org/officeDocument/2006/relationships/oleObject" Target="../embeddings/oleObject13.bin"/></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145.wmf"/><Relationship Id="rId4" Type="http://schemas.openxmlformats.org/officeDocument/2006/relationships/oleObject" Target="../embeddings/oleObject14.bin"/></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146.wmf"/><Relationship Id="rId4" Type="http://schemas.openxmlformats.org/officeDocument/2006/relationships/oleObject" Target="../embeddings/oleObject15.bin"/></Relationships>
</file>

<file path=ppt/slides/_rels/slide112.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154.png"/><Relationship Id="rId4" Type="http://schemas.openxmlformats.org/officeDocument/2006/relationships/image" Target="../media/image153.wmf"/></Relationships>
</file>

<file path=ppt/slides/_rels/slide119.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58.jpeg"/><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155.wmf"/><Relationship Id="rId5" Type="http://schemas.openxmlformats.org/officeDocument/2006/relationships/oleObject" Target="../embeddings/oleObject17.bin"/><Relationship Id="rId4" Type="http://schemas.openxmlformats.org/officeDocument/2006/relationships/image" Target="../media/image157.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image" Target="../media/image159.wmf"/></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160.wmf"/><Relationship Id="rId5" Type="http://schemas.openxmlformats.org/officeDocument/2006/relationships/oleObject" Target="../embeddings/oleObject20.bin"/><Relationship Id="rId4" Type="http://schemas.openxmlformats.org/officeDocument/2006/relationships/image" Target="../media/image159.wmf"/></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21.bin"/><Relationship Id="rId7" Type="http://schemas.openxmlformats.org/officeDocument/2006/relationships/image" Target="../media/image161.wmf"/><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image" Target="../media/image160.wmf"/><Relationship Id="rId5" Type="http://schemas.openxmlformats.org/officeDocument/2006/relationships/oleObject" Target="../embeddings/oleObject22.bin"/><Relationship Id="rId4" Type="http://schemas.openxmlformats.org/officeDocument/2006/relationships/image" Target="../media/image159.wmf"/></Relationships>
</file>

<file path=ppt/slides/_rels/slide123.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167.wmf"/><Relationship Id="rId5" Type="http://schemas.openxmlformats.org/officeDocument/2006/relationships/oleObject" Target="../embeddings/oleObject24.bin"/><Relationship Id="rId4" Type="http://schemas.openxmlformats.org/officeDocument/2006/relationships/image" Target="../media/image166.wmf"/></Relationships>
</file>

<file path=ppt/slides/_rels/slide128.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70.wmf"/><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71.wmf"/><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vmlDrawing" Target="../drawings/vmlDrawing17.vml"/><Relationship Id="rId5" Type="http://schemas.openxmlformats.org/officeDocument/2006/relationships/image" Target="../media/image173.png"/><Relationship Id="rId4" Type="http://schemas.openxmlformats.org/officeDocument/2006/relationships/image" Target="../media/image172.wmf"/></Relationships>
</file>

<file path=ppt/slides/_rels/slide133.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image" Target="../media/image178.png"/><Relationship Id="rId7" Type="http://schemas.openxmlformats.org/officeDocument/2006/relationships/image" Target="../media/image176.wmf"/><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oleObject" Target="../embeddings/oleObject27.bin"/><Relationship Id="rId5" Type="http://schemas.openxmlformats.org/officeDocument/2006/relationships/image" Target="../media/image175.wmf"/><Relationship Id="rId4" Type="http://schemas.openxmlformats.org/officeDocument/2006/relationships/oleObject" Target="../embeddings/oleObject26.bin"/><Relationship Id="rId9" Type="http://schemas.openxmlformats.org/officeDocument/2006/relationships/image" Target="../media/image177.wmf"/></Relationships>
</file>

<file path=ppt/slides/_rels/slide13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hyperlink" Target="http://ingvterremoti.files.wordpress.com/2012/05/pericolositc3a02.jpg"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85.gif"/><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slideLayout" Target="../slideLayouts/slideLayout1.xml"/><Relationship Id="rId1" Type="http://schemas.openxmlformats.org/officeDocument/2006/relationships/vmlDrawing" Target="../drawings/vmlDrawing19.vml"/><Relationship Id="rId6" Type="http://schemas.openxmlformats.org/officeDocument/2006/relationships/image" Target="../media/image189.png"/><Relationship Id="rId5" Type="http://schemas.openxmlformats.org/officeDocument/2006/relationships/image" Target="../media/image187.wmf"/><Relationship Id="rId4" Type="http://schemas.openxmlformats.org/officeDocument/2006/relationships/oleObject" Target="../embeddings/oleObject29.bin"/></Relationships>
</file>

<file path=ppt/slides/_rels/slide144.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7.xml"/><Relationship Id="rId4" Type="http://schemas.openxmlformats.org/officeDocument/2006/relationships/image" Target="../media/image195.jpeg"/></Relationships>
</file>

<file path=ppt/slides/_rels/slide14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9.w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w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41.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0.wmf"/><Relationship Id="rId4" Type="http://schemas.openxmlformats.org/officeDocument/2006/relationships/oleObject" Target="../embeddings/oleObject2.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2.wmf"/><Relationship Id="rId5" Type="http://schemas.openxmlformats.org/officeDocument/2006/relationships/oleObject" Target="../embeddings/oleObject4.bin"/><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45.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44.wmf"/><Relationship Id="rId4" Type="http://schemas.openxmlformats.org/officeDocument/2006/relationships/oleObject" Target="../embeddings/oleObject5.bin"/></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48.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47.wmf"/><Relationship Id="rId4" Type="http://schemas.openxmlformats.org/officeDocument/2006/relationships/oleObject" Target="../embeddings/oleObject7.bin"/></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57.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0.bin"/><Relationship Id="rId5" Type="http://schemas.openxmlformats.org/officeDocument/2006/relationships/image" Target="../media/image56.wmf"/><Relationship Id="rId4" Type="http://schemas.openxmlformats.org/officeDocument/2006/relationships/oleObject" Target="../embeddings/oleObject9.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59.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image" Target="../media/image58.wmf"/><Relationship Id="rId4" Type="http://schemas.openxmlformats.org/officeDocument/2006/relationships/oleObject" Target="../embeddings/oleObject11.bin"/></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jpeg"/><Relationship Id="rId9" Type="http://schemas.openxmlformats.org/officeDocument/2006/relationships/image" Target="../media/image77.png"/></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84.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52.jpeg"/><Relationship Id="rId4" Type="http://schemas.openxmlformats.org/officeDocument/2006/relationships/image" Target="../media/image51.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7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96.gif"/><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jpeg"/></Relationships>
</file>

<file path=ppt/slides/_rels/slide7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8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14.wmf"/><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wmf"/><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19.gif"/></Relationships>
</file>

<file path=ppt/slides/_rels/slide9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1.wmf"/><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125.jpeg"/><Relationship Id="rId1" Type="http://schemas.openxmlformats.org/officeDocument/2006/relationships/slideLayout" Target="../slideLayouts/slideLayout7.xml"/><Relationship Id="rId5" Type="http://schemas.openxmlformats.org/officeDocument/2006/relationships/image" Target="../media/image128.jpeg"/><Relationship Id="rId4" Type="http://schemas.openxmlformats.org/officeDocument/2006/relationships/image" Target="../media/image1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8" y="1107649"/>
            <a:ext cx="5752665" cy="523220"/>
          </a:xfrm>
          <a:prstGeom prst="rect">
            <a:avLst/>
          </a:prstGeom>
          <a:noFill/>
        </p:spPr>
        <p:txBody>
          <a:bodyPr wrap="none" rtlCol="0">
            <a:spAutoFit/>
          </a:bodyPr>
          <a:lstStyle/>
          <a:p>
            <a:r>
              <a:rPr lang="en-GB" sz="2800" dirty="0" err="1" smtClean="0">
                <a:solidFill>
                  <a:srgbClr val="FF0000"/>
                </a:solidFill>
                <a:effectLst>
                  <a:outerShdw blurRad="38100" dist="38100" dir="2700000" algn="tl">
                    <a:srgbClr val="000000">
                      <a:alpha val="43137"/>
                    </a:srgbClr>
                  </a:outerShdw>
                </a:effectLst>
              </a:rPr>
              <a:t>Raggi</a:t>
            </a:r>
            <a:r>
              <a:rPr lang="en-GB" sz="2800" dirty="0" smtClean="0">
                <a:solidFill>
                  <a:srgbClr val="FF0000"/>
                </a:solidFill>
                <a:effectLst>
                  <a:outerShdw blurRad="38100" dist="38100" dir="2700000" algn="tl">
                    <a:srgbClr val="000000">
                      <a:alpha val="43137"/>
                    </a:srgbClr>
                  </a:outerShdw>
                </a:effectLst>
              </a:rPr>
              <a:t> </a:t>
            </a:r>
            <a:r>
              <a:rPr lang="en-GB" sz="2800" dirty="0" err="1" smtClean="0">
                <a:solidFill>
                  <a:srgbClr val="FF0000"/>
                </a:solidFill>
                <a:effectLst>
                  <a:outerShdw blurRad="38100" dist="38100" dir="2700000" algn="tl">
                    <a:srgbClr val="000000">
                      <a:alpha val="43137"/>
                    </a:srgbClr>
                  </a:outerShdw>
                </a:effectLst>
              </a:rPr>
              <a:t>sismici</a:t>
            </a:r>
            <a:r>
              <a:rPr lang="en-GB" sz="2800" dirty="0" smtClean="0">
                <a:solidFill>
                  <a:srgbClr val="FF0000"/>
                </a:solidFill>
                <a:effectLst>
                  <a:outerShdw blurRad="38100" dist="38100" dir="2700000" algn="tl">
                    <a:srgbClr val="000000">
                      <a:alpha val="43137"/>
                    </a:srgbClr>
                  </a:outerShdw>
                </a:effectLst>
              </a:rPr>
              <a:t> </a:t>
            </a:r>
            <a:r>
              <a:rPr lang="en-GB" sz="2800" dirty="0" err="1" smtClean="0">
                <a:solidFill>
                  <a:srgbClr val="FF0000"/>
                </a:solidFill>
                <a:effectLst>
                  <a:outerShdw blurRad="38100" dist="38100" dir="2700000" algn="tl">
                    <a:srgbClr val="000000">
                      <a:alpha val="43137"/>
                    </a:srgbClr>
                  </a:outerShdw>
                </a:effectLst>
              </a:rPr>
              <a:t>attraverso</a:t>
            </a:r>
            <a:r>
              <a:rPr lang="en-GB" sz="2800" dirty="0" smtClean="0">
                <a:solidFill>
                  <a:srgbClr val="FF0000"/>
                </a:solidFill>
                <a:effectLst>
                  <a:outerShdw blurRad="38100" dist="38100" dir="2700000" algn="tl">
                    <a:srgbClr val="000000">
                      <a:alpha val="43137"/>
                    </a:srgbClr>
                  </a:outerShdw>
                </a:effectLst>
              </a:rPr>
              <a:t> la Terra </a:t>
            </a:r>
            <a:r>
              <a:rPr lang="en-GB" sz="2800" dirty="0" err="1">
                <a:solidFill>
                  <a:srgbClr val="FF0000"/>
                </a:solidFill>
                <a:effectLst>
                  <a:outerShdw blurRad="38100" dist="38100" dir="2700000" algn="tl">
                    <a:srgbClr val="000000">
                      <a:alpha val="43137"/>
                    </a:srgbClr>
                  </a:outerShdw>
                </a:effectLst>
              </a:rPr>
              <a:t>s</a:t>
            </a:r>
            <a:r>
              <a:rPr lang="en-GB" sz="2800" dirty="0" err="1" smtClean="0">
                <a:solidFill>
                  <a:srgbClr val="FF0000"/>
                </a:solidFill>
                <a:effectLst>
                  <a:outerShdw blurRad="38100" dist="38100" dir="2700000" algn="tl">
                    <a:srgbClr val="000000">
                      <a:alpha val="43137"/>
                    </a:srgbClr>
                  </a:outerShdw>
                </a:effectLst>
              </a:rPr>
              <a:t>ferica</a:t>
            </a:r>
            <a:endParaRPr lang="it-IT" sz="2800"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427552" y="1653475"/>
            <a:ext cx="8424936" cy="923330"/>
          </a:xfrm>
          <a:prstGeom prst="rect">
            <a:avLst/>
          </a:prstGeom>
          <a:noFill/>
        </p:spPr>
        <p:txBody>
          <a:bodyPr wrap="square" rtlCol="0">
            <a:spAutoFit/>
          </a:bodyPr>
          <a:lstStyle/>
          <a:p>
            <a:pPr algn="just"/>
            <a:r>
              <a:rPr lang="en-GB" dirty="0" err="1" smtClean="0"/>
              <a:t>Poichè</a:t>
            </a:r>
            <a:r>
              <a:rPr lang="en-GB" dirty="0" smtClean="0"/>
              <a:t> la </a:t>
            </a:r>
            <a:r>
              <a:rPr lang="en-GB" dirty="0" err="1" smtClean="0"/>
              <a:t>velocità</a:t>
            </a:r>
            <a:r>
              <a:rPr lang="en-GB" dirty="0" smtClean="0"/>
              <a:t> </a:t>
            </a:r>
            <a:r>
              <a:rPr lang="en-GB" dirty="0" err="1" smtClean="0"/>
              <a:t>delle</a:t>
            </a:r>
            <a:r>
              <a:rPr lang="en-GB" dirty="0" smtClean="0"/>
              <a:t> </a:t>
            </a:r>
            <a:r>
              <a:rPr lang="en-GB" dirty="0" err="1" smtClean="0"/>
              <a:t>onde</a:t>
            </a:r>
            <a:r>
              <a:rPr lang="en-GB" dirty="0" smtClean="0"/>
              <a:t> </a:t>
            </a:r>
            <a:r>
              <a:rPr lang="en-GB" dirty="0" err="1" smtClean="0"/>
              <a:t>sismiche</a:t>
            </a:r>
            <a:r>
              <a:rPr lang="en-GB" dirty="0" smtClean="0"/>
              <a:t> in </a:t>
            </a:r>
            <a:r>
              <a:rPr lang="en-GB" dirty="0" err="1" smtClean="0"/>
              <a:t>generale</a:t>
            </a:r>
            <a:r>
              <a:rPr lang="en-GB" dirty="0" smtClean="0"/>
              <a:t> </a:t>
            </a:r>
            <a:r>
              <a:rPr lang="en-GB" dirty="0" err="1" smtClean="0"/>
              <a:t>aumenta</a:t>
            </a:r>
            <a:r>
              <a:rPr lang="en-GB" dirty="0" smtClean="0"/>
              <a:t> con la </a:t>
            </a:r>
            <a:r>
              <a:rPr lang="en-GB" dirty="0" err="1" smtClean="0"/>
              <a:t>profondità</a:t>
            </a:r>
            <a:r>
              <a:rPr lang="en-GB" dirty="0" smtClean="0"/>
              <a:t>, I </a:t>
            </a:r>
            <a:r>
              <a:rPr lang="en-GB" dirty="0" err="1" smtClean="0"/>
              <a:t>raggi</a:t>
            </a:r>
            <a:r>
              <a:rPr lang="en-GB" dirty="0" smtClean="0"/>
              <a:t> sismica </a:t>
            </a:r>
            <a:r>
              <a:rPr lang="en-GB" dirty="0" err="1" smtClean="0"/>
              <a:t>saranno</a:t>
            </a:r>
            <a:r>
              <a:rPr lang="en-GB" dirty="0" smtClean="0"/>
              <a:t> concave verso </a:t>
            </a:r>
            <a:r>
              <a:rPr lang="en-GB" dirty="0" err="1" smtClean="0"/>
              <a:t>l’alto</a:t>
            </a:r>
            <a:r>
              <a:rPr lang="en-GB" dirty="0" smtClean="0"/>
              <a:t> (</a:t>
            </a:r>
            <a:r>
              <a:rPr lang="en-GB" dirty="0" err="1" smtClean="0"/>
              <a:t>vedi</a:t>
            </a:r>
            <a:r>
              <a:rPr lang="en-GB" dirty="0" smtClean="0"/>
              <a:t> </a:t>
            </a:r>
            <a:r>
              <a:rPr lang="en-GB" dirty="0" err="1" smtClean="0"/>
              <a:t>parametro</a:t>
            </a:r>
            <a:r>
              <a:rPr lang="en-GB" dirty="0" smtClean="0"/>
              <a:t> del </a:t>
            </a:r>
            <a:r>
              <a:rPr lang="en-GB" dirty="0" err="1" smtClean="0"/>
              <a:t>raggio</a:t>
            </a:r>
            <a:r>
              <a:rPr lang="en-GB" dirty="0" smtClean="0"/>
              <a:t>). I </a:t>
            </a:r>
            <a:r>
              <a:rPr lang="en-GB" dirty="0" err="1" smtClean="0"/>
              <a:t>vari</a:t>
            </a:r>
            <a:r>
              <a:rPr lang="en-GB" dirty="0" smtClean="0"/>
              <a:t> </a:t>
            </a:r>
            <a:r>
              <a:rPr lang="en-GB" dirty="0" err="1" smtClean="0"/>
              <a:t>raggi</a:t>
            </a:r>
            <a:r>
              <a:rPr lang="en-GB" dirty="0" smtClean="0"/>
              <a:t> sismica </a:t>
            </a:r>
            <a:r>
              <a:rPr lang="en-GB" dirty="0" err="1" smtClean="0"/>
              <a:t>sono</a:t>
            </a:r>
            <a:r>
              <a:rPr lang="en-GB" dirty="0" smtClean="0"/>
              <a:t> </a:t>
            </a:r>
            <a:r>
              <a:rPr lang="en-GB" dirty="0" err="1" smtClean="0"/>
              <a:t>classificati</a:t>
            </a:r>
            <a:r>
              <a:rPr lang="en-GB" dirty="0" smtClean="0"/>
              <a:t> come segue:</a:t>
            </a:r>
          </a:p>
        </p:txBody>
      </p:sp>
      <p:sp>
        <p:nvSpPr>
          <p:cNvPr id="5" name="TextBox 4"/>
          <p:cNvSpPr txBox="1"/>
          <p:nvPr/>
        </p:nvSpPr>
        <p:spPr>
          <a:xfrm>
            <a:off x="2123728" y="2576805"/>
            <a:ext cx="4176464" cy="4247317"/>
          </a:xfrm>
          <a:prstGeom prst="rect">
            <a:avLst/>
          </a:prstGeom>
          <a:noFill/>
        </p:spPr>
        <p:txBody>
          <a:bodyPr wrap="square" rtlCol="0">
            <a:spAutoFit/>
          </a:bodyPr>
          <a:lstStyle/>
          <a:p>
            <a:pPr marL="896938" indent="-896938"/>
            <a:r>
              <a:rPr lang="en-GB" dirty="0" smtClean="0">
                <a:solidFill>
                  <a:srgbClr val="0070C0"/>
                </a:solidFill>
              </a:rPr>
              <a:t>P	</a:t>
            </a:r>
            <a:r>
              <a:rPr lang="en-GB" dirty="0" err="1" smtClean="0">
                <a:solidFill>
                  <a:srgbClr val="0070C0"/>
                </a:solidFill>
              </a:rPr>
              <a:t>onda</a:t>
            </a:r>
            <a:r>
              <a:rPr lang="en-GB" dirty="0" smtClean="0">
                <a:solidFill>
                  <a:srgbClr val="0070C0"/>
                </a:solidFill>
              </a:rPr>
              <a:t> P </a:t>
            </a:r>
            <a:r>
              <a:rPr lang="en-GB" dirty="0" err="1" smtClean="0">
                <a:solidFill>
                  <a:srgbClr val="0070C0"/>
                </a:solidFill>
              </a:rPr>
              <a:t>nel</a:t>
            </a:r>
            <a:r>
              <a:rPr lang="en-GB" dirty="0" smtClean="0">
                <a:solidFill>
                  <a:srgbClr val="0070C0"/>
                </a:solidFill>
              </a:rPr>
              <a:t> </a:t>
            </a:r>
            <a:r>
              <a:rPr lang="en-GB" dirty="0" err="1" smtClean="0">
                <a:solidFill>
                  <a:srgbClr val="0070C0"/>
                </a:solidFill>
              </a:rPr>
              <a:t>mantello</a:t>
            </a:r>
            <a:endParaRPr lang="en-GB" dirty="0" smtClean="0">
              <a:solidFill>
                <a:srgbClr val="0070C0"/>
              </a:solidFill>
            </a:endParaRPr>
          </a:p>
          <a:p>
            <a:pPr marL="896938" indent="-896938"/>
            <a:r>
              <a:rPr lang="en-GB" dirty="0" smtClean="0">
                <a:solidFill>
                  <a:srgbClr val="0070C0"/>
                </a:solidFill>
              </a:rPr>
              <a:t>S 	</a:t>
            </a:r>
            <a:r>
              <a:rPr lang="en-GB" dirty="0" err="1" smtClean="0">
                <a:solidFill>
                  <a:srgbClr val="0070C0"/>
                </a:solidFill>
              </a:rPr>
              <a:t>onda</a:t>
            </a:r>
            <a:r>
              <a:rPr lang="en-GB" dirty="0" smtClean="0">
                <a:solidFill>
                  <a:srgbClr val="0070C0"/>
                </a:solidFill>
              </a:rPr>
              <a:t> S </a:t>
            </a:r>
            <a:r>
              <a:rPr lang="en-GB" dirty="0" err="1" smtClean="0">
                <a:solidFill>
                  <a:srgbClr val="0070C0"/>
                </a:solidFill>
              </a:rPr>
              <a:t>nel</a:t>
            </a:r>
            <a:r>
              <a:rPr lang="en-GB" dirty="0" smtClean="0">
                <a:solidFill>
                  <a:srgbClr val="0070C0"/>
                </a:solidFill>
              </a:rPr>
              <a:t> </a:t>
            </a:r>
            <a:r>
              <a:rPr lang="en-GB" dirty="0" err="1" smtClean="0">
                <a:solidFill>
                  <a:srgbClr val="0070C0"/>
                </a:solidFill>
              </a:rPr>
              <a:t>mantello</a:t>
            </a:r>
            <a:endParaRPr lang="en-GB" dirty="0" smtClean="0">
              <a:solidFill>
                <a:srgbClr val="0070C0"/>
              </a:solidFill>
            </a:endParaRPr>
          </a:p>
          <a:p>
            <a:pPr marL="896938" indent="-896938"/>
            <a:r>
              <a:rPr lang="en-GB" dirty="0" smtClean="0">
                <a:solidFill>
                  <a:srgbClr val="0070C0"/>
                </a:solidFill>
              </a:rPr>
              <a:t>K 	</a:t>
            </a:r>
            <a:r>
              <a:rPr lang="en-GB" dirty="0" err="1" smtClean="0">
                <a:solidFill>
                  <a:srgbClr val="0070C0"/>
                </a:solidFill>
              </a:rPr>
              <a:t>onda</a:t>
            </a:r>
            <a:r>
              <a:rPr lang="en-GB" dirty="0" smtClean="0">
                <a:solidFill>
                  <a:srgbClr val="0070C0"/>
                </a:solidFill>
              </a:rPr>
              <a:t> P </a:t>
            </a:r>
            <a:r>
              <a:rPr lang="en-GB" dirty="0" err="1" smtClean="0">
                <a:solidFill>
                  <a:srgbClr val="0070C0"/>
                </a:solidFill>
              </a:rPr>
              <a:t>nel</a:t>
            </a:r>
            <a:r>
              <a:rPr lang="en-GB" dirty="0" smtClean="0">
                <a:solidFill>
                  <a:srgbClr val="0070C0"/>
                </a:solidFill>
              </a:rPr>
              <a:t> </a:t>
            </a:r>
            <a:r>
              <a:rPr lang="en-GB" dirty="0" err="1" smtClean="0">
                <a:solidFill>
                  <a:srgbClr val="0070C0"/>
                </a:solidFill>
              </a:rPr>
              <a:t>nucleo</a:t>
            </a:r>
            <a:r>
              <a:rPr lang="en-GB" dirty="0" smtClean="0">
                <a:solidFill>
                  <a:srgbClr val="0070C0"/>
                </a:solidFill>
              </a:rPr>
              <a:t> </a:t>
            </a:r>
            <a:r>
              <a:rPr lang="en-GB" dirty="0" err="1" smtClean="0">
                <a:solidFill>
                  <a:srgbClr val="0070C0"/>
                </a:solidFill>
              </a:rPr>
              <a:t>esterno</a:t>
            </a:r>
            <a:endParaRPr lang="en-GB" dirty="0" smtClean="0">
              <a:solidFill>
                <a:srgbClr val="0070C0"/>
              </a:solidFill>
            </a:endParaRPr>
          </a:p>
          <a:p>
            <a:pPr marL="896938" indent="-896938"/>
            <a:r>
              <a:rPr lang="en-GB" dirty="0" smtClean="0">
                <a:solidFill>
                  <a:srgbClr val="0070C0"/>
                </a:solidFill>
              </a:rPr>
              <a:t>I	</a:t>
            </a:r>
            <a:r>
              <a:rPr lang="en-GB" dirty="0" err="1" smtClean="0">
                <a:solidFill>
                  <a:srgbClr val="0070C0"/>
                </a:solidFill>
              </a:rPr>
              <a:t>onda</a:t>
            </a:r>
            <a:r>
              <a:rPr lang="en-GB" dirty="0" smtClean="0">
                <a:solidFill>
                  <a:srgbClr val="0070C0"/>
                </a:solidFill>
              </a:rPr>
              <a:t> P </a:t>
            </a:r>
            <a:r>
              <a:rPr lang="en-GB" dirty="0" err="1" smtClean="0">
                <a:solidFill>
                  <a:srgbClr val="0070C0"/>
                </a:solidFill>
              </a:rPr>
              <a:t>nel</a:t>
            </a:r>
            <a:r>
              <a:rPr lang="en-GB" dirty="0" smtClean="0">
                <a:solidFill>
                  <a:srgbClr val="0070C0"/>
                </a:solidFill>
              </a:rPr>
              <a:t> </a:t>
            </a:r>
            <a:r>
              <a:rPr lang="en-GB" dirty="0" err="1" smtClean="0">
                <a:solidFill>
                  <a:srgbClr val="0070C0"/>
                </a:solidFill>
              </a:rPr>
              <a:t>nucleo</a:t>
            </a:r>
            <a:r>
              <a:rPr lang="en-GB" dirty="0" smtClean="0">
                <a:solidFill>
                  <a:srgbClr val="0070C0"/>
                </a:solidFill>
              </a:rPr>
              <a:t> </a:t>
            </a:r>
            <a:r>
              <a:rPr lang="en-GB" dirty="0" err="1" smtClean="0">
                <a:solidFill>
                  <a:srgbClr val="0070C0"/>
                </a:solidFill>
              </a:rPr>
              <a:t>interno</a:t>
            </a:r>
            <a:endParaRPr lang="en-GB" dirty="0" smtClean="0">
              <a:solidFill>
                <a:srgbClr val="0070C0"/>
              </a:solidFill>
            </a:endParaRPr>
          </a:p>
          <a:p>
            <a:pPr marL="896938" indent="-896938"/>
            <a:r>
              <a:rPr lang="en-GB" dirty="0" smtClean="0">
                <a:solidFill>
                  <a:srgbClr val="0070C0"/>
                </a:solidFill>
              </a:rPr>
              <a:t>r	</a:t>
            </a:r>
            <a:r>
              <a:rPr lang="en-GB" dirty="0" err="1" smtClean="0">
                <a:solidFill>
                  <a:srgbClr val="0070C0"/>
                </a:solidFill>
              </a:rPr>
              <a:t>riflessione</a:t>
            </a:r>
            <a:r>
              <a:rPr lang="en-GB" dirty="0" smtClean="0">
                <a:solidFill>
                  <a:srgbClr val="0070C0"/>
                </a:solidFill>
              </a:rPr>
              <a:t> </a:t>
            </a:r>
            <a:r>
              <a:rPr lang="en-GB" dirty="0" err="1" smtClean="0">
                <a:solidFill>
                  <a:srgbClr val="0070C0"/>
                </a:solidFill>
              </a:rPr>
              <a:t>della</a:t>
            </a:r>
            <a:r>
              <a:rPr lang="en-GB" dirty="0" smtClean="0">
                <a:solidFill>
                  <a:srgbClr val="0070C0"/>
                </a:solidFill>
              </a:rPr>
              <a:t> </a:t>
            </a:r>
            <a:r>
              <a:rPr lang="en-GB" dirty="0" err="1" smtClean="0">
                <a:solidFill>
                  <a:srgbClr val="0070C0"/>
                </a:solidFill>
              </a:rPr>
              <a:t>discontinuità</a:t>
            </a:r>
            <a:r>
              <a:rPr lang="en-GB" dirty="0" smtClean="0">
                <a:solidFill>
                  <a:srgbClr val="0070C0"/>
                </a:solidFill>
              </a:rPr>
              <a:t> </a:t>
            </a:r>
            <a:r>
              <a:rPr lang="en-GB" dirty="0" err="1" smtClean="0">
                <a:solidFill>
                  <a:srgbClr val="0070C0"/>
                </a:solidFill>
              </a:rPr>
              <a:t>mantello</a:t>
            </a:r>
            <a:r>
              <a:rPr lang="en-GB" dirty="0" smtClean="0">
                <a:solidFill>
                  <a:srgbClr val="0070C0"/>
                </a:solidFill>
              </a:rPr>
              <a:t> – </a:t>
            </a:r>
            <a:r>
              <a:rPr lang="en-GB" dirty="0" err="1" smtClean="0">
                <a:solidFill>
                  <a:srgbClr val="0070C0"/>
                </a:solidFill>
              </a:rPr>
              <a:t>nucleo</a:t>
            </a:r>
            <a:r>
              <a:rPr lang="en-GB" dirty="0" smtClean="0">
                <a:solidFill>
                  <a:srgbClr val="0070C0"/>
                </a:solidFill>
              </a:rPr>
              <a:t> </a:t>
            </a:r>
            <a:r>
              <a:rPr lang="en-GB" dirty="0" err="1" smtClean="0">
                <a:solidFill>
                  <a:srgbClr val="0070C0"/>
                </a:solidFill>
              </a:rPr>
              <a:t>esterno</a:t>
            </a:r>
            <a:endParaRPr lang="en-GB" dirty="0" smtClean="0">
              <a:solidFill>
                <a:srgbClr val="0070C0"/>
              </a:solidFill>
            </a:endParaRPr>
          </a:p>
          <a:p>
            <a:pPr marL="896938" indent="-896938"/>
            <a:r>
              <a:rPr lang="en-GB" dirty="0">
                <a:solidFill>
                  <a:srgbClr val="0070C0"/>
                </a:solidFill>
              </a:rPr>
              <a:t>i</a:t>
            </a:r>
            <a:r>
              <a:rPr lang="en-GB" dirty="0" smtClean="0">
                <a:solidFill>
                  <a:srgbClr val="0070C0"/>
                </a:solidFill>
              </a:rPr>
              <a:t>	</a:t>
            </a:r>
            <a:r>
              <a:rPr lang="en-GB" dirty="0" err="1" smtClean="0">
                <a:solidFill>
                  <a:srgbClr val="0070C0"/>
                </a:solidFill>
              </a:rPr>
              <a:t>riflessione</a:t>
            </a:r>
            <a:r>
              <a:rPr lang="en-GB" dirty="0" smtClean="0">
                <a:solidFill>
                  <a:srgbClr val="0070C0"/>
                </a:solidFill>
              </a:rPr>
              <a:t> </a:t>
            </a:r>
            <a:r>
              <a:rPr lang="en-GB" dirty="0" err="1" smtClean="0">
                <a:solidFill>
                  <a:srgbClr val="0070C0"/>
                </a:solidFill>
              </a:rPr>
              <a:t>della</a:t>
            </a:r>
            <a:r>
              <a:rPr lang="en-GB" dirty="0" smtClean="0">
                <a:solidFill>
                  <a:srgbClr val="0070C0"/>
                </a:solidFill>
              </a:rPr>
              <a:t> </a:t>
            </a:r>
            <a:r>
              <a:rPr lang="en-GB" dirty="0" err="1" smtClean="0">
                <a:solidFill>
                  <a:srgbClr val="0070C0"/>
                </a:solidFill>
              </a:rPr>
              <a:t>discontinuità</a:t>
            </a:r>
            <a:r>
              <a:rPr lang="en-GB" dirty="0" smtClean="0">
                <a:solidFill>
                  <a:srgbClr val="0070C0"/>
                </a:solidFill>
              </a:rPr>
              <a:t> </a:t>
            </a:r>
            <a:r>
              <a:rPr lang="en-GB" dirty="0" err="1" smtClean="0">
                <a:solidFill>
                  <a:srgbClr val="0070C0"/>
                </a:solidFill>
              </a:rPr>
              <a:t>nucleo</a:t>
            </a:r>
            <a:r>
              <a:rPr lang="en-GB" dirty="0" smtClean="0">
                <a:solidFill>
                  <a:srgbClr val="0070C0"/>
                </a:solidFill>
              </a:rPr>
              <a:t> </a:t>
            </a:r>
            <a:r>
              <a:rPr lang="en-GB" dirty="0" err="1" smtClean="0">
                <a:solidFill>
                  <a:srgbClr val="0070C0"/>
                </a:solidFill>
              </a:rPr>
              <a:t>esterno</a:t>
            </a:r>
            <a:r>
              <a:rPr lang="en-GB" dirty="0" smtClean="0">
                <a:solidFill>
                  <a:srgbClr val="0070C0"/>
                </a:solidFill>
              </a:rPr>
              <a:t> – </a:t>
            </a:r>
            <a:r>
              <a:rPr lang="en-GB" dirty="0" err="1" smtClean="0">
                <a:solidFill>
                  <a:srgbClr val="0070C0"/>
                </a:solidFill>
              </a:rPr>
              <a:t>nucleo</a:t>
            </a:r>
            <a:r>
              <a:rPr lang="en-GB" dirty="0" smtClean="0">
                <a:solidFill>
                  <a:srgbClr val="0070C0"/>
                </a:solidFill>
              </a:rPr>
              <a:t> </a:t>
            </a:r>
            <a:r>
              <a:rPr lang="en-GB" dirty="0" err="1" smtClean="0">
                <a:solidFill>
                  <a:srgbClr val="0070C0"/>
                </a:solidFill>
              </a:rPr>
              <a:t>interno</a:t>
            </a:r>
            <a:endParaRPr lang="en-GB" dirty="0" smtClean="0">
              <a:solidFill>
                <a:srgbClr val="0070C0"/>
              </a:solidFill>
            </a:endParaRPr>
          </a:p>
          <a:p>
            <a:pPr marL="896938" indent="-896938"/>
            <a:r>
              <a:rPr lang="en-GB" dirty="0" smtClean="0">
                <a:solidFill>
                  <a:srgbClr val="0070C0"/>
                </a:solidFill>
              </a:rPr>
              <a:t>p	</a:t>
            </a:r>
            <a:r>
              <a:rPr lang="en-GB" dirty="0" err="1" smtClean="0">
                <a:solidFill>
                  <a:srgbClr val="0070C0"/>
                </a:solidFill>
              </a:rPr>
              <a:t>onda</a:t>
            </a:r>
            <a:r>
              <a:rPr lang="en-GB" dirty="0" smtClean="0">
                <a:solidFill>
                  <a:srgbClr val="0070C0"/>
                </a:solidFill>
              </a:rPr>
              <a:t> P </a:t>
            </a:r>
            <a:r>
              <a:rPr lang="en-GB" dirty="0" err="1" smtClean="0">
                <a:solidFill>
                  <a:srgbClr val="0070C0"/>
                </a:solidFill>
              </a:rPr>
              <a:t>riflessa</a:t>
            </a:r>
            <a:r>
              <a:rPr lang="en-GB" dirty="0" smtClean="0">
                <a:solidFill>
                  <a:srgbClr val="0070C0"/>
                </a:solidFill>
              </a:rPr>
              <a:t> </a:t>
            </a:r>
            <a:r>
              <a:rPr lang="en-GB" dirty="0" err="1" smtClean="0">
                <a:solidFill>
                  <a:srgbClr val="0070C0"/>
                </a:solidFill>
              </a:rPr>
              <a:t>dalla</a:t>
            </a:r>
            <a:r>
              <a:rPr lang="en-GB" dirty="0" smtClean="0">
                <a:solidFill>
                  <a:srgbClr val="0070C0"/>
                </a:solidFill>
              </a:rPr>
              <a:t> </a:t>
            </a:r>
            <a:r>
              <a:rPr lang="en-GB" dirty="0" err="1" smtClean="0">
                <a:solidFill>
                  <a:srgbClr val="0070C0"/>
                </a:solidFill>
              </a:rPr>
              <a:t>superficie</a:t>
            </a:r>
            <a:r>
              <a:rPr lang="en-GB" dirty="0" smtClean="0">
                <a:solidFill>
                  <a:srgbClr val="0070C0"/>
                </a:solidFill>
              </a:rPr>
              <a:t> </a:t>
            </a:r>
            <a:r>
              <a:rPr lang="en-GB" dirty="0" err="1" smtClean="0">
                <a:solidFill>
                  <a:srgbClr val="0070C0"/>
                </a:solidFill>
              </a:rPr>
              <a:t>terrestre</a:t>
            </a:r>
            <a:r>
              <a:rPr lang="en-GB" dirty="0" smtClean="0">
                <a:solidFill>
                  <a:srgbClr val="0070C0"/>
                </a:solidFill>
              </a:rPr>
              <a:t> </a:t>
            </a:r>
            <a:r>
              <a:rPr lang="en-GB" dirty="0" err="1" smtClean="0">
                <a:solidFill>
                  <a:srgbClr val="0070C0"/>
                </a:solidFill>
              </a:rPr>
              <a:t>vicino</a:t>
            </a:r>
            <a:r>
              <a:rPr lang="en-GB" dirty="0" smtClean="0">
                <a:solidFill>
                  <a:srgbClr val="0070C0"/>
                </a:solidFill>
              </a:rPr>
              <a:t> </a:t>
            </a:r>
            <a:r>
              <a:rPr lang="en-GB" dirty="0" err="1" smtClean="0">
                <a:solidFill>
                  <a:srgbClr val="0070C0"/>
                </a:solidFill>
              </a:rPr>
              <a:t>alla</a:t>
            </a:r>
            <a:r>
              <a:rPr lang="en-GB" dirty="0" smtClean="0">
                <a:solidFill>
                  <a:srgbClr val="0070C0"/>
                </a:solidFill>
              </a:rPr>
              <a:t> </a:t>
            </a:r>
            <a:r>
              <a:rPr lang="en-GB" dirty="0" err="1" smtClean="0">
                <a:solidFill>
                  <a:srgbClr val="0070C0"/>
                </a:solidFill>
              </a:rPr>
              <a:t>sorgente</a:t>
            </a:r>
            <a:endParaRPr lang="en-GB" dirty="0" smtClean="0">
              <a:solidFill>
                <a:srgbClr val="0070C0"/>
              </a:solidFill>
            </a:endParaRPr>
          </a:p>
          <a:p>
            <a:pPr marL="896938" indent="-896938"/>
            <a:r>
              <a:rPr lang="en-GB" dirty="0" smtClean="0">
                <a:solidFill>
                  <a:srgbClr val="0070C0"/>
                </a:solidFill>
              </a:rPr>
              <a:t>s	</a:t>
            </a:r>
            <a:r>
              <a:rPr lang="en-GB" dirty="0" err="1" smtClean="0">
                <a:solidFill>
                  <a:srgbClr val="0070C0"/>
                </a:solidFill>
              </a:rPr>
              <a:t>onda</a:t>
            </a:r>
            <a:r>
              <a:rPr lang="en-GB" dirty="0" smtClean="0">
                <a:solidFill>
                  <a:srgbClr val="0070C0"/>
                </a:solidFill>
              </a:rPr>
              <a:t> S </a:t>
            </a:r>
            <a:r>
              <a:rPr lang="en-GB" dirty="0" err="1" smtClean="0">
                <a:solidFill>
                  <a:srgbClr val="0070C0"/>
                </a:solidFill>
              </a:rPr>
              <a:t>riflessa</a:t>
            </a:r>
            <a:r>
              <a:rPr lang="en-GB" dirty="0" smtClean="0">
                <a:solidFill>
                  <a:srgbClr val="0070C0"/>
                </a:solidFill>
              </a:rPr>
              <a:t> </a:t>
            </a:r>
            <a:r>
              <a:rPr lang="en-GB" dirty="0" err="1" smtClean="0">
                <a:solidFill>
                  <a:srgbClr val="0070C0"/>
                </a:solidFill>
              </a:rPr>
              <a:t>dalla</a:t>
            </a:r>
            <a:r>
              <a:rPr lang="en-GB" dirty="0" smtClean="0">
                <a:solidFill>
                  <a:srgbClr val="0070C0"/>
                </a:solidFill>
              </a:rPr>
              <a:t> </a:t>
            </a:r>
            <a:r>
              <a:rPr lang="en-GB" dirty="0" err="1" smtClean="0">
                <a:solidFill>
                  <a:srgbClr val="0070C0"/>
                </a:solidFill>
              </a:rPr>
              <a:t>superficie</a:t>
            </a:r>
            <a:r>
              <a:rPr lang="en-GB" dirty="0" smtClean="0">
                <a:solidFill>
                  <a:srgbClr val="0070C0"/>
                </a:solidFill>
              </a:rPr>
              <a:t> </a:t>
            </a:r>
            <a:r>
              <a:rPr lang="en-GB" dirty="0" err="1" smtClean="0">
                <a:solidFill>
                  <a:srgbClr val="0070C0"/>
                </a:solidFill>
              </a:rPr>
              <a:t>terrestre</a:t>
            </a:r>
            <a:r>
              <a:rPr lang="en-GB" dirty="0" smtClean="0">
                <a:solidFill>
                  <a:srgbClr val="0070C0"/>
                </a:solidFill>
              </a:rPr>
              <a:t> </a:t>
            </a:r>
            <a:r>
              <a:rPr lang="en-GB" dirty="0" err="1" smtClean="0">
                <a:solidFill>
                  <a:srgbClr val="0070C0"/>
                </a:solidFill>
              </a:rPr>
              <a:t>vicino</a:t>
            </a:r>
            <a:r>
              <a:rPr lang="en-GB" dirty="0" smtClean="0">
                <a:solidFill>
                  <a:srgbClr val="0070C0"/>
                </a:solidFill>
              </a:rPr>
              <a:t> </a:t>
            </a:r>
            <a:r>
              <a:rPr lang="en-GB" dirty="0" err="1" smtClean="0">
                <a:solidFill>
                  <a:srgbClr val="0070C0"/>
                </a:solidFill>
              </a:rPr>
              <a:t>alla</a:t>
            </a:r>
            <a:r>
              <a:rPr lang="en-GB" dirty="0" smtClean="0">
                <a:solidFill>
                  <a:srgbClr val="0070C0"/>
                </a:solidFill>
              </a:rPr>
              <a:t> </a:t>
            </a:r>
            <a:r>
              <a:rPr lang="en-GB" dirty="0" err="1" smtClean="0">
                <a:solidFill>
                  <a:srgbClr val="0070C0"/>
                </a:solidFill>
              </a:rPr>
              <a:t>sorgente</a:t>
            </a:r>
            <a:endParaRPr lang="en-GB" dirty="0" smtClean="0">
              <a:solidFill>
                <a:srgbClr val="0070C0"/>
              </a:solidFill>
            </a:endParaRPr>
          </a:p>
          <a:p>
            <a:pPr marL="896938" indent="-896938"/>
            <a:r>
              <a:rPr lang="en-GB" dirty="0" smtClean="0">
                <a:solidFill>
                  <a:srgbClr val="0070C0"/>
                </a:solidFill>
              </a:rPr>
              <a:t>LR 	</a:t>
            </a:r>
            <a:r>
              <a:rPr lang="en-GB" dirty="0" err="1" smtClean="0">
                <a:solidFill>
                  <a:srgbClr val="0070C0"/>
                </a:solidFill>
              </a:rPr>
              <a:t>onda</a:t>
            </a:r>
            <a:r>
              <a:rPr lang="en-GB" dirty="0" smtClean="0">
                <a:solidFill>
                  <a:srgbClr val="0070C0"/>
                </a:solidFill>
              </a:rPr>
              <a:t> </a:t>
            </a:r>
            <a:r>
              <a:rPr lang="en-GB" dirty="0" err="1" smtClean="0">
                <a:solidFill>
                  <a:srgbClr val="0070C0"/>
                </a:solidFill>
              </a:rPr>
              <a:t>superficiale</a:t>
            </a:r>
            <a:r>
              <a:rPr lang="en-GB" dirty="0" smtClean="0">
                <a:solidFill>
                  <a:srgbClr val="0070C0"/>
                </a:solidFill>
              </a:rPr>
              <a:t> di Rayleigh</a:t>
            </a:r>
          </a:p>
          <a:p>
            <a:pPr marL="896938" indent="-896938"/>
            <a:r>
              <a:rPr lang="en-GB" dirty="0" smtClean="0">
                <a:solidFill>
                  <a:srgbClr val="0070C0"/>
                </a:solidFill>
              </a:rPr>
              <a:t>LQ 	</a:t>
            </a:r>
            <a:r>
              <a:rPr lang="en-GB" dirty="0" err="1" smtClean="0">
                <a:solidFill>
                  <a:srgbClr val="0070C0"/>
                </a:solidFill>
              </a:rPr>
              <a:t>onda</a:t>
            </a:r>
            <a:r>
              <a:rPr lang="en-GB" dirty="0" smtClean="0">
                <a:solidFill>
                  <a:srgbClr val="0070C0"/>
                </a:solidFill>
              </a:rPr>
              <a:t> </a:t>
            </a:r>
            <a:r>
              <a:rPr lang="en-GB" dirty="0" err="1" smtClean="0">
                <a:solidFill>
                  <a:srgbClr val="0070C0"/>
                </a:solidFill>
              </a:rPr>
              <a:t>superficiale</a:t>
            </a:r>
            <a:r>
              <a:rPr lang="en-GB" dirty="0" smtClean="0">
                <a:solidFill>
                  <a:srgbClr val="0070C0"/>
                </a:solidFill>
              </a:rPr>
              <a:t> di Love</a:t>
            </a:r>
          </a:p>
          <a:p>
            <a:endParaRPr lang="it-IT" dirty="0">
              <a:solidFill>
                <a:srgbClr val="0070C0"/>
              </a:solidFill>
            </a:endParaRPr>
          </a:p>
        </p:txBody>
      </p:sp>
    </p:spTree>
    <p:extLst>
      <p:ext uri="{BB962C8B-B14F-4D97-AF65-F5344CB8AC3E}">
        <p14:creationId xmlns:p14="http://schemas.microsoft.com/office/powerpoint/2010/main" val="38318124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2051720" y="1268760"/>
            <a:ext cx="4968552" cy="5465894"/>
          </a:xfrm>
          <a:prstGeom prst="rect">
            <a:avLst/>
          </a:prstGeom>
          <a:noFill/>
          <a:ln w="9525">
            <a:noFill/>
            <a:miter lim="800000"/>
            <a:headEnd/>
            <a:tailEnd/>
          </a:ln>
        </p:spPr>
      </p:pic>
    </p:spTree>
    <p:extLst>
      <p:ext uri="{BB962C8B-B14F-4D97-AF65-F5344CB8AC3E}">
        <p14:creationId xmlns:p14="http://schemas.microsoft.com/office/powerpoint/2010/main" val="27907681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39552" y="1556792"/>
            <a:ext cx="8162925" cy="5076825"/>
          </a:xfrm>
          <a:prstGeom prst="rect">
            <a:avLst/>
          </a:prstGeom>
          <a:noFill/>
          <a:ln w="9525">
            <a:noFill/>
            <a:miter lim="800000"/>
            <a:headEnd/>
            <a:tailEnd/>
          </a:ln>
        </p:spPr>
      </p:pic>
    </p:spTree>
    <p:extLst>
      <p:ext uri="{BB962C8B-B14F-4D97-AF65-F5344CB8AC3E}">
        <p14:creationId xmlns:p14="http://schemas.microsoft.com/office/powerpoint/2010/main" val="328444404"/>
      </p:ext>
    </p:extLst>
  </p:cSld>
  <p:clrMapOvr>
    <a:masterClrMapping/>
  </p:clrMapOvr>
  <p:transition spd="med"/>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316" y="2463830"/>
            <a:ext cx="3592907" cy="334708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56297" y="1806049"/>
            <a:ext cx="6813660" cy="483209"/>
          </a:xfrm>
          <a:prstGeom prst="rect">
            <a:avLst/>
          </a:prstGeom>
          <a:noFill/>
        </p:spPr>
        <p:txBody>
          <a:bodyPr wrap="none" rtlCol="0">
            <a:spAutoFit/>
          </a:bodyPr>
          <a:lstStyle/>
          <a:p>
            <a:r>
              <a:rPr lang="it-IT" sz="2540" i="1" dirty="0">
                <a:effectLst>
                  <a:outerShdw blurRad="38100" dist="38100" dir="2700000" algn="tl">
                    <a:srgbClr val="000000">
                      <a:alpha val="43137"/>
                    </a:srgbClr>
                  </a:outerShdw>
                </a:effectLst>
              </a:rPr>
              <a:t>Terremoto di  Belluno del  29 giugno 1873, Mw 6.3</a:t>
            </a:r>
            <a:endParaRPr lang="it-IT" sz="254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stretch>
            <a:fillRect/>
          </a:stretch>
        </p:blipFill>
        <p:spPr>
          <a:xfrm>
            <a:off x="4427984" y="2636912"/>
            <a:ext cx="3947987" cy="2807649"/>
          </a:xfrm>
          <a:prstGeom prst="rect">
            <a:avLst/>
          </a:prstGeom>
        </p:spPr>
      </p:pic>
      <p:pic>
        <p:nvPicPr>
          <p:cNvPr id="7" name="Picture 6"/>
          <p:cNvPicPr>
            <a:picLocks noChangeAspect="1"/>
          </p:cNvPicPr>
          <p:nvPr/>
        </p:nvPicPr>
        <p:blipFill>
          <a:blip r:embed="rId4"/>
          <a:stretch>
            <a:fillRect/>
          </a:stretch>
        </p:blipFill>
        <p:spPr>
          <a:xfrm>
            <a:off x="4929041" y="5810913"/>
            <a:ext cx="2945872" cy="613363"/>
          </a:xfrm>
          <a:prstGeom prst="rect">
            <a:avLst/>
          </a:prstGeom>
        </p:spPr>
      </p:pic>
      <p:sp>
        <p:nvSpPr>
          <p:cNvPr id="6" name="Title 1"/>
          <p:cNvSpPr txBox="1">
            <a:spLocks/>
          </p:cNvSpPr>
          <p:nvPr/>
        </p:nvSpPr>
        <p:spPr>
          <a:xfrm>
            <a:off x="-144016" y="1058974"/>
            <a:ext cx="9144000" cy="79884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28" b="1" dirty="0">
                <a:latin typeface="+mn-lt"/>
              </a:rPr>
              <a:t>Intensità</a:t>
            </a:r>
          </a:p>
        </p:txBody>
      </p:sp>
    </p:spTree>
    <p:extLst>
      <p:ext uri="{BB962C8B-B14F-4D97-AF65-F5344CB8AC3E}">
        <p14:creationId xmlns:p14="http://schemas.microsoft.com/office/powerpoint/2010/main" val="31016391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102</a:t>
            </a:fld>
            <a:endParaRPr lang="it-IT" sz="1400" b="1" dirty="0"/>
          </a:p>
        </p:txBody>
      </p:sp>
      <p:pic>
        <p:nvPicPr>
          <p:cNvPr id="8" name="Picture 4" descr="alaska-seismo-1964"/>
          <p:cNvPicPr>
            <a:picLocks noChangeAspect="1" noChangeArrowheads="1"/>
          </p:cNvPicPr>
          <p:nvPr/>
        </p:nvPicPr>
        <p:blipFill>
          <a:blip r:embed="rId2" cstate="print"/>
          <a:srcRect/>
          <a:stretch>
            <a:fillRect/>
          </a:stretch>
        </p:blipFill>
        <p:spPr bwMode="auto">
          <a:xfrm>
            <a:off x="539750" y="3221434"/>
            <a:ext cx="4032250" cy="3187700"/>
          </a:xfrm>
          <a:prstGeom prst="rect">
            <a:avLst/>
          </a:prstGeom>
          <a:noFill/>
          <a:ln w="9525">
            <a:solidFill>
              <a:schemeClr val="tx1"/>
            </a:solidFill>
            <a:miter lim="800000"/>
            <a:headEnd/>
            <a:tailEnd/>
          </a:ln>
        </p:spPr>
      </p:pic>
      <p:pic>
        <p:nvPicPr>
          <p:cNvPr id="11" name="Picture 6" descr="Lituya_Bay_Isoseismels"/>
          <p:cNvPicPr>
            <a:picLocks noChangeAspect="1" noChangeArrowheads="1"/>
          </p:cNvPicPr>
          <p:nvPr/>
        </p:nvPicPr>
        <p:blipFill>
          <a:blip r:embed="rId3" cstate="print"/>
          <a:srcRect/>
          <a:stretch>
            <a:fillRect/>
          </a:stretch>
        </p:blipFill>
        <p:spPr bwMode="auto">
          <a:xfrm>
            <a:off x="5003800" y="2996952"/>
            <a:ext cx="3744913" cy="3736975"/>
          </a:xfrm>
          <a:prstGeom prst="rect">
            <a:avLst/>
          </a:prstGeom>
          <a:noFill/>
        </p:spPr>
      </p:pic>
      <p:sp>
        <p:nvSpPr>
          <p:cNvPr id="12" name="Rectangle 7"/>
          <p:cNvSpPr>
            <a:spLocks noChangeArrowheads="1"/>
          </p:cNvSpPr>
          <p:nvPr/>
        </p:nvSpPr>
        <p:spPr bwMode="auto">
          <a:xfrm>
            <a:off x="142875" y="1283276"/>
            <a:ext cx="8821738" cy="1569660"/>
          </a:xfrm>
          <a:prstGeom prst="rect">
            <a:avLst/>
          </a:prstGeom>
          <a:noFill/>
          <a:ln w="9525">
            <a:noFill/>
            <a:miter lim="800000"/>
            <a:headEnd/>
            <a:tailEnd/>
          </a:ln>
        </p:spPr>
        <p:txBody>
          <a:bodyPr>
            <a:spAutoFit/>
          </a:bodyPr>
          <a:lstStyle/>
          <a:p>
            <a:pPr algn="just">
              <a:buFontTx/>
              <a:buChar char="•"/>
            </a:pPr>
            <a:r>
              <a:rPr lang="en-US" sz="1600" b="0" dirty="0">
                <a:latin typeface="+mj-lt"/>
              </a:rPr>
              <a:t> In order to evaluate the active seismicity of a region questionnaires may be distributed to the population, asking for observations that can be used to estimate the intensity experienced. The questionnaires are evaluated with the aid of an intensity scale, and the </a:t>
            </a:r>
            <a:r>
              <a:rPr lang="en-US" sz="1600" b="0" dirty="0" err="1">
                <a:latin typeface="+mj-lt"/>
              </a:rPr>
              <a:t>intensityrecorded</a:t>
            </a:r>
            <a:r>
              <a:rPr lang="en-US" sz="1600" b="0" dirty="0">
                <a:latin typeface="+mj-lt"/>
              </a:rPr>
              <a:t> at the location of each observer is plotted on a map. </a:t>
            </a:r>
          </a:p>
          <a:p>
            <a:pPr algn="just">
              <a:buFontTx/>
              <a:buChar char="•"/>
            </a:pPr>
            <a:r>
              <a:rPr lang="en-US" sz="1600" b="0" dirty="0">
                <a:latin typeface="+mj-lt"/>
              </a:rPr>
              <a:t> Continuous lines are then drawn to outline places with the same intensity, in the same way that contour lines are used on topographic maps to show elevation.</a:t>
            </a:r>
          </a:p>
        </p:txBody>
      </p:sp>
    </p:spTree>
    <p:extLst>
      <p:ext uri="{BB962C8B-B14F-4D97-AF65-F5344CB8AC3E}">
        <p14:creationId xmlns:p14="http://schemas.microsoft.com/office/powerpoint/2010/main" val="365943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103</a:t>
            </a:fld>
            <a:endParaRPr lang="it-IT" sz="1400" b="1" dirty="0"/>
          </a:p>
        </p:txBody>
      </p:sp>
      <p:sp>
        <p:nvSpPr>
          <p:cNvPr id="13" name="Rectangle 4"/>
          <p:cNvSpPr>
            <a:spLocks noChangeArrowheads="1"/>
          </p:cNvSpPr>
          <p:nvPr/>
        </p:nvSpPr>
        <p:spPr bwMode="auto">
          <a:xfrm>
            <a:off x="142875" y="1291679"/>
            <a:ext cx="8856663" cy="1569660"/>
          </a:xfrm>
          <a:prstGeom prst="rect">
            <a:avLst/>
          </a:prstGeom>
          <a:noFill/>
          <a:ln w="9525">
            <a:noFill/>
            <a:miter lim="800000"/>
            <a:headEnd/>
            <a:tailEnd/>
          </a:ln>
        </p:spPr>
        <p:txBody>
          <a:bodyPr>
            <a:spAutoFit/>
          </a:bodyPr>
          <a:lstStyle/>
          <a:p>
            <a:pPr algn="just">
              <a:buFontTx/>
              <a:buChar char="•"/>
            </a:pPr>
            <a:r>
              <a:rPr lang="en-US" sz="1600" b="0" dirty="0">
                <a:latin typeface="+mj-lt"/>
              </a:rPr>
              <a:t> Comparison of the </a:t>
            </a:r>
            <a:r>
              <a:rPr lang="en-US" sz="1600" b="0" dirty="0" err="1">
                <a:latin typeface="+mj-lt"/>
              </a:rPr>
              <a:t>isoseismal</a:t>
            </a:r>
            <a:r>
              <a:rPr lang="en-US" sz="1600" b="0" dirty="0">
                <a:latin typeface="+mj-lt"/>
              </a:rPr>
              <a:t> maps with geological maps helps explain the response of the ground to the shake of an earthquake. This is valuable information for understanding </a:t>
            </a:r>
            <a:r>
              <a:rPr lang="en-US" sz="1600" b="0" u="sng" dirty="0">
                <a:latin typeface="+mj-lt"/>
              </a:rPr>
              <a:t>earthquake risk</a:t>
            </a:r>
            <a:r>
              <a:rPr lang="en-US" sz="1600" b="0" dirty="0">
                <a:latin typeface="+mj-lt"/>
              </a:rPr>
              <a:t>. The </a:t>
            </a:r>
            <a:r>
              <a:rPr lang="en-US" sz="1600" b="0" u="sng" dirty="0">
                <a:latin typeface="+mj-lt"/>
              </a:rPr>
              <a:t>foundation</a:t>
            </a:r>
            <a:r>
              <a:rPr lang="en-US" sz="1600" b="0" dirty="0">
                <a:latin typeface="+mj-lt"/>
              </a:rPr>
              <a:t> on which structures are erected plays a vital role in their survival of an earthquake. For example, </a:t>
            </a:r>
            <a:r>
              <a:rPr lang="en-US" sz="1600" b="0" u="sng" dirty="0">
                <a:latin typeface="+mj-lt"/>
              </a:rPr>
              <a:t>soft sediments</a:t>
            </a:r>
            <a:r>
              <a:rPr lang="en-US" sz="1600" b="0" dirty="0">
                <a:latin typeface="+mj-lt"/>
              </a:rPr>
              <a:t> can amplify the ground motion, enhancing the damage caused. This is even more serious when the sediments have a high water content, in which case </a:t>
            </a:r>
            <a:r>
              <a:rPr lang="en-US" sz="1600" b="0" u="sng" dirty="0">
                <a:latin typeface="+mj-lt"/>
              </a:rPr>
              <a:t>liquefaction</a:t>
            </a:r>
            <a:r>
              <a:rPr lang="en-US" sz="1600" b="0" dirty="0">
                <a:latin typeface="+mj-lt"/>
              </a:rPr>
              <a:t> of the sediments can occur, robbing structures built on them of support and promoting their collapse.</a:t>
            </a:r>
          </a:p>
        </p:txBody>
      </p:sp>
      <p:pic>
        <p:nvPicPr>
          <p:cNvPr id="14" name="Picture 7" descr="400px-Liquefaction_at_Niigata"/>
          <p:cNvPicPr>
            <a:picLocks noChangeAspect="1" noChangeArrowheads="1"/>
          </p:cNvPicPr>
          <p:nvPr/>
        </p:nvPicPr>
        <p:blipFill>
          <a:blip r:embed="rId2" cstate="print"/>
          <a:srcRect/>
          <a:stretch>
            <a:fillRect/>
          </a:stretch>
        </p:blipFill>
        <p:spPr bwMode="auto">
          <a:xfrm>
            <a:off x="179388" y="3739604"/>
            <a:ext cx="3810000" cy="2266950"/>
          </a:xfrm>
          <a:prstGeom prst="rect">
            <a:avLst/>
          </a:prstGeom>
          <a:noFill/>
        </p:spPr>
      </p:pic>
      <p:pic>
        <p:nvPicPr>
          <p:cNvPr id="16" name="Picture 9" descr="liquefaction-damage-in-christchurch"/>
          <p:cNvPicPr>
            <a:picLocks noChangeAspect="1" noChangeArrowheads="1"/>
          </p:cNvPicPr>
          <p:nvPr/>
        </p:nvPicPr>
        <p:blipFill>
          <a:blip r:embed="rId3" cstate="print"/>
          <a:srcRect/>
          <a:stretch>
            <a:fillRect/>
          </a:stretch>
        </p:blipFill>
        <p:spPr bwMode="auto">
          <a:xfrm>
            <a:off x="4284663" y="3739604"/>
            <a:ext cx="4149725" cy="24257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79176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104</a:t>
            </a:fld>
            <a:endParaRPr lang="it-IT" sz="1400" b="1" dirty="0"/>
          </a:p>
        </p:txBody>
      </p:sp>
      <p:sp>
        <p:nvSpPr>
          <p:cNvPr id="11" name="Rectangle 3"/>
          <p:cNvSpPr>
            <a:spLocks noChangeArrowheads="1"/>
          </p:cNvSpPr>
          <p:nvPr/>
        </p:nvSpPr>
        <p:spPr bwMode="auto">
          <a:xfrm>
            <a:off x="142875" y="1196752"/>
            <a:ext cx="8856663" cy="2322512"/>
          </a:xfrm>
          <a:prstGeom prst="rect">
            <a:avLst/>
          </a:prstGeom>
          <a:noFill/>
          <a:ln w="9525">
            <a:noFill/>
            <a:miter lim="800000"/>
            <a:headEnd/>
            <a:tailEnd/>
          </a:ln>
        </p:spPr>
        <p:txBody>
          <a:bodyPr>
            <a:spAutoFit/>
          </a:bodyPr>
          <a:lstStyle/>
          <a:p>
            <a:pPr algn="just">
              <a:buFontTx/>
              <a:buChar char="•"/>
            </a:pPr>
            <a:r>
              <a:rPr lang="en-US" sz="1600" b="0" dirty="0">
                <a:latin typeface="+mj-lt"/>
              </a:rPr>
              <a:t> Intensity data play an important role in determining the </a:t>
            </a:r>
            <a:r>
              <a:rPr lang="en-US" sz="1600" b="0" u="sng" dirty="0">
                <a:latin typeface="+mj-lt"/>
              </a:rPr>
              <a:t>historic seismicity</a:t>
            </a:r>
            <a:r>
              <a:rPr lang="en-US" sz="1600" b="0" dirty="0">
                <a:latin typeface="+mj-lt"/>
              </a:rPr>
              <a:t> of a region. An earthquake has dramatic consequences for a population; this was especially the case in the historic past, when real hazards were augmented by superstition. </a:t>
            </a:r>
          </a:p>
          <a:p>
            <a:pPr algn="just">
              <a:buFontTx/>
              <a:buChar char="•"/>
            </a:pPr>
            <a:r>
              <a:rPr lang="en-US" sz="1600" b="0" dirty="0">
                <a:latin typeface="+mj-lt"/>
              </a:rPr>
              <a:t> The date (and even the time) of occurrence of strong earthquakes and observations of their local effects have been recorded for centuries in church and civil documents. From such records it is sometimes possible to extract enough information for a given earthquake to estimate the </a:t>
            </a:r>
            <a:r>
              <a:rPr lang="en-US" sz="1600" b="0" u="sng" dirty="0">
                <a:latin typeface="+mj-lt"/>
              </a:rPr>
              <a:t>intensit</a:t>
            </a:r>
            <a:r>
              <a:rPr lang="en-US" sz="1600" b="0" dirty="0">
                <a:latin typeface="+mj-lt"/>
              </a:rPr>
              <a:t>y experienced by the observer. </a:t>
            </a:r>
          </a:p>
          <a:p>
            <a:pPr algn="just">
              <a:buFontTx/>
              <a:buChar char="•"/>
            </a:pPr>
            <a:r>
              <a:rPr lang="en-US" sz="1600" b="0" dirty="0">
                <a:latin typeface="+mj-lt"/>
              </a:rPr>
              <a:t> If the population density is high enough, it may be possible to construct an </a:t>
            </a:r>
            <a:r>
              <a:rPr lang="en-US" sz="1600" b="0" dirty="0" err="1">
                <a:latin typeface="+mj-lt"/>
              </a:rPr>
              <a:t>isoseismal</a:t>
            </a:r>
            <a:r>
              <a:rPr lang="en-US" sz="1600" b="0" dirty="0">
                <a:latin typeface="+mj-lt"/>
              </a:rPr>
              <a:t> map from which the epicenter of the tremor may be roughly </a:t>
            </a:r>
            <a:r>
              <a:rPr lang="en-US" sz="1600" b="0" dirty="0" smtClean="0">
                <a:latin typeface="+mj-lt"/>
              </a:rPr>
              <a:t>located.</a:t>
            </a:r>
            <a:endParaRPr lang="en-US" sz="1600" b="0" dirty="0">
              <a:latin typeface="+mj-lt"/>
            </a:endParaRPr>
          </a:p>
        </p:txBody>
      </p:sp>
      <p:sp>
        <p:nvSpPr>
          <p:cNvPr id="12" name="Rectangle 5"/>
          <p:cNvSpPr>
            <a:spLocks noChangeArrowheads="1"/>
          </p:cNvSpPr>
          <p:nvPr/>
        </p:nvSpPr>
        <p:spPr bwMode="auto">
          <a:xfrm>
            <a:off x="107950" y="3550364"/>
            <a:ext cx="6084888" cy="3046988"/>
          </a:xfrm>
          <a:prstGeom prst="rect">
            <a:avLst/>
          </a:prstGeom>
          <a:noFill/>
          <a:ln w="9525">
            <a:noFill/>
            <a:miter lim="800000"/>
            <a:headEnd/>
            <a:tailEnd/>
          </a:ln>
        </p:spPr>
        <p:txBody>
          <a:bodyPr>
            <a:spAutoFit/>
          </a:bodyPr>
          <a:lstStyle/>
          <a:p>
            <a:pPr algn="just"/>
            <a:r>
              <a:rPr lang="en-US" sz="1600" b="0" dirty="0">
                <a:latin typeface="+mj-lt"/>
              </a:rPr>
              <a:t>An interesting example of this kind of analysis is the study of the New Madrid earthquakes of 1811–1812, which caused devastation in the Mississippi valley and were felt as far away as the coastlines along the Atlantic and Gulf of Mexico. There were probably three large earthquakes, but the events occurred before the invention of the seismograph so details of what happened are dependent on the subjective reports of observers. Historical records of the era allow development of an intensity map for the settled area east of the Mississippi, but the pioneering population west of the river was at that time too sparse to leave adequate records for intensity interpretation. On the basis of the available evidence these earthquakes are estimated to have had magnitudes of 7.8–8.1.</a:t>
            </a:r>
          </a:p>
        </p:txBody>
      </p:sp>
      <p:pic>
        <p:nvPicPr>
          <p:cNvPr id="17" name="Picture 6"/>
          <p:cNvPicPr>
            <a:picLocks noChangeAspect="1" noChangeArrowheads="1"/>
          </p:cNvPicPr>
          <p:nvPr/>
        </p:nvPicPr>
        <p:blipFill>
          <a:blip r:embed="rId2" cstate="print"/>
          <a:srcRect/>
          <a:stretch>
            <a:fillRect/>
          </a:stretch>
        </p:blipFill>
        <p:spPr bwMode="auto">
          <a:xfrm>
            <a:off x="6227763" y="3325638"/>
            <a:ext cx="2765425" cy="3487738"/>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19550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dissolv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dissolv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dissolve">
                                      <p:cBhvr>
                                        <p:cTn id="2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105</a:t>
            </a:fld>
            <a:endParaRPr lang="it-IT" sz="1400" b="1" dirty="0"/>
          </a:p>
        </p:txBody>
      </p:sp>
      <p:pic>
        <p:nvPicPr>
          <p:cNvPr id="13" name="Picture 2"/>
          <p:cNvPicPr>
            <a:picLocks noChangeAspect="1" noChangeArrowheads="1"/>
          </p:cNvPicPr>
          <p:nvPr/>
        </p:nvPicPr>
        <p:blipFill>
          <a:blip r:embed="rId2" cstate="print"/>
          <a:srcRect/>
          <a:stretch>
            <a:fillRect/>
          </a:stretch>
        </p:blipFill>
        <p:spPr bwMode="auto">
          <a:xfrm>
            <a:off x="2195736" y="1329420"/>
            <a:ext cx="4536504" cy="5485227"/>
          </a:xfrm>
          <a:prstGeom prst="rect">
            <a:avLst/>
          </a:prstGeom>
          <a:noFill/>
          <a:ln w="9525">
            <a:noFill/>
            <a:miter lim="800000"/>
            <a:headEnd/>
            <a:tailEnd/>
          </a:ln>
        </p:spPr>
      </p:pic>
    </p:spTree>
    <p:extLst>
      <p:ext uri="{BB962C8B-B14F-4D97-AF65-F5344CB8AC3E}">
        <p14:creationId xmlns:p14="http://schemas.microsoft.com/office/powerpoint/2010/main" val="212676233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Risultati immagini per effetti di sito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88840"/>
            <a:ext cx="4875783" cy="296271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Risultati immagini per effetti di sito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4293096"/>
            <a:ext cx="5417280" cy="233280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0" y="1124744"/>
            <a:ext cx="9144000" cy="595909"/>
          </a:xfrm>
          <a:prstGeom prst="rect">
            <a:avLst/>
          </a:prstGeom>
        </p:spPr>
        <p:txBody>
          <a:bodyPr vert="horz" lIns="82944" tIns="41472" rIns="82944" bIns="4147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28" b="1" dirty="0">
                <a:latin typeface="+mn-lt"/>
              </a:rPr>
              <a:t>Effetti di sito</a:t>
            </a:r>
          </a:p>
        </p:txBody>
      </p:sp>
    </p:spTree>
    <p:extLst>
      <p:ext uri="{BB962C8B-B14F-4D97-AF65-F5344CB8AC3E}">
        <p14:creationId xmlns:p14="http://schemas.microsoft.com/office/powerpoint/2010/main" val="11607913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liquefazione-terreno-emilia-romagna_01_672-458_resize.630x360.jpg"/>
          <p:cNvPicPr>
            <a:picLocks noChangeAspect="1"/>
          </p:cNvPicPr>
          <p:nvPr/>
        </p:nvPicPr>
        <p:blipFill>
          <a:blip r:embed="rId2"/>
          <a:stretch>
            <a:fillRect/>
          </a:stretch>
        </p:blipFill>
        <p:spPr>
          <a:xfrm>
            <a:off x="102734" y="1661386"/>
            <a:ext cx="4633995" cy="3736387"/>
          </a:xfrm>
          <a:prstGeom prst="rect">
            <a:avLst/>
          </a:prstGeom>
        </p:spPr>
      </p:pic>
      <p:sp>
        <p:nvSpPr>
          <p:cNvPr id="6" name="TextBox 5"/>
          <p:cNvSpPr txBox="1"/>
          <p:nvPr/>
        </p:nvSpPr>
        <p:spPr>
          <a:xfrm>
            <a:off x="107504" y="5661248"/>
            <a:ext cx="3865892" cy="1097416"/>
          </a:xfrm>
          <a:prstGeom prst="rect">
            <a:avLst/>
          </a:prstGeom>
          <a:noFill/>
        </p:spPr>
        <p:txBody>
          <a:bodyPr wrap="square" rtlCol="0">
            <a:spAutoFit/>
          </a:bodyPr>
          <a:lstStyle/>
          <a:p>
            <a:pPr algn="ctr"/>
            <a:r>
              <a:rPr lang="it-IT" sz="2177" dirty="0"/>
              <a:t>Emilia</a:t>
            </a:r>
          </a:p>
          <a:p>
            <a:pPr algn="ctr"/>
            <a:r>
              <a:rPr lang="it-IT" sz="2177" dirty="0"/>
              <a:t>20 maggio 2012 ore 04:03</a:t>
            </a:r>
          </a:p>
          <a:p>
            <a:pPr algn="ctr"/>
            <a:r>
              <a:rPr lang="it-IT" sz="2177" dirty="0"/>
              <a:t>M=5.9</a:t>
            </a:r>
          </a:p>
        </p:txBody>
      </p:sp>
      <p:pic>
        <p:nvPicPr>
          <p:cNvPr id="3" name="Picture 2"/>
          <p:cNvPicPr>
            <a:picLocks noChangeAspect="1"/>
          </p:cNvPicPr>
          <p:nvPr/>
        </p:nvPicPr>
        <p:blipFill rotWithShape="1">
          <a:blip r:embed="rId3"/>
          <a:srcRect l="909" t="22871" r="-909" b="-2048"/>
          <a:stretch/>
        </p:blipFill>
        <p:spPr>
          <a:xfrm>
            <a:off x="5007029" y="1772816"/>
            <a:ext cx="3851376" cy="4911806"/>
          </a:xfrm>
          <a:prstGeom prst="rect">
            <a:avLst/>
          </a:prstGeom>
        </p:spPr>
      </p:pic>
      <p:sp>
        <p:nvSpPr>
          <p:cNvPr id="7" name="Text Box 3"/>
          <p:cNvSpPr txBox="1">
            <a:spLocks noChangeArrowheads="1"/>
          </p:cNvSpPr>
          <p:nvPr/>
        </p:nvSpPr>
        <p:spPr bwMode="auto">
          <a:xfrm>
            <a:off x="899592" y="1116331"/>
            <a:ext cx="6767878" cy="41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r>
              <a:rPr lang="it-IT" altLang="it-IT" sz="2086" b="1" dirty="0">
                <a:latin typeface="Arial" panose="020B0604020202020204" pitchFamily="34" charset="0"/>
              </a:rPr>
              <a:t>EFFETTI LOCALI INDOTTI DA UN EVENTO SISMICO</a:t>
            </a:r>
            <a:endParaRPr lang="en-GB" altLang="it-IT" sz="2086" b="1" dirty="0">
              <a:latin typeface="Arial" panose="020B0604020202020204" pitchFamily="34" charset="0"/>
            </a:endParaRPr>
          </a:p>
        </p:txBody>
      </p:sp>
    </p:spTree>
    <p:extLst>
      <p:ext uri="{BB962C8B-B14F-4D97-AF65-F5344CB8AC3E}">
        <p14:creationId xmlns:p14="http://schemas.microsoft.com/office/powerpoint/2010/main" val="12794105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_4D_amplificliquefac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9672" y="1844824"/>
            <a:ext cx="6408712" cy="4806534"/>
          </a:xfrm>
          <a:prstGeom prst="rect">
            <a:avLst/>
          </a:prstGeom>
        </p:spPr>
      </p:pic>
      <p:sp>
        <p:nvSpPr>
          <p:cNvPr id="3" name="Title 1"/>
          <p:cNvSpPr txBox="1">
            <a:spLocks/>
          </p:cNvSpPr>
          <p:nvPr/>
        </p:nvSpPr>
        <p:spPr>
          <a:xfrm>
            <a:off x="23673" y="1124744"/>
            <a:ext cx="9144000" cy="59590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28" b="1" dirty="0">
                <a:latin typeface="+mn-lt"/>
              </a:rPr>
              <a:t>Effetti di sito</a:t>
            </a:r>
          </a:p>
        </p:txBody>
      </p:sp>
    </p:spTree>
    <p:extLst>
      <p:ext uri="{BB962C8B-B14F-4D97-AF65-F5344CB8AC3E}">
        <p14:creationId xmlns:p14="http://schemas.microsoft.com/office/powerpoint/2010/main" val="35201334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nvPr>
        </p:nvGraphicFramePr>
        <p:xfrm>
          <a:off x="971600" y="2924944"/>
          <a:ext cx="7464960" cy="3391200"/>
        </p:xfrm>
        <a:graphic>
          <a:graphicData uri="http://schemas.openxmlformats.org/presentationml/2006/ole">
            <mc:AlternateContent xmlns:mc="http://schemas.openxmlformats.org/markup-compatibility/2006">
              <mc:Choice xmlns:v="urn:schemas-microsoft-com:vml" Requires="v">
                <p:oleObj spid="_x0000_s125974" name="CorelDRAW" r:id="rId4" imgW="13082400" imgH="6114240" progId="CorelDRAW.Graphic.12">
                  <p:embed/>
                </p:oleObj>
              </mc:Choice>
              <mc:Fallback>
                <p:oleObj name="CorelDRAW" r:id="rId4" imgW="13082400" imgH="6114240"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2924944"/>
                        <a:ext cx="7464960" cy="33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 name="Text Box 3"/>
          <p:cNvSpPr txBox="1">
            <a:spLocks noChangeArrowheads="1"/>
          </p:cNvSpPr>
          <p:nvPr/>
        </p:nvSpPr>
        <p:spPr bwMode="auto">
          <a:xfrm>
            <a:off x="971600" y="1614001"/>
            <a:ext cx="6767878" cy="41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r>
              <a:rPr lang="it-IT" altLang="it-IT" sz="2086" b="1">
                <a:latin typeface="Arial" panose="020B0604020202020204" pitchFamily="34" charset="0"/>
              </a:rPr>
              <a:t>EFFETTI LOCALI INDOTTI DA UN EVENTO SISMICO</a:t>
            </a:r>
            <a:endParaRPr lang="en-GB" altLang="it-IT" sz="2086" b="1">
              <a:latin typeface="Arial" panose="020B0604020202020204" pitchFamily="34" charset="0"/>
            </a:endParaRPr>
          </a:p>
        </p:txBody>
      </p:sp>
    </p:spTree>
    <p:extLst>
      <p:ext uri="{BB962C8B-B14F-4D97-AF65-F5344CB8AC3E}">
        <p14:creationId xmlns:p14="http://schemas.microsoft.com/office/powerpoint/2010/main" val="8736082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180528" y="2204864"/>
            <a:ext cx="5069504" cy="3096344"/>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a:stretch>
            <a:fillRect/>
          </a:stretch>
        </p:blipFill>
        <p:spPr bwMode="auto">
          <a:xfrm>
            <a:off x="5076056" y="1988840"/>
            <a:ext cx="4533693" cy="3240360"/>
          </a:xfrm>
          <a:prstGeom prst="rect">
            <a:avLst/>
          </a:prstGeom>
          <a:noFill/>
          <a:ln w="9525">
            <a:noFill/>
            <a:miter lim="800000"/>
            <a:headEnd/>
            <a:tailEnd/>
          </a:ln>
        </p:spPr>
      </p:pic>
    </p:spTree>
    <p:extLst>
      <p:ext uri="{BB962C8B-B14F-4D97-AF65-F5344CB8AC3E}">
        <p14:creationId xmlns:p14="http://schemas.microsoft.com/office/powerpoint/2010/main" val="25267695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extLst/>
          </p:nvPr>
        </p:nvGraphicFramePr>
        <p:xfrm>
          <a:off x="914220" y="1142889"/>
          <a:ext cx="7240320" cy="5142240"/>
        </p:xfrm>
        <a:graphic>
          <a:graphicData uri="http://schemas.openxmlformats.org/presentationml/2006/ole">
            <mc:AlternateContent xmlns:mc="http://schemas.openxmlformats.org/markup-compatibility/2006">
              <mc:Choice xmlns:v="urn:schemas-microsoft-com:vml" Requires="v">
                <p:oleObj spid="_x0000_s126998" name="CorelDRAW" r:id="rId4" imgW="7982280" imgH="5669280" progId="CorelDRAW.Graphic.12">
                  <p:embed/>
                </p:oleObj>
              </mc:Choice>
              <mc:Fallback>
                <p:oleObj name="CorelDRAW" r:id="rId4" imgW="7982280" imgH="5669280"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220" y="1142889"/>
                        <a:ext cx="7240320" cy="514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 Box 3"/>
          <p:cNvSpPr txBox="1">
            <a:spLocks noChangeArrowheads="1"/>
          </p:cNvSpPr>
          <p:nvPr/>
        </p:nvSpPr>
        <p:spPr bwMode="auto">
          <a:xfrm>
            <a:off x="847195" y="407525"/>
            <a:ext cx="6767878" cy="41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r>
              <a:rPr lang="it-IT" altLang="it-IT" sz="2086" b="1">
                <a:latin typeface="Arial" panose="020B0604020202020204" pitchFamily="34" charset="0"/>
              </a:rPr>
              <a:t>EFFETTI LOCALI INDOTTI DA UN EVENTO SISMICO</a:t>
            </a:r>
            <a:endParaRPr lang="en-GB" altLang="it-IT" sz="2086" b="1">
              <a:latin typeface="Arial" panose="020B0604020202020204" pitchFamily="34" charset="0"/>
            </a:endParaRPr>
          </a:p>
        </p:txBody>
      </p:sp>
    </p:spTree>
    <p:extLst>
      <p:ext uri="{BB962C8B-B14F-4D97-AF65-F5344CB8AC3E}">
        <p14:creationId xmlns:p14="http://schemas.microsoft.com/office/powerpoint/2010/main" val="10978349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extLst/>
          </p:nvPr>
        </p:nvGraphicFramePr>
        <p:xfrm>
          <a:off x="897884" y="1457462"/>
          <a:ext cx="7348320" cy="5218560"/>
        </p:xfrm>
        <a:graphic>
          <a:graphicData uri="http://schemas.openxmlformats.org/presentationml/2006/ole">
            <mc:AlternateContent xmlns:mc="http://schemas.openxmlformats.org/markup-compatibility/2006">
              <mc:Choice xmlns:v="urn:schemas-microsoft-com:vml" Requires="v">
                <p:oleObj spid="_x0000_s128022" name="CorelDRAW" r:id="rId4" imgW="8100720" imgH="5753520" progId="CorelDRAW.Graphic.12">
                  <p:embed/>
                </p:oleObj>
              </mc:Choice>
              <mc:Fallback>
                <p:oleObj name="CorelDRAW" r:id="rId4" imgW="8100720" imgH="5753520"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884" y="1457462"/>
                        <a:ext cx="7348320" cy="521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 Box 3"/>
          <p:cNvSpPr txBox="1">
            <a:spLocks noChangeArrowheads="1"/>
          </p:cNvSpPr>
          <p:nvPr/>
        </p:nvSpPr>
        <p:spPr bwMode="auto">
          <a:xfrm>
            <a:off x="1115616" y="1044144"/>
            <a:ext cx="6767878" cy="41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r>
              <a:rPr lang="it-IT" altLang="it-IT" sz="2086" b="1" dirty="0">
                <a:latin typeface="Arial" panose="020B0604020202020204" pitchFamily="34" charset="0"/>
              </a:rPr>
              <a:t>EFFETTI LOCALI INDOTTI DA UN EVENTO SISMICO</a:t>
            </a:r>
            <a:endParaRPr lang="en-GB" altLang="it-IT" sz="2086" b="1" dirty="0">
              <a:latin typeface="Arial" panose="020B0604020202020204" pitchFamily="34" charset="0"/>
            </a:endParaRPr>
          </a:p>
        </p:txBody>
      </p:sp>
    </p:spTree>
    <p:extLst>
      <p:ext uri="{BB962C8B-B14F-4D97-AF65-F5344CB8AC3E}">
        <p14:creationId xmlns:p14="http://schemas.microsoft.com/office/powerpoint/2010/main" val="258488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614" y="1966506"/>
            <a:ext cx="3430139" cy="2788925"/>
          </a:xfrm>
          <a:prstGeom prst="rect">
            <a:avLst/>
          </a:prstGeom>
        </p:spPr>
      </p:pic>
      <p:sp>
        <p:nvSpPr>
          <p:cNvPr id="4" name="Title 1"/>
          <p:cNvSpPr txBox="1">
            <a:spLocks/>
          </p:cNvSpPr>
          <p:nvPr/>
        </p:nvSpPr>
        <p:spPr>
          <a:xfrm>
            <a:off x="27624" y="1084123"/>
            <a:ext cx="9144000" cy="59590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28" b="1" dirty="0">
                <a:latin typeface="+mn-lt"/>
              </a:rPr>
              <a:t>Microzonazione sismica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037" y="3212976"/>
            <a:ext cx="5152213" cy="3308444"/>
          </a:xfrm>
          <a:prstGeom prst="rect">
            <a:avLst/>
          </a:prstGeom>
        </p:spPr>
      </p:pic>
    </p:spTree>
    <p:extLst>
      <p:ext uri="{BB962C8B-B14F-4D97-AF65-F5344CB8AC3E}">
        <p14:creationId xmlns:p14="http://schemas.microsoft.com/office/powerpoint/2010/main" val="34399666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113</a:t>
            </a:fld>
            <a:endParaRPr lang="it-IT" sz="1400" b="1" dirty="0"/>
          </a:p>
        </p:txBody>
      </p:sp>
      <p:pic>
        <p:nvPicPr>
          <p:cNvPr id="9" name="Picture 2"/>
          <p:cNvPicPr>
            <a:picLocks noChangeAspect="1" noChangeArrowheads="1"/>
          </p:cNvPicPr>
          <p:nvPr/>
        </p:nvPicPr>
        <p:blipFill>
          <a:blip r:embed="rId2" cstate="print"/>
          <a:srcRect/>
          <a:stretch>
            <a:fillRect/>
          </a:stretch>
        </p:blipFill>
        <p:spPr bwMode="auto">
          <a:xfrm rot="5400000">
            <a:off x="1615839" y="-23551"/>
            <a:ext cx="5661249" cy="8101855"/>
          </a:xfrm>
          <a:prstGeom prst="rect">
            <a:avLst/>
          </a:prstGeom>
          <a:noFill/>
          <a:ln w="9525">
            <a:noFill/>
            <a:miter lim="800000"/>
            <a:headEnd/>
            <a:tailEnd/>
          </a:ln>
        </p:spPr>
      </p:pic>
    </p:spTree>
    <p:extLst>
      <p:ext uri="{BB962C8B-B14F-4D97-AF65-F5344CB8AC3E}">
        <p14:creationId xmlns:p14="http://schemas.microsoft.com/office/powerpoint/2010/main" val="252988002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114</a:t>
            </a:fld>
            <a:endParaRPr lang="it-IT" sz="1400" b="1" dirty="0"/>
          </a:p>
        </p:txBody>
      </p:sp>
      <p:pic>
        <p:nvPicPr>
          <p:cNvPr id="8" name="Picture 2"/>
          <p:cNvPicPr>
            <a:picLocks noChangeAspect="1" noChangeArrowheads="1"/>
          </p:cNvPicPr>
          <p:nvPr/>
        </p:nvPicPr>
        <p:blipFill>
          <a:blip r:embed="rId2" cstate="print"/>
          <a:srcRect/>
          <a:stretch>
            <a:fillRect/>
          </a:stretch>
        </p:blipFill>
        <p:spPr bwMode="auto">
          <a:xfrm rot="5400000">
            <a:off x="1730101" y="294234"/>
            <a:ext cx="5661249" cy="7466285"/>
          </a:xfrm>
          <a:prstGeom prst="rect">
            <a:avLst/>
          </a:prstGeom>
          <a:noFill/>
          <a:ln w="9525">
            <a:noFill/>
            <a:miter lim="800000"/>
            <a:headEnd/>
            <a:tailEnd/>
          </a:ln>
        </p:spPr>
      </p:pic>
    </p:spTree>
    <p:extLst>
      <p:ext uri="{BB962C8B-B14F-4D97-AF65-F5344CB8AC3E}">
        <p14:creationId xmlns:p14="http://schemas.microsoft.com/office/powerpoint/2010/main" val="26503819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115</a:t>
            </a:fld>
            <a:endParaRPr lang="it-IT" sz="1400" b="1" dirty="0"/>
          </a:p>
        </p:txBody>
      </p:sp>
      <p:pic>
        <p:nvPicPr>
          <p:cNvPr id="9" name="Picture 2"/>
          <p:cNvPicPr>
            <a:picLocks noChangeAspect="1" noChangeArrowheads="1"/>
          </p:cNvPicPr>
          <p:nvPr/>
        </p:nvPicPr>
        <p:blipFill>
          <a:blip r:embed="rId2" cstate="print"/>
          <a:srcRect/>
          <a:stretch>
            <a:fillRect/>
          </a:stretch>
        </p:blipFill>
        <p:spPr bwMode="auto">
          <a:xfrm>
            <a:off x="683568" y="1268760"/>
            <a:ext cx="7129522" cy="5589240"/>
          </a:xfrm>
          <a:prstGeom prst="rect">
            <a:avLst/>
          </a:prstGeom>
          <a:noFill/>
          <a:ln w="9525">
            <a:noFill/>
            <a:miter lim="800000"/>
            <a:headEnd/>
            <a:tailEnd/>
          </a:ln>
        </p:spPr>
      </p:pic>
    </p:spTree>
    <p:extLst>
      <p:ext uri="{BB962C8B-B14F-4D97-AF65-F5344CB8AC3E}">
        <p14:creationId xmlns:p14="http://schemas.microsoft.com/office/powerpoint/2010/main" val="254730020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116</a:t>
            </a:fld>
            <a:endParaRPr lang="it-IT" sz="1400" b="1" dirty="0"/>
          </a:p>
        </p:txBody>
      </p:sp>
      <p:pic>
        <p:nvPicPr>
          <p:cNvPr id="8" name="Picture 2"/>
          <p:cNvPicPr>
            <a:picLocks noChangeAspect="1" noChangeArrowheads="1"/>
          </p:cNvPicPr>
          <p:nvPr/>
        </p:nvPicPr>
        <p:blipFill>
          <a:blip r:embed="rId2" cstate="print"/>
          <a:srcRect/>
          <a:stretch>
            <a:fillRect/>
          </a:stretch>
        </p:blipFill>
        <p:spPr bwMode="auto">
          <a:xfrm>
            <a:off x="1547664" y="1268760"/>
            <a:ext cx="6120680" cy="5418585"/>
          </a:xfrm>
          <a:prstGeom prst="rect">
            <a:avLst/>
          </a:prstGeom>
          <a:noFill/>
          <a:ln w="9525">
            <a:noFill/>
            <a:miter lim="800000"/>
            <a:headEnd/>
            <a:tailEnd/>
          </a:ln>
        </p:spPr>
      </p:pic>
    </p:spTree>
    <p:extLst>
      <p:ext uri="{BB962C8B-B14F-4D97-AF65-F5344CB8AC3E}">
        <p14:creationId xmlns:p14="http://schemas.microsoft.com/office/powerpoint/2010/main" val="35800031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117</a:t>
            </a:fld>
            <a:endParaRPr lang="it-IT" sz="1400" b="1" dirty="0"/>
          </a:p>
        </p:txBody>
      </p:sp>
      <p:sp>
        <p:nvSpPr>
          <p:cNvPr id="15" name="Text Box 4"/>
          <p:cNvSpPr txBox="1">
            <a:spLocks noChangeArrowheads="1"/>
          </p:cNvSpPr>
          <p:nvPr/>
        </p:nvSpPr>
        <p:spPr bwMode="auto">
          <a:xfrm>
            <a:off x="144141" y="1474738"/>
            <a:ext cx="6192812" cy="642937"/>
          </a:xfrm>
          <a:prstGeom prst="rect">
            <a:avLst/>
          </a:prstGeom>
          <a:noFill/>
          <a:ln w="9525">
            <a:noFill/>
            <a:round/>
            <a:headEnd/>
            <a:tailEnd/>
          </a:ln>
          <a:effec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smtClean="0">
                <a:latin typeface="Calibri" pitchFamily="34" charset="0"/>
              </a:rPr>
              <a:t>Earthquake: magnitude</a:t>
            </a:r>
            <a:endParaRPr lang="it-IT" sz="3600" dirty="0">
              <a:latin typeface="Calibri" pitchFamily="34" charset="0"/>
            </a:endParaRPr>
          </a:p>
        </p:txBody>
      </p:sp>
      <p:sp>
        <p:nvSpPr>
          <p:cNvPr id="9" name="Rectangle 5"/>
          <p:cNvSpPr>
            <a:spLocks noChangeArrowheads="1"/>
          </p:cNvSpPr>
          <p:nvPr/>
        </p:nvSpPr>
        <p:spPr bwMode="auto">
          <a:xfrm>
            <a:off x="107504" y="2204864"/>
            <a:ext cx="8856663" cy="2831544"/>
          </a:xfrm>
          <a:prstGeom prst="rect">
            <a:avLst/>
          </a:prstGeom>
          <a:noFill/>
          <a:ln w="9525">
            <a:noFill/>
            <a:miter lim="800000"/>
            <a:headEnd/>
            <a:tailEnd/>
          </a:ln>
        </p:spPr>
        <p:txBody>
          <a:bodyPr>
            <a:spAutoFit/>
          </a:bodyPr>
          <a:lstStyle/>
          <a:p>
            <a:pPr algn="just">
              <a:buFontTx/>
              <a:buChar char="•"/>
            </a:pPr>
            <a:r>
              <a:rPr lang="en-US" sz="1800" b="0" dirty="0">
                <a:latin typeface="Comic Sans MS" pitchFamily="66" charset="0"/>
              </a:rPr>
              <a:t> </a:t>
            </a:r>
            <a:r>
              <a:rPr lang="en-US" sz="1600" b="0" dirty="0">
                <a:latin typeface="+mj-lt"/>
              </a:rPr>
              <a:t>Magnitude is an experimentally determined measure of the “size” of an earthquake. In 1935 C. F. Richter attempted to grade the sizes of local earthquakes in Southern California on the basis of the amplitude of the ground vibrations they produced at a known distance from the epicenter. The vibrations were recorded by seismographs, which were </a:t>
            </a:r>
            <a:r>
              <a:rPr lang="en-US" sz="1600" b="0" u="sng" dirty="0">
                <a:latin typeface="+mj-lt"/>
              </a:rPr>
              <a:t>standardized</a:t>
            </a:r>
            <a:r>
              <a:rPr lang="en-US" sz="1600" b="0" dirty="0">
                <a:latin typeface="+mj-lt"/>
              </a:rPr>
              <a:t> to have the same response to a given stimulus. </a:t>
            </a:r>
          </a:p>
          <a:p>
            <a:pPr algn="just">
              <a:buFontTx/>
              <a:buChar char="•"/>
            </a:pPr>
            <a:endParaRPr lang="en-US" sz="1600" b="0" dirty="0">
              <a:latin typeface="+mj-lt"/>
            </a:endParaRPr>
          </a:p>
          <a:p>
            <a:pPr algn="just">
              <a:buFontTx/>
              <a:buChar char="•"/>
            </a:pPr>
            <a:r>
              <a:rPr lang="en-US" sz="1600" b="0" dirty="0">
                <a:latin typeface="+mj-lt"/>
              </a:rPr>
              <a:t> Richter’s original definition of magnitude was based on surface-wave amplitudes (As) recorded by seismographs at an </a:t>
            </a:r>
            <a:r>
              <a:rPr lang="en-US" sz="1600" b="0" dirty="0" err="1">
                <a:latin typeface="+mj-lt"/>
              </a:rPr>
              <a:t>epicentral</a:t>
            </a:r>
            <a:r>
              <a:rPr lang="en-US" sz="1600" b="0" dirty="0">
                <a:latin typeface="+mj-lt"/>
              </a:rPr>
              <a:t> distance of 100 km.</a:t>
            </a:r>
          </a:p>
          <a:p>
            <a:pPr algn="just">
              <a:buFontTx/>
              <a:buChar char="•"/>
            </a:pPr>
            <a:endParaRPr lang="en-US" sz="1600" b="0" dirty="0">
              <a:latin typeface="+mj-lt"/>
            </a:endParaRPr>
          </a:p>
          <a:p>
            <a:pPr algn="just">
              <a:buFontTx/>
              <a:buChar char="•"/>
            </a:pPr>
            <a:r>
              <a:rPr lang="en-US" sz="1600" b="0" dirty="0">
                <a:latin typeface="+mj-lt"/>
              </a:rPr>
              <a:t> Because seismographs were located at various distance from the earthquake, an extra term was added to compensate for attenuation of the signal with increasing </a:t>
            </a:r>
            <a:r>
              <a:rPr lang="en-US" sz="1600" b="0" dirty="0" err="1">
                <a:latin typeface="+mj-lt"/>
              </a:rPr>
              <a:t>epicentral</a:t>
            </a:r>
            <a:r>
              <a:rPr lang="en-US" sz="1600" b="0" dirty="0">
                <a:latin typeface="+mj-lt"/>
              </a:rPr>
              <a:t> distance.</a:t>
            </a:r>
          </a:p>
        </p:txBody>
      </p:sp>
    </p:spTree>
    <p:extLst>
      <p:ext uri="{BB962C8B-B14F-4D97-AF65-F5344CB8AC3E}">
        <p14:creationId xmlns:p14="http://schemas.microsoft.com/office/powerpoint/2010/main" val="423295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dissolv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dissolve">
                                      <p:cBhvr>
                                        <p:cTn id="1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3464"/>
            <a:ext cx="9144000" cy="1202400"/>
          </a:xfrm>
        </p:spPr>
        <p:txBody>
          <a:bodyPr>
            <a:normAutofit/>
          </a:bodyPr>
          <a:lstStyle/>
          <a:p>
            <a:pPr algn="ctr"/>
            <a:r>
              <a:rPr lang="it-IT" sz="3628" b="1" dirty="0">
                <a:latin typeface="+mn-lt"/>
              </a:rPr>
              <a:t>Magnitudo</a:t>
            </a:r>
          </a:p>
        </p:txBody>
      </p:sp>
      <p:sp>
        <p:nvSpPr>
          <p:cNvPr id="5" name="TextBox 4"/>
          <p:cNvSpPr txBox="1"/>
          <p:nvPr/>
        </p:nvSpPr>
        <p:spPr>
          <a:xfrm>
            <a:off x="4215612" y="2811860"/>
            <a:ext cx="4484771" cy="427361"/>
          </a:xfrm>
          <a:prstGeom prst="rect">
            <a:avLst/>
          </a:prstGeom>
          <a:noFill/>
        </p:spPr>
        <p:txBody>
          <a:bodyPr wrap="square" rtlCol="0">
            <a:spAutoFit/>
          </a:bodyPr>
          <a:lstStyle/>
          <a:p>
            <a:pPr algn="just"/>
            <a:r>
              <a:rPr lang="it-IT" sz="2177" dirty="0"/>
              <a:t>.</a:t>
            </a:r>
          </a:p>
        </p:txBody>
      </p:sp>
      <p:sp>
        <p:nvSpPr>
          <p:cNvPr id="8" name="TextBox 7"/>
          <p:cNvSpPr txBox="1"/>
          <p:nvPr/>
        </p:nvSpPr>
        <p:spPr>
          <a:xfrm>
            <a:off x="4279527" y="4394211"/>
            <a:ext cx="4484770" cy="1767407"/>
          </a:xfrm>
          <a:prstGeom prst="rect">
            <a:avLst/>
          </a:prstGeom>
          <a:noFill/>
        </p:spPr>
        <p:txBody>
          <a:bodyPr wrap="square" rtlCol="0">
            <a:spAutoFit/>
          </a:bodyPr>
          <a:lstStyle/>
          <a:p>
            <a:r>
              <a:rPr lang="it-IT" sz="1814" dirty="0"/>
              <a:t>A = ampiezza massima delle oscillazioni del terremoto che si sta osservando</a:t>
            </a:r>
          </a:p>
          <a:p>
            <a:r>
              <a:rPr lang="it-IT" sz="1814" dirty="0"/>
              <a:t>A</a:t>
            </a:r>
            <a:r>
              <a:rPr lang="it-IT" sz="1270" dirty="0"/>
              <a:t>0</a:t>
            </a:r>
            <a:r>
              <a:rPr lang="it-IT" sz="1814" dirty="0"/>
              <a:t> = ampiezza massima delle oscillazioni causate da un terremoto di riferimento</a:t>
            </a:r>
          </a:p>
          <a:p>
            <a:r>
              <a:rPr lang="it-IT" sz="1814" dirty="0"/>
              <a:t>ɛ = fattore di correzione (distanza reale dall’epicentro, profondità dell’ipocentro)</a:t>
            </a:r>
          </a:p>
        </p:txBody>
      </p:sp>
      <p:sp>
        <p:nvSpPr>
          <p:cNvPr id="9" name="Rectangle 8"/>
          <p:cNvSpPr/>
          <p:nvPr/>
        </p:nvSpPr>
        <p:spPr>
          <a:xfrm>
            <a:off x="291426" y="1374470"/>
            <a:ext cx="8615715" cy="2549159"/>
          </a:xfrm>
          <a:prstGeom prst="rect">
            <a:avLst/>
          </a:prstGeom>
        </p:spPr>
        <p:txBody>
          <a:bodyPr wrap="square">
            <a:spAutoFit/>
          </a:bodyPr>
          <a:lstStyle/>
          <a:p>
            <a:pPr algn="just"/>
            <a:r>
              <a:rPr lang="it-IT" sz="1814" dirty="0"/>
              <a:t>La </a:t>
            </a:r>
            <a:r>
              <a:rPr lang="it-IT" sz="1814" b="1" i="1" dirty="0"/>
              <a:t>magnitudo</a:t>
            </a:r>
            <a:r>
              <a:rPr lang="it-IT" sz="1814" dirty="0"/>
              <a:t>, più propriamente, è un parametro atto a rappresentare l’energia sprigionata da un terremoto. Viene calcolata sulla base di misure effettuate sul sismogramma, maggiore è l’energia liberata dal sisma maggiori sono le ampiezze delle oscillazioni registrate. Misurata per molti anni (simbolo M) tramite la Scala Richter, oggi esistono diverse scale di magnitudo. Tutte le scale, a differenza della Scala Mercalli, non sono decimali ma </a:t>
            </a:r>
            <a:r>
              <a:rPr lang="it-IT" sz="1814" i="1" dirty="0"/>
              <a:t>logaritmiche</a:t>
            </a:r>
            <a:r>
              <a:rPr lang="it-IT" sz="1814" dirty="0"/>
              <a:t> perciò la differenza di un’unità implica un potenziale energetico di circa </a:t>
            </a:r>
            <a:r>
              <a:rPr lang="it-IT" sz="1814" i="1" dirty="0"/>
              <a:t>30 volte maggiore o minore</a:t>
            </a:r>
            <a:r>
              <a:rPr lang="it-IT" sz="1814" dirty="0"/>
              <a:t>.</a:t>
            </a:r>
          </a:p>
          <a:p>
            <a:pPr algn="just"/>
            <a:r>
              <a:rPr lang="it-IT" sz="1633" dirty="0"/>
              <a:t/>
            </a:r>
            <a:br>
              <a:rPr lang="it-IT" sz="1633" dirty="0"/>
            </a:br>
            <a:endParaRPr lang="it-IT" sz="1633" dirty="0"/>
          </a:p>
        </p:txBody>
      </p:sp>
      <p:graphicFrame>
        <p:nvGraphicFramePr>
          <p:cNvPr id="12" name="Object 11"/>
          <p:cNvGraphicFramePr>
            <a:graphicFrameLocks noChangeAspect="1"/>
          </p:cNvGraphicFramePr>
          <p:nvPr>
            <p:extLst/>
          </p:nvPr>
        </p:nvGraphicFramePr>
        <p:xfrm>
          <a:off x="4779392" y="3709832"/>
          <a:ext cx="2705215" cy="486331"/>
        </p:xfrm>
        <a:graphic>
          <a:graphicData uri="http://schemas.openxmlformats.org/presentationml/2006/ole">
            <mc:AlternateContent xmlns:mc="http://schemas.openxmlformats.org/markup-compatibility/2006">
              <mc:Choice xmlns:v="urn:schemas-microsoft-com:vml" Requires="v">
                <p:oleObj spid="_x0000_s129046" name="Equation" r:id="rId3" imgW="1130040" imgH="203040" progId="Equation.3">
                  <p:embed/>
                </p:oleObj>
              </mc:Choice>
              <mc:Fallback>
                <p:oleObj name="Equation" r:id="rId3" imgW="1130040" imgH="203040" progId="Equation.3">
                  <p:embed/>
                  <p:pic>
                    <p:nvPicPr>
                      <p:cNvPr id="0" name=""/>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a:stretch>
                        <a:fillRect/>
                      </a:stretch>
                    </p:blipFill>
                    <p:spPr bwMode="auto">
                      <a:xfrm>
                        <a:off x="4779392" y="3709832"/>
                        <a:ext cx="2705215" cy="486331"/>
                      </a:xfrm>
                      <a:prstGeom prst="rect">
                        <a:avLst/>
                      </a:prstGeom>
                      <a:solidFill>
                        <a:schemeClr val="tx1">
                          <a:lumMod val="95000"/>
                        </a:schemeClr>
                      </a:solidFill>
                      <a:ln w="9525">
                        <a:solidFill>
                          <a:schemeClr val="tx1"/>
                        </a:solidFill>
                        <a:miter lim="800000"/>
                        <a:headEnd/>
                        <a:tailEnd/>
                      </a:ln>
                      <a:extLst/>
                    </p:spPr>
                  </p:pic>
                </p:oleObj>
              </mc:Fallback>
            </mc:AlternateContent>
          </a:graphicData>
        </a:graphic>
      </p:graphicFrame>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847" y="3486463"/>
            <a:ext cx="3610451" cy="2894865"/>
          </a:xfrm>
          <a:prstGeom prst="rect">
            <a:avLst/>
          </a:prstGeom>
        </p:spPr>
      </p:pic>
    </p:spTree>
    <p:extLst>
      <p:ext uri="{BB962C8B-B14F-4D97-AF65-F5344CB8AC3E}">
        <p14:creationId xmlns:p14="http://schemas.microsoft.com/office/powerpoint/2010/main" val="9363164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119</a:t>
            </a:fld>
            <a:endParaRPr lang="it-IT" sz="1400" b="1" dirty="0"/>
          </a:p>
        </p:txBody>
      </p:sp>
      <p:grpSp>
        <p:nvGrpSpPr>
          <p:cNvPr id="7" name="Group 6"/>
          <p:cNvGrpSpPr/>
          <p:nvPr/>
        </p:nvGrpSpPr>
        <p:grpSpPr>
          <a:xfrm>
            <a:off x="179512" y="1268760"/>
            <a:ext cx="8761814" cy="4767833"/>
            <a:chOff x="179512" y="1268760"/>
            <a:chExt cx="8761814" cy="4767833"/>
          </a:xfrm>
        </p:grpSpPr>
        <p:pic>
          <p:nvPicPr>
            <p:cNvPr id="8" name="Picture 3"/>
            <p:cNvPicPr>
              <a:picLocks noChangeAspect="1" noChangeArrowheads="1"/>
            </p:cNvPicPr>
            <p:nvPr/>
          </p:nvPicPr>
          <p:blipFill>
            <a:blip r:embed="rId3" cstate="print"/>
            <a:srcRect/>
            <a:stretch>
              <a:fillRect/>
            </a:stretch>
          </p:blipFill>
          <p:spPr bwMode="auto">
            <a:xfrm>
              <a:off x="4788024" y="1268760"/>
              <a:ext cx="4153302" cy="1362645"/>
            </a:xfrm>
            <a:prstGeom prst="rect">
              <a:avLst/>
            </a:prstGeom>
            <a:noFill/>
            <a:ln w="9525">
              <a:noFill/>
              <a:miter lim="800000"/>
              <a:headEnd/>
              <a:tailEnd/>
            </a:ln>
          </p:spPr>
        </p:pic>
        <p:pic>
          <p:nvPicPr>
            <p:cNvPr id="11" name="Picture 4" descr="dia_richter_scale"/>
            <p:cNvPicPr>
              <a:picLocks noChangeAspect="1" noChangeArrowheads="1"/>
            </p:cNvPicPr>
            <p:nvPr/>
          </p:nvPicPr>
          <p:blipFill>
            <a:blip r:embed="rId4" cstate="print"/>
            <a:srcRect/>
            <a:stretch>
              <a:fillRect/>
            </a:stretch>
          </p:blipFill>
          <p:spPr bwMode="auto">
            <a:xfrm>
              <a:off x="179512" y="1340768"/>
              <a:ext cx="4572000" cy="4695825"/>
            </a:xfrm>
            <a:prstGeom prst="rect">
              <a:avLst/>
            </a:prstGeom>
            <a:noFill/>
            <a:ln w="9525">
              <a:solidFill>
                <a:schemeClr val="tx1"/>
              </a:solidFill>
              <a:miter lim="800000"/>
              <a:headEnd/>
              <a:tailEnd/>
            </a:ln>
          </p:spPr>
        </p:pic>
        <p:graphicFrame>
          <p:nvGraphicFramePr>
            <p:cNvPr id="214018" name="Object 2"/>
            <p:cNvGraphicFramePr>
              <a:graphicFrameLocks noChangeAspect="1"/>
            </p:cNvGraphicFramePr>
            <p:nvPr/>
          </p:nvGraphicFramePr>
          <p:xfrm>
            <a:off x="5220072" y="2852936"/>
            <a:ext cx="3456384" cy="309368"/>
          </p:xfrm>
          <a:graphic>
            <a:graphicData uri="http://schemas.openxmlformats.org/presentationml/2006/ole">
              <mc:AlternateContent xmlns:mc="http://schemas.openxmlformats.org/markup-compatibility/2006">
                <mc:Choice xmlns:v="urn:schemas-microsoft-com:vml" Requires="v">
                  <p:oleObj spid="_x0000_s130070" name="Equation" r:id="rId5" imgW="3111480" imgH="279360" progId="Equation.3">
                    <p:embed/>
                  </p:oleObj>
                </mc:Choice>
                <mc:Fallback>
                  <p:oleObj name="Equation" r:id="rId5" imgW="3111480" imgH="2793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2852936"/>
                          <a:ext cx="3456384" cy="3093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pic>
          <p:nvPicPr>
            <p:cNvPr id="12" name="Picture 5" descr="6a1 copy"/>
            <p:cNvPicPr>
              <a:picLocks noChangeAspect="1" noChangeArrowheads="1"/>
            </p:cNvPicPr>
            <p:nvPr/>
          </p:nvPicPr>
          <p:blipFill>
            <a:blip r:embed="rId7" cstate="print"/>
            <a:srcRect/>
            <a:stretch>
              <a:fillRect/>
            </a:stretch>
          </p:blipFill>
          <p:spPr bwMode="auto">
            <a:xfrm>
              <a:off x="5004048" y="3501008"/>
              <a:ext cx="3917776" cy="2142534"/>
            </a:xfrm>
            <a:prstGeom prst="rect">
              <a:avLst/>
            </a:prstGeom>
            <a:noFill/>
          </p:spPr>
        </p:pic>
      </p:grpSp>
    </p:spTree>
    <p:extLst>
      <p:ext uri="{BB962C8B-B14F-4D97-AF65-F5344CB8AC3E}">
        <p14:creationId xmlns:p14="http://schemas.microsoft.com/office/powerpoint/2010/main" val="42905658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encrypted-tbn2.gstatic.com/images?q=tbn:ANd9GcScdIhH2SjKv1rV5gcBiHxwUCEnBjrzjmVjyb793bDaSoC60esd"/>
          <p:cNvPicPr>
            <a:picLocks noChangeAspect="1" noChangeArrowheads="1"/>
          </p:cNvPicPr>
          <p:nvPr/>
        </p:nvPicPr>
        <p:blipFill>
          <a:blip r:embed="rId3" cstate="print"/>
          <a:srcRect/>
          <a:stretch>
            <a:fillRect/>
          </a:stretch>
        </p:blipFill>
        <p:spPr bwMode="auto">
          <a:xfrm>
            <a:off x="395536" y="2204864"/>
            <a:ext cx="8406216" cy="3816424"/>
          </a:xfrm>
          <a:prstGeom prst="rect">
            <a:avLst/>
          </a:prstGeom>
          <a:noFill/>
        </p:spPr>
      </p:pic>
    </p:spTree>
    <p:extLst>
      <p:ext uri="{BB962C8B-B14F-4D97-AF65-F5344CB8AC3E}">
        <p14:creationId xmlns:p14="http://schemas.microsoft.com/office/powerpoint/2010/main" val="22121902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120</a:t>
            </a:fld>
            <a:endParaRPr lang="it-IT" sz="1400" b="1" dirty="0"/>
          </a:p>
        </p:txBody>
      </p:sp>
      <p:sp>
        <p:nvSpPr>
          <p:cNvPr id="12" name="Rectangle 3"/>
          <p:cNvSpPr>
            <a:spLocks noChangeArrowheads="1"/>
          </p:cNvSpPr>
          <p:nvPr/>
        </p:nvSpPr>
        <p:spPr bwMode="auto">
          <a:xfrm>
            <a:off x="142875" y="1302593"/>
            <a:ext cx="8856663" cy="4247317"/>
          </a:xfrm>
          <a:prstGeom prst="rect">
            <a:avLst/>
          </a:prstGeom>
          <a:noFill/>
          <a:ln w="9525">
            <a:noFill/>
            <a:miter lim="800000"/>
            <a:headEnd/>
            <a:tailEnd/>
          </a:ln>
        </p:spPr>
        <p:txBody>
          <a:bodyPr>
            <a:spAutoFit/>
          </a:bodyPr>
          <a:lstStyle/>
          <a:p>
            <a:pPr algn="just">
              <a:buFontTx/>
              <a:buChar char="•"/>
            </a:pPr>
            <a:r>
              <a:rPr lang="en-US" sz="1800" b="0" dirty="0">
                <a:latin typeface="+mj-lt"/>
              </a:rPr>
              <a:t> Increasingly sensitive instruments allowed the recording of signals from distant earthquakes; those from events with </a:t>
            </a:r>
            <a:r>
              <a:rPr lang="en-US" sz="1800" b="0" dirty="0" err="1">
                <a:latin typeface="+mj-lt"/>
              </a:rPr>
              <a:t>epicentral</a:t>
            </a:r>
            <a:r>
              <a:rPr lang="en-US" sz="1800" b="0" dirty="0">
                <a:latin typeface="+mj-lt"/>
              </a:rPr>
              <a:t> distances greater than 20° are known as </a:t>
            </a:r>
            <a:r>
              <a:rPr lang="en-US" sz="1800" b="0" u="sng" dirty="0" err="1">
                <a:latin typeface="+mj-lt"/>
              </a:rPr>
              <a:t>teleseismic</a:t>
            </a:r>
            <a:r>
              <a:rPr lang="en-US" sz="1800" b="0" dirty="0">
                <a:latin typeface="+mj-lt"/>
              </a:rPr>
              <a:t> signals. Originally, the magnitude was determined from the horizontal ground motion, because seismological stations were equipped mainly with horizontal-motion seismometers. However, the surface waves recorded by these instruments consist of superposed Love and Rayleigh waves, which complicates the theoretical interpretation of the records. </a:t>
            </a:r>
          </a:p>
          <a:p>
            <a:pPr algn="just">
              <a:buFontTx/>
              <a:buChar char="•"/>
            </a:pPr>
            <a:endParaRPr lang="en-US" sz="1800" b="0" dirty="0">
              <a:latin typeface="+mj-lt"/>
            </a:endParaRPr>
          </a:p>
          <a:p>
            <a:pPr algn="just">
              <a:buFontTx/>
              <a:buChar char="•"/>
            </a:pPr>
            <a:r>
              <a:rPr lang="en-US" sz="1800" b="0" dirty="0">
                <a:latin typeface="+mj-lt"/>
              </a:rPr>
              <a:t> Vertical-motion seismometers record only the Rayleigh waves (together with P- and SV-waves), and so progressively the definition of surface-wave magnitude has come to be based on the vertical component of motion. The majority of surface-wave magnitudes assigned to earthquakes worldwide are now based on vertical-motion records.</a:t>
            </a:r>
          </a:p>
          <a:p>
            <a:pPr algn="just">
              <a:buFontTx/>
              <a:buChar char="•"/>
            </a:pPr>
            <a:endParaRPr lang="en-US" sz="1800" b="0" dirty="0">
              <a:latin typeface="+mj-lt"/>
            </a:endParaRPr>
          </a:p>
          <a:p>
            <a:pPr algn="just">
              <a:buFontTx/>
              <a:buChar char="•"/>
            </a:pPr>
            <a:r>
              <a:rPr lang="en-US" sz="1800" b="0" dirty="0">
                <a:latin typeface="+mj-lt"/>
              </a:rPr>
              <a:t>The International Association for Seismology and Physics of the Earth’s Interior (IASPEI) has adopted the following definition of the surface-wave magnitude (Ms) of an earthquake:</a:t>
            </a:r>
          </a:p>
        </p:txBody>
      </p:sp>
      <p:graphicFrame>
        <p:nvGraphicFramePr>
          <p:cNvPr id="13" name="Object 4"/>
          <p:cNvGraphicFramePr>
            <a:graphicFrameLocks noChangeAspect="1"/>
          </p:cNvGraphicFramePr>
          <p:nvPr/>
        </p:nvGraphicFramePr>
        <p:xfrm>
          <a:off x="1763713" y="6271468"/>
          <a:ext cx="5932487" cy="469900"/>
        </p:xfrm>
        <a:graphic>
          <a:graphicData uri="http://schemas.openxmlformats.org/presentationml/2006/ole">
            <mc:AlternateContent xmlns:mc="http://schemas.openxmlformats.org/markup-compatibility/2006">
              <mc:Choice xmlns:v="urn:schemas-microsoft-com:vml" Requires="v">
                <p:oleObj spid="_x0000_s131094" name="Equation" r:id="rId3" imgW="3987720" imgH="317160" progId="Equation.3">
                  <p:embed/>
                </p:oleObj>
              </mc:Choice>
              <mc:Fallback>
                <p:oleObj name="Equation" r:id="rId3" imgW="3987720" imgH="3171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6271468"/>
                        <a:ext cx="5932487" cy="469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spTree>
    <p:extLst>
      <p:ext uri="{BB962C8B-B14F-4D97-AF65-F5344CB8AC3E}">
        <p14:creationId xmlns:p14="http://schemas.microsoft.com/office/powerpoint/2010/main" val="346743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dissolv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dissolv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121</a:t>
            </a:fld>
            <a:endParaRPr lang="it-IT" sz="1400" b="1" dirty="0"/>
          </a:p>
        </p:txBody>
      </p:sp>
      <p:sp>
        <p:nvSpPr>
          <p:cNvPr id="9" name="Rectangle 3"/>
          <p:cNvSpPr>
            <a:spLocks noChangeArrowheads="1"/>
          </p:cNvSpPr>
          <p:nvPr/>
        </p:nvSpPr>
        <p:spPr bwMode="auto">
          <a:xfrm>
            <a:off x="142875" y="1893600"/>
            <a:ext cx="8856663" cy="2831544"/>
          </a:xfrm>
          <a:prstGeom prst="rect">
            <a:avLst/>
          </a:prstGeom>
          <a:noFill/>
          <a:ln w="9525">
            <a:noFill/>
            <a:miter lim="800000"/>
            <a:headEnd/>
            <a:tailEnd/>
          </a:ln>
        </p:spPr>
        <p:txBody>
          <a:bodyPr>
            <a:spAutoFit/>
          </a:bodyPr>
          <a:lstStyle/>
          <a:p>
            <a:pPr algn="just"/>
            <a:r>
              <a:rPr lang="en-US" sz="1600" b="0" dirty="0">
                <a:latin typeface="+mj-lt"/>
              </a:rPr>
              <a:t>where A</a:t>
            </a:r>
            <a:r>
              <a:rPr lang="en-US" sz="1600" b="0" baseline="-25000" dirty="0">
                <a:latin typeface="+mj-lt"/>
              </a:rPr>
              <a:t>s</a:t>
            </a:r>
            <a:r>
              <a:rPr lang="en-US" sz="1600" b="0" dirty="0">
                <a:latin typeface="+mj-lt"/>
              </a:rPr>
              <a:t> is the vertical component of the ground motion in micrometers (</a:t>
            </a:r>
            <a:r>
              <a:rPr lang="en-US" sz="1600" b="0" dirty="0">
                <a:latin typeface="+mj-lt"/>
                <a:sym typeface="Symbol" pitchFamily="18" charset="2"/>
              </a:rPr>
              <a:t></a:t>
            </a:r>
            <a:r>
              <a:rPr lang="en-US" sz="1600" b="0" dirty="0">
                <a:latin typeface="+mj-lt"/>
              </a:rPr>
              <a:t>m) determined from the maximum Rayleigh-wave amplitude, T is the period of the wave (18–22 seconds), </a:t>
            </a:r>
            <a:r>
              <a:rPr lang="en-US" sz="1600" b="0" dirty="0">
                <a:latin typeface="+mj-lt"/>
                <a:sym typeface="Symbol" pitchFamily="18" charset="2"/>
              </a:rPr>
              <a:t> </a:t>
            </a:r>
            <a:r>
              <a:rPr lang="en-US" sz="1600" b="0" dirty="0">
                <a:latin typeface="+mj-lt"/>
              </a:rPr>
              <a:t>is the </a:t>
            </a:r>
            <a:r>
              <a:rPr lang="en-US" sz="1600" b="0" dirty="0" err="1">
                <a:latin typeface="+mj-lt"/>
              </a:rPr>
              <a:t>epicentral</a:t>
            </a:r>
            <a:r>
              <a:rPr lang="en-US" sz="1600" b="0" dirty="0">
                <a:latin typeface="+mj-lt"/>
              </a:rPr>
              <a:t> distance in degrees (20°&lt; </a:t>
            </a:r>
            <a:r>
              <a:rPr lang="en-US" sz="1600" b="0" dirty="0">
                <a:latin typeface="+mj-lt"/>
                <a:sym typeface="Symbol" pitchFamily="18" charset="2"/>
              </a:rPr>
              <a:t> &lt; </a:t>
            </a:r>
            <a:r>
              <a:rPr lang="en-US" sz="1600" b="0" dirty="0">
                <a:latin typeface="+mj-lt"/>
              </a:rPr>
              <a:t>160°), and where the earthquake has a focal depth of less than 50 km.</a:t>
            </a:r>
          </a:p>
          <a:p>
            <a:pPr algn="just"/>
            <a:endParaRPr lang="en-US" sz="1600" b="0" dirty="0">
              <a:latin typeface="+mj-lt"/>
            </a:endParaRPr>
          </a:p>
          <a:p>
            <a:pPr algn="just">
              <a:buFontTx/>
              <a:buChar char="•"/>
            </a:pPr>
            <a:r>
              <a:rPr lang="en-US" sz="1600" b="0" dirty="0">
                <a:latin typeface="+mj-lt"/>
              </a:rPr>
              <a:t> The depth of the source affects the nature of the seismic wave train, even when the same energy is released. An earthquake with a deep focus may generate only a small surface-wave train, while shallow earthquakes cause very strong surface waves. Equation 4 for Ms was derived from the study of shallow earthquakes, observed at a distance greater than 20°. Therefore, corrections must be made to the computed value of Ms to compensate for the effects of a focal depth greater than 50 km or </a:t>
            </a:r>
            <a:r>
              <a:rPr lang="en-US" sz="1600" b="0" dirty="0" err="1">
                <a:latin typeface="+mj-lt"/>
              </a:rPr>
              <a:t>epicentral</a:t>
            </a:r>
            <a:r>
              <a:rPr lang="en-US" sz="1600" b="0" dirty="0">
                <a:latin typeface="+mj-lt"/>
              </a:rPr>
              <a:t> distance less than 20°</a:t>
            </a:r>
          </a:p>
          <a:p>
            <a:pPr algn="just"/>
            <a:endParaRPr lang="en-US" sz="1800" b="0" dirty="0">
              <a:latin typeface="Comic Sans MS" pitchFamily="66" charset="0"/>
            </a:endParaRPr>
          </a:p>
        </p:txBody>
      </p:sp>
      <p:graphicFrame>
        <p:nvGraphicFramePr>
          <p:cNvPr id="11" name="Object 4"/>
          <p:cNvGraphicFramePr>
            <a:graphicFrameLocks noChangeAspect="1"/>
          </p:cNvGraphicFramePr>
          <p:nvPr/>
        </p:nvGraphicFramePr>
        <p:xfrm>
          <a:off x="1476375" y="1302916"/>
          <a:ext cx="5932488" cy="469900"/>
        </p:xfrm>
        <a:graphic>
          <a:graphicData uri="http://schemas.openxmlformats.org/presentationml/2006/ole">
            <mc:AlternateContent xmlns:mc="http://schemas.openxmlformats.org/markup-compatibility/2006">
              <mc:Choice xmlns:v="urn:schemas-microsoft-com:vml" Requires="v">
                <p:oleObj spid="_x0000_s132138" name="Equation" r:id="rId3" imgW="3987720" imgH="317160" progId="Equation.3">
                  <p:embed/>
                </p:oleObj>
              </mc:Choice>
              <mc:Fallback>
                <p:oleObj name="Equation" r:id="rId3" imgW="3987720" imgH="3171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302916"/>
                        <a:ext cx="5932488" cy="469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sp>
        <p:nvSpPr>
          <p:cNvPr id="14" name="Rectangle 7"/>
          <p:cNvSpPr>
            <a:spLocks noChangeArrowheads="1"/>
          </p:cNvSpPr>
          <p:nvPr/>
        </p:nvSpPr>
        <p:spPr bwMode="auto">
          <a:xfrm>
            <a:off x="142875" y="4797152"/>
            <a:ext cx="8856663" cy="1077218"/>
          </a:xfrm>
          <a:prstGeom prst="rect">
            <a:avLst/>
          </a:prstGeom>
          <a:noFill/>
          <a:ln w="9525">
            <a:noFill/>
            <a:miter lim="800000"/>
            <a:headEnd/>
            <a:tailEnd/>
          </a:ln>
        </p:spPr>
        <p:txBody>
          <a:bodyPr>
            <a:spAutoFit/>
          </a:bodyPr>
          <a:lstStyle/>
          <a:p>
            <a:pPr algn="just"/>
            <a:r>
              <a:rPr lang="en-US" sz="1600" b="0" dirty="0">
                <a:latin typeface="+mj-lt"/>
              </a:rPr>
              <a:t>The amplitude of </a:t>
            </a:r>
            <a:r>
              <a:rPr lang="en-US" sz="1600" b="0" u="sng" dirty="0">
                <a:latin typeface="+mj-lt"/>
              </a:rPr>
              <a:t>body waves</a:t>
            </a:r>
            <a:r>
              <a:rPr lang="en-US" sz="1600" b="0" dirty="0">
                <a:latin typeface="+mj-lt"/>
              </a:rPr>
              <a:t> is not sensitive to the focal depth. As a result, earthquake magnitude scales have also been developed for use with body waves. An equation, proposed by B. Gutenberg in 1945, can be used to calculate a body-wave magnitude (</a:t>
            </a:r>
            <a:r>
              <a:rPr lang="en-US" sz="1600" b="0" dirty="0" err="1">
                <a:latin typeface="+mj-lt"/>
              </a:rPr>
              <a:t>m</a:t>
            </a:r>
            <a:r>
              <a:rPr lang="en-US" sz="1600" b="0" baseline="-25000" dirty="0" err="1">
                <a:latin typeface="+mj-lt"/>
              </a:rPr>
              <a:t>b</a:t>
            </a:r>
            <a:r>
              <a:rPr lang="en-US" sz="1600" b="0" dirty="0">
                <a:latin typeface="+mj-lt"/>
              </a:rPr>
              <a:t>) from the maximum amplitude (</a:t>
            </a:r>
            <a:r>
              <a:rPr lang="en-US" sz="1600" b="0" dirty="0" err="1">
                <a:latin typeface="+mj-lt"/>
              </a:rPr>
              <a:t>A</a:t>
            </a:r>
            <a:r>
              <a:rPr lang="en-US" sz="1600" b="0" baseline="-25000" dirty="0" err="1">
                <a:latin typeface="+mj-lt"/>
              </a:rPr>
              <a:t>p</a:t>
            </a:r>
            <a:r>
              <a:rPr lang="en-US" sz="1600" b="0" dirty="0">
                <a:latin typeface="+mj-lt"/>
              </a:rPr>
              <a:t>) of the ground motion associated with P-waves having a period (T) of less than 3 s:</a:t>
            </a:r>
          </a:p>
        </p:txBody>
      </p:sp>
      <p:graphicFrame>
        <p:nvGraphicFramePr>
          <p:cNvPr id="16" name="Object 8"/>
          <p:cNvGraphicFramePr>
            <a:graphicFrameLocks noChangeAspect="1"/>
          </p:cNvGraphicFramePr>
          <p:nvPr/>
        </p:nvGraphicFramePr>
        <p:xfrm>
          <a:off x="2370138" y="6237288"/>
          <a:ext cx="4402137" cy="506412"/>
        </p:xfrm>
        <a:graphic>
          <a:graphicData uri="http://schemas.openxmlformats.org/presentationml/2006/ole">
            <mc:AlternateContent xmlns:mc="http://schemas.openxmlformats.org/markup-compatibility/2006">
              <mc:Choice xmlns:v="urn:schemas-microsoft-com:vml" Requires="v">
                <p:oleObj spid="_x0000_s132139" name="Equation" r:id="rId5" imgW="2958840" imgH="342720" progId="Equation.3">
                  <p:embed/>
                </p:oleObj>
              </mc:Choice>
              <mc:Fallback>
                <p:oleObj name="Equation" r:id="rId5" imgW="2958840" imgH="3427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0138" y="6237288"/>
                        <a:ext cx="4402137" cy="506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spTree>
    <p:extLst>
      <p:ext uri="{BB962C8B-B14F-4D97-AF65-F5344CB8AC3E}">
        <p14:creationId xmlns:p14="http://schemas.microsoft.com/office/powerpoint/2010/main" val="419251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dissolv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dissolv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122</a:t>
            </a:fld>
            <a:endParaRPr lang="it-IT" sz="1400" b="1" dirty="0"/>
          </a:p>
        </p:txBody>
      </p:sp>
      <p:graphicFrame>
        <p:nvGraphicFramePr>
          <p:cNvPr id="12" name="Object 4"/>
          <p:cNvGraphicFramePr>
            <a:graphicFrameLocks noChangeAspect="1"/>
          </p:cNvGraphicFramePr>
          <p:nvPr/>
        </p:nvGraphicFramePr>
        <p:xfrm>
          <a:off x="1476375" y="1374924"/>
          <a:ext cx="5932488" cy="469900"/>
        </p:xfrm>
        <a:graphic>
          <a:graphicData uri="http://schemas.openxmlformats.org/presentationml/2006/ole">
            <mc:AlternateContent xmlns:mc="http://schemas.openxmlformats.org/markup-compatibility/2006">
              <mc:Choice xmlns:v="urn:schemas-microsoft-com:vml" Requires="v">
                <p:oleObj spid="_x0000_s133162" name="Equation" r:id="rId3" imgW="3987720" imgH="317160" progId="Equation.3">
                  <p:embed/>
                </p:oleObj>
              </mc:Choice>
              <mc:Fallback>
                <p:oleObj name="Equation" r:id="rId3" imgW="3987720" imgH="3171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374924"/>
                        <a:ext cx="5932488" cy="469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sp>
        <p:nvSpPr>
          <p:cNvPr id="13" name="Rectangle 5"/>
          <p:cNvSpPr>
            <a:spLocks noChangeArrowheads="1"/>
          </p:cNvSpPr>
          <p:nvPr/>
        </p:nvSpPr>
        <p:spPr bwMode="auto">
          <a:xfrm>
            <a:off x="142875" y="2710661"/>
            <a:ext cx="8856663" cy="646331"/>
          </a:xfrm>
          <a:prstGeom prst="rect">
            <a:avLst/>
          </a:prstGeom>
          <a:noFill/>
          <a:ln w="9525">
            <a:noFill/>
            <a:miter lim="800000"/>
            <a:headEnd/>
            <a:tailEnd/>
          </a:ln>
        </p:spPr>
        <p:txBody>
          <a:bodyPr>
            <a:spAutoFit/>
          </a:bodyPr>
          <a:lstStyle/>
          <a:p>
            <a:pPr algn="just"/>
            <a:r>
              <a:rPr lang="en-US" sz="1800" b="0" dirty="0">
                <a:latin typeface="+mj-lt"/>
              </a:rPr>
              <a:t>Where Q(</a:t>
            </a:r>
            <a:r>
              <a:rPr lang="en-US" sz="1800" b="0" dirty="0">
                <a:latin typeface="+mj-lt"/>
                <a:sym typeface="Symbol" pitchFamily="18" charset="2"/>
              </a:rPr>
              <a:t></a:t>
            </a:r>
            <a:r>
              <a:rPr lang="en-US" sz="1800" b="0" dirty="0">
                <a:latin typeface="+mj-lt"/>
              </a:rPr>
              <a:t>, h) is an empirical correction for signal attenuation due to </a:t>
            </a:r>
            <a:r>
              <a:rPr lang="en-US" sz="1800" b="0" dirty="0" err="1">
                <a:latin typeface="+mj-lt"/>
              </a:rPr>
              <a:t>epicentral</a:t>
            </a:r>
            <a:r>
              <a:rPr lang="en-US" sz="1800" b="0" dirty="0">
                <a:latin typeface="+mj-lt"/>
              </a:rPr>
              <a:t> distance (</a:t>
            </a:r>
            <a:r>
              <a:rPr lang="en-US" sz="1800" b="0" dirty="0">
                <a:latin typeface="+mj-lt"/>
                <a:sym typeface="Symbol" pitchFamily="18" charset="2"/>
              </a:rPr>
              <a:t></a:t>
            </a:r>
            <a:r>
              <a:rPr lang="en-US" sz="1800" b="0" dirty="0">
                <a:latin typeface="+mj-lt"/>
              </a:rPr>
              <a:t>) and focal depth (h) that is made by reading directly from a graph or table of values.</a:t>
            </a:r>
          </a:p>
        </p:txBody>
      </p:sp>
      <p:graphicFrame>
        <p:nvGraphicFramePr>
          <p:cNvPr id="17" name="Object 6"/>
          <p:cNvGraphicFramePr>
            <a:graphicFrameLocks noChangeAspect="1"/>
          </p:cNvGraphicFramePr>
          <p:nvPr/>
        </p:nvGraphicFramePr>
        <p:xfrm>
          <a:off x="1403350" y="2058491"/>
          <a:ext cx="4402138" cy="506413"/>
        </p:xfrm>
        <a:graphic>
          <a:graphicData uri="http://schemas.openxmlformats.org/presentationml/2006/ole">
            <mc:AlternateContent xmlns:mc="http://schemas.openxmlformats.org/markup-compatibility/2006">
              <mc:Choice xmlns:v="urn:schemas-microsoft-com:vml" Requires="v">
                <p:oleObj spid="_x0000_s133163" name="Equation" r:id="rId5" imgW="2958840" imgH="342720" progId="Equation.3">
                  <p:embed/>
                </p:oleObj>
              </mc:Choice>
              <mc:Fallback>
                <p:oleObj name="Equation" r:id="rId5" imgW="2958840" imgH="3427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2058491"/>
                        <a:ext cx="4402138" cy="506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pic>
        <p:nvPicPr>
          <p:cNvPr id="18" name="Picture 7"/>
          <p:cNvPicPr>
            <a:picLocks noChangeAspect="1" noChangeArrowheads="1"/>
          </p:cNvPicPr>
          <p:nvPr/>
        </p:nvPicPr>
        <p:blipFill>
          <a:blip r:embed="rId7" cstate="print"/>
          <a:srcRect/>
          <a:stretch>
            <a:fillRect/>
          </a:stretch>
        </p:blipFill>
        <p:spPr bwMode="auto">
          <a:xfrm>
            <a:off x="2484438" y="3429000"/>
            <a:ext cx="4031778" cy="3274228"/>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173891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dissolv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123</a:t>
            </a:fld>
            <a:endParaRPr lang="it-IT" sz="1400" b="1" dirty="0"/>
          </a:p>
        </p:txBody>
      </p:sp>
      <p:sp>
        <p:nvSpPr>
          <p:cNvPr id="11" name="Rectangle 3"/>
          <p:cNvSpPr>
            <a:spLocks noChangeArrowheads="1"/>
          </p:cNvSpPr>
          <p:nvPr/>
        </p:nvSpPr>
        <p:spPr bwMode="auto">
          <a:xfrm>
            <a:off x="142875" y="1630263"/>
            <a:ext cx="8856663" cy="1323439"/>
          </a:xfrm>
          <a:prstGeom prst="rect">
            <a:avLst/>
          </a:prstGeom>
          <a:noFill/>
          <a:ln w="9525">
            <a:noFill/>
            <a:miter lim="800000"/>
            <a:headEnd/>
            <a:tailEnd/>
          </a:ln>
        </p:spPr>
        <p:txBody>
          <a:bodyPr>
            <a:spAutoFit/>
          </a:bodyPr>
          <a:lstStyle/>
          <a:p>
            <a:pPr algn="just"/>
            <a:r>
              <a:rPr lang="en-US" sz="1600" b="0" dirty="0">
                <a:latin typeface="+mj-lt"/>
              </a:rPr>
              <a:t>For some earthquakes both Ms and </a:t>
            </a:r>
            <a:r>
              <a:rPr lang="en-US" sz="1600" b="0" dirty="0" err="1">
                <a:latin typeface="+mj-lt"/>
              </a:rPr>
              <a:t>m</a:t>
            </a:r>
            <a:r>
              <a:rPr lang="en-US" sz="1600" b="0" baseline="-25000" dirty="0" err="1">
                <a:latin typeface="+mj-lt"/>
              </a:rPr>
              <a:t>b</a:t>
            </a:r>
            <a:r>
              <a:rPr lang="en-US" sz="1600" b="0" dirty="0">
                <a:latin typeface="+mj-lt"/>
              </a:rPr>
              <a:t> can be calculated. Unfortunately, the different estimates of magnitude often do not agree well, except for small earthquakes. This is due to the way the ground responds to a seismic event, and to the different natures of body waves and surface waves. Body waves have a different dependence of amplitude on frequency than do surface waves. </a:t>
            </a:r>
            <a:r>
              <a:rPr lang="en-US" sz="1600" b="0" dirty="0" err="1">
                <a:latin typeface="+mj-lt"/>
              </a:rPr>
              <a:t>m</a:t>
            </a:r>
            <a:r>
              <a:rPr lang="en-US" sz="1600" b="0" baseline="-25000" dirty="0" err="1">
                <a:latin typeface="+mj-lt"/>
              </a:rPr>
              <a:t>b</a:t>
            </a:r>
            <a:r>
              <a:rPr lang="en-US" sz="1600" b="0" dirty="0">
                <a:latin typeface="+mj-lt"/>
              </a:rPr>
              <a:t> is estimated from a </a:t>
            </a:r>
            <a:r>
              <a:rPr lang="en-US" sz="1600" b="0" dirty="0" err="1">
                <a:latin typeface="+mj-lt"/>
              </a:rPr>
              <a:t>highfrequency</a:t>
            </a:r>
            <a:r>
              <a:rPr lang="en-US" sz="1600" b="0" dirty="0">
                <a:latin typeface="+mj-lt"/>
              </a:rPr>
              <a:t> (1 Hz) phase whereas Ms is determined from low-frequency (0.05 Hz) vibrations.</a:t>
            </a:r>
          </a:p>
        </p:txBody>
      </p:sp>
      <p:pic>
        <p:nvPicPr>
          <p:cNvPr id="14" name="Picture 5" descr="ANd9GcTlBAnwDMDdNhFdysOyLKYfYoJmQg2sJLS_FMhmhIxRT2SKRdG8-Q"/>
          <p:cNvPicPr>
            <a:picLocks noChangeAspect="1" noChangeArrowheads="1"/>
          </p:cNvPicPr>
          <p:nvPr/>
        </p:nvPicPr>
        <p:blipFill>
          <a:blip r:embed="rId2" cstate="print"/>
          <a:srcRect/>
          <a:stretch>
            <a:fillRect/>
          </a:stretch>
        </p:blipFill>
        <p:spPr bwMode="auto">
          <a:xfrm>
            <a:off x="1095375" y="3863876"/>
            <a:ext cx="6953250" cy="2157412"/>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42441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755575" y="1268760"/>
            <a:ext cx="7757029" cy="5589240"/>
          </a:xfrm>
          <a:prstGeom prst="rect">
            <a:avLst/>
          </a:prstGeom>
          <a:noFill/>
          <a:ln w="9525">
            <a:noFill/>
            <a:miter lim="800000"/>
            <a:headEnd/>
            <a:tailEnd/>
          </a:ln>
        </p:spPr>
      </p:pic>
    </p:spTree>
    <p:extLst>
      <p:ext uri="{BB962C8B-B14F-4D97-AF65-F5344CB8AC3E}">
        <p14:creationId xmlns:p14="http://schemas.microsoft.com/office/powerpoint/2010/main" val="1032325605"/>
      </p:ext>
    </p:extLst>
  </p:cSld>
  <p:clrMapOvr>
    <a:masterClrMapping/>
  </p:clrMapOvr>
  <p:transition spd="med"/>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395536" y="1340768"/>
            <a:ext cx="8318030" cy="5256584"/>
          </a:xfrm>
          <a:prstGeom prst="rect">
            <a:avLst/>
          </a:prstGeom>
          <a:noFill/>
          <a:ln w="9525">
            <a:noFill/>
            <a:miter lim="800000"/>
            <a:headEnd/>
            <a:tailEnd/>
          </a:ln>
        </p:spPr>
      </p:pic>
    </p:spTree>
    <p:extLst>
      <p:ext uri="{BB962C8B-B14F-4D97-AF65-F5344CB8AC3E}">
        <p14:creationId xmlns:p14="http://schemas.microsoft.com/office/powerpoint/2010/main" val="3960183484"/>
      </p:ext>
    </p:extLst>
  </p:cSld>
  <p:clrMapOvr>
    <a:masterClrMapping/>
  </p:clrMapOvr>
  <p:transition spd="med"/>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126</a:t>
            </a:fld>
            <a:endParaRPr lang="it-IT" sz="1400" b="1" dirty="0"/>
          </a:p>
        </p:txBody>
      </p:sp>
      <p:sp>
        <p:nvSpPr>
          <p:cNvPr id="15" name="Text Box 4"/>
          <p:cNvSpPr txBox="1">
            <a:spLocks noChangeArrowheads="1"/>
          </p:cNvSpPr>
          <p:nvPr/>
        </p:nvSpPr>
        <p:spPr bwMode="auto">
          <a:xfrm>
            <a:off x="144141" y="1078137"/>
            <a:ext cx="6696744" cy="648512"/>
          </a:xfrm>
          <a:prstGeom prst="rect">
            <a:avLst/>
          </a:prstGeom>
          <a:noFill/>
          <a:ln w="9525">
            <a:noFill/>
            <a:round/>
            <a:headEnd/>
            <a:tailEnd/>
          </a:ln>
          <a:effec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smtClean="0">
                <a:latin typeface="Calibri" pitchFamily="34" charset="0"/>
              </a:rPr>
              <a:t>Earthquake: magnitude saturation</a:t>
            </a:r>
            <a:endParaRPr lang="it-IT" sz="3600" dirty="0">
              <a:latin typeface="Calibri" pitchFamily="34" charset="0"/>
            </a:endParaRPr>
          </a:p>
        </p:txBody>
      </p:sp>
      <p:sp>
        <p:nvSpPr>
          <p:cNvPr id="9" name="Rectangle 3"/>
          <p:cNvSpPr>
            <a:spLocks noChangeArrowheads="1"/>
          </p:cNvSpPr>
          <p:nvPr/>
        </p:nvSpPr>
        <p:spPr bwMode="auto">
          <a:xfrm>
            <a:off x="107504" y="1638519"/>
            <a:ext cx="8856663" cy="1815882"/>
          </a:xfrm>
          <a:prstGeom prst="rect">
            <a:avLst/>
          </a:prstGeom>
          <a:noFill/>
          <a:ln w="9525">
            <a:noFill/>
            <a:miter lim="800000"/>
            <a:headEnd/>
            <a:tailEnd/>
          </a:ln>
        </p:spPr>
        <p:txBody>
          <a:bodyPr>
            <a:spAutoFit/>
          </a:bodyPr>
          <a:lstStyle/>
          <a:p>
            <a:pPr algn="just">
              <a:buFontTx/>
              <a:buChar char="•"/>
            </a:pPr>
            <a:r>
              <a:rPr lang="en-US" sz="1600" b="0" dirty="0">
                <a:latin typeface="+mj-lt"/>
              </a:rPr>
              <a:t> Above a certain size, each method becomes insensitive to the size of the earthquake, and exhibits magnitude saturation. This occurs for body-wave estimates at around </a:t>
            </a:r>
            <a:r>
              <a:rPr lang="en-US" sz="1600" b="0" dirty="0" err="1">
                <a:latin typeface="+mj-lt"/>
              </a:rPr>
              <a:t>m</a:t>
            </a:r>
            <a:r>
              <a:rPr lang="en-US" sz="1600" b="0" baseline="-25000" dirty="0" err="1">
                <a:latin typeface="+mj-lt"/>
              </a:rPr>
              <a:t>b</a:t>
            </a:r>
            <a:r>
              <a:rPr lang="en-US" sz="1600" b="0" dirty="0">
                <a:latin typeface="+mj-lt"/>
              </a:rPr>
              <a:t>&gt;6; all larger earthquakes give the same body-wave magnitude. Similarly, surface-wave estimates of magnitude saturate at M</a:t>
            </a:r>
            <a:r>
              <a:rPr lang="en-US" sz="1600" b="0" baseline="-25000" dirty="0">
                <a:latin typeface="+mj-lt"/>
              </a:rPr>
              <a:t>s</a:t>
            </a:r>
            <a:r>
              <a:rPr lang="en-US" sz="1600" b="0" dirty="0">
                <a:latin typeface="+mj-lt"/>
              </a:rPr>
              <a:t>&gt;8.</a:t>
            </a:r>
          </a:p>
          <a:p>
            <a:pPr algn="just"/>
            <a:endParaRPr lang="en-US" sz="1600" b="0" dirty="0">
              <a:latin typeface="+mj-lt"/>
            </a:endParaRPr>
          </a:p>
          <a:p>
            <a:pPr algn="just">
              <a:buFontTx/>
              <a:buChar char="•"/>
            </a:pPr>
            <a:r>
              <a:rPr lang="en-US" sz="1600" b="0" dirty="0">
                <a:latin typeface="+mj-lt"/>
              </a:rPr>
              <a:t> Thus, for very large earthquakes, M</a:t>
            </a:r>
            <a:r>
              <a:rPr lang="en-US" sz="1600" b="0" baseline="-25000" dirty="0">
                <a:latin typeface="+mj-lt"/>
              </a:rPr>
              <a:t>s</a:t>
            </a:r>
            <a:r>
              <a:rPr lang="en-US" sz="1600" b="0" dirty="0">
                <a:latin typeface="+mj-lt"/>
              </a:rPr>
              <a:t> and </a:t>
            </a:r>
            <a:r>
              <a:rPr lang="en-US" sz="1600" b="0" dirty="0" err="1">
                <a:latin typeface="+mj-lt"/>
              </a:rPr>
              <a:t>m</a:t>
            </a:r>
            <a:r>
              <a:rPr lang="en-US" sz="1600" b="0" baseline="-25000" dirty="0" err="1">
                <a:latin typeface="+mj-lt"/>
              </a:rPr>
              <a:t>b</a:t>
            </a:r>
            <a:r>
              <a:rPr lang="en-US" sz="1600" b="0" dirty="0">
                <a:latin typeface="+mj-lt"/>
              </a:rPr>
              <a:t> underestimate the energy released. An alternative definition of magnitude, based upon the </a:t>
            </a:r>
            <a:r>
              <a:rPr lang="en-US" sz="1600" b="0" u="sng" dirty="0">
                <a:latin typeface="+mj-lt"/>
              </a:rPr>
              <a:t>long-period spectrum</a:t>
            </a:r>
            <a:r>
              <a:rPr lang="en-US" sz="1600" b="0" dirty="0">
                <a:latin typeface="+mj-lt"/>
              </a:rPr>
              <a:t>  (M</a:t>
            </a:r>
            <a:r>
              <a:rPr lang="en-US" sz="1600" b="0" baseline="-25000" dirty="0">
                <a:latin typeface="+mj-lt"/>
              </a:rPr>
              <a:t>w </a:t>
            </a:r>
            <a:r>
              <a:rPr lang="en-US" sz="1600" b="0" dirty="0">
                <a:latin typeface="+mj-lt"/>
              </a:rPr>
              <a:t>) of the seismic wave, is preferred for very large earthquakes. It makes use of the physical dimensions of the focus.</a:t>
            </a:r>
          </a:p>
        </p:txBody>
      </p:sp>
      <p:pic>
        <p:nvPicPr>
          <p:cNvPr id="12" name="Picture 5" descr="image9"/>
          <p:cNvPicPr>
            <a:picLocks noChangeAspect="1" noChangeArrowheads="1"/>
          </p:cNvPicPr>
          <p:nvPr/>
        </p:nvPicPr>
        <p:blipFill>
          <a:blip r:embed="rId2" cstate="print"/>
          <a:srcRect/>
          <a:stretch>
            <a:fillRect/>
          </a:stretch>
        </p:blipFill>
        <p:spPr bwMode="auto">
          <a:xfrm>
            <a:off x="5364163" y="3573463"/>
            <a:ext cx="3455987" cy="302895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64727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dissolv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127</a:t>
            </a:fld>
            <a:endParaRPr lang="it-IT" sz="1400" b="1" dirty="0"/>
          </a:p>
        </p:txBody>
      </p:sp>
      <p:sp>
        <p:nvSpPr>
          <p:cNvPr id="11" name="Rectangle 3"/>
          <p:cNvSpPr>
            <a:spLocks noChangeArrowheads="1"/>
          </p:cNvSpPr>
          <p:nvPr/>
        </p:nvSpPr>
        <p:spPr bwMode="auto">
          <a:xfrm>
            <a:off x="142875" y="1231031"/>
            <a:ext cx="8856663" cy="1815882"/>
          </a:xfrm>
          <a:prstGeom prst="rect">
            <a:avLst/>
          </a:prstGeom>
          <a:noFill/>
          <a:ln w="9525">
            <a:noFill/>
            <a:miter lim="800000"/>
            <a:headEnd/>
            <a:tailEnd/>
          </a:ln>
        </p:spPr>
        <p:txBody>
          <a:bodyPr>
            <a:spAutoFit/>
          </a:bodyPr>
          <a:lstStyle/>
          <a:p>
            <a:pPr algn="just">
              <a:buFontTx/>
              <a:buChar char="•"/>
            </a:pPr>
            <a:r>
              <a:rPr lang="en-US" sz="1600" b="0" dirty="0">
                <a:latin typeface="+mj-lt"/>
              </a:rPr>
              <a:t> As discussed in the elastic rebound model, a tectonic earthquake arises from abrupt displacement of a segment of a fault. The area S of the fractured segment and the amount by which it slipped D can be inferred.</a:t>
            </a:r>
          </a:p>
          <a:p>
            <a:pPr algn="just">
              <a:buFontTx/>
              <a:buChar char="•"/>
            </a:pPr>
            <a:endParaRPr lang="en-US" sz="1600" b="0" dirty="0">
              <a:latin typeface="+mj-lt"/>
            </a:endParaRPr>
          </a:p>
          <a:p>
            <a:pPr algn="just">
              <a:buFontTx/>
              <a:buChar char="•"/>
            </a:pPr>
            <a:r>
              <a:rPr lang="en-US" sz="1600" b="0" dirty="0">
                <a:latin typeface="+mj-lt"/>
              </a:rPr>
              <a:t> Together with the rigidity modulus m of the rocks adjacent to the fault, these quantities define the seismic moment M</a:t>
            </a:r>
            <a:r>
              <a:rPr lang="en-US" sz="1600" b="0" baseline="-25000" dirty="0">
                <a:latin typeface="+mj-lt"/>
              </a:rPr>
              <a:t>0 </a:t>
            </a:r>
            <a:r>
              <a:rPr lang="en-US" sz="1600" b="0" dirty="0">
                <a:latin typeface="+mj-lt"/>
              </a:rPr>
              <a:t>of the earthquake. Assuming that the displacement and rigidity are constant over the area of the rupture: </a:t>
            </a:r>
          </a:p>
        </p:txBody>
      </p:sp>
      <p:graphicFrame>
        <p:nvGraphicFramePr>
          <p:cNvPr id="13" name="Object 5"/>
          <p:cNvGraphicFramePr>
            <a:graphicFrameLocks noChangeAspect="1"/>
          </p:cNvGraphicFramePr>
          <p:nvPr/>
        </p:nvGraphicFramePr>
        <p:xfrm>
          <a:off x="3059113" y="3318594"/>
          <a:ext cx="2720975" cy="412750"/>
        </p:xfrm>
        <a:graphic>
          <a:graphicData uri="http://schemas.openxmlformats.org/presentationml/2006/ole">
            <mc:AlternateContent xmlns:mc="http://schemas.openxmlformats.org/markup-compatibility/2006">
              <mc:Choice xmlns:v="urn:schemas-microsoft-com:vml" Requires="v">
                <p:oleObj spid="_x0000_s134186" name="Equation" r:id="rId3" imgW="1828800" imgH="279360" progId="Equation.3">
                  <p:embed/>
                </p:oleObj>
              </mc:Choice>
              <mc:Fallback>
                <p:oleObj name="Equation" r:id="rId3" imgW="1828800" imgH="2793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3318594"/>
                        <a:ext cx="2720975" cy="412750"/>
                      </a:xfrm>
                      <a:prstGeom prst="rect">
                        <a:avLst/>
                      </a:prstGeom>
                      <a:solidFill>
                        <a:srgbClr val="FF9900"/>
                      </a:solidFill>
                      <a:ln w="9525">
                        <a:solidFill>
                          <a:schemeClr val="tx1"/>
                        </a:solidFill>
                        <a:miter lim="800000"/>
                        <a:headEnd/>
                        <a:tailEnd/>
                      </a:ln>
                    </p:spPr>
                  </p:pic>
                </p:oleObj>
              </mc:Fallback>
            </mc:AlternateContent>
          </a:graphicData>
        </a:graphic>
      </p:graphicFrame>
      <p:sp>
        <p:nvSpPr>
          <p:cNvPr id="14" name="Rectangle 6"/>
          <p:cNvSpPr>
            <a:spLocks noChangeArrowheads="1"/>
          </p:cNvSpPr>
          <p:nvPr/>
        </p:nvSpPr>
        <p:spPr bwMode="auto">
          <a:xfrm>
            <a:off x="142875" y="3894856"/>
            <a:ext cx="8856663" cy="584775"/>
          </a:xfrm>
          <a:prstGeom prst="rect">
            <a:avLst/>
          </a:prstGeom>
          <a:noFill/>
          <a:ln w="9525">
            <a:noFill/>
            <a:miter lim="800000"/>
            <a:headEnd/>
            <a:tailEnd/>
          </a:ln>
        </p:spPr>
        <p:txBody>
          <a:bodyPr>
            <a:spAutoFit/>
          </a:bodyPr>
          <a:lstStyle/>
          <a:p>
            <a:pPr algn="just">
              <a:buFontTx/>
              <a:buChar char="•"/>
            </a:pPr>
            <a:r>
              <a:rPr lang="en-US" sz="1600" b="0" dirty="0">
                <a:latin typeface="+mj-lt"/>
              </a:rPr>
              <a:t> The seismic moment can be used to define a </a:t>
            </a:r>
            <a:r>
              <a:rPr lang="en-US" sz="1600" b="0" dirty="0">
                <a:solidFill>
                  <a:srgbClr val="FF3300"/>
                </a:solidFill>
                <a:latin typeface="+mj-lt"/>
              </a:rPr>
              <a:t>moment magnitude</a:t>
            </a:r>
            <a:r>
              <a:rPr lang="en-US" sz="1600" b="0" dirty="0">
                <a:latin typeface="+mj-lt"/>
              </a:rPr>
              <a:t> (M</a:t>
            </a:r>
            <a:r>
              <a:rPr lang="en-US" sz="1600" b="0" baseline="-25000" dirty="0">
                <a:latin typeface="+mj-lt"/>
              </a:rPr>
              <a:t>w</a:t>
            </a:r>
            <a:r>
              <a:rPr lang="en-US" sz="1600" b="0" dirty="0">
                <a:latin typeface="+mj-lt"/>
              </a:rPr>
              <a:t>). The definition adopted by the responsible commission of IASPEI is:</a:t>
            </a:r>
          </a:p>
        </p:txBody>
      </p:sp>
      <p:graphicFrame>
        <p:nvGraphicFramePr>
          <p:cNvPr id="16" name="Object 7"/>
          <p:cNvGraphicFramePr>
            <a:graphicFrameLocks noChangeAspect="1"/>
          </p:cNvGraphicFramePr>
          <p:nvPr/>
        </p:nvGraphicFramePr>
        <p:xfrm>
          <a:off x="2333625" y="4615581"/>
          <a:ext cx="4476750" cy="582613"/>
        </p:xfrm>
        <a:graphic>
          <a:graphicData uri="http://schemas.openxmlformats.org/presentationml/2006/ole">
            <mc:AlternateContent xmlns:mc="http://schemas.openxmlformats.org/markup-compatibility/2006">
              <mc:Choice xmlns:v="urn:schemas-microsoft-com:vml" Requires="v">
                <p:oleObj spid="_x0000_s134187" name="Equation" r:id="rId5" imgW="3009600" imgH="393480" progId="Equation.3">
                  <p:embed/>
                </p:oleObj>
              </mc:Choice>
              <mc:Fallback>
                <p:oleObj name="Equation" r:id="rId5" imgW="300960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3625" y="4615581"/>
                        <a:ext cx="4476750" cy="582613"/>
                      </a:xfrm>
                      <a:prstGeom prst="rect">
                        <a:avLst/>
                      </a:prstGeom>
                      <a:solidFill>
                        <a:srgbClr val="FF9900"/>
                      </a:solidFill>
                      <a:ln w="9525">
                        <a:solidFill>
                          <a:schemeClr val="tx1"/>
                        </a:solidFill>
                        <a:miter lim="800000"/>
                        <a:headEnd/>
                        <a:tailEnd/>
                      </a:ln>
                    </p:spPr>
                  </p:pic>
                </p:oleObj>
              </mc:Fallback>
            </mc:AlternateContent>
          </a:graphicData>
        </a:graphic>
      </p:graphicFrame>
      <p:sp>
        <p:nvSpPr>
          <p:cNvPr id="17" name="Rectangle 8"/>
          <p:cNvSpPr>
            <a:spLocks noChangeArrowheads="1"/>
          </p:cNvSpPr>
          <p:nvPr/>
        </p:nvSpPr>
        <p:spPr bwMode="auto">
          <a:xfrm>
            <a:off x="142875" y="5334719"/>
            <a:ext cx="8856663" cy="1077218"/>
          </a:xfrm>
          <a:prstGeom prst="rect">
            <a:avLst/>
          </a:prstGeom>
          <a:noFill/>
          <a:ln w="9525">
            <a:noFill/>
            <a:miter lim="800000"/>
            <a:headEnd/>
            <a:tailEnd/>
          </a:ln>
        </p:spPr>
        <p:txBody>
          <a:bodyPr>
            <a:spAutoFit/>
          </a:bodyPr>
          <a:lstStyle/>
          <a:p>
            <a:pPr algn="just"/>
            <a:r>
              <a:rPr lang="en-US" sz="1600" b="0" dirty="0">
                <a:latin typeface="+mj-lt"/>
              </a:rPr>
              <a:t>In this equation M</a:t>
            </a:r>
            <a:r>
              <a:rPr lang="en-US" sz="1600" b="0" baseline="-25000" dirty="0">
                <a:latin typeface="+mj-lt"/>
              </a:rPr>
              <a:t>0</a:t>
            </a:r>
            <a:r>
              <a:rPr lang="en-US" sz="1600" b="0" dirty="0">
                <a:latin typeface="+mj-lt"/>
              </a:rPr>
              <a:t> is in N m</a:t>
            </a:r>
          </a:p>
          <a:p>
            <a:pPr algn="just">
              <a:buFontTx/>
              <a:buChar char="•"/>
            </a:pPr>
            <a:r>
              <a:rPr lang="en-US" sz="1600" b="0" dirty="0">
                <a:latin typeface="+mj-lt"/>
              </a:rPr>
              <a:t> Mw is more appropriate for describing the magnitudes of very large earthquakes. It has largely replaced M</a:t>
            </a:r>
            <a:r>
              <a:rPr lang="en-US" sz="1600" b="0" baseline="-25000" dirty="0">
                <a:latin typeface="+mj-lt"/>
              </a:rPr>
              <a:t>s</a:t>
            </a:r>
            <a:r>
              <a:rPr lang="en-US" sz="1600" b="0" dirty="0">
                <a:latin typeface="+mj-lt"/>
              </a:rPr>
              <a:t> in scientific evaluation of earthquake size, although M</a:t>
            </a:r>
            <a:r>
              <a:rPr lang="en-US" sz="1600" b="0" baseline="-25000" dirty="0">
                <a:latin typeface="+mj-lt"/>
              </a:rPr>
              <a:t>s </a:t>
            </a:r>
            <a:r>
              <a:rPr lang="en-US" sz="1600" b="0" dirty="0">
                <a:latin typeface="+mj-lt"/>
              </a:rPr>
              <a:t>is often quoted in reports in the media.</a:t>
            </a:r>
          </a:p>
        </p:txBody>
      </p:sp>
    </p:spTree>
    <p:extLst>
      <p:ext uri="{BB962C8B-B14F-4D97-AF65-F5344CB8AC3E}">
        <p14:creationId xmlns:p14="http://schemas.microsoft.com/office/powerpoint/2010/main" val="357268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dissolv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dissolv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dissolve">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7">
                                            <p:txEl>
                                              <p:pRg st="1" end="1"/>
                                            </p:txEl>
                                          </p:spTgt>
                                        </p:tgtEl>
                                        <p:attrNameLst>
                                          <p:attrName>style.visibility</p:attrName>
                                        </p:attrNameLst>
                                      </p:cBhvr>
                                      <p:to>
                                        <p:strVal val="visible"/>
                                      </p:to>
                                    </p:set>
                                    <p:animEffect transition="in" filter="dissolve">
                                      <p:cBhvr>
                                        <p:cTn id="37"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128</a:t>
            </a:fld>
            <a:endParaRPr lang="it-IT" sz="1400" b="1" dirty="0"/>
          </a:p>
        </p:txBody>
      </p:sp>
      <p:pic>
        <p:nvPicPr>
          <p:cNvPr id="11" name="Picture 2" descr="4_6_05"/>
          <p:cNvPicPr>
            <a:picLocks noChangeAspect="1" noChangeArrowheads="1"/>
          </p:cNvPicPr>
          <p:nvPr/>
        </p:nvPicPr>
        <p:blipFill>
          <a:blip r:embed="rId2" cstate="print"/>
          <a:srcRect t="7777"/>
          <a:stretch>
            <a:fillRect/>
          </a:stretch>
        </p:blipFill>
        <p:spPr bwMode="auto">
          <a:xfrm>
            <a:off x="3851920" y="1844824"/>
            <a:ext cx="4792539" cy="4725144"/>
          </a:xfrm>
          <a:prstGeom prst="rect">
            <a:avLst/>
          </a:prstGeom>
          <a:noFill/>
        </p:spPr>
      </p:pic>
      <p:sp>
        <p:nvSpPr>
          <p:cNvPr id="13" name="Text Box 3"/>
          <p:cNvSpPr txBox="1">
            <a:spLocks noChangeArrowheads="1"/>
          </p:cNvSpPr>
          <p:nvPr/>
        </p:nvSpPr>
        <p:spPr bwMode="auto">
          <a:xfrm>
            <a:off x="611560" y="1259468"/>
            <a:ext cx="7772400" cy="369332"/>
          </a:xfrm>
          <a:prstGeom prst="rect">
            <a:avLst/>
          </a:prstGeom>
          <a:noFill/>
          <a:ln w="9525">
            <a:noFill/>
            <a:miter lim="800000"/>
            <a:headEnd/>
            <a:tailEnd/>
          </a:ln>
          <a:effectLst/>
        </p:spPr>
        <p:txBody>
          <a:bodyPr>
            <a:spAutoFit/>
          </a:bodyPr>
          <a:lstStyle/>
          <a:p>
            <a:pPr algn="ctr" eaLnBrk="1" hangingPunct="1">
              <a:spcBef>
                <a:spcPct val="50000"/>
              </a:spcBef>
            </a:pPr>
            <a:r>
              <a:rPr lang="en-US" b="1" dirty="0">
                <a:latin typeface="+mj-lt"/>
              </a:rPr>
              <a:t>DIFFERENT MAGNITUDES REFLECT ENERGY RELEASE AT DIFFERENT PERIODS</a:t>
            </a:r>
          </a:p>
        </p:txBody>
      </p:sp>
      <p:sp>
        <p:nvSpPr>
          <p:cNvPr id="14" name="Text Box 4"/>
          <p:cNvSpPr txBox="1">
            <a:spLocks noChangeArrowheads="1"/>
          </p:cNvSpPr>
          <p:nvPr/>
        </p:nvSpPr>
        <p:spPr bwMode="auto">
          <a:xfrm>
            <a:off x="683568" y="2708920"/>
            <a:ext cx="2362200" cy="2862322"/>
          </a:xfrm>
          <a:prstGeom prst="rect">
            <a:avLst/>
          </a:prstGeom>
          <a:noFill/>
          <a:ln w="9525">
            <a:noFill/>
            <a:miter lim="800000"/>
            <a:headEnd/>
            <a:tailEnd/>
          </a:ln>
          <a:effectLst/>
        </p:spPr>
        <p:txBody>
          <a:bodyPr>
            <a:spAutoFit/>
          </a:bodyPr>
          <a:lstStyle/>
          <a:p>
            <a:pPr eaLnBrk="1" hangingPunct="1">
              <a:spcBef>
                <a:spcPct val="50000"/>
              </a:spcBef>
            </a:pPr>
            <a:r>
              <a:rPr lang="en-US" sz="1800" b="1" dirty="0">
                <a:latin typeface="+mj-lt"/>
              </a:rPr>
              <a:t>1 s - Body wave magnitude </a:t>
            </a:r>
            <a:r>
              <a:rPr lang="en-US" sz="1800" b="1" dirty="0" err="1">
                <a:latin typeface="+mj-lt"/>
              </a:rPr>
              <a:t>m</a:t>
            </a:r>
            <a:r>
              <a:rPr lang="en-US" sz="1800" b="1" baseline="-25000" dirty="0" err="1">
                <a:latin typeface="+mj-lt"/>
              </a:rPr>
              <a:t>b</a:t>
            </a:r>
            <a:endParaRPr lang="en-US" sz="1800" b="1" baseline="-25000" dirty="0">
              <a:latin typeface="+mj-lt"/>
            </a:endParaRPr>
          </a:p>
          <a:p>
            <a:pPr eaLnBrk="1" hangingPunct="1">
              <a:spcBef>
                <a:spcPct val="50000"/>
              </a:spcBef>
            </a:pPr>
            <a:endParaRPr lang="en-US" sz="1800" b="1" baseline="-25000" dirty="0">
              <a:latin typeface="+mj-lt"/>
            </a:endParaRPr>
          </a:p>
          <a:p>
            <a:pPr eaLnBrk="1" hangingPunct="1">
              <a:spcBef>
                <a:spcPct val="50000"/>
              </a:spcBef>
            </a:pPr>
            <a:r>
              <a:rPr lang="en-US" sz="1800" b="1" dirty="0">
                <a:latin typeface="+mj-lt"/>
              </a:rPr>
              <a:t>20 s - Surface wave magnitude M</a:t>
            </a:r>
            <a:r>
              <a:rPr lang="en-US" sz="1800" b="1" baseline="-25000" dirty="0">
                <a:latin typeface="+mj-lt"/>
              </a:rPr>
              <a:t>s</a:t>
            </a:r>
          </a:p>
          <a:p>
            <a:pPr eaLnBrk="1" hangingPunct="1">
              <a:spcBef>
                <a:spcPct val="50000"/>
              </a:spcBef>
            </a:pPr>
            <a:endParaRPr lang="en-US" sz="1800" b="1" baseline="-25000" dirty="0">
              <a:latin typeface="+mj-lt"/>
            </a:endParaRPr>
          </a:p>
          <a:p>
            <a:pPr eaLnBrk="1" hangingPunct="1">
              <a:spcBef>
                <a:spcPct val="50000"/>
              </a:spcBef>
            </a:pPr>
            <a:r>
              <a:rPr lang="en-US" sz="1800" b="1" dirty="0">
                <a:latin typeface="+mj-lt"/>
              </a:rPr>
              <a:t>Long period - moment magnitude M</a:t>
            </a:r>
            <a:r>
              <a:rPr lang="en-US" sz="1800" b="1" baseline="-25000" dirty="0">
                <a:latin typeface="+mj-lt"/>
              </a:rPr>
              <a:t>w</a:t>
            </a:r>
            <a:r>
              <a:rPr lang="en-US" sz="1800" b="1" dirty="0">
                <a:latin typeface="+mj-lt"/>
              </a:rPr>
              <a:t> derived from moment M</a:t>
            </a:r>
            <a:r>
              <a:rPr lang="en-US" sz="1800" b="1" baseline="-25000" dirty="0">
                <a:latin typeface="+mj-lt"/>
              </a:rPr>
              <a:t>0</a:t>
            </a:r>
            <a:endParaRPr lang="en-US" sz="1800" b="1" dirty="0">
              <a:latin typeface="+mj-lt"/>
            </a:endParaRPr>
          </a:p>
        </p:txBody>
      </p:sp>
    </p:spTree>
    <p:extLst>
      <p:ext uri="{BB962C8B-B14F-4D97-AF65-F5344CB8AC3E}">
        <p14:creationId xmlns:p14="http://schemas.microsoft.com/office/powerpoint/2010/main" val="275164763"/>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129</a:t>
            </a:fld>
            <a:endParaRPr lang="it-IT" sz="1400" b="1" dirty="0"/>
          </a:p>
        </p:txBody>
      </p:sp>
      <p:sp>
        <p:nvSpPr>
          <p:cNvPr id="12" name="Rectangle 5"/>
          <p:cNvSpPr>
            <a:spLocks noChangeArrowheads="1"/>
          </p:cNvSpPr>
          <p:nvPr/>
        </p:nvSpPr>
        <p:spPr bwMode="auto">
          <a:xfrm>
            <a:off x="142875" y="1222881"/>
            <a:ext cx="8856663" cy="2062103"/>
          </a:xfrm>
          <a:prstGeom prst="rect">
            <a:avLst/>
          </a:prstGeom>
          <a:noFill/>
          <a:ln w="9525">
            <a:noFill/>
            <a:miter lim="800000"/>
            <a:headEnd/>
            <a:tailEnd/>
          </a:ln>
        </p:spPr>
        <p:txBody>
          <a:bodyPr>
            <a:spAutoFit/>
          </a:bodyPr>
          <a:lstStyle/>
          <a:p>
            <a:pPr algn="just">
              <a:buFontTx/>
              <a:buChar char="•"/>
            </a:pPr>
            <a:r>
              <a:rPr lang="en-US" sz="1600" b="0" dirty="0">
                <a:latin typeface="+mj-lt"/>
              </a:rPr>
              <a:t> The magnitude scale is, in principle, open ended. Negative Richter magnitudes are possible, but the limit of sensitivity of seismographs is around -2. The maximum possible magnitude is limited by the shear strength of the crust and upper mantle, and since the beginning of instrumental recording none has been observed with a surface wave magnitude M</a:t>
            </a:r>
            <a:r>
              <a:rPr lang="en-US" sz="1600" b="0" baseline="-25000" dirty="0">
                <a:latin typeface="+mj-lt"/>
              </a:rPr>
              <a:t>s</a:t>
            </a:r>
            <a:r>
              <a:rPr lang="en-US" sz="1600" b="0" dirty="0">
                <a:latin typeface="+mj-lt"/>
              </a:rPr>
              <a:t> as high as 9. However, this is largely due to a saturation effect resulting from the method by which surface-wave magnitudes M</a:t>
            </a:r>
            <a:r>
              <a:rPr lang="en-US" sz="1600" b="0" baseline="-25000" dirty="0">
                <a:latin typeface="+mj-lt"/>
              </a:rPr>
              <a:t>s</a:t>
            </a:r>
            <a:r>
              <a:rPr lang="en-US" sz="1600" b="0" dirty="0">
                <a:latin typeface="+mj-lt"/>
              </a:rPr>
              <a:t> are computed.</a:t>
            </a:r>
          </a:p>
          <a:p>
            <a:pPr algn="just">
              <a:buFontTx/>
              <a:buChar char="•"/>
            </a:pPr>
            <a:endParaRPr lang="en-US" sz="1600" b="0" dirty="0">
              <a:latin typeface="+mj-lt"/>
            </a:endParaRPr>
          </a:p>
          <a:p>
            <a:pPr algn="just">
              <a:buFontTx/>
              <a:buChar char="•"/>
            </a:pPr>
            <a:r>
              <a:rPr lang="en-US" sz="1600" b="0" dirty="0">
                <a:latin typeface="+mj-lt"/>
              </a:rPr>
              <a:t> Seismic moment magnitudes Mw of 9 and larger have been computed for some giant earthquakes. The largest in recorded history was the 1960 Chile earthquake with M</a:t>
            </a:r>
            <a:r>
              <a:rPr lang="en-US" sz="1600" b="0" baseline="-25000" dirty="0">
                <a:latin typeface="+mj-lt"/>
              </a:rPr>
              <a:t>w</a:t>
            </a:r>
            <a:r>
              <a:rPr lang="en-US" sz="1600" b="0" dirty="0">
                <a:latin typeface="+mj-lt"/>
              </a:rPr>
              <a:t>=9.5.</a:t>
            </a:r>
          </a:p>
        </p:txBody>
      </p:sp>
      <p:pic>
        <p:nvPicPr>
          <p:cNvPr id="18" name="Picture 7" descr="ioMw_vs_m"/>
          <p:cNvPicPr>
            <a:picLocks noChangeAspect="1" noChangeArrowheads="1"/>
          </p:cNvPicPr>
          <p:nvPr/>
        </p:nvPicPr>
        <p:blipFill>
          <a:blip r:embed="rId2" cstate="print"/>
          <a:srcRect/>
          <a:stretch>
            <a:fillRect/>
          </a:stretch>
        </p:blipFill>
        <p:spPr bwMode="auto">
          <a:xfrm>
            <a:off x="3492500" y="3644900"/>
            <a:ext cx="4032250" cy="289083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20841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dissolv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Seismic waves"/>
          <p:cNvPicPr>
            <a:picLocks noChangeAspect="1" noChangeArrowheads="1"/>
          </p:cNvPicPr>
          <p:nvPr/>
        </p:nvPicPr>
        <p:blipFill>
          <a:blip r:embed="rId3" cstate="print"/>
          <a:srcRect/>
          <a:stretch>
            <a:fillRect/>
          </a:stretch>
        </p:blipFill>
        <p:spPr bwMode="auto">
          <a:xfrm>
            <a:off x="1691680" y="1268760"/>
            <a:ext cx="5633591" cy="5373216"/>
          </a:xfrm>
          <a:prstGeom prst="rect">
            <a:avLst/>
          </a:prstGeom>
          <a:noFill/>
        </p:spPr>
      </p:pic>
    </p:spTree>
    <p:extLst>
      <p:ext uri="{BB962C8B-B14F-4D97-AF65-F5344CB8AC3E}">
        <p14:creationId xmlns:p14="http://schemas.microsoft.com/office/powerpoint/2010/main" val="2303123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130</a:t>
            </a:fld>
            <a:endParaRPr lang="it-IT" sz="1400" b="1" dirty="0"/>
          </a:p>
        </p:txBody>
      </p:sp>
      <p:sp>
        <p:nvSpPr>
          <p:cNvPr id="9" name="Rectangle 3"/>
          <p:cNvSpPr>
            <a:spLocks noChangeArrowheads="1"/>
          </p:cNvSpPr>
          <p:nvPr/>
        </p:nvSpPr>
        <p:spPr bwMode="auto">
          <a:xfrm>
            <a:off x="142875" y="1124744"/>
            <a:ext cx="8856663" cy="1815882"/>
          </a:xfrm>
          <a:prstGeom prst="rect">
            <a:avLst/>
          </a:prstGeom>
          <a:noFill/>
          <a:ln w="9525">
            <a:noFill/>
            <a:miter lim="800000"/>
            <a:headEnd/>
            <a:tailEnd/>
          </a:ln>
        </p:spPr>
        <p:txBody>
          <a:bodyPr>
            <a:spAutoFit/>
          </a:bodyPr>
          <a:lstStyle/>
          <a:p>
            <a:pPr algn="just">
              <a:buFontTx/>
              <a:buChar char="•"/>
            </a:pPr>
            <a:r>
              <a:rPr lang="en-US" sz="1600" b="0" dirty="0">
                <a:latin typeface="+mj-lt"/>
              </a:rPr>
              <a:t> When an earthquake occurs on a fault, the ruptured area spreads in size from the point of initial failure, akin to opening a zip fastener. If the fault ruptures along a </a:t>
            </a:r>
            <a:r>
              <a:rPr lang="en-US" sz="1600" b="0" u="sng" dirty="0">
                <a:latin typeface="+mj-lt"/>
              </a:rPr>
              <a:t>length L</a:t>
            </a:r>
            <a:r>
              <a:rPr lang="en-US" sz="1600" b="0" dirty="0">
                <a:latin typeface="+mj-lt"/>
              </a:rPr>
              <a:t>, and the fractured segment has a down-dip dimension </a:t>
            </a:r>
            <a:r>
              <a:rPr lang="en-US" sz="1600" b="0" u="sng" dirty="0">
                <a:latin typeface="+mj-lt"/>
              </a:rPr>
              <a:t>w</a:t>
            </a:r>
            <a:r>
              <a:rPr lang="en-US" sz="1600" b="0" dirty="0">
                <a:latin typeface="+mj-lt"/>
              </a:rPr>
              <a:t> (referred to as the width of the faulted zone), the area S is equal to </a:t>
            </a:r>
            <a:r>
              <a:rPr lang="en-US" sz="1600" b="0" u="sng" dirty="0" err="1">
                <a:latin typeface="+mj-lt"/>
              </a:rPr>
              <a:t>wL</a:t>
            </a:r>
            <a:r>
              <a:rPr lang="en-US" sz="1600" b="0" dirty="0" smtClean="0">
                <a:latin typeface="+mj-lt"/>
              </a:rPr>
              <a:t>.</a:t>
            </a:r>
            <a:endParaRPr lang="en-US" sz="1600" b="0" dirty="0">
              <a:latin typeface="+mj-lt"/>
            </a:endParaRPr>
          </a:p>
          <a:p>
            <a:pPr algn="just">
              <a:buFontTx/>
              <a:buChar char="•"/>
            </a:pPr>
            <a:r>
              <a:rPr lang="en-US" sz="1600" b="0" dirty="0">
                <a:latin typeface="+mj-lt"/>
              </a:rPr>
              <a:t> Assuming that the aspect ratio of faults is constant (i.e., w is proportional to L) then the ruptured area S is proportional to L</a:t>
            </a:r>
            <a:r>
              <a:rPr lang="en-US" sz="1600" b="0" baseline="30000" dirty="0">
                <a:latin typeface="+mj-lt"/>
              </a:rPr>
              <a:t>2</a:t>
            </a:r>
            <a:r>
              <a:rPr lang="en-US" sz="1600" b="0" dirty="0">
                <a:latin typeface="+mj-lt"/>
              </a:rPr>
              <a:t>. </a:t>
            </a:r>
          </a:p>
          <a:p>
            <a:pPr algn="just">
              <a:buFontTx/>
              <a:buChar char="•"/>
            </a:pPr>
            <a:r>
              <a:rPr lang="en-US" sz="1600" b="0" dirty="0">
                <a:latin typeface="+mj-lt"/>
              </a:rPr>
              <a:t> This is a generalization, because different faults have different aspect ratios. Similarly, if the </a:t>
            </a:r>
            <a:r>
              <a:rPr lang="en-US" sz="1600" b="0" u="sng" dirty="0">
                <a:latin typeface="+mj-lt"/>
              </a:rPr>
              <a:t>stress drop</a:t>
            </a:r>
            <a:r>
              <a:rPr lang="en-US" sz="1600" b="0" dirty="0">
                <a:latin typeface="+mj-lt"/>
              </a:rPr>
              <a:t> in an earthquake is constant, the </a:t>
            </a:r>
            <a:r>
              <a:rPr lang="en-US" sz="1600" b="0" u="sng" dirty="0">
                <a:latin typeface="+mj-lt"/>
              </a:rPr>
              <a:t>displacement</a:t>
            </a:r>
            <a:r>
              <a:rPr lang="en-US" sz="1600" b="0" dirty="0">
                <a:latin typeface="+mj-lt"/>
              </a:rPr>
              <a:t> on the fault, D, can be assumed proportional to L.</a:t>
            </a:r>
          </a:p>
        </p:txBody>
      </p:sp>
      <p:sp>
        <p:nvSpPr>
          <p:cNvPr id="11" name="Text Box 6"/>
          <p:cNvSpPr txBox="1">
            <a:spLocks noChangeArrowheads="1"/>
          </p:cNvSpPr>
          <p:nvPr/>
        </p:nvSpPr>
        <p:spPr bwMode="auto">
          <a:xfrm>
            <a:off x="222206" y="3038842"/>
            <a:ext cx="8785225" cy="584775"/>
          </a:xfrm>
          <a:prstGeom prst="rect">
            <a:avLst/>
          </a:prstGeom>
          <a:solidFill>
            <a:srgbClr val="FF9900"/>
          </a:solidFill>
          <a:ln w="19050">
            <a:solidFill>
              <a:schemeClr val="accent2"/>
            </a:solidFill>
            <a:miter lim="800000"/>
            <a:headEnd/>
            <a:tailEnd/>
          </a:ln>
          <a:effectLst/>
        </p:spPr>
        <p:txBody>
          <a:bodyPr>
            <a:spAutoFit/>
          </a:bodyPr>
          <a:lstStyle/>
          <a:p>
            <a:pPr algn="just">
              <a:spcBef>
                <a:spcPct val="50000"/>
              </a:spcBef>
            </a:pPr>
            <a:r>
              <a:rPr lang="en-US" sz="1600" b="0" dirty="0">
                <a:latin typeface="+mj-lt"/>
              </a:rPr>
              <a:t>Together, these assumptions imply that the seismic moment M</a:t>
            </a:r>
            <a:r>
              <a:rPr lang="en-US" sz="1600" b="0" baseline="-25000" dirty="0">
                <a:latin typeface="+mj-lt"/>
              </a:rPr>
              <a:t>0</a:t>
            </a:r>
            <a:r>
              <a:rPr lang="en-US" sz="1600" b="0" dirty="0">
                <a:latin typeface="+mj-lt"/>
              </a:rPr>
              <a:t> scales as L</a:t>
            </a:r>
            <a:r>
              <a:rPr lang="en-US" sz="1600" b="0" baseline="30000" dirty="0">
                <a:latin typeface="+mj-lt"/>
              </a:rPr>
              <a:t>3</a:t>
            </a:r>
            <a:r>
              <a:rPr lang="en-US" sz="1600" b="0" dirty="0">
                <a:latin typeface="+mj-lt"/>
              </a:rPr>
              <a:t>. Assuming that S</a:t>
            </a:r>
            <a:r>
              <a:rPr lang="en-US" sz="1600" b="0" dirty="0">
                <a:latin typeface="+mj-lt"/>
                <a:sym typeface="Symbol" pitchFamily="18" charset="2"/>
              </a:rPr>
              <a:t> </a:t>
            </a:r>
            <a:r>
              <a:rPr lang="en-US" sz="1600" b="0" dirty="0">
                <a:latin typeface="+mj-lt"/>
              </a:rPr>
              <a:t>L</a:t>
            </a:r>
            <a:r>
              <a:rPr lang="en-US" sz="1600" b="0" baseline="30000" dirty="0">
                <a:latin typeface="+mj-lt"/>
              </a:rPr>
              <a:t>2</a:t>
            </a:r>
            <a:r>
              <a:rPr lang="en-US" sz="1600" b="0" dirty="0">
                <a:latin typeface="+mj-lt"/>
              </a:rPr>
              <a:t>, the seismic moment scales as S</a:t>
            </a:r>
            <a:r>
              <a:rPr lang="en-US" sz="1600" b="0" baseline="30000" dirty="0">
                <a:latin typeface="+mj-lt"/>
              </a:rPr>
              <a:t>3/2</a:t>
            </a:r>
            <a:r>
              <a:rPr lang="en-US" sz="1600" b="0" dirty="0">
                <a:latin typeface="+mj-lt"/>
              </a:rPr>
              <a:t>. </a:t>
            </a:r>
            <a:endParaRPr lang="it-IT" sz="1600" b="0" dirty="0">
              <a:latin typeface="+mj-lt"/>
            </a:endParaRPr>
          </a:p>
        </p:txBody>
      </p:sp>
      <p:sp>
        <p:nvSpPr>
          <p:cNvPr id="13" name="Rectangle 7"/>
          <p:cNvSpPr>
            <a:spLocks noChangeArrowheads="1"/>
          </p:cNvSpPr>
          <p:nvPr/>
        </p:nvSpPr>
        <p:spPr bwMode="auto">
          <a:xfrm>
            <a:off x="1187624" y="4725144"/>
            <a:ext cx="3493021" cy="1077218"/>
          </a:xfrm>
          <a:prstGeom prst="rect">
            <a:avLst/>
          </a:prstGeom>
          <a:noFill/>
          <a:ln w="9525">
            <a:noFill/>
            <a:miter lim="800000"/>
            <a:headEnd/>
            <a:tailEnd/>
          </a:ln>
        </p:spPr>
        <p:txBody>
          <a:bodyPr wrap="square">
            <a:spAutoFit/>
          </a:bodyPr>
          <a:lstStyle/>
          <a:p>
            <a:pPr algn="just">
              <a:buFontTx/>
              <a:buChar char="•"/>
            </a:pPr>
            <a:r>
              <a:rPr lang="en-US" sz="1600" b="0" dirty="0">
                <a:latin typeface="+mj-lt"/>
              </a:rPr>
              <a:t> This inference is supported by the correlation between seismic moment and the ruptured area S for many shallow earthquakes</a:t>
            </a:r>
          </a:p>
        </p:txBody>
      </p:sp>
      <p:pic>
        <p:nvPicPr>
          <p:cNvPr id="14" name="Picture 6"/>
          <p:cNvPicPr>
            <a:picLocks noChangeAspect="1" noChangeArrowheads="1"/>
          </p:cNvPicPr>
          <p:nvPr/>
        </p:nvPicPr>
        <p:blipFill>
          <a:blip r:embed="rId2" cstate="print"/>
          <a:srcRect/>
          <a:stretch>
            <a:fillRect/>
          </a:stretch>
        </p:blipFill>
        <p:spPr bwMode="auto">
          <a:xfrm>
            <a:off x="5580112" y="3717032"/>
            <a:ext cx="3195752" cy="3097858"/>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7786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ssolv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dissolve">
                                      <p:cBhvr>
                                        <p:cTn id="2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131</a:t>
            </a:fld>
            <a:endParaRPr lang="it-IT" sz="1400" b="1" dirty="0"/>
          </a:p>
        </p:txBody>
      </p:sp>
      <p:sp>
        <p:nvSpPr>
          <p:cNvPr id="12" name="Rectangle 3"/>
          <p:cNvSpPr>
            <a:spLocks noChangeArrowheads="1"/>
          </p:cNvSpPr>
          <p:nvPr/>
        </p:nvSpPr>
        <p:spPr bwMode="auto">
          <a:xfrm>
            <a:off x="142875" y="1211268"/>
            <a:ext cx="8856663" cy="1569660"/>
          </a:xfrm>
          <a:prstGeom prst="rect">
            <a:avLst/>
          </a:prstGeom>
          <a:noFill/>
          <a:ln w="9525">
            <a:noFill/>
            <a:miter lim="800000"/>
            <a:headEnd/>
            <a:tailEnd/>
          </a:ln>
        </p:spPr>
        <p:txBody>
          <a:bodyPr>
            <a:spAutoFit/>
          </a:bodyPr>
          <a:lstStyle/>
          <a:p>
            <a:pPr algn="just">
              <a:buFontTx/>
              <a:buChar char="•"/>
            </a:pPr>
            <a:r>
              <a:rPr lang="en-US" sz="1600" b="0" dirty="0">
                <a:latin typeface="+mj-lt"/>
              </a:rPr>
              <a:t> The length L of the rupture zone determines how long the ground motion lasts in an earthquake. This factor has a significant bearing on the extent of damage to structures during moderate to strong earthquakes. Theory gives the speed of propagation of the rupture as </a:t>
            </a:r>
            <a:r>
              <a:rPr lang="en-US" sz="1600" b="0" u="sng" dirty="0">
                <a:solidFill>
                  <a:srgbClr val="FF0000"/>
                </a:solidFill>
                <a:latin typeface="+mj-lt"/>
              </a:rPr>
              <a:t>75–95% of the shear wave velocity</a:t>
            </a:r>
            <a:r>
              <a:rPr lang="en-US" sz="1600" b="0" dirty="0">
                <a:latin typeface="+mj-lt"/>
              </a:rPr>
              <a:t>. </a:t>
            </a:r>
          </a:p>
          <a:p>
            <a:pPr algn="just">
              <a:buFontTx/>
              <a:buChar char="•"/>
            </a:pPr>
            <a:endParaRPr lang="en-US" sz="1600" b="0" dirty="0">
              <a:latin typeface="+mj-lt"/>
            </a:endParaRPr>
          </a:p>
          <a:p>
            <a:pPr algn="just">
              <a:buFontTx/>
              <a:buChar char="•"/>
            </a:pPr>
            <a:r>
              <a:rPr lang="en-US" sz="1600" b="0" dirty="0">
                <a:latin typeface="+mj-lt"/>
              </a:rPr>
              <a:t> Assuming that the rupture propagates along the fault at about </a:t>
            </a:r>
            <a:r>
              <a:rPr lang="en-US" sz="1600" b="0" dirty="0">
                <a:solidFill>
                  <a:srgbClr val="FF0000"/>
                </a:solidFill>
                <a:latin typeface="+mj-lt"/>
              </a:rPr>
              <a:t>2.5–3.0 km s</a:t>
            </a:r>
            <a:r>
              <a:rPr lang="en-US" sz="1600" b="0" baseline="30000" dirty="0">
                <a:solidFill>
                  <a:srgbClr val="FF0000"/>
                </a:solidFill>
                <a:latin typeface="+mj-lt"/>
              </a:rPr>
              <a:t>-1</a:t>
            </a:r>
            <a:r>
              <a:rPr lang="en-US" sz="1600" b="0" dirty="0">
                <a:latin typeface="+mj-lt"/>
              </a:rPr>
              <a:t>, the duration of the ground motion can be estimated for an earthquake of a given magnitude or seismic moment</a:t>
            </a:r>
          </a:p>
        </p:txBody>
      </p:sp>
      <p:sp>
        <p:nvSpPr>
          <p:cNvPr id="16" name="Rectangle 5"/>
          <p:cNvSpPr>
            <a:spLocks noChangeArrowheads="1"/>
          </p:cNvSpPr>
          <p:nvPr/>
        </p:nvSpPr>
        <p:spPr bwMode="auto">
          <a:xfrm>
            <a:off x="116428" y="3560524"/>
            <a:ext cx="4429125" cy="2062103"/>
          </a:xfrm>
          <a:prstGeom prst="rect">
            <a:avLst/>
          </a:prstGeom>
          <a:noFill/>
          <a:ln w="9525">
            <a:noFill/>
            <a:miter lim="800000"/>
            <a:headEnd/>
            <a:tailEnd/>
          </a:ln>
        </p:spPr>
        <p:txBody>
          <a:bodyPr>
            <a:spAutoFit/>
          </a:bodyPr>
          <a:lstStyle/>
          <a:p>
            <a:pPr algn="just">
              <a:buFontTx/>
              <a:buChar char="•"/>
            </a:pPr>
            <a:r>
              <a:rPr lang="en-US" sz="1600" b="0" dirty="0">
                <a:latin typeface="+mj-lt"/>
              </a:rPr>
              <a:t> For example, close to the epicenter of a magnitude 5 earthquake the vibration may last a few seconds, whereas in a magnitude 8 earthquake it might last about 50 s. However, there is a lot of scatter about the ideal correlation.</a:t>
            </a:r>
          </a:p>
          <a:p>
            <a:pPr algn="just">
              <a:buFontTx/>
              <a:buChar char="•"/>
            </a:pPr>
            <a:endParaRPr lang="en-US" sz="1600" b="0" dirty="0">
              <a:latin typeface="+mj-lt"/>
            </a:endParaRPr>
          </a:p>
          <a:p>
            <a:pPr algn="just">
              <a:buFontTx/>
              <a:buChar char="•"/>
            </a:pPr>
            <a:r>
              <a:rPr lang="en-US" sz="1600" b="0" dirty="0">
                <a:latin typeface="+mj-lt"/>
              </a:rPr>
              <a:t> In the great Sumatra earthquake, with magnitude 9.0, the rupture continued for some </a:t>
            </a:r>
            <a:r>
              <a:rPr lang="en-US" sz="1600" b="0" u="sng" dirty="0">
                <a:latin typeface="+mj-lt"/>
              </a:rPr>
              <a:t>500 s</a:t>
            </a:r>
            <a:r>
              <a:rPr lang="en-US" sz="1600" b="0" dirty="0">
                <a:latin typeface="+mj-lt"/>
              </a:rPr>
              <a:t>!.</a:t>
            </a:r>
          </a:p>
        </p:txBody>
      </p:sp>
      <p:pic>
        <p:nvPicPr>
          <p:cNvPr id="17" name="Picture 8"/>
          <p:cNvPicPr>
            <a:picLocks noChangeAspect="1" noChangeArrowheads="1"/>
          </p:cNvPicPr>
          <p:nvPr/>
        </p:nvPicPr>
        <p:blipFill>
          <a:blip r:embed="rId2" cstate="print"/>
          <a:srcRect/>
          <a:stretch>
            <a:fillRect/>
          </a:stretch>
        </p:blipFill>
        <p:spPr bwMode="auto">
          <a:xfrm>
            <a:off x="4859339" y="3207944"/>
            <a:ext cx="3601094" cy="3391294"/>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06720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dissolv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dissolv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Effect transition="in" filter="dissolve">
                                      <p:cBhvr>
                                        <p:cTn id="2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132</a:t>
            </a:fld>
            <a:endParaRPr lang="it-IT" sz="1400" b="1" dirty="0"/>
          </a:p>
        </p:txBody>
      </p:sp>
      <p:sp>
        <p:nvSpPr>
          <p:cNvPr id="15" name="Text Box 4"/>
          <p:cNvSpPr txBox="1">
            <a:spLocks noChangeArrowheads="1"/>
          </p:cNvSpPr>
          <p:nvPr/>
        </p:nvSpPr>
        <p:spPr bwMode="auto">
          <a:xfrm>
            <a:off x="141028" y="951211"/>
            <a:ext cx="6192812" cy="642937"/>
          </a:xfrm>
          <a:prstGeom prst="rect">
            <a:avLst/>
          </a:prstGeom>
          <a:noFill/>
          <a:ln w="9525">
            <a:noFill/>
            <a:round/>
            <a:headEnd/>
            <a:tailEnd/>
          </a:ln>
          <a:effec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smtClean="0">
                <a:latin typeface="Calibri" pitchFamily="34" charset="0"/>
              </a:rPr>
              <a:t>Earthquake: energy</a:t>
            </a:r>
            <a:endParaRPr lang="it-IT" sz="3600" dirty="0">
              <a:latin typeface="Calibri" pitchFamily="34" charset="0"/>
            </a:endParaRPr>
          </a:p>
        </p:txBody>
      </p:sp>
      <p:sp>
        <p:nvSpPr>
          <p:cNvPr id="11" name="Rectangle 3"/>
          <p:cNvSpPr>
            <a:spLocks noChangeArrowheads="1"/>
          </p:cNvSpPr>
          <p:nvPr/>
        </p:nvSpPr>
        <p:spPr bwMode="auto">
          <a:xfrm>
            <a:off x="167667" y="1722513"/>
            <a:ext cx="8677275" cy="1569660"/>
          </a:xfrm>
          <a:prstGeom prst="rect">
            <a:avLst/>
          </a:prstGeom>
          <a:noFill/>
          <a:ln w="9525">
            <a:noFill/>
            <a:miter lim="800000"/>
            <a:headEnd/>
            <a:tailEnd/>
          </a:ln>
        </p:spPr>
        <p:txBody>
          <a:bodyPr>
            <a:spAutoFit/>
          </a:bodyPr>
          <a:lstStyle/>
          <a:p>
            <a:pPr algn="just">
              <a:buFontTx/>
              <a:buChar char="•"/>
            </a:pPr>
            <a:r>
              <a:rPr lang="en-US" sz="1600" b="0" dirty="0">
                <a:latin typeface="+mj-lt"/>
              </a:rPr>
              <a:t>The definition of earthquake magnitude relates it to the logarithm of the amplitude of a seismic disturbance. Noting that the energy of a wave is proportional to the square of its amplitude it should be no surprise that the magnitude is also related to the logarithm of the energy. Several equations have been proposed for this relationship.</a:t>
            </a:r>
          </a:p>
          <a:p>
            <a:pPr algn="just">
              <a:buFontTx/>
              <a:buChar char="•"/>
            </a:pPr>
            <a:r>
              <a:rPr lang="en-US" sz="1600" b="0" dirty="0">
                <a:latin typeface="+mj-lt"/>
              </a:rPr>
              <a:t> An empirical formula worked out by Gutenberg relates the energy release E to the surface-wave magnitude Ms: </a:t>
            </a:r>
          </a:p>
        </p:txBody>
      </p:sp>
      <p:graphicFrame>
        <p:nvGraphicFramePr>
          <p:cNvPr id="13" name="Object 4"/>
          <p:cNvGraphicFramePr>
            <a:graphicFrameLocks noChangeAspect="1"/>
          </p:cNvGraphicFramePr>
          <p:nvPr>
            <p:extLst/>
          </p:nvPr>
        </p:nvGraphicFramePr>
        <p:xfrm>
          <a:off x="2699792" y="3469957"/>
          <a:ext cx="4043363" cy="411163"/>
        </p:xfrm>
        <a:graphic>
          <a:graphicData uri="http://schemas.openxmlformats.org/presentationml/2006/ole">
            <mc:AlternateContent xmlns:mc="http://schemas.openxmlformats.org/markup-compatibility/2006">
              <mc:Choice xmlns:v="urn:schemas-microsoft-com:vml" Requires="v">
                <p:oleObj spid="_x0000_s135190" name="Equation" r:id="rId3" imgW="2717640" imgH="279360" progId="Equation.3">
                  <p:embed/>
                </p:oleObj>
              </mc:Choice>
              <mc:Fallback>
                <p:oleObj name="Equation" r:id="rId3" imgW="2717640" imgH="2793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3469957"/>
                        <a:ext cx="4043363" cy="411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pic>
        <p:nvPicPr>
          <p:cNvPr id="14" name="Picture 7"/>
          <p:cNvPicPr>
            <a:picLocks noChangeAspect="1" noChangeArrowheads="1"/>
          </p:cNvPicPr>
          <p:nvPr/>
        </p:nvPicPr>
        <p:blipFill>
          <a:blip r:embed="rId5" cstate="print"/>
          <a:srcRect/>
          <a:stretch>
            <a:fillRect/>
          </a:stretch>
        </p:blipFill>
        <p:spPr bwMode="auto">
          <a:xfrm>
            <a:off x="5109779" y="4300191"/>
            <a:ext cx="3816350" cy="1979612"/>
          </a:xfrm>
          <a:prstGeom prst="rect">
            <a:avLst/>
          </a:prstGeom>
          <a:noFill/>
          <a:ln w="9525">
            <a:solidFill>
              <a:schemeClr val="tx1"/>
            </a:solidFill>
            <a:miter lim="800000"/>
            <a:headEnd/>
            <a:tailEnd/>
          </a:ln>
          <a:effectLst/>
        </p:spPr>
      </p:pic>
      <p:sp>
        <p:nvSpPr>
          <p:cNvPr id="18" name="Rectangle 8"/>
          <p:cNvSpPr>
            <a:spLocks noChangeArrowheads="1"/>
          </p:cNvSpPr>
          <p:nvPr/>
        </p:nvSpPr>
        <p:spPr bwMode="auto">
          <a:xfrm>
            <a:off x="-1971" y="4157306"/>
            <a:ext cx="5040312" cy="2554545"/>
          </a:xfrm>
          <a:prstGeom prst="rect">
            <a:avLst/>
          </a:prstGeom>
          <a:noFill/>
          <a:ln w="9525">
            <a:noFill/>
            <a:miter lim="800000"/>
            <a:headEnd/>
            <a:tailEnd/>
          </a:ln>
        </p:spPr>
        <p:txBody>
          <a:bodyPr>
            <a:spAutoFit/>
          </a:bodyPr>
          <a:lstStyle/>
          <a:p>
            <a:pPr algn="just">
              <a:buFontTx/>
              <a:buChar char="•"/>
            </a:pPr>
            <a:r>
              <a:rPr lang="en-US" sz="1600" b="0" dirty="0">
                <a:latin typeface="+mj-lt"/>
              </a:rPr>
              <a:t>The logarithmic nature of the formula means that the energy release increases very rapidly with increasing magnitude. For example, when the </a:t>
            </a:r>
            <a:r>
              <a:rPr lang="en-US" sz="1600" b="0" dirty="0" err="1">
                <a:latin typeface="+mj-lt"/>
              </a:rPr>
              <a:t>magnitudesof</a:t>
            </a:r>
            <a:r>
              <a:rPr lang="en-US" sz="1600" b="0" dirty="0">
                <a:latin typeface="+mj-lt"/>
              </a:rPr>
              <a:t> two earthquakes differ by 1, their corresponding energies differ by a factor 32 (=10</a:t>
            </a:r>
            <a:r>
              <a:rPr lang="en-US" sz="1600" b="0" baseline="30000" dirty="0">
                <a:latin typeface="+mj-lt"/>
              </a:rPr>
              <a:t>1.5</a:t>
            </a:r>
            <a:r>
              <a:rPr lang="en-US" sz="1600" b="0" dirty="0">
                <a:latin typeface="+mj-lt"/>
              </a:rPr>
              <a:t>). Hence, a magnitude 7 earthquake releases about 1000 times the energy of a magnitude 5 earthquake. Another way of regarding this observation is that it takes 1000 magnitude 5 earthquakes to release the same amount of energy as a single large earthquake with magnitude 7. </a:t>
            </a:r>
            <a:endParaRPr lang="en-US" sz="1800" b="0" dirty="0">
              <a:latin typeface="+mj-lt"/>
            </a:endParaRPr>
          </a:p>
        </p:txBody>
      </p:sp>
    </p:spTree>
    <p:extLst>
      <p:ext uri="{BB962C8B-B14F-4D97-AF65-F5344CB8AC3E}">
        <p14:creationId xmlns:p14="http://schemas.microsoft.com/office/powerpoint/2010/main" val="77680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dissolv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dissolve">
                                      <p:cBhvr>
                                        <p:cTn id="2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133</a:t>
            </a:fld>
            <a:endParaRPr lang="it-IT" sz="1400" b="1" dirty="0"/>
          </a:p>
        </p:txBody>
      </p:sp>
      <p:sp>
        <p:nvSpPr>
          <p:cNvPr id="12" name="Rectangle 8"/>
          <p:cNvSpPr>
            <a:spLocks noChangeArrowheads="1"/>
          </p:cNvSpPr>
          <p:nvPr/>
        </p:nvSpPr>
        <p:spPr bwMode="auto">
          <a:xfrm>
            <a:off x="214313" y="1191890"/>
            <a:ext cx="4718050" cy="2308324"/>
          </a:xfrm>
          <a:prstGeom prst="rect">
            <a:avLst/>
          </a:prstGeom>
          <a:noFill/>
          <a:ln w="9525">
            <a:noFill/>
            <a:miter lim="800000"/>
            <a:headEnd/>
            <a:tailEnd/>
          </a:ln>
        </p:spPr>
        <p:txBody>
          <a:bodyPr>
            <a:spAutoFit/>
          </a:bodyPr>
          <a:lstStyle/>
          <a:p>
            <a:pPr algn="just">
              <a:buFontTx/>
              <a:buChar char="•"/>
            </a:pPr>
            <a:r>
              <a:rPr lang="en-US" sz="1600" b="0" dirty="0">
                <a:latin typeface="+mj-lt"/>
              </a:rPr>
              <a:t> Multiplying the mean number of earthquakes per year by their estimated energy (using one of the energy–magnitude equations) gives an impression of the importance of very large earthquakes</a:t>
            </a:r>
            <a:r>
              <a:rPr lang="en-US" sz="1600" b="0" dirty="0" smtClean="0">
                <a:latin typeface="+mj-lt"/>
              </a:rPr>
              <a:t>.</a:t>
            </a:r>
          </a:p>
          <a:p>
            <a:pPr algn="just">
              <a:buFontTx/>
              <a:buChar char="•"/>
            </a:pPr>
            <a:endParaRPr lang="en-US" sz="1600" b="0" dirty="0">
              <a:latin typeface="+mj-lt"/>
            </a:endParaRPr>
          </a:p>
          <a:p>
            <a:pPr algn="just">
              <a:buFontTx/>
              <a:buChar char="•"/>
            </a:pPr>
            <a:r>
              <a:rPr lang="en-US" sz="1600" b="0" dirty="0">
                <a:latin typeface="+mj-lt"/>
              </a:rPr>
              <a:t> Ms &gt; 7 are responsible for most of the annual seismic energy. In a year in which a very large earthquake (Ms&gt;8) occurs, most of the annual seismic energy is released in that single event.</a:t>
            </a:r>
          </a:p>
        </p:txBody>
      </p:sp>
      <p:pic>
        <p:nvPicPr>
          <p:cNvPr id="16" name="Picture 9" descr="earthquake-statistics"/>
          <p:cNvPicPr>
            <a:picLocks noChangeAspect="1" noChangeArrowheads="1"/>
          </p:cNvPicPr>
          <p:nvPr/>
        </p:nvPicPr>
        <p:blipFill>
          <a:blip r:embed="rId2" cstate="print"/>
          <a:srcRect/>
          <a:stretch>
            <a:fillRect/>
          </a:stretch>
        </p:blipFill>
        <p:spPr bwMode="auto">
          <a:xfrm>
            <a:off x="5148064" y="1099274"/>
            <a:ext cx="3671888" cy="2468563"/>
          </a:xfrm>
          <a:prstGeom prst="rect">
            <a:avLst/>
          </a:prstGeom>
          <a:noFill/>
          <a:ln w="9525">
            <a:solidFill>
              <a:schemeClr val="tx1"/>
            </a:solidFill>
            <a:miter lim="800000"/>
            <a:headEnd/>
            <a:tailEnd/>
          </a:ln>
        </p:spPr>
      </p:pic>
      <p:sp>
        <p:nvSpPr>
          <p:cNvPr id="17" name="Rectangle 10"/>
          <p:cNvSpPr>
            <a:spLocks noChangeArrowheads="1"/>
          </p:cNvSpPr>
          <p:nvPr/>
        </p:nvSpPr>
        <p:spPr bwMode="auto">
          <a:xfrm>
            <a:off x="107504" y="3567837"/>
            <a:ext cx="8785225" cy="3046988"/>
          </a:xfrm>
          <a:prstGeom prst="rect">
            <a:avLst/>
          </a:prstGeom>
          <a:noFill/>
          <a:ln w="9525">
            <a:noFill/>
            <a:miter lim="800000"/>
            <a:headEnd/>
            <a:tailEnd/>
          </a:ln>
        </p:spPr>
        <p:txBody>
          <a:bodyPr>
            <a:spAutoFit/>
          </a:bodyPr>
          <a:lstStyle/>
          <a:p>
            <a:pPr algn="just">
              <a:buFontTx/>
              <a:buChar char="•"/>
            </a:pPr>
            <a:r>
              <a:rPr lang="en-US" sz="1600" b="0" dirty="0">
                <a:latin typeface="+mj-lt"/>
              </a:rPr>
              <a:t> It is rather difficult to appreciate the amount of energy released in an earthquake from the numerical magnitude alone. A few examples help illustrate the amounts of energy involved. Earthquakes with M</a:t>
            </a:r>
            <a:r>
              <a:rPr lang="en-US" sz="1600" b="0" baseline="-25000" dirty="0">
                <a:latin typeface="+mj-lt"/>
              </a:rPr>
              <a:t>s</a:t>
            </a:r>
            <a:r>
              <a:rPr lang="en-US" sz="1600" b="0" dirty="0">
                <a:latin typeface="+mj-lt"/>
              </a:rPr>
              <a:t>=1 are so weak that they can only be recorded instrumentally; they are referred to as </a:t>
            </a:r>
            <a:r>
              <a:rPr lang="en-US" sz="1600" b="0" dirty="0" err="1">
                <a:latin typeface="+mj-lt"/>
              </a:rPr>
              <a:t>microearthquakes</a:t>
            </a:r>
            <a:r>
              <a:rPr lang="en-US" sz="1600" b="0" dirty="0">
                <a:latin typeface="+mj-lt"/>
              </a:rPr>
              <a:t>. The energy associated with one of these events is equivalent to the kinetic energy of a medium sized automobile weighing 1.5 tons which is travelling at 130 km h</a:t>
            </a:r>
            <a:r>
              <a:rPr lang="en-US" sz="1600" b="0" baseline="30000" dirty="0">
                <a:latin typeface="+mj-lt"/>
              </a:rPr>
              <a:t>-1</a:t>
            </a:r>
            <a:r>
              <a:rPr lang="en-US" sz="1600" b="0" dirty="0">
                <a:latin typeface="+mj-lt"/>
              </a:rPr>
              <a:t> (80 m.p.h.). </a:t>
            </a:r>
          </a:p>
          <a:p>
            <a:pPr algn="just">
              <a:buFontTx/>
              <a:buChar char="•"/>
            </a:pPr>
            <a:r>
              <a:rPr lang="en-US" sz="1600" b="0" dirty="0">
                <a:latin typeface="+mj-lt"/>
              </a:rPr>
              <a:t> The energy released by explosives provides another means of comparison, although the conversion of energy into heat, light and shock waves is proportionately different in the two phenomena. One ton of the explosive trinitrotoluene (TNT) releases about 4.2x10</a:t>
            </a:r>
            <a:r>
              <a:rPr lang="en-US" sz="1600" b="0" baseline="30000" dirty="0">
                <a:latin typeface="+mj-lt"/>
              </a:rPr>
              <a:t>9</a:t>
            </a:r>
            <a:r>
              <a:rPr lang="en-US" sz="1600" b="0" dirty="0">
                <a:latin typeface="+mj-lt"/>
              </a:rPr>
              <a:t> joules of energy. Equation 8 shows that the 11 kiloton atomic bomb which destroyed Hiroshima released about the same amount of energy as an earthquake with magnitude 5.9. The energy released in a 1 megaton nuclear explosion is equivalent to an earthquake with magnitude 7.2; the 2004 Sumatra earthquake (magnitude 9.0) released an amount of energy equivalent to the detonation of 475 megaton bombs.</a:t>
            </a:r>
          </a:p>
        </p:txBody>
      </p:sp>
    </p:spTree>
    <p:extLst>
      <p:ext uri="{BB962C8B-B14F-4D97-AF65-F5344CB8AC3E}">
        <p14:creationId xmlns:p14="http://schemas.microsoft.com/office/powerpoint/2010/main" val="279240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dissolv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dissolve">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7">
                                            <p:txEl>
                                              <p:pRg st="1" end="1"/>
                                            </p:txEl>
                                          </p:spTgt>
                                        </p:tgtEl>
                                        <p:attrNameLst>
                                          <p:attrName>style.visibility</p:attrName>
                                        </p:attrNameLst>
                                      </p:cBhvr>
                                      <p:to>
                                        <p:strVal val="visible"/>
                                      </p:to>
                                    </p:set>
                                    <p:animEffect transition="in" filter="dissolve">
                                      <p:cBhvr>
                                        <p:cTn id="27"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492128"/>
            <a:ext cx="2133600" cy="365125"/>
          </a:xfrm>
          <a:prstGeom prst="rect">
            <a:avLst/>
          </a:prstGeom>
        </p:spPr>
        <p:txBody>
          <a:bodyPr/>
          <a:lstStyle/>
          <a:p>
            <a:fld id="{1085DE87-C515-4485-B35B-A1D496760DEA}" type="slidenum">
              <a:rPr lang="it-IT" sz="1400" b="1" smtClean="0"/>
              <a:pPr/>
              <a:t>134</a:t>
            </a:fld>
            <a:endParaRPr lang="it-IT" sz="1400" b="1" dirty="0"/>
          </a:p>
        </p:txBody>
      </p:sp>
      <p:sp>
        <p:nvSpPr>
          <p:cNvPr id="15" name="Text Box 4"/>
          <p:cNvSpPr txBox="1">
            <a:spLocks noChangeArrowheads="1"/>
          </p:cNvSpPr>
          <p:nvPr/>
        </p:nvSpPr>
        <p:spPr bwMode="auto">
          <a:xfrm>
            <a:off x="252215" y="908720"/>
            <a:ext cx="6192812" cy="642937"/>
          </a:xfrm>
          <a:prstGeom prst="rect">
            <a:avLst/>
          </a:prstGeom>
          <a:noFill/>
          <a:ln w="9525">
            <a:noFill/>
            <a:round/>
            <a:headEnd/>
            <a:tailEnd/>
          </a:ln>
          <a:effec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smtClean="0">
                <a:latin typeface="Calibri" pitchFamily="34" charset="0"/>
              </a:rPr>
              <a:t>Earthquake: frequency</a:t>
            </a:r>
            <a:endParaRPr lang="it-IT" sz="3600" dirty="0">
              <a:latin typeface="Calibri" pitchFamily="34" charset="0"/>
            </a:endParaRPr>
          </a:p>
        </p:txBody>
      </p:sp>
      <p:sp>
        <p:nvSpPr>
          <p:cNvPr id="11" name="Rectangle 3"/>
          <p:cNvSpPr>
            <a:spLocks noChangeArrowheads="1"/>
          </p:cNvSpPr>
          <p:nvPr/>
        </p:nvSpPr>
        <p:spPr bwMode="auto">
          <a:xfrm>
            <a:off x="287016" y="1484784"/>
            <a:ext cx="4718050" cy="2308324"/>
          </a:xfrm>
          <a:prstGeom prst="rect">
            <a:avLst/>
          </a:prstGeom>
          <a:noFill/>
          <a:ln w="9525">
            <a:noFill/>
            <a:miter lim="800000"/>
            <a:headEnd/>
            <a:tailEnd/>
          </a:ln>
        </p:spPr>
        <p:txBody>
          <a:bodyPr>
            <a:spAutoFit/>
          </a:bodyPr>
          <a:lstStyle/>
          <a:p>
            <a:pPr algn="just">
              <a:buFontTx/>
              <a:buChar char="•"/>
            </a:pPr>
            <a:r>
              <a:rPr lang="en-US" sz="1600" b="0" dirty="0">
                <a:latin typeface="+mj-lt"/>
              </a:rPr>
              <a:t>Every year there are many small earthquakes, and only a few large ones. According to a compilation published by </a:t>
            </a:r>
            <a:r>
              <a:rPr lang="en-US" sz="1600" b="0" dirty="0">
                <a:solidFill>
                  <a:srgbClr val="FF0000"/>
                </a:solidFill>
                <a:latin typeface="+mj-lt"/>
              </a:rPr>
              <a:t>Gutenberg and Richter in 1954</a:t>
            </a:r>
            <a:r>
              <a:rPr lang="en-US" sz="1600" b="0" dirty="0">
                <a:latin typeface="+mj-lt"/>
              </a:rPr>
              <a:t>, the mean annual number of earthquakes in the years 1918–1945 with magnitudes 4–4.9 was around 6000, while there were only an average of about 100 earthquakes per year with magnitudes 6–6.9. The relationship between annual frequency (N) and magnitude (M</a:t>
            </a:r>
            <a:r>
              <a:rPr lang="en-US" sz="1600" b="0" baseline="-25000" dirty="0">
                <a:latin typeface="+mj-lt"/>
              </a:rPr>
              <a:t>s</a:t>
            </a:r>
            <a:r>
              <a:rPr lang="en-US" sz="1600" b="0" dirty="0">
                <a:latin typeface="+mj-lt"/>
              </a:rPr>
              <a:t>) is logarithmic and is given by an equation of the form:</a:t>
            </a:r>
            <a:endParaRPr lang="en-US" sz="1800" b="0" dirty="0">
              <a:latin typeface="+mj-lt"/>
            </a:endParaRPr>
          </a:p>
        </p:txBody>
      </p:sp>
      <p:pic>
        <p:nvPicPr>
          <p:cNvPr id="13" name="Picture 6"/>
          <p:cNvPicPr>
            <a:picLocks noChangeAspect="1" noChangeArrowheads="1"/>
          </p:cNvPicPr>
          <p:nvPr/>
        </p:nvPicPr>
        <p:blipFill>
          <a:blip r:embed="rId3" cstate="print"/>
          <a:srcRect/>
          <a:stretch>
            <a:fillRect/>
          </a:stretch>
        </p:blipFill>
        <p:spPr bwMode="auto">
          <a:xfrm>
            <a:off x="5365428" y="1556792"/>
            <a:ext cx="3535363" cy="2190750"/>
          </a:xfrm>
          <a:prstGeom prst="rect">
            <a:avLst/>
          </a:prstGeom>
          <a:noFill/>
          <a:ln w="9525">
            <a:solidFill>
              <a:schemeClr val="tx1"/>
            </a:solidFill>
            <a:miter lim="800000"/>
            <a:headEnd/>
            <a:tailEnd/>
          </a:ln>
          <a:effectLst/>
        </p:spPr>
      </p:pic>
      <p:graphicFrame>
        <p:nvGraphicFramePr>
          <p:cNvPr id="14" name="Object 7"/>
          <p:cNvGraphicFramePr>
            <a:graphicFrameLocks noChangeAspect="1"/>
          </p:cNvGraphicFramePr>
          <p:nvPr>
            <p:extLst/>
          </p:nvPr>
        </p:nvGraphicFramePr>
        <p:xfrm>
          <a:off x="1548359" y="3861048"/>
          <a:ext cx="3533775" cy="411163"/>
        </p:xfrm>
        <a:graphic>
          <a:graphicData uri="http://schemas.openxmlformats.org/presentationml/2006/ole">
            <mc:AlternateContent xmlns:mc="http://schemas.openxmlformats.org/markup-compatibility/2006">
              <mc:Choice xmlns:v="urn:schemas-microsoft-com:vml" Requires="v">
                <p:oleObj spid="_x0000_s136254" name="Equation" r:id="rId4" imgW="2374560" imgH="279360" progId="Equation.3">
                  <p:embed/>
                </p:oleObj>
              </mc:Choice>
              <mc:Fallback>
                <p:oleObj name="Equation" r:id="rId4" imgW="2374560" imgH="2793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8359" y="3861048"/>
                        <a:ext cx="3533775" cy="411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sp>
        <p:nvSpPr>
          <p:cNvPr id="18" name="Rectangle 10"/>
          <p:cNvSpPr>
            <a:spLocks noChangeArrowheads="1"/>
          </p:cNvSpPr>
          <p:nvPr/>
        </p:nvSpPr>
        <p:spPr bwMode="auto">
          <a:xfrm>
            <a:off x="323528" y="4293096"/>
            <a:ext cx="8640763" cy="1631216"/>
          </a:xfrm>
          <a:prstGeom prst="rect">
            <a:avLst/>
          </a:prstGeom>
          <a:noFill/>
          <a:ln w="9525">
            <a:noFill/>
            <a:miter lim="800000"/>
            <a:headEnd/>
            <a:tailEnd/>
          </a:ln>
        </p:spPr>
        <p:txBody>
          <a:bodyPr>
            <a:spAutoFit/>
          </a:bodyPr>
          <a:lstStyle/>
          <a:p>
            <a:pPr algn="just">
              <a:buFontTx/>
              <a:buChar char="•"/>
            </a:pPr>
            <a:r>
              <a:rPr lang="en-US" sz="1600" b="0" dirty="0">
                <a:latin typeface="+mj-lt"/>
              </a:rPr>
              <a:t> The value of a varies between about 8 and 9 from one region to another, while b is approximately unity for regional and global seismicity. </a:t>
            </a:r>
            <a:endParaRPr lang="en-US" sz="1600" b="0" dirty="0" smtClean="0">
              <a:latin typeface="+mj-lt"/>
            </a:endParaRPr>
          </a:p>
          <a:p>
            <a:pPr algn="just">
              <a:buFontTx/>
              <a:buChar char="•"/>
            </a:pPr>
            <a:r>
              <a:rPr lang="en-US" sz="1600" dirty="0" smtClean="0">
                <a:latin typeface="+mj-lt"/>
              </a:rPr>
              <a:t>Low values of b indicate area less </a:t>
            </a:r>
            <a:r>
              <a:rPr lang="en-US" sz="1600" dirty="0" err="1" smtClean="0">
                <a:latin typeface="+mj-lt"/>
              </a:rPr>
              <a:t>fracturated</a:t>
            </a:r>
            <a:r>
              <a:rPr lang="en-US" sz="1600" dirty="0" smtClean="0">
                <a:latin typeface="+mj-lt"/>
              </a:rPr>
              <a:t> and characterize continental rift and deep earthquakes. </a:t>
            </a:r>
          </a:p>
          <a:p>
            <a:pPr algn="just">
              <a:buFontTx/>
              <a:buChar char="•"/>
            </a:pPr>
            <a:r>
              <a:rPr lang="en-US" sz="1600" dirty="0" smtClean="0">
                <a:latin typeface="+mj-lt"/>
              </a:rPr>
              <a:t>High values of b indicate area highly fractured and are typical of oceanic ridges. </a:t>
            </a:r>
          </a:p>
          <a:p>
            <a:pPr algn="just">
              <a:buFontTx/>
              <a:buChar char="•"/>
            </a:pPr>
            <a:r>
              <a:rPr lang="it-IT" sz="1600" dirty="0" smtClean="0"/>
              <a:t>The b value is determined </a:t>
            </a:r>
            <a:r>
              <a:rPr lang="en-US" sz="1600" dirty="0" smtClean="0"/>
              <a:t>with the method of maximum likelihood</a:t>
            </a:r>
            <a:r>
              <a:rPr lang="it-IT" sz="1600" dirty="0" smtClean="0"/>
              <a:t>:</a:t>
            </a:r>
          </a:p>
          <a:p>
            <a:pPr algn="just">
              <a:buFontTx/>
              <a:buChar char="•"/>
            </a:pPr>
            <a:endParaRPr lang="en-US" sz="1600" b="0" dirty="0">
              <a:latin typeface="+mj-lt"/>
            </a:endParaRPr>
          </a:p>
        </p:txBody>
      </p:sp>
      <p:sp>
        <p:nvSpPr>
          <p:cNvPr id="19" name="Rectangle 18"/>
          <p:cNvSpPr/>
          <p:nvPr/>
        </p:nvSpPr>
        <p:spPr>
          <a:xfrm>
            <a:off x="465374" y="6255023"/>
            <a:ext cx="8496944" cy="338554"/>
          </a:xfrm>
          <a:prstGeom prst="rect">
            <a:avLst/>
          </a:prstGeom>
        </p:spPr>
        <p:txBody>
          <a:bodyPr wrap="square">
            <a:spAutoFit/>
          </a:bodyPr>
          <a:lstStyle/>
          <a:p>
            <a:r>
              <a:rPr lang="it-IT" sz="1600" dirty="0" smtClean="0">
                <a:latin typeface="+mj-lt"/>
              </a:rPr>
              <a:t>The Gutenberg Richter law characterize a seismic area and is important for seismic hazard</a:t>
            </a:r>
            <a:endParaRPr lang="it-IT" sz="1600" dirty="0">
              <a:latin typeface="+mj-lt"/>
            </a:endParaRPr>
          </a:p>
        </p:txBody>
      </p:sp>
      <p:graphicFrame>
        <p:nvGraphicFramePr>
          <p:cNvPr id="223235" name="Object 3"/>
          <p:cNvGraphicFramePr>
            <a:graphicFrameLocks noChangeAspect="1"/>
          </p:cNvGraphicFramePr>
          <p:nvPr>
            <p:extLst/>
          </p:nvPr>
        </p:nvGraphicFramePr>
        <p:xfrm>
          <a:off x="1836391" y="5571126"/>
          <a:ext cx="1171992" cy="576064"/>
        </p:xfrm>
        <a:graphic>
          <a:graphicData uri="http://schemas.openxmlformats.org/presentationml/2006/ole">
            <mc:AlternateContent xmlns:mc="http://schemas.openxmlformats.org/markup-compatibility/2006">
              <mc:Choice xmlns:v="urn:schemas-microsoft-com:vml" Requires="v">
                <p:oleObj spid="_x0000_s136255" name="Equation" r:id="rId6" imgW="799920" imgH="393480" progId="Equation.3">
                  <p:embed/>
                </p:oleObj>
              </mc:Choice>
              <mc:Fallback>
                <p:oleObj name="Equation" r:id="rId6" imgW="79992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6391" y="5571126"/>
                        <a:ext cx="1171992" cy="5760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3236" name="Object 4"/>
          <p:cNvGraphicFramePr>
            <a:graphicFrameLocks noChangeAspect="1"/>
          </p:cNvGraphicFramePr>
          <p:nvPr>
            <p:extLst/>
          </p:nvPr>
        </p:nvGraphicFramePr>
        <p:xfrm>
          <a:off x="4788719" y="5598304"/>
          <a:ext cx="2575463" cy="652016"/>
        </p:xfrm>
        <a:graphic>
          <a:graphicData uri="http://schemas.openxmlformats.org/presentationml/2006/ole">
            <mc:AlternateContent xmlns:mc="http://schemas.openxmlformats.org/markup-compatibility/2006">
              <mc:Choice xmlns:v="urn:schemas-microsoft-com:vml" Requires="v">
                <p:oleObj spid="_x0000_s136256" name="Equation" r:id="rId8" imgW="2006280" imgH="507960" progId="Equation.3">
                  <p:embed/>
                </p:oleObj>
              </mc:Choice>
              <mc:Fallback>
                <p:oleObj name="Equation" r:id="rId8" imgW="2006280" imgH="5079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8719" y="5598304"/>
                        <a:ext cx="2575463" cy="6520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7490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dissolve">
                                      <p:cBhvr>
                                        <p:cTn id="22" dur="500"/>
                                        <p:tgtEl>
                                          <p:spTgt spid="1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animEffect transition="in" filter="dissolve">
                                      <p:cBhvr>
                                        <p:cTn id="27" dur="500"/>
                                        <p:tgtEl>
                                          <p:spTgt spid="1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8">
                                            <p:txEl>
                                              <p:pRg st="2" end="2"/>
                                            </p:txEl>
                                          </p:spTgt>
                                        </p:tgtEl>
                                        <p:attrNameLst>
                                          <p:attrName>style.visibility</p:attrName>
                                        </p:attrNameLst>
                                      </p:cBhvr>
                                      <p:to>
                                        <p:strVal val="visible"/>
                                      </p:to>
                                    </p:set>
                                    <p:animEffect transition="in" filter="dissolve">
                                      <p:cBhvr>
                                        <p:cTn id="32" dur="500"/>
                                        <p:tgtEl>
                                          <p:spTgt spid="1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8">
                                            <p:txEl>
                                              <p:pRg st="3" end="3"/>
                                            </p:txEl>
                                          </p:spTgt>
                                        </p:tgtEl>
                                        <p:attrNameLst>
                                          <p:attrName>style.visibility</p:attrName>
                                        </p:attrNameLst>
                                      </p:cBhvr>
                                      <p:to>
                                        <p:strVal val="visible"/>
                                      </p:to>
                                    </p:set>
                                    <p:animEffect transition="in" filter="dissolve">
                                      <p:cBhvr>
                                        <p:cTn id="37"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a:stretch>
            <a:fillRect/>
          </a:stretch>
        </p:blipFill>
        <p:spPr bwMode="auto">
          <a:xfrm rot="60000">
            <a:off x="1810447" y="1170831"/>
            <a:ext cx="5328592" cy="5404967"/>
          </a:xfrm>
          <a:prstGeom prst="rect">
            <a:avLst/>
          </a:prstGeom>
          <a:noFill/>
          <a:ln w="9525">
            <a:noFill/>
            <a:miter lim="800000"/>
            <a:headEnd/>
            <a:tailEnd/>
          </a:ln>
        </p:spPr>
      </p:pic>
    </p:spTree>
    <p:extLst>
      <p:ext uri="{BB962C8B-B14F-4D97-AF65-F5344CB8AC3E}">
        <p14:creationId xmlns:p14="http://schemas.microsoft.com/office/powerpoint/2010/main" val="1016662189"/>
      </p:ext>
    </p:extLst>
  </p:cSld>
  <p:clrMapOvr>
    <a:masterClrMapping/>
  </p:clrMapOvr>
  <p:transition spd="med"/>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rot="-60000">
            <a:off x="296490" y="1340768"/>
            <a:ext cx="8477250" cy="5429250"/>
          </a:xfrm>
          <a:prstGeom prst="rect">
            <a:avLst/>
          </a:prstGeom>
          <a:noFill/>
          <a:ln w="9525">
            <a:noFill/>
            <a:miter lim="800000"/>
            <a:headEnd/>
            <a:tailEnd/>
          </a:ln>
        </p:spPr>
      </p:pic>
    </p:spTree>
    <p:extLst>
      <p:ext uri="{BB962C8B-B14F-4D97-AF65-F5344CB8AC3E}">
        <p14:creationId xmlns:p14="http://schemas.microsoft.com/office/powerpoint/2010/main" val="2726766617"/>
      </p:ext>
    </p:extLst>
  </p:cSld>
  <p:clrMapOvr>
    <a:masterClrMapping/>
  </p:clrMapOvr>
  <p:transition spd="med"/>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a:stretch>
            <a:fillRect/>
          </a:stretch>
        </p:blipFill>
        <p:spPr bwMode="auto">
          <a:xfrm rot="-60000">
            <a:off x="683568" y="1412776"/>
            <a:ext cx="7488832" cy="5139222"/>
          </a:xfrm>
          <a:prstGeom prst="rect">
            <a:avLst/>
          </a:prstGeom>
          <a:noFill/>
          <a:ln w="9525">
            <a:noFill/>
            <a:miter lim="800000"/>
            <a:headEnd/>
            <a:tailEnd/>
          </a:ln>
        </p:spPr>
      </p:pic>
    </p:spTree>
    <p:extLst>
      <p:ext uri="{BB962C8B-B14F-4D97-AF65-F5344CB8AC3E}">
        <p14:creationId xmlns:p14="http://schemas.microsoft.com/office/powerpoint/2010/main" val="4255417261"/>
      </p:ext>
    </p:extLst>
  </p:cSld>
  <p:clrMapOvr>
    <a:masterClrMapping/>
  </p:clrMapOvr>
  <p:transition spd="med"/>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5755" y="2006712"/>
            <a:ext cx="4042430" cy="4112921"/>
          </a:xfrm>
          <a:prstGeom prst="rect">
            <a:avLst/>
          </a:prstGeom>
        </p:spPr>
        <p:txBody>
          <a:bodyPr wrap="square">
            <a:spAutoFit/>
          </a:bodyPr>
          <a:lstStyle/>
          <a:p>
            <a:pPr algn="just"/>
            <a:r>
              <a:rPr lang="it-IT" sz="1633" dirty="0">
                <a:cs typeface="Times New Roman" pitchFamily="18" charset="0"/>
              </a:rPr>
              <a:t>Guardando la mappa dei terremoti italiani dall’anno 1000 al 2006, è facile notare che </a:t>
            </a:r>
            <a:r>
              <a:rPr lang="it-IT" sz="1633" b="1" dirty="0">
                <a:cs typeface="Times New Roman" pitchFamily="18" charset="0"/>
              </a:rPr>
              <a:t>i terremoti spesso avvengono in zone già colpite in passato</a:t>
            </a:r>
            <a:r>
              <a:rPr lang="it-IT" sz="1633" dirty="0">
                <a:cs typeface="Times New Roman" pitchFamily="18" charset="0"/>
              </a:rPr>
              <a:t>. Gli eventi storici più forti si sono verificati in Sicilia, nelle Alpi orientali e lungo gli Appennini centro-meridionali, dall’Abruzzo alla Calabria. Ma ci sono stati terremoti importanti anche nell’Appennino centro-settentrionale e nel Gargano.</a:t>
            </a:r>
            <a:r>
              <a:rPr lang="it-IT" sz="1633" dirty="0"/>
              <a:t> In particolare, </a:t>
            </a:r>
            <a:r>
              <a:rPr lang="it-IT" sz="1633" b="1" dirty="0"/>
              <a:t>dal 1900 ad oggi si sono verificati 30 terremoti molto forti (Mw≥5.8)</a:t>
            </a:r>
            <a:r>
              <a:rPr lang="it-IT" sz="1633" dirty="0"/>
              <a:t>, alcuni dei quali sono stati catastrofici. Qui di seguito li riportiamo in ordine cronologico. </a:t>
            </a:r>
            <a:r>
              <a:rPr lang="it-IT" sz="1633" b="1" dirty="0"/>
              <a:t>Il più forte tra questi è il terremoto che nel 1908 distrusse Messina e Reggio Calabria.</a:t>
            </a:r>
            <a:endParaRPr lang="it-IT" sz="1633" dirty="0">
              <a:cs typeface="Times New Roman" pitchFamily="18" charset="0"/>
            </a:endParaRPr>
          </a:p>
        </p:txBody>
      </p:sp>
      <p:pic>
        <p:nvPicPr>
          <p:cNvPr id="124930" name="Picture 2" descr="https://ingvterremoti.files.wordpress.com/2015/06/figura11_cpti-11.jpg"/>
          <p:cNvPicPr>
            <a:picLocks noChangeAspect="1" noChangeArrowheads="1"/>
          </p:cNvPicPr>
          <p:nvPr/>
        </p:nvPicPr>
        <p:blipFill>
          <a:blip r:embed="rId2"/>
          <a:srcRect/>
          <a:stretch>
            <a:fillRect/>
          </a:stretch>
        </p:blipFill>
        <p:spPr bwMode="auto">
          <a:xfrm>
            <a:off x="5243469" y="1819901"/>
            <a:ext cx="3428352" cy="4849459"/>
          </a:xfrm>
          <a:prstGeom prst="rect">
            <a:avLst/>
          </a:prstGeom>
          <a:noFill/>
        </p:spPr>
      </p:pic>
      <p:sp>
        <p:nvSpPr>
          <p:cNvPr id="7" name="Rectangle 6"/>
          <p:cNvSpPr/>
          <p:nvPr/>
        </p:nvSpPr>
        <p:spPr>
          <a:xfrm>
            <a:off x="5223233" y="1539689"/>
            <a:ext cx="3459735" cy="315599"/>
          </a:xfrm>
          <a:prstGeom prst="rect">
            <a:avLst/>
          </a:prstGeom>
        </p:spPr>
        <p:txBody>
          <a:bodyPr wrap="square">
            <a:spAutoFit/>
          </a:bodyPr>
          <a:lstStyle/>
          <a:p>
            <a:r>
              <a:rPr lang="it-IT" sz="1451" dirty="0"/>
              <a:t>La sismicità dall’anno 1000 al 2006 by INGV</a:t>
            </a:r>
          </a:p>
        </p:txBody>
      </p:sp>
      <p:sp>
        <p:nvSpPr>
          <p:cNvPr id="8" name="TextBox 7"/>
          <p:cNvSpPr txBox="1"/>
          <p:nvPr/>
        </p:nvSpPr>
        <p:spPr>
          <a:xfrm>
            <a:off x="1" y="911846"/>
            <a:ext cx="9144000" cy="650627"/>
          </a:xfrm>
          <a:prstGeom prst="rect">
            <a:avLst/>
          </a:prstGeom>
          <a:noFill/>
        </p:spPr>
        <p:txBody>
          <a:bodyPr wrap="square" rtlCol="0">
            <a:spAutoFit/>
          </a:bodyPr>
          <a:lstStyle/>
          <a:p>
            <a:pPr algn="ctr"/>
            <a:r>
              <a:rPr lang="it-IT" sz="3628" b="1" dirty="0"/>
              <a:t>Terremoti passati</a:t>
            </a:r>
          </a:p>
        </p:txBody>
      </p:sp>
    </p:spTree>
    <p:extLst>
      <p:ext uri="{BB962C8B-B14F-4D97-AF65-F5344CB8AC3E}">
        <p14:creationId xmlns:p14="http://schemas.microsoft.com/office/powerpoint/2010/main" val="33708587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2786" y="1960736"/>
            <a:ext cx="3571667" cy="1600053"/>
          </a:xfrm>
          <a:prstGeom prst="rect">
            <a:avLst/>
          </a:prstGeom>
        </p:spPr>
        <p:txBody>
          <a:bodyPr wrap="square">
            <a:spAutoFit/>
          </a:bodyPr>
          <a:lstStyle/>
          <a:p>
            <a:pPr algn="just"/>
            <a:r>
              <a:rPr lang="it-IT" sz="1633" dirty="0"/>
              <a:t>Guardando la mappa degli ultimi 30 anni (1985-2014) di sismicità si nota che i terremoti recenti sono localizzati in aree distribuite principalmente lungo la fascia al di sotto degli Appennini, dell’arco Calabro e delle Alpi.</a:t>
            </a:r>
          </a:p>
        </p:txBody>
      </p:sp>
      <p:pic>
        <p:nvPicPr>
          <p:cNvPr id="125954" name="Picture 2" descr="https://ingvterremoti.files.wordpress.com/2015/06/figura12_1985-2014.jpg"/>
          <p:cNvPicPr>
            <a:picLocks noChangeAspect="1" noChangeArrowheads="1"/>
          </p:cNvPicPr>
          <p:nvPr/>
        </p:nvPicPr>
        <p:blipFill>
          <a:blip r:embed="rId2"/>
          <a:srcRect/>
          <a:stretch>
            <a:fillRect/>
          </a:stretch>
        </p:blipFill>
        <p:spPr bwMode="auto">
          <a:xfrm>
            <a:off x="4886972" y="1556755"/>
            <a:ext cx="3665291" cy="5184613"/>
          </a:xfrm>
          <a:prstGeom prst="rect">
            <a:avLst/>
          </a:prstGeom>
          <a:noFill/>
        </p:spPr>
      </p:pic>
      <p:sp>
        <p:nvSpPr>
          <p:cNvPr id="6" name="TextBox 5"/>
          <p:cNvSpPr txBox="1"/>
          <p:nvPr/>
        </p:nvSpPr>
        <p:spPr>
          <a:xfrm>
            <a:off x="1" y="932653"/>
            <a:ext cx="9144000" cy="650627"/>
          </a:xfrm>
          <a:prstGeom prst="rect">
            <a:avLst/>
          </a:prstGeom>
          <a:noFill/>
        </p:spPr>
        <p:txBody>
          <a:bodyPr wrap="square" rtlCol="0">
            <a:spAutoFit/>
          </a:bodyPr>
          <a:lstStyle/>
          <a:p>
            <a:pPr algn="ctr"/>
            <a:r>
              <a:rPr lang="it-IT" sz="3628" b="1" dirty="0"/>
              <a:t>Terremoti recenti</a:t>
            </a:r>
          </a:p>
        </p:txBody>
      </p:sp>
      <p:sp>
        <p:nvSpPr>
          <p:cNvPr id="7" name="Rectangle 6"/>
          <p:cNvSpPr/>
          <p:nvPr/>
        </p:nvSpPr>
        <p:spPr>
          <a:xfrm>
            <a:off x="1218009" y="5701624"/>
            <a:ext cx="3452264" cy="678647"/>
          </a:xfrm>
          <a:prstGeom prst="rect">
            <a:avLst/>
          </a:prstGeom>
        </p:spPr>
        <p:txBody>
          <a:bodyPr wrap="square">
            <a:spAutoFit/>
          </a:bodyPr>
          <a:lstStyle/>
          <a:p>
            <a:r>
              <a:rPr lang="it-IT" sz="1270" dirty="0"/>
              <a:t>La sismicità dal 1985 al 2014. Sono mostrati i terremoti di magnitudo ML≥2.0 registrati dalla Rete Sismica Nazionale </a:t>
            </a:r>
          </a:p>
        </p:txBody>
      </p:sp>
    </p:spTree>
    <p:extLst>
      <p:ext uri="{BB962C8B-B14F-4D97-AF65-F5344CB8AC3E}">
        <p14:creationId xmlns:p14="http://schemas.microsoft.com/office/powerpoint/2010/main" val="5773398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print"/>
          <a:srcRect/>
          <a:stretch>
            <a:fillRect/>
          </a:stretch>
        </p:blipFill>
        <p:spPr bwMode="auto">
          <a:xfrm>
            <a:off x="251520" y="1844824"/>
            <a:ext cx="8686800" cy="4429125"/>
          </a:xfrm>
          <a:prstGeom prst="rect">
            <a:avLst/>
          </a:prstGeom>
          <a:noFill/>
          <a:ln w="9525">
            <a:noFill/>
            <a:miter lim="800000"/>
            <a:headEnd/>
            <a:tailEnd/>
          </a:ln>
        </p:spPr>
      </p:pic>
    </p:spTree>
    <p:extLst>
      <p:ext uri="{BB962C8B-B14F-4D97-AF65-F5344CB8AC3E}">
        <p14:creationId xmlns:p14="http://schemas.microsoft.com/office/powerpoint/2010/main" val="13455786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s://ingvterremoti.files.wordpress.com/2012/05/pericolositc3a02.jpg?w=528&amp;h=515">
            <a:hlinkClick r:id="rId2"/>
          </p:cNvPr>
          <p:cNvPicPr>
            <a:picLocks noChangeAspect="1" noChangeArrowheads="1"/>
          </p:cNvPicPr>
          <p:nvPr/>
        </p:nvPicPr>
        <p:blipFill>
          <a:blip r:embed="rId3"/>
          <a:srcRect/>
          <a:stretch>
            <a:fillRect/>
          </a:stretch>
        </p:blipFill>
        <p:spPr bwMode="auto">
          <a:xfrm>
            <a:off x="4391611" y="2003735"/>
            <a:ext cx="4561920" cy="4449601"/>
          </a:xfrm>
          <a:prstGeom prst="rect">
            <a:avLst/>
          </a:prstGeom>
          <a:noFill/>
        </p:spPr>
      </p:pic>
      <p:sp>
        <p:nvSpPr>
          <p:cNvPr id="5" name="Rectangle 4"/>
          <p:cNvSpPr/>
          <p:nvPr/>
        </p:nvSpPr>
        <p:spPr>
          <a:xfrm>
            <a:off x="1" y="1891597"/>
            <a:ext cx="4274231" cy="4334392"/>
          </a:xfrm>
          <a:prstGeom prst="rect">
            <a:avLst/>
          </a:prstGeom>
        </p:spPr>
        <p:txBody>
          <a:bodyPr wrap="square">
            <a:spAutoFit/>
          </a:bodyPr>
          <a:lstStyle/>
          <a:p>
            <a:pPr algn="just"/>
            <a:r>
              <a:rPr lang="it-IT" sz="1451" dirty="0"/>
              <a:t>Per questo l’INGV ha realizzato la mappa della</a:t>
            </a:r>
            <a:r>
              <a:rPr lang="it-IT" sz="1451" b="1" dirty="0"/>
              <a:t> pericolosità sismica</a:t>
            </a:r>
            <a:r>
              <a:rPr lang="it-IT" sz="1451" dirty="0"/>
              <a:t> (</a:t>
            </a:r>
            <a:r>
              <a:rPr lang="it-IT" sz="1451" b="1" dirty="0">
                <a:solidFill>
                  <a:srgbClr val="FFC000"/>
                </a:solidFill>
              </a:rPr>
              <a:t>zonesismiche.mi.ingv.it</a:t>
            </a:r>
            <a:r>
              <a:rPr lang="it-IT" sz="1451" dirty="0"/>
              <a:t>). Questa mappa si basa sull’analisi dei terremoti del passato, sulle informazioni geologiche disponibili e sulle conoscenze che si hanno sul modo in cui si propagano le onde (e quindi l’energia) dall’ipocentro all’area in esame. Confrontando tutte queste informazioni è possibile ottenere i valori di scuotimento del terreno in un dato luogo a causa di un probabile terremoto, vicino o lontano che sia: tali valori sono espressi in termini di </a:t>
            </a:r>
            <a:r>
              <a:rPr lang="it-IT" sz="1451" b="1" dirty="0"/>
              <a:t>accelerazione massima orizzontale del suolo</a:t>
            </a:r>
            <a:r>
              <a:rPr lang="it-IT" sz="1451" dirty="0"/>
              <a:t> rispetto a </a:t>
            </a:r>
            <a:r>
              <a:rPr lang="it-IT" sz="1451" b="1" i="1" dirty="0"/>
              <a:t>g</a:t>
            </a:r>
            <a:r>
              <a:rPr lang="it-IT" sz="1451" dirty="0"/>
              <a:t> (l’accelerazione di gravità). La stima della pericolosità sismica fornisce l’accelerazione massima attesa su suolo rigido con una probabilità di superamento del 10% in 50 anni. Questa mappa, in continuo aggiornamento, mostra la pericolosità delle varie zone dal minimo (colore grigio) al massimo (colore viola).</a:t>
            </a:r>
          </a:p>
        </p:txBody>
      </p:sp>
      <p:sp>
        <p:nvSpPr>
          <p:cNvPr id="4" name="Rectangle 3"/>
          <p:cNvSpPr/>
          <p:nvPr/>
        </p:nvSpPr>
        <p:spPr>
          <a:xfrm>
            <a:off x="-297768" y="1043954"/>
            <a:ext cx="9144000" cy="483209"/>
          </a:xfrm>
          <a:prstGeom prst="rect">
            <a:avLst/>
          </a:prstGeom>
        </p:spPr>
        <p:txBody>
          <a:bodyPr wrap="square">
            <a:spAutoFit/>
          </a:bodyPr>
          <a:lstStyle/>
          <a:p>
            <a:pPr algn="ctr"/>
            <a:r>
              <a:rPr lang="it-IT" sz="2540" b="1" dirty="0"/>
              <a:t>Pericolosità sismica del territorio nazionale</a:t>
            </a:r>
          </a:p>
        </p:txBody>
      </p:sp>
    </p:spTree>
    <p:extLst>
      <p:ext uri="{BB962C8B-B14F-4D97-AF65-F5344CB8AC3E}">
        <p14:creationId xmlns:p14="http://schemas.microsoft.com/office/powerpoint/2010/main" val="23697440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944" y="1899824"/>
            <a:ext cx="4221769" cy="4557658"/>
          </a:xfrm>
          <a:prstGeom prst="rect">
            <a:avLst/>
          </a:prstGeom>
        </p:spPr>
        <p:txBody>
          <a:bodyPr wrap="square">
            <a:spAutoFit/>
          </a:bodyPr>
          <a:lstStyle/>
          <a:p>
            <a:pPr algn="just"/>
            <a:r>
              <a:rPr lang="it-IT" sz="1451" dirty="0"/>
              <a:t>La mappa di pericolosità è uno strumento fondamentale per la realizzazione di misure di prevenzione che consentano di ridurre gli effetti dei terremoti, per esempio costruendo edifici resistenti alle vibrazioni dei terremoti più forti che possiamo aspettarci in una determinata zona. Sulla base della mappa di pericolosità sismica, infatti, la legge italiana ha classificato il territorio nazionale in 4 zone: dalla zona 1, dove potrebbero verificarsi terremoti molto forti, alla zona 4, a bassa pericolosità ma comunque a rischio per la presenza di edifici vulnerabili.</a:t>
            </a:r>
          </a:p>
          <a:p>
            <a:pPr algn="just"/>
            <a:r>
              <a:rPr lang="it-IT" sz="1451" dirty="0"/>
              <a:t>Circa il 60% dei comuni italiani è classificato nelle prime tre zone. I comuni devono rispettare precise norme sulla progettazione e realizzazione delle costruzioni nuove e sull’adeguamento di quelle vecchie. Tali norme, aggiornate nel luglio 2009, stabiliscono cosa deve essere fatto, in ogni punto del territorio nazionale, in fase di progettazione delle strutture e contengono inoltre nuove regole per il rafforzamento delle strutture esistenti.</a:t>
            </a:r>
          </a:p>
        </p:txBody>
      </p:sp>
      <p:pic>
        <p:nvPicPr>
          <p:cNvPr id="128002" name="Picture 2" descr="mappa_opcm3519"/>
          <p:cNvPicPr>
            <a:picLocks noChangeAspect="1" noChangeArrowheads="1"/>
          </p:cNvPicPr>
          <p:nvPr/>
        </p:nvPicPr>
        <p:blipFill>
          <a:blip r:embed="rId2"/>
          <a:srcRect/>
          <a:stretch>
            <a:fillRect/>
          </a:stretch>
        </p:blipFill>
        <p:spPr bwMode="auto">
          <a:xfrm>
            <a:off x="4959515" y="1692735"/>
            <a:ext cx="3394665" cy="4860328"/>
          </a:xfrm>
          <a:prstGeom prst="rect">
            <a:avLst/>
          </a:prstGeom>
          <a:noFill/>
        </p:spPr>
      </p:pic>
      <p:sp>
        <p:nvSpPr>
          <p:cNvPr id="6" name="Rectangle 5"/>
          <p:cNvSpPr/>
          <p:nvPr/>
        </p:nvSpPr>
        <p:spPr>
          <a:xfrm>
            <a:off x="-297768" y="980728"/>
            <a:ext cx="9144000" cy="483209"/>
          </a:xfrm>
          <a:prstGeom prst="rect">
            <a:avLst/>
          </a:prstGeom>
        </p:spPr>
        <p:txBody>
          <a:bodyPr wrap="square">
            <a:spAutoFit/>
          </a:bodyPr>
          <a:lstStyle/>
          <a:p>
            <a:pPr algn="ctr"/>
            <a:r>
              <a:rPr lang="it-IT" sz="2540" b="1" dirty="0"/>
              <a:t>Pericolosità sismica del territorio nazionale</a:t>
            </a:r>
          </a:p>
        </p:txBody>
      </p:sp>
    </p:spTree>
    <p:extLst>
      <p:ext uri="{BB962C8B-B14F-4D97-AF65-F5344CB8AC3E}">
        <p14:creationId xmlns:p14="http://schemas.microsoft.com/office/powerpoint/2010/main" val="24886910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142</a:t>
            </a:fld>
            <a:endParaRPr lang="it-IT" sz="1400" b="1" dirty="0"/>
          </a:p>
        </p:txBody>
      </p:sp>
      <p:sp>
        <p:nvSpPr>
          <p:cNvPr id="7" name="Text Box 2"/>
          <p:cNvSpPr txBox="1">
            <a:spLocks noChangeArrowheads="1"/>
          </p:cNvSpPr>
          <p:nvPr/>
        </p:nvSpPr>
        <p:spPr bwMode="auto">
          <a:xfrm>
            <a:off x="323528" y="1844824"/>
            <a:ext cx="3505200" cy="3693319"/>
          </a:xfrm>
          <a:prstGeom prst="rect">
            <a:avLst/>
          </a:prstGeom>
          <a:noFill/>
          <a:ln w="9525">
            <a:noFill/>
            <a:miter lim="800000"/>
            <a:headEnd/>
            <a:tailEnd/>
          </a:ln>
        </p:spPr>
        <p:txBody>
          <a:bodyPr>
            <a:spAutoFit/>
          </a:bodyPr>
          <a:lstStyle/>
          <a:p>
            <a:pPr>
              <a:spcBef>
                <a:spcPct val="50000"/>
              </a:spcBef>
            </a:pPr>
            <a:r>
              <a:rPr lang="en-US" sz="1800" dirty="0"/>
              <a:t>The size of the area that slips during an earthquake is increases with earthquake size.</a:t>
            </a:r>
          </a:p>
          <a:p>
            <a:pPr>
              <a:spcBef>
                <a:spcPct val="50000"/>
              </a:spcBef>
            </a:pPr>
            <a:r>
              <a:rPr lang="en-US" sz="1800" dirty="0"/>
              <a:t>The largest earthquakes generally rupture the entire depth of the fault, which is controlled by temperature. </a:t>
            </a:r>
          </a:p>
          <a:p>
            <a:pPr>
              <a:spcBef>
                <a:spcPct val="50000"/>
              </a:spcBef>
            </a:pPr>
            <a:r>
              <a:rPr lang="en-US" sz="1800" dirty="0"/>
              <a:t>The temperature increases with depth to a point where the rocks become plastic and no longer store the elastic strain energy necessary to fail suddenly.</a:t>
            </a:r>
          </a:p>
        </p:txBody>
      </p:sp>
      <p:pic>
        <p:nvPicPr>
          <p:cNvPr id="8" name="Picture 3" descr="eq_rupt_area"/>
          <p:cNvPicPr>
            <a:picLocks noChangeAspect="1" noChangeArrowheads="1"/>
          </p:cNvPicPr>
          <p:nvPr/>
        </p:nvPicPr>
        <p:blipFill>
          <a:blip r:embed="rId2" cstate="print"/>
          <a:srcRect/>
          <a:stretch>
            <a:fillRect/>
          </a:stretch>
        </p:blipFill>
        <p:spPr bwMode="auto">
          <a:xfrm>
            <a:off x="5105400" y="1752600"/>
            <a:ext cx="3268663" cy="1806575"/>
          </a:xfrm>
          <a:prstGeom prst="rect">
            <a:avLst/>
          </a:prstGeom>
          <a:noFill/>
          <a:ln w="9525">
            <a:noFill/>
            <a:miter lim="800000"/>
            <a:headEnd/>
            <a:tailEnd/>
          </a:ln>
        </p:spPr>
      </p:pic>
      <p:sp>
        <p:nvSpPr>
          <p:cNvPr id="9" name="Text Box 4"/>
          <p:cNvSpPr txBox="1">
            <a:spLocks noChangeArrowheads="1"/>
          </p:cNvSpPr>
          <p:nvPr/>
        </p:nvSpPr>
        <p:spPr bwMode="auto">
          <a:xfrm>
            <a:off x="4716016" y="3717032"/>
            <a:ext cx="4038600" cy="915988"/>
          </a:xfrm>
          <a:prstGeom prst="rect">
            <a:avLst/>
          </a:prstGeom>
          <a:noFill/>
          <a:ln w="9525">
            <a:noFill/>
            <a:miter lim="800000"/>
            <a:headEnd/>
            <a:tailEnd/>
          </a:ln>
        </p:spPr>
        <p:txBody>
          <a:bodyPr>
            <a:spAutoFit/>
          </a:bodyPr>
          <a:lstStyle/>
          <a:p>
            <a:pPr>
              <a:spcBef>
                <a:spcPct val="50000"/>
              </a:spcBef>
            </a:pPr>
            <a:r>
              <a:rPr lang="en-US" sz="1800" dirty="0"/>
              <a:t>The shaded regions on the fault surface are the areas that rupture during different size events</a:t>
            </a:r>
          </a:p>
        </p:txBody>
      </p:sp>
    </p:spTree>
    <p:extLst>
      <p:ext uri="{BB962C8B-B14F-4D97-AF65-F5344CB8AC3E}">
        <p14:creationId xmlns:p14="http://schemas.microsoft.com/office/powerpoint/2010/main" val="357138242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143</a:t>
            </a:fld>
            <a:endParaRPr lang="it-IT" sz="1400" b="1" dirty="0"/>
          </a:p>
        </p:txBody>
      </p:sp>
      <p:sp>
        <p:nvSpPr>
          <p:cNvPr id="15" name="Text Box 4"/>
          <p:cNvSpPr txBox="1">
            <a:spLocks noChangeArrowheads="1"/>
          </p:cNvSpPr>
          <p:nvPr/>
        </p:nvSpPr>
        <p:spPr bwMode="auto">
          <a:xfrm>
            <a:off x="467098" y="1084467"/>
            <a:ext cx="6192812" cy="642937"/>
          </a:xfrm>
          <a:prstGeom prst="rect">
            <a:avLst/>
          </a:prstGeom>
          <a:noFill/>
          <a:ln w="9525">
            <a:noFill/>
            <a:round/>
            <a:headEnd/>
            <a:tailEnd/>
          </a:ln>
          <a:effec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smtClean="0">
                <a:latin typeface="Calibri" pitchFamily="34" charset="0"/>
              </a:rPr>
              <a:t>Earthquake: aftershock</a:t>
            </a:r>
            <a:endParaRPr lang="it-IT" sz="3600" dirty="0">
              <a:latin typeface="Calibri" pitchFamily="34" charset="0"/>
            </a:endParaRPr>
          </a:p>
        </p:txBody>
      </p:sp>
      <p:grpSp>
        <p:nvGrpSpPr>
          <p:cNvPr id="11" name="Group 12"/>
          <p:cNvGrpSpPr>
            <a:grpSpLocks/>
          </p:cNvGrpSpPr>
          <p:nvPr/>
        </p:nvGrpSpPr>
        <p:grpSpPr bwMode="auto">
          <a:xfrm>
            <a:off x="395536" y="1876654"/>
            <a:ext cx="8640763" cy="1569660"/>
            <a:chOff x="107504" y="1412776"/>
            <a:chExt cx="8640960" cy="1569472"/>
          </a:xfrm>
        </p:grpSpPr>
        <p:sp>
          <p:nvSpPr>
            <p:cNvPr id="12" name="TextBox 11"/>
            <p:cNvSpPr txBox="1"/>
            <p:nvPr/>
          </p:nvSpPr>
          <p:spPr>
            <a:xfrm>
              <a:off x="107504" y="1412776"/>
              <a:ext cx="8640960" cy="1569472"/>
            </a:xfrm>
            <a:prstGeom prst="rect">
              <a:avLst/>
            </a:prstGeom>
            <a:noFill/>
          </p:spPr>
          <p:txBody>
            <a:bodyPr>
              <a:spAutoFit/>
            </a:bodyPr>
            <a:lstStyle/>
            <a:p>
              <a:pPr marL="342900" indent="-342900" algn="just">
                <a:buFontTx/>
                <a:buAutoNum type="arabicPeriod"/>
                <a:defRPr/>
              </a:pPr>
              <a:r>
                <a:rPr lang="en-US" sz="1600" dirty="0" smtClean="0"/>
                <a:t>Occur after each strong earthquake</a:t>
              </a:r>
            </a:p>
            <a:p>
              <a:pPr marL="342900" indent="-342900" algn="just">
                <a:buFontTx/>
                <a:buAutoNum type="arabicPeriod"/>
                <a:defRPr/>
              </a:pPr>
              <a:r>
                <a:rPr lang="en-US" sz="1600" dirty="0" smtClean="0"/>
                <a:t>The biggest replica is typically at least one unit of magnitude smaller than the main event</a:t>
              </a:r>
              <a:endParaRPr lang="it-IT" sz="1600" dirty="0">
                <a:latin typeface="+mn-lt"/>
                <a:cs typeface="Arial" charset="0"/>
              </a:endParaRPr>
            </a:p>
            <a:p>
              <a:pPr marL="342900" indent="-342900" algn="just">
                <a:buFontTx/>
                <a:buAutoNum type="arabicPeriod"/>
                <a:defRPr/>
              </a:pPr>
              <a:r>
                <a:rPr lang="en-US" sz="1600" dirty="0" smtClean="0"/>
                <a:t>The sum of the energy associated with the sequence of aftershocks is usually 5-10% of that released from the main event          is a secondary process</a:t>
              </a:r>
              <a:endParaRPr lang="it-IT" sz="1600" dirty="0">
                <a:latin typeface="+mn-lt"/>
                <a:cs typeface="Arial" charset="0"/>
              </a:endParaRPr>
            </a:p>
            <a:p>
              <a:pPr marL="342900" indent="-342900" algn="just">
                <a:buFontTx/>
                <a:buAutoNum type="arabicPeriod"/>
                <a:defRPr/>
              </a:pPr>
              <a:r>
                <a:rPr lang="en-US" sz="1600" dirty="0" smtClean="0"/>
                <a:t>By studying the Japanese earthquakes (1981) OMORI showed that the number of replicas decreases with time after the main event and follows the law of OMORI</a:t>
              </a:r>
              <a:endParaRPr lang="it-IT" sz="1600" dirty="0">
                <a:latin typeface="+mn-lt"/>
                <a:cs typeface="Arial" charset="0"/>
              </a:endParaRPr>
            </a:p>
          </p:txBody>
        </p:sp>
        <p:cxnSp>
          <p:nvCxnSpPr>
            <p:cNvPr id="13" name="Straight Arrow Connector 12"/>
            <p:cNvCxnSpPr/>
            <p:nvPr/>
          </p:nvCxnSpPr>
          <p:spPr>
            <a:xfrm>
              <a:off x="3059453" y="2348669"/>
              <a:ext cx="2889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14" name="Picture 2"/>
          <p:cNvPicPr>
            <a:picLocks noChangeAspect="1" noChangeArrowheads="1"/>
          </p:cNvPicPr>
          <p:nvPr/>
        </p:nvPicPr>
        <p:blipFill>
          <a:blip r:embed="rId3" cstate="print"/>
          <a:srcRect/>
          <a:stretch>
            <a:fillRect/>
          </a:stretch>
        </p:blipFill>
        <p:spPr bwMode="auto">
          <a:xfrm>
            <a:off x="107504" y="4364038"/>
            <a:ext cx="3671888" cy="1992312"/>
          </a:xfrm>
          <a:prstGeom prst="rect">
            <a:avLst/>
          </a:prstGeom>
          <a:noFill/>
          <a:ln w="9525">
            <a:noFill/>
            <a:miter lim="800000"/>
            <a:headEnd/>
            <a:tailEnd/>
          </a:ln>
        </p:spPr>
      </p:pic>
      <p:graphicFrame>
        <p:nvGraphicFramePr>
          <p:cNvPr id="16" name="Object 3"/>
          <p:cNvGraphicFramePr>
            <a:graphicFrameLocks noChangeAspect="1"/>
          </p:cNvGraphicFramePr>
          <p:nvPr>
            <p:extLst/>
          </p:nvPr>
        </p:nvGraphicFramePr>
        <p:xfrm>
          <a:off x="1331640" y="4048745"/>
          <a:ext cx="935707" cy="630585"/>
        </p:xfrm>
        <a:graphic>
          <a:graphicData uri="http://schemas.openxmlformats.org/presentationml/2006/ole">
            <mc:AlternateContent xmlns:mc="http://schemas.openxmlformats.org/markup-compatibility/2006">
              <mc:Choice xmlns:v="urn:schemas-microsoft-com:vml" Requires="v">
                <p:oleObj spid="_x0000_s137238" name="Equation" r:id="rId4" imgW="583920" imgH="393480" progId="Equation.3">
                  <p:embed/>
                </p:oleObj>
              </mc:Choice>
              <mc:Fallback>
                <p:oleObj name="Equation" r:id="rId4" imgW="58392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4048745"/>
                        <a:ext cx="935707" cy="6305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35220" name="Picture 20" descr="Risultati immagini per aftershock sequence imag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9483" y="3779078"/>
            <a:ext cx="4007433" cy="2577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26301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060848"/>
            <a:ext cx="7785457" cy="3951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6203542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628800"/>
            <a:ext cx="4536504" cy="44381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2646310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ieti_agg_28ott_10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412776"/>
            <a:ext cx="6951138" cy="490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54943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legacy.ingv.it/roma/attivita/sismologia/sorgentesismica/esempi/irpinia/figura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568" y="1969426"/>
            <a:ext cx="3840500" cy="2976389"/>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http://legacy.ingv.it/roma/attivita/sismologia/sorgentesismica/esempi/irpinia/figura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1378" y="2381114"/>
            <a:ext cx="3861910" cy="21530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31840" y="1196752"/>
            <a:ext cx="2886368" cy="371512"/>
          </a:xfrm>
          <a:prstGeom prst="rect">
            <a:avLst/>
          </a:prstGeom>
        </p:spPr>
        <p:txBody>
          <a:bodyPr wrap="none">
            <a:spAutoFit/>
          </a:bodyPr>
          <a:lstStyle/>
          <a:p>
            <a:r>
              <a:rPr lang="it-IT" sz="1814" dirty="0">
                <a:effectLst>
                  <a:outerShdw blurRad="38100" dist="38100" dir="2700000" algn="tl">
                    <a:srgbClr val="000000">
                      <a:alpha val="43137"/>
                    </a:srgbClr>
                  </a:outerShdw>
                </a:effectLst>
                <a:latin typeface="Verdana" panose="020B0604030504040204" pitchFamily="34" charset="0"/>
              </a:rPr>
              <a:t>Terremoto Irpinia 1980</a:t>
            </a:r>
            <a:endParaRPr lang="it-IT" sz="1814"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181" y="5089589"/>
            <a:ext cx="627037" cy="812065"/>
          </a:xfrm>
          <a:prstGeom prst="rect">
            <a:avLst/>
          </a:prstGeom>
        </p:spPr>
      </p:pic>
    </p:spTree>
    <p:extLst>
      <p:ext uri="{BB962C8B-B14F-4D97-AF65-F5344CB8AC3E}">
        <p14:creationId xmlns:p14="http://schemas.microsoft.com/office/powerpoint/2010/main" val="11518355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DB295A5-A860-4DD3-9F1E-5DA9676186CC}" type="slidenum">
              <a:rPr lang="en-US" altLang="it-IT" sz="1400" smtClean="0">
                <a:ea typeface="ヒラギノ角ゴ Pro W3" charset="-128"/>
              </a:rPr>
              <a:pPr>
                <a:spcBef>
                  <a:spcPct val="0"/>
                </a:spcBef>
                <a:buFontTx/>
                <a:buNone/>
              </a:pPr>
              <a:t>148</a:t>
            </a:fld>
            <a:endParaRPr lang="en-US" altLang="it-IT" sz="1400" smtClean="0">
              <a:ea typeface="ヒラギノ角ゴ Pro W3" charset="-128"/>
            </a:endParaRPr>
          </a:p>
        </p:txBody>
      </p:sp>
      <p:sp>
        <p:nvSpPr>
          <p:cNvPr id="13315" name="Text Box 2"/>
          <p:cNvSpPr txBox="1">
            <a:spLocks noChangeArrowheads="1"/>
          </p:cNvSpPr>
          <p:nvPr/>
        </p:nvSpPr>
        <p:spPr bwMode="auto">
          <a:xfrm>
            <a:off x="381000" y="1780952"/>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IT" altLang="it-IT" sz="1800">
              <a:ea typeface="ヒラギノ角ゴ Pro W3" charset="-128"/>
            </a:endParaRPr>
          </a:p>
        </p:txBody>
      </p:sp>
      <p:grpSp>
        <p:nvGrpSpPr>
          <p:cNvPr id="13316" name="Group 8"/>
          <p:cNvGrpSpPr>
            <a:grpSpLocks/>
          </p:cNvGrpSpPr>
          <p:nvPr/>
        </p:nvGrpSpPr>
        <p:grpSpPr bwMode="auto">
          <a:xfrm>
            <a:off x="3513138" y="2668365"/>
            <a:ext cx="5435600" cy="3265487"/>
            <a:chOff x="3708400" y="2276475"/>
            <a:chExt cx="5435600" cy="3265488"/>
          </a:xfrm>
        </p:grpSpPr>
        <p:pic>
          <p:nvPicPr>
            <p:cNvPr id="13326" name="Picture 4" descr="Fig2-CFS2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2276475"/>
              <a:ext cx="543560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7"/>
            <p:cNvSpPr>
              <a:spLocks noChangeArrowheads="1"/>
            </p:cNvSpPr>
            <p:nvPr/>
          </p:nvSpPr>
          <p:spPr bwMode="auto">
            <a:xfrm>
              <a:off x="5795962" y="3379787"/>
              <a:ext cx="215900" cy="265113"/>
            </a:xfrm>
            <a:prstGeom prst="star5">
              <a:avLst/>
            </a:prstGeom>
            <a:solidFill>
              <a:srgbClr val="FF3300"/>
            </a:solidFill>
            <a:ln w="15875">
              <a:solidFill>
                <a:schemeClr val="tx1"/>
              </a:solidFill>
              <a:miter lim="800000"/>
              <a:headEnd/>
              <a:tailEnd/>
            </a:ln>
            <a:effectLst/>
          </p:spPr>
          <p:txBody>
            <a:bodyPr wrap="none" anchor="ctr"/>
            <a:lstStyle/>
            <a:p>
              <a:pPr>
                <a:defRPr/>
              </a:pPr>
              <a:endParaRPr lang="en-US"/>
            </a:p>
          </p:txBody>
        </p:sp>
      </p:grpSp>
      <p:sp>
        <p:nvSpPr>
          <p:cNvPr id="11" name="Text Box 5"/>
          <p:cNvSpPr txBox="1">
            <a:spLocks noChangeArrowheads="1"/>
          </p:cNvSpPr>
          <p:nvPr/>
        </p:nvSpPr>
        <p:spPr bwMode="auto">
          <a:xfrm>
            <a:off x="-180975" y="1196752"/>
            <a:ext cx="9601200" cy="1322388"/>
          </a:xfrm>
          <a:prstGeom prst="rect">
            <a:avLst/>
          </a:prstGeom>
          <a:noFill/>
          <a:ln w="9525">
            <a:noFill/>
            <a:miter lim="800000"/>
            <a:headEnd/>
            <a:tailEnd/>
          </a:ln>
        </p:spPr>
        <p:txBody>
          <a:bodyPr>
            <a:spAutoFit/>
          </a:bodyPr>
          <a:lstStyle/>
          <a:p>
            <a:pPr algn="ctr">
              <a:defRPr/>
            </a:pPr>
            <a:r>
              <a:rPr lang="en-US" dirty="0" err="1">
                <a:latin typeface="+mj-lt"/>
              </a:rPr>
              <a:t>Visco</a:t>
            </a:r>
            <a:r>
              <a:rPr lang="en-US" dirty="0">
                <a:latin typeface="+mj-lt"/>
              </a:rPr>
              <a:t>-elastic modeling and stress evolution since 1511 up to 2004 accounting for </a:t>
            </a:r>
            <a:r>
              <a:rPr lang="en-US" dirty="0" err="1">
                <a:latin typeface="+mj-lt"/>
              </a:rPr>
              <a:t>coseismic</a:t>
            </a:r>
            <a:r>
              <a:rPr lang="en-US" dirty="0">
                <a:latin typeface="+mj-lt"/>
              </a:rPr>
              <a:t> and </a:t>
            </a:r>
            <a:r>
              <a:rPr lang="en-US" dirty="0" err="1">
                <a:latin typeface="+mj-lt"/>
              </a:rPr>
              <a:t>postseismic</a:t>
            </a:r>
            <a:r>
              <a:rPr lang="en-US" dirty="0">
                <a:latin typeface="+mj-lt"/>
              </a:rPr>
              <a:t> deformation </a:t>
            </a:r>
          </a:p>
          <a:p>
            <a:pPr algn="ctr">
              <a:defRPr/>
            </a:pPr>
            <a:r>
              <a:rPr lang="en-US" dirty="0">
                <a:latin typeface="+mj-lt"/>
              </a:rPr>
              <a:t>of each past major event</a:t>
            </a:r>
            <a:r>
              <a:rPr lang="it-IT" sz="2800" dirty="0">
                <a:latin typeface="+mj-lt"/>
              </a:rPr>
              <a:t> </a:t>
            </a:r>
          </a:p>
          <a:p>
            <a:pPr algn="ctr">
              <a:defRPr/>
            </a:pPr>
            <a:r>
              <a:rPr lang="it-IT" sz="1600" dirty="0">
                <a:latin typeface="+mj-lt"/>
              </a:rPr>
              <a:t>(Borghi, Aoudia- </a:t>
            </a:r>
            <a:r>
              <a:rPr lang="it-IT" sz="1600" i="1" dirty="0">
                <a:latin typeface="+mj-lt"/>
              </a:rPr>
              <a:t>Tectonophysics</a:t>
            </a:r>
            <a:r>
              <a:rPr lang="it-IT" sz="1600" dirty="0">
                <a:latin typeface="+mj-lt"/>
              </a:rPr>
              <a:t>, 2009)</a:t>
            </a:r>
          </a:p>
        </p:txBody>
      </p:sp>
      <p:sp>
        <p:nvSpPr>
          <p:cNvPr id="13318" name="Text Box 6"/>
          <p:cNvSpPr txBox="1">
            <a:spLocks noChangeArrowheads="1"/>
          </p:cNvSpPr>
          <p:nvPr/>
        </p:nvSpPr>
        <p:spPr bwMode="auto">
          <a:xfrm>
            <a:off x="0" y="2619152"/>
            <a:ext cx="3563938"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FF3300"/>
              </a:buClr>
              <a:buFont typeface="Wingdings" panose="05000000000000000000" pitchFamily="2" charset="2"/>
              <a:buChar char="Ø"/>
            </a:pPr>
            <a:r>
              <a:rPr lang="en-US" altLang="it-IT" sz="1600" dirty="0">
                <a:ea typeface="ヒラギノ角ゴ Pro W3" charset="-128"/>
              </a:rPr>
              <a:t>3-D Finite Elements Method</a:t>
            </a:r>
          </a:p>
          <a:p>
            <a:pPr>
              <a:spcBef>
                <a:spcPct val="0"/>
              </a:spcBef>
              <a:buClr>
                <a:srgbClr val="FF3300"/>
              </a:buClr>
              <a:buFont typeface="Wingdings" panose="05000000000000000000" pitchFamily="2" charset="2"/>
              <a:buNone/>
            </a:pPr>
            <a:endParaRPr lang="en-US" altLang="it-IT" sz="1600" dirty="0">
              <a:ea typeface="ヒラギノ角ゴ Pro W3" charset="-128"/>
            </a:endParaRPr>
          </a:p>
          <a:p>
            <a:pPr>
              <a:spcBef>
                <a:spcPct val="0"/>
              </a:spcBef>
              <a:buClr>
                <a:srgbClr val="FF3300"/>
              </a:buClr>
              <a:buFont typeface="Wingdings" panose="05000000000000000000" pitchFamily="2" charset="2"/>
              <a:buChar char="Ø"/>
            </a:pPr>
            <a:r>
              <a:rPr lang="en-US" altLang="it-IT" sz="1600" dirty="0">
                <a:ea typeface="ヒラギノ角ゴ Pro W3" charset="-128"/>
              </a:rPr>
              <a:t>domain boundaries extending 100 km away from the most external point of each fault </a:t>
            </a:r>
          </a:p>
          <a:p>
            <a:pPr>
              <a:spcBef>
                <a:spcPct val="0"/>
              </a:spcBef>
              <a:buClr>
                <a:srgbClr val="FF3300"/>
              </a:buClr>
              <a:buFont typeface="Wingdings" panose="05000000000000000000" pitchFamily="2" charset="2"/>
              <a:buNone/>
            </a:pPr>
            <a:endParaRPr lang="en-US" altLang="it-IT" sz="1600" dirty="0">
              <a:ea typeface="ヒラギノ角ゴ Pro W3" charset="-128"/>
            </a:endParaRPr>
          </a:p>
          <a:p>
            <a:pPr>
              <a:spcBef>
                <a:spcPct val="0"/>
              </a:spcBef>
              <a:buClr>
                <a:srgbClr val="FF3300"/>
              </a:buClr>
              <a:buFont typeface="Wingdings" panose="05000000000000000000" pitchFamily="2" charset="2"/>
              <a:buChar char="Ø"/>
            </a:pPr>
            <a:r>
              <a:rPr lang="en-US" altLang="it-IT" sz="1600" dirty="0">
                <a:ea typeface="ヒラギノ角ゴ Pro W3" charset="-128"/>
              </a:rPr>
              <a:t>an Earth model comprised by a 16-km-thick elastic upper curst, a viscoelastic lower crust with viscosity 10</a:t>
            </a:r>
            <a:r>
              <a:rPr lang="en-US" altLang="it-IT" sz="1600" baseline="30000" dirty="0">
                <a:ea typeface="ヒラギノ角ゴ Pro W3" charset="-128"/>
              </a:rPr>
              <a:t>19</a:t>
            </a:r>
            <a:r>
              <a:rPr lang="en-US" altLang="it-IT" sz="1600" dirty="0">
                <a:ea typeface="ヒラギノ角ゴ Pro W3" charset="-128"/>
              </a:rPr>
              <a:t> Pa s between a depth of 16 km and the Moho at 37 km and a viscoelastic lithospheric mantle with viscosity 10</a:t>
            </a:r>
            <a:r>
              <a:rPr lang="en-US" altLang="it-IT" sz="1600" baseline="30000" dirty="0">
                <a:ea typeface="ヒラギノ角ゴ Pro W3" charset="-128"/>
              </a:rPr>
              <a:t>21</a:t>
            </a:r>
            <a:r>
              <a:rPr lang="en-US" altLang="it-IT" sz="1600" dirty="0">
                <a:ea typeface="ヒラギノ角ゴ Pro W3" charset="-128"/>
              </a:rPr>
              <a:t> Pa s.</a:t>
            </a:r>
            <a:endParaRPr lang="it-IT" altLang="it-IT" sz="1600" dirty="0">
              <a:ea typeface="ヒラギノ角ゴ Pro W3" charset="-128"/>
            </a:endParaRPr>
          </a:p>
        </p:txBody>
      </p:sp>
    </p:spTree>
    <p:extLst>
      <p:ext uri="{BB962C8B-B14F-4D97-AF65-F5344CB8AC3E}">
        <p14:creationId xmlns:p14="http://schemas.microsoft.com/office/powerpoint/2010/main" val="1348329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149</a:t>
            </a:fld>
            <a:endParaRPr lang="it-IT" sz="1400" b="1" dirty="0"/>
          </a:p>
        </p:txBody>
      </p:sp>
      <p:sp>
        <p:nvSpPr>
          <p:cNvPr id="17" name="TextBox 16"/>
          <p:cNvSpPr txBox="1"/>
          <p:nvPr/>
        </p:nvSpPr>
        <p:spPr>
          <a:xfrm>
            <a:off x="107950" y="1412875"/>
            <a:ext cx="8640763" cy="2062103"/>
          </a:xfrm>
          <a:prstGeom prst="rect">
            <a:avLst/>
          </a:prstGeom>
          <a:noFill/>
        </p:spPr>
        <p:txBody>
          <a:bodyPr>
            <a:spAutoFit/>
          </a:bodyPr>
          <a:lstStyle/>
          <a:p>
            <a:pPr marL="342900" indent="-342900" algn="just">
              <a:buFont typeface="+mj-lt"/>
              <a:buAutoNum type="arabicPeriod" startAt="5"/>
              <a:defRPr/>
            </a:pPr>
            <a:r>
              <a:rPr lang="it-IT" sz="1600" dirty="0" smtClean="0">
                <a:latin typeface="+mn-lt"/>
                <a:cs typeface="Arial" charset="0"/>
              </a:rPr>
              <a:t>The aftershocks occur:</a:t>
            </a:r>
            <a:endParaRPr lang="it-IT" sz="1600" dirty="0">
              <a:latin typeface="+mn-lt"/>
              <a:cs typeface="Arial" charset="0"/>
            </a:endParaRPr>
          </a:p>
          <a:p>
            <a:pPr marL="342900" indent="-342900" algn="just">
              <a:defRPr/>
            </a:pPr>
            <a:endParaRPr lang="it-IT" sz="1600" dirty="0">
              <a:latin typeface="+mn-lt"/>
              <a:cs typeface="Arial" charset="0"/>
            </a:endParaRPr>
          </a:p>
          <a:p>
            <a:pPr marL="1257300" lvl="2" indent="-342900" algn="just">
              <a:buFont typeface="+mj-lt"/>
              <a:buAutoNum type="alphaLcParenR"/>
              <a:defRPr/>
            </a:pPr>
            <a:r>
              <a:rPr lang="it-IT" sz="1600" dirty="0" smtClean="0">
                <a:latin typeface="+mn-lt"/>
                <a:cs typeface="Arial" charset="0"/>
              </a:rPr>
              <a:t>On a fault</a:t>
            </a:r>
            <a:endParaRPr lang="it-IT" sz="1600" dirty="0">
              <a:latin typeface="+mn-lt"/>
              <a:cs typeface="Arial" charset="0"/>
            </a:endParaRPr>
          </a:p>
          <a:p>
            <a:pPr marL="2171700" lvl="4" indent="-342900" algn="just">
              <a:buFont typeface="+mj-lt"/>
              <a:buAutoNum type="arabicPeriod"/>
              <a:defRPr/>
            </a:pPr>
            <a:r>
              <a:rPr lang="it-IT" sz="1600" dirty="0" smtClean="0">
                <a:latin typeface="+mn-lt"/>
                <a:cs typeface="Arial" charset="0"/>
              </a:rPr>
              <a:t>On the fault plane</a:t>
            </a:r>
            <a:endParaRPr lang="it-IT" sz="1600" dirty="0">
              <a:latin typeface="+mn-lt"/>
              <a:cs typeface="Arial" charset="0"/>
            </a:endParaRPr>
          </a:p>
          <a:p>
            <a:pPr marL="2171700" lvl="4" indent="-342900" algn="just">
              <a:buFont typeface="+mj-lt"/>
              <a:buAutoNum type="arabicPeriod"/>
              <a:defRPr/>
            </a:pPr>
            <a:r>
              <a:rPr lang="en-US" sz="1600" dirty="0" smtClean="0"/>
              <a:t>At the end of the fault where stress to increase due to the major earthquake</a:t>
            </a:r>
            <a:endParaRPr lang="it-IT" sz="1600" dirty="0" smtClean="0">
              <a:latin typeface="+mn-lt"/>
              <a:cs typeface="Arial" charset="0"/>
            </a:endParaRPr>
          </a:p>
          <a:p>
            <a:pPr marL="1257300" lvl="2" indent="-342900" algn="just">
              <a:buFont typeface="+mj-lt"/>
              <a:buAutoNum type="alphaLcParenR"/>
              <a:defRPr/>
            </a:pPr>
            <a:r>
              <a:rPr lang="it-IT" sz="1600" dirty="0" smtClean="0">
                <a:latin typeface="+mn-lt"/>
                <a:cs typeface="Arial" charset="0"/>
              </a:rPr>
              <a:t>Around the fault</a:t>
            </a:r>
          </a:p>
          <a:p>
            <a:pPr marL="2171700" lvl="4" indent="-342900" algn="just">
              <a:buFont typeface="+mj-lt"/>
              <a:buAutoNum type="arabicPeriod"/>
              <a:defRPr/>
            </a:pPr>
            <a:endParaRPr lang="it-IT" sz="1600" dirty="0">
              <a:latin typeface="+mn-lt"/>
              <a:cs typeface="Arial" charset="0"/>
            </a:endParaRPr>
          </a:p>
        </p:txBody>
      </p:sp>
      <p:sp>
        <p:nvSpPr>
          <p:cNvPr id="18" name="TextBox 12"/>
          <p:cNvSpPr txBox="1">
            <a:spLocks noChangeArrowheads="1"/>
          </p:cNvSpPr>
          <p:nvPr/>
        </p:nvSpPr>
        <p:spPr bwMode="auto">
          <a:xfrm>
            <a:off x="611560" y="5661248"/>
            <a:ext cx="8208963" cy="831850"/>
          </a:xfrm>
          <a:prstGeom prst="rect">
            <a:avLst/>
          </a:prstGeom>
          <a:noFill/>
          <a:ln w="9525">
            <a:noFill/>
            <a:miter lim="800000"/>
            <a:headEnd/>
            <a:tailEnd/>
          </a:ln>
        </p:spPr>
        <p:txBody>
          <a:bodyPr>
            <a:spAutoFit/>
          </a:bodyPr>
          <a:lstStyle/>
          <a:p>
            <a:pPr>
              <a:defRPr/>
            </a:pPr>
            <a:r>
              <a:rPr lang="it-IT" sz="1600" dirty="0">
                <a:latin typeface="+mn-lt"/>
                <a:cs typeface="Arial" charset="0"/>
              </a:rPr>
              <a:t>Sezione schematica strutturale dell’area ipocentrale dell’Emilia ritracciata da Toscani et al., 2009</a:t>
            </a:r>
            <a:r>
              <a:rPr lang="en-US" sz="1600" b="1" dirty="0">
                <a:latin typeface="Arial" charset="0"/>
                <a:cs typeface="Arial" charset="0"/>
              </a:rPr>
              <a:t> </a:t>
            </a:r>
            <a:r>
              <a:rPr lang="en-US" sz="1600" dirty="0">
                <a:latin typeface="Arial" charset="0"/>
                <a:cs typeface="Arial" charset="0"/>
              </a:rPr>
              <a:t>(</a:t>
            </a:r>
            <a:r>
              <a:rPr lang="en-US" sz="1600" dirty="0" err="1">
                <a:latin typeface="Arial" charset="0"/>
                <a:cs typeface="Arial" charset="0"/>
              </a:rPr>
              <a:t>Da</a:t>
            </a:r>
            <a:r>
              <a:rPr lang="en-US" sz="1600" dirty="0">
                <a:latin typeface="Arial" charset="0"/>
                <a:cs typeface="Arial" charset="0"/>
              </a:rPr>
              <a:t> </a:t>
            </a:r>
            <a:r>
              <a:rPr lang="en-US" sz="1600" dirty="0">
                <a:latin typeface="+mn-lt"/>
                <a:cs typeface="Arial" charset="0"/>
              </a:rPr>
              <a:t>THE FERRARA ARC THRUST EARTHQUAKES OF MAY-JUNE 2012 (NORTHERN ITALY):</a:t>
            </a:r>
            <a:r>
              <a:rPr lang="it-IT" sz="1600" dirty="0">
                <a:latin typeface="+mn-lt"/>
                <a:cs typeface="Arial" charset="0"/>
              </a:rPr>
              <a:t>STRONG-MOTION AND GEOLOGICAL OBSERVATIONS-– REPORT I)</a:t>
            </a:r>
          </a:p>
        </p:txBody>
      </p:sp>
      <p:pic>
        <p:nvPicPr>
          <p:cNvPr id="19" name="Picture 2"/>
          <p:cNvPicPr>
            <a:picLocks noChangeAspect="1" noChangeArrowheads="1"/>
          </p:cNvPicPr>
          <p:nvPr/>
        </p:nvPicPr>
        <p:blipFill>
          <a:blip r:embed="rId2" cstate="print"/>
          <a:srcRect/>
          <a:stretch>
            <a:fillRect/>
          </a:stretch>
        </p:blipFill>
        <p:spPr bwMode="auto">
          <a:xfrm>
            <a:off x="1116013" y="4005263"/>
            <a:ext cx="7042150" cy="1403350"/>
          </a:xfrm>
          <a:prstGeom prst="rect">
            <a:avLst/>
          </a:prstGeom>
          <a:noFill/>
          <a:ln w="9525">
            <a:noFill/>
            <a:miter lim="800000"/>
            <a:headEnd/>
            <a:tailEnd/>
          </a:ln>
        </p:spPr>
      </p:pic>
    </p:spTree>
    <p:extLst>
      <p:ext uri="{BB962C8B-B14F-4D97-AF65-F5344CB8AC3E}">
        <p14:creationId xmlns:p14="http://schemas.microsoft.com/office/powerpoint/2010/main" val="388984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179512" y="1196751"/>
            <a:ext cx="4405866" cy="5661249"/>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srcRect/>
          <a:stretch>
            <a:fillRect/>
          </a:stretch>
        </p:blipFill>
        <p:spPr bwMode="auto">
          <a:xfrm>
            <a:off x="4499992" y="3429000"/>
            <a:ext cx="4490319" cy="792088"/>
          </a:xfrm>
          <a:prstGeom prst="rect">
            <a:avLst/>
          </a:prstGeom>
          <a:noFill/>
          <a:ln w="9525">
            <a:noFill/>
            <a:miter lim="800000"/>
            <a:headEnd/>
            <a:tailEnd/>
          </a:ln>
        </p:spPr>
      </p:pic>
    </p:spTree>
    <p:extLst>
      <p:ext uri="{BB962C8B-B14F-4D97-AF65-F5344CB8AC3E}">
        <p14:creationId xmlns:p14="http://schemas.microsoft.com/office/powerpoint/2010/main" val="5896797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77819" y="1156093"/>
            <a:ext cx="7105931" cy="4599431"/>
            <a:chOff x="990608" y="1045551"/>
            <a:chExt cx="8446487" cy="5383285"/>
          </a:xfrm>
        </p:grpSpPr>
        <p:pic>
          <p:nvPicPr>
            <p:cNvPr id="1946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8" y="1045551"/>
              <a:ext cx="6878162" cy="53832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2" name="AutoShape 5"/>
            <p:cNvSpPr>
              <a:spLocks noChangeArrowheads="1"/>
            </p:cNvSpPr>
            <p:nvPr/>
          </p:nvSpPr>
          <p:spPr bwMode="auto">
            <a:xfrm>
              <a:off x="5758949" y="3395877"/>
              <a:ext cx="1633131" cy="587582"/>
            </a:xfrm>
            <a:prstGeom prst="leftArrow">
              <a:avLst>
                <a:gd name="adj1" fmla="val 50000"/>
                <a:gd name="adj2" fmla="val 69485"/>
              </a:avLst>
            </a:prstGeom>
            <a:solidFill>
              <a:srgbClr val="C5000B"/>
            </a:solidFill>
            <a:ln w="360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it-IT" altLang="it-IT" sz="1481"/>
            </a:p>
          </p:txBody>
        </p:sp>
        <p:sp>
          <p:nvSpPr>
            <p:cNvPr id="19463" name="Text Box 6"/>
            <p:cNvSpPr txBox="1">
              <a:spLocks noChangeArrowheads="1"/>
            </p:cNvSpPr>
            <p:nvPr/>
          </p:nvSpPr>
          <p:spPr bwMode="auto">
            <a:xfrm>
              <a:off x="7868770" y="3456363"/>
              <a:ext cx="1568325" cy="5616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060" tIns="37030" rIns="74060" bIns="3703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WenQuanYi Zen Hei Sharp"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WenQuanYi Zen Hei Sharp"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WenQuanYi Zen Hei Sharp"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9pPr>
            </a:lstStyle>
            <a:p>
              <a:pPr algn="ctr" eaLnBrk="1">
                <a:spcAft>
                  <a:spcPct val="0"/>
                </a:spcAft>
                <a:buClrTx/>
                <a:buFontTx/>
                <a:buNone/>
              </a:pPr>
              <a:r>
                <a:rPr lang="en-GB" altLang="it-IT" sz="1481" b="1">
                  <a:solidFill>
                    <a:schemeClr val="tx1"/>
                  </a:solidFill>
                </a:rPr>
                <a:t>EVENTO PRINCIPALE</a:t>
              </a:r>
            </a:p>
          </p:txBody>
        </p:sp>
        <p:sp>
          <p:nvSpPr>
            <p:cNvPr id="19464" name="Line 7"/>
            <p:cNvSpPr>
              <a:spLocks noChangeShapeType="1"/>
            </p:cNvSpPr>
            <p:nvPr/>
          </p:nvSpPr>
          <p:spPr bwMode="auto">
            <a:xfrm flipV="1">
              <a:off x="5496841" y="1954286"/>
              <a:ext cx="1697939" cy="1968686"/>
            </a:xfrm>
            <a:prstGeom prst="line">
              <a:avLst/>
            </a:prstGeom>
            <a:noFill/>
            <a:ln w="36000">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481"/>
            </a:p>
          </p:txBody>
        </p:sp>
        <p:sp>
          <p:nvSpPr>
            <p:cNvPr id="19465" name="Rectangle 8"/>
            <p:cNvSpPr>
              <a:spLocks noChangeArrowheads="1"/>
            </p:cNvSpPr>
            <p:nvPr/>
          </p:nvSpPr>
          <p:spPr bwMode="auto">
            <a:xfrm>
              <a:off x="6346530" y="1306218"/>
              <a:ext cx="1633131" cy="326914"/>
            </a:xfrm>
            <a:prstGeom prst="rect">
              <a:avLst/>
            </a:prstGeom>
            <a:solidFill>
              <a:srgbClr val="FFFF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4060" tIns="37030" rIns="74060" bIns="37030" anchor="ct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WenQuanYi Zen Hei Sharp"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WenQuanYi Zen Hei Sharp"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WenQuanYi Zen Hei Sharp"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9pPr>
            </a:lstStyle>
            <a:p>
              <a:pPr algn="ctr" eaLnBrk="1">
                <a:spcAft>
                  <a:spcPct val="0"/>
                </a:spcAft>
                <a:buClrTx/>
                <a:buFontTx/>
                <a:buNone/>
              </a:pPr>
              <a:r>
                <a:rPr lang="en-GB" altLang="it-IT" sz="1235" b="1"/>
                <a:t>MONTE VETTORE</a:t>
              </a:r>
            </a:p>
          </p:txBody>
        </p:sp>
        <p:sp>
          <p:nvSpPr>
            <p:cNvPr id="19466" name="Rectangle 9"/>
            <p:cNvSpPr>
              <a:spLocks noChangeArrowheads="1"/>
            </p:cNvSpPr>
            <p:nvPr/>
          </p:nvSpPr>
          <p:spPr bwMode="auto">
            <a:xfrm>
              <a:off x="4386484" y="1437271"/>
              <a:ext cx="783442" cy="260668"/>
            </a:xfrm>
            <a:prstGeom prst="rect">
              <a:avLst/>
            </a:prstGeom>
            <a:solidFill>
              <a:srgbClr val="FFFF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4060" tIns="37030" rIns="74060" bIns="37030" anchor="ct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WenQuanYi Zen Hei Sharp"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WenQuanYi Zen Hei Sharp"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WenQuanYi Zen Hei Sharp"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9pPr>
            </a:lstStyle>
            <a:p>
              <a:pPr algn="ctr" eaLnBrk="1">
                <a:spcAft>
                  <a:spcPct val="0"/>
                </a:spcAft>
                <a:buClrTx/>
                <a:buFontTx/>
                <a:buNone/>
              </a:pPr>
              <a:r>
                <a:rPr lang="en-GB" altLang="it-IT" sz="1235" b="1"/>
                <a:t>NORCIA</a:t>
              </a:r>
            </a:p>
          </p:txBody>
        </p:sp>
        <p:sp>
          <p:nvSpPr>
            <p:cNvPr id="9226" name="AutoShape 10"/>
            <p:cNvSpPr>
              <a:spLocks noChangeArrowheads="1"/>
            </p:cNvSpPr>
            <p:nvPr/>
          </p:nvSpPr>
          <p:spPr bwMode="auto">
            <a:xfrm>
              <a:off x="5236174" y="3395877"/>
              <a:ext cx="456527" cy="456528"/>
            </a:xfrm>
            <a:prstGeom prst="star5">
              <a:avLst/>
            </a:prstGeom>
            <a:solidFill>
              <a:srgbClr val="FF00CC"/>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defRPr/>
              </a:pPr>
              <a:endParaRPr lang="it-IT" sz="1481"/>
            </a:p>
          </p:txBody>
        </p:sp>
      </p:grpSp>
      <p:sp>
        <p:nvSpPr>
          <p:cNvPr id="12" name="Rectangle 3"/>
          <p:cNvSpPr>
            <a:spLocks noChangeArrowheads="1"/>
          </p:cNvSpPr>
          <p:nvPr/>
        </p:nvSpPr>
        <p:spPr bwMode="auto">
          <a:xfrm>
            <a:off x="2408156" y="392415"/>
            <a:ext cx="4445259"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altLang="it-IT" sz="2177" dirty="0"/>
              <a:t>Terremoto Amatrice 24 agosto 2016</a:t>
            </a:r>
          </a:p>
        </p:txBody>
      </p:sp>
    </p:spTree>
    <p:extLst>
      <p:ext uri="{BB962C8B-B14F-4D97-AF65-F5344CB8AC3E}">
        <p14:creationId xmlns:p14="http://schemas.microsoft.com/office/powerpoint/2010/main" val="35732008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151</a:t>
            </a:fld>
            <a:endParaRPr lang="it-IT" sz="1400" b="1" dirty="0"/>
          </a:p>
        </p:txBody>
      </p:sp>
      <p:pic>
        <p:nvPicPr>
          <p:cNvPr id="11" name="Picture 2"/>
          <p:cNvPicPr>
            <a:picLocks noChangeAspect="1" noChangeArrowheads="1"/>
          </p:cNvPicPr>
          <p:nvPr/>
        </p:nvPicPr>
        <p:blipFill>
          <a:blip r:embed="rId2" cstate="print"/>
          <a:srcRect/>
          <a:stretch>
            <a:fillRect/>
          </a:stretch>
        </p:blipFill>
        <p:spPr bwMode="auto">
          <a:xfrm>
            <a:off x="250825" y="1196975"/>
            <a:ext cx="4900613" cy="5327650"/>
          </a:xfrm>
          <a:prstGeom prst="rect">
            <a:avLst/>
          </a:prstGeom>
          <a:noFill/>
          <a:ln w="9525">
            <a:noFill/>
            <a:miter lim="800000"/>
            <a:headEnd/>
            <a:tailEnd/>
          </a:ln>
        </p:spPr>
      </p:pic>
      <p:sp>
        <p:nvSpPr>
          <p:cNvPr id="12" name="TextBox 11"/>
          <p:cNvSpPr txBox="1"/>
          <p:nvPr/>
        </p:nvSpPr>
        <p:spPr>
          <a:xfrm>
            <a:off x="5076825" y="1989138"/>
            <a:ext cx="3816350" cy="3077766"/>
          </a:xfrm>
          <a:prstGeom prst="rect">
            <a:avLst/>
          </a:prstGeom>
          <a:noFill/>
        </p:spPr>
        <p:txBody>
          <a:bodyPr>
            <a:spAutoFit/>
          </a:bodyPr>
          <a:lstStyle/>
          <a:p>
            <a:pPr>
              <a:defRPr/>
            </a:pPr>
            <a:r>
              <a:rPr lang="en-US" sz="1600" dirty="0" smtClean="0"/>
              <a:t>Aftershocks and slip of the earthquake in Morgan Hill (California) in 1984, a strike-slip earthquake on the Hayward let him. (a) the distribution of the aftershocks on the fault, which shows the hypocenter of the main event (star) and the bounds of rupture as reported by </a:t>
            </a:r>
            <a:r>
              <a:rPr lang="en-US" sz="1600" dirty="0" err="1" smtClean="0"/>
              <a:t>Cockerham</a:t>
            </a:r>
            <a:r>
              <a:rPr lang="en-US" sz="1600" dirty="0" smtClean="0"/>
              <a:t> and Eaton (1984). (b) slip </a:t>
            </a:r>
            <a:r>
              <a:rPr lang="en-US" sz="1600" dirty="0" err="1" smtClean="0"/>
              <a:t>distrubution</a:t>
            </a:r>
            <a:r>
              <a:rPr lang="en-US" sz="1600" dirty="0" smtClean="0"/>
              <a:t> of the two major earthquakes in the sequence. (c) the two overlapping figures (from </a:t>
            </a:r>
            <a:r>
              <a:rPr lang="en-US" sz="1600" dirty="0" err="1" smtClean="0"/>
              <a:t>Bakun</a:t>
            </a:r>
            <a:r>
              <a:rPr lang="en-US" sz="1600" dirty="0" smtClean="0"/>
              <a:t>, King and </a:t>
            </a:r>
            <a:r>
              <a:rPr lang="en-US" sz="1600" dirty="0" err="1" smtClean="0"/>
              <a:t>Cockerham</a:t>
            </a:r>
            <a:r>
              <a:rPr lang="en-US" sz="1600" dirty="0" smtClean="0"/>
              <a:t>, 1986).</a:t>
            </a:r>
            <a:r>
              <a:rPr lang="it-IT" sz="1600" dirty="0" smtClean="0">
                <a:latin typeface="+mn-lt"/>
                <a:cs typeface="Arial" charset="0"/>
              </a:rPr>
              <a:t> </a:t>
            </a:r>
            <a:endParaRPr lang="it-IT" sz="1600" dirty="0">
              <a:latin typeface="+mn-lt"/>
              <a:cs typeface="Arial" charset="0"/>
            </a:endParaRPr>
          </a:p>
          <a:p>
            <a:pPr>
              <a:defRPr/>
            </a:pPr>
            <a:endParaRPr lang="it-IT" dirty="0">
              <a:latin typeface="Arial" charset="0"/>
              <a:cs typeface="Arial" charset="0"/>
            </a:endParaRPr>
          </a:p>
        </p:txBody>
      </p:sp>
    </p:spTree>
    <p:extLst>
      <p:ext uri="{BB962C8B-B14F-4D97-AF65-F5344CB8AC3E}">
        <p14:creationId xmlns:p14="http://schemas.microsoft.com/office/powerpoint/2010/main" val="20639392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755576" y="1268760"/>
            <a:ext cx="7272808" cy="5470330"/>
          </a:xfrm>
          <a:prstGeom prst="rect">
            <a:avLst/>
          </a:prstGeom>
          <a:noFill/>
          <a:ln w="9525">
            <a:noFill/>
            <a:miter lim="800000"/>
            <a:headEnd/>
            <a:tailEnd/>
          </a:ln>
        </p:spPr>
      </p:pic>
    </p:spTree>
    <p:extLst>
      <p:ext uri="{BB962C8B-B14F-4D97-AF65-F5344CB8AC3E}">
        <p14:creationId xmlns:p14="http://schemas.microsoft.com/office/powerpoint/2010/main" val="1740875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i.livescience.com/images/i/000/048/885/i02/earth-interior-seismic-02.jpg"/>
          <p:cNvPicPr>
            <a:picLocks noChangeAspect="1" noChangeArrowheads="1"/>
          </p:cNvPicPr>
          <p:nvPr/>
        </p:nvPicPr>
        <p:blipFill>
          <a:blip r:embed="rId3" cstate="print"/>
          <a:srcRect/>
          <a:stretch>
            <a:fillRect/>
          </a:stretch>
        </p:blipFill>
        <p:spPr bwMode="auto">
          <a:xfrm>
            <a:off x="107504" y="1607972"/>
            <a:ext cx="8748464" cy="4701348"/>
          </a:xfrm>
          <a:prstGeom prst="rect">
            <a:avLst/>
          </a:prstGeom>
          <a:noFill/>
        </p:spPr>
      </p:pic>
    </p:spTree>
    <p:extLst>
      <p:ext uri="{BB962C8B-B14F-4D97-AF65-F5344CB8AC3E}">
        <p14:creationId xmlns:p14="http://schemas.microsoft.com/office/powerpoint/2010/main" val="35577131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258" name="Object 3"/>
          <p:cNvGraphicFramePr>
            <a:graphicFrameLocks noChangeAspect="1"/>
          </p:cNvGraphicFramePr>
          <p:nvPr/>
        </p:nvGraphicFramePr>
        <p:xfrm>
          <a:off x="899592" y="1196752"/>
          <a:ext cx="7200801" cy="5570431"/>
        </p:xfrm>
        <a:graphic>
          <a:graphicData uri="http://schemas.openxmlformats.org/presentationml/2006/ole">
            <mc:AlternateContent xmlns:mc="http://schemas.openxmlformats.org/markup-compatibility/2006">
              <mc:Choice xmlns:v="urn:schemas-microsoft-com:vml" Requires="v">
                <p:oleObj spid="_x0000_s118806" name="CorelDRAW" r:id="rId4" imgW="10314360" imgH="8015400" progId="CorelDRAW.Graphic.12">
                  <p:embed/>
                </p:oleObj>
              </mc:Choice>
              <mc:Fallback>
                <p:oleObj name="CorelDRAW" r:id="rId4" imgW="10314360" imgH="8015400"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1196752"/>
                        <a:ext cx="7200801" cy="5570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04360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cstate="print"/>
          <a:srcRect/>
          <a:stretch>
            <a:fillRect/>
          </a:stretch>
        </p:blipFill>
        <p:spPr bwMode="auto">
          <a:xfrm>
            <a:off x="2555775" y="1268761"/>
            <a:ext cx="3974053" cy="5446240"/>
          </a:xfrm>
          <a:prstGeom prst="rect">
            <a:avLst/>
          </a:prstGeom>
          <a:noFill/>
          <a:ln w="9525">
            <a:noFill/>
            <a:miter lim="800000"/>
            <a:headEnd/>
            <a:tailEnd/>
          </a:ln>
        </p:spPr>
      </p:pic>
    </p:spTree>
    <p:extLst>
      <p:ext uri="{BB962C8B-B14F-4D97-AF65-F5344CB8AC3E}">
        <p14:creationId xmlns:p14="http://schemas.microsoft.com/office/powerpoint/2010/main" val="66137732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63688" y="1107649"/>
            <a:ext cx="5752665" cy="1384995"/>
          </a:xfrm>
          <a:prstGeom prst="rect">
            <a:avLst/>
          </a:prstGeom>
          <a:noFill/>
        </p:spPr>
        <p:txBody>
          <a:bodyPr wrap="none" rtlCol="0">
            <a:spAutoFit/>
          </a:bodyPr>
          <a:lstStyle/>
          <a:p>
            <a:r>
              <a:rPr lang="en-GB" sz="2800" dirty="0" err="1" smtClean="0">
                <a:solidFill>
                  <a:srgbClr val="FF0000"/>
                </a:solidFill>
                <a:effectLst>
                  <a:outerShdw blurRad="38100" dist="38100" dir="2700000" algn="tl">
                    <a:srgbClr val="000000">
                      <a:alpha val="43137"/>
                    </a:srgbClr>
                  </a:outerShdw>
                </a:effectLst>
              </a:rPr>
              <a:t>Raggi</a:t>
            </a:r>
            <a:r>
              <a:rPr lang="en-GB" sz="2800" dirty="0" smtClean="0">
                <a:solidFill>
                  <a:srgbClr val="FF0000"/>
                </a:solidFill>
                <a:effectLst>
                  <a:outerShdw blurRad="38100" dist="38100" dir="2700000" algn="tl">
                    <a:srgbClr val="000000">
                      <a:alpha val="43137"/>
                    </a:srgbClr>
                  </a:outerShdw>
                </a:effectLst>
              </a:rPr>
              <a:t> </a:t>
            </a:r>
            <a:r>
              <a:rPr lang="en-GB" sz="2800" dirty="0" err="1" smtClean="0">
                <a:solidFill>
                  <a:srgbClr val="FF0000"/>
                </a:solidFill>
                <a:effectLst>
                  <a:outerShdw blurRad="38100" dist="38100" dir="2700000" algn="tl">
                    <a:srgbClr val="000000">
                      <a:alpha val="43137"/>
                    </a:srgbClr>
                  </a:outerShdw>
                </a:effectLst>
              </a:rPr>
              <a:t>sismici</a:t>
            </a:r>
            <a:r>
              <a:rPr lang="en-GB" sz="2800" dirty="0" smtClean="0">
                <a:solidFill>
                  <a:srgbClr val="FF0000"/>
                </a:solidFill>
                <a:effectLst>
                  <a:outerShdw blurRad="38100" dist="38100" dir="2700000" algn="tl">
                    <a:srgbClr val="000000">
                      <a:alpha val="43137"/>
                    </a:srgbClr>
                  </a:outerShdw>
                </a:effectLst>
              </a:rPr>
              <a:t> </a:t>
            </a:r>
            <a:r>
              <a:rPr lang="en-GB" sz="2800" dirty="0" err="1" smtClean="0">
                <a:solidFill>
                  <a:srgbClr val="FF0000"/>
                </a:solidFill>
                <a:effectLst>
                  <a:outerShdw blurRad="38100" dist="38100" dir="2700000" algn="tl">
                    <a:srgbClr val="000000">
                      <a:alpha val="43137"/>
                    </a:srgbClr>
                  </a:outerShdw>
                </a:effectLst>
              </a:rPr>
              <a:t>attraverso</a:t>
            </a:r>
            <a:r>
              <a:rPr lang="en-GB" sz="2800" dirty="0" smtClean="0">
                <a:solidFill>
                  <a:srgbClr val="FF0000"/>
                </a:solidFill>
                <a:effectLst>
                  <a:outerShdw blurRad="38100" dist="38100" dir="2700000" algn="tl">
                    <a:srgbClr val="000000">
                      <a:alpha val="43137"/>
                    </a:srgbClr>
                  </a:outerShdw>
                </a:effectLst>
              </a:rPr>
              <a:t> la Terra </a:t>
            </a:r>
            <a:r>
              <a:rPr lang="en-GB" sz="2800" dirty="0" err="1" smtClean="0">
                <a:solidFill>
                  <a:srgbClr val="FF0000"/>
                </a:solidFill>
                <a:effectLst>
                  <a:outerShdw blurRad="38100" dist="38100" dir="2700000" algn="tl">
                    <a:srgbClr val="000000">
                      <a:alpha val="43137"/>
                    </a:srgbClr>
                  </a:outerShdw>
                </a:effectLst>
              </a:rPr>
              <a:t>sferica</a:t>
            </a:r>
            <a:endParaRPr lang="en-GB" sz="2800" dirty="0" smtClean="0">
              <a:solidFill>
                <a:srgbClr val="FF0000"/>
              </a:solidFill>
              <a:effectLst>
                <a:outerShdw blurRad="38100" dist="38100" dir="2700000" algn="tl">
                  <a:srgbClr val="000000">
                    <a:alpha val="43137"/>
                  </a:srgbClr>
                </a:outerShdw>
              </a:effectLst>
            </a:endParaRPr>
          </a:p>
          <a:p>
            <a:endParaRPr lang="en-GB" sz="2800" dirty="0">
              <a:solidFill>
                <a:srgbClr val="FF0000"/>
              </a:solidFill>
              <a:effectLst>
                <a:outerShdw blurRad="38100" dist="38100" dir="2700000" algn="tl">
                  <a:srgbClr val="000000">
                    <a:alpha val="43137"/>
                  </a:srgbClr>
                </a:outerShdw>
              </a:effectLst>
            </a:endParaRPr>
          </a:p>
          <a:p>
            <a:pPr algn="ctr"/>
            <a:r>
              <a:rPr lang="en-GB" sz="2800" i="1" dirty="0" err="1" smtClean="0">
                <a:solidFill>
                  <a:srgbClr val="FF0000"/>
                </a:solidFill>
                <a:effectLst>
                  <a:outerShdw blurRad="38100" dist="38100" dir="2700000" algn="tl">
                    <a:srgbClr val="000000">
                      <a:alpha val="43137"/>
                    </a:srgbClr>
                  </a:outerShdw>
                </a:effectLst>
              </a:rPr>
              <a:t>Esempi</a:t>
            </a:r>
            <a:endParaRPr lang="it-IT" sz="2800" i="1" dirty="0">
              <a:solidFill>
                <a:srgbClr val="FF0000"/>
              </a:solidFill>
              <a:effectLst>
                <a:outerShdw blurRad="38100" dist="38100" dir="2700000" algn="tl">
                  <a:srgbClr val="000000">
                    <a:alpha val="43137"/>
                  </a:srgbClr>
                </a:outerShdw>
              </a:effectLst>
            </a:endParaRPr>
          </a:p>
        </p:txBody>
      </p:sp>
      <p:sp>
        <p:nvSpPr>
          <p:cNvPr id="4" name="TextBox 3"/>
          <p:cNvSpPr txBox="1"/>
          <p:nvPr/>
        </p:nvSpPr>
        <p:spPr>
          <a:xfrm>
            <a:off x="787592" y="2492644"/>
            <a:ext cx="7704856" cy="646331"/>
          </a:xfrm>
          <a:prstGeom prst="rect">
            <a:avLst/>
          </a:prstGeom>
          <a:noFill/>
        </p:spPr>
        <p:txBody>
          <a:bodyPr wrap="square" rtlCol="0">
            <a:spAutoFit/>
          </a:bodyPr>
          <a:lstStyle/>
          <a:p>
            <a:r>
              <a:rPr lang="en-GB" dirty="0" err="1" smtClean="0"/>
              <a:t>L’onda</a:t>
            </a:r>
            <a:r>
              <a:rPr lang="en-GB" dirty="0" smtClean="0"/>
              <a:t> </a:t>
            </a:r>
            <a:r>
              <a:rPr lang="en-GB" dirty="0" smtClean="0">
                <a:solidFill>
                  <a:srgbClr val="0070C0"/>
                </a:solidFill>
              </a:rPr>
              <a:t>PKP</a:t>
            </a:r>
            <a:r>
              <a:rPr lang="en-GB" dirty="0" smtClean="0"/>
              <a:t> è </a:t>
            </a:r>
            <a:r>
              <a:rPr lang="en-GB" dirty="0" err="1" smtClean="0"/>
              <a:t>un’onda</a:t>
            </a:r>
            <a:r>
              <a:rPr lang="en-GB" dirty="0" smtClean="0"/>
              <a:t> </a:t>
            </a:r>
            <a:r>
              <a:rPr lang="en-GB" dirty="0" smtClean="0">
                <a:solidFill>
                  <a:srgbClr val="0070C0"/>
                </a:solidFill>
              </a:rPr>
              <a:t>P</a:t>
            </a:r>
            <a:r>
              <a:rPr lang="en-GB" dirty="0" smtClean="0"/>
              <a:t> </a:t>
            </a:r>
            <a:r>
              <a:rPr lang="en-GB" dirty="0" err="1" smtClean="0"/>
              <a:t>che</a:t>
            </a:r>
            <a:r>
              <a:rPr lang="en-GB" dirty="0" smtClean="0"/>
              <a:t> </a:t>
            </a:r>
            <a:r>
              <a:rPr lang="en-GB" dirty="0" err="1" smtClean="0"/>
              <a:t>si</a:t>
            </a:r>
            <a:r>
              <a:rPr lang="en-GB" dirty="0" smtClean="0"/>
              <a:t> è propagate verso </a:t>
            </a:r>
            <a:r>
              <a:rPr lang="en-GB" dirty="0" err="1" smtClean="0"/>
              <a:t>il</a:t>
            </a:r>
            <a:r>
              <a:rPr lang="en-GB" dirty="0" smtClean="0"/>
              <a:t> basso </a:t>
            </a:r>
            <a:r>
              <a:rPr lang="en-GB" dirty="0" err="1" smtClean="0"/>
              <a:t>nel</a:t>
            </a:r>
            <a:r>
              <a:rPr lang="en-GB" dirty="0" smtClean="0"/>
              <a:t> </a:t>
            </a:r>
            <a:r>
              <a:rPr lang="en-GB" dirty="0" err="1" smtClean="0"/>
              <a:t>mantello</a:t>
            </a:r>
            <a:r>
              <a:rPr lang="en-GB" dirty="0" smtClean="0"/>
              <a:t>, è </a:t>
            </a:r>
            <a:r>
              <a:rPr lang="en-GB" dirty="0" err="1" smtClean="0"/>
              <a:t>entrata</a:t>
            </a:r>
            <a:r>
              <a:rPr lang="en-GB" dirty="0" smtClean="0"/>
              <a:t> </a:t>
            </a:r>
            <a:r>
              <a:rPr lang="en-GB" dirty="0" err="1" smtClean="0"/>
              <a:t>nel</a:t>
            </a:r>
            <a:r>
              <a:rPr lang="en-GB" dirty="0" smtClean="0"/>
              <a:t> </a:t>
            </a:r>
            <a:r>
              <a:rPr lang="en-GB" dirty="0" err="1" smtClean="0"/>
              <a:t>nucleo</a:t>
            </a:r>
            <a:r>
              <a:rPr lang="en-GB" dirty="0" smtClean="0"/>
              <a:t> </a:t>
            </a:r>
            <a:r>
              <a:rPr lang="en-GB" dirty="0" err="1" smtClean="0"/>
              <a:t>esterno</a:t>
            </a:r>
            <a:r>
              <a:rPr lang="en-GB" dirty="0" smtClean="0"/>
              <a:t> </a:t>
            </a:r>
            <a:r>
              <a:rPr lang="en-GB" dirty="0" err="1" smtClean="0"/>
              <a:t>ed</a:t>
            </a:r>
            <a:r>
              <a:rPr lang="en-GB" dirty="0" smtClean="0"/>
              <a:t> è </a:t>
            </a:r>
            <a:r>
              <a:rPr lang="en-GB" dirty="0" err="1" smtClean="0"/>
              <a:t>risalita</a:t>
            </a:r>
            <a:r>
              <a:rPr lang="en-GB" dirty="0" smtClean="0"/>
              <a:t> </a:t>
            </a:r>
            <a:r>
              <a:rPr lang="en-GB" dirty="0" err="1" smtClean="0"/>
              <a:t>attraverso</a:t>
            </a:r>
            <a:r>
              <a:rPr lang="en-GB" dirty="0" smtClean="0"/>
              <a:t> </a:t>
            </a:r>
            <a:r>
              <a:rPr lang="en-GB" dirty="0" err="1" smtClean="0"/>
              <a:t>il</a:t>
            </a:r>
            <a:r>
              <a:rPr lang="en-GB" dirty="0" smtClean="0"/>
              <a:t> </a:t>
            </a:r>
            <a:r>
              <a:rPr lang="en-GB" dirty="0" err="1" smtClean="0"/>
              <a:t>mantello</a:t>
            </a:r>
            <a:r>
              <a:rPr lang="en-GB" dirty="0" smtClean="0"/>
              <a:t>;</a:t>
            </a:r>
          </a:p>
        </p:txBody>
      </p:sp>
      <p:pic>
        <p:nvPicPr>
          <p:cNvPr id="6" name="Picture 2"/>
          <p:cNvPicPr>
            <a:picLocks noChangeAspect="1" noChangeArrowheads="1"/>
          </p:cNvPicPr>
          <p:nvPr/>
        </p:nvPicPr>
        <p:blipFill rotWithShape="1">
          <a:blip r:embed="rId3" cstate="print"/>
          <a:srcRect r="35019"/>
          <a:stretch/>
        </p:blipFill>
        <p:spPr bwMode="auto">
          <a:xfrm>
            <a:off x="1796241" y="3138975"/>
            <a:ext cx="4608512" cy="3501483"/>
          </a:xfrm>
          <a:prstGeom prst="rect">
            <a:avLst/>
          </a:prstGeom>
          <a:noFill/>
          <a:ln w="9525">
            <a:noFill/>
            <a:miter lim="800000"/>
            <a:headEnd/>
            <a:tailEnd/>
          </a:ln>
        </p:spPr>
      </p:pic>
      <p:sp>
        <p:nvSpPr>
          <p:cNvPr id="5" name="Oval 4"/>
          <p:cNvSpPr/>
          <p:nvPr/>
        </p:nvSpPr>
        <p:spPr bwMode="auto">
          <a:xfrm>
            <a:off x="5292080" y="4005064"/>
            <a:ext cx="576064" cy="144016"/>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charset="0"/>
            </a:endParaRPr>
          </a:p>
        </p:txBody>
      </p:sp>
    </p:spTree>
    <p:extLst>
      <p:ext uri="{BB962C8B-B14F-4D97-AF65-F5344CB8AC3E}">
        <p14:creationId xmlns:p14="http://schemas.microsoft.com/office/powerpoint/2010/main" val="34929435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309915" y="1268761"/>
            <a:ext cx="3974053" cy="5446240"/>
          </a:xfrm>
          <a:prstGeom prst="rect">
            <a:avLst/>
          </a:prstGeom>
          <a:noFill/>
          <a:ln w="9525">
            <a:noFill/>
            <a:miter lim="800000"/>
            <a:headEnd/>
            <a:tailEnd/>
          </a:ln>
        </p:spPr>
      </p:pic>
      <p:pic>
        <p:nvPicPr>
          <p:cNvPr id="63490" name="Picture 2"/>
          <p:cNvPicPr>
            <a:picLocks noChangeAspect="1" noChangeArrowheads="1"/>
          </p:cNvPicPr>
          <p:nvPr/>
        </p:nvPicPr>
        <p:blipFill>
          <a:blip r:embed="rId4" cstate="print"/>
          <a:srcRect/>
          <a:stretch>
            <a:fillRect/>
          </a:stretch>
        </p:blipFill>
        <p:spPr bwMode="auto">
          <a:xfrm rot="5400000">
            <a:off x="4373978" y="1538790"/>
            <a:ext cx="4644516" cy="4536504"/>
          </a:xfrm>
          <a:prstGeom prst="rect">
            <a:avLst/>
          </a:prstGeom>
          <a:noFill/>
          <a:ln w="9525">
            <a:noFill/>
            <a:miter lim="800000"/>
            <a:headEnd/>
            <a:tailEnd/>
          </a:ln>
        </p:spPr>
      </p:pic>
    </p:spTree>
    <p:extLst>
      <p:ext uri="{BB962C8B-B14F-4D97-AF65-F5344CB8AC3E}">
        <p14:creationId xmlns:p14="http://schemas.microsoft.com/office/powerpoint/2010/main" val="31200933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web.ics.purdue.edu/%7Ebraile/edumod/as1lessons/InterpSeis/InterpSeis_files/image018.gif"/>
          <p:cNvPicPr>
            <a:picLocks noChangeAspect="1" noChangeArrowheads="1"/>
          </p:cNvPicPr>
          <p:nvPr/>
        </p:nvPicPr>
        <p:blipFill>
          <a:blip r:embed="rId3" cstate="print"/>
          <a:srcRect/>
          <a:stretch>
            <a:fillRect/>
          </a:stretch>
        </p:blipFill>
        <p:spPr bwMode="auto">
          <a:xfrm>
            <a:off x="2123728" y="1268760"/>
            <a:ext cx="4277135" cy="5472608"/>
          </a:xfrm>
          <a:prstGeom prst="rect">
            <a:avLst/>
          </a:prstGeom>
          <a:noFill/>
        </p:spPr>
      </p:pic>
    </p:spTree>
    <p:extLst>
      <p:ext uri="{BB962C8B-B14F-4D97-AF65-F5344CB8AC3E}">
        <p14:creationId xmlns:p14="http://schemas.microsoft.com/office/powerpoint/2010/main" val="34697128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22</a:t>
            </a:fld>
            <a:endParaRPr lang="it-IT" sz="1400" b="1" dirty="0"/>
          </a:p>
        </p:txBody>
      </p:sp>
      <p:sp>
        <p:nvSpPr>
          <p:cNvPr id="7" name="Rectangle 2"/>
          <p:cNvSpPr>
            <a:spLocks noChangeArrowheads="1"/>
          </p:cNvSpPr>
          <p:nvPr/>
        </p:nvSpPr>
        <p:spPr bwMode="auto">
          <a:xfrm>
            <a:off x="107157" y="1713741"/>
            <a:ext cx="5976937" cy="1600438"/>
          </a:xfrm>
          <a:prstGeom prst="rect">
            <a:avLst/>
          </a:prstGeom>
          <a:noFill/>
          <a:ln w="9525">
            <a:noFill/>
            <a:miter lim="800000"/>
            <a:headEnd/>
            <a:tailEnd/>
          </a:ln>
        </p:spPr>
        <p:txBody>
          <a:bodyPr>
            <a:spAutoFit/>
          </a:bodyPr>
          <a:lstStyle/>
          <a:p>
            <a:pPr algn="just">
              <a:buFontTx/>
              <a:buChar char="•"/>
            </a:pPr>
            <a:r>
              <a:rPr lang="en-US" sz="1400" b="0" dirty="0">
                <a:latin typeface="Comic Sans MS" pitchFamily="66" charset="0"/>
                <a:ea typeface="ＭＳ Ｐゴシック" pitchFamily="34" charset="-128"/>
              </a:rPr>
              <a:t> </a:t>
            </a:r>
            <a:r>
              <a:rPr lang="en-US" sz="1400" b="0" dirty="0">
                <a:latin typeface="+mj-lt"/>
                <a:ea typeface="ＭＳ Ｐゴシック" pitchFamily="34" charset="-128"/>
              </a:rPr>
              <a:t>Although in fact the earthquake involves a part of the fault-plane measuring many square kilometers in area, from the point of view of an observer at a distance of hundreds or even thousands of kilometers the earthquake </a:t>
            </a:r>
            <a:r>
              <a:rPr lang="en-US" sz="1400" b="0" u="sng" dirty="0">
                <a:latin typeface="+mj-lt"/>
                <a:ea typeface="ＭＳ Ｐゴシック" pitchFamily="34" charset="-128"/>
              </a:rPr>
              <a:t>appears to happen at a point</a:t>
            </a:r>
            <a:r>
              <a:rPr lang="en-US" sz="1400" b="0" dirty="0">
                <a:latin typeface="+mj-lt"/>
                <a:ea typeface="ＭＳ Ｐゴシック" pitchFamily="34" charset="-128"/>
              </a:rPr>
              <a:t>. This point is called the </a:t>
            </a:r>
            <a:r>
              <a:rPr lang="en-US" sz="1400" b="0" dirty="0">
                <a:solidFill>
                  <a:srgbClr val="FF0000"/>
                </a:solidFill>
                <a:latin typeface="+mj-lt"/>
                <a:ea typeface="ＭＳ Ｐゴシック" pitchFamily="34" charset="-128"/>
              </a:rPr>
              <a:t>focus</a:t>
            </a:r>
            <a:r>
              <a:rPr lang="en-US" sz="1400" b="0" dirty="0">
                <a:latin typeface="+mj-lt"/>
                <a:ea typeface="ＭＳ Ｐゴシック" pitchFamily="34" charset="-128"/>
              </a:rPr>
              <a:t> or </a:t>
            </a:r>
            <a:r>
              <a:rPr lang="en-US" sz="1400" b="0" dirty="0">
                <a:solidFill>
                  <a:srgbClr val="FF0000"/>
                </a:solidFill>
                <a:latin typeface="+mj-lt"/>
                <a:ea typeface="ＭＳ Ｐゴシック" pitchFamily="34" charset="-128"/>
              </a:rPr>
              <a:t>hypocenter</a:t>
            </a:r>
            <a:r>
              <a:rPr lang="en-US" sz="1400" b="0" dirty="0">
                <a:latin typeface="+mj-lt"/>
                <a:ea typeface="ＭＳ Ｐゴシック" pitchFamily="34" charset="-128"/>
              </a:rPr>
              <a:t> of the earthquake. It generally occurs at a focal depth many kilometers below the Earth’s surface. The point on the Earth’s surface vertically above the focus is called the </a:t>
            </a:r>
            <a:r>
              <a:rPr lang="en-US" sz="1400" b="0" dirty="0">
                <a:solidFill>
                  <a:srgbClr val="FF3300"/>
                </a:solidFill>
                <a:latin typeface="+mj-lt"/>
                <a:ea typeface="ＭＳ Ｐゴシック" pitchFamily="34" charset="-128"/>
              </a:rPr>
              <a:t>epicenter</a:t>
            </a:r>
            <a:r>
              <a:rPr lang="en-US" sz="1400" b="0" dirty="0">
                <a:latin typeface="+mj-lt"/>
                <a:ea typeface="ＭＳ Ｐゴシック" pitchFamily="34" charset="-128"/>
              </a:rPr>
              <a:t> of the earthquake.</a:t>
            </a:r>
          </a:p>
        </p:txBody>
      </p:sp>
      <p:pic>
        <p:nvPicPr>
          <p:cNvPr id="8" name="Picture 4"/>
          <p:cNvPicPr>
            <a:picLocks noChangeAspect="1" noChangeArrowheads="1"/>
          </p:cNvPicPr>
          <p:nvPr/>
        </p:nvPicPr>
        <p:blipFill>
          <a:blip r:embed="rId2" cstate="print"/>
          <a:srcRect/>
          <a:stretch>
            <a:fillRect/>
          </a:stretch>
        </p:blipFill>
        <p:spPr bwMode="auto">
          <a:xfrm>
            <a:off x="6300788" y="1206772"/>
            <a:ext cx="2549525" cy="1898650"/>
          </a:xfrm>
          <a:prstGeom prst="rect">
            <a:avLst/>
          </a:prstGeom>
          <a:noFill/>
          <a:ln w="9525">
            <a:solidFill>
              <a:schemeClr val="tx1"/>
            </a:solidFill>
            <a:miter lim="800000"/>
            <a:headEnd/>
            <a:tailEnd/>
          </a:ln>
          <a:effectLst/>
        </p:spPr>
      </p:pic>
      <p:sp>
        <p:nvSpPr>
          <p:cNvPr id="9" name="Rectangle 5"/>
          <p:cNvSpPr>
            <a:spLocks noChangeArrowheads="1"/>
          </p:cNvSpPr>
          <p:nvPr/>
        </p:nvSpPr>
        <p:spPr bwMode="auto">
          <a:xfrm>
            <a:off x="213154" y="3764284"/>
            <a:ext cx="5688012" cy="1384995"/>
          </a:xfrm>
          <a:prstGeom prst="rect">
            <a:avLst/>
          </a:prstGeom>
          <a:noFill/>
          <a:ln w="9525">
            <a:noFill/>
            <a:miter lim="800000"/>
            <a:headEnd/>
            <a:tailEnd/>
          </a:ln>
        </p:spPr>
        <p:txBody>
          <a:bodyPr>
            <a:spAutoFit/>
          </a:bodyPr>
          <a:lstStyle/>
          <a:p>
            <a:pPr algn="just">
              <a:buFontTx/>
              <a:buChar char="•"/>
            </a:pPr>
            <a:r>
              <a:rPr lang="en-US" sz="1400" b="0" dirty="0">
                <a:latin typeface="Comic Sans MS" pitchFamily="66" charset="0"/>
                <a:ea typeface="ＭＳ Ｐゴシック" pitchFamily="34" charset="-128"/>
              </a:rPr>
              <a:t> </a:t>
            </a:r>
            <a:r>
              <a:rPr lang="en-US" sz="1400" b="0" dirty="0">
                <a:latin typeface="+mj-lt"/>
                <a:ea typeface="ＭＳ Ｐゴシック" pitchFamily="34" charset="-128"/>
              </a:rPr>
              <a:t>The distance of a seismic station from the epicenter of an earthquake (the </a:t>
            </a:r>
            <a:r>
              <a:rPr lang="en-US" sz="1400" b="0" dirty="0" err="1">
                <a:latin typeface="+mj-lt"/>
                <a:ea typeface="ＭＳ Ｐゴシック" pitchFamily="34" charset="-128"/>
              </a:rPr>
              <a:t>epicentral</a:t>
            </a:r>
            <a:r>
              <a:rPr lang="en-US" sz="1400" b="0" dirty="0">
                <a:latin typeface="+mj-lt"/>
                <a:ea typeface="ＭＳ Ｐゴシック" pitchFamily="34" charset="-128"/>
              </a:rPr>
              <a:t> distance) may be expressed in kilometers </a:t>
            </a:r>
            <a:r>
              <a:rPr lang="en-US" sz="1400" b="0" dirty="0">
                <a:latin typeface="+mj-lt"/>
                <a:ea typeface="ＭＳ Ｐゴシック" pitchFamily="34" charset="-128"/>
                <a:sym typeface="Symbol" pitchFamily="18" charset="2"/>
              </a:rPr>
              <a:t></a:t>
            </a:r>
            <a:r>
              <a:rPr lang="en-US" sz="1400" b="0" dirty="0">
                <a:latin typeface="+mj-lt"/>
                <a:ea typeface="ＭＳ Ｐゴシック" pitchFamily="34" charset="-128"/>
              </a:rPr>
              <a:t>km along the surface, or by the angle </a:t>
            </a:r>
            <a:r>
              <a:rPr lang="en-US" sz="1400" b="0" dirty="0">
                <a:latin typeface="+mj-lt"/>
                <a:ea typeface="ＭＳ Ｐゴシック" pitchFamily="34" charset="-128"/>
                <a:sym typeface="Symbol" pitchFamily="18" charset="2"/>
              </a:rPr>
              <a:t>°=</a:t>
            </a:r>
            <a:r>
              <a:rPr lang="en-US" sz="1400" b="0" dirty="0">
                <a:latin typeface="+mj-lt"/>
                <a:ea typeface="ＭＳ Ｐゴシック" pitchFamily="34" charset="-128"/>
              </a:rPr>
              <a:t>(180/</a:t>
            </a:r>
            <a:r>
              <a:rPr lang="en-US" sz="1400" b="0" dirty="0">
                <a:latin typeface="+mj-lt"/>
                <a:ea typeface="ＭＳ Ｐゴシック" pitchFamily="34" charset="-128"/>
                <a:sym typeface="Symbol" pitchFamily="18" charset="2"/>
              </a:rPr>
              <a:t></a:t>
            </a:r>
            <a:r>
              <a:rPr lang="en-US" sz="1400" b="0" dirty="0">
                <a:latin typeface="+mj-lt"/>
                <a:ea typeface="ＭＳ Ｐゴシック" pitchFamily="34" charset="-128"/>
              </a:rPr>
              <a:t>)(</a:t>
            </a:r>
            <a:r>
              <a:rPr lang="en-US" sz="1400" b="0" dirty="0">
                <a:latin typeface="+mj-lt"/>
                <a:ea typeface="ＭＳ Ｐゴシック" pitchFamily="34" charset="-128"/>
                <a:sym typeface="Symbol" pitchFamily="18" charset="2"/>
              </a:rPr>
              <a:t></a:t>
            </a:r>
            <a:r>
              <a:rPr lang="en-US" sz="1400" b="0" baseline="-25000" dirty="0">
                <a:latin typeface="+mj-lt"/>
                <a:ea typeface="ＭＳ Ｐゴシック" pitchFamily="34" charset="-128"/>
              </a:rPr>
              <a:t>km</a:t>
            </a:r>
            <a:r>
              <a:rPr lang="en-US" sz="1400" b="0" dirty="0">
                <a:latin typeface="+mj-lt"/>
                <a:ea typeface="ＭＳ Ｐゴシック" pitchFamily="34" charset="-128"/>
              </a:rPr>
              <a:t>/R) subtended at the Earth’s center. </a:t>
            </a:r>
          </a:p>
          <a:p>
            <a:pPr algn="just">
              <a:buFontTx/>
              <a:buChar char="•"/>
            </a:pPr>
            <a:endParaRPr lang="en-US" sz="1400" b="0" dirty="0">
              <a:latin typeface="+mj-lt"/>
              <a:ea typeface="ＭＳ Ｐゴシック" pitchFamily="34" charset="-128"/>
            </a:endParaRPr>
          </a:p>
          <a:p>
            <a:pPr algn="just">
              <a:buFontTx/>
              <a:buChar char="•"/>
            </a:pPr>
            <a:r>
              <a:rPr lang="en-US" sz="1400" b="0" dirty="0">
                <a:latin typeface="+mj-lt"/>
                <a:ea typeface="ＭＳ Ｐゴシック" pitchFamily="34" charset="-128"/>
              </a:rPr>
              <a:t> The travel-times of P- and S-waves from an earthquake through the body of the Earth to an observer are dependent on the </a:t>
            </a:r>
            <a:r>
              <a:rPr lang="en-US" sz="1400" b="0" dirty="0" err="1">
                <a:latin typeface="+mj-lt"/>
                <a:ea typeface="ＭＳ Ｐゴシック" pitchFamily="34" charset="-128"/>
              </a:rPr>
              <a:t>epicentral</a:t>
            </a:r>
            <a:r>
              <a:rPr lang="en-US" sz="1400" b="0" dirty="0">
                <a:latin typeface="+mj-lt"/>
                <a:ea typeface="ＭＳ Ｐゴシック" pitchFamily="34" charset="-128"/>
              </a:rPr>
              <a:t> distance.</a:t>
            </a:r>
          </a:p>
        </p:txBody>
      </p:sp>
      <p:pic>
        <p:nvPicPr>
          <p:cNvPr id="11" name="Picture 6"/>
          <p:cNvPicPr>
            <a:picLocks noChangeAspect="1" noChangeArrowheads="1"/>
          </p:cNvPicPr>
          <p:nvPr/>
        </p:nvPicPr>
        <p:blipFill>
          <a:blip r:embed="rId3" cstate="print"/>
          <a:srcRect/>
          <a:stretch>
            <a:fillRect/>
          </a:stretch>
        </p:blipFill>
        <p:spPr bwMode="auto">
          <a:xfrm>
            <a:off x="6300788" y="3149872"/>
            <a:ext cx="2663825" cy="2057400"/>
          </a:xfrm>
          <a:prstGeom prst="rect">
            <a:avLst/>
          </a:prstGeom>
          <a:noFill/>
          <a:ln w="9525">
            <a:solidFill>
              <a:schemeClr val="tx1"/>
            </a:solidFill>
            <a:miter lim="800000"/>
            <a:headEnd/>
            <a:tailEnd/>
          </a:ln>
          <a:effectLst/>
        </p:spPr>
      </p:pic>
      <p:sp>
        <p:nvSpPr>
          <p:cNvPr id="12" name="Rectangle 7"/>
          <p:cNvSpPr>
            <a:spLocks noChangeArrowheads="1"/>
          </p:cNvSpPr>
          <p:nvPr/>
        </p:nvSpPr>
        <p:spPr bwMode="auto">
          <a:xfrm>
            <a:off x="250825" y="5599385"/>
            <a:ext cx="8713788" cy="738664"/>
          </a:xfrm>
          <a:prstGeom prst="rect">
            <a:avLst/>
          </a:prstGeom>
          <a:noFill/>
          <a:ln w="9525">
            <a:noFill/>
            <a:miter lim="800000"/>
            <a:headEnd/>
            <a:tailEnd/>
          </a:ln>
        </p:spPr>
        <p:txBody>
          <a:bodyPr>
            <a:spAutoFit/>
          </a:bodyPr>
          <a:lstStyle/>
          <a:p>
            <a:pPr algn="just">
              <a:buFontTx/>
              <a:buChar char="•"/>
            </a:pPr>
            <a:r>
              <a:rPr lang="en-US" sz="1400" b="0" dirty="0">
                <a:latin typeface="+mj-lt"/>
                <a:ea typeface="ＭＳ Ｐゴシック" pitchFamily="34" charset="-128"/>
              </a:rPr>
              <a:t> The travel-time versus distance plots are not linear, because the ray paths of waves travelling to distant seismographs are curved. However, the standard seismic velocity profile of the Earth’s interior is well enough known that the travel-times for each kind of wave can be tabulated or graphed as a function of </a:t>
            </a:r>
            <a:r>
              <a:rPr lang="en-US" sz="1400" b="0" dirty="0" err="1">
                <a:latin typeface="+mj-lt"/>
                <a:ea typeface="ＭＳ Ｐゴシック" pitchFamily="34" charset="-128"/>
              </a:rPr>
              <a:t>epicentral</a:t>
            </a:r>
            <a:r>
              <a:rPr lang="en-US" sz="1400" b="0" dirty="0">
                <a:latin typeface="+mj-lt"/>
                <a:ea typeface="ＭＳ Ｐゴシック" pitchFamily="34" charset="-128"/>
              </a:rPr>
              <a:t> distance.</a:t>
            </a:r>
          </a:p>
        </p:txBody>
      </p:sp>
      <p:sp>
        <p:nvSpPr>
          <p:cNvPr id="13" name="Text Box 4"/>
          <p:cNvSpPr txBox="1">
            <a:spLocks noChangeArrowheads="1"/>
          </p:cNvSpPr>
          <p:nvPr/>
        </p:nvSpPr>
        <p:spPr bwMode="auto">
          <a:xfrm>
            <a:off x="1691680" y="942166"/>
            <a:ext cx="6192812" cy="642937"/>
          </a:xfrm>
          <a:prstGeom prst="rect">
            <a:avLst/>
          </a:prstGeom>
          <a:noFill/>
          <a:ln w="9525">
            <a:noFill/>
            <a:round/>
            <a:headEnd/>
            <a:tailEnd/>
          </a:ln>
          <a:effec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smtClean="0">
                <a:latin typeface="Calibri" pitchFamily="34" charset="0"/>
              </a:rPr>
              <a:t>Earthquake location</a:t>
            </a:r>
            <a:endParaRPr lang="it-IT" sz="3600" dirty="0">
              <a:latin typeface="Calibri" pitchFamily="34" charset="0"/>
            </a:endParaRPr>
          </a:p>
        </p:txBody>
      </p:sp>
    </p:spTree>
    <p:extLst>
      <p:ext uri="{BB962C8B-B14F-4D97-AF65-F5344CB8AC3E}">
        <p14:creationId xmlns:p14="http://schemas.microsoft.com/office/powerpoint/2010/main" val="226321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dissolv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dissolve">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dissolve">
                                      <p:cBhvr>
                                        <p:cTn id="3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60178" y="2060848"/>
            <a:ext cx="8022056" cy="4240809"/>
          </a:xfrm>
          <a:prstGeom prst="rect">
            <a:avLst/>
          </a:prstGeom>
        </p:spPr>
      </p:pic>
      <p:sp>
        <p:nvSpPr>
          <p:cNvPr id="3" name="Title 2"/>
          <p:cNvSpPr>
            <a:spLocks noGrp="1"/>
          </p:cNvSpPr>
          <p:nvPr>
            <p:ph type="title"/>
          </p:nvPr>
        </p:nvSpPr>
        <p:spPr/>
        <p:txBody>
          <a:bodyPr/>
          <a:lstStyle/>
          <a:p>
            <a:endParaRPr lang="it-IT" dirty="0"/>
          </a:p>
        </p:txBody>
      </p:sp>
    </p:spTree>
    <p:extLst>
      <p:ext uri="{BB962C8B-B14F-4D97-AF65-F5344CB8AC3E}">
        <p14:creationId xmlns:p14="http://schemas.microsoft.com/office/powerpoint/2010/main" val="130296919"/>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Risultati immagini per wave travel 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84784"/>
            <a:ext cx="6858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0535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eb.ics.purdue.edu/%7Ebraile/edumod/as1lessons/InterpSeis/InterpSeis_files/image018.gif"/>
          <p:cNvPicPr>
            <a:picLocks noChangeAspect="1" noChangeArrowheads="1"/>
          </p:cNvPicPr>
          <p:nvPr/>
        </p:nvPicPr>
        <p:blipFill>
          <a:blip r:embed="rId3" cstate="print"/>
          <a:srcRect/>
          <a:stretch>
            <a:fillRect/>
          </a:stretch>
        </p:blipFill>
        <p:spPr bwMode="auto">
          <a:xfrm>
            <a:off x="107504" y="1385392"/>
            <a:ext cx="4277135" cy="5472608"/>
          </a:xfrm>
          <a:prstGeom prst="rect">
            <a:avLst/>
          </a:prstGeom>
          <a:noFill/>
        </p:spPr>
      </p:pic>
      <p:pic>
        <p:nvPicPr>
          <p:cNvPr id="70657" name="Picture 1"/>
          <p:cNvPicPr>
            <a:picLocks noChangeAspect="1" noChangeArrowheads="1"/>
          </p:cNvPicPr>
          <p:nvPr/>
        </p:nvPicPr>
        <p:blipFill>
          <a:blip r:embed="rId4" cstate="print"/>
          <a:srcRect/>
          <a:stretch>
            <a:fillRect/>
          </a:stretch>
        </p:blipFill>
        <p:spPr bwMode="auto">
          <a:xfrm>
            <a:off x="4211960" y="2204864"/>
            <a:ext cx="4900205" cy="3600400"/>
          </a:xfrm>
          <a:prstGeom prst="rect">
            <a:avLst/>
          </a:prstGeom>
          <a:noFill/>
          <a:ln w="9525">
            <a:noFill/>
            <a:miter lim="800000"/>
            <a:headEnd/>
            <a:tailEnd/>
          </a:ln>
        </p:spPr>
      </p:pic>
    </p:spTree>
    <p:extLst>
      <p:ext uri="{BB962C8B-B14F-4D97-AF65-F5344CB8AC3E}">
        <p14:creationId xmlns:p14="http://schemas.microsoft.com/office/powerpoint/2010/main" val="14929913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web.ics.purdue.edu/%7Ebraile/edumod/as1lessons/UsingAmaSeis/UsingAmaSeis_files/image144.jpg"/>
          <p:cNvPicPr>
            <a:picLocks noChangeAspect="1" noChangeArrowheads="1"/>
          </p:cNvPicPr>
          <p:nvPr/>
        </p:nvPicPr>
        <p:blipFill>
          <a:blip r:embed="rId3" cstate="print"/>
          <a:srcRect/>
          <a:stretch>
            <a:fillRect/>
          </a:stretch>
        </p:blipFill>
        <p:spPr bwMode="auto">
          <a:xfrm>
            <a:off x="539551" y="1268760"/>
            <a:ext cx="7695677" cy="5589240"/>
          </a:xfrm>
          <a:prstGeom prst="rect">
            <a:avLst/>
          </a:prstGeom>
          <a:noFill/>
        </p:spPr>
      </p:pic>
    </p:spTree>
    <p:extLst>
      <p:ext uri="{BB962C8B-B14F-4D97-AF65-F5344CB8AC3E}">
        <p14:creationId xmlns:p14="http://schemas.microsoft.com/office/powerpoint/2010/main" val="36384722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cstate="print"/>
          <a:srcRect/>
          <a:stretch>
            <a:fillRect/>
          </a:stretch>
        </p:blipFill>
        <p:spPr bwMode="auto">
          <a:xfrm>
            <a:off x="827583" y="1240418"/>
            <a:ext cx="6985800" cy="5617582"/>
          </a:xfrm>
          <a:prstGeom prst="rect">
            <a:avLst/>
          </a:prstGeom>
          <a:noFill/>
          <a:ln w="9525">
            <a:noFill/>
            <a:miter lim="800000"/>
            <a:headEnd/>
            <a:tailEnd/>
          </a:ln>
        </p:spPr>
      </p:pic>
    </p:spTree>
    <p:extLst>
      <p:ext uri="{BB962C8B-B14F-4D97-AF65-F5344CB8AC3E}">
        <p14:creationId xmlns:p14="http://schemas.microsoft.com/office/powerpoint/2010/main" val="4245917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p:cNvPicPr>
            <a:picLocks noChangeAspect="1" noChangeArrowheads="1"/>
          </p:cNvPicPr>
          <p:nvPr/>
        </p:nvPicPr>
        <p:blipFill>
          <a:blip r:embed="rId3" cstate="print"/>
          <a:srcRect/>
          <a:stretch>
            <a:fillRect/>
          </a:stretch>
        </p:blipFill>
        <p:spPr bwMode="auto">
          <a:xfrm rot="5400000">
            <a:off x="3113510" y="-1737246"/>
            <a:ext cx="2880320" cy="8892332"/>
          </a:xfrm>
          <a:prstGeom prst="rect">
            <a:avLst/>
          </a:prstGeom>
          <a:noFill/>
          <a:ln w="9525">
            <a:noFill/>
            <a:miter lim="800000"/>
            <a:headEnd/>
            <a:tailEnd/>
          </a:ln>
        </p:spPr>
      </p:pic>
    </p:spTree>
    <p:extLst>
      <p:ext uri="{BB962C8B-B14F-4D97-AF65-F5344CB8AC3E}">
        <p14:creationId xmlns:p14="http://schemas.microsoft.com/office/powerpoint/2010/main" val="14101184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cstate="print"/>
          <a:srcRect/>
          <a:stretch>
            <a:fillRect/>
          </a:stretch>
        </p:blipFill>
        <p:spPr bwMode="auto">
          <a:xfrm>
            <a:off x="1763688" y="1196751"/>
            <a:ext cx="5184576" cy="5582583"/>
          </a:xfrm>
          <a:prstGeom prst="rect">
            <a:avLst/>
          </a:prstGeom>
          <a:noFill/>
          <a:ln w="9525">
            <a:noFill/>
            <a:miter lim="800000"/>
            <a:headEnd/>
            <a:tailEnd/>
          </a:ln>
        </p:spPr>
      </p:pic>
      <p:sp>
        <p:nvSpPr>
          <p:cNvPr id="8" name="Oval 7"/>
          <p:cNvSpPr/>
          <p:nvPr/>
        </p:nvSpPr>
        <p:spPr>
          <a:xfrm>
            <a:off x="2987824" y="3645024"/>
            <a:ext cx="144016"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 8"/>
          <p:cNvSpPr/>
          <p:nvPr/>
        </p:nvSpPr>
        <p:spPr>
          <a:xfrm>
            <a:off x="4283968" y="3933056"/>
            <a:ext cx="144016"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Isosceles Triangle 9"/>
          <p:cNvSpPr/>
          <p:nvPr/>
        </p:nvSpPr>
        <p:spPr>
          <a:xfrm>
            <a:off x="3851920" y="3429000"/>
            <a:ext cx="144016" cy="144016"/>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Isosceles Triangle 10"/>
          <p:cNvSpPr/>
          <p:nvPr/>
        </p:nvSpPr>
        <p:spPr>
          <a:xfrm>
            <a:off x="2987824" y="4725144"/>
            <a:ext cx="144016" cy="144016"/>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530311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63688" y="1107649"/>
            <a:ext cx="5752665" cy="1384995"/>
          </a:xfrm>
          <a:prstGeom prst="rect">
            <a:avLst/>
          </a:prstGeom>
          <a:noFill/>
        </p:spPr>
        <p:txBody>
          <a:bodyPr wrap="none" rtlCol="0">
            <a:spAutoFit/>
          </a:bodyPr>
          <a:lstStyle/>
          <a:p>
            <a:r>
              <a:rPr lang="en-GB" sz="2800" dirty="0" err="1" smtClean="0">
                <a:solidFill>
                  <a:srgbClr val="FF0000"/>
                </a:solidFill>
                <a:effectLst>
                  <a:outerShdw blurRad="38100" dist="38100" dir="2700000" algn="tl">
                    <a:srgbClr val="000000">
                      <a:alpha val="43137"/>
                    </a:srgbClr>
                  </a:outerShdw>
                </a:effectLst>
              </a:rPr>
              <a:t>Raggi</a:t>
            </a:r>
            <a:r>
              <a:rPr lang="en-GB" sz="2800" dirty="0" smtClean="0">
                <a:solidFill>
                  <a:srgbClr val="FF0000"/>
                </a:solidFill>
                <a:effectLst>
                  <a:outerShdw blurRad="38100" dist="38100" dir="2700000" algn="tl">
                    <a:srgbClr val="000000">
                      <a:alpha val="43137"/>
                    </a:srgbClr>
                  </a:outerShdw>
                </a:effectLst>
              </a:rPr>
              <a:t> </a:t>
            </a:r>
            <a:r>
              <a:rPr lang="en-GB" sz="2800" dirty="0" err="1" smtClean="0">
                <a:solidFill>
                  <a:srgbClr val="FF0000"/>
                </a:solidFill>
                <a:effectLst>
                  <a:outerShdw blurRad="38100" dist="38100" dir="2700000" algn="tl">
                    <a:srgbClr val="000000">
                      <a:alpha val="43137"/>
                    </a:srgbClr>
                  </a:outerShdw>
                </a:effectLst>
              </a:rPr>
              <a:t>sismici</a:t>
            </a:r>
            <a:r>
              <a:rPr lang="en-GB" sz="2800" dirty="0" smtClean="0">
                <a:solidFill>
                  <a:srgbClr val="FF0000"/>
                </a:solidFill>
                <a:effectLst>
                  <a:outerShdw blurRad="38100" dist="38100" dir="2700000" algn="tl">
                    <a:srgbClr val="000000">
                      <a:alpha val="43137"/>
                    </a:srgbClr>
                  </a:outerShdw>
                </a:effectLst>
              </a:rPr>
              <a:t> </a:t>
            </a:r>
            <a:r>
              <a:rPr lang="en-GB" sz="2800" dirty="0" err="1" smtClean="0">
                <a:solidFill>
                  <a:srgbClr val="FF0000"/>
                </a:solidFill>
                <a:effectLst>
                  <a:outerShdw blurRad="38100" dist="38100" dir="2700000" algn="tl">
                    <a:srgbClr val="000000">
                      <a:alpha val="43137"/>
                    </a:srgbClr>
                  </a:outerShdw>
                </a:effectLst>
              </a:rPr>
              <a:t>attraverso</a:t>
            </a:r>
            <a:r>
              <a:rPr lang="en-GB" sz="2800" dirty="0" smtClean="0">
                <a:solidFill>
                  <a:srgbClr val="FF0000"/>
                </a:solidFill>
                <a:effectLst>
                  <a:outerShdw blurRad="38100" dist="38100" dir="2700000" algn="tl">
                    <a:srgbClr val="000000">
                      <a:alpha val="43137"/>
                    </a:srgbClr>
                  </a:outerShdw>
                </a:effectLst>
              </a:rPr>
              <a:t> la Terra </a:t>
            </a:r>
            <a:r>
              <a:rPr lang="en-GB" sz="2800" dirty="0" err="1" smtClean="0">
                <a:solidFill>
                  <a:srgbClr val="FF0000"/>
                </a:solidFill>
                <a:effectLst>
                  <a:outerShdw blurRad="38100" dist="38100" dir="2700000" algn="tl">
                    <a:srgbClr val="000000">
                      <a:alpha val="43137"/>
                    </a:srgbClr>
                  </a:outerShdw>
                </a:effectLst>
              </a:rPr>
              <a:t>sferica</a:t>
            </a:r>
            <a:endParaRPr lang="en-GB" sz="2800" dirty="0" smtClean="0">
              <a:solidFill>
                <a:srgbClr val="FF0000"/>
              </a:solidFill>
              <a:effectLst>
                <a:outerShdw blurRad="38100" dist="38100" dir="2700000" algn="tl">
                  <a:srgbClr val="000000">
                    <a:alpha val="43137"/>
                  </a:srgbClr>
                </a:outerShdw>
              </a:effectLst>
            </a:endParaRPr>
          </a:p>
          <a:p>
            <a:endParaRPr lang="en-GB" sz="2800" dirty="0">
              <a:solidFill>
                <a:srgbClr val="FF0000"/>
              </a:solidFill>
              <a:effectLst>
                <a:outerShdw blurRad="38100" dist="38100" dir="2700000" algn="tl">
                  <a:srgbClr val="000000">
                    <a:alpha val="43137"/>
                  </a:srgbClr>
                </a:outerShdw>
              </a:effectLst>
            </a:endParaRPr>
          </a:p>
          <a:p>
            <a:pPr algn="ctr"/>
            <a:r>
              <a:rPr lang="en-GB" sz="2800" i="1" dirty="0" err="1" smtClean="0">
                <a:solidFill>
                  <a:srgbClr val="FF0000"/>
                </a:solidFill>
                <a:effectLst>
                  <a:outerShdw blurRad="38100" dist="38100" dir="2700000" algn="tl">
                    <a:srgbClr val="000000">
                      <a:alpha val="43137"/>
                    </a:srgbClr>
                  </a:outerShdw>
                </a:effectLst>
              </a:rPr>
              <a:t>Esempi</a:t>
            </a:r>
            <a:endParaRPr lang="it-IT" sz="2800" i="1" dirty="0">
              <a:solidFill>
                <a:srgbClr val="FF0000"/>
              </a:solidFill>
              <a:effectLst>
                <a:outerShdw blurRad="38100" dist="38100" dir="2700000" algn="tl">
                  <a:srgbClr val="000000">
                    <a:alpha val="43137"/>
                  </a:srgbClr>
                </a:outerShdw>
              </a:effectLst>
            </a:endParaRPr>
          </a:p>
        </p:txBody>
      </p:sp>
      <p:sp>
        <p:nvSpPr>
          <p:cNvPr id="4" name="TextBox 3"/>
          <p:cNvSpPr txBox="1"/>
          <p:nvPr/>
        </p:nvSpPr>
        <p:spPr>
          <a:xfrm>
            <a:off x="787592" y="2492644"/>
            <a:ext cx="7704856" cy="646331"/>
          </a:xfrm>
          <a:prstGeom prst="rect">
            <a:avLst/>
          </a:prstGeom>
          <a:noFill/>
        </p:spPr>
        <p:txBody>
          <a:bodyPr wrap="square" rtlCol="0">
            <a:spAutoFit/>
          </a:bodyPr>
          <a:lstStyle/>
          <a:p>
            <a:r>
              <a:rPr lang="en-GB" dirty="0" err="1" smtClean="0"/>
              <a:t>L’onda</a:t>
            </a:r>
            <a:r>
              <a:rPr lang="en-GB" dirty="0" smtClean="0"/>
              <a:t> </a:t>
            </a:r>
            <a:r>
              <a:rPr lang="en-GB" dirty="0" smtClean="0">
                <a:solidFill>
                  <a:srgbClr val="0070C0"/>
                </a:solidFill>
              </a:rPr>
              <a:t>PP</a:t>
            </a:r>
            <a:r>
              <a:rPr lang="en-GB" dirty="0" smtClean="0"/>
              <a:t> è </a:t>
            </a:r>
            <a:r>
              <a:rPr lang="en-GB" dirty="0" err="1" smtClean="0"/>
              <a:t>un’onda</a:t>
            </a:r>
            <a:r>
              <a:rPr lang="en-GB" dirty="0" smtClean="0"/>
              <a:t> </a:t>
            </a:r>
            <a:r>
              <a:rPr lang="en-GB" dirty="0" smtClean="0">
                <a:solidFill>
                  <a:srgbClr val="0070C0"/>
                </a:solidFill>
              </a:rPr>
              <a:t>P</a:t>
            </a:r>
            <a:r>
              <a:rPr lang="en-GB" dirty="0" smtClean="0"/>
              <a:t> </a:t>
            </a:r>
            <a:r>
              <a:rPr lang="en-GB" dirty="0" err="1" smtClean="0"/>
              <a:t>che</a:t>
            </a:r>
            <a:r>
              <a:rPr lang="en-GB" dirty="0" smtClean="0"/>
              <a:t> </a:t>
            </a:r>
            <a:r>
              <a:rPr lang="en-GB" dirty="0" err="1" smtClean="0"/>
              <a:t>si</a:t>
            </a:r>
            <a:r>
              <a:rPr lang="en-GB" dirty="0" smtClean="0"/>
              <a:t> è </a:t>
            </a:r>
            <a:r>
              <a:rPr lang="en-GB" dirty="0" err="1" smtClean="0"/>
              <a:t>propagata</a:t>
            </a:r>
            <a:r>
              <a:rPr lang="en-GB" dirty="0" smtClean="0"/>
              <a:t> verso </a:t>
            </a:r>
            <a:r>
              <a:rPr lang="en-GB" dirty="0" err="1" smtClean="0"/>
              <a:t>nel</a:t>
            </a:r>
            <a:r>
              <a:rPr lang="en-GB" dirty="0" smtClean="0"/>
              <a:t> </a:t>
            </a:r>
            <a:r>
              <a:rPr lang="en-GB" dirty="0" err="1" smtClean="0"/>
              <a:t>mantello</a:t>
            </a:r>
            <a:r>
              <a:rPr lang="en-GB" dirty="0" smtClean="0"/>
              <a:t>, e </a:t>
            </a:r>
            <a:r>
              <a:rPr lang="en-GB" dirty="0" err="1" smtClean="0"/>
              <a:t>che</a:t>
            </a:r>
            <a:r>
              <a:rPr lang="en-GB" dirty="0" smtClean="0"/>
              <a:t> è </a:t>
            </a:r>
            <a:r>
              <a:rPr lang="en-GB" dirty="0" err="1" smtClean="0"/>
              <a:t>stata</a:t>
            </a:r>
            <a:r>
              <a:rPr lang="en-GB" dirty="0" smtClean="0"/>
              <a:t> </a:t>
            </a:r>
            <a:r>
              <a:rPr lang="en-GB" dirty="0" err="1" smtClean="0"/>
              <a:t>riflessa</a:t>
            </a:r>
            <a:r>
              <a:rPr lang="en-GB" dirty="0" smtClean="0"/>
              <a:t> </a:t>
            </a:r>
            <a:r>
              <a:rPr lang="en-GB" dirty="0" err="1" smtClean="0"/>
              <a:t>una</a:t>
            </a:r>
            <a:r>
              <a:rPr lang="en-GB" dirty="0" smtClean="0"/>
              <a:t> </a:t>
            </a:r>
            <a:r>
              <a:rPr lang="en-GB" dirty="0" err="1" smtClean="0"/>
              <a:t>volta</a:t>
            </a:r>
            <a:r>
              <a:rPr lang="en-GB" dirty="0" smtClean="0"/>
              <a:t> </a:t>
            </a:r>
            <a:r>
              <a:rPr lang="en-GB" dirty="0" err="1" smtClean="0"/>
              <a:t>dalla</a:t>
            </a:r>
            <a:r>
              <a:rPr lang="en-GB" dirty="0" smtClean="0"/>
              <a:t> </a:t>
            </a:r>
            <a:r>
              <a:rPr lang="en-GB" dirty="0" err="1" smtClean="0"/>
              <a:t>superficie</a:t>
            </a:r>
            <a:r>
              <a:rPr lang="en-GB" dirty="0" smtClean="0"/>
              <a:t> </a:t>
            </a:r>
            <a:r>
              <a:rPr lang="en-GB" dirty="0" err="1" smtClean="0"/>
              <a:t>terrestre</a:t>
            </a:r>
            <a:r>
              <a:rPr lang="en-GB" dirty="0" smtClean="0"/>
              <a:t>;</a:t>
            </a:r>
          </a:p>
        </p:txBody>
      </p:sp>
      <p:pic>
        <p:nvPicPr>
          <p:cNvPr id="5" name="Picture 2"/>
          <p:cNvPicPr>
            <a:picLocks noChangeAspect="1" noChangeArrowheads="1"/>
          </p:cNvPicPr>
          <p:nvPr/>
        </p:nvPicPr>
        <p:blipFill rotWithShape="1">
          <a:blip r:embed="rId3" cstate="print"/>
          <a:srcRect r="35019"/>
          <a:stretch/>
        </p:blipFill>
        <p:spPr bwMode="auto">
          <a:xfrm>
            <a:off x="1796241" y="3138975"/>
            <a:ext cx="4608512" cy="3501483"/>
          </a:xfrm>
          <a:prstGeom prst="rect">
            <a:avLst/>
          </a:prstGeom>
          <a:noFill/>
          <a:ln w="9525">
            <a:noFill/>
            <a:miter lim="800000"/>
            <a:headEnd/>
            <a:tailEnd/>
          </a:ln>
        </p:spPr>
      </p:pic>
      <p:sp>
        <p:nvSpPr>
          <p:cNvPr id="6" name="Oval 5"/>
          <p:cNvSpPr/>
          <p:nvPr/>
        </p:nvSpPr>
        <p:spPr bwMode="auto">
          <a:xfrm>
            <a:off x="4211960" y="3641290"/>
            <a:ext cx="576064" cy="144016"/>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charset="0"/>
            </a:endParaRPr>
          </a:p>
        </p:txBody>
      </p:sp>
    </p:spTree>
    <p:extLst>
      <p:ext uri="{BB962C8B-B14F-4D97-AF65-F5344CB8AC3E}">
        <p14:creationId xmlns:p14="http://schemas.microsoft.com/office/powerpoint/2010/main" val="13013815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3"/>
          <p:cNvPicPr>
            <a:picLocks noChangeAspect="1" noChangeArrowheads="1"/>
          </p:cNvPicPr>
          <p:nvPr/>
        </p:nvPicPr>
        <p:blipFill>
          <a:blip r:embed="rId3" cstate="print"/>
          <a:srcRect/>
          <a:stretch>
            <a:fillRect/>
          </a:stretch>
        </p:blipFill>
        <p:spPr bwMode="auto">
          <a:xfrm rot="5400000">
            <a:off x="1613186" y="1018867"/>
            <a:ext cx="5629595" cy="6048672"/>
          </a:xfrm>
          <a:prstGeom prst="rect">
            <a:avLst/>
          </a:prstGeom>
          <a:noFill/>
          <a:ln w="9525">
            <a:noFill/>
            <a:miter lim="800000"/>
            <a:headEnd/>
            <a:tailEnd/>
          </a:ln>
        </p:spPr>
      </p:pic>
    </p:spTree>
    <p:extLst>
      <p:ext uri="{BB962C8B-B14F-4D97-AF65-F5344CB8AC3E}">
        <p14:creationId xmlns:p14="http://schemas.microsoft.com/office/powerpoint/2010/main" val="18404174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cstate="print"/>
          <a:srcRect/>
          <a:stretch>
            <a:fillRect/>
          </a:stretch>
        </p:blipFill>
        <p:spPr bwMode="auto">
          <a:xfrm rot="5400000">
            <a:off x="1893539" y="606523"/>
            <a:ext cx="5472608" cy="6653066"/>
          </a:xfrm>
          <a:prstGeom prst="rect">
            <a:avLst/>
          </a:prstGeom>
          <a:noFill/>
          <a:ln w="9525">
            <a:noFill/>
            <a:miter lim="800000"/>
            <a:headEnd/>
            <a:tailEnd/>
          </a:ln>
        </p:spPr>
      </p:pic>
    </p:spTree>
    <p:extLst>
      <p:ext uri="{BB962C8B-B14F-4D97-AF65-F5344CB8AC3E}">
        <p14:creationId xmlns:p14="http://schemas.microsoft.com/office/powerpoint/2010/main" val="1601998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earthsci.org/education/teacher/basicgeol/earthq/eqloc.jpg"/>
          <p:cNvPicPr>
            <a:picLocks noChangeAspect="1" noChangeArrowheads="1"/>
          </p:cNvPicPr>
          <p:nvPr/>
        </p:nvPicPr>
        <p:blipFill>
          <a:blip r:embed="rId3" cstate="print"/>
          <a:srcRect/>
          <a:stretch>
            <a:fillRect/>
          </a:stretch>
        </p:blipFill>
        <p:spPr bwMode="auto">
          <a:xfrm>
            <a:off x="1166024" y="1484784"/>
            <a:ext cx="6646336" cy="5112568"/>
          </a:xfrm>
          <a:prstGeom prst="rect">
            <a:avLst/>
          </a:prstGeom>
          <a:noFill/>
        </p:spPr>
      </p:pic>
    </p:spTree>
    <p:extLst>
      <p:ext uri="{BB962C8B-B14F-4D97-AF65-F5344CB8AC3E}">
        <p14:creationId xmlns:p14="http://schemas.microsoft.com/office/powerpoint/2010/main" val="12005982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web.ics.purdue.edu/%7Ebraile/edumod/as1lessons/as1lessons_files/image017.jpg"/>
          <p:cNvPicPr>
            <a:picLocks noChangeAspect="1" noChangeArrowheads="1"/>
          </p:cNvPicPr>
          <p:nvPr/>
        </p:nvPicPr>
        <p:blipFill>
          <a:blip r:embed="rId3" cstate="print"/>
          <a:srcRect/>
          <a:stretch>
            <a:fillRect/>
          </a:stretch>
        </p:blipFill>
        <p:spPr bwMode="auto">
          <a:xfrm>
            <a:off x="1043608" y="1412776"/>
            <a:ext cx="6704823" cy="5256584"/>
          </a:xfrm>
          <a:prstGeom prst="rect">
            <a:avLst/>
          </a:prstGeom>
          <a:noFill/>
        </p:spPr>
      </p:pic>
    </p:spTree>
    <p:extLst>
      <p:ext uri="{BB962C8B-B14F-4D97-AF65-F5344CB8AC3E}">
        <p14:creationId xmlns:p14="http://schemas.microsoft.com/office/powerpoint/2010/main" val="28965820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www.geo.mtu.edu/UPSeis/images/triangle.gif"/>
          <p:cNvPicPr>
            <a:picLocks noChangeAspect="1" noChangeArrowheads="1"/>
          </p:cNvPicPr>
          <p:nvPr/>
        </p:nvPicPr>
        <p:blipFill>
          <a:blip r:embed="rId3" cstate="print"/>
          <a:srcRect/>
          <a:stretch>
            <a:fillRect/>
          </a:stretch>
        </p:blipFill>
        <p:spPr bwMode="auto">
          <a:xfrm>
            <a:off x="755576" y="1556792"/>
            <a:ext cx="7574433" cy="4968552"/>
          </a:xfrm>
          <a:prstGeom prst="rect">
            <a:avLst/>
          </a:prstGeom>
          <a:noFill/>
        </p:spPr>
      </p:pic>
    </p:spTree>
    <p:extLst>
      <p:ext uri="{BB962C8B-B14F-4D97-AF65-F5344CB8AC3E}">
        <p14:creationId xmlns:p14="http://schemas.microsoft.com/office/powerpoint/2010/main" val="216489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Locating Earthquakes"/>
          <p:cNvPicPr>
            <a:picLocks noChangeAspect="1" noChangeArrowheads="1"/>
          </p:cNvPicPr>
          <p:nvPr/>
        </p:nvPicPr>
        <p:blipFill>
          <a:blip r:embed="rId3" cstate="print"/>
          <a:srcRect/>
          <a:stretch>
            <a:fillRect/>
          </a:stretch>
        </p:blipFill>
        <p:spPr bwMode="auto">
          <a:xfrm>
            <a:off x="1763688" y="1196751"/>
            <a:ext cx="5256584" cy="5599981"/>
          </a:xfrm>
          <a:prstGeom prst="rect">
            <a:avLst/>
          </a:prstGeom>
          <a:noFill/>
        </p:spPr>
      </p:pic>
    </p:spTree>
    <p:extLst>
      <p:ext uri="{BB962C8B-B14F-4D97-AF65-F5344CB8AC3E}">
        <p14:creationId xmlns:p14="http://schemas.microsoft.com/office/powerpoint/2010/main" val="26346085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36</a:t>
            </a:fld>
            <a:endParaRPr lang="it-IT" sz="1400" b="1" dirty="0"/>
          </a:p>
        </p:txBody>
      </p:sp>
      <p:pic>
        <p:nvPicPr>
          <p:cNvPr id="13" name="Picture 8" descr="Time-distance diagram"/>
          <p:cNvPicPr>
            <a:picLocks noChangeAspect="1" noChangeArrowheads="1"/>
          </p:cNvPicPr>
          <p:nvPr/>
        </p:nvPicPr>
        <p:blipFill>
          <a:blip r:embed="rId2" cstate="print"/>
          <a:srcRect/>
          <a:stretch>
            <a:fillRect/>
          </a:stretch>
        </p:blipFill>
        <p:spPr bwMode="auto">
          <a:xfrm>
            <a:off x="5292725" y="1395437"/>
            <a:ext cx="3386138" cy="3170238"/>
          </a:xfrm>
          <a:prstGeom prst="rect">
            <a:avLst/>
          </a:prstGeom>
          <a:solidFill>
            <a:srgbClr val="CCFFCC"/>
          </a:solidFill>
          <a:ln w="9525">
            <a:solidFill>
              <a:schemeClr val="tx1"/>
            </a:solidFill>
            <a:miter lim="800000"/>
            <a:headEnd/>
            <a:tailEnd/>
          </a:ln>
        </p:spPr>
      </p:pic>
      <p:pic>
        <p:nvPicPr>
          <p:cNvPr id="14" name="Picture 10" descr="http://upload.wikimedia.org/wikipedia/commons/a/a6/Seismogram.gif"/>
          <p:cNvPicPr>
            <a:picLocks noChangeAspect="1" noChangeArrowheads="1"/>
          </p:cNvPicPr>
          <p:nvPr/>
        </p:nvPicPr>
        <p:blipFill>
          <a:blip r:embed="rId3" cstate="print"/>
          <a:srcRect/>
          <a:stretch>
            <a:fillRect/>
          </a:stretch>
        </p:blipFill>
        <p:spPr bwMode="auto">
          <a:xfrm>
            <a:off x="323850" y="1395437"/>
            <a:ext cx="4752975" cy="3224213"/>
          </a:xfrm>
          <a:prstGeom prst="rect">
            <a:avLst/>
          </a:prstGeom>
          <a:solidFill>
            <a:srgbClr val="FFFF66"/>
          </a:solidFill>
          <a:ln w="9525">
            <a:solidFill>
              <a:srgbClr val="00CCFF"/>
            </a:solidFill>
            <a:miter lim="800000"/>
            <a:headEnd/>
            <a:tailEnd/>
          </a:ln>
        </p:spPr>
      </p:pic>
      <p:sp>
        <p:nvSpPr>
          <p:cNvPr id="15" name="Rectangle 11"/>
          <p:cNvSpPr>
            <a:spLocks noChangeArrowheads="1"/>
          </p:cNvSpPr>
          <p:nvPr/>
        </p:nvSpPr>
        <p:spPr bwMode="auto">
          <a:xfrm>
            <a:off x="179388" y="4922862"/>
            <a:ext cx="8785225" cy="1077218"/>
          </a:xfrm>
          <a:prstGeom prst="rect">
            <a:avLst/>
          </a:prstGeom>
          <a:noFill/>
          <a:ln w="9525">
            <a:noFill/>
            <a:miter lim="800000"/>
            <a:headEnd/>
            <a:tailEnd/>
          </a:ln>
        </p:spPr>
        <p:txBody>
          <a:bodyPr>
            <a:spAutoFit/>
          </a:bodyPr>
          <a:lstStyle/>
          <a:p>
            <a:pPr algn="just">
              <a:buFontTx/>
              <a:buChar char="•"/>
            </a:pPr>
            <a:r>
              <a:rPr lang="en-US" sz="1600" b="0" dirty="0">
                <a:latin typeface="Comic Sans MS" pitchFamily="66" charset="0"/>
                <a:ea typeface="ＭＳ Ｐゴシック" pitchFamily="34" charset="-128"/>
              </a:rPr>
              <a:t> </a:t>
            </a:r>
            <a:r>
              <a:rPr lang="en-US" sz="1600" b="0" dirty="0">
                <a:latin typeface="+mj-lt"/>
                <a:ea typeface="ＭＳ Ｐゴシック" pitchFamily="34" charset="-128"/>
              </a:rPr>
              <a:t>In computing </a:t>
            </a:r>
            <a:r>
              <a:rPr lang="en-US" sz="1600" b="0" dirty="0" err="1">
                <a:latin typeface="+mj-lt"/>
                <a:ea typeface="ＭＳ Ｐゴシック" pitchFamily="34" charset="-128"/>
              </a:rPr>
              <a:t>epicentral</a:t>
            </a:r>
            <a:r>
              <a:rPr lang="en-US" sz="1600" b="0" dirty="0">
                <a:latin typeface="+mj-lt"/>
                <a:ea typeface="ＭＳ Ｐゴシック" pitchFamily="34" charset="-128"/>
              </a:rPr>
              <a:t> distance from earthquake data the total travel-time is not at first known, because an observer is rarely at the epicenter to record the exact time of occurrence t0 of the earthquake. However, the difference in travel-times for P- and S-waves (</a:t>
            </a:r>
            <a:r>
              <a:rPr lang="en-US" sz="1600" b="0" dirty="0" err="1">
                <a:latin typeface="+mj-lt"/>
                <a:ea typeface="ＭＳ Ｐゴシック" pitchFamily="34" charset="-128"/>
              </a:rPr>
              <a:t>t</a:t>
            </a:r>
            <a:r>
              <a:rPr lang="en-US" sz="1600" b="0" baseline="-25000" dirty="0" err="1">
                <a:latin typeface="+mj-lt"/>
                <a:ea typeface="ＭＳ Ｐゴシック" pitchFamily="34" charset="-128"/>
              </a:rPr>
              <a:t>s</a:t>
            </a:r>
            <a:r>
              <a:rPr lang="en-US" sz="1600" b="0" dirty="0">
                <a:latin typeface="+mj-lt"/>
                <a:ea typeface="ＭＳ Ｐゴシック" pitchFamily="34" charset="-128"/>
              </a:rPr>
              <a:t> – </a:t>
            </a:r>
            <a:r>
              <a:rPr lang="en-US" sz="1600" b="0" dirty="0" err="1">
                <a:latin typeface="+mj-lt"/>
                <a:ea typeface="ＭＳ Ｐゴシック" pitchFamily="34" charset="-128"/>
              </a:rPr>
              <a:t>t</a:t>
            </a:r>
            <a:r>
              <a:rPr lang="en-US" sz="1600" b="0" baseline="-25000" dirty="0" err="1">
                <a:latin typeface="+mj-lt"/>
                <a:ea typeface="ＭＳ Ｐゴシック" pitchFamily="34" charset="-128"/>
              </a:rPr>
              <a:t>p</a:t>
            </a:r>
            <a:r>
              <a:rPr lang="en-US" sz="1600" b="0" dirty="0">
                <a:latin typeface="+mj-lt"/>
                <a:ea typeface="ＭＳ Ｐゴシック" pitchFamily="34" charset="-128"/>
              </a:rPr>
              <a:t>) can be obtained directly from the seismogram; it increases with increasing </a:t>
            </a:r>
            <a:r>
              <a:rPr lang="en-US" sz="1600" b="0" dirty="0" err="1">
                <a:latin typeface="+mj-lt"/>
                <a:ea typeface="ＭＳ Ｐゴシック" pitchFamily="34" charset="-128"/>
              </a:rPr>
              <a:t>epicentral</a:t>
            </a:r>
            <a:r>
              <a:rPr lang="en-US" sz="1600" b="0" dirty="0">
                <a:latin typeface="+mj-lt"/>
                <a:ea typeface="ＭＳ Ｐゴシック" pitchFamily="34" charset="-128"/>
              </a:rPr>
              <a:t> distance.</a:t>
            </a:r>
          </a:p>
        </p:txBody>
      </p:sp>
    </p:spTree>
    <p:extLst>
      <p:ext uri="{BB962C8B-B14F-4D97-AF65-F5344CB8AC3E}">
        <p14:creationId xmlns:p14="http://schemas.microsoft.com/office/powerpoint/2010/main" val="60346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dissolve">
                                      <p:cBhvr>
                                        <p:cTn id="1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7504" y="1196752"/>
            <a:ext cx="8856984" cy="5078313"/>
          </a:xfrm>
          <a:prstGeom prst="rect">
            <a:avLst/>
          </a:prstGeom>
          <a:noFill/>
        </p:spPr>
        <p:txBody>
          <a:bodyPr wrap="square" rtlCol="0">
            <a:spAutoFit/>
          </a:bodyPr>
          <a:lstStyle/>
          <a:p>
            <a:pPr algn="ctr"/>
            <a:r>
              <a:rPr lang="it-IT" dirty="0" smtClean="0">
                <a:solidFill>
                  <a:srgbClr val="FF0000"/>
                </a:solidFill>
              </a:rPr>
              <a:t>PARAMETRICI CINEMATICI DELLA SORGENTE E LOCALIZZAZIONE DEI TERREMOTI</a:t>
            </a:r>
          </a:p>
          <a:p>
            <a:endParaRPr lang="it-IT" dirty="0" smtClean="0">
              <a:solidFill>
                <a:srgbClr val="FF0000"/>
              </a:solidFill>
            </a:endParaRPr>
          </a:p>
          <a:p>
            <a:pPr algn="just"/>
            <a:r>
              <a:rPr lang="it-IT" dirty="0" smtClean="0"/>
              <a:t>Diremo </a:t>
            </a:r>
            <a:r>
              <a:rPr lang="it-IT" dirty="0" smtClean="0">
                <a:solidFill>
                  <a:srgbClr val="FF0000"/>
                </a:solidFill>
              </a:rPr>
              <a:t>IPOCENTRO</a:t>
            </a:r>
            <a:r>
              <a:rPr lang="it-IT" dirty="0" smtClean="0"/>
              <a:t> o anche </a:t>
            </a:r>
            <a:r>
              <a:rPr lang="it-IT" dirty="0" smtClean="0">
                <a:solidFill>
                  <a:srgbClr val="FF0000"/>
                </a:solidFill>
              </a:rPr>
              <a:t>FUOCO DEL TERREMOTO</a:t>
            </a:r>
            <a:r>
              <a:rPr lang="it-IT" dirty="0" smtClean="0"/>
              <a:t> il punto nella Terra che per primo emana onde sismiche nel corso di un evento sismico (nucelazione del terremoto). Esso è determinato da tre parametri: </a:t>
            </a:r>
            <a:r>
              <a:rPr lang="it-IT" dirty="0" smtClean="0">
                <a:solidFill>
                  <a:srgbClr val="00B0F0"/>
                </a:solidFill>
              </a:rPr>
              <a:t>longitudine, latitudine e profondità</a:t>
            </a:r>
            <a:r>
              <a:rPr lang="it-IT" dirty="0" smtClean="0"/>
              <a:t>. </a:t>
            </a:r>
          </a:p>
          <a:p>
            <a:pPr algn="just"/>
            <a:endParaRPr lang="it-IT" dirty="0" smtClean="0"/>
          </a:p>
          <a:p>
            <a:pPr algn="just"/>
            <a:r>
              <a:rPr lang="it-IT" dirty="0" smtClean="0"/>
              <a:t>Dicesi </a:t>
            </a:r>
            <a:r>
              <a:rPr lang="it-IT" dirty="0" smtClean="0">
                <a:solidFill>
                  <a:srgbClr val="FF0000"/>
                </a:solidFill>
              </a:rPr>
              <a:t>EPICENTRO</a:t>
            </a:r>
            <a:r>
              <a:rPr lang="it-IT" dirty="0" smtClean="0"/>
              <a:t> del terremoto il punto sulla superficie terrestre che si trova sulla verticale sopra l’ipocentro.</a:t>
            </a:r>
          </a:p>
          <a:p>
            <a:pPr algn="just"/>
            <a:r>
              <a:rPr lang="it-IT" dirty="0" smtClean="0"/>
              <a:t> </a:t>
            </a:r>
          </a:p>
          <a:p>
            <a:pPr algn="just"/>
            <a:r>
              <a:rPr lang="it-IT" dirty="0" smtClean="0"/>
              <a:t>Come vedremo, comunque, i terremoti non avvengono in un punto, ma lungo i piani di faglia.</a:t>
            </a:r>
          </a:p>
          <a:p>
            <a:pPr algn="just"/>
            <a:r>
              <a:rPr lang="it-IT" dirty="0" smtClean="0"/>
              <a:t>Nel caso di grossi terremoti, le dimensioni fisiche della sorgente (faglia) possono essere di diverse centinaia di km e quindi l’ipocentro può in linea di principio essere localizzato in un punto qualunque della superficie di rottura. Poiché la localizzazione di un terremoto è determinata attraverso i tempi di arrivo delle fasi sismiche generate dalla fase iniziale del processo di rottura, la localizzazione in generale coinciderà (a meno di errori di analisi) con la zona della sorgente dove il terremoto ha avuto origine. In particolare questo è vero per le fasi P ed S poiché la velocità con cui la rottura si propaga lungo la superficie della faglia è minore delle velocità di queste due fasi.</a:t>
            </a:r>
          </a:p>
        </p:txBody>
      </p:sp>
    </p:spTree>
    <p:extLst>
      <p:ext uri="{BB962C8B-B14F-4D97-AF65-F5344CB8AC3E}">
        <p14:creationId xmlns:p14="http://schemas.microsoft.com/office/powerpoint/2010/main" val="396197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7504" y="1196752"/>
            <a:ext cx="8856984" cy="4524315"/>
          </a:xfrm>
          <a:prstGeom prst="rect">
            <a:avLst/>
          </a:prstGeom>
          <a:noFill/>
        </p:spPr>
        <p:txBody>
          <a:bodyPr wrap="square" rtlCol="0">
            <a:spAutoFit/>
          </a:bodyPr>
          <a:lstStyle/>
          <a:p>
            <a:pPr algn="just"/>
            <a:endParaRPr lang="it-IT" dirty="0" smtClean="0"/>
          </a:p>
          <a:p>
            <a:pPr algn="just"/>
            <a:r>
              <a:rPr lang="it-IT" dirty="0" smtClean="0"/>
              <a:t>Dicesi </a:t>
            </a:r>
            <a:r>
              <a:rPr lang="it-IT" dirty="0" smtClean="0">
                <a:solidFill>
                  <a:srgbClr val="FF0000"/>
                </a:solidFill>
              </a:rPr>
              <a:t>TEMPO ORIGINE </a:t>
            </a:r>
            <a:r>
              <a:rPr lang="it-IT" dirty="0" smtClean="0"/>
              <a:t>il tempo </a:t>
            </a:r>
            <a:r>
              <a:rPr lang="it-IT" dirty="0" smtClean="0">
                <a:solidFill>
                  <a:srgbClr val="00B0F0"/>
                </a:solidFill>
              </a:rPr>
              <a:t>t</a:t>
            </a:r>
            <a:r>
              <a:rPr lang="it-IT" baseline="-25000" dirty="0" smtClean="0">
                <a:solidFill>
                  <a:srgbClr val="00B0F0"/>
                </a:solidFill>
              </a:rPr>
              <a:t>0</a:t>
            </a:r>
            <a:r>
              <a:rPr lang="it-IT" dirty="0" smtClean="0"/>
              <a:t> in cui avviene l’evento. Per via dei diversi fusi orari nel mondo, il tempo origine va espresso in termini di tempo di </a:t>
            </a:r>
            <a:r>
              <a:rPr lang="it-IT" dirty="0" smtClean="0">
                <a:solidFill>
                  <a:srgbClr val="00B0F0"/>
                </a:solidFill>
              </a:rPr>
              <a:t>Greenwich medio (tempo assoluto, UTC, GMT).</a:t>
            </a:r>
          </a:p>
          <a:p>
            <a:pPr algn="just"/>
            <a:endParaRPr lang="it-IT" dirty="0" smtClean="0"/>
          </a:p>
          <a:p>
            <a:pPr algn="just"/>
            <a:r>
              <a:rPr lang="it-IT" dirty="0" smtClean="0"/>
              <a:t>Per localizzare una sorgente sismica, bisogna pertanto determinare </a:t>
            </a:r>
            <a:r>
              <a:rPr lang="it-IT" dirty="0" smtClean="0">
                <a:solidFill>
                  <a:srgbClr val="FF0000"/>
                </a:solidFill>
              </a:rPr>
              <a:t>4</a:t>
            </a:r>
            <a:r>
              <a:rPr lang="it-IT" dirty="0" smtClean="0"/>
              <a:t> quantità. Le informazioni che abbiamo a disposizione sono rappresentate dai tempi di arrivo delle onde (</a:t>
            </a:r>
            <a:r>
              <a:rPr lang="it-IT" dirty="0" smtClean="0">
                <a:solidFill>
                  <a:srgbClr val="00B0F0"/>
                </a:solidFill>
              </a:rPr>
              <a:t>P ed S</a:t>
            </a:r>
            <a:r>
              <a:rPr lang="it-IT" dirty="0" smtClean="0"/>
              <a:t>) alle varie stazioni.</a:t>
            </a:r>
          </a:p>
          <a:p>
            <a:pPr algn="just"/>
            <a:endParaRPr lang="it-IT" dirty="0" smtClean="0"/>
          </a:p>
          <a:p>
            <a:pPr algn="just"/>
            <a:r>
              <a:rPr lang="it-IT" dirty="0" smtClean="0"/>
              <a:t>Esistono vari metodi per localizzare i terremoti, a seconda se conosciamo o no le velocità della struttura  della zona o meno, se abbiamo a disposizione i tempi di arrivo delle onde P od anche delle onde S, se abbiamo una stazione a tre componenti o più stazioni ad una componente (verticale). </a:t>
            </a:r>
          </a:p>
          <a:p>
            <a:pPr algn="just"/>
            <a:endParaRPr lang="it-IT" dirty="0" smtClean="0"/>
          </a:p>
          <a:p>
            <a:pPr algn="just"/>
            <a:r>
              <a:rPr lang="it-IT" dirty="0" smtClean="0"/>
              <a:t>Ovviamente, il numero minimo di dati necessari è </a:t>
            </a:r>
            <a:r>
              <a:rPr lang="it-IT" dirty="0" smtClean="0">
                <a:solidFill>
                  <a:srgbClr val="FF0000"/>
                </a:solidFill>
              </a:rPr>
              <a:t>4</a:t>
            </a:r>
            <a:r>
              <a:rPr lang="it-IT" dirty="0" smtClean="0"/>
              <a:t>.</a:t>
            </a:r>
          </a:p>
          <a:p>
            <a:pPr algn="just"/>
            <a:endParaRPr lang="it-IT" dirty="0" smtClean="0"/>
          </a:p>
        </p:txBody>
      </p:sp>
    </p:spTree>
    <p:extLst>
      <p:ext uri="{BB962C8B-B14F-4D97-AF65-F5344CB8AC3E}">
        <p14:creationId xmlns:p14="http://schemas.microsoft.com/office/powerpoint/2010/main" val="37198820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7504" y="1196752"/>
            <a:ext cx="8856984" cy="5109091"/>
          </a:xfrm>
          <a:prstGeom prst="rect">
            <a:avLst/>
          </a:prstGeom>
          <a:noFill/>
        </p:spPr>
        <p:txBody>
          <a:bodyPr wrap="square" rtlCol="0">
            <a:spAutoFit/>
          </a:bodyPr>
          <a:lstStyle/>
          <a:p>
            <a:pPr algn="ctr"/>
            <a:r>
              <a:rPr lang="it-IT" b="1" dirty="0" smtClean="0">
                <a:solidFill>
                  <a:srgbClr val="FF0000"/>
                </a:solidFill>
              </a:rPr>
              <a:t>METODO DI WADATI</a:t>
            </a:r>
          </a:p>
          <a:p>
            <a:pPr algn="ctr"/>
            <a:endParaRPr lang="it-IT" b="1" dirty="0" smtClean="0">
              <a:solidFill>
                <a:srgbClr val="FF0000"/>
              </a:solidFill>
            </a:endParaRPr>
          </a:p>
          <a:p>
            <a:pPr algn="just"/>
            <a:r>
              <a:rPr lang="it-IT" dirty="0" smtClean="0"/>
              <a:t>Assunzioni:</a:t>
            </a:r>
          </a:p>
          <a:p>
            <a:pPr algn="just"/>
            <a:r>
              <a:rPr lang="it-IT" dirty="0" smtClean="0"/>
              <a:t>	Sorgente puntiforme</a:t>
            </a:r>
          </a:p>
          <a:p>
            <a:pPr algn="just"/>
            <a:r>
              <a:rPr lang="it-IT" dirty="0" smtClean="0"/>
              <a:t>                  Mezzo omogeneno (velocità costanti)</a:t>
            </a:r>
          </a:p>
          <a:p>
            <a:pPr algn="just"/>
            <a:r>
              <a:rPr lang="it-IT" dirty="0" smtClean="0"/>
              <a:t>                  Stazioni vicine (distanze dell’ordine di grandezza della profondità del terremoto)</a:t>
            </a:r>
          </a:p>
          <a:p>
            <a:pPr algn="just"/>
            <a:endParaRPr lang="it-IT" dirty="0" smtClean="0"/>
          </a:p>
          <a:p>
            <a:pPr algn="ctr"/>
            <a:r>
              <a:rPr lang="it-IT" dirty="0" smtClean="0"/>
              <a:t>La propagazione delle onde è data da:</a:t>
            </a:r>
          </a:p>
          <a:p>
            <a:pPr algn="ctr"/>
            <a:endParaRPr lang="it-IT" dirty="0" smtClean="0"/>
          </a:p>
          <a:p>
            <a:pPr algn="ctr"/>
            <a:r>
              <a:rPr lang="it-IT" sz="2000" b="1" dirty="0" smtClean="0"/>
              <a:t>R = V(t –t</a:t>
            </a:r>
            <a:r>
              <a:rPr lang="it-IT" sz="2000" b="1" baseline="-25000" dirty="0" smtClean="0"/>
              <a:t>0</a:t>
            </a:r>
            <a:r>
              <a:rPr lang="it-IT" sz="2000" b="1" dirty="0" smtClean="0"/>
              <a:t>)</a:t>
            </a:r>
          </a:p>
          <a:p>
            <a:pPr algn="ctr"/>
            <a:endParaRPr lang="it-IT" dirty="0" smtClean="0"/>
          </a:p>
          <a:p>
            <a:pPr algn="just"/>
            <a:r>
              <a:rPr lang="it-IT" dirty="0" smtClean="0"/>
              <a:t>Dove R è la distanza ipocentrale, V è la velocità dell’onda, t è il tempo di arrivo dell’onda alla stazione, t</a:t>
            </a:r>
            <a:r>
              <a:rPr lang="it-IT" baseline="-25000" dirty="0" smtClean="0"/>
              <a:t>0</a:t>
            </a:r>
            <a:r>
              <a:rPr lang="it-IT" dirty="0" smtClean="0"/>
              <a:t> è il tempo origine del terremoto.</a:t>
            </a:r>
          </a:p>
          <a:p>
            <a:pPr algn="ctr"/>
            <a:r>
              <a:rPr lang="it-IT" b="1" dirty="0" smtClean="0"/>
              <a:t>R = V</a:t>
            </a:r>
            <a:r>
              <a:rPr lang="it-IT" b="1" baseline="-25000" dirty="0" smtClean="0"/>
              <a:t>P</a:t>
            </a:r>
            <a:r>
              <a:rPr lang="it-IT" b="1" dirty="0" smtClean="0"/>
              <a:t> (t</a:t>
            </a:r>
            <a:r>
              <a:rPr lang="it-IT" b="1" baseline="-25000" dirty="0" smtClean="0"/>
              <a:t>P</a:t>
            </a:r>
            <a:r>
              <a:rPr lang="it-IT" b="1" dirty="0" smtClean="0"/>
              <a:t> –t</a:t>
            </a:r>
            <a:r>
              <a:rPr lang="it-IT" b="1" baseline="-25000" dirty="0" smtClean="0"/>
              <a:t>0</a:t>
            </a:r>
            <a:r>
              <a:rPr lang="it-IT" b="1" dirty="0" smtClean="0"/>
              <a:t>)</a:t>
            </a:r>
          </a:p>
          <a:p>
            <a:pPr algn="ctr"/>
            <a:r>
              <a:rPr lang="it-IT" b="1" dirty="0" smtClean="0"/>
              <a:t>R = V</a:t>
            </a:r>
            <a:r>
              <a:rPr lang="it-IT" b="1" baseline="-25000" dirty="0" smtClean="0"/>
              <a:t>S </a:t>
            </a:r>
            <a:r>
              <a:rPr lang="it-IT" b="1" dirty="0" smtClean="0"/>
              <a:t>(t</a:t>
            </a:r>
            <a:r>
              <a:rPr lang="it-IT" b="1" baseline="-25000" dirty="0" smtClean="0"/>
              <a:t>S</a:t>
            </a:r>
            <a:r>
              <a:rPr lang="it-IT" b="1" dirty="0" smtClean="0"/>
              <a:t> –t</a:t>
            </a:r>
            <a:r>
              <a:rPr lang="it-IT" b="1" baseline="-25000" dirty="0" smtClean="0"/>
              <a:t>0</a:t>
            </a:r>
            <a:r>
              <a:rPr lang="it-IT" b="1" dirty="0" smtClean="0"/>
              <a:t>)</a:t>
            </a:r>
          </a:p>
          <a:p>
            <a:pPr algn="ctr"/>
            <a:endParaRPr lang="it-IT" b="1" dirty="0" smtClean="0"/>
          </a:p>
          <a:p>
            <a:pPr algn="ctr"/>
            <a:r>
              <a:rPr lang="it-IT" b="1" dirty="0" smtClean="0"/>
              <a:t>V</a:t>
            </a:r>
            <a:r>
              <a:rPr lang="it-IT" b="1" baseline="-25000" dirty="0" smtClean="0"/>
              <a:t>P</a:t>
            </a:r>
            <a:r>
              <a:rPr lang="it-IT" b="1" dirty="0" smtClean="0"/>
              <a:t>t</a:t>
            </a:r>
            <a:r>
              <a:rPr lang="it-IT" b="1" baseline="-25000" dirty="0" smtClean="0"/>
              <a:t>P</a:t>
            </a:r>
            <a:r>
              <a:rPr lang="it-IT" dirty="0" smtClean="0"/>
              <a:t>- </a:t>
            </a:r>
            <a:r>
              <a:rPr lang="it-IT" b="1" dirty="0" smtClean="0"/>
              <a:t>V</a:t>
            </a:r>
            <a:r>
              <a:rPr lang="it-IT" b="1" baseline="-25000" dirty="0" smtClean="0"/>
              <a:t>P</a:t>
            </a:r>
            <a:r>
              <a:rPr lang="it-IT" b="1" dirty="0" smtClean="0"/>
              <a:t>t</a:t>
            </a:r>
            <a:r>
              <a:rPr lang="it-IT" b="1" baseline="-25000" dirty="0" smtClean="0"/>
              <a:t>0 </a:t>
            </a:r>
            <a:r>
              <a:rPr lang="it-IT" dirty="0" smtClean="0"/>
              <a:t>= </a:t>
            </a:r>
            <a:r>
              <a:rPr lang="it-IT" b="1" dirty="0" smtClean="0"/>
              <a:t>V</a:t>
            </a:r>
            <a:r>
              <a:rPr lang="it-IT" b="1" baseline="-25000" dirty="0" smtClean="0"/>
              <a:t>S</a:t>
            </a:r>
            <a:r>
              <a:rPr lang="it-IT" b="1" dirty="0" smtClean="0"/>
              <a:t>t</a:t>
            </a:r>
            <a:r>
              <a:rPr lang="it-IT" b="1" baseline="-25000" dirty="0" smtClean="0"/>
              <a:t>S</a:t>
            </a:r>
            <a:r>
              <a:rPr lang="it-IT" dirty="0" smtClean="0"/>
              <a:t>- </a:t>
            </a:r>
            <a:r>
              <a:rPr lang="it-IT" b="1" dirty="0" smtClean="0"/>
              <a:t>V</a:t>
            </a:r>
            <a:r>
              <a:rPr lang="it-IT" b="1" baseline="-25000" dirty="0" smtClean="0"/>
              <a:t>S</a:t>
            </a:r>
            <a:r>
              <a:rPr lang="it-IT" b="1" dirty="0" smtClean="0"/>
              <a:t>t</a:t>
            </a:r>
            <a:r>
              <a:rPr lang="it-IT" b="1" baseline="-25000" dirty="0" smtClean="0"/>
              <a:t>0</a:t>
            </a:r>
          </a:p>
          <a:p>
            <a:pPr algn="ctr"/>
            <a:r>
              <a:rPr lang="it-IT" b="1" baseline="-25000" dirty="0" smtClean="0"/>
              <a:t> </a:t>
            </a:r>
            <a:endParaRPr lang="it-IT" dirty="0" smtClean="0"/>
          </a:p>
        </p:txBody>
      </p:sp>
    </p:spTree>
    <p:extLst>
      <p:ext uri="{BB962C8B-B14F-4D97-AF65-F5344CB8AC3E}">
        <p14:creationId xmlns:p14="http://schemas.microsoft.com/office/powerpoint/2010/main" val="2443198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upload.wikimedia.org/wikipedia/commons/thumb/c/c8/Earthquake_wave_paths.svg/500px-Earthquake_wave_paths.svg.png"/>
          <p:cNvPicPr>
            <a:picLocks noChangeAspect="1" noChangeArrowheads="1"/>
          </p:cNvPicPr>
          <p:nvPr/>
        </p:nvPicPr>
        <p:blipFill>
          <a:blip r:embed="rId3" cstate="print"/>
          <a:srcRect/>
          <a:stretch>
            <a:fillRect/>
          </a:stretch>
        </p:blipFill>
        <p:spPr bwMode="auto">
          <a:xfrm>
            <a:off x="1192804" y="1268760"/>
            <a:ext cx="6475540" cy="5400600"/>
          </a:xfrm>
          <a:prstGeom prst="rect">
            <a:avLst/>
          </a:prstGeom>
          <a:noFill/>
        </p:spPr>
      </p:pic>
    </p:spTree>
    <p:extLst>
      <p:ext uri="{BB962C8B-B14F-4D97-AF65-F5344CB8AC3E}">
        <p14:creationId xmlns:p14="http://schemas.microsoft.com/office/powerpoint/2010/main" val="965145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63280" y="1844824"/>
            <a:ext cx="2952328" cy="369332"/>
          </a:xfrm>
          <a:prstGeom prst="rect">
            <a:avLst/>
          </a:prstGeom>
          <a:noFill/>
        </p:spPr>
        <p:txBody>
          <a:bodyPr wrap="square" rtlCol="0">
            <a:spAutoFit/>
          </a:bodyPr>
          <a:lstStyle/>
          <a:p>
            <a:pPr algn="ctr"/>
            <a:r>
              <a:rPr lang="it-IT" i="1" dirty="0" smtClean="0"/>
              <a:t>V</a:t>
            </a:r>
            <a:r>
              <a:rPr lang="it-IT" i="1" baseline="-25000" dirty="0" smtClean="0"/>
              <a:t>P</a:t>
            </a:r>
            <a:r>
              <a:rPr lang="it-IT" i="1" dirty="0" smtClean="0"/>
              <a:t>t</a:t>
            </a:r>
            <a:r>
              <a:rPr lang="it-IT" i="1" baseline="-25000" dirty="0" smtClean="0"/>
              <a:t>P</a:t>
            </a:r>
            <a:r>
              <a:rPr lang="it-IT" i="1" dirty="0" smtClean="0"/>
              <a:t>- V</a:t>
            </a:r>
            <a:r>
              <a:rPr lang="it-IT" i="1" baseline="-25000" dirty="0" smtClean="0"/>
              <a:t>P</a:t>
            </a:r>
            <a:r>
              <a:rPr lang="it-IT" i="1" dirty="0" smtClean="0"/>
              <a:t>t</a:t>
            </a:r>
            <a:r>
              <a:rPr lang="it-IT" i="1" baseline="-25000" dirty="0" smtClean="0"/>
              <a:t>0 </a:t>
            </a:r>
            <a:r>
              <a:rPr lang="it-IT" i="1" dirty="0" smtClean="0"/>
              <a:t>= V</a:t>
            </a:r>
            <a:r>
              <a:rPr lang="it-IT" i="1" baseline="-25000" dirty="0" smtClean="0"/>
              <a:t>S</a:t>
            </a:r>
            <a:r>
              <a:rPr lang="it-IT" i="1" dirty="0" smtClean="0"/>
              <a:t>t</a:t>
            </a:r>
            <a:r>
              <a:rPr lang="it-IT" i="1" baseline="-25000" dirty="0" smtClean="0"/>
              <a:t>S</a:t>
            </a:r>
            <a:r>
              <a:rPr lang="it-IT" i="1" dirty="0" smtClean="0"/>
              <a:t>- V</a:t>
            </a:r>
            <a:r>
              <a:rPr lang="it-IT" i="1" baseline="-25000" dirty="0" smtClean="0"/>
              <a:t>S</a:t>
            </a:r>
            <a:r>
              <a:rPr lang="it-IT" i="1" dirty="0" smtClean="0"/>
              <a:t>t</a:t>
            </a:r>
            <a:r>
              <a:rPr lang="it-IT" i="1" baseline="-25000" dirty="0" smtClean="0"/>
              <a:t>0</a:t>
            </a:r>
            <a:r>
              <a:rPr lang="it-IT" baseline="-25000" dirty="0" smtClean="0"/>
              <a:t> </a:t>
            </a:r>
            <a:endParaRPr lang="it-IT" dirty="0" smtClean="0"/>
          </a:p>
        </p:txBody>
      </p:sp>
      <p:graphicFrame>
        <p:nvGraphicFramePr>
          <p:cNvPr id="8" name="Object 7"/>
          <p:cNvGraphicFramePr>
            <a:graphicFrameLocks noChangeAspect="1"/>
          </p:cNvGraphicFramePr>
          <p:nvPr>
            <p:extLst/>
          </p:nvPr>
        </p:nvGraphicFramePr>
        <p:xfrm>
          <a:off x="3535363" y="2420938"/>
          <a:ext cx="1287462" cy="576262"/>
        </p:xfrm>
        <a:graphic>
          <a:graphicData uri="http://schemas.openxmlformats.org/presentationml/2006/ole">
            <mc:AlternateContent xmlns:mc="http://schemas.openxmlformats.org/markup-compatibility/2006">
              <mc:Choice xmlns:v="urn:schemas-microsoft-com:vml" Requires="v">
                <p:oleObj spid="_x0000_s119850" name="Equation" r:id="rId4" imgW="965160" imgH="431640" progId="Equation.3">
                  <p:embed/>
                </p:oleObj>
              </mc:Choice>
              <mc:Fallback>
                <p:oleObj name="Equation" r:id="rId4" imgW="965160" imgH="431640" progId="Equation.3">
                  <p:embed/>
                  <p:pic>
                    <p:nvPicPr>
                      <p:cNvPr id="0" name=""/>
                      <p:cNvPicPr>
                        <a:picLocks noChangeAspect="1" noChangeArrowheads="1"/>
                      </p:cNvPicPr>
                      <p:nvPr/>
                    </p:nvPicPr>
                    <p:blipFill>
                      <a:blip r:embed="rId5"/>
                      <a:srcRect/>
                      <a:stretch>
                        <a:fillRect/>
                      </a:stretch>
                    </p:blipFill>
                    <p:spPr bwMode="auto">
                      <a:xfrm>
                        <a:off x="3535363" y="2420938"/>
                        <a:ext cx="1287462" cy="576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259632" y="3126335"/>
            <a:ext cx="5544616" cy="369332"/>
          </a:xfrm>
          <a:prstGeom prst="rect">
            <a:avLst/>
          </a:prstGeom>
          <a:noFill/>
        </p:spPr>
        <p:txBody>
          <a:bodyPr wrap="square" rtlCol="0">
            <a:spAutoFit/>
          </a:bodyPr>
          <a:lstStyle/>
          <a:p>
            <a:r>
              <a:rPr lang="it-IT" dirty="0" smtClean="0"/>
              <a:t>Sostituendo</a:t>
            </a:r>
            <a:r>
              <a:rPr lang="it-IT" b="1" baseline="-25000" dirty="0" smtClean="0"/>
              <a:t> </a:t>
            </a:r>
            <a:endParaRPr lang="it-IT" dirty="0" smtClean="0"/>
          </a:p>
        </p:txBody>
      </p:sp>
      <p:graphicFrame>
        <p:nvGraphicFramePr>
          <p:cNvPr id="10" name="Object 9"/>
          <p:cNvGraphicFramePr>
            <a:graphicFrameLocks noChangeAspect="1"/>
          </p:cNvGraphicFramePr>
          <p:nvPr>
            <p:extLst/>
          </p:nvPr>
        </p:nvGraphicFramePr>
        <p:xfrm>
          <a:off x="3095328" y="3717032"/>
          <a:ext cx="2160240" cy="1656184"/>
        </p:xfrm>
        <a:graphic>
          <a:graphicData uri="http://schemas.openxmlformats.org/presentationml/2006/ole">
            <mc:AlternateContent xmlns:mc="http://schemas.openxmlformats.org/markup-compatibility/2006">
              <mc:Choice xmlns:v="urn:schemas-microsoft-com:vml" Requires="v">
                <p:oleObj spid="_x0000_s119851" name="Equation" r:id="rId6" imgW="1523880" imgH="1168200" progId="Equation.3">
                  <p:embed/>
                </p:oleObj>
              </mc:Choice>
              <mc:Fallback>
                <p:oleObj name="Equation" r:id="rId6" imgW="1523880" imgH="1168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5328" y="3717032"/>
                        <a:ext cx="2160240" cy="16561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847370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196752"/>
            <a:ext cx="9144000" cy="4536504"/>
            <a:chOff x="0" y="1196752"/>
            <a:chExt cx="5943600" cy="2819400"/>
          </a:xfrm>
        </p:grpSpPr>
        <p:pic>
          <p:nvPicPr>
            <p:cNvPr id="11" name="Picture 6"/>
            <p:cNvPicPr>
              <a:picLocks noChangeAspect="1" noChangeArrowheads="1"/>
            </p:cNvPicPr>
            <p:nvPr/>
          </p:nvPicPr>
          <p:blipFill>
            <a:blip r:embed="rId4" cstate="print"/>
            <a:srcRect l="28906" t="28125" r="10156" b="33334"/>
            <a:stretch>
              <a:fillRect/>
            </a:stretch>
          </p:blipFill>
          <p:spPr bwMode="auto">
            <a:xfrm>
              <a:off x="0" y="1196752"/>
              <a:ext cx="5943600" cy="2819400"/>
            </a:xfrm>
            <a:prstGeom prst="rect">
              <a:avLst/>
            </a:prstGeom>
            <a:noFill/>
            <a:ln w="9525">
              <a:solidFill>
                <a:srgbClr val="FF3300"/>
              </a:solidFill>
              <a:miter lim="800000"/>
              <a:headEnd/>
              <a:tailEnd/>
            </a:ln>
            <a:effectLst/>
          </p:spPr>
        </p:pic>
        <p:sp>
          <p:nvSpPr>
            <p:cNvPr id="12" name="Rectangle 11"/>
            <p:cNvSpPr/>
            <p:nvPr/>
          </p:nvSpPr>
          <p:spPr>
            <a:xfrm>
              <a:off x="1440160" y="3440088"/>
              <a:ext cx="122413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aphicFrame>
        <p:nvGraphicFramePr>
          <p:cNvPr id="146436" name="Object 4"/>
          <p:cNvGraphicFramePr>
            <a:graphicFrameLocks noChangeAspect="1"/>
          </p:cNvGraphicFramePr>
          <p:nvPr/>
        </p:nvGraphicFramePr>
        <p:xfrm>
          <a:off x="6876256" y="4725144"/>
          <a:ext cx="1784350" cy="612775"/>
        </p:xfrm>
        <a:graphic>
          <a:graphicData uri="http://schemas.openxmlformats.org/presentationml/2006/ole">
            <mc:AlternateContent xmlns:mc="http://schemas.openxmlformats.org/markup-compatibility/2006">
              <mc:Choice xmlns:v="urn:schemas-microsoft-com:vml" Requires="v">
                <p:oleObj spid="_x0000_s120854" name="Equation" r:id="rId5" imgW="1257120" imgH="431640" progId="Equation.3">
                  <p:embed/>
                </p:oleObj>
              </mc:Choice>
              <mc:Fallback>
                <p:oleObj name="Equation" r:id="rId5" imgW="125712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6256" y="4725144"/>
                        <a:ext cx="1784350" cy="612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36512" y="5733256"/>
            <a:ext cx="9180512" cy="923330"/>
          </a:xfrm>
          <a:prstGeom prst="rect">
            <a:avLst/>
          </a:prstGeom>
          <a:noFill/>
        </p:spPr>
        <p:txBody>
          <a:bodyPr wrap="square" rtlCol="0">
            <a:spAutoFit/>
          </a:bodyPr>
          <a:lstStyle/>
          <a:p>
            <a:r>
              <a:rPr lang="it-IT" dirty="0" smtClean="0"/>
              <a:t>Per determinare l’epicentro di un evento nel caso di velocità </a:t>
            </a:r>
            <a:r>
              <a:rPr lang="it-IT" dirty="0" smtClean="0">
                <a:solidFill>
                  <a:srgbClr val="00B0F0"/>
                </a:solidFill>
              </a:rPr>
              <a:t>V</a:t>
            </a:r>
            <a:r>
              <a:rPr lang="it-IT" baseline="-25000" dirty="0" smtClean="0">
                <a:solidFill>
                  <a:srgbClr val="00B0F0"/>
                </a:solidFill>
              </a:rPr>
              <a:t>P</a:t>
            </a:r>
            <a:r>
              <a:rPr lang="it-IT" b="1" baseline="-25000" dirty="0" smtClean="0"/>
              <a:t> </a:t>
            </a:r>
            <a:r>
              <a:rPr lang="it-IT" b="1" dirty="0" smtClean="0"/>
              <a:t> </a:t>
            </a:r>
            <a:r>
              <a:rPr lang="it-IT" dirty="0" smtClean="0"/>
              <a:t>e</a:t>
            </a:r>
            <a:r>
              <a:rPr lang="it-IT" b="1" dirty="0" smtClean="0"/>
              <a:t> </a:t>
            </a:r>
            <a:r>
              <a:rPr lang="it-IT" dirty="0" smtClean="0">
                <a:solidFill>
                  <a:srgbClr val="00B0F0"/>
                </a:solidFill>
              </a:rPr>
              <a:t>V</a:t>
            </a:r>
            <a:r>
              <a:rPr lang="it-IT" baseline="-25000" dirty="0" smtClean="0">
                <a:solidFill>
                  <a:srgbClr val="00B0F0"/>
                </a:solidFill>
              </a:rPr>
              <a:t>S</a:t>
            </a:r>
            <a:r>
              <a:rPr lang="it-IT" dirty="0" smtClean="0"/>
              <a:t> siano conosciute nell’area e si abbiano a disposizione i tempi di arrivo delle onde </a:t>
            </a:r>
            <a:r>
              <a:rPr lang="it-IT" dirty="0" smtClean="0">
                <a:solidFill>
                  <a:srgbClr val="00B0F0"/>
                </a:solidFill>
              </a:rPr>
              <a:t>P</a:t>
            </a:r>
            <a:r>
              <a:rPr lang="it-IT" dirty="0" smtClean="0"/>
              <a:t> ed </a:t>
            </a:r>
            <a:r>
              <a:rPr lang="it-IT" dirty="0" smtClean="0">
                <a:solidFill>
                  <a:srgbClr val="00B0F0"/>
                </a:solidFill>
              </a:rPr>
              <a:t>S</a:t>
            </a:r>
            <a:r>
              <a:rPr lang="it-IT" dirty="0" smtClean="0"/>
              <a:t> a tre stazioni, si può calcolare la distanza </a:t>
            </a:r>
            <a:r>
              <a:rPr lang="it-IT" dirty="0" smtClean="0">
                <a:solidFill>
                  <a:srgbClr val="00B0F0"/>
                </a:solidFill>
              </a:rPr>
              <a:t>d</a:t>
            </a:r>
            <a:r>
              <a:rPr lang="it-IT" baseline="-25000" dirty="0" smtClean="0">
                <a:solidFill>
                  <a:srgbClr val="00B0F0"/>
                </a:solidFill>
              </a:rPr>
              <a:t>i</a:t>
            </a:r>
            <a:r>
              <a:rPr lang="it-IT" dirty="0" smtClean="0"/>
              <a:t> dell’evento d aogni stazione e determinare l’epicentro.</a:t>
            </a:r>
            <a:r>
              <a:rPr lang="it-IT" baseline="-25000" dirty="0" smtClean="0"/>
              <a:t>   </a:t>
            </a:r>
            <a:endParaRPr lang="it-IT" dirty="0" smtClean="0"/>
          </a:p>
        </p:txBody>
      </p:sp>
    </p:spTree>
    <p:extLst>
      <p:ext uri="{BB962C8B-B14F-4D97-AF65-F5344CB8AC3E}">
        <p14:creationId xmlns:p14="http://schemas.microsoft.com/office/powerpoint/2010/main" val="1084517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95536" y="1196752"/>
            <a:ext cx="8208912" cy="923330"/>
          </a:xfrm>
          <a:prstGeom prst="rect">
            <a:avLst/>
          </a:prstGeom>
          <a:noFill/>
        </p:spPr>
        <p:txBody>
          <a:bodyPr wrap="square" rtlCol="0">
            <a:spAutoFit/>
          </a:bodyPr>
          <a:lstStyle/>
          <a:p>
            <a:pPr algn="ctr"/>
            <a:r>
              <a:rPr lang="it-IT" dirty="0" smtClean="0">
                <a:solidFill>
                  <a:srgbClr val="FF0000"/>
                </a:solidFill>
              </a:rPr>
              <a:t>DETERMINAZIONE DEL TEMPO ORIGINE</a:t>
            </a:r>
          </a:p>
          <a:p>
            <a:endParaRPr lang="it-IT" dirty="0" smtClean="0">
              <a:solidFill>
                <a:srgbClr val="FF0000"/>
              </a:solidFill>
            </a:endParaRPr>
          </a:p>
          <a:p>
            <a:pPr algn="just"/>
            <a:r>
              <a:rPr lang="it-IT" dirty="0" smtClean="0"/>
              <a:t>Eliminando dalle equazioni:    </a:t>
            </a:r>
            <a:r>
              <a:rPr lang="it-IT" b="1" dirty="0" smtClean="0"/>
              <a:t>R = V</a:t>
            </a:r>
            <a:r>
              <a:rPr lang="it-IT" b="1" baseline="-25000" dirty="0" smtClean="0"/>
              <a:t>P</a:t>
            </a:r>
            <a:r>
              <a:rPr lang="it-IT" b="1" dirty="0" smtClean="0"/>
              <a:t> (t</a:t>
            </a:r>
            <a:r>
              <a:rPr lang="it-IT" b="1" baseline="-25000" dirty="0" smtClean="0"/>
              <a:t>P</a:t>
            </a:r>
            <a:r>
              <a:rPr lang="it-IT" b="1" dirty="0" smtClean="0"/>
              <a:t> –t</a:t>
            </a:r>
            <a:r>
              <a:rPr lang="it-IT" b="1" baseline="-25000" dirty="0" smtClean="0"/>
              <a:t>0</a:t>
            </a:r>
            <a:r>
              <a:rPr lang="it-IT" b="1" dirty="0" smtClean="0"/>
              <a:t>) </a:t>
            </a:r>
            <a:r>
              <a:rPr lang="it-IT" dirty="0" smtClean="0"/>
              <a:t>e</a:t>
            </a:r>
            <a:r>
              <a:rPr lang="it-IT" b="1" dirty="0" smtClean="0"/>
              <a:t> R = V</a:t>
            </a:r>
            <a:r>
              <a:rPr lang="it-IT" b="1" baseline="-25000" dirty="0" smtClean="0"/>
              <a:t>S </a:t>
            </a:r>
            <a:r>
              <a:rPr lang="it-IT" b="1" dirty="0" smtClean="0"/>
              <a:t>(t</a:t>
            </a:r>
            <a:r>
              <a:rPr lang="it-IT" b="1" baseline="-25000" dirty="0" smtClean="0"/>
              <a:t>S</a:t>
            </a:r>
            <a:r>
              <a:rPr lang="it-IT" b="1" dirty="0" smtClean="0"/>
              <a:t> –t</a:t>
            </a:r>
            <a:r>
              <a:rPr lang="it-IT" b="1" baseline="-25000" dirty="0" smtClean="0"/>
              <a:t>0</a:t>
            </a:r>
            <a:r>
              <a:rPr lang="it-IT" b="1" dirty="0" smtClean="0"/>
              <a:t>) </a:t>
            </a:r>
            <a:r>
              <a:rPr lang="it-IT" dirty="0" smtClean="0"/>
              <a:t>la quantità </a:t>
            </a:r>
            <a:r>
              <a:rPr lang="it-IT" b="1" dirty="0" smtClean="0"/>
              <a:t>R </a:t>
            </a:r>
            <a:r>
              <a:rPr lang="it-IT" dirty="0" smtClean="0"/>
              <a:t>ottenuto</a:t>
            </a:r>
            <a:endParaRPr lang="it-IT" b="1" dirty="0" smtClean="0"/>
          </a:p>
        </p:txBody>
      </p:sp>
      <p:graphicFrame>
        <p:nvGraphicFramePr>
          <p:cNvPr id="148483" name="Object 3"/>
          <p:cNvGraphicFramePr>
            <a:graphicFrameLocks noChangeAspect="1"/>
          </p:cNvGraphicFramePr>
          <p:nvPr/>
        </p:nvGraphicFramePr>
        <p:xfrm>
          <a:off x="3419872" y="2348880"/>
          <a:ext cx="1525858" cy="864096"/>
        </p:xfrm>
        <a:graphic>
          <a:graphicData uri="http://schemas.openxmlformats.org/presentationml/2006/ole">
            <mc:AlternateContent xmlns:mc="http://schemas.openxmlformats.org/markup-compatibility/2006">
              <mc:Choice xmlns:v="urn:schemas-microsoft-com:vml" Requires="v">
                <p:oleObj spid="_x0000_s121898" name="Equation" r:id="rId4" imgW="761760" imgH="431640" progId="Equation.3">
                  <p:embed/>
                </p:oleObj>
              </mc:Choice>
              <mc:Fallback>
                <p:oleObj name="Equation" r:id="rId4" imgW="76176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2348880"/>
                        <a:ext cx="1525858" cy="864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375531" y="3356992"/>
            <a:ext cx="8472191" cy="646331"/>
          </a:xfrm>
          <a:prstGeom prst="rect">
            <a:avLst/>
          </a:prstGeom>
          <a:noFill/>
        </p:spPr>
        <p:txBody>
          <a:bodyPr wrap="none" rtlCol="0">
            <a:spAutoFit/>
          </a:bodyPr>
          <a:lstStyle/>
          <a:p>
            <a:r>
              <a:rPr lang="it-IT" dirty="0" smtClean="0"/>
              <a:t>Assumiamo che all’interno della rete di stazioni il rapporto </a:t>
            </a:r>
            <a:r>
              <a:rPr lang="it-IT" i="1" dirty="0" smtClean="0"/>
              <a:t>V</a:t>
            </a:r>
            <a:r>
              <a:rPr lang="it-IT" i="1" baseline="-25000" dirty="0" smtClean="0"/>
              <a:t>P</a:t>
            </a:r>
            <a:r>
              <a:rPr lang="it-IT" i="1" dirty="0" smtClean="0"/>
              <a:t>/ V</a:t>
            </a:r>
            <a:r>
              <a:rPr lang="it-IT" i="1" baseline="-25000" dirty="0" smtClean="0"/>
              <a:t>S</a:t>
            </a:r>
            <a:r>
              <a:rPr lang="it-IT" i="1" dirty="0" smtClean="0"/>
              <a:t> </a:t>
            </a:r>
            <a:r>
              <a:rPr lang="it-IT" dirty="0" smtClean="0"/>
              <a:t>sia costante e ponendo</a:t>
            </a:r>
          </a:p>
          <a:p>
            <a:r>
              <a:rPr lang="it-IT" dirty="0" smtClean="0"/>
              <a:t>T</a:t>
            </a:r>
            <a:r>
              <a:rPr lang="it-IT" baseline="-25000" dirty="0" smtClean="0"/>
              <a:t>S</a:t>
            </a:r>
            <a:r>
              <a:rPr lang="it-IT" dirty="0" smtClean="0"/>
              <a:t> = t</a:t>
            </a:r>
            <a:r>
              <a:rPr lang="it-IT" baseline="-25000" dirty="0" smtClean="0"/>
              <a:t>S</a:t>
            </a:r>
            <a:r>
              <a:rPr lang="it-IT" dirty="0" smtClean="0"/>
              <a:t>-t</a:t>
            </a:r>
            <a:r>
              <a:rPr lang="it-IT" baseline="-25000" dirty="0" smtClean="0"/>
              <a:t>0</a:t>
            </a:r>
            <a:r>
              <a:rPr lang="it-IT" dirty="0" smtClean="0"/>
              <a:t> e T</a:t>
            </a:r>
            <a:r>
              <a:rPr lang="it-IT" baseline="-25000" dirty="0" smtClean="0"/>
              <a:t>P</a:t>
            </a:r>
            <a:r>
              <a:rPr lang="it-IT" dirty="0" smtClean="0"/>
              <a:t> = t</a:t>
            </a:r>
            <a:r>
              <a:rPr lang="it-IT" baseline="-25000" dirty="0" smtClean="0"/>
              <a:t>P</a:t>
            </a:r>
            <a:r>
              <a:rPr lang="it-IT" dirty="0" smtClean="0"/>
              <a:t>-t</a:t>
            </a:r>
            <a:r>
              <a:rPr lang="it-IT" baseline="-25000" dirty="0" smtClean="0"/>
              <a:t>0</a:t>
            </a:r>
            <a:r>
              <a:rPr lang="it-IT" dirty="0" smtClean="0"/>
              <a:t>, otteniamo moltiplicando per T</a:t>
            </a:r>
            <a:r>
              <a:rPr lang="it-IT" baseline="-25000" dirty="0" smtClean="0"/>
              <a:t>P </a:t>
            </a:r>
            <a:r>
              <a:rPr lang="it-IT" dirty="0" smtClean="0"/>
              <a:t>e sottraendo T</a:t>
            </a:r>
            <a:r>
              <a:rPr lang="it-IT" baseline="-25000" dirty="0" smtClean="0"/>
              <a:t>P</a:t>
            </a:r>
          </a:p>
        </p:txBody>
      </p:sp>
      <p:graphicFrame>
        <p:nvGraphicFramePr>
          <p:cNvPr id="13" name="Object 12"/>
          <p:cNvGraphicFramePr>
            <a:graphicFrameLocks noChangeAspect="1"/>
          </p:cNvGraphicFramePr>
          <p:nvPr/>
        </p:nvGraphicFramePr>
        <p:xfrm>
          <a:off x="2555776" y="4149080"/>
          <a:ext cx="3433645" cy="864096"/>
        </p:xfrm>
        <a:graphic>
          <a:graphicData uri="http://schemas.openxmlformats.org/presentationml/2006/ole">
            <mc:AlternateContent xmlns:mc="http://schemas.openxmlformats.org/markup-compatibility/2006">
              <mc:Choice xmlns:v="urn:schemas-microsoft-com:vml" Requires="v">
                <p:oleObj spid="_x0000_s121899" name="Equation" r:id="rId6" imgW="1917360" imgH="482400" progId="Equation.3">
                  <p:embed/>
                </p:oleObj>
              </mc:Choice>
              <mc:Fallback>
                <p:oleObj name="Equation" r:id="rId6" imgW="1917360" imgH="482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4149080"/>
                        <a:ext cx="3433645" cy="864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323528" y="5373216"/>
            <a:ext cx="8568952" cy="646331"/>
          </a:xfrm>
          <a:prstGeom prst="rect">
            <a:avLst/>
          </a:prstGeom>
          <a:noFill/>
        </p:spPr>
        <p:txBody>
          <a:bodyPr wrap="square" rtlCol="0">
            <a:spAutoFit/>
          </a:bodyPr>
          <a:lstStyle/>
          <a:p>
            <a:r>
              <a:rPr lang="it-IT" dirty="0" smtClean="0"/>
              <a:t>Quindi, il tempo T</a:t>
            </a:r>
            <a:r>
              <a:rPr lang="it-IT" baseline="-25000" dirty="0" smtClean="0"/>
              <a:t>PS</a:t>
            </a:r>
            <a:r>
              <a:rPr lang="it-IT" dirty="0" smtClean="0"/>
              <a:t> = t</a:t>
            </a:r>
            <a:r>
              <a:rPr lang="it-IT" baseline="-25000" dirty="0" smtClean="0"/>
              <a:t>S</a:t>
            </a:r>
            <a:r>
              <a:rPr lang="it-IT" dirty="0" smtClean="0"/>
              <a:t>-t</a:t>
            </a:r>
            <a:r>
              <a:rPr lang="it-IT" baseline="-25000" dirty="0" smtClean="0"/>
              <a:t>P</a:t>
            </a:r>
            <a:r>
              <a:rPr lang="it-IT" dirty="0" smtClean="0"/>
              <a:t> è una funzione lineare di t</a:t>
            </a:r>
            <a:r>
              <a:rPr lang="it-IT" baseline="-25000" dirty="0" smtClean="0"/>
              <a:t>P </a:t>
            </a:r>
            <a:r>
              <a:rPr lang="it-IT" dirty="0" smtClean="0"/>
              <a:t>. Le incognite sono il rapporto </a:t>
            </a:r>
            <a:r>
              <a:rPr lang="it-IT" i="1" dirty="0" smtClean="0"/>
              <a:t>V</a:t>
            </a:r>
            <a:r>
              <a:rPr lang="it-IT" i="1" baseline="-25000" dirty="0" smtClean="0"/>
              <a:t>P</a:t>
            </a:r>
            <a:r>
              <a:rPr lang="it-IT" i="1" dirty="0" smtClean="0"/>
              <a:t>/ V</a:t>
            </a:r>
            <a:r>
              <a:rPr lang="it-IT" i="1" baseline="-25000" dirty="0" smtClean="0"/>
              <a:t>S</a:t>
            </a:r>
            <a:r>
              <a:rPr lang="it-IT" i="1" dirty="0" smtClean="0"/>
              <a:t> </a:t>
            </a:r>
            <a:r>
              <a:rPr lang="it-IT" dirty="0" smtClean="0"/>
              <a:t> ed il tempo origine t</a:t>
            </a:r>
            <a:r>
              <a:rPr lang="it-IT" baseline="-25000" dirty="0" smtClean="0"/>
              <a:t>0</a:t>
            </a:r>
            <a:r>
              <a:rPr lang="it-IT" dirty="0" smtClean="0"/>
              <a:t>. Per determinarli abbiamo bisogno dati di almeno due stazioni. </a:t>
            </a:r>
            <a:endParaRPr lang="it-IT" i="1" dirty="0" smtClean="0"/>
          </a:p>
        </p:txBody>
      </p:sp>
    </p:spTree>
    <p:extLst>
      <p:ext uri="{BB962C8B-B14F-4D97-AF65-F5344CB8AC3E}">
        <p14:creationId xmlns:p14="http://schemas.microsoft.com/office/powerpoint/2010/main" val="20887056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9552" y="1196752"/>
            <a:ext cx="8208912" cy="923330"/>
          </a:xfrm>
          <a:prstGeom prst="rect">
            <a:avLst/>
          </a:prstGeom>
          <a:noFill/>
        </p:spPr>
        <p:txBody>
          <a:bodyPr wrap="square" rtlCol="0">
            <a:spAutoFit/>
          </a:bodyPr>
          <a:lstStyle/>
          <a:p>
            <a:pPr algn="just"/>
            <a:r>
              <a:rPr lang="it-IT" dirty="0" smtClean="0"/>
              <a:t>Riportando in grafico (in ascisse i tempi t</a:t>
            </a:r>
            <a:r>
              <a:rPr lang="it-IT" baseline="-25000" dirty="0" smtClean="0"/>
              <a:t>P</a:t>
            </a:r>
            <a:r>
              <a:rPr lang="it-IT" dirty="0" smtClean="0"/>
              <a:t> ed in ordinata i tempi t</a:t>
            </a:r>
            <a:r>
              <a:rPr lang="it-IT" baseline="-25000" dirty="0" smtClean="0"/>
              <a:t>S</a:t>
            </a:r>
            <a:r>
              <a:rPr lang="it-IT" dirty="0" smtClean="0"/>
              <a:t>-t</a:t>
            </a:r>
            <a:r>
              <a:rPr lang="it-IT" baseline="-25000" dirty="0" smtClean="0"/>
              <a:t>P </a:t>
            </a:r>
            <a:r>
              <a:rPr lang="it-IT" dirty="0" smtClean="0"/>
              <a:t>delle corrispondenti stazioni) i punti e trovando la retta che meglio approssima il loro andamento, si ottiene il tempo t</a:t>
            </a:r>
            <a:r>
              <a:rPr lang="it-IT" baseline="-25000" dirty="0" smtClean="0"/>
              <a:t>0</a:t>
            </a:r>
            <a:r>
              <a:rPr lang="it-IT" dirty="0" smtClean="0"/>
              <a:t> come intercetta della retta con l’asse delle ascisse.</a:t>
            </a:r>
            <a:endParaRPr lang="it-IT" dirty="0"/>
          </a:p>
        </p:txBody>
      </p:sp>
      <p:pic>
        <p:nvPicPr>
          <p:cNvPr id="7" name="Picture 7"/>
          <p:cNvPicPr>
            <a:picLocks noChangeAspect="1" noChangeArrowheads="1"/>
          </p:cNvPicPr>
          <p:nvPr/>
        </p:nvPicPr>
        <p:blipFill>
          <a:blip r:embed="rId3" cstate="print"/>
          <a:srcRect l="28125" t="17708" r="10156" b="19792"/>
          <a:stretch>
            <a:fillRect/>
          </a:stretch>
        </p:blipFill>
        <p:spPr bwMode="auto">
          <a:xfrm>
            <a:off x="1475656" y="2204864"/>
            <a:ext cx="6048672" cy="4593843"/>
          </a:xfrm>
          <a:prstGeom prst="rect">
            <a:avLst/>
          </a:prstGeom>
          <a:noFill/>
          <a:ln w="9525">
            <a:solidFill>
              <a:srgbClr val="FF3300"/>
            </a:solidFill>
            <a:miter lim="800000"/>
            <a:headEnd/>
            <a:tailEnd/>
          </a:ln>
          <a:effectLst/>
        </p:spPr>
      </p:pic>
    </p:spTree>
    <p:extLst>
      <p:ext uri="{BB962C8B-B14F-4D97-AF65-F5344CB8AC3E}">
        <p14:creationId xmlns:p14="http://schemas.microsoft.com/office/powerpoint/2010/main" val="33013516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06" name="Object 2"/>
          <p:cNvGraphicFramePr>
            <a:graphicFrameLocks noChangeAspect="1"/>
          </p:cNvGraphicFramePr>
          <p:nvPr/>
        </p:nvGraphicFramePr>
        <p:xfrm>
          <a:off x="1691680" y="1340768"/>
          <a:ext cx="720725" cy="612775"/>
        </p:xfrm>
        <a:graphic>
          <a:graphicData uri="http://schemas.openxmlformats.org/presentationml/2006/ole">
            <mc:AlternateContent xmlns:mc="http://schemas.openxmlformats.org/markup-compatibility/2006">
              <mc:Choice xmlns:v="urn:schemas-microsoft-com:vml" Requires="v">
                <p:oleObj spid="_x0000_s122922" name="Equation" r:id="rId4" imgW="507960" imgH="431640" progId="Equation.3">
                  <p:embed/>
                </p:oleObj>
              </mc:Choice>
              <mc:Fallback>
                <p:oleObj name="Equation" r:id="rId4" imgW="50796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1340768"/>
                        <a:ext cx="720725" cy="612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11560" y="1412776"/>
            <a:ext cx="7337521" cy="923330"/>
          </a:xfrm>
          <a:prstGeom prst="rect">
            <a:avLst/>
          </a:prstGeom>
          <a:noFill/>
        </p:spPr>
        <p:txBody>
          <a:bodyPr wrap="none" rtlCol="0">
            <a:spAutoFit/>
          </a:bodyPr>
          <a:lstStyle/>
          <a:p>
            <a:r>
              <a:rPr lang="it-IT" dirty="0" smtClean="0"/>
              <a:t>Il rapporto              è costante mentre </a:t>
            </a:r>
            <a:r>
              <a:rPr lang="it-IT" dirty="0" smtClean="0">
                <a:solidFill>
                  <a:srgbClr val="00B0F0"/>
                </a:solidFill>
              </a:rPr>
              <a:t>R, t</a:t>
            </a:r>
            <a:r>
              <a:rPr lang="it-IT" baseline="-25000" dirty="0" smtClean="0">
                <a:solidFill>
                  <a:srgbClr val="00B0F0"/>
                </a:solidFill>
              </a:rPr>
              <a:t>P </a:t>
            </a:r>
            <a:r>
              <a:rPr lang="it-IT" dirty="0" smtClean="0"/>
              <a:t>e</a:t>
            </a:r>
            <a:r>
              <a:rPr lang="it-IT" dirty="0" smtClean="0">
                <a:solidFill>
                  <a:srgbClr val="00B0F0"/>
                </a:solidFill>
              </a:rPr>
              <a:t> t</a:t>
            </a:r>
            <a:r>
              <a:rPr lang="it-IT" baseline="-25000" dirty="0" smtClean="0">
                <a:solidFill>
                  <a:srgbClr val="00B0F0"/>
                </a:solidFill>
              </a:rPr>
              <a:t>S</a:t>
            </a:r>
            <a:r>
              <a:rPr lang="it-IT" dirty="0" smtClean="0">
                <a:solidFill>
                  <a:srgbClr val="00B0F0"/>
                </a:solidFill>
              </a:rPr>
              <a:t> </a:t>
            </a:r>
            <a:r>
              <a:rPr lang="it-IT" dirty="0" smtClean="0"/>
              <a:t>variano da stazione a stazione.</a:t>
            </a:r>
          </a:p>
          <a:p>
            <a:endParaRPr lang="it-IT" dirty="0" smtClean="0"/>
          </a:p>
          <a:p>
            <a:r>
              <a:rPr lang="it-IT" dirty="0" smtClean="0"/>
              <a:t>Il rapporto tra le distanze ipocentrali per le stazion </a:t>
            </a:r>
            <a:r>
              <a:rPr lang="it-IT" dirty="0" smtClean="0">
                <a:solidFill>
                  <a:srgbClr val="00B0F0"/>
                </a:solidFill>
              </a:rPr>
              <a:t>i</a:t>
            </a:r>
            <a:r>
              <a:rPr lang="it-IT" dirty="0" smtClean="0"/>
              <a:t> e </a:t>
            </a:r>
            <a:r>
              <a:rPr lang="it-IT" dirty="0" smtClean="0">
                <a:solidFill>
                  <a:srgbClr val="00B0F0"/>
                </a:solidFill>
              </a:rPr>
              <a:t>k</a:t>
            </a:r>
            <a:r>
              <a:rPr lang="it-IT" dirty="0" smtClean="0"/>
              <a:t> sarà:</a:t>
            </a:r>
            <a:endParaRPr lang="it-IT" dirty="0"/>
          </a:p>
        </p:txBody>
      </p:sp>
      <p:graphicFrame>
        <p:nvGraphicFramePr>
          <p:cNvPr id="149507" name="Object 3"/>
          <p:cNvGraphicFramePr>
            <a:graphicFrameLocks noChangeAspect="1"/>
          </p:cNvGraphicFramePr>
          <p:nvPr/>
        </p:nvGraphicFramePr>
        <p:xfrm>
          <a:off x="2987824" y="2564904"/>
          <a:ext cx="2236788" cy="863600"/>
        </p:xfrm>
        <a:graphic>
          <a:graphicData uri="http://schemas.openxmlformats.org/presentationml/2006/ole">
            <mc:AlternateContent xmlns:mc="http://schemas.openxmlformats.org/markup-compatibility/2006">
              <mc:Choice xmlns:v="urn:schemas-microsoft-com:vml" Requires="v">
                <p:oleObj spid="_x0000_s122923" name="Equation" r:id="rId6" imgW="1117440" imgH="431640" progId="Equation.3">
                  <p:embed/>
                </p:oleObj>
              </mc:Choice>
              <mc:Fallback>
                <p:oleObj name="Equation" r:id="rId6" imgW="1117440" imgH="431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824" y="2564904"/>
                        <a:ext cx="2236788"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539552" y="3717032"/>
            <a:ext cx="7776864" cy="3046988"/>
          </a:xfrm>
          <a:prstGeom prst="rect">
            <a:avLst/>
          </a:prstGeom>
          <a:noFill/>
        </p:spPr>
        <p:txBody>
          <a:bodyPr wrap="square" rtlCol="0">
            <a:spAutoFit/>
          </a:bodyPr>
          <a:lstStyle/>
          <a:p>
            <a:pPr algn="just"/>
            <a:r>
              <a:rPr lang="it-IT" dirty="0" smtClean="0"/>
              <a:t>Il significato geometrico del rapporto è il luogo dei punto per cui le distanze </a:t>
            </a:r>
            <a:r>
              <a:rPr lang="it-IT" dirty="0" smtClean="0">
                <a:solidFill>
                  <a:srgbClr val="00B0F0"/>
                </a:solidFill>
              </a:rPr>
              <a:t>R</a:t>
            </a:r>
            <a:r>
              <a:rPr lang="it-IT" baseline="-25000" dirty="0" smtClean="0">
                <a:solidFill>
                  <a:srgbClr val="00B0F0"/>
                </a:solidFill>
              </a:rPr>
              <a:t>i</a:t>
            </a:r>
            <a:r>
              <a:rPr lang="it-IT" dirty="0" smtClean="0"/>
              <a:t> e </a:t>
            </a:r>
            <a:r>
              <a:rPr lang="it-IT" dirty="0" smtClean="0">
                <a:solidFill>
                  <a:srgbClr val="00B0F0"/>
                </a:solidFill>
              </a:rPr>
              <a:t>R</a:t>
            </a:r>
            <a:r>
              <a:rPr lang="it-IT" baseline="-25000" dirty="0" smtClean="0">
                <a:solidFill>
                  <a:srgbClr val="00B0F0"/>
                </a:solidFill>
              </a:rPr>
              <a:t>j</a:t>
            </a:r>
            <a:r>
              <a:rPr lang="it-IT" dirty="0" smtClean="0"/>
              <a:t> da due punti fissi hanno rapporto costante </a:t>
            </a:r>
            <a:r>
              <a:rPr lang="it-IT" dirty="0" smtClean="0">
                <a:solidFill>
                  <a:srgbClr val="00B0F0"/>
                </a:solidFill>
              </a:rPr>
              <a:t>m</a:t>
            </a:r>
            <a:r>
              <a:rPr lang="it-IT" baseline="-25000" dirty="0" smtClean="0">
                <a:solidFill>
                  <a:srgbClr val="00B0F0"/>
                </a:solidFill>
              </a:rPr>
              <a:t>ij</a:t>
            </a:r>
            <a:r>
              <a:rPr lang="it-IT" dirty="0" smtClean="0"/>
              <a:t>, è la superficie di una sfera con centro sulla retta congiungente i due punti.</a:t>
            </a:r>
          </a:p>
          <a:p>
            <a:pPr algn="just"/>
            <a:endParaRPr lang="it-IT" dirty="0" smtClean="0"/>
          </a:p>
          <a:p>
            <a:pPr algn="just"/>
            <a:r>
              <a:rPr lang="it-IT" dirty="0" smtClean="0"/>
              <a:t>Ad ogni coppia di stazioni corridonde una sfera. L’intersezione di due sfere è un cerchio. L’intersezione del cerchio con una terza sfera determina due punti situati simmetricamente rispetto al piano passante per i cntri dei tre cerchi. Il punto al di sotto del piano (i.e. Nella terra ci da l’ipocentro.</a:t>
            </a:r>
          </a:p>
          <a:p>
            <a:pPr algn="just"/>
            <a:endParaRPr lang="it-IT" dirty="0" smtClean="0"/>
          </a:p>
          <a:p>
            <a:pPr algn="just"/>
            <a:r>
              <a:rPr lang="it-IT" dirty="0" smtClean="0"/>
              <a:t>Per determinarlo abbiamo bisogno pertanto di </a:t>
            </a:r>
            <a:r>
              <a:rPr lang="it-IT" dirty="0" smtClean="0">
                <a:solidFill>
                  <a:srgbClr val="FF0000"/>
                </a:solidFill>
              </a:rPr>
              <a:t>almeno quattro stazioni</a:t>
            </a:r>
            <a:r>
              <a:rPr lang="it-IT" dirty="0" smtClean="0"/>
              <a:t>. </a:t>
            </a:r>
          </a:p>
          <a:p>
            <a:pPr algn="just"/>
            <a:r>
              <a:rPr lang="it-IT" baseline="-25000" dirty="0" smtClean="0"/>
              <a:t>  </a:t>
            </a:r>
          </a:p>
        </p:txBody>
      </p:sp>
    </p:spTree>
    <p:extLst>
      <p:ext uri="{BB962C8B-B14F-4D97-AF65-F5344CB8AC3E}">
        <p14:creationId xmlns:p14="http://schemas.microsoft.com/office/powerpoint/2010/main" val="19664177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45</a:t>
            </a:fld>
            <a:endParaRPr lang="it-IT" sz="1400" b="1" dirty="0"/>
          </a:p>
        </p:txBody>
      </p:sp>
      <p:sp>
        <p:nvSpPr>
          <p:cNvPr id="8" name="Rectangle 3"/>
          <p:cNvSpPr>
            <a:spLocks noChangeArrowheads="1"/>
          </p:cNvSpPr>
          <p:nvPr/>
        </p:nvSpPr>
        <p:spPr bwMode="auto">
          <a:xfrm>
            <a:off x="107950" y="1122759"/>
            <a:ext cx="8928100" cy="825500"/>
          </a:xfrm>
          <a:prstGeom prst="rect">
            <a:avLst/>
          </a:prstGeom>
          <a:noFill/>
          <a:ln w="9525">
            <a:noFill/>
            <a:miter lim="800000"/>
            <a:headEnd/>
            <a:tailEnd/>
          </a:ln>
        </p:spPr>
        <p:txBody>
          <a:bodyPr>
            <a:spAutoFit/>
          </a:bodyPr>
          <a:lstStyle/>
          <a:p>
            <a:pPr algn="just">
              <a:buFontTx/>
              <a:buChar char="•"/>
            </a:pPr>
            <a:r>
              <a:rPr lang="en-US" sz="1600" b="0" dirty="0">
                <a:ea typeface="ＭＳ Ｐゴシック" pitchFamily="34" charset="-128"/>
              </a:rPr>
              <a:t> The main reason for the intersection triangle or polygon is, however, that the seismic rays travel to the seismograph from the </a:t>
            </a:r>
            <a:r>
              <a:rPr lang="en-US" sz="1600" b="0" u="sng" dirty="0">
                <a:solidFill>
                  <a:srgbClr val="FF0000"/>
                </a:solidFill>
                <a:ea typeface="ＭＳ Ｐゴシック" pitchFamily="34" charset="-128"/>
              </a:rPr>
              <a:t>focus</a:t>
            </a:r>
            <a:r>
              <a:rPr lang="en-US" sz="1600" b="0" dirty="0">
                <a:ea typeface="ＭＳ Ｐゴシック" pitchFamily="34" charset="-128"/>
              </a:rPr>
              <a:t>, and not from the </a:t>
            </a:r>
            <a:r>
              <a:rPr lang="en-US" sz="1600" b="0" u="sng" dirty="0">
                <a:ea typeface="ＭＳ Ｐゴシック" pitchFamily="34" charset="-128"/>
              </a:rPr>
              <a:t>epicenter</a:t>
            </a:r>
            <a:r>
              <a:rPr lang="en-US" sz="1600" b="0" dirty="0">
                <a:ea typeface="ＭＳ Ｐゴシック" pitchFamily="34" charset="-128"/>
              </a:rPr>
              <a:t>. The focal depth of the earthquake, </a:t>
            </a:r>
            <a:r>
              <a:rPr lang="en-US" sz="1600" b="0" dirty="0">
                <a:solidFill>
                  <a:srgbClr val="FF0000"/>
                </a:solidFill>
                <a:ea typeface="ＭＳ Ｐゴシック" pitchFamily="34" charset="-128"/>
              </a:rPr>
              <a:t>d</a:t>
            </a:r>
            <a:r>
              <a:rPr lang="en-US" sz="1600" b="0" dirty="0">
                <a:ea typeface="ＭＳ Ｐゴシック" pitchFamily="34" charset="-128"/>
              </a:rPr>
              <a:t>, which may be up to several hundred kilometers.</a:t>
            </a:r>
          </a:p>
        </p:txBody>
      </p:sp>
      <p:pic>
        <p:nvPicPr>
          <p:cNvPr id="9" name="Picture 5"/>
          <p:cNvPicPr>
            <a:picLocks noChangeAspect="1" noChangeArrowheads="1"/>
          </p:cNvPicPr>
          <p:nvPr/>
        </p:nvPicPr>
        <p:blipFill>
          <a:blip r:embed="rId2" cstate="print"/>
          <a:srcRect/>
          <a:stretch>
            <a:fillRect/>
          </a:stretch>
        </p:blipFill>
        <p:spPr bwMode="auto">
          <a:xfrm>
            <a:off x="2195513" y="1986359"/>
            <a:ext cx="5040312" cy="2959100"/>
          </a:xfrm>
          <a:prstGeom prst="rect">
            <a:avLst/>
          </a:prstGeom>
          <a:noFill/>
          <a:ln w="9525">
            <a:solidFill>
              <a:schemeClr val="tx1"/>
            </a:solidFill>
            <a:miter lim="800000"/>
            <a:headEnd/>
            <a:tailEnd/>
          </a:ln>
          <a:effectLst/>
        </p:spPr>
      </p:pic>
      <p:sp>
        <p:nvSpPr>
          <p:cNvPr id="11" name="Rectangle 6"/>
          <p:cNvSpPr>
            <a:spLocks noChangeArrowheads="1"/>
          </p:cNvSpPr>
          <p:nvPr/>
        </p:nvSpPr>
        <p:spPr bwMode="auto">
          <a:xfrm>
            <a:off x="107950" y="4943738"/>
            <a:ext cx="8928100" cy="1569660"/>
          </a:xfrm>
          <a:prstGeom prst="rect">
            <a:avLst/>
          </a:prstGeom>
          <a:noFill/>
          <a:ln w="9525">
            <a:noFill/>
            <a:miter lim="800000"/>
            <a:headEnd/>
            <a:tailEnd/>
          </a:ln>
        </p:spPr>
        <p:txBody>
          <a:bodyPr>
            <a:spAutoFit/>
          </a:bodyPr>
          <a:lstStyle/>
          <a:p>
            <a:pPr algn="just">
              <a:buFontTx/>
              <a:buChar char="•"/>
            </a:pPr>
            <a:r>
              <a:rPr lang="en-US" sz="1600" b="0" dirty="0">
                <a:ea typeface="ＭＳ Ｐゴシック" pitchFamily="34" charset="-128"/>
              </a:rPr>
              <a:t> The epicenters of around 30,000 earthquakes are now reported annually by the International Seismological Center. The geographical distribution of world seismicity dramatically illustrates the tectonically active regions of the Earth. </a:t>
            </a:r>
          </a:p>
          <a:p>
            <a:pPr algn="just">
              <a:buFontTx/>
              <a:buChar char="•"/>
            </a:pPr>
            <a:r>
              <a:rPr lang="en-US" sz="1600" b="0" dirty="0">
                <a:ea typeface="ＭＳ Ｐゴシック" pitchFamily="34" charset="-128"/>
              </a:rPr>
              <a:t> The seismicity map is important evidence in support of plate tectonic theory, and delineates the presently active plate margins. Earthquake epicenters are not uniformly distributed over the Earth’s surface, but occur predominantly along rather narrow zones of </a:t>
            </a:r>
            <a:r>
              <a:rPr lang="en-US" sz="1600" b="0" dirty="0" err="1">
                <a:solidFill>
                  <a:srgbClr val="FF3300"/>
                </a:solidFill>
                <a:ea typeface="ＭＳ Ｐゴシック" pitchFamily="34" charset="-128"/>
              </a:rPr>
              <a:t>interplate</a:t>
            </a:r>
            <a:r>
              <a:rPr lang="en-US" sz="1600" b="0" dirty="0">
                <a:ea typeface="ＭＳ Ｐゴシック" pitchFamily="34" charset="-128"/>
              </a:rPr>
              <a:t> seismic activity </a:t>
            </a:r>
          </a:p>
        </p:txBody>
      </p:sp>
    </p:spTree>
    <p:extLst>
      <p:ext uri="{BB962C8B-B14F-4D97-AF65-F5344CB8AC3E}">
        <p14:creationId xmlns:p14="http://schemas.microsoft.com/office/powerpoint/2010/main" val="262461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dissolv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dissolve">
                                      <p:cBhvr>
                                        <p:cTn id="2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46</a:t>
            </a:fld>
            <a:endParaRPr lang="it-IT" sz="1400" b="1" dirty="0"/>
          </a:p>
        </p:txBody>
      </p:sp>
      <p:pic>
        <p:nvPicPr>
          <p:cNvPr id="12" name="Picture 12" descr="S7a"/>
          <p:cNvPicPr>
            <a:picLocks noChangeAspect="1" noChangeArrowheads="1"/>
          </p:cNvPicPr>
          <p:nvPr/>
        </p:nvPicPr>
        <p:blipFill>
          <a:blip r:embed="rId2" cstate="print"/>
          <a:srcRect/>
          <a:stretch>
            <a:fillRect/>
          </a:stretch>
        </p:blipFill>
        <p:spPr bwMode="auto">
          <a:xfrm>
            <a:off x="3597275" y="1773238"/>
            <a:ext cx="5546725" cy="4883150"/>
          </a:xfrm>
          <a:prstGeom prst="rect">
            <a:avLst/>
          </a:prstGeom>
          <a:noFill/>
          <a:ln w="9525">
            <a:noFill/>
            <a:miter lim="800000"/>
            <a:headEnd/>
            <a:tailEnd/>
          </a:ln>
        </p:spPr>
      </p:pic>
      <p:pic>
        <p:nvPicPr>
          <p:cNvPr id="13" name="Picture 13" descr="Dic08ter1"/>
          <p:cNvPicPr>
            <a:picLocks noChangeAspect="1" noChangeArrowheads="1"/>
          </p:cNvPicPr>
          <p:nvPr/>
        </p:nvPicPr>
        <p:blipFill>
          <a:blip r:embed="rId3" cstate="print"/>
          <a:srcRect/>
          <a:stretch>
            <a:fillRect/>
          </a:stretch>
        </p:blipFill>
        <p:spPr bwMode="auto">
          <a:xfrm>
            <a:off x="0" y="1284992"/>
            <a:ext cx="4067944" cy="2936096"/>
          </a:xfrm>
          <a:prstGeom prst="rect">
            <a:avLst/>
          </a:prstGeom>
          <a:noFill/>
          <a:ln w="9525">
            <a:noFill/>
            <a:miter lim="800000"/>
            <a:headEnd/>
            <a:tailEnd/>
          </a:ln>
        </p:spPr>
      </p:pic>
      <p:pic>
        <p:nvPicPr>
          <p:cNvPr id="14" name="Picture 14" descr="SOR"/>
          <p:cNvPicPr>
            <a:picLocks noChangeAspect="1" noChangeArrowheads="1"/>
          </p:cNvPicPr>
          <p:nvPr/>
        </p:nvPicPr>
        <p:blipFill>
          <a:blip r:embed="rId4" cstate="print"/>
          <a:srcRect/>
          <a:stretch>
            <a:fillRect/>
          </a:stretch>
        </p:blipFill>
        <p:spPr bwMode="auto">
          <a:xfrm>
            <a:off x="72529" y="4294559"/>
            <a:ext cx="3635375" cy="2419350"/>
          </a:xfrm>
          <a:prstGeom prst="rect">
            <a:avLst/>
          </a:prstGeom>
          <a:noFill/>
          <a:ln w="9525">
            <a:noFill/>
            <a:miter lim="800000"/>
            <a:headEnd/>
            <a:tailEnd/>
          </a:ln>
        </p:spPr>
      </p:pic>
    </p:spTree>
    <p:extLst>
      <p:ext uri="{BB962C8B-B14F-4D97-AF65-F5344CB8AC3E}">
        <p14:creationId xmlns:p14="http://schemas.microsoft.com/office/powerpoint/2010/main" val="35640994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6411" y="908720"/>
            <a:ext cx="9144000" cy="79884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28" b="1" dirty="0">
                <a:latin typeface="+mn-lt"/>
              </a:rPr>
              <a:t>Monitoraggio sismico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5607" y="1707562"/>
            <a:ext cx="4840274" cy="3630206"/>
          </a:xfrm>
          <a:prstGeom prst="rect">
            <a:avLst/>
          </a:prstGeom>
        </p:spPr>
      </p:pic>
      <p:pic>
        <p:nvPicPr>
          <p:cNvPr id="5" name="Picture 55" descr="18_01_09 2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875" y="1707562"/>
            <a:ext cx="2635980" cy="175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srcRect l="81859" t="11787" r="2128" b="2811"/>
          <a:stretch/>
        </p:blipFill>
        <p:spPr>
          <a:xfrm>
            <a:off x="573605" y="3643033"/>
            <a:ext cx="3031449" cy="3031449"/>
          </a:xfrm>
          <a:prstGeom prst="rect">
            <a:avLst/>
          </a:prstGeom>
        </p:spPr>
      </p:pic>
    </p:spTree>
    <p:extLst>
      <p:ext uri="{BB962C8B-B14F-4D97-AF65-F5344CB8AC3E}">
        <p14:creationId xmlns:p14="http://schemas.microsoft.com/office/powerpoint/2010/main" val="3446738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07504" y="1196752"/>
            <a:ext cx="8928992" cy="3416320"/>
          </a:xfrm>
          <a:prstGeom prst="rect">
            <a:avLst/>
          </a:prstGeom>
          <a:noFill/>
        </p:spPr>
        <p:txBody>
          <a:bodyPr wrap="square" rtlCol="0">
            <a:spAutoFit/>
          </a:bodyPr>
          <a:lstStyle/>
          <a:p>
            <a:pPr algn="ctr"/>
            <a:r>
              <a:rPr lang="it-IT" dirty="0" smtClean="0">
                <a:solidFill>
                  <a:srgbClr val="FF0000"/>
                </a:solidFill>
              </a:rPr>
              <a:t>METODO DI GEIGER</a:t>
            </a:r>
          </a:p>
          <a:p>
            <a:pPr algn="ctr"/>
            <a:r>
              <a:rPr lang="it-IT" dirty="0" smtClean="0">
                <a:solidFill>
                  <a:srgbClr val="FF0000"/>
                </a:solidFill>
              </a:rPr>
              <a:t>Minimi quadrati</a:t>
            </a:r>
          </a:p>
          <a:p>
            <a:pPr algn="ctr"/>
            <a:endParaRPr lang="it-IT" dirty="0" smtClean="0">
              <a:solidFill>
                <a:srgbClr val="FF0000"/>
              </a:solidFill>
            </a:endParaRPr>
          </a:p>
          <a:p>
            <a:pPr algn="just"/>
            <a:r>
              <a:rPr lang="it-IT" dirty="0" smtClean="0">
                <a:solidFill>
                  <a:srgbClr val="FF0000"/>
                </a:solidFill>
              </a:rPr>
              <a:t>    </a:t>
            </a:r>
            <a:r>
              <a:rPr lang="it-IT" dirty="0" smtClean="0">
                <a:solidFill>
                  <a:srgbClr val="00B0F0"/>
                </a:solidFill>
              </a:rPr>
              <a:t>(x</a:t>
            </a:r>
            <a:r>
              <a:rPr lang="it-IT" baseline="-25000" dirty="0" smtClean="0">
                <a:solidFill>
                  <a:srgbClr val="00B0F0"/>
                </a:solidFill>
              </a:rPr>
              <a:t>i</a:t>
            </a:r>
            <a:r>
              <a:rPr lang="it-IT" dirty="0" smtClean="0">
                <a:solidFill>
                  <a:srgbClr val="00B0F0"/>
                </a:solidFill>
              </a:rPr>
              <a:t>, y</a:t>
            </a:r>
            <a:r>
              <a:rPr lang="it-IT" baseline="-25000" dirty="0" smtClean="0">
                <a:solidFill>
                  <a:srgbClr val="00B0F0"/>
                </a:solidFill>
              </a:rPr>
              <a:t>i</a:t>
            </a:r>
            <a:r>
              <a:rPr lang="it-IT" dirty="0" smtClean="0">
                <a:solidFill>
                  <a:srgbClr val="00B0F0"/>
                </a:solidFill>
              </a:rPr>
              <a:t>, z</a:t>
            </a:r>
            <a:r>
              <a:rPr lang="it-IT" baseline="-25000" dirty="0" smtClean="0">
                <a:solidFill>
                  <a:srgbClr val="00B0F0"/>
                </a:solidFill>
              </a:rPr>
              <a:t>i</a:t>
            </a:r>
            <a:r>
              <a:rPr lang="it-IT" dirty="0" smtClean="0">
                <a:solidFill>
                  <a:srgbClr val="00B0F0"/>
                </a:solidFill>
              </a:rPr>
              <a:t>)</a:t>
            </a:r>
            <a:r>
              <a:rPr lang="it-IT" dirty="0" smtClean="0"/>
              <a:t>       coordinate i-esima stazione</a:t>
            </a:r>
          </a:p>
          <a:p>
            <a:pPr algn="just"/>
            <a:r>
              <a:rPr lang="it-IT" dirty="0" smtClean="0"/>
              <a:t>          </a:t>
            </a:r>
            <a:r>
              <a:rPr lang="el-GR" dirty="0" smtClean="0">
                <a:solidFill>
                  <a:srgbClr val="00B0F0"/>
                </a:solidFill>
              </a:rPr>
              <a:t>τ</a:t>
            </a:r>
            <a:r>
              <a:rPr lang="it-IT" baseline="-25000" dirty="0" smtClean="0">
                <a:solidFill>
                  <a:srgbClr val="00B0F0"/>
                </a:solidFill>
              </a:rPr>
              <a:t>i</a:t>
            </a:r>
            <a:r>
              <a:rPr lang="it-IT" dirty="0" smtClean="0">
                <a:solidFill>
                  <a:srgbClr val="00B0F0"/>
                </a:solidFill>
              </a:rPr>
              <a:t>             </a:t>
            </a:r>
            <a:r>
              <a:rPr lang="it-IT" dirty="0" smtClean="0"/>
              <a:t>tempo di arrivo osservato</a:t>
            </a:r>
          </a:p>
          <a:p>
            <a:pPr algn="just"/>
            <a:endParaRPr lang="it-IT" dirty="0" smtClean="0"/>
          </a:p>
          <a:p>
            <a:pPr algn="just"/>
            <a:r>
              <a:rPr lang="it-IT" dirty="0" smtClean="0"/>
              <a:t>Assumendo un’ipocentro </a:t>
            </a:r>
            <a:r>
              <a:rPr lang="it-IT" dirty="0" smtClean="0">
                <a:solidFill>
                  <a:srgbClr val="00B0F0"/>
                </a:solidFill>
              </a:rPr>
              <a:t>(x, y, z) </a:t>
            </a:r>
            <a:r>
              <a:rPr lang="it-IT" dirty="0" smtClean="0"/>
              <a:t>ed un tempo origine </a:t>
            </a:r>
            <a:r>
              <a:rPr lang="it-IT" dirty="0" smtClean="0">
                <a:solidFill>
                  <a:srgbClr val="00B0F0"/>
                </a:solidFill>
              </a:rPr>
              <a:t>t</a:t>
            </a:r>
            <a:r>
              <a:rPr lang="it-IT" dirty="0" smtClean="0"/>
              <a:t>, sia </a:t>
            </a:r>
            <a:r>
              <a:rPr lang="it-IT" dirty="0" smtClean="0">
                <a:solidFill>
                  <a:srgbClr val="00B0F0"/>
                </a:solidFill>
              </a:rPr>
              <a:t>t</a:t>
            </a:r>
            <a:r>
              <a:rPr lang="it-IT" baseline="-25000" dirty="0" smtClean="0">
                <a:solidFill>
                  <a:srgbClr val="00B0F0"/>
                </a:solidFill>
              </a:rPr>
              <a:t>i</a:t>
            </a:r>
            <a:r>
              <a:rPr lang="it-IT" dirty="0" smtClean="0"/>
              <a:t> il tempo di arrivo calcolato.</a:t>
            </a:r>
          </a:p>
          <a:p>
            <a:pPr algn="just"/>
            <a:r>
              <a:rPr lang="it-IT" dirty="0" smtClean="0"/>
              <a:t>Nell’ipotesi di un residuo temporale:</a:t>
            </a:r>
          </a:p>
          <a:p>
            <a:pPr algn="just"/>
            <a:endParaRPr lang="it-IT" dirty="0" smtClean="0"/>
          </a:p>
          <a:p>
            <a:pPr algn="just"/>
            <a:endParaRPr lang="it-IT" dirty="0" smtClean="0"/>
          </a:p>
          <a:p>
            <a:pPr algn="just"/>
            <a:endParaRPr lang="it-IT" dirty="0" smtClean="0"/>
          </a:p>
          <a:p>
            <a:pPr algn="just"/>
            <a:r>
              <a:rPr lang="it-IT" dirty="0" smtClean="0"/>
              <a:t>Piccolo possiamo espanderlo in serie di Taylor</a:t>
            </a:r>
          </a:p>
        </p:txBody>
      </p:sp>
      <p:graphicFrame>
        <p:nvGraphicFramePr>
          <p:cNvPr id="16" name="Object 15"/>
          <p:cNvGraphicFramePr>
            <a:graphicFrameLocks noChangeAspect="1"/>
          </p:cNvGraphicFramePr>
          <p:nvPr/>
        </p:nvGraphicFramePr>
        <p:xfrm>
          <a:off x="3419872" y="3602732"/>
          <a:ext cx="1547986" cy="546348"/>
        </p:xfrm>
        <a:graphic>
          <a:graphicData uri="http://schemas.openxmlformats.org/presentationml/2006/ole">
            <mc:AlternateContent xmlns:mc="http://schemas.openxmlformats.org/markup-compatibility/2006">
              <mc:Choice xmlns:v="urn:schemas-microsoft-com:vml" Requires="v">
                <p:oleObj spid="_x0000_s123946" name="Equation" r:id="rId4" imgW="647640" imgH="228600" progId="Equation.3">
                  <p:embed/>
                </p:oleObj>
              </mc:Choice>
              <mc:Fallback>
                <p:oleObj name="Equation" r:id="rId4" imgW="64764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3602732"/>
                        <a:ext cx="1547986" cy="5463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22"/>
          <p:cNvGraphicFramePr>
            <a:graphicFrameLocks noChangeAspect="1"/>
          </p:cNvGraphicFramePr>
          <p:nvPr/>
        </p:nvGraphicFramePr>
        <p:xfrm>
          <a:off x="1763688" y="5165179"/>
          <a:ext cx="5249862" cy="1000125"/>
        </p:xfrm>
        <a:graphic>
          <a:graphicData uri="http://schemas.openxmlformats.org/presentationml/2006/ole">
            <mc:AlternateContent xmlns:mc="http://schemas.openxmlformats.org/markup-compatibility/2006">
              <mc:Choice xmlns:v="urn:schemas-microsoft-com:vml" Requires="v">
                <p:oleObj spid="_x0000_s123947" name="Equation" r:id="rId6" imgW="2197080" imgH="419040" progId="Equation.3">
                  <p:embed/>
                </p:oleObj>
              </mc:Choice>
              <mc:Fallback>
                <p:oleObj name="Equation" r:id="rId6" imgW="2197080" imgH="419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3688" y="5165179"/>
                        <a:ext cx="5249862" cy="1000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TextBox 23"/>
          <p:cNvSpPr txBox="1"/>
          <p:nvPr/>
        </p:nvSpPr>
        <p:spPr>
          <a:xfrm>
            <a:off x="7380312" y="4869160"/>
            <a:ext cx="771045" cy="369332"/>
          </a:xfrm>
          <a:prstGeom prst="rect">
            <a:avLst/>
          </a:prstGeom>
          <a:noFill/>
        </p:spPr>
        <p:txBody>
          <a:bodyPr wrap="none" rtlCol="0">
            <a:spAutoFit/>
          </a:bodyPr>
          <a:lstStyle/>
          <a:p>
            <a:r>
              <a:rPr lang="it-IT" dirty="0" smtClean="0">
                <a:solidFill>
                  <a:srgbClr val="FF0000"/>
                </a:solidFill>
              </a:rPr>
              <a:t>errore</a:t>
            </a:r>
            <a:endParaRPr lang="it-IT" dirty="0">
              <a:solidFill>
                <a:srgbClr val="FF0000"/>
              </a:solidFill>
            </a:endParaRPr>
          </a:p>
        </p:txBody>
      </p:sp>
      <p:cxnSp>
        <p:nvCxnSpPr>
          <p:cNvPr id="26" name="Straight Arrow Connector 25"/>
          <p:cNvCxnSpPr/>
          <p:nvPr/>
        </p:nvCxnSpPr>
        <p:spPr>
          <a:xfrm flipH="1">
            <a:off x="6948264" y="5157192"/>
            <a:ext cx="360040" cy="39139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8450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2480" y="2204864"/>
            <a:ext cx="8226034" cy="3416320"/>
          </a:xfrm>
          <a:prstGeom prst="rect">
            <a:avLst/>
          </a:prstGeom>
          <a:noFill/>
        </p:spPr>
        <p:txBody>
          <a:bodyPr wrap="none" rtlCol="0">
            <a:spAutoFit/>
          </a:bodyPr>
          <a:lstStyle/>
          <a:p>
            <a:r>
              <a:rPr lang="it-IT" dirty="0" smtClean="0"/>
              <a:t>Con un dato </a:t>
            </a:r>
            <a:r>
              <a:rPr lang="it-IT" dirty="0" smtClean="0">
                <a:solidFill>
                  <a:srgbClr val="FF0000"/>
                </a:solidFill>
              </a:rPr>
              <a:t>modello crostale </a:t>
            </a:r>
            <a:r>
              <a:rPr lang="it-IT" dirty="0" smtClean="0"/>
              <a:t>possiamo calcolare sia il tempo di arrivo che le derivate.</a:t>
            </a:r>
          </a:p>
          <a:p>
            <a:r>
              <a:rPr lang="it-IT" dirty="0" smtClean="0"/>
              <a:t>Il vettore di correzione ipocentrale</a:t>
            </a:r>
          </a:p>
          <a:p>
            <a:endParaRPr lang="it-IT" dirty="0" smtClean="0"/>
          </a:p>
          <a:p>
            <a:endParaRPr lang="it-IT" dirty="0" smtClean="0"/>
          </a:p>
          <a:p>
            <a:endParaRPr lang="it-IT" dirty="0" smtClean="0"/>
          </a:p>
          <a:p>
            <a:endParaRPr lang="it-IT" dirty="0" smtClean="0"/>
          </a:p>
          <a:p>
            <a:r>
              <a:rPr lang="it-IT" dirty="0" smtClean="0"/>
              <a:t>Può essere ottenuto con il metodo dei minimi quadrati, imponendo</a:t>
            </a:r>
          </a:p>
          <a:p>
            <a:endParaRPr lang="it-IT" dirty="0" smtClean="0"/>
          </a:p>
          <a:p>
            <a:endParaRPr lang="it-IT" dirty="0" smtClean="0"/>
          </a:p>
          <a:p>
            <a:endParaRPr lang="it-IT" dirty="0" smtClean="0"/>
          </a:p>
          <a:p>
            <a:r>
              <a:rPr lang="it-IT" dirty="0" smtClean="0"/>
              <a:t> </a:t>
            </a:r>
          </a:p>
          <a:p>
            <a:r>
              <a:rPr lang="it-IT" dirty="0" smtClean="0"/>
              <a:t>Questo porta a risolvere un sistema di equazioni normali.</a:t>
            </a:r>
          </a:p>
        </p:txBody>
      </p:sp>
      <p:graphicFrame>
        <p:nvGraphicFramePr>
          <p:cNvPr id="155650" name="Object 8"/>
          <p:cNvGraphicFramePr>
            <a:graphicFrameLocks noChangeAspect="1"/>
          </p:cNvGraphicFramePr>
          <p:nvPr/>
        </p:nvGraphicFramePr>
        <p:xfrm>
          <a:off x="3054152" y="3140968"/>
          <a:ext cx="2093912" cy="515938"/>
        </p:xfrm>
        <a:graphic>
          <a:graphicData uri="http://schemas.openxmlformats.org/presentationml/2006/ole">
            <mc:AlternateContent xmlns:mc="http://schemas.openxmlformats.org/markup-compatibility/2006">
              <mc:Choice xmlns:v="urn:schemas-microsoft-com:vml" Requires="v">
                <p:oleObj spid="_x0000_s124970" name="Equation" r:id="rId4" imgW="876240" imgH="215640" progId="Equation.3">
                  <p:embed/>
                </p:oleObj>
              </mc:Choice>
              <mc:Fallback>
                <p:oleObj name="Equation" r:id="rId4" imgW="87624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152" y="3140968"/>
                        <a:ext cx="2093912"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3203849" y="4581128"/>
          <a:ext cx="1800200" cy="581603"/>
        </p:xfrm>
        <a:graphic>
          <a:graphicData uri="http://schemas.openxmlformats.org/presentationml/2006/ole">
            <mc:AlternateContent xmlns:mc="http://schemas.openxmlformats.org/markup-compatibility/2006">
              <mc:Choice xmlns:v="urn:schemas-microsoft-com:vml" Requires="v">
                <p:oleObj spid="_x0000_s124971" name="Equation" r:id="rId6" imgW="825480" imgH="266400" progId="Equation.3">
                  <p:embed/>
                </p:oleObj>
              </mc:Choice>
              <mc:Fallback>
                <p:oleObj name="Equation" r:id="rId6" imgW="825480" imgH="266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849" y="4581128"/>
                        <a:ext cx="1800200" cy="5816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87460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395536" y="1484784"/>
            <a:ext cx="8343900" cy="5057775"/>
          </a:xfrm>
          <a:prstGeom prst="rect">
            <a:avLst/>
          </a:prstGeom>
          <a:noFill/>
          <a:ln w="9525">
            <a:noFill/>
            <a:miter lim="800000"/>
            <a:headEnd/>
            <a:tailEnd/>
          </a:ln>
        </p:spPr>
      </p:pic>
    </p:spTree>
    <p:extLst>
      <p:ext uri="{BB962C8B-B14F-4D97-AF65-F5344CB8AC3E}">
        <p14:creationId xmlns:p14="http://schemas.microsoft.com/office/powerpoint/2010/main" val="1168454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611560" y="1412776"/>
                <a:ext cx="8253466" cy="4642874"/>
              </a:xfrm>
              <a:prstGeom prst="rect">
                <a:avLst/>
              </a:prstGeom>
              <a:noFill/>
            </p:spPr>
            <p:txBody>
              <a:bodyPr wrap="square" rtlCol="0">
                <a:spAutoFit/>
              </a:bodyPr>
              <a:lstStyle/>
              <a:p>
                <a:pPr algn="just"/>
                <a:r>
                  <a:rPr lang="en-GB" dirty="0" smtClean="0"/>
                  <a:t>Per </a:t>
                </a:r>
                <a:r>
                  <a:rPr lang="en-GB" dirty="0" err="1" smtClean="0"/>
                  <a:t>ottenere</a:t>
                </a:r>
                <a:r>
                  <a:rPr lang="en-GB" dirty="0" smtClean="0"/>
                  <a:t> </a:t>
                </a:r>
                <a:r>
                  <a:rPr lang="en-GB" dirty="0" err="1" smtClean="0"/>
                  <a:t>l’equazione</a:t>
                </a:r>
                <a:r>
                  <a:rPr lang="en-GB" dirty="0" smtClean="0"/>
                  <a:t> </a:t>
                </a:r>
                <a:r>
                  <a:rPr lang="en-GB" dirty="0" err="1" smtClean="0"/>
                  <a:t>normale</a:t>
                </a:r>
                <a:r>
                  <a:rPr lang="en-GB" dirty="0" smtClean="0"/>
                  <a:t> k-</a:t>
                </a:r>
                <a:r>
                  <a:rPr lang="en-GB" dirty="0" err="1" smtClean="0"/>
                  <a:t>esima</a:t>
                </a:r>
                <a:r>
                  <a:rPr lang="en-GB" dirty="0" smtClean="0"/>
                  <a:t> </a:t>
                </a:r>
                <a:r>
                  <a:rPr lang="en-GB" dirty="0" err="1" smtClean="0"/>
                  <a:t>bisogna</a:t>
                </a:r>
                <a:r>
                  <a:rPr lang="en-GB" dirty="0" smtClean="0"/>
                  <a:t> </a:t>
                </a:r>
                <a:r>
                  <a:rPr lang="en-GB" dirty="0" err="1" smtClean="0"/>
                  <a:t>moltiplicare</a:t>
                </a:r>
                <a:r>
                  <a:rPr lang="en-GB" dirty="0" smtClean="0"/>
                  <a:t> </a:t>
                </a:r>
                <a:r>
                  <a:rPr lang="en-GB" dirty="0" err="1" smtClean="0"/>
                  <a:t>ogni</a:t>
                </a:r>
                <a:r>
                  <a:rPr lang="en-GB" dirty="0" smtClean="0"/>
                  <a:t> </a:t>
                </a:r>
                <a:r>
                  <a:rPr lang="en-GB" dirty="0" err="1" smtClean="0"/>
                  <a:t>equazione</a:t>
                </a:r>
                <a:r>
                  <a:rPr lang="en-GB" dirty="0" smtClean="0"/>
                  <a:t> per </a:t>
                </a:r>
                <a:r>
                  <a:rPr lang="en-GB" dirty="0" err="1" smtClean="0"/>
                  <a:t>il</a:t>
                </a:r>
                <a:r>
                  <a:rPr lang="en-GB" dirty="0" smtClean="0"/>
                  <a:t> </a:t>
                </a:r>
                <a:r>
                  <a:rPr lang="en-GB" dirty="0" err="1" smtClean="0"/>
                  <a:t>coefficiente</a:t>
                </a:r>
                <a:r>
                  <a:rPr lang="en-GB" dirty="0" smtClean="0"/>
                  <a:t> </a:t>
                </a:r>
                <a:r>
                  <a:rPr lang="en-GB" dirty="0" err="1" smtClean="0"/>
                  <a:t>della</a:t>
                </a:r>
                <a:r>
                  <a:rPr lang="en-GB" dirty="0" smtClean="0"/>
                  <a:t> </a:t>
                </a:r>
                <a:r>
                  <a:rPr lang="en-GB" dirty="0" err="1" smtClean="0"/>
                  <a:t>variabile</a:t>
                </a:r>
                <a:r>
                  <a:rPr lang="en-GB" dirty="0" smtClean="0"/>
                  <a:t> k-</a:t>
                </a:r>
                <a:r>
                  <a:rPr lang="en-GB" dirty="0" err="1" smtClean="0"/>
                  <a:t>esiama</a:t>
                </a:r>
                <a:r>
                  <a:rPr lang="en-GB" dirty="0" smtClean="0"/>
                  <a:t> e </a:t>
                </a:r>
                <a:r>
                  <a:rPr lang="en-GB" dirty="0" err="1" smtClean="0"/>
                  <a:t>sommare</a:t>
                </a:r>
                <a:r>
                  <a:rPr lang="en-GB" dirty="0" smtClean="0"/>
                  <a:t> le </a:t>
                </a:r>
                <a:r>
                  <a:rPr lang="en-GB" dirty="0" err="1" smtClean="0"/>
                  <a:t>equazioni</a:t>
                </a:r>
                <a:r>
                  <a:rPr lang="en-GB" dirty="0" smtClean="0"/>
                  <a:t>.</a:t>
                </a:r>
              </a:p>
              <a:p>
                <a:pPr algn="just"/>
                <a:endParaRPr lang="en-GB" dirty="0"/>
              </a:p>
              <a:p>
                <a:pPr algn="just"/>
                <a:r>
                  <a:rPr lang="en-GB" dirty="0" smtClean="0"/>
                  <a:t>In forma </a:t>
                </a:r>
                <a:r>
                  <a:rPr lang="en-GB" dirty="0" err="1" smtClean="0"/>
                  <a:t>simbolica</a:t>
                </a:r>
                <a:r>
                  <a:rPr lang="en-GB" dirty="0" smtClean="0"/>
                  <a:t>:</a:t>
                </a:r>
              </a:p>
              <a:p>
                <a:pPr algn="just"/>
                <a:endParaRPr lang="en-GB" dirty="0"/>
              </a:p>
              <a:p>
                <a:pPr algn="just"/>
                <a14:m>
                  <m:oMathPara xmlns:m="http://schemas.openxmlformats.org/officeDocument/2006/math">
                    <m:oMathParaPr>
                      <m:jc m:val="centerGroup"/>
                    </m:oMathParaPr>
                    <m:oMath xmlns:m="http://schemas.openxmlformats.org/officeDocument/2006/math">
                      <m:d>
                        <m:dPr>
                          <m:begChr m:val="["/>
                          <m:endChr m:val="]"/>
                          <m:ctrlPr>
                            <a:rPr lang="en-GB" sz="2000" b="0" i="1" smtClean="0">
                              <a:solidFill>
                                <a:srgbClr val="0070C0"/>
                              </a:solidFill>
                              <a:latin typeface="Cambria Math" panose="02040503050406030204" pitchFamily="18" charset="0"/>
                            </a:rPr>
                          </m:ctrlPr>
                        </m:dPr>
                        <m:e>
                          <m:r>
                            <a:rPr lang="en-GB" sz="2000" b="0" i="1" smtClean="0">
                              <a:solidFill>
                                <a:srgbClr val="0070C0"/>
                              </a:solidFill>
                              <a:latin typeface="Cambria Math" panose="02040503050406030204" pitchFamily="18" charset="0"/>
                            </a:rPr>
                            <m:t>1</m:t>
                          </m:r>
                          <m:r>
                            <a:rPr lang="en-GB" sz="2000" b="0" i="1" smtClean="0">
                              <a:solidFill>
                                <a:srgbClr val="0070C0"/>
                              </a:solidFill>
                              <a:latin typeface="Cambria Math" panose="02040503050406030204" pitchFamily="18" charset="0"/>
                              <a:ea typeface="Cambria Math" panose="02040503050406030204" pitchFamily="18" charset="0"/>
                            </a:rPr>
                            <m:t>∙1</m:t>
                          </m:r>
                        </m:e>
                      </m:d>
                      <m:r>
                        <a:rPr lang="en-GB" sz="2000" b="0" i="1" smtClean="0">
                          <a:solidFill>
                            <a:srgbClr val="0070C0"/>
                          </a:solidFill>
                          <a:latin typeface="Cambria Math" panose="02040503050406030204" pitchFamily="18" charset="0"/>
                          <a:ea typeface="Cambria Math" panose="02040503050406030204" pitchFamily="18" charset="0"/>
                        </a:rPr>
                        <m:t>𝑑𝑡</m:t>
                      </m:r>
                      <m:r>
                        <a:rPr lang="en-GB" sz="2000" b="0" i="1" smtClean="0">
                          <a:solidFill>
                            <a:srgbClr val="0070C0"/>
                          </a:solidFill>
                          <a:latin typeface="Cambria Math" panose="02040503050406030204" pitchFamily="18" charset="0"/>
                          <a:ea typeface="Cambria Math" panose="02040503050406030204" pitchFamily="18" charset="0"/>
                        </a:rPr>
                        <m:t>+</m:t>
                      </m:r>
                      <m:d>
                        <m:dPr>
                          <m:begChr m:val="["/>
                          <m:endChr m:val="]"/>
                          <m:ctrlPr>
                            <a:rPr lang="en-GB" sz="2000" b="0" i="1" smtClean="0">
                              <a:solidFill>
                                <a:srgbClr val="0070C0"/>
                              </a:solidFill>
                              <a:latin typeface="Cambria Math" panose="02040503050406030204" pitchFamily="18" charset="0"/>
                              <a:ea typeface="Cambria Math" panose="02040503050406030204" pitchFamily="18" charset="0"/>
                            </a:rPr>
                          </m:ctrlPr>
                        </m:dPr>
                        <m:e>
                          <m:r>
                            <a:rPr lang="en-GB" sz="2000" b="0" i="1" smtClean="0">
                              <a:solidFill>
                                <a:srgbClr val="0070C0"/>
                              </a:solidFill>
                              <a:latin typeface="Cambria Math" panose="02040503050406030204" pitchFamily="18" charset="0"/>
                              <a:ea typeface="Cambria Math" panose="02040503050406030204" pitchFamily="18" charset="0"/>
                            </a:rPr>
                            <m:t>1∙</m:t>
                          </m:r>
                          <m:r>
                            <a:rPr lang="en-GB" sz="2000" b="0" i="1" smtClean="0">
                              <a:solidFill>
                                <a:srgbClr val="0070C0"/>
                              </a:solidFill>
                              <a:latin typeface="Cambria Math" panose="02040503050406030204" pitchFamily="18" charset="0"/>
                              <a:ea typeface="Cambria Math" panose="02040503050406030204" pitchFamily="18" charset="0"/>
                            </a:rPr>
                            <m:t>𝑎</m:t>
                          </m:r>
                        </m:e>
                      </m:d>
                      <m:r>
                        <a:rPr lang="en-GB" sz="2000" b="0" i="1" smtClean="0">
                          <a:solidFill>
                            <a:srgbClr val="0070C0"/>
                          </a:solidFill>
                          <a:latin typeface="Cambria Math" panose="02040503050406030204" pitchFamily="18" charset="0"/>
                          <a:ea typeface="Cambria Math" panose="02040503050406030204" pitchFamily="18" charset="0"/>
                        </a:rPr>
                        <m:t>𝑑𝑥</m:t>
                      </m:r>
                      <m:r>
                        <a:rPr lang="en-GB" sz="2000" b="0" i="1" smtClean="0">
                          <a:solidFill>
                            <a:srgbClr val="0070C0"/>
                          </a:solidFill>
                          <a:latin typeface="Cambria Math" panose="02040503050406030204" pitchFamily="18" charset="0"/>
                          <a:ea typeface="Cambria Math" panose="02040503050406030204" pitchFamily="18" charset="0"/>
                        </a:rPr>
                        <m:t>+</m:t>
                      </m:r>
                      <m:d>
                        <m:dPr>
                          <m:begChr m:val="["/>
                          <m:endChr m:val="]"/>
                          <m:ctrlPr>
                            <a:rPr lang="en-GB" sz="2000" i="1">
                              <a:solidFill>
                                <a:srgbClr val="0070C0"/>
                              </a:solidFill>
                              <a:latin typeface="Cambria Math" panose="02040503050406030204" pitchFamily="18" charset="0"/>
                              <a:ea typeface="Cambria Math" panose="02040503050406030204" pitchFamily="18" charset="0"/>
                            </a:rPr>
                          </m:ctrlPr>
                        </m:dPr>
                        <m:e>
                          <m:r>
                            <a:rPr lang="en-GB" sz="2000" i="1">
                              <a:solidFill>
                                <a:srgbClr val="0070C0"/>
                              </a:solidFill>
                              <a:latin typeface="Cambria Math" panose="02040503050406030204" pitchFamily="18" charset="0"/>
                              <a:ea typeface="Cambria Math" panose="02040503050406030204" pitchFamily="18" charset="0"/>
                            </a:rPr>
                            <m:t>1∙</m:t>
                          </m:r>
                          <m:r>
                            <a:rPr lang="en-GB" sz="2000" b="0" i="1" smtClean="0">
                              <a:solidFill>
                                <a:srgbClr val="0070C0"/>
                              </a:solidFill>
                              <a:latin typeface="Cambria Math" panose="02040503050406030204" pitchFamily="18" charset="0"/>
                              <a:ea typeface="Cambria Math" panose="02040503050406030204" pitchFamily="18" charset="0"/>
                            </a:rPr>
                            <m:t>𝑏</m:t>
                          </m:r>
                        </m:e>
                      </m:d>
                      <m:r>
                        <a:rPr lang="en-GB" sz="2000" i="1">
                          <a:solidFill>
                            <a:srgbClr val="0070C0"/>
                          </a:solidFill>
                          <a:latin typeface="Cambria Math" panose="02040503050406030204" pitchFamily="18" charset="0"/>
                          <a:ea typeface="Cambria Math" panose="02040503050406030204" pitchFamily="18" charset="0"/>
                        </a:rPr>
                        <m:t>𝑑</m:t>
                      </m:r>
                      <m:r>
                        <a:rPr lang="en-GB" sz="2000" b="0" i="1" smtClean="0">
                          <a:solidFill>
                            <a:srgbClr val="0070C0"/>
                          </a:solidFill>
                          <a:latin typeface="Cambria Math" panose="02040503050406030204" pitchFamily="18" charset="0"/>
                          <a:ea typeface="Cambria Math" panose="02040503050406030204" pitchFamily="18" charset="0"/>
                        </a:rPr>
                        <m:t>𝑦</m:t>
                      </m:r>
                      <m:r>
                        <a:rPr lang="en-GB" sz="2000" i="1">
                          <a:solidFill>
                            <a:srgbClr val="0070C0"/>
                          </a:solidFill>
                          <a:latin typeface="Cambria Math" panose="02040503050406030204" pitchFamily="18" charset="0"/>
                          <a:ea typeface="Cambria Math" panose="02040503050406030204" pitchFamily="18" charset="0"/>
                        </a:rPr>
                        <m:t>+</m:t>
                      </m:r>
                      <m:d>
                        <m:dPr>
                          <m:begChr m:val="["/>
                          <m:endChr m:val="]"/>
                          <m:ctrlPr>
                            <a:rPr lang="en-GB" sz="2000" i="1">
                              <a:solidFill>
                                <a:srgbClr val="0070C0"/>
                              </a:solidFill>
                              <a:latin typeface="Cambria Math" panose="02040503050406030204" pitchFamily="18" charset="0"/>
                              <a:ea typeface="Cambria Math" panose="02040503050406030204" pitchFamily="18" charset="0"/>
                            </a:rPr>
                          </m:ctrlPr>
                        </m:dPr>
                        <m:e>
                          <m:r>
                            <a:rPr lang="en-GB" sz="2000" i="1">
                              <a:solidFill>
                                <a:srgbClr val="0070C0"/>
                              </a:solidFill>
                              <a:latin typeface="Cambria Math" panose="02040503050406030204" pitchFamily="18" charset="0"/>
                              <a:ea typeface="Cambria Math" panose="02040503050406030204" pitchFamily="18" charset="0"/>
                            </a:rPr>
                            <m:t>1∙</m:t>
                          </m:r>
                          <m:r>
                            <a:rPr lang="en-GB" sz="2000" b="0" i="1" smtClean="0">
                              <a:solidFill>
                                <a:srgbClr val="0070C0"/>
                              </a:solidFill>
                              <a:latin typeface="Cambria Math" panose="02040503050406030204" pitchFamily="18" charset="0"/>
                              <a:ea typeface="Cambria Math" panose="02040503050406030204" pitchFamily="18" charset="0"/>
                            </a:rPr>
                            <m:t>𝑐</m:t>
                          </m:r>
                        </m:e>
                      </m:d>
                      <m:r>
                        <a:rPr lang="en-GB" sz="2000" i="1">
                          <a:solidFill>
                            <a:srgbClr val="0070C0"/>
                          </a:solidFill>
                          <a:latin typeface="Cambria Math" panose="02040503050406030204" pitchFamily="18" charset="0"/>
                          <a:ea typeface="Cambria Math" panose="02040503050406030204" pitchFamily="18" charset="0"/>
                        </a:rPr>
                        <m:t>𝑑</m:t>
                      </m:r>
                      <m:r>
                        <a:rPr lang="en-GB" sz="2000" b="0" i="1" smtClean="0">
                          <a:solidFill>
                            <a:srgbClr val="0070C0"/>
                          </a:solidFill>
                          <a:latin typeface="Cambria Math" panose="02040503050406030204" pitchFamily="18" charset="0"/>
                          <a:ea typeface="Cambria Math" panose="02040503050406030204" pitchFamily="18" charset="0"/>
                        </a:rPr>
                        <m:t>𝑧</m:t>
                      </m:r>
                      <m:r>
                        <a:rPr lang="en-GB" sz="2000" b="0" i="1" smtClean="0">
                          <a:solidFill>
                            <a:srgbClr val="0070C0"/>
                          </a:solidFill>
                          <a:latin typeface="Cambria Math" panose="02040503050406030204" pitchFamily="18" charset="0"/>
                          <a:ea typeface="Cambria Math" panose="02040503050406030204" pitchFamily="18" charset="0"/>
                        </a:rPr>
                        <m:t>=[1∙</m:t>
                      </m:r>
                      <m:r>
                        <a:rPr lang="en-GB" sz="2000" b="0" i="1" smtClean="0">
                          <a:solidFill>
                            <a:srgbClr val="0070C0"/>
                          </a:solidFill>
                          <a:latin typeface="Cambria Math" panose="02040503050406030204" pitchFamily="18" charset="0"/>
                          <a:ea typeface="Cambria Math" panose="02040503050406030204" pitchFamily="18" charset="0"/>
                        </a:rPr>
                        <m:t>𝑅</m:t>
                      </m:r>
                      <m:r>
                        <a:rPr lang="en-GB" sz="2000" b="0" i="1" smtClean="0">
                          <a:solidFill>
                            <a:srgbClr val="0070C0"/>
                          </a:solidFill>
                          <a:latin typeface="Cambria Math" panose="02040503050406030204" pitchFamily="18" charset="0"/>
                          <a:ea typeface="Cambria Math" panose="02040503050406030204" pitchFamily="18" charset="0"/>
                        </a:rPr>
                        <m:t>]</m:t>
                      </m:r>
                    </m:oMath>
                  </m:oMathPara>
                </a14:m>
                <a:endParaRPr lang="it-IT" sz="2000" dirty="0" smtClean="0">
                  <a:solidFill>
                    <a:srgbClr val="0070C0"/>
                  </a:solidFill>
                </a:endParaRPr>
              </a:p>
              <a:p>
                <a:pPr algn="just"/>
                <a14:m>
                  <m:oMathPara xmlns:m="http://schemas.openxmlformats.org/officeDocument/2006/math">
                    <m:oMathParaPr>
                      <m:jc m:val="centerGroup"/>
                    </m:oMathParaPr>
                    <m:oMath xmlns:m="http://schemas.openxmlformats.org/officeDocument/2006/math">
                      <m:d>
                        <m:dPr>
                          <m:begChr m:val="["/>
                          <m:endChr m:val="]"/>
                          <m:ctrlPr>
                            <a:rPr lang="en-GB" sz="2000" i="1">
                              <a:solidFill>
                                <a:srgbClr val="0070C0"/>
                              </a:solidFill>
                              <a:latin typeface="Cambria Math" panose="02040503050406030204" pitchFamily="18" charset="0"/>
                            </a:rPr>
                          </m:ctrlPr>
                        </m:dPr>
                        <m:e>
                          <m:r>
                            <a:rPr lang="en-GB" sz="2000" b="0" i="1" smtClean="0">
                              <a:solidFill>
                                <a:srgbClr val="0070C0"/>
                              </a:solidFill>
                              <a:latin typeface="Cambria Math" panose="02040503050406030204" pitchFamily="18" charset="0"/>
                            </a:rPr>
                            <m:t>𝑎</m:t>
                          </m:r>
                          <m:r>
                            <a:rPr lang="en-GB" sz="2000" i="1">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1</m:t>
                          </m:r>
                        </m:e>
                      </m:d>
                      <m:r>
                        <a:rPr lang="en-GB" sz="2000" i="1">
                          <a:solidFill>
                            <a:srgbClr val="0070C0"/>
                          </a:solidFill>
                          <a:latin typeface="Cambria Math" panose="02040503050406030204" pitchFamily="18" charset="0"/>
                          <a:ea typeface="Cambria Math" panose="02040503050406030204" pitchFamily="18" charset="0"/>
                        </a:rPr>
                        <m:t>𝑑𝑡</m:t>
                      </m:r>
                      <m:r>
                        <a:rPr lang="en-GB" sz="2000" i="1">
                          <a:solidFill>
                            <a:srgbClr val="0070C0"/>
                          </a:solidFill>
                          <a:latin typeface="Cambria Math" panose="02040503050406030204" pitchFamily="18" charset="0"/>
                          <a:ea typeface="Cambria Math" panose="02040503050406030204" pitchFamily="18" charset="0"/>
                        </a:rPr>
                        <m:t>+</m:t>
                      </m:r>
                      <m:d>
                        <m:dPr>
                          <m:begChr m:val="["/>
                          <m:endChr m:val="]"/>
                          <m:ctrlPr>
                            <a:rPr lang="en-GB" sz="2000" i="1">
                              <a:solidFill>
                                <a:srgbClr val="0070C0"/>
                              </a:solidFill>
                              <a:latin typeface="Cambria Math" panose="02040503050406030204" pitchFamily="18" charset="0"/>
                              <a:ea typeface="Cambria Math" panose="02040503050406030204" pitchFamily="18" charset="0"/>
                            </a:rPr>
                          </m:ctrlPr>
                        </m:dPr>
                        <m:e>
                          <m:r>
                            <a:rPr lang="en-GB" sz="2000" b="0" i="1" smtClean="0">
                              <a:solidFill>
                                <a:srgbClr val="0070C0"/>
                              </a:solidFill>
                              <a:latin typeface="Cambria Math" panose="02040503050406030204" pitchFamily="18" charset="0"/>
                              <a:ea typeface="Cambria Math" panose="02040503050406030204" pitchFamily="18" charset="0"/>
                            </a:rPr>
                            <m:t>𝑎</m:t>
                          </m:r>
                          <m:r>
                            <a:rPr lang="en-GB" sz="2000" i="1">
                              <a:solidFill>
                                <a:srgbClr val="0070C0"/>
                              </a:solidFill>
                              <a:latin typeface="Cambria Math" panose="02040503050406030204" pitchFamily="18" charset="0"/>
                              <a:ea typeface="Cambria Math" panose="02040503050406030204" pitchFamily="18" charset="0"/>
                            </a:rPr>
                            <m:t>∙</m:t>
                          </m:r>
                          <m:r>
                            <a:rPr lang="en-GB" sz="2000" i="1">
                              <a:solidFill>
                                <a:srgbClr val="0070C0"/>
                              </a:solidFill>
                              <a:latin typeface="Cambria Math" panose="02040503050406030204" pitchFamily="18" charset="0"/>
                              <a:ea typeface="Cambria Math" panose="02040503050406030204" pitchFamily="18" charset="0"/>
                            </a:rPr>
                            <m:t>𝑎</m:t>
                          </m:r>
                        </m:e>
                      </m:d>
                      <m:r>
                        <a:rPr lang="en-GB" sz="2000" i="1">
                          <a:solidFill>
                            <a:srgbClr val="0070C0"/>
                          </a:solidFill>
                          <a:latin typeface="Cambria Math" panose="02040503050406030204" pitchFamily="18" charset="0"/>
                          <a:ea typeface="Cambria Math" panose="02040503050406030204" pitchFamily="18" charset="0"/>
                        </a:rPr>
                        <m:t>𝑑𝑥</m:t>
                      </m:r>
                      <m:r>
                        <a:rPr lang="en-GB" sz="2000" i="1">
                          <a:solidFill>
                            <a:srgbClr val="0070C0"/>
                          </a:solidFill>
                          <a:latin typeface="Cambria Math" panose="02040503050406030204" pitchFamily="18" charset="0"/>
                          <a:ea typeface="Cambria Math" panose="02040503050406030204" pitchFamily="18" charset="0"/>
                        </a:rPr>
                        <m:t>+</m:t>
                      </m:r>
                      <m:d>
                        <m:dPr>
                          <m:begChr m:val="["/>
                          <m:endChr m:val="]"/>
                          <m:ctrlPr>
                            <a:rPr lang="en-GB" sz="2000" i="1">
                              <a:solidFill>
                                <a:srgbClr val="0070C0"/>
                              </a:solidFill>
                              <a:latin typeface="Cambria Math" panose="02040503050406030204" pitchFamily="18" charset="0"/>
                              <a:ea typeface="Cambria Math" panose="02040503050406030204" pitchFamily="18" charset="0"/>
                            </a:rPr>
                          </m:ctrlPr>
                        </m:dPr>
                        <m:e>
                          <m:r>
                            <a:rPr lang="en-GB" sz="2000" b="0" i="1" smtClean="0">
                              <a:solidFill>
                                <a:srgbClr val="0070C0"/>
                              </a:solidFill>
                              <a:latin typeface="Cambria Math" panose="02040503050406030204" pitchFamily="18" charset="0"/>
                              <a:ea typeface="Cambria Math" panose="02040503050406030204" pitchFamily="18" charset="0"/>
                            </a:rPr>
                            <m:t>𝑎</m:t>
                          </m:r>
                          <m:r>
                            <a:rPr lang="en-GB" sz="2000" i="1">
                              <a:solidFill>
                                <a:srgbClr val="0070C0"/>
                              </a:solidFill>
                              <a:latin typeface="Cambria Math" panose="02040503050406030204" pitchFamily="18" charset="0"/>
                              <a:ea typeface="Cambria Math" panose="02040503050406030204" pitchFamily="18" charset="0"/>
                            </a:rPr>
                            <m:t>∙</m:t>
                          </m:r>
                          <m:r>
                            <a:rPr lang="en-GB" sz="2000" i="1">
                              <a:solidFill>
                                <a:srgbClr val="0070C0"/>
                              </a:solidFill>
                              <a:latin typeface="Cambria Math" panose="02040503050406030204" pitchFamily="18" charset="0"/>
                              <a:ea typeface="Cambria Math" panose="02040503050406030204" pitchFamily="18" charset="0"/>
                            </a:rPr>
                            <m:t>𝑏</m:t>
                          </m:r>
                        </m:e>
                      </m:d>
                      <m:r>
                        <a:rPr lang="en-GB" sz="2000" i="1">
                          <a:solidFill>
                            <a:srgbClr val="0070C0"/>
                          </a:solidFill>
                          <a:latin typeface="Cambria Math" panose="02040503050406030204" pitchFamily="18" charset="0"/>
                          <a:ea typeface="Cambria Math" panose="02040503050406030204" pitchFamily="18" charset="0"/>
                        </a:rPr>
                        <m:t>𝑑𝑦</m:t>
                      </m:r>
                      <m:r>
                        <a:rPr lang="en-GB" sz="2000" i="1">
                          <a:solidFill>
                            <a:srgbClr val="0070C0"/>
                          </a:solidFill>
                          <a:latin typeface="Cambria Math" panose="02040503050406030204" pitchFamily="18" charset="0"/>
                          <a:ea typeface="Cambria Math" panose="02040503050406030204" pitchFamily="18" charset="0"/>
                        </a:rPr>
                        <m:t>+</m:t>
                      </m:r>
                      <m:d>
                        <m:dPr>
                          <m:begChr m:val="["/>
                          <m:endChr m:val="]"/>
                          <m:ctrlPr>
                            <a:rPr lang="en-GB" sz="2000" i="1">
                              <a:solidFill>
                                <a:srgbClr val="0070C0"/>
                              </a:solidFill>
                              <a:latin typeface="Cambria Math" panose="02040503050406030204" pitchFamily="18" charset="0"/>
                              <a:ea typeface="Cambria Math" panose="02040503050406030204" pitchFamily="18" charset="0"/>
                            </a:rPr>
                          </m:ctrlPr>
                        </m:dPr>
                        <m:e>
                          <m:r>
                            <a:rPr lang="en-GB" sz="2000" b="0" i="1" smtClean="0">
                              <a:solidFill>
                                <a:srgbClr val="0070C0"/>
                              </a:solidFill>
                              <a:latin typeface="Cambria Math" panose="02040503050406030204" pitchFamily="18" charset="0"/>
                              <a:ea typeface="Cambria Math" panose="02040503050406030204" pitchFamily="18" charset="0"/>
                            </a:rPr>
                            <m:t>𝑎</m:t>
                          </m:r>
                          <m:r>
                            <a:rPr lang="en-GB" sz="2000" i="1">
                              <a:solidFill>
                                <a:srgbClr val="0070C0"/>
                              </a:solidFill>
                              <a:latin typeface="Cambria Math" panose="02040503050406030204" pitchFamily="18" charset="0"/>
                              <a:ea typeface="Cambria Math" panose="02040503050406030204" pitchFamily="18" charset="0"/>
                            </a:rPr>
                            <m:t>∙</m:t>
                          </m:r>
                          <m:r>
                            <a:rPr lang="en-GB" sz="2000" i="1">
                              <a:solidFill>
                                <a:srgbClr val="0070C0"/>
                              </a:solidFill>
                              <a:latin typeface="Cambria Math" panose="02040503050406030204" pitchFamily="18" charset="0"/>
                              <a:ea typeface="Cambria Math" panose="02040503050406030204" pitchFamily="18" charset="0"/>
                            </a:rPr>
                            <m:t>𝑐</m:t>
                          </m:r>
                        </m:e>
                      </m:d>
                      <m:r>
                        <a:rPr lang="en-GB" sz="2000" i="1">
                          <a:solidFill>
                            <a:srgbClr val="0070C0"/>
                          </a:solidFill>
                          <a:latin typeface="Cambria Math" panose="02040503050406030204" pitchFamily="18" charset="0"/>
                          <a:ea typeface="Cambria Math" panose="02040503050406030204" pitchFamily="18" charset="0"/>
                        </a:rPr>
                        <m:t>𝑑𝑧</m:t>
                      </m:r>
                      <m:r>
                        <a:rPr lang="en-GB" sz="2000" i="1">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𝑎</m:t>
                      </m:r>
                      <m:r>
                        <a:rPr lang="en-GB" sz="2000" i="1">
                          <a:solidFill>
                            <a:srgbClr val="0070C0"/>
                          </a:solidFill>
                          <a:latin typeface="Cambria Math" panose="02040503050406030204" pitchFamily="18" charset="0"/>
                          <a:ea typeface="Cambria Math" panose="02040503050406030204" pitchFamily="18" charset="0"/>
                        </a:rPr>
                        <m:t>∙</m:t>
                      </m:r>
                      <m:r>
                        <a:rPr lang="en-GB" sz="2000" i="1">
                          <a:solidFill>
                            <a:srgbClr val="0070C0"/>
                          </a:solidFill>
                          <a:latin typeface="Cambria Math" panose="02040503050406030204" pitchFamily="18" charset="0"/>
                          <a:ea typeface="Cambria Math" panose="02040503050406030204" pitchFamily="18" charset="0"/>
                        </a:rPr>
                        <m:t>𝑅</m:t>
                      </m:r>
                      <m:r>
                        <a:rPr lang="en-GB" sz="2000" i="1">
                          <a:solidFill>
                            <a:srgbClr val="0070C0"/>
                          </a:solidFill>
                          <a:latin typeface="Cambria Math" panose="02040503050406030204" pitchFamily="18" charset="0"/>
                          <a:ea typeface="Cambria Math" panose="02040503050406030204" pitchFamily="18" charset="0"/>
                        </a:rPr>
                        <m:t>]</m:t>
                      </m:r>
                    </m:oMath>
                  </m:oMathPara>
                </a14:m>
                <a:endParaRPr lang="it-IT" sz="2000" dirty="0">
                  <a:solidFill>
                    <a:srgbClr val="0070C0"/>
                  </a:solidFill>
                </a:endParaRPr>
              </a:p>
              <a:p>
                <a:pPr algn="just"/>
                <a14:m>
                  <m:oMathPara xmlns:m="http://schemas.openxmlformats.org/officeDocument/2006/math">
                    <m:oMathParaPr>
                      <m:jc m:val="centerGroup"/>
                    </m:oMathParaPr>
                    <m:oMath xmlns:m="http://schemas.openxmlformats.org/officeDocument/2006/math">
                      <m:d>
                        <m:dPr>
                          <m:begChr m:val="["/>
                          <m:endChr m:val="]"/>
                          <m:ctrlPr>
                            <a:rPr lang="en-GB" sz="2000" i="1">
                              <a:solidFill>
                                <a:srgbClr val="0070C0"/>
                              </a:solidFill>
                              <a:latin typeface="Cambria Math" panose="02040503050406030204" pitchFamily="18" charset="0"/>
                            </a:rPr>
                          </m:ctrlPr>
                        </m:dPr>
                        <m:e>
                          <m:r>
                            <a:rPr lang="en-GB" sz="2000" b="0" i="1" smtClean="0">
                              <a:solidFill>
                                <a:srgbClr val="0070C0"/>
                              </a:solidFill>
                              <a:latin typeface="Cambria Math" panose="02040503050406030204" pitchFamily="18" charset="0"/>
                            </a:rPr>
                            <m:t>𝑏</m:t>
                          </m:r>
                          <m:r>
                            <a:rPr lang="en-GB" sz="2000" i="1">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1</m:t>
                          </m:r>
                        </m:e>
                      </m:d>
                      <m:r>
                        <a:rPr lang="en-GB" sz="2000" i="1">
                          <a:solidFill>
                            <a:srgbClr val="0070C0"/>
                          </a:solidFill>
                          <a:latin typeface="Cambria Math" panose="02040503050406030204" pitchFamily="18" charset="0"/>
                          <a:ea typeface="Cambria Math" panose="02040503050406030204" pitchFamily="18" charset="0"/>
                        </a:rPr>
                        <m:t>𝑑𝑡</m:t>
                      </m:r>
                      <m:r>
                        <a:rPr lang="en-GB" sz="2000" i="1">
                          <a:solidFill>
                            <a:srgbClr val="0070C0"/>
                          </a:solidFill>
                          <a:latin typeface="Cambria Math" panose="02040503050406030204" pitchFamily="18" charset="0"/>
                          <a:ea typeface="Cambria Math" panose="02040503050406030204" pitchFamily="18" charset="0"/>
                        </a:rPr>
                        <m:t>+</m:t>
                      </m:r>
                      <m:d>
                        <m:dPr>
                          <m:begChr m:val="["/>
                          <m:endChr m:val="]"/>
                          <m:ctrlPr>
                            <a:rPr lang="en-GB" sz="2000" i="1">
                              <a:solidFill>
                                <a:srgbClr val="0070C0"/>
                              </a:solidFill>
                              <a:latin typeface="Cambria Math" panose="02040503050406030204" pitchFamily="18" charset="0"/>
                              <a:ea typeface="Cambria Math" panose="02040503050406030204" pitchFamily="18" charset="0"/>
                            </a:rPr>
                          </m:ctrlPr>
                        </m:dPr>
                        <m:e>
                          <m:r>
                            <a:rPr lang="en-GB" sz="2000" b="0" i="1" smtClean="0">
                              <a:solidFill>
                                <a:srgbClr val="0070C0"/>
                              </a:solidFill>
                              <a:latin typeface="Cambria Math" panose="02040503050406030204" pitchFamily="18" charset="0"/>
                              <a:ea typeface="Cambria Math" panose="02040503050406030204" pitchFamily="18" charset="0"/>
                            </a:rPr>
                            <m:t>𝑏</m:t>
                          </m:r>
                          <m:r>
                            <a:rPr lang="en-GB" sz="2000" i="1">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𝑏</m:t>
                          </m:r>
                        </m:e>
                      </m:d>
                      <m:r>
                        <a:rPr lang="en-GB" sz="2000" i="1">
                          <a:solidFill>
                            <a:srgbClr val="0070C0"/>
                          </a:solidFill>
                          <a:latin typeface="Cambria Math" panose="02040503050406030204" pitchFamily="18" charset="0"/>
                          <a:ea typeface="Cambria Math" panose="02040503050406030204" pitchFamily="18" charset="0"/>
                        </a:rPr>
                        <m:t>𝑑𝑥</m:t>
                      </m:r>
                      <m:r>
                        <a:rPr lang="en-GB" sz="2000" i="1">
                          <a:solidFill>
                            <a:srgbClr val="0070C0"/>
                          </a:solidFill>
                          <a:latin typeface="Cambria Math" panose="02040503050406030204" pitchFamily="18" charset="0"/>
                          <a:ea typeface="Cambria Math" panose="02040503050406030204" pitchFamily="18" charset="0"/>
                        </a:rPr>
                        <m:t>+</m:t>
                      </m:r>
                      <m:d>
                        <m:dPr>
                          <m:begChr m:val="["/>
                          <m:endChr m:val="]"/>
                          <m:ctrlPr>
                            <a:rPr lang="en-GB" sz="2000" i="1">
                              <a:solidFill>
                                <a:srgbClr val="0070C0"/>
                              </a:solidFill>
                              <a:latin typeface="Cambria Math" panose="02040503050406030204" pitchFamily="18" charset="0"/>
                              <a:ea typeface="Cambria Math" panose="02040503050406030204" pitchFamily="18" charset="0"/>
                            </a:rPr>
                          </m:ctrlPr>
                        </m:dPr>
                        <m:e>
                          <m:r>
                            <a:rPr lang="en-GB" sz="2000" b="0" i="1" smtClean="0">
                              <a:solidFill>
                                <a:srgbClr val="0070C0"/>
                              </a:solidFill>
                              <a:latin typeface="Cambria Math" panose="02040503050406030204" pitchFamily="18" charset="0"/>
                              <a:ea typeface="Cambria Math" panose="02040503050406030204" pitchFamily="18" charset="0"/>
                            </a:rPr>
                            <m:t>𝑏</m:t>
                          </m:r>
                          <m:r>
                            <a:rPr lang="en-GB" sz="2000" i="1">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𝑐</m:t>
                          </m:r>
                        </m:e>
                      </m:d>
                      <m:r>
                        <a:rPr lang="en-GB" sz="2000" i="1">
                          <a:solidFill>
                            <a:srgbClr val="0070C0"/>
                          </a:solidFill>
                          <a:latin typeface="Cambria Math" panose="02040503050406030204" pitchFamily="18" charset="0"/>
                          <a:ea typeface="Cambria Math" panose="02040503050406030204" pitchFamily="18" charset="0"/>
                        </a:rPr>
                        <m:t>𝑑𝑦</m:t>
                      </m:r>
                      <m:r>
                        <a:rPr lang="en-GB" sz="2000" i="1">
                          <a:solidFill>
                            <a:srgbClr val="0070C0"/>
                          </a:solidFill>
                          <a:latin typeface="Cambria Math" panose="02040503050406030204" pitchFamily="18" charset="0"/>
                          <a:ea typeface="Cambria Math" panose="02040503050406030204" pitchFamily="18" charset="0"/>
                        </a:rPr>
                        <m:t>+</m:t>
                      </m:r>
                      <m:d>
                        <m:dPr>
                          <m:begChr m:val="["/>
                          <m:endChr m:val="]"/>
                          <m:ctrlPr>
                            <a:rPr lang="en-GB" sz="2000" i="1">
                              <a:solidFill>
                                <a:srgbClr val="0070C0"/>
                              </a:solidFill>
                              <a:latin typeface="Cambria Math" panose="02040503050406030204" pitchFamily="18" charset="0"/>
                              <a:ea typeface="Cambria Math" panose="02040503050406030204" pitchFamily="18" charset="0"/>
                            </a:rPr>
                          </m:ctrlPr>
                        </m:dPr>
                        <m:e>
                          <m:r>
                            <a:rPr lang="en-GB" sz="2000" b="0" i="1" smtClean="0">
                              <a:solidFill>
                                <a:srgbClr val="0070C0"/>
                              </a:solidFill>
                              <a:latin typeface="Cambria Math" panose="02040503050406030204" pitchFamily="18" charset="0"/>
                              <a:ea typeface="Cambria Math" panose="02040503050406030204" pitchFamily="18" charset="0"/>
                            </a:rPr>
                            <m:t>𝑏</m:t>
                          </m:r>
                          <m:r>
                            <a:rPr lang="en-GB" sz="2000" i="1">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𝑑</m:t>
                          </m:r>
                        </m:e>
                      </m:d>
                      <m:r>
                        <a:rPr lang="en-GB" sz="2000" i="1">
                          <a:solidFill>
                            <a:srgbClr val="0070C0"/>
                          </a:solidFill>
                          <a:latin typeface="Cambria Math" panose="02040503050406030204" pitchFamily="18" charset="0"/>
                          <a:ea typeface="Cambria Math" panose="02040503050406030204" pitchFamily="18" charset="0"/>
                        </a:rPr>
                        <m:t>𝑑𝑧</m:t>
                      </m:r>
                      <m:r>
                        <a:rPr lang="en-GB" sz="2000" i="1">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𝑏</m:t>
                      </m:r>
                      <m:r>
                        <a:rPr lang="en-GB" sz="2000" i="1">
                          <a:solidFill>
                            <a:srgbClr val="0070C0"/>
                          </a:solidFill>
                          <a:latin typeface="Cambria Math" panose="02040503050406030204" pitchFamily="18" charset="0"/>
                          <a:ea typeface="Cambria Math" panose="02040503050406030204" pitchFamily="18" charset="0"/>
                        </a:rPr>
                        <m:t>∙</m:t>
                      </m:r>
                      <m:r>
                        <a:rPr lang="en-GB" sz="2000" i="1">
                          <a:solidFill>
                            <a:srgbClr val="0070C0"/>
                          </a:solidFill>
                          <a:latin typeface="Cambria Math" panose="02040503050406030204" pitchFamily="18" charset="0"/>
                          <a:ea typeface="Cambria Math" panose="02040503050406030204" pitchFamily="18" charset="0"/>
                        </a:rPr>
                        <m:t>𝑅</m:t>
                      </m:r>
                      <m:r>
                        <a:rPr lang="en-GB" sz="2000" i="1">
                          <a:solidFill>
                            <a:srgbClr val="0070C0"/>
                          </a:solidFill>
                          <a:latin typeface="Cambria Math" panose="02040503050406030204" pitchFamily="18" charset="0"/>
                          <a:ea typeface="Cambria Math" panose="02040503050406030204" pitchFamily="18" charset="0"/>
                        </a:rPr>
                        <m:t>]</m:t>
                      </m:r>
                    </m:oMath>
                  </m:oMathPara>
                </a14:m>
                <a:endParaRPr lang="it-IT" sz="2000" dirty="0">
                  <a:solidFill>
                    <a:srgbClr val="0070C0"/>
                  </a:solidFill>
                </a:endParaRPr>
              </a:p>
              <a:p>
                <a:pPr algn="just"/>
                <a14:m>
                  <m:oMathPara xmlns:m="http://schemas.openxmlformats.org/officeDocument/2006/math">
                    <m:oMathParaPr>
                      <m:jc m:val="centerGroup"/>
                    </m:oMathParaPr>
                    <m:oMath xmlns:m="http://schemas.openxmlformats.org/officeDocument/2006/math">
                      <m:d>
                        <m:dPr>
                          <m:begChr m:val="["/>
                          <m:endChr m:val="]"/>
                          <m:ctrlPr>
                            <a:rPr lang="en-GB" sz="2000" i="1">
                              <a:solidFill>
                                <a:srgbClr val="0070C0"/>
                              </a:solidFill>
                              <a:latin typeface="Cambria Math" panose="02040503050406030204" pitchFamily="18" charset="0"/>
                            </a:rPr>
                          </m:ctrlPr>
                        </m:dPr>
                        <m:e>
                          <m:r>
                            <a:rPr lang="en-GB" sz="2000" b="0" i="1" smtClean="0">
                              <a:solidFill>
                                <a:srgbClr val="0070C0"/>
                              </a:solidFill>
                              <a:latin typeface="Cambria Math" panose="02040503050406030204" pitchFamily="18" charset="0"/>
                            </a:rPr>
                            <m:t>𝑐</m:t>
                          </m:r>
                          <m:r>
                            <a:rPr lang="en-GB" sz="2000" i="1">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1</m:t>
                          </m:r>
                        </m:e>
                      </m:d>
                      <m:r>
                        <a:rPr lang="en-GB" sz="2000" i="1">
                          <a:solidFill>
                            <a:srgbClr val="0070C0"/>
                          </a:solidFill>
                          <a:latin typeface="Cambria Math" panose="02040503050406030204" pitchFamily="18" charset="0"/>
                          <a:ea typeface="Cambria Math" panose="02040503050406030204" pitchFamily="18" charset="0"/>
                        </a:rPr>
                        <m:t>𝑑𝑡</m:t>
                      </m:r>
                      <m:r>
                        <a:rPr lang="en-GB" sz="2000" i="1">
                          <a:solidFill>
                            <a:srgbClr val="0070C0"/>
                          </a:solidFill>
                          <a:latin typeface="Cambria Math" panose="02040503050406030204" pitchFamily="18" charset="0"/>
                          <a:ea typeface="Cambria Math" panose="02040503050406030204" pitchFamily="18" charset="0"/>
                        </a:rPr>
                        <m:t>+</m:t>
                      </m:r>
                      <m:d>
                        <m:dPr>
                          <m:begChr m:val="["/>
                          <m:endChr m:val="]"/>
                          <m:ctrlPr>
                            <a:rPr lang="en-GB" sz="2000" i="1">
                              <a:solidFill>
                                <a:srgbClr val="0070C0"/>
                              </a:solidFill>
                              <a:latin typeface="Cambria Math" panose="02040503050406030204" pitchFamily="18" charset="0"/>
                              <a:ea typeface="Cambria Math" panose="02040503050406030204" pitchFamily="18" charset="0"/>
                            </a:rPr>
                          </m:ctrlPr>
                        </m:dPr>
                        <m:e>
                          <m:r>
                            <a:rPr lang="en-GB" sz="2000" b="0" i="1" smtClean="0">
                              <a:solidFill>
                                <a:srgbClr val="0070C0"/>
                              </a:solidFill>
                              <a:latin typeface="Cambria Math" panose="02040503050406030204" pitchFamily="18" charset="0"/>
                              <a:ea typeface="Cambria Math" panose="02040503050406030204" pitchFamily="18" charset="0"/>
                            </a:rPr>
                            <m:t>𝑐</m:t>
                          </m:r>
                          <m:r>
                            <a:rPr lang="en-GB" sz="2000" i="1">
                              <a:solidFill>
                                <a:srgbClr val="0070C0"/>
                              </a:solidFill>
                              <a:latin typeface="Cambria Math" panose="02040503050406030204" pitchFamily="18" charset="0"/>
                              <a:ea typeface="Cambria Math" panose="02040503050406030204" pitchFamily="18" charset="0"/>
                            </a:rPr>
                            <m:t>∙</m:t>
                          </m:r>
                          <m:r>
                            <a:rPr lang="en-GB" sz="2000" i="1">
                              <a:solidFill>
                                <a:srgbClr val="0070C0"/>
                              </a:solidFill>
                              <a:latin typeface="Cambria Math" panose="02040503050406030204" pitchFamily="18" charset="0"/>
                              <a:ea typeface="Cambria Math" panose="02040503050406030204" pitchFamily="18" charset="0"/>
                            </a:rPr>
                            <m:t>𝑎</m:t>
                          </m:r>
                        </m:e>
                      </m:d>
                      <m:r>
                        <a:rPr lang="en-GB" sz="2000" i="1">
                          <a:solidFill>
                            <a:srgbClr val="0070C0"/>
                          </a:solidFill>
                          <a:latin typeface="Cambria Math" panose="02040503050406030204" pitchFamily="18" charset="0"/>
                          <a:ea typeface="Cambria Math" panose="02040503050406030204" pitchFamily="18" charset="0"/>
                        </a:rPr>
                        <m:t>𝑑𝑥</m:t>
                      </m:r>
                      <m:r>
                        <a:rPr lang="en-GB" sz="2000" i="1">
                          <a:solidFill>
                            <a:srgbClr val="0070C0"/>
                          </a:solidFill>
                          <a:latin typeface="Cambria Math" panose="02040503050406030204" pitchFamily="18" charset="0"/>
                          <a:ea typeface="Cambria Math" panose="02040503050406030204" pitchFamily="18" charset="0"/>
                        </a:rPr>
                        <m:t>+</m:t>
                      </m:r>
                      <m:d>
                        <m:dPr>
                          <m:begChr m:val="["/>
                          <m:endChr m:val="]"/>
                          <m:ctrlPr>
                            <a:rPr lang="en-GB" sz="2000" i="1">
                              <a:solidFill>
                                <a:srgbClr val="0070C0"/>
                              </a:solidFill>
                              <a:latin typeface="Cambria Math" panose="02040503050406030204" pitchFamily="18" charset="0"/>
                              <a:ea typeface="Cambria Math" panose="02040503050406030204" pitchFamily="18" charset="0"/>
                            </a:rPr>
                          </m:ctrlPr>
                        </m:dPr>
                        <m:e>
                          <m:r>
                            <a:rPr lang="en-GB" sz="2000" b="0" i="1" smtClean="0">
                              <a:solidFill>
                                <a:srgbClr val="0070C0"/>
                              </a:solidFill>
                              <a:latin typeface="Cambria Math" panose="02040503050406030204" pitchFamily="18" charset="0"/>
                              <a:ea typeface="Cambria Math" panose="02040503050406030204" pitchFamily="18" charset="0"/>
                            </a:rPr>
                            <m:t>𝑐</m:t>
                          </m:r>
                          <m:r>
                            <a:rPr lang="en-GB" sz="2000" i="1">
                              <a:solidFill>
                                <a:srgbClr val="0070C0"/>
                              </a:solidFill>
                              <a:latin typeface="Cambria Math" panose="02040503050406030204" pitchFamily="18" charset="0"/>
                              <a:ea typeface="Cambria Math" panose="02040503050406030204" pitchFamily="18" charset="0"/>
                            </a:rPr>
                            <m:t>∙</m:t>
                          </m:r>
                          <m:r>
                            <a:rPr lang="en-GB" sz="2000" i="1">
                              <a:solidFill>
                                <a:srgbClr val="0070C0"/>
                              </a:solidFill>
                              <a:latin typeface="Cambria Math" panose="02040503050406030204" pitchFamily="18" charset="0"/>
                              <a:ea typeface="Cambria Math" panose="02040503050406030204" pitchFamily="18" charset="0"/>
                            </a:rPr>
                            <m:t>𝑏</m:t>
                          </m:r>
                        </m:e>
                      </m:d>
                      <m:r>
                        <a:rPr lang="en-GB" sz="2000" i="1">
                          <a:solidFill>
                            <a:srgbClr val="0070C0"/>
                          </a:solidFill>
                          <a:latin typeface="Cambria Math" panose="02040503050406030204" pitchFamily="18" charset="0"/>
                          <a:ea typeface="Cambria Math" panose="02040503050406030204" pitchFamily="18" charset="0"/>
                        </a:rPr>
                        <m:t>𝑑𝑦</m:t>
                      </m:r>
                      <m:r>
                        <a:rPr lang="en-GB" sz="2000" i="1">
                          <a:solidFill>
                            <a:srgbClr val="0070C0"/>
                          </a:solidFill>
                          <a:latin typeface="Cambria Math" panose="02040503050406030204" pitchFamily="18" charset="0"/>
                          <a:ea typeface="Cambria Math" panose="02040503050406030204" pitchFamily="18" charset="0"/>
                        </a:rPr>
                        <m:t>+</m:t>
                      </m:r>
                      <m:d>
                        <m:dPr>
                          <m:begChr m:val="["/>
                          <m:endChr m:val="]"/>
                          <m:ctrlPr>
                            <a:rPr lang="en-GB" sz="2000" i="1">
                              <a:solidFill>
                                <a:srgbClr val="0070C0"/>
                              </a:solidFill>
                              <a:latin typeface="Cambria Math" panose="02040503050406030204" pitchFamily="18" charset="0"/>
                              <a:ea typeface="Cambria Math" panose="02040503050406030204" pitchFamily="18" charset="0"/>
                            </a:rPr>
                          </m:ctrlPr>
                        </m:dPr>
                        <m:e>
                          <m:r>
                            <a:rPr lang="en-GB" sz="2000" b="0" i="1" smtClean="0">
                              <a:solidFill>
                                <a:srgbClr val="0070C0"/>
                              </a:solidFill>
                              <a:latin typeface="Cambria Math" panose="02040503050406030204" pitchFamily="18" charset="0"/>
                              <a:ea typeface="Cambria Math" panose="02040503050406030204" pitchFamily="18" charset="0"/>
                            </a:rPr>
                            <m:t>𝑐</m:t>
                          </m:r>
                          <m:r>
                            <a:rPr lang="en-GB" sz="2000" i="1">
                              <a:solidFill>
                                <a:srgbClr val="0070C0"/>
                              </a:solidFill>
                              <a:latin typeface="Cambria Math" panose="02040503050406030204" pitchFamily="18" charset="0"/>
                              <a:ea typeface="Cambria Math" panose="02040503050406030204" pitchFamily="18" charset="0"/>
                            </a:rPr>
                            <m:t>∙</m:t>
                          </m:r>
                          <m:r>
                            <a:rPr lang="en-GB" sz="2000" i="1">
                              <a:solidFill>
                                <a:srgbClr val="0070C0"/>
                              </a:solidFill>
                              <a:latin typeface="Cambria Math" panose="02040503050406030204" pitchFamily="18" charset="0"/>
                              <a:ea typeface="Cambria Math" panose="02040503050406030204" pitchFamily="18" charset="0"/>
                            </a:rPr>
                            <m:t>𝑐</m:t>
                          </m:r>
                        </m:e>
                      </m:d>
                      <m:r>
                        <a:rPr lang="en-GB" sz="2000" i="1">
                          <a:solidFill>
                            <a:srgbClr val="0070C0"/>
                          </a:solidFill>
                          <a:latin typeface="Cambria Math" panose="02040503050406030204" pitchFamily="18" charset="0"/>
                          <a:ea typeface="Cambria Math" panose="02040503050406030204" pitchFamily="18" charset="0"/>
                        </a:rPr>
                        <m:t>𝑑𝑧</m:t>
                      </m:r>
                      <m:r>
                        <a:rPr lang="en-GB" sz="2000" i="1">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𝑐</m:t>
                      </m:r>
                      <m:r>
                        <a:rPr lang="en-GB" sz="2000" i="1">
                          <a:solidFill>
                            <a:srgbClr val="0070C0"/>
                          </a:solidFill>
                          <a:latin typeface="Cambria Math" panose="02040503050406030204" pitchFamily="18" charset="0"/>
                          <a:ea typeface="Cambria Math" panose="02040503050406030204" pitchFamily="18" charset="0"/>
                        </a:rPr>
                        <m:t>∙</m:t>
                      </m:r>
                      <m:r>
                        <a:rPr lang="en-GB" sz="2000" i="1">
                          <a:solidFill>
                            <a:srgbClr val="0070C0"/>
                          </a:solidFill>
                          <a:latin typeface="Cambria Math" panose="02040503050406030204" pitchFamily="18" charset="0"/>
                          <a:ea typeface="Cambria Math" panose="02040503050406030204" pitchFamily="18" charset="0"/>
                        </a:rPr>
                        <m:t>𝑅</m:t>
                      </m:r>
                      <m:r>
                        <a:rPr lang="en-GB" sz="2000" i="1">
                          <a:solidFill>
                            <a:srgbClr val="0070C0"/>
                          </a:solidFill>
                          <a:latin typeface="Cambria Math" panose="02040503050406030204" pitchFamily="18" charset="0"/>
                          <a:ea typeface="Cambria Math" panose="02040503050406030204" pitchFamily="18" charset="0"/>
                        </a:rPr>
                        <m:t>]</m:t>
                      </m:r>
                    </m:oMath>
                  </m:oMathPara>
                </a14:m>
                <a:endParaRPr lang="it-IT" sz="2000" dirty="0">
                  <a:solidFill>
                    <a:srgbClr val="0070C0"/>
                  </a:solidFill>
                </a:endParaRPr>
              </a:p>
              <a:p>
                <a:pPr algn="just"/>
                <a:endParaRPr lang="it-IT" sz="2000" dirty="0" smtClean="0"/>
              </a:p>
              <a:p>
                <a:pPr algn="just"/>
                <a:r>
                  <a:rPr lang="en-GB" sz="2000" dirty="0" smtClean="0"/>
                  <a:t>Ove:              </a:t>
                </a:r>
              </a:p>
              <a:p>
                <a:pPr algn="just"/>
                <a:r>
                  <a:rPr lang="en-GB" sz="2000" dirty="0"/>
                  <a:t>	</a:t>
                </a:r>
                <a:r>
                  <a:rPr lang="en-GB" sz="2000" dirty="0" smtClean="0">
                    <a:solidFill>
                      <a:srgbClr val="002060"/>
                    </a:solidFill>
                  </a:rPr>
                  <a:t>    </a:t>
                </a:r>
                <a14:m>
                  <m:oMath xmlns:m="http://schemas.openxmlformats.org/officeDocument/2006/math">
                    <m:r>
                      <a:rPr lang="en-GB" sz="2000" b="0" i="1" smtClean="0">
                        <a:solidFill>
                          <a:srgbClr val="0070C0"/>
                        </a:solidFill>
                        <a:latin typeface="Cambria Math" panose="02040503050406030204" pitchFamily="18" charset="0"/>
                      </a:rPr>
                      <m:t>𝑎</m:t>
                    </m:r>
                    <m:r>
                      <a:rPr lang="en-GB" sz="2000" b="0" i="1" smtClean="0">
                        <a:solidFill>
                          <a:srgbClr val="0070C0"/>
                        </a:solidFill>
                        <a:latin typeface="Cambria Math" panose="02040503050406030204" pitchFamily="18" charset="0"/>
                        <a:ea typeface="Cambria Math" panose="02040503050406030204" pitchFamily="18" charset="0"/>
                      </a:rPr>
                      <m:t>≡ </m:t>
                    </m:r>
                    <m:f>
                      <m:fPr>
                        <m:ctrlPr>
                          <a:rPr lang="en-GB" sz="2000" b="0" i="1" smtClean="0">
                            <a:solidFill>
                              <a:srgbClr val="0070C0"/>
                            </a:solidFill>
                            <a:latin typeface="Cambria Math" panose="02040503050406030204" pitchFamily="18" charset="0"/>
                            <a:ea typeface="Cambria Math" panose="02040503050406030204" pitchFamily="18" charset="0"/>
                          </a:rPr>
                        </m:ctrlPr>
                      </m:fPr>
                      <m:num>
                        <m:sSub>
                          <m:sSubPr>
                            <m:ctrlPr>
                              <a:rPr lang="en-GB" sz="2000" b="0" i="1" smtClean="0">
                                <a:solidFill>
                                  <a:srgbClr val="0070C0"/>
                                </a:solidFill>
                                <a:latin typeface="Cambria Math" panose="02040503050406030204" pitchFamily="18" charset="0"/>
                                <a:ea typeface="Cambria Math" panose="02040503050406030204" pitchFamily="18" charset="0"/>
                              </a:rPr>
                            </m:ctrlPr>
                          </m:sSubPr>
                          <m:e>
                            <m:r>
                              <a:rPr lang="en-GB" sz="2000" b="0" i="1" smtClean="0">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𝑡</m:t>
                            </m:r>
                          </m:e>
                          <m:sub>
                            <m:r>
                              <a:rPr lang="en-GB" sz="2000" b="0" i="1" smtClean="0">
                                <a:solidFill>
                                  <a:srgbClr val="0070C0"/>
                                </a:solidFill>
                                <a:latin typeface="Cambria Math" panose="02040503050406030204" pitchFamily="18" charset="0"/>
                                <a:ea typeface="Cambria Math" panose="02040503050406030204" pitchFamily="18" charset="0"/>
                              </a:rPr>
                              <m:t>𝑖</m:t>
                            </m:r>
                          </m:sub>
                        </m:sSub>
                      </m:num>
                      <m:den>
                        <m:r>
                          <a:rPr lang="en-GB" sz="2000" b="0" i="1" smtClean="0">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𝑥</m:t>
                        </m:r>
                      </m:den>
                    </m:f>
                    <m:r>
                      <a:rPr lang="en-GB" sz="2000" b="0" i="1" smtClean="0">
                        <a:solidFill>
                          <a:srgbClr val="0070C0"/>
                        </a:solidFill>
                        <a:latin typeface="Cambria Math" panose="02040503050406030204" pitchFamily="18" charset="0"/>
                        <a:ea typeface="Cambria Math" panose="02040503050406030204" pitchFamily="18" charset="0"/>
                      </a:rPr>
                      <m:t>                           </m:t>
                    </m:r>
                    <m:r>
                      <a:rPr lang="en-GB" sz="2000" i="1">
                        <a:solidFill>
                          <a:srgbClr val="0070C0"/>
                        </a:solidFill>
                        <a:latin typeface="Cambria Math" panose="02040503050406030204" pitchFamily="18" charset="0"/>
                        <a:ea typeface="Cambria Math" panose="02040503050406030204" pitchFamily="18" charset="0"/>
                      </a:rPr>
                      <m:t>𝑏</m:t>
                    </m:r>
                    <m:r>
                      <a:rPr lang="en-GB" sz="2000" i="1">
                        <a:solidFill>
                          <a:srgbClr val="0070C0"/>
                        </a:solidFill>
                        <a:latin typeface="Cambria Math" panose="02040503050406030204" pitchFamily="18" charset="0"/>
                        <a:ea typeface="Cambria Math" panose="02040503050406030204" pitchFamily="18" charset="0"/>
                      </a:rPr>
                      <m:t>≡ </m:t>
                    </m:r>
                    <m:f>
                      <m:fPr>
                        <m:ctrlPr>
                          <a:rPr lang="en-GB" sz="2000" i="1">
                            <a:solidFill>
                              <a:srgbClr val="0070C0"/>
                            </a:solidFill>
                            <a:latin typeface="Cambria Math" panose="02040503050406030204" pitchFamily="18" charset="0"/>
                            <a:ea typeface="Cambria Math" panose="02040503050406030204" pitchFamily="18" charset="0"/>
                          </a:rPr>
                        </m:ctrlPr>
                      </m:fPr>
                      <m:num>
                        <m:sSub>
                          <m:sSubPr>
                            <m:ctrlPr>
                              <a:rPr lang="en-GB" sz="2000" i="1" smtClean="0">
                                <a:solidFill>
                                  <a:srgbClr val="0070C0"/>
                                </a:solidFill>
                                <a:latin typeface="Cambria Math" panose="02040503050406030204" pitchFamily="18" charset="0"/>
                                <a:ea typeface="Cambria Math" panose="02040503050406030204" pitchFamily="18" charset="0"/>
                              </a:rPr>
                            </m:ctrlPr>
                          </m:sSubPr>
                          <m:e>
                            <m:r>
                              <a:rPr lang="en-GB" sz="2000" b="0" i="1" smtClean="0">
                                <a:solidFill>
                                  <a:srgbClr val="0070C0"/>
                                </a:solidFill>
                                <a:latin typeface="Cambria Math" panose="02040503050406030204" pitchFamily="18" charset="0"/>
                                <a:ea typeface="Cambria Math" panose="02040503050406030204" pitchFamily="18" charset="0"/>
                              </a:rPr>
                              <m:t>𝑡</m:t>
                            </m:r>
                          </m:e>
                          <m:sub>
                            <m:r>
                              <a:rPr lang="en-GB" sz="2000" b="0" i="1" smtClean="0">
                                <a:solidFill>
                                  <a:srgbClr val="0070C0"/>
                                </a:solidFill>
                                <a:latin typeface="Cambria Math" panose="02040503050406030204" pitchFamily="18" charset="0"/>
                                <a:ea typeface="Cambria Math" panose="02040503050406030204" pitchFamily="18" charset="0"/>
                              </a:rPr>
                              <m:t>𝑖</m:t>
                            </m:r>
                          </m:sub>
                        </m:sSub>
                      </m:num>
                      <m:den>
                        <m:r>
                          <a:rPr lang="en-GB" sz="2000" i="1" smtClean="0">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𝑦</m:t>
                        </m:r>
                      </m:den>
                    </m:f>
                  </m:oMath>
                </a14:m>
                <a:r>
                  <a:rPr lang="it-IT" sz="2000" dirty="0" smtClean="0">
                    <a:solidFill>
                      <a:srgbClr val="0070C0"/>
                    </a:solidFill>
                  </a:rPr>
                  <a:t>                           c</a:t>
                </a:r>
                <a14:m>
                  <m:oMath xmlns:m="http://schemas.openxmlformats.org/officeDocument/2006/math">
                    <m:r>
                      <a:rPr lang="en-GB" sz="2000" b="0" i="0" smtClean="0">
                        <a:solidFill>
                          <a:srgbClr val="0070C0"/>
                        </a:solidFill>
                        <a:latin typeface="Cambria Math" panose="02040503050406030204" pitchFamily="18" charset="0"/>
                        <a:ea typeface="Cambria Math" panose="02040503050406030204" pitchFamily="18" charset="0"/>
                      </a:rPr>
                      <m:t> </m:t>
                    </m:r>
                    <m:r>
                      <a:rPr lang="en-GB" sz="2000" i="1">
                        <a:solidFill>
                          <a:srgbClr val="0070C0"/>
                        </a:solidFill>
                        <a:latin typeface="Cambria Math" panose="02040503050406030204" pitchFamily="18" charset="0"/>
                        <a:ea typeface="Cambria Math" panose="02040503050406030204" pitchFamily="18" charset="0"/>
                      </a:rPr>
                      <m:t>≡ </m:t>
                    </m:r>
                    <m:f>
                      <m:fPr>
                        <m:ctrlPr>
                          <a:rPr lang="en-GB" sz="2000" i="1">
                            <a:solidFill>
                              <a:srgbClr val="0070C0"/>
                            </a:solidFill>
                            <a:latin typeface="Cambria Math" panose="02040503050406030204" pitchFamily="18" charset="0"/>
                            <a:ea typeface="Cambria Math" panose="02040503050406030204" pitchFamily="18" charset="0"/>
                          </a:rPr>
                        </m:ctrlPr>
                      </m:fPr>
                      <m:num>
                        <m:r>
                          <a:rPr lang="en-GB" sz="2000" i="1" smtClean="0">
                            <a:solidFill>
                              <a:srgbClr val="0070C0"/>
                            </a:solidFill>
                            <a:latin typeface="Cambria Math" panose="02040503050406030204" pitchFamily="18" charset="0"/>
                            <a:ea typeface="Cambria Math" panose="02040503050406030204" pitchFamily="18" charset="0"/>
                          </a:rPr>
                          <m:t>𝜕</m:t>
                        </m:r>
                        <m:sSub>
                          <m:sSubPr>
                            <m:ctrlPr>
                              <a:rPr lang="en-GB" sz="2000" i="1" smtClean="0">
                                <a:solidFill>
                                  <a:srgbClr val="0070C0"/>
                                </a:solidFill>
                                <a:latin typeface="Cambria Math" panose="02040503050406030204" pitchFamily="18" charset="0"/>
                                <a:ea typeface="Cambria Math" panose="02040503050406030204" pitchFamily="18" charset="0"/>
                              </a:rPr>
                            </m:ctrlPr>
                          </m:sSubPr>
                          <m:e>
                            <m:r>
                              <a:rPr lang="en-GB" sz="2000" b="0" i="1" smtClean="0">
                                <a:solidFill>
                                  <a:srgbClr val="0070C0"/>
                                </a:solidFill>
                                <a:latin typeface="Cambria Math" panose="02040503050406030204" pitchFamily="18" charset="0"/>
                                <a:ea typeface="Cambria Math" panose="02040503050406030204" pitchFamily="18" charset="0"/>
                              </a:rPr>
                              <m:t>𝑡</m:t>
                            </m:r>
                          </m:e>
                          <m:sub>
                            <m:r>
                              <a:rPr lang="en-GB" sz="2000" b="0" i="1" smtClean="0">
                                <a:solidFill>
                                  <a:srgbClr val="0070C0"/>
                                </a:solidFill>
                                <a:latin typeface="Cambria Math" panose="02040503050406030204" pitchFamily="18" charset="0"/>
                                <a:ea typeface="Cambria Math" panose="02040503050406030204" pitchFamily="18" charset="0"/>
                              </a:rPr>
                              <m:t>𝑖</m:t>
                            </m:r>
                          </m:sub>
                        </m:sSub>
                      </m:num>
                      <m:den>
                        <m:r>
                          <a:rPr lang="en-GB" sz="2000" i="1" smtClean="0">
                            <a:solidFill>
                              <a:srgbClr val="0070C0"/>
                            </a:solidFill>
                            <a:latin typeface="Cambria Math" panose="02040503050406030204" pitchFamily="18" charset="0"/>
                            <a:ea typeface="Cambria Math" panose="02040503050406030204" pitchFamily="18" charset="0"/>
                          </a:rPr>
                          <m:t>𝜕</m:t>
                        </m:r>
                        <m:r>
                          <a:rPr lang="en-GB" sz="2000" b="0" i="1" smtClean="0">
                            <a:solidFill>
                              <a:srgbClr val="0070C0"/>
                            </a:solidFill>
                            <a:latin typeface="Cambria Math" panose="02040503050406030204" pitchFamily="18" charset="0"/>
                            <a:ea typeface="Cambria Math" panose="02040503050406030204" pitchFamily="18" charset="0"/>
                          </a:rPr>
                          <m:t>𝑧</m:t>
                        </m:r>
                      </m:den>
                    </m:f>
                  </m:oMath>
                </a14:m>
                <a:endParaRPr lang="it-IT" dirty="0">
                  <a:solidFill>
                    <a:srgbClr val="0070C0"/>
                  </a:solidFill>
                </a:endParaRPr>
              </a:p>
              <a:p>
                <a:pPr algn="just"/>
                <a:r>
                  <a:rPr lang="en-GB" dirty="0"/>
                  <a:t>e</a:t>
                </a:r>
                <a:endParaRPr lang="en-GB" dirty="0" smtClean="0"/>
              </a:p>
              <a:p>
                <a:pPr algn="just"/>
                <a:endParaRPr lang="en-GB" dirty="0"/>
              </a:p>
              <a:p>
                <a:pPr algn="just"/>
                <a14:m>
                  <m:oMath xmlns:m="http://schemas.openxmlformats.org/officeDocument/2006/math">
                    <m:d>
                      <m:dPr>
                        <m:begChr m:val="["/>
                        <m:endChr m:val="]"/>
                        <m:ctrlPr>
                          <a:rPr lang="en-GB" b="0" i="1" smtClean="0">
                            <a:solidFill>
                              <a:srgbClr val="0070C0"/>
                            </a:solidFill>
                            <a:latin typeface="Cambria Math" panose="02040503050406030204" pitchFamily="18" charset="0"/>
                          </a:rPr>
                        </m:ctrlPr>
                      </m:dPr>
                      <m:e>
                        <m:r>
                          <a:rPr lang="en-GB" b="0" i="1" smtClean="0">
                            <a:solidFill>
                              <a:srgbClr val="0070C0"/>
                            </a:solidFill>
                            <a:latin typeface="Cambria Math" panose="02040503050406030204" pitchFamily="18" charset="0"/>
                          </a:rPr>
                          <m:t>1</m:t>
                        </m:r>
                        <m:r>
                          <a:rPr lang="en-GB" b="0" i="1" smtClean="0">
                            <a:solidFill>
                              <a:srgbClr val="0070C0"/>
                            </a:solidFill>
                            <a:latin typeface="Cambria Math" panose="02040503050406030204" pitchFamily="18" charset="0"/>
                            <a:ea typeface="Cambria Math" panose="02040503050406030204" pitchFamily="18" charset="0"/>
                          </a:rPr>
                          <m:t>∙1</m:t>
                        </m:r>
                      </m:e>
                    </m:d>
                    <m:r>
                      <a:rPr lang="en-GB" b="0" i="1" smtClean="0">
                        <a:solidFill>
                          <a:srgbClr val="0070C0"/>
                        </a:solidFill>
                        <a:latin typeface="Cambria Math" panose="02040503050406030204" pitchFamily="18" charset="0"/>
                        <a:ea typeface="Cambria Math" panose="02040503050406030204" pitchFamily="18" charset="0"/>
                      </a:rPr>
                      <m:t>=</m:t>
                    </m:r>
                    <m:nary>
                      <m:naryPr>
                        <m:chr m:val="∑"/>
                        <m:ctrlPr>
                          <a:rPr lang="en-GB" b="0" i="1" smtClean="0">
                            <a:solidFill>
                              <a:srgbClr val="0070C0"/>
                            </a:solidFill>
                            <a:latin typeface="Cambria Math" panose="02040503050406030204" pitchFamily="18" charset="0"/>
                            <a:ea typeface="Cambria Math" panose="02040503050406030204" pitchFamily="18" charset="0"/>
                          </a:rPr>
                        </m:ctrlPr>
                      </m:naryPr>
                      <m:sub>
                        <m:r>
                          <m:rPr>
                            <m:brk m:alnAt="23"/>
                          </m:rPr>
                          <a:rPr lang="en-GB" b="0" i="1" smtClean="0">
                            <a:solidFill>
                              <a:srgbClr val="0070C0"/>
                            </a:solidFill>
                            <a:latin typeface="Cambria Math" panose="02040503050406030204" pitchFamily="18" charset="0"/>
                            <a:ea typeface="Cambria Math" panose="02040503050406030204" pitchFamily="18" charset="0"/>
                          </a:rPr>
                          <m:t>𝑖</m:t>
                        </m:r>
                        <m:r>
                          <a:rPr lang="en-GB" b="0" i="1" smtClean="0">
                            <a:solidFill>
                              <a:srgbClr val="0070C0"/>
                            </a:solidFill>
                            <a:latin typeface="Cambria Math" panose="02040503050406030204" pitchFamily="18" charset="0"/>
                            <a:ea typeface="Cambria Math" panose="02040503050406030204" pitchFamily="18" charset="0"/>
                          </a:rPr>
                          <m:t>=1</m:t>
                        </m:r>
                      </m:sub>
                      <m:sup>
                        <m:r>
                          <a:rPr lang="en-GB" b="0" i="1" smtClean="0">
                            <a:solidFill>
                              <a:srgbClr val="0070C0"/>
                            </a:solidFill>
                            <a:latin typeface="Cambria Math" panose="02040503050406030204" pitchFamily="18" charset="0"/>
                            <a:ea typeface="Cambria Math" panose="02040503050406030204" pitchFamily="18" charset="0"/>
                          </a:rPr>
                          <m:t>𝑛</m:t>
                        </m:r>
                      </m:sup>
                      <m:e>
                        <m:r>
                          <a:rPr lang="en-GB" b="0" i="1" smtClean="0">
                            <a:solidFill>
                              <a:srgbClr val="0070C0"/>
                            </a:solidFill>
                            <a:latin typeface="Cambria Math" panose="02040503050406030204" pitchFamily="18" charset="0"/>
                            <a:ea typeface="Cambria Math" panose="02040503050406030204" pitchFamily="18" charset="0"/>
                          </a:rPr>
                          <m:t>1∙1=</m:t>
                        </m:r>
                        <m:r>
                          <a:rPr lang="en-GB" b="0" i="1" smtClean="0">
                            <a:solidFill>
                              <a:srgbClr val="0070C0"/>
                            </a:solidFill>
                            <a:latin typeface="Cambria Math" panose="02040503050406030204" pitchFamily="18" charset="0"/>
                            <a:ea typeface="Cambria Math" panose="02040503050406030204" pitchFamily="18" charset="0"/>
                          </a:rPr>
                          <m:t>𝑛</m:t>
                        </m:r>
                      </m:e>
                    </m:nary>
                  </m:oMath>
                </a14:m>
                <a:r>
                  <a:rPr lang="it-IT" dirty="0" smtClean="0">
                    <a:solidFill>
                      <a:srgbClr val="0070C0"/>
                    </a:solidFill>
                  </a:rPr>
                  <a:t>                   </a:t>
                </a:r>
                <a14:m>
                  <m:oMath xmlns:m="http://schemas.openxmlformats.org/officeDocument/2006/math">
                    <m:d>
                      <m:dPr>
                        <m:begChr m:val="["/>
                        <m:endChr m:val="]"/>
                        <m:ctrlPr>
                          <a:rPr lang="en-GB" i="1">
                            <a:solidFill>
                              <a:srgbClr val="0070C0"/>
                            </a:solidFill>
                            <a:latin typeface="Cambria Math" panose="02040503050406030204" pitchFamily="18" charset="0"/>
                          </a:rPr>
                        </m:ctrlPr>
                      </m:dPr>
                      <m:e>
                        <m:r>
                          <a:rPr lang="en-GB" b="0" i="1" smtClean="0">
                            <a:solidFill>
                              <a:srgbClr val="0070C0"/>
                            </a:solidFill>
                            <a:latin typeface="Cambria Math" panose="02040503050406030204" pitchFamily="18" charset="0"/>
                          </a:rPr>
                          <m:t>𝑎</m:t>
                        </m:r>
                        <m:r>
                          <a:rPr lang="en-GB" i="1">
                            <a:solidFill>
                              <a:srgbClr val="0070C0"/>
                            </a:solidFill>
                            <a:latin typeface="Cambria Math" panose="02040503050406030204" pitchFamily="18" charset="0"/>
                            <a:ea typeface="Cambria Math" panose="02040503050406030204" pitchFamily="18" charset="0"/>
                          </a:rPr>
                          <m:t>∙</m:t>
                        </m:r>
                        <m:r>
                          <a:rPr lang="en-GB" b="0" i="1" smtClean="0">
                            <a:solidFill>
                              <a:srgbClr val="0070C0"/>
                            </a:solidFill>
                            <a:latin typeface="Cambria Math" panose="02040503050406030204" pitchFamily="18" charset="0"/>
                            <a:ea typeface="Cambria Math" panose="02040503050406030204" pitchFamily="18" charset="0"/>
                          </a:rPr>
                          <m:t>𝑏</m:t>
                        </m:r>
                      </m:e>
                    </m:d>
                    <m:r>
                      <a:rPr lang="en-GB" i="1">
                        <a:solidFill>
                          <a:srgbClr val="0070C0"/>
                        </a:solidFill>
                        <a:latin typeface="Cambria Math" panose="02040503050406030204" pitchFamily="18" charset="0"/>
                        <a:ea typeface="Cambria Math" panose="02040503050406030204" pitchFamily="18" charset="0"/>
                      </a:rPr>
                      <m:t>=</m:t>
                    </m:r>
                    <m:nary>
                      <m:naryPr>
                        <m:chr m:val="∑"/>
                        <m:ctrlPr>
                          <a:rPr lang="en-GB" i="1">
                            <a:solidFill>
                              <a:srgbClr val="0070C0"/>
                            </a:solidFill>
                            <a:latin typeface="Cambria Math" panose="02040503050406030204" pitchFamily="18" charset="0"/>
                            <a:ea typeface="Cambria Math" panose="02040503050406030204" pitchFamily="18" charset="0"/>
                          </a:rPr>
                        </m:ctrlPr>
                      </m:naryPr>
                      <m:sub>
                        <m:r>
                          <m:rPr>
                            <m:brk m:alnAt="23"/>
                          </m:rPr>
                          <a:rPr lang="en-GB" b="0" i="1" smtClean="0">
                            <a:solidFill>
                              <a:srgbClr val="0070C0"/>
                            </a:solidFill>
                            <a:latin typeface="Cambria Math" panose="02040503050406030204" pitchFamily="18" charset="0"/>
                            <a:ea typeface="Cambria Math" panose="02040503050406030204" pitchFamily="18" charset="0"/>
                          </a:rPr>
                          <m:t>𝑖</m:t>
                        </m:r>
                        <m:r>
                          <a:rPr lang="en-GB" b="0" i="1" smtClean="0">
                            <a:solidFill>
                              <a:srgbClr val="0070C0"/>
                            </a:solidFill>
                            <a:latin typeface="Cambria Math" panose="02040503050406030204" pitchFamily="18" charset="0"/>
                            <a:ea typeface="Cambria Math" panose="02040503050406030204" pitchFamily="18" charset="0"/>
                          </a:rPr>
                          <m:t>=1</m:t>
                        </m:r>
                      </m:sub>
                      <m:sup>
                        <m:r>
                          <a:rPr lang="en-GB" b="0" i="1" smtClean="0">
                            <a:solidFill>
                              <a:srgbClr val="0070C0"/>
                            </a:solidFill>
                            <a:latin typeface="Cambria Math" panose="02040503050406030204" pitchFamily="18" charset="0"/>
                            <a:ea typeface="Cambria Math" panose="02040503050406030204" pitchFamily="18" charset="0"/>
                          </a:rPr>
                          <m:t>𝑛</m:t>
                        </m:r>
                      </m:sup>
                      <m:e>
                        <m:sSub>
                          <m:sSubPr>
                            <m:ctrlPr>
                              <a:rPr lang="en-GB" i="1" smtClean="0">
                                <a:solidFill>
                                  <a:srgbClr val="0070C0"/>
                                </a:solidFill>
                                <a:latin typeface="Cambria Math" panose="02040503050406030204" pitchFamily="18" charset="0"/>
                                <a:ea typeface="Cambria Math" panose="02040503050406030204" pitchFamily="18" charset="0"/>
                              </a:rPr>
                            </m:ctrlPr>
                          </m:sSubPr>
                          <m:e>
                            <m:r>
                              <a:rPr lang="en-GB" b="0" i="1" smtClean="0">
                                <a:solidFill>
                                  <a:srgbClr val="0070C0"/>
                                </a:solidFill>
                                <a:latin typeface="Cambria Math" panose="02040503050406030204" pitchFamily="18" charset="0"/>
                                <a:ea typeface="Cambria Math" panose="02040503050406030204" pitchFamily="18" charset="0"/>
                              </a:rPr>
                              <m:t>𝑎</m:t>
                            </m:r>
                          </m:e>
                          <m:sub>
                            <m:r>
                              <a:rPr lang="en-GB" b="0" i="1" smtClean="0">
                                <a:solidFill>
                                  <a:srgbClr val="0070C0"/>
                                </a:solidFill>
                                <a:latin typeface="Cambria Math" panose="02040503050406030204" pitchFamily="18" charset="0"/>
                                <a:ea typeface="Cambria Math" panose="02040503050406030204" pitchFamily="18" charset="0"/>
                              </a:rPr>
                              <m:t>𝑖</m:t>
                            </m:r>
                          </m:sub>
                        </m:sSub>
                        <m:sSub>
                          <m:sSubPr>
                            <m:ctrlPr>
                              <a:rPr lang="en-GB" i="1" smtClean="0">
                                <a:solidFill>
                                  <a:srgbClr val="0070C0"/>
                                </a:solidFill>
                                <a:latin typeface="Cambria Math" panose="02040503050406030204" pitchFamily="18" charset="0"/>
                                <a:ea typeface="Cambria Math" panose="02040503050406030204" pitchFamily="18" charset="0"/>
                              </a:rPr>
                            </m:ctrlPr>
                          </m:sSubPr>
                          <m:e>
                            <m:r>
                              <a:rPr lang="en-GB" b="0" i="1" smtClean="0">
                                <a:solidFill>
                                  <a:srgbClr val="0070C0"/>
                                </a:solidFill>
                                <a:latin typeface="Cambria Math" panose="02040503050406030204" pitchFamily="18" charset="0"/>
                                <a:ea typeface="Cambria Math" panose="02040503050406030204" pitchFamily="18" charset="0"/>
                              </a:rPr>
                              <m:t>𝑏</m:t>
                            </m:r>
                          </m:e>
                          <m:sub>
                            <m:r>
                              <a:rPr lang="en-GB" b="0" i="1" smtClean="0">
                                <a:solidFill>
                                  <a:srgbClr val="0070C0"/>
                                </a:solidFill>
                                <a:latin typeface="Cambria Math" panose="02040503050406030204" pitchFamily="18" charset="0"/>
                                <a:ea typeface="Cambria Math" panose="02040503050406030204" pitchFamily="18" charset="0"/>
                              </a:rPr>
                              <m:t>𝑖</m:t>
                            </m:r>
                          </m:sub>
                        </m:sSub>
                      </m:e>
                    </m:nary>
                  </m:oMath>
                </a14:m>
                <a:r>
                  <a:rPr lang="it-IT" dirty="0" smtClean="0">
                    <a:solidFill>
                      <a:srgbClr val="0070C0"/>
                    </a:solidFill>
                  </a:rPr>
                  <a:t>                             </a:t>
                </a:r>
                <a14:m>
                  <m:oMath xmlns:m="http://schemas.openxmlformats.org/officeDocument/2006/math">
                    <m:d>
                      <m:dPr>
                        <m:begChr m:val="["/>
                        <m:endChr m:val="]"/>
                        <m:ctrlPr>
                          <a:rPr lang="en-GB" i="1">
                            <a:solidFill>
                              <a:srgbClr val="0070C0"/>
                            </a:solidFill>
                            <a:latin typeface="Cambria Math" panose="02040503050406030204" pitchFamily="18" charset="0"/>
                          </a:rPr>
                        </m:ctrlPr>
                      </m:dPr>
                      <m:e>
                        <m:r>
                          <a:rPr lang="en-GB" i="1">
                            <a:solidFill>
                              <a:srgbClr val="0070C0"/>
                            </a:solidFill>
                            <a:latin typeface="Cambria Math" panose="02040503050406030204" pitchFamily="18" charset="0"/>
                          </a:rPr>
                          <m:t>1</m:t>
                        </m:r>
                        <m:r>
                          <a:rPr lang="en-GB" i="1">
                            <a:solidFill>
                              <a:srgbClr val="0070C0"/>
                            </a:solidFill>
                            <a:latin typeface="Cambria Math" panose="02040503050406030204" pitchFamily="18" charset="0"/>
                            <a:ea typeface="Cambria Math" panose="02040503050406030204" pitchFamily="18" charset="0"/>
                          </a:rPr>
                          <m:t>∙</m:t>
                        </m:r>
                        <m:r>
                          <a:rPr lang="en-GB" b="0" i="1" smtClean="0">
                            <a:solidFill>
                              <a:srgbClr val="0070C0"/>
                            </a:solidFill>
                            <a:latin typeface="Cambria Math" panose="02040503050406030204" pitchFamily="18" charset="0"/>
                            <a:ea typeface="Cambria Math" panose="02040503050406030204" pitchFamily="18" charset="0"/>
                          </a:rPr>
                          <m:t>𝑎</m:t>
                        </m:r>
                      </m:e>
                    </m:d>
                    <m:r>
                      <a:rPr lang="en-GB" i="1">
                        <a:solidFill>
                          <a:srgbClr val="0070C0"/>
                        </a:solidFill>
                        <a:latin typeface="Cambria Math" panose="02040503050406030204" pitchFamily="18" charset="0"/>
                        <a:ea typeface="Cambria Math" panose="02040503050406030204" pitchFamily="18" charset="0"/>
                      </a:rPr>
                      <m:t>=</m:t>
                    </m:r>
                    <m:nary>
                      <m:naryPr>
                        <m:chr m:val="∑"/>
                        <m:ctrlPr>
                          <a:rPr lang="en-GB" i="1">
                            <a:solidFill>
                              <a:srgbClr val="0070C0"/>
                            </a:solidFill>
                            <a:latin typeface="Cambria Math" panose="02040503050406030204" pitchFamily="18" charset="0"/>
                            <a:ea typeface="Cambria Math" panose="02040503050406030204" pitchFamily="18" charset="0"/>
                          </a:rPr>
                        </m:ctrlPr>
                      </m:naryPr>
                      <m:sub>
                        <m:r>
                          <m:rPr>
                            <m:brk m:alnAt="23"/>
                          </m:rPr>
                          <a:rPr lang="en-GB" b="0" i="1" smtClean="0">
                            <a:solidFill>
                              <a:srgbClr val="0070C0"/>
                            </a:solidFill>
                            <a:latin typeface="Cambria Math" panose="02040503050406030204" pitchFamily="18" charset="0"/>
                            <a:ea typeface="Cambria Math" panose="02040503050406030204" pitchFamily="18" charset="0"/>
                          </a:rPr>
                          <m:t>𝑖</m:t>
                        </m:r>
                        <m:r>
                          <a:rPr lang="en-GB" b="0" i="1" smtClean="0">
                            <a:solidFill>
                              <a:srgbClr val="0070C0"/>
                            </a:solidFill>
                            <a:latin typeface="Cambria Math" panose="02040503050406030204" pitchFamily="18" charset="0"/>
                            <a:ea typeface="Cambria Math" panose="02040503050406030204" pitchFamily="18" charset="0"/>
                          </a:rPr>
                          <m:t>=1</m:t>
                        </m:r>
                      </m:sub>
                      <m:sup>
                        <m:r>
                          <a:rPr lang="en-GB" b="0" i="1" smtClean="0">
                            <a:solidFill>
                              <a:srgbClr val="0070C0"/>
                            </a:solidFill>
                            <a:latin typeface="Cambria Math" panose="02040503050406030204" pitchFamily="18" charset="0"/>
                            <a:ea typeface="Cambria Math" panose="02040503050406030204" pitchFamily="18" charset="0"/>
                          </a:rPr>
                          <m:t>𝑛</m:t>
                        </m:r>
                      </m:sup>
                      <m:e>
                        <m:sSub>
                          <m:sSubPr>
                            <m:ctrlPr>
                              <a:rPr lang="en-GB" i="1" smtClean="0">
                                <a:solidFill>
                                  <a:srgbClr val="0070C0"/>
                                </a:solidFill>
                                <a:latin typeface="Cambria Math" panose="02040503050406030204" pitchFamily="18" charset="0"/>
                                <a:ea typeface="Cambria Math" panose="02040503050406030204" pitchFamily="18" charset="0"/>
                              </a:rPr>
                            </m:ctrlPr>
                          </m:sSubPr>
                          <m:e>
                            <m:r>
                              <a:rPr lang="en-GB" b="0" i="1" smtClean="0">
                                <a:solidFill>
                                  <a:srgbClr val="0070C0"/>
                                </a:solidFill>
                                <a:latin typeface="Cambria Math" panose="02040503050406030204" pitchFamily="18" charset="0"/>
                                <a:ea typeface="Cambria Math" panose="02040503050406030204" pitchFamily="18" charset="0"/>
                              </a:rPr>
                              <m:t>𝑎</m:t>
                            </m:r>
                          </m:e>
                          <m:sub>
                            <m:r>
                              <a:rPr lang="en-GB" b="0" i="1" smtClean="0">
                                <a:solidFill>
                                  <a:srgbClr val="0070C0"/>
                                </a:solidFill>
                                <a:latin typeface="Cambria Math" panose="02040503050406030204" pitchFamily="18" charset="0"/>
                                <a:ea typeface="Cambria Math" panose="02040503050406030204" pitchFamily="18" charset="0"/>
                              </a:rPr>
                              <m:t>𝑖</m:t>
                            </m:r>
                          </m:sub>
                        </m:sSub>
                      </m:e>
                    </m:nary>
                  </m:oMath>
                </a14:m>
                <a:endParaRPr lang="it-IT" dirty="0"/>
              </a:p>
            </p:txBody>
          </p:sp>
        </mc:Choice>
        <mc:Fallback xmlns="">
          <p:sp>
            <p:nvSpPr>
              <p:cNvPr id="2" name="TextBox 1"/>
              <p:cNvSpPr txBox="1">
                <a:spLocks noRot="1" noChangeAspect="1" noMove="1" noResize="1" noEditPoints="1" noAdjustHandles="1" noChangeArrowheads="1" noChangeShapeType="1" noTextEdit="1"/>
              </p:cNvSpPr>
              <p:nvPr/>
            </p:nvSpPr>
            <p:spPr>
              <a:xfrm>
                <a:off x="611560" y="1412776"/>
                <a:ext cx="8253466" cy="4642874"/>
              </a:xfrm>
              <a:prstGeom prst="rect">
                <a:avLst/>
              </a:prstGeom>
              <a:blipFill rotWithShape="0">
                <a:blip r:embed="rId3"/>
                <a:stretch>
                  <a:fillRect l="-739" t="-788" r="-3102" b="-13929"/>
                </a:stretch>
              </a:blipFill>
            </p:spPr>
            <p:txBody>
              <a:bodyPr/>
              <a:lstStyle/>
              <a:p>
                <a:r>
                  <a:rPr lang="it-IT">
                    <a:noFill/>
                  </a:rPr>
                  <a:t> </a:t>
                </a:r>
              </a:p>
            </p:txBody>
          </p:sp>
        </mc:Fallback>
      </mc:AlternateContent>
    </p:spTree>
    <p:extLst>
      <p:ext uri="{BB962C8B-B14F-4D97-AF65-F5344CB8AC3E}">
        <p14:creationId xmlns:p14="http://schemas.microsoft.com/office/powerpoint/2010/main" val="57248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1259632" y="1844824"/>
                <a:ext cx="5962338" cy="26830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solidFill>
                            <a:srgbClr val="0070C0"/>
                          </a:solidFill>
                          <a:latin typeface="Cambria Math" panose="02040503050406030204" pitchFamily="18" charset="0"/>
                        </a:rPr>
                        <m:t>𝑛𝑑𝑡</m:t>
                      </m:r>
                      <m:r>
                        <a:rPr lang="en-GB" b="0" i="1" smtClean="0">
                          <a:solidFill>
                            <a:srgbClr val="0070C0"/>
                          </a:solidFill>
                          <a:latin typeface="Cambria Math" panose="02040503050406030204" pitchFamily="18" charset="0"/>
                        </a:rPr>
                        <m:t>+</m:t>
                      </m:r>
                      <m:nary>
                        <m:naryPr>
                          <m:chr m:val="∑"/>
                          <m:subHide m:val="on"/>
                          <m:supHide m:val="on"/>
                          <m:ctrlPr>
                            <a:rPr lang="en-GB" b="0" i="1" smtClean="0">
                              <a:solidFill>
                                <a:srgbClr val="0070C0"/>
                              </a:solidFill>
                              <a:latin typeface="Cambria Math" panose="02040503050406030204" pitchFamily="18" charset="0"/>
                            </a:rPr>
                          </m:ctrlPr>
                        </m:naryPr>
                        <m:sub/>
                        <m:sup/>
                        <m:e>
                          <m:sSub>
                            <m:sSubPr>
                              <m:ctrlPr>
                                <a:rPr lang="en-GB" b="0" i="1" smtClean="0">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𝑎</m:t>
                              </m:r>
                            </m:e>
                            <m:sub>
                              <m:r>
                                <a:rPr lang="en-GB" b="0" i="1" smtClean="0">
                                  <a:solidFill>
                                    <a:srgbClr val="0070C0"/>
                                  </a:solidFill>
                                  <a:latin typeface="Cambria Math" panose="02040503050406030204" pitchFamily="18" charset="0"/>
                                </a:rPr>
                                <m:t>𝑖</m:t>
                              </m:r>
                            </m:sub>
                          </m:sSub>
                        </m:e>
                      </m:nary>
                      <m:r>
                        <a:rPr lang="en-GB" b="0" i="1" smtClean="0">
                          <a:solidFill>
                            <a:srgbClr val="0070C0"/>
                          </a:solidFill>
                          <a:latin typeface="Cambria Math" panose="02040503050406030204" pitchFamily="18" charset="0"/>
                        </a:rPr>
                        <m:t>𝑑𝑥</m:t>
                      </m:r>
                      <m:r>
                        <a:rPr lang="en-GB" b="0" i="1" smtClean="0">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𝑏</m:t>
                              </m:r>
                            </m:e>
                            <m:sub>
                              <m:r>
                                <a:rPr lang="en-GB" b="0" i="1" smtClean="0">
                                  <a:solidFill>
                                    <a:srgbClr val="0070C0"/>
                                  </a:solidFill>
                                  <a:latin typeface="Cambria Math" panose="02040503050406030204" pitchFamily="18" charset="0"/>
                                </a:rPr>
                                <m:t>𝑖</m:t>
                              </m:r>
                            </m:sub>
                          </m:sSub>
                        </m:e>
                      </m:nary>
                      <m:r>
                        <a:rPr lang="en-GB" b="0" i="1" smtClean="0">
                          <a:solidFill>
                            <a:srgbClr val="0070C0"/>
                          </a:solidFill>
                          <a:latin typeface="Cambria Math" panose="02040503050406030204" pitchFamily="18" charset="0"/>
                        </a:rPr>
                        <m:t>𝑑𝑦</m:t>
                      </m:r>
                      <m:r>
                        <a:rPr lang="en-GB" b="0" i="0" smtClean="0">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𝑐</m:t>
                              </m:r>
                            </m:e>
                            <m:sub>
                              <m:r>
                                <a:rPr lang="en-GB" b="0" i="1" smtClean="0">
                                  <a:solidFill>
                                    <a:srgbClr val="0070C0"/>
                                  </a:solidFill>
                                  <a:latin typeface="Cambria Math" panose="02040503050406030204" pitchFamily="18" charset="0"/>
                                </a:rPr>
                                <m:t>𝑖</m:t>
                              </m:r>
                            </m:sub>
                          </m:sSub>
                        </m:e>
                      </m:nary>
                      <m:r>
                        <a:rPr lang="en-GB" b="0" i="1" smtClean="0">
                          <a:solidFill>
                            <a:srgbClr val="0070C0"/>
                          </a:solidFill>
                          <a:latin typeface="Cambria Math" panose="02040503050406030204" pitchFamily="18" charset="0"/>
                        </a:rPr>
                        <m:t>𝑑𝑧</m:t>
                      </m:r>
                      <m:r>
                        <a:rPr lang="en-GB" b="0" i="1" smtClean="0">
                          <a:solidFill>
                            <a:srgbClr val="0070C0"/>
                          </a:solidFill>
                          <a:latin typeface="Cambria Math" panose="02040503050406030204" pitchFamily="18" charset="0"/>
                        </a:rPr>
                        <m:t> </m:t>
                      </m:r>
                      <m:r>
                        <a:rPr lang="en-GB" b="0" i="0" smtClean="0">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𝑅</m:t>
                              </m:r>
                            </m:e>
                            <m:sub>
                              <m:r>
                                <a:rPr lang="en-GB" b="0" i="1" smtClean="0">
                                  <a:solidFill>
                                    <a:srgbClr val="0070C0"/>
                                  </a:solidFill>
                                  <a:latin typeface="Cambria Math" panose="02040503050406030204" pitchFamily="18" charset="0"/>
                                </a:rPr>
                                <m:t>𝑖</m:t>
                              </m:r>
                            </m:sub>
                          </m:sSub>
                        </m:e>
                      </m:nary>
                    </m:oMath>
                  </m:oMathPara>
                </a14:m>
                <a:endParaRPr lang="en-GB" dirty="0" smtClean="0">
                  <a:solidFill>
                    <a:srgbClr val="0070C0"/>
                  </a:solidFill>
                </a:endParaRPr>
              </a:p>
              <a:p>
                <a:pPr/>
                <a14:m>
                  <m:oMathPara xmlns:m="http://schemas.openxmlformats.org/officeDocument/2006/math">
                    <m:oMathParaPr>
                      <m:jc m:val="centerGroup"/>
                    </m:oMathParaPr>
                    <m:oMath xmlns:m="http://schemas.openxmlformats.org/officeDocument/2006/math">
                      <m:nary>
                        <m:naryPr>
                          <m:chr m:val="∑"/>
                          <m:subHide m:val="on"/>
                          <m:supHide m:val="on"/>
                          <m:ctrlPr>
                            <a:rPr lang="en-GB" i="1">
                              <a:solidFill>
                                <a:srgbClr val="0070C0"/>
                              </a:solidFill>
                              <a:latin typeface="Cambria Math" panose="02040503050406030204" pitchFamily="18" charset="0"/>
                            </a:rPr>
                          </m:ctrlPr>
                        </m:naryPr>
                        <m:sub/>
                        <m:sup/>
                        <m:e>
                          <m:sSub>
                            <m:sSubPr>
                              <m:ctrlPr>
                                <a:rPr lang="en-GB" i="1" smtClean="0">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𝑎</m:t>
                              </m:r>
                            </m:e>
                            <m:sub>
                              <m:r>
                                <a:rPr lang="en-GB" b="0" i="1" smtClean="0">
                                  <a:solidFill>
                                    <a:srgbClr val="0070C0"/>
                                  </a:solidFill>
                                  <a:latin typeface="Cambria Math" panose="02040503050406030204" pitchFamily="18" charset="0"/>
                                </a:rPr>
                                <m:t>𝑖</m:t>
                              </m:r>
                            </m:sub>
                          </m:sSub>
                        </m:e>
                      </m:nary>
                      <m:r>
                        <a:rPr lang="en-GB" i="1">
                          <a:solidFill>
                            <a:srgbClr val="0070C0"/>
                          </a:solidFill>
                          <a:latin typeface="Cambria Math" panose="02040503050406030204" pitchFamily="18" charset="0"/>
                        </a:rPr>
                        <m:t>𝑑</m:t>
                      </m:r>
                      <m:r>
                        <a:rPr lang="en-GB" b="0" i="1" smtClean="0">
                          <a:solidFill>
                            <a:srgbClr val="0070C0"/>
                          </a:solidFill>
                          <a:latin typeface="Cambria Math" panose="02040503050406030204" pitchFamily="18" charset="0"/>
                        </a:rPr>
                        <m:t>𝑡</m:t>
                      </m:r>
                      <m:r>
                        <a:rPr lang="en-GB" i="1">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Sup>
                            <m:sSubSupPr>
                              <m:ctrlPr>
                                <a:rPr lang="en-GB" i="1" smtClean="0">
                                  <a:solidFill>
                                    <a:srgbClr val="0070C0"/>
                                  </a:solidFill>
                                  <a:latin typeface="Cambria Math" panose="02040503050406030204" pitchFamily="18" charset="0"/>
                                </a:rPr>
                              </m:ctrlPr>
                            </m:sSubSupPr>
                            <m:e>
                              <m:r>
                                <a:rPr lang="en-GB" b="0" i="1" smtClean="0">
                                  <a:solidFill>
                                    <a:srgbClr val="0070C0"/>
                                  </a:solidFill>
                                  <a:latin typeface="Cambria Math" panose="02040503050406030204" pitchFamily="18" charset="0"/>
                                </a:rPr>
                                <m:t>𝑎</m:t>
                              </m:r>
                            </m:e>
                            <m:sub>
                              <m:r>
                                <a:rPr lang="en-GB" b="0" i="1" smtClean="0">
                                  <a:solidFill>
                                    <a:srgbClr val="0070C0"/>
                                  </a:solidFill>
                                  <a:latin typeface="Cambria Math" panose="02040503050406030204" pitchFamily="18" charset="0"/>
                                </a:rPr>
                                <m:t>𝑖</m:t>
                              </m:r>
                            </m:sub>
                            <m:sup>
                              <m:r>
                                <a:rPr lang="en-GB" b="0" i="1" smtClean="0">
                                  <a:solidFill>
                                    <a:srgbClr val="0070C0"/>
                                  </a:solidFill>
                                  <a:latin typeface="Cambria Math" panose="02040503050406030204" pitchFamily="18" charset="0"/>
                                </a:rPr>
                                <m:t>2</m:t>
                              </m:r>
                            </m:sup>
                          </m:sSubSup>
                        </m:e>
                      </m:nary>
                      <m:r>
                        <a:rPr lang="en-GB" i="1">
                          <a:solidFill>
                            <a:srgbClr val="0070C0"/>
                          </a:solidFill>
                          <a:latin typeface="Cambria Math" panose="02040503050406030204" pitchFamily="18" charset="0"/>
                        </a:rPr>
                        <m:t>𝑑𝑥</m:t>
                      </m:r>
                      <m:r>
                        <a:rPr lang="en-GB" i="1">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sSub>
                                <m:sSubPr>
                                  <m:ctrlPr>
                                    <a:rPr lang="en-GB" i="1" smtClean="0">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𝑎</m:t>
                                  </m:r>
                                </m:e>
                                <m:sub>
                                  <m:r>
                                    <a:rPr lang="en-GB" b="0" i="1" smtClean="0">
                                      <a:solidFill>
                                        <a:srgbClr val="0070C0"/>
                                      </a:solidFill>
                                      <a:latin typeface="Cambria Math" panose="02040503050406030204" pitchFamily="18" charset="0"/>
                                    </a:rPr>
                                    <m:t>𝑖</m:t>
                                  </m:r>
                                </m:sub>
                              </m:sSub>
                              <m:r>
                                <a:rPr lang="en-GB" i="1">
                                  <a:solidFill>
                                    <a:srgbClr val="0070C0"/>
                                  </a:solidFill>
                                  <a:latin typeface="Cambria Math" panose="02040503050406030204" pitchFamily="18" charset="0"/>
                                </a:rPr>
                                <m:t>𝑏</m:t>
                              </m:r>
                            </m:e>
                            <m:sub>
                              <m:r>
                                <a:rPr lang="en-GB" i="1">
                                  <a:solidFill>
                                    <a:srgbClr val="0070C0"/>
                                  </a:solidFill>
                                  <a:latin typeface="Cambria Math" panose="02040503050406030204" pitchFamily="18" charset="0"/>
                                </a:rPr>
                                <m:t>𝑖</m:t>
                              </m:r>
                            </m:sub>
                          </m:sSub>
                        </m:e>
                      </m:nary>
                      <m:r>
                        <a:rPr lang="en-GB" i="1">
                          <a:solidFill>
                            <a:srgbClr val="0070C0"/>
                          </a:solidFill>
                          <a:latin typeface="Cambria Math" panose="02040503050406030204" pitchFamily="18" charset="0"/>
                        </a:rPr>
                        <m:t>𝑑𝑦</m:t>
                      </m:r>
                      <m:r>
                        <a:rPr lang="en-GB">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sSub>
                                <m:sSubPr>
                                  <m:ctrlPr>
                                    <a:rPr lang="en-GB" i="1" smtClean="0">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𝑎</m:t>
                                  </m:r>
                                </m:e>
                                <m:sub>
                                  <m:r>
                                    <a:rPr lang="en-GB" b="0" i="1" smtClean="0">
                                      <a:solidFill>
                                        <a:srgbClr val="0070C0"/>
                                      </a:solidFill>
                                      <a:latin typeface="Cambria Math" panose="02040503050406030204" pitchFamily="18" charset="0"/>
                                    </a:rPr>
                                    <m:t>𝑖</m:t>
                                  </m:r>
                                </m:sub>
                              </m:sSub>
                              <m:r>
                                <a:rPr lang="en-GB" i="1">
                                  <a:solidFill>
                                    <a:srgbClr val="0070C0"/>
                                  </a:solidFill>
                                  <a:latin typeface="Cambria Math" panose="02040503050406030204" pitchFamily="18" charset="0"/>
                                </a:rPr>
                                <m:t>𝑐</m:t>
                              </m:r>
                            </m:e>
                            <m:sub>
                              <m:r>
                                <a:rPr lang="en-GB" i="1">
                                  <a:solidFill>
                                    <a:srgbClr val="0070C0"/>
                                  </a:solidFill>
                                  <a:latin typeface="Cambria Math" panose="02040503050406030204" pitchFamily="18" charset="0"/>
                                </a:rPr>
                                <m:t>𝑖</m:t>
                              </m:r>
                            </m:sub>
                          </m:sSub>
                        </m:e>
                      </m:nary>
                      <m:r>
                        <a:rPr lang="en-GB" i="1">
                          <a:solidFill>
                            <a:srgbClr val="0070C0"/>
                          </a:solidFill>
                          <a:latin typeface="Cambria Math" panose="02040503050406030204" pitchFamily="18" charset="0"/>
                        </a:rPr>
                        <m:t>𝑑𝑧</m:t>
                      </m:r>
                      <m:r>
                        <a:rPr lang="en-GB" i="1">
                          <a:solidFill>
                            <a:srgbClr val="0070C0"/>
                          </a:solidFill>
                          <a:latin typeface="Cambria Math" panose="02040503050406030204" pitchFamily="18" charset="0"/>
                        </a:rPr>
                        <m:t> </m:t>
                      </m:r>
                      <m:r>
                        <a:rPr lang="en-GB">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sSub>
                                <m:sSubPr>
                                  <m:ctrlPr>
                                    <a:rPr lang="en-GB" i="1">
                                      <a:solidFill>
                                        <a:srgbClr val="0070C0"/>
                                      </a:solidFill>
                                      <a:latin typeface="Cambria Math" panose="02040503050406030204" pitchFamily="18" charset="0"/>
                                    </a:rPr>
                                  </m:ctrlPr>
                                </m:sSubPr>
                                <m:e>
                                  <m:r>
                                    <a:rPr lang="en-GB" i="1">
                                      <a:solidFill>
                                        <a:srgbClr val="0070C0"/>
                                      </a:solidFill>
                                      <a:latin typeface="Cambria Math" panose="02040503050406030204" pitchFamily="18" charset="0"/>
                                    </a:rPr>
                                    <m:t>𝑎</m:t>
                                  </m:r>
                                </m:e>
                                <m:sub>
                                  <m:r>
                                    <a:rPr lang="en-GB" i="1">
                                      <a:solidFill>
                                        <a:srgbClr val="0070C0"/>
                                      </a:solidFill>
                                      <a:latin typeface="Cambria Math" panose="02040503050406030204" pitchFamily="18" charset="0"/>
                                    </a:rPr>
                                    <m:t>𝑖</m:t>
                                  </m:r>
                                </m:sub>
                              </m:sSub>
                              <m:r>
                                <a:rPr lang="en-GB" i="1">
                                  <a:solidFill>
                                    <a:srgbClr val="0070C0"/>
                                  </a:solidFill>
                                  <a:latin typeface="Cambria Math" panose="02040503050406030204" pitchFamily="18" charset="0"/>
                                </a:rPr>
                                <m:t>𝑅</m:t>
                              </m:r>
                            </m:e>
                            <m:sub>
                              <m:r>
                                <a:rPr lang="en-GB" i="1">
                                  <a:solidFill>
                                    <a:srgbClr val="0070C0"/>
                                  </a:solidFill>
                                  <a:latin typeface="Cambria Math" panose="02040503050406030204" pitchFamily="18" charset="0"/>
                                </a:rPr>
                                <m:t>𝑖</m:t>
                              </m:r>
                            </m:sub>
                          </m:sSub>
                        </m:e>
                      </m:nary>
                    </m:oMath>
                  </m:oMathPara>
                </a14:m>
                <a:endParaRPr lang="it-IT" dirty="0" smtClean="0">
                  <a:solidFill>
                    <a:srgbClr val="0070C0"/>
                  </a:solidFill>
                </a:endParaRPr>
              </a:p>
              <a:p>
                <a:pPr/>
                <a14:m>
                  <m:oMathPara xmlns:m="http://schemas.openxmlformats.org/officeDocument/2006/math">
                    <m:oMathParaPr>
                      <m:jc m:val="centerGroup"/>
                    </m:oMathParaPr>
                    <m:oMath xmlns:m="http://schemas.openxmlformats.org/officeDocument/2006/math">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𝑏</m:t>
                              </m:r>
                            </m:e>
                            <m:sub>
                              <m:r>
                                <a:rPr lang="en-GB" i="1">
                                  <a:solidFill>
                                    <a:srgbClr val="0070C0"/>
                                  </a:solidFill>
                                  <a:latin typeface="Cambria Math" panose="02040503050406030204" pitchFamily="18" charset="0"/>
                                </a:rPr>
                                <m:t>𝑖</m:t>
                              </m:r>
                            </m:sub>
                          </m:sSub>
                        </m:e>
                      </m:nary>
                      <m:r>
                        <a:rPr lang="en-GB" i="1">
                          <a:solidFill>
                            <a:srgbClr val="0070C0"/>
                          </a:solidFill>
                          <a:latin typeface="Cambria Math" panose="02040503050406030204" pitchFamily="18" charset="0"/>
                        </a:rPr>
                        <m:t>𝑑𝑡</m:t>
                      </m:r>
                      <m:r>
                        <a:rPr lang="en-GB" i="1">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smtClean="0">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𝑎</m:t>
                              </m:r>
                            </m:e>
                            <m:sub>
                              <m:r>
                                <a:rPr lang="en-GB" b="0" i="1" smtClean="0">
                                  <a:solidFill>
                                    <a:srgbClr val="0070C0"/>
                                  </a:solidFill>
                                  <a:latin typeface="Cambria Math" panose="02040503050406030204" pitchFamily="18" charset="0"/>
                                </a:rPr>
                                <m:t>𝑖</m:t>
                              </m:r>
                            </m:sub>
                          </m:sSub>
                          <m:sSub>
                            <m:sSubPr>
                              <m:ctrlPr>
                                <a:rPr lang="en-GB" i="1" smtClean="0">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𝑏</m:t>
                              </m:r>
                            </m:e>
                            <m:sub>
                              <m:r>
                                <a:rPr lang="en-GB" b="0" i="1" smtClean="0">
                                  <a:solidFill>
                                    <a:srgbClr val="0070C0"/>
                                  </a:solidFill>
                                  <a:latin typeface="Cambria Math" panose="02040503050406030204" pitchFamily="18" charset="0"/>
                                </a:rPr>
                                <m:t>𝑖</m:t>
                              </m:r>
                            </m:sub>
                          </m:sSub>
                        </m:e>
                      </m:nary>
                      <m:r>
                        <a:rPr lang="en-GB" i="1">
                          <a:solidFill>
                            <a:srgbClr val="0070C0"/>
                          </a:solidFill>
                          <a:latin typeface="Cambria Math" panose="02040503050406030204" pitchFamily="18" charset="0"/>
                        </a:rPr>
                        <m:t>𝑑𝑥</m:t>
                      </m:r>
                      <m:r>
                        <a:rPr lang="en-GB" i="1">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sSub>
                                <m:sSubPr>
                                  <m:ctrlPr>
                                    <a:rPr lang="en-GB" i="1">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𝑏</m:t>
                                  </m:r>
                                </m:e>
                                <m:sub>
                                  <m:r>
                                    <a:rPr lang="en-GB" i="1">
                                      <a:solidFill>
                                        <a:srgbClr val="0070C0"/>
                                      </a:solidFill>
                                      <a:latin typeface="Cambria Math" panose="02040503050406030204" pitchFamily="18" charset="0"/>
                                    </a:rPr>
                                    <m:t>𝑖</m:t>
                                  </m:r>
                                </m:sub>
                              </m:sSub>
                              <m:r>
                                <a:rPr lang="en-GB" i="1">
                                  <a:solidFill>
                                    <a:srgbClr val="0070C0"/>
                                  </a:solidFill>
                                  <a:latin typeface="Cambria Math" panose="02040503050406030204" pitchFamily="18" charset="0"/>
                                </a:rPr>
                                <m:t>𝑏</m:t>
                              </m:r>
                            </m:e>
                            <m:sub>
                              <m:r>
                                <a:rPr lang="en-GB" i="1">
                                  <a:solidFill>
                                    <a:srgbClr val="0070C0"/>
                                  </a:solidFill>
                                  <a:latin typeface="Cambria Math" panose="02040503050406030204" pitchFamily="18" charset="0"/>
                                </a:rPr>
                                <m:t>𝑖</m:t>
                              </m:r>
                            </m:sub>
                          </m:sSub>
                        </m:e>
                      </m:nary>
                      <m:r>
                        <a:rPr lang="en-GB" i="1">
                          <a:solidFill>
                            <a:srgbClr val="0070C0"/>
                          </a:solidFill>
                          <a:latin typeface="Cambria Math" panose="02040503050406030204" pitchFamily="18" charset="0"/>
                        </a:rPr>
                        <m:t>𝑑𝑦</m:t>
                      </m:r>
                      <m:r>
                        <a:rPr lang="en-GB">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sSub>
                                <m:sSubPr>
                                  <m:ctrlPr>
                                    <a:rPr lang="en-GB" i="1">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𝑏</m:t>
                                  </m:r>
                                </m:e>
                                <m:sub>
                                  <m:r>
                                    <a:rPr lang="en-GB" i="1">
                                      <a:solidFill>
                                        <a:srgbClr val="0070C0"/>
                                      </a:solidFill>
                                      <a:latin typeface="Cambria Math" panose="02040503050406030204" pitchFamily="18" charset="0"/>
                                    </a:rPr>
                                    <m:t>𝑖</m:t>
                                  </m:r>
                                </m:sub>
                              </m:sSub>
                              <m:r>
                                <a:rPr lang="en-GB" i="1">
                                  <a:solidFill>
                                    <a:srgbClr val="0070C0"/>
                                  </a:solidFill>
                                  <a:latin typeface="Cambria Math" panose="02040503050406030204" pitchFamily="18" charset="0"/>
                                </a:rPr>
                                <m:t>𝑐</m:t>
                              </m:r>
                            </m:e>
                            <m:sub>
                              <m:r>
                                <a:rPr lang="en-GB" i="1">
                                  <a:solidFill>
                                    <a:srgbClr val="0070C0"/>
                                  </a:solidFill>
                                  <a:latin typeface="Cambria Math" panose="02040503050406030204" pitchFamily="18" charset="0"/>
                                </a:rPr>
                                <m:t>𝑖</m:t>
                              </m:r>
                            </m:sub>
                          </m:sSub>
                        </m:e>
                      </m:nary>
                      <m:r>
                        <a:rPr lang="en-GB" i="1">
                          <a:solidFill>
                            <a:srgbClr val="0070C0"/>
                          </a:solidFill>
                          <a:latin typeface="Cambria Math" panose="02040503050406030204" pitchFamily="18" charset="0"/>
                        </a:rPr>
                        <m:t>𝑑𝑧</m:t>
                      </m:r>
                      <m:r>
                        <a:rPr lang="en-GB" i="1">
                          <a:solidFill>
                            <a:srgbClr val="0070C0"/>
                          </a:solidFill>
                          <a:latin typeface="Cambria Math" panose="02040503050406030204" pitchFamily="18" charset="0"/>
                        </a:rPr>
                        <m:t> </m:t>
                      </m:r>
                      <m:r>
                        <a:rPr lang="en-GB">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sSub>
                                <m:sSubPr>
                                  <m:ctrlPr>
                                    <a:rPr lang="en-GB" i="1">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𝑏</m:t>
                                  </m:r>
                                </m:e>
                                <m:sub>
                                  <m:r>
                                    <a:rPr lang="en-GB" i="1">
                                      <a:solidFill>
                                        <a:srgbClr val="0070C0"/>
                                      </a:solidFill>
                                      <a:latin typeface="Cambria Math" panose="02040503050406030204" pitchFamily="18" charset="0"/>
                                    </a:rPr>
                                    <m:t>𝑖</m:t>
                                  </m:r>
                                </m:sub>
                              </m:sSub>
                              <m:r>
                                <a:rPr lang="en-GB" i="1">
                                  <a:solidFill>
                                    <a:srgbClr val="0070C0"/>
                                  </a:solidFill>
                                  <a:latin typeface="Cambria Math" panose="02040503050406030204" pitchFamily="18" charset="0"/>
                                </a:rPr>
                                <m:t>𝑅</m:t>
                              </m:r>
                            </m:e>
                            <m:sub>
                              <m:r>
                                <a:rPr lang="en-GB" i="1">
                                  <a:solidFill>
                                    <a:srgbClr val="0070C0"/>
                                  </a:solidFill>
                                  <a:latin typeface="Cambria Math" panose="02040503050406030204" pitchFamily="18" charset="0"/>
                                </a:rPr>
                                <m:t>𝑖</m:t>
                              </m:r>
                            </m:sub>
                          </m:sSub>
                        </m:e>
                      </m:nary>
                    </m:oMath>
                  </m:oMathPara>
                </a14:m>
                <a:endParaRPr lang="it-IT" dirty="0" smtClean="0">
                  <a:solidFill>
                    <a:srgbClr val="0070C0"/>
                  </a:solidFill>
                </a:endParaRPr>
              </a:p>
              <a:p>
                <a:pPr/>
                <a14:m>
                  <m:oMathPara xmlns:m="http://schemas.openxmlformats.org/officeDocument/2006/math">
                    <m:oMathParaPr>
                      <m:jc m:val="centerGroup"/>
                    </m:oMathParaPr>
                    <m:oMath xmlns:m="http://schemas.openxmlformats.org/officeDocument/2006/math">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𝑐</m:t>
                              </m:r>
                            </m:e>
                            <m:sub>
                              <m:r>
                                <a:rPr lang="en-GB" i="1">
                                  <a:solidFill>
                                    <a:srgbClr val="0070C0"/>
                                  </a:solidFill>
                                  <a:latin typeface="Cambria Math" panose="02040503050406030204" pitchFamily="18" charset="0"/>
                                </a:rPr>
                                <m:t>𝑖</m:t>
                              </m:r>
                            </m:sub>
                          </m:sSub>
                        </m:e>
                      </m:nary>
                      <m:r>
                        <a:rPr lang="en-GB" i="1">
                          <a:solidFill>
                            <a:srgbClr val="0070C0"/>
                          </a:solidFill>
                          <a:latin typeface="Cambria Math" panose="02040503050406030204" pitchFamily="18" charset="0"/>
                        </a:rPr>
                        <m:t>𝑑𝑡</m:t>
                      </m:r>
                      <m:r>
                        <a:rPr lang="en-GB" i="1">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r>
                                <a:rPr lang="en-GB" i="1">
                                  <a:solidFill>
                                    <a:srgbClr val="0070C0"/>
                                  </a:solidFill>
                                  <a:latin typeface="Cambria Math" panose="02040503050406030204" pitchFamily="18" charset="0"/>
                                </a:rPr>
                                <m:t>𝑎</m:t>
                              </m:r>
                            </m:e>
                            <m:sub>
                              <m:r>
                                <a:rPr lang="en-GB" i="1">
                                  <a:solidFill>
                                    <a:srgbClr val="0070C0"/>
                                  </a:solidFill>
                                  <a:latin typeface="Cambria Math" panose="02040503050406030204" pitchFamily="18" charset="0"/>
                                </a:rPr>
                                <m:t>𝑖</m:t>
                              </m:r>
                            </m:sub>
                          </m:sSub>
                          <m:r>
                            <a:rPr lang="en-GB" b="0" i="1" smtClean="0">
                              <a:solidFill>
                                <a:srgbClr val="0070C0"/>
                              </a:solidFill>
                              <a:latin typeface="Cambria Math" panose="02040503050406030204" pitchFamily="18" charset="0"/>
                            </a:rPr>
                            <m:t>𝑐</m:t>
                          </m:r>
                        </m:e>
                      </m:nary>
                      <m:r>
                        <a:rPr lang="en-GB" i="1">
                          <a:solidFill>
                            <a:srgbClr val="0070C0"/>
                          </a:solidFill>
                          <a:latin typeface="Cambria Math" panose="02040503050406030204" pitchFamily="18" charset="0"/>
                        </a:rPr>
                        <m:t>𝑑𝑥</m:t>
                      </m:r>
                      <m:r>
                        <a:rPr lang="en-GB" i="1">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sSub>
                                <m:sSubPr>
                                  <m:ctrlPr>
                                    <a:rPr lang="en-GB" i="1">
                                      <a:solidFill>
                                        <a:srgbClr val="0070C0"/>
                                      </a:solidFill>
                                      <a:latin typeface="Cambria Math" panose="02040503050406030204" pitchFamily="18" charset="0"/>
                                    </a:rPr>
                                  </m:ctrlPr>
                                </m:sSubPr>
                                <m:e>
                                  <m:r>
                                    <a:rPr lang="en-GB" i="1">
                                      <a:solidFill>
                                        <a:srgbClr val="0070C0"/>
                                      </a:solidFill>
                                      <a:latin typeface="Cambria Math" panose="02040503050406030204" pitchFamily="18" charset="0"/>
                                    </a:rPr>
                                    <m:t>𝑎</m:t>
                                  </m:r>
                                </m:e>
                                <m:sub>
                                  <m:r>
                                    <a:rPr lang="en-GB" i="1">
                                      <a:solidFill>
                                        <a:srgbClr val="0070C0"/>
                                      </a:solidFill>
                                      <a:latin typeface="Cambria Math" panose="02040503050406030204" pitchFamily="18" charset="0"/>
                                    </a:rPr>
                                    <m:t>𝑖</m:t>
                                  </m:r>
                                </m:sub>
                              </m:sSub>
                              <m:r>
                                <a:rPr lang="en-GB" b="0" i="1" smtClean="0">
                                  <a:solidFill>
                                    <a:srgbClr val="0070C0"/>
                                  </a:solidFill>
                                  <a:latin typeface="Cambria Math" panose="02040503050406030204" pitchFamily="18" charset="0"/>
                                </a:rPr>
                                <m:t>𝑐</m:t>
                              </m:r>
                            </m:e>
                            <m:sub>
                              <m:r>
                                <a:rPr lang="en-GB" i="1">
                                  <a:solidFill>
                                    <a:srgbClr val="0070C0"/>
                                  </a:solidFill>
                                  <a:latin typeface="Cambria Math" panose="02040503050406030204" pitchFamily="18" charset="0"/>
                                </a:rPr>
                                <m:t>𝑖</m:t>
                              </m:r>
                            </m:sub>
                          </m:sSub>
                        </m:e>
                      </m:nary>
                      <m:r>
                        <a:rPr lang="en-GB" i="1">
                          <a:solidFill>
                            <a:srgbClr val="0070C0"/>
                          </a:solidFill>
                          <a:latin typeface="Cambria Math" panose="02040503050406030204" pitchFamily="18" charset="0"/>
                        </a:rPr>
                        <m:t>𝑑𝑦</m:t>
                      </m:r>
                      <m:r>
                        <a:rPr lang="en-GB">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sSub>
                                <m:sSubPr>
                                  <m:ctrlPr>
                                    <a:rPr lang="en-GB" i="1">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𝑐</m:t>
                                  </m:r>
                                </m:e>
                                <m:sub>
                                  <m:r>
                                    <a:rPr lang="en-GB" i="1">
                                      <a:solidFill>
                                        <a:srgbClr val="0070C0"/>
                                      </a:solidFill>
                                      <a:latin typeface="Cambria Math" panose="02040503050406030204" pitchFamily="18" charset="0"/>
                                    </a:rPr>
                                    <m:t>𝑖</m:t>
                                  </m:r>
                                </m:sub>
                              </m:sSub>
                              <m:r>
                                <a:rPr lang="en-GB" i="1">
                                  <a:solidFill>
                                    <a:srgbClr val="0070C0"/>
                                  </a:solidFill>
                                  <a:latin typeface="Cambria Math" panose="02040503050406030204" pitchFamily="18" charset="0"/>
                                </a:rPr>
                                <m:t>𝑐</m:t>
                              </m:r>
                            </m:e>
                            <m:sub>
                              <m:r>
                                <a:rPr lang="en-GB" i="1">
                                  <a:solidFill>
                                    <a:srgbClr val="0070C0"/>
                                  </a:solidFill>
                                  <a:latin typeface="Cambria Math" panose="02040503050406030204" pitchFamily="18" charset="0"/>
                                </a:rPr>
                                <m:t>𝑖</m:t>
                              </m:r>
                            </m:sub>
                          </m:sSub>
                        </m:e>
                      </m:nary>
                      <m:r>
                        <a:rPr lang="en-GB" i="1">
                          <a:solidFill>
                            <a:srgbClr val="0070C0"/>
                          </a:solidFill>
                          <a:latin typeface="Cambria Math" panose="02040503050406030204" pitchFamily="18" charset="0"/>
                        </a:rPr>
                        <m:t>𝑑𝑧</m:t>
                      </m:r>
                      <m:r>
                        <a:rPr lang="en-GB" i="1">
                          <a:solidFill>
                            <a:srgbClr val="0070C0"/>
                          </a:solidFill>
                          <a:latin typeface="Cambria Math" panose="02040503050406030204" pitchFamily="18" charset="0"/>
                        </a:rPr>
                        <m:t> </m:t>
                      </m:r>
                      <m:r>
                        <a:rPr lang="en-GB">
                          <a:solidFill>
                            <a:srgbClr val="0070C0"/>
                          </a:solidFill>
                          <a:latin typeface="Cambria Math" panose="02040503050406030204" pitchFamily="18" charset="0"/>
                        </a:rPr>
                        <m:t>=</m:t>
                      </m:r>
                      <m:nary>
                        <m:naryPr>
                          <m:chr m:val="∑"/>
                          <m:subHide m:val="on"/>
                          <m:supHide m:val="on"/>
                          <m:ctrlPr>
                            <a:rPr lang="en-GB" i="1">
                              <a:solidFill>
                                <a:srgbClr val="0070C0"/>
                              </a:solidFill>
                              <a:latin typeface="Cambria Math" panose="02040503050406030204" pitchFamily="18" charset="0"/>
                            </a:rPr>
                          </m:ctrlPr>
                        </m:naryPr>
                        <m:sub/>
                        <m:sup/>
                        <m:e>
                          <m:sSub>
                            <m:sSubPr>
                              <m:ctrlPr>
                                <a:rPr lang="en-GB" i="1">
                                  <a:solidFill>
                                    <a:srgbClr val="0070C0"/>
                                  </a:solidFill>
                                  <a:latin typeface="Cambria Math" panose="02040503050406030204" pitchFamily="18" charset="0"/>
                                </a:rPr>
                              </m:ctrlPr>
                            </m:sSubPr>
                            <m:e>
                              <m:sSub>
                                <m:sSubPr>
                                  <m:ctrlPr>
                                    <a:rPr lang="en-GB" i="1">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𝑏</m:t>
                                  </m:r>
                                </m:e>
                                <m:sub>
                                  <m:r>
                                    <a:rPr lang="en-GB" i="1">
                                      <a:solidFill>
                                        <a:srgbClr val="0070C0"/>
                                      </a:solidFill>
                                      <a:latin typeface="Cambria Math" panose="02040503050406030204" pitchFamily="18" charset="0"/>
                                    </a:rPr>
                                    <m:t>𝑖</m:t>
                                  </m:r>
                                </m:sub>
                              </m:sSub>
                              <m:r>
                                <a:rPr lang="en-GB" i="1">
                                  <a:solidFill>
                                    <a:srgbClr val="0070C0"/>
                                  </a:solidFill>
                                  <a:latin typeface="Cambria Math" panose="02040503050406030204" pitchFamily="18" charset="0"/>
                                </a:rPr>
                                <m:t>𝑅</m:t>
                              </m:r>
                            </m:e>
                            <m:sub>
                              <m:r>
                                <a:rPr lang="en-GB" i="1">
                                  <a:solidFill>
                                    <a:srgbClr val="0070C0"/>
                                  </a:solidFill>
                                  <a:latin typeface="Cambria Math" panose="02040503050406030204" pitchFamily="18" charset="0"/>
                                </a:rPr>
                                <m:t>𝑖</m:t>
                              </m:r>
                            </m:sub>
                          </m:sSub>
                        </m:e>
                      </m:nary>
                    </m:oMath>
                  </m:oMathPara>
                </a14:m>
                <a:endParaRPr lang="it-IT" dirty="0">
                  <a:solidFill>
                    <a:srgbClr val="0070C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259632" y="1844824"/>
                <a:ext cx="5962338" cy="2683042"/>
              </a:xfrm>
              <a:prstGeom prst="rect">
                <a:avLst/>
              </a:prstGeom>
              <a:blipFill rotWithShape="0">
                <a:blip r:embed="rId3"/>
                <a:stretch>
                  <a:fillRect/>
                </a:stretch>
              </a:blipFill>
            </p:spPr>
            <p:txBody>
              <a:bodyPr/>
              <a:lstStyle/>
              <a:p>
                <a:r>
                  <a:rPr lang="it-IT">
                    <a:noFill/>
                  </a:rPr>
                  <a:t> </a:t>
                </a:r>
              </a:p>
            </p:txBody>
          </p:sp>
        </mc:Fallback>
      </mc:AlternateContent>
      <p:sp>
        <p:nvSpPr>
          <p:cNvPr id="3" name="TextBox 2"/>
          <p:cNvSpPr txBox="1"/>
          <p:nvPr/>
        </p:nvSpPr>
        <p:spPr>
          <a:xfrm>
            <a:off x="611560" y="1417503"/>
            <a:ext cx="2726387" cy="369332"/>
          </a:xfrm>
          <a:prstGeom prst="rect">
            <a:avLst/>
          </a:prstGeom>
          <a:noFill/>
        </p:spPr>
        <p:txBody>
          <a:bodyPr wrap="none" rtlCol="0">
            <a:spAutoFit/>
          </a:bodyPr>
          <a:lstStyle/>
          <a:p>
            <a:r>
              <a:rPr lang="en-GB" dirty="0" smtClean="0"/>
              <a:t>Il Sistema da </a:t>
            </a:r>
            <a:r>
              <a:rPr lang="en-GB" dirty="0" err="1" smtClean="0"/>
              <a:t>risolvere</a:t>
            </a:r>
            <a:r>
              <a:rPr lang="en-GB" dirty="0" smtClean="0"/>
              <a:t> </a:t>
            </a:r>
            <a:r>
              <a:rPr lang="en-GB" dirty="0" err="1" smtClean="0"/>
              <a:t>sarà</a:t>
            </a:r>
            <a:r>
              <a:rPr lang="en-GB" dirty="0" smtClean="0"/>
              <a:t>:</a:t>
            </a:r>
            <a:endParaRPr lang="it-IT" dirty="0"/>
          </a:p>
        </p:txBody>
      </p:sp>
      <p:sp>
        <p:nvSpPr>
          <p:cNvPr id="4" name="TextBox 3"/>
          <p:cNvSpPr txBox="1"/>
          <p:nvPr/>
        </p:nvSpPr>
        <p:spPr>
          <a:xfrm>
            <a:off x="827584" y="4585855"/>
            <a:ext cx="7355219" cy="646331"/>
          </a:xfrm>
          <a:prstGeom prst="rect">
            <a:avLst/>
          </a:prstGeom>
          <a:noFill/>
        </p:spPr>
        <p:txBody>
          <a:bodyPr wrap="none" rtlCol="0">
            <a:spAutoFit/>
          </a:bodyPr>
          <a:lstStyle/>
          <a:p>
            <a:r>
              <a:rPr lang="en-GB" dirty="0" err="1" smtClean="0"/>
              <a:t>Questo</a:t>
            </a:r>
            <a:r>
              <a:rPr lang="en-GB" dirty="0" smtClean="0"/>
              <a:t> </a:t>
            </a:r>
            <a:r>
              <a:rPr lang="en-GB" dirty="0" err="1" smtClean="0"/>
              <a:t>sistema</a:t>
            </a:r>
            <a:r>
              <a:rPr lang="en-GB" dirty="0" smtClean="0"/>
              <a:t> </a:t>
            </a:r>
            <a:r>
              <a:rPr lang="en-GB" dirty="0" err="1" smtClean="0"/>
              <a:t>può</a:t>
            </a:r>
            <a:r>
              <a:rPr lang="en-GB" dirty="0" smtClean="0"/>
              <a:t> </a:t>
            </a:r>
            <a:r>
              <a:rPr lang="en-GB" dirty="0" err="1" smtClean="0"/>
              <a:t>essere</a:t>
            </a:r>
            <a:r>
              <a:rPr lang="en-GB" dirty="0" smtClean="0"/>
              <a:t> </a:t>
            </a:r>
            <a:r>
              <a:rPr lang="en-GB" dirty="0" err="1" smtClean="0"/>
              <a:t>risolto</a:t>
            </a:r>
            <a:r>
              <a:rPr lang="en-GB" dirty="0" smtClean="0"/>
              <a:t> con </a:t>
            </a:r>
            <a:r>
              <a:rPr lang="en-GB" dirty="0" err="1" smtClean="0"/>
              <a:t>il</a:t>
            </a:r>
            <a:r>
              <a:rPr lang="en-GB" dirty="0" smtClean="0"/>
              <a:t> </a:t>
            </a:r>
            <a:r>
              <a:rPr lang="en-GB" dirty="0" err="1" smtClean="0"/>
              <a:t>soilito</a:t>
            </a:r>
            <a:r>
              <a:rPr lang="en-GB" dirty="0" smtClean="0"/>
              <a:t> Sistema </a:t>
            </a:r>
            <a:r>
              <a:rPr lang="en-GB" dirty="0" err="1" smtClean="0"/>
              <a:t>della</a:t>
            </a:r>
            <a:r>
              <a:rPr lang="en-GB" dirty="0" smtClean="0"/>
              <a:t> </a:t>
            </a:r>
            <a:r>
              <a:rPr lang="en-GB" dirty="0" err="1" smtClean="0"/>
              <a:t>matrice</a:t>
            </a:r>
            <a:r>
              <a:rPr lang="en-GB" dirty="0" smtClean="0"/>
              <a:t> </a:t>
            </a:r>
            <a:r>
              <a:rPr lang="en-GB" dirty="0" err="1" smtClean="0"/>
              <a:t>inversa</a:t>
            </a:r>
            <a:r>
              <a:rPr lang="en-GB" dirty="0" smtClean="0"/>
              <a:t>.</a:t>
            </a:r>
          </a:p>
          <a:p>
            <a:r>
              <a:rPr lang="en-GB" dirty="0" smtClean="0"/>
              <a:t>Il </a:t>
            </a:r>
            <a:r>
              <a:rPr lang="en-GB" dirty="0" err="1" smtClean="0"/>
              <a:t>nuovo</a:t>
            </a:r>
            <a:r>
              <a:rPr lang="en-GB" dirty="0" smtClean="0"/>
              <a:t> tempo </a:t>
            </a:r>
            <a:r>
              <a:rPr lang="en-GB" dirty="0" err="1" smtClean="0"/>
              <a:t>origine</a:t>
            </a:r>
            <a:r>
              <a:rPr lang="en-GB" dirty="0" smtClean="0"/>
              <a:t> </a:t>
            </a:r>
            <a:r>
              <a:rPr lang="en-GB" dirty="0" err="1" smtClean="0"/>
              <a:t>ed</a:t>
            </a:r>
            <a:r>
              <a:rPr lang="en-GB" dirty="0" smtClean="0"/>
              <a:t> </a:t>
            </a:r>
            <a:r>
              <a:rPr lang="en-GB" dirty="0" err="1" smtClean="0"/>
              <a:t>epicentro</a:t>
            </a:r>
            <a:r>
              <a:rPr lang="en-GB" dirty="0" smtClean="0"/>
              <a:t>  </a:t>
            </a:r>
            <a:endParaRPr lang="it-IT" dirty="0"/>
          </a:p>
        </p:txBody>
      </p:sp>
      <mc:AlternateContent xmlns:mc="http://schemas.openxmlformats.org/markup-compatibility/2006" xmlns:a14="http://schemas.microsoft.com/office/drawing/2010/main">
        <mc:Choice Requires="a14">
          <p:sp>
            <p:nvSpPr>
              <p:cNvPr id="7" name="TextBox 6"/>
              <p:cNvSpPr txBox="1"/>
              <p:nvPr/>
            </p:nvSpPr>
            <p:spPr>
              <a:xfrm>
                <a:off x="2843808" y="5301208"/>
                <a:ext cx="30948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solidFill>
                            <a:srgbClr val="0070C0"/>
                          </a:solidFill>
                          <a:latin typeface="Cambria Math" panose="02040503050406030204" pitchFamily="18" charset="0"/>
                        </a:rPr>
                        <m:t>𝑡</m:t>
                      </m:r>
                      <m:r>
                        <a:rPr lang="en-GB" b="0" i="1" smtClean="0">
                          <a:solidFill>
                            <a:srgbClr val="0070C0"/>
                          </a:solidFill>
                          <a:latin typeface="Cambria Math" panose="02040503050406030204" pitchFamily="18" charset="0"/>
                        </a:rPr>
                        <m:t>+</m:t>
                      </m:r>
                      <m:r>
                        <a:rPr lang="en-GB" b="0" i="1" smtClean="0">
                          <a:solidFill>
                            <a:srgbClr val="0070C0"/>
                          </a:solidFill>
                          <a:latin typeface="Cambria Math" panose="02040503050406030204" pitchFamily="18" charset="0"/>
                        </a:rPr>
                        <m:t>𝑑𝑡</m:t>
                      </m:r>
                      <m:r>
                        <a:rPr lang="en-GB" b="0" i="1" smtClean="0">
                          <a:solidFill>
                            <a:srgbClr val="0070C0"/>
                          </a:solidFill>
                          <a:latin typeface="Cambria Math" panose="02040503050406030204" pitchFamily="18" charset="0"/>
                        </a:rPr>
                        <m:t>, (</m:t>
                      </m:r>
                      <m:r>
                        <a:rPr lang="en-GB" b="0" i="1" smtClean="0">
                          <a:solidFill>
                            <a:srgbClr val="0070C0"/>
                          </a:solidFill>
                          <a:latin typeface="Cambria Math" panose="02040503050406030204" pitchFamily="18" charset="0"/>
                        </a:rPr>
                        <m:t>𝑥</m:t>
                      </m:r>
                      <m:r>
                        <a:rPr lang="en-GB" b="0" i="1" smtClean="0">
                          <a:solidFill>
                            <a:srgbClr val="0070C0"/>
                          </a:solidFill>
                          <a:latin typeface="Cambria Math" panose="02040503050406030204" pitchFamily="18" charset="0"/>
                        </a:rPr>
                        <m:t>+</m:t>
                      </m:r>
                      <m:r>
                        <a:rPr lang="en-GB" b="0" i="1" smtClean="0">
                          <a:solidFill>
                            <a:srgbClr val="0070C0"/>
                          </a:solidFill>
                          <a:latin typeface="Cambria Math" panose="02040503050406030204" pitchFamily="18" charset="0"/>
                        </a:rPr>
                        <m:t>𝑑𝑥</m:t>
                      </m:r>
                      <m:r>
                        <a:rPr lang="en-GB" b="0" i="1" smtClean="0">
                          <a:solidFill>
                            <a:srgbClr val="0070C0"/>
                          </a:solidFill>
                          <a:latin typeface="Cambria Math" panose="02040503050406030204" pitchFamily="18" charset="0"/>
                        </a:rPr>
                        <m:t>,</m:t>
                      </m:r>
                      <m:r>
                        <a:rPr lang="en-GB" b="0" i="1" smtClean="0">
                          <a:solidFill>
                            <a:srgbClr val="0070C0"/>
                          </a:solidFill>
                          <a:latin typeface="Cambria Math" panose="02040503050406030204" pitchFamily="18" charset="0"/>
                        </a:rPr>
                        <m:t>𝑦</m:t>
                      </m:r>
                      <m:r>
                        <a:rPr lang="en-GB" b="0" i="1" smtClean="0">
                          <a:solidFill>
                            <a:srgbClr val="0070C0"/>
                          </a:solidFill>
                          <a:latin typeface="Cambria Math" panose="02040503050406030204" pitchFamily="18" charset="0"/>
                        </a:rPr>
                        <m:t>+</m:t>
                      </m:r>
                      <m:r>
                        <a:rPr lang="en-GB" b="0" i="1" smtClean="0">
                          <a:solidFill>
                            <a:srgbClr val="0070C0"/>
                          </a:solidFill>
                          <a:latin typeface="Cambria Math" panose="02040503050406030204" pitchFamily="18" charset="0"/>
                        </a:rPr>
                        <m:t>𝑑𝑦</m:t>
                      </m:r>
                      <m:r>
                        <a:rPr lang="en-GB" b="0" i="1" smtClean="0">
                          <a:solidFill>
                            <a:srgbClr val="0070C0"/>
                          </a:solidFill>
                          <a:latin typeface="Cambria Math" panose="02040503050406030204" pitchFamily="18" charset="0"/>
                        </a:rPr>
                        <m:t>,</m:t>
                      </m:r>
                      <m:r>
                        <a:rPr lang="en-GB" b="0" i="1" smtClean="0">
                          <a:solidFill>
                            <a:srgbClr val="0070C0"/>
                          </a:solidFill>
                          <a:latin typeface="Cambria Math" panose="02040503050406030204" pitchFamily="18" charset="0"/>
                        </a:rPr>
                        <m:t>𝑧</m:t>
                      </m:r>
                      <m:r>
                        <a:rPr lang="en-GB" b="0" i="1" smtClean="0">
                          <a:solidFill>
                            <a:srgbClr val="0070C0"/>
                          </a:solidFill>
                          <a:latin typeface="Cambria Math" panose="02040503050406030204" pitchFamily="18" charset="0"/>
                        </a:rPr>
                        <m:t>+</m:t>
                      </m:r>
                      <m:r>
                        <a:rPr lang="en-GB" b="0" i="1" smtClean="0">
                          <a:solidFill>
                            <a:srgbClr val="0070C0"/>
                          </a:solidFill>
                          <a:latin typeface="Cambria Math" panose="02040503050406030204" pitchFamily="18" charset="0"/>
                        </a:rPr>
                        <m:t>𝑑𝑧</m:t>
                      </m:r>
                      <m:r>
                        <a:rPr lang="en-GB" b="0" i="1" smtClean="0">
                          <a:solidFill>
                            <a:srgbClr val="0070C0"/>
                          </a:solidFill>
                          <a:latin typeface="Cambria Math" panose="02040503050406030204" pitchFamily="18" charset="0"/>
                        </a:rPr>
                        <m:t>)</m:t>
                      </m:r>
                    </m:oMath>
                  </m:oMathPara>
                </a14:m>
                <a:endParaRPr lang="it-IT" dirty="0">
                  <a:solidFill>
                    <a:srgbClr val="0070C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843808" y="5301208"/>
                <a:ext cx="3094886" cy="276999"/>
              </a:xfrm>
              <a:prstGeom prst="rect">
                <a:avLst/>
              </a:prstGeom>
              <a:blipFill rotWithShape="0">
                <a:blip r:embed="rId4"/>
                <a:stretch>
                  <a:fillRect l="-1183" t="-4444" r="-2367" b="-35556"/>
                </a:stretch>
              </a:blipFill>
            </p:spPr>
            <p:txBody>
              <a:bodyPr/>
              <a:lstStyle/>
              <a:p>
                <a:r>
                  <a:rPr lang="it-IT">
                    <a:noFill/>
                  </a:rPr>
                  <a:t> </a:t>
                </a:r>
              </a:p>
            </p:txBody>
          </p:sp>
        </mc:Fallback>
      </mc:AlternateContent>
      <p:sp>
        <p:nvSpPr>
          <p:cNvPr id="8" name="TextBox 7"/>
          <p:cNvSpPr txBox="1"/>
          <p:nvPr/>
        </p:nvSpPr>
        <p:spPr>
          <a:xfrm>
            <a:off x="827584" y="5877272"/>
            <a:ext cx="7992888" cy="646331"/>
          </a:xfrm>
          <a:prstGeom prst="rect">
            <a:avLst/>
          </a:prstGeom>
          <a:noFill/>
        </p:spPr>
        <p:txBody>
          <a:bodyPr wrap="square" rtlCol="0">
            <a:spAutoFit/>
          </a:bodyPr>
          <a:lstStyle/>
          <a:p>
            <a:r>
              <a:rPr lang="en-GB" dirty="0" err="1" smtClean="0"/>
              <a:t>Vengono</a:t>
            </a:r>
            <a:r>
              <a:rPr lang="en-GB" dirty="0" smtClean="0"/>
              <a:t> </a:t>
            </a:r>
            <a:r>
              <a:rPr lang="en-GB" dirty="0" err="1" smtClean="0"/>
              <a:t>usati</a:t>
            </a:r>
            <a:r>
              <a:rPr lang="en-GB" dirty="0" smtClean="0"/>
              <a:t> per la </a:t>
            </a:r>
            <a:r>
              <a:rPr lang="en-GB" dirty="0" err="1" smtClean="0"/>
              <a:t>nuova</a:t>
            </a:r>
            <a:r>
              <a:rPr lang="en-GB" dirty="0" smtClean="0"/>
              <a:t> </a:t>
            </a:r>
            <a:r>
              <a:rPr lang="en-GB" dirty="0" err="1" smtClean="0"/>
              <a:t>iterazione</a:t>
            </a:r>
            <a:r>
              <a:rPr lang="en-GB" dirty="0" smtClean="0"/>
              <a:t> </a:t>
            </a:r>
            <a:r>
              <a:rPr lang="en-GB" dirty="0" err="1" smtClean="0"/>
              <a:t>finchè</a:t>
            </a:r>
            <a:r>
              <a:rPr lang="en-GB" dirty="0" smtClean="0"/>
              <a:t> non </a:t>
            </a:r>
            <a:r>
              <a:rPr lang="en-GB" dirty="0" err="1" smtClean="0"/>
              <a:t>viene</a:t>
            </a:r>
            <a:r>
              <a:rPr lang="en-GB" dirty="0" smtClean="0"/>
              <a:t> </a:t>
            </a:r>
            <a:r>
              <a:rPr lang="en-GB" dirty="0" err="1" smtClean="0"/>
              <a:t>soddisfatto</a:t>
            </a:r>
            <a:r>
              <a:rPr lang="en-GB" dirty="0" smtClean="0"/>
              <a:t> un </a:t>
            </a:r>
            <a:r>
              <a:rPr lang="en-GB" dirty="0" err="1" smtClean="0"/>
              <a:t>criterio</a:t>
            </a:r>
            <a:r>
              <a:rPr lang="en-GB" dirty="0" smtClean="0"/>
              <a:t> di </a:t>
            </a:r>
            <a:r>
              <a:rPr lang="en-GB" dirty="0" err="1" smtClean="0"/>
              <a:t>arresto</a:t>
            </a:r>
            <a:r>
              <a:rPr lang="en-GB" dirty="0" smtClean="0"/>
              <a:t>.</a:t>
            </a:r>
            <a:endParaRPr lang="it-IT" dirty="0"/>
          </a:p>
        </p:txBody>
      </p:sp>
    </p:spTree>
    <p:extLst>
      <p:ext uri="{BB962C8B-B14F-4D97-AF65-F5344CB8AC3E}">
        <p14:creationId xmlns:p14="http://schemas.microsoft.com/office/powerpoint/2010/main" val="2584127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1412776"/>
            <a:ext cx="7704856" cy="923330"/>
          </a:xfrm>
          <a:prstGeom prst="rect">
            <a:avLst/>
          </a:prstGeom>
          <a:noFill/>
        </p:spPr>
        <p:txBody>
          <a:bodyPr wrap="square" rtlCol="0">
            <a:spAutoFit/>
          </a:bodyPr>
          <a:lstStyle/>
          <a:p>
            <a:pPr algn="just"/>
            <a:r>
              <a:rPr lang="en-GB" dirty="0" smtClean="0"/>
              <a:t>Il </a:t>
            </a:r>
            <a:r>
              <a:rPr lang="en-GB" dirty="0" err="1" smtClean="0"/>
              <a:t>problema</a:t>
            </a:r>
            <a:r>
              <a:rPr lang="en-GB" dirty="0" smtClean="0"/>
              <a:t> </a:t>
            </a:r>
            <a:r>
              <a:rPr lang="en-GB" dirty="0" err="1" smtClean="0"/>
              <a:t>può</a:t>
            </a:r>
            <a:r>
              <a:rPr lang="en-GB" dirty="0" smtClean="0"/>
              <a:t> </a:t>
            </a:r>
            <a:r>
              <a:rPr lang="en-GB" dirty="0" err="1" smtClean="0"/>
              <a:t>essre</a:t>
            </a:r>
            <a:r>
              <a:rPr lang="en-GB" dirty="0" smtClean="0"/>
              <a:t> </a:t>
            </a:r>
            <a:r>
              <a:rPr lang="en-GB" dirty="0" err="1" smtClean="0"/>
              <a:t>impostato</a:t>
            </a:r>
            <a:r>
              <a:rPr lang="en-GB" dirty="0" smtClean="0"/>
              <a:t> </a:t>
            </a:r>
            <a:r>
              <a:rPr lang="en-GB" dirty="0" err="1" smtClean="0"/>
              <a:t>schematicamente</a:t>
            </a:r>
            <a:r>
              <a:rPr lang="en-GB" dirty="0" smtClean="0"/>
              <a:t> </a:t>
            </a:r>
            <a:r>
              <a:rPr lang="en-GB" dirty="0" err="1" smtClean="0"/>
              <a:t>usando</a:t>
            </a:r>
            <a:r>
              <a:rPr lang="en-GB" dirty="0" smtClean="0"/>
              <a:t> le </a:t>
            </a:r>
            <a:r>
              <a:rPr lang="en-GB" dirty="0" err="1" smtClean="0"/>
              <a:t>matrici</a:t>
            </a:r>
            <a:r>
              <a:rPr lang="en-GB" dirty="0" smtClean="0"/>
              <a:t>.</a:t>
            </a:r>
          </a:p>
          <a:p>
            <a:pPr algn="just"/>
            <a:r>
              <a:rPr lang="en-GB" dirty="0" smtClean="0"/>
              <a:t>Si </a:t>
            </a:r>
            <a:r>
              <a:rPr lang="en-GB" dirty="0" err="1" smtClean="0"/>
              <a:t>vuole</a:t>
            </a:r>
            <a:r>
              <a:rPr lang="en-GB" dirty="0" smtClean="0"/>
              <a:t> </a:t>
            </a:r>
            <a:r>
              <a:rPr lang="en-GB" dirty="0" err="1" smtClean="0"/>
              <a:t>minimizzare</a:t>
            </a:r>
            <a:r>
              <a:rPr lang="en-GB" dirty="0" smtClean="0"/>
              <a:t> la </a:t>
            </a:r>
            <a:r>
              <a:rPr lang="en-GB" dirty="0" err="1" smtClean="0"/>
              <a:t>somma</a:t>
            </a:r>
            <a:r>
              <a:rPr lang="en-GB" dirty="0" smtClean="0"/>
              <a:t> </a:t>
            </a:r>
            <a:r>
              <a:rPr lang="en-GB" dirty="0" err="1" smtClean="0"/>
              <a:t>dei</a:t>
            </a:r>
            <a:r>
              <a:rPr lang="en-GB" dirty="0" smtClean="0"/>
              <a:t> </a:t>
            </a:r>
            <a:r>
              <a:rPr lang="en-GB" dirty="0" err="1" smtClean="0"/>
              <a:t>quadrati</a:t>
            </a:r>
            <a:r>
              <a:rPr lang="en-GB" dirty="0" smtClean="0"/>
              <a:t> </a:t>
            </a:r>
            <a:r>
              <a:rPr lang="en-GB" dirty="0" err="1" smtClean="0"/>
              <a:t>dei</a:t>
            </a:r>
            <a:r>
              <a:rPr lang="en-GB" dirty="0" smtClean="0"/>
              <a:t> </a:t>
            </a:r>
            <a:r>
              <a:rPr lang="en-GB" dirty="0" err="1" smtClean="0"/>
              <a:t>residui</a:t>
            </a:r>
            <a:r>
              <a:rPr lang="en-GB" dirty="0" smtClean="0"/>
              <a:t> </a:t>
            </a:r>
            <a:r>
              <a:rPr lang="en-GB" dirty="0" err="1" smtClean="0"/>
              <a:t>R</a:t>
            </a:r>
            <a:r>
              <a:rPr lang="en-GB" baseline="-25000" dirty="0" err="1" smtClean="0"/>
              <a:t>i</a:t>
            </a:r>
            <a:r>
              <a:rPr lang="en-GB" baseline="-25000" dirty="0" smtClean="0"/>
              <a:t> </a:t>
            </a:r>
            <a:r>
              <a:rPr lang="en-GB" dirty="0" err="1" smtClean="0"/>
              <a:t>alle</a:t>
            </a:r>
            <a:r>
              <a:rPr lang="en-GB" dirty="0" smtClean="0"/>
              <a:t> </a:t>
            </a:r>
            <a:r>
              <a:rPr lang="en-GB" dirty="0" err="1" smtClean="0"/>
              <a:t>varie</a:t>
            </a:r>
            <a:r>
              <a:rPr lang="en-GB" dirty="0" smtClean="0"/>
              <a:t> </a:t>
            </a:r>
            <a:r>
              <a:rPr lang="en-GB" dirty="0" err="1" smtClean="0"/>
              <a:t>stazioni</a:t>
            </a:r>
            <a:r>
              <a:rPr lang="en-GB" dirty="0" smtClean="0"/>
              <a:t>. </a:t>
            </a:r>
            <a:r>
              <a:rPr lang="en-GB" dirty="0" err="1" smtClean="0"/>
              <a:t>Possiamo</a:t>
            </a:r>
            <a:r>
              <a:rPr lang="en-GB" dirty="0" smtClean="0"/>
              <a:t> </a:t>
            </a:r>
            <a:r>
              <a:rPr lang="en-GB" dirty="0" err="1" smtClean="0"/>
              <a:t>esprimere</a:t>
            </a:r>
            <a:r>
              <a:rPr lang="en-GB" dirty="0" smtClean="0"/>
              <a:t> la </a:t>
            </a:r>
            <a:r>
              <a:rPr lang="en-GB" dirty="0" err="1" smtClean="0"/>
              <a:t>somma</a:t>
            </a:r>
            <a:r>
              <a:rPr lang="en-GB" dirty="0" smtClean="0"/>
              <a:t> come:</a:t>
            </a:r>
            <a:endParaRPr lang="it-IT" dirty="0"/>
          </a:p>
        </p:txBody>
      </p:sp>
      <mc:AlternateContent xmlns:mc="http://schemas.openxmlformats.org/markup-compatibility/2006" xmlns:a14="http://schemas.microsoft.com/office/drawing/2010/main">
        <mc:Choice Requires="a14">
          <p:sp>
            <p:nvSpPr>
              <p:cNvPr id="3" name="TextBox 2"/>
              <p:cNvSpPr txBox="1"/>
              <p:nvPr/>
            </p:nvSpPr>
            <p:spPr>
              <a:xfrm>
                <a:off x="3419872" y="2636912"/>
                <a:ext cx="2488630" cy="302968"/>
              </a:xfrm>
              <a:prstGeom prst="rect">
                <a:avLst/>
              </a:prstGeom>
              <a:noFill/>
            </p:spPr>
            <p:txBody>
              <a:bodyPr wrap="none" lIns="0" tIns="0" rIns="0" bIns="0" rtlCol="0">
                <a:spAutoFit/>
              </a:bodyPr>
              <a:lstStyle/>
              <a:p>
                <a:r>
                  <a:rPr lang="it-IT" dirty="0" smtClean="0">
                    <a:solidFill>
                      <a:srgbClr val="0070C0"/>
                    </a:solidFill>
                  </a:rPr>
                  <a:t>f=</a:t>
                </a:r>
                <a14:m>
                  <m:oMath xmlns:m="http://schemas.openxmlformats.org/officeDocument/2006/math">
                    <m:nary>
                      <m:naryPr>
                        <m:chr m:val="∑"/>
                        <m:ctrlPr>
                          <a:rPr lang="it-IT" i="1" smtClean="0">
                            <a:solidFill>
                              <a:srgbClr val="0070C0"/>
                            </a:solidFill>
                            <a:latin typeface="Cambria Math" panose="02040503050406030204" pitchFamily="18" charset="0"/>
                          </a:rPr>
                        </m:ctrlPr>
                      </m:naryPr>
                      <m:sub>
                        <m:r>
                          <m:rPr>
                            <m:brk m:alnAt="23"/>
                          </m:rPr>
                          <a:rPr lang="en-GB" b="0" i="1" smtClean="0">
                            <a:solidFill>
                              <a:srgbClr val="0070C0"/>
                            </a:solidFill>
                            <a:latin typeface="Cambria Math" panose="02040503050406030204" pitchFamily="18" charset="0"/>
                          </a:rPr>
                          <m:t>𝑖</m:t>
                        </m:r>
                        <m:r>
                          <a:rPr lang="en-GB" b="0" i="1" smtClean="0">
                            <a:solidFill>
                              <a:srgbClr val="0070C0"/>
                            </a:solidFill>
                            <a:latin typeface="Cambria Math" panose="02040503050406030204" pitchFamily="18" charset="0"/>
                          </a:rPr>
                          <m:t>=1</m:t>
                        </m:r>
                      </m:sub>
                      <m:sup>
                        <m:r>
                          <a:rPr lang="en-GB" b="0" i="1" smtClean="0">
                            <a:solidFill>
                              <a:srgbClr val="0070C0"/>
                            </a:solidFill>
                            <a:latin typeface="Cambria Math" panose="02040503050406030204" pitchFamily="18" charset="0"/>
                          </a:rPr>
                          <m:t>𝑛</m:t>
                        </m:r>
                      </m:sup>
                      <m:e>
                        <m:sSubSup>
                          <m:sSubSupPr>
                            <m:ctrlPr>
                              <a:rPr lang="it-IT" i="1" smtClean="0">
                                <a:solidFill>
                                  <a:srgbClr val="0070C0"/>
                                </a:solidFill>
                                <a:latin typeface="Cambria Math" panose="02040503050406030204" pitchFamily="18" charset="0"/>
                              </a:rPr>
                            </m:ctrlPr>
                          </m:sSubSupPr>
                          <m:e>
                            <m:r>
                              <a:rPr lang="en-GB" b="0" i="1" smtClean="0">
                                <a:solidFill>
                                  <a:srgbClr val="0070C0"/>
                                </a:solidFill>
                                <a:latin typeface="Cambria Math" panose="02040503050406030204" pitchFamily="18" charset="0"/>
                              </a:rPr>
                              <m:t>𝑅</m:t>
                            </m:r>
                          </m:e>
                          <m:sub>
                            <m:r>
                              <a:rPr lang="en-GB" b="0" i="1" smtClean="0">
                                <a:solidFill>
                                  <a:srgbClr val="0070C0"/>
                                </a:solidFill>
                                <a:latin typeface="Cambria Math" panose="02040503050406030204" pitchFamily="18" charset="0"/>
                              </a:rPr>
                              <m:t>𝑖</m:t>
                            </m:r>
                          </m:sub>
                          <m:sup>
                            <m:r>
                              <a:rPr lang="en-GB" b="0" i="1" smtClean="0">
                                <a:solidFill>
                                  <a:srgbClr val="0070C0"/>
                                </a:solidFill>
                                <a:latin typeface="Cambria Math" panose="02040503050406030204" pitchFamily="18" charset="0"/>
                              </a:rPr>
                              <m:t>2 </m:t>
                            </m:r>
                          </m:sup>
                        </m:sSubSup>
                        <m:r>
                          <a:rPr lang="en-GB" b="0" i="1" smtClean="0">
                            <a:solidFill>
                              <a:srgbClr val="0070C0"/>
                            </a:solidFill>
                            <a:latin typeface="Cambria Math" panose="02040503050406030204" pitchFamily="18" charset="0"/>
                          </a:rPr>
                          <m:t>= </m:t>
                        </m:r>
                        <m:sSub>
                          <m:sSubPr>
                            <m:ctrlPr>
                              <a:rPr lang="en-GB" b="0" i="1" smtClean="0">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𝑅</m:t>
                            </m:r>
                          </m:e>
                          <m:sub>
                            <m:r>
                              <a:rPr lang="en-GB" b="0" i="1" smtClean="0">
                                <a:solidFill>
                                  <a:srgbClr val="0070C0"/>
                                </a:solidFill>
                                <a:latin typeface="Cambria Math" panose="02040503050406030204" pitchFamily="18" charset="0"/>
                              </a:rPr>
                              <m:t>𝑖</m:t>
                            </m:r>
                          </m:sub>
                        </m:sSub>
                        <m:sSub>
                          <m:sSubPr>
                            <m:ctrlPr>
                              <a:rPr lang="en-GB" b="0" i="1" smtClean="0">
                                <a:solidFill>
                                  <a:srgbClr val="0070C0"/>
                                </a:solidFill>
                                <a:latin typeface="Cambria Math" panose="02040503050406030204" pitchFamily="18" charset="0"/>
                              </a:rPr>
                            </m:ctrlPr>
                          </m:sSubPr>
                          <m:e>
                            <m:r>
                              <a:rPr lang="en-GB" b="0" i="1" smtClean="0">
                                <a:solidFill>
                                  <a:srgbClr val="0070C0"/>
                                </a:solidFill>
                                <a:latin typeface="Cambria Math" panose="02040503050406030204" pitchFamily="18" charset="0"/>
                              </a:rPr>
                              <m:t>𝑅</m:t>
                            </m:r>
                          </m:e>
                          <m:sub>
                            <m:r>
                              <a:rPr lang="en-GB" b="0" i="1" smtClean="0">
                                <a:solidFill>
                                  <a:srgbClr val="0070C0"/>
                                </a:solidFill>
                                <a:latin typeface="Cambria Math" panose="02040503050406030204" pitchFamily="18" charset="0"/>
                              </a:rPr>
                              <m:t>𝑖</m:t>
                            </m:r>
                          </m:sub>
                        </m:sSub>
                        <m:r>
                          <a:rPr lang="en-GB" b="0" i="1" smtClean="0">
                            <a:solidFill>
                              <a:srgbClr val="0070C0"/>
                            </a:solidFill>
                            <a:latin typeface="Cambria Math" panose="02040503050406030204" pitchFamily="18" charset="0"/>
                          </a:rPr>
                          <m:t>=</m:t>
                        </m:r>
                        <m:bar>
                          <m:barPr>
                            <m:ctrlPr>
                              <a:rPr lang="en-GB" b="0" i="1" smtClean="0">
                                <a:solidFill>
                                  <a:srgbClr val="0070C0"/>
                                </a:solidFill>
                                <a:latin typeface="Cambria Math" panose="02040503050406030204" pitchFamily="18" charset="0"/>
                              </a:rPr>
                            </m:ctrlPr>
                          </m:barPr>
                          <m:e>
                            <m:sSup>
                              <m:sSupPr>
                                <m:ctrlPr>
                                  <a:rPr lang="en-GB" b="0" i="1" smtClean="0">
                                    <a:solidFill>
                                      <a:srgbClr val="0070C0"/>
                                    </a:solidFill>
                                    <a:latin typeface="Cambria Math" panose="02040503050406030204" pitchFamily="18" charset="0"/>
                                  </a:rPr>
                                </m:ctrlPr>
                              </m:sSupPr>
                              <m:e>
                                <m:r>
                                  <a:rPr lang="en-GB" b="0" i="1" smtClean="0">
                                    <a:solidFill>
                                      <a:srgbClr val="0070C0"/>
                                    </a:solidFill>
                                    <a:latin typeface="Cambria Math" panose="02040503050406030204" pitchFamily="18" charset="0"/>
                                  </a:rPr>
                                  <m:t>𝑅</m:t>
                                </m:r>
                              </m:e>
                              <m:sup>
                                <m:r>
                                  <a:rPr lang="en-GB" b="0" i="1" smtClean="0">
                                    <a:solidFill>
                                      <a:srgbClr val="0070C0"/>
                                    </a:solidFill>
                                    <a:latin typeface="Cambria Math" panose="02040503050406030204" pitchFamily="18" charset="0"/>
                                  </a:rPr>
                                  <m:t>𝑇</m:t>
                                </m:r>
                              </m:sup>
                            </m:sSup>
                          </m:e>
                        </m:bar>
                        <m:bar>
                          <m:barPr>
                            <m:ctrlPr>
                              <a:rPr lang="en-GB" b="0" i="1" smtClean="0">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𝑅</m:t>
                            </m:r>
                          </m:e>
                        </m:bar>
                      </m:e>
                    </m:nary>
                  </m:oMath>
                </a14:m>
                <a:endParaRPr lang="it-IT" dirty="0">
                  <a:solidFill>
                    <a:srgbClr val="0070C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419872" y="2636912"/>
                <a:ext cx="2488630" cy="302968"/>
              </a:xfrm>
              <a:prstGeom prst="rect">
                <a:avLst/>
              </a:prstGeom>
              <a:blipFill rotWithShape="0">
                <a:blip r:embed="rId3"/>
                <a:stretch>
                  <a:fillRect l="-9559" t="-159184" r="-2696" b="-24285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331640" y="3501008"/>
                <a:ext cx="2285882" cy="380553"/>
              </a:xfrm>
              <a:prstGeom prst="rect">
                <a:avLst/>
              </a:prstGeom>
              <a:noFill/>
            </p:spPr>
            <p:txBody>
              <a:bodyPr wrap="none" rtlCol="0">
                <a:spAutoFit/>
              </a:bodyPr>
              <a:lstStyle/>
              <a:p>
                <a:r>
                  <a:rPr lang="en-GB" dirty="0" smtClean="0"/>
                  <a:t>Il </a:t>
                </a:r>
                <a:r>
                  <a:rPr lang="en-GB" dirty="0" err="1" smtClean="0"/>
                  <a:t>vettore</a:t>
                </a:r>
                <a:r>
                  <a:rPr lang="en-GB" dirty="0" smtClean="0"/>
                  <a:t> </a:t>
                </a:r>
                <a14:m>
                  <m:oMath xmlns:m="http://schemas.openxmlformats.org/officeDocument/2006/math">
                    <m:bar>
                      <m:barPr>
                        <m:ctrlPr>
                          <a:rPr lang="en-GB" i="1" smtClean="0">
                            <a:latin typeface="Cambria Math" panose="02040503050406030204" pitchFamily="18" charset="0"/>
                          </a:rPr>
                        </m:ctrlPr>
                      </m:barPr>
                      <m:e>
                        <m:r>
                          <a:rPr lang="en-GB" b="0" i="1" smtClean="0">
                            <a:latin typeface="Cambria Math" panose="02040503050406030204" pitchFamily="18" charset="0"/>
                          </a:rPr>
                          <m:t>𝑅</m:t>
                        </m:r>
                      </m:e>
                    </m:bar>
                    <m:r>
                      <a:rPr lang="en-GB" b="0" i="1" smtClean="0">
                        <a:latin typeface="Cambria Math" panose="02040503050406030204" pitchFamily="18" charset="0"/>
                      </a:rPr>
                      <m:t> </m:t>
                    </m:r>
                  </m:oMath>
                </a14:m>
                <a:r>
                  <a:rPr lang="it-IT" dirty="0" smtClean="0"/>
                  <a:t>è dato da:</a:t>
                </a:r>
                <a:endParaRPr lang="it-IT" dirty="0"/>
              </a:p>
            </p:txBody>
          </p:sp>
        </mc:Choice>
        <mc:Fallback xmlns="">
          <p:sp>
            <p:nvSpPr>
              <p:cNvPr id="4" name="TextBox 3"/>
              <p:cNvSpPr txBox="1">
                <a:spLocks noRot="1" noChangeAspect="1" noMove="1" noResize="1" noEditPoints="1" noAdjustHandles="1" noChangeArrowheads="1" noChangeShapeType="1" noTextEdit="1"/>
              </p:cNvSpPr>
              <p:nvPr/>
            </p:nvSpPr>
            <p:spPr>
              <a:xfrm>
                <a:off x="1331640" y="3501008"/>
                <a:ext cx="2285882" cy="380553"/>
              </a:xfrm>
              <a:prstGeom prst="rect">
                <a:avLst/>
              </a:prstGeom>
              <a:blipFill rotWithShape="0">
                <a:blip r:embed="rId4"/>
                <a:stretch>
                  <a:fillRect l="-2133" t="-6349" b="-2222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707904" y="4653136"/>
                <a:ext cx="889603" cy="290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ctrlPr>
                            <a:rPr lang="it-IT" i="1" smtClean="0">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𝑅</m:t>
                          </m:r>
                        </m:e>
                      </m:bar>
                      <m:r>
                        <a:rPr lang="en-GB" b="0" i="1" smtClean="0">
                          <a:solidFill>
                            <a:srgbClr val="0070C0"/>
                          </a:solidFill>
                          <a:latin typeface="Cambria Math" panose="02040503050406030204" pitchFamily="18" charset="0"/>
                        </a:rPr>
                        <m:t>= </m:t>
                      </m:r>
                      <m:bar>
                        <m:barPr>
                          <m:ctrlPr>
                            <a:rPr lang="en-GB" b="0" i="1" smtClean="0">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𝐴</m:t>
                          </m:r>
                        </m:e>
                      </m:bar>
                      <m:r>
                        <a:rPr lang="en-GB" b="0" i="1" smtClean="0">
                          <a:solidFill>
                            <a:srgbClr val="0070C0"/>
                          </a:solidFill>
                          <a:latin typeface="Cambria Math" panose="02040503050406030204" pitchFamily="18" charset="0"/>
                        </a:rPr>
                        <m:t> </m:t>
                      </m:r>
                      <m:bar>
                        <m:barPr>
                          <m:ctrlPr>
                            <a:rPr lang="en-GB" b="0" i="1" smtClean="0">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𝑥</m:t>
                          </m:r>
                        </m:e>
                      </m:bar>
                    </m:oMath>
                  </m:oMathPara>
                </a14:m>
                <a:endParaRPr lang="it-IT" dirty="0">
                  <a:solidFill>
                    <a:srgbClr val="0070C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707904" y="4653136"/>
                <a:ext cx="889603" cy="290016"/>
              </a:xfrm>
              <a:prstGeom prst="rect">
                <a:avLst/>
              </a:prstGeom>
              <a:blipFill rotWithShape="0">
                <a:blip r:embed="rId5"/>
                <a:stretch>
                  <a:fillRect l="-5479" r="-2740" b="-4167"/>
                </a:stretch>
              </a:blipFill>
            </p:spPr>
            <p:txBody>
              <a:bodyPr/>
              <a:lstStyle/>
              <a:p>
                <a:r>
                  <a:rPr lang="it-IT">
                    <a:noFill/>
                  </a:rPr>
                  <a:t> </a:t>
                </a:r>
              </a:p>
            </p:txBody>
          </p:sp>
        </mc:Fallback>
      </mc:AlternateContent>
      <p:cxnSp>
        <p:nvCxnSpPr>
          <p:cNvPr id="7" name="Straight Connector 6"/>
          <p:cNvCxnSpPr/>
          <p:nvPr/>
        </p:nvCxnSpPr>
        <p:spPr bwMode="auto">
          <a:xfrm>
            <a:off x="4247039" y="4950522"/>
            <a:ext cx="144016" cy="0"/>
          </a:xfrm>
          <a:prstGeom prst="line">
            <a:avLst/>
          </a:prstGeom>
          <a:solidFill>
            <a:srgbClr val="00B8FF"/>
          </a:solidFill>
          <a:ln w="12700" cap="flat" cmpd="sng" algn="ctr">
            <a:solidFill>
              <a:srgbClr val="0070C0"/>
            </a:solidFill>
            <a:prstDash val="solid"/>
            <a:round/>
            <a:headEnd type="none" w="med" len="med"/>
            <a:tailEnd type="none" w="med" len="med"/>
          </a:ln>
          <a:effectLst/>
        </p:spPr>
      </p:cxnSp>
    </p:spTree>
    <p:extLst>
      <p:ext uri="{BB962C8B-B14F-4D97-AF65-F5344CB8AC3E}">
        <p14:creationId xmlns:p14="http://schemas.microsoft.com/office/powerpoint/2010/main" val="38300844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3923928" y="1556792"/>
                <a:ext cx="889603" cy="290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ctrlPr>
                            <a:rPr lang="it-IT" i="1" smtClean="0">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𝑅</m:t>
                          </m:r>
                        </m:e>
                      </m:bar>
                      <m:r>
                        <a:rPr lang="en-GB" b="0" i="1" smtClean="0">
                          <a:solidFill>
                            <a:srgbClr val="0070C0"/>
                          </a:solidFill>
                          <a:latin typeface="Cambria Math" panose="02040503050406030204" pitchFamily="18" charset="0"/>
                        </a:rPr>
                        <m:t>= </m:t>
                      </m:r>
                      <m:bar>
                        <m:barPr>
                          <m:ctrlPr>
                            <a:rPr lang="en-GB" b="0" i="1" smtClean="0">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𝐴</m:t>
                          </m:r>
                        </m:e>
                      </m:bar>
                      <m:r>
                        <a:rPr lang="en-GB" b="0" i="1" smtClean="0">
                          <a:solidFill>
                            <a:srgbClr val="0070C0"/>
                          </a:solidFill>
                          <a:latin typeface="Cambria Math" panose="02040503050406030204" pitchFamily="18" charset="0"/>
                        </a:rPr>
                        <m:t> </m:t>
                      </m:r>
                      <m:bar>
                        <m:barPr>
                          <m:ctrlPr>
                            <a:rPr lang="en-GB" b="0" i="1" smtClean="0">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𝑥</m:t>
                          </m:r>
                        </m:e>
                      </m:bar>
                    </m:oMath>
                  </m:oMathPara>
                </a14:m>
                <a:endParaRPr lang="it-IT" dirty="0">
                  <a:solidFill>
                    <a:srgbClr val="0070C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923928" y="1556792"/>
                <a:ext cx="889603" cy="290016"/>
              </a:xfrm>
              <a:prstGeom prst="rect">
                <a:avLst/>
              </a:prstGeom>
              <a:blipFill rotWithShape="0">
                <a:blip r:embed="rId3"/>
                <a:stretch>
                  <a:fillRect l="-6164" r="-2740" b="-4167"/>
                </a:stretch>
              </a:blipFill>
            </p:spPr>
            <p:txBody>
              <a:bodyPr/>
              <a:lstStyle/>
              <a:p>
                <a:r>
                  <a:rPr lang="it-IT">
                    <a:noFill/>
                  </a:rPr>
                  <a:t> </a:t>
                </a:r>
              </a:p>
            </p:txBody>
          </p:sp>
        </mc:Fallback>
      </mc:AlternateContent>
      <p:cxnSp>
        <p:nvCxnSpPr>
          <p:cNvPr id="5" name="Straight Connector 4"/>
          <p:cNvCxnSpPr/>
          <p:nvPr/>
        </p:nvCxnSpPr>
        <p:spPr bwMode="auto">
          <a:xfrm>
            <a:off x="4463063" y="1854178"/>
            <a:ext cx="144016" cy="0"/>
          </a:xfrm>
          <a:prstGeom prst="line">
            <a:avLst/>
          </a:prstGeom>
          <a:solidFill>
            <a:srgbClr val="00B8FF"/>
          </a:solidFill>
          <a:ln w="12700" cap="flat" cmpd="sng" algn="ctr">
            <a:solidFill>
              <a:srgbClr val="0070C0"/>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 name="TextBox 1"/>
              <p:cNvSpPr txBox="1"/>
              <p:nvPr/>
            </p:nvSpPr>
            <p:spPr>
              <a:xfrm>
                <a:off x="3543503" y="3932932"/>
                <a:ext cx="1650452" cy="4550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bar>
                        <m:barPr>
                          <m:ctrlPr>
                            <a:rPr lang="en-GB" i="1" smtClean="0">
                              <a:solidFill>
                                <a:srgbClr val="0070C0"/>
                              </a:solidFill>
                              <a:latin typeface="Cambria Math" panose="02040503050406030204" pitchFamily="18" charset="0"/>
                            </a:rPr>
                          </m:ctrlPr>
                        </m:barPr>
                        <m:e>
                          <m:bar>
                            <m:barPr>
                              <m:ctrlPr>
                                <a:rPr lang="en-GB" i="1" smtClean="0">
                                  <a:solidFill>
                                    <a:srgbClr val="0070C0"/>
                                  </a:solidFill>
                                  <a:latin typeface="Cambria Math" panose="02040503050406030204" pitchFamily="18" charset="0"/>
                                </a:rPr>
                              </m:ctrlPr>
                            </m:barPr>
                            <m:e>
                              <m:sSup>
                                <m:sSupPr>
                                  <m:ctrlPr>
                                    <a:rPr lang="en-GB" i="1" smtClean="0">
                                      <a:solidFill>
                                        <a:srgbClr val="0070C0"/>
                                      </a:solidFill>
                                      <a:latin typeface="Cambria Math" panose="02040503050406030204" pitchFamily="18" charset="0"/>
                                    </a:rPr>
                                  </m:ctrlPr>
                                </m:sSupPr>
                                <m:e>
                                  <m:r>
                                    <a:rPr lang="en-GB" b="0" i="1" smtClean="0">
                                      <a:solidFill>
                                        <a:srgbClr val="0070C0"/>
                                      </a:solidFill>
                                      <a:latin typeface="Cambria Math" panose="02040503050406030204" pitchFamily="18" charset="0"/>
                                    </a:rPr>
                                    <m:t>𝐴</m:t>
                                  </m:r>
                                </m:e>
                                <m:sup>
                                  <m:r>
                                    <a:rPr lang="en-GB" b="0" i="1" smtClean="0">
                                      <a:solidFill>
                                        <a:srgbClr val="0070C0"/>
                                      </a:solidFill>
                                      <a:latin typeface="Cambria Math" panose="02040503050406030204" pitchFamily="18" charset="0"/>
                                    </a:rPr>
                                    <m:t>𝑇</m:t>
                                  </m:r>
                                </m:sup>
                              </m:sSup>
                            </m:e>
                          </m:bar>
                        </m:e>
                      </m:bar>
                      <m:r>
                        <a:rPr lang="en-GB" b="0" i="1" smtClean="0">
                          <a:solidFill>
                            <a:srgbClr val="0070C0"/>
                          </a:solidFill>
                          <a:latin typeface="Cambria Math" panose="02040503050406030204" pitchFamily="18" charset="0"/>
                        </a:rPr>
                        <m:t> </m:t>
                      </m:r>
                      <m:bar>
                        <m:barPr>
                          <m:ctrlPr>
                            <a:rPr lang="en-GB" b="0" i="1" smtClean="0">
                              <a:solidFill>
                                <a:srgbClr val="0070C0"/>
                              </a:solidFill>
                              <a:latin typeface="Cambria Math" panose="02040503050406030204" pitchFamily="18" charset="0"/>
                            </a:rPr>
                          </m:ctrlPr>
                        </m:barPr>
                        <m:e>
                          <m:bar>
                            <m:barPr>
                              <m:ctrlPr>
                                <a:rPr lang="en-GB" b="0" i="1" smtClean="0">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𝐴</m:t>
                              </m:r>
                            </m:e>
                          </m:bar>
                        </m:e>
                      </m:bar>
                      <m:r>
                        <a:rPr lang="en-GB" b="0" i="1" smtClean="0">
                          <a:solidFill>
                            <a:srgbClr val="0070C0"/>
                          </a:solidFill>
                          <a:latin typeface="Cambria Math" panose="02040503050406030204" pitchFamily="18" charset="0"/>
                        </a:rPr>
                        <m:t> </m:t>
                      </m:r>
                      <m:bar>
                        <m:barPr>
                          <m:ctrlPr>
                            <a:rPr lang="en-GB" b="0" i="1" smtClean="0">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𝑥</m:t>
                          </m:r>
                        </m:e>
                      </m:bar>
                      <m:r>
                        <a:rPr lang="en-GB" b="0" i="1" smtClean="0">
                          <a:solidFill>
                            <a:srgbClr val="0070C0"/>
                          </a:solidFill>
                          <a:latin typeface="Cambria Math" panose="02040503050406030204" pitchFamily="18" charset="0"/>
                        </a:rPr>
                        <m:t>=</m:t>
                      </m:r>
                      <m:bar>
                        <m:barPr>
                          <m:ctrlPr>
                            <a:rPr lang="en-GB" i="1">
                              <a:solidFill>
                                <a:srgbClr val="0070C0"/>
                              </a:solidFill>
                              <a:latin typeface="Cambria Math" panose="02040503050406030204" pitchFamily="18" charset="0"/>
                            </a:rPr>
                          </m:ctrlPr>
                        </m:barPr>
                        <m:e>
                          <m:bar>
                            <m:barPr>
                              <m:ctrlPr>
                                <a:rPr lang="en-GB" i="1">
                                  <a:solidFill>
                                    <a:srgbClr val="0070C0"/>
                                  </a:solidFill>
                                  <a:latin typeface="Cambria Math" panose="02040503050406030204" pitchFamily="18" charset="0"/>
                                </a:rPr>
                              </m:ctrlPr>
                            </m:barPr>
                            <m:e>
                              <m:sSup>
                                <m:sSupPr>
                                  <m:ctrlPr>
                                    <a:rPr lang="en-GB" i="1">
                                      <a:solidFill>
                                        <a:srgbClr val="0070C0"/>
                                      </a:solidFill>
                                      <a:latin typeface="Cambria Math" panose="02040503050406030204" pitchFamily="18" charset="0"/>
                                    </a:rPr>
                                  </m:ctrlPr>
                                </m:sSupPr>
                                <m:e>
                                  <m:r>
                                    <a:rPr lang="en-GB" i="1">
                                      <a:solidFill>
                                        <a:srgbClr val="0070C0"/>
                                      </a:solidFill>
                                      <a:latin typeface="Cambria Math" panose="02040503050406030204" pitchFamily="18" charset="0"/>
                                    </a:rPr>
                                    <m:t>𝐴</m:t>
                                  </m:r>
                                </m:e>
                                <m:sup>
                                  <m:r>
                                    <a:rPr lang="en-GB" i="1">
                                      <a:solidFill>
                                        <a:srgbClr val="0070C0"/>
                                      </a:solidFill>
                                      <a:latin typeface="Cambria Math" panose="02040503050406030204" pitchFamily="18" charset="0"/>
                                    </a:rPr>
                                    <m:t>𝑇</m:t>
                                  </m:r>
                                </m:sup>
                              </m:sSup>
                            </m:e>
                          </m:bar>
                        </m:e>
                      </m:bar>
                      <m:r>
                        <a:rPr lang="en-GB" b="0" i="1" smtClean="0">
                          <a:solidFill>
                            <a:srgbClr val="0070C0"/>
                          </a:solidFill>
                          <a:latin typeface="Cambria Math" panose="02040503050406030204" pitchFamily="18" charset="0"/>
                        </a:rPr>
                        <m:t> </m:t>
                      </m:r>
                      <m:bar>
                        <m:barPr>
                          <m:ctrlPr>
                            <a:rPr lang="en-GB" b="0" i="1" smtClean="0">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𝑅</m:t>
                          </m:r>
                        </m:e>
                      </m:bar>
                    </m:oMath>
                  </m:oMathPara>
                </a14:m>
                <a:endParaRPr lang="it-IT" dirty="0">
                  <a:solidFill>
                    <a:srgbClr val="0070C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543503" y="3932932"/>
                <a:ext cx="1650452" cy="455061"/>
              </a:xfrm>
              <a:prstGeom prst="rect">
                <a:avLst/>
              </a:prstGeom>
              <a:blipFill rotWithShape="0">
                <a:blip r:embed="rId4"/>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043608" y="2204864"/>
                <a:ext cx="7560840" cy="1570430"/>
              </a:xfrm>
              <a:prstGeom prst="rect">
                <a:avLst/>
              </a:prstGeom>
              <a:noFill/>
            </p:spPr>
            <p:txBody>
              <a:bodyPr wrap="square" rtlCol="0">
                <a:spAutoFit/>
              </a:bodyPr>
              <a:lstStyle/>
              <a:p>
                <a:r>
                  <a:rPr lang="en-GB" dirty="0" smtClean="0"/>
                  <a:t>dove</a:t>
                </a:r>
                <a14:m>
                  <m:oMath xmlns:m="http://schemas.openxmlformats.org/officeDocument/2006/math">
                    <m:r>
                      <a:rPr lang="en-GB" i="1">
                        <a:solidFill>
                          <a:srgbClr val="0070C0"/>
                        </a:solidFill>
                        <a:latin typeface="Cambria Math" panose="02040503050406030204" pitchFamily="18" charset="0"/>
                      </a:rPr>
                      <m:t> </m:t>
                    </m:r>
                    <m:bar>
                      <m:barPr>
                        <m:ctrlPr>
                          <a:rPr lang="en-GB" i="1">
                            <a:solidFill>
                              <a:srgbClr val="0070C0"/>
                            </a:solidFill>
                            <a:latin typeface="Cambria Math" panose="02040503050406030204" pitchFamily="18" charset="0"/>
                          </a:rPr>
                        </m:ctrlPr>
                      </m:barPr>
                      <m:e>
                        <m:bar>
                          <m:barPr>
                            <m:ctrlPr>
                              <a:rPr lang="en-GB" i="1">
                                <a:solidFill>
                                  <a:srgbClr val="0070C0"/>
                                </a:solidFill>
                                <a:latin typeface="Cambria Math" panose="02040503050406030204" pitchFamily="18" charset="0"/>
                              </a:rPr>
                            </m:ctrlPr>
                          </m:barPr>
                          <m:e>
                            <m:r>
                              <a:rPr lang="en-GB" i="1">
                                <a:solidFill>
                                  <a:srgbClr val="0070C0"/>
                                </a:solidFill>
                                <a:latin typeface="Cambria Math" panose="02040503050406030204" pitchFamily="18" charset="0"/>
                              </a:rPr>
                              <m:t>𝐴</m:t>
                            </m:r>
                          </m:e>
                        </m:bar>
                      </m:e>
                    </m:bar>
                  </m:oMath>
                </a14:m>
                <a:r>
                  <a:rPr lang="it-IT" dirty="0" smtClean="0"/>
                  <a:t> è la matrice delle derivate parziali dei tempi di arrivo t</a:t>
                </a:r>
                <a:r>
                  <a:rPr lang="it-IT" baseline="-25000" dirty="0" smtClean="0"/>
                  <a:t>i</a:t>
                </a:r>
                <a:r>
                  <a:rPr lang="it-IT" dirty="0" smtClean="0"/>
                  <a:t> alle varie stazioni rispetto ai parametri ipocentrali e tempo origine (indicati con a, b c precedentemente);</a:t>
                </a:r>
              </a:p>
              <a:p>
                <a14:m>
                  <m:oMath xmlns:m="http://schemas.openxmlformats.org/officeDocument/2006/math">
                    <m:bar>
                      <m:barPr>
                        <m:ctrlPr>
                          <a:rPr lang="it-IT" i="1" smtClean="0">
                            <a:latin typeface="Cambria Math" panose="02040503050406030204" pitchFamily="18" charset="0"/>
                          </a:rPr>
                        </m:ctrlPr>
                      </m:barPr>
                      <m:e>
                        <m:r>
                          <a:rPr lang="en-GB" b="0" i="1" smtClean="0">
                            <a:latin typeface="Cambria Math" panose="02040503050406030204" pitchFamily="18" charset="0"/>
                          </a:rPr>
                          <m:t>𝑥</m:t>
                        </m:r>
                      </m:e>
                    </m:bar>
                  </m:oMath>
                </a14:m>
                <a:r>
                  <a:rPr lang="it-IT" dirty="0" smtClean="0"/>
                  <a:t>è invece il vettore di correzione ipocentrale (dt, dx, dy, dz)</a:t>
                </a:r>
              </a:p>
              <a:p>
                <a:r>
                  <a:rPr lang="en-GB" dirty="0" smtClean="0"/>
                  <a:t>Il Sistema di </a:t>
                </a:r>
                <a:r>
                  <a:rPr lang="en-GB" dirty="0" err="1" smtClean="0"/>
                  <a:t>equazioni</a:t>
                </a:r>
                <a:r>
                  <a:rPr lang="en-GB" dirty="0" smtClean="0"/>
                  <a:t> </a:t>
                </a:r>
                <a:r>
                  <a:rPr lang="en-GB" dirty="0" err="1" smtClean="0"/>
                  <a:t>normali</a:t>
                </a:r>
                <a:r>
                  <a:rPr lang="en-GB" dirty="0" smtClean="0"/>
                  <a:t> </a:t>
                </a:r>
                <a:r>
                  <a:rPr lang="en-GB" dirty="0" err="1" smtClean="0"/>
                  <a:t>si</a:t>
                </a:r>
                <a:r>
                  <a:rPr lang="en-GB" dirty="0" smtClean="0"/>
                  <a:t> </a:t>
                </a:r>
                <a:r>
                  <a:rPr lang="en-GB" dirty="0" err="1" smtClean="0"/>
                  <a:t>può</a:t>
                </a:r>
                <a:r>
                  <a:rPr lang="en-GB" dirty="0" smtClean="0"/>
                  <a:t> </a:t>
                </a:r>
                <a:r>
                  <a:rPr lang="en-GB" dirty="0" err="1" smtClean="0"/>
                  <a:t>scrivere</a:t>
                </a:r>
                <a:r>
                  <a:rPr lang="en-GB" dirty="0" smtClean="0"/>
                  <a:t> come:</a:t>
                </a:r>
                <a:endParaRPr lang="it-IT" dirty="0"/>
              </a:p>
            </p:txBody>
          </p:sp>
        </mc:Choice>
        <mc:Fallback xmlns="">
          <p:sp>
            <p:nvSpPr>
              <p:cNvPr id="6" name="TextBox 5"/>
              <p:cNvSpPr txBox="1">
                <a:spLocks noRot="1" noChangeAspect="1" noMove="1" noResize="1" noEditPoints="1" noAdjustHandles="1" noChangeArrowheads="1" noChangeShapeType="1" noTextEdit="1"/>
              </p:cNvSpPr>
              <p:nvPr/>
            </p:nvSpPr>
            <p:spPr>
              <a:xfrm>
                <a:off x="1043608" y="2204864"/>
                <a:ext cx="7560840" cy="1570430"/>
              </a:xfrm>
              <a:prstGeom prst="rect">
                <a:avLst/>
              </a:prstGeom>
              <a:blipFill rotWithShape="0">
                <a:blip r:embed="rId5"/>
                <a:stretch>
                  <a:fillRect l="-645" t="-1946" b="-5447"/>
                </a:stretch>
              </a:blipFill>
            </p:spPr>
            <p:txBody>
              <a:bodyPr/>
              <a:lstStyle/>
              <a:p>
                <a:r>
                  <a:rPr lang="it-IT">
                    <a:noFill/>
                  </a:rPr>
                  <a:t> </a:t>
                </a:r>
              </a:p>
            </p:txBody>
          </p:sp>
        </mc:Fallback>
      </mc:AlternateContent>
      <p:sp>
        <p:nvSpPr>
          <p:cNvPr id="8" name="TextBox 7"/>
          <p:cNvSpPr txBox="1"/>
          <p:nvPr/>
        </p:nvSpPr>
        <p:spPr>
          <a:xfrm>
            <a:off x="1043608" y="4509120"/>
            <a:ext cx="3006016" cy="369332"/>
          </a:xfrm>
          <a:prstGeom prst="rect">
            <a:avLst/>
          </a:prstGeom>
          <a:noFill/>
        </p:spPr>
        <p:txBody>
          <a:bodyPr wrap="none" rtlCol="0">
            <a:spAutoFit/>
          </a:bodyPr>
          <a:lstStyle/>
          <a:p>
            <a:r>
              <a:rPr lang="en-GB" dirty="0" smtClean="0"/>
              <a:t>Per cui la </a:t>
            </a:r>
            <a:r>
              <a:rPr lang="en-GB" dirty="0" err="1" smtClean="0"/>
              <a:t>soluzione</a:t>
            </a:r>
            <a:r>
              <a:rPr lang="en-GB" dirty="0" smtClean="0"/>
              <a:t> è data da  </a:t>
            </a:r>
            <a:endParaRPr lang="it-IT" dirty="0"/>
          </a:p>
        </p:txBody>
      </p:sp>
      <mc:AlternateContent xmlns:mc="http://schemas.openxmlformats.org/markup-compatibility/2006" xmlns:a14="http://schemas.microsoft.com/office/drawing/2010/main">
        <mc:Choice Requires="a14">
          <p:sp>
            <p:nvSpPr>
              <p:cNvPr id="9" name="TextBox 8"/>
              <p:cNvSpPr txBox="1"/>
              <p:nvPr/>
            </p:nvSpPr>
            <p:spPr>
              <a:xfrm>
                <a:off x="3296961" y="5149924"/>
                <a:ext cx="2143536" cy="4819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ctrlPr>
                            <a:rPr lang="it-IT" i="1" smtClean="0">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𝑥</m:t>
                          </m:r>
                        </m:e>
                      </m:bar>
                      <m:r>
                        <a:rPr lang="en-GB" b="0" i="1" smtClean="0">
                          <a:solidFill>
                            <a:srgbClr val="0070C0"/>
                          </a:solidFill>
                          <a:latin typeface="Cambria Math" panose="02040503050406030204" pitchFamily="18" charset="0"/>
                        </a:rPr>
                        <m:t>= </m:t>
                      </m:r>
                      <m:sSup>
                        <m:sSupPr>
                          <m:ctrlPr>
                            <a:rPr lang="en-GB" b="0" i="1" smtClean="0">
                              <a:solidFill>
                                <a:srgbClr val="0070C0"/>
                              </a:solidFill>
                              <a:latin typeface="Cambria Math" panose="02040503050406030204" pitchFamily="18" charset="0"/>
                            </a:rPr>
                          </m:ctrlPr>
                        </m:sSupPr>
                        <m:e>
                          <m:d>
                            <m:dPr>
                              <m:ctrlPr>
                                <a:rPr lang="en-GB" i="1">
                                  <a:solidFill>
                                    <a:srgbClr val="0070C0"/>
                                  </a:solidFill>
                                  <a:latin typeface="Cambria Math" panose="02040503050406030204" pitchFamily="18" charset="0"/>
                                </a:rPr>
                              </m:ctrlPr>
                            </m:dPr>
                            <m:e>
                              <m:bar>
                                <m:barPr>
                                  <m:ctrlPr>
                                    <a:rPr lang="en-GB" i="1">
                                      <a:solidFill>
                                        <a:srgbClr val="0070C0"/>
                                      </a:solidFill>
                                      <a:latin typeface="Cambria Math" panose="02040503050406030204" pitchFamily="18" charset="0"/>
                                    </a:rPr>
                                  </m:ctrlPr>
                                </m:barPr>
                                <m:e>
                                  <m:bar>
                                    <m:barPr>
                                      <m:ctrlPr>
                                        <a:rPr lang="en-GB" i="1">
                                          <a:solidFill>
                                            <a:srgbClr val="0070C0"/>
                                          </a:solidFill>
                                          <a:latin typeface="Cambria Math" panose="02040503050406030204" pitchFamily="18" charset="0"/>
                                        </a:rPr>
                                      </m:ctrlPr>
                                    </m:barPr>
                                    <m:e>
                                      <m:sSup>
                                        <m:sSupPr>
                                          <m:ctrlPr>
                                            <a:rPr lang="en-GB" i="1">
                                              <a:solidFill>
                                                <a:srgbClr val="0070C0"/>
                                              </a:solidFill>
                                              <a:latin typeface="Cambria Math" panose="02040503050406030204" pitchFamily="18" charset="0"/>
                                            </a:rPr>
                                          </m:ctrlPr>
                                        </m:sSupPr>
                                        <m:e>
                                          <m:r>
                                            <a:rPr lang="en-GB" i="1">
                                              <a:solidFill>
                                                <a:srgbClr val="0070C0"/>
                                              </a:solidFill>
                                              <a:latin typeface="Cambria Math" panose="02040503050406030204" pitchFamily="18" charset="0"/>
                                            </a:rPr>
                                            <m:t>𝐴</m:t>
                                          </m:r>
                                        </m:e>
                                        <m:sup>
                                          <m:r>
                                            <a:rPr lang="en-GB" i="1">
                                              <a:solidFill>
                                                <a:srgbClr val="0070C0"/>
                                              </a:solidFill>
                                              <a:latin typeface="Cambria Math" panose="02040503050406030204" pitchFamily="18" charset="0"/>
                                            </a:rPr>
                                            <m:t>𝑇</m:t>
                                          </m:r>
                                        </m:sup>
                                      </m:sSup>
                                    </m:e>
                                  </m:bar>
                                </m:e>
                              </m:bar>
                              <m:r>
                                <a:rPr lang="en-GB" i="1">
                                  <a:solidFill>
                                    <a:srgbClr val="0070C0"/>
                                  </a:solidFill>
                                  <a:latin typeface="Cambria Math" panose="02040503050406030204" pitchFamily="18" charset="0"/>
                                </a:rPr>
                                <m:t>  </m:t>
                              </m:r>
                              <m:bar>
                                <m:barPr>
                                  <m:ctrlPr>
                                    <a:rPr lang="en-GB" i="1">
                                      <a:solidFill>
                                        <a:srgbClr val="0070C0"/>
                                      </a:solidFill>
                                      <a:latin typeface="Cambria Math" panose="02040503050406030204" pitchFamily="18" charset="0"/>
                                    </a:rPr>
                                  </m:ctrlPr>
                                </m:barPr>
                                <m:e>
                                  <m:bar>
                                    <m:barPr>
                                      <m:ctrlPr>
                                        <a:rPr lang="en-GB" i="1">
                                          <a:solidFill>
                                            <a:srgbClr val="0070C0"/>
                                          </a:solidFill>
                                          <a:latin typeface="Cambria Math" panose="02040503050406030204" pitchFamily="18" charset="0"/>
                                        </a:rPr>
                                      </m:ctrlPr>
                                    </m:barPr>
                                    <m:e>
                                      <m:r>
                                        <a:rPr lang="en-GB" i="1">
                                          <a:solidFill>
                                            <a:srgbClr val="0070C0"/>
                                          </a:solidFill>
                                          <a:latin typeface="Cambria Math" panose="02040503050406030204" pitchFamily="18" charset="0"/>
                                        </a:rPr>
                                        <m:t>𝐴</m:t>
                                      </m:r>
                                    </m:e>
                                  </m:bar>
                                </m:e>
                              </m:bar>
                            </m:e>
                          </m:d>
                        </m:e>
                        <m:sup>
                          <m:r>
                            <a:rPr lang="en-GB" b="0" i="1" smtClean="0">
                              <a:solidFill>
                                <a:srgbClr val="0070C0"/>
                              </a:solidFill>
                              <a:latin typeface="Cambria Math" panose="02040503050406030204" pitchFamily="18" charset="0"/>
                            </a:rPr>
                            <m:t>−1</m:t>
                          </m:r>
                        </m:sup>
                      </m:sSup>
                      <m:bar>
                        <m:barPr>
                          <m:ctrlPr>
                            <a:rPr lang="en-GB" i="1">
                              <a:solidFill>
                                <a:srgbClr val="0070C0"/>
                              </a:solidFill>
                              <a:latin typeface="Cambria Math" panose="02040503050406030204" pitchFamily="18" charset="0"/>
                            </a:rPr>
                          </m:ctrlPr>
                        </m:barPr>
                        <m:e>
                          <m:bar>
                            <m:barPr>
                              <m:ctrlPr>
                                <a:rPr lang="en-GB" i="1">
                                  <a:solidFill>
                                    <a:srgbClr val="0070C0"/>
                                  </a:solidFill>
                                  <a:latin typeface="Cambria Math" panose="02040503050406030204" pitchFamily="18" charset="0"/>
                                </a:rPr>
                              </m:ctrlPr>
                            </m:barPr>
                            <m:e>
                              <m:sSup>
                                <m:sSupPr>
                                  <m:ctrlPr>
                                    <a:rPr lang="en-GB" i="1">
                                      <a:solidFill>
                                        <a:srgbClr val="0070C0"/>
                                      </a:solidFill>
                                      <a:latin typeface="Cambria Math" panose="02040503050406030204" pitchFamily="18" charset="0"/>
                                    </a:rPr>
                                  </m:ctrlPr>
                                </m:sSupPr>
                                <m:e>
                                  <m:r>
                                    <a:rPr lang="en-GB" i="1">
                                      <a:solidFill>
                                        <a:srgbClr val="0070C0"/>
                                      </a:solidFill>
                                      <a:latin typeface="Cambria Math" panose="02040503050406030204" pitchFamily="18" charset="0"/>
                                    </a:rPr>
                                    <m:t>𝐴</m:t>
                                  </m:r>
                                </m:e>
                                <m:sup>
                                  <m:r>
                                    <a:rPr lang="en-GB" i="1">
                                      <a:solidFill>
                                        <a:srgbClr val="0070C0"/>
                                      </a:solidFill>
                                      <a:latin typeface="Cambria Math" panose="02040503050406030204" pitchFamily="18" charset="0"/>
                                    </a:rPr>
                                    <m:t>𝑇</m:t>
                                  </m:r>
                                </m:sup>
                              </m:sSup>
                            </m:e>
                          </m:bar>
                        </m:e>
                      </m:bar>
                      <m:r>
                        <a:rPr lang="en-GB" i="1">
                          <a:solidFill>
                            <a:srgbClr val="0070C0"/>
                          </a:solidFill>
                          <a:latin typeface="Cambria Math" panose="02040503050406030204" pitchFamily="18" charset="0"/>
                        </a:rPr>
                        <m:t>  </m:t>
                      </m:r>
                      <m:bar>
                        <m:barPr>
                          <m:ctrlPr>
                            <a:rPr lang="en-GB" i="1">
                              <a:solidFill>
                                <a:srgbClr val="0070C0"/>
                              </a:solidFill>
                              <a:latin typeface="Cambria Math" panose="02040503050406030204" pitchFamily="18" charset="0"/>
                            </a:rPr>
                          </m:ctrlPr>
                        </m:barPr>
                        <m:e>
                          <m:bar>
                            <m:barPr>
                              <m:ctrlPr>
                                <a:rPr lang="en-GB" i="1">
                                  <a:solidFill>
                                    <a:srgbClr val="0070C0"/>
                                  </a:solidFill>
                                  <a:latin typeface="Cambria Math" panose="02040503050406030204" pitchFamily="18" charset="0"/>
                                </a:rPr>
                              </m:ctrlPr>
                            </m:barPr>
                            <m:e>
                              <m:r>
                                <a:rPr lang="en-GB" b="0" i="1" smtClean="0">
                                  <a:solidFill>
                                    <a:srgbClr val="0070C0"/>
                                  </a:solidFill>
                                  <a:latin typeface="Cambria Math" panose="02040503050406030204" pitchFamily="18" charset="0"/>
                                </a:rPr>
                                <m:t>𝑅</m:t>
                              </m:r>
                            </m:e>
                          </m:bar>
                        </m:e>
                      </m:bar>
                    </m:oMath>
                  </m:oMathPara>
                </a14:m>
                <a:endParaRPr lang="it-IT" dirty="0">
                  <a:solidFill>
                    <a:srgbClr val="0070C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296961" y="5149924"/>
                <a:ext cx="2143536" cy="481927"/>
              </a:xfrm>
              <a:prstGeom prst="rect">
                <a:avLst/>
              </a:prstGeom>
              <a:blipFill rotWithShape="0">
                <a:blip r:embed="rId6"/>
                <a:stretch>
                  <a:fillRect/>
                </a:stretch>
              </a:blipFill>
            </p:spPr>
            <p:txBody>
              <a:bodyPr/>
              <a:lstStyle/>
              <a:p>
                <a:r>
                  <a:rPr lang="it-IT">
                    <a:noFill/>
                  </a:rPr>
                  <a:t> </a:t>
                </a:r>
              </a:p>
            </p:txBody>
          </p:sp>
        </mc:Fallback>
      </mc:AlternateContent>
      <p:sp>
        <p:nvSpPr>
          <p:cNvPr id="10" name="TextBox 9"/>
          <p:cNvSpPr txBox="1"/>
          <p:nvPr/>
        </p:nvSpPr>
        <p:spPr>
          <a:xfrm>
            <a:off x="1047056" y="5892929"/>
            <a:ext cx="5405262" cy="369332"/>
          </a:xfrm>
          <a:prstGeom prst="rect">
            <a:avLst/>
          </a:prstGeom>
          <a:noFill/>
        </p:spPr>
        <p:txBody>
          <a:bodyPr wrap="none" rtlCol="0">
            <a:spAutoFit/>
          </a:bodyPr>
          <a:lstStyle/>
          <a:p>
            <a:r>
              <a:rPr lang="en-GB" dirty="0" err="1" smtClean="0"/>
              <a:t>Siccome</a:t>
            </a:r>
            <a:r>
              <a:rPr lang="en-GB" dirty="0" smtClean="0"/>
              <a:t> </a:t>
            </a:r>
            <a:r>
              <a:rPr lang="en-GB" dirty="0" err="1" smtClean="0"/>
              <a:t>il</a:t>
            </a:r>
            <a:r>
              <a:rPr lang="en-GB" dirty="0" smtClean="0"/>
              <a:t> Sistema non è </a:t>
            </a:r>
            <a:r>
              <a:rPr lang="en-GB" dirty="0" err="1" smtClean="0"/>
              <a:t>lineare</a:t>
            </a:r>
            <a:r>
              <a:rPr lang="en-GB" dirty="0" smtClean="0"/>
              <a:t> la </a:t>
            </a:r>
            <a:r>
              <a:rPr lang="en-GB" dirty="0" err="1" smtClean="0"/>
              <a:t>procedura</a:t>
            </a:r>
            <a:r>
              <a:rPr lang="en-GB" dirty="0" smtClean="0"/>
              <a:t> </a:t>
            </a:r>
            <a:r>
              <a:rPr lang="en-GB" dirty="0" err="1" smtClean="0"/>
              <a:t>va</a:t>
            </a:r>
            <a:r>
              <a:rPr lang="en-GB" dirty="0" smtClean="0"/>
              <a:t> iterate.</a:t>
            </a:r>
            <a:endParaRPr lang="it-IT" dirty="0"/>
          </a:p>
        </p:txBody>
      </p:sp>
    </p:spTree>
    <p:extLst>
      <p:ext uri="{BB962C8B-B14F-4D97-AF65-F5344CB8AC3E}">
        <p14:creationId xmlns:p14="http://schemas.microsoft.com/office/powerpoint/2010/main" val="8455098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noChangeArrowheads="1"/>
          </p:cNvPicPr>
          <p:nvPr/>
        </p:nvPicPr>
        <p:blipFill>
          <a:blip r:embed="rId3" cstate="print"/>
          <a:srcRect l="28906" t="19792" r="20313" b="33333"/>
          <a:stretch>
            <a:fillRect/>
          </a:stretch>
        </p:blipFill>
        <p:spPr bwMode="auto">
          <a:xfrm>
            <a:off x="107504" y="2348880"/>
            <a:ext cx="5824647" cy="4032448"/>
          </a:xfrm>
          <a:prstGeom prst="rect">
            <a:avLst/>
          </a:prstGeom>
          <a:noFill/>
          <a:ln w="9525">
            <a:solidFill>
              <a:srgbClr val="FF3300"/>
            </a:solidFill>
            <a:miter lim="800000"/>
            <a:headEnd/>
            <a:tailEnd/>
          </a:ln>
          <a:effectLst/>
        </p:spPr>
      </p:pic>
      <p:sp>
        <p:nvSpPr>
          <p:cNvPr id="7" name="Text Box 6"/>
          <p:cNvSpPr txBox="1">
            <a:spLocks noChangeArrowheads="1"/>
          </p:cNvSpPr>
          <p:nvPr/>
        </p:nvSpPr>
        <p:spPr bwMode="auto">
          <a:xfrm>
            <a:off x="288925" y="1196752"/>
            <a:ext cx="8325356" cy="923330"/>
          </a:xfrm>
          <a:prstGeom prst="rect">
            <a:avLst/>
          </a:prstGeom>
          <a:noFill/>
          <a:ln w="9525">
            <a:noFill/>
            <a:miter lim="800000"/>
            <a:headEnd/>
            <a:tailEnd/>
          </a:ln>
          <a:effectLst/>
        </p:spPr>
        <p:txBody>
          <a:bodyPr wrap="none">
            <a:spAutoFit/>
          </a:bodyPr>
          <a:lstStyle/>
          <a:p>
            <a:pPr algn="ctr"/>
            <a:r>
              <a:rPr lang="it-IT" dirty="0" smtClean="0">
                <a:solidFill>
                  <a:srgbClr val="FF0000"/>
                </a:solidFill>
              </a:rPr>
              <a:t>METODO DELLA STAZIONE SINGOLA</a:t>
            </a:r>
          </a:p>
          <a:p>
            <a:r>
              <a:rPr lang="it-IT" dirty="0" smtClean="0"/>
              <a:t>E</a:t>
            </a:r>
            <a:r>
              <a:rPr lang="it-IT" dirty="0"/>
              <a:t>’ possibile localizzare (o avere una stima della localizzazione) un terremoto utilizzando</a:t>
            </a:r>
          </a:p>
          <a:p>
            <a:r>
              <a:rPr lang="it-IT" dirty="0"/>
              <a:t>una sola stazione a tre componenti.</a:t>
            </a:r>
          </a:p>
        </p:txBody>
      </p:sp>
      <p:sp>
        <p:nvSpPr>
          <p:cNvPr id="8" name="Text Box 9"/>
          <p:cNvSpPr txBox="1">
            <a:spLocks noChangeArrowheads="1"/>
          </p:cNvSpPr>
          <p:nvPr/>
        </p:nvSpPr>
        <p:spPr bwMode="auto">
          <a:xfrm>
            <a:off x="6084168" y="2604968"/>
            <a:ext cx="2908176" cy="3416320"/>
          </a:xfrm>
          <a:prstGeom prst="rect">
            <a:avLst/>
          </a:prstGeom>
          <a:noFill/>
          <a:ln w="9525">
            <a:noFill/>
            <a:miter lim="800000"/>
            <a:headEnd/>
            <a:tailEnd/>
          </a:ln>
          <a:effectLst/>
        </p:spPr>
        <p:txBody>
          <a:bodyPr wrap="square">
            <a:spAutoFit/>
          </a:bodyPr>
          <a:lstStyle/>
          <a:p>
            <a:pPr algn="just">
              <a:spcBef>
                <a:spcPct val="50000"/>
              </a:spcBef>
            </a:pPr>
            <a:r>
              <a:rPr lang="it-IT" dirty="0"/>
              <a:t>Con la componente radiale delle P si determina la </a:t>
            </a:r>
            <a:r>
              <a:rPr lang="it-IT" u="sng" dirty="0"/>
              <a:t>direzione di provenienza</a:t>
            </a:r>
            <a:r>
              <a:rPr lang="it-IT" dirty="0"/>
              <a:t>, con la polarità delle P sulla verticale si determina il </a:t>
            </a:r>
            <a:r>
              <a:rPr lang="it-IT" u="sng" dirty="0"/>
              <a:t>verso di provenienza</a:t>
            </a:r>
            <a:r>
              <a:rPr lang="it-IT" dirty="0"/>
              <a:t>. Il primo moto sulla verticale verso l’alto per definizione corrisponde ad un arrivo compressivo (moto in direzione  uscente dalla sorgente </a:t>
            </a:r>
            <a:r>
              <a:rPr lang="it-IT" dirty="0" smtClean="0"/>
              <a:t>)</a:t>
            </a:r>
            <a:endParaRPr lang="it-IT" dirty="0"/>
          </a:p>
        </p:txBody>
      </p:sp>
    </p:spTree>
    <p:extLst>
      <p:ext uri="{BB962C8B-B14F-4D97-AF65-F5344CB8AC3E}">
        <p14:creationId xmlns:p14="http://schemas.microsoft.com/office/powerpoint/2010/main" val="30467116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7"/>
          <p:cNvGrpSpPr>
            <a:grpSpLocks/>
          </p:cNvGrpSpPr>
          <p:nvPr/>
        </p:nvGrpSpPr>
        <p:grpSpPr bwMode="auto">
          <a:xfrm>
            <a:off x="1115616" y="1268760"/>
            <a:ext cx="6762750" cy="5208587"/>
            <a:chOff x="749" y="691"/>
            <a:chExt cx="4260" cy="3281"/>
          </a:xfrm>
        </p:grpSpPr>
        <p:pic>
          <p:nvPicPr>
            <p:cNvPr id="7" name="Picture 8"/>
            <p:cNvPicPr>
              <a:picLocks noChangeAspect="1" noChangeArrowheads="1"/>
            </p:cNvPicPr>
            <p:nvPr/>
          </p:nvPicPr>
          <p:blipFill>
            <a:blip r:embed="rId3" cstate="print"/>
            <a:srcRect/>
            <a:stretch>
              <a:fillRect/>
            </a:stretch>
          </p:blipFill>
          <p:spPr bwMode="auto">
            <a:xfrm>
              <a:off x="749" y="691"/>
              <a:ext cx="4243" cy="2809"/>
            </a:xfrm>
            <a:prstGeom prst="rect">
              <a:avLst/>
            </a:prstGeom>
            <a:solidFill>
              <a:srgbClr val="000000"/>
            </a:solidFill>
            <a:ln w="9360">
              <a:solidFill>
                <a:srgbClr val="000000"/>
              </a:solidFill>
              <a:miter lim="800000"/>
              <a:headEnd/>
              <a:tailEnd/>
            </a:ln>
            <a:effectLst/>
          </p:spPr>
        </p:pic>
        <p:pic>
          <p:nvPicPr>
            <p:cNvPr id="8" name="Picture 9"/>
            <p:cNvPicPr>
              <a:picLocks noChangeAspect="1" noChangeArrowheads="1"/>
            </p:cNvPicPr>
            <p:nvPr/>
          </p:nvPicPr>
          <p:blipFill>
            <a:blip r:embed="rId4" cstate="print"/>
            <a:srcRect/>
            <a:stretch>
              <a:fillRect/>
            </a:stretch>
          </p:blipFill>
          <p:spPr bwMode="auto">
            <a:xfrm>
              <a:off x="768" y="3581"/>
              <a:ext cx="4241" cy="391"/>
            </a:xfrm>
            <a:prstGeom prst="rect">
              <a:avLst/>
            </a:prstGeom>
            <a:noFill/>
            <a:ln w="9360">
              <a:solidFill>
                <a:srgbClr val="000000"/>
              </a:solidFill>
              <a:miter lim="800000"/>
              <a:headEnd/>
              <a:tailEnd/>
            </a:ln>
            <a:effectLst/>
          </p:spPr>
        </p:pic>
      </p:grpSp>
      <p:grpSp>
        <p:nvGrpSpPr>
          <p:cNvPr id="9" name="Group 10"/>
          <p:cNvGrpSpPr>
            <a:grpSpLocks/>
          </p:cNvGrpSpPr>
          <p:nvPr/>
        </p:nvGrpSpPr>
        <p:grpSpPr bwMode="auto">
          <a:xfrm>
            <a:off x="2171303" y="1721197"/>
            <a:ext cx="4918075" cy="3065463"/>
            <a:chOff x="1414" y="976"/>
            <a:chExt cx="3098" cy="1931"/>
          </a:xfrm>
        </p:grpSpPr>
        <p:grpSp>
          <p:nvGrpSpPr>
            <p:cNvPr id="10" name="Group 11"/>
            <p:cNvGrpSpPr>
              <a:grpSpLocks/>
            </p:cNvGrpSpPr>
            <p:nvPr/>
          </p:nvGrpSpPr>
          <p:grpSpPr bwMode="auto">
            <a:xfrm>
              <a:off x="2675" y="976"/>
              <a:ext cx="1837" cy="1931"/>
              <a:chOff x="2675" y="976"/>
              <a:chExt cx="1837" cy="1931"/>
            </a:xfrm>
          </p:grpSpPr>
          <p:pic>
            <p:nvPicPr>
              <p:cNvPr id="26" name="Picture 12"/>
              <p:cNvPicPr>
                <a:picLocks noChangeAspect="1" noChangeArrowheads="1"/>
              </p:cNvPicPr>
              <p:nvPr/>
            </p:nvPicPr>
            <p:blipFill>
              <a:blip r:embed="rId5" cstate="print"/>
              <a:srcRect/>
              <a:stretch>
                <a:fillRect/>
              </a:stretch>
            </p:blipFill>
            <p:spPr bwMode="auto">
              <a:xfrm>
                <a:off x="3435" y="2446"/>
                <a:ext cx="181" cy="79"/>
              </a:xfrm>
              <a:prstGeom prst="rect">
                <a:avLst/>
              </a:prstGeom>
              <a:noFill/>
              <a:ln w="9525">
                <a:noFill/>
                <a:round/>
                <a:headEnd/>
                <a:tailEnd/>
              </a:ln>
              <a:effectLst/>
            </p:spPr>
          </p:pic>
          <p:grpSp>
            <p:nvGrpSpPr>
              <p:cNvPr id="27" name="Group 13"/>
              <p:cNvGrpSpPr>
                <a:grpSpLocks/>
              </p:cNvGrpSpPr>
              <p:nvPr/>
            </p:nvGrpSpPr>
            <p:grpSpPr bwMode="auto">
              <a:xfrm>
                <a:off x="2675" y="976"/>
                <a:ext cx="1837" cy="1931"/>
                <a:chOff x="2675" y="976"/>
                <a:chExt cx="1837" cy="1931"/>
              </a:xfrm>
            </p:grpSpPr>
            <p:grpSp>
              <p:nvGrpSpPr>
                <p:cNvPr id="28" name="Group 14"/>
                <p:cNvGrpSpPr>
                  <a:grpSpLocks/>
                </p:cNvGrpSpPr>
                <p:nvPr/>
              </p:nvGrpSpPr>
              <p:grpSpPr bwMode="auto">
                <a:xfrm>
                  <a:off x="2941" y="2800"/>
                  <a:ext cx="257" cy="107"/>
                  <a:chOff x="2941" y="2800"/>
                  <a:chExt cx="257" cy="107"/>
                </a:xfrm>
              </p:grpSpPr>
              <p:sp>
                <p:nvSpPr>
                  <p:cNvPr id="32" name="Rectangle 15"/>
                  <p:cNvSpPr>
                    <a:spLocks noChangeArrowheads="1"/>
                  </p:cNvSpPr>
                  <p:nvPr/>
                </p:nvSpPr>
                <p:spPr bwMode="auto">
                  <a:xfrm>
                    <a:off x="2941" y="2800"/>
                    <a:ext cx="257" cy="107"/>
                  </a:xfrm>
                  <a:prstGeom prst="rect">
                    <a:avLst/>
                  </a:prstGeom>
                  <a:solidFill>
                    <a:srgbClr val="FFFFFF"/>
                  </a:solidFill>
                  <a:ln w="9525">
                    <a:noFill/>
                    <a:round/>
                    <a:headEnd/>
                    <a:tailEnd/>
                  </a:ln>
                  <a:effectLst/>
                </p:spPr>
                <p:txBody>
                  <a:bodyPr wrap="none" anchor="ctr"/>
                  <a:lstStyle/>
                  <a:p>
                    <a:endParaRPr lang="it-IT"/>
                  </a:p>
                </p:txBody>
              </p:sp>
              <p:sp>
                <p:nvSpPr>
                  <p:cNvPr id="33" name="Rectangle 16"/>
                  <p:cNvSpPr>
                    <a:spLocks noChangeArrowheads="1"/>
                  </p:cNvSpPr>
                  <p:nvPr/>
                </p:nvSpPr>
                <p:spPr bwMode="auto">
                  <a:xfrm>
                    <a:off x="2941" y="2800"/>
                    <a:ext cx="257" cy="107"/>
                  </a:xfrm>
                  <a:prstGeom prst="rect">
                    <a:avLst/>
                  </a:prstGeom>
                  <a:noFill/>
                  <a:ln w="9360">
                    <a:solidFill>
                      <a:srgbClr val="343738"/>
                    </a:solidFill>
                    <a:miter lim="800000"/>
                    <a:headEnd/>
                    <a:tailEnd/>
                  </a:ln>
                  <a:effectLst/>
                </p:spPr>
                <p:txBody>
                  <a:bodyPr wrap="none" anchor="ctr"/>
                  <a:lstStyle/>
                  <a:p>
                    <a:endParaRPr lang="it-IT"/>
                  </a:p>
                </p:txBody>
              </p:sp>
              <p:pic>
                <p:nvPicPr>
                  <p:cNvPr id="34" name="Picture 17"/>
                  <p:cNvPicPr>
                    <a:picLocks noChangeAspect="1" noChangeArrowheads="1"/>
                  </p:cNvPicPr>
                  <p:nvPr/>
                </p:nvPicPr>
                <p:blipFill>
                  <a:blip r:embed="rId6" cstate="print"/>
                  <a:srcRect/>
                  <a:stretch>
                    <a:fillRect/>
                  </a:stretch>
                </p:blipFill>
                <p:spPr bwMode="auto">
                  <a:xfrm>
                    <a:off x="3079" y="2824"/>
                    <a:ext cx="100" cy="55"/>
                  </a:xfrm>
                  <a:prstGeom prst="rect">
                    <a:avLst/>
                  </a:prstGeom>
                  <a:noFill/>
                  <a:ln w="9525">
                    <a:noFill/>
                    <a:round/>
                    <a:headEnd/>
                    <a:tailEnd/>
                  </a:ln>
                  <a:effectLst/>
                </p:spPr>
              </p:pic>
              <p:pic>
                <p:nvPicPr>
                  <p:cNvPr id="35" name="Picture 18"/>
                  <p:cNvPicPr>
                    <a:picLocks noChangeAspect="1" noChangeArrowheads="1"/>
                  </p:cNvPicPr>
                  <p:nvPr/>
                </p:nvPicPr>
                <p:blipFill>
                  <a:blip r:embed="rId7" cstate="print"/>
                  <a:srcRect/>
                  <a:stretch>
                    <a:fillRect/>
                  </a:stretch>
                </p:blipFill>
                <p:spPr bwMode="auto">
                  <a:xfrm>
                    <a:off x="2953" y="2815"/>
                    <a:ext cx="91" cy="79"/>
                  </a:xfrm>
                  <a:prstGeom prst="rect">
                    <a:avLst/>
                  </a:prstGeom>
                  <a:noFill/>
                  <a:ln w="9525">
                    <a:noFill/>
                    <a:round/>
                    <a:headEnd/>
                    <a:tailEnd/>
                  </a:ln>
                  <a:effectLst/>
                </p:spPr>
              </p:pic>
            </p:grpSp>
            <p:pic>
              <p:nvPicPr>
                <p:cNvPr id="29" name="Picture 19"/>
                <p:cNvPicPr>
                  <a:picLocks noChangeAspect="1" noChangeArrowheads="1"/>
                </p:cNvPicPr>
                <p:nvPr/>
              </p:nvPicPr>
              <p:blipFill>
                <a:blip r:embed="rId8" cstate="print"/>
                <a:srcRect/>
                <a:stretch>
                  <a:fillRect/>
                </a:stretch>
              </p:blipFill>
              <p:spPr bwMode="auto">
                <a:xfrm>
                  <a:off x="4315" y="976"/>
                  <a:ext cx="197" cy="149"/>
                </a:xfrm>
                <a:prstGeom prst="rect">
                  <a:avLst/>
                </a:prstGeom>
                <a:noFill/>
                <a:ln w="9525">
                  <a:noFill/>
                  <a:round/>
                  <a:headEnd/>
                  <a:tailEnd/>
                </a:ln>
                <a:effectLst/>
              </p:spPr>
            </p:pic>
            <p:pic>
              <p:nvPicPr>
                <p:cNvPr id="30" name="Picture 20"/>
                <p:cNvPicPr>
                  <a:picLocks noChangeAspect="1" noChangeArrowheads="1"/>
                </p:cNvPicPr>
                <p:nvPr/>
              </p:nvPicPr>
              <p:blipFill>
                <a:blip r:embed="rId9" cstate="print"/>
                <a:srcRect/>
                <a:stretch>
                  <a:fillRect/>
                </a:stretch>
              </p:blipFill>
              <p:spPr bwMode="auto">
                <a:xfrm>
                  <a:off x="2675" y="2288"/>
                  <a:ext cx="181" cy="132"/>
                </a:xfrm>
                <a:prstGeom prst="rect">
                  <a:avLst/>
                </a:prstGeom>
                <a:noFill/>
                <a:ln w="9525">
                  <a:noFill/>
                  <a:round/>
                  <a:headEnd/>
                  <a:tailEnd/>
                </a:ln>
                <a:effectLst/>
              </p:spPr>
            </p:pic>
            <p:pic>
              <p:nvPicPr>
                <p:cNvPr id="31" name="Picture 21"/>
                <p:cNvPicPr>
                  <a:picLocks noChangeAspect="1" noChangeArrowheads="1"/>
                </p:cNvPicPr>
                <p:nvPr/>
              </p:nvPicPr>
              <p:blipFill>
                <a:blip r:embed="rId10" cstate="print"/>
                <a:srcRect/>
                <a:stretch>
                  <a:fillRect/>
                </a:stretch>
              </p:blipFill>
              <p:spPr bwMode="auto">
                <a:xfrm>
                  <a:off x="2750" y="2523"/>
                  <a:ext cx="213" cy="226"/>
                </a:xfrm>
                <a:prstGeom prst="rect">
                  <a:avLst/>
                </a:prstGeom>
                <a:noFill/>
                <a:ln w="9525">
                  <a:noFill/>
                  <a:round/>
                  <a:headEnd/>
                  <a:tailEnd/>
                </a:ln>
                <a:effectLst/>
              </p:spPr>
            </p:pic>
          </p:grpSp>
        </p:grpSp>
        <p:grpSp>
          <p:nvGrpSpPr>
            <p:cNvPr id="11" name="Group 22"/>
            <p:cNvGrpSpPr>
              <a:grpSpLocks/>
            </p:cNvGrpSpPr>
            <p:nvPr/>
          </p:nvGrpSpPr>
          <p:grpSpPr bwMode="auto">
            <a:xfrm>
              <a:off x="2863" y="1143"/>
              <a:ext cx="1516" cy="1644"/>
              <a:chOff x="2863" y="1143"/>
              <a:chExt cx="1516" cy="1644"/>
            </a:xfrm>
          </p:grpSpPr>
          <p:sp>
            <p:nvSpPr>
              <p:cNvPr id="17" name="Line 23"/>
              <p:cNvSpPr>
                <a:spLocks noChangeShapeType="1"/>
              </p:cNvSpPr>
              <p:nvPr/>
            </p:nvSpPr>
            <p:spPr bwMode="auto">
              <a:xfrm flipV="1">
                <a:off x="2863" y="1142"/>
                <a:ext cx="1516" cy="1178"/>
              </a:xfrm>
              <a:prstGeom prst="line">
                <a:avLst/>
              </a:prstGeom>
              <a:noFill/>
              <a:ln w="9360">
                <a:solidFill>
                  <a:srgbClr val="000000"/>
                </a:solidFill>
                <a:miter lim="800000"/>
                <a:headEnd type="triangle" w="med" len="med"/>
                <a:tailEnd type="triangle" w="med" len="med"/>
              </a:ln>
              <a:effectLst/>
            </p:spPr>
            <p:txBody>
              <a:bodyPr/>
              <a:lstStyle/>
              <a:p>
                <a:endParaRPr lang="it-IT"/>
              </a:p>
            </p:txBody>
          </p:sp>
          <p:sp>
            <p:nvSpPr>
              <p:cNvPr id="18" name="Line 24"/>
              <p:cNvSpPr>
                <a:spLocks noChangeShapeType="1"/>
              </p:cNvSpPr>
              <p:nvPr/>
            </p:nvSpPr>
            <p:spPr bwMode="auto">
              <a:xfrm flipV="1">
                <a:off x="2977" y="1142"/>
                <a:ext cx="1402" cy="1487"/>
              </a:xfrm>
              <a:prstGeom prst="line">
                <a:avLst/>
              </a:prstGeom>
              <a:noFill/>
              <a:ln w="9360">
                <a:solidFill>
                  <a:srgbClr val="000000"/>
                </a:solidFill>
                <a:miter lim="800000"/>
                <a:headEnd type="triangle" w="med" len="med"/>
                <a:tailEnd type="triangle" w="med" len="med"/>
              </a:ln>
              <a:effectLst/>
            </p:spPr>
            <p:txBody>
              <a:bodyPr/>
              <a:lstStyle/>
              <a:p>
                <a:endParaRPr lang="it-IT"/>
              </a:p>
            </p:txBody>
          </p:sp>
          <p:sp>
            <p:nvSpPr>
              <p:cNvPr id="19" name="Line 25"/>
              <p:cNvSpPr>
                <a:spLocks noChangeShapeType="1"/>
              </p:cNvSpPr>
              <p:nvPr/>
            </p:nvSpPr>
            <p:spPr bwMode="auto">
              <a:xfrm flipV="1">
                <a:off x="3091" y="1146"/>
                <a:ext cx="1288" cy="1642"/>
              </a:xfrm>
              <a:prstGeom prst="line">
                <a:avLst/>
              </a:prstGeom>
              <a:noFill/>
              <a:ln w="9360">
                <a:solidFill>
                  <a:srgbClr val="000000"/>
                </a:solidFill>
                <a:miter lim="800000"/>
                <a:headEnd/>
                <a:tailEnd type="triangle" w="med" len="med"/>
              </a:ln>
              <a:effectLst/>
            </p:spPr>
            <p:txBody>
              <a:bodyPr/>
              <a:lstStyle/>
              <a:p>
                <a:endParaRPr lang="it-IT"/>
              </a:p>
            </p:txBody>
          </p:sp>
          <p:sp>
            <p:nvSpPr>
              <p:cNvPr id="20" name="Line 26"/>
              <p:cNvSpPr>
                <a:spLocks noChangeShapeType="1"/>
              </p:cNvSpPr>
              <p:nvPr/>
            </p:nvSpPr>
            <p:spPr bwMode="auto">
              <a:xfrm>
                <a:off x="2863" y="2323"/>
                <a:ext cx="562" cy="147"/>
              </a:xfrm>
              <a:prstGeom prst="line">
                <a:avLst/>
              </a:prstGeom>
              <a:noFill/>
              <a:ln w="9360">
                <a:solidFill>
                  <a:srgbClr val="000000"/>
                </a:solidFill>
                <a:miter lim="800000"/>
                <a:headEnd type="triangle" w="med" len="med"/>
                <a:tailEnd type="triangle" w="med" len="med"/>
              </a:ln>
              <a:effectLst/>
            </p:spPr>
            <p:txBody>
              <a:bodyPr/>
              <a:lstStyle/>
              <a:p>
                <a:endParaRPr lang="it-IT"/>
              </a:p>
            </p:txBody>
          </p:sp>
          <p:sp>
            <p:nvSpPr>
              <p:cNvPr id="21" name="Line 27"/>
              <p:cNvSpPr>
                <a:spLocks noChangeShapeType="1"/>
              </p:cNvSpPr>
              <p:nvPr/>
            </p:nvSpPr>
            <p:spPr bwMode="auto">
              <a:xfrm>
                <a:off x="2863" y="2323"/>
                <a:ext cx="28" cy="182"/>
              </a:xfrm>
              <a:prstGeom prst="line">
                <a:avLst/>
              </a:prstGeom>
              <a:noFill/>
              <a:ln w="9360">
                <a:solidFill>
                  <a:srgbClr val="000000"/>
                </a:solidFill>
                <a:miter lim="800000"/>
                <a:headEnd type="triangle" w="med" len="med"/>
                <a:tailEnd type="triangle" w="med" len="med"/>
              </a:ln>
              <a:effectLst/>
            </p:spPr>
            <p:txBody>
              <a:bodyPr/>
              <a:lstStyle/>
              <a:p>
                <a:endParaRPr lang="it-IT"/>
              </a:p>
            </p:txBody>
          </p:sp>
          <p:sp>
            <p:nvSpPr>
              <p:cNvPr id="22" name="Line 28"/>
              <p:cNvSpPr>
                <a:spLocks noChangeShapeType="1"/>
              </p:cNvSpPr>
              <p:nvPr/>
            </p:nvSpPr>
            <p:spPr bwMode="auto">
              <a:xfrm>
                <a:off x="2977" y="2633"/>
                <a:ext cx="104" cy="146"/>
              </a:xfrm>
              <a:prstGeom prst="line">
                <a:avLst/>
              </a:prstGeom>
              <a:noFill/>
              <a:ln w="9360">
                <a:solidFill>
                  <a:srgbClr val="000000"/>
                </a:solidFill>
                <a:miter lim="800000"/>
                <a:headEnd type="triangle" w="med" len="med"/>
                <a:tailEnd type="triangle" w="med" len="med"/>
              </a:ln>
              <a:effectLst/>
            </p:spPr>
            <p:txBody>
              <a:bodyPr/>
              <a:lstStyle/>
              <a:p>
                <a:endParaRPr lang="it-IT"/>
              </a:p>
            </p:txBody>
          </p:sp>
          <p:sp>
            <p:nvSpPr>
              <p:cNvPr id="23" name="Line 29"/>
              <p:cNvSpPr>
                <a:spLocks noChangeShapeType="1"/>
              </p:cNvSpPr>
              <p:nvPr/>
            </p:nvSpPr>
            <p:spPr bwMode="auto">
              <a:xfrm flipV="1">
                <a:off x="3091" y="2466"/>
                <a:ext cx="333" cy="321"/>
              </a:xfrm>
              <a:prstGeom prst="line">
                <a:avLst/>
              </a:prstGeom>
              <a:noFill/>
              <a:ln w="9360">
                <a:solidFill>
                  <a:srgbClr val="000000"/>
                </a:solidFill>
                <a:miter lim="800000"/>
                <a:headEnd type="triangle" w="med" len="med"/>
                <a:tailEnd type="triangle" w="med" len="med"/>
              </a:ln>
              <a:effectLst/>
            </p:spPr>
            <p:txBody>
              <a:bodyPr/>
              <a:lstStyle/>
              <a:p>
                <a:endParaRPr lang="it-IT"/>
              </a:p>
            </p:txBody>
          </p:sp>
          <p:sp>
            <p:nvSpPr>
              <p:cNvPr id="24" name="Line 30"/>
              <p:cNvSpPr>
                <a:spLocks noChangeShapeType="1"/>
              </p:cNvSpPr>
              <p:nvPr/>
            </p:nvSpPr>
            <p:spPr bwMode="auto">
              <a:xfrm>
                <a:off x="2863" y="2323"/>
                <a:ext cx="219" cy="456"/>
              </a:xfrm>
              <a:prstGeom prst="line">
                <a:avLst/>
              </a:prstGeom>
              <a:noFill/>
              <a:ln w="9360">
                <a:solidFill>
                  <a:srgbClr val="000000"/>
                </a:solidFill>
                <a:miter lim="800000"/>
                <a:headEnd type="triangle" w="med" len="med"/>
                <a:tailEnd type="triangle" w="med" len="med"/>
              </a:ln>
              <a:effectLst/>
            </p:spPr>
            <p:txBody>
              <a:bodyPr/>
              <a:lstStyle/>
              <a:p>
                <a:endParaRPr lang="it-IT"/>
              </a:p>
            </p:txBody>
          </p:sp>
          <p:sp>
            <p:nvSpPr>
              <p:cNvPr id="25" name="Line 31"/>
              <p:cNvSpPr>
                <a:spLocks noChangeShapeType="1"/>
              </p:cNvSpPr>
              <p:nvPr/>
            </p:nvSpPr>
            <p:spPr bwMode="auto">
              <a:xfrm flipV="1">
                <a:off x="3435" y="1143"/>
                <a:ext cx="943" cy="1334"/>
              </a:xfrm>
              <a:prstGeom prst="line">
                <a:avLst/>
              </a:prstGeom>
              <a:noFill/>
              <a:ln w="9360">
                <a:solidFill>
                  <a:srgbClr val="000000"/>
                </a:solidFill>
                <a:miter lim="800000"/>
                <a:headEnd/>
                <a:tailEnd type="triangle" w="med" len="med"/>
              </a:ln>
              <a:effectLst/>
            </p:spPr>
            <p:txBody>
              <a:bodyPr/>
              <a:lstStyle/>
              <a:p>
                <a:endParaRPr lang="it-IT"/>
              </a:p>
            </p:txBody>
          </p:sp>
        </p:grpSp>
        <p:pic>
          <p:nvPicPr>
            <p:cNvPr id="12" name="Picture 32"/>
            <p:cNvPicPr>
              <a:picLocks noChangeAspect="1" noChangeArrowheads="1"/>
            </p:cNvPicPr>
            <p:nvPr/>
          </p:nvPicPr>
          <p:blipFill>
            <a:blip r:embed="rId11" cstate="print"/>
            <a:srcRect/>
            <a:stretch>
              <a:fillRect/>
            </a:stretch>
          </p:blipFill>
          <p:spPr bwMode="auto">
            <a:xfrm>
              <a:off x="1414" y="2133"/>
              <a:ext cx="643" cy="92"/>
            </a:xfrm>
            <a:prstGeom prst="rect">
              <a:avLst/>
            </a:prstGeom>
            <a:noFill/>
            <a:ln w="9525">
              <a:noFill/>
              <a:round/>
              <a:headEnd/>
              <a:tailEnd/>
            </a:ln>
            <a:effectLst/>
          </p:spPr>
        </p:pic>
        <p:grpSp>
          <p:nvGrpSpPr>
            <p:cNvPr id="13" name="Group 33"/>
            <p:cNvGrpSpPr>
              <a:grpSpLocks/>
            </p:cNvGrpSpPr>
            <p:nvPr/>
          </p:nvGrpSpPr>
          <p:grpSpPr bwMode="auto">
            <a:xfrm>
              <a:off x="2063" y="1143"/>
              <a:ext cx="2316" cy="1448"/>
              <a:chOff x="2063" y="1143"/>
              <a:chExt cx="2316" cy="1448"/>
            </a:xfrm>
          </p:grpSpPr>
          <p:sp>
            <p:nvSpPr>
              <p:cNvPr id="14" name="Line 34"/>
              <p:cNvSpPr>
                <a:spLocks noChangeShapeType="1"/>
              </p:cNvSpPr>
              <p:nvPr/>
            </p:nvSpPr>
            <p:spPr bwMode="auto">
              <a:xfrm flipV="1">
                <a:off x="2063" y="1142"/>
                <a:ext cx="2316" cy="1028"/>
              </a:xfrm>
              <a:prstGeom prst="line">
                <a:avLst/>
              </a:prstGeom>
              <a:noFill/>
              <a:ln w="9360">
                <a:solidFill>
                  <a:srgbClr val="000000"/>
                </a:solidFill>
                <a:miter lim="800000"/>
                <a:headEnd type="triangle" w="med" len="med"/>
                <a:tailEnd type="triangle" w="med" len="med"/>
              </a:ln>
              <a:effectLst/>
            </p:spPr>
            <p:txBody>
              <a:bodyPr/>
              <a:lstStyle/>
              <a:p>
                <a:endParaRPr lang="it-IT"/>
              </a:p>
            </p:txBody>
          </p:sp>
          <p:sp>
            <p:nvSpPr>
              <p:cNvPr id="15" name="Line 35"/>
              <p:cNvSpPr>
                <a:spLocks noChangeShapeType="1"/>
              </p:cNvSpPr>
              <p:nvPr/>
            </p:nvSpPr>
            <p:spPr bwMode="auto">
              <a:xfrm>
                <a:off x="2063" y="2170"/>
                <a:ext cx="599" cy="187"/>
              </a:xfrm>
              <a:prstGeom prst="line">
                <a:avLst/>
              </a:prstGeom>
              <a:noFill/>
              <a:ln w="9360">
                <a:solidFill>
                  <a:srgbClr val="000000"/>
                </a:solidFill>
                <a:miter lim="800000"/>
                <a:headEnd type="triangle" w="med" len="med"/>
                <a:tailEnd type="triangle" w="med" len="med"/>
              </a:ln>
              <a:effectLst/>
            </p:spPr>
            <p:txBody>
              <a:bodyPr/>
              <a:lstStyle/>
              <a:p>
                <a:endParaRPr lang="it-IT"/>
              </a:p>
            </p:txBody>
          </p:sp>
          <p:sp>
            <p:nvSpPr>
              <p:cNvPr id="16" name="Line 36"/>
              <p:cNvSpPr>
                <a:spLocks noChangeShapeType="1"/>
              </p:cNvSpPr>
              <p:nvPr/>
            </p:nvSpPr>
            <p:spPr bwMode="auto">
              <a:xfrm>
                <a:off x="2063" y="2170"/>
                <a:ext cx="676" cy="421"/>
              </a:xfrm>
              <a:prstGeom prst="line">
                <a:avLst/>
              </a:prstGeom>
              <a:noFill/>
              <a:ln w="9360">
                <a:solidFill>
                  <a:srgbClr val="000000"/>
                </a:solidFill>
                <a:miter lim="800000"/>
                <a:headEnd type="triangle" w="med" len="med"/>
                <a:tailEnd type="triangle" w="med" len="med"/>
              </a:ln>
              <a:effectLst/>
            </p:spPr>
            <p:txBody>
              <a:bodyPr/>
              <a:lstStyle/>
              <a:p>
                <a:endParaRPr lang="it-IT"/>
              </a:p>
            </p:txBody>
          </p:sp>
        </p:grpSp>
      </p:grpSp>
    </p:spTree>
    <p:extLst>
      <p:ext uri="{BB962C8B-B14F-4D97-AF65-F5344CB8AC3E}">
        <p14:creationId xmlns:p14="http://schemas.microsoft.com/office/powerpoint/2010/main" val="18116016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l="1850" t="22159" r="-1850" b="-1534"/>
          <a:stretch/>
        </p:blipFill>
        <p:spPr bwMode="auto">
          <a:xfrm>
            <a:off x="1134982" y="1759339"/>
            <a:ext cx="6961453" cy="42414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391772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504" y="1124744"/>
            <a:ext cx="8870449" cy="5669771"/>
          </a:xfrm>
          <a:prstGeom prst="rect">
            <a:avLst/>
          </a:prstGeom>
        </p:spPr>
      </p:pic>
    </p:spTree>
    <p:extLst>
      <p:ext uri="{BB962C8B-B14F-4D97-AF65-F5344CB8AC3E}">
        <p14:creationId xmlns:p14="http://schemas.microsoft.com/office/powerpoint/2010/main" val="5914988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23728" y="1628800"/>
            <a:ext cx="4906766" cy="5150480"/>
          </a:xfrm>
          <a:prstGeom prst="rect">
            <a:avLst/>
          </a:prstGeom>
        </p:spPr>
      </p:pic>
      <p:sp>
        <p:nvSpPr>
          <p:cNvPr id="3" name="TextBox 2"/>
          <p:cNvSpPr txBox="1"/>
          <p:nvPr/>
        </p:nvSpPr>
        <p:spPr>
          <a:xfrm>
            <a:off x="2339752" y="998372"/>
            <a:ext cx="4701415" cy="646331"/>
          </a:xfrm>
          <a:prstGeom prst="rect">
            <a:avLst/>
          </a:prstGeom>
          <a:noFill/>
        </p:spPr>
        <p:txBody>
          <a:bodyPr wrap="none" rtlCol="0">
            <a:spAutoFit/>
          </a:bodyPr>
          <a:lstStyle/>
          <a:p>
            <a:r>
              <a:rPr lang="en-US" sz="3600" b="1" dirty="0" err="1" smtClean="0"/>
              <a:t>Localizzazione</a:t>
            </a:r>
            <a:r>
              <a:rPr lang="en-US" sz="3600" b="1" dirty="0" smtClean="0"/>
              <a:t> </a:t>
            </a:r>
            <a:r>
              <a:rPr lang="en-US" sz="3600" b="1" dirty="0" err="1" smtClean="0"/>
              <a:t>su</a:t>
            </a:r>
            <a:r>
              <a:rPr lang="en-US" sz="3600" b="1" dirty="0" smtClean="0"/>
              <a:t> </a:t>
            </a:r>
            <a:r>
              <a:rPr lang="en-US" sz="3600" b="1" dirty="0" err="1" smtClean="0"/>
              <a:t>griglia</a:t>
            </a:r>
            <a:endParaRPr lang="it-IT" sz="3600" b="1" dirty="0"/>
          </a:p>
        </p:txBody>
      </p:sp>
    </p:spTree>
    <p:extLst>
      <p:ext uri="{BB962C8B-B14F-4D97-AF65-F5344CB8AC3E}">
        <p14:creationId xmlns:p14="http://schemas.microsoft.com/office/powerpoint/2010/main" val="22373008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S7a"/>
          <p:cNvPicPr>
            <a:picLocks noChangeAspect="1" noChangeArrowheads="1"/>
          </p:cNvPicPr>
          <p:nvPr/>
        </p:nvPicPr>
        <p:blipFill>
          <a:blip r:embed="rId3" cstate="print"/>
          <a:srcRect/>
          <a:stretch>
            <a:fillRect/>
          </a:stretch>
        </p:blipFill>
        <p:spPr bwMode="auto">
          <a:xfrm>
            <a:off x="3597275" y="1773238"/>
            <a:ext cx="5546725" cy="4883150"/>
          </a:xfrm>
          <a:prstGeom prst="rect">
            <a:avLst/>
          </a:prstGeom>
          <a:noFill/>
          <a:ln w="9525">
            <a:noFill/>
            <a:miter lim="800000"/>
            <a:headEnd/>
            <a:tailEnd/>
          </a:ln>
        </p:spPr>
      </p:pic>
      <p:pic>
        <p:nvPicPr>
          <p:cNvPr id="7" name="Picture 13" descr="Dic08ter1"/>
          <p:cNvPicPr>
            <a:picLocks noChangeAspect="1" noChangeArrowheads="1"/>
          </p:cNvPicPr>
          <p:nvPr/>
        </p:nvPicPr>
        <p:blipFill>
          <a:blip r:embed="rId4" cstate="print"/>
          <a:srcRect/>
          <a:stretch>
            <a:fillRect/>
          </a:stretch>
        </p:blipFill>
        <p:spPr bwMode="auto">
          <a:xfrm>
            <a:off x="0" y="1284992"/>
            <a:ext cx="4067944" cy="2936096"/>
          </a:xfrm>
          <a:prstGeom prst="rect">
            <a:avLst/>
          </a:prstGeom>
          <a:noFill/>
          <a:ln w="9525">
            <a:noFill/>
            <a:miter lim="800000"/>
            <a:headEnd/>
            <a:tailEnd/>
          </a:ln>
        </p:spPr>
      </p:pic>
      <p:pic>
        <p:nvPicPr>
          <p:cNvPr id="8" name="Picture 14" descr="SOR"/>
          <p:cNvPicPr>
            <a:picLocks noChangeAspect="1" noChangeArrowheads="1"/>
          </p:cNvPicPr>
          <p:nvPr/>
        </p:nvPicPr>
        <p:blipFill>
          <a:blip r:embed="rId5" cstate="print"/>
          <a:srcRect/>
          <a:stretch>
            <a:fillRect/>
          </a:stretch>
        </p:blipFill>
        <p:spPr bwMode="auto">
          <a:xfrm>
            <a:off x="72529" y="4294559"/>
            <a:ext cx="3635375" cy="2419350"/>
          </a:xfrm>
          <a:prstGeom prst="rect">
            <a:avLst/>
          </a:prstGeom>
          <a:noFill/>
          <a:ln w="9525">
            <a:noFill/>
            <a:miter lim="800000"/>
            <a:headEnd/>
            <a:tailEnd/>
          </a:ln>
        </p:spPr>
      </p:pic>
      <p:pic>
        <p:nvPicPr>
          <p:cNvPr id="9" name="Picture 15" descr="Elicottero"/>
          <p:cNvPicPr>
            <a:picLocks noChangeAspect="1" noChangeArrowheads="1"/>
          </p:cNvPicPr>
          <p:nvPr/>
        </p:nvPicPr>
        <p:blipFill>
          <a:blip r:embed="rId6" cstate="print"/>
          <a:srcRect/>
          <a:stretch>
            <a:fillRect/>
          </a:stretch>
        </p:blipFill>
        <p:spPr bwMode="auto">
          <a:xfrm>
            <a:off x="180479" y="4077072"/>
            <a:ext cx="1871663" cy="1101725"/>
          </a:xfrm>
          <a:prstGeom prst="rect">
            <a:avLst/>
          </a:prstGeom>
          <a:noFill/>
          <a:ln w="9525">
            <a:noFill/>
            <a:miter lim="800000"/>
            <a:headEnd/>
            <a:tailEnd/>
          </a:ln>
        </p:spPr>
      </p:pic>
      <p:pic>
        <p:nvPicPr>
          <p:cNvPr id="10" name="Picture 16" descr="PC"/>
          <p:cNvPicPr>
            <a:picLocks noChangeAspect="1" noChangeArrowheads="1"/>
          </p:cNvPicPr>
          <p:nvPr/>
        </p:nvPicPr>
        <p:blipFill>
          <a:blip r:embed="rId7" cstate="print"/>
          <a:srcRect/>
          <a:stretch>
            <a:fillRect/>
          </a:stretch>
        </p:blipFill>
        <p:spPr bwMode="auto">
          <a:xfrm>
            <a:off x="72529" y="5924922"/>
            <a:ext cx="792163" cy="788987"/>
          </a:xfrm>
          <a:prstGeom prst="rect">
            <a:avLst/>
          </a:prstGeom>
          <a:noFill/>
          <a:ln w="9525">
            <a:noFill/>
            <a:miter lim="800000"/>
            <a:headEnd/>
            <a:tailEnd/>
          </a:ln>
        </p:spPr>
      </p:pic>
    </p:spTree>
    <p:extLst>
      <p:ext uri="{BB962C8B-B14F-4D97-AF65-F5344CB8AC3E}">
        <p14:creationId xmlns:p14="http://schemas.microsoft.com/office/powerpoint/2010/main" val="2525053813"/>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467544" y="1700808"/>
            <a:ext cx="8258175" cy="4714875"/>
          </a:xfrm>
          <a:prstGeom prst="rect">
            <a:avLst/>
          </a:prstGeom>
          <a:noFill/>
          <a:ln w="9525">
            <a:noFill/>
            <a:miter lim="800000"/>
            <a:headEnd/>
            <a:tailEnd/>
          </a:ln>
        </p:spPr>
      </p:pic>
    </p:spTree>
    <p:extLst>
      <p:ext uri="{BB962C8B-B14F-4D97-AF65-F5344CB8AC3E}">
        <p14:creationId xmlns:p14="http://schemas.microsoft.com/office/powerpoint/2010/main" val="7046754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Text Box 2"/>
          <p:cNvSpPr txBox="1">
            <a:spLocks noChangeArrowheads="1"/>
          </p:cNvSpPr>
          <p:nvPr/>
        </p:nvSpPr>
        <p:spPr bwMode="auto">
          <a:xfrm>
            <a:off x="3657600" y="1384389"/>
            <a:ext cx="12089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IT" sz="2800" b="1" dirty="0"/>
              <a:t>Trigger</a:t>
            </a:r>
          </a:p>
        </p:txBody>
      </p:sp>
      <p:sp>
        <p:nvSpPr>
          <p:cNvPr id="473091" name="Text Box 3"/>
          <p:cNvSpPr txBox="1">
            <a:spLocks noChangeArrowheads="1"/>
          </p:cNvSpPr>
          <p:nvPr/>
        </p:nvSpPr>
        <p:spPr bwMode="auto">
          <a:xfrm>
            <a:off x="2051720" y="2060848"/>
            <a:ext cx="6840760"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buFontTx/>
              <a:buChar char="•"/>
            </a:pPr>
            <a:r>
              <a:rPr lang="en-GB" altLang="it-IT" sz="2000" dirty="0"/>
              <a:t> </a:t>
            </a:r>
            <a:r>
              <a:rPr lang="en-GB" altLang="it-IT" sz="2000" b="1" u="sng" dirty="0"/>
              <a:t>A </a:t>
            </a:r>
            <a:r>
              <a:rPr lang="en-GB" altLang="it-IT" sz="2000" b="1" u="sng" dirty="0" err="1"/>
              <a:t>soglia</a:t>
            </a:r>
            <a:r>
              <a:rPr lang="en-GB" altLang="it-IT" sz="2000" dirty="0"/>
              <a:t>: </a:t>
            </a:r>
            <a:r>
              <a:rPr lang="en-GB" altLang="it-IT" sz="2000" dirty="0" err="1"/>
              <a:t>il</a:t>
            </a:r>
            <a:r>
              <a:rPr lang="en-GB" altLang="it-IT" sz="2000" dirty="0"/>
              <a:t> trigger </a:t>
            </a:r>
            <a:r>
              <a:rPr lang="en-GB" altLang="it-IT" sz="2000" dirty="0" err="1"/>
              <a:t>viene</a:t>
            </a:r>
            <a:r>
              <a:rPr lang="en-GB" altLang="it-IT" sz="2000" dirty="0"/>
              <a:t> </a:t>
            </a:r>
            <a:r>
              <a:rPr lang="en-GB" altLang="it-IT" sz="2000" dirty="0" err="1"/>
              <a:t>attivato</a:t>
            </a:r>
            <a:r>
              <a:rPr lang="en-GB" altLang="it-IT" sz="2000" dirty="0"/>
              <a:t> </a:t>
            </a:r>
            <a:r>
              <a:rPr lang="en-GB" altLang="it-IT" sz="2000" dirty="0" err="1"/>
              <a:t>quando</a:t>
            </a:r>
            <a:endParaRPr lang="en-GB" altLang="it-IT" sz="2000" dirty="0"/>
          </a:p>
          <a:p>
            <a:pPr algn="just"/>
            <a:r>
              <a:rPr lang="en-GB" altLang="it-IT" sz="2000" dirty="0"/>
              <a:t>  </a:t>
            </a:r>
            <a:r>
              <a:rPr lang="en-GB" altLang="it-IT" sz="2000" dirty="0" err="1"/>
              <a:t>l’ampiezza</a:t>
            </a:r>
            <a:r>
              <a:rPr lang="en-GB" altLang="it-IT" sz="2000" dirty="0"/>
              <a:t> del </a:t>
            </a:r>
            <a:r>
              <a:rPr lang="en-GB" altLang="it-IT" sz="2000" dirty="0" err="1"/>
              <a:t>segnale</a:t>
            </a:r>
            <a:r>
              <a:rPr lang="en-GB" altLang="it-IT" sz="2000" dirty="0"/>
              <a:t> </a:t>
            </a:r>
            <a:r>
              <a:rPr lang="en-GB" altLang="it-IT" sz="2000" dirty="0" err="1"/>
              <a:t>supera</a:t>
            </a:r>
            <a:r>
              <a:rPr lang="en-GB" altLang="it-IT" sz="2000" dirty="0"/>
              <a:t> </a:t>
            </a:r>
            <a:r>
              <a:rPr lang="en-GB" altLang="it-IT" sz="2000" dirty="0" err="1"/>
              <a:t>una</a:t>
            </a:r>
            <a:r>
              <a:rPr lang="en-GB" altLang="it-IT" sz="2000" dirty="0"/>
              <a:t> </a:t>
            </a:r>
            <a:r>
              <a:rPr lang="en-GB" altLang="it-IT" sz="2000" dirty="0" err="1"/>
              <a:t>predefinita</a:t>
            </a:r>
            <a:endParaRPr lang="en-GB" altLang="it-IT" sz="2000" dirty="0"/>
          </a:p>
          <a:p>
            <a:pPr algn="just"/>
            <a:r>
              <a:rPr lang="en-GB" altLang="it-IT" sz="2000" dirty="0"/>
              <a:t>  </a:t>
            </a:r>
            <a:r>
              <a:rPr lang="en-GB" altLang="it-IT" sz="2000" dirty="0" err="1" smtClean="0"/>
              <a:t>soglia</a:t>
            </a:r>
            <a:endParaRPr lang="en-GB" altLang="it-IT" sz="2000" dirty="0" smtClean="0"/>
          </a:p>
          <a:p>
            <a:pPr algn="just"/>
            <a:endParaRPr lang="en-GB" altLang="it-IT" sz="2000" dirty="0"/>
          </a:p>
          <a:p>
            <a:pPr algn="just">
              <a:buFontTx/>
              <a:buChar char="•"/>
            </a:pPr>
            <a:r>
              <a:rPr lang="en-GB" altLang="it-IT" sz="2000" dirty="0"/>
              <a:t> </a:t>
            </a:r>
            <a:r>
              <a:rPr lang="en-GB" altLang="it-IT" sz="2000" b="1" u="sng" dirty="0"/>
              <a:t>RMS </a:t>
            </a:r>
            <a:r>
              <a:rPr lang="en-GB" altLang="it-IT" sz="2000" dirty="0"/>
              <a:t>(root-mean-square): </a:t>
            </a:r>
            <a:r>
              <a:rPr lang="en-GB" altLang="it-IT" sz="2000" dirty="0" err="1"/>
              <a:t>viene</a:t>
            </a:r>
            <a:r>
              <a:rPr lang="en-GB" altLang="it-IT" sz="2000" dirty="0"/>
              <a:t> </a:t>
            </a:r>
            <a:r>
              <a:rPr lang="en-GB" altLang="it-IT" sz="2000" dirty="0" err="1"/>
              <a:t>considerata</a:t>
            </a:r>
            <a:endParaRPr lang="en-GB" altLang="it-IT" sz="2000" dirty="0"/>
          </a:p>
          <a:p>
            <a:pPr algn="just"/>
            <a:r>
              <a:rPr lang="en-GB" altLang="it-IT" sz="2000" dirty="0"/>
              <a:t>  </a:t>
            </a:r>
            <a:r>
              <a:rPr lang="en-GB" altLang="it-IT" sz="2000" dirty="0" err="1"/>
              <a:t>l’ampiezza</a:t>
            </a:r>
            <a:r>
              <a:rPr lang="en-GB" altLang="it-IT" sz="2000" dirty="0"/>
              <a:t> del </a:t>
            </a:r>
            <a:r>
              <a:rPr lang="en-GB" altLang="it-IT" sz="2000" dirty="0" err="1"/>
              <a:t>segnale</a:t>
            </a:r>
            <a:r>
              <a:rPr lang="en-GB" altLang="it-IT" sz="2000" dirty="0"/>
              <a:t> in </a:t>
            </a:r>
            <a:r>
              <a:rPr lang="en-GB" altLang="it-IT" sz="2000" dirty="0" err="1"/>
              <a:t>una</a:t>
            </a:r>
            <a:r>
              <a:rPr lang="en-GB" altLang="it-IT" sz="2000" dirty="0"/>
              <a:t> breve </a:t>
            </a:r>
            <a:r>
              <a:rPr lang="en-GB" altLang="it-IT" sz="2000" dirty="0" err="1"/>
              <a:t>finestra</a:t>
            </a:r>
            <a:endParaRPr lang="en-GB" altLang="it-IT" sz="2000" dirty="0"/>
          </a:p>
          <a:p>
            <a:pPr algn="just"/>
            <a:r>
              <a:rPr lang="en-GB" altLang="it-IT" sz="2000" dirty="0"/>
              <a:t>  </a:t>
            </a:r>
            <a:r>
              <a:rPr lang="en-GB" altLang="it-IT" sz="2000" dirty="0" err="1"/>
              <a:t>temporale</a:t>
            </a:r>
            <a:r>
              <a:rPr lang="en-GB" altLang="it-IT" sz="2000" dirty="0"/>
              <a:t> al </a:t>
            </a:r>
            <a:r>
              <a:rPr lang="en-GB" altLang="it-IT" sz="2000" dirty="0" err="1"/>
              <a:t>posto</a:t>
            </a:r>
            <a:r>
              <a:rPr lang="en-GB" altLang="it-IT" sz="2000" dirty="0"/>
              <a:t> </a:t>
            </a:r>
            <a:r>
              <a:rPr lang="en-GB" altLang="it-IT" sz="2000" dirty="0" err="1"/>
              <a:t>dell’ampiezza</a:t>
            </a:r>
            <a:r>
              <a:rPr lang="en-GB" altLang="it-IT" sz="2000" dirty="0"/>
              <a:t> </a:t>
            </a:r>
            <a:r>
              <a:rPr lang="en-GB" altLang="it-IT" sz="2000" dirty="0" err="1"/>
              <a:t>istantanea</a:t>
            </a:r>
            <a:r>
              <a:rPr lang="en-GB" altLang="it-IT" sz="2000" dirty="0"/>
              <a:t>. </a:t>
            </a:r>
            <a:endParaRPr lang="en-GB" altLang="it-IT" sz="2000" dirty="0" smtClean="0"/>
          </a:p>
          <a:p>
            <a:pPr algn="just"/>
            <a:endParaRPr lang="en-GB" altLang="it-IT" sz="2000" dirty="0"/>
          </a:p>
          <a:p>
            <a:pPr algn="just">
              <a:buFontTx/>
              <a:buChar char="•"/>
            </a:pPr>
            <a:r>
              <a:rPr lang="en-GB" altLang="it-IT" sz="2000" dirty="0"/>
              <a:t> </a:t>
            </a:r>
            <a:r>
              <a:rPr lang="en-GB" altLang="it-IT" sz="2000" b="1" u="sng" dirty="0"/>
              <a:t>STA/LTA</a:t>
            </a:r>
            <a:r>
              <a:rPr lang="en-GB" altLang="it-IT" sz="2000" dirty="0"/>
              <a:t>: </a:t>
            </a:r>
            <a:r>
              <a:rPr lang="en-GB" altLang="it-IT" sz="2000" dirty="0" err="1"/>
              <a:t>viene</a:t>
            </a:r>
            <a:r>
              <a:rPr lang="en-GB" altLang="it-IT" sz="2000" dirty="0"/>
              <a:t> </a:t>
            </a:r>
            <a:r>
              <a:rPr lang="en-GB" altLang="it-IT" sz="2000" dirty="0" err="1"/>
              <a:t>considerato</a:t>
            </a:r>
            <a:r>
              <a:rPr lang="en-GB" altLang="it-IT" sz="2000" dirty="0"/>
              <a:t> </a:t>
            </a:r>
            <a:r>
              <a:rPr lang="en-GB" altLang="it-IT" sz="2000" dirty="0" err="1"/>
              <a:t>il</a:t>
            </a:r>
            <a:r>
              <a:rPr lang="en-GB" altLang="it-IT" sz="2000" dirty="0"/>
              <a:t> </a:t>
            </a:r>
            <a:r>
              <a:rPr lang="en-GB" altLang="it-IT" sz="2000" dirty="0" err="1"/>
              <a:t>rapporto</a:t>
            </a:r>
            <a:r>
              <a:rPr lang="en-GB" altLang="it-IT" sz="2000" dirty="0"/>
              <a:t> </a:t>
            </a:r>
            <a:r>
              <a:rPr lang="en-GB" altLang="it-IT" sz="2000" dirty="0" err="1"/>
              <a:t>della</a:t>
            </a:r>
            <a:endParaRPr lang="en-GB" altLang="it-IT" sz="2000" dirty="0"/>
          </a:p>
          <a:p>
            <a:pPr algn="just"/>
            <a:r>
              <a:rPr lang="en-GB" altLang="it-IT" sz="2000" dirty="0"/>
              <a:t>  media del </a:t>
            </a:r>
            <a:r>
              <a:rPr lang="en-GB" altLang="it-IT" sz="2000" dirty="0" err="1"/>
              <a:t>segnale</a:t>
            </a:r>
            <a:r>
              <a:rPr lang="en-GB" altLang="it-IT" sz="2000" dirty="0"/>
              <a:t> </a:t>
            </a:r>
            <a:r>
              <a:rPr lang="en-GB" altLang="it-IT" sz="2000" dirty="0" err="1"/>
              <a:t>relativo</a:t>
            </a:r>
            <a:r>
              <a:rPr lang="en-GB" altLang="it-IT" sz="2000" dirty="0"/>
              <a:t> ad </a:t>
            </a:r>
            <a:r>
              <a:rPr lang="en-GB" altLang="it-IT" sz="2000" dirty="0" err="1"/>
              <a:t>una</a:t>
            </a:r>
            <a:r>
              <a:rPr lang="en-GB" altLang="it-IT" sz="2000" dirty="0"/>
              <a:t> </a:t>
            </a:r>
            <a:r>
              <a:rPr lang="en-GB" altLang="it-IT" sz="2000" dirty="0" err="1"/>
              <a:t>finestra</a:t>
            </a:r>
            <a:endParaRPr lang="en-GB" altLang="it-IT" sz="2000" dirty="0"/>
          </a:p>
          <a:p>
            <a:pPr algn="just"/>
            <a:r>
              <a:rPr lang="en-GB" altLang="it-IT" sz="2000" dirty="0"/>
              <a:t>  </a:t>
            </a:r>
            <a:r>
              <a:rPr lang="en-GB" altLang="it-IT" sz="2000" dirty="0" err="1"/>
              <a:t>temporale</a:t>
            </a:r>
            <a:r>
              <a:rPr lang="en-GB" altLang="it-IT" sz="2000" dirty="0"/>
              <a:t> </a:t>
            </a:r>
            <a:r>
              <a:rPr lang="en-GB" altLang="it-IT" sz="2000" dirty="0" err="1"/>
              <a:t>corta</a:t>
            </a:r>
            <a:r>
              <a:rPr lang="en-GB" altLang="it-IT" sz="2000" dirty="0"/>
              <a:t> (STA, short time average)</a:t>
            </a:r>
          </a:p>
          <a:p>
            <a:pPr algn="just"/>
            <a:r>
              <a:rPr lang="en-GB" altLang="it-IT" sz="2000" dirty="0"/>
              <a:t>  </a:t>
            </a:r>
            <a:r>
              <a:rPr lang="en-GB" altLang="it-IT" sz="2000" dirty="0" err="1"/>
              <a:t>rispetto</a:t>
            </a:r>
            <a:r>
              <a:rPr lang="en-GB" altLang="it-IT" sz="2000" dirty="0"/>
              <a:t> ad </a:t>
            </a:r>
            <a:r>
              <a:rPr lang="en-GB" altLang="it-IT" sz="2000" dirty="0" err="1"/>
              <a:t>una</a:t>
            </a:r>
            <a:r>
              <a:rPr lang="en-GB" altLang="it-IT" sz="2000" dirty="0"/>
              <a:t> </a:t>
            </a:r>
            <a:r>
              <a:rPr lang="en-GB" altLang="it-IT" sz="2000" dirty="0" err="1"/>
              <a:t>finestra</a:t>
            </a:r>
            <a:r>
              <a:rPr lang="en-GB" altLang="it-IT" sz="2000" dirty="0"/>
              <a:t> </a:t>
            </a:r>
            <a:r>
              <a:rPr lang="en-GB" altLang="it-IT" sz="2000" dirty="0" err="1"/>
              <a:t>temporale</a:t>
            </a:r>
            <a:r>
              <a:rPr lang="en-GB" altLang="it-IT" sz="2000" dirty="0"/>
              <a:t> </a:t>
            </a:r>
            <a:r>
              <a:rPr lang="en-GB" altLang="it-IT" sz="2000" dirty="0" err="1"/>
              <a:t>lunga</a:t>
            </a:r>
            <a:r>
              <a:rPr lang="en-GB" altLang="it-IT" sz="2000" dirty="0"/>
              <a:t> (LTA,</a:t>
            </a:r>
          </a:p>
          <a:p>
            <a:pPr algn="just"/>
            <a:r>
              <a:rPr lang="en-GB" altLang="it-IT" sz="2000" dirty="0"/>
              <a:t>  long time average).</a:t>
            </a:r>
          </a:p>
        </p:txBody>
      </p:sp>
    </p:spTree>
    <p:extLst>
      <p:ext uri="{BB962C8B-B14F-4D97-AF65-F5344CB8AC3E}">
        <p14:creationId xmlns:p14="http://schemas.microsoft.com/office/powerpoint/2010/main" val="917459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628800"/>
            <a:ext cx="8305800" cy="518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4115" name="Text Box 3"/>
          <p:cNvSpPr txBox="1">
            <a:spLocks noChangeArrowheads="1"/>
          </p:cNvSpPr>
          <p:nvPr/>
        </p:nvSpPr>
        <p:spPr bwMode="auto">
          <a:xfrm>
            <a:off x="755576" y="980728"/>
            <a:ext cx="734297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IT" sz="2400" b="1" dirty="0"/>
              <a:t>STA – short time average                  </a:t>
            </a:r>
            <a:r>
              <a:rPr lang="en-GB" altLang="it-IT" sz="2400" b="1" dirty="0" smtClean="0"/>
              <a:t>PEM </a:t>
            </a:r>
            <a:r>
              <a:rPr lang="en-GB" altLang="it-IT" sz="2400" b="1" dirty="0"/>
              <a:t>– Pre-event time</a:t>
            </a:r>
          </a:p>
          <a:p>
            <a:r>
              <a:rPr lang="en-GB" altLang="it-IT" sz="2400" b="1" dirty="0"/>
              <a:t>LTA – long time average                    PET - post event time</a:t>
            </a:r>
          </a:p>
        </p:txBody>
      </p:sp>
      <p:sp>
        <p:nvSpPr>
          <p:cNvPr id="474116" name="Rectangle 4"/>
          <p:cNvSpPr>
            <a:spLocks noChangeArrowheads="1"/>
          </p:cNvSpPr>
          <p:nvPr/>
        </p:nvSpPr>
        <p:spPr bwMode="auto">
          <a:xfrm>
            <a:off x="3291136" y="4880000"/>
            <a:ext cx="2146300" cy="203200"/>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extLst>
      <p:ext uri="{BB962C8B-B14F-4D97-AF65-F5344CB8AC3E}">
        <p14:creationId xmlns:p14="http://schemas.microsoft.com/office/powerpoint/2010/main" val="921605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74116"/>
                                        </p:tgtEl>
                                        <p:attrNameLst>
                                          <p:attrName>style.visibility</p:attrName>
                                        </p:attrNameLst>
                                      </p:cBhvr>
                                      <p:to>
                                        <p:strVal val="visible"/>
                                      </p:to>
                                    </p:set>
                                    <p:anim calcmode="lin" valueType="num">
                                      <p:cBhvr>
                                        <p:cTn id="7" dur="500" fill="hold"/>
                                        <p:tgtEl>
                                          <p:spTgt spid="474116"/>
                                        </p:tgtEl>
                                        <p:attrNameLst>
                                          <p:attrName>ppt_w</p:attrName>
                                        </p:attrNameLst>
                                      </p:cBhvr>
                                      <p:tavLst>
                                        <p:tav tm="0">
                                          <p:val>
                                            <p:fltVal val="0"/>
                                          </p:val>
                                        </p:tav>
                                        <p:tav tm="100000">
                                          <p:val>
                                            <p:strVal val="#ppt_w"/>
                                          </p:val>
                                        </p:tav>
                                      </p:tavLst>
                                    </p:anim>
                                    <p:anim calcmode="lin" valueType="num">
                                      <p:cBhvr>
                                        <p:cTn id="8" dur="500" fill="hold"/>
                                        <p:tgtEl>
                                          <p:spTgt spid="4741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62</a:t>
            </a:fld>
            <a:endParaRPr lang="it-IT" sz="1400" b="1" dirty="0"/>
          </a:p>
        </p:txBody>
      </p:sp>
      <p:sp>
        <p:nvSpPr>
          <p:cNvPr id="11" name="Rectangle 2"/>
          <p:cNvSpPr>
            <a:spLocks noChangeArrowheads="1"/>
          </p:cNvSpPr>
          <p:nvPr/>
        </p:nvSpPr>
        <p:spPr bwMode="auto">
          <a:xfrm>
            <a:off x="179388" y="2205439"/>
            <a:ext cx="8785225" cy="4031873"/>
          </a:xfrm>
          <a:prstGeom prst="rect">
            <a:avLst/>
          </a:prstGeom>
          <a:noFill/>
          <a:ln w="9525">
            <a:noFill/>
            <a:miter lim="800000"/>
            <a:headEnd/>
            <a:tailEnd/>
          </a:ln>
        </p:spPr>
        <p:txBody>
          <a:bodyPr>
            <a:spAutoFit/>
          </a:bodyPr>
          <a:lstStyle/>
          <a:p>
            <a:pPr algn="just" eaLnBrk="0" hangingPunct="0">
              <a:buFontTx/>
              <a:buChar char="•"/>
            </a:pPr>
            <a:r>
              <a:rPr lang="en-US" sz="1600" b="0" dirty="0">
                <a:latin typeface="+mj-lt"/>
                <a:ea typeface="ＭＳ Ｐゴシック" pitchFamily="34" charset="-128"/>
              </a:rPr>
              <a:t> Most of the earthquakes which shake the Earth each year are so weak that they are only registered by sensitive seismographs, but some are strong enough to have serious, even catastrophic, consequences for mankind and the environment. </a:t>
            </a:r>
          </a:p>
          <a:p>
            <a:pPr algn="just" eaLnBrk="0" hangingPunct="0">
              <a:buFontTx/>
              <a:buChar char="•"/>
            </a:pPr>
            <a:endParaRPr lang="en-US" sz="1600" b="0" dirty="0">
              <a:latin typeface="+mj-lt"/>
              <a:ea typeface="ＭＳ Ｐゴシック" pitchFamily="34" charset="-128"/>
            </a:endParaRPr>
          </a:p>
          <a:p>
            <a:pPr algn="just" eaLnBrk="0" hangingPunct="0">
              <a:buFontTx/>
              <a:buChar char="•"/>
            </a:pPr>
            <a:r>
              <a:rPr lang="en-US" sz="1600" b="0" dirty="0">
                <a:latin typeface="+mj-lt"/>
                <a:ea typeface="ＭＳ Ｐゴシック" pitchFamily="34" charset="-128"/>
              </a:rPr>
              <a:t> About </a:t>
            </a:r>
            <a:r>
              <a:rPr lang="en-US" sz="1600" b="0" dirty="0">
                <a:solidFill>
                  <a:srgbClr val="FF0000"/>
                </a:solidFill>
                <a:latin typeface="+mj-lt"/>
                <a:ea typeface="ＭＳ Ｐゴシック" pitchFamily="34" charset="-128"/>
              </a:rPr>
              <a:t>90%</a:t>
            </a:r>
            <a:r>
              <a:rPr lang="en-US" sz="1600" b="0" dirty="0">
                <a:latin typeface="+mj-lt"/>
                <a:ea typeface="ＭＳ Ｐゴシック" pitchFamily="34" charset="-128"/>
              </a:rPr>
              <a:t> of all earthquakes result from </a:t>
            </a:r>
            <a:r>
              <a:rPr lang="en-US" sz="1600" b="0" dirty="0">
                <a:solidFill>
                  <a:srgbClr val="FF0000"/>
                </a:solidFill>
                <a:latin typeface="+mj-lt"/>
                <a:ea typeface="ＭＳ Ｐゴシック" pitchFamily="34" charset="-128"/>
              </a:rPr>
              <a:t>tectonic</a:t>
            </a:r>
            <a:r>
              <a:rPr lang="en-US" sz="1600" b="0" dirty="0">
                <a:latin typeface="+mj-lt"/>
                <a:ea typeface="ＭＳ Ｐゴシック" pitchFamily="34" charset="-128"/>
              </a:rPr>
              <a:t> events, primarily movements on faults. The remaining </a:t>
            </a:r>
            <a:r>
              <a:rPr lang="en-US" sz="1600" b="0" dirty="0">
                <a:solidFill>
                  <a:srgbClr val="FF0000"/>
                </a:solidFill>
                <a:latin typeface="+mj-lt"/>
                <a:ea typeface="ＭＳ Ｐゴシック" pitchFamily="34" charset="-128"/>
              </a:rPr>
              <a:t>10%</a:t>
            </a:r>
            <a:r>
              <a:rPr lang="en-US" sz="1600" b="0" dirty="0">
                <a:latin typeface="+mj-lt"/>
                <a:ea typeface="ＭＳ Ｐゴシック" pitchFamily="34" charset="-128"/>
              </a:rPr>
              <a:t> are related to </a:t>
            </a:r>
            <a:r>
              <a:rPr lang="en-US" sz="1600" b="0" dirty="0">
                <a:solidFill>
                  <a:srgbClr val="FF0000"/>
                </a:solidFill>
                <a:latin typeface="+mj-lt"/>
                <a:ea typeface="ＭＳ Ｐゴシック" pitchFamily="34" charset="-128"/>
              </a:rPr>
              <a:t>volcanism</a:t>
            </a:r>
            <a:r>
              <a:rPr lang="en-US" sz="1600" b="0" dirty="0">
                <a:latin typeface="+mj-lt"/>
                <a:ea typeface="ＭＳ Ｐゴシック" pitchFamily="34" charset="-128"/>
              </a:rPr>
              <a:t>, collapse of subterranean cavities, or man-made effects.</a:t>
            </a:r>
          </a:p>
          <a:p>
            <a:pPr algn="just" eaLnBrk="0" hangingPunct="0">
              <a:buFontTx/>
              <a:buChar char="•"/>
            </a:pPr>
            <a:r>
              <a:rPr lang="en-US" sz="1600" b="0" dirty="0">
                <a:latin typeface="+mj-lt"/>
                <a:ea typeface="ＭＳ Ｐゴシック" pitchFamily="34" charset="-128"/>
              </a:rPr>
              <a:t> Our understanding of the processes that lead to earthquakes derives to a large extent from observations of seismic events on the San Andreas fault in California. </a:t>
            </a:r>
          </a:p>
          <a:p>
            <a:pPr algn="just" eaLnBrk="0" hangingPunct="0">
              <a:buFontTx/>
              <a:buChar char="•"/>
            </a:pPr>
            <a:r>
              <a:rPr lang="en-US" sz="1600" b="0" dirty="0">
                <a:latin typeface="+mj-lt"/>
                <a:ea typeface="ＭＳ Ｐゴシック" pitchFamily="34" charset="-128"/>
              </a:rPr>
              <a:t> The average relative motion of the plates adjacent to the San Andreas fault is about 5 cm yr</a:t>
            </a:r>
            <a:r>
              <a:rPr lang="en-US" sz="1600" b="0" baseline="30000" dirty="0">
                <a:latin typeface="+mj-lt"/>
                <a:ea typeface="ＭＳ Ｐゴシック" pitchFamily="34" charset="-128"/>
              </a:rPr>
              <a:t>-1</a:t>
            </a:r>
            <a:r>
              <a:rPr lang="en-US" sz="1600" b="0" dirty="0">
                <a:latin typeface="+mj-lt"/>
                <a:ea typeface="ＭＳ Ｐゴシック" pitchFamily="34" charset="-128"/>
              </a:rPr>
              <a:t>, with the block to the west of the fault moving northward. </a:t>
            </a:r>
          </a:p>
          <a:p>
            <a:pPr algn="just" eaLnBrk="0" hangingPunct="0">
              <a:buFontTx/>
              <a:buChar char="•"/>
            </a:pPr>
            <a:endParaRPr lang="en-US" sz="1600" b="0" dirty="0">
              <a:latin typeface="+mj-lt"/>
              <a:ea typeface="ＭＳ Ｐゴシック" pitchFamily="34" charset="-128"/>
            </a:endParaRPr>
          </a:p>
          <a:p>
            <a:pPr algn="just" eaLnBrk="0" hangingPunct="0">
              <a:buFontTx/>
              <a:buChar char="•"/>
            </a:pPr>
            <a:r>
              <a:rPr lang="en-US" sz="1600" b="0" dirty="0">
                <a:latin typeface="+mj-lt"/>
                <a:ea typeface="ＭＳ Ｐゴシック" pitchFamily="34" charset="-128"/>
              </a:rPr>
              <a:t> On the fault-plane itself, this motion is not continuous but takes place spasmodically. According to modern plate tectonic theory this extensively studied fault system is a transform fault. This is a rather special type, so it cannot be assumed that the observations related to the San Andreas fault are applicable without reservation to all other faults. However, the elastic rebound model, proposed by H. F. Reid after the 1906 San Francisco quake, is a useful guide to how an earthquake may occur.</a:t>
            </a:r>
          </a:p>
        </p:txBody>
      </p:sp>
      <p:sp>
        <p:nvSpPr>
          <p:cNvPr id="5" name="Rectangle 2"/>
          <p:cNvSpPr>
            <a:spLocks noChangeArrowheads="1"/>
          </p:cNvSpPr>
          <p:nvPr/>
        </p:nvSpPr>
        <p:spPr bwMode="auto">
          <a:xfrm>
            <a:off x="179512" y="1268760"/>
            <a:ext cx="8675687" cy="528637"/>
          </a:xfrm>
          <a:prstGeom prst="rect">
            <a:avLst/>
          </a:prstGeom>
          <a:noFill/>
          <a:ln w="9525">
            <a:solidFill>
              <a:schemeClr val="tx1"/>
            </a:solidFill>
            <a:miter lim="800000"/>
            <a:headEnd/>
            <a:tailEnd/>
          </a:ln>
        </p:spPr>
        <p:txBody>
          <a:bodyPr>
            <a:spAutoFit/>
          </a:bodyPr>
          <a:lstStyle/>
          <a:p>
            <a:pPr algn="ctr" eaLnBrk="0" hangingPunct="0"/>
            <a:r>
              <a:rPr lang="en-US" sz="2800" b="0" dirty="0" smtClean="0">
                <a:ea typeface="ＭＳ Ｐゴシック" pitchFamily="34" charset="-128"/>
              </a:rPr>
              <a:t>Earthquake: introduction</a:t>
            </a:r>
            <a:endParaRPr lang="en-US" sz="2800" b="0" dirty="0">
              <a:ea typeface="ＭＳ Ｐゴシック" pitchFamily="34" charset="-128"/>
            </a:endParaRPr>
          </a:p>
        </p:txBody>
      </p:sp>
    </p:spTree>
    <p:extLst>
      <p:ext uri="{BB962C8B-B14F-4D97-AF65-F5344CB8AC3E}">
        <p14:creationId xmlns:p14="http://schemas.microsoft.com/office/powerpoint/2010/main" val="259312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dissolv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dissolve">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dissolve">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Effect transition="in" filter="dissolve">
                                      <p:cBhvr>
                                        <p:cTn id="2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556792"/>
            <a:ext cx="8784976" cy="3693319"/>
          </a:xfrm>
          <a:prstGeom prst="rect">
            <a:avLst/>
          </a:prstGeom>
          <a:noFill/>
        </p:spPr>
        <p:txBody>
          <a:bodyPr wrap="square" rtlCol="0">
            <a:spAutoFit/>
          </a:bodyPr>
          <a:lstStyle/>
          <a:p>
            <a:r>
              <a:rPr lang="en-GB" sz="3200" dirty="0">
                <a:solidFill>
                  <a:srgbClr val="FF0000"/>
                </a:solidFill>
              </a:rPr>
              <a:t> </a:t>
            </a:r>
            <a:r>
              <a:rPr lang="en-GB" sz="3200" dirty="0" smtClean="0">
                <a:solidFill>
                  <a:srgbClr val="FF0000"/>
                </a:solidFill>
              </a:rPr>
              <a:t>              </a:t>
            </a:r>
            <a:r>
              <a:rPr lang="en-GB" sz="3200" u="sng" dirty="0" smtClean="0">
                <a:solidFill>
                  <a:srgbClr val="FF0000"/>
                </a:solidFill>
              </a:rPr>
              <a:t>SORGENTI SISMICHE</a:t>
            </a:r>
          </a:p>
          <a:p>
            <a:endParaRPr lang="en-GB" sz="3200" u="sng" dirty="0" smtClean="0">
              <a:solidFill>
                <a:srgbClr val="FF0000"/>
              </a:solidFill>
            </a:endParaRPr>
          </a:p>
          <a:p>
            <a:r>
              <a:rPr lang="en-GB" sz="2400" u="sng" dirty="0" smtClean="0">
                <a:solidFill>
                  <a:srgbClr val="0070C0"/>
                </a:solidFill>
              </a:rPr>
              <a:t>NATURALI</a:t>
            </a:r>
            <a:r>
              <a:rPr lang="en-GB" sz="2400" dirty="0" smtClean="0">
                <a:solidFill>
                  <a:srgbClr val="0070C0"/>
                </a:solidFill>
              </a:rPr>
              <a:t>                                                       </a:t>
            </a:r>
            <a:r>
              <a:rPr lang="en-GB" sz="2400" u="sng" dirty="0" smtClean="0">
                <a:solidFill>
                  <a:srgbClr val="0070C0"/>
                </a:solidFill>
              </a:rPr>
              <a:t>ARTIFICIALI</a:t>
            </a:r>
          </a:p>
          <a:p>
            <a:endParaRPr lang="en-GB" sz="2400" u="sng" dirty="0">
              <a:solidFill>
                <a:srgbClr val="0070C0"/>
              </a:solidFill>
            </a:endParaRPr>
          </a:p>
          <a:p>
            <a:r>
              <a:rPr lang="en-GB" sz="3200" dirty="0" smtClean="0">
                <a:solidFill>
                  <a:srgbClr val="0070C0"/>
                </a:solidFill>
              </a:rPr>
              <a:t>                                   </a:t>
            </a:r>
            <a:r>
              <a:rPr lang="en-GB" sz="2400" u="sng" dirty="0" smtClean="0">
                <a:solidFill>
                  <a:srgbClr val="0070C0"/>
                </a:solidFill>
              </a:rPr>
              <a:t>CONTROLLATE</a:t>
            </a:r>
            <a:r>
              <a:rPr lang="en-GB" sz="3200" dirty="0" smtClean="0">
                <a:solidFill>
                  <a:srgbClr val="0070C0"/>
                </a:solidFill>
              </a:rPr>
              <a:t>               </a:t>
            </a:r>
            <a:r>
              <a:rPr lang="en-GB" sz="2400" u="sng" dirty="0" smtClean="0">
                <a:solidFill>
                  <a:srgbClr val="0070C0"/>
                </a:solidFill>
              </a:rPr>
              <a:t>INDOTTE</a:t>
            </a:r>
            <a:r>
              <a:rPr lang="en-GB" sz="3200" u="sng" dirty="0" smtClean="0">
                <a:solidFill>
                  <a:srgbClr val="0070C0"/>
                </a:solidFill>
              </a:rPr>
              <a:t>            </a:t>
            </a:r>
          </a:p>
          <a:p>
            <a:endParaRPr lang="en-GB" dirty="0" smtClean="0"/>
          </a:p>
          <a:p>
            <a:r>
              <a:rPr lang="en-GB" dirty="0" smtClean="0"/>
              <a:t>TERREMOTI TETTONICI              ESPLOSIONI                                 TERREMOTI INDOTTI DA DIGHE</a:t>
            </a:r>
          </a:p>
          <a:p>
            <a:r>
              <a:rPr lang="en-GB" dirty="0" smtClean="0"/>
              <a:t>TERREMOTI VULCANICI              RUMORE CULTURALE                TREMORI DI MINIERA </a:t>
            </a:r>
          </a:p>
          <a:p>
            <a:r>
              <a:rPr lang="en-GB" dirty="0" smtClean="0"/>
              <a:t>IMPLOSIONI, COLLASSI                                                                     TERREMOTI </a:t>
            </a:r>
            <a:r>
              <a:rPr lang="en-GB" dirty="0"/>
              <a:t>INDOTTI DA </a:t>
            </a:r>
            <a:r>
              <a:rPr lang="en-GB" dirty="0" smtClean="0"/>
              <a:t>                    </a:t>
            </a:r>
            <a:r>
              <a:rPr lang="en-GB" dirty="0"/>
              <a:t>MICROSISMI </a:t>
            </a:r>
            <a:r>
              <a:rPr lang="en-GB" dirty="0" smtClean="0"/>
              <a:t>OCEANICI                                                                     INIEZIONE DI FLUIDI</a:t>
            </a:r>
          </a:p>
        </p:txBody>
      </p:sp>
      <p:cxnSp>
        <p:nvCxnSpPr>
          <p:cNvPr id="5" name="Straight Arrow Connector 4"/>
          <p:cNvCxnSpPr/>
          <p:nvPr/>
        </p:nvCxnSpPr>
        <p:spPr bwMode="auto">
          <a:xfrm flipH="1">
            <a:off x="1691680" y="2132856"/>
            <a:ext cx="1512168" cy="648072"/>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7" name="Straight Arrow Connector 6"/>
          <p:cNvCxnSpPr/>
          <p:nvPr/>
        </p:nvCxnSpPr>
        <p:spPr bwMode="auto">
          <a:xfrm>
            <a:off x="3563888" y="2132856"/>
            <a:ext cx="1512168" cy="648072"/>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9" name="Straight Arrow Connector 8"/>
          <p:cNvCxnSpPr/>
          <p:nvPr/>
        </p:nvCxnSpPr>
        <p:spPr bwMode="auto">
          <a:xfrm flipH="1">
            <a:off x="5328084" y="2996952"/>
            <a:ext cx="540060" cy="576064"/>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11" name="Straight Arrow Connector 10"/>
          <p:cNvCxnSpPr/>
          <p:nvPr/>
        </p:nvCxnSpPr>
        <p:spPr bwMode="auto">
          <a:xfrm>
            <a:off x="6012160" y="2996952"/>
            <a:ext cx="576064" cy="648072"/>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322725512"/>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1"/>
          </p:nvPr>
        </p:nvSpPr>
        <p:spPr/>
        <p:txBody>
          <a:bodyPr/>
          <a:lstStyle/>
          <a:p>
            <a:fld id="{1085DE87-C515-4485-B35B-A1D496760DEA}" type="slidenum">
              <a:rPr lang="it-IT" smtClean="0"/>
              <a:pPr/>
              <a:t>64</a:t>
            </a:fld>
            <a:endParaRPr lang="it-IT"/>
          </a:p>
        </p:txBody>
      </p:sp>
      <p:pic>
        <p:nvPicPr>
          <p:cNvPr id="3" name="Picture 2"/>
          <p:cNvPicPr>
            <a:picLocks noChangeAspect="1"/>
          </p:cNvPicPr>
          <p:nvPr/>
        </p:nvPicPr>
        <p:blipFill>
          <a:blip r:embed="rId2"/>
          <a:stretch>
            <a:fillRect/>
          </a:stretch>
        </p:blipFill>
        <p:spPr>
          <a:xfrm>
            <a:off x="1619672" y="1556792"/>
            <a:ext cx="5944254" cy="5229200"/>
          </a:xfrm>
          <a:prstGeom prst="rect">
            <a:avLst/>
          </a:prstGeom>
        </p:spPr>
      </p:pic>
    </p:spTree>
    <p:extLst>
      <p:ext uri="{BB962C8B-B14F-4D97-AF65-F5344CB8AC3E}">
        <p14:creationId xmlns:p14="http://schemas.microsoft.com/office/powerpoint/2010/main" val="23595708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65</a:t>
            </a:fld>
            <a:endParaRPr lang="it-IT" sz="1400" b="1" dirty="0"/>
          </a:p>
        </p:txBody>
      </p:sp>
      <p:sp>
        <p:nvSpPr>
          <p:cNvPr id="8" name="Rectangle 2"/>
          <p:cNvSpPr>
            <a:spLocks noChangeArrowheads="1"/>
          </p:cNvSpPr>
          <p:nvPr/>
        </p:nvSpPr>
        <p:spPr bwMode="auto">
          <a:xfrm>
            <a:off x="179388" y="1329730"/>
            <a:ext cx="6337300" cy="3539430"/>
          </a:xfrm>
          <a:prstGeom prst="rect">
            <a:avLst/>
          </a:prstGeom>
          <a:noFill/>
          <a:ln w="9525">
            <a:noFill/>
            <a:miter lim="800000"/>
            <a:headEnd/>
            <a:tailEnd/>
          </a:ln>
        </p:spPr>
        <p:txBody>
          <a:bodyPr>
            <a:spAutoFit/>
          </a:bodyPr>
          <a:lstStyle/>
          <a:p>
            <a:pPr algn="just" eaLnBrk="0" hangingPunct="0">
              <a:buFontTx/>
              <a:buChar char="•"/>
            </a:pPr>
            <a:r>
              <a:rPr lang="en-US" sz="1600" b="0" dirty="0">
                <a:latin typeface="+mj-lt"/>
                <a:ea typeface="ＭＳ Ｐゴシック" pitchFamily="34" charset="-128"/>
              </a:rPr>
              <a:t>The model is illustrated in Figure by the changes to five parallel lines, drawn normal to the trace of the fault in the unstrained state and intersecting it at the points A–E.</a:t>
            </a:r>
          </a:p>
          <a:p>
            <a:pPr algn="just" eaLnBrk="0" hangingPunct="0">
              <a:buFontTx/>
              <a:buChar char="•"/>
            </a:pPr>
            <a:r>
              <a:rPr lang="en-US" sz="1600" b="0" dirty="0">
                <a:latin typeface="+mj-lt"/>
                <a:ea typeface="ＭＳ Ｐゴシック" pitchFamily="34" charset="-128"/>
              </a:rPr>
              <a:t> Strain due to relative motion of the blocks adjacent to the fault accumulates over </a:t>
            </a:r>
            <a:r>
              <a:rPr lang="en-US" sz="1600" b="0" u="sng" dirty="0">
                <a:latin typeface="+mj-lt"/>
                <a:ea typeface="ＭＳ Ｐゴシック" pitchFamily="34" charset="-128"/>
              </a:rPr>
              <a:t>several years</a:t>
            </a:r>
            <a:r>
              <a:rPr lang="en-US" sz="1600" b="0" dirty="0">
                <a:latin typeface="+mj-lt"/>
                <a:ea typeface="ＭＳ Ｐゴシック" pitchFamily="34" charset="-128"/>
              </a:rPr>
              <a:t>. Far from the trace of the fault the five lines remain straight and parallel, but close to it they are bent. </a:t>
            </a:r>
          </a:p>
          <a:p>
            <a:pPr algn="just" eaLnBrk="0" hangingPunct="0">
              <a:buFontTx/>
              <a:buChar char="•"/>
            </a:pPr>
            <a:r>
              <a:rPr lang="en-US" sz="1600" b="0" dirty="0">
                <a:latin typeface="+mj-lt"/>
                <a:ea typeface="ＭＳ Ｐゴシック" pitchFamily="34" charset="-128"/>
              </a:rPr>
              <a:t> When the breaking point of the crustal rocks at C is exceeded, rupture occurs and there is a </a:t>
            </a:r>
            <a:r>
              <a:rPr lang="en-US" sz="1600" b="0" u="sng" dirty="0">
                <a:latin typeface="+mj-lt"/>
                <a:ea typeface="ＭＳ Ｐゴシック" pitchFamily="34" charset="-128"/>
              </a:rPr>
              <a:t>violent displacement</a:t>
            </a:r>
            <a:r>
              <a:rPr lang="en-US" sz="1600" b="0" dirty="0">
                <a:latin typeface="+mj-lt"/>
                <a:ea typeface="ＭＳ Ｐゴシック" pitchFamily="34" charset="-128"/>
              </a:rPr>
              <a:t> on the fault-plane. The relative displacement that has been taking place progressively between the adjacent plates during years or decades is achieved on the fault-plane in a few seconds. </a:t>
            </a:r>
          </a:p>
          <a:p>
            <a:pPr algn="just" eaLnBrk="0" hangingPunct="0">
              <a:buFontTx/>
              <a:buChar char="•"/>
            </a:pPr>
            <a:r>
              <a:rPr lang="en-US" sz="1600" b="0" dirty="0">
                <a:latin typeface="+mj-lt"/>
                <a:ea typeface="ＭＳ Ｐゴシック" pitchFamily="34" charset="-128"/>
              </a:rPr>
              <a:t> The strained rocks adjacent to the fault “rebound” suddenly. The accumulated strain energy is released with the seismic speed of the ruptured rocks, which is several kilometers per second.</a:t>
            </a:r>
          </a:p>
        </p:txBody>
      </p:sp>
      <p:pic>
        <p:nvPicPr>
          <p:cNvPr id="12" name="Picture 4"/>
          <p:cNvPicPr>
            <a:picLocks noChangeAspect="1" noChangeArrowheads="1"/>
          </p:cNvPicPr>
          <p:nvPr/>
        </p:nvPicPr>
        <p:blipFill>
          <a:blip r:embed="rId2" cstate="print"/>
          <a:srcRect/>
          <a:stretch>
            <a:fillRect/>
          </a:stretch>
        </p:blipFill>
        <p:spPr bwMode="auto">
          <a:xfrm>
            <a:off x="6586538" y="1268958"/>
            <a:ext cx="2368550" cy="4032250"/>
          </a:xfrm>
          <a:prstGeom prst="rect">
            <a:avLst/>
          </a:prstGeom>
          <a:noFill/>
          <a:ln w="9525">
            <a:solidFill>
              <a:schemeClr val="tx1"/>
            </a:solidFill>
            <a:miter lim="800000"/>
            <a:headEnd/>
            <a:tailEnd/>
          </a:ln>
          <a:effectLst/>
        </p:spPr>
      </p:pic>
      <p:sp>
        <p:nvSpPr>
          <p:cNvPr id="13" name="Rectangle 5"/>
          <p:cNvSpPr>
            <a:spLocks noChangeArrowheads="1"/>
          </p:cNvSpPr>
          <p:nvPr/>
        </p:nvSpPr>
        <p:spPr bwMode="auto">
          <a:xfrm>
            <a:off x="179388" y="5304110"/>
            <a:ext cx="8856662" cy="1077218"/>
          </a:xfrm>
          <a:prstGeom prst="rect">
            <a:avLst/>
          </a:prstGeom>
          <a:noFill/>
          <a:ln w="9525">
            <a:noFill/>
            <a:miter lim="800000"/>
            <a:headEnd/>
            <a:tailEnd/>
          </a:ln>
        </p:spPr>
        <p:txBody>
          <a:bodyPr>
            <a:spAutoFit/>
          </a:bodyPr>
          <a:lstStyle/>
          <a:p>
            <a:pPr algn="just" eaLnBrk="0" hangingPunct="0">
              <a:buFontTx/>
              <a:buChar char="•"/>
            </a:pPr>
            <a:r>
              <a:rPr lang="en-US" sz="1600" b="0" dirty="0">
                <a:latin typeface="+mj-lt"/>
                <a:ea typeface="ＭＳ Ｐゴシック" pitchFamily="34" charset="-128"/>
              </a:rPr>
              <a:t>The segments BC and C’D undergo </a:t>
            </a:r>
            <a:r>
              <a:rPr lang="en-US" sz="1600" b="0" u="sng" dirty="0">
                <a:latin typeface="+mj-lt"/>
                <a:ea typeface="ＭＳ Ｐゴシック" pitchFamily="34" charset="-128"/>
              </a:rPr>
              <a:t>compression</a:t>
            </a:r>
            <a:r>
              <a:rPr lang="en-US" sz="1600" b="0" dirty="0">
                <a:latin typeface="+mj-lt"/>
                <a:ea typeface="ＭＳ Ｐゴシック" pitchFamily="34" charset="-128"/>
              </a:rPr>
              <a:t>, while CD and BC’ experience dilatation. The points A and E do not move; the stored strain energy at these points is not released. The </a:t>
            </a:r>
            <a:r>
              <a:rPr lang="en-US" sz="1600" b="0" u="sng" dirty="0">
                <a:latin typeface="+mj-lt"/>
                <a:ea typeface="ＭＳ Ｐゴシック" pitchFamily="34" charset="-128"/>
              </a:rPr>
              <a:t>entire length</a:t>
            </a:r>
            <a:r>
              <a:rPr lang="en-US" sz="1600" b="0" dirty="0">
                <a:latin typeface="+mj-lt"/>
                <a:ea typeface="ＭＳ Ｐゴシック" pitchFamily="34" charset="-128"/>
              </a:rPr>
              <a:t> of the fault-plane is not displaced, only the region in which the breaking point has been exceeded. The greater the length of the fault-plane that is activated, the larger is the ensuing earthquake. </a:t>
            </a:r>
          </a:p>
        </p:txBody>
      </p:sp>
    </p:spTree>
    <p:extLst>
      <p:ext uri="{BB962C8B-B14F-4D97-AF65-F5344CB8AC3E}">
        <p14:creationId xmlns:p14="http://schemas.microsoft.com/office/powerpoint/2010/main" val="263687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dissolv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dissolv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dissolve">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dissolve">
                                      <p:cBhvr>
                                        <p:cTn id="3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66</a:t>
            </a:fld>
            <a:endParaRPr lang="it-IT" sz="1400" b="1" dirty="0"/>
          </a:p>
        </p:txBody>
      </p:sp>
      <p:sp>
        <p:nvSpPr>
          <p:cNvPr id="11" name="Rectangle 2"/>
          <p:cNvSpPr>
            <a:spLocks noChangeArrowheads="1"/>
          </p:cNvSpPr>
          <p:nvPr/>
        </p:nvSpPr>
        <p:spPr bwMode="auto">
          <a:xfrm>
            <a:off x="179388" y="1383154"/>
            <a:ext cx="8713787" cy="4278094"/>
          </a:xfrm>
          <a:prstGeom prst="rect">
            <a:avLst/>
          </a:prstGeom>
          <a:noFill/>
          <a:ln w="9525">
            <a:noFill/>
            <a:miter lim="800000"/>
            <a:headEnd/>
            <a:tailEnd/>
          </a:ln>
        </p:spPr>
        <p:txBody>
          <a:bodyPr>
            <a:spAutoFit/>
          </a:bodyPr>
          <a:lstStyle/>
          <a:p>
            <a:pPr algn="just">
              <a:buFontTx/>
              <a:buChar char="•"/>
            </a:pPr>
            <a:r>
              <a:rPr lang="en-US" sz="1600" b="0" dirty="0">
                <a:latin typeface="+mj-lt"/>
                <a:ea typeface="ＭＳ Ｐゴシック" pitchFamily="34" charset="-128"/>
              </a:rPr>
              <a:t> The occurrence of a large earthquake is not necessarily as abrupt as described in the preceding paragraph although it can be very sudden. In 1976 a major earthquake with magnitude 7.8 struck a heavily populated area of northern China near the city of Tangshan. </a:t>
            </a:r>
          </a:p>
          <a:p>
            <a:pPr algn="just">
              <a:buFontTx/>
              <a:buChar char="•"/>
            </a:pPr>
            <a:endParaRPr lang="en-US" sz="1600" b="0" dirty="0">
              <a:latin typeface="+mj-lt"/>
              <a:ea typeface="ＭＳ Ｐゴシック" pitchFamily="34" charset="-128"/>
            </a:endParaRPr>
          </a:p>
          <a:p>
            <a:pPr algn="just">
              <a:buFontTx/>
              <a:buChar char="•"/>
            </a:pPr>
            <a:r>
              <a:rPr lang="en-US" sz="1600" b="0" dirty="0">
                <a:latin typeface="+mj-lt"/>
                <a:ea typeface="ＭＳ Ｐゴシック" pitchFamily="34" charset="-128"/>
              </a:rPr>
              <a:t> Although there were known faults in the area, they had long been seismically inactive, and the large earthquake struck without warning. It completely devastated the industrial region and caused an estimated 243,000 fatalities.</a:t>
            </a:r>
          </a:p>
          <a:p>
            <a:pPr algn="just">
              <a:buFontTx/>
              <a:buChar char="•"/>
            </a:pPr>
            <a:endParaRPr lang="en-US" sz="1600" b="0" dirty="0">
              <a:latin typeface="+mj-lt"/>
              <a:ea typeface="ＭＳ Ｐゴシック" pitchFamily="34" charset="-128"/>
            </a:endParaRPr>
          </a:p>
          <a:p>
            <a:pPr algn="just">
              <a:buFontTx/>
              <a:buChar char="•"/>
            </a:pPr>
            <a:r>
              <a:rPr lang="en-US" sz="1600" b="0" dirty="0">
                <a:latin typeface="+mj-lt"/>
                <a:ea typeface="ＭＳ Ｐゴシック" pitchFamily="34" charset="-128"/>
              </a:rPr>
              <a:t> However, in many instances the accumulating strain is partially released locally as </a:t>
            </a:r>
            <a:r>
              <a:rPr lang="en-US" sz="1600" b="0" u="sng" dirty="0">
                <a:latin typeface="+mj-lt"/>
                <a:ea typeface="ＭＳ Ｐゴシック" pitchFamily="34" charset="-128"/>
              </a:rPr>
              <a:t>small earthquakes, or foreshocks</a:t>
            </a:r>
            <a:r>
              <a:rPr lang="en-US" sz="1600" b="0" dirty="0">
                <a:latin typeface="+mj-lt"/>
                <a:ea typeface="ＭＳ Ｐゴシック" pitchFamily="34" charset="-128"/>
              </a:rPr>
              <a:t>. This is an indicator that strain energy is building up to the rupture level and is sometimes a premonition that a larger earthquake is imminent.</a:t>
            </a:r>
          </a:p>
          <a:p>
            <a:pPr algn="just">
              <a:buFontTx/>
              <a:buChar char="•"/>
            </a:pPr>
            <a:endParaRPr lang="en-US" sz="1600" b="0" dirty="0">
              <a:latin typeface="+mj-lt"/>
              <a:ea typeface="ＭＳ Ｐゴシック" pitchFamily="34" charset="-128"/>
            </a:endParaRPr>
          </a:p>
          <a:p>
            <a:pPr algn="just">
              <a:buFontTx/>
              <a:buChar char="•"/>
            </a:pPr>
            <a:r>
              <a:rPr lang="en-US" sz="1600" b="0" dirty="0">
                <a:latin typeface="+mj-lt"/>
                <a:ea typeface="ＭＳ Ｐゴシック" pitchFamily="34" charset="-128"/>
              </a:rPr>
              <a:t> When an earthquake occurs, most of the stored energy is released in the main shock. However, for weeks or months after a large earthquake there may be numerous lesser shocks, known as aftershocks, some of which can be comparable in size to the main earthquake. Structures weakened by the main event often collapse in large aftershocks, which can cause physical damage as severe as the main shock. The death toll from aftershocks is likely to be less, because people have evacuated damaged structures.</a:t>
            </a:r>
          </a:p>
        </p:txBody>
      </p:sp>
    </p:spTree>
    <p:extLst>
      <p:ext uri="{BB962C8B-B14F-4D97-AF65-F5344CB8AC3E}">
        <p14:creationId xmlns:p14="http://schemas.microsoft.com/office/powerpoint/2010/main" val="420947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dissolv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dissolve">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dissolve">
                                      <p:cBhvr>
                                        <p:cTn id="22"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67</a:t>
            </a:fld>
            <a:endParaRPr lang="it-IT" sz="1400" b="1" dirty="0"/>
          </a:p>
        </p:txBody>
      </p:sp>
      <p:sp>
        <p:nvSpPr>
          <p:cNvPr id="8" name="Rectangle 3"/>
          <p:cNvSpPr>
            <a:spLocks noChangeArrowheads="1"/>
          </p:cNvSpPr>
          <p:nvPr/>
        </p:nvSpPr>
        <p:spPr bwMode="auto">
          <a:xfrm>
            <a:off x="251520" y="1124744"/>
            <a:ext cx="8675687" cy="528637"/>
          </a:xfrm>
          <a:prstGeom prst="rect">
            <a:avLst/>
          </a:prstGeom>
          <a:noFill/>
          <a:ln w="9525">
            <a:solidFill>
              <a:schemeClr val="tx1"/>
            </a:solidFill>
            <a:miter lim="800000"/>
            <a:headEnd/>
            <a:tailEnd/>
          </a:ln>
        </p:spPr>
        <p:txBody>
          <a:bodyPr>
            <a:spAutoFit/>
          </a:bodyPr>
          <a:lstStyle/>
          <a:p>
            <a:pPr algn="ctr" eaLnBrk="0" hangingPunct="0"/>
            <a:r>
              <a:rPr lang="en-US" sz="2800" b="0" dirty="0" smtClean="0">
                <a:ea typeface="ＭＳ Ｐゴシック" pitchFamily="34" charset="-128"/>
              </a:rPr>
              <a:t>San </a:t>
            </a:r>
            <a:r>
              <a:rPr lang="en-US" sz="2800" b="0" dirty="0">
                <a:ea typeface="ＭＳ Ｐゴシック" pitchFamily="34" charset="-128"/>
              </a:rPr>
              <a:t>Andreas Fault</a:t>
            </a:r>
          </a:p>
        </p:txBody>
      </p:sp>
      <p:pic>
        <p:nvPicPr>
          <p:cNvPr id="12" name="Picture 5" descr="http://geology.com/articles/images/san-andreas-fault-line.jpg"/>
          <p:cNvPicPr>
            <a:picLocks noChangeAspect="1" noChangeArrowheads="1"/>
          </p:cNvPicPr>
          <p:nvPr/>
        </p:nvPicPr>
        <p:blipFill>
          <a:blip r:embed="rId2" cstate="print"/>
          <a:srcRect/>
          <a:stretch>
            <a:fillRect/>
          </a:stretch>
        </p:blipFill>
        <p:spPr bwMode="auto">
          <a:xfrm>
            <a:off x="3492500" y="2023070"/>
            <a:ext cx="5334000" cy="4010025"/>
          </a:xfrm>
          <a:prstGeom prst="rect">
            <a:avLst/>
          </a:prstGeom>
          <a:noFill/>
        </p:spPr>
      </p:pic>
      <p:pic>
        <p:nvPicPr>
          <p:cNvPr id="13" name="Picture 7" descr="The San Andreas fault is the border between two tectonic plates—the North American Plate and Pacific Plate. Los Angeles is located on the Pacific Plate, and San Francisco is on the North American Plate. In a few million years, the two geographic areas will be right next to each other because the western side of the fault (the Pacific Plate) is moving northward with respect to the rest of the state. The fault is moving at about 2 centimeters (just under an inch) per year."/>
          <p:cNvPicPr>
            <a:picLocks noChangeAspect="1" noChangeArrowheads="1"/>
          </p:cNvPicPr>
          <p:nvPr/>
        </p:nvPicPr>
        <p:blipFill>
          <a:blip r:embed="rId3" cstate="print"/>
          <a:srcRect/>
          <a:stretch>
            <a:fillRect/>
          </a:stretch>
        </p:blipFill>
        <p:spPr bwMode="auto">
          <a:xfrm>
            <a:off x="323850" y="2023070"/>
            <a:ext cx="2943225" cy="4286250"/>
          </a:xfrm>
          <a:prstGeom prst="rect">
            <a:avLst/>
          </a:prstGeom>
          <a:noFill/>
        </p:spPr>
      </p:pic>
    </p:spTree>
    <p:extLst>
      <p:ext uri="{BB962C8B-B14F-4D97-AF65-F5344CB8AC3E}">
        <p14:creationId xmlns:p14="http://schemas.microsoft.com/office/powerpoint/2010/main" val="367279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68</a:t>
            </a:fld>
            <a:endParaRPr lang="it-IT" sz="1400" b="1" dirty="0"/>
          </a:p>
        </p:txBody>
      </p:sp>
      <p:sp>
        <p:nvSpPr>
          <p:cNvPr id="24" name="Rectangle 23"/>
          <p:cNvSpPr/>
          <p:nvPr/>
        </p:nvSpPr>
        <p:spPr>
          <a:xfrm>
            <a:off x="251520" y="1443841"/>
            <a:ext cx="8712968" cy="1569660"/>
          </a:xfrm>
          <a:prstGeom prst="rect">
            <a:avLst/>
          </a:prstGeom>
        </p:spPr>
        <p:txBody>
          <a:bodyPr wrap="square">
            <a:spAutoFit/>
          </a:bodyPr>
          <a:lstStyle/>
          <a:p>
            <a:pPr algn="just"/>
            <a:r>
              <a:rPr lang="en-US" sz="1600" dirty="0" smtClean="0">
                <a:latin typeface="+mj-lt"/>
              </a:rPr>
              <a:t>There are three different causes types of earthquakes: </a:t>
            </a:r>
            <a:r>
              <a:rPr lang="en-US" sz="1600" dirty="0" smtClean="0">
                <a:solidFill>
                  <a:srgbClr val="FF0000"/>
                </a:solidFill>
                <a:latin typeface="+mj-lt"/>
              </a:rPr>
              <a:t>tectonic, volcanic, and explosion</a:t>
            </a:r>
            <a:r>
              <a:rPr lang="en-US" sz="1600" dirty="0" smtClean="0">
                <a:latin typeface="+mj-lt"/>
              </a:rPr>
              <a:t>. The type of earthquake depends on the region where it occurs and the geological make-up of that region. The most common are tectonic earthquakes. These occur when rocks in the Earth's crust break due to geological forces created by movement of tectonic plates. Another type, volcanic earthquakes occur in conjunction with volcanic activity. Collapse earthquakes are small earthquakes in underground caverns and mines, and explosion earthquakes result from the explosion of nuclear and chemical devices. </a:t>
            </a:r>
            <a:endParaRPr lang="it-IT" sz="1600" dirty="0">
              <a:latin typeface="+mj-lt"/>
            </a:endParaRPr>
          </a:p>
        </p:txBody>
      </p:sp>
      <p:sp>
        <p:nvSpPr>
          <p:cNvPr id="27" name="Text Box 4"/>
          <p:cNvSpPr txBox="1">
            <a:spLocks noChangeArrowheads="1"/>
          </p:cNvSpPr>
          <p:nvPr/>
        </p:nvSpPr>
        <p:spPr bwMode="auto">
          <a:xfrm>
            <a:off x="1619672" y="836712"/>
            <a:ext cx="6840760" cy="525401"/>
          </a:xfrm>
          <a:prstGeom prst="rect">
            <a:avLst/>
          </a:prstGeom>
          <a:noFill/>
          <a:ln w="9525">
            <a:noFill/>
            <a:round/>
            <a:headEnd/>
            <a:tailEnd/>
          </a:ln>
          <a:effec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800" dirty="0" smtClean="0">
                <a:latin typeface="Calibri" pitchFamily="34" charset="0"/>
              </a:rPr>
              <a:t>Earthquake: elastic rebound theory </a:t>
            </a:r>
            <a:endParaRPr lang="it-IT" sz="2800" dirty="0">
              <a:latin typeface="Calibri" pitchFamily="34" charset="0"/>
            </a:endParaRPr>
          </a:p>
        </p:txBody>
      </p:sp>
      <p:pic>
        <p:nvPicPr>
          <p:cNvPr id="11" name="Picture 2"/>
          <p:cNvPicPr>
            <a:picLocks noChangeAspect="1" noChangeArrowheads="1"/>
          </p:cNvPicPr>
          <p:nvPr/>
        </p:nvPicPr>
        <p:blipFill>
          <a:blip r:embed="rId2" cstate="print"/>
          <a:srcRect/>
          <a:stretch>
            <a:fillRect/>
          </a:stretch>
        </p:blipFill>
        <p:spPr bwMode="auto">
          <a:xfrm>
            <a:off x="611560" y="3284984"/>
            <a:ext cx="3810000" cy="2800350"/>
          </a:xfrm>
          <a:prstGeom prst="rect">
            <a:avLst/>
          </a:prstGeom>
          <a:noFill/>
          <a:ln w="9525">
            <a:noFill/>
            <a:miter lim="800000"/>
            <a:headEnd/>
            <a:tailEnd/>
          </a:ln>
        </p:spPr>
      </p:pic>
      <p:pic>
        <p:nvPicPr>
          <p:cNvPr id="12" name="Picture 3"/>
          <p:cNvPicPr>
            <a:picLocks noChangeAspect="1" noChangeArrowheads="1"/>
          </p:cNvPicPr>
          <p:nvPr/>
        </p:nvPicPr>
        <p:blipFill>
          <a:blip r:embed="rId3" cstate="print"/>
          <a:srcRect/>
          <a:stretch>
            <a:fillRect/>
          </a:stretch>
        </p:blipFill>
        <p:spPr bwMode="auto">
          <a:xfrm>
            <a:off x="5652120" y="3429000"/>
            <a:ext cx="2047875" cy="2571750"/>
          </a:xfrm>
          <a:prstGeom prst="rect">
            <a:avLst/>
          </a:prstGeom>
          <a:noFill/>
          <a:ln w="9525">
            <a:noFill/>
            <a:miter lim="800000"/>
            <a:headEnd/>
            <a:tailEnd/>
          </a:ln>
        </p:spPr>
      </p:pic>
      <p:sp>
        <p:nvSpPr>
          <p:cNvPr id="13" name="TextBox 12"/>
          <p:cNvSpPr txBox="1"/>
          <p:nvPr/>
        </p:nvSpPr>
        <p:spPr>
          <a:xfrm>
            <a:off x="1475656" y="6309320"/>
            <a:ext cx="2084417" cy="369332"/>
          </a:xfrm>
          <a:prstGeom prst="rect">
            <a:avLst/>
          </a:prstGeom>
          <a:noFill/>
        </p:spPr>
        <p:txBody>
          <a:bodyPr wrap="none" rtlCol="0">
            <a:spAutoFit/>
          </a:bodyPr>
          <a:lstStyle/>
          <a:p>
            <a:r>
              <a:rPr lang="it-IT" dirty="0" smtClean="0"/>
              <a:t>Volcanic earthquake</a:t>
            </a:r>
            <a:endParaRPr lang="it-IT" dirty="0"/>
          </a:p>
        </p:txBody>
      </p:sp>
      <p:sp>
        <p:nvSpPr>
          <p:cNvPr id="14" name="TextBox 13"/>
          <p:cNvSpPr txBox="1"/>
          <p:nvPr/>
        </p:nvSpPr>
        <p:spPr>
          <a:xfrm>
            <a:off x="5724128" y="6237312"/>
            <a:ext cx="2203424" cy="369332"/>
          </a:xfrm>
          <a:prstGeom prst="rect">
            <a:avLst/>
          </a:prstGeom>
          <a:noFill/>
        </p:spPr>
        <p:txBody>
          <a:bodyPr wrap="none" rtlCol="0">
            <a:spAutoFit/>
          </a:bodyPr>
          <a:lstStyle/>
          <a:p>
            <a:r>
              <a:rPr lang="it-IT" dirty="0" smtClean="0"/>
              <a:t>Explosion earthquake</a:t>
            </a:r>
            <a:endParaRPr lang="it-IT" dirty="0"/>
          </a:p>
        </p:txBody>
      </p:sp>
    </p:spTree>
    <p:extLst>
      <p:ext uri="{BB962C8B-B14F-4D97-AF65-F5344CB8AC3E}">
        <p14:creationId xmlns:p14="http://schemas.microsoft.com/office/powerpoint/2010/main" val="15170840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69</a:t>
            </a:fld>
            <a:endParaRPr lang="it-IT" sz="1400" b="1" dirty="0"/>
          </a:p>
        </p:txBody>
      </p:sp>
      <p:sp>
        <p:nvSpPr>
          <p:cNvPr id="25" name="Rectangle 24"/>
          <p:cNvSpPr/>
          <p:nvPr/>
        </p:nvSpPr>
        <p:spPr>
          <a:xfrm>
            <a:off x="323528" y="2492896"/>
            <a:ext cx="4032448" cy="1569660"/>
          </a:xfrm>
          <a:prstGeom prst="rect">
            <a:avLst/>
          </a:prstGeom>
        </p:spPr>
        <p:txBody>
          <a:bodyPr wrap="square">
            <a:spAutoFit/>
          </a:bodyPr>
          <a:lstStyle/>
          <a:p>
            <a:pPr algn="just"/>
            <a:r>
              <a:rPr lang="en-US" sz="1600" dirty="0" smtClean="0">
                <a:latin typeface="+mj-lt"/>
              </a:rPr>
              <a:t>Tectonic earthquakes are explained by the so-called elastic rebound theory, formulated by the American geologist Harry Fielding Reid after the San Andreas Fault ruptured in 1906, generating the great San Francisco earthquake.</a:t>
            </a:r>
            <a:endParaRPr lang="it-IT" sz="1600" dirty="0">
              <a:latin typeface="+mj-lt"/>
            </a:endParaRPr>
          </a:p>
        </p:txBody>
      </p:sp>
      <p:pic>
        <p:nvPicPr>
          <p:cNvPr id="26" name="Picture 6" descr="http://bc.outcrop.org/images/earthquakes/lutge8e/FG15_05A-D.JPG"/>
          <p:cNvPicPr>
            <a:picLocks noChangeAspect="1" noChangeArrowheads="1"/>
          </p:cNvPicPr>
          <p:nvPr/>
        </p:nvPicPr>
        <p:blipFill>
          <a:blip r:embed="rId2" cstate="print"/>
          <a:srcRect/>
          <a:stretch>
            <a:fillRect/>
          </a:stretch>
        </p:blipFill>
        <p:spPr bwMode="auto">
          <a:xfrm>
            <a:off x="4644008" y="1844824"/>
            <a:ext cx="4012286" cy="4179465"/>
          </a:xfrm>
          <a:prstGeom prst="rect">
            <a:avLst/>
          </a:prstGeom>
          <a:noFill/>
        </p:spPr>
      </p:pic>
    </p:spTree>
    <p:extLst>
      <p:ext uri="{BB962C8B-B14F-4D97-AF65-F5344CB8AC3E}">
        <p14:creationId xmlns:p14="http://schemas.microsoft.com/office/powerpoint/2010/main" val="2510711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251520" y="1484784"/>
            <a:ext cx="8391525" cy="4953000"/>
          </a:xfrm>
          <a:prstGeom prst="rect">
            <a:avLst/>
          </a:prstGeom>
          <a:noFill/>
          <a:ln w="9525">
            <a:noFill/>
            <a:miter lim="800000"/>
            <a:headEnd/>
            <a:tailEnd/>
          </a:ln>
        </p:spPr>
      </p:pic>
    </p:spTree>
    <p:extLst>
      <p:ext uri="{BB962C8B-B14F-4D97-AF65-F5344CB8AC3E}">
        <p14:creationId xmlns:p14="http://schemas.microsoft.com/office/powerpoint/2010/main" val="14436071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descr="http://www.tulane.edu/%7Esanelson/images/elastreb.gif"/>
          <p:cNvPicPr>
            <a:picLocks noChangeAspect="1" noChangeArrowheads="1"/>
          </p:cNvPicPr>
          <p:nvPr/>
        </p:nvPicPr>
        <p:blipFill>
          <a:blip r:embed="rId3" cstate="print"/>
          <a:srcRect/>
          <a:stretch>
            <a:fillRect/>
          </a:stretch>
        </p:blipFill>
        <p:spPr bwMode="auto">
          <a:xfrm>
            <a:off x="4893658" y="2348880"/>
            <a:ext cx="4250342" cy="3240360"/>
          </a:xfrm>
          <a:prstGeom prst="rect">
            <a:avLst/>
          </a:prstGeom>
          <a:noFill/>
        </p:spPr>
      </p:pic>
      <p:pic>
        <p:nvPicPr>
          <p:cNvPr id="8" name="Picture 2"/>
          <p:cNvPicPr>
            <a:picLocks noChangeAspect="1" noChangeArrowheads="1"/>
          </p:cNvPicPr>
          <p:nvPr/>
        </p:nvPicPr>
        <p:blipFill>
          <a:blip r:embed="rId4" cstate="print"/>
          <a:srcRect/>
          <a:stretch>
            <a:fillRect/>
          </a:stretch>
        </p:blipFill>
        <p:spPr bwMode="auto">
          <a:xfrm>
            <a:off x="683568" y="1196752"/>
            <a:ext cx="3569999" cy="5661248"/>
          </a:xfrm>
          <a:prstGeom prst="rect">
            <a:avLst/>
          </a:prstGeom>
          <a:noFill/>
          <a:ln w="9525">
            <a:noFill/>
            <a:miter lim="800000"/>
            <a:headEnd/>
            <a:tailEnd/>
          </a:ln>
        </p:spPr>
      </p:pic>
    </p:spTree>
    <p:extLst>
      <p:ext uri="{BB962C8B-B14F-4D97-AF65-F5344CB8AC3E}">
        <p14:creationId xmlns:p14="http://schemas.microsoft.com/office/powerpoint/2010/main" val="3724907126"/>
      </p:ext>
    </p:extLst>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71</a:t>
            </a:fld>
            <a:endParaRPr lang="it-IT" sz="1400" b="1" dirty="0"/>
          </a:p>
        </p:txBody>
      </p:sp>
      <p:sp>
        <p:nvSpPr>
          <p:cNvPr id="20" name="Text Box 2"/>
          <p:cNvSpPr txBox="1">
            <a:spLocks noChangeArrowheads="1"/>
          </p:cNvSpPr>
          <p:nvPr/>
        </p:nvSpPr>
        <p:spPr bwMode="auto">
          <a:xfrm>
            <a:off x="1763688" y="1196752"/>
            <a:ext cx="6781800" cy="701675"/>
          </a:xfrm>
          <a:prstGeom prst="rect">
            <a:avLst/>
          </a:prstGeom>
          <a:noFill/>
          <a:ln w="9525">
            <a:noFill/>
            <a:miter lim="800000"/>
            <a:headEnd/>
            <a:tailEnd/>
          </a:ln>
        </p:spPr>
        <p:txBody>
          <a:bodyPr>
            <a:spAutoFit/>
          </a:bodyPr>
          <a:lstStyle/>
          <a:p>
            <a:pPr>
              <a:spcBef>
                <a:spcPct val="50000"/>
              </a:spcBef>
            </a:pPr>
            <a:r>
              <a:rPr lang="en-US" sz="4000" b="1" dirty="0">
                <a:solidFill>
                  <a:schemeClr val="accent2"/>
                </a:solidFill>
              </a:rPr>
              <a:t>Elastic Rebound Theory</a:t>
            </a:r>
            <a:endParaRPr lang="en-US" sz="4000" b="1" dirty="0">
              <a:solidFill>
                <a:schemeClr val="accent2"/>
              </a:solidFill>
              <a:latin typeface="Times New Roman" pitchFamily="18" charset="0"/>
            </a:endParaRPr>
          </a:p>
        </p:txBody>
      </p:sp>
      <p:sp>
        <p:nvSpPr>
          <p:cNvPr id="22" name="Text Box 2"/>
          <p:cNvSpPr txBox="1">
            <a:spLocks noChangeArrowheads="1"/>
          </p:cNvSpPr>
          <p:nvPr/>
        </p:nvSpPr>
        <p:spPr bwMode="auto">
          <a:xfrm>
            <a:off x="5652120" y="3212976"/>
            <a:ext cx="3672408" cy="1569660"/>
          </a:xfrm>
          <a:prstGeom prst="rect">
            <a:avLst/>
          </a:prstGeom>
          <a:noFill/>
          <a:ln w="9525">
            <a:noFill/>
            <a:miter lim="800000"/>
            <a:headEnd/>
            <a:tailEnd/>
          </a:ln>
        </p:spPr>
        <p:txBody>
          <a:bodyPr wrap="square">
            <a:spAutoFit/>
          </a:bodyPr>
          <a:lstStyle/>
          <a:p>
            <a:pPr>
              <a:spcBef>
                <a:spcPct val="50000"/>
              </a:spcBef>
            </a:pPr>
            <a:r>
              <a:rPr lang="en-US" sz="1600" dirty="0">
                <a:latin typeface="+mj-lt"/>
              </a:rPr>
              <a:t>1. Stress on a fault slowly accumulates</a:t>
            </a:r>
          </a:p>
          <a:p>
            <a:pPr>
              <a:spcBef>
                <a:spcPct val="50000"/>
              </a:spcBef>
            </a:pPr>
            <a:r>
              <a:rPr lang="en-US" sz="1600" dirty="0">
                <a:latin typeface="+mj-lt"/>
              </a:rPr>
              <a:t>2. During an earthquake, stress on the fault is released</a:t>
            </a:r>
          </a:p>
          <a:p>
            <a:pPr>
              <a:spcBef>
                <a:spcPct val="50000"/>
              </a:spcBef>
            </a:pPr>
            <a:r>
              <a:rPr lang="en-US" sz="1600" dirty="0">
                <a:latin typeface="+mj-lt"/>
              </a:rPr>
              <a:t>3. After an earthquake, stress begins to re-accumulate</a:t>
            </a:r>
          </a:p>
        </p:txBody>
      </p:sp>
      <p:pic>
        <p:nvPicPr>
          <p:cNvPr id="21" name="Picture 2" descr="http://www.suu.edu/faculty/colberg/Hazards/Earthquakes/ElasticRebound.jpg"/>
          <p:cNvPicPr>
            <a:picLocks noChangeAspect="1" noChangeArrowheads="1"/>
          </p:cNvPicPr>
          <p:nvPr/>
        </p:nvPicPr>
        <p:blipFill>
          <a:blip r:embed="rId2" cstate="print"/>
          <a:srcRect/>
          <a:stretch>
            <a:fillRect/>
          </a:stretch>
        </p:blipFill>
        <p:spPr bwMode="auto">
          <a:xfrm>
            <a:off x="179512" y="2132856"/>
            <a:ext cx="5524422" cy="4176464"/>
          </a:xfrm>
          <a:prstGeom prst="rect">
            <a:avLst/>
          </a:prstGeom>
          <a:noFill/>
        </p:spPr>
      </p:pic>
    </p:spTree>
    <p:extLst>
      <p:ext uri="{BB962C8B-B14F-4D97-AF65-F5344CB8AC3E}">
        <p14:creationId xmlns:p14="http://schemas.microsoft.com/office/powerpoint/2010/main" val="36527074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72</a:t>
            </a:fld>
            <a:endParaRPr lang="it-IT" sz="1400" b="1" dirty="0"/>
          </a:p>
        </p:txBody>
      </p:sp>
      <p:pic>
        <p:nvPicPr>
          <p:cNvPr id="11" name="Picture 2" descr="Elastic Rebound"/>
          <p:cNvPicPr>
            <a:picLocks noChangeAspect="1" noChangeArrowheads="1"/>
          </p:cNvPicPr>
          <p:nvPr/>
        </p:nvPicPr>
        <p:blipFill>
          <a:blip r:embed="rId2" cstate="print"/>
          <a:srcRect/>
          <a:stretch>
            <a:fillRect/>
          </a:stretch>
        </p:blipFill>
        <p:spPr bwMode="auto">
          <a:xfrm>
            <a:off x="179512" y="1556792"/>
            <a:ext cx="4095750" cy="4819650"/>
          </a:xfrm>
          <a:prstGeom prst="rect">
            <a:avLst/>
          </a:prstGeom>
          <a:noFill/>
        </p:spPr>
      </p:pic>
      <p:pic>
        <p:nvPicPr>
          <p:cNvPr id="12" name="Picture 4" descr="A fence that was offset about 8.5 feet along the trace of the fault."/>
          <p:cNvPicPr>
            <a:picLocks noChangeAspect="1" noChangeArrowheads="1"/>
          </p:cNvPicPr>
          <p:nvPr/>
        </p:nvPicPr>
        <p:blipFill>
          <a:blip r:embed="rId3" cstate="print"/>
          <a:srcRect/>
          <a:stretch>
            <a:fillRect/>
          </a:stretch>
        </p:blipFill>
        <p:spPr bwMode="auto">
          <a:xfrm>
            <a:off x="4932040" y="1484784"/>
            <a:ext cx="3832845" cy="5023124"/>
          </a:xfrm>
          <a:prstGeom prst="rect">
            <a:avLst/>
          </a:prstGeom>
          <a:noFill/>
        </p:spPr>
      </p:pic>
    </p:spTree>
    <p:extLst>
      <p:ext uri="{BB962C8B-B14F-4D97-AF65-F5344CB8AC3E}">
        <p14:creationId xmlns:p14="http://schemas.microsoft.com/office/powerpoint/2010/main" val="5943538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ERebound"/>
          <p:cNvPicPr>
            <a:picLocks noChangeAspect="1" noChangeArrowheads="1" noCrop="1"/>
          </p:cNvPicPr>
          <p:nvPr/>
        </p:nvPicPr>
        <p:blipFill>
          <a:blip r:embed="rId3" cstate="print"/>
          <a:srcRect/>
          <a:stretch>
            <a:fillRect/>
          </a:stretch>
        </p:blipFill>
        <p:spPr bwMode="auto">
          <a:xfrm>
            <a:off x="250825" y="1916113"/>
            <a:ext cx="4248150" cy="4248150"/>
          </a:xfrm>
          <a:prstGeom prst="rect">
            <a:avLst/>
          </a:prstGeom>
          <a:noFill/>
        </p:spPr>
      </p:pic>
      <p:pic>
        <p:nvPicPr>
          <p:cNvPr id="300035" name="Picture 3" descr="Lezione004"/>
          <p:cNvPicPr>
            <a:picLocks noChangeAspect="1" noChangeArrowheads="1"/>
          </p:cNvPicPr>
          <p:nvPr/>
        </p:nvPicPr>
        <p:blipFill>
          <a:blip r:embed="rId4" cstate="print"/>
          <a:srcRect/>
          <a:stretch>
            <a:fillRect/>
          </a:stretch>
        </p:blipFill>
        <p:spPr bwMode="auto">
          <a:xfrm>
            <a:off x="4716463" y="1628775"/>
            <a:ext cx="4176712" cy="4968875"/>
          </a:xfrm>
          <a:prstGeom prst="rect">
            <a:avLst/>
          </a:prstGeom>
          <a:noFill/>
        </p:spPr>
      </p:pic>
      <p:sp>
        <p:nvSpPr>
          <p:cNvPr id="300039" name="Line 7"/>
          <p:cNvSpPr>
            <a:spLocks noChangeShapeType="1"/>
          </p:cNvSpPr>
          <p:nvPr/>
        </p:nvSpPr>
        <p:spPr bwMode="auto">
          <a:xfrm>
            <a:off x="1547813" y="1700213"/>
            <a:ext cx="1655762" cy="0"/>
          </a:xfrm>
          <a:prstGeom prst="line">
            <a:avLst/>
          </a:prstGeom>
          <a:noFill/>
          <a:ln w="57150">
            <a:solidFill>
              <a:schemeClr val="bg1"/>
            </a:solidFill>
            <a:round/>
            <a:headEnd/>
            <a:tailEnd type="triangle" w="med" len="med"/>
          </a:ln>
          <a:effectLst/>
        </p:spPr>
        <p:txBody>
          <a:bodyPr/>
          <a:lstStyle/>
          <a:p>
            <a:endParaRPr lang="it-IT"/>
          </a:p>
        </p:txBody>
      </p:sp>
      <p:sp>
        <p:nvSpPr>
          <p:cNvPr id="300040" name="Line 8"/>
          <p:cNvSpPr>
            <a:spLocks noChangeShapeType="1"/>
          </p:cNvSpPr>
          <p:nvPr/>
        </p:nvSpPr>
        <p:spPr bwMode="auto">
          <a:xfrm>
            <a:off x="1476375" y="6381750"/>
            <a:ext cx="1655763" cy="0"/>
          </a:xfrm>
          <a:prstGeom prst="line">
            <a:avLst/>
          </a:prstGeom>
          <a:noFill/>
          <a:ln w="57150">
            <a:solidFill>
              <a:schemeClr val="bg1"/>
            </a:solidFill>
            <a:round/>
            <a:headEnd type="triangle" w="med" len="med"/>
            <a:tailEnd/>
          </a:ln>
          <a:effectLst/>
        </p:spPr>
        <p:txBody>
          <a:bodyPr/>
          <a:lstStyle/>
          <a:p>
            <a:endParaRPr lang="it-IT"/>
          </a:p>
        </p:txBody>
      </p:sp>
      <p:pic>
        <p:nvPicPr>
          <p:cNvPr id="300041" name="Picture 9"/>
          <p:cNvPicPr>
            <a:picLocks noChangeAspect="1" noChangeArrowheads="1"/>
          </p:cNvPicPr>
          <p:nvPr/>
        </p:nvPicPr>
        <p:blipFill>
          <a:blip r:embed="rId5" cstate="print"/>
          <a:srcRect/>
          <a:stretch>
            <a:fillRect/>
          </a:stretch>
        </p:blipFill>
        <p:spPr bwMode="auto">
          <a:xfrm>
            <a:off x="179512" y="1340768"/>
            <a:ext cx="4400550" cy="5403850"/>
          </a:xfrm>
          <a:prstGeom prst="rect">
            <a:avLst/>
          </a:prstGeom>
          <a:noFill/>
        </p:spPr>
      </p:pic>
      <p:sp>
        <p:nvSpPr>
          <p:cNvPr id="300042" name="Rectangle 10"/>
          <p:cNvSpPr>
            <a:spLocks noChangeArrowheads="1"/>
          </p:cNvSpPr>
          <p:nvPr/>
        </p:nvSpPr>
        <p:spPr bwMode="auto">
          <a:xfrm>
            <a:off x="2699792" y="5958408"/>
            <a:ext cx="5465763" cy="1143000"/>
          </a:xfrm>
          <a:prstGeom prst="rect">
            <a:avLst/>
          </a:prstGeom>
          <a:noFill/>
          <a:ln w="9525">
            <a:noFill/>
            <a:miter lim="800000"/>
            <a:headEnd/>
            <a:tailEnd/>
          </a:ln>
          <a:effectLst/>
        </p:spPr>
        <p:txBody>
          <a:bodyPr anchor="ctr"/>
          <a:lstStyle/>
          <a:p>
            <a:pPr algn="ctr"/>
            <a:r>
              <a:rPr lang="en-US" sz="3600" dirty="0"/>
              <a:t>La </a:t>
            </a:r>
            <a:r>
              <a:rPr lang="en-US" sz="3600" dirty="0" err="1"/>
              <a:t>faglia</a:t>
            </a:r>
            <a:endParaRPr lang="en-US" sz="4400" dirty="0"/>
          </a:p>
        </p:txBody>
      </p:sp>
    </p:spTree>
    <p:extLst>
      <p:ext uri="{BB962C8B-B14F-4D97-AF65-F5344CB8AC3E}">
        <p14:creationId xmlns:p14="http://schemas.microsoft.com/office/powerpoint/2010/main" val="1033553098"/>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0041"/>
                                        </p:tgtEl>
                                        <p:attrNameLst>
                                          <p:attrName>style.visibility</p:attrName>
                                        </p:attrNameLst>
                                      </p:cBhvr>
                                      <p:to>
                                        <p:strVal val="visible"/>
                                      </p:to>
                                    </p:set>
                                    <p:anim calcmode="lin" valueType="num">
                                      <p:cBhvr>
                                        <p:cTn id="7" dur="500" fill="hold"/>
                                        <p:tgtEl>
                                          <p:spTgt spid="300041"/>
                                        </p:tgtEl>
                                        <p:attrNameLst>
                                          <p:attrName>ppt_w</p:attrName>
                                        </p:attrNameLst>
                                      </p:cBhvr>
                                      <p:tavLst>
                                        <p:tav tm="0">
                                          <p:val>
                                            <p:fltVal val="0"/>
                                          </p:val>
                                        </p:tav>
                                        <p:tav tm="100000">
                                          <p:val>
                                            <p:strVal val="#ppt_w"/>
                                          </p:val>
                                        </p:tav>
                                      </p:tavLst>
                                    </p:anim>
                                    <p:anim calcmode="lin" valueType="num">
                                      <p:cBhvr>
                                        <p:cTn id="8" dur="500" fill="hold"/>
                                        <p:tgtEl>
                                          <p:spTgt spid="30004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74</a:t>
            </a:fld>
            <a:endParaRPr lang="it-IT" sz="1400" b="1" dirty="0"/>
          </a:p>
        </p:txBody>
      </p:sp>
      <p:pic>
        <p:nvPicPr>
          <p:cNvPr id="7" name="Picture 2" descr="http://geology.uprm.edu/Morelock/1_image/fltoffst.jpg"/>
          <p:cNvPicPr>
            <a:picLocks noChangeAspect="1" noChangeArrowheads="1"/>
          </p:cNvPicPr>
          <p:nvPr/>
        </p:nvPicPr>
        <p:blipFill>
          <a:blip r:embed="rId2" cstate="print"/>
          <a:srcRect/>
          <a:stretch>
            <a:fillRect/>
          </a:stretch>
        </p:blipFill>
        <p:spPr bwMode="auto">
          <a:xfrm>
            <a:off x="611560" y="1628800"/>
            <a:ext cx="7817649" cy="4968552"/>
          </a:xfrm>
          <a:prstGeom prst="rect">
            <a:avLst/>
          </a:prstGeom>
          <a:noFill/>
        </p:spPr>
      </p:pic>
    </p:spTree>
    <p:extLst>
      <p:ext uri="{BB962C8B-B14F-4D97-AF65-F5344CB8AC3E}">
        <p14:creationId xmlns:p14="http://schemas.microsoft.com/office/powerpoint/2010/main" val="36473983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75</a:t>
            </a:fld>
            <a:endParaRPr lang="it-IT" sz="1400" b="1" dirty="0"/>
          </a:p>
        </p:txBody>
      </p:sp>
      <p:pic>
        <p:nvPicPr>
          <p:cNvPr id="9" name="Picture 2" descr="http://geophysics.ou.edu/geol1114/notes/structure/strike%20slip%20fault.jpg"/>
          <p:cNvPicPr>
            <a:picLocks noChangeAspect="1" noChangeArrowheads="1"/>
          </p:cNvPicPr>
          <p:nvPr/>
        </p:nvPicPr>
        <p:blipFill>
          <a:blip r:embed="rId2" cstate="print"/>
          <a:srcRect/>
          <a:stretch>
            <a:fillRect/>
          </a:stretch>
        </p:blipFill>
        <p:spPr bwMode="auto">
          <a:xfrm>
            <a:off x="323528" y="1484784"/>
            <a:ext cx="8301883" cy="5184576"/>
          </a:xfrm>
          <a:prstGeom prst="rect">
            <a:avLst/>
          </a:prstGeom>
          <a:noFill/>
        </p:spPr>
      </p:pic>
    </p:spTree>
    <p:extLst>
      <p:ext uri="{BB962C8B-B14F-4D97-AF65-F5344CB8AC3E}">
        <p14:creationId xmlns:p14="http://schemas.microsoft.com/office/powerpoint/2010/main" val="422644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76</a:t>
            </a:fld>
            <a:endParaRPr lang="it-IT" sz="1400" b="1" dirty="0"/>
          </a:p>
        </p:txBody>
      </p:sp>
      <p:pic>
        <p:nvPicPr>
          <p:cNvPr id="7" name="Picture 2" descr="https://courses.eas.ualberta.ca/eas233/images/flower.jpg"/>
          <p:cNvPicPr>
            <a:picLocks noChangeAspect="1" noChangeArrowheads="1"/>
          </p:cNvPicPr>
          <p:nvPr/>
        </p:nvPicPr>
        <p:blipFill>
          <a:blip r:embed="rId2" cstate="print"/>
          <a:srcRect/>
          <a:stretch>
            <a:fillRect/>
          </a:stretch>
        </p:blipFill>
        <p:spPr bwMode="auto">
          <a:xfrm>
            <a:off x="1763688" y="1268760"/>
            <a:ext cx="4824536" cy="5314729"/>
          </a:xfrm>
          <a:prstGeom prst="rect">
            <a:avLst/>
          </a:prstGeom>
          <a:noFill/>
        </p:spPr>
      </p:pic>
    </p:spTree>
    <p:extLst>
      <p:ext uri="{BB962C8B-B14F-4D97-AF65-F5344CB8AC3E}">
        <p14:creationId xmlns:p14="http://schemas.microsoft.com/office/powerpoint/2010/main" val="3885397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77</a:t>
            </a:fld>
            <a:endParaRPr lang="it-IT" sz="1400" b="1" dirty="0"/>
          </a:p>
        </p:txBody>
      </p:sp>
      <p:pic>
        <p:nvPicPr>
          <p:cNvPr id="8" name="Picture 1"/>
          <p:cNvPicPr>
            <a:picLocks noChangeAspect="1" noChangeArrowheads="1"/>
          </p:cNvPicPr>
          <p:nvPr/>
        </p:nvPicPr>
        <p:blipFill>
          <a:blip r:embed="rId2" cstate="print"/>
          <a:srcRect/>
          <a:stretch>
            <a:fillRect/>
          </a:stretch>
        </p:blipFill>
        <p:spPr bwMode="auto">
          <a:xfrm>
            <a:off x="755576" y="1340767"/>
            <a:ext cx="7488832" cy="5293033"/>
          </a:xfrm>
          <a:prstGeom prst="rect">
            <a:avLst/>
          </a:prstGeom>
          <a:noFill/>
          <a:ln w="9525">
            <a:noFill/>
            <a:miter lim="800000"/>
            <a:headEnd/>
            <a:tailEnd/>
          </a:ln>
        </p:spPr>
      </p:pic>
    </p:spTree>
    <p:extLst>
      <p:ext uri="{BB962C8B-B14F-4D97-AF65-F5344CB8AC3E}">
        <p14:creationId xmlns:p14="http://schemas.microsoft.com/office/powerpoint/2010/main" val="29652321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78</a:t>
            </a:fld>
            <a:endParaRPr lang="it-IT" sz="1400" b="1" dirty="0"/>
          </a:p>
        </p:txBody>
      </p:sp>
      <p:pic>
        <p:nvPicPr>
          <p:cNvPr id="9" name="Picture 1"/>
          <p:cNvPicPr>
            <a:picLocks noChangeAspect="1" noChangeArrowheads="1"/>
          </p:cNvPicPr>
          <p:nvPr/>
        </p:nvPicPr>
        <p:blipFill>
          <a:blip r:embed="rId2" cstate="print"/>
          <a:srcRect/>
          <a:stretch>
            <a:fillRect/>
          </a:stretch>
        </p:blipFill>
        <p:spPr bwMode="auto">
          <a:xfrm>
            <a:off x="251520" y="1196752"/>
            <a:ext cx="8305506" cy="5589240"/>
          </a:xfrm>
          <a:prstGeom prst="rect">
            <a:avLst/>
          </a:prstGeom>
          <a:noFill/>
          <a:ln w="9525">
            <a:noFill/>
            <a:miter lim="800000"/>
            <a:headEnd/>
            <a:tailEnd/>
          </a:ln>
        </p:spPr>
      </p:pic>
    </p:spTree>
    <p:extLst>
      <p:ext uri="{BB962C8B-B14F-4D97-AF65-F5344CB8AC3E}">
        <p14:creationId xmlns:p14="http://schemas.microsoft.com/office/powerpoint/2010/main" val="62065268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1"/>
          </p:nvPr>
        </p:nvSpPr>
        <p:spPr/>
        <p:txBody>
          <a:bodyPr/>
          <a:lstStyle/>
          <a:p>
            <a:fld id="{1085DE87-C515-4485-B35B-A1D496760DEA}" type="slidenum">
              <a:rPr lang="it-IT" smtClean="0"/>
              <a:pPr/>
              <a:t>79</a:t>
            </a:fld>
            <a:endParaRPr lang="it-IT"/>
          </a:p>
        </p:txBody>
      </p:sp>
      <p:pic>
        <p:nvPicPr>
          <p:cNvPr id="3" name="Picture 2"/>
          <p:cNvPicPr>
            <a:picLocks noChangeAspect="1"/>
          </p:cNvPicPr>
          <p:nvPr/>
        </p:nvPicPr>
        <p:blipFill rotWithShape="1">
          <a:blip r:embed="rId2"/>
          <a:srcRect l="14366" t="6301" r="13806" b="63250"/>
          <a:stretch/>
        </p:blipFill>
        <p:spPr>
          <a:xfrm>
            <a:off x="827584" y="1484784"/>
            <a:ext cx="8069862" cy="4680520"/>
          </a:xfrm>
          <a:prstGeom prst="rect">
            <a:avLst/>
          </a:prstGeom>
        </p:spPr>
      </p:pic>
    </p:spTree>
    <p:extLst>
      <p:ext uri="{BB962C8B-B14F-4D97-AF65-F5344CB8AC3E}">
        <p14:creationId xmlns:p14="http://schemas.microsoft.com/office/powerpoint/2010/main" val="528658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395536" y="1556792"/>
            <a:ext cx="8077271" cy="5013176"/>
          </a:xfrm>
          <a:prstGeom prst="rect">
            <a:avLst/>
          </a:prstGeom>
          <a:noFill/>
          <a:ln w="9525">
            <a:noFill/>
            <a:miter lim="800000"/>
            <a:headEnd/>
            <a:tailEnd/>
          </a:ln>
        </p:spPr>
      </p:pic>
    </p:spTree>
    <p:extLst>
      <p:ext uri="{BB962C8B-B14F-4D97-AF65-F5344CB8AC3E}">
        <p14:creationId xmlns:p14="http://schemas.microsoft.com/office/powerpoint/2010/main" val="20875047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225" y="1165203"/>
            <a:ext cx="3659914" cy="2431587"/>
          </a:xfrm>
          <a:prstGeom prst="rect">
            <a:avLst/>
          </a:prstGeom>
        </p:spPr>
      </p:pic>
      <p:sp>
        <p:nvSpPr>
          <p:cNvPr id="5" name="Rectangle 3"/>
          <p:cNvSpPr>
            <a:spLocks noChangeArrowheads="1"/>
          </p:cNvSpPr>
          <p:nvPr/>
        </p:nvSpPr>
        <p:spPr bwMode="auto">
          <a:xfrm>
            <a:off x="3857195" y="6187442"/>
            <a:ext cx="4445259"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altLang="it-IT" sz="2177" dirty="0"/>
              <a:t>Terremoto Amatrice 24 agosto 2016</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8628" t="19456" r="29603" b="52560"/>
          <a:stretch/>
        </p:blipFill>
        <p:spPr>
          <a:xfrm>
            <a:off x="4340467" y="3628308"/>
            <a:ext cx="3961987" cy="2318661"/>
          </a:xfrm>
          <a:prstGeom prst="rect">
            <a:avLst/>
          </a:prstGeom>
        </p:spPr>
      </p:pic>
      <p:sp>
        <p:nvSpPr>
          <p:cNvPr id="11" name="Freeform 10"/>
          <p:cNvSpPr/>
          <p:nvPr/>
        </p:nvSpPr>
        <p:spPr>
          <a:xfrm>
            <a:off x="781125" y="2322786"/>
            <a:ext cx="2721852" cy="371394"/>
          </a:xfrm>
          <a:custGeom>
            <a:avLst/>
            <a:gdLst>
              <a:gd name="connsiteX0" fmla="*/ 0 w 3000653"/>
              <a:gd name="connsiteY0" fmla="*/ 143106 h 409436"/>
              <a:gd name="connsiteX1" fmla="*/ 44389 w 3000653"/>
              <a:gd name="connsiteY1" fmla="*/ 178616 h 409436"/>
              <a:gd name="connsiteX2" fmla="*/ 71022 w 3000653"/>
              <a:gd name="connsiteY2" fmla="*/ 187494 h 409436"/>
              <a:gd name="connsiteX3" fmla="*/ 106532 w 3000653"/>
              <a:gd name="connsiteY3" fmla="*/ 240760 h 409436"/>
              <a:gd name="connsiteX4" fmla="*/ 168676 w 3000653"/>
              <a:gd name="connsiteY4" fmla="*/ 294026 h 409436"/>
              <a:gd name="connsiteX5" fmla="*/ 186431 w 3000653"/>
              <a:gd name="connsiteY5" fmla="*/ 320659 h 409436"/>
              <a:gd name="connsiteX6" fmla="*/ 213064 w 3000653"/>
              <a:gd name="connsiteY6" fmla="*/ 329537 h 409436"/>
              <a:gd name="connsiteX7" fmla="*/ 248575 w 3000653"/>
              <a:gd name="connsiteY7" fmla="*/ 338414 h 409436"/>
              <a:gd name="connsiteX8" fmla="*/ 275208 w 3000653"/>
              <a:gd name="connsiteY8" fmla="*/ 347292 h 409436"/>
              <a:gd name="connsiteX9" fmla="*/ 372862 w 3000653"/>
              <a:gd name="connsiteY9" fmla="*/ 356170 h 409436"/>
              <a:gd name="connsiteX10" fmla="*/ 577049 w 3000653"/>
              <a:gd name="connsiteY10" fmla="*/ 347292 h 409436"/>
              <a:gd name="connsiteX11" fmla="*/ 594804 w 3000653"/>
              <a:gd name="connsiteY11" fmla="*/ 373925 h 409436"/>
              <a:gd name="connsiteX12" fmla="*/ 621437 w 3000653"/>
              <a:gd name="connsiteY12" fmla="*/ 391680 h 409436"/>
              <a:gd name="connsiteX13" fmla="*/ 665826 w 3000653"/>
              <a:gd name="connsiteY13" fmla="*/ 400558 h 409436"/>
              <a:gd name="connsiteX14" fmla="*/ 701336 w 3000653"/>
              <a:gd name="connsiteY14" fmla="*/ 409436 h 409436"/>
              <a:gd name="connsiteX15" fmla="*/ 1047565 w 3000653"/>
              <a:gd name="connsiteY15" fmla="*/ 400558 h 409436"/>
              <a:gd name="connsiteX16" fmla="*/ 1145220 w 3000653"/>
              <a:gd name="connsiteY16" fmla="*/ 382803 h 409436"/>
              <a:gd name="connsiteX17" fmla="*/ 1225119 w 3000653"/>
              <a:gd name="connsiteY17" fmla="*/ 373925 h 409436"/>
              <a:gd name="connsiteX18" fmla="*/ 1287262 w 3000653"/>
              <a:gd name="connsiteY18" fmla="*/ 356170 h 409436"/>
              <a:gd name="connsiteX19" fmla="*/ 1349406 w 3000653"/>
              <a:gd name="connsiteY19" fmla="*/ 338414 h 409436"/>
              <a:gd name="connsiteX20" fmla="*/ 1411550 w 3000653"/>
              <a:gd name="connsiteY20" fmla="*/ 329537 h 409436"/>
              <a:gd name="connsiteX21" fmla="*/ 1553592 w 3000653"/>
              <a:gd name="connsiteY21" fmla="*/ 311781 h 409436"/>
              <a:gd name="connsiteX22" fmla="*/ 1660125 w 3000653"/>
              <a:gd name="connsiteY22" fmla="*/ 276271 h 409436"/>
              <a:gd name="connsiteX23" fmla="*/ 1686758 w 3000653"/>
              <a:gd name="connsiteY23" fmla="*/ 267393 h 409436"/>
              <a:gd name="connsiteX24" fmla="*/ 1713391 w 3000653"/>
              <a:gd name="connsiteY24" fmla="*/ 258515 h 409436"/>
              <a:gd name="connsiteX25" fmla="*/ 1873189 w 3000653"/>
              <a:gd name="connsiteY25" fmla="*/ 240760 h 409436"/>
              <a:gd name="connsiteX26" fmla="*/ 1997476 w 3000653"/>
              <a:gd name="connsiteY26" fmla="*/ 214127 h 409436"/>
              <a:gd name="connsiteX27" fmla="*/ 2041864 w 3000653"/>
              <a:gd name="connsiteY27" fmla="*/ 205249 h 409436"/>
              <a:gd name="connsiteX28" fmla="*/ 2095130 w 3000653"/>
              <a:gd name="connsiteY28" fmla="*/ 187494 h 409436"/>
              <a:gd name="connsiteX29" fmla="*/ 2139519 w 3000653"/>
              <a:gd name="connsiteY29" fmla="*/ 178616 h 409436"/>
              <a:gd name="connsiteX30" fmla="*/ 2175029 w 3000653"/>
              <a:gd name="connsiteY30" fmla="*/ 169739 h 409436"/>
              <a:gd name="connsiteX31" fmla="*/ 2228295 w 3000653"/>
              <a:gd name="connsiteY31" fmla="*/ 160861 h 409436"/>
              <a:gd name="connsiteX32" fmla="*/ 2325950 w 3000653"/>
              <a:gd name="connsiteY32" fmla="*/ 143106 h 409436"/>
              <a:gd name="connsiteX33" fmla="*/ 2379216 w 3000653"/>
              <a:gd name="connsiteY33" fmla="*/ 125350 h 409436"/>
              <a:gd name="connsiteX34" fmla="*/ 2405849 w 3000653"/>
              <a:gd name="connsiteY34" fmla="*/ 116473 h 409436"/>
              <a:gd name="connsiteX35" fmla="*/ 2530136 w 3000653"/>
              <a:gd name="connsiteY35" fmla="*/ 98717 h 409436"/>
              <a:gd name="connsiteX36" fmla="*/ 2565647 w 3000653"/>
              <a:gd name="connsiteY36" fmla="*/ 89840 h 409436"/>
              <a:gd name="connsiteX37" fmla="*/ 2592280 w 3000653"/>
              <a:gd name="connsiteY37" fmla="*/ 72084 h 409436"/>
              <a:gd name="connsiteX38" fmla="*/ 2681057 w 3000653"/>
              <a:gd name="connsiteY38" fmla="*/ 45451 h 409436"/>
              <a:gd name="connsiteX39" fmla="*/ 2760956 w 3000653"/>
              <a:gd name="connsiteY39" fmla="*/ 27696 h 409436"/>
              <a:gd name="connsiteX40" fmla="*/ 2849732 w 3000653"/>
              <a:gd name="connsiteY40" fmla="*/ 1063 h 409436"/>
              <a:gd name="connsiteX41" fmla="*/ 3000653 w 3000653"/>
              <a:gd name="connsiteY41" fmla="*/ 1063 h 40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000653" h="409436">
                <a:moveTo>
                  <a:pt x="0" y="143106"/>
                </a:moveTo>
                <a:cubicBezTo>
                  <a:pt x="14796" y="154943"/>
                  <a:pt x="28321" y="168574"/>
                  <a:pt x="44389" y="178616"/>
                </a:cubicBezTo>
                <a:cubicBezTo>
                  <a:pt x="52325" y="183576"/>
                  <a:pt x="64405" y="180877"/>
                  <a:pt x="71022" y="187494"/>
                </a:cubicBezTo>
                <a:cubicBezTo>
                  <a:pt x="86111" y="202583"/>
                  <a:pt x="91443" y="225671"/>
                  <a:pt x="106532" y="240760"/>
                </a:cubicBezTo>
                <a:cubicBezTo>
                  <a:pt x="149588" y="283816"/>
                  <a:pt x="128114" y="266985"/>
                  <a:pt x="168676" y="294026"/>
                </a:cubicBezTo>
                <a:cubicBezTo>
                  <a:pt x="174594" y="302904"/>
                  <a:pt x="178100" y="313994"/>
                  <a:pt x="186431" y="320659"/>
                </a:cubicBezTo>
                <a:cubicBezTo>
                  <a:pt x="193738" y="326505"/>
                  <a:pt x="204066" y="326966"/>
                  <a:pt x="213064" y="329537"/>
                </a:cubicBezTo>
                <a:cubicBezTo>
                  <a:pt x="224796" y="332889"/>
                  <a:pt x="236843" y="335062"/>
                  <a:pt x="248575" y="338414"/>
                </a:cubicBezTo>
                <a:cubicBezTo>
                  <a:pt x="257573" y="340985"/>
                  <a:pt x="265944" y="345969"/>
                  <a:pt x="275208" y="347292"/>
                </a:cubicBezTo>
                <a:cubicBezTo>
                  <a:pt x="307565" y="351915"/>
                  <a:pt x="340311" y="353211"/>
                  <a:pt x="372862" y="356170"/>
                </a:cubicBezTo>
                <a:cubicBezTo>
                  <a:pt x="440924" y="353211"/>
                  <a:pt x="509139" y="341859"/>
                  <a:pt x="577049" y="347292"/>
                </a:cubicBezTo>
                <a:cubicBezTo>
                  <a:pt x="587685" y="348143"/>
                  <a:pt x="587259" y="366380"/>
                  <a:pt x="594804" y="373925"/>
                </a:cubicBezTo>
                <a:cubicBezTo>
                  <a:pt x="602349" y="381470"/>
                  <a:pt x="611447" y="387934"/>
                  <a:pt x="621437" y="391680"/>
                </a:cubicBezTo>
                <a:cubicBezTo>
                  <a:pt x="635566" y="396978"/>
                  <a:pt x="651096" y="397285"/>
                  <a:pt x="665826" y="400558"/>
                </a:cubicBezTo>
                <a:cubicBezTo>
                  <a:pt x="677736" y="403205"/>
                  <a:pt x="689499" y="406477"/>
                  <a:pt x="701336" y="409436"/>
                </a:cubicBezTo>
                <a:lnTo>
                  <a:pt x="1047565" y="400558"/>
                </a:lnTo>
                <a:cubicBezTo>
                  <a:pt x="1243181" y="392234"/>
                  <a:pt x="1050726" y="398552"/>
                  <a:pt x="1145220" y="382803"/>
                </a:cubicBezTo>
                <a:cubicBezTo>
                  <a:pt x="1171652" y="378398"/>
                  <a:pt x="1198486" y="376884"/>
                  <a:pt x="1225119" y="373925"/>
                </a:cubicBezTo>
                <a:cubicBezTo>
                  <a:pt x="1288976" y="352638"/>
                  <a:pt x="1209231" y="378464"/>
                  <a:pt x="1287262" y="356170"/>
                </a:cubicBezTo>
                <a:cubicBezTo>
                  <a:pt x="1320541" y="346662"/>
                  <a:pt x="1311243" y="345353"/>
                  <a:pt x="1349406" y="338414"/>
                </a:cubicBezTo>
                <a:cubicBezTo>
                  <a:pt x="1369993" y="334671"/>
                  <a:pt x="1390868" y="332719"/>
                  <a:pt x="1411550" y="329537"/>
                </a:cubicBezTo>
                <a:cubicBezTo>
                  <a:pt x="1513835" y="313801"/>
                  <a:pt x="1414383" y="325703"/>
                  <a:pt x="1553592" y="311781"/>
                </a:cubicBezTo>
                <a:lnTo>
                  <a:pt x="1660125" y="276271"/>
                </a:lnTo>
                <a:lnTo>
                  <a:pt x="1686758" y="267393"/>
                </a:lnTo>
                <a:cubicBezTo>
                  <a:pt x="1695636" y="264434"/>
                  <a:pt x="1704160" y="260053"/>
                  <a:pt x="1713391" y="258515"/>
                </a:cubicBezTo>
                <a:cubicBezTo>
                  <a:pt x="1801806" y="243780"/>
                  <a:pt x="1748719" y="251133"/>
                  <a:pt x="1873189" y="240760"/>
                </a:cubicBezTo>
                <a:cubicBezTo>
                  <a:pt x="1937980" y="224561"/>
                  <a:pt x="1896726" y="234277"/>
                  <a:pt x="1997476" y="214127"/>
                </a:cubicBezTo>
                <a:cubicBezTo>
                  <a:pt x="2012272" y="211168"/>
                  <a:pt x="2027549" y="210020"/>
                  <a:pt x="2041864" y="205249"/>
                </a:cubicBezTo>
                <a:cubicBezTo>
                  <a:pt x="2059619" y="199331"/>
                  <a:pt x="2076778" y="191165"/>
                  <a:pt x="2095130" y="187494"/>
                </a:cubicBezTo>
                <a:cubicBezTo>
                  <a:pt x="2109926" y="184535"/>
                  <a:pt x="2124789" y="181889"/>
                  <a:pt x="2139519" y="178616"/>
                </a:cubicBezTo>
                <a:cubicBezTo>
                  <a:pt x="2151429" y="175969"/>
                  <a:pt x="2163065" y="172132"/>
                  <a:pt x="2175029" y="169739"/>
                </a:cubicBezTo>
                <a:cubicBezTo>
                  <a:pt x="2192680" y="166209"/>
                  <a:pt x="2210644" y="164391"/>
                  <a:pt x="2228295" y="160861"/>
                </a:cubicBezTo>
                <a:cubicBezTo>
                  <a:pt x="2332926" y="139934"/>
                  <a:pt x="2168003" y="165668"/>
                  <a:pt x="2325950" y="143106"/>
                </a:cubicBezTo>
                <a:lnTo>
                  <a:pt x="2379216" y="125350"/>
                </a:lnTo>
                <a:cubicBezTo>
                  <a:pt x="2388094" y="122391"/>
                  <a:pt x="2396563" y="117634"/>
                  <a:pt x="2405849" y="116473"/>
                </a:cubicBezTo>
                <a:cubicBezTo>
                  <a:pt x="2449499" y="111016"/>
                  <a:pt x="2487463" y="107251"/>
                  <a:pt x="2530136" y="98717"/>
                </a:cubicBezTo>
                <a:cubicBezTo>
                  <a:pt x="2542100" y="96324"/>
                  <a:pt x="2553810" y="92799"/>
                  <a:pt x="2565647" y="89840"/>
                </a:cubicBezTo>
                <a:cubicBezTo>
                  <a:pt x="2574525" y="83921"/>
                  <a:pt x="2582530" y="76417"/>
                  <a:pt x="2592280" y="72084"/>
                </a:cubicBezTo>
                <a:cubicBezTo>
                  <a:pt x="2630251" y="55208"/>
                  <a:pt x="2644907" y="55780"/>
                  <a:pt x="2681057" y="45451"/>
                </a:cubicBezTo>
                <a:cubicBezTo>
                  <a:pt x="2742248" y="27967"/>
                  <a:pt x="2664833" y="43715"/>
                  <a:pt x="2760956" y="27696"/>
                </a:cubicBezTo>
                <a:cubicBezTo>
                  <a:pt x="2767490" y="25518"/>
                  <a:pt x="2834075" y="1809"/>
                  <a:pt x="2849732" y="1063"/>
                </a:cubicBezTo>
                <a:cubicBezTo>
                  <a:pt x="2899982" y="-1330"/>
                  <a:pt x="2950346" y="1063"/>
                  <a:pt x="3000653" y="1063"/>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33"/>
          </a:p>
        </p:txBody>
      </p:sp>
      <p:sp>
        <p:nvSpPr>
          <p:cNvPr id="12" name="Freeform 11"/>
          <p:cNvSpPr/>
          <p:nvPr/>
        </p:nvSpPr>
        <p:spPr>
          <a:xfrm>
            <a:off x="4759216" y="4473852"/>
            <a:ext cx="2721852" cy="861651"/>
          </a:xfrm>
          <a:custGeom>
            <a:avLst/>
            <a:gdLst>
              <a:gd name="connsiteX0" fmla="*/ 3000653 w 3000653"/>
              <a:gd name="connsiteY0" fmla="*/ 159798 h 949910"/>
              <a:gd name="connsiteX1" fmla="*/ 2885243 w 3000653"/>
              <a:gd name="connsiteY1" fmla="*/ 150920 h 949910"/>
              <a:gd name="connsiteX2" fmla="*/ 2858610 w 3000653"/>
              <a:gd name="connsiteY2" fmla="*/ 124287 h 949910"/>
              <a:gd name="connsiteX3" fmla="*/ 2831977 w 3000653"/>
              <a:gd name="connsiteY3" fmla="*/ 115409 h 949910"/>
              <a:gd name="connsiteX4" fmla="*/ 2805344 w 3000653"/>
              <a:gd name="connsiteY4" fmla="*/ 97654 h 949910"/>
              <a:gd name="connsiteX5" fmla="*/ 2752078 w 3000653"/>
              <a:gd name="connsiteY5" fmla="*/ 79899 h 949910"/>
              <a:gd name="connsiteX6" fmla="*/ 2672179 w 3000653"/>
              <a:gd name="connsiteY6" fmla="*/ 35510 h 949910"/>
              <a:gd name="connsiteX7" fmla="*/ 2654423 w 3000653"/>
              <a:gd name="connsiteY7" fmla="*/ 17755 h 949910"/>
              <a:gd name="connsiteX8" fmla="*/ 2618913 w 3000653"/>
              <a:gd name="connsiteY8" fmla="*/ 8877 h 949910"/>
              <a:gd name="connsiteX9" fmla="*/ 2521258 w 3000653"/>
              <a:gd name="connsiteY9" fmla="*/ 0 h 949910"/>
              <a:gd name="connsiteX10" fmla="*/ 2325950 w 3000653"/>
              <a:gd name="connsiteY10" fmla="*/ 8877 h 949910"/>
              <a:gd name="connsiteX11" fmla="*/ 2254928 w 3000653"/>
              <a:gd name="connsiteY11" fmla="*/ 26633 h 949910"/>
              <a:gd name="connsiteX12" fmla="*/ 2139519 w 3000653"/>
              <a:gd name="connsiteY12" fmla="*/ 35510 h 949910"/>
              <a:gd name="connsiteX13" fmla="*/ 2086253 w 3000653"/>
              <a:gd name="connsiteY13" fmla="*/ 44388 h 949910"/>
              <a:gd name="connsiteX14" fmla="*/ 2032987 w 3000653"/>
              <a:gd name="connsiteY14" fmla="*/ 62143 h 949910"/>
              <a:gd name="connsiteX15" fmla="*/ 2006354 w 3000653"/>
              <a:gd name="connsiteY15" fmla="*/ 71021 h 949910"/>
              <a:gd name="connsiteX16" fmla="*/ 1917577 w 3000653"/>
              <a:gd name="connsiteY16" fmla="*/ 88776 h 949910"/>
              <a:gd name="connsiteX17" fmla="*/ 1864311 w 3000653"/>
              <a:gd name="connsiteY17" fmla="*/ 106532 h 949910"/>
              <a:gd name="connsiteX18" fmla="*/ 1704513 w 3000653"/>
              <a:gd name="connsiteY18" fmla="*/ 124287 h 949910"/>
              <a:gd name="connsiteX19" fmla="*/ 1606858 w 3000653"/>
              <a:gd name="connsiteY19" fmla="*/ 142042 h 949910"/>
              <a:gd name="connsiteX20" fmla="*/ 1544715 w 3000653"/>
              <a:gd name="connsiteY20" fmla="*/ 159798 h 949910"/>
              <a:gd name="connsiteX21" fmla="*/ 1509204 w 3000653"/>
              <a:gd name="connsiteY21" fmla="*/ 168675 h 949910"/>
              <a:gd name="connsiteX22" fmla="*/ 1455938 w 3000653"/>
              <a:gd name="connsiteY22" fmla="*/ 186431 h 949910"/>
              <a:gd name="connsiteX23" fmla="*/ 1429305 w 3000653"/>
              <a:gd name="connsiteY23" fmla="*/ 195308 h 949910"/>
              <a:gd name="connsiteX24" fmla="*/ 1402672 w 3000653"/>
              <a:gd name="connsiteY24" fmla="*/ 204186 h 949910"/>
              <a:gd name="connsiteX25" fmla="*/ 1376039 w 3000653"/>
              <a:gd name="connsiteY25" fmla="*/ 221941 h 949910"/>
              <a:gd name="connsiteX26" fmla="*/ 1313895 w 3000653"/>
              <a:gd name="connsiteY26" fmla="*/ 239697 h 949910"/>
              <a:gd name="connsiteX27" fmla="*/ 1260629 w 3000653"/>
              <a:gd name="connsiteY27" fmla="*/ 257452 h 949910"/>
              <a:gd name="connsiteX28" fmla="*/ 1207363 w 3000653"/>
              <a:gd name="connsiteY28" fmla="*/ 275207 h 949910"/>
              <a:gd name="connsiteX29" fmla="*/ 1180730 w 3000653"/>
              <a:gd name="connsiteY29" fmla="*/ 284085 h 949910"/>
              <a:gd name="connsiteX30" fmla="*/ 1145220 w 3000653"/>
              <a:gd name="connsiteY30" fmla="*/ 292963 h 949910"/>
              <a:gd name="connsiteX31" fmla="*/ 1065321 w 3000653"/>
              <a:gd name="connsiteY31" fmla="*/ 328473 h 949910"/>
              <a:gd name="connsiteX32" fmla="*/ 958789 w 3000653"/>
              <a:gd name="connsiteY32" fmla="*/ 363984 h 949910"/>
              <a:gd name="connsiteX33" fmla="*/ 905523 w 3000653"/>
              <a:gd name="connsiteY33" fmla="*/ 381739 h 949910"/>
              <a:gd name="connsiteX34" fmla="*/ 878890 w 3000653"/>
              <a:gd name="connsiteY34" fmla="*/ 390617 h 949910"/>
              <a:gd name="connsiteX35" fmla="*/ 834501 w 3000653"/>
              <a:gd name="connsiteY35" fmla="*/ 426128 h 949910"/>
              <a:gd name="connsiteX36" fmla="*/ 807868 w 3000653"/>
              <a:gd name="connsiteY36" fmla="*/ 443883 h 949910"/>
              <a:gd name="connsiteX37" fmla="*/ 763480 w 3000653"/>
              <a:gd name="connsiteY37" fmla="*/ 479394 h 949910"/>
              <a:gd name="connsiteX38" fmla="*/ 736847 w 3000653"/>
              <a:gd name="connsiteY38" fmla="*/ 488272 h 949910"/>
              <a:gd name="connsiteX39" fmla="*/ 683581 w 3000653"/>
              <a:gd name="connsiteY39" fmla="*/ 523782 h 949910"/>
              <a:gd name="connsiteX40" fmla="*/ 665825 w 3000653"/>
              <a:gd name="connsiteY40" fmla="*/ 541538 h 949910"/>
              <a:gd name="connsiteX41" fmla="*/ 639192 w 3000653"/>
              <a:gd name="connsiteY41" fmla="*/ 559293 h 949910"/>
              <a:gd name="connsiteX42" fmla="*/ 612559 w 3000653"/>
              <a:gd name="connsiteY42" fmla="*/ 585926 h 949910"/>
              <a:gd name="connsiteX43" fmla="*/ 559293 w 3000653"/>
              <a:gd name="connsiteY43" fmla="*/ 621437 h 949910"/>
              <a:gd name="connsiteX44" fmla="*/ 488272 w 3000653"/>
              <a:gd name="connsiteY44" fmla="*/ 639192 h 949910"/>
              <a:gd name="connsiteX45" fmla="*/ 461639 w 3000653"/>
              <a:gd name="connsiteY45" fmla="*/ 656947 h 949910"/>
              <a:gd name="connsiteX46" fmla="*/ 443884 w 3000653"/>
              <a:gd name="connsiteY46" fmla="*/ 674703 h 949910"/>
              <a:gd name="connsiteX47" fmla="*/ 390618 w 3000653"/>
              <a:gd name="connsiteY47" fmla="*/ 692458 h 949910"/>
              <a:gd name="connsiteX48" fmla="*/ 363985 w 3000653"/>
              <a:gd name="connsiteY48" fmla="*/ 701336 h 949910"/>
              <a:gd name="connsiteX49" fmla="*/ 319596 w 3000653"/>
              <a:gd name="connsiteY49" fmla="*/ 736846 h 949910"/>
              <a:gd name="connsiteX50" fmla="*/ 275208 w 3000653"/>
              <a:gd name="connsiteY50" fmla="*/ 772357 h 949910"/>
              <a:gd name="connsiteX51" fmla="*/ 230820 w 3000653"/>
              <a:gd name="connsiteY51" fmla="*/ 816745 h 949910"/>
              <a:gd name="connsiteX52" fmla="*/ 186431 w 3000653"/>
              <a:gd name="connsiteY52" fmla="*/ 861134 h 949910"/>
              <a:gd name="connsiteX53" fmla="*/ 168676 w 3000653"/>
              <a:gd name="connsiteY53" fmla="*/ 887767 h 949910"/>
              <a:gd name="connsiteX54" fmla="*/ 142043 w 3000653"/>
              <a:gd name="connsiteY54" fmla="*/ 896644 h 949910"/>
              <a:gd name="connsiteX55" fmla="*/ 71022 w 3000653"/>
              <a:gd name="connsiteY55" fmla="*/ 932155 h 949910"/>
              <a:gd name="connsiteX56" fmla="*/ 17756 w 3000653"/>
              <a:gd name="connsiteY56" fmla="*/ 949910 h 949910"/>
              <a:gd name="connsiteX57" fmla="*/ 0 w 3000653"/>
              <a:gd name="connsiteY57" fmla="*/ 949910 h 94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000653" h="949910">
                <a:moveTo>
                  <a:pt x="3000653" y="159798"/>
                </a:moveTo>
                <a:cubicBezTo>
                  <a:pt x="2962183" y="156839"/>
                  <a:pt x="2922675" y="160278"/>
                  <a:pt x="2885243" y="150920"/>
                </a:cubicBezTo>
                <a:cubicBezTo>
                  <a:pt x="2873063" y="147875"/>
                  <a:pt x="2869056" y="131251"/>
                  <a:pt x="2858610" y="124287"/>
                </a:cubicBezTo>
                <a:cubicBezTo>
                  <a:pt x="2850824" y="119096"/>
                  <a:pt x="2840347" y="119594"/>
                  <a:pt x="2831977" y="115409"/>
                </a:cubicBezTo>
                <a:cubicBezTo>
                  <a:pt x="2822434" y="110637"/>
                  <a:pt x="2815094" y="101987"/>
                  <a:pt x="2805344" y="97654"/>
                </a:cubicBezTo>
                <a:cubicBezTo>
                  <a:pt x="2788241" y="90053"/>
                  <a:pt x="2752078" y="79899"/>
                  <a:pt x="2752078" y="79899"/>
                </a:cubicBezTo>
                <a:cubicBezTo>
                  <a:pt x="2691026" y="39197"/>
                  <a:pt x="2719056" y="51136"/>
                  <a:pt x="2672179" y="35510"/>
                </a:cubicBezTo>
                <a:cubicBezTo>
                  <a:pt x="2666260" y="29592"/>
                  <a:pt x="2661909" y="21498"/>
                  <a:pt x="2654423" y="17755"/>
                </a:cubicBezTo>
                <a:cubicBezTo>
                  <a:pt x="2643510" y="12299"/>
                  <a:pt x="2631007" y="10489"/>
                  <a:pt x="2618913" y="8877"/>
                </a:cubicBezTo>
                <a:cubicBezTo>
                  <a:pt x="2586514" y="4557"/>
                  <a:pt x="2553810" y="2959"/>
                  <a:pt x="2521258" y="0"/>
                </a:cubicBezTo>
                <a:cubicBezTo>
                  <a:pt x="2456155" y="2959"/>
                  <a:pt x="2390942" y="4063"/>
                  <a:pt x="2325950" y="8877"/>
                </a:cubicBezTo>
                <a:cubicBezTo>
                  <a:pt x="2134711" y="23043"/>
                  <a:pt x="2381256" y="10842"/>
                  <a:pt x="2254928" y="26633"/>
                </a:cubicBezTo>
                <a:cubicBezTo>
                  <a:pt x="2216643" y="31419"/>
                  <a:pt x="2177989" y="32551"/>
                  <a:pt x="2139519" y="35510"/>
                </a:cubicBezTo>
                <a:cubicBezTo>
                  <a:pt x="2121764" y="38469"/>
                  <a:pt x="2103716" y="40022"/>
                  <a:pt x="2086253" y="44388"/>
                </a:cubicBezTo>
                <a:cubicBezTo>
                  <a:pt x="2068096" y="48927"/>
                  <a:pt x="2050742" y="56225"/>
                  <a:pt x="2032987" y="62143"/>
                </a:cubicBezTo>
                <a:cubicBezTo>
                  <a:pt x="2024109" y="65102"/>
                  <a:pt x="2015585" y="69483"/>
                  <a:pt x="2006354" y="71021"/>
                </a:cubicBezTo>
                <a:cubicBezTo>
                  <a:pt x="1970373" y="77018"/>
                  <a:pt x="1950677" y="78846"/>
                  <a:pt x="1917577" y="88776"/>
                </a:cubicBezTo>
                <a:cubicBezTo>
                  <a:pt x="1899650" y="94154"/>
                  <a:pt x="1882663" y="102862"/>
                  <a:pt x="1864311" y="106532"/>
                </a:cubicBezTo>
                <a:cubicBezTo>
                  <a:pt x="1782089" y="122975"/>
                  <a:pt x="1834968" y="114252"/>
                  <a:pt x="1704513" y="124287"/>
                </a:cubicBezTo>
                <a:cubicBezTo>
                  <a:pt x="1623969" y="144424"/>
                  <a:pt x="1723497" y="120835"/>
                  <a:pt x="1606858" y="142042"/>
                </a:cubicBezTo>
                <a:cubicBezTo>
                  <a:pt x="1568697" y="148980"/>
                  <a:pt x="1577993" y="150290"/>
                  <a:pt x="1544715" y="159798"/>
                </a:cubicBezTo>
                <a:cubicBezTo>
                  <a:pt x="1532983" y="163150"/>
                  <a:pt x="1520891" y="165169"/>
                  <a:pt x="1509204" y="168675"/>
                </a:cubicBezTo>
                <a:cubicBezTo>
                  <a:pt x="1491277" y="174053"/>
                  <a:pt x="1473693" y="180513"/>
                  <a:pt x="1455938" y="186431"/>
                </a:cubicBezTo>
                <a:lnTo>
                  <a:pt x="1429305" y="195308"/>
                </a:lnTo>
                <a:cubicBezTo>
                  <a:pt x="1420427" y="198267"/>
                  <a:pt x="1410458" y="198995"/>
                  <a:pt x="1402672" y="204186"/>
                </a:cubicBezTo>
                <a:cubicBezTo>
                  <a:pt x="1393794" y="210104"/>
                  <a:pt x="1385582" y="217169"/>
                  <a:pt x="1376039" y="221941"/>
                </a:cubicBezTo>
                <a:cubicBezTo>
                  <a:pt x="1361120" y="229400"/>
                  <a:pt x="1328119" y="235430"/>
                  <a:pt x="1313895" y="239697"/>
                </a:cubicBezTo>
                <a:cubicBezTo>
                  <a:pt x="1295969" y="245075"/>
                  <a:pt x="1278384" y="251534"/>
                  <a:pt x="1260629" y="257452"/>
                </a:cubicBezTo>
                <a:lnTo>
                  <a:pt x="1207363" y="275207"/>
                </a:lnTo>
                <a:cubicBezTo>
                  <a:pt x="1198485" y="278166"/>
                  <a:pt x="1189808" y="281815"/>
                  <a:pt x="1180730" y="284085"/>
                </a:cubicBezTo>
                <a:lnTo>
                  <a:pt x="1145220" y="292963"/>
                </a:lnTo>
                <a:cubicBezTo>
                  <a:pt x="1103014" y="321100"/>
                  <a:pt x="1128710" y="307343"/>
                  <a:pt x="1065321" y="328473"/>
                </a:cubicBezTo>
                <a:lnTo>
                  <a:pt x="958789" y="363984"/>
                </a:lnTo>
                <a:lnTo>
                  <a:pt x="905523" y="381739"/>
                </a:lnTo>
                <a:cubicBezTo>
                  <a:pt x="896645" y="384698"/>
                  <a:pt x="886676" y="385426"/>
                  <a:pt x="878890" y="390617"/>
                </a:cubicBezTo>
                <a:cubicBezTo>
                  <a:pt x="796918" y="445264"/>
                  <a:pt x="897751" y="375528"/>
                  <a:pt x="834501" y="426128"/>
                </a:cubicBezTo>
                <a:cubicBezTo>
                  <a:pt x="826169" y="432793"/>
                  <a:pt x="816199" y="437218"/>
                  <a:pt x="807868" y="443883"/>
                </a:cubicBezTo>
                <a:cubicBezTo>
                  <a:pt x="780340" y="465906"/>
                  <a:pt x="799918" y="461175"/>
                  <a:pt x="763480" y="479394"/>
                </a:cubicBezTo>
                <a:cubicBezTo>
                  <a:pt x="755110" y="483579"/>
                  <a:pt x="745725" y="485313"/>
                  <a:pt x="736847" y="488272"/>
                </a:cubicBezTo>
                <a:cubicBezTo>
                  <a:pt x="696133" y="528984"/>
                  <a:pt x="748080" y="480782"/>
                  <a:pt x="683581" y="523782"/>
                </a:cubicBezTo>
                <a:cubicBezTo>
                  <a:pt x="676617" y="528425"/>
                  <a:pt x="672361" y="536309"/>
                  <a:pt x="665825" y="541538"/>
                </a:cubicBezTo>
                <a:cubicBezTo>
                  <a:pt x="657493" y="548203"/>
                  <a:pt x="647389" y="552463"/>
                  <a:pt x="639192" y="559293"/>
                </a:cubicBezTo>
                <a:cubicBezTo>
                  <a:pt x="629547" y="567330"/>
                  <a:pt x="622469" y="578218"/>
                  <a:pt x="612559" y="585926"/>
                </a:cubicBezTo>
                <a:cubicBezTo>
                  <a:pt x="595715" y="599027"/>
                  <a:pt x="580218" y="617252"/>
                  <a:pt x="559293" y="621437"/>
                </a:cubicBezTo>
                <a:cubicBezTo>
                  <a:pt x="542405" y="624814"/>
                  <a:pt x="506474" y="630091"/>
                  <a:pt x="488272" y="639192"/>
                </a:cubicBezTo>
                <a:cubicBezTo>
                  <a:pt x="478729" y="643964"/>
                  <a:pt x="469970" y="650282"/>
                  <a:pt x="461639" y="656947"/>
                </a:cubicBezTo>
                <a:cubicBezTo>
                  <a:pt x="455103" y="662176"/>
                  <a:pt x="451370" y="670960"/>
                  <a:pt x="443884" y="674703"/>
                </a:cubicBezTo>
                <a:cubicBezTo>
                  <a:pt x="427144" y="683073"/>
                  <a:pt x="408373" y="686540"/>
                  <a:pt x="390618" y="692458"/>
                </a:cubicBezTo>
                <a:lnTo>
                  <a:pt x="363985" y="701336"/>
                </a:lnTo>
                <a:cubicBezTo>
                  <a:pt x="321104" y="744215"/>
                  <a:pt x="375604" y="692039"/>
                  <a:pt x="319596" y="736846"/>
                </a:cubicBezTo>
                <a:cubicBezTo>
                  <a:pt x="256347" y="787446"/>
                  <a:pt x="357181" y="717709"/>
                  <a:pt x="275208" y="772357"/>
                </a:cubicBezTo>
                <a:cubicBezTo>
                  <a:pt x="239698" y="825623"/>
                  <a:pt x="278167" y="775316"/>
                  <a:pt x="230820" y="816745"/>
                </a:cubicBezTo>
                <a:cubicBezTo>
                  <a:pt x="215072" y="830524"/>
                  <a:pt x="198038" y="843723"/>
                  <a:pt x="186431" y="861134"/>
                </a:cubicBezTo>
                <a:cubicBezTo>
                  <a:pt x="180513" y="870012"/>
                  <a:pt x="177008" y="881102"/>
                  <a:pt x="168676" y="887767"/>
                </a:cubicBezTo>
                <a:cubicBezTo>
                  <a:pt x="161369" y="893613"/>
                  <a:pt x="150921" y="893685"/>
                  <a:pt x="142043" y="896644"/>
                </a:cubicBezTo>
                <a:cubicBezTo>
                  <a:pt x="111054" y="927635"/>
                  <a:pt x="132229" y="911753"/>
                  <a:pt x="71022" y="932155"/>
                </a:cubicBezTo>
                <a:lnTo>
                  <a:pt x="17756" y="949910"/>
                </a:lnTo>
                <a:lnTo>
                  <a:pt x="0" y="94991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33"/>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24" y="3628308"/>
            <a:ext cx="3659914" cy="2439942"/>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1039" y="1085337"/>
            <a:ext cx="3712348" cy="2474899"/>
          </a:xfrm>
          <a:prstGeom prst="rect">
            <a:avLst/>
          </a:prstGeom>
        </p:spPr>
      </p:pic>
      <p:sp>
        <p:nvSpPr>
          <p:cNvPr id="7" name="Rectangle 3"/>
          <p:cNvSpPr>
            <a:spLocks noChangeArrowheads="1"/>
          </p:cNvSpPr>
          <p:nvPr/>
        </p:nvSpPr>
        <p:spPr bwMode="auto">
          <a:xfrm>
            <a:off x="209691" y="6237312"/>
            <a:ext cx="1914864"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altLang="it-IT" sz="2177" dirty="0"/>
              <a:t>Monte Vettore</a:t>
            </a:r>
          </a:p>
        </p:txBody>
      </p:sp>
    </p:spTree>
    <p:extLst>
      <p:ext uri="{BB962C8B-B14F-4D97-AF65-F5344CB8AC3E}">
        <p14:creationId xmlns:p14="http://schemas.microsoft.com/office/powerpoint/2010/main" val="958349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2339752" y="1124744"/>
            <a:ext cx="4445259"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altLang="it-IT" sz="2177" dirty="0"/>
              <a:t>Terremoto Amatrice 24 agosto 2016</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215" t="10980" r="4979" b="63399"/>
          <a:stretch/>
        </p:blipFill>
        <p:spPr>
          <a:xfrm>
            <a:off x="652862" y="1684736"/>
            <a:ext cx="7955846" cy="3317760"/>
          </a:xfrm>
          <a:prstGeom prst="rect">
            <a:avLst/>
          </a:prstGeom>
        </p:spPr>
      </p:pic>
    </p:spTree>
    <p:extLst>
      <p:ext uri="{BB962C8B-B14F-4D97-AF65-F5344CB8AC3E}">
        <p14:creationId xmlns:p14="http://schemas.microsoft.com/office/powerpoint/2010/main" val="17050550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916832"/>
            <a:ext cx="6280892" cy="4081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4" name="Text Box 5"/>
          <p:cNvSpPr txBox="1">
            <a:spLocks noChangeArrowheads="1"/>
          </p:cNvSpPr>
          <p:nvPr/>
        </p:nvSpPr>
        <p:spPr bwMode="auto">
          <a:xfrm>
            <a:off x="1340625" y="6140235"/>
            <a:ext cx="6139807" cy="5094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4060" tIns="37030" rIns="74060" bIns="3703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WenQuanYi Zen Hei Sharp"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WenQuanYi Zen Hei Sharp"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WenQuanYi Zen Hei Sharp"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WenQuanYi Zen Hei Sharp" charset="0"/>
                <a:cs typeface="WenQuanYi Zen Hei Sharp" charset="0"/>
              </a:defRPr>
            </a:lvl9pPr>
          </a:lstStyle>
          <a:p>
            <a:pPr>
              <a:spcBef>
                <a:spcPts val="988"/>
              </a:spcBef>
              <a:spcAft>
                <a:spcPts val="823"/>
              </a:spcAft>
              <a:buClrTx/>
            </a:pPr>
            <a:r>
              <a:rPr lang="en-GB" altLang="it-IT" sz="1481" dirty="0" err="1">
                <a:solidFill>
                  <a:schemeClr val="tx1"/>
                </a:solidFill>
              </a:rPr>
              <a:t>Esempi</a:t>
            </a:r>
            <a:r>
              <a:rPr lang="en-GB" altLang="it-IT" sz="1481" dirty="0">
                <a:solidFill>
                  <a:schemeClr val="tx1"/>
                </a:solidFill>
              </a:rPr>
              <a:t> di </a:t>
            </a:r>
            <a:r>
              <a:rPr lang="en-GB" altLang="it-IT" sz="1481" dirty="0" err="1">
                <a:solidFill>
                  <a:schemeClr val="tx1"/>
                </a:solidFill>
              </a:rPr>
              <a:t>nastrini</a:t>
            </a:r>
            <a:r>
              <a:rPr lang="en-GB" altLang="it-IT" sz="1481" dirty="0">
                <a:solidFill>
                  <a:schemeClr val="tx1"/>
                </a:solidFill>
              </a:rPr>
              <a:t> </a:t>
            </a:r>
            <a:r>
              <a:rPr lang="en-GB" altLang="it-IT" sz="1481" dirty="0" err="1">
                <a:solidFill>
                  <a:schemeClr val="tx1"/>
                </a:solidFill>
              </a:rPr>
              <a:t>bianchi</a:t>
            </a:r>
            <a:r>
              <a:rPr lang="en-GB" altLang="it-IT" sz="1481" dirty="0">
                <a:solidFill>
                  <a:schemeClr val="tx1"/>
                </a:solidFill>
              </a:rPr>
              <a:t> di </a:t>
            </a:r>
            <a:r>
              <a:rPr lang="en-GB" altLang="it-IT" sz="1481" dirty="0" err="1">
                <a:solidFill>
                  <a:schemeClr val="tx1"/>
                </a:solidFill>
              </a:rPr>
              <a:t>neoformazione</a:t>
            </a:r>
            <a:r>
              <a:rPr lang="en-GB" altLang="it-IT" sz="1481" dirty="0">
                <a:solidFill>
                  <a:schemeClr val="tx1"/>
                </a:solidFill>
              </a:rPr>
              <a:t> </a:t>
            </a:r>
            <a:r>
              <a:rPr lang="en-GB" altLang="it-IT" sz="1481" dirty="0" err="1">
                <a:solidFill>
                  <a:schemeClr val="tx1"/>
                </a:solidFill>
              </a:rPr>
              <a:t>alla</a:t>
            </a:r>
            <a:r>
              <a:rPr lang="en-GB" altLang="it-IT" sz="1481" dirty="0">
                <a:solidFill>
                  <a:schemeClr val="tx1"/>
                </a:solidFill>
              </a:rPr>
              <a:t> base del piano di </a:t>
            </a:r>
            <a:r>
              <a:rPr lang="en-GB" altLang="it-IT" sz="1481" dirty="0" err="1">
                <a:solidFill>
                  <a:schemeClr val="tx1"/>
                </a:solidFill>
              </a:rPr>
              <a:t>faglia</a:t>
            </a:r>
            <a:r>
              <a:rPr lang="en-GB" altLang="it-IT" sz="1481" dirty="0">
                <a:solidFill>
                  <a:schemeClr val="tx1"/>
                </a:solidFill>
              </a:rPr>
              <a:t> in </a:t>
            </a:r>
            <a:r>
              <a:rPr lang="en-GB" altLang="it-IT" sz="1481" dirty="0" err="1">
                <a:solidFill>
                  <a:schemeClr val="tx1"/>
                </a:solidFill>
              </a:rPr>
              <a:t>roccia</a:t>
            </a:r>
            <a:r>
              <a:rPr lang="en-GB" altLang="it-IT" sz="1481" dirty="0">
                <a:solidFill>
                  <a:schemeClr val="tx1"/>
                </a:solidFill>
              </a:rPr>
              <a:t> del Monte </a:t>
            </a:r>
            <a:r>
              <a:rPr lang="en-GB" altLang="it-IT" sz="1481" dirty="0" err="1">
                <a:solidFill>
                  <a:schemeClr val="tx1"/>
                </a:solidFill>
              </a:rPr>
              <a:t>Vettore</a:t>
            </a:r>
            <a:r>
              <a:rPr lang="en-GB" altLang="it-IT" sz="1481" dirty="0">
                <a:solidFill>
                  <a:schemeClr val="tx1"/>
                </a:solidFill>
              </a:rPr>
              <a:t>.</a:t>
            </a:r>
          </a:p>
        </p:txBody>
      </p:sp>
      <p:sp>
        <p:nvSpPr>
          <p:cNvPr id="7" name="Rectangle 3"/>
          <p:cNvSpPr>
            <a:spLocks noChangeArrowheads="1"/>
          </p:cNvSpPr>
          <p:nvPr/>
        </p:nvSpPr>
        <p:spPr bwMode="auto">
          <a:xfrm>
            <a:off x="2267744" y="1204595"/>
            <a:ext cx="4445259"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altLang="it-IT" sz="2177" dirty="0"/>
              <a:t>Terremoto Amatrice 24 agosto 2016</a:t>
            </a:r>
          </a:p>
        </p:txBody>
      </p:sp>
    </p:spTree>
    <p:extLst>
      <p:ext uri="{BB962C8B-B14F-4D97-AF65-F5344CB8AC3E}">
        <p14:creationId xmlns:p14="http://schemas.microsoft.com/office/powerpoint/2010/main" val="39016953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1"/>
          </p:nvPr>
        </p:nvSpPr>
        <p:spPr/>
        <p:txBody>
          <a:bodyPr/>
          <a:lstStyle/>
          <a:p>
            <a:fld id="{1085DE87-C515-4485-B35B-A1D496760DEA}" type="slidenum">
              <a:rPr lang="it-IT" smtClean="0"/>
              <a:pPr/>
              <a:t>83</a:t>
            </a:fld>
            <a:endParaRPr lang="it-IT"/>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412090"/>
            <a:ext cx="8064896" cy="4933028"/>
          </a:xfrm>
          <a:prstGeom prst="rect">
            <a:avLst/>
          </a:prstGeom>
        </p:spPr>
      </p:pic>
    </p:spTree>
    <p:extLst>
      <p:ext uri="{BB962C8B-B14F-4D97-AF65-F5344CB8AC3E}">
        <p14:creationId xmlns:p14="http://schemas.microsoft.com/office/powerpoint/2010/main" val="18078436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84</a:t>
            </a:fld>
            <a:endParaRPr lang="it-IT" sz="1400" b="1" dirty="0"/>
          </a:p>
        </p:txBody>
      </p:sp>
      <p:pic>
        <p:nvPicPr>
          <p:cNvPr id="9" name="Picture 5"/>
          <p:cNvPicPr>
            <a:picLocks noChangeAspect="1" noChangeArrowheads="1"/>
          </p:cNvPicPr>
          <p:nvPr/>
        </p:nvPicPr>
        <p:blipFill>
          <a:blip r:embed="rId2" cstate="print"/>
          <a:srcRect/>
          <a:stretch>
            <a:fillRect/>
          </a:stretch>
        </p:blipFill>
        <p:spPr bwMode="auto">
          <a:xfrm>
            <a:off x="251520" y="1196752"/>
            <a:ext cx="8708370" cy="5112568"/>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15457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85</a:t>
            </a:fld>
            <a:endParaRPr lang="it-IT" sz="1400" b="1" dirty="0"/>
          </a:p>
        </p:txBody>
      </p:sp>
      <p:sp>
        <p:nvSpPr>
          <p:cNvPr id="15" name="Text Box 4"/>
          <p:cNvSpPr txBox="1">
            <a:spLocks noChangeArrowheads="1"/>
          </p:cNvSpPr>
          <p:nvPr/>
        </p:nvSpPr>
        <p:spPr bwMode="auto">
          <a:xfrm>
            <a:off x="179512" y="1001315"/>
            <a:ext cx="6192812" cy="525401"/>
          </a:xfrm>
          <a:prstGeom prst="rect">
            <a:avLst/>
          </a:prstGeom>
          <a:noFill/>
          <a:ln w="9525">
            <a:noFill/>
            <a:round/>
            <a:headEnd/>
            <a:tailEnd/>
          </a:ln>
          <a:effec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800" dirty="0" smtClean="0">
                <a:latin typeface="Calibri" pitchFamily="34" charset="0"/>
              </a:rPr>
              <a:t>Earthquake: seismicity</a:t>
            </a:r>
            <a:endParaRPr lang="it-IT" sz="2800" dirty="0">
              <a:latin typeface="Calibri" pitchFamily="34" charset="0"/>
            </a:endParaRPr>
          </a:p>
        </p:txBody>
      </p:sp>
      <p:sp>
        <p:nvSpPr>
          <p:cNvPr id="11" name="Rectangle 3"/>
          <p:cNvSpPr>
            <a:spLocks noChangeArrowheads="1"/>
          </p:cNvSpPr>
          <p:nvPr/>
        </p:nvSpPr>
        <p:spPr bwMode="auto">
          <a:xfrm>
            <a:off x="107504" y="1628800"/>
            <a:ext cx="8928100" cy="5016758"/>
          </a:xfrm>
          <a:prstGeom prst="rect">
            <a:avLst/>
          </a:prstGeom>
          <a:noFill/>
          <a:ln w="9525">
            <a:noFill/>
            <a:miter lim="800000"/>
            <a:headEnd/>
            <a:tailEnd/>
          </a:ln>
        </p:spPr>
        <p:txBody>
          <a:bodyPr>
            <a:spAutoFit/>
          </a:bodyPr>
          <a:lstStyle/>
          <a:p>
            <a:pPr algn="just">
              <a:buFontTx/>
              <a:buChar char="•"/>
            </a:pPr>
            <a:r>
              <a:rPr lang="en-US" sz="1600" b="0" dirty="0">
                <a:latin typeface="+mj-lt"/>
                <a:ea typeface="ＭＳ Ｐゴシック" pitchFamily="34" charset="-128"/>
              </a:rPr>
              <a:t> The </a:t>
            </a:r>
            <a:r>
              <a:rPr lang="en-US" sz="1600" b="0" i="1" dirty="0">
                <a:solidFill>
                  <a:srgbClr val="FF0000"/>
                </a:solidFill>
                <a:latin typeface="+mj-lt"/>
              </a:rPr>
              <a:t>circum-Pacific zone</a:t>
            </a:r>
            <a:r>
              <a:rPr lang="en-US" sz="1600" b="0" dirty="0">
                <a:latin typeface="+mj-lt"/>
              </a:rPr>
              <a:t>, in which about </a:t>
            </a:r>
            <a:r>
              <a:rPr lang="en-US" sz="1600" b="0" dirty="0">
                <a:solidFill>
                  <a:srgbClr val="FF0000"/>
                </a:solidFill>
                <a:latin typeface="+mj-lt"/>
              </a:rPr>
              <a:t>75–80%</a:t>
            </a:r>
            <a:r>
              <a:rPr lang="en-US" sz="1600" b="0" dirty="0">
                <a:latin typeface="+mj-lt"/>
              </a:rPr>
              <a:t> of the </a:t>
            </a:r>
            <a:r>
              <a:rPr lang="en-US" sz="1600" b="0" dirty="0" smtClean="0">
                <a:latin typeface="+mj-lt"/>
              </a:rPr>
              <a:t>annual </a:t>
            </a:r>
            <a:r>
              <a:rPr lang="en-US" sz="1600" b="0" dirty="0">
                <a:latin typeface="+mj-lt"/>
              </a:rPr>
              <a:t>release of seismic energy takes place, forms a girdle that encompasses the mountain ranges on the west coast of the Americas and the island arcs along the east coast of Asia and Australasia. </a:t>
            </a:r>
          </a:p>
          <a:p>
            <a:pPr algn="just">
              <a:buFontTx/>
              <a:buChar char="•"/>
            </a:pPr>
            <a:endParaRPr lang="en-US" sz="1600" b="0" dirty="0">
              <a:latin typeface="+mj-lt"/>
            </a:endParaRPr>
          </a:p>
          <a:p>
            <a:pPr algn="just">
              <a:buFontTx/>
              <a:buChar char="•"/>
            </a:pPr>
            <a:r>
              <a:rPr lang="en-US" sz="1600" b="0" dirty="0">
                <a:latin typeface="+mj-lt"/>
              </a:rPr>
              <a:t> The </a:t>
            </a:r>
            <a:r>
              <a:rPr lang="en-US" sz="1600" b="0" i="1" dirty="0">
                <a:solidFill>
                  <a:srgbClr val="FF0000"/>
                </a:solidFill>
                <a:latin typeface="+mj-lt"/>
              </a:rPr>
              <a:t>Mediterranean-</a:t>
            </a:r>
            <a:r>
              <a:rPr lang="en-US" sz="1600" b="0" i="1" dirty="0" err="1">
                <a:solidFill>
                  <a:srgbClr val="FF0000"/>
                </a:solidFill>
                <a:latin typeface="+mj-lt"/>
              </a:rPr>
              <a:t>transasiatic</a:t>
            </a:r>
            <a:r>
              <a:rPr lang="en-US" sz="1600" b="0" i="1" dirty="0">
                <a:latin typeface="+mj-lt"/>
              </a:rPr>
              <a:t> zone</a:t>
            </a:r>
            <a:r>
              <a:rPr lang="en-US" sz="1600" b="0" dirty="0">
                <a:latin typeface="+mj-lt"/>
              </a:rPr>
              <a:t> responsible for about </a:t>
            </a:r>
            <a:r>
              <a:rPr lang="en-US" sz="1600" b="0" dirty="0">
                <a:solidFill>
                  <a:srgbClr val="FF0000"/>
                </a:solidFill>
                <a:latin typeface="+mj-lt"/>
              </a:rPr>
              <a:t>15–20%</a:t>
            </a:r>
            <a:r>
              <a:rPr lang="en-US" sz="1600" b="0" dirty="0">
                <a:latin typeface="+mj-lt"/>
              </a:rPr>
              <a:t> of the annual seismic energy release, begins at the Azores triple junction in the Atlantic Ocean and extends along the Azores–Gibraltar ridge; after passing through North Africa it makes a loop through the Italian peninsula, the Alps and the </a:t>
            </a:r>
            <a:r>
              <a:rPr lang="en-US" sz="1600" b="0" dirty="0" err="1">
                <a:latin typeface="+mj-lt"/>
              </a:rPr>
              <a:t>Dinarides</a:t>
            </a:r>
            <a:r>
              <a:rPr lang="en-US" sz="1600" b="0" dirty="0">
                <a:latin typeface="+mj-lt"/>
              </a:rPr>
              <a:t>; it then runs through Turkey, Iran, the Himalayan mountain chain and the island arcs of southeast Asia, where it terminates at the circum-Pacific zone. </a:t>
            </a:r>
          </a:p>
          <a:p>
            <a:pPr algn="just">
              <a:buFontTx/>
              <a:buChar char="•"/>
            </a:pPr>
            <a:endParaRPr lang="en-US" sz="1600" b="0" dirty="0">
              <a:latin typeface="+mj-lt"/>
            </a:endParaRPr>
          </a:p>
          <a:p>
            <a:pPr algn="just">
              <a:buFontTx/>
              <a:buChar char="•"/>
            </a:pPr>
            <a:r>
              <a:rPr lang="en-US" sz="1600" b="0" dirty="0">
                <a:latin typeface="+mj-lt"/>
              </a:rPr>
              <a:t> The system of </a:t>
            </a:r>
            <a:r>
              <a:rPr lang="en-US" sz="1600" b="0" i="1" dirty="0">
                <a:solidFill>
                  <a:srgbClr val="FF0000"/>
                </a:solidFill>
                <a:latin typeface="+mj-lt"/>
              </a:rPr>
              <a:t>oceanic ridges </a:t>
            </a:r>
            <a:r>
              <a:rPr lang="en-US" sz="1600" b="0" i="1" dirty="0">
                <a:latin typeface="+mj-lt"/>
              </a:rPr>
              <a:t>and rises </a:t>
            </a:r>
            <a:r>
              <a:rPr lang="en-US" sz="1600" b="0" dirty="0">
                <a:latin typeface="+mj-lt"/>
              </a:rPr>
              <a:t>forms the third most active zone of seismicity, with about </a:t>
            </a:r>
            <a:r>
              <a:rPr lang="en-US" sz="1600" b="0" dirty="0">
                <a:solidFill>
                  <a:srgbClr val="FF0000"/>
                </a:solidFill>
                <a:latin typeface="+mj-lt"/>
              </a:rPr>
              <a:t>3–7%</a:t>
            </a:r>
            <a:r>
              <a:rPr lang="en-US" sz="1600" b="0" dirty="0">
                <a:latin typeface="+mj-lt"/>
              </a:rPr>
              <a:t> of the annually released seismic energy. In addition to their seismicity, each of these zones is also characterized by active volcanism.</a:t>
            </a:r>
          </a:p>
          <a:p>
            <a:pPr algn="just">
              <a:buFontTx/>
              <a:buChar char="•"/>
            </a:pPr>
            <a:endParaRPr lang="en-US" sz="1600" b="0" dirty="0">
              <a:latin typeface="+mj-lt"/>
            </a:endParaRPr>
          </a:p>
          <a:p>
            <a:pPr algn="just">
              <a:buFontTx/>
              <a:buChar char="•"/>
            </a:pPr>
            <a:r>
              <a:rPr lang="en-US" sz="1600" b="0" dirty="0">
                <a:latin typeface="+mj-lt"/>
              </a:rPr>
              <a:t> The remainder of the Earth is considered to be </a:t>
            </a:r>
            <a:r>
              <a:rPr lang="en-US" sz="1600" b="0" i="1" dirty="0">
                <a:solidFill>
                  <a:srgbClr val="FF0000"/>
                </a:solidFill>
                <a:latin typeface="+mj-lt"/>
              </a:rPr>
              <a:t>aseismic</a:t>
            </a:r>
          </a:p>
          <a:p>
            <a:pPr algn="just">
              <a:buFontTx/>
              <a:buChar char="•"/>
            </a:pPr>
            <a:endParaRPr lang="en-US" sz="1600" b="0" i="1" dirty="0">
              <a:latin typeface="+mj-lt"/>
            </a:endParaRPr>
          </a:p>
          <a:p>
            <a:pPr algn="just">
              <a:buFontTx/>
              <a:buChar char="•"/>
            </a:pPr>
            <a:r>
              <a:rPr lang="en-US" sz="1600" b="0" i="1" dirty="0">
                <a:latin typeface="+mj-lt"/>
              </a:rPr>
              <a:t> </a:t>
            </a:r>
            <a:r>
              <a:rPr lang="en-US" sz="1600" b="0" dirty="0">
                <a:latin typeface="+mj-lt"/>
                <a:ea typeface="ＭＳ Ｐゴシック" pitchFamily="34" charset="-128"/>
              </a:rPr>
              <a:t>However, no region of the Earth can be regarded as completely earthquake-free. About </a:t>
            </a:r>
            <a:r>
              <a:rPr lang="en-US" sz="1600" b="0" dirty="0">
                <a:solidFill>
                  <a:srgbClr val="FF0000"/>
                </a:solidFill>
                <a:latin typeface="+mj-lt"/>
                <a:ea typeface="ＭＳ Ｐゴシック" pitchFamily="34" charset="-128"/>
              </a:rPr>
              <a:t>1%</a:t>
            </a:r>
            <a:r>
              <a:rPr lang="en-US" sz="1600" b="0" dirty="0">
                <a:latin typeface="+mj-lt"/>
                <a:ea typeface="ＭＳ Ｐゴシック" pitchFamily="34" charset="-128"/>
              </a:rPr>
              <a:t> of the global seismicity is due to </a:t>
            </a:r>
            <a:r>
              <a:rPr lang="en-US" sz="1600" b="0" i="1" dirty="0">
                <a:solidFill>
                  <a:srgbClr val="FF0000"/>
                </a:solidFill>
                <a:latin typeface="+mj-lt"/>
                <a:ea typeface="ＭＳ Ｐゴシック" pitchFamily="34" charset="-128"/>
              </a:rPr>
              <a:t>intraplate</a:t>
            </a:r>
            <a:r>
              <a:rPr lang="en-US" sz="1600" b="0" i="1" dirty="0">
                <a:latin typeface="+mj-lt"/>
                <a:ea typeface="ＭＳ Ｐゴシック" pitchFamily="34" charset="-128"/>
              </a:rPr>
              <a:t> </a:t>
            </a:r>
            <a:r>
              <a:rPr lang="en-US" sz="1600" b="0" dirty="0">
                <a:latin typeface="+mj-lt"/>
                <a:ea typeface="ＭＳ Ｐゴシック" pitchFamily="34" charset="-128"/>
              </a:rPr>
              <a:t>earthquakes, which occur remote from the major seismic zones. These are not necessarily insignificant: some very large and damaging earthquakes (e.g. the New Madrid, Missouri, earthquakes of 1811 and 1812 in the Mississippi river valley) have been of the intraplate variety.</a:t>
            </a:r>
          </a:p>
        </p:txBody>
      </p:sp>
    </p:spTree>
    <p:extLst>
      <p:ext uri="{BB962C8B-B14F-4D97-AF65-F5344CB8AC3E}">
        <p14:creationId xmlns:p14="http://schemas.microsoft.com/office/powerpoint/2010/main" val="208586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dissolv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dissolve">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dissolve">
                                      <p:cBhvr>
                                        <p:cTn id="22" dur="500"/>
                                        <p:tgtEl>
                                          <p:spTgt spid="1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animEffect transition="in" filter="dissolve">
                                      <p:cBhvr>
                                        <p:cTn id="27"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86</a:t>
            </a:fld>
            <a:endParaRPr lang="it-IT" sz="1400" b="1" dirty="0"/>
          </a:p>
        </p:txBody>
      </p:sp>
      <p:sp>
        <p:nvSpPr>
          <p:cNvPr id="8" name="Rectangle 3"/>
          <p:cNvSpPr>
            <a:spLocks noChangeArrowheads="1"/>
          </p:cNvSpPr>
          <p:nvPr/>
        </p:nvSpPr>
        <p:spPr bwMode="auto">
          <a:xfrm>
            <a:off x="108396" y="1124744"/>
            <a:ext cx="8928100" cy="2308324"/>
          </a:xfrm>
          <a:prstGeom prst="rect">
            <a:avLst/>
          </a:prstGeom>
          <a:noFill/>
          <a:ln w="9525">
            <a:noFill/>
            <a:miter lim="800000"/>
            <a:headEnd/>
            <a:tailEnd/>
          </a:ln>
        </p:spPr>
        <p:txBody>
          <a:bodyPr>
            <a:spAutoFit/>
          </a:bodyPr>
          <a:lstStyle/>
          <a:p>
            <a:pPr algn="just">
              <a:buFontTx/>
              <a:buChar char="•"/>
            </a:pPr>
            <a:r>
              <a:rPr lang="en-US" sz="1600" b="0" dirty="0">
                <a:latin typeface="+mj-lt"/>
                <a:ea typeface="ＭＳ Ｐゴシック" pitchFamily="34" charset="-128"/>
              </a:rPr>
              <a:t> Earthquakes can also be classified according to their focal depths. Earthquakes with shallow focal depths, less than </a:t>
            </a:r>
            <a:r>
              <a:rPr lang="en-US" sz="1600" b="0" dirty="0">
                <a:solidFill>
                  <a:srgbClr val="FF0000"/>
                </a:solidFill>
                <a:latin typeface="+mj-lt"/>
                <a:ea typeface="ＭＳ Ｐゴシック" pitchFamily="34" charset="-128"/>
              </a:rPr>
              <a:t>70 km</a:t>
            </a:r>
            <a:r>
              <a:rPr lang="en-US" sz="1600" b="0" dirty="0">
                <a:latin typeface="+mj-lt"/>
                <a:ea typeface="ＭＳ Ｐゴシック" pitchFamily="34" charset="-128"/>
              </a:rPr>
              <a:t>, occur in all the seismically active zones; only shallow earthquakes occur on the oceanic ridge systems</a:t>
            </a:r>
            <a:r>
              <a:rPr lang="en-US" sz="1600" b="0" dirty="0" smtClean="0">
                <a:latin typeface="+mj-lt"/>
                <a:ea typeface="ＭＳ Ｐゴシック" pitchFamily="34" charset="-128"/>
              </a:rPr>
              <a:t>.</a:t>
            </a:r>
            <a:endParaRPr lang="en-US" sz="1600" b="0" dirty="0">
              <a:latin typeface="+mj-lt"/>
              <a:ea typeface="ＭＳ Ｐゴシック" pitchFamily="34" charset="-128"/>
            </a:endParaRPr>
          </a:p>
          <a:p>
            <a:pPr algn="just">
              <a:buFontTx/>
              <a:buChar char="•"/>
            </a:pPr>
            <a:r>
              <a:rPr lang="en-US" sz="1600" b="0" dirty="0">
                <a:latin typeface="+mj-lt"/>
                <a:ea typeface="ＭＳ Ｐゴシック" pitchFamily="34" charset="-128"/>
              </a:rPr>
              <a:t> The largest proportion </a:t>
            </a:r>
            <a:r>
              <a:rPr lang="en-US" sz="1600" b="0" dirty="0">
                <a:solidFill>
                  <a:srgbClr val="FF0000"/>
                </a:solidFill>
                <a:latin typeface="+mj-lt"/>
                <a:ea typeface="ＭＳ Ｐゴシック" pitchFamily="34" charset="-128"/>
              </a:rPr>
              <a:t>(about 85%) </a:t>
            </a:r>
            <a:r>
              <a:rPr lang="en-US" sz="1600" b="0" dirty="0">
                <a:latin typeface="+mj-lt"/>
                <a:ea typeface="ＭＳ Ｐゴシック" pitchFamily="34" charset="-128"/>
              </a:rPr>
              <a:t>of the annual </a:t>
            </a:r>
            <a:r>
              <a:rPr lang="en-US" sz="1600" b="0" dirty="0" err="1">
                <a:latin typeface="+mj-lt"/>
                <a:ea typeface="ＭＳ Ｐゴシック" pitchFamily="34" charset="-128"/>
              </a:rPr>
              <a:t>releas</a:t>
            </a:r>
            <a:r>
              <a:rPr lang="en-US" sz="1600" b="0" dirty="0">
                <a:latin typeface="+mj-lt"/>
                <a:ea typeface="ＭＳ Ｐゴシック" pitchFamily="34" charset="-128"/>
              </a:rPr>
              <a:t> of seismic energy is liberated in </a:t>
            </a:r>
            <a:r>
              <a:rPr lang="en-US" sz="1600" b="0" dirty="0">
                <a:solidFill>
                  <a:srgbClr val="FF0000"/>
                </a:solidFill>
                <a:latin typeface="+mj-lt"/>
                <a:ea typeface="ＭＳ Ｐゴシック" pitchFamily="34" charset="-128"/>
              </a:rPr>
              <a:t>shallow-focus</a:t>
            </a:r>
            <a:r>
              <a:rPr lang="en-US" sz="1600" b="0" dirty="0">
                <a:latin typeface="+mj-lt"/>
                <a:ea typeface="ＭＳ Ｐゴシック" pitchFamily="34" charset="-128"/>
              </a:rPr>
              <a:t> earthquakes</a:t>
            </a:r>
            <a:r>
              <a:rPr lang="en-US" sz="1600" b="0" dirty="0" smtClean="0">
                <a:latin typeface="+mj-lt"/>
                <a:ea typeface="ＭＳ Ｐゴシック" pitchFamily="34" charset="-128"/>
              </a:rPr>
              <a:t>.</a:t>
            </a:r>
            <a:endParaRPr lang="en-US" sz="1600" b="0" dirty="0">
              <a:latin typeface="+mj-lt"/>
              <a:ea typeface="ＭＳ Ｐゴシック" pitchFamily="34" charset="-128"/>
            </a:endParaRPr>
          </a:p>
          <a:p>
            <a:pPr algn="just">
              <a:buFontTx/>
              <a:buChar char="•"/>
            </a:pPr>
            <a:r>
              <a:rPr lang="en-US" sz="1600" b="0" dirty="0">
                <a:latin typeface="+mj-lt"/>
                <a:ea typeface="ＭＳ Ｐゴシック" pitchFamily="34" charset="-128"/>
              </a:rPr>
              <a:t> The remainder is set free by earthquakes with intermediate focal depths of </a:t>
            </a:r>
            <a:r>
              <a:rPr lang="en-US" sz="1600" b="0" dirty="0">
                <a:solidFill>
                  <a:srgbClr val="FF0000"/>
                </a:solidFill>
                <a:latin typeface="+mj-lt"/>
                <a:ea typeface="ＭＳ Ｐゴシック" pitchFamily="34" charset="-128"/>
              </a:rPr>
              <a:t>70–300 km  </a:t>
            </a:r>
            <a:r>
              <a:rPr lang="en-US" sz="1600" b="0" dirty="0">
                <a:latin typeface="+mj-lt"/>
                <a:ea typeface="ＭＳ Ｐゴシック" pitchFamily="34" charset="-128"/>
              </a:rPr>
              <a:t>(about </a:t>
            </a:r>
            <a:r>
              <a:rPr lang="en-US" sz="1600" b="0" dirty="0">
                <a:solidFill>
                  <a:srgbClr val="FF0000"/>
                </a:solidFill>
                <a:latin typeface="+mj-lt"/>
                <a:ea typeface="ＭＳ Ｐゴシック" pitchFamily="34" charset="-128"/>
              </a:rPr>
              <a:t>12%</a:t>
            </a:r>
            <a:r>
              <a:rPr lang="en-US" sz="1600" b="0" dirty="0">
                <a:latin typeface="+mj-lt"/>
                <a:ea typeface="ＭＳ Ｐゴシック" pitchFamily="34" charset="-128"/>
              </a:rPr>
              <a:t>) and by earthquakes with deep focal depths greater than </a:t>
            </a:r>
            <a:r>
              <a:rPr lang="en-US" sz="1600" b="0" dirty="0">
                <a:solidFill>
                  <a:srgbClr val="FF0000"/>
                </a:solidFill>
                <a:latin typeface="+mj-lt"/>
                <a:ea typeface="ＭＳ Ｐゴシック" pitchFamily="34" charset="-128"/>
              </a:rPr>
              <a:t>300 km </a:t>
            </a:r>
            <a:r>
              <a:rPr lang="en-US" sz="1600" b="0" dirty="0">
                <a:latin typeface="+mj-lt"/>
                <a:ea typeface="ＭＳ Ｐゴシック" pitchFamily="34" charset="-128"/>
              </a:rPr>
              <a:t>(about </a:t>
            </a:r>
            <a:r>
              <a:rPr lang="en-US" sz="1600" b="0" dirty="0">
                <a:solidFill>
                  <a:srgbClr val="FF0000"/>
                </a:solidFill>
                <a:latin typeface="+mj-lt"/>
                <a:ea typeface="ＭＳ Ｐゴシック" pitchFamily="34" charset="-128"/>
              </a:rPr>
              <a:t>3%</a:t>
            </a:r>
            <a:r>
              <a:rPr lang="en-US" sz="1600" b="0" dirty="0">
                <a:latin typeface="+mj-lt"/>
                <a:ea typeface="ＭＳ Ｐゴシック" pitchFamily="34" charset="-128"/>
              </a:rPr>
              <a:t>). </a:t>
            </a:r>
          </a:p>
          <a:p>
            <a:pPr algn="just">
              <a:buFontTx/>
              <a:buChar char="•"/>
            </a:pPr>
            <a:r>
              <a:rPr lang="en-US" sz="1600" b="0" dirty="0">
                <a:latin typeface="+mj-lt"/>
                <a:ea typeface="ＭＳ Ｐゴシック" pitchFamily="34" charset="-128"/>
              </a:rPr>
              <a:t> These occur only in the circum-Pacific and Mediterranean-</a:t>
            </a:r>
            <a:r>
              <a:rPr lang="en-US" sz="1600" b="0" dirty="0" err="1">
                <a:latin typeface="+mj-lt"/>
                <a:ea typeface="ＭＳ Ｐゴシック" pitchFamily="34" charset="-128"/>
              </a:rPr>
              <a:t>transasiatic</a:t>
            </a:r>
            <a:r>
              <a:rPr lang="en-US" sz="1600" b="0" dirty="0">
                <a:latin typeface="+mj-lt"/>
                <a:ea typeface="ＭＳ Ｐゴシック" pitchFamily="34" charset="-128"/>
              </a:rPr>
              <a:t> seismic zones, and accompany the process of plate </a:t>
            </a:r>
            <a:r>
              <a:rPr lang="en-US" sz="1600" b="0" dirty="0" err="1">
                <a:latin typeface="+mj-lt"/>
                <a:ea typeface="ＭＳ Ｐゴシック" pitchFamily="34" charset="-128"/>
              </a:rPr>
              <a:t>subduction</a:t>
            </a:r>
            <a:r>
              <a:rPr lang="en-US" sz="1600" b="0" dirty="0">
                <a:latin typeface="+mj-lt"/>
                <a:ea typeface="ＭＳ Ｐゴシック" pitchFamily="34" charset="-128"/>
              </a:rPr>
              <a:t>.</a:t>
            </a:r>
          </a:p>
        </p:txBody>
      </p:sp>
      <p:pic>
        <p:nvPicPr>
          <p:cNvPr id="9" name="Picture 4"/>
          <p:cNvPicPr>
            <a:picLocks noChangeAspect="1" noChangeArrowheads="1"/>
          </p:cNvPicPr>
          <p:nvPr/>
        </p:nvPicPr>
        <p:blipFill>
          <a:blip r:embed="rId2" cstate="print"/>
          <a:srcRect/>
          <a:stretch>
            <a:fillRect/>
          </a:stretch>
        </p:blipFill>
        <p:spPr bwMode="auto">
          <a:xfrm>
            <a:off x="5083175" y="3573463"/>
            <a:ext cx="4025900" cy="2873375"/>
          </a:xfrm>
          <a:prstGeom prst="rect">
            <a:avLst/>
          </a:prstGeom>
          <a:noFill/>
          <a:ln w="9525">
            <a:solidFill>
              <a:schemeClr val="tx1"/>
            </a:solidFill>
            <a:miter lim="800000"/>
            <a:headEnd/>
            <a:tailEnd/>
          </a:ln>
          <a:effectLst/>
        </p:spPr>
      </p:pic>
      <p:sp>
        <p:nvSpPr>
          <p:cNvPr id="12" name="Rectangle 5"/>
          <p:cNvSpPr>
            <a:spLocks noChangeArrowheads="1"/>
          </p:cNvSpPr>
          <p:nvPr/>
        </p:nvSpPr>
        <p:spPr bwMode="auto">
          <a:xfrm>
            <a:off x="179388" y="3356992"/>
            <a:ext cx="4787900" cy="3539430"/>
          </a:xfrm>
          <a:prstGeom prst="rect">
            <a:avLst/>
          </a:prstGeom>
          <a:noFill/>
          <a:ln w="9525">
            <a:noFill/>
            <a:miter lim="800000"/>
            <a:headEnd/>
            <a:tailEnd/>
          </a:ln>
        </p:spPr>
        <p:txBody>
          <a:bodyPr>
            <a:spAutoFit/>
          </a:bodyPr>
          <a:lstStyle/>
          <a:p>
            <a:pPr algn="just">
              <a:buFontTx/>
              <a:buChar char="•"/>
            </a:pPr>
            <a:r>
              <a:rPr lang="en-US" sz="1600" b="0" dirty="0">
                <a:latin typeface="+mj-lt"/>
                <a:ea typeface="ＭＳ Ｐゴシック" pitchFamily="34" charset="-128"/>
              </a:rPr>
              <a:t> The distributions of </a:t>
            </a:r>
            <a:r>
              <a:rPr lang="en-US" sz="1600" b="0" dirty="0" err="1">
                <a:latin typeface="+mj-lt"/>
                <a:ea typeface="ＭＳ Ｐゴシック" pitchFamily="34" charset="-128"/>
              </a:rPr>
              <a:t>epicentral</a:t>
            </a:r>
            <a:r>
              <a:rPr lang="en-US" sz="1600" b="0" dirty="0">
                <a:latin typeface="+mj-lt"/>
                <a:ea typeface="ＭＳ Ｐゴシック" pitchFamily="34" charset="-128"/>
              </a:rPr>
              <a:t> locations and focal depths of intermediate and deep earthquakes give important evidence for the processes at a </a:t>
            </a:r>
            <a:r>
              <a:rPr lang="en-US" sz="1600" b="0" dirty="0" err="1">
                <a:latin typeface="+mj-lt"/>
                <a:ea typeface="ＭＳ Ｐゴシック" pitchFamily="34" charset="-128"/>
              </a:rPr>
              <a:t>subduction</a:t>
            </a:r>
            <a:r>
              <a:rPr lang="en-US" sz="1600" b="0" dirty="0">
                <a:latin typeface="+mj-lt"/>
                <a:ea typeface="ＭＳ Ｐゴシック" pitchFamily="34" charset="-128"/>
              </a:rPr>
              <a:t> zone</a:t>
            </a:r>
            <a:r>
              <a:rPr lang="en-US" sz="1600" b="0" dirty="0" smtClean="0">
                <a:latin typeface="+mj-lt"/>
                <a:ea typeface="ＭＳ Ｐゴシック" pitchFamily="34" charset="-128"/>
              </a:rPr>
              <a:t>.</a:t>
            </a:r>
            <a:endParaRPr lang="en-US" sz="1600" b="0" dirty="0">
              <a:latin typeface="+mj-lt"/>
              <a:ea typeface="ＭＳ Ｐゴシック" pitchFamily="34" charset="-128"/>
            </a:endParaRPr>
          </a:p>
          <a:p>
            <a:pPr algn="just">
              <a:buFontTx/>
              <a:buChar char="•"/>
            </a:pPr>
            <a:r>
              <a:rPr lang="en-US" sz="1600" b="0" dirty="0">
                <a:latin typeface="+mj-lt"/>
                <a:ea typeface="ＭＳ Ｐゴシック" pitchFamily="34" charset="-128"/>
              </a:rPr>
              <a:t>When the earthquake foci along a </a:t>
            </a:r>
            <a:r>
              <a:rPr lang="en-US" sz="1600" b="0" dirty="0" err="1">
                <a:latin typeface="+mj-lt"/>
                <a:ea typeface="ＭＳ Ｐゴシック" pitchFamily="34" charset="-128"/>
              </a:rPr>
              <a:t>subduction</a:t>
            </a:r>
            <a:r>
              <a:rPr lang="en-US" sz="1600" b="0" dirty="0">
                <a:latin typeface="+mj-lt"/>
                <a:ea typeface="ＭＳ Ｐゴシック" pitchFamily="34" charset="-128"/>
              </a:rPr>
              <a:t> zone are projected onto a cross-section normal to the strike of the plate margin, they are seen to define a zone of seismicity about 30–40 km thick in the upper part of the 80–100 km thick </a:t>
            </a:r>
            <a:r>
              <a:rPr lang="en-US" sz="1600" b="0" dirty="0" err="1">
                <a:latin typeface="+mj-lt"/>
                <a:ea typeface="ＭＳ Ｐゴシック" pitchFamily="34" charset="-128"/>
              </a:rPr>
              <a:t>subducting</a:t>
            </a:r>
            <a:r>
              <a:rPr lang="en-US" sz="1600" b="0" dirty="0">
                <a:latin typeface="+mj-lt"/>
                <a:ea typeface="ＭＳ Ｐゴシック" pitchFamily="34" charset="-128"/>
              </a:rPr>
              <a:t> oceanic plate, which plunges at roughly 30–60° beneath the overriding plate </a:t>
            </a:r>
          </a:p>
          <a:p>
            <a:pPr algn="just">
              <a:buFontTx/>
              <a:buChar char="•"/>
            </a:pPr>
            <a:r>
              <a:rPr lang="en-US" sz="1600" b="0" dirty="0">
                <a:latin typeface="+mj-lt"/>
                <a:ea typeface="ＭＳ Ｐゴシック" pitchFamily="34" charset="-128"/>
              </a:rPr>
              <a:t> For many years the inclined seismic zone was referred to in Western literature as a </a:t>
            </a:r>
            <a:r>
              <a:rPr lang="en-US" sz="1600" b="0" dirty="0" err="1">
                <a:latin typeface="+mj-lt"/>
                <a:ea typeface="ＭＳ Ｐゴシック" pitchFamily="34" charset="-128"/>
              </a:rPr>
              <a:t>Benioff</a:t>
            </a:r>
            <a:r>
              <a:rPr lang="en-US" sz="1600" b="0" dirty="0">
                <a:latin typeface="+mj-lt"/>
                <a:ea typeface="ＭＳ Ｐゴシック" pitchFamily="34" charset="-128"/>
              </a:rPr>
              <a:t> zone in recognition of the Californian scientist, Hugo </a:t>
            </a:r>
            <a:r>
              <a:rPr lang="en-US" sz="1600" b="0" dirty="0" err="1">
                <a:latin typeface="+mj-lt"/>
                <a:ea typeface="ＭＳ Ｐゴシック" pitchFamily="34" charset="-128"/>
              </a:rPr>
              <a:t>Benioff</a:t>
            </a:r>
            <a:r>
              <a:rPr lang="en-US" sz="1600" b="0" dirty="0">
                <a:latin typeface="+mj-lt"/>
                <a:ea typeface="ＭＳ Ｐゴシック" pitchFamily="34" charset="-128"/>
              </a:rPr>
              <a:t>.</a:t>
            </a:r>
          </a:p>
        </p:txBody>
      </p:sp>
    </p:spTree>
    <p:extLst>
      <p:ext uri="{BB962C8B-B14F-4D97-AF65-F5344CB8AC3E}">
        <p14:creationId xmlns:p14="http://schemas.microsoft.com/office/powerpoint/2010/main" val="67051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dissolv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dissolve">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dissolve">
                                      <p:cBhvr>
                                        <p:cTn id="37" dur="500"/>
                                        <p:tgtEl>
                                          <p:spTgt spid="1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2">
                                            <p:txEl>
                                              <p:pRg st="2" end="2"/>
                                            </p:txEl>
                                          </p:spTgt>
                                        </p:tgtEl>
                                        <p:attrNameLst>
                                          <p:attrName>style.visibility</p:attrName>
                                        </p:attrNameLst>
                                      </p:cBhvr>
                                      <p:to>
                                        <p:strVal val="visible"/>
                                      </p:to>
                                    </p:set>
                                    <p:animEffect transition="in" filter="dissolve">
                                      <p:cBhvr>
                                        <p:cTn id="4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87</a:t>
            </a:fld>
            <a:endParaRPr lang="it-IT" sz="1400" b="1" dirty="0"/>
          </a:p>
        </p:txBody>
      </p:sp>
      <p:pic>
        <p:nvPicPr>
          <p:cNvPr id="11" name="Picture 5"/>
          <p:cNvPicPr>
            <a:picLocks noChangeAspect="1" noChangeArrowheads="1"/>
          </p:cNvPicPr>
          <p:nvPr/>
        </p:nvPicPr>
        <p:blipFill>
          <a:blip r:embed="rId2" cstate="print"/>
          <a:srcRect/>
          <a:stretch>
            <a:fillRect/>
          </a:stretch>
        </p:blipFill>
        <p:spPr bwMode="auto">
          <a:xfrm>
            <a:off x="4572000" y="1648197"/>
            <a:ext cx="4464050" cy="2428875"/>
          </a:xfrm>
          <a:prstGeom prst="rect">
            <a:avLst/>
          </a:prstGeom>
          <a:noFill/>
          <a:ln w="9525">
            <a:solidFill>
              <a:schemeClr val="tx1"/>
            </a:solidFill>
            <a:miter lim="800000"/>
            <a:headEnd/>
            <a:tailEnd/>
          </a:ln>
          <a:effectLst/>
        </p:spPr>
      </p:pic>
      <p:sp>
        <p:nvSpPr>
          <p:cNvPr id="13" name="Rectangle 6"/>
          <p:cNvSpPr>
            <a:spLocks noChangeArrowheads="1"/>
          </p:cNvSpPr>
          <p:nvPr/>
        </p:nvSpPr>
        <p:spPr bwMode="auto">
          <a:xfrm>
            <a:off x="36513" y="1553121"/>
            <a:ext cx="4464050" cy="2800767"/>
          </a:xfrm>
          <a:prstGeom prst="rect">
            <a:avLst/>
          </a:prstGeom>
          <a:noFill/>
          <a:ln w="9525">
            <a:noFill/>
            <a:miter lim="800000"/>
            <a:headEnd/>
            <a:tailEnd/>
          </a:ln>
        </p:spPr>
        <p:txBody>
          <a:bodyPr>
            <a:spAutoFit/>
          </a:bodyPr>
          <a:lstStyle/>
          <a:p>
            <a:pPr algn="just">
              <a:buFontTx/>
              <a:buChar char="•"/>
            </a:pPr>
            <a:r>
              <a:rPr lang="en-US" sz="1600" b="0" dirty="0">
                <a:latin typeface="+mj-lt"/>
                <a:ea typeface="ＭＳ Ｐゴシック" pitchFamily="34" charset="-128"/>
              </a:rPr>
              <a:t> In the years following  World War II </a:t>
            </a:r>
            <a:r>
              <a:rPr lang="en-US" sz="1600" b="0" dirty="0" err="1">
                <a:latin typeface="+mj-lt"/>
                <a:ea typeface="ＭＳ Ｐゴシック" pitchFamily="34" charset="-128"/>
              </a:rPr>
              <a:t>Benioff</a:t>
            </a:r>
            <a:r>
              <a:rPr lang="en-US" sz="1600" b="0" dirty="0">
                <a:latin typeface="+mj-lt"/>
                <a:ea typeface="ＭＳ Ｐゴシック" pitchFamily="34" charset="-128"/>
              </a:rPr>
              <a:t> carried out important pioneering studies that described the distribution of deep earthquakes on steeply dipping surfaces of seismicity</a:t>
            </a:r>
          </a:p>
          <a:p>
            <a:pPr algn="just">
              <a:buFontTx/>
              <a:buChar char="•"/>
            </a:pPr>
            <a:r>
              <a:rPr lang="en-US" sz="1600" b="0" dirty="0">
                <a:latin typeface="+mj-lt"/>
                <a:ea typeface="ＭＳ Ｐゴシック" pitchFamily="34" charset="-128"/>
              </a:rPr>
              <a:t> Many characteristics of the occurrence of deep earthquakes  had been described in the late 1920s by a Japanese seismologist, </a:t>
            </a:r>
            <a:r>
              <a:rPr lang="en-US" sz="1600" b="0" dirty="0" err="1">
                <a:latin typeface="+mj-lt"/>
                <a:ea typeface="ＭＳ Ｐゴシック" pitchFamily="34" charset="-128"/>
              </a:rPr>
              <a:t>Kiyoo</a:t>
            </a:r>
            <a:r>
              <a:rPr lang="en-US" sz="1600" b="0" dirty="0">
                <a:latin typeface="+mj-lt"/>
                <a:ea typeface="ＭＳ Ｐゴシック" pitchFamily="34" charset="-128"/>
              </a:rPr>
              <a:t> </a:t>
            </a:r>
            <a:r>
              <a:rPr lang="en-US" sz="1600" b="0" dirty="0" err="1">
                <a:latin typeface="+mj-lt"/>
                <a:ea typeface="ＭＳ Ｐゴシック" pitchFamily="34" charset="-128"/>
              </a:rPr>
              <a:t>Wadati</a:t>
            </a:r>
            <a:r>
              <a:rPr lang="en-US" sz="1600" b="0" dirty="0">
                <a:latin typeface="+mj-lt"/>
                <a:ea typeface="ＭＳ Ｐゴシック" pitchFamily="34" charset="-128"/>
              </a:rPr>
              <a:t>. He discovered that the closer the epicenters of earthquakes lay to the Asian continent, the greater were their focal depths; the deep seismicity appeared to lie on an inclined plane. </a:t>
            </a:r>
          </a:p>
        </p:txBody>
      </p:sp>
      <p:sp>
        <p:nvSpPr>
          <p:cNvPr id="14" name="Rectangle 7"/>
          <p:cNvSpPr>
            <a:spLocks noChangeArrowheads="1"/>
          </p:cNvSpPr>
          <p:nvPr/>
        </p:nvSpPr>
        <p:spPr bwMode="auto">
          <a:xfrm>
            <a:off x="179512" y="4581128"/>
            <a:ext cx="8856663" cy="1323439"/>
          </a:xfrm>
          <a:prstGeom prst="rect">
            <a:avLst/>
          </a:prstGeom>
          <a:noFill/>
          <a:ln w="9525">
            <a:noFill/>
            <a:miter lim="800000"/>
            <a:headEnd/>
            <a:tailEnd/>
          </a:ln>
        </p:spPr>
        <p:txBody>
          <a:bodyPr>
            <a:spAutoFit/>
          </a:bodyPr>
          <a:lstStyle/>
          <a:p>
            <a:pPr algn="just">
              <a:buFontTx/>
              <a:buChar char="•"/>
            </a:pPr>
            <a:r>
              <a:rPr lang="en-US" sz="1600" b="0" dirty="0">
                <a:latin typeface="+mj-lt"/>
                <a:ea typeface="ＭＳ Ｐゴシック" pitchFamily="34" charset="-128"/>
              </a:rPr>
              <a:t> It was </a:t>
            </a:r>
            <a:r>
              <a:rPr lang="en-US" sz="1600" b="0" dirty="0" err="1">
                <a:latin typeface="+mj-lt"/>
                <a:ea typeface="ＭＳ Ｐゴシック" pitchFamily="34" charset="-128"/>
              </a:rPr>
              <a:t>Benioff</a:t>
            </a:r>
            <a:r>
              <a:rPr lang="en-US" sz="1600" b="0" dirty="0">
                <a:latin typeface="+mj-lt"/>
                <a:ea typeface="ＭＳ Ｐゴシック" pitchFamily="34" charset="-128"/>
              </a:rPr>
              <a:t>, however, who in 1954 proposed as an explanation of the phenomenon that the ocean floor was being “</a:t>
            </a:r>
            <a:r>
              <a:rPr lang="en-US" sz="1600" b="0" dirty="0" err="1">
                <a:latin typeface="+mj-lt"/>
                <a:ea typeface="ＭＳ Ｐゴシック" pitchFamily="34" charset="-128"/>
              </a:rPr>
              <a:t>subducted</a:t>
            </a:r>
            <a:r>
              <a:rPr lang="en-US" sz="1600" b="0" dirty="0">
                <a:latin typeface="+mj-lt"/>
                <a:ea typeface="ＭＳ Ｐゴシック" pitchFamily="34" charset="-128"/>
              </a:rPr>
              <a:t>” underneath the adjacent land. This was a bold proposal well in advance of the advent of plate tectonic theory.</a:t>
            </a:r>
          </a:p>
          <a:p>
            <a:pPr algn="just"/>
            <a:endParaRPr lang="en-US" sz="1600" b="0" dirty="0">
              <a:latin typeface="+mj-lt"/>
              <a:ea typeface="ＭＳ Ｐゴシック" pitchFamily="34" charset="-128"/>
            </a:endParaRPr>
          </a:p>
          <a:p>
            <a:pPr algn="just">
              <a:buFontTx/>
              <a:buChar char="•"/>
            </a:pPr>
            <a:r>
              <a:rPr lang="en-US" sz="1600" b="0" dirty="0">
                <a:latin typeface="+mj-lt"/>
                <a:ea typeface="ＭＳ Ｐゴシック" pitchFamily="34" charset="-128"/>
              </a:rPr>
              <a:t>Today the zone of active seismicity is called a </a:t>
            </a:r>
            <a:r>
              <a:rPr lang="en-US" sz="1600" b="0" u="sng" dirty="0" err="1">
                <a:latin typeface="+mj-lt"/>
                <a:ea typeface="ＭＳ Ｐゴシック" pitchFamily="34" charset="-128"/>
              </a:rPr>
              <a:t>Wadati–Benioff</a:t>
            </a:r>
            <a:r>
              <a:rPr lang="en-US" sz="1600" b="0" u="sng" dirty="0">
                <a:latin typeface="+mj-lt"/>
                <a:ea typeface="ＭＳ Ｐゴシック" pitchFamily="34" charset="-128"/>
              </a:rPr>
              <a:t> zone</a:t>
            </a:r>
            <a:r>
              <a:rPr lang="en-US" sz="1600" b="0" dirty="0">
                <a:latin typeface="+mj-lt"/>
                <a:ea typeface="ＭＳ Ｐゴシック" pitchFamily="34" charset="-128"/>
              </a:rPr>
              <a:t> in recognition of both discoverers. </a:t>
            </a:r>
          </a:p>
        </p:txBody>
      </p:sp>
    </p:spTree>
    <p:extLst>
      <p:ext uri="{BB962C8B-B14F-4D97-AF65-F5344CB8AC3E}">
        <p14:creationId xmlns:p14="http://schemas.microsoft.com/office/powerpoint/2010/main" val="142006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dissolv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dissolv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dissolve">
                                      <p:cBhvr>
                                        <p:cTn id="2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88</a:t>
            </a:fld>
            <a:endParaRPr lang="it-IT" sz="1400" b="1" dirty="0"/>
          </a:p>
        </p:txBody>
      </p:sp>
      <p:pic>
        <p:nvPicPr>
          <p:cNvPr id="12" name="Picture 7"/>
          <p:cNvPicPr>
            <a:picLocks noChangeAspect="1" noChangeArrowheads="1"/>
          </p:cNvPicPr>
          <p:nvPr/>
        </p:nvPicPr>
        <p:blipFill>
          <a:blip r:embed="rId2" cstate="print"/>
          <a:srcRect/>
          <a:stretch>
            <a:fillRect/>
          </a:stretch>
        </p:blipFill>
        <p:spPr bwMode="auto">
          <a:xfrm>
            <a:off x="250825" y="1412900"/>
            <a:ext cx="3432175" cy="4824412"/>
          </a:xfrm>
          <a:prstGeom prst="rect">
            <a:avLst/>
          </a:prstGeom>
          <a:noFill/>
          <a:ln w="9525">
            <a:solidFill>
              <a:schemeClr val="tx1"/>
            </a:solidFill>
            <a:miter lim="800000"/>
            <a:headEnd/>
            <a:tailEnd/>
          </a:ln>
          <a:effectLst/>
        </p:spPr>
      </p:pic>
      <p:pic>
        <p:nvPicPr>
          <p:cNvPr id="16" name="Picture 8"/>
          <p:cNvPicPr>
            <a:picLocks noChangeAspect="1" noChangeArrowheads="1"/>
          </p:cNvPicPr>
          <p:nvPr/>
        </p:nvPicPr>
        <p:blipFill>
          <a:blip r:embed="rId3" cstate="print"/>
          <a:srcRect/>
          <a:stretch>
            <a:fillRect/>
          </a:stretch>
        </p:blipFill>
        <p:spPr bwMode="auto">
          <a:xfrm>
            <a:off x="3767138" y="1395437"/>
            <a:ext cx="5341937" cy="239395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04651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89</a:t>
            </a:fld>
            <a:endParaRPr lang="it-IT" sz="1400" b="1" dirty="0"/>
          </a:p>
        </p:txBody>
      </p:sp>
      <p:pic>
        <p:nvPicPr>
          <p:cNvPr id="9" name="Picture 3"/>
          <p:cNvPicPr>
            <a:picLocks noChangeAspect="1" noChangeArrowheads="1"/>
          </p:cNvPicPr>
          <p:nvPr/>
        </p:nvPicPr>
        <p:blipFill>
          <a:blip r:embed="rId2" cstate="print"/>
          <a:srcRect/>
          <a:stretch>
            <a:fillRect/>
          </a:stretch>
        </p:blipFill>
        <p:spPr bwMode="auto">
          <a:xfrm>
            <a:off x="2700338" y="1216149"/>
            <a:ext cx="4464050" cy="2428875"/>
          </a:xfrm>
          <a:prstGeom prst="rect">
            <a:avLst/>
          </a:prstGeom>
          <a:noFill/>
          <a:ln w="9525">
            <a:solidFill>
              <a:schemeClr val="tx1"/>
            </a:solidFill>
            <a:miter lim="800000"/>
            <a:headEnd/>
            <a:tailEnd/>
          </a:ln>
          <a:effectLst/>
        </p:spPr>
      </p:pic>
      <p:sp>
        <p:nvSpPr>
          <p:cNvPr id="11" name="Rectangle 5"/>
          <p:cNvSpPr>
            <a:spLocks noChangeArrowheads="1"/>
          </p:cNvSpPr>
          <p:nvPr/>
        </p:nvSpPr>
        <p:spPr bwMode="auto">
          <a:xfrm>
            <a:off x="107950" y="3694380"/>
            <a:ext cx="8856663" cy="3046988"/>
          </a:xfrm>
          <a:prstGeom prst="rect">
            <a:avLst/>
          </a:prstGeom>
          <a:noFill/>
          <a:ln w="9525">
            <a:noFill/>
            <a:miter lim="800000"/>
            <a:headEnd/>
            <a:tailEnd/>
          </a:ln>
        </p:spPr>
        <p:txBody>
          <a:bodyPr>
            <a:spAutoFit/>
          </a:bodyPr>
          <a:lstStyle/>
          <a:p>
            <a:pPr algn="just">
              <a:buFontTx/>
              <a:buChar char="•"/>
            </a:pPr>
            <a:r>
              <a:rPr lang="en-US" sz="1600" b="0" dirty="0">
                <a:latin typeface="+mj-lt"/>
                <a:ea typeface="ＭＳ Ｐゴシック" pitchFamily="34" charset="-128"/>
              </a:rPr>
              <a:t>  In three dimensions the </a:t>
            </a:r>
            <a:r>
              <a:rPr lang="en-US" sz="1600" b="0" dirty="0" err="1">
                <a:latin typeface="+mj-lt"/>
                <a:ea typeface="ＭＳ Ｐゴシック" pitchFamily="34" charset="-128"/>
              </a:rPr>
              <a:t>Wadati–Benioff</a:t>
            </a:r>
            <a:r>
              <a:rPr lang="en-US" sz="1600" b="0" dirty="0">
                <a:latin typeface="+mj-lt"/>
                <a:ea typeface="ＭＳ Ｐゴシック" pitchFamily="34" charset="-128"/>
              </a:rPr>
              <a:t> zone constitutes an inclined slab dipping underneath the overriding plate. It marks the location and orientation of the upper surface of the </a:t>
            </a:r>
            <a:r>
              <a:rPr lang="en-US" sz="1600" b="0" dirty="0" err="1">
                <a:latin typeface="+mj-lt"/>
                <a:ea typeface="ＭＳ Ｐゴシック" pitchFamily="34" charset="-128"/>
              </a:rPr>
              <a:t>subducting</a:t>
            </a:r>
            <a:r>
              <a:rPr lang="en-US" sz="1600" b="0" dirty="0">
                <a:latin typeface="+mj-lt"/>
                <a:ea typeface="ＭＳ Ｐゴシック" pitchFamily="34" charset="-128"/>
              </a:rPr>
              <a:t> plate. The dip-angle of the zone varies between about 30° and 60°, becoming steeper with increasing depth, and it can extend to depths of several hundred kilometers into the Earth. The deepest reliably located focal depths extend down to about 680 km</a:t>
            </a:r>
            <a:r>
              <a:rPr lang="en-US" sz="1600" b="0" dirty="0" smtClean="0">
                <a:latin typeface="+mj-lt"/>
                <a:ea typeface="ＭＳ Ｐゴシック" pitchFamily="34" charset="-128"/>
              </a:rPr>
              <a:t>.</a:t>
            </a:r>
            <a:endParaRPr lang="en-US" sz="1600" b="0" dirty="0">
              <a:latin typeface="+mj-lt"/>
              <a:ea typeface="ＭＳ Ｐゴシック" pitchFamily="34" charset="-128"/>
            </a:endParaRPr>
          </a:p>
          <a:p>
            <a:pPr algn="just">
              <a:buFontTx/>
              <a:buChar char="•"/>
            </a:pPr>
            <a:r>
              <a:rPr lang="en-US" sz="1600" b="0" dirty="0">
                <a:latin typeface="+mj-lt"/>
                <a:ea typeface="ＭＳ Ｐゴシック" pitchFamily="34" charset="-128"/>
              </a:rPr>
              <a:t> The structure of a </a:t>
            </a:r>
            <a:r>
              <a:rPr lang="en-US" sz="1600" b="0" dirty="0" err="1">
                <a:latin typeface="+mj-lt"/>
                <a:ea typeface="ＭＳ Ｐゴシック" pitchFamily="34" charset="-128"/>
              </a:rPr>
              <a:t>subducting</a:t>
            </a:r>
            <a:r>
              <a:rPr lang="en-US" sz="1600" b="0" dirty="0">
                <a:latin typeface="+mj-lt"/>
                <a:ea typeface="ＭＳ Ｐゴシック" pitchFamily="34" charset="-128"/>
              </a:rPr>
              <a:t> plate is not always as simple as described: Pacific plate revealed a double </a:t>
            </a:r>
            <a:r>
              <a:rPr lang="en-US" sz="1600" b="0" dirty="0" err="1">
                <a:latin typeface="+mj-lt"/>
                <a:ea typeface="ＭＳ Ｐゴシック" pitchFamily="34" charset="-128"/>
              </a:rPr>
              <a:t>Wadati–Benioff</a:t>
            </a:r>
            <a:r>
              <a:rPr lang="en-US" sz="1600" b="0" dirty="0">
                <a:latin typeface="+mj-lt"/>
                <a:ea typeface="ＭＳ Ｐゴシック" pitchFamily="34" charset="-128"/>
              </a:rPr>
              <a:t> zone under northeast Honshu, Japan. The seismicity at depths below 100 km defines two parallel planes about 30–40 km apart. The upper plane, identified with the top of the </a:t>
            </a:r>
            <a:r>
              <a:rPr lang="en-US" sz="1600" b="0" dirty="0" err="1">
                <a:latin typeface="+mj-lt"/>
                <a:ea typeface="ＭＳ Ｐゴシック" pitchFamily="34" charset="-128"/>
              </a:rPr>
              <a:t>subducting</a:t>
            </a:r>
            <a:r>
              <a:rPr lang="en-US" sz="1600" b="0" dirty="0">
                <a:latin typeface="+mj-lt"/>
                <a:ea typeface="ＭＳ Ｐゴシック" pitchFamily="34" charset="-128"/>
              </a:rPr>
              <a:t> plate, is in a state of compression; the lower plane, in the middle of the slab, is in a state of extension. </a:t>
            </a:r>
          </a:p>
          <a:p>
            <a:pPr algn="just">
              <a:buFontTx/>
              <a:buChar char="•"/>
            </a:pPr>
            <a:r>
              <a:rPr lang="en-US" sz="1600" b="0" dirty="0">
                <a:latin typeface="+mj-lt"/>
                <a:ea typeface="ＭＳ Ｐゴシック" pitchFamily="34" charset="-128"/>
              </a:rPr>
              <a:t> These stress states are the result of unbending of the </a:t>
            </a:r>
            <a:r>
              <a:rPr lang="en-US" sz="1600" b="0" dirty="0" err="1">
                <a:latin typeface="+mj-lt"/>
                <a:ea typeface="ＭＳ Ｐゴシック" pitchFamily="34" charset="-128"/>
              </a:rPr>
              <a:t>subducting</a:t>
            </a:r>
            <a:r>
              <a:rPr lang="en-US" sz="1600" b="0" dirty="0">
                <a:latin typeface="+mj-lt"/>
                <a:ea typeface="ＭＳ Ｐゴシック" pitchFamily="34" charset="-128"/>
              </a:rPr>
              <a:t> plate, which had previously undergone sharp bending at shallow depth below the trench axis. This information is inferred from analysis of the </a:t>
            </a:r>
            <a:r>
              <a:rPr lang="en-US" sz="1600" b="0" dirty="0">
                <a:solidFill>
                  <a:srgbClr val="FF3300"/>
                </a:solidFill>
                <a:latin typeface="+mj-lt"/>
                <a:ea typeface="ＭＳ Ｐゴシック" pitchFamily="34" charset="-128"/>
              </a:rPr>
              <a:t>mechanisms </a:t>
            </a:r>
            <a:r>
              <a:rPr lang="en-US" sz="1600" b="0" dirty="0">
                <a:latin typeface="+mj-lt"/>
                <a:ea typeface="ＭＳ Ｐゴシック" pitchFamily="34" charset="-128"/>
              </a:rPr>
              <a:t>by which the earthquakes occur.</a:t>
            </a:r>
          </a:p>
        </p:txBody>
      </p:sp>
    </p:spTree>
    <p:extLst>
      <p:ext uri="{BB962C8B-B14F-4D97-AF65-F5344CB8AC3E}">
        <p14:creationId xmlns:p14="http://schemas.microsoft.com/office/powerpoint/2010/main" val="181017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dissolv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dissolve">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dissolve">
                                      <p:cBhvr>
                                        <p:cTn id="2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395536" y="1412776"/>
            <a:ext cx="8534400" cy="5286375"/>
          </a:xfrm>
          <a:prstGeom prst="rect">
            <a:avLst/>
          </a:prstGeom>
          <a:noFill/>
          <a:ln w="9525">
            <a:noFill/>
            <a:miter lim="800000"/>
            <a:headEnd/>
            <a:tailEnd/>
          </a:ln>
        </p:spPr>
      </p:pic>
    </p:spTree>
    <p:extLst>
      <p:ext uri="{BB962C8B-B14F-4D97-AF65-F5344CB8AC3E}">
        <p14:creationId xmlns:p14="http://schemas.microsoft.com/office/powerpoint/2010/main" val="30260167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90</a:t>
            </a:fld>
            <a:endParaRPr lang="it-IT" sz="1400" b="1" dirty="0"/>
          </a:p>
        </p:txBody>
      </p:sp>
      <p:sp>
        <p:nvSpPr>
          <p:cNvPr id="15" name="Text Box 4"/>
          <p:cNvSpPr txBox="1">
            <a:spLocks noChangeArrowheads="1"/>
          </p:cNvSpPr>
          <p:nvPr/>
        </p:nvSpPr>
        <p:spPr bwMode="auto">
          <a:xfrm>
            <a:off x="179512" y="980728"/>
            <a:ext cx="6192812" cy="642937"/>
          </a:xfrm>
          <a:prstGeom prst="rect">
            <a:avLst/>
          </a:prstGeom>
          <a:noFill/>
          <a:ln w="9525">
            <a:noFill/>
            <a:round/>
            <a:headEnd/>
            <a:tailEnd/>
          </a:ln>
          <a:effec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smtClean="0">
                <a:latin typeface="Calibri" pitchFamily="34" charset="0"/>
              </a:rPr>
              <a:t>Earthquake: size</a:t>
            </a:r>
            <a:endParaRPr lang="it-IT" sz="3600" dirty="0">
              <a:latin typeface="Calibri" pitchFamily="34" charset="0"/>
            </a:endParaRPr>
          </a:p>
        </p:txBody>
      </p:sp>
      <p:sp>
        <p:nvSpPr>
          <p:cNvPr id="12" name="Rectangle 4"/>
          <p:cNvSpPr>
            <a:spLocks noChangeArrowheads="1"/>
          </p:cNvSpPr>
          <p:nvPr/>
        </p:nvSpPr>
        <p:spPr bwMode="auto">
          <a:xfrm>
            <a:off x="148664" y="2924944"/>
            <a:ext cx="8856662" cy="2554545"/>
          </a:xfrm>
          <a:prstGeom prst="rect">
            <a:avLst/>
          </a:prstGeom>
          <a:noFill/>
          <a:ln w="9525">
            <a:noFill/>
            <a:miter lim="800000"/>
            <a:headEnd/>
            <a:tailEnd/>
          </a:ln>
        </p:spPr>
        <p:txBody>
          <a:bodyPr>
            <a:spAutoFit/>
          </a:bodyPr>
          <a:lstStyle/>
          <a:p>
            <a:pPr algn="just">
              <a:buFontTx/>
              <a:buChar char="•"/>
            </a:pPr>
            <a:r>
              <a:rPr lang="en-US" sz="1600" b="0" dirty="0">
                <a:latin typeface="+mj-lt"/>
              </a:rPr>
              <a:t> There are two methods of describing how large an earthquake is. The </a:t>
            </a:r>
            <a:r>
              <a:rPr lang="en-US" sz="1600" b="0" dirty="0">
                <a:solidFill>
                  <a:srgbClr val="CC3300"/>
                </a:solidFill>
                <a:latin typeface="+mj-lt"/>
              </a:rPr>
              <a:t>intensity</a:t>
            </a:r>
            <a:r>
              <a:rPr lang="en-US" sz="1600" b="0" dirty="0">
                <a:latin typeface="+mj-lt"/>
              </a:rPr>
              <a:t> of the earthquake is a subjective parameter that is based on an assessment of visible effects.</a:t>
            </a:r>
          </a:p>
          <a:p>
            <a:pPr algn="just">
              <a:buFontTx/>
              <a:buChar char="•"/>
            </a:pPr>
            <a:endParaRPr lang="en-US" sz="1600" b="0" dirty="0">
              <a:latin typeface="+mj-lt"/>
            </a:endParaRPr>
          </a:p>
          <a:p>
            <a:pPr algn="just">
              <a:buFontTx/>
              <a:buChar char="•"/>
            </a:pPr>
            <a:r>
              <a:rPr lang="en-US" sz="1600" b="0" dirty="0">
                <a:latin typeface="+mj-lt"/>
              </a:rPr>
              <a:t> It therefore depends on factors other than the actual size of the earthquake. The </a:t>
            </a:r>
            <a:r>
              <a:rPr lang="en-US" sz="1600" b="0" dirty="0">
                <a:solidFill>
                  <a:srgbClr val="FF3300"/>
                </a:solidFill>
                <a:latin typeface="+mj-lt"/>
              </a:rPr>
              <a:t>magnitude</a:t>
            </a:r>
            <a:r>
              <a:rPr lang="en-US" sz="1600" b="0" dirty="0">
                <a:latin typeface="+mj-lt"/>
              </a:rPr>
              <a:t> of an earthquake is determined instrumentally and is a more objective measure of its size, but it says little directly about the seriousness of the ensuing effects. </a:t>
            </a:r>
          </a:p>
          <a:p>
            <a:pPr algn="just">
              <a:buFontTx/>
              <a:buChar char="•"/>
            </a:pPr>
            <a:endParaRPr lang="en-US" sz="1600" b="0" dirty="0">
              <a:latin typeface="+mj-lt"/>
            </a:endParaRPr>
          </a:p>
          <a:p>
            <a:pPr algn="just">
              <a:buFontTx/>
              <a:buChar char="•"/>
            </a:pPr>
            <a:r>
              <a:rPr lang="en-US" sz="1600" b="0" dirty="0">
                <a:latin typeface="+mj-lt"/>
              </a:rPr>
              <a:t> Illogically, it is usually the magnitude that is reported in news coverage of a major earthquake, whereas the intensity is a more appropriate parameter for describing the severity of its effects on  mankind and the environment.</a:t>
            </a:r>
          </a:p>
        </p:txBody>
      </p:sp>
    </p:spTree>
    <p:extLst>
      <p:ext uri="{BB962C8B-B14F-4D97-AF65-F5344CB8AC3E}">
        <p14:creationId xmlns:p14="http://schemas.microsoft.com/office/powerpoint/2010/main" val="428718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dissolv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dissolve">
                                      <p:cBhvr>
                                        <p:cTn id="1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91</a:t>
            </a:fld>
            <a:endParaRPr lang="it-IT" sz="1400" b="1" dirty="0"/>
          </a:p>
        </p:txBody>
      </p:sp>
      <p:sp>
        <p:nvSpPr>
          <p:cNvPr id="15" name="Text Box 4"/>
          <p:cNvSpPr txBox="1">
            <a:spLocks noChangeArrowheads="1"/>
          </p:cNvSpPr>
          <p:nvPr/>
        </p:nvSpPr>
        <p:spPr bwMode="auto">
          <a:xfrm>
            <a:off x="179512" y="913855"/>
            <a:ext cx="6192812" cy="642937"/>
          </a:xfrm>
          <a:prstGeom prst="rect">
            <a:avLst/>
          </a:prstGeom>
          <a:noFill/>
          <a:ln w="9525">
            <a:noFill/>
            <a:round/>
            <a:headEnd/>
            <a:tailEnd/>
          </a:ln>
          <a:effec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smtClean="0">
                <a:latin typeface="Calibri" pitchFamily="34" charset="0"/>
              </a:rPr>
              <a:t>Earthquake: intensity</a:t>
            </a:r>
            <a:endParaRPr lang="it-IT" sz="3600" dirty="0">
              <a:latin typeface="Calibri" pitchFamily="34" charset="0"/>
            </a:endParaRPr>
          </a:p>
        </p:txBody>
      </p:sp>
      <p:sp>
        <p:nvSpPr>
          <p:cNvPr id="8" name="Rectangle 3"/>
          <p:cNvSpPr>
            <a:spLocks noChangeArrowheads="1"/>
          </p:cNvSpPr>
          <p:nvPr/>
        </p:nvSpPr>
        <p:spPr bwMode="auto">
          <a:xfrm>
            <a:off x="179512" y="1556792"/>
            <a:ext cx="8856662" cy="5047536"/>
          </a:xfrm>
          <a:prstGeom prst="rect">
            <a:avLst/>
          </a:prstGeom>
          <a:noFill/>
          <a:ln w="9525">
            <a:noFill/>
            <a:miter lim="800000"/>
            <a:headEnd/>
            <a:tailEnd/>
          </a:ln>
        </p:spPr>
        <p:txBody>
          <a:bodyPr>
            <a:spAutoFit/>
          </a:bodyPr>
          <a:lstStyle/>
          <a:p>
            <a:pPr algn="just">
              <a:buFontTx/>
              <a:buChar char="•"/>
            </a:pPr>
            <a:r>
              <a:rPr lang="en-US" sz="1600" b="0" dirty="0">
                <a:latin typeface="+mj-lt"/>
              </a:rPr>
              <a:t> Large earthquakes produce alterations to the Earth’s natural surface features, or severe damage to man-made structures such as buildings, bridges and dams. Even small earthquakes can result in disproportionate damage to these edifices when inferior constructional methods or materials have been utilized. The intensity of an earthquake at a particular place is classified on the basis of the local character of the visible effects it produces. </a:t>
            </a:r>
          </a:p>
          <a:p>
            <a:pPr algn="just">
              <a:buFontTx/>
              <a:buChar char="•"/>
            </a:pPr>
            <a:endParaRPr lang="en-US" sz="1600" b="0" dirty="0">
              <a:latin typeface="+mj-lt"/>
            </a:endParaRPr>
          </a:p>
          <a:p>
            <a:pPr algn="just">
              <a:buFontTx/>
              <a:buChar char="•"/>
            </a:pPr>
            <a:r>
              <a:rPr lang="en-US" sz="1600" b="0" dirty="0">
                <a:latin typeface="+mj-lt"/>
              </a:rPr>
              <a:t> It depends very much on the </a:t>
            </a:r>
            <a:r>
              <a:rPr lang="en-US" sz="1600" b="0" u="sng" dirty="0">
                <a:latin typeface="+mj-lt"/>
              </a:rPr>
              <a:t>acuity of the observer</a:t>
            </a:r>
            <a:r>
              <a:rPr lang="en-US" sz="1600" b="0" dirty="0">
                <a:latin typeface="+mj-lt"/>
              </a:rPr>
              <a:t>, and is in principle subjective. Yet, intensity estimates have proved to be a viable method of assessing earthquake size, including historical earthquakes.</a:t>
            </a:r>
          </a:p>
          <a:p>
            <a:pPr algn="just">
              <a:buFontTx/>
              <a:buChar char="•"/>
            </a:pPr>
            <a:endParaRPr lang="en-US" sz="1600" b="0" dirty="0">
              <a:latin typeface="+mj-lt"/>
            </a:endParaRPr>
          </a:p>
          <a:p>
            <a:pPr algn="just">
              <a:buFontTx/>
              <a:buChar char="•"/>
            </a:pPr>
            <a:r>
              <a:rPr lang="en-US" sz="1600" b="0" dirty="0">
                <a:latin typeface="+mj-lt"/>
              </a:rPr>
              <a:t> The first attempt to grade earthquake severity was made in the late eighteenth century by </a:t>
            </a:r>
            <a:r>
              <a:rPr lang="en-US" sz="1600" b="0" dirty="0" err="1">
                <a:latin typeface="+mj-lt"/>
              </a:rPr>
              <a:t>Domenico</a:t>
            </a:r>
            <a:r>
              <a:rPr lang="en-US" sz="1600" b="0" dirty="0">
                <a:latin typeface="+mj-lt"/>
              </a:rPr>
              <a:t> </a:t>
            </a:r>
            <a:r>
              <a:rPr lang="en-US" sz="1600" b="0" dirty="0" err="1">
                <a:latin typeface="+mj-lt"/>
              </a:rPr>
              <a:t>Pignataro</a:t>
            </a:r>
            <a:r>
              <a:rPr lang="en-US" sz="1600" b="0" dirty="0">
                <a:latin typeface="+mj-lt"/>
              </a:rPr>
              <a:t>, an Italian physician, who classified more than 1000 earthquakes that devastated the southern Italian province of Calabria in the years 1783–1786. His crude analysis classified the earthquakes according to whether they were very strong, strong, moderate or slight. </a:t>
            </a:r>
          </a:p>
          <a:p>
            <a:pPr algn="just">
              <a:buFontTx/>
              <a:buChar char="•"/>
            </a:pPr>
            <a:endParaRPr lang="en-US" sz="1600" b="0" dirty="0">
              <a:latin typeface="+mj-lt"/>
            </a:endParaRPr>
          </a:p>
          <a:p>
            <a:pPr algn="just">
              <a:buFontTx/>
              <a:buChar char="•"/>
            </a:pPr>
            <a:r>
              <a:rPr lang="en-US" sz="1600" b="0" dirty="0">
                <a:latin typeface="+mj-lt"/>
              </a:rPr>
              <a:t> In the mid-nineteenth century an Irish engineer, Robert Mallet, produced a list of 6831 earthquakes and plotted their estimated locations, producing the first map of the world’s seismicity and establishing that earthquakes occurred in distinct zones. He also used a four-stage intensity scale to grade earthquake damage, and constructed the first </a:t>
            </a:r>
            <a:r>
              <a:rPr lang="en-US" sz="1600" b="0" dirty="0" err="1">
                <a:latin typeface="+mj-lt"/>
              </a:rPr>
              <a:t>isoseismal</a:t>
            </a:r>
            <a:r>
              <a:rPr lang="en-US" sz="1600" b="0" dirty="0">
                <a:latin typeface="+mj-lt"/>
              </a:rPr>
              <a:t> maps with lines that outlined areas with broadly equal grades of damage. </a:t>
            </a:r>
          </a:p>
        </p:txBody>
      </p:sp>
    </p:spTree>
    <p:extLst>
      <p:ext uri="{BB962C8B-B14F-4D97-AF65-F5344CB8AC3E}">
        <p14:creationId xmlns:p14="http://schemas.microsoft.com/office/powerpoint/2010/main" val="189522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dissolv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dissolv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dissolv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92</a:t>
            </a:fld>
            <a:endParaRPr lang="it-IT" sz="1400" b="1" dirty="0"/>
          </a:p>
        </p:txBody>
      </p:sp>
      <p:sp>
        <p:nvSpPr>
          <p:cNvPr id="9" name="Rectangle 3"/>
          <p:cNvSpPr>
            <a:spLocks noChangeArrowheads="1"/>
          </p:cNvSpPr>
          <p:nvPr/>
        </p:nvSpPr>
        <p:spPr bwMode="auto">
          <a:xfrm>
            <a:off x="142875" y="1515556"/>
            <a:ext cx="8856663" cy="3785652"/>
          </a:xfrm>
          <a:prstGeom prst="rect">
            <a:avLst/>
          </a:prstGeom>
          <a:noFill/>
          <a:ln w="9525">
            <a:noFill/>
            <a:miter lim="800000"/>
            <a:headEnd/>
            <a:tailEnd/>
          </a:ln>
        </p:spPr>
        <p:txBody>
          <a:bodyPr>
            <a:spAutoFit/>
          </a:bodyPr>
          <a:lstStyle/>
          <a:p>
            <a:pPr algn="just">
              <a:buFontTx/>
              <a:buChar char="•"/>
            </a:pPr>
            <a:r>
              <a:rPr lang="en-US" sz="1600" b="0" dirty="0">
                <a:latin typeface="+mj-lt"/>
              </a:rPr>
              <a:t>The </a:t>
            </a:r>
            <a:r>
              <a:rPr lang="en-US" sz="1600" b="0" u="sng" dirty="0">
                <a:latin typeface="+mj-lt"/>
              </a:rPr>
              <a:t>Rossi–</a:t>
            </a:r>
            <a:r>
              <a:rPr lang="en-US" sz="1600" b="0" u="sng" dirty="0" err="1">
                <a:latin typeface="+mj-lt"/>
              </a:rPr>
              <a:t>Forel</a:t>
            </a:r>
            <a:r>
              <a:rPr lang="en-US" sz="1600" b="0" u="sng" dirty="0">
                <a:latin typeface="+mj-lt"/>
              </a:rPr>
              <a:t> </a:t>
            </a:r>
            <a:r>
              <a:rPr lang="en-US" sz="1600" b="0" dirty="0">
                <a:latin typeface="+mj-lt"/>
              </a:rPr>
              <a:t>intensity scale, developed in the late nineteenth century by the Italian scientist M. S. de Rossi and the Swiss scientist F. </a:t>
            </a:r>
            <a:r>
              <a:rPr lang="en-US" sz="1600" b="0" dirty="0" err="1">
                <a:latin typeface="+mj-lt"/>
              </a:rPr>
              <a:t>Forel</a:t>
            </a:r>
            <a:r>
              <a:rPr lang="en-US" sz="1600" b="0" dirty="0">
                <a:latin typeface="+mj-lt"/>
              </a:rPr>
              <a:t>, incorporated ten stages describing effects of increasing damage. </a:t>
            </a:r>
          </a:p>
          <a:p>
            <a:pPr algn="just">
              <a:buFontTx/>
              <a:buChar char="•"/>
            </a:pPr>
            <a:endParaRPr lang="en-US" sz="1600" b="0" dirty="0">
              <a:latin typeface="+mj-lt"/>
            </a:endParaRPr>
          </a:p>
          <a:p>
            <a:pPr algn="just">
              <a:buFontTx/>
              <a:buChar char="•"/>
            </a:pPr>
            <a:r>
              <a:rPr lang="en-US" sz="1600" b="0" dirty="0">
                <a:latin typeface="+mj-lt"/>
              </a:rPr>
              <a:t> In 1902 a Italian seismologist, G. </a:t>
            </a:r>
            <a:r>
              <a:rPr lang="en-US" sz="1600" b="0" u="sng" dirty="0" err="1">
                <a:latin typeface="+mj-lt"/>
              </a:rPr>
              <a:t>Mercalli</a:t>
            </a:r>
            <a:r>
              <a:rPr lang="en-US" sz="1600" b="0" dirty="0">
                <a:latin typeface="+mj-lt"/>
              </a:rPr>
              <a:t>, proposed a still more extensive, expanded intensity scale which reclassified earthquake severity in twelve stages.</a:t>
            </a:r>
          </a:p>
          <a:p>
            <a:pPr algn="just">
              <a:buFontTx/>
              <a:buChar char="•"/>
            </a:pPr>
            <a:endParaRPr lang="en-US" sz="1600" b="0" dirty="0">
              <a:latin typeface="+mj-lt"/>
            </a:endParaRPr>
          </a:p>
          <a:p>
            <a:pPr algn="just">
              <a:buFontTx/>
              <a:buChar char="•"/>
            </a:pPr>
            <a:r>
              <a:rPr lang="en-US" sz="1600" b="0" dirty="0">
                <a:latin typeface="+mj-lt"/>
              </a:rPr>
              <a:t>A variation, the </a:t>
            </a:r>
            <a:r>
              <a:rPr lang="en-US" sz="1600" b="0" u="sng" dirty="0">
                <a:latin typeface="+mj-lt"/>
              </a:rPr>
              <a:t>Modified </a:t>
            </a:r>
            <a:r>
              <a:rPr lang="en-US" sz="1600" b="0" u="sng" dirty="0" err="1">
                <a:latin typeface="+mj-lt"/>
              </a:rPr>
              <a:t>Mercalli</a:t>
            </a:r>
            <a:r>
              <a:rPr lang="en-US" sz="1600" b="0" dirty="0">
                <a:latin typeface="+mj-lt"/>
              </a:rPr>
              <a:t> (MM) scale, was developed in 1931 to suit building conditions in the United States, where a later modification is in common use. The </a:t>
            </a:r>
            <a:r>
              <a:rPr lang="en-US" sz="1600" b="0" u="sng" dirty="0">
                <a:latin typeface="+mj-lt"/>
              </a:rPr>
              <a:t>Medvedev–</a:t>
            </a:r>
            <a:r>
              <a:rPr lang="en-US" sz="1600" b="0" u="sng" dirty="0" err="1">
                <a:latin typeface="+mj-lt"/>
              </a:rPr>
              <a:t>Sponheuer</a:t>
            </a:r>
            <a:r>
              <a:rPr lang="en-US" sz="1600" b="0" u="sng" dirty="0">
                <a:latin typeface="+mj-lt"/>
              </a:rPr>
              <a:t>–</a:t>
            </a:r>
            <a:r>
              <a:rPr lang="en-US" sz="1600" b="0" u="sng" dirty="0" err="1">
                <a:latin typeface="+mj-lt"/>
              </a:rPr>
              <a:t>Karnik</a:t>
            </a:r>
            <a:r>
              <a:rPr lang="en-US" sz="1600" b="0" u="sng" dirty="0">
                <a:latin typeface="+mj-lt"/>
              </a:rPr>
              <a:t> </a:t>
            </a:r>
            <a:r>
              <a:rPr lang="en-US" sz="1600" b="0" dirty="0">
                <a:latin typeface="+mj-lt"/>
              </a:rPr>
              <a:t>(MSK) scale, introduced in Europe in 1964, and modified in 1981, also has twelve stages and differs from the MM scale mainly in details. </a:t>
            </a:r>
          </a:p>
          <a:p>
            <a:pPr algn="just">
              <a:buFontTx/>
              <a:buChar char="•"/>
            </a:pPr>
            <a:endParaRPr lang="en-US" sz="1600" b="0" dirty="0">
              <a:latin typeface="+mj-lt"/>
            </a:endParaRPr>
          </a:p>
          <a:p>
            <a:pPr algn="just">
              <a:buFontTx/>
              <a:buChar char="•"/>
            </a:pPr>
            <a:r>
              <a:rPr lang="en-US" sz="1600" b="0" dirty="0">
                <a:latin typeface="+mj-lt"/>
              </a:rPr>
              <a:t> A new </a:t>
            </a:r>
            <a:r>
              <a:rPr lang="en-US" sz="1600" b="0" u="sng" dirty="0">
                <a:latin typeface="+mj-lt"/>
              </a:rPr>
              <a:t>European </a:t>
            </a:r>
            <a:r>
              <a:rPr lang="en-US" sz="1600" b="0" u="sng" dirty="0" err="1">
                <a:latin typeface="+mj-lt"/>
              </a:rPr>
              <a:t>Macroseismic</a:t>
            </a:r>
            <a:r>
              <a:rPr lang="en-US" sz="1600" b="0" u="sng" dirty="0">
                <a:latin typeface="+mj-lt"/>
              </a:rPr>
              <a:t> Scale (EMS-98)</a:t>
            </a:r>
            <a:r>
              <a:rPr lang="en-US" sz="1600" b="0" dirty="0">
                <a:latin typeface="+mj-lt"/>
              </a:rPr>
              <a:t> was adopted in 1998; an abridged version. The new 12-stage EMS scale is based on the MSK scale but takes into account the vulnerability of buildings to earthquake damage and incorporates more rigorous evaluation of the extent of damage to structures with different building standards.</a:t>
            </a:r>
          </a:p>
        </p:txBody>
      </p:sp>
    </p:spTree>
    <p:extLst>
      <p:ext uri="{BB962C8B-B14F-4D97-AF65-F5344CB8AC3E}">
        <p14:creationId xmlns:p14="http://schemas.microsoft.com/office/powerpoint/2010/main" val="244761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dissolv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dissolv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dissolve">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1" name="Picture 3"/>
          <p:cNvPicPr>
            <a:picLocks noChangeAspect="1" noChangeArrowheads="1"/>
          </p:cNvPicPr>
          <p:nvPr/>
        </p:nvPicPr>
        <p:blipFill>
          <a:blip r:embed="rId3" cstate="print"/>
          <a:srcRect/>
          <a:stretch>
            <a:fillRect/>
          </a:stretch>
        </p:blipFill>
        <p:spPr bwMode="auto">
          <a:xfrm>
            <a:off x="1947578" y="1268760"/>
            <a:ext cx="4928678" cy="5472608"/>
          </a:xfrm>
          <a:prstGeom prst="rect">
            <a:avLst/>
          </a:prstGeom>
          <a:noFill/>
          <a:ln w="9525">
            <a:noFill/>
            <a:miter lim="800000"/>
            <a:headEnd/>
            <a:tailEnd/>
          </a:ln>
        </p:spPr>
      </p:pic>
      <p:pic>
        <p:nvPicPr>
          <p:cNvPr id="7" name="Picture 4" descr="http://www.geo.mtu.edu/UPSeis/images/Giuseppe.gif"/>
          <p:cNvPicPr>
            <a:picLocks noChangeAspect="1" noChangeArrowheads="1"/>
          </p:cNvPicPr>
          <p:nvPr/>
        </p:nvPicPr>
        <p:blipFill>
          <a:blip r:embed="rId4" cstate="print"/>
          <a:srcRect/>
          <a:stretch>
            <a:fillRect/>
          </a:stretch>
        </p:blipFill>
        <p:spPr bwMode="auto">
          <a:xfrm>
            <a:off x="7092280" y="1340768"/>
            <a:ext cx="1905000" cy="1905000"/>
          </a:xfrm>
          <a:prstGeom prst="rect">
            <a:avLst/>
          </a:prstGeom>
          <a:noFill/>
        </p:spPr>
      </p:pic>
    </p:spTree>
    <p:extLst>
      <p:ext uri="{BB962C8B-B14F-4D97-AF65-F5344CB8AC3E}">
        <p14:creationId xmlns:p14="http://schemas.microsoft.com/office/powerpoint/2010/main" val="1971231059"/>
      </p:ext>
    </p:extLst>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4" name="Picture 2"/>
          <p:cNvPicPr>
            <a:picLocks noChangeAspect="1" noChangeArrowheads="1"/>
          </p:cNvPicPr>
          <p:nvPr/>
        </p:nvPicPr>
        <p:blipFill>
          <a:blip r:embed="rId3" cstate="print"/>
          <a:srcRect/>
          <a:stretch>
            <a:fillRect/>
          </a:stretch>
        </p:blipFill>
        <p:spPr bwMode="auto">
          <a:xfrm>
            <a:off x="1043608" y="1340768"/>
            <a:ext cx="6624736" cy="5255674"/>
          </a:xfrm>
          <a:prstGeom prst="rect">
            <a:avLst/>
          </a:prstGeom>
          <a:noFill/>
          <a:ln w="9525">
            <a:noFill/>
            <a:miter lim="800000"/>
            <a:headEnd/>
            <a:tailEnd/>
          </a:ln>
        </p:spPr>
      </p:pic>
    </p:spTree>
    <p:extLst>
      <p:ext uri="{BB962C8B-B14F-4D97-AF65-F5344CB8AC3E}">
        <p14:creationId xmlns:p14="http://schemas.microsoft.com/office/powerpoint/2010/main" val="2577146046"/>
      </p:ext>
    </p:extLst>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95</a:t>
            </a:fld>
            <a:endParaRPr lang="it-IT" sz="1400" b="1" dirty="0"/>
          </a:p>
        </p:txBody>
      </p:sp>
      <p:pic>
        <p:nvPicPr>
          <p:cNvPr id="8" name="Picture 4"/>
          <p:cNvPicPr>
            <a:picLocks noChangeAspect="1" noChangeArrowheads="1"/>
          </p:cNvPicPr>
          <p:nvPr/>
        </p:nvPicPr>
        <p:blipFill>
          <a:blip r:embed="rId2" cstate="print"/>
          <a:srcRect/>
          <a:stretch>
            <a:fillRect/>
          </a:stretch>
        </p:blipFill>
        <p:spPr bwMode="auto">
          <a:xfrm>
            <a:off x="769938" y="1188938"/>
            <a:ext cx="7604125" cy="4832350"/>
          </a:xfrm>
          <a:prstGeom prst="rect">
            <a:avLst/>
          </a:prstGeom>
          <a:noFill/>
          <a:ln w="9525">
            <a:solidFill>
              <a:schemeClr val="tx1"/>
            </a:solidFill>
            <a:miter lim="800000"/>
            <a:headEnd/>
            <a:tailEnd/>
          </a:ln>
          <a:effectLst/>
        </p:spPr>
      </p:pic>
      <p:sp>
        <p:nvSpPr>
          <p:cNvPr id="11" name="Rectangle 5"/>
          <p:cNvSpPr>
            <a:spLocks noChangeArrowheads="1"/>
          </p:cNvSpPr>
          <p:nvPr/>
        </p:nvSpPr>
        <p:spPr bwMode="auto">
          <a:xfrm>
            <a:off x="142875" y="6054387"/>
            <a:ext cx="8856663" cy="830997"/>
          </a:xfrm>
          <a:prstGeom prst="rect">
            <a:avLst/>
          </a:prstGeom>
          <a:noFill/>
          <a:ln w="9525">
            <a:noFill/>
            <a:miter lim="800000"/>
            <a:headEnd/>
            <a:tailEnd/>
          </a:ln>
        </p:spPr>
        <p:txBody>
          <a:bodyPr>
            <a:spAutoFit/>
          </a:bodyPr>
          <a:lstStyle/>
          <a:p>
            <a:pPr algn="just">
              <a:buFontTx/>
              <a:buChar char="•"/>
            </a:pPr>
            <a:r>
              <a:rPr lang="en-US" sz="1600" b="0" dirty="0">
                <a:latin typeface="+mj-lt"/>
              </a:rPr>
              <a:t> The scale focuses especially on the effects on people and buildings. It takes into account classifications of both the vulnerability of a structure (i.e., the materials and method of construction) and the degree of damage.</a:t>
            </a:r>
          </a:p>
        </p:txBody>
      </p:sp>
    </p:spTree>
    <p:extLst>
      <p:ext uri="{BB962C8B-B14F-4D97-AF65-F5344CB8AC3E}">
        <p14:creationId xmlns:p14="http://schemas.microsoft.com/office/powerpoint/2010/main" val="8729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dissolve">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96</a:t>
            </a:fld>
            <a:endParaRPr lang="it-IT" sz="1400" b="1" dirty="0"/>
          </a:p>
        </p:txBody>
      </p:sp>
      <p:pic>
        <p:nvPicPr>
          <p:cNvPr id="9" name="Picture 6" descr="figure1art4vol4-3"/>
          <p:cNvPicPr>
            <a:picLocks noChangeAspect="1" noChangeArrowheads="1"/>
          </p:cNvPicPr>
          <p:nvPr/>
        </p:nvPicPr>
        <p:blipFill>
          <a:blip r:embed="rId2" cstate="print"/>
          <a:srcRect/>
          <a:stretch>
            <a:fillRect/>
          </a:stretch>
        </p:blipFill>
        <p:spPr bwMode="auto">
          <a:xfrm>
            <a:off x="1547813" y="1327051"/>
            <a:ext cx="5829300" cy="4694237"/>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8448478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02" y="228974"/>
            <a:ext cx="9144000" cy="798842"/>
          </a:xfrm>
        </p:spPr>
        <p:txBody>
          <a:bodyPr>
            <a:normAutofit/>
          </a:bodyPr>
          <a:lstStyle/>
          <a:p>
            <a:pPr algn="ctr"/>
            <a:r>
              <a:rPr lang="it-IT" sz="3628" b="1" dirty="0">
                <a:latin typeface="+mn-lt"/>
              </a:rPr>
              <a:t>Intensità</a:t>
            </a:r>
          </a:p>
        </p:txBody>
      </p:sp>
      <p:sp>
        <p:nvSpPr>
          <p:cNvPr id="7" name="Content Placeholder 6"/>
          <p:cNvSpPr>
            <a:spLocks noGrp="1"/>
          </p:cNvSpPr>
          <p:nvPr>
            <p:ph idx="1"/>
          </p:nvPr>
        </p:nvSpPr>
        <p:spPr>
          <a:xfrm>
            <a:off x="1" y="1027815"/>
            <a:ext cx="9144000" cy="718413"/>
          </a:xfrm>
        </p:spPr>
        <p:txBody>
          <a:bodyPr>
            <a:normAutofit fontScale="92500"/>
          </a:bodyPr>
          <a:lstStyle/>
          <a:p>
            <a:pPr marL="0" indent="0" algn="ctr"/>
            <a:r>
              <a:rPr lang="it-IT" sz="2358" dirty="0"/>
              <a:t>Misura gli effetti di un terremoto sulle persone, sugli edifici e sul territorio.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176" y="1687549"/>
            <a:ext cx="8267727" cy="4187246"/>
          </a:xfrm>
          <a:prstGeom prst="rect">
            <a:avLst/>
          </a:prstGeom>
        </p:spPr>
      </p:pic>
    </p:spTree>
    <p:extLst>
      <p:ext uri="{BB962C8B-B14F-4D97-AF65-F5344CB8AC3E}">
        <p14:creationId xmlns:p14="http://schemas.microsoft.com/office/powerpoint/2010/main" val="22620894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6706" t="476" r="10615"/>
          <a:stretch/>
        </p:blipFill>
        <p:spPr>
          <a:xfrm>
            <a:off x="1866239" y="1236909"/>
            <a:ext cx="5418149" cy="4458240"/>
          </a:xfrm>
          <a:prstGeom prst="rect">
            <a:avLst/>
          </a:prstGeom>
        </p:spPr>
      </p:pic>
      <p:sp>
        <p:nvSpPr>
          <p:cNvPr id="4" name="Title 1"/>
          <p:cNvSpPr txBox="1">
            <a:spLocks/>
          </p:cNvSpPr>
          <p:nvPr/>
        </p:nvSpPr>
        <p:spPr>
          <a:xfrm>
            <a:off x="-139355" y="318600"/>
            <a:ext cx="9144000" cy="79884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28" b="1">
                <a:latin typeface="+mn-lt"/>
              </a:rPr>
              <a:t>Intensità</a:t>
            </a:r>
            <a:endParaRPr lang="it-IT" sz="3628" b="1" dirty="0">
              <a:latin typeface="+mn-lt"/>
            </a:endParaRPr>
          </a:p>
        </p:txBody>
      </p:sp>
    </p:spTree>
    <p:extLst>
      <p:ext uri="{BB962C8B-B14F-4D97-AF65-F5344CB8AC3E}">
        <p14:creationId xmlns:p14="http://schemas.microsoft.com/office/powerpoint/2010/main" val="32299109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96552" y="1145594"/>
            <a:ext cx="9144000" cy="79884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28" b="1" dirty="0">
                <a:latin typeface="+mn-lt"/>
              </a:rPr>
              <a:t>Intensità</a:t>
            </a:r>
          </a:p>
        </p:txBody>
      </p:sp>
      <p:pic>
        <p:nvPicPr>
          <p:cNvPr id="6" name="Picture 5" descr="IMG00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916832"/>
            <a:ext cx="5197791" cy="215955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183" y="4555931"/>
            <a:ext cx="2556275" cy="19296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1659" y="4733345"/>
            <a:ext cx="2487670" cy="175225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1857" y="2071083"/>
            <a:ext cx="2965289" cy="2136194"/>
          </a:xfrm>
          <a:prstGeom prst="rect">
            <a:avLst/>
          </a:prstGeom>
        </p:spPr>
      </p:pic>
    </p:spTree>
    <p:extLst>
      <p:ext uri="{BB962C8B-B14F-4D97-AF65-F5344CB8AC3E}">
        <p14:creationId xmlns:p14="http://schemas.microsoft.com/office/powerpoint/2010/main" val="30699103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fisica terrestr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fisica terrestre</Template>
  <TotalTime>14474</TotalTime>
  <Words>7452</Words>
  <Application>Microsoft Office PowerPoint</Application>
  <PresentationFormat>On-screen Show (4:3)</PresentationFormat>
  <Paragraphs>578</Paragraphs>
  <Slides>151</Slides>
  <Notes>69</Notes>
  <HiddenSlides>1</HiddenSlides>
  <MMClips>1</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151</vt:i4>
      </vt:variant>
    </vt:vector>
  </HeadingPairs>
  <TitlesOfParts>
    <vt:vector size="167" baseType="lpstr">
      <vt:lpstr>Microsoft YaHei</vt:lpstr>
      <vt:lpstr>ＭＳ Ｐゴシック</vt:lpstr>
      <vt:lpstr>Arial</vt:lpstr>
      <vt:lpstr>Calibri</vt:lpstr>
      <vt:lpstr>Cambria Math</vt:lpstr>
      <vt:lpstr>Comic Sans MS</vt:lpstr>
      <vt:lpstr>Symbol</vt:lpstr>
      <vt:lpstr>Times</vt:lpstr>
      <vt:lpstr>Times New Roman</vt:lpstr>
      <vt:lpstr>Verdana</vt:lpstr>
      <vt:lpstr>WenQuanYi Zen Hei Sharp</vt:lpstr>
      <vt:lpstr>Wingdings</vt:lpstr>
      <vt:lpstr>ヒラギノ角ゴ Pro W3</vt:lpstr>
      <vt:lpstr>fisica terrestre</vt:lpstr>
      <vt:lpstr>CorelDRAW</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Intensità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Magnitudo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costa</dc:creator>
  <cp:lastModifiedBy>Giovanni Costa</cp:lastModifiedBy>
  <cp:revision>464</cp:revision>
  <dcterms:created xsi:type="dcterms:W3CDTF">2013-09-23T10:57:03Z</dcterms:created>
  <dcterms:modified xsi:type="dcterms:W3CDTF">2018-11-20T09:32:56Z</dcterms:modified>
</cp:coreProperties>
</file>