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10" r:id="rId2"/>
    <p:sldId id="311" r:id="rId3"/>
    <p:sldId id="312" r:id="rId4"/>
    <p:sldId id="313" r:id="rId5"/>
    <p:sldId id="323" r:id="rId6"/>
    <p:sldId id="324" r:id="rId7"/>
    <p:sldId id="325" r:id="rId8"/>
    <p:sldId id="326" r:id="rId9"/>
    <p:sldId id="327" r:id="rId10"/>
    <p:sldId id="328" r:id="rId11"/>
    <p:sldId id="329" r:id="rId12"/>
    <p:sldId id="330" r:id="rId13"/>
    <p:sldId id="331" r:id="rId14"/>
    <p:sldId id="332" r:id="rId15"/>
    <p:sldId id="333" r:id="rId16"/>
    <p:sldId id="321" r:id="rId17"/>
    <p:sldId id="334" r:id="rId18"/>
    <p:sldId id="335" r:id="rId19"/>
    <p:sldId id="322" r:id="rId20"/>
    <p:sldId id="336" r:id="rId21"/>
    <p:sldId id="314" r:id="rId22"/>
    <p:sldId id="315" r:id="rId23"/>
    <p:sldId id="316" r:id="rId24"/>
    <p:sldId id="317" r:id="rId25"/>
    <p:sldId id="318" r:id="rId26"/>
    <p:sldId id="319" r:id="rId27"/>
    <p:sldId id="320"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21" d="100"/>
          <a:sy n="121" d="100"/>
        </p:scale>
        <p:origin x="996" y="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28/11/2018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941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46179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2276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4983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1907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8740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027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3007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7042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3919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052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067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6985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9594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2376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53877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77780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7107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9500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8659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9713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1562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3845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93532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9088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5683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02769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16925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14239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2359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36814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5564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003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85127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7082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4159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46566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95346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04144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18447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00300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03970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7461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7097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795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2797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2188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571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28/11/2018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28/11/2018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28/11/2018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28/11/2018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28/11/2018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28/11/2018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28/11/2018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28/11/2018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28/11/2018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28/11/2018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28/11/2018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28/11/2018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a:t>
            </a:fld>
            <a:endParaRPr lang="it-IT" sz="1400" b="1" dirty="0"/>
          </a:p>
        </p:txBody>
      </p:sp>
      <p:sp>
        <p:nvSpPr>
          <p:cNvPr id="9" name="Text Box 4"/>
          <p:cNvSpPr txBox="1">
            <a:spLocks noChangeArrowheads="1"/>
          </p:cNvSpPr>
          <p:nvPr/>
        </p:nvSpPr>
        <p:spPr bwMode="auto">
          <a:xfrm>
            <a:off x="142875" y="836323"/>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Focal mechanism</a:t>
            </a:r>
            <a:endParaRPr lang="it-IT" sz="3600" dirty="0">
              <a:latin typeface="Calibri" pitchFamily="34" charset="0"/>
            </a:endParaRPr>
          </a:p>
        </p:txBody>
      </p:sp>
      <p:sp>
        <p:nvSpPr>
          <p:cNvPr id="11" name="Rectangle 4"/>
          <p:cNvSpPr>
            <a:spLocks noChangeArrowheads="1"/>
          </p:cNvSpPr>
          <p:nvPr/>
        </p:nvSpPr>
        <p:spPr bwMode="auto">
          <a:xfrm>
            <a:off x="142875" y="1327937"/>
            <a:ext cx="8821738" cy="1077218"/>
          </a:xfrm>
          <a:prstGeom prst="rect">
            <a:avLst/>
          </a:prstGeom>
          <a:noFill/>
          <a:ln w="9525">
            <a:noFill/>
            <a:miter lim="800000"/>
            <a:headEnd/>
            <a:tailEnd/>
          </a:ln>
        </p:spPr>
        <p:txBody>
          <a:bodyPr>
            <a:spAutoFit/>
          </a:bodyPr>
          <a:lstStyle/>
          <a:p>
            <a:pPr algn="just">
              <a:buFontTx/>
              <a:buChar char="•"/>
            </a:pPr>
            <a:r>
              <a:rPr lang="en-US" sz="1600" b="0" dirty="0">
                <a:latin typeface="+mj-lt"/>
              </a:rPr>
              <a:t> During an earthquake the accumulated elastic energy is released suddenly by physical displacement of the ground, as heat and as seismic waves that travel outwards from the focus. By studying the first motions recorded by seismograph at distant seismic stations, the focal mechanism of the earthquake can be inferred and the motion on the fault-plane interpreted.</a:t>
            </a:r>
          </a:p>
        </p:txBody>
      </p:sp>
      <p:pic>
        <p:nvPicPr>
          <p:cNvPr id="13" name="Picture 6"/>
          <p:cNvPicPr>
            <a:picLocks noChangeAspect="1" noChangeArrowheads="1"/>
          </p:cNvPicPr>
          <p:nvPr/>
        </p:nvPicPr>
        <p:blipFill>
          <a:blip r:embed="rId2" cstate="print"/>
          <a:srcRect/>
          <a:stretch>
            <a:fillRect/>
          </a:stretch>
        </p:blipFill>
        <p:spPr bwMode="auto">
          <a:xfrm>
            <a:off x="6156325" y="2476815"/>
            <a:ext cx="2778125" cy="2160588"/>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107950" y="2647308"/>
            <a:ext cx="5903913" cy="2062103"/>
          </a:xfrm>
          <a:prstGeom prst="rect">
            <a:avLst/>
          </a:prstGeom>
          <a:noFill/>
          <a:ln w="9525">
            <a:noFill/>
            <a:miter lim="800000"/>
            <a:headEnd/>
            <a:tailEnd/>
          </a:ln>
        </p:spPr>
        <p:txBody>
          <a:bodyPr>
            <a:spAutoFit/>
          </a:bodyPr>
          <a:lstStyle/>
          <a:p>
            <a:pPr algn="just"/>
            <a:r>
              <a:rPr lang="en-US" sz="1600" b="0" dirty="0">
                <a:latin typeface="+mj-lt"/>
              </a:rPr>
              <a:t>Consider a vertical section perpendicular to the plane of a normal fault on which the hypocenter of an earthquake is located at the point H. When the region above the fault moves up-slope, it produces a region of compression ahead of it and a region of </a:t>
            </a:r>
            <a:r>
              <a:rPr lang="en-US" sz="1600" b="0" dirty="0" smtClean="0">
                <a:latin typeface="+mj-lt"/>
              </a:rPr>
              <a:t>dilatation. </a:t>
            </a:r>
            <a:endParaRPr lang="en-US" sz="1600" b="0" dirty="0">
              <a:latin typeface="+mj-lt"/>
            </a:endParaRPr>
          </a:p>
          <a:p>
            <a:pPr algn="just"/>
            <a:r>
              <a:rPr lang="en-US" sz="1600" b="0" dirty="0">
                <a:latin typeface="+mj-lt"/>
              </a:rPr>
              <a:t>In conjunction with the compensatory down-slope motion of the lower block, the earthquake produces two regions of compression and two regions of dilatation surrounding the hypocenter.</a:t>
            </a:r>
          </a:p>
        </p:txBody>
      </p:sp>
      <p:sp>
        <p:nvSpPr>
          <p:cNvPr id="15" name="Rectangle 8"/>
          <p:cNvSpPr>
            <a:spLocks noChangeArrowheads="1"/>
          </p:cNvSpPr>
          <p:nvPr/>
        </p:nvSpPr>
        <p:spPr bwMode="auto">
          <a:xfrm>
            <a:off x="179388" y="4807548"/>
            <a:ext cx="8785225" cy="2062103"/>
          </a:xfrm>
          <a:prstGeom prst="rect">
            <a:avLst/>
          </a:prstGeom>
          <a:noFill/>
          <a:ln w="9525">
            <a:noFill/>
            <a:miter lim="800000"/>
            <a:headEnd/>
            <a:tailEnd/>
          </a:ln>
        </p:spPr>
        <p:txBody>
          <a:bodyPr>
            <a:spAutoFit/>
          </a:bodyPr>
          <a:lstStyle/>
          <a:p>
            <a:pPr algn="just">
              <a:buFontTx/>
              <a:buChar char="•"/>
            </a:pPr>
            <a:r>
              <a:rPr lang="en-US" sz="1600" b="0" dirty="0">
                <a:latin typeface="+mj-lt"/>
              </a:rPr>
              <a:t> These are separated by the fault-plane itself, and by an auxiliary plane through the focus and normal to the </a:t>
            </a:r>
            <a:r>
              <a:rPr lang="en-US" sz="1600" b="0" dirty="0" smtClean="0">
                <a:latin typeface="+mj-lt"/>
              </a:rPr>
              <a:t>fault plane</a:t>
            </a:r>
            <a:r>
              <a:rPr lang="en-US" sz="1600" b="0" dirty="0">
                <a:latin typeface="+mj-lt"/>
              </a:rPr>
              <a:t>.</a:t>
            </a:r>
          </a:p>
          <a:p>
            <a:pPr algn="just">
              <a:buFontTx/>
              <a:buChar char="•"/>
            </a:pPr>
            <a:r>
              <a:rPr lang="en-US" sz="1600" b="0" dirty="0">
                <a:latin typeface="+mj-lt"/>
              </a:rPr>
              <a:t> When a seismic P-wave travelling out from a region of compression reaches an observer at C, its first effect is to push the Earth’s surface upwards; the initial effect of a P-wave that travels out from a region of dilatation to an observer at D is to tug the surface downwards. </a:t>
            </a:r>
          </a:p>
          <a:p>
            <a:pPr algn="just">
              <a:buFontTx/>
              <a:buChar char="•"/>
            </a:pPr>
            <a:r>
              <a:rPr lang="en-US" sz="1600" b="0" dirty="0">
                <a:latin typeface="+mj-lt"/>
              </a:rPr>
              <a:t> The </a:t>
            </a:r>
            <a:r>
              <a:rPr lang="en-US" sz="1600" b="0" dirty="0" smtClean="0">
                <a:latin typeface="+mj-lt"/>
              </a:rPr>
              <a:t>P wave </a:t>
            </a:r>
            <a:r>
              <a:rPr lang="en-US" sz="1600" b="0" dirty="0">
                <a:latin typeface="+mj-lt"/>
              </a:rPr>
              <a:t>is the earliest seismic wave to reach a seismograph at C or D and therefore the initial motion recorded by the instrument allows us to distinguish whether the first arrival was </a:t>
            </a:r>
            <a:r>
              <a:rPr lang="en-US" sz="1600" b="0" dirty="0" err="1">
                <a:latin typeface="+mj-lt"/>
              </a:rPr>
              <a:t>compressional</a:t>
            </a:r>
            <a:r>
              <a:rPr lang="en-US" sz="1600" b="0" dirty="0">
                <a:latin typeface="+mj-lt"/>
              </a:rPr>
              <a:t> or dilatational. </a:t>
            </a:r>
          </a:p>
        </p:txBody>
      </p:sp>
    </p:spTree>
    <p:extLst>
      <p:ext uri="{BB962C8B-B14F-4D97-AF65-F5344CB8AC3E}">
        <p14:creationId xmlns:p14="http://schemas.microsoft.com/office/powerpoint/2010/main" val="12656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dissolv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dissolv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dissolve">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dissolve">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 y="2217419"/>
            <a:ext cx="9143999" cy="2926080"/>
          </a:xfrm>
          <a:prstGeom prst="rect">
            <a:avLst/>
          </a:prstGeom>
          <a:noFill/>
          <a:ln w="9525">
            <a:noFill/>
            <a:miter lim="800000"/>
            <a:headEnd/>
            <a:tailEnd/>
          </a:ln>
        </p:spPr>
      </p:pic>
    </p:spTree>
    <p:extLst>
      <p:ext uri="{BB962C8B-B14F-4D97-AF65-F5344CB8AC3E}">
        <p14:creationId xmlns:p14="http://schemas.microsoft.com/office/powerpoint/2010/main" val="79159684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9512" y="1268760"/>
            <a:ext cx="5256584" cy="1815882"/>
          </a:xfrm>
          <a:prstGeom prst="rect">
            <a:avLst/>
          </a:prstGeom>
          <a:noFill/>
        </p:spPr>
        <p:txBody>
          <a:bodyPr wrap="square" rtlCol="0">
            <a:spAutoFit/>
          </a:bodyPr>
          <a:lstStyle/>
          <a:p>
            <a:pPr algn="just"/>
            <a:r>
              <a:rPr lang="it-IT" sz="1600" dirty="0" smtClean="0"/>
              <a:t>The maximum compressive (P) and the minimum compressive (T) axes can be found by bisecting the dilatational and compressional qudrants respectively. To bisect the angle between two nodal planes on the stereonet, we find the poles for the two planes, draw the great circle connecting them, and mark the point on it half way between the poles.</a:t>
            </a:r>
          </a:p>
        </p:txBody>
      </p:sp>
      <p:pic>
        <p:nvPicPr>
          <p:cNvPr id="113669" name="Picture 5"/>
          <p:cNvPicPr>
            <a:picLocks noChangeAspect="1" noChangeArrowheads="1"/>
          </p:cNvPicPr>
          <p:nvPr/>
        </p:nvPicPr>
        <p:blipFill>
          <a:blip r:embed="rId3" cstate="print"/>
          <a:srcRect/>
          <a:stretch>
            <a:fillRect/>
          </a:stretch>
        </p:blipFill>
        <p:spPr bwMode="auto">
          <a:xfrm>
            <a:off x="5508104" y="1268760"/>
            <a:ext cx="3415239" cy="5589240"/>
          </a:xfrm>
          <a:prstGeom prst="rect">
            <a:avLst/>
          </a:prstGeom>
          <a:noFill/>
          <a:ln w="9525">
            <a:noFill/>
            <a:miter lim="800000"/>
            <a:headEnd/>
            <a:tailEnd/>
          </a:ln>
        </p:spPr>
      </p:pic>
      <p:sp>
        <p:nvSpPr>
          <p:cNvPr id="15" name="TextBox 14"/>
          <p:cNvSpPr txBox="1"/>
          <p:nvPr/>
        </p:nvSpPr>
        <p:spPr>
          <a:xfrm>
            <a:off x="179512" y="3933056"/>
            <a:ext cx="5256584" cy="1077218"/>
          </a:xfrm>
          <a:prstGeom prst="rect">
            <a:avLst/>
          </a:prstGeom>
          <a:noFill/>
        </p:spPr>
        <p:txBody>
          <a:bodyPr wrap="square" rtlCol="0">
            <a:spAutoFit/>
          </a:bodyPr>
          <a:lstStyle/>
          <a:p>
            <a:pPr algn="just"/>
            <a:r>
              <a:rPr lang="it-IT" sz="1600" dirty="0" smtClean="0"/>
              <a:t>Illustration of the relationship between fault planes and the maximum (P) and minimum (T) compressive stresses. Using first motion studies, it can be difficult to accurately constrain nodal planes due to uneven sampling of the wavefield  </a:t>
            </a:r>
            <a:endParaRPr lang="it-IT" sz="1600" dirty="0"/>
          </a:p>
        </p:txBody>
      </p:sp>
    </p:spTree>
    <p:extLst>
      <p:ext uri="{BB962C8B-B14F-4D97-AF65-F5344CB8AC3E}">
        <p14:creationId xmlns:p14="http://schemas.microsoft.com/office/powerpoint/2010/main" val="117382887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547663" y="1268760"/>
            <a:ext cx="5652819" cy="5589240"/>
          </a:xfrm>
          <a:prstGeom prst="rect">
            <a:avLst/>
          </a:prstGeom>
          <a:noFill/>
          <a:ln w="9525">
            <a:noFill/>
            <a:miter lim="800000"/>
            <a:headEnd/>
            <a:tailEnd/>
          </a:ln>
        </p:spPr>
      </p:pic>
    </p:spTree>
    <p:extLst>
      <p:ext uri="{BB962C8B-B14F-4D97-AF65-F5344CB8AC3E}">
        <p14:creationId xmlns:p14="http://schemas.microsoft.com/office/powerpoint/2010/main" val="189500358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560849" y="2348880"/>
            <a:ext cx="3583151" cy="331236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699792" y="2276872"/>
            <a:ext cx="3395367" cy="3577373"/>
          </a:xfrm>
          <a:prstGeom prst="rect">
            <a:avLst/>
          </a:prstGeom>
          <a:noFill/>
          <a:ln w="9525">
            <a:noFill/>
            <a:miter lim="800000"/>
            <a:headEnd/>
            <a:tailEnd/>
          </a:ln>
        </p:spPr>
      </p:pic>
      <p:pic>
        <p:nvPicPr>
          <p:cNvPr id="51203" name="Picture 3"/>
          <p:cNvPicPr>
            <a:picLocks noChangeAspect="1" noChangeArrowheads="1"/>
          </p:cNvPicPr>
          <p:nvPr/>
        </p:nvPicPr>
        <p:blipFill>
          <a:blip r:embed="rId5" cstate="print"/>
          <a:srcRect/>
          <a:stretch>
            <a:fillRect/>
          </a:stretch>
        </p:blipFill>
        <p:spPr bwMode="auto">
          <a:xfrm>
            <a:off x="0" y="2348880"/>
            <a:ext cx="3091145" cy="3312368"/>
          </a:xfrm>
          <a:prstGeom prst="rect">
            <a:avLst/>
          </a:prstGeom>
          <a:noFill/>
          <a:ln w="9525">
            <a:noFill/>
            <a:miter lim="800000"/>
            <a:headEnd/>
            <a:tailEnd/>
          </a:ln>
        </p:spPr>
      </p:pic>
    </p:spTree>
    <p:extLst>
      <p:ext uri="{BB962C8B-B14F-4D97-AF65-F5344CB8AC3E}">
        <p14:creationId xmlns:p14="http://schemas.microsoft.com/office/powerpoint/2010/main" val="318731168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0" y="1844824"/>
            <a:ext cx="9162439" cy="4189859"/>
          </a:xfrm>
          <a:prstGeom prst="rect">
            <a:avLst/>
          </a:prstGeom>
          <a:noFill/>
          <a:ln w="9525">
            <a:noFill/>
            <a:miter lim="800000"/>
            <a:headEnd/>
            <a:tailEnd/>
          </a:ln>
        </p:spPr>
      </p:pic>
    </p:spTree>
    <p:extLst>
      <p:ext uri="{BB962C8B-B14F-4D97-AF65-F5344CB8AC3E}">
        <p14:creationId xmlns:p14="http://schemas.microsoft.com/office/powerpoint/2010/main" val="237019935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251520" y="1378575"/>
            <a:ext cx="8676456" cy="5479425"/>
          </a:xfrm>
          <a:prstGeom prst="rect">
            <a:avLst/>
          </a:prstGeom>
          <a:noFill/>
          <a:ln w="9525">
            <a:noFill/>
            <a:miter lim="800000"/>
            <a:headEnd/>
            <a:tailEnd/>
          </a:ln>
        </p:spPr>
      </p:pic>
    </p:spTree>
    <p:extLst>
      <p:ext uri="{BB962C8B-B14F-4D97-AF65-F5344CB8AC3E}">
        <p14:creationId xmlns:p14="http://schemas.microsoft.com/office/powerpoint/2010/main" val="229496421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1403647" y="2420888"/>
            <a:ext cx="6763419" cy="3051403"/>
          </a:xfrm>
          <a:prstGeom prst="rect">
            <a:avLst/>
          </a:prstGeom>
          <a:noFill/>
          <a:ln w="9525">
            <a:noFill/>
            <a:miter lim="800000"/>
            <a:headEnd/>
            <a:tailEnd/>
          </a:ln>
        </p:spPr>
      </p:pic>
      <p:sp>
        <p:nvSpPr>
          <p:cNvPr id="9" name="TextBox 8"/>
          <p:cNvSpPr txBox="1"/>
          <p:nvPr/>
        </p:nvSpPr>
        <p:spPr>
          <a:xfrm>
            <a:off x="251520" y="1412776"/>
            <a:ext cx="8784976" cy="646331"/>
          </a:xfrm>
          <a:prstGeom prst="rect">
            <a:avLst/>
          </a:prstGeom>
          <a:noFill/>
        </p:spPr>
        <p:txBody>
          <a:bodyPr wrap="square" rtlCol="0">
            <a:spAutoFit/>
          </a:bodyPr>
          <a:lstStyle/>
          <a:p>
            <a:r>
              <a:rPr lang="it-IT" dirty="0" smtClean="0"/>
              <a:t>Example of first motions from a pure strike-slip earthquake. The P-waves impinge on a station from below</a:t>
            </a:r>
            <a:endParaRPr lang="it-IT" dirty="0"/>
          </a:p>
        </p:txBody>
      </p:sp>
    </p:spTree>
    <p:extLst>
      <p:ext uri="{BB962C8B-B14F-4D97-AF65-F5344CB8AC3E}">
        <p14:creationId xmlns:p14="http://schemas.microsoft.com/office/powerpoint/2010/main" val="281997981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755576" y="1412776"/>
            <a:ext cx="7290049" cy="864096"/>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4" cstate="print"/>
          <a:srcRect/>
          <a:stretch>
            <a:fillRect/>
          </a:stretch>
        </p:blipFill>
        <p:spPr bwMode="auto">
          <a:xfrm>
            <a:off x="323528" y="2924944"/>
            <a:ext cx="8527091" cy="3168352"/>
          </a:xfrm>
          <a:prstGeom prst="rect">
            <a:avLst/>
          </a:prstGeom>
          <a:noFill/>
          <a:ln w="9525">
            <a:noFill/>
            <a:miter lim="800000"/>
            <a:headEnd/>
            <a:tailEnd/>
          </a:ln>
          <a:effectLst/>
        </p:spPr>
      </p:pic>
    </p:spTree>
    <p:extLst>
      <p:ext uri="{BB962C8B-B14F-4D97-AF65-F5344CB8AC3E}">
        <p14:creationId xmlns:p14="http://schemas.microsoft.com/office/powerpoint/2010/main" val="299011049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diggles.com/chi-chi/chi-chi2fig1.gif"/>
          <p:cNvPicPr>
            <a:picLocks noChangeAspect="1" noChangeArrowheads="1"/>
          </p:cNvPicPr>
          <p:nvPr/>
        </p:nvPicPr>
        <p:blipFill>
          <a:blip r:embed="rId3" cstate="print"/>
          <a:srcRect/>
          <a:stretch>
            <a:fillRect/>
          </a:stretch>
        </p:blipFill>
        <p:spPr bwMode="auto">
          <a:xfrm>
            <a:off x="1835696" y="1484784"/>
            <a:ext cx="5211978" cy="5112568"/>
          </a:xfrm>
          <a:prstGeom prst="rect">
            <a:avLst/>
          </a:prstGeom>
          <a:noFill/>
        </p:spPr>
      </p:pic>
    </p:spTree>
    <p:extLst>
      <p:ext uri="{BB962C8B-B14F-4D97-AF65-F5344CB8AC3E}">
        <p14:creationId xmlns:p14="http://schemas.microsoft.com/office/powerpoint/2010/main" val="87318430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504" y="1268760"/>
            <a:ext cx="8820472" cy="1569660"/>
          </a:xfrm>
          <a:prstGeom prst="rect">
            <a:avLst/>
          </a:prstGeom>
          <a:noFill/>
        </p:spPr>
        <p:txBody>
          <a:bodyPr wrap="square" rtlCol="0">
            <a:spAutoFit/>
          </a:bodyPr>
          <a:lstStyle/>
          <a:p>
            <a:pPr algn="just"/>
            <a:r>
              <a:rPr lang="it-IT" sz="1600" dirty="0" smtClean="0"/>
              <a:t>The first motion define four quadrants, two compressional and two dilatational. The division between</a:t>
            </a:r>
          </a:p>
          <a:p>
            <a:pPr algn="just"/>
            <a:r>
              <a:rPr lang="it-IT" sz="1600" dirty="0" smtClean="0"/>
              <a:t>quadrants occurs along the fault palne and a plane perpendicular to it.</a:t>
            </a:r>
          </a:p>
          <a:p>
            <a:pPr algn="just"/>
            <a:r>
              <a:rPr lang="it-IT" sz="1600" dirty="0" smtClean="0"/>
              <a:t>Seismograms ehibit small or zero first motions in these directions, because the first motion changes from</a:t>
            </a:r>
          </a:p>
          <a:p>
            <a:pPr algn="just"/>
            <a:r>
              <a:rPr lang="it-IT" sz="1600" dirty="0" smtClean="0"/>
              <a:t>dilatational to compressional. The perpendicular planes are called nodal planes, and if their orientations can be found, then the faul geometry is known. However, first motions alone cannot distinguish between the fault plane and the perpendicular auxiliary plane.</a:t>
            </a:r>
          </a:p>
        </p:txBody>
      </p:sp>
      <p:pic>
        <p:nvPicPr>
          <p:cNvPr id="110596" name="Picture 4"/>
          <p:cNvPicPr>
            <a:picLocks noChangeAspect="1" noChangeArrowheads="1"/>
          </p:cNvPicPr>
          <p:nvPr/>
        </p:nvPicPr>
        <p:blipFill>
          <a:blip r:embed="rId3" cstate="print"/>
          <a:srcRect/>
          <a:stretch>
            <a:fillRect/>
          </a:stretch>
        </p:blipFill>
        <p:spPr bwMode="auto">
          <a:xfrm>
            <a:off x="4427984" y="2852936"/>
            <a:ext cx="4608826" cy="3685455"/>
          </a:xfrm>
          <a:prstGeom prst="rect">
            <a:avLst/>
          </a:prstGeom>
          <a:noFill/>
          <a:ln w="9525">
            <a:noFill/>
            <a:miter lim="800000"/>
            <a:headEnd/>
            <a:tailEnd/>
          </a:ln>
        </p:spPr>
      </p:pic>
      <p:sp>
        <p:nvSpPr>
          <p:cNvPr id="12" name="TextBox 11"/>
          <p:cNvSpPr txBox="1"/>
          <p:nvPr/>
        </p:nvSpPr>
        <p:spPr>
          <a:xfrm>
            <a:off x="179512" y="3429000"/>
            <a:ext cx="4104456" cy="1815882"/>
          </a:xfrm>
          <a:prstGeom prst="rect">
            <a:avLst/>
          </a:prstGeom>
          <a:noFill/>
        </p:spPr>
        <p:txBody>
          <a:bodyPr wrap="square" rtlCol="0">
            <a:spAutoFit/>
          </a:bodyPr>
          <a:lstStyle/>
          <a:p>
            <a:pPr algn="just"/>
            <a:r>
              <a:rPr lang="it-IT" sz="1600" dirty="0" smtClean="0"/>
              <a:t>The focal sphere, used for the fault plane solutions, represents an imaginary sphere surrounding the earthquake location. The pattern of compressions and dilatations can be mapped into this sphere according to where source-receiver paths intersect the lower hemisphere.</a:t>
            </a:r>
            <a:endParaRPr lang="it-IT" sz="1600" dirty="0"/>
          </a:p>
        </p:txBody>
      </p:sp>
    </p:spTree>
    <p:extLst>
      <p:ext uri="{BB962C8B-B14F-4D97-AF65-F5344CB8AC3E}">
        <p14:creationId xmlns:p14="http://schemas.microsoft.com/office/powerpoint/2010/main" val="417906616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79512" y="1340768"/>
            <a:ext cx="6337300" cy="2554545"/>
          </a:xfrm>
          <a:prstGeom prst="rect">
            <a:avLst/>
          </a:prstGeom>
          <a:noFill/>
          <a:ln w="9525">
            <a:noFill/>
            <a:miter lim="800000"/>
            <a:headEnd/>
            <a:tailEnd/>
          </a:ln>
        </p:spPr>
        <p:txBody>
          <a:bodyPr>
            <a:spAutoFit/>
          </a:bodyPr>
          <a:lstStyle/>
          <a:p>
            <a:pPr algn="just">
              <a:buFontTx/>
              <a:buChar char="•"/>
            </a:pPr>
            <a:r>
              <a:rPr lang="en-US" sz="1600" b="0" dirty="0">
                <a:latin typeface="+mj-lt"/>
              </a:rPr>
              <a:t> The amplitudes of P-waves and S-waves vary with distance from their source because of the effects of </a:t>
            </a:r>
            <a:r>
              <a:rPr lang="en-US" sz="1600" b="0" dirty="0">
                <a:solidFill>
                  <a:srgbClr val="FF0000"/>
                </a:solidFill>
                <a:latin typeface="+mj-lt"/>
              </a:rPr>
              <a:t>physical damping </a:t>
            </a:r>
            <a:r>
              <a:rPr lang="en-US" sz="1600" b="0" dirty="0">
                <a:latin typeface="+mj-lt"/>
              </a:rPr>
              <a:t>and </a:t>
            </a:r>
            <a:r>
              <a:rPr lang="en-US" sz="1600" b="0" dirty="0">
                <a:solidFill>
                  <a:srgbClr val="FF0000"/>
                </a:solidFill>
                <a:latin typeface="+mj-lt"/>
              </a:rPr>
              <a:t>geometric dispersion</a:t>
            </a:r>
            <a:r>
              <a:rPr lang="en-US" sz="1600" b="0" dirty="0">
                <a:latin typeface="+mj-lt"/>
              </a:rPr>
              <a:t>. </a:t>
            </a:r>
          </a:p>
          <a:p>
            <a:pPr algn="just">
              <a:buFontTx/>
              <a:buChar char="•"/>
            </a:pPr>
            <a:r>
              <a:rPr lang="en-US" sz="1600" b="0" dirty="0">
                <a:latin typeface="+mj-lt"/>
              </a:rPr>
              <a:t> The amplitudes also depend geometrically on the angle at which the seismic ray leaves the source. This geometric factor can be calculated mathematically, assuming a model for the source mechanism. </a:t>
            </a:r>
          </a:p>
          <a:p>
            <a:pPr algn="just">
              <a:buFontTx/>
              <a:buChar char="•"/>
            </a:pPr>
            <a:r>
              <a:rPr lang="en-US" sz="1600" b="0" dirty="0">
                <a:latin typeface="+mj-lt"/>
              </a:rPr>
              <a:t> The simplest is to represent the source by a single pair of </a:t>
            </a:r>
            <a:r>
              <a:rPr lang="en-US" sz="1600" b="0" dirty="0" err="1">
                <a:latin typeface="+mj-lt"/>
              </a:rPr>
              <a:t>antiparallel</a:t>
            </a:r>
            <a:r>
              <a:rPr lang="en-US" sz="1600" b="0" dirty="0">
                <a:latin typeface="+mj-lt"/>
              </a:rPr>
              <a:t> motions.  Analysis of the </a:t>
            </a:r>
            <a:r>
              <a:rPr lang="en-US" sz="1600" b="0" dirty="0">
                <a:solidFill>
                  <a:srgbClr val="FF0000"/>
                </a:solidFill>
                <a:latin typeface="+mj-lt"/>
              </a:rPr>
              <a:t>amplitude of the P-wave </a:t>
            </a:r>
            <a:r>
              <a:rPr lang="en-US" sz="1600" b="0" dirty="0">
                <a:latin typeface="+mj-lt"/>
              </a:rPr>
              <a:t>as a function of the </a:t>
            </a:r>
            <a:r>
              <a:rPr lang="en-US" sz="1600" b="0" dirty="0">
                <a:solidFill>
                  <a:srgbClr val="FF0000"/>
                </a:solidFill>
                <a:latin typeface="+mj-lt"/>
              </a:rPr>
              <a:t>angle </a:t>
            </a:r>
            <a:r>
              <a:rPr lang="el-GR" sz="1600" b="0" dirty="0">
                <a:solidFill>
                  <a:srgbClr val="FF0000"/>
                </a:solidFill>
                <a:latin typeface="+mj-lt"/>
              </a:rPr>
              <a:t>θ</a:t>
            </a:r>
            <a:r>
              <a:rPr lang="it-IT" sz="1600" b="0" dirty="0">
                <a:solidFill>
                  <a:srgbClr val="FF0000"/>
                </a:solidFill>
                <a:latin typeface="+mj-lt"/>
              </a:rPr>
              <a:t> </a:t>
            </a:r>
            <a:r>
              <a:rPr lang="en-US" sz="1600" b="0" dirty="0">
                <a:solidFill>
                  <a:srgbClr val="FF0000"/>
                </a:solidFill>
                <a:latin typeface="+mj-lt"/>
              </a:rPr>
              <a:t>between a ray and the plane </a:t>
            </a:r>
            <a:r>
              <a:rPr lang="en-US" sz="1600" b="0" dirty="0">
                <a:latin typeface="+mj-lt"/>
              </a:rPr>
              <a:t>of the fault gives an equation of the form:</a:t>
            </a:r>
          </a:p>
        </p:txBody>
      </p:sp>
      <p:pic>
        <p:nvPicPr>
          <p:cNvPr id="16" name="Picture 7"/>
          <p:cNvPicPr>
            <a:picLocks noChangeAspect="1" noChangeArrowheads="1"/>
          </p:cNvPicPr>
          <p:nvPr/>
        </p:nvPicPr>
        <p:blipFill>
          <a:blip r:embed="rId3" cstate="print"/>
          <a:srcRect/>
          <a:stretch>
            <a:fillRect/>
          </a:stretch>
        </p:blipFill>
        <p:spPr bwMode="auto">
          <a:xfrm>
            <a:off x="6810375" y="1196752"/>
            <a:ext cx="2333625" cy="4105275"/>
          </a:xfrm>
          <a:prstGeom prst="rect">
            <a:avLst/>
          </a:prstGeom>
          <a:noFill/>
          <a:ln w="9525">
            <a:solidFill>
              <a:schemeClr val="tx1"/>
            </a:solidFill>
            <a:miter lim="800000"/>
            <a:headEnd/>
            <a:tailEnd/>
          </a:ln>
          <a:effectLst/>
        </p:spPr>
      </p:pic>
      <p:graphicFrame>
        <p:nvGraphicFramePr>
          <p:cNvPr id="17" name="Object 8"/>
          <p:cNvGraphicFramePr>
            <a:graphicFrameLocks noChangeAspect="1"/>
          </p:cNvGraphicFramePr>
          <p:nvPr/>
        </p:nvGraphicFramePr>
        <p:xfrm>
          <a:off x="1475656" y="4509120"/>
          <a:ext cx="4392613" cy="374650"/>
        </p:xfrm>
        <a:graphic>
          <a:graphicData uri="http://schemas.openxmlformats.org/presentationml/2006/ole">
            <mc:AlternateContent xmlns:mc="http://schemas.openxmlformats.org/markup-compatibility/2006">
              <mc:Choice xmlns:v="urn:schemas-microsoft-com:vml" Requires="v">
                <p:oleObj spid="_x0000_s144388" name="Equation" r:id="rId4" imgW="3276360" imgH="279360" progId="Equation.3">
                  <p:embed/>
                </p:oleObj>
              </mc:Choice>
              <mc:Fallback>
                <p:oleObj name="Equation" r:id="rId4" imgW="32763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509120"/>
                        <a:ext cx="4392613" cy="37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8" name="Rectangle 9"/>
          <p:cNvSpPr>
            <a:spLocks noChangeArrowheads="1"/>
          </p:cNvSpPr>
          <p:nvPr/>
        </p:nvSpPr>
        <p:spPr bwMode="auto">
          <a:xfrm>
            <a:off x="107504" y="5373216"/>
            <a:ext cx="8964612" cy="1323439"/>
          </a:xfrm>
          <a:prstGeom prst="rect">
            <a:avLst/>
          </a:prstGeom>
          <a:noFill/>
          <a:ln w="9525">
            <a:noFill/>
            <a:miter lim="800000"/>
            <a:headEnd/>
            <a:tailEnd/>
          </a:ln>
        </p:spPr>
        <p:txBody>
          <a:bodyPr>
            <a:spAutoFit/>
          </a:bodyPr>
          <a:lstStyle/>
          <a:p>
            <a:pPr algn="just"/>
            <a:r>
              <a:rPr lang="en-US" sz="1600" b="0" dirty="0">
                <a:latin typeface="+mj-lt"/>
              </a:rPr>
              <a:t>in which A</a:t>
            </a:r>
            <a:r>
              <a:rPr lang="en-US" sz="1600" b="0" baseline="-25000" dirty="0">
                <a:latin typeface="+mj-lt"/>
              </a:rPr>
              <a:t>0</a:t>
            </a:r>
            <a:r>
              <a:rPr lang="en-US" sz="1600" b="0" dirty="0">
                <a:latin typeface="+mj-lt"/>
              </a:rPr>
              <a:t>(r, t, a) describes the decrease in amplitude with distance r, time t, and seismic P-wave velocity a. A plot of the amplitude variation with u is called the </a:t>
            </a:r>
            <a:r>
              <a:rPr lang="en-US" sz="1600" b="0" dirty="0">
                <a:solidFill>
                  <a:srgbClr val="FF3300"/>
                </a:solidFill>
                <a:latin typeface="+mj-lt"/>
              </a:rPr>
              <a:t>radiation pattern</a:t>
            </a:r>
            <a:r>
              <a:rPr lang="en-US" sz="1600" b="0" dirty="0">
                <a:latin typeface="+mj-lt"/>
              </a:rPr>
              <a:t> of the P-wave amplitude, which for the single-couple model has a </a:t>
            </a:r>
            <a:r>
              <a:rPr lang="en-US" sz="1600" b="0" dirty="0" err="1">
                <a:latin typeface="+mj-lt"/>
              </a:rPr>
              <a:t>quadrupolar</a:t>
            </a:r>
            <a:r>
              <a:rPr lang="en-US" sz="1600" b="0" dirty="0">
                <a:latin typeface="+mj-lt"/>
              </a:rPr>
              <a:t> character.  It consists of four lobes, two corresponding to the angular variation of amplitude where the first motion is </a:t>
            </a:r>
            <a:r>
              <a:rPr lang="en-US" sz="1600" b="0" dirty="0" err="1">
                <a:latin typeface="+mj-lt"/>
              </a:rPr>
              <a:t>compressional</a:t>
            </a:r>
            <a:r>
              <a:rPr lang="en-US" sz="1600" b="0" dirty="0">
                <a:latin typeface="+mj-lt"/>
              </a:rPr>
              <a:t> and two where the first motion is dilatational. The lobes are separated by the fault-plane and the auxiliary plane.</a:t>
            </a:r>
          </a:p>
        </p:txBody>
      </p:sp>
    </p:spTree>
    <p:extLst>
      <p:ext uri="{BB962C8B-B14F-4D97-AF65-F5344CB8AC3E}">
        <p14:creationId xmlns:p14="http://schemas.microsoft.com/office/powerpoint/2010/main" val="377026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dissolve">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upload.wikimedia.org/wikipedia/commons/2/2e/Focal_mechanism_02.jpg"/>
          <p:cNvPicPr>
            <a:picLocks noChangeAspect="1" noChangeArrowheads="1"/>
          </p:cNvPicPr>
          <p:nvPr/>
        </p:nvPicPr>
        <p:blipFill>
          <a:blip r:embed="rId3" cstate="print"/>
          <a:srcRect/>
          <a:stretch>
            <a:fillRect/>
          </a:stretch>
        </p:blipFill>
        <p:spPr bwMode="auto">
          <a:xfrm>
            <a:off x="0" y="1412775"/>
            <a:ext cx="9144000" cy="4896873"/>
          </a:xfrm>
          <a:prstGeom prst="rect">
            <a:avLst/>
          </a:prstGeom>
          <a:noFill/>
        </p:spPr>
      </p:pic>
    </p:spTree>
    <p:extLst>
      <p:ext uri="{BB962C8B-B14F-4D97-AF65-F5344CB8AC3E}">
        <p14:creationId xmlns:p14="http://schemas.microsoft.com/office/powerpoint/2010/main" val="49935814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3" cstate="print"/>
          <a:srcRect/>
          <a:stretch>
            <a:fillRect/>
          </a:stretch>
        </p:blipFill>
        <p:spPr bwMode="auto">
          <a:xfrm>
            <a:off x="2699792" y="1268760"/>
            <a:ext cx="4176464" cy="2460882"/>
          </a:xfrm>
          <a:prstGeom prst="rect">
            <a:avLst/>
          </a:prstGeom>
          <a:noFill/>
          <a:ln w="9525">
            <a:noFill/>
            <a:miter lim="800000"/>
            <a:headEnd/>
            <a:tailEnd/>
          </a:ln>
        </p:spPr>
      </p:pic>
      <p:sp>
        <p:nvSpPr>
          <p:cNvPr id="13" name="TextBox 12"/>
          <p:cNvSpPr txBox="1"/>
          <p:nvPr/>
        </p:nvSpPr>
        <p:spPr>
          <a:xfrm>
            <a:off x="0" y="3861048"/>
            <a:ext cx="9144000" cy="3385542"/>
          </a:xfrm>
          <a:prstGeom prst="rect">
            <a:avLst/>
          </a:prstGeom>
          <a:noFill/>
        </p:spPr>
        <p:txBody>
          <a:bodyPr wrap="square" rtlCol="0">
            <a:spAutoFit/>
          </a:bodyPr>
          <a:lstStyle/>
          <a:p>
            <a:pPr algn="just"/>
            <a:r>
              <a:rPr lang="it-IT" sz="1400" dirty="0" smtClean="0"/>
              <a:t>To determine the focal mechanism we need three parameters:</a:t>
            </a:r>
          </a:p>
          <a:p>
            <a:pPr algn="just"/>
            <a:r>
              <a:rPr lang="it-IT" sz="1400" dirty="0" smtClean="0"/>
              <a:t>Two for the fault plane and one for the slip direction:</a:t>
            </a:r>
          </a:p>
          <a:p>
            <a:pPr algn="just"/>
            <a:r>
              <a:rPr lang="el-GR" sz="1400" dirty="0" smtClean="0"/>
              <a:t>Φ</a:t>
            </a:r>
            <a:r>
              <a:rPr lang="it-IT" sz="1400" dirty="0" smtClean="0"/>
              <a:t> → the strike of the fault: </a:t>
            </a:r>
            <a:r>
              <a:rPr lang="en-US" sz="1400" dirty="0" smtClean="0"/>
              <a:t>Fault strike is the direction of a line created by the intersection of a fault plane and a horizontal surface, 0° to 360°, relative to North. Strike is always defined such that a fault dips to the right side of the trace when moving along the trace in the strike direction. The hanging-wall block of a fault is therefore always to the right, and the footwall block on the left. This is important because rake (which gives the slip direction) is defined as the movement of the hanging wall relative to the footwall block</a:t>
            </a:r>
          </a:p>
          <a:p>
            <a:pPr algn="just"/>
            <a:r>
              <a:rPr lang="el-GR" sz="1400" dirty="0" smtClean="0"/>
              <a:t>δ→</a:t>
            </a:r>
            <a:r>
              <a:rPr lang="it-IT" sz="1400" dirty="0" smtClean="0"/>
              <a:t> dip angle: </a:t>
            </a:r>
            <a:r>
              <a:rPr lang="en-US" sz="1400" dirty="0" smtClean="0"/>
              <a:t>Fault dip is the angle between the fault and a horizontal plane, 0° to 90°</a:t>
            </a:r>
            <a:endParaRPr lang="it-IT" sz="1400" dirty="0" smtClean="0"/>
          </a:p>
          <a:p>
            <a:pPr algn="just"/>
            <a:r>
              <a:rPr lang="el-GR" sz="1400" dirty="0" smtClean="0"/>
              <a:t>λ → </a:t>
            </a:r>
            <a:r>
              <a:rPr lang="en-US" sz="1400" dirty="0" smtClean="0"/>
              <a:t>Rake is the direction a hanging wall block moves during rupture, as measured on the plane of the fault. It is measured relative to fault strike, ±180°. For an observer standing on a fault and looking in the strike direction, a rake of 0° means the hanging wall, or the right side of a vertical fault, moved away from the observer in the strike direction (left lateral motion). A rake of ±180° means the hanging wall moved toward the observer (right lateral motion). For any rake&gt;0, the hanging wall moved up, indicating thrust or reverse motion on the fault; for any rake&lt;0° the hanging wall moved down, indicating normal motion on the fault.</a:t>
            </a:r>
            <a:endParaRPr lang="it-IT" sz="1400" dirty="0" smtClean="0"/>
          </a:p>
          <a:p>
            <a:pPr algn="just"/>
            <a:endParaRPr lang="it-IT" dirty="0" smtClean="0"/>
          </a:p>
        </p:txBody>
      </p:sp>
    </p:spTree>
    <p:extLst>
      <p:ext uri="{BB962C8B-B14F-4D97-AF65-F5344CB8AC3E}">
        <p14:creationId xmlns:p14="http://schemas.microsoft.com/office/powerpoint/2010/main" val="34070031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3" cstate="print"/>
          <a:srcRect/>
          <a:stretch>
            <a:fillRect/>
          </a:stretch>
        </p:blipFill>
        <p:spPr bwMode="auto">
          <a:xfrm>
            <a:off x="4463523" y="1628800"/>
            <a:ext cx="4680477" cy="2757860"/>
          </a:xfrm>
          <a:prstGeom prst="rect">
            <a:avLst/>
          </a:prstGeom>
          <a:noFill/>
          <a:ln w="9525">
            <a:noFill/>
            <a:miter lim="800000"/>
            <a:headEnd/>
            <a:tailEnd/>
          </a:ln>
        </p:spPr>
      </p:pic>
      <p:pic>
        <p:nvPicPr>
          <p:cNvPr id="86021" name="Picture 5"/>
          <p:cNvPicPr>
            <a:picLocks noChangeAspect="1" noChangeArrowheads="1"/>
          </p:cNvPicPr>
          <p:nvPr/>
        </p:nvPicPr>
        <p:blipFill>
          <a:blip r:embed="rId4" cstate="print"/>
          <a:srcRect/>
          <a:stretch>
            <a:fillRect/>
          </a:stretch>
        </p:blipFill>
        <p:spPr bwMode="auto">
          <a:xfrm>
            <a:off x="5076056" y="4581128"/>
            <a:ext cx="3848100" cy="1962150"/>
          </a:xfrm>
          <a:prstGeom prst="rect">
            <a:avLst/>
          </a:prstGeom>
          <a:noFill/>
          <a:ln w="9525">
            <a:noFill/>
            <a:miter lim="800000"/>
            <a:headEnd/>
            <a:tailEnd/>
          </a:ln>
        </p:spPr>
      </p:pic>
      <p:pic>
        <p:nvPicPr>
          <p:cNvPr id="108546" name="Picture 2"/>
          <p:cNvPicPr>
            <a:picLocks noChangeAspect="1" noChangeArrowheads="1"/>
          </p:cNvPicPr>
          <p:nvPr/>
        </p:nvPicPr>
        <p:blipFill>
          <a:blip r:embed="rId5" cstate="print"/>
          <a:srcRect/>
          <a:stretch>
            <a:fillRect/>
          </a:stretch>
        </p:blipFill>
        <p:spPr bwMode="auto">
          <a:xfrm>
            <a:off x="323528" y="1723628"/>
            <a:ext cx="3857625" cy="3838575"/>
          </a:xfrm>
          <a:prstGeom prst="rect">
            <a:avLst/>
          </a:prstGeom>
          <a:noFill/>
          <a:ln w="9525">
            <a:noFill/>
            <a:miter lim="800000"/>
            <a:headEnd/>
            <a:tailEnd/>
          </a:ln>
        </p:spPr>
      </p:pic>
    </p:spTree>
    <p:extLst>
      <p:ext uri="{BB962C8B-B14F-4D97-AF65-F5344CB8AC3E}">
        <p14:creationId xmlns:p14="http://schemas.microsoft.com/office/powerpoint/2010/main" val="302307029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268760"/>
            <a:ext cx="4752528" cy="2400657"/>
          </a:xfrm>
          <a:prstGeom prst="rect">
            <a:avLst/>
          </a:prstGeom>
          <a:noFill/>
        </p:spPr>
        <p:txBody>
          <a:bodyPr wrap="square" rtlCol="0">
            <a:spAutoFit/>
          </a:bodyPr>
          <a:lstStyle/>
          <a:p>
            <a:r>
              <a:rPr lang="it-IT" sz="1600" dirty="0" smtClean="0"/>
              <a:t>For rake there usually are used two conventions:</a:t>
            </a:r>
          </a:p>
          <a:p>
            <a:pPr marL="342900" indent="-342900">
              <a:buFont typeface="+mj-lt"/>
              <a:buAutoNum type="arabicParenR"/>
            </a:pPr>
            <a:r>
              <a:rPr lang="it-IT" sz="1600" dirty="0" smtClean="0"/>
              <a:t>-180°&lt;</a:t>
            </a:r>
            <a:r>
              <a:rPr lang="el-GR" sz="1600" dirty="0" smtClean="0"/>
              <a:t>λ</a:t>
            </a:r>
            <a:r>
              <a:rPr lang="it-IT" sz="1600" dirty="0" smtClean="0"/>
              <a:t> ≤ 180° by Aki &amp; Richards, 1980</a:t>
            </a:r>
          </a:p>
          <a:p>
            <a:pPr marL="342900" indent="-342900">
              <a:buFont typeface="+mj-lt"/>
              <a:buAutoNum type="arabicParenR"/>
            </a:pPr>
            <a:r>
              <a:rPr lang="it-IT" sz="1600" dirty="0" smtClean="0"/>
              <a:t>0≤</a:t>
            </a:r>
            <a:r>
              <a:rPr lang="el-GR" sz="1600" dirty="0" smtClean="0"/>
              <a:t> λ</a:t>
            </a:r>
            <a:r>
              <a:rPr lang="it-IT" sz="1600" dirty="0" smtClean="0"/>
              <a:t>&lt;360° by Panza et al, 1973</a:t>
            </a:r>
          </a:p>
          <a:p>
            <a:pPr marL="342900" indent="-342900"/>
            <a:endParaRPr lang="it-IT" sz="1600" dirty="0" smtClean="0"/>
          </a:p>
          <a:p>
            <a:pPr marL="342900" indent="-342900"/>
            <a:endParaRPr lang="it-IT" sz="1600" dirty="0" smtClean="0"/>
          </a:p>
          <a:p>
            <a:pPr marL="342900" indent="-342900"/>
            <a:endParaRPr lang="it-IT" sz="1600" dirty="0" smtClean="0"/>
          </a:p>
          <a:p>
            <a:pPr marL="342900" indent="-342900"/>
            <a:endParaRPr lang="it-IT" dirty="0" smtClean="0"/>
          </a:p>
          <a:p>
            <a:pPr marL="342900" indent="-342900"/>
            <a:endParaRPr lang="it-IT" dirty="0" smtClean="0"/>
          </a:p>
          <a:p>
            <a:pPr marL="342900" indent="-342900"/>
            <a:r>
              <a:rPr lang="it-IT" dirty="0" smtClean="0"/>
              <a:t>		        	</a:t>
            </a:r>
            <a:endParaRPr lang="it-IT" dirty="0"/>
          </a:p>
        </p:txBody>
      </p:sp>
      <p:pic>
        <p:nvPicPr>
          <p:cNvPr id="79874" name="Picture 2"/>
          <p:cNvPicPr>
            <a:picLocks noChangeAspect="1" noChangeArrowheads="1"/>
          </p:cNvPicPr>
          <p:nvPr/>
        </p:nvPicPr>
        <p:blipFill>
          <a:blip r:embed="rId3" cstate="print"/>
          <a:srcRect/>
          <a:stretch>
            <a:fillRect/>
          </a:stretch>
        </p:blipFill>
        <p:spPr bwMode="auto">
          <a:xfrm>
            <a:off x="2123728" y="3501008"/>
            <a:ext cx="5330180" cy="3105601"/>
          </a:xfrm>
          <a:prstGeom prst="rect">
            <a:avLst/>
          </a:prstGeom>
          <a:noFill/>
          <a:ln w="9525">
            <a:noFill/>
            <a:miter lim="800000"/>
            <a:headEnd/>
            <a:tailEnd/>
          </a:ln>
        </p:spPr>
      </p:pic>
      <p:sp>
        <p:nvSpPr>
          <p:cNvPr id="11" name="Rectangle 10"/>
          <p:cNvSpPr/>
          <p:nvPr/>
        </p:nvSpPr>
        <p:spPr>
          <a:xfrm>
            <a:off x="5652120" y="2276872"/>
            <a:ext cx="4572000" cy="584775"/>
          </a:xfrm>
          <a:prstGeom prst="rect">
            <a:avLst/>
          </a:prstGeom>
        </p:spPr>
        <p:txBody>
          <a:bodyPr>
            <a:spAutoFit/>
          </a:bodyPr>
          <a:lstStyle/>
          <a:p>
            <a:pPr marL="342900" indent="-342900"/>
            <a:r>
              <a:rPr lang="it-IT" sz="1600" dirty="0" smtClean="0"/>
              <a:t>Strike-slip fault: 1)   </a:t>
            </a:r>
            <a:r>
              <a:rPr lang="el-GR" sz="1600" dirty="0" smtClean="0"/>
              <a:t>λ</a:t>
            </a:r>
            <a:r>
              <a:rPr lang="it-IT" sz="1600" dirty="0" smtClean="0"/>
              <a:t>=0° left - lateral</a:t>
            </a:r>
          </a:p>
          <a:p>
            <a:pPr marL="342900" indent="-342900"/>
            <a:r>
              <a:rPr lang="it-IT" sz="1600" dirty="0" smtClean="0"/>
              <a:t>                             2)   </a:t>
            </a:r>
            <a:r>
              <a:rPr lang="el-GR" sz="1600" dirty="0" smtClean="0"/>
              <a:t>λ</a:t>
            </a:r>
            <a:r>
              <a:rPr lang="it-IT" sz="1600" dirty="0" smtClean="0"/>
              <a:t>=180° right - lateral</a:t>
            </a:r>
          </a:p>
        </p:txBody>
      </p:sp>
      <p:sp>
        <p:nvSpPr>
          <p:cNvPr id="12" name="Rectangle 11"/>
          <p:cNvSpPr/>
          <p:nvPr/>
        </p:nvSpPr>
        <p:spPr>
          <a:xfrm>
            <a:off x="2771800" y="2276872"/>
            <a:ext cx="4572000" cy="861774"/>
          </a:xfrm>
          <a:prstGeom prst="rect">
            <a:avLst/>
          </a:prstGeom>
        </p:spPr>
        <p:txBody>
          <a:bodyPr>
            <a:spAutoFit/>
          </a:bodyPr>
          <a:lstStyle/>
          <a:p>
            <a:pPr marL="342900" indent="-342900"/>
            <a:r>
              <a:rPr lang="it-IT" sz="1600" dirty="0" smtClean="0"/>
              <a:t>Normal fault: 1)   -180°&lt;</a:t>
            </a:r>
            <a:r>
              <a:rPr lang="el-GR" sz="1600" dirty="0" smtClean="0"/>
              <a:t> λ</a:t>
            </a:r>
            <a:r>
              <a:rPr lang="it-IT" sz="1600" dirty="0" smtClean="0"/>
              <a:t>&lt;0° </a:t>
            </a:r>
          </a:p>
          <a:p>
            <a:pPr marL="342900" indent="-342900"/>
            <a:r>
              <a:rPr lang="it-IT" sz="1600" dirty="0" smtClean="0"/>
              <a:t>                         2)   180°&lt;</a:t>
            </a:r>
            <a:r>
              <a:rPr lang="el-GR" sz="1600" dirty="0" smtClean="0"/>
              <a:t> λ</a:t>
            </a:r>
            <a:r>
              <a:rPr lang="it-IT" sz="1600" dirty="0" smtClean="0"/>
              <a:t>&lt;360°</a:t>
            </a:r>
          </a:p>
          <a:p>
            <a:pPr marL="342900" indent="-342900"/>
            <a:endParaRPr lang="it-IT" dirty="0" smtClean="0"/>
          </a:p>
        </p:txBody>
      </p:sp>
      <p:sp>
        <p:nvSpPr>
          <p:cNvPr id="13" name="Rectangle 12"/>
          <p:cNvSpPr/>
          <p:nvPr/>
        </p:nvSpPr>
        <p:spPr>
          <a:xfrm>
            <a:off x="35496" y="2276872"/>
            <a:ext cx="3744416" cy="584775"/>
          </a:xfrm>
          <a:prstGeom prst="rect">
            <a:avLst/>
          </a:prstGeom>
        </p:spPr>
        <p:txBody>
          <a:bodyPr wrap="square">
            <a:spAutoFit/>
          </a:bodyPr>
          <a:lstStyle/>
          <a:p>
            <a:pPr marL="342900" indent="-342900"/>
            <a:r>
              <a:rPr lang="it-IT" sz="1600" dirty="0" smtClean="0"/>
              <a:t>Reverse fault: 1)   0°&lt;</a:t>
            </a:r>
            <a:r>
              <a:rPr lang="el-GR" sz="1600" dirty="0" smtClean="0"/>
              <a:t> λ</a:t>
            </a:r>
            <a:r>
              <a:rPr lang="it-IT" sz="1600" dirty="0" smtClean="0"/>
              <a:t>&lt;180° </a:t>
            </a:r>
          </a:p>
          <a:p>
            <a:pPr marL="342900" indent="-342900"/>
            <a:r>
              <a:rPr lang="it-IT" sz="1600" dirty="0" smtClean="0"/>
              <a:t>                         2)   0°&lt;</a:t>
            </a:r>
            <a:r>
              <a:rPr lang="el-GR" sz="1600" dirty="0" smtClean="0"/>
              <a:t> λ</a:t>
            </a:r>
            <a:r>
              <a:rPr lang="it-IT" sz="1600" dirty="0" smtClean="0"/>
              <a:t>&lt;180°</a:t>
            </a:r>
          </a:p>
        </p:txBody>
      </p:sp>
    </p:spTree>
    <p:extLst>
      <p:ext uri="{BB962C8B-B14F-4D97-AF65-F5344CB8AC3E}">
        <p14:creationId xmlns:p14="http://schemas.microsoft.com/office/powerpoint/2010/main" val="69443614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img.sparknotes.com/figures/3/31ebea601a7d05e9ec8d0854cec9b406/earthscience_f7.jpg"/>
          <p:cNvPicPr>
            <a:picLocks noChangeAspect="1" noChangeArrowheads="1"/>
          </p:cNvPicPr>
          <p:nvPr/>
        </p:nvPicPr>
        <p:blipFill>
          <a:blip r:embed="rId3" cstate="print"/>
          <a:srcRect/>
          <a:stretch>
            <a:fillRect/>
          </a:stretch>
        </p:blipFill>
        <p:spPr bwMode="auto">
          <a:xfrm>
            <a:off x="251520" y="1268760"/>
            <a:ext cx="4238625" cy="5400675"/>
          </a:xfrm>
          <a:prstGeom prst="rect">
            <a:avLst/>
          </a:prstGeom>
          <a:noFill/>
        </p:spPr>
      </p:pic>
      <p:pic>
        <p:nvPicPr>
          <p:cNvPr id="38918" name="Picture 6" descr="http://www.gns.cri.nz/var/ezwebin_site/storage/images/media/images/slips/18967-1-eng-GB/slips_large.jpg"/>
          <p:cNvPicPr>
            <a:picLocks noChangeAspect="1" noChangeArrowheads="1"/>
          </p:cNvPicPr>
          <p:nvPr/>
        </p:nvPicPr>
        <p:blipFill>
          <a:blip r:embed="rId4" cstate="print"/>
          <a:srcRect/>
          <a:stretch>
            <a:fillRect/>
          </a:stretch>
        </p:blipFill>
        <p:spPr bwMode="auto">
          <a:xfrm>
            <a:off x="4788024" y="1556792"/>
            <a:ext cx="3600400" cy="4889433"/>
          </a:xfrm>
          <a:prstGeom prst="rect">
            <a:avLst/>
          </a:prstGeom>
          <a:noFill/>
        </p:spPr>
      </p:pic>
    </p:spTree>
    <p:extLst>
      <p:ext uri="{BB962C8B-B14F-4D97-AF65-F5344CB8AC3E}">
        <p14:creationId xmlns:p14="http://schemas.microsoft.com/office/powerpoint/2010/main" val="340618234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dnr.sc.gov/geology/images/Fault_Figure.jpg"/>
          <p:cNvPicPr>
            <a:picLocks noChangeAspect="1" noChangeArrowheads="1"/>
          </p:cNvPicPr>
          <p:nvPr/>
        </p:nvPicPr>
        <p:blipFill>
          <a:blip r:embed="rId3" cstate="print"/>
          <a:srcRect/>
          <a:stretch>
            <a:fillRect/>
          </a:stretch>
        </p:blipFill>
        <p:spPr bwMode="auto">
          <a:xfrm>
            <a:off x="179512" y="1556792"/>
            <a:ext cx="8823488" cy="4752528"/>
          </a:xfrm>
          <a:prstGeom prst="rect">
            <a:avLst/>
          </a:prstGeom>
          <a:noFill/>
        </p:spPr>
      </p:pic>
    </p:spTree>
    <p:extLst>
      <p:ext uri="{BB962C8B-B14F-4D97-AF65-F5344CB8AC3E}">
        <p14:creationId xmlns:p14="http://schemas.microsoft.com/office/powerpoint/2010/main" val="96688295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www.earthonlinemedia.com/ebooks/tpe_3e/tectonics_landforms/normal_fault_labelled_diagram.jpg"/>
          <p:cNvPicPr>
            <a:picLocks noChangeAspect="1" noChangeArrowheads="1"/>
          </p:cNvPicPr>
          <p:nvPr/>
        </p:nvPicPr>
        <p:blipFill>
          <a:blip r:embed="rId3" cstate="print"/>
          <a:srcRect/>
          <a:stretch>
            <a:fillRect/>
          </a:stretch>
        </p:blipFill>
        <p:spPr bwMode="auto">
          <a:xfrm>
            <a:off x="179512" y="2132856"/>
            <a:ext cx="4008796" cy="2952328"/>
          </a:xfrm>
          <a:prstGeom prst="rect">
            <a:avLst/>
          </a:prstGeom>
          <a:noFill/>
        </p:spPr>
      </p:pic>
      <p:pic>
        <p:nvPicPr>
          <p:cNvPr id="151556" name="Picture 4" descr="http://earthquake.usgs.gov/learn/glossary/images/fault_plane.jpg"/>
          <p:cNvPicPr>
            <a:picLocks noChangeAspect="1" noChangeArrowheads="1"/>
          </p:cNvPicPr>
          <p:nvPr/>
        </p:nvPicPr>
        <p:blipFill>
          <a:blip r:embed="rId4" cstate="print"/>
          <a:srcRect/>
          <a:stretch>
            <a:fillRect/>
          </a:stretch>
        </p:blipFill>
        <p:spPr bwMode="auto">
          <a:xfrm>
            <a:off x="4716016" y="2420888"/>
            <a:ext cx="3984622" cy="2808312"/>
          </a:xfrm>
          <a:prstGeom prst="rect">
            <a:avLst/>
          </a:prstGeom>
          <a:noFill/>
        </p:spPr>
      </p:pic>
    </p:spTree>
    <p:extLst>
      <p:ext uri="{BB962C8B-B14F-4D97-AF65-F5344CB8AC3E}">
        <p14:creationId xmlns:p14="http://schemas.microsoft.com/office/powerpoint/2010/main" val="31621271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saturniancosmology.org/files/geology/Sect2_1a_files/faults1.jpg"/>
          <p:cNvPicPr>
            <a:picLocks noChangeAspect="1" noChangeArrowheads="1"/>
          </p:cNvPicPr>
          <p:nvPr/>
        </p:nvPicPr>
        <p:blipFill>
          <a:blip r:embed="rId3" cstate="print"/>
          <a:srcRect/>
          <a:stretch>
            <a:fillRect/>
          </a:stretch>
        </p:blipFill>
        <p:spPr bwMode="auto">
          <a:xfrm>
            <a:off x="4505325" y="2852936"/>
            <a:ext cx="4638675" cy="3076575"/>
          </a:xfrm>
          <a:prstGeom prst="rect">
            <a:avLst/>
          </a:prstGeom>
          <a:noFill/>
        </p:spPr>
      </p:pic>
      <p:pic>
        <p:nvPicPr>
          <p:cNvPr id="153604" name="Picture 4" descr="http://www.suu.edu/faculty/colberg/Hazards/Earthquakes/Faults.jpg"/>
          <p:cNvPicPr>
            <a:picLocks noChangeAspect="1" noChangeArrowheads="1"/>
          </p:cNvPicPr>
          <p:nvPr/>
        </p:nvPicPr>
        <p:blipFill>
          <a:blip r:embed="rId4" cstate="print"/>
          <a:srcRect/>
          <a:stretch>
            <a:fillRect/>
          </a:stretch>
        </p:blipFill>
        <p:spPr bwMode="auto">
          <a:xfrm>
            <a:off x="0" y="1628800"/>
            <a:ext cx="4655062" cy="2304256"/>
          </a:xfrm>
          <a:prstGeom prst="rect">
            <a:avLst/>
          </a:prstGeom>
          <a:noFill/>
        </p:spPr>
      </p:pic>
      <p:pic>
        <p:nvPicPr>
          <p:cNvPr id="153606" name="Picture 6" descr="http://geologycafe.com/images/faults.jpg"/>
          <p:cNvPicPr>
            <a:picLocks noChangeAspect="1" noChangeArrowheads="1"/>
          </p:cNvPicPr>
          <p:nvPr/>
        </p:nvPicPr>
        <p:blipFill>
          <a:blip r:embed="rId5" cstate="print"/>
          <a:srcRect/>
          <a:stretch>
            <a:fillRect/>
          </a:stretch>
        </p:blipFill>
        <p:spPr bwMode="auto">
          <a:xfrm>
            <a:off x="467544" y="4037373"/>
            <a:ext cx="3059832" cy="2820627"/>
          </a:xfrm>
          <a:prstGeom prst="rect">
            <a:avLst/>
          </a:prstGeom>
          <a:noFill/>
        </p:spPr>
      </p:pic>
    </p:spTree>
    <p:extLst>
      <p:ext uri="{BB962C8B-B14F-4D97-AF65-F5344CB8AC3E}">
        <p14:creationId xmlns:p14="http://schemas.microsoft.com/office/powerpoint/2010/main" val="43511726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3" cstate="print"/>
          <a:srcRect/>
          <a:stretch>
            <a:fillRect/>
          </a:stretch>
        </p:blipFill>
        <p:spPr bwMode="auto">
          <a:xfrm>
            <a:off x="4932040" y="2852936"/>
            <a:ext cx="3816145" cy="3488060"/>
          </a:xfrm>
          <a:prstGeom prst="rect">
            <a:avLst/>
          </a:prstGeom>
          <a:noFill/>
          <a:ln w="9525">
            <a:noFill/>
            <a:miter lim="800000"/>
            <a:headEnd/>
            <a:tailEnd/>
          </a:ln>
        </p:spPr>
      </p:pic>
      <p:pic>
        <p:nvPicPr>
          <p:cNvPr id="111620" name="Picture 4"/>
          <p:cNvPicPr>
            <a:picLocks noChangeAspect="1" noChangeArrowheads="1"/>
          </p:cNvPicPr>
          <p:nvPr/>
        </p:nvPicPr>
        <p:blipFill>
          <a:blip r:embed="rId4" cstate="print"/>
          <a:srcRect/>
          <a:stretch>
            <a:fillRect/>
          </a:stretch>
        </p:blipFill>
        <p:spPr bwMode="auto">
          <a:xfrm>
            <a:off x="251520" y="2852936"/>
            <a:ext cx="4104455" cy="3462372"/>
          </a:xfrm>
          <a:prstGeom prst="rect">
            <a:avLst/>
          </a:prstGeom>
          <a:noFill/>
          <a:ln w="9525">
            <a:noFill/>
            <a:miter lim="800000"/>
            <a:headEnd/>
            <a:tailEnd/>
          </a:ln>
        </p:spPr>
      </p:pic>
      <p:sp>
        <p:nvSpPr>
          <p:cNvPr id="12" name="TextBox 11"/>
          <p:cNvSpPr txBox="1"/>
          <p:nvPr/>
        </p:nvSpPr>
        <p:spPr>
          <a:xfrm>
            <a:off x="107505" y="1412776"/>
            <a:ext cx="8928992" cy="830997"/>
          </a:xfrm>
          <a:prstGeom prst="rect">
            <a:avLst/>
          </a:prstGeom>
          <a:noFill/>
        </p:spPr>
        <p:txBody>
          <a:bodyPr wrap="square" rtlCol="0">
            <a:spAutoFit/>
          </a:bodyPr>
          <a:lstStyle/>
          <a:p>
            <a:pPr algn="just"/>
            <a:r>
              <a:rPr lang="it-IT" sz="1600" dirty="0" smtClean="0"/>
              <a:t>The lower hemisphere of the focal sphere can be plotted into a plane via a stereographic projection referred to as a stereonet. On a stereonet, lines and planes which pass through the centre of the focal sphere plot as points and lines respectively.</a:t>
            </a:r>
            <a:endParaRPr lang="it-IT" sz="1600" dirty="0"/>
          </a:p>
        </p:txBody>
      </p:sp>
    </p:spTree>
    <p:extLst>
      <p:ext uri="{BB962C8B-B14F-4D97-AF65-F5344CB8AC3E}">
        <p14:creationId xmlns:p14="http://schemas.microsoft.com/office/powerpoint/2010/main" val="427865149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504" y="1268760"/>
            <a:ext cx="8784976" cy="2554545"/>
          </a:xfrm>
          <a:prstGeom prst="rect">
            <a:avLst/>
          </a:prstGeom>
          <a:noFill/>
        </p:spPr>
        <p:txBody>
          <a:bodyPr wrap="square" rtlCol="0">
            <a:spAutoFit/>
          </a:bodyPr>
          <a:lstStyle/>
          <a:p>
            <a:pPr algn="just"/>
            <a:r>
              <a:rPr lang="it-IT" sz="1600" dirty="0" smtClean="0"/>
              <a:t>Note that it is only intersections between lines or planes and the focal sphere that are projected. For example a vertically dipping N-S plane plots as a straight line through the centre. If the plane dips at an angle, then it will plot along one of the meridians of the stereonet. Planes striking at different azimuths can be plotted in a similar way by rotating the stereonet. It is also straight forward to plot planes perpendicular to a given plane; simply rotate the stereoner so that the plane lies on a meridian, and find the point on the equator 90° from the intersection of the plane with equator. This point is the pole of the plane. The pole to a plane represents where the normal to the plane intersects the sphere.  Any plane perpendicular to the original plane must contain the pole.</a:t>
            </a:r>
          </a:p>
          <a:p>
            <a:pPr algn="just"/>
            <a:endParaRPr lang="it-IT" sz="1600" dirty="0" smtClean="0"/>
          </a:p>
          <a:p>
            <a:pPr algn="just"/>
            <a:endParaRPr lang="it-IT" sz="1600" dirty="0"/>
          </a:p>
        </p:txBody>
      </p:sp>
      <p:pic>
        <p:nvPicPr>
          <p:cNvPr id="112643" name="Picture 3"/>
          <p:cNvPicPr>
            <a:picLocks noChangeAspect="1" noChangeArrowheads="1"/>
          </p:cNvPicPr>
          <p:nvPr/>
        </p:nvPicPr>
        <p:blipFill>
          <a:blip r:embed="rId3" cstate="print"/>
          <a:srcRect/>
          <a:stretch>
            <a:fillRect/>
          </a:stretch>
        </p:blipFill>
        <p:spPr bwMode="auto">
          <a:xfrm>
            <a:off x="395536" y="3501008"/>
            <a:ext cx="3496419" cy="3246675"/>
          </a:xfrm>
          <a:prstGeom prst="rect">
            <a:avLst/>
          </a:prstGeom>
          <a:noFill/>
          <a:ln w="9525">
            <a:noFill/>
            <a:miter lim="800000"/>
            <a:headEnd/>
            <a:tailEnd/>
          </a:ln>
        </p:spPr>
      </p:pic>
      <p:pic>
        <p:nvPicPr>
          <p:cNvPr id="112644" name="Picture 4"/>
          <p:cNvPicPr>
            <a:picLocks noChangeAspect="1" noChangeArrowheads="1"/>
          </p:cNvPicPr>
          <p:nvPr/>
        </p:nvPicPr>
        <p:blipFill>
          <a:blip r:embed="rId4" cstate="print"/>
          <a:srcRect/>
          <a:stretch>
            <a:fillRect/>
          </a:stretch>
        </p:blipFill>
        <p:spPr bwMode="auto">
          <a:xfrm>
            <a:off x="5292080" y="3212976"/>
            <a:ext cx="3318495" cy="3459707"/>
          </a:xfrm>
          <a:prstGeom prst="rect">
            <a:avLst/>
          </a:prstGeom>
          <a:noFill/>
          <a:ln w="9525">
            <a:noFill/>
            <a:miter lim="800000"/>
            <a:headEnd/>
            <a:tailEnd/>
          </a:ln>
        </p:spPr>
      </p:pic>
    </p:spTree>
    <p:extLst>
      <p:ext uri="{BB962C8B-B14F-4D97-AF65-F5344CB8AC3E}">
        <p14:creationId xmlns:p14="http://schemas.microsoft.com/office/powerpoint/2010/main" val="289535045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a:t>
            </a:fld>
            <a:endParaRPr lang="it-IT" sz="1400" b="1" dirty="0"/>
          </a:p>
        </p:txBody>
      </p:sp>
      <p:sp>
        <p:nvSpPr>
          <p:cNvPr id="11" name="Rectangle 3"/>
          <p:cNvSpPr>
            <a:spLocks noChangeArrowheads="1"/>
          </p:cNvSpPr>
          <p:nvPr/>
        </p:nvSpPr>
        <p:spPr bwMode="auto">
          <a:xfrm>
            <a:off x="186443" y="1412776"/>
            <a:ext cx="6337300" cy="3046988"/>
          </a:xfrm>
          <a:prstGeom prst="rect">
            <a:avLst/>
          </a:prstGeom>
          <a:noFill/>
          <a:ln w="9525">
            <a:noFill/>
            <a:miter lim="800000"/>
            <a:headEnd/>
            <a:tailEnd/>
          </a:ln>
        </p:spPr>
        <p:txBody>
          <a:bodyPr>
            <a:spAutoFit/>
          </a:bodyPr>
          <a:lstStyle/>
          <a:p>
            <a:pPr algn="just">
              <a:buFontTx/>
              <a:buChar char="•"/>
            </a:pPr>
            <a:r>
              <a:rPr lang="en-US" sz="1600" b="0" dirty="0">
                <a:latin typeface="+mj-lt"/>
              </a:rPr>
              <a:t> An alternative model of the earthquake source is to represent it by a pair of orthogonal couples</a:t>
            </a:r>
            <a:r>
              <a:rPr lang="en-US" sz="1600" b="0" dirty="0" smtClean="0">
                <a:latin typeface="+mj-lt"/>
              </a:rPr>
              <a:t>.</a:t>
            </a:r>
          </a:p>
          <a:p>
            <a:pPr algn="just">
              <a:buFontTx/>
              <a:buChar char="•"/>
            </a:pPr>
            <a:endParaRPr lang="en-US" sz="1600" b="0" dirty="0">
              <a:latin typeface="+mj-lt"/>
            </a:endParaRPr>
          </a:p>
          <a:p>
            <a:pPr algn="just">
              <a:buFontTx/>
              <a:buChar char="•"/>
            </a:pPr>
            <a:r>
              <a:rPr lang="en-US" sz="1600" b="0" dirty="0">
                <a:latin typeface="+mj-lt"/>
              </a:rPr>
              <a:t>The </a:t>
            </a:r>
            <a:r>
              <a:rPr lang="en-US" sz="1600" b="0" u="sng" dirty="0">
                <a:solidFill>
                  <a:srgbClr val="FF0000"/>
                </a:solidFill>
                <a:latin typeface="+mj-lt"/>
              </a:rPr>
              <a:t>double-couple</a:t>
            </a:r>
            <a:r>
              <a:rPr lang="en-US" sz="1600" b="0" dirty="0">
                <a:latin typeface="+mj-lt"/>
              </a:rPr>
              <a:t> source gives the same form of radiation pattern for P-waves as the single-couple source, but the radiation pattern for S-waves is </a:t>
            </a:r>
            <a:r>
              <a:rPr lang="en-US" sz="1600" b="0" dirty="0" err="1">
                <a:latin typeface="+mj-lt"/>
              </a:rPr>
              <a:t>quadrupolar</a:t>
            </a:r>
            <a:r>
              <a:rPr lang="en-US" sz="1600" b="0" dirty="0">
                <a:latin typeface="+mj-lt"/>
              </a:rPr>
              <a:t> instead of dipolar. </a:t>
            </a:r>
            <a:endParaRPr lang="en-US" sz="1600" b="0" dirty="0" smtClean="0">
              <a:latin typeface="+mj-lt"/>
            </a:endParaRPr>
          </a:p>
          <a:p>
            <a:pPr algn="just">
              <a:buFontTx/>
              <a:buChar char="•"/>
            </a:pPr>
            <a:endParaRPr lang="en-US" sz="1600" b="0" dirty="0">
              <a:latin typeface="+mj-lt"/>
            </a:endParaRPr>
          </a:p>
          <a:p>
            <a:pPr algn="just">
              <a:buFontTx/>
              <a:buChar char="•"/>
            </a:pPr>
            <a:r>
              <a:rPr lang="en-US" sz="1600" b="0" dirty="0">
                <a:latin typeface="+mj-lt"/>
              </a:rPr>
              <a:t> This difference in the S-wave characteristics enables the seismologist to determine which of the two earthquake source models is applicable. S-waves arrive later than P-waves, so their first motions must be resolved from the background noise of earlier arrivals. They can be observed and are consistent with the </a:t>
            </a:r>
            <a:r>
              <a:rPr lang="en-US" sz="1600" b="0" u="sng" dirty="0">
                <a:solidFill>
                  <a:srgbClr val="FF0000"/>
                </a:solidFill>
                <a:latin typeface="+mj-lt"/>
              </a:rPr>
              <a:t>double-couple model</a:t>
            </a:r>
            <a:r>
              <a:rPr lang="en-US" sz="1600" b="0" dirty="0">
                <a:solidFill>
                  <a:srgbClr val="FF0000"/>
                </a:solidFill>
                <a:latin typeface="+mj-lt"/>
              </a:rPr>
              <a:t> </a:t>
            </a:r>
            <a:r>
              <a:rPr lang="en-US" sz="1600" b="0" dirty="0">
                <a:latin typeface="+mj-lt"/>
              </a:rPr>
              <a:t>.</a:t>
            </a:r>
          </a:p>
        </p:txBody>
      </p:sp>
      <p:sp>
        <p:nvSpPr>
          <p:cNvPr id="13" name="Rectangle 6"/>
          <p:cNvSpPr>
            <a:spLocks noChangeArrowheads="1"/>
          </p:cNvSpPr>
          <p:nvPr/>
        </p:nvSpPr>
        <p:spPr bwMode="auto">
          <a:xfrm>
            <a:off x="88900" y="4925486"/>
            <a:ext cx="8964613" cy="1815882"/>
          </a:xfrm>
          <a:prstGeom prst="rect">
            <a:avLst/>
          </a:prstGeom>
          <a:noFill/>
          <a:ln w="9525">
            <a:noFill/>
            <a:miter lim="800000"/>
            <a:headEnd/>
            <a:tailEnd/>
          </a:ln>
        </p:spPr>
        <p:txBody>
          <a:bodyPr>
            <a:spAutoFit/>
          </a:bodyPr>
          <a:lstStyle/>
          <a:p>
            <a:pPr algn="just"/>
            <a:r>
              <a:rPr lang="en-US" sz="1600" b="0" dirty="0">
                <a:latin typeface="+mj-lt"/>
              </a:rPr>
              <a:t>Note that the maximum P-wave amplitudes occur at </a:t>
            </a:r>
            <a:r>
              <a:rPr lang="en-US" sz="1600" b="0" dirty="0">
                <a:solidFill>
                  <a:srgbClr val="FF0000"/>
                </a:solidFill>
                <a:latin typeface="+mj-lt"/>
              </a:rPr>
              <a:t>45°</a:t>
            </a:r>
            <a:r>
              <a:rPr lang="en-US" sz="1600" b="0" dirty="0">
                <a:latin typeface="+mj-lt"/>
              </a:rPr>
              <a:t> to the fault plane. The directions of maximum amplitude in the </a:t>
            </a:r>
            <a:r>
              <a:rPr lang="en-US" sz="1600" b="0" dirty="0" err="1">
                <a:latin typeface="+mj-lt"/>
              </a:rPr>
              <a:t>compressional</a:t>
            </a:r>
            <a:r>
              <a:rPr lang="en-US" sz="1600" b="0" dirty="0">
                <a:latin typeface="+mj-lt"/>
              </a:rPr>
              <a:t> and dilatational fields define the </a:t>
            </a:r>
            <a:r>
              <a:rPr lang="en-US" sz="1600" b="0" dirty="0">
                <a:solidFill>
                  <a:srgbClr val="FF0000"/>
                </a:solidFill>
                <a:latin typeface="+mj-lt"/>
              </a:rPr>
              <a:t>T-axis</a:t>
            </a:r>
            <a:r>
              <a:rPr lang="en-US" sz="1600" b="0" dirty="0">
                <a:latin typeface="+mj-lt"/>
              </a:rPr>
              <a:t> and </a:t>
            </a:r>
            <a:r>
              <a:rPr lang="en-US" sz="1600" b="0" dirty="0">
                <a:solidFill>
                  <a:srgbClr val="FF0000"/>
                </a:solidFill>
                <a:latin typeface="+mj-lt"/>
              </a:rPr>
              <a:t>P-axis</a:t>
            </a:r>
            <a:r>
              <a:rPr lang="en-US" sz="1600" b="0" dirty="0">
                <a:latin typeface="+mj-lt"/>
              </a:rPr>
              <a:t>, respectively. Here T and P imply “tension” and “compression,” respectively, the stress conditions before faulting.  Geometrically the P- and T-axes are the bisectors of the angles between the fault-plane and auxiliary plane. </a:t>
            </a:r>
            <a:r>
              <a:rPr lang="en-US" sz="1600" b="0" u="sng" dirty="0">
                <a:solidFill>
                  <a:srgbClr val="FF0000"/>
                </a:solidFill>
                <a:latin typeface="+mj-lt"/>
              </a:rPr>
              <a:t>The orientations of these axes and of the fault-plane and auxiliary plane can be obtained even for distant earthquakes by analyzing the directions of first motions recorded in seismograms of the events. The analysis is called a fault-plane solution, or focal mechanism solution.</a:t>
            </a:r>
          </a:p>
        </p:txBody>
      </p:sp>
      <p:pic>
        <p:nvPicPr>
          <p:cNvPr id="14" name="Picture 7"/>
          <p:cNvPicPr>
            <a:picLocks noChangeAspect="1" noChangeArrowheads="1"/>
          </p:cNvPicPr>
          <p:nvPr/>
        </p:nvPicPr>
        <p:blipFill>
          <a:blip r:embed="rId2" cstate="print"/>
          <a:srcRect/>
          <a:stretch>
            <a:fillRect/>
          </a:stretch>
        </p:blipFill>
        <p:spPr bwMode="auto">
          <a:xfrm>
            <a:off x="6970713" y="1196826"/>
            <a:ext cx="2006600" cy="38163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9622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dissolv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ssolv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971600" y="1196752"/>
            <a:ext cx="7062036" cy="5661248"/>
          </a:xfrm>
          <a:prstGeom prst="rect">
            <a:avLst/>
          </a:prstGeom>
          <a:noFill/>
          <a:ln w="9525">
            <a:noFill/>
            <a:miter lim="800000"/>
            <a:headEnd/>
            <a:tailEnd/>
          </a:ln>
        </p:spPr>
      </p:pic>
    </p:spTree>
    <p:extLst>
      <p:ext uri="{BB962C8B-B14F-4D97-AF65-F5344CB8AC3E}">
        <p14:creationId xmlns:p14="http://schemas.microsoft.com/office/powerpoint/2010/main" val="396422680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1412776"/>
            <a:ext cx="9143999" cy="5342067"/>
          </a:xfrm>
          <a:prstGeom prst="rect">
            <a:avLst/>
          </a:prstGeom>
          <a:noFill/>
          <a:ln w="9525">
            <a:noFill/>
            <a:miter lim="800000"/>
            <a:headEnd/>
            <a:tailEnd/>
          </a:ln>
        </p:spPr>
      </p:pic>
    </p:spTree>
    <p:extLst>
      <p:ext uri="{BB962C8B-B14F-4D97-AF65-F5344CB8AC3E}">
        <p14:creationId xmlns:p14="http://schemas.microsoft.com/office/powerpoint/2010/main" val="411521719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print"/>
          <a:srcRect/>
          <a:stretch>
            <a:fillRect/>
          </a:stretch>
        </p:blipFill>
        <p:spPr bwMode="auto">
          <a:xfrm>
            <a:off x="1043608" y="1412776"/>
            <a:ext cx="7443247" cy="5103550"/>
          </a:xfrm>
          <a:prstGeom prst="rect">
            <a:avLst/>
          </a:prstGeom>
          <a:noFill/>
          <a:ln w="9525">
            <a:noFill/>
            <a:miter lim="800000"/>
            <a:headEnd/>
            <a:tailEnd/>
          </a:ln>
        </p:spPr>
      </p:pic>
    </p:spTree>
    <p:extLst>
      <p:ext uri="{BB962C8B-B14F-4D97-AF65-F5344CB8AC3E}">
        <p14:creationId xmlns:p14="http://schemas.microsoft.com/office/powerpoint/2010/main" val="260861139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504056" y="1340768"/>
            <a:ext cx="8244408" cy="5374565"/>
          </a:xfrm>
          <a:prstGeom prst="rect">
            <a:avLst/>
          </a:prstGeom>
          <a:noFill/>
          <a:ln w="9525">
            <a:noFill/>
            <a:miter lim="800000"/>
            <a:headEnd/>
            <a:tailEnd/>
          </a:ln>
        </p:spPr>
      </p:pic>
    </p:spTree>
    <p:extLst>
      <p:ext uri="{BB962C8B-B14F-4D97-AF65-F5344CB8AC3E}">
        <p14:creationId xmlns:p14="http://schemas.microsoft.com/office/powerpoint/2010/main" val="28155495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251520" y="1628800"/>
            <a:ext cx="8748464" cy="4858337"/>
          </a:xfrm>
          <a:prstGeom prst="rect">
            <a:avLst/>
          </a:prstGeom>
          <a:noFill/>
          <a:ln w="9525">
            <a:noFill/>
            <a:miter lim="800000"/>
            <a:headEnd/>
            <a:tailEnd/>
          </a:ln>
        </p:spPr>
      </p:pic>
    </p:spTree>
    <p:extLst>
      <p:ext uri="{BB962C8B-B14F-4D97-AF65-F5344CB8AC3E}">
        <p14:creationId xmlns:p14="http://schemas.microsoft.com/office/powerpoint/2010/main" val="312507711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1344058" y="1196752"/>
            <a:ext cx="6468302" cy="5661248"/>
          </a:xfrm>
          <a:prstGeom prst="rect">
            <a:avLst/>
          </a:prstGeom>
          <a:noFill/>
          <a:ln w="9525">
            <a:noFill/>
            <a:miter lim="800000"/>
            <a:headEnd/>
            <a:tailEnd/>
          </a:ln>
        </p:spPr>
      </p:pic>
    </p:spTree>
    <p:extLst>
      <p:ext uri="{BB962C8B-B14F-4D97-AF65-F5344CB8AC3E}">
        <p14:creationId xmlns:p14="http://schemas.microsoft.com/office/powerpoint/2010/main" val="357965813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179512" y="1268760"/>
            <a:ext cx="8784976" cy="5269474"/>
          </a:xfrm>
          <a:prstGeom prst="rect">
            <a:avLst/>
          </a:prstGeom>
          <a:noFill/>
          <a:ln w="9525">
            <a:noFill/>
            <a:miter lim="800000"/>
            <a:headEnd/>
            <a:tailEnd/>
          </a:ln>
        </p:spPr>
      </p:pic>
    </p:spTree>
    <p:extLst>
      <p:ext uri="{BB962C8B-B14F-4D97-AF65-F5344CB8AC3E}">
        <p14:creationId xmlns:p14="http://schemas.microsoft.com/office/powerpoint/2010/main" val="294528383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0" y="2060848"/>
            <a:ext cx="9122860" cy="3888432"/>
          </a:xfrm>
          <a:prstGeom prst="rect">
            <a:avLst/>
          </a:prstGeom>
          <a:noFill/>
          <a:ln w="9525">
            <a:noFill/>
            <a:miter lim="800000"/>
            <a:headEnd/>
            <a:tailEnd/>
          </a:ln>
        </p:spPr>
      </p:pic>
    </p:spTree>
    <p:extLst>
      <p:ext uri="{BB962C8B-B14F-4D97-AF65-F5344CB8AC3E}">
        <p14:creationId xmlns:p14="http://schemas.microsoft.com/office/powerpoint/2010/main" val="307818926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899592" y="1268760"/>
            <a:ext cx="7128792" cy="5426793"/>
          </a:xfrm>
          <a:prstGeom prst="rect">
            <a:avLst/>
          </a:prstGeom>
          <a:noFill/>
          <a:ln w="9525">
            <a:noFill/>
            <a:miter lim="800000"/>
            <a:headEnd/>
            <a:tailEnd/>
          </a:ln>
        </p:spPr>
      </p:pic>
    </p:spTree>
    <p:extLst>
      <p:ext uri="{BB962C8B-B14F-4D97-AF65-F5344CB8AC3E}">
        <p14:creationId xmlns:p14="http://schemas.microsoft.com/office/powerpoint/2010/main" val="259542285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rot="5400000">
            <a:off x="1791776" y="232561"/>
            <a:ext cx="5560449" cy="7632848"/>
          </a:xfrm>
          <a:prstGeom prst="rect">
            <a:avLst/>
          </a:prstGeom>
          <a:noFill/>
          <a:ln w="9525">
            <a:noFill/>
            <a:miter lim="800000"/>
            <a:headEnd/>
            <a:tailEnd/>
          </a:ln>
        </p:spPr>
      </p:pic>
    </p:spTree>
    <p:extLst>
      <p:ext uri="{BB962C8B-B14F-4D97-AF65-F5344CB8AC3E}">
        <p14:creationId xmlns:p14="http://schemas.microsoft.com/office/powerpoint/2010/main" val="183109081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4</a:t>
            </a:fld>
            <a:endParaRPr lang="it-IT" sz="1400" b="1" dirty="0"/>
          </a:p>
        </p:txBody>
      </p:sp>
      <p:sp>
        <p:nvSpPr>
          <p:cNvPr id="12" name="Rectangle 3"/>
          <p:cNvSpPr>
            <a:spLocks noChangeArrowheads="1"/>
          </p:cNvSpPr>
          <p:nvPr/>
        </p:nvSpPr>
        <p:spPr bwMode="auto">
          <a:xfrm>
            <a:off x="179388" y="1254819"/>
            <a:ext cx="5329237" cy="2462213"/>
          </a:xfrm>
          <a:prstGeom prst="rect">
            <a:avLst/>
          </a:prstGeom>
          <a:noFill/>
          <a:ln w="9525">
            <a:noFill/>
            <a:miter lim="800000"/>
            <a:headEnd/>
            <a:tailEnd/>
          </a:ln>
        </p:spPr>
        <p:txBody>
          <a:bodyPr>
            <a:spAutoFit/>
          </a:bodyPr>
          <a:lstStyle/>
          <a:p>
            <a:pPr algn="just">
              <a:buFontTx/>
              <a:buChar char="•"/>
            </a:pPr>
            <a:r>
              <a:rPr lang="en-US" sz="1400" b="0" dirty="0">
                <a:latin typeface="+mj-lt"/>
              </a:rPr>
              <a:t> The ray path along which a P-wave travels from an earthquake</a:t>
            </a:r>
          </a:p>
          <a:p>
            <a:pPr algn="just"/>
            <a:r>
              <a:rPr lang="en-US" sz="1400" b="0" dirty="0">
                <a:latin typeface="+mj-lt"/>
              </a:rPr>
              <a:t>to the seismogram is curved because of the variation of seismic velocity with depth. The first step in the </a:t>
            </a:r>
            <a:r>
              <a:rPr lang="en-US" sz="1400" b="0" dirty="0" smtClean="0">
                <a:latin typeface="+mj-lt"/>
              </a:rPr>
              <a:t>fault plane </a:t>
            </a:r>
            <a:r>
              <a:rPr lang="en-US" sz="1400" b="0" dirty="0">
                <a:latin typeface="+mj-lt"/>
              </a:rPr>
              <a:t>solution is to trace the ray back to its source. A fictitious small sphere is imagined to surround the focus and the point at which the ray intersects its surface is computed with the aid of standardized tables of seismic P wave velocity within the Earth. </a:t>
            </a:r>
          </a:p>
          <a:p>
            <a:pPr algn="just">
              <a:buFontTx/>
              <a:buChar char="•"/>
            </a:pPr>
            <a:r>
              <a:rPr lang="en-US" sz="1400" b="0" dirty="0">
                <a:latin typeface="+mj-lt"/>
              </a:rPr>
              <a:t> The azimuth and dip of the angle of departure of the ray from the earthquake focus are calculated and plotted as a point on the lower hemisphere of the small sphere. This direction is then projected onto the horizontal plane through the epicenter. </a:t>
            </a:r>
          </a:p>
        </p:txBody>
      </p:sp>
      <p:sp>
        <p:nvSpPr>
          <p:cNvPr id="15" name="Rectangle 4"/>
          <p:cNvSpPr>
            <a:spLocks noChangeArrowheads="1"/>
          </p:cNvSpPr>
          <p:nvPr/>
        </p:nvSpPr>
        <p:spPr bwMode="auto">
          <a:xfrm>
            <a:off x="179388" y="3824288"/>
            <a:ext cx="8964612" cy="2462213"/>
          </a:xfrm>
          <a:prstGeom prst="rect">
            <a:avLst/>
          </a:prstGeom>
          <a:noFill/>
          <a:ln w="9525">
            <a:noFill/>
            <a:miter lim="800000"/>
            <a:headEnd/>
            <a:tailEnd/>
          </a:ln>
        </p:spPr>
        <p:txBody>
          <a:bodyPr>
            <a:spAutoFit/>
          </a:bodyPr>
          <a:lstStyle/>
          <a:p>
            <a:pPr algn="just">
              <a:buFontTx/>
              <a:buChar char="•"/>
            </a:pPr>
            <a:r>
              <a:rPr lang="en-US" sz="1400" b="0" dirty="0">
                <a:latin typeface="+mj-lt"/>
              </a:rPr>
              <a:t> The projection of the entire lower hemisphere is called a stereogram. The direction of the ray is marked with a solid point if the first motion was a push away from the focus (i.e., the station lies in the field of compression). An open point indicates that the first motion was a tug towards the focus (i.e., the station lies in the field of dilatation). First-motion data of any event are usually available from several seismic stations that lie in different directions from the focus. The solid and open points on the stereogram usually fall in distinct fields of compression and dilatation.</a:t>
            </a:r>
          </a:p>
          <a:p>
            <a:pPr algn="just">
              <a:buFontTx/>
              <a:buChar char="•"/>
            </a:pPr>
            <a:r>
              <a:rPr lang="en-US" sz="1400" b="0" dirty="0">
                <a:latin typeface="+mj-lt"/>
              </a:rPr>
              <a:t> Two mutually orthogonal planes are now drawn so as to delineate these fields as well as possible. The fit is best made mathematically by a </a:t>
            </a:r>
            <a:r>
              <a:rPr lang="en-US" sz="1400" b="0" dirty="0" smtClean="0">
                <a:latin typeface="+mj-lt"/>
              </a:rPr>
              <a:t>least square </a:t>
            </a:r>
            <a:r>
              <a:rPr lang="en-US" sz="1400" b="0" dirty="0">
                <a:latin typeface="+mj-lt"/>
              </a:rPr>
              <a:t>technique, but often a visual fit is obvious and sufficient. The two mutually orthogonal planes correspond to the </a:t>
            </a:r>
            <a:r>
              <a:rPr lang="en-US" sz="1400" b="0" u="sng" dirty="0">
                <a:latin typeface="+mj-lt"/>
              </a:rPr>
              <a:t>fault-plane and the auxiliary plane</a:t>
            </a:r>
            <a:r>
              <a:rPr lang="en-US" sz="1400" b="0" dirty="0">
                <a:latin typeface="+mj-lt"/>
              </a:rPr>
              <a:t>, although it is not possible to decide which is the active fault-plane from the seismic data alone. The regions of the stereogram corresponding to </a:t>
            </a:r>
            <a:r>
              <a:rPr lang="en-US" sz="1400" b="0" dirty="0" err="1">
                <a:latin typeface="+mj-lt"/>
              </a:rPr>
              <a:t>compressional</a:t>
            </a:r>
            <a:r>
              <a:rPr lang="en-US" sz="1400" b="0" dirty="0">
                <a:latin typeface="+mj-lt"/>
              </a:rPr>
              <a:t> first motions are usually shaded to distinguish them from the regions of dilatational first motions. The P- and T-axes are the lines that bisect the angles between the fault-plane and auxiliary plane in the fields of dilatation and compression, respectively</a:t>
            </a:r>
          </a:p>
        </p:txBody>
      </p:sp>
      <p:pic>
        <p:nvPicPr>
          <p:cNvPr id="16" name="Picture 6"/>
          <p:cNvPicPr>
            <a:picLocks noChangeAspect="1" noChangeArrowheads="1"/>
          </p:cNvPicPr>
          <p:nvPr/>
        </p:nvPicPr>
        <p:blipFill>
          <a:blip r:embed="rId2" cstate="print"/>
          <a:srcRect/>
          <a:stretch>
            <a:fillRect/>
          </a:stretch>
        </p:blipFill>
        <p:spPr bwMode="auto">
          <a:xfrm>
            <a:off x="5652120" y="1412776"/>
            <a:ext cx="3340100" cy="24066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8215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dissolv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dissolve">
                                      <p:cBhvr>
                                        <p:cTn id="3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0" y="1556792"/>
            <a:ext cx="9088920" cy="4824536"/>
          </a:xfrm>
          <a:prstGeom prst="rect">
            <a:avLst/>
          </a:prstGeom>
          <a:noFill/>
          <a:ln w="9525">
            <a:noFill/>
            <a:miter lim="800000"/>
            <a:headEnd/>
            <a:tailEnd/>
          </a:ln>
        </p:spPr>
      </p:pic>
      <p:pic>
        <p:nvPicPr>
          <p:cNvPr id="74755" name="Picture 3"/>
          <p:cNvPicPr>
            <a:picLocks noChangeAspect="1" noChangeArrowheads="1"/>
          </p:cNvPicPr>
          <p:nvPr/>
        </p:nvPicPr>
        <p:blipFill>
          <a:blip r:embed="rId4" cstate="print"/>
          <a:srcRect/>
          <a:stretch>
            <a:fillRect/>
          </a:stretch>
        </p:blipFill>
        <p:spPr bwMode="auto">
          <a:xfrm>
            <a:off x="2123728" y="6021288"/>
            <a:ext cx="5191125" cy="476250"/>
          </a:xfrm>
          <a:prstGeom prst="rect">
            <a:avLst/>
          </a:prstGeom>
          <a:noFill/>
          <a:ln w="9525">
            <a:noFill/>
            <a:miter lim="800000"/>
            <a:headEnd/>
            <a:tailEnd/>
          </a:ln>
        </p:spPr>
      </p:pic>
    </p:spTree>
    <p:extLst>
      <p:ext uri="{BB962C8B-B14F-4D97-AF65-F5344CB8AC3E}">
        <p14:creationId xmlns:p14="http://schemas.microsoft.com/office/powerpoint/2010/main" val="3276315629"/>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539552" y="1628800"/>
            <a:ext cx="7905750" cy="4752975"/>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0" y="1916832"/>
            <a:ext cx="3573832" cy="3384376"/>
          </a:xfrm>
          <a:prstGeom prst="rect">
            <a:avLst/>
          </a:prstGeom>
          <a:noFill/>
          <a:ln w="9525">
            <a:noFill/>
            <a:miter lim="800000"/>
            <a:headEnd/>
            <a:tailEnd/>
          </a:ln>
        </p:spPr>
      </p:pic>
    </p:spTree>
    <p:extLst>
      <p:ext uri="{BB962C8B-B14F-4D97-AF65-F5344CB8AC3E}">
        <p14:creationId xmlns:p14="http://schemas.microsoft.com/office/powerpoint/2010/main" val="350343462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ocal mechanism 01.jpg"/>
          <p:cNvPicPr>
            <a:picLocks noChangeAspect="1" noChangeArrowheads="1"/>
          </p:cNvPicPr>
          <p:nvPr/>
        </p:nvPicPr>
        <p:blipFill>
          <a:blip r:embed="rId3" cstate="print"/>
          <a:srcRect/>
          <a:stretch>
            <a:fillRect/>
          </a:stretch>
        </p:blipFill>
        <p:spPr bwMode="auto">
          <a:xfrm>
            <a:off x="611559" y="1628800"/>
            <a:ext cx="7802309" cy="5112568"/>
          </a:xfrm>
          <a:prstGeom prst="rect">
            <a:avLst/>
          </a:prstGeom>
          <a:noFill/>
        </p:spPr>
      </p:pic>
    </p:spTree>
    <p:extLst>
      <p:ext uri="{BB962C8B-B14F-4D97-AF65-F5344CB8AC3E}">
        <p14:creationId xmlns:p14="http://schemas.microsoft.com/office/powerpoint/2010/main" val="3804353690"/>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1619672" y="1190645"/>
            <a:ext cx="5544616" cy="5667355"/>
          </a:xfrm>
          <a:prstGeom prst="rect">
            <a:avLst/>
          </a:prstGeom>
          <a:noFill/>
          <a:ln w="9525">
            <a:noFill/>
            <a:miter lim="800000"/>
            <a:headEnd/>
            <a:tailEnd/>
          </a:ln>
        </p:spPr>
      </p:pic>
    </p:spTree>
    <p:extLst>
      <p:ext uri="{BB962C8B-B14F-4D97-AF65-F5344CB8AC3E}">
        <p14:creationId xmlns:p14="http://schemas.microsoft.com/office/powerpoint/2010/main" val="42330917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http://earthquake.usgs.gov/learn/topics/images/beachball.gif"/>
          <p:cNvPicPr>
            <a:picLocks noChangeAspect="1" noChangeArrowheads="1"/>
          </p:cNvPicPr>
          <p:nvPr/>
        </p:nvPicPr>
        <p:blipFill>
          <a:blip r:embed="rId3" cstate="print"/>
          <a:srcRect/>
          <a:stretch>
            <a:fillRect/>
          </a:stretch>
        </p:blipFill>
        <p:spPr bwMode="auto">
          <a:xfrm>
            <a:off x="2174094" y="1196752"/>
            <a:ext cx="4342122" cy="5661248"/>
          </a:xfrm>
          <a:prstGeom prst="rect">
            <a:avLst/>
          </a:prstGeom>
          <a:noFill/>
        </p:spPr>
      </p:pic>
    </p:spTree>
    <p:extLst>
      <p:ext uri="{BB962C8B-B14F-4D97-AF65-F5344CB8AC3E}">
        <p14:creationId xmlns:p14="http://schemas.microsoft.com/office/powerpoint/2010/main" val="56728591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1187624" y="1340768"/>
            <a:ext cx="6130914" cy="5517232"/>
          </a:xfrm>
          <a:prstGeom prst="rect">
            <a:avLst/>
          </a:prstGeom>
          <a:noFill/>
          <a:ln w="9525">
            <a:noFill/>
            <a:miter lim="800000"/>
            <a:headEnd/>
            <a:tailEnd/>
          </a:ln>
        </p:spPr>
      </p:pic>
    </p:spTree>
    <p:extLst>
      <p:ext uri="{BB962C8B-B14F-4D97-AF65-F5344CB8AC3E}">
        <p14:creationId xmlns:p14="http://schemas.microsoft.com/office/powerpoint/2010/main" val="1234229333"/>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259632" y="692696"/>
            <a:ext cx="7056784" cy="5575643"/>
          </a:xfrm>
          <a:prstGeom prst="rect">
            <a:avLst/>
          </a:prstGeom>
          <a:noFill/>
          <a:ln w="9525">
            <a:noFill/>
            <a:miter lim="800000"/>
            <a:headEnd/>
            <a:tailEnd/>
          </a:ln>
        </p:spPr>
      </p:pic>
    </p:spTree>
    <p:extLst>
      <p:ext uri="{BB962C8B-B14F-4D97-AF65-F5344CB8AC3E}">
        <p14:creationId xmlns:p14="http://schemas.microsoft.com/office/powerpoint/2010/main" val="2378429914"/>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rot="5400000">
            <a:off x="2074921" y="-446121"/>
            <a:ext cx="4994159" cy="9144002"/>
          </a:xfrm>
          <a:prstGeom prst="rect">
            <a:avLst/>
          </a:prstGeom>
          <a:noFill/>
          <a:ln w="9525">
            <a:noFill/>
            <a:miter lim="800000"/>
            <a:headEnd/>
            <a:tailEnd/>
          </a:ln>
        </p:spPr>
      </p:pic>
    </p:spTree>
    <p:extLst>
      <p:ext uri="{BB962C8B-B14F-4D97-AF65-F5344CB8AC3E}">
        <p14:creationId xmlns:p14="http://schemas.microsoft.com/office/powerpoint/2010/main" val="200863424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763688" y="1288842"/>
            <a:ext cx="4998087" cy="5569158"/>
          </a:xfrm>
          <a:prstGeom prst="rect">
            <a:avLst/>
          </a:prstGeom>
          <a:noFill/>
          <a:ln w="9525">
            <a:noFill/>
            <a:miter lim="800000"/>
            <a:headEnd/>
            <a:tailEnd/>
          </a:ln>
        </p:spPr>
      </p:pic>
    </p:spTree>
    <p:extLst>
      <p:ext uri="{BB962C8B-B14F-4D97-AF65-F5344CB8AC3E}">
        <p14:creationId xmlns:p14="http://schemas.microsoft.com/office/powerpoint/2010/main" val="1467316033"/>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2483768" y="1205869"/>
            <a:ext cx="3816424" cy="5652131"/>
          </a:xfrm>
          <a:prstGeom prst="rect">
            <a:avLst/>
          </a:prstGeom>
          <a:noFill/>
          <a:ln w="9525">
            <a:noFill/>
            <a:miter lim="800000"/>
            <a:headEnd/>
            <a:tailEnd/>
          </a:ln>
        </p:spPr>
      </p:pic>
    </p:spTree>
    <p:extLst>
      <p:ext uri="{BB962C8B-B14F-4D97-AF65-F5344CB8AC3E}">
        <p14:creationId xmlns:p14="http://schemas.microsoft.com/office/powerpoint/2010/main" val="368963519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0" y="1891868"/>
            <a:ext cx="9144000" cy="3985404"/>
          </a:xfrm>
          <a:prstGeom prst="rect">
            <a:avLst/>
          </a:prstGeom>
          <a:noFill/>
          <a:ln w="9525">
            <a:noFill/>
            <a:miter lim="800000"/>
            <a:headEnd/>
            <a:tailEnd/>
          </a:ln>
        </p:spPr>
      </p:pic>
    </p:spTree>
    <p:extLst>
      <p:ext uri="{BB962C8B-B14F-4D97-AF65-F5344CB8AC3E}">
        <p14:creationId xmlns:p14="http://schemas.microsoft.com/office/powerpoint/2010/main" val="141099437"/>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962617" y="1268760"/>
            <a:ext cx="4553599" cy="5589240"/>
          </a:xfrm>
          <a:prstGeom prst="rect">
            <a:avLst/>
          </a:prstGeom>
          <a:noFill/>
          <a:ln w="9525">
            <a:noFill/>
            <a:miter lim="800000"/>
            <a:headEnd/>
            <a:tailEnd/>
          </a:ln>
        </p:spPr>
      </p:pic>
    </p:spTree>
    <p:extLst>
      <p:ext uri="{BB962C8B-B14F-4D97-AF65-F5344CB8AC3E}">
        <p14:creationId xmlns:p14="http://schemas.microsoft.com/office/powerpoint/2010/main" val="1656128360"/>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1670922" y="1196752"/>
            <a:ext cx="5565374" cy="5589239"/>
          </a:xfrm>
          <a:prstGeom prst="rect">
            <a:avLst/>
          </a:prstGeom>
          <a:noFill/>
          <a:ln w="9525">
            <a:noFill/>
            <a:miter lim="800000"/>
            <a:headEnd/>
            <a:tailEnd/>
          </a:ln>
        </p:spPr>
      </p:pic>
    </p:spTree>
    <p:extLst>
      <p:ext uri="{BB962C8B-B14F-4D97-AF65-F5344CB8AC3E}">
        <p14:creationId xmlns:p14="http://schemas.microsoft.com/office/powerpoint/2010/main" val="632024760"/>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1907704" y="1321634"/>
            <a:ext cx="4752528" cy="5536366"/>
          </a:xfrm>
          <a:prstGeom prst="rect">
            <a:avLst/>
          </a:prstGeom>
          <a:noFill/>
          <a:ln w="9525">
            <a:noFill/>
            <a:miter lim="800000"/>
            <a:headEnd/>
            <a:tailEnd/>
          </a:ln>
        </p:spPr>
      </p:pic>
    </p:spTree>
    <p:extLst>
      <p:ext uri="{BB962C8B-B14F-4D97-AF65-F5344CB8AC3E}">
        <p14:creationId xmlns:p14="http://schemas.microsoft.com/office/powerpoint/2010/main" val="342159960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2481443"/>
            <a:ext cx="9144000" cy="3179805"/>
          </a:xfrm>
          <a:prstGeom prst="rect">
            <a:avLst/>
          </a:prstGeom>
          <a:noFill/>
          <a:ln w="9525">
            <a:noFill/>
            <a:miter lim="800000"/>
            <a:headEnd/>
            <a:tailEnd/>
          </a:ln>
        </p:spPr>
      </p:pic>
    </p:spTree>
    <p:extLst>
      <p:ext uri="{BB962C8B-B14F-4D97-AF65-F5344CB8AC3E}">
        <p14:creationId xmlns:p14="http://schemas.microsoft.com/office/powerpoint/2010/main" val="223107553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1791647"/>
            <a:ext cx="9143999" cy="4229641"/>
          </a:xfrm>
          <a:prstGeom prst="rect">
            <a:avLst/>
          </a:prstGeom>
          <a:noFill/>
          <a:ln w="9525">
            <a:noFill/>
            <a:miter lim="800000"/>
            <a:headEnd/>
            <a:tailEnd/>
          </a:ln>
        </p:spPr>
      </p:pic>
    </p:spTree>
    <p:extLst>
      <p:ext uri="{BB962C8B-B14F-4D97-AF65-F5344CB8AC3E}">
        <p14:creationId xmlns:p14="http://schemas.microsoft.com/office/powerpoint/2010/main" val="157366370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1806111"/>
            <a:ext cx="9144000" cy="4647225"/>
          </a:xfrm>
          <a:prstGeom prst="rect">
            <a:avLst/>
          </a:prstGeom>
          <a:noFill/>
          <a:ln w="9525">
            <a:noFill/>
            <a:miter lim="800000"/>
            <a:headEnd/>
            <a:tailEnd/>
          </a:ln>
        </p:spPr>
      </p:pic>
    </p:spTree>
    <p:extLst>
      <p:ext uri="{BB962C8B-B14F-4D97-AF65-F5344CB8AC3E}">
        <p14:creationId xmlns:p14="http://schemas.microsoft.com/office/powerpoint/2010/main" val="422370139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0" y="1958978"/>
            <a:ext cx="9144000" cy="3846286"/>
          </a:xfrm>
          <a:prstGeom prst="rect">
            <a:avLst/>
          </a:prstGeom>
          <a:noFill/>
          <a:ln w="9525">
            <a:noFill/>
            <a:miter lim="800000"/>
            <a:headEnd/>
            <a:tailEnd/>
          </a:ln>
        </p:spPr>
      </p:pic>
    </p:spTree>
    <p:extLst>
      <p:ext uri="{BB962C8B-B14F-4D97-AF65-F5344CB8AC3E}">
        <p14:creationId xmlns:p14="http://schemas.microsoft.com/office/powerpoint/2010/main" val="374875937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14740</TotalTime>
  <Words>1981</Words>
  <Application>Microsoft Office PowerPoint</Application>
  <PresentationFormat>On-screen Show (4:3)</PresentationFormat>
  <Paragraphs>151</Paragraphs>
  <Slides>52</Slides>
  <Notes>48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7" baseType="lpstr">
      <vt:lpstr>Microsoft YaHei</vt:lpstr>
      <vt:lpstr>Calibri</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469</cp:revision>
  <dcterms:created xsi:type="dcterms:W3CDTF">2013-09-23T10:57:03Z</dcterms:created>
  <dcterms:modified xsi:type="dcterms:W3CDTF">2018-11-28T13:03:09Z</dcterms:modified>
</cp:coreProperties>
</file>