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8" r:id="rId21"/>
    <p:sldId id="275" r:id="rId22"/>
    <p:sldId id="279" r:id="rId23"/>
    <p:sldId id="281" r:id="rId24"/>
    <p:sldId id="280" r:id="rId25"/>
    <p:sldId id="302" r:id="rId26"/>
    <p:sldId id="282" r:id="rId27"/>
    <p:sldId id="283" r:id="rId28"/>
    <p:sldId id="284" r:id="rId29"/>
    <p:sldId id="276" r:id="rId30"/>
    <p:sldId id="277" r:id="rId31"/>
    <p:sldId id="286" r:id="rId32"/>
    <p:sldId id="287" r:id="rId33"/>
    <p:sldId id="288" r:id="rId34"/>
    <p:sldId id="289" r:id="rId35"/>
    <p:sldId id="296" r:id="rId36"/>
    <p:sldId id="293" r:id="rId37"/>
    <p:sldId id="294" r:id="rId38"/>
    <p:sldId id="297" r:id="rId39"/>
    <p:sldId id="298" r:id="rId40"/>
    <p:sldId id="299" r:id="rId41"/>
    <p:sldId id="300" r:id="rId42"/>
    <p:sldId id="301" r:id="rId4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848" y="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8AC903-59B2-48C2-ADD1-CE4E137E11D0}" type="datetimeFigureOut">
              <a:rPr lang="it-IT" smtClean="0"/>
              <a:pPr/>
              <a:t>20/11/2018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0815A-6F60-467E-81D5-60D832AF5438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8757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0815A-6F60-467E-81D5-60D832AF5438}" type="slidenum">
              <a:rPr lang="it-IT" smtClean="0"/>
              <a:pPr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5686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0815A-6F60-467E-81D5-60D832AF5438}" type="slidenum">
              <a:rPr lang="it-IT" smtClean="0"/>
              <a:pPr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4082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0815A-6F60-467E-81D5-60D832AF5438}" type="slidenum">
              <a:rPr lang="it-IT" smtClean="0"/>
              <a:pPr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8987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0815A-6F60-467E-81D5-60D832AF5438}" type="slidenum">
              <a:rPr lang="it-IT" smtClean="0"/>
              <a:pPr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6847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0815A-6F60-467E-81D5-60D832AF5438}" type="slidenum">
              <a:rPr lang="it-IT" smtClean="0"/>
              <a:pPr/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5261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0815A-6F60-467E-81D5-60D832AF5438}" type="slidenum">
              <a:rPr lang="it-IT" smtClean="0"/>
              <a:pPr/>
              <a:t>39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7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0815A-6F60-467E-81D5-60D832AF5438}" type="slidenum">
              <a:rPr lang="it-IT" smtClean="0"/>
              <a:pPr/>
              <a:t>40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8396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0815A-6F60-467E-81D5-60D832AF5438}" type="slidenum">
              <a:rPr lang="it-IT" smtClean="0"/>
              <a:pPr/>
              <a:t>41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5174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0815A-6F60-467E-81D5-60D832AF5438}" type="slidenum">
              <a:rPr lang="it-IT" smtClean="0"/>
              <a:pPr/>
              <a:t>42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4645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A2024-D739-470E-B312-9739B46A06C3}" type="datetime1">
              <a:rPr lang="it-IT" smtClean="0"/>
              <a:pPr/>
              <a:t>20/11/2018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DE87-C515-4485-B35B-A1D496760DE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B510-6CC7-4B28-9772-2CF6DD23AF41}" type="datetime1">
              <a:rPr lang="it-IT" smtClean="0"/>
              <a:pPr/>
              <a:t>20/11/2018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DE87-C515-4485-B35B-A1D496760DE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BE05-C346-4E64-8CB1-44D2C7DDB2B1}" type="datetime1">
              <a:rPr lang="it-IT" smtClean="0"/>
              <a:pPr/>
              <a:t>20/11/2018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DE87-C515-4485-B35B-A1D496760DE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B8883-ACF8-4AE4-9D85-370F0C56C198}" type="datetime1">
              <a:rPr lang="it-IT" smtClean="0"/>
              <a:pPr/>
              <a:t>20/11/2018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DE87-C515-4485-B35B-A1D496760DE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4F48-4C59-4359-81D5-79324B5C7F4C}" type="datetime1">
              <a:rPr lang="it-IT" smtClean="0"/>
              <a:pPr/>
              <a:t>20/11/2018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DE87-C515-4485-B35B-A1D496760DE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36E7D-74D2-4BA6-ADD6-9A6ABD1106E8}" type="datetime1">
              <a:rPr lang="it-IT" smtClean="0"/>
              <a:pPr/>
              <a:t>20/11/2018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DE87-C515-4485-B35B-A1D496760DE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E289A-7B2C-4FF0-8A6E-68EB6DC3D2AF}" type="datetime1">
              <a:rPr lang="it-IT" smtClean="0"/>
              <a:pPr/>
              <a:t>20/11/2018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DE87-C515-4485-B35B-A1D496760DE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80C9-D74C-461A-B590-A06CA0248421}" type="datetime1">
              <a:rPr lang="it-IT" smtClean="0"/>
              <a:pPr/>
              <a:t>20/11/2018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DE87-C515-4485-B35B-A1D496760DE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E4F07-198F-4B4A-B57D-0D68924E5AC8}" type="datetime1">
              <a:rPr lang="it-IT" smtClean="0"/>
              <a:pPr/>
              <a:t>20/11/2018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DE87-C515-4485-B35B-A1D496760DE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C3C6B-2C7A-4084-B4DD-335FCBA0EE2F}" type="datetime1">
              <a:rPr lang="it-IT" smtClean="0"/>
              <a:pPr/>
              <a:t>20/11/2018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DE87-C515-4485-B35B-A1D496760DE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53FD-3582-413B-9DC2-5883270C6E8A}" type="datetime1">
              <a:rPr lang="it-IT" smtClean="0"/>
              <a:pPr/>
              <a:t>20/11/2018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DE87-C515-4485-B35B-A1D496760DE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00CAA-AB70-4D16-BF5F-DE473C0DF8DB}" type="datetime1">
              <a:rPr lang="it-IT" smtClean="0"/>
              <a:pPr/>
              <a:t>20/11/2018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5DE87-C515-4485-B35B-A1D496760DEA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image" Target="../media/image21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image" Target="../media/image22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image" Target="../media/image23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17.gif"/><Relationship Id="rId7" Type="http://schemas.openxmlformats.org/officeDocument/2006/relationships/image" Target="../media/image23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17.gif"/><Relationship Id="rId7" Type="http://schemas.openxmlformats.org/officeDocument/2006/relationships/image" Target="../media/image23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Relationship Id="rId9" Type="http://schemas.openxmlformats.org/officeDocument/2006/relationships/image" Target="../media/image21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17.gif"/><Relationship Id="rId7" Type="http://schemas.openxmlformats.org/officeDocument/2006/relationships/image" Target="../media/image23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Relationship Id="rId9" Type="http://schemas.openxmlformats.org/officeDocument/2006/relationships/image" Target="../media/image22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17.gif"/><Relationship Id="rId7" Type="http://schemas.openxmlformats.org/officeDocument/2006/relationships/image" Target="../media/image23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74883" y="1229851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smtClean="0"/>
              <a:t>MATRICI</a:t>
            </a:r>
            <a:endParaRPr lang="it-IT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11560" y="2060848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Un insieme di numeri , reali o complessi, ordinati secondo righe e colonne è detto:</a:t>
            </a:r>
          </a:p>
          <a:p>
            <a:pPr algn="just"/>
            <a:r>
              <a:rPr lang="it-IT" b="1" i="1" dirty="0" smtClean="0">
                <a:solidFill>
                  <a:srgbClr val="FF0000"/>
                </a:solidFill>
              </a:rPr>
              <a:t>matrice di ordine m x n, ove m è il numero delle righe e n il numero delle colonne</a:t>
            </a:r>
            <a:r>
              <a:rPr lang="it-IT" b="1" i="1" dirty="0" smtClean="0"/>
              <a:t>.</a:t>
            </a:r>
            <a:endParaRPr lang="it-IT" dirty="0"/>
          </a:p>
          <a:p>
            <a:pPr algn="just"/>
            <a:endParaRPr lang="it-IT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DE87-C515-4485-B35B-A1D496760DEA}" type="slidenum">
              <a:rPr lang="it-IT" sz="1400" b="1" smtClean="0"/>
              <a:pPr/>
              <a:t>1</a:t>
            </a:fld>
            <a:endParaRPr lang="it-IT" sz="1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3759" y="2852936"/>
            <a:ext cx="4054505" cy="3103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885647" y="3573016"/>
            <a:ext cx="941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 = A</a:t>
            </a:r>
            <a:r>
              <a:rPr lang="it-IT" baseline="-25000" dirty="0" smtClean="0"/>
              <a:t>mxn</a:t>
            </a:r>
            <a:endParaRPr lang="it-IT" dirty="0"/>
          </a:p>
        </p:txBody>
      </p:sp>
      <p:sp>
        <p:nvSpPr>
          <p:cNvPr id="2" name="TextBox 1"/>
          <p:cNvSpPr txBox="1"/>
          <p:nvPr/>
        </p:nvSpPr>
        <p:spPr>
          <a:xfrm>
            <a:off x="5421962" y="197354"/>
            <a:ext cx="219803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600" b="1" i="1" dirty="0" smtClean="0"/>
              <a:t>2018-2019</a:t>
            </a:r>
            <a:endParaRPr lang="it-IT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74883" y="1229851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smtClean="0"/>
              <a:t>MATRICI</a:t>
            </a:r>
            <a:endParaRPr lang="it-IT" sz="2400" b="1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DE87-C515-4485-B35B-A1D496760DEA}" type="slidenum">
              <a:rPr lang="it-IT" sz="1400" b="1" smtClean="0"/>
              <a:pPr/>
              <a:t>10</a:t>
            </a:fld>
            <a:endParaRPr lang="it-IT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51521" y="2060848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MOLTIPLICAZIONE di due matrici</a:t>
            </a:r>
          </a:p>
          <a:p>
            <a:r>
              <a:rPr lang="it-IT" dirty="0" smtClean="0"/>
              <a:t>La </a:t>
            </a:r>
            <a:r>
              <a:rPr lang="it-IT" dirty="0" smtClean="0">
                <a:solidFill>
                  <a:srgbClr val="FF0000"/>
                </a:solidFill>
              </a:rPr>
              <a:t>moltiplicazione</a:t>
            </a:r>
            <a:r>
              <a:rPr lang="it-IT" dirty="0" smtClean="0"/>
              <a:t> di due matrici si ottiene formando una nuova matrice C con gli elementi:</a:t>
            </a:r>
            <a:endParaRPr lang="it-IT" dirty="0"/>
          </a:p>
        </p:txBody>
      </p:sp>
      <p:pic>
        <p:nvPicPr>
          <p:cNvPr id="11266" name="Picture 2" descr="[Maple Math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780928"/>
            <a:ext cx="2088232" cy="187706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31032" y="4797152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Con n numero di colonne di A ed il numero di righe di B che devono essere uguali.</a:t>
            </a:r>
          </a:p>
          <a:p>
            <a:r>
              <a:rPr lang="it-IT" dirty="0" smtClean="0"/>
              <a:t>Non tutte le matrici si possono, quindi, moltiplicare tra loro.</a:t>
            </a:r>
            <a:endParaRPr lang="it-IT" dirty="0"/>
          </a:p>
        </p:txBody>
      </p:sp>
      <p:sp>
        <p:nvSpPr>
          <p:cNvPr id="12" name="TextBox 11"/>
          <p:cNvSpPr txBox="1"/>
          <p:nvPr/>
        </p:nvSpPr>
        <p:spPr>
          <a:xfrm>
            <a:off x="5421962" y="197354"/>
            <a:ext cx="219803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600" b="1" i="1" dirty="0" smtClean="0"/>
              <a:t>2018-2019</a:t>
            </a:r>
            <a:endParaRPr lang="it-IT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74883" y="1229851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smtClean="0"/>
              <a:t>MATRICI</a:t>
            </a:r>
            <a:endParaRPr lang="it-IT" sz="2400" b="1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DE87-C515-4485-B35B-A1D496760DEA}" type="slidenum">
              <a:rPr lang="it-IT" sz="1400" b="1" smtClean="0"/>
              <a:pPr/>
              <a:t>11</a:t>
            </a:fld>
            <a:endParaRPr lang="it-IT" sz="1400" b="1" dirty="0"/>
          </a:p>
        </p:txBody>
      </p:sp>
      <p:pic>
        <p:nvPicPr>
          <p:cNvPr id="10242" name="Picture 2" descr="[Maple Math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2885" y="2060848"/>
            <a:ext cx="2307387" cy="1584176"/>
          </a:xfrm>
          <a:prstGeom prst="rect">
            <a:avLst/>
          </a:prstGeom>
          <a:noFill/>
        </p:spPr>
      </p:pic>
      <p:pic>
        <p:nvPicPr>
          <p:cNvPr id="10244" name="Picture 4" descr="[Maple Math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8589" y="2276872"/>
            <a:ext cx="2013898" cy="1224136"/>
          </a:xfrm>
          <a:prstGeom prst="rect">
            <a:avLst/>
          </a:prstGeom>
          <a:noFill/>
        </p:spPr>
      </p:pic>
      <p:pic>
        <p:nvPicPr>
          <p:cNvPr id="10246" name="Picture 6" descr="[Maple Math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4119463"/>
            <a:ext cx="2292638" cy="100811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437029" y="2492896"/>
            <a:ext cx="585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A =</a:t>
            </a:r>
            <a:endParaRPr lang="it-IT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136821" y="2535287"/>
            <a:ext cx="574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B =</a:t>
            </a:r>
            <a:endParaRPr lang="it-IT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771800" y="4263479"/>
            <a:ext cx="1276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C = AB = </a:t>
            </a:r>
            <a:endParaRPr lang="it-IT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421962" y="197354"/>
            <a:ext cx="219803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600" b="1" i="1" dirty="0" smtClean="0"/>
              <a:t>2018-2019</a:t>
            </a:r>
            <a:endParaRPr lang="it-IT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74883" y="1229851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smtClean="0"/>
              <a:t>MATRICI</a:t>
            </a:r>
            <a:endParaRPr lang="it-IT" sz="2400" b="1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DE87-C515-4485-B35B-A1D496760DEA}" type="slidenum">
              <a:rPr lang="it-IT" sz="1400" b="1" smtClean="0"/>
              <a:pPr/>
              <a:t>12</a:t>
            </a:fld>
            <a:endParaRPr lang="it-IT" sz="1400" b="1" dirty="0"/>
          </a:p>
        </p:txBody>
      </p:sp>
      <p:pic>
        <p:nvPicPr>
          <p:cNvPr id="9" name="Picture 2" descr="[Maple Math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586409"/>
            <a:ext cx="2307387" cy="1584176"/>
          </a:xfrm>
          <a:prstGeom prst="rect">
            <a:avLst/>
          </a:prstGeom>
          <a:noFill/>
        </p:spPr>
      </p:pic>
      <p:pic>
        <p:nvPicPr>
          <p:cNvPr id="11" name="Picture 4" descr="[Maple Math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802433"/>
            <a:ext cx="2013898" cy="122413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656184" y="2018457"/>
            <a:ext cx="585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A =</a:t>
            </a:r>
            <a:endParaRPr lang="it-IT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355976" y="2060848"/>
            <a:ext cx="574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B =</a:t>
            </a:r>
            <a:endParaRPr lang="it-IT" sz="2400" dirty="0"/>
          </a:p>
        </p:txBody>
      </p:sp>
      <p:pic>
        <p:nvPicPr>
          <p:cNvPr id="9220" name="Picture 4" descr="[Maple Math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947" y="3573016"/>
            <a:ext cx="720080" cy="1226803"/>
          </a:xfrm>
          <a:prstGeom prst="rect">
            <a:avLst/>
          </a:prstGeom>
          <a:noFill/>
        </p:spPr>
      </p:pic>
      <p:pic>
        <p:nvPicPr>
          <p:cNvPr id="9224" name="Picture 8" descr="[Maple Math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38811" y="3933057"/>
            <a:ext cx="1228632" cy="43204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827043" y="3933057"/>
            <a:ext cx="2193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(2·1+1·2+(-1)·(-1)) = 5</a:t>
            </a:r>
            <a:endParaRPr lang="it-IT" dirty="0"/>
          </a:p>
        </p:txBody>
      </p:sp>
      <p:sp>
        <p:nvSpPr>
          <p:cNvPr id="17" name="TextBox 16"/>
          <p:cNvSpPr txBox="1"/>
          <p:nvPr/>
        </p:nvSpPr>
        <p:spPr>
          <a:xfrm>
            <a:off x="2090739" y="3923764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</a:t>
            </a:r>
            <a:r>
              <a:rPr lang="it-IT" baseline="-25000" dirty="0" smtClean="0"/>
              <a:t>11 </a:t>
            </a:r>
            <a:r>
              <a:rPr lang="it-IT" dirty="0" smtClean="0"/>
              <a:t>=</a:t>
            </a:r>
            <a:endParaRPr lang="it-IT" dirty="0"/>
          </a:p>
        </p:txBody>
      </p:sp>
      <p:sp>
        <p:nvSpPr>
          <p:cNvPr id="18" name="Oval 17"/>
          <p:cNvSpPr/>
          <p:nvPr/>
        </p:nvSpPr>
        <p:spPr>
          <a:xfrm>
            <a:off x="2123728" y="1700808"/>
            <a:ext cx="2232248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 18"/>
          <p:cNvSpPr/>
          <p:nvPr/>
        </p:nvSpPr>
        <p:spPr>
          <a:xfrm>
            <a:off x="5004048" y="1340768"/>
            <a:ext cx="504056" cy="20882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" name="Picture 6" descr="[Maple Math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5373216"/>
            <a:ext cx="2292638" cy="1008112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2843808" y="5517232"/>
            <a:ext cx="1276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C = AB = </a:t>
            </a:r>
            <a:endParaRPr lang="it-IT" sz="2400" dirty="0"/>
          </a:p>
        </p:txBody>
      </p:sp>
      <p:sp>
        <p:nvSpPr>
          <p:cNvPr id="22" name="Oval 21"/>
          <p:cNvSpPr/>
          <p:nvPr/>
        </p:nvSpPr>
        <p:spPr>
          <a:xfrm>
            <a:off x="4067944" y="5301208"/>
            <a:ext cx="36004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TextBox 22"/>
          <p:cNvSpPr txBox="1"/>
          <p:nvPr/>
        </p:nvSpPr>
        <p:spPr>
          <a:xfrm>
            <a:off x="5421962" y="197354"/>
            <a:ext cx="219803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600" b="1" i="1" dirty="0" smtClean="0"/>
              <a:t>2018-2019</a:t>
            </a:r>
            <a:endParaRPr lang="it-IT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74883" y="1229851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smtClean="0"/>
              <a:t>MATRICI</a:t>
            </a:r>
            <a:endParaRPr lang="it-IT" sz="2400" b="1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DE87-C515-4485-B35B-A1D496760DEA}" type="slidenum">
              <a:rPr lang="it-IT" sz="1400" b="1" smtClean="0"/>
              <a:pPr/>
              <a:t>13</a:t>
            </a:fld>
            <a:endParaRPr lang="it-IT" sz="1400" b="1" dirty="0"/>
          </a:p>
        </p:txBody>
      </p:sp>
      <p:pic>
        <p:nvPicPr>
          <p:cNvPr id="9" name="Picture 2" descr="[Maple Math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586409"/>
            <a:ext cx="2307387" cy="1584176"/>
          </a:xfrm>
          <a:prstGeom prst="rect">
            <a:avLst/>
          </a:prstGeom>
          <a:noFill/>
        </p:spPr>
      </p:pic>
      <p:pic>
        <p:nvPicPr>
          <p:cNvPr id="11" name="Picture 4" descr="[Maple Math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802433"/>
            <a:ext cx="2013898" cy="122413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656184" y="2018457"/>
            <a:ext cx="585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A =</a:t>
            </a:r>
            <a:endParaRPr lang="it-IT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355976" y="2060848"/>
            <a:ext cx="574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B =</a:t>
            </a:r>
            <a:endParaRPr lang="it-IT" sz="2400" dirty="0"/>
          </a:p>
        </p:txBody>
      </p:sp>
      <p:pic>
        <p:nvPicPr>
          <p:cNvPr id="9220" name="Picture 4" descr="[Maple Math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947" y="3573016"/>
            <a:ext cx="720080" cy="1226803"/>
          </a:xfrm>
          <a:prstGeom prst="rect">
            <a:avLst/>
          </a:prstGeom>
          <a:noFill/>
        </p:spPr>
      </p:pic>
      <p:pic>
        <p:nvPicPr>
          <p:cNvPr id="9224" name="Picture 8" descr="[Maple Math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38811" y="3933057"/>
            <a:ext cx="1228632" cy="432048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090739" y="3923764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</a:t>
            </a:r>
            <a:r>
              <a:rPr lang="it-IT" baseline="-25000" dirty="0" smtClean="0"/>
              <a:t>12 </a:t>
            </a:r>
            <a:r>
              <a:rPr lang="it-IT" dirty="0" smtClean="0"/>
              <a:t>=</a:t>
            </a:r>
            <a:endParaRPr lang="it-IT" dirty="0"/>
          </a:p>
        </p:txBody>
      </p:sp>
      <p:sp>
        <p:nvSpPr>
          <p:cNvPr id="18" name="Oval 17"/>
          <p:cNvSpPr/>
          <p:nvPr/>
        </p:nvSpPr>
        <p:spPr>
          <a:xfrm>
            <a:off x="2123728" y="1700808"/>
            <a:ext cx="2232248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 18"/>
          <p:cNvSpPr/>
          <p:nvPr/>
        </p:nvSpPr>
        <p:spPr>
          <a:xfrm>
            <a:off x="5580112" y="1340768"/>
            <a:ext cx="504056" cy="20882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" name="Picture 6" descr="[Maple Math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5373216"/>
            <a:ext cx="2292638" cy="1008112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2843808" y="5517232"/>
            <a:ext cx="1276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C = AB = </a:t>
            </a:r>
            <a:endParaRPr lang="it-IT" sz="2400" dirty="0"/>
          </a:p>
        </p:txBody>
      </p:sp>
      <p:sp>
        <p:nvSpPr>
          <p:cNvPr id="22" name="Oval 21"/>
          <p:cNvSpPr/>
          <p:nvPr/>
        </p:nvSpPr>
        <p:spPr>
          <a:xfrm>
            <a:off x="4572000" y="5301208"/>
            <a:ext cx="36004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8674" name="Picture 2" descr="[Maple Math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935" y="3573016"/>
            <a:ext cx="718515" cy="1224136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4827043" y="3933057"/>
            <a:ext cx="2404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(2·1+1·(-3)+(-1)·(-1)) = 0</a:t>
            </a:r>
            <a:endParaRPr lang="it-IT" dirty="0"/>
          </a:p>
        </p:txBody>
      </p:sp>
      <p:sp>
        <p:nvSpPr>
          <p:cNvPr id="24" name="TextBox 23"/>
          <p:cNvSpPr txBox="1"/>
          <p:nvPr/>
        </p:nvSpPr>
        <p:spPr>
          <a:xfrm>
            <a:off x="5421962" y="197354"/>
            <a:ext cx="219803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600" b="1" i="1" dirty="0" smtClean="0"/>
              <a:t>2018-2019</a:t>
            </a:r>
            <a:endParaRPr lang="it-IT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74883" y="1229851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smtClean="0"/>
              <a:t>MATRICI</a:t>
            </a:r>
            <a:endParaRPr lang="it-IT" sz="2400" b="1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DE87-C515-4485-B35B-A1D496760DEA}" type="slidenum">
              <a:rPr lang="it-IT" sz="1400" b="1" smtClean="0"/>
              <a:pPr/>
              <a:t>14</a:t>
            </a:fld>
            <a:endParaRPr lang="it-IT" sz="1400" b="1" dirty="0"/>
          </a:p>
        </p:txBody>
      </p:sp>
      <p:pic>
        <p:nvPicPr>
          <p:cNvPr id="9" name="Picture 2" descr="[Maple Math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586409"/>
            <a:ext cx="2307387" cy="1584176"/>
          </a:xfrm>
          <a:prstGeom prst="rect">
            <a:avLst/>
          </a:prstGeom>
          <a:noFill/>
        </p:spPr>
      </p:pic>
      <p:pic>
        <p:nvPicPr>
          <p:cNvPr id="11" name="Picture 4" descr="[Maple Math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802433"/>
            <a:ext cx="2013898" cy="122413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656184" y="2018457"/>
            <a:ext cx="585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A =</a:t>
            </a:r>
            <a:endParaRPr lang="it-IT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355976" y="2060848"/>
            <a:ext cx="574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B =</a:t>
            </a:r>
            <a:endParaRPr lang="it-IT" sz="2400" dirty="0"/>
          </a:p>
        </p:txBody>
      </p:sp>
      <p:pic>
        <p:nvPicPr>
          <p:cNvPr id="9220" name="Picture 4" descr="[Maple Math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947" y="3573016"/>
            <a:ext cx="720080" cy="1226803"/>
          </a:xfrm>
          <a:prstGeom prst="rect">
            <a:avLst/>
          </a:prstGeom>
          <a:noFill/>
        </p:spPr>
      </p:pic>
      <p:pic>
        <p:nvPicPr>
          <p:cNvPr id="9224" name="Picture 8" descr="[Maple Math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38811" y="3933057"/>
            <a:ext cx="1228632" cy="43204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827043" y="3933057"/>
            <a:ext cx="2052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(2·2+1·1+(-1)·5)) = 0</a:t>
            </a:r>
            <a:endParaRPr lang="it-IT" dirty="0"/>
          </a:p>
        </p:txBody>
      </p:sp>
      <p:sp>
        <p:nvSpPr>
          <p:cNvPr id="17" name="TextBox 16"/>
          <p:cNvSpPr txBox="1"/>
          <p:nvPr/>
        </p:nvSpPr>
        <p:spPr>
          <a:xfrm>
            <a:off x="2090739" y="3923764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</a:t>
            </a:r>
            <a:r>
              <a:rPr lang="it-IT" baseline="-25000" dirty="0" smtClean="0"/>
              <a:t>13 </a:t>
            </a:r>
            <a:r>
              <a:rPr lang="it-IT" dirty="0" smtClean="0"/>
              <a:t>=</a:t>
            </a:r>
            <a:endParaRPr lang="it-IT" dirty="0"/>
          </a:p>
        </p:txBody>
      </p:sp>
      <p:sp>
        <p:nvSpPr>
          <p:cNvPr id="18" name="Oval 17"/>
          <p:cNvSpPr/>
          <p:nvPr/>
        </p:nvSpPr>
        <p:spPr>
          <a:xfrm>
            <a:off x="2123728" y="1700808"/>
            <a:ext cx="2232248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 18"/>
          <p:cNvSpPr/>
          <p:nvPr/>
        </p:nvSpPr>
        <p:spPr>
          <a:xfrm>
            <a:off x="6156176" y="1268760"/>
            <a:ext cx="504056" cy="20882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" name="Picture 6" descr="[Maple Math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5373216"/>
            <a:ext cx="2292638" cy="1008112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2843808" y="5517232"/>
            <a:ext cx="1276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C = AB = </a:t>
            </a:r>
            <a:endParaRPr lang="it-IT" sz="2400" dirty="0"/>
          </a:p>
        </p:txBody>
      </p:sp>
      <p:sp>
        <p:nvSpPr>
          <p:cNvPr id="22" name="Oval 21"/>
          <p:cNvSpPr/>
          <p:nvPr/>
        </p:nvSpPr>
        <p:spPr>
          <a:xfrm>
            <a:off x="5220072" y="5301208"/>
            <a:ext cx="36004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7650" name="Picture 2" descr="[Maple Math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936" y="3573015"/>
            <a:ext cx="720080" cy="1226803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5421962" y="197354"/>
            <a:ext cx="219803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600" b="1" i="1" dirty="0" smtClean="0"/>
              <a:t>2018-2019</a:t>
            </a:r>
            <a:endParaRPr lang="it-IT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74883" y="1229851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smtClean="0"/>
              <a:t>MATRICI</a:t>
            </a:r>
            <a:endParaRPr lang="it-IT" sz="2400" b="1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DE87-C515-4485-B35B-A1D496760DEA}" type="slidenum">
              <a:rPr lang="it-IT" sz="1400" b="1" smtClean="0"/>
              <a:pPr/>
              <a:t>15</a:t>
            </a:fld>
            <a:endParaRPr lang="it-IT" sz="1400" b="1" dirty="0"/>
          </a:p>
        </p:txBody>
      </p:sp>
      <p:pic>
        <p:nvPicPr>
          <p:cNvPr id="9" name="Picture 2" descr="[Maple Math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586409"/>
            <a:ext cx="2307387" cy="1584176"/>
          </a:xfrm>
          <a:prstGeom prst="rect">
            <a:avLst/>
          </a:prstGeom>
          <a:noFill/>
        </p:spPr>
      </p:pic>
      <p:pic>
        <p:nvPicPr>
          <p:cNvPr id="11" name="Picture 4" descr="[Maple Math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802433"/>
            <a:ext cx="2013898" cy="122413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656184" y="2018457"/>
            <a:ext cx="585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A =</a:t>
            </a:r>
            <a:endParaRPr lang="it-IT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355976" y="2060848"/>
            <a:ext cx="574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B =</a:t>
            </a:r>
            <a:endParaRPr lang="it-IT" sz="2400" dirty="0"/>
          </a:p>
        </p:txBody>
      </p:sp>
      <p:pic>
        <p:nvPicPr>
          <p:cNvPr id="9220" name="Picture 4" descr="[Maple Math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947" y="3573016"/>
            <a:ext cx="720080" cy="1226803"/>
          </a:xfrm>
          <a:prstGeom prst="rect">
            <a:avLst/>
          </a:prstGeom>
          <a:noFill/>
        </p:spPr>
      </p:pic>
      <p:pic>
        <p:nvPicPr>
          <p:cNvPr id="9224" name="Picture 8" descr="[Maple Math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38811" y="3933057"/>
            <a:ext cx="1228632" cy="43204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827043" y="3933057"/>
            <a:ext cx="1981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(2·2+1·3+(-1)·2) = 5</a:t>
            </a:r>
            <a:endParaRPr lang="it-IT" dirty="0"/>
          </a:p>
        </p:txBody>
      </p:sp>
      <p:sp>
        <p:nvSpPr>
          <p:cNvPr id="17" name="TextBox 16"/>
          <p:cNvSpPr txBox="1"/>
          <p:nvPr/>
        </p:nvSpPr>
        <p:spPr>
          <a:xfrm>
            <a:off x="2090739" y="3923764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</a:t>
            </a:r>
            <a:r>
              <a:rPr lang="it-IT" baseline="-25000" dirty="0" smtClean="0"/>
              <a:t>14 </a:t>
            </a:r>
            <a:r>
              <a:rPr lang="it-IT" dirty="0" smtClean="0"/>
              <a:t>=</a:t>
            </a:r>
            <a:endParaRPr lang="it-IT" dirty="0"/>
          </a:p>
        </p:txBody>
      </p:sp>
      <p:sp>
        <p:nvSpPr>
          <p:cNvPr id="18" name="Oval 17"/>
          <p:cNvSpPr/>
          <p:nvPr/>
        </p:nvSpPr>
        <p:spPr>
          <a:xfrm>
            <a:off x="2123728" y="1700808"/>
            <a:ext cx="2232248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 18"/>
          <p:cNvSpPr/>
          <p:nvPr/>
        </p:nvSpPr>
        <p:spPr>
          <a:xfrm>
            <a:off x="6588224" y="1196752"/>
            <a:ext cx="504056" cy="20882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" name="Picture 6" descr="[Maple Math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5373216"/>
            <a:ext cx="2292638" cy="1008112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2843808" y="5517232"/>
            <a:ext cx="1276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C = AB = </a:t>
            </a:r>
            <a:endParaRPr lang="it-IT" sz="2400" dirty="0"/>
          </a:p>
        </p:txBody>
      </p:sp>
      <p:sp>
        <p:nvSpPr>
          <p:cNvPr id="22" name="Oval 21"/>
          <p:cNvSpPr/>
          <p:nvPr/>
        </p:nvSpPr>
        <p:spPr>
          <a:xfrm>
            <a:off x="5724128" y="5301208"/>
            <a:ext cx="36004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6626" name="Picture 2" descr="[Maple Math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3573016"/>
            <a:ext cx="718515" cy="1224136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5421962" y="197354"/>
            <a:ext cx="219803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600" b="1" i="1" dirty="0" smtClean="0"/>
              <a:t>2018-2019</a:t>
            </a:r>
            <a:endParaRPr lang="it-IT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74883" y="1229851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smtClean="0"/>
              <a:t>MATRICI</a:t>
            </a:r>
            <a:endParaRPr lang="it-IT" sz="2400" b="1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DE87-C515-4485-B35B-A1D496760DEA}" type="slidenum">
              <a:rPr lang="it-IT" sz="1400" b="1" smtClean="0"/>
              <a:pPr/>
              <a:t>16</a:t>
            </a:fld>
            <a:endParaRPr lang="it-IT" sz="1400" b="1" dirty="0"/>
          </a:p>
        </p:txBody>
      </p:sp>
      <p:pic>
        <p:nvPicPr>
          <p:cNvPr id="9" name="Picture 2" descr="[Maple Math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586409"/>
            <a:ext cx="2307387" cy="1584176"/>
          </a:xfrm>
          <a:prstGeom prst="rect">
            <a:avLst/>
          </a:prstGeom>
          <a:noFill/>
        </p:spPr>
      </p:pic>
      <p:pic>
        <p:nvPicPr>
          <p:cNvPr id="11" name="Picture 4" descr="[Maple Math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802433"/>
            <a:ext cx="2013898" cy="122413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656184" y="2018457"/>
            <a:ext cx="585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A =</a:t>
            </a:r>
            <a:endParaRPr lang="it-IT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355976" y="2060848"/>
            <a:ext cx="574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B =</a:t>
            </a:r>
            <a:endParaRPr lang="it-IT" sz="2400" dirty="0"/>
          </a:p>
        </p:txBody>
      </p:sp>
      <p:pic>
        <p:nvPicPr>
          <p:cNvPr id="9220" name="Picture 4" descr="[Maple Math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947" y="3573016"/>
            <a:ext cx="720080" cy="1226803"/>
          </a:xfrm>
          <a:prstGeom prst="rect">
            <a:avLst/>
          </a:prstGeom>
          <a:noFill/>
        </p:spPr>
      </p:pic>
      <p:pic>
        <p:nvPicPr>
          <p:cNvPr id="9224" name="Picture 8" descr="[Maple Math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38811" y="3933057"/>
            <a:ext cx="1228632" cy="43204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827043" y="3933057"/>
            <a:ext cx="2193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((-2)·1+3·2+4·(-1)) = 0</a:t>
            </a:r>
            <a:endParaRPr lang="it-IT" dirty="0"/>
          </a:p>
        </p:txBody>
      </p:sp>
      <p:sp>
        <p:nvSpPr>
          <p:cNvPr id="17" name="TextBox 16"/>
          <p:cNvSpPr txBox="1"/>
          <p:nvPr/>
        </p:nvSpPr>
        <p:spPr>
          <a:xfrm>
            <a:off x="2090739" y="3923764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</a:t>
            </a:r>
            <a:r>
              <a:rPr lang="it-IT" baseline="-25000" dirty="0" smtClean="0"/>
              <a:t>21 </a:t>
            </a:r>
            <a:r>
              <a:rPr lang="it-IT" dirty="0" smtClean="0"/>
              <a:t>=</a:t>
            </a:r>
            <a:endParaRPr lang="it-IT" dirty="0"/>
          </a:p>
        </p:txBody>
      </p:sp>
      <p:sp>
        <p:nvSpPr>
          <p:cNvPr id="18" name="Oval 17"/>
          <p:cNvSpPr/>
          <p:nvPr/>
        </p:nvSpPr>
        <p:spPr>
          <a:xfrm>
            <a:off x="2123728" y="2276872"/>
            <a:ext cx="2232248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 18"/>
          <p:cNvSpPr/>
          <p:nvPr/>
        </p:nvSpPr>
        <p:spPr>
          <a:xfrm>
            <a:off x="5004048" y="1268760"/>
            <a:ext cx="504056" cy="20882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" name="Picture 6" descr="[Maple Math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5373216"/>
            <a:ext cx="2292638" cy="1008112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2843808" y="5517232"/>
            <a:ext cx="1276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C = AB = </a:t>
            </a:r>
            <a:endParaRPr lang="it-IT" sz="2400" dirty="0"/>
          </a:p>
        </p:txBody>
      </p:sp>
      <p:sp>
        <p:nvSpPr>
          <p:cNvPr id="22" name="Oval 21"/>
          <p:cNvSpPr/>
          <p:nvPr/>
        </p:nvSpPr>
        <p:spPr>
          <a:xfrm>
            <a:off x="3995936" y="5805264"/>
            <a:ext cx="36004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6626" name="Picture 2" descr="[Maple Math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3573016"/>
            <a:ext cx="718515" cy="1224136"/>
          </a:xfrm>
          <a:prstGeom prst="rect">
            <a:avLst/>
          </a:prstGeom>
          <a:noFill/>
        </p:spPr>
      </p:pic>
      <p:pic>
        <p:nvPicPr>
          <p:cNvPr id="30722" name="Picture 2" descr="[Maple Math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99792" y="3933056"/>
            <a:ext cx="1228632" cy="432048"/>
          </a:xfrm>
          <a:prstGeom prst="rect">
            <a:avLst/>
          </a:prstGeom>
          <a:noFill/>
        </p:spPr>
      </p:pic>
      <p:pic>
        <p:nvPicPr>
          <p:cNvPr id="30724" name="Picture 4" descr="[Maple Math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573015"/>
            <a:ext cx="720080" cy="1226803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5421962" y="197354"/>
            <a:ext cx="219803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600" b="1" i="1" dirty="0" smtClean="0"/>
              <a:t>2018-2019</a:t>
            </a:r>
            <a:endParaRPr lang="it-IT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74883" y="1229851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smtClean="0"/>
              <a:t>MATRICI</a:t>
            </a:r>
            <a:endParaRPr lang="it-IT" sz="2400" b="1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DE87-C515-4485-B35B-A1D496760DEA}" type="slidenum">
              <a:rPr lang="it-IT" sz="1400" b="1" smtClean="0"/>
              <a:pPr/>
              <a:t>17</a:t>
            </a:fld>
            <a:endParaRPr lang="it-IT" sz="1400" b="1" dirty="0"/>
          </a:p>
        </p:txBody>
      </p:sp>
      <p:pic>
        <p:nvPicPr>
          <p:cNvPr id="9" name="Picture 2" descr="[Maple Math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586409"/>
            <a:ext cx="2307387" cy="1584176"/>
          </a:xfrm>
          <a:prstGeom prst="rect">
            <a:avLst/>
          </a:prstGeom>
          <a:noFill/>
        </p:spPr>
      </p:pic>
      <p:pic>
        <p:nvPicPr>
          <p:cNvPr id="11" name="Picture 4" descr="[Maple Math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802433"/>
            <a:ext cx="2013898" cy="122413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656184" y="2018457"/>
            <a:ext cx="585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A =</a:t>
            </a:r>
            <a:endParaRPr lang="it-IT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355976" y="2060848"/>
            <a:ext cx="574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B =</a:t>
            </a:r>
            <a:endParaRPr lang="it-IT" sz="2400" dirty="0"/>
          </a:p>
        </p:txBody>
      </p:sp>
      <p:pic>
        <p:nvPicPr>
          <p:cNvPr id="9220" name="Picture 4" descr="[Maple Math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947" y="3573016"/>
            <a:ext cx="720080" cy="1226803"/>
          </a:xfrm>
          <a:prstGeom prst="rect">
            <a:avLst/>
          </a:prstGeom>
          <a:noFill/>
        </p:spPr>
      </p:pic>
      <p:pic>
        <p:nvPicPr>
          <p:cNvPr id="9224" name="Picture 8" descr="[Maple Math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38811" y="3933057"/>
            <a:ext cx="1228632" cy="43204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827043" y="3933057"/>
            <a:ext cx="2592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((-2)·1+3·(-3)+4·(-1)) = -15</a:t>
            </a:r>
            <a:endParaRPr lang="it-IT" dirty="0"/>
          </a:p>
        </p:txBody>
      </p:sp>
      <p:sp>
        <p:nvSpPr>
          <p:cNvPr id="17" name="TextBox 16"/>
          <p:cNvSpPr txBox="1"/>
          <p:nvPr/>
        </p:nvSpPr>
        <p:spPr>
          <a:xfrm>
            <a:off x="2090739" y="3923764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</a:t>
            </a:r>
            <a:r>
              <a:rPr lang="it-IT" baseline="-25000" dirty="0" smtClean="0"/>
              <a:t>22 </a:t>
            </a:r>
            <a:r>
              <a:rPr lang="it-IT" dirty="0" smtClean="0"/>
              <a:t>=</a:t>
            </a:r>
            <a:endParaRPr lang="it-IT" dirty="0"/>
          </a:p>
        </p:txBody>
      </p:sp>
      <p:sp>
        <p:nvSpPr>
          <p:cNvPr id="18" name="Oval 17"/>
          <p:cNvSpPr/>
          <p:nvPr/>
        </p:nvSpPr>
        <p:spPr>
          <a:xfrm>
            <a:off x="2123728" y="2276872"/>
            <a:ext cx="2232248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 18"/>
          <p:cNvSpPr/>
          <p:nvPr/>
        </p:nvSpPr>
        <p:spPr>
          <a:xfrm>
            <a:off x="5652120" y="1268760"/>
            <a:ext cx="504056" cy="20882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" name="Picture 6" descr="[Maple Math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5373216"/>
            <a:ext cx="2292638" cy="1008112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2843808" y="5517232"/>
            <a:ext cx="1276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C = AB = </a:t>
            </a:r>
            <a:endParaRPr lang="it-IT" sz="2400" dirty="0"/>
          </a:p>
        </p:txBody>
      </p:sp>
      <p:sp>
        <p:nvSpPr>
          <p:cNvPr id="22" name="Oval 21"/>
          <p:cNvSpPr/>
          <p:nvPr/>
        </p:nvSpPr>
        <p:spPr>
          <a:xfrm>
            <a:off x="4499992" y="5805264"/>
            <a:ext cx="43204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6626" name="Picture 2" descr="[Maple Math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3573016"/>
            <a:ext cx="718515" cy="1224136"/>
          </a:xfrm>
          <a:prstGeom prst="rect">
            <a:avLst/>
          </a:prstGeom>
          <a:noFill/>
        </p:spPr>
      </p:pic>
      <p:pic>
        <p:nvPicPr>
          <p:cNvPr id="30722" name="Picture 2" descr="[Maple Math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99792" y="3933056"/>
            <a:ext cx="1228632" cy="432048"/>
          </a:xfrm>
          <a:prstGeom prst="rect">
            <a:avLst/>
          </a:prstGeom>
          <a:noFill/>
        </p:spPr>
      </p:pic>
      <p:pic>
        <p:nvPicPr>
          <p:cNvPr id="30724" name="Picture 4" descr="[Maple Math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573015"/>
            <a:ext cx="720080" cy="1226803"/>
          </a:xfrm>
          <a:prstGeom prst="rect">
            <a:avLst/>
          </a:prstGeom>
          <a:noFill/>
        </p:spPr>
      </p:pic>
      <p:pic>
        <p:nvPicPr>
          <p:cNvPr id="33794" name="Picture 2" descr="[Maple Math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3928" y="3573015"/>
            <a:ext cx="720080" cy="1226803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5421962" y="197354"/>
            <a:ext cx="219803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600" b="1" i="1" dirty="0" smtClean="0"/>
              <a:t>2018-2019</a:t>
            </a:r>
            <a:endParaRPr lang="it-IT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74883" y="1229851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smtClean="0"/>
              <a:t>MATRICI</a:t>
            </a:r>
            <a:endParaRPr lang="it-IT" sz="2400" b="1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DE87-C515-4485-B35B-A1D496760DEA}" type="slidenum">
              <a:rPr lang="it-IT" sz="1400" b="1" smtClean="0"/>
              <a:pPr/>
              <a:t>18</a:t>
            </a:fld>
            <a:endParaRPr lang="it-IT" sz="1400" b="1" dirty="0"/>
          </a:p>
        </p:txBody>
      </p:sp>
      <p:pic>
        <p:nvPicPr>
          <p:cNvPr id="9" name="Picture 2" descr="[Maple Math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586409"/>
            <a:ext cx="2307387" cy="1584176"/>
          </a:xfrm>
          <a:prstGeom prst="rect">
            <a:avLst/>
          </a:prstGeom>
          <a:noFill/>
        </p:spPr>
      </p:pic>
      <p:pic>
        <p:nvPicPr>
          <p:cNvPr id="11" name="Picture 4" descr="[Maple Math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802433"/>
            <a:ext cx="2013898" cy="122413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656184" y="2018457"/>
            <a:ext cx="585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A =</a:t>
            </a:r>
            <a:endParaRPr lang="it-IT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355976" y="2060848"/>
            <a:ext cx="574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B =</a:t>
            </a:r>
            <a:endParaRPr lang="it-IT" sz="2400" dirty="0"/>
          </a:p>
        </p:txBody>
      </p:sp>
      <p:pic>
        <p:nvPicPr>
          <p:cNvPr id="9220" name="Picture 4" descr="[Maple Math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947" y="3573016"/>
            <a:ext cx="720080" cy="1226803"/>
          </a:xfrm>
          <a:prstGeom prst="rect">
            <a:avLst/>
          </a:prstGeom>
          <a:noFill/>
        </p:spPr>
      </p:pic>
      <p:pic>
        <p:nvPicPr>
          <p:cNvPr id="9224" name="Picture 8" descr="[Maple Math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38811" y="3933057"/>
            <a:ext cx="1228632" cy="43204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827043" y="3933057"/>
            <a:ext cx="2193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((-2)·2+3·1+4·5)) = 19</a:t>
            </a:r>
            <a:endParaRPr lang="it-IT" dirty="0"/>
          </a:p>
        </p:txBody>
      </p:sp>
      <p:sp>
        <p:nvSpPr>
          <p:cNvPr id="17" name="TextBox 16"/>
          <p:cNvSpPr txBox="1"/>
          <p:nvPr/>
        </p:nvSpPr>
        <p:spPr>
          <a:xfrm>
            <a:off x="2090739" y="3923764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</a:t>
            </a:r>
            <a:r>
              <a:rPr lang="it-IT" baseline="-25000" dirty="0" smtClean="0"/>
              <a:t>23 </a:t>
            </a:r>
            <a:r>
              <a:rPr lang="it-IT" dirty="0" smtClean="0"/>
              <a:t>=</a:t>
            </a:r>
            <a:endParaRPr lang="it-IT" dirty="0"/>
          </a:p>
        </p:txBody>
      </p:sp>
      <p:sp>
        <p:nvSpPr>
          <p:cNvPr id="18" name="Oval 17"/>
          <p:cNvSpPr/>
          <p:nvPr/>
        </p:nvSpPr>
        <p:spPr>
          <a:xfrm>
            <a:off x="2123728" y="2276872"/>
            <a:ext cx="2232248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 18"/>
          <p:cNvSpPr/>
          <p:nvPr/>
        </p:nvSpPr>
        <p:spPr>
          <a:xfrm>
            <a:off x="6084168" y="1196752"/>
            <a:ext cx="504056" cy="20882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" name="Picture 6" descr="[Maple Math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5373216"/>
            <a:ext cx="2292638" cy="1008112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2843808" y="5517232"/>
            <a:ext cx="1276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C = AB = </a:t>
            </a:r>
            <a:endParaRPr lang="it-IT" sz="2400" dirty="0"/>
          </a:p>
        </p:txBody>
      </p:sp>
      <p:sp>
        <p:nvSpPr>
          <p:cNvPr id="22" name="Oval 21"/>
          <p:cNvSpPr/>
          <p:nvPr/>
        </p:nvSpPr>
        <p:spPr>
          <a:xfrm>
            <a:off x="5148064" y="5805264"/>
            <a:ext cx="36004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6626" name="Picture 2" descr="[Maple Math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3573016"/>
            <a:ext cx="718515" cy="1224136"/>
          </a:xfrm>
          <a:prstGeom prst="rect">
            <a:avLst/>
          </a:prstGeom>
          <a:noFill/>
        </p:spPr>
      </p:pic>
      <p:pic>
        <p:nvPicPr>
          <p:cNvPr id="30722" name="Picture 2" descr="[Maple Math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99792" y="3933056"/>
            <a:ext cx="1228632" cy="432048"/>
          </a:xfrm>
          <a:prstGeom prst="rect">
            <a:avLst/>
          </a:prstGeom>
          <a:noFill/>
        </p:spPr>
      </p:pic>
      <p:pic>
        <p:nvPicPr>
          <p:cNvPr id="30724" name="Picture 4" descr="[Maple Math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573015"/>
            <a:ext cx="720080" cy="1226803"/>
          </a:xfrm>
          <a:prstGeom prst="rect">
            <a:avLst/>
          </a:prstGeom>
          <a:noFill/>
        </p:spPr>
      </p:pic>
      <p:pic>
        <p:nvPicPr>
          <p:cNvPr id="32770" name="Picture 2" descr="[Maple Math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3928" y="3573015"/>
            <a:ext cx="720080" cy="1226803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5421962" y="197354"/>
            <a:ext cx="219803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600" b="1" i="1" dirty="0" smtClean="0"/>
              <a:t>2018-2019</a:t>
            </a:r>
            <a:endParaRPr lang="it-IT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74883" y="1229851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smtClean="0"/>
              <a:t>MATRICI</a:t>
            </a:r>
            <a:endParaRPr lang="it-IT" sz="2400" b="1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DE87-C515-4485-B35B-A1D496760DEA}" type="slidenum">
              <a:rPr lang="it-IT" sz="1400" b="1" smtClean="0"/>
              <a:pPr/>
              <a:t>19</a:t>
            </a:fld>
            <a:endParaRPr lang="it-IT" sz="1400" b="1" dirty="0"/>
          </a:p>
        </p:txBody>
      </p:sp>
      <p:pic>
        <p:nvPicPr>
          <p:cNvPr id="9" name="Picture 2" descr="[Maple Math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586409"/>
            <a:ext cx="2307387" cy="1584176"/>
          </a:xfrm>
          <a:prstGeom prst="rect">
            <a:avLst/>
          </a:prstGeom>
          <a:noFill/>
        </p:spPr>
      </p:pic>
      <p:pic>
        <p:nvPicPr>
          <p:cNvPr id="11" name="Picture 4" descr="[Maple Math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802433"/>
            <a:ext cx="2013898" cy="122413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656184" y="2018457"/>
            <a:ext cx="585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A =</a:t>
            </a:r>
            <a:endParaRPr lang="it-IT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355976" y="2060848"/>
            <a:ext cx="574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B =</a:t>
            </a:r>
            <a:endParaRPr lang="it-IT" sz="2400" dirty="0"/>
          </a:p>
        </p:txBody>
      </p:sp>
      <p:pic>
        <p:nvPicPr>
          <p:cNvPr id="9220" name="Picture 4" descr="[Maple Math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947" y="3573016"/>
            <a:ext cx="720080" cy="1226803"/>
          </a:xfrm>
          <a:prstGeom prst="rect">
            <a:avLst/>
          </a:prstGeom>
          <a:noFill/>
        </p:spPr>
      </p:pic>
      <p:pic>
        <p:nvPicPr>
          <p:cNvPr id="9224" name="Picture 8" descr="[Maple Math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38811" y="3933057"/>
            <a:ext cx="1228632" cy="43204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827043" y="3933057"/>
            <a:ext cx="2098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((-2)·2+3·3+4·2) = 13</a:t>
            </a:r>
            <a:endParaRPr lang="it-IT" dirty="0"/>
          </a:p>
        </p:txBody>
      </p:sp>
      <p:sp>
        <p:nvSpPr>
          <p:cNvPr id="17" name="TextBox 16"/>
          <p:cNvSpPr txBox="1"/>
          <p:nvPr/>
        </p:nvSpPr>
        <p:spPr>
          <a:xfrm>
            <a:off x="2090739" y="3923764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</a:t>
            </a:r>
            <a:r>
              <a:rPr lang="it-IT" baseline="-25000" dirty="0" smtClean="0"/>
              <a:t>24 </a:t>
            </a:r>
            <a:r>
              <a:rPr lang="it-IT" dirty="0" smtClean="0"/>
              <a:t>=</a:t>
            </a:r>
            <a:endParaRPr lang="it-IT" dirty="0"/>
          </a:p>
        </p:txBody>
      </p:sp>
      <p:sp>
        <p:nvSpPr>
          <p:cNvPr id="18" name="Oval 17"/>
          <p:cNvSpPr/>
          <p:nvPr/>
        </p:nvSpPr>
        <p:spPr>
          <a:xfrm>
            <a:off x="2123728" y="2276872"/>
            <a:ext cx="2232248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 18"/>
          <p:cNvSpPr/>
          <p:nvPr/>
        </p:nvSpPr>
        <p:spPr>
          <a:xfrm>
            <a:off x="6588224" y="1124744"/>
            <a:ext cx="504056" cy="20882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" name="Picture 6" descr="[Maple Math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5373216"/>
            <a:ext cx="2292638" cy="1008112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2843808" y="5517232"/>
            <a:ext cx="1276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C = AB = </a:t>
            </a:r>
            <a:endParaRPr lang="it-IT" sz="2400" dirty="0"/>
          </a:p>
        </p:txBody>
      </p:sp>
      <p:sp>
        <p:nvSpPr>
          <p:cNvPr id="22" name="Oval 21"/>
          <p:cNvSpPr/>
          <p:nvPr/>
        </p:nvSpPr>
        <p:spPr>
          <a:xfrm>
            <a:off x="5652120" y="5805264"/>
            <a:ext cx="36004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6626" name="Picture 2" descr="[Maple Math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3573016"/>
            <a:ext cx="718515" cy="1224136"/>
          </a:xfrm>
          <a:prstGeom prst="rect">
            <a:avLst/>
          </a:prstGeom>
          <a:noFill/>
        </p:spPr>
      </p:pic>
      <p:pic>
        <p:nvPicPr>
          <p:cNvPr id="30722" name="Picture 2" descr="[Maple Math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99792" y="3933056"/>
            <a:ext cx="1228632" cy="432048"/>
          </a:xfrm>
          <a:prstGeom prst="rect">
            <a:avLst/>
          </a:prstGeom>
          <a:noFill/>
        </p:spPr>
      </p:pic>
      <p:pic>
        <p:nvPicPr>
          <p:cNvPr id="30724" name="Picture 4" descr="[Maple Math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573015"/>
            <a:ext cx="720080" cy="1226803"/>
          </a:xfrm>
          <a:prstGeom prst="rect">
            <a:avLst/>
          </a:prstGeom>
          <a:noFill/>
        </p:spPr>
      </p:pic>
      <p:pic>
        <p:nvPicPr>
          <p:cNvPr id="31746" name="Picture 2" descr="[Maple Math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7" y="3573016"/>
            <a:ext cx="718515" cy="1224136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5421962" y="197354"/>
            <a:ext cx="219803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600" b="1" i="1" dirty="0" smtClean="0"/>
              <a:t>2018-2019</a:t>
            </a:r>
            <a:endParaRPr lang="it-IT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74883" y="1229851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smtClean="0"/>
              <a:t>MATRICI</a:t>
            </a:r>
            <a:endParaRPr lang="it-IT" sz="2400" b="1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DE87-C515-4485-B35B-A1D496760DEA}" type="slidenum">
              <a:rPr lang="it-IT" sz="1400" b="1" smtClean="0"/>
              <a:pPr/>
              <a:t>2</a:t>
            </a:fld>
            <a:endParaRPr lang="it-IT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907704" y="1916832"/>
            <a:ext cx="5092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Il </a:t>
            </a:r>
            <a:r>
              <a:rPr lang="it-IT" dirty="0" smtClean="0">
                <a:solidFill>
                  <a:srgbClr val="FF0000"/>
                </a:solidFill>
              </a:rPr>
              <a:t>vettore riga</a:t>
            </a:r>
            <a:r>
              <a:rPr lang="it-IT" dirty="0" smtClean="0"/>
              <a:t> è una matrice formata da una sola riga</a:t>
            </a:r>
            <a:endParaRPr lang="it-IT" dirty="0"/>
          </a:p>
        </p:txBody>
      </p:sp>
      <p:sp>
        <p:nvSpPr>
          <p:cNvPr id="13" name="TextBox 12"/>
          <p:cNvSpPr txBox="1"/>
          <p:nvPr/>
        </p:nvSpPr>
        <p:spPr>
          <a:xfrm>
            <a:off x="1691680" y="3789040"/>
            <a:ext cx="5889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Il </a:t>
            </a:r>
            <a:r>
              <a:rPr lang="it-IT" dirty="0" smtClean="0">
                <a:solidFill>
                  <a:srgbClr val="FF0000"/>
                </a:solidFill>
              </a:rPr>
              <a:t>vettore colonna</a:t>
            </a:r>
            <a:r>
              <a:rPr lang="it-IT" dirty="0" smtClean="0"/>
              <a:t> è una matrice formata da una sola colonna</a:t>
            </a:r>
            <a:endParaRPr lang="it-IT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852936"/>
            <a:ext cx="19526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4581128"/>
            <a:ext cx="876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5421962" y="197354"/>
            <a:ext cx="219803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600" b="1" i="1" dirty="0" smtClean="0"/>
              <a:t>2018-2019</a:t>
            </a:r>
            <a:endParaRPr lang="it-IT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1776" y="1229851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smtClean="0"/>
              <a:t>MATRICI</a:t>
            </a:r>
            <a:endParaRPr lang="it-IT" sz="2400" b="1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DE87-C515-4485-B35B-A1D496760DEA}" type="slidenum">
              <a:rPr lang="it-IT" sz="1400" b="1" smtClean="0"/>
              <a:pPr/>
              <a:t>20</a:t>
            </a:fld>
            <a:endParaRPr lang="it-IT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51521" y="2060848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MATRICE IDENTICA</a:t>
            </a:r>
          </a:p>
          <a:p>
            <a:pPr algn="just"/>
            <a:r>
              <a:rPr lang="it-IT" dirty="0" smtClean="0"/>
              <a:t>una matrice quadrata </a:t>
            </a:r>
            <a:r>
              <a:rPr lang="it-IT" dirty="0" smtClean="0">
                <a:solidFill>
                  <a:srgbClr val="FF0000"/>
                </a:solidFill>
              </a:rPr>
              <a:t>A</a:t>
            </a:r>
            <a:r>
              <a:rPr lang="it-IT" dirty="0" smtClean="0"/>
              <a:t> di ordine </a:t>
            </a:r>
            <a:r>
              <a:rPr lang="it-IT" dirty="0" smtClean="0">
                <a:solidFill>
                  <a:srgbClr val="FF0000"/>
                </a:solidFill>
              </a:rPr>
              <a:t>n</a:t>
            </a:r>
            <a:r>
              <a:rPr lang="it-IT" dirty="0" smtClean="0"/>
              <a:t> si dice </a:t>
            </a:r>
            <a:r>
              <a:rPr lang="it-IT" dirty="0" smtClean="0">
                <a:solidFill>
                  <a:srgbClr val="FF0000"/>
                </a:solidFill>
              </a:rPr>
              <a:t>identica</a:t>
            </a:r>
            <a:r>
              <a:rPr lang="it-IT" dirty="0" smtClean="0"/>
              <a:t> o </a:t>
            </a:r>
            <a:r>
              <a:rPr lang="it-IT" dirty="0" smtClean="0">
                <a:solidFill>
                  <a:srgbClr val="FF0000"/>
                </a:solidFill>
              </a:rPr>
              <a:t>unitaria</a:t>
            </a:r>
            <a:r>
              <a:rPr lang="it-IT" dirty="0" smtClean="0"/>
              <a:t> quando tutti i suoi elementi sono nulli tranne gli elementi che si trovano sulla diagonale principale che sono tutti uguali a </a:t>
            </a:r>
            <a:r>
              <a:rPr lang="it-IT" dirty="0" smtClean="0">
                <a:solidFill>
                  <a:srgbClr val="FF0000"/>
                </a:solidFill>
              </a:rPr>
              <a:t>1</a:t>
            </a:r>
            <a:r>
              <a:rPr lang="it-IT" dirty="0" smtClean="0"/>
              <a:t>. La matrice identica viene indicata con </a:t>
            </a:r>
            <a:r>
              <a:rPr lang="it-IT" b="1" dirty="0" smtClean="0">
                <a:solidFill>
                  <a:srgbClr val="FF0000"/>
                </a:solidFill>
              </a:rPr>
              <a:t>I</a:t>
            </a:r>
            <a:r>
              <a:rPr lang="it-IT" i="1" dirty="0" smtClean="0"/>
              <a:t>.</a:t>
            </a:r>
            <a:endParaRPr lang="it-IT" dirty="0"/>
          </a:p>
        </p:txBody>
      </p:sp>
      <p:sp>
        <p:nvSpPr>
          <p:cNvPr id="12" name="TextBox 11"/>
          <p:cNvSpPr txBox="1"/>
          <p:nvPr/>
        </p:nvSpPr>
        <p:spPr>
          <a:xfrm>
            <a:off x="2339752" y="3501008"/>
            <a:ext cx="448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A x I= I x A = A per ogni matrice quadrata A.</a:t>
            </a:r>
            <a:endParaRPr lang="it-IT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365104"/>
            <a:ext cx="26860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421962" y="197354"/>
            <a:ext cx="219803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600" b="1" i="1" dirty="0" smtClean="0"/>
              <a:t>2018-2019</a:t>
            </a:r>
            <a:endParaRPr lang="it-IT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319433" y="2060848"/>
            <a:ext cx="254871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smtClean="0"/>
              <a:t>A I = I A</a:t>
            </a:r>
          </a:p>
          <a:p>
            <a:pPr algn="ctr"/>
            <a:endParaRPr lang="it-IT" sz="2400" b="1" dirty="0" smtClean="0"/>
          </a:p>
          <a:p>
            <a:pPr algn="ctr"/>
            <a:r>
              <a:rPr lang="it-IT" sz="2400" b="1" dirty="0" smtClean="0"/>
              <a:t>(A B) C  = A (B C)</a:t>
            </a:r>
          </a:p>
          <a:p>
            <a:pPr algn="ctr"/>
            <a:endParaRPr lang="it-IT" sz="2400" b="1" dirty="0" smtClean="0"/>
          </a:p>
          <a:p>
            <a:pPr algn="ctr"/>
            <a:r>
              <a:rPr lang="it-IT" sz="2400" b="1" dirty="0" smtClean="0"/>
              <a:t>(A+B) C = A C + B C</a:t>
            </a:r>
          </a:p>
          <a:p>
            <a:pPr algn="ctr"/>
            <a:endParaRPr lang="it-IT" sz="2400" b="1" dirty="0" smtClean="0"/>
          </a:p>
          <a:p>
            <a:pPr algn="ctr"/>
            <a:r>
              <a:rPr lang="it-IT" sz="2400" b="1" dirty="0" smtClean="0"/>
              <a:t>A (B + C) = AB + AC</a:t>
            </a:r>
          </a:p>
          <a:p>
            <a:pPr algn="ctr"/>
            <a:endParaRPr lang="it-IT" sz="2400" b="1" dirty="0" smtClean="0"/>
          </a:p>
          <a:p>
            <a:pPr algn="ctr"/>
            <a:r>
              <a:rPr lang="it-IT" sz="2400" b="1" dirty="0" smtClean="0"/>
              <a:t>(A B)</a:t>
            </a:r>
            <a:r>
              <a:rPr lang="it-IT" sz="2400" b="1" baseline="30000" dirty="0" smtClean="0"/>
              <a:t>T </a:t>
            </a:r>
            <a:r>
              <a:rPr lang="it-IT" sz="2400" b="1" dirty="0" smtClean="0"/>
              <a:t>= B</a:t>
            </a:r>
            <a:r>
              <a:rPr lang="it-IT" sz="2400" b="1" baseline="30000" dirty="0" smtClean="0"/>
              <a:t>T</a:t>
            </a:r>
            <a:r>
              <a:rPr lang="it-IT" sz="2400" b="1" dirty="0" smtClean="0"/>
              <a:t> A</a:t>
            </a:r>
            <a:r>
              <a:rPr lang="it-IT" sz="2400" b="1" baseline="30000" dirty="0" smtClean="0"/>
              <a:t>T</a:t>
            </a:r>
            <a:endParaRPr lang="it-IT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951776" y="1229851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smtClean="0"/>
              <a:t>MATRICI</a:t>
            </a:r>
            <a:endParaRPr lang="it-IT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421962" y="197354"/>
            <a:ext cx="219803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600" b="1" i="1" dirty="0" smtClean="0"/>
              <a:t>2018-2019</a:t>
            </a:r>
            <a:endParaRPr lang="it-IT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12" y="620688"/>
            <a:ext cx="2543004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Matrici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504" y="2636912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Il </a:t>
            </a:r>
            <a:r>
              <a:rPr lang="it-IT" dirty="0" smtClean="0">
                <a:solidFill>
                  <a:srgbClr val="FF0000"/>
                </a:solidFill>
              </a:rPr>
              <a:t>determinante</a:t>
            </a:r>
            <a:r>
              <a:rPr lang="it-IT" dirty="0" smtClean="0"/>
              <a:t> di una matrice 2x2 si ottiene sottraendo il prodotto degli elementi non sulla diagonale principale dal prodotto degli elementi sulla diagonale:</a:t>
            </a:r>
            <a:endParaRPr lang="it-IT" dirty="0"/>
          </a:p>
        </p:txBody>
      </p:sp>
      <p:sp>
        <p:nvSpPr>
          <p:cNvPr id="9" name="TextBox 8"/>
          <p:cNvSpPr txBox="1"/>
          <p:nvPr/>
        </p:nvSpPr>
        <p:spPr>
          <a:xfrm>
            <a:off x="3951776" y="1229851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smtClean="0"/>
              <a:t>MATRICI</a:t>
            </a:r>
            <a:endParaRPr lang="it-IT" sz="2400" b="1" dirty="0"/>
          </a:p>
        </p:txBody>
      </p:sp>
      <p:pic>
        <p:nvPicPr>
          <p:cNvPr id="37892" name="Picture 4" descr="determinante secondo ord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861048"/>
            <a:ext cx="6567130" cy="136815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51520" y="1628800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DETERMINANTI</a:t>
            </a:r>
          </a:p>
          <a:p>
            <a:pPr algn="just"/>
            <a:r>
              <a:rPr lang="it-IT" dirty="0" smtClean="0"/>
              <a:t>Risultano utili nella soluzione di equazioni lineari e nel calcolo della matrice inversa.</a:t>
            </a:r>
            <a:endParaRPr lang="it-IT" dirty="0"/>
          </a:p>
        </p:txBody>
      </p:sp>
      <p:sp>
        <p:nvSpPr>
          <p:cNvPr id="10" name="TextBox 9"/>
          <p:cNvSpPr txBox="1"/>
          <p:nvPr/>
        </p:nvSpPr>
        <p:spPr>
          <a:xfrm>
            <a:off x="5421962" y="197354"/>
            <a:ext cx="219803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600" b="1" i="1" dirty="0" smtClean="0"/>
              <a:t>2018-2019</a:t>
            </a:r>
            <a:endParaRPr lang="it-IT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1520" y="1772816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Per definire il determinante di una matrice mxn definiamo prima il </a:t>
            </a:r>
            <a:r>
              <a:rPr lang="it-IT" b="1" dirty="0" smtClean="0">
                <a:solidFill>
                  <a:srgbClr val="FF0000"/>
                </a:solidFill>
              </a:rPr>
              <a:t>MINORE</a:t>
            </a:r>
            <a:r>
              <a:rPr lang="it-IT" dirty="0" smtClean="0"/>
              <a:t> di un elemento </a:t>
            </a:r>
            <a:r>
              <a:rPr lang="it-IT" dirty="0" smtClean="0">
                <a:solidFill>
                  <a:srgbClr val="FF0000"/>
                </a:solidFill>
              </a:rPr>
              <a:t>a</a:t>
            </a:r>
            <a:r>
              <a:rPr lang="it-IT" baseline="-25000" dirty="0" smtClean="0">
                <a:solidFill>
                  <a:srgbClr val="FF0000"/>
                </a:solidFill>
              </a:rPr>
              <a:t>ij</a:t>
            </a:r>
            <a:r>
              <a:rPr lang="it-IT" dirty="0" smtClean="0"/>
              <a:t> che indicheremo con </a:t>
            </a:r>
            <a:r>
              <a:rPr lang="it-IT" dirty="0" smtClean="0">
                <a:solidFill>
                  <a:srgbClr val="FF0000"/>
                </a:solidFill>
              </a:rPr>
              <a:t>c</a:t>
            </a:r>
            <a:r>
              <a:rPr lang="it-IT" baseline="-25000" dirty="0" smtClean="0">
                <a:solidFill>
                  <a:srgbClr val="FF0000"/>
                </a:solidFill>
              </a:rPr>
              <a:t>ij</a:t>
            </a:r>
            <a:r>
              <a:rPr lang="it-IT" baseline="-25000" dirty="0" smtClean="0"/>
              <a:t> </a:t>
            </a:r>
            <a:r>
              <a:rPr lang="it-IT" dirty="0" smtClean="0"/>
              <a:t>:</a:t>
            </a:r>
            <a:endParaRPr lang="it-IT" dirty="0"/>
          </a:p>
        </p:txBody>
      </p:sp>
      <p:sp>
        <p:nvSpPr>
          <p:cNvPr id="9" name="TextBox 8"/>
          <p:cNvSpPr txBox="1"/>
          <p:nvPr/>
        </p:nvSpPr>
        <p:spPr>
          <a:xfrm>
            <a:off x="3951776" y="1229851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smtClean="0"/>
              <a:t>MATRICI</a:t>
            </a:r>
            <a:endParaRPr lang="it-IT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5229200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Il minore di un elemento </a:t>
            </a:r>
            <a:r>
              <a:rPr lang="it-IT" dirty="0" smtClean="0">
                <a:solidFill>
                  <a:srgbClr val="FF0000"/>
                </a:solidFill>
              </a:rPr>
              <a:t>a</a:t>
            </a:r>
            <a:r>
              <a:rPr lang="it-IT" baseline="-25000" dirty="0" smtClean="0">
                <a:solidFill>
                  <a:srgbClr val="FF0000"/>
                </a:solidFill>
              </a:rPr>
              <a:t>ij </a:t>
            </a:r>
            <a:r>
              <a:rPr lang="it-IT" dirty="0" smtClean="0"/>
              <a:t>è il determinante della matrice ottenuta scartando gli elementi della </a:t>
            </a:r>
            <a:r>
              <a:rPr lang="it-IT" dirty="0" smtClean="0">
                <a:solidFill>
                  <a:srgbClr val="FF0000"/>
                </a:solidFill>
              </a:rPr>
              <a:t>riga i </a:t>
            </a:r>
            <a:r>
              <a:rPr lang="it-IT" dirty="0" smtClean="0"/>
              <a:t>e della </a:t>
            </a:r>
            <a:r>
              <a:rPr lang="it-IT" dirty="0" smtClean="0">
                <a:solidFill>
                  <a:srgbClr val="FF0000"/>
                </a:solidFill>
              </a:rPr>
              <a:t>colonna j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852936"/>
            <a:ext cx="336000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996952"/>
            <a:ext cx="2232248" cy="178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5220072" y="3717032"/>
            <a:ext cx="72008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TextBox 15"/>
          <p:cNvSpPr txBox="1"/>
          <p:nvPr/>
        </p:nvSpPr>
        <p:spPr>
          <a:xfrm>
            <a:off x="5148064" y="3717032"/>
            <a:ext cx="763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C</a:t>
            </a:r>
            <a:r>
              <a:rPr lang="it-IT" sz="2400" b="1" baseline="-25000" dirty="0" smtClean="0"/>
              <a:t>1,2</a:t>
            </a:r>
            <a:r>
              <a:rPr lang="it-IT" sz="2400" b="1" dirty="0" smtClean="0"/>
              <a:t>=</a:t>
            </a:r>
            <a:endParaRPr lang="it-IT" sz="2400" b="1" dirty="0"/>
          </a:p>
        </p:txBody>
      </p:sp>
      <p:sp>
        <p:nvSpPr>
          <p:cNvPr id="18" name="Oval 17"/>
          <p:cNvSpPr/>
          <p:nvPr/>
        </p:nvSpPr>
        <p:spPr>
          <a:xfrm>
            <a:off x="2123728" y="2924944"/>
            <a:ext cx="648072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2" name="Straight Connector 21"/>
          <p:cNvCxnSpPr/>
          <p:nvPr/>
        </p:nvCxnSpPr>
        <p:spPr>
          <a:xfrm>
            <a:off x="2771800" y="3212976"/>
            <a:ext cx="7920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31640" y="3212976"/>
            <a:ext cx="7920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8" idx="4"/>
          </p:cNvCxnSpPr>
          <p:nvPr/>
        </p:nvCxnSpPr>
        <p:spPr>
          <a:xfrm>
            <a:off x="2447764" y="3645024"/>
            <a:ext cx="36004" cy="10801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421962" y="197354"/>
            <a:ext cx="219803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600" b="1" i="1" dirty="0" smtClean="0"/>
              <a:t>2018-2019</a:t>
            </a:r>
            <a:endParaRPr lang="it-IT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1520" y="1772816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Il </a:t>
            </a:r>
            <a:r>
              <a:rPr lang="it-IT" dirty="0" smtClean="0">
                <a:solidFill>
                  <a:srgbClr val="FF0000"/>
                </a:solidFill>
              </a:rPr>
              <a:t>determinante</a:t>
            </a:r>
            <a:r>
              <a:rPr lang="it-IT" dirty="0" smtClean="0"/>
              <a:t> di una matrice è dato dall’espressione:</a:t>
            </a:r>
            <a:endParaRPr lang="it-IT" dirty="0"/>
          </a:p>
        </p:txBody>
      </p:sp>
      <p:sp>
        <p:nvSpPr>
          <p:cNvPr id="9" name="TextBox 8"/>
          <p:cNvSpPr txBox="1"/>
          <p:nvPr/>
        </p:nvSpPr>
        <p:spPr>
          <a:xfrm>
            <a:off x="3951776" y="1229851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smtClean="0"/>
              <a:t>MATRICI</a:t>
            </a:r>
            <a:endParaRPr lang="it-IT" sz="2400" b="1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132856"/>
            <a:ext cx="48387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436096" y="2492896"/>
            <a:ext cx="3348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Il valore del determinante non dipende dal valore di </a:t>
            </a:r>
            <a:r>
              <a:rPr lang="it-IT" dirty="0" smtClean="0">
                <a:solidFill>
                  <a:srgbClr val="FF0000"/>
                </a:solidFill>
              </a:rPr>
              <a:t>i</a:t>
            </a:r>
            <a:r>
              <a:rPr lang="it-IT" dirty="0" smtClean="0"/>
              <a:t>:</a:t>
            </a:r>
            <a:endParaRPr lang="it-IT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3573016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solidFill>
                  <a:schemeClr val="tx2"/>
                </a:solidFill>
              </a:rPr>
              <a:t>ESEMPIO:</a:t>
            </a:r>
          </a:p>
          <a:p>
            <a:pPr algn="just"/>
            <a:r>
              <a:rPr lang="it-IT" dirty="0" smtClean="0"/>
              <a:t>Il determinante di una matrice quadrata del secondo ordine (2 righe e 2 colonne) si colcola:</a:t>
            </a:r>
            <a:endParaRPr lang="it-IT" dirty="0"/>
          </a:p>
        </p:txBody>
      </p:sp>
      <p:pic>
        <p:nvPicPr>
          <p:cNvPr id="39941" name="Picture 5" descr="determinante secondo ord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437112"/>
            <a:ext cx="5184576" cy="108012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51520" y="5733256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Il determinante di una matrice quadrata del secondo ordine è uguale alla differenza dei prodotti degli elementi delle due diagonali (principale meno secondaria).</a:t>
            </a:r>
            <a:endParaRPr lang="it-IT" dirty="0"/>
          </a:p>
        </p:txBody>
      </p:sp>
      <p:sp>
        <p:nvSpPr>
          <p:cNvPr id="13" name="TextBox 12"/>
          <p:cNvSpPr txBox="1"/>
          <p:nvPr/>
        </p:nvSpPr>
        <p:spPr>
          <a:xfrm>
            <a:off x="5421962" y="197354"/>
            <a:ext cx="219803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600" b="1" i="1" dirty="0" smtClean="0"/>
              <a:t>2018-2019</a:t>
            </a:r>
            <a:endParaRPr lang="it-IT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51776" y="1229851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smtClean="0"/>
              <a:t>MATRICI</a:t>
            </a:r>
            <a:endParaRPr lang="it-IT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1628800"/>
            <a:ext cx="8712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solidFill>
                  <a:schemeClr val="tx2"/>
                </a:solidFill>
              </a:rPr>
              <a:t>ESEMPIO:</a:t>
            </a:r>
          </a:p>
          <a:p>
            <a:pPr algn="just"/>
            <a:r>
              <a:rPr lang="it-IT" dirty="0" smtClean="0"/>
              <a:t>Il calcolo del </a:t>
            </a:r>
            <a:r>
              <a:rPr lang="it-IT" dirty="0" smtClean="0">
                <a:solidFill>
                  <a:srgbClr val="FF0000"/>
                </a:solidFill>
              </a:rPr>
              <a:t>determinante</a:t>
            </a:r>
            <a:r>
              <a:rPr lang="it-IT" dirty="0" smtClean="0"/>
              <a:t> di una matrice quadrata del terzo ordine (3 righe e 3 colonne) si sviluppa secondo gli elementi di una riga o di una colonna. Nell'esempio sviluppiamo secondo la prima riga.</a:t>
            </a:r>
          </a:p>
          <a:p>
            <a:pPr algn="just"/>
            <a:r>
              <a:rPr lang="it-IT" i="1" dirty="0" smtClean="0"/>
              <a:t/>
            </a:r>
            <a:br>
              <a:rPr lang="it-IT" i="1" dirty="0" smtClean="0"/>
            </a:br>
            <a:endParaRPr lang="it-IT" dirty="0"/>
          </a:p>
        </p:txBody>
      </p:sp>
      <p:pic>
        <p:nvPicPr>
          <p:cNvPr id="71682" name="Picture 2" descr="determinante terzo ord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780928"/>
            <a:ext cx="7208574" cy="115212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79512" y="4005064"/>
            <a:ext cx="87129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Ogni elemento della prima riga viene moltiplicato con il suo </a:t>
            </a:r>
            <a:r>
              <a:rPr lang="it-IT" i="1" dirty="0" smtClean="0">
                <a:solidFill>
                  <a:srgbClr val="FF0000"/>
                </a:solidFill>
              </a:rPr>
              <a:t>MINORE COMPLEMENTARE</a:t>
            </a:r>
            <a:r>
              <a:rPr lang="it-IT" dirty="0" smtClean="0"/>
              <a:t>, ovvero il determinante del secondo ordine ottenuto sopprimendo la prima riga e la prima colonna; i prodotti vengono poi sommati algebricamente tra loro considerando il segno positivo se la somma degli indici dell'elemento considerato è pari, o negativo se è dispari.</a:t>
            </a:r>
          </a:p>
          <a:p>
            <a:r>
              <a:rPr lang="it-IT" dirty="0" smtClean="0"/>
              <a:t>Sviluppando i tre determinanti del secondo ordine, si ottiene:</a:t>
            </a:r>
          </a:p>
        </p:txBody>
      </p:sp>
      <p:pic>
        <p:nvPicPr>
          <p:cNvPr id="71684" name="Picture 4" descr="determinante terzo ord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517232"/>
            <a:ext cx="8611755" cy="108012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421962" y="197354"/>
            <a:ext cx="219803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600" b="1" i="1" dirty="0" smtClean="0"/>
              <a:t>2018-2019</a:t>
            </a:r>
            <a:endParaRPr lang="it-IT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51776" y="1229851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smtClean="0"/>
              <a:t>MATRICI</a:t>
            </a:r>
            <a:endParaRPr lang="it-IT" sz="2400" b="1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8738583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421962" y="197354"/>
            <a:ext cx="219803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600" b="1" i="1" dirty="0" smtClean="0"/>
              <a:t>2018-2019</a:t>
            </a:r>
            <a:endParaRPr lang="it-IT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12" y="620688"/>
            <a:ext cx="2543004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Matrici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51776" y="1229851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smtClean="0"/>
              <a:t>MATRICI</a:t>
            </a:r>
            <a:endParaRPr lang="it-IT" sz="2400" b="1" dirty="0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8676456" cy="4687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421962" y="197354"/>
            <a:ext cx="219803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600" b="1" i="1" dirty="0" smtClean="0"/>
              <a:t>2018-2019</a:t>
            </a:r>
            <a:endParaRPr lang="it-IT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51776" y="1229851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smtClean="0"/>
              <a:t>MATRICI</a:t>
            </a:r>
            <a:endParaRPr lang="it-IT" sz="2400" b="1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060848"/>
            <a:ext cx="880403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421962" y="197354"/>
            <a:ext cx="219803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600" b="1" i="1" dirty="0" smtClean="0"/>
              <a:t>2018-2019</a:t>
            </a:r>
            <a:endParaRPr lang="it-IT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12" y="620688"/>
            <a:ext cx="2543004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Matrici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51776" y="1229851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smtClean="0"/>
              <a:t>MATRICI</a:t>
            </a:r>
            <a:endParaRPr lang="it-IT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4006805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può essere pensato in modo matriciale come </a:t>
            </a:r>
            <a:r>
              <a:rPr lang="it-IT" dirty="0" smtClean="0">
                <a:solidFill>
                  <a:srgbClr val="FF0000"/>
                </a:solidFill>
              </a:rPr>
              <a:t>AX = B </a:t>
            </a:r>
            <a:r>
              <a:rPr lang="it-IT" dirty="0" smtClean="0"/>
              <a:t>dove </a:t>
            </a:r>
            <a:r>
              <a:rPr lang="it-IT" dirty="0" smtClean="0">
                <a:solidFill>
                  <a:srgbClr val="FF0000"/>
                </a:solidFill>
              </a:rPr>
              <a:t>A</a:t>
            </a:r>
            <a:r>
              <a:rPr lang="it-IT" dirty="0" smtClean="0"/>
              <a:t> è la matrice dei </a:t>
            </a:r>
            <a:r>
              <a:rPr lang="it-IT" dirty="0" smtClean="0">
                <a:solidFill>
                  <a:srgbClr val="FF0000"/>
                </a:solidFill>
              </a:rPr>
              <a:t>coefficienti</a:t>
            </a:r>
            <a:r>
              <a:rPr lang="it-IT" dirty="0" smtClean="0"/>
              <a:t>, </a:t>
            </a:r>
            <a:r>
              <a:rPr lang="it-IT" dirty="0" smtClean="0">
                <a:solidFill>
                  <a:srgbClr val="FF0000"/>
                </a:solidFill>
              </a:rPr>
              <a:t>X</a:t>
            </a:r>
            <a:r>
              <a:rPr lang="it-IT" dirty="0" smtClean="0"/>
              <a:t> è la colonna delle </a:t>
            </a:r>
            <a:r>
              <a:rPr lang="it-IT" dirty="0" smtClean="0">
                <a:solidFill>
                  <a:srgbClr val="FF0000"/>
                </a:solidFill>
              </a:rPr>
              <a:t>incognite</a:t>
            </a:r>
            <a:r>
              <a:rPr lang="it-IT" dirty="0" smtClean="0"/>
              <a:t> e </a:t>
            </a:r>
            <a:r>
              <a:rPr lang="it-IT" dirty="0" smtClean="0">
                <a:solidFill>
                  <a:srgbClr val="FF0000"/>
                </a:solidFill>
              </a:rPr>
              <a:t>B</a:t>
            </a:r>
            <a:r>
              <a:rPr lang="it-IT" dirty="0" smtClean="0"/>
              <a:t> è la colonna dei </a:t>
            </a:r>
            <a:r>
              <a:rPr lang="it-IT" dirty="0" smtClean="0">
                <a:solidFill>
                  <a:srgbClr val="FF0000"/>
                </a:solidFill>
              </a:rPr>
              <a:t>termini noti</a:t>
            </a:r>
            <a:r>
              <a:rPr lang="it-IT" dirty="0" smtClean="0"/>
              <a:t>:</a:t>
            </a:r>
            <a:endParaRPr lang="it-IT" b="1" dirty="0" smtClean="0">
              <a:solidFill>
                <a:srgbClr val="FF0000"/>
              </a:solidFill>
            </a:endParaRP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676541"/>
            <a:ext cx="4536504" cy="1400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797152"/>
            <a:ext cx="5904656" cy="114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72008" y="6021288"/>
            <a:ext cx="896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Notiamo che se A è una matrice invertibile, il sistema </a:t>
            </a:r>
            <a:r>
              <a:rPr lang="it-IT" dirty="0" smtClean="0">
                <a:solidFill>
                  <a:srgbClr val="FF0000"/>
                </a:solidFill>
              </a:rPr>
              <a:t>AX = B </a:t>
            </a:r>
            <a:r>
              <a:rPr lang="it-IT" dirty="0" smtClean="0"/>
              <a:t>avrà una sola soluzione data da:</a:t>
            </a:r>
          </a:p>
          <a:p>
            <a:r>
              <a:rPr lang="it-IT" dirty="0" smtClean="0"/>
              <a:t>                                                                          </a:t>
            </a:r>
            <a:r>
              <a:rPr lang="it-IT" dirty="0" smtClean="0">
                <a:solidFill>
                  <a:srgbClr val="FF0000"/>
                </a:solidFill>
              </a:rPr>
              <a:t>X = A</a:t>
            </a:r>
            <a:r>
              <a:rPr lang="it-IT" baseline="30000" dirty="0" smtClean="0">
                <a:solidFill>
                  <a:srgbClr val="FF0000"/>
                </a:solidFill>
              </a:rPr>
              <a:t>−1</a:t>
            </a:r>
            <a:r>
              <a:rPr lang="it-IT" dirty="0" smtClean="0">
                <a:solidFill>
                  <a:srgbClr val="FF0000"/>
                </a:solidFill>
              </a:rPr>
              <a:t>B</a:t>
            </a:r>
            <a:endParaRPr lang="it-IT" b="1" dirty="0" smtClean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520" y="1556792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EQUAZIONI LINEARI</a:t>
            </a:r>
          </a:p>
          <a:p>
            <a:pPr algn="just"/>
            <a:r>
              <a:rPr lang="it-IT" dirty="0" smtClean="0"/>
              <a:t>La risoluzione di un sistema di equazioni lineari èun esempio in cui è utile il calcolo matriciale.</a:t>
            </a:r>
          </a:p>
          <a:p>
            <a:pPr algn="just"/>
            <a:r>
              <a:rPr lang="it-IT" dirty="0" smtClean="0"/>
              <a:t>Un sistema lineare di m equazioni in n incognite:</a:t>
            </a:r>
            <a:endParaRPr lang="it-IT" b="1" dirty="0" smtClean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21962" y="197354"/>
            <a:ext cx="219803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600" b="1" i="1" dirty="0" smtClean="0"/>
              <a:t>2018-2019</a:t>
            </a:r>
            <a:endParaRPr lang="it-IT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74883" y="1229851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smtClean="0"/>
              <a:t>MATRICI</a:t>
            </a:r>
            <a:endParaRPr lang="it-IT" sz="2400" b="1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DE87-C515-4485-B35B-A1D496760DEA}" type="slidenum">
              <a:rPr lang="it-IT" sz="1400" b="1" smtClean="0"/>
              <a:pPr/>
              <a:t>3</a:t>
            </a:fld>
            <a:endParaRPr lang="it-IT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51521" y="1844824"/>
            <a:ext cx="8640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Se il numero delle righe </a:t>
            </a:r>
            <a:r>
              <a:rPr lang="it-IT" b="1" i="1" dirty="0" smtClean="0">
                <a:solidFill>
                  <a:srgbClr val="FF0000"/>
                </a:solidFill>
              </a:rPr>
              <a:t>m è uguale al numero delle colonne n, cioè se m = n, allora la matrice si </a:t>
            </a:r>
            <a:r>
              <a:rPr lang="it-IT" dirty="0" smtClean="0">
                <a:solidFill>
                  <a:srgbClr val="FF0000"/>
                </a:solidFill>
              </a:rPr>
              <a:t>dice </a:t>
            </a:r>
            <a:r>
              <a:rPr lang="it-IT" b="1" i="1" dirty="0" smtClean="0">
                <a:solidFill>
                  <a:srgbClr val="FF0000"/>
                </a:solidFill>
              </a:rPr>
              <a:t>quadrata di ordine n (o m ) con n</a:t>
            </a:r>
            <a:r>
              <a:rPr lang="it-IT" b="1" i="1" baseline="30000" dirty="0" smtClean="0">
                <a:solidFill>
                  <a:srgbClr val="FF0000"/>
                </a:solidFill>
              </a:rPr>
              <a:t>2</a:t>
            </a:r>
            <a:r>
              <a:rPr lang="it-IT" b="1" i="1" dirty="0" smtClean="0">
                <a:solidFill>
                  <a:srgbClr val="FF0000"/>
                </a:solidFill>
              </a:rPr>
              <a:t>=m</a:t>
            </a:r>
            <a:r>
              <a:rPr lang="it-IT" b="1" i="1" baseline="30000" dirty="0" smtClean="0">
                <a:solidFill>
                  <a:srgbClr val="FF0000"/>
                </a:solidFill>
              </a:rPr>
              <a:t>2</a:t>
            </a:r>
            <a:r>
              <a:rPr lang="it-IT" b="1" i="1" dirty="0" smtClean="0">
                <a:solidFill>
                  <a:srgbClr val="FF0000"/>
                </a:solidFill>
              </a:rPr>
              <a:t> elementi</a:t>
            </a:r>
            <a:r>
              <a:rPr lang="it-IT" b="1" i="1" dirty="0" smtClean="0"/>
              <a:t>. </a:t>
            </a:r>
            <a:r>
              <a:rPr lang="it-IT" dirty="0" smtClean="0"/>
              <a:t>Una matrice quadrata viene indicata brevemente nel modo seguente:</a:t>
            </a:r>
          </a:p>
          <a:p>
            <a:endParaRPr lang="it-IT" dirty="0" smtClean="0"/>
          </a:p>
          <a:p>
            <a:r>
              <a:rPr lang="it-IT" b="1" i="1" dirty="0" smtClean="0"/>
              <a:t>A = (a</a:t>
            </a:r>
            <a:r>
              <a:rPr lang="it-IT" b="1" i="1" baseline="-25000" dirty="0" smtClean="0"/>
              <a:t>ij</a:t>
            </a:r>
            <a:r>
              <a:rPr lang="it-IT" b="1" i="1" dirty="0" smtClean="0"/>
              <a:t>)            con i = j = 1,2,3,…,n</a:t>
            </a:r>
          </a:p>
          <a:p>
            <a:endParaRPr lang="it-IT" b="1" i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789040"/>
            <a:ext cx="60864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421962" y="197354"/>
            <a:ext cx="219803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600" b="1" i="1" dirty="0" smtClean="0"/>
              <a:t>2018-2019</a:t>
            </a:r>
            <a:endParaRPr lang="it-IT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1520" y="1772816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La soluzione è data da:</a:t>
            </a:r>
            <a:endParaRPr lang="it-IT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420888"/>
            <a:ext cx="587692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951776" y="1229851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smtClean="0"/>
              <a:t>MATRICI</a:t>
            </a:r>
            <a:endParaRPr lang="it-IT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21962" y="197354"/>
            <a:ext cx="219803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600" b="1" i="1" dirty="0" smtClean="0"/>
              <a:t>2018-2019</a:t>
            </a:r>
            <a:endParaRPr lang="it-IT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51776" y="1229851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smtClean="0"/>
              <a:t>MATRICI</a:t>
            </a:r>
            <a:endParaRPr lang="it-IT" sz="2400" b="1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8563772" cy="486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421962" y="197354"/>
            <a:ext cx="219803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600" b="1" i="1" dirty="0" smtClean="0"/>
              <a:t>2018-2019</a:t>
            </a:r>
            <a:endParaRPr lang="it-IT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663744" y="1229851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smtClean="0"/>
              <a:t>MATRICI</a:t>
            </a:r>
            <a:endParaRPr lang="it-IT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1772816"/>
            <a:ext cx="86106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Se in particolare il sistema lineare è omogeneo, ossia la matrice dei termini noti </a:t>
            </a:r>
            <a:r>
              <a:rPr lang="it-IT" dirty="0" smtClean="0">
                <a:solidFill>
                  <a:srgbClr val="FF0000"/>
                </a:solidFill>
              </a:rPr>
              <a:t>B</a:t>
            </a:r>
            <a:r>
              <a:rPr lang="it-IT" dirty="0" smtClean="0"/>
              <a:t> è tutta</a:t>
            </a:r>
          </a:p>
          <a:p>
            <a:r>
              <a:rPr lang="it-IT" dirty="0" smtClean="0"/>
              <a:t>nulla, allora </a:t>
            </a:r>
            <a:r>
              <a:rPr lang="it-IT" dirty="0" smtClean="0">
                <a:solidFill>
                  <a:srgbClr val="FF0000"/>
                </a:solidFill>
              </a:rPr>
              <a:t>AX = 0 </a:t>
            </a:r>
            <a:r>
              <a:rPr lang="it-IT" dirty="0" smtClean="0"/>
              <a:t>avrà la sola soluzione nulla </a:t>
            </a:r>
            <a:r>
              <a:rPr lang="it-IT" dirty="0" smtClean="0">
                <a:solidFill>
                  <a:srgbClr val="FF0000"/>
                </a:solidFill>
              </a:rPr>
              <a:t>X = 0 </a:t>
            </a:r>
            <a:r>
              <a:rPr lang="it-IT" dirty="0" smtClean="0"/>
              <a:t>quando </a:t>
            </a:r>
            <a:r>
              <a:rPr lang="it-IT" dirty="0" smtClean="0">
                <a:solidFill>
                  <a:srgbClr val="FF0000"/>
                </a:solidFill>
              </a:rPr>
              <a:t>A</a:t>
            </a:r>
            <a:r>
              <a:rPr lang="it-IT" dirty="0" smtClean="0"/>
              <a:t> ha inversa e quindi quando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det(A) diverso da 0</a:t>
            </a:r>
            <a:r>
              <a:rPr lang="it-IT" dirty="0" smtClean="0"/>
              <a:t>, mentre avrà anche soluzioni non nulle quando </a:t>
            </a:r>
            <a:r>
              <a:rPr lang="it-IT" dirty="0" smtClean="0">
                <a:solidFill>
                  <a:srgbClr val="FF0000"/>
                </a:solidFill>
              </a:rPr>
              <a:t>det(A) = 0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10" name="TextBox 9"/>
          <p:cNvSpPr txBox="1"/>
          <p:nvPr/>
        </p:nvSpPr>
        <p:spPr>
          <a:xfrm>
            <a:off x="3851920" y="5013176"/>
            <a:ext cx="11521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AX = 0</a:t>
            </a:r>
          </a:p>
          <a:p>
            <a:pPr algn="ctr"/>
            <a:endParaRPr lang="it-IT" sz="2400" b="1" dirty="0" smtClean="0">
              <a:solidFill>
                <a:srgbClr val="FF0000"/>
              </a:solidFill>
            </a:endParaRPr>
          </a:p>
          <a:p>
            <a:pPr algn="ctr"/>
            <a:r>
              <a:rPr lang="it-IT" dirty="0" smtClean="0"/>
              <a:t>Soluzione:</a:t>
            </a:r>
          </a:p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X = 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708920"/>
            <a:ext cx="707884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421962" y="197354"/>
            <a:ext cx="219803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600" b="1" i="1" dirty="0" smtClean="0"/>
              <a:t>2018-2019</a:t>
            </a:r>
            <a:endParaRPr lang="it-IT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51776" y="1229851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smtClean="0"/>
              <a:t>MATRICI</a:t>
            </a:r>
            <a:endParaRPr lang="it-IT" sz="2400" b="1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72816"/>
            <a:ext cx="6552728" cy="4951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421962" y="197354"/>
            <a:ext cx="219803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600" b="1" i="1" dirty="0" smtClean="0"/>
              <a:t>2018-2019</a:t>
            </a:r>
            <a:endParaRPr lang="it-IT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51776" y="1229851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smtClean="0"/>
              <a:t>MATRICI</a:t>
            </a:r>
            <a:endParaRPr lang="it-IT" sz="2400" b="1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780928"/>
            <a:ext cx="8834939" cy="2971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421962" y="197354"/>
            <a:ext cx="219803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600" b="1" i="1" dirty="0" smtClean="0"/>
              <a:t>2018-2019</a:t>
            </a:r>
            <a:endParaRPr lang="it-IT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51776" y="1229851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smtClean="0"/>
              <a:t>MATRICI</a:t>
            </a:r>
            <a:endParaRPr lang="it-IT" sz="2400" b="1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00808"/>
            <a:ext cx="8460432" cy="5001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421962" y="197354"/>
            <a:ext cx="219803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600" b="1" i="1" dirty="0" smtClean="0"/>
              <a:t>2018-2019</a:t>
            </a:r>
            <a:endParaRPr lang="it-IT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51776" y="1229851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smtClean="0"/>
              <a:t>MATRICI</a:t>
            </a:r>
            <a:endParaRPr lang="it-IT" sz="2400" b="1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700808"/>
            <a:ext cx="694763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421962" y="197354"/>
            <a:ext cx="219803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600" b="1" i="1" dirty="0" smtClean="0"/>
              <a:t>2018-2019</a:t>
            </a:r>
            <a:endParaRPr lang="it-IT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51776" y="1229851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smtClean="0"/>
              <a:t>MATRICI</a:t>
            </a:r>
            <a:endParaRPr lang="it-IT" sz="2400" b="1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72816"/>
            <a:ext cx="7776864" cy="4900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421962" y="197354"/>
            <a:ext cx="219803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600" b="1" i="1" dirty="0" smtClean="0"/>
              <a:t>2018-2019</a:t>
            </a:r>
            <a:endParaRPr lang="it-IT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51776" y="1229851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smtClean="0"/>
              <a:t>MATRICI</a:t>
            </a:r>
            <a:endParaRPr lang="it-IT" sz="2400" b="1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653756"/>
            <a:ext cx="5976664" cy="5204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421962" y="197354"/>
            <a:ext cx="219803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600" b="1" i="1" dirty="0" smtClean="0"/>
              <a:t>2018-2019</a:t>
            </a:r>
            <a:endParaRPr lang="it-IT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51776" y="1229851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smtClean="0"/>
              <a:t>MATRICI</a:t>
            </a:r>
            <a:endParaRPr lang="it-IT" sz="2400" b="1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4864"/>
            <a:ext cx="8897912" cy="407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421962" y="197354"/>
            <a:ext cx="219803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600" b="1" i="1" dirty="0" smtClean="0"/>
              <a:t>2018-2019</a:t>
            </a:r>
            <a:endParaRPr lang="it-IT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12" y="620688"/>
            <a:ext cx="2543004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Matrici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74883" y="1229851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smtClean="0"/>
              <a:t>MATRICI</a:t>
            </a:r>
            <a:endParaRPr lang="it-IT" sz="2400" b="1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DE87-C515-4485-B35B-A1D496760DEA}" type="slidenum">
              <a:rPr lang="it-IT" sz="1400" b="1" smtClean="0"/>
              <a:pPr/>
              <a:t>4</a:t>
            </a:fld>
            <a:endParaRPr lang="it-IT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763688" y="1988840"/>
            <a:ext cx="5438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Mentre la </a:t>
            </a:r>
            <a:r>
              <a:rPr lang="it-IT" dirty="0" smtClean="0">
                <a:solidFill>
                  <a:srgbClr val="FF0000"/>
                </a:solidFill>
              </a:rPr>
              <a:t>matrice è rettangolare </a:t>
            </a:r>
            <a:r>
              <a:rPr lang="it-IT" dirty="0" smtClean="0"/>
              <a:t>di ordine m x n se m≠n</a:t>
            </a:r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284984"/>
            <a:ext cx="6789737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421962" y="197354"/>
            <a:ext cx="219803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600" b="1" i="1" dirty="0" smtClean="0"/>
              <a:t>2018-2019</a:t>
            </a:r>
            <a:endParaRPr lang="it-IT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51776" y="1229851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smtClean="0"/>
              <a:t>MATRICI</a:t>
            </a:r>
            <a:endParaRPr lang="it-IT" sz="2400" b="1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628800"/>
            <a:ext cx="5400600" cy="5173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421962" y="197354"/>
            <a:ext cx="219803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600" b="1" i="1" dirty="0" smtClean="0"/>
              <a:t>2018-2019</a:t>
            </a:r>
            <a:endParaRPr lang="it-IT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51776" y="1229851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smtClean="0"/>
              <a:t>MATRICI</a:t>
            </a:r>
            <a:endParaRPr lang="it-IT" sz="2400" b="1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700808"/>
            <a:ext cx="7236296" cy="50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421962" y="197354"/>
            <a:ext cx="219803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600" b="1" i="1" dirty="0" smtClean="0"/>
              <a:t>2018-2019</a:t>
            </a:r>
            <a:endParaRPr lang="it-IT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51776" y="1229851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smtClean="0"/>
              <a:t>MATRICI</a:t>
            </a:r>
            <a:endParaRPr lang="it-IT" sz="2400" b="1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86706"/>
            <a:ext cx="7704856" cy="5071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421962" y="197354"/>
            <a:ext cx="219803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600" b="1" i="1" dirty="0" smtClean="0"/>
              <a:t>2018-2019</a:t>
            </a:r>
            <a:endParaRPr lang="it-IT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74883" y="1229851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smtClean="0"/>
              <a:t>MATRICI</a:t>
            </a:r>
            <a:endParaRPr lang="it-IT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83568" y="3861048"/>
            <a:ext cx="7796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una matrice quadrata </a:t>
            </a:r>
            <a:r>
              <a:rPr lang="it-IT" i="1" dirty="0" smtClean="0"/>
              <a:t>A si dice </a:t>
            </a:r>
            <a:r>
              <a:rPr lang="it-IT" b="1" i="1" dirty="0" smtClean="0">
                <a:solidFill>
                  <a:srgbClr val="FF0000"/>
                </a:solidFill>
              </a:rPr>
              <a:t>diagonale quando tutti gli elementi sono uguali </a:t>
            </a:r>
            <a:r>
              <a:rPr lang="it-IT" dirty="0" smtClean="0"/>
              <a:t>a</a:t>
            </a:r>
          </a:p>
          <a:p>
            <a:r>
              <a:rPr lang="it-IT" dirty="0" smtClean="0"/>
              <a:t>zero tranne quelli che si trovano sulla diagonale principale</a:t>
            </a:r>
            <a:endParaRPr lang="it-I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869160"/>
            <a:ext cx="31623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899592" y="2060848"/>
            <a:ext cx="6408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La diagonale principale è formata dagli elementi:</a:t>
            </a:r>
          </a:p>
          <a:p>
            <a:endParaRPr lang="it-IT" dirty="0" smtClean="0"/>
          </a:p>
          <a:p>
            <a:pPr algn="ctr"/>
            <a:r>
              <a:rPr lang="it-IT" b="1" dirty="0" smtClean="0"/>
              <a:t>A</a:t>
            </a:r>
            <a:r>
              <a:rPr lang="it-IT" b="1" baseline="-25000" dirty="0" smtClean="0"/>
              <a:t>11</a:t>
            </a:r>
            <a:r>
              <a:rPr lang="it-IT" b="1" dirty="0" smtClean="0"/>
              <a:t>, A</a:t>
            </a:r>
            <a:r>
              <a:rPr lang="it-IT" b="1" baseline="-25000" dirty="0" smtClean="0"/>
              <a:t>22</a:t>
            </a:r>
            <a:r>
              <a:rPr lang="it-IT" b="1" dirty="0" smtClean="0"/>
              <a:t>, .... A</a:t>
            </a:r>
            <a:r>
              <a:rPr lang="it-IT" b="1" baseline="-25000" dirty="0" smtClean="0"/>
              <a:t>ii</a:t>
            </a:r>
            <a:r>
              <a:rPr lang="it-IT" b="1" dirty="0" smtClean="0"/>
              <a:t>, ..... A</a:t>
            </a:r>
            <a:r>
              <a:rPr lang="it-IT" b="1" baseline="-25000" dirty="0" smtClean="0"/>
              <a:t>nn</a:t>
            </a:r>
            <a:endParaRPr lang="it-IT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21962" y="197354"/>
            <a:ext cx="219803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600" b="1" i="1" dirty="0" smtClean="0"/>
              <a:t>2018-2019</a:t>
            </a:r>
            <a:endParaRPr lang="it-IT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74883" y="1229851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smtClean="0"/>
              <a:t>MATRICI</a:t>
            </a:r>
            <a:endParaRPr lang="it-IT" sz="2400" b="1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DE87-C515-4485-B35B-A1D496760DEA}" type="slidenum">
              <a:rPr lang="it-IT" sz="1400" b="1" smtClean="0"/>
              <a:pPr/>
              <a:t>6</a:t>
            </a:fld>
            <a:endParaRPr lang="it-IT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51520" y="2060848"/>
            <a:ext cx="8641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Una </a:t>
            </a:r>
            <a:r>
              <a:rPr lang="it-IT" dirty="0" smtClean="0">
                <a:solidFill>
                  <a:srgbClr val="FF0000"/>
                </a:solidFill>
              </a:rPr>
              <a:t>matrice è simmetrica </a:t>
            </a:r>
            <a:r>
              <a:rPr lang="it-IT" dirty="0" smtClean="0"/>
              <a:t>se ha simmetria negli elementi rispetto alla diagonale principale</a:t>
            </a:r>
            <a:endParaRPr lang="it-I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284984"/>
            <a:ext cx="31051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421962" y="197354"/>
            <a:ext cx="219803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600" b="1" i="1" dirty="0" smtClean="0"/>
              <a:t>2018-2019</a:t>
            </a:r>
            <a:endParaRPr lang="it-IT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51920" y="1229851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smtClean="0"/>
              <a:t>MATRICI</a:t>
            </a:r>
            <a:endParaRPr lang="it-IT" sz="2400" b="1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DE87-C515-4485-B35B-A1D496760DEA}" type="slidenum">
              <a:rPr lang="it-IT" sz="1400" b="1" smtClean="0"/>
              <a:pPr/>
              <a:t>7</a:t>
            </a:fld>
            <a:endParaRPr lang="it-IT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5496" y="1772816"/>
            <a:ext cx="88569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SOMMA</a:t>
            </a:r>
          </a:p>
          <a:p>
            <a:r>
              <a:rPr lang="it-IT" dirty="0" smtClean="0"/>
              <a:t>Gli elementi della matrice somma </a:t>
            </a:r>
            <a:r>
              <a:rPr lang="it-IT" dirty="0" smtClean="0">
                <a:solidFill>
                  <a:srgbClr val="FF0000"/>
                </a:solidFill>
              </a:rPr>
              <a:t>C</a:t>
            </a:r>
            <a:r>
              <a:rPr lang="it-IT" dirty="0" smtClean="0"/>
              <a:t> si ottengono sommando gli elementi corrispondenti delle due matrici </a:t>
            </a:r>
            <a:r>
              <a:rPr lang="it-IT" dirty="0" smtClean="0">
                <a:solidFill>
                  <a:srgbClr val="FF0000"/>
                </a:solidFill>
              </a:rPr>
              <a:t>A</a:t>
            </a:r>
            <a:r>
              <a:rPr lang="it-IT" dirty="0" smtClean="0"/>
              <a:t> e </a:t>
            </a:r>
            <a:r>
              <a:rPr lang="it-IT" dirty="0" smtClean="0">
                <a:solidFill>
                  <a:srgbClr val="FF0000"/>
                </a:solidFill>
              </a:rPr>
              <a:t>B</a:t>
            </a:r>
            <a:r>
              <a:rPr lang="it-IT" dirty="0" smtClean="0"/>
              <a:t>.</a:t>
            </a:r>
          </a:p>
          <a:p>
            <a:endParaRPr lang="it-IT" dirty="0" smtClean="0"/>
          </a:p>
          <a:p>
            <a:r>
              <a:rPr lang="it-IT" dirty="0" smtClean="0"/>
              <a:t>Alle matrici dello stesso tipo A = (a</a:t>
            </a:r>
            <a:r>
              <a:rPr lang="it-IT" baseline="-25000" dirty="0" smtClean="0"/>
              <a:t>ij</a:t>
            </a:r>
            <a:r>
              <a:rPr lang="it-IT" dirty="0" smtClean="0"/>
              <a:t>) e B = (b</a:t>
            </a:r>
            <a:r>
              <a:rPr lang="it-IT" baseline="-25000" dirty="0" smtClean="0"/>
              <a:t>ij</a:t>
            </a:r>
            <a:r>
              <a:rPr lang="it-IT" dirty="0" smtClean="0"/>
              <a:t>) si fa corrispondere la matrice C = (c</a:t>
            </a:r>
            <a:r>
              <a:rPr lang="it-IT" baseline="-25000" dirty="0" smtClean="0"/>
              <a:t>ij</a:t>
            </a:r>
            <a:r>
              <a:rPr lang="it-IT" dirty="0" smtClean="0"/>
              <a:t> = a</a:t>
            </a:r>
            <a:r>
              <a:rPr lang="it-IT" baseline="-25000" dirty="0" smtClean="0"/>
              <a:t>ij </a:t>
            </a:r>
            <a:r>
              <a:rPr lang="it-IT" dirty="0" smtClean="0"/>
              <a:t>+ b</a:t>
            </a:r>
            <a:r>
              <a:rPr lang="it-IT" baseline="-25000" dirty="0" smtClean="0"/>
              <a:t>ij</a:t>
            </a:r>
            <a:r>
              <a:rPr lang="it-IT" dirty="0" smtClean="0"/>
              <a:t>)</a:t>
            </a:r>
            <a:endParaRPr lang="it-I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1243" y="3284984"/>
            <a:ext cx="27527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212976"/>
            <a:ext cx="26098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221088"/>
            <a:ext cx="8723312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07504" y="5336048"/>
            <a:ext cx="88569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SOTTRAZIONE</a:t>
            </a:r>
          </a:p>
          <a:p>
            <a:r>
              <a:rPr lang="it-IT" dirty="0" smtClean="0"/>
              <a:t>Gli elementi della matrice somma </a:t>
            </a:r>
            <a:r>
              <a:rPr lang="it-IT" dirty="0" smtClean="0">
                <a:solidFill>
                  <a:srgbClr val="FF0000"/>
                </a:solidFill>
              </a:rPr>
              <a:t>C</a:t>
            </a:r>
            <a:r>
              <a:rPr lang="it-IT" dirty="0" smtClean="0"/>
              <a:t> si ottengono sottraendo gli elementi corrispondenti delle due matrici </a:t>
            </a:r>
            <a:r>
              <a:rPr lang="it-IT" dirty="0" smtClean="0">
                <a:solidFill>
                  <a:srgbClr val="FF0000"/>
                </a:solidFill>
              </a:rPr>
              <a:t>A</a:t>
            </a:r>
            <a:r>
              <a:rPr lang="it-IT" dirty="0" smtClean="0"/>
              <a:t> e </a:t>
            </a:r>
            <a:r>
              <a:rPr lang="it-IT" dirty="0" smtClean="0">
                <a:solidFill>
                  <a:srgbClr val="FF0000"/>
                </a:solidFill>
              </a:rPr>
              <a:t>B</a:t>
            </a:r>
            <a:r>
              <a:rPr lang="it-IT" dirty="0" smtClean="0"/>
              <a:t>.</a:t>
            </a:r>
          </a:p>
          <a:p>
            <a:endParaRPr lang="it-IT" dirty="0" smtClean="0"/>
          </a:p>
          <a:p>
            <a:r>
              <a:rPr lang="it-IT" dirty="0" smtClean="0"/>
              <a:t>Alle matrici dello stesso tipo A = (a</a:t>
            </a:r>
            <a:r>
              <a:rPr lang="it-IT" baseline="-25000" dirty="0" smtClean="0"/>
              <a:t>ij</a:t>
            </a:r>
            <a:r>
              <a:rPr lang="it-IT" dirty="0" smtClean="0"/>
              <a:t>) e B = (b</a:t>
            </a:r>
            <a:r>
              <a:rPr lang="it-IT" baseline="-25000" dirty="0" smtClean="0"/>
              <a:t>ij</a:t>
            </a:r>
            <a:r>
              <a:rPr lang="it-IT" dirty="0" smtClean="0"/>
              <a:t>) si fa corrispondere la matrice C = (c</a:t>
            </a:r>
            <a:r>
              <a:rPr lang="it-IT" baseline="-25000" dirty="0" smtClean="0"/>
              <a:t>ij</a:t>
            </a:r>
            <a:r>
              <a:rPr lang="it-IT" dirty="0" smtClean="0"/>
              <a:t> = a</a:t>
            </a:r>
            <a:r>
              <a:rPr lang="it-IT" baseline="-25000" dirty="0" smtClean="0"/>
              <a:t>ij </a:t>
            </a:r>
            <a:r>
              <a:rPr lang="it-IT" dirty="0" smtClean="0"/>
              <a:t>- b</a:t>
            </a:r>
            <a:r>
              <a:rPr lang="it-IT" baseline="-25000" dirty="0" smtClean="0"/>
              <a:t>ij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13" name="TextBox 12"/>
          <p:cNvSpPr txBox="1"/>
          <p:nvPr/>
        </p:nvSpPr>
        <p:spPr>
          <a:xfrm>
            <a:off x="5421962" y="197354"/>
            <a:ext cx="219803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600" b="1" i="1" dirty="0" smtClean="0"/>
              <a:t>2018-2019</a:t>
            </a:r>
            <a:endParaRPr lang="it-IT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1776" y="1229851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smtClean="0"/>
              <a:t>MATRICI</a:t>
            </a:r>
            <a:endParaRPr lang="it-IT" sz="2400" b="1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DE87-C515-4485-B35B-A1D496760DEA}" type="slidenum">
              <a:rPr lang="it-IT" sz="1400" b="1" smtClean="0"/>
              <a:pPr/>
              <a:t>8</a:t>
            </a:fld>
            <a:endParaRPr lang="it-IT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51521" y="2060848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TRASPOSTA</a:t>
            </a:r>
          </a:p>
          <a:p>
            <a:r>
              <a:rPr lang="it-IT" dirty="0" smtClean="0"/>
              <a:t>Data una qualunque matrice </a:t>
            </a:r>
            <a:r>
              <a:rPr lang="it-IT" b="1" i="1" dirty="0" smtClean="0">
                <a:solidFill>
                  <a:srgbClr val="FF0000"/>
                </a:solidFill>
              </a:rPr>
              <a:t>A</a:t>
            </a:r>
            <a:r>
              <a:rPr lang="it-IT" i="1" dirty="0" smtClean="0"/>
              <a:t> di ordine m x n si definisce </a:t>
            </a:r>
            <a:r>
              <a:rPr lang="it-IT" b="1" i="1" dirty="0" smtClean="0">
                <a:solidFill>
                  <a:srgbClr val="FF0000"/>
                </a:solidFill>
              </a:rPr>
              <a:t>trasposta di A </a:t>
            </a:r>
            <a:r>
              <a:rPr lang="it-IT" dirty="0" smtClean="0"/>
              <a:t>e la si indica con </a:t>
            </a:r>
            <a:r>
              <a:rPr lang="it-IT" dirty="0" smtClean="0">
                <a:solidFill>
                  <a:srgbClr val="FF0000"/>
                </a:solidFill>
              </a:rPr>
              <a:t>A</a:t>
            </a:r>
            <a:r>
              <a:rPr lang="it-IT" b="1" baseline="30000" dirty="0" smtClean="0">
                <a:solidFill>
                  <a:srgbClr val="FF0000"/>
                </a:solidFill>
              </a:rPr>
              <a:t>T</a:t>
            </a:r>
            <a:r>
              <a:rPr lang="it-IT" dirty="0" smtClean="0"/>
              <a:t> la matrice di ordine </a:t>
            </a:r>
            <a:r>
              <a:rPr lang="it-IT" i="1" dirty="0" smtClean="0"/>
              <a:t>n x m ottenuta da </a:t>
            </a:r>
            <a:r>
              <a:rPr lang="it-IT" b="1" i="1" dirty="0" smtClean="0">
                <a:solidFill>
                  <a:srgbClr val="FF0000"/>
                </a:solidFill>
              </a:rPr>
              <a:t>A</a:t>
            </a:r>
            <a:r>
              <a:rPr lang="it-IT" i="1" dirty="0" smtClean="0"/>
              <a:t> </a:t>
            </a:r>
            <a:r>
              <a:rPr lang="it-IT" i="1" dirty="0" smtClean="0">
                <a:solidFill>
                  <a:schemeClr val="tx2"/>
                </a:solidFill>
              </a:rPr>
              <a:t>scambiando le righe con le colonne</a:t>
            </a:r>
            <a:r>
              <a:rPr lang="it-IT" i="1" dirty="0" smtClean="0"/>
              <a:t>.</a:t>
            </a:r>
            <a:endParaRPr lang="it-IT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429000"/>
            <a:ext cx="8064896" cy="2142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3995936" y="5877272"/>
            <a:ext cx="13973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(A</a:t>
            </a:r>
            <a:r>
              <a:rPr lang="it-IT" sz="2800" b="1" baseline="30000" dirty="0" smtClean="0">
                <a:solidFill>
                  <a:srgbClr val="FF0000"/>
                </a:solidFill>
              </a:rPr>
              <a:t>T</a:t>
            </a:r>
            <a:r>
              <a:rPr lang="it-IT" sz="2800" b="1" dirty="0" smtClean="0">
                <a:solidFill>
                  <a:srgbClr val="FF0000"/>
                </a:solidFill>
              </a:rPr>
              <a:t>)</a:t>
            </a:r>
            <a:r>
              <a:rPr lang="it-IT" sz="2800" b="1" baseline="30000" dirty="0" smtClean="0">
                <a:solidFill>
                  <a:srgbClr val="FF0000"/>
                </a:solidFill>
              </a:rPr>
              <a:t>T</a:t>
            </a:r>
            <a:r>
              <a:rPr lang="it-IT" sz="2800" b="1" dirty="0" smtClean="0">
                <a:solidFill>
                  <a:srgbClr val="FF0000"/>
                </a:solidFill>
              </a:rPr>
              <a:t> = A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21962" y="197354"/>
            <a:ext cx="219803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600" b="1" i="1" dirty="0" smtClean="0"/>
              <a:t>2018-2019</a:t>
            </a:r>
            <a:endParaRPr lang="it-IT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74883" y="1229851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smtClean="0"/>
              <a:t>MATRICI</a:t>
            </a:r>
            <a:endParaRPr lang="it-IT" sz="2400" b="1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DE87-C515-4485-B35B-A1D496760DEA}" type="slidenum">
              <a:rPr lang="it-IT" sz="1400" b="1" smtClean="0"/>
              <a:pPr/>
              <a:t>9</a:t>
            </a:fld>
            <a:endParaRPr lang="it-IT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51521" y="2060848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MOLTIPLICAZIONE per uno scalare</a:t>
            </a:r>
          </a:p>
          <a:p>
            <a:r>
              <a:rPr lang="it-IT" dirty="0" smtClean="0"/>
              <a:t>La </a:t>
            </a:r>
            <a:r>
              <a:rPr lang="it-IT" dirty="0" smtClean="0">
                <a:solidFill>
                  <a:srgbClr val="FF0000"/>
                </a:solidFill>
              </a:rPr>
              <a:t>moltiplicazione</a:t>
            </a:r>
            <a:r>
              <a:rPr lang="it-IT" dirty="0" smtClean="0"/>
              <a:t> di una matrice per uno numero si ottiene moltiplicando tutti gli elementi della matrice per quel numero.</a:t>
            </a:r>
            <a:endParaRPr lang="it-IT" dirty="0"/>
          </a:p>
        </p:txBody>
      </p:sp>
      <p:pic>
        <p:nvPicPr>
          <p:cNvPr id="12290" name="Picture 2" descr="[Maple Math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933056"/>
            <a:ext cx="1756063" cy="1008112"/>
          </a:xfrm>
          <a:prstGeom prst="rect">
            <a:avLst/>
          </a:prstGeom>
          <a:noFill/>
        </p:spPr>
      </p:pic>
      <p:pic>
        <p:nvPicPr>
          <p:cNvPr id="12292" name="Picture 4" descr="[Maple Math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933056"/>
            <a:ext cx="1658504" cy="100811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115616" y="4149080"/>
            <a:ext cx="585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A =</a:t>
            </a:r>
            <a:endParaRPr lang="it-IT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563888" y="4077072"/>
            <a:ext cx="771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k = 3</a:t>
            </a:r>
            <a:endParaRPr lang="it-IT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860032" y="4077072"/>
            <a:ext cx="724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Ak =</a:t>
            </a:r>
            <a:endParaRPr lang="it-IT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421962" y="197354"/>
            <a:ext cx="219803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600" b="1" i="1" dirty="0" smtClean="0"/>
              <a:t>2018-2019</a:t>
            </a:r>
            <a:endParaRPr lang="it-IT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11063</TotalTime>
  <Words>1217</Words>
  <Application>Microsoft Office PowerPoint</Application>
  <PresentationFormat>On-screen Show (4:3)</PresentationFormat>
  <Paragraphs>236</Paragraphs>
  <Slides>42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costa</dc:creator>
  <cp:lastModifiedBy>Giovanni Costa</cp:lastModifiedBy>
  <cp:revision>89</cp:revision>
  <dcterms:created xsi:type="dcterms:W3CDTF">2013-09-23T10:57:03Z</dcterms:created>
  <dcterms:modified xsi:type="dcterms:W3CDTF">2018-11-20T09:10:05Z</dcterms:modified>
</cp:coreProperties>
</file>