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373" r:id="rId2"/>
    <p:sldId id="312" r:id="rId3"/>
    <p:sldId id="313" r:id="rId4"/>
    <p:sldId id="315" r:id="rId5"/>
    <p:sldId id="316" r:id="rId6"/>
    <p:sldId id="317" r:id="rId7"/>
    <p:sldId id="374" r:id="rId8"/>
    <p:sldId id="319" r:id="rId9"/>
    <p:sldId id="320" r:id="rId10"/>
    <p:sldId id="321"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34" r:id="rId24"/>
    <p:sldId id="335" r:id="rId25"/>
    <p:sldId id="336" r:id="rId26"/>
    <p:sldId id="337" r:id="rId27"/>
    <p:sldId id="338" r:id="rId28"/>
    <p:sldId id="339" r:id="rId29"/>
    <p:sldId id="340" r:id="rId30"/>
    <p:sldId id="341" r:id="rId31"/>
    <p:sldId id="342" r:id="rId32"/>
    <p:sldId id="343" r:id="rId33"/>
    <p:sldId id="344"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 id="357" r:id="rId47"/>
    <p:sldId id="358" r:id="rId48"/>
    <p:sldId id="359" r:id="rId49"/>
    <p:sldId id="360" r:id="rId50"/>
    <p:sldId id="361" r:id="rId51"/>
    <p:sldId id="362" r:id="rId52"/>
    <p:sldId id="363" r:id="rId53"/>
    <p:sldId id="364" r:id="rId54"/>
    <p:sldId id="365" r:id="rId55"/>
    <p:sldId id="366" r:id="rId56"/>
    <p:sldId id="367" r:id="rId57"/>
    <p:sldId id="368" r:id="rId58"/>
    <p:sldId id="369" r:id="rId59"/>
    <p:sldId id="370" r:id="rId60"/>
    <p:sldId id="371" r:id="rId61"/>
    <p:sldId id="372" r:id="rId6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7" autoAdjust="0"/>
    <p:restoredTop sz="94660"/>
  </p:normalViewPr>
  <p:slideViewPr>
    <p:cSldViewPr>
      <p:cViewPr varScale="1">
        <p:scale>
          <a:sx n="121" d="100"/>
          <a:sy n="121" d="100"/>
        </p:scale>
        <p:origin x="996" y="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4" Type="http://schemas.openxmlformats.org/officeDocument/2006/relationships/image" Target="../media/image7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4" Type="http://schemas.openxmlformats.org/officeDocument/2006/relationships/image" Target="../media/image82.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 Id="rId5" Type="http://schemas.openxmlformats.org/officeDocument/2006/relationships/image" Target="../media/image94.wmf"/><Relationship Id="rId4" Type="http://schemas.openxmlformats.org/officeDocument/2006/relationships/image" Target="../media/image93.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image" Target="../media/image97.wmf"/><Relationship Id="rId7" Type="http://schemas.openxmlformats.org/officeDocument/2006/relationships/image" Target="../media/image101.wmf"/><Relationship Id="rId2" Type="http://schemas.openxmlformats.org/officeDocument/2006/relationships/image" Target="../media/image96.wmf"/><Relationship Id="rId1" Type="http://schemas.openxmlformats.org/officeDocument/2006/relationships/image" Target="../media/image95.wmf"/><Relationship Id="rId6" Type="http://schemas.openxmlformats.org/officeDocument/2006/relationships/image" Target="../media/image100.wmf"/><Relationship Id="rId5" Type="http://schemas.openxmlformats.org/officeDocument/2006/relationships/image" Target="../media/image99.wmf"/><Relationship Id="rId4" Type="http://schemas.openxmlformats.org/officeDocument/2006/relationships/image" Target="../media/image9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10/12/2018</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A39BBD-C191-4FD0-BE5B-88B22E2C0EFD}" type="slidenum">
              <a:rPr lang="it-IT" altLang="it-IT" sz="1300" smtClean="0"/>
              <a:pPr>
                <a:spcBef>
                  <a:spcPct val="0"/>
                </a:spcBef>
              </a:pPr>
              <a:t>1</a:t>
            </a:fld>
            <a:endParaRPr lang="it-IT" altLang="it-IT" sz="1300" smtClean="0"/>
          </a:p>
        </p:txBody>
      </p:sp>
      <p:sp>
        <p:nvSpPr>
          <p:cNvPr id="4099" name="Rectangle 2"/>
          <p:cNvSpPr>
            <a:spLocks noGrp="1" noRot="1" noChangeAspect="1" noChangeArrowheads="1" noTextEdit="1"/>
          </p:cNvSpPr>
          <p:nvPr>
            <p:ph type="sldImg"/>
          </p:nvPr>
        </p:nvSpPr>
        <p:spPr>
          <a:xfrm>
            <a:off x="992188" y="768350"/>
            <a:ext cx="5114925" cy="3836988"/>
          </a:xfrm>
          <a:ln/>
        </p:spPr>
      </p:sp>
      <p:sp>
        <p:nvSpPr>
          <p:cNvPr id="410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613463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992188" y="768350"/>
            <a:ext cx="5114925" cy="3836988"/>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3532EB-2C6C-4A1F-BE51-3C788246BCFD}" type="slidenum">
              <a:rPr lang="it-IT" altLang="it-IT" sz="1300" smtClean="0">
                <a:latin typeface="Calibri" panose="020F0502020204030204" pitchFamily="34" charset="0"/>
                <a:cs typeface="Arial" panose="020B0604020202020204" pitchFamily="34" charset="0"/>
              </a:rPr>
              <a:pPr>
                <a:spcBef>
                  <a:spcPct val="0"/>
                </a:spcBef>
              </a:pPr>
              <a:t>12</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6402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992188" y="768350"/>
            <a:ext cx="5114925" cy="3836988"/>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0849EA-51D2-49C0-A7C9-E4D407C9D190}" type="slidenum">
              <a:rPr lang="it-IT" altLang="it-IT" sz="1300" smtClean="0">
                <a:latin typeface="Calibri" panose="020F0502020204030204" pitchFamily="34" charset="0"/>
                <a:cs typeface="Arial" panose="020B0604020202020204" pitchFamily="34" charset="0"/>
              </a:rPr>
              <a:pPr>
                <a:spcBef>
                  <a:spcPct val="0"/>
                </a:spcBef>
              </a:pPr>
              <a:t>15</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7648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992188" y="768350"/>
            <a:ext cx="5114925" cy="3836988"/>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78561B-AA5E-42F3-8937-6CE6D6671A07}" type="slidenum">
              <a:rPr lang="it-IT" altLang="it-IT" sz="1300" smtClean="0">
                <a:latin typeface="Calibri" panose="020F0502020204030204" pitchFamily="34" charset="0"/>
                <a:cs typeface="Arial" panose="020B0604020202020204" pitchFamily="34" charset="0"/>
              </a:rPr>
              <a:pPr>
                <a:spcBef>
                  <a:spcPct val="0"/>
                </a:spcBef>
              </a:pPr>
              <a:t>16</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0415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992188" y="768350"/>
            <a:ext cx="5114925" cy="3836988"/>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FE0C1C-A573-42E1-83A3-29CA69F7701A}" type="slidenum">
              <a:rPr lang="it-IT" altLang="it-IT" sz="1300" smtClean="0">
                <a:latin typeface="Calibri" panose="020F0502020204030204" pitchFamily="34" charset="0"/>
                <a:cs typeface="Arial" panose="020B0604020202020204" pitchFamily="34" charset="0"/>
              </a:rPr>
              <a:pPr>
                <a:spcBef>
                  <a:spcPct val="0"/>
                </a:spcBef>
              </a:pPr>
              <a:t>17</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650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992188" y="768350"/>
            <a:ext cx="5114925" cy="3836988"/>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5FC024-5F4B-4FF7-A6D6-9AD015A92E46}" type="slidenum">
              <a:rPr lang="it-IT" altLang="it-IT" sz="1300" smtClean="0">
                <a:latin typeface="Calibri" panose="020F0502020204030204" pitchFamily="34" charset="0"/>
                <a:cs typeface="Arial" panose="020B0604020202020204" pitchFamily="34" charset="0"/>
              </a:rPr>
              <a:pPr>
                <a:spcBef>
                  <a:spcPct val="0"/>
                </a:spcBef>
              </a:pPr>
              <a:t>18</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88916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992188" y="768350"/>
            <a:ext cx="5114925" cy="3836988"/>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316FE5-505A-4721-A0F3-5BC76CD6EBA4}" type="slidenum">
              <a:rPr lang="it-IT" altLang="it-IT" sz="1300" smtClean="0">
                <a:latin typeface="Calibri" panose="020F0502020204030204" pitchFamily="34" charset="0"/>
                <a:cs typeface="Arial" panose="020B0604020202020204" pitchFamily="34" charset="0"/>
              </a:rPr>
              <a:pPr>
                <a:spcBef>
                  <a:spcPct val="0"/>
                </a:spcBef>
              </a:pPr>
              <a:t>19</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68430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92188" y="768350"/>
            <a:ext cx="5114925" cy="3836988"/>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2203FF-19CA-4B08-A818-B4AE5F4A163C}" type="slidenum">
              <a:rPr lang="it-IT" altLang="it-IT" sz="1300" smtClean="0">
                <a:latin typeface="Calibri" panose="020F0502020204030204" pitchFamily="34" charset="0"/>
                <a:cs typeface="Arial" panose="020B0604020202020204" pitchFamily="34" charset="0"/>
              </a:rPr>
              <a:pPr>
                <a:spcBef>
                  <a:spcPct val="0"/>
                </a:spcBef>
              </a:pPr>
              <a:t>21</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887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992188" y="768350"/>
            <a:ext cx="5114925" cy="3836988"/>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4E2B56-2668-442C-BF5F-72AB7C6D2E0E}" type="slidenum">
              <a:rPr lang="it-IT" altLang="it-IT" sz="1300" smtClean="0">
                <a:latin typeface="Calibri" panose="020F0502020204030204" pitchFamily="34" charset="0"/>
                <a:cs typeface="Arial" panose="020B0604020202020204" pitchFamily="34" charset="0"/>
              </a:rPr>
              <a:pPr>
                <a:spcBef>
                  <a:spcPct val="0"/>
                </a:spcBef>
              </a:pPr>
              <a:t>22</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33073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992188" y="768350"/>
            <a:ext cx="5114925" cy="3836988"/>
          </a:xfrm>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7E33AD-BEF3-4EAB-897E-AEDF3E4BBE33}" type="slidenum">
              <a:rPr lang="it-IT" altLang="it-IT" sz="1300" smtClean="0">
                <a:latin typeface="Calibri" panose="020F0502020204030204" pitchFamily="34" charset="0"/>
                <a:cs typeface="Arial" panose="020B0604020202020204" pitchFamily="34" charset="0"/>
              </a:rPr>
              <a:pPr>
                <a:spcBef>
                  <a:spcPct val="0"/>
                </a:spcBef>
              </a:pPr>
              <a:t>23</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39433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992188" y="768350"/>
            <a:ext cx="5114925" cy="3836988"/>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91460C-1171-4D55-8FF7-50B9D1F47A2B}" type="slidenum">
              <a:rPr lang="it-IT" altLang="it-IT" sz="1300" smtClean="0">
                <a:latin typeface="Calibri" panose="020F0502020204030204" pitchFamily="34" charset="0"/>
                <a:cs typeface="Arial" panose="020B0604020202020204" pitchFamily="34" charset="0"/>
              </a:rPr>
              <a:pPr>
                <a:spcBef>
                  <a:spcPct val="0"/>
                </a:spcBef>
              </a:pPr>
              <a:t>24</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9122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992188" y="768350"/>
            <a:ext cx="5114925" cy="3836988"/>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833461-9209-4A88-8D87-8EA896B429B0}" type="slidenum">
              <a:rPr lang="it-IT" altLang="it-IT" sz="1300" smtClean="0">
                <a:latin typeface="Calibri" panose="020F0502020204030204" pitchFamily="34" charset="0"/>
                <a:cs typeface="Arial" panose="020B0604020202020204" pitchFamily="34" charset="0"/>
              </a:rPr>
              <a:pPr>
                <a:spcBef>
                  <a:spcPct val="0"/>
                </a:spcBef>
              </a:pPr>
              <a:t>2</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37636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992188" y="768350"/>
            <a:ext cx="5114925" cy="3836988"/>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B476DA-4DE5-474E-818D-FBA74BB242F1}" type="slidenum">
              <a:rPr lang="it-IT" altLang="it-IT" sz="1300" smtClean="0">
                <a:latin typeface="Calibri" panose="020F0502020204030204" pitchFamily="34" charset="0"/>
                <a:cs typeface="Arial" panose="020B0604020202020204" pitchFamily="34" charset="0"/>
              </a:rPr>
              <a:pPr>
                <a:spcBef>
                  <a:spcPct val="0"/>
                </a:spcBef>
              </a:pPr>
              <a:t>25</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7609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992188" y="768350"/>
            <a:ext cx="5114925" cy="3836988"/>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0F05F8-55C3-47BD-8828-6F5541EA9154}" type="slidenum">
              <a:rPr lang="it-IT" altLang="it-IT" sz="1300" smtClean="0">
                <a:latin typeface="Calibri" panose="020F0502020204030204" pitchFamily="34" charset="0"/>
                <a:cs typeface="Arial" panose="020B0604020202020204" pitchFamily="34" charset="0"/>
              </a:rPr>
              <a:pPr>
                <a:spcBef>
                  <a:spcPct val="0"/>
                </a:spcBef>
              </a:pPr>
              <a:t>26</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6125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992188" y="768350"/>
            <a:ext cx="5114925" cy="3836988"/>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EAE25D-7360-42E7-9200-E446095915F9}" type="slidenum">
              <a:rPr lang="it-IT" altLang="it-IT" sz="1300" smtClean="0">
                <a:latin typeface="Calibri" panose="020F0502020204030204" pitchFamily="34" charset="0"/>
                <a:cs typeface="Arial" panose="020B0604020202020204" pitchFamily="34" charset="0"/>
              </a:rPr>
              <a:pPr>
                <a:spcBef>
                  <a:spcPct val="0"/>
                </a:spcBef>
              </a:pPr>
              <a:t>27</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1307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992188" y="768350"/>
            <a:ext cx="5114925" cy="3836988"/>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51671B-3DEF-4EFA-A375-AA1383DA3577}" type="slidenum">
              <a:rPr lang="it-IT" altLang="it-IT" sz="1300" smtClean="0">
                <a:latin typeface="Calibri" panose="020F0502020204030204" pitchFamily="34" charset="0"/>
                <a:cs typeface="Arial" panose="020B0604020202020204" pitchFamily="34" charset="0"/>
              </a:rPr>
              <a:pPr>
                <a:spcBef>
                  <a:spcPct val="0"/>
                </a:spcBef>
              </a:pPr>
              <a:t>28</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43488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992188" y="768350"/>
            <a:ext cx="5114925" cy="3836988"/>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A73691-98F5-40F3-A485-4E2AC55FBF56}" type="slidenum">
              <a:rPr lang="it-IT" altLang="it-IT" sz="1300" smtClean="0">
                <a:latin typeface="Calibri" panose="020F0502020204030204" pitchFamily="34" charset="0"/>
                <a:cs typeface="Arial" panose="020B0604020202020204" pitchFamily="34" charset="0"/>
              </a:rPr>
              <a:pPr>
                <a:spcBef>
                  <a:spcPct val="0"/>
                </a:spcBef>
              </a:pPr>
              <a:t>29</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8701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992188" y="768350"/>
            <a:ext cx="5114925" cy="3836988"/>
          </a:xfrm>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6C42A1-7F3E-48F1-99F7-903B75A9EC4F}" type="slidenum">
              <a:rPr lang="it-IT" altLang="it-IT" sz="1300" smtClean="0">
                <a:latin typeface="Calibri" panose="020F0502020204030204" pitchFamily="34" charset="0"/>
                <a:cs typeface="Arial" panose="020B0604020202020204" pitchFamily="34" charset="0"/>
              </a:rPr>
              <a:pPr>
                <a:spcBef>
                  <a:spcPct val="0"/>
                </a:spcBef>
              </a:pPr>
              <a:t>30</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98410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992188" y="768350"/>
            <a:ext cx="5114925" cy="3836988"/>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570B35-0B01-4EE0-BBB0-EC95A03A2EDA}" type="slidenum">
              <a:rPr lang="it-IT" altLang="it-IT" sz="1300" smtClean="0">
                <a:latin typeface="Calibri" panose="020F0502020204030204" pitchFamily="34" charset="0"/>
                <a:cs typeface="Arial" panose="020B0604020202020204" pitchFamily="34" charset="0"/>
              </a:rPr>
              <a:pPr>
                <a:spcBef>
                  <a:spcPct val="0"/>
                </a:spcBef>
              </a:pPr>
              <a:t>32</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99863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992188" y="768350"/>
            <a:ext cx="5114925" cy="3836988"/>
          </a:xfrm>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0652B7-7706-408D-8750-DB425496474D}" type="slidenum">
              <a:rPr lang="it-IT" altLang="it-IT" sz="1300" smtClean="0">
                <a:latin typeface="Calibri" panose="020F0502020204030204" pitchFamily="34" charset="0"/>
                <a:cs typeface="Arial" panose="020B0604020202020204" pitchFamily="34" charset="0"/>
              </a:rPr>
              <a:pPr>
                <a:spcBef>
                  <a:spcPct val="0"/>
                </a:spcBef>
              </a:pPr>
              <a:t>33</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3785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992188" y="768350"/>
            <a:ext cx="5114925" cy="3836988"/>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DBC233-64A9-405B-813B-71BBC2AD2C41}" type="slidenum">
              <a:rPr lang="it-IT" altLang="it-IT" sz="1300" smtClean="0">
                <a:latin typeface="Calibri" panose="020F0502020204030204" pitchFamily="34" charset="0"/>
                <a:cs typeface="Arial" panose="020B0604020202020204" pitchFamily="34" charset="0"/>
              </a:rPr>
              <a:pPr>
                <a:spcBef>
                  <a:spcPct val="0"/>
                </a:spcBef>
              </a:pPr>
              <a:t>34</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92169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992188" y="768350"/>
            <a:ext cx="5114925" cy="3836988"/>
          </a:xfrm>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13434C-3BA2-43B1-9414-1ED7FB74B827}" type="slidenum">
              <a:rPr lang="it-IT" altLang="it-IT" sz="1300" smtClean="0">
                <a:latin typeface="Calibri" panose="020F0502020204030204" pitchFamily="34" charset="0"/>
                <a:cs typeface="Arial" panose="020B0604020202020204" pitchFamily="34" charset="0"/>
              </a:rPr>
              <a:pPr>
                <a:spcBef>
                  <a:spcPct val="0"/>
                </a:spcBef>
              </a:pPr>
              <a:t>35</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9539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9316BD-6525-4308-AAB3-6C905371BC2B}" type="slidenum">
              <a:rPr lang="it-IT" altLang="it-IT" sz="1300" smtClean="0"/>
              <a:pPr>
                <a:spcBef>
                  <a:spcPct val="0"/>
                </a:spcBef>
              </a:pPr>
              <a:t>3</a:t>
            </a:fld>
            <a:endParaRPr lang="it-IT" altLang="it-IT" sz="1300" smtClean="0"/>
          </a:p>
        </p:txBody>
      </p:sp>
      <p:sp>
        <p:nvSpPr>
          <p:cNvPr id="6147" name="Rectangle 2"/>
          <p:cNvSpPr>
            <a:spLocks noGrp="1" noRot="1" noChangeAspect="1" noChangeArrowheads="1" noTextEdit="1"/>
          </p:cNvSpPr>
          <p:nvPr>
            <p:ph type="sldImg"/>
          </p:nvPr>
        </p:nvSpPr>
        <p:spPr>
          <a:xfrm>
            <a:off x="992188" y="768350"/>
            <a:ext cx="5114925" cy="3836988"/>
          </a:xfrm>
          <a:ln/>
        </p:spPr>
      </p:sp>
      <p:sp>
        <p:nvSpPr>
          <p:cNvPr id="614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259715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992188" y="768350"/>
            <a:ext cx="5114925" cy="3836988"/>
          </a:xfrm>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2F61D7A-0E73-40AB-B14E-8092C1E5F081}" type="slidenum">
              <a:rPr lang="it-IT" altLang="it-IT" sz="1300" smtClean="0">
                <a:latin typeface="Calibri" panose="020F0502020204030204" pitchFamily="34" charset="0"/>
                <a:cs typeface="Arial" panose="020B0604020202020204" pitchFamily="34" charset="0"/>
              </a:rPr>
              <a:pPr>
                <a:spcBef>
                  <a:spcPct val="0"/>
                </a:spcBef>
              </a:pPr>
              <a:t>37</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5314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992188" y="768350"/>
            <a:ext cx="5114925" cy="3836988"/>
          </a:xfrm>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BC112F-5A96-4BFB-BE30-97BF64C2CAEB}" type="slidenum">
              <a:rPr lang="it-IT" altLang="it-IT" sz="1300" smtClean="0">
                <a:latin typeface="Calibri" panose="020F0502020204030204" pitchFamily="34" charset="0"/>
                <a:cs typeface="Arial" panose="020B0604020202020204" pitchFamily="34" charset="0"/>
              </a:rPr>
              <a:pPr>
                <a:spcBef>
                  <a:spcPct val="0"/>
                </a:spcBef>
              </a:pPr>
              <a:t>40</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2305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992188" y="768350"/>
            <a:ext cx="5114925" cy="3836988"/>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330CA2-6D40-4B69-95F9-C4BD3605AC47}" type="slidenum">
              <a:rPr lang="it-IT" altLang="it-IT" sz="1300" smtClean="0">
                <a:latin typeface="Calibri" panose="020F0502020204030204" pitchFamily="34" charset="0"/>
                <a:cs typeface="Arial" panose="020B0604020202020204" pitchFamily="34" charset="0"/>
              </a:rPr>
              <a:pPr>
                <a:spcBef>
                  <a:spcPct val="0"/>
                </a:spcBef>
              </a:pPr>
              <a:t>41</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1215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992188" y="768350"/>
            <a:ext cx="5114925" cy="3836988"/>
          </a:xfrm>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82F3F3-5D85-49DC-9EB1-7EC30E883292}" type="slidenum">
              <a:rPr lang="it-IT" altLang="it-IT" sz="1300" smtClean="0">
                <a:latin typeface="Calibri" panose="020F0502020204030204" pitchFamily="34" charset="0"/>
                <a:cs typeface="Arial" panose="020B0604020202020204" pitchFamily="34" charset="0"/>
              </a:rPr>
              <a:pPr>
                <a:spcBef>
                  <a:spcPct val="0"/>
                </a:spcBef>
              </a:pPr>
              <a:t>42</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63885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992188" y="768350"/>
            <a:ext cx="5114925" cy="3836988"/>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7B1113-4731-4AC9-870E-6731179A0D30}" type="slidenum">
              <a:rPr lang="it-IT" altLang="it-IT" sz="1300" smtClean="0">
                <a:latin typeface="Calibri" panose="020F0502020204030204" pitchFamily="34" charset="0"/>
                <a:cs typeface="Arial" panose="020B0604020202020204" pitchFamily="34" charset="0"/>
              </a:rPr>
              <a:pPr>
                <a:spcBef>
                  <a:spcPct val="0"/>
                </a:spcBef>
              </a:pPr>
              <a:t>43</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9648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992188" y="768350"/>
            <a:ext cx="5114925" cy="3836988"/>
          </a:xfrm>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8A2EBB-4041-4A5D-AFA8-BB44EBD8320F}" type="slidenum">
              <a:rPr lang="it-IT" altLang="it-IT" sz="1300" smtClean="0">
                <a:latin typeface="Calibri" panose="020F0502020204030204" pitchFamily="34" charset="0"/>
                <a:cs typeface="Arial" panose="020B0604020202020204" pitchFamily="34" charset="0"/>
              </a:rPr>
              <a:pPr>
                <a:spcBef>
                  <a:spcPct val="0"/>
                </a:spcBef>
              </a:pPr>
              <a:t>44</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48289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992188" y="768350"/>
            <a:ext cx="5114925" cy="3836988"/>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B21BFA-BBC3-405E-9301-361D9DBACBB1}" type="slidenum">
              <a:rPr lang="it-IT" altLang="it-IT" sz="1300" smtClean="0">
                <a:latin typeface="Calibri" panose="020F0502020204030204" pitchFamily="34" charset="0"/>
                <a:cs typeface="Arial" panose="020B0604020202020204" pitchFamily="34" charset="0"/>
              </a:rPr>
              <a:pPr>
                <a:spcBef>
                  <a:spcPct val="0"/>
                </a:spcBef>
              </a:pPr>
              <a:t>45</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86247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992188" y="768350"/>
            <a:ext cx="5114925" cy="38369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35BF13-44CD-43D2-8B1E-C5898C64C0E0}" type="slidenum">
              <a:rPr lang="it-IT" altLang="it-IT" sz="1300" smtClean="0">
                <a:latin typeface="Calibri" panose="020F0502020204030204" pitchFamily="34" charset="0"/>
                <a:cs typeface="Arial" panose="020B0604020202020204" pitchFamily="34" charset="0"/>
              </a:rPr>
              <a:pPr>
                <a:spcBef>
                  <a:spcPct val="0"/>
                </a:spcBef>
              </a:pPr>
              <a:t>46</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9324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992188" y="768350"/>
            <a:ext cx="5114925" cy="3836988"/>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429A5C-31E7-4C5F-8E0E-D264C31E4DA0}" type="slidenum">
              <a:rPr lang="it-IT" altLang="it-IT" sz="1300" smtClean="0">
                <a:latin typeface="Calibri" panose="020F0502020204030204" pitchFamily="34" charset="0"/>
                <a:cs typeface="Arial" panose="020B0604020202020204" pitchFamily="34" charset="0"/>
              </a:rPr>
              <a:pPr>
                <a:spcBef>
                  <a:spcPct val="0"/>
                </a:spcBef>
              </a:pPr>
              <a:t>47</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43816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992188" y="768350"/>
            <a:ext cx="5114925" cy="3836988"/>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730B75-C1B0-43A3-A864-B12A40BA5EAD}" type="slidenum">
              <a:rPr lang="it-IT" altLang="it-IT" sz="1300" smtClean="0">
                <a:latin typeface="Calibri" panose="020F0502020204030204" pitchFamily="34" charset="0"/>
                <a:cs typeface="Arial" panose="020B0604020202020204" pitchFamily="34" charset="0"/>
              </a:rPr>
              <a:pPr>
                <a:spcBef>
                  <a:spcPct val="0"/>
                </a:spcBef>
              </a:pPr>
              <a:t>48</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519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6B5D99-4F1C-46ED-82AE-0D12E711A007}" type="slidenum">
              <a:rPr lang="it-IT" altLang="it-IT" sz="1300" smtClean="0"/>
              <a:pPr>
                <a:spcBef>
                  <a:spcPct val="0"/>
                </a:spcBef>
              </a:pPr>
              <a:t>4</a:t>
            </a:fld>
            <a:endParaRPr lang="it-IT" altLang="it-IT" sz="1300" smtClean="0"/>
          </a:p>
        </p:txBody>
      </p:sp>
      <p:sp>
        <p:nvSpPr>
          <p:cNvPr id="9219" name="Rectangle 2"/>
          <p:cNvSpPr>
            <a:spLocks noGrp="1" noRot="1" noChangeAspect="1" noChangeArrowheads="1" noTextEdit="1"/>
          </p:cNvSpPr>
          <p:nvPr>
            <p:ph type="sldImg"/>
          </p:nvPr>
        </p:nvSpPr>
        <p:spPr>
          <a:xfrm>
            <a:off x="992188" y="768350"/>
            <a:ext cx="5114925" cy="3836988"/>
          </a:xfrm>
          <a:ln/>
        </p:spPr>
      </p:sp>
      <p:sp>
        <p:nvSpPr>
          <p:cNvPr id="922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smtClean="0"/>
          </a:p>
        </p:txBody>
      </p:sp>
    </p:spTree>
    <p:extLst>
      <p:ext uri="{BB962C8B-B14F-4D97-AF65-F5344CB8AC3E}">
        <p14:creationId xmlns:p14="http://schemas.microsoft.com/office/powerpoint/2010/main" val="2292388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992188" y="768350"/>
            <a:ext cx="5114925" cy="3836988"/>
          </a:xfrm>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606117-E796-43FB-A836-C436D49CFD87}" type="slidenum">
              <a:rPr lang="it-IT" altLang="it-IT" sz="1300" smtClean="0">
                <a:latin typeface="Calibri" panose="020F0502020204030204" pitchFamily="34" charset="0"/>
                <a:cs typeface="Arial" panose="020B0604020202020204" pitchFamily="34" charset="0"/>
              </a:rPr>
              <a:pPr>
                <a:spcBef>
                  <a:spcPct val="0"/>
                </a:spcBef>
              </a:pPr>
              <a:t>49</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2558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992188" y="768350"/>
            <a:ext cx="5114925" cy="38369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31ECD6-0D48-4672-B93A-957F97F3CF46}" type="slidenum">
              <a:rPr lang="it-IT" altLang="it-IT" sz="1300" smtClean="0">
                <a:latin typeface="Calibri" panose="020F0502020204030204" pitchFamily="34" charset="0"/>
                <a:cs typeface="Arial" panose="020B0604020202020204" pitchFamily="34" charset="0"/>
              </a:rPr>
              <a:pPr>
                <a:spcBef>
                  <a:spcPct val="0"/>
                </a:spcBef>
              </a:pPr>
              <a:t>50</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66027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992188" y="768350"/>
            <a:ext cx="5114925" cy="3836988"/>
          </a:xfrm>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151E75-0FB4-4214-BEB3-A1A3FD018FD6}" type="slidenum">
              <a:rPr lang="it-IT" altLang="it-IT" sz="1300" smtClean="0">
                <a:latin typeface="Calibri" panose="020F0502020204030204" pitchFamily="34" charset="0"/>
                <a:cs typeface="Arial" panose="020B0604020202020204" pitchFamily="34" charset="0"/>
              </a:rPr>
              <a:pPr>
                <a:spcBef>
                  <a:spcPct val="0"/>
                </a:spcBef>
              </a:pPr>
              <a:t>51</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3340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992188" y="768350"/>
            <a:ext cx="5114925" cy="3836988"/>
          </a:xfrm>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CC605F-6FBE-43C3-8AB0-46CFE21F2CB6}" type="slidenum">
              <a:rPr lang="it-IT" altLang="it-IT" sz="1300" smtClean="0">
                <a:latin typeface="Calibri" panose="020F0502020204030204" pitchFamily="34" charset="0"/>
                <a:cs typeface="Arial" panose="020B0604020202020204" pitchFamily="34" charset="0"/>
              </a:rPr>
              <a:pPr>
                <a:spcBef>
                  <a:spcPct val="0"/>
                </a:spcBef>
              </a:pPr>
              <a:t>52</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87307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992188" y="768350"/>
            <a:ext cx="5114925" cy="3836988"/>
          </a:xfrm>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E56F91-F371-43A2-AE13-859AB1D72C90}" type="slidenum">
              <a:rPr lang="it-IT" altLang="it-IT" sz="1300" smtClean="0">
                <a:latin typeface="Calibri" panose="020F0502020204030204" pitchFamily="34" charset="0"/>
                <a:cs typeface="Arial" panose="020B0604020202020204" pitchFamily="34" charset="0"/>
              </a:rPr>
              <a:pPr>
                <a:spcBef>
                  <a:spcPct val="0"/>
                </a:spcBef>
              </a:pPr>
              <a:t>53</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19213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992188" y="768350"/>
            <a:ext cx="5114925" cy="3836988"/>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A308C1-705C-4636-A091-E8C51E821DE2}" type="slidenum">
              <a:rPr lang="it-IT" altLang="it-IT" sz="1300" smtClean="0">
                <a:latin typeface="Calibri" panose="020F0502020204030204" pitchFamily="34" charset="0"/>
                <a:cs typeface="Arial" panose="020B0604020202020204" pitchFamily="34" charset="0"/>
              </a:rPr>
              <a:pPr>
                <a:spcBef>
                  <a:spcPct val="0"/>
                </a:spcBef>
              </a:pPr>
              <a:t>54</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2469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992188" y="768350"/>
            <a:ext cx="5114925" cy="3836988"/>
          </a:xfrm>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0092CC-755D-4193-92A2-6A9FF28C2FD7}" type="slidenum">
              <a:rPr lang="it-IT" altLang="it-IT" sz="1300" smtClean="0">
                <a:latin typeface="Calibri" panose="020F0502020204030204" pitchFamily="34" charset="0"/>
                <a:cs typeface="Arial" panose="020B0604020202020204" pitchFamily="34" charset="0"/>
              </a:rPr>
              <a:pPr>
                <a:spcBef>
                  <a:spcPct val="0"/>
                </a:spcBef>
              </a:pPr>
              <a:t>55</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7824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8117CF-060F-4CAF-A736-554DFDE0DE13}" type="slidenum">
              <a:rPr lang="it-IT" altLang="it-IT" sz="1300" smtClean="0"/>
              <a:pPr>
                <a:spcBef>
                  <a:spcPct val="0"/>
                </a:spcBef>
              </a:pPr>
              <a:t>56</a:t>
            </a:fld>
            <a:endParaRPr lang="it-IT" altLang="it-IT" sz="1300" smtClean="0"/>
          </a:p>
        </p:txBody>
      </p:sp>
      <p:sp>
        <p:nvSpPr>
          <p:cNvPr id="101379" name="Rectangle 2"/>
          <p:cNvSpPr>
            <a:spLocks noGrp="1" noRot="1" noChangeAspect="1" noChangeArrowheads="1" noTextEdit="1"/>
          </p:cNvSpPr>
          <p:nvPr>
            <p:ph type="sldImg"/>
          </p:nvPr>
        </p:nvSpPr>
        <p:spPr>
          <a:xfrm>
            <a:off x="992188" y="768350"/>
            <a:ext cx="5114925" cy="3836988"/>
          </a:xfrm>
          <a:ln/>
        </p:spPr>
      </p:sp>
      <p:sp>
        <p:nvSpPr>
          <p:cNvPr id="10138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9630858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916298-3B1B-430E-9375-C2C5D2ECFA44}" type="slidenum">
              <a:rPr lang="it-IT" altLang="it-IT" sz="1300" smtClean="0"/>
              <a:pPr>
                <a:spcBef>
                  <a:spcPct val="0"/>
                </a:spcBef>
              </a:pPr>
              <a:t>57</a:t>
            </a:fld>
            <a:endParaRPr lang="it-IT" altLang="it-IT" sz="1300" smtClean="0"/>
          </a:p>
        </p:txBody>
      </p:sp>
      <p:sp>
        <p:nvSpPr>
          <p:cNvPr id="103427" name="Rectangle 2"/>
          <p:cNvSpPr>
            <a:spLocks noGrp="1" noRot="1" noChangeAspect="1" noChangeArrowheads="1" noTextEdit="1"/>
          </p:cNvSpPr>
          <p:nvPr>
            <p:ph type="sldImg"/>
          </p:nvPr>
        </p:nvSpPr>
        <p:spPr>
          <a:xfrm>
            <a:off x="992188" y="768350"/>
            <a:ext cx="5114925" cy="3836988"/>
          </a:xfrm>
          <a:ln/>
        </p:spPr>
      </p:sp>
      <p:sp>
        <p:nvSpPr>
          <p:cNvPr id="10342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62152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8F3FE1-1503-48B7-8770-64A63A1225EF}" type="slidenum">
              <a:rPr lang="it-IT" altLang="it-IT" sz="1300" smtClean="0"/>
              <a:pPr>
                <a:spcBef>
                  <a:spcPct val="0"/>
                </a:spcBef>
              </a:pPr>
              <a:t>58</a:t>
            </a:fld>
            <a:endParaRPr lang="it-IT" altLang="it-IT" sz="1300" smtClean="0"/>
          </a:p>
        </p:txBody>
      </p:sp>
      <p:sp>
        <p:nvSpPr>
          <p:cNvPr id="105475" name="Rectangle 2"/>
          <p:cNvSpPr>
            <a:spLocks noGrp="1" noRot="1" noChangeAspect="1" noChangeArrowheads="1" noTextEdit="1"/>
          </p:cNvSpPr>
          <p:nvPr>
            <p:ph type="sldImg"/>
          </p:nvPr>
        </p:nvSpPr>
        <p:spPr>
          <a:xfrm>
            <a:off x="992188" y="768350"/>
            <a:ext cx="5114925" cy="3836988"/>
          </a:xfrm>
          <a:ln/>
        </p:spPr>
      </p:sp>
      <p:sp>
        <p:nvSpPr>
          <p:cNvPr id="10547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221150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C1B757-FBBE-49A6-B951-0B4AA29B93FB}" type="slidenum">
              <a:rPr lang="it-IT" altLang="it-IT" sz="1300" smtClean="0"/>
              <a:pPr>
                <a:spcBef>
                  <a:spcPct val="0"/>
                </a:spcBef>
              </a:pPr>
              <a:t>6</a:t>
            </a:fld>
            <a:endParaRPr lang="it-IT" altLang="it-IT" sz="1300" smtClean="0"/>
          </a:p>
        </p:txBody>
      </p:sp>
      <p:sp>
        <p:nvSpPr>
          <p:cNvPr id="12291" name="Rectangle 2"/>
          <p:cNvSpPr>
            <a:spLocks noGrp="1" noRot="1" noChangeAspect="1" noChangeArrowheads="1" noTextEdit="1"/>
          </p:cNvSpPr>
          <p:nvPr>
            <p:ph type="sldImg"/>
          </p:nvPr>
        </p:nvSpPr>
        <p:spPr>
          <a:xfrm>
            <a:off x="992188" y="768350"/>
            <a:ext cx="5114925" cy="3836988"/>
          </a:xfrm>
          <a:ln/>
        </p:spPr>
      </p:sp>
      <p:sp>
        <p:nvSpPr>
          <p:cNvPr id="12292"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51390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C1B757-FBBE-49A6-B951-0B4AA29B93FB}" type="slidenum">
              <a:rPr lang="it-IT" altLang="it-IT" sz="1300" smtClean="0"/>
              <a:pPr>
                <a:spcBef>
                  <a:spcPct val="0"/>
                </a:spcBef>
              </a:pPr>
              <a:t>7</a:t>
            </a:fld>
            <a:endParaRPr lang="it-IT" altLang="it-IT" sz="1300" smtClean="0"/>
          </a:p>
        </p:txBody>
      </p:sp>
      <p:sp>
        <p:nvSpPr>
          <p:cNvPr id="12291" name="Rectangle 2"/>
          <p:cNvSpPr>
            <a:spLocks noGrp="1" noRot="1" noChangeAspect="1" noChangeArrowheads="1" noTextEdit="1"/>
          </p:cNvSpPr>
          <p:nvPr>
            <p:ph type="sldImg"/>
          </p:nvPr>
        </p:nvSpPr>
        <p:spPr>
          <a:xfrm>
            <a:off x="992188" y="768350"/>
            <a:ext cx="5114925" cy="3836988"/>
          </a:xfrm>
          <a:ln/>
        </p:spPr>
      </p:sp>
      <p:sp>
        <p:nvSpPr>
          <p:cNvPr id="12292"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821583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992188" y="768350"/>
            <a:ext cx="5114925" cy="3836988"/>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D624B6-86BE-436E-B0E7-E33EC1AAEDFB}" type="slidenum">
              <a:rPr lang="it-IT" altLang="it-IT" sz="1300" smtClean="0">
                <a:latin typeface="Calibri" panose="020F0502020204030204" pitchFamily="34" charset="0"/>
                <a:cs typeface="Arial" panose="020B0604020202020204" pitchFamily="34" charset="0"/>
              </a:rPr>
              <a:pPr>
                <a:spcBef>
                  <a:spcPct val="0"/>
                </a:spcBef>
              </a:pPr>
              <a:t>8</a:t>
            </a:fld>
            <a:endParaRPr lang="it-IT" altLang="it-IT" sz="1300"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8265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7CE1A6-84D5-4272-B154-307A1C934BB0}" type="slidenum">
              <a:rPr lang="it-IT" altLang="it-IT" sz="1300" smtClean="0"/>
              <a:pPr>
                <a:spcBef>
                  <a:spcPct val="0"/>
                </a:spcBef>
              </a:pPr>
              <a:t>10</a:t>
            </a:fld>
            <a:endParaRPr lang="it-IT" altLang="it-IT" sz="1300" smtClean="0"/>
          </a:p>
        </p:txBody>
      </p:sp>
      <p:sp>
        <p:nvSpPr>
          <p:cNvPr id="18435" name="Rectangle 2"/>
          <p:cNvSpPr>
            <a:spLocks noGrp="1" noRot="1" noChangeAspect="1" noChangeArrowheads="1" noTextEdit="1"/>
          </p:cNvSpPr>
          <p:nvPr>
            <p:ph type="sldImg"/>
          </p:nvPr>
        </p:nvSpPr>
        <p:spPr>
          <a:xfrm>
            <a:off x="992188" y="768350"/>
            <a:ext cx="5114925" cy="3836988"/>
          </a:xfrm>
          <a:ln/>
        </p:spPr>
      </p:sp>
      <p:sp>
        <p:nvSpPr>
          <p:cNvPr id="1843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14628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8DB742-67C5-44EE-B0BF-F87EE6FB8E97}" type="slidenum">
              <a:rPr lang="it-IT" altLang="it-IT" sz="1300" smtClean="0"/>
              <a:pPr>
                <a:spcBef>
                  <a:spcPct val="0"/>
                </a:spcBef>
              </a:pPr>
              <a:t>11</a:t>
            </a:fld>
            <a:endParaRPr lang="it-IT" altLang="it-IT" sz="1300" smtClean="0"/>
          </a:p>
        </p:txBody>
      </p:sp>
      <p:sp>
        <p:nvSpPr>
          <p:cNvPr id="20483" name="Rectangle 2"/>
          <p:cNvSpPr>
            <a:spLocks noGrp="1" noRot="1" noChangeAspect="1" noChangeArrowheads="1" noTextEdit="1"/>
          </p:cNvSpPr>
          <p:nvPr>
            <p:ph type="sldImg"/>
          </p:nvPr>
        </p:nvSpPr>
        <p:spPr>
          <a:xfrm>
            <a:off x="992188" y="768350"/>
            <a:ext cx="5114925" cy="3836988"/>
          </a:xfrm>
          <a:ln/>
        </p:spPr>
      </p:sp>
      <p:sp>
        <p:nvSpPr>
          <p:cNvPr id="20484"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53972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10/12/2018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10/12/2018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10/12/2018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10/12/2018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10/12/2018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10/12/2018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10/12/2018</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10/12/2018</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10/12/2018</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10/12/2018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10/12/2018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10/12/2018</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0.xml"/><Relationship Id="rId7" Type="http://schemas.openxmlformats.org/officeDocument/2006/relationships/image" Target="../media/image12.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wmf"/><Relationship Id="rId4" Type="http://schemas.openxmlformats.org/officeDocument/2006/relationships/oleObject" Target="../embeddings/oleObject1.bin"/><Relationship Id="rId9" Type="http://schemas.openxmlformats.org/officeDocument/2006/relationships/image" Target="../media/image13.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3.wmf"/><Relationship Id="rId3" Type="http://schemas.openxmlformats.org/officeDocument/2006/relationships/notesSlide" Target="../notesSlides/notesSlide12.xml"/><Relationship Id="rId7" Type="http://schemas.openxmlformats.org/officeDocument/2006/relationships/image" Target="../media/image20.wmf"/><Relationship Id="rId12"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22.wmf"/><Relationship Id="rId5" Type="http://schemas.openxmlformats.org/officeDocument/2006/relationships/image" Target="../media/image19.wmf"/><Relationship Id="rId15" Type="http://schemas.openxmlformats.org/officeDocument/2006/relationships/image" Target="../media/image24.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21.wmf"/><Relationship Id="rId1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oleObject" Target="../embeddings/oleObject15.bin"/><Relationship Id="rId18" Type="http://schemas.openxmlformats.org/officeDocument/2006/relationships/image" Target="../media/image34.wmf"/><Relationship Id="rId3" Type="http://schemas.openxmlformats.org/officeDocument/2006/relationships/notesSlide" Target="../notesSlides/notesSlide16.xml"/><Relationship Id="rId7" Type="http://schemas.openxmlformats.org/officeDocument/2006/relationships/image" Target="../media/image29.wmf"/><Relationship Id="rId12" Type="http://schemas.openxmlformats.org/officeDocument/2006/relationships/image" Target="../media/image31.wmf"/><Relationship Id="rId17" Type="http://schemas.openxmlformats.org/officeDocument/2006/relationships/oleObject" Target="../embeddings/oleObject17.bin"/><Relationship Id="rId2" Type="http://schemas.openxmlformats.org/officeDocument/2006/relationships/slideLayout" Target="../slideLayouts/slideLayout1.xml"/><Relationship Id="rId16" Type="http://schemas.openxmlformats.org/officeDocument/2006/relationships/image" Target="../media/image33.wmf"/><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oleObject" Target="../embeddings/oleObject14.bin"/><Relationship Id="rId5" Type="http://schemas.openxmlformats.org/officeDocument/2006/relationships/image" Target="../media/image28.wmf"/><Relationship Id="rId15" Type="http://schemas.openxmlformats.org/officeDocument/2006/relationships/oleObject" Target="../embeddings/oleObject16.bin"/><Relationship Id="rId10" Type="http://schemas.openxmlformats.org/officeDocument/2006/relationships/image" Target="../media/image35.jpeg"/><Relationship Id="rId4" Type="http://schemas.openxmlformats.org/officeDocument/2006/relationships/oleObject" Target="../embeddings/oleObject11.bin"/><Relationship Id="rId9" Type="http://schemas.openxmlformats.org/officeDocument/2006/relationships/image" Target="../media/image30.wmf"/><Relationship Id="rId14" Type="http://schemas.openxmlformats.org/officeDocument/2006/relationships/image" Target="../media/image32.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40.wmf"/><Relationship Id="rId3" Type="http://schemas.openxmlformats.org/officeDocument/2006/relationships/notesSlide" Target="../notesSlides/notesSlide17.xml"/><Relationship Id="rId7" Type="http://schemas.openxmlformats.org/officeDocument/2006/relationships/image" Target="../media/image37.wmf"/><Relationship Id="rId12"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9.bin"/><Relationship Id="rId11" Type="http://schemas.openxmlformats.org/officeDocument/2006/relationships/image" Target="../media/image39.wmf"/><Relationship Id="rId5" Type="http://schemas.openxmlformats.org/officeDocument/2006/relationships/image" Target="../media/image36.wmf"/><Relationship Id="rId15" Type="http://schemas.openxmlformats.org/officeDocument/2006/relationships/image" Target="../media/image41.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38.wmf"/><Relationship Id="rId14" Type="http://schemas.openxmlformats.org/officeDocument/2006/relationships/oleObject" Target="../embeddings/oleObject23.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18.xml"/><Relationship Id="rId7" Type="http://schemas.openxmlformats.org/officeDocument/2006/relationships/image" Target="../media/image43.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25.bin"/><Relationship Id="rId11" Type="http://schemas.openxmlformats.org/officeDocument/2006/relationships/image" Target="../media/image45.wmf"/><Relationship Id="rId5" Type="http://schemas.openxmlformats.org/officeDocument/2006/relationships/image" Target="../media/image42.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44.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9.xml"/><Relationship Id="rId7" Type="http://schemas.openxmlformats.org/officeDocument/2006/relationships/image" Target="../media/image47.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29.bin"/><Relationship Id="rId11" Type="http://schemas.openxmlformats.org/officeDocument/2006/relationships/image" Target="../media/image49.wmf"/><Relationship Id="rId5" Type="http://schemas.openxmlformats.org/officeDocument/2006/relationships/image" Target="../media/image46.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48.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20.xml"/><Relationship Id="rId7" Type="http://schemas.openxmlformats.org/officeDocument/2006/relationships/image" Target="../media/image51.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33.bin"/><Relationship Id="rId5" Type="http://schemas.openxmlformats.org/officeDocument/2006/relationships/image" Target="../media/image50.wmf"/><Relationship Id="rId4" Type="http://schemas.openxmlformats.org/officeDocument/2006/relationships/oleObject" Target="../embeddings/oleObject32.bin"/><Relationship Id="rId9" Type="http://schemas.openxmlformats.org/officeDocument/2006/relationships/image" Target="../media/image52.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53.wmf"/><Relationship Id="rId5" Type="http://schemas.openxmlformats.org/officeDocument/2006/relationships/oleObject" Target="../embeddings/oleObject35.bin"/><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0.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37.bin"/><Relationship Id="rId5" Type="http://schemas.openxmlformats.org/officeDocument/2006/relationships/image" Target="../media/image59.wmf"/><Relationship Id="rId4" Type="http://schemas.openxmlformats.org/officeDocument/2006/relationships/oleObject" Target="../embeddings/oleObject36.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27.xml"/><Relationship Id="rId7" Type="http://schemas.openxmlformats.org/officeDocument/2006/relationships/image" Target="../media/image62.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39.bin"/><Relationship Id="rId11" Type="http://schemas.openxmlformats.org/officeDocument/2006/relationships/image" Target="../media/image64.wmf"/><Relationship Id="rId5" Type="http://schemas.openxmlformats.org/officeDocument/2006/relationships/image" Target="../media/image61.w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63.wmf"/></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32.xml"/><Relationship Id="rId7" Type="http://schemas.openxmlformats.org/officeDocument/2006/relationships/image" Target="../media/image74.w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43.bin"/><Relationship Id="rId11" Type="http://schemas.openxmlformats.org/officeDocument/2006/relationships/image" Target="../media/image76.wmf"/><Relationship Id="rId5" Type="http://schemas.openxmlformats.org/officeDocument/2006/relationships/image" Target="../media/image73.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75.w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78.png"/><Relationship Id="rId5" Type="http://schemas.openxmlformats.org/officeDocument/2006/relationships/image" Target="../media/image77.wmf"/><Relationship Id="rId4" Type="http://schemas.openxmlformats.org/officeDocument/2006/relationships/oleObject" Target="../embeddings/oleObject46.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notesSlide" Target="../notesSlides/notesSlide34.xml"/><Relationship Id="rId7" Type="http://schemas.openxmlformats.org/officeDocument/2006/relationships/image" Target="../media/image80.w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oleObject" Target="../embeddings/oleObject48.bin"/><Relationship Id="rId11" Type="http://schemas.openxmlformats.org/officeDocument/2006/relationships/image" Target="../media/image82.wmf"/><Relationship Id="rId5" Type="http://schemas.openxmlformats.org/officeDocument/2006/relationships/image" Target="../media/image79.wmf"/><Relationship Id="rId10" Type="http://schemas.openxmlformats.org/officeDocument/2006/relationships/oleObject" Target="../embeddings/oleObject50.bin"/><Relationship Id="rId4" Type="http://schemas.openxmlformats.org/officeDocument/2006/relationships/oleObject" Target="../embeddings/oleObject47.bin"/><Relationship Id="rId9" Type="http://schemas.openxmlformats.org/officeDocument/2006/relationships/image" Target="../media/image81.wmf"/></Relationships>
</file>

<file path=ppt/slides/_rels/slide4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35.xml"/><Relationship Id="rId7" Type="http://schemas.openxmlformats.org/officeDocument/2006/relationships/image" Target="../media/image84.w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oleObject" Target="../embeddings/oleObject52.bin"/><Relationship Id="rId5" Type="http://schemas.openxmlformats.org/officeDocument/2006/relationships/image" Target="../media/image83.wmf"/><Relationship Id="rId4" Type="http://schemas.openxmlformats.org/officeDocument/2006/relationships/oleObject" Target="../embeddings/oleObject51.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87.wmf"/><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oleObject" Target="../embeddings/oleObject53.bin"/><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image" Target="../media/image94.wmf"/><Relationship Id="rId3" Type="http://schemas.openxmlformats.org/officeDocument/2006/relationships/notesSlide" Target="../notesSlides/notesSlide39.xml"/><Relationship Id="rId7" Type="http://schemas.openxmlformats.org/officeDocument/2006/relationships/image" Target="../media/image91.wmf"/><Relationship Id="rId12"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oleObject" Target="../embeddings/oleObject55.bin"/><Relationship Id="rId11" Type="http://schemas.openxmlformats.org/officeDocument/2006/relationships/image" Target="../media/image93.wmf"/><Relationship Id="rId5" Type="http://schemas.openxmlformats.org/officeDocument/2006/relationships/image" Target="../media/image90.wmf"/><Relationship Id="rId10" Type="http://schemas.openxmlformats.org/officeDocument/2006/relationships/oleObject" Target="../embeddings/oleObject57.bin"/><Relationship Id="rId4" Type="http://schemas.openxmlformats.org/officeDocument/2006/relationships/oleObject" Target="../embeddings/oleObject54.bin"/><Relationship Id="rId9" Type="http://schemas.openxmlformats.org/officeDocument/2006/relationships/image" Target="../media/image92.wmf"/></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99.wmf"/><Relationship Id="rId18" Type="http://schemas.openxmlformats.org/officeDocument/2006/relationships/oleObject" Target="../embeddings/oleObject66.bin"/><Relationship Id="rId3" Type="http://schemas.openxmlformats.org/officeDocument/2006/relationships/notesSlide" Target="../notesSlides/notesSlide40.xml"/><Relationship Id="rId7" Type="http://schemas.openxmlformats.org/officeDocument/2006/relationships/image" Target="../media/image96.wmf"/><Relationship Id="rId12" Type="http://schemas.openxmlformats.org/officeDocument/2006/relationships/oleObject" Target="../embeddings/oleObject63.bin"/><Relationship Id="rId17" Type="http://schemas.openxmlformats.org/officeDocument/2006/relationships/image" Target="../media/image101.wmf"/><Relationship Id="rId2" Type="http://schemas.openxmlformats.org/officeDocument/2006/relationships/slideLayout" Target="../slideLayouts/slideLayout1.xml"/><Relationship Id="rId16" Type="http://schemas.openxmlformats.org/officeDocument/2006/relationships/oleObject" Target="../embeddings/oleObject65.bin"/><Relationship Id="rId1" Type="http://schemas.openxmlformats.org/officeDocument/2006/relationships/vmlDrawing" Target="../drawings/vmlDrawing18.vml"/><Relationship Id="rId6" Type="http://schemas.openxmlformats.org/officeDocument/2006/relationships/oleObject" Target="../embeddings/oleObject60.bin"/><Relationship Id="rId11" Type="http://schemas.openxmlformats.org/officeDocument/2006/relationships/image" Target="../media/image98.wmf"/><Relationship Id="rId5" Type="http://schemas.openxmlformats.org/officeDocument/2006/relationships/image" Target="../media/image95.wmf"/><Relationship Id="rId15" Type="http://schemas.openxmlformats.org/officeDocument/2006/relationships/image" Target="../media/image100.wmf"/><Relationship Id="rId10" Type="http://schemas.openxmlformats.org/officeDocument/2006/relationships/oleObject" Target="../embeddings/oleObject62.bin"/><Relationship Id="rId19" Type="http://schemas.openxmlformats.org/officeDocument/2006/relationships/image" Target="../media/image102.wmf"/><Relationship Id="rId4" Type="http://schemas.openxmlformats.org/officeDocument/2006/relationships/oleObject" Target="../embeddings/oleObject59.bin"/><Relationship Id="rId9" Type="http://schemas.openxmlformats.org/officeDocument/2006/relationships/image" Target="../media/image97.wmf"/><Relationship Id="rId14" Type="http://schemas.openxmlformats.org/officeDocument/2006/relationships/oleObject" Target="../embeddings/oleObject64.bin"/></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vmlDrawing" Target="../drawings/vmlDrawing19.vml"/><Relationship Id="rId5" Type="http://schemas.openxmlformats.org/officeDocument/2006/relationships/image" Target="../media/image106.wmf"/><Relationship Id="rId4" Type="http://schemas.openxmlformats.org/officeDocument/2006/relationships/oleObject" Target="../embeddings/oleObject67.bin"/></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ChangeArrowheads="1"/>
          </p:cNvSpPr>
          <p:nvPr/>
        </p:nvSpPr>
        <p:spPr bwMode="auto">
          <a:xfrm>
            <a:off x="123823" y="2060848"/>
            <a:ext cx="87852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1600" b="0" dirty="0" smtClean="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L'energia elastica rilasciata in un terremoto può essere stimata in modo affidabile ed è noto che la maggior parte dell'energia viene rilasciata in alcuni grandi shock. Tuttavia, il numero annuale di grandi terremoti è molto variabile. Il numero con grandezza Ms ~ 7 varia tra circa 10 e 40, fornendo stime del rilascio di energia annuale da circa 5x1017 J a 4x101 </a:t>
            </a:r>
            <a:r>
              <a:rPr lang="it-IT" altLang="it-IT" sz="1600" dirty="0" smtClean="0">
                <a:latin typeface="Calibri" panose="020F0502020204030204" pitchFamily="34" charset="0"/>
                <a:ea typeface="ＭＳ Ｐゴシック" panose="020B0600070205080204" pitchFamily="34" charset="-128"/>
              </a:rPr>
              <a:t>J</a:t>
            </a:r>
          </a:p>
          <a:p>
            <a:pPr algn="just">
              <a:spcBef>
                <a:spcPct val="0"/>
              </a:spcBef>
            </a:pPr>
            <a:endParaRPr lang="en-US" altLang="it-IT" sz="1600" b="0" u="sng" dirty="0" smtClean="0">
              <a:latin typeface="Calibri" panose="020F0502020204030204" pitchFamily="34" charset="0"/>
              <a:ea typeface="ＭＳ Ｐゴシック" panose="020B0600070205080204" pitchFamily="34" charset="-128"/>
            </a:endParaRPr>
          </a:p>
          <a:p>
            <a:pPr algn="just">
              <a:spcBef>
                <a:spcPct val="0"/>
              </a:spcBef>
            </a:pPr>
            <a:r>
              <a:rPr lang="en-US" altLang="it-IT" sz="1600" b="0" u="sng" dirty="0" smtClean="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Le energie della decelerazione delle maree e dei terremoti sono piccole frazioni del </a:t>
            </a:r>
            <a:r>
              <a:rPr lang="it-IT" altLang="it-IT" sz="1600" dirty="0">
                <a:solidFill>
                  <a:srgbClr val="0070C0"/>
                </a:solidFill>
                <a:latin typeface="Calibri" panose="020F0502020204030204" pitchFamily="34" charset="0"/>
                <a:ea typeface="ＭＳ Ｐゴシック" panose="020B0600070205080204" pitchFamily="34" charset="-128"/>
              </a:rPr>
              <a:t>flusso geotermico</a:t>
            </a:r>
            <a:r>
              <a:rPr lang="it-IT" altLang="it-IT" sz="1600" dirty="0">
                <a:latin typeface="Calibri" panose="020F0502020204030204" pitchFamily="34" charset="0"/>
                <a:ea typeface="ＭＳ Ｐゴシック" panose="020B0600070205080204" pitchFamily="34" charset="-128"/>
              </a:rPr>
              <a:t>, che è la </a:t>
            </a:r>
            <a:r>
              <a:rPr lang="it-IT" altLang="it-IT" sz="1600" dirty="0">
                <a:solidFill>
                  <a:srgbClr val="0070C0"/>
                </a:solidFill>
                <a:latin typeface="Calibri" panose="020F0502020204030204" pitchFamily="34" charset="0"/>
                <a:ea typeface="ＭＳ Ｐゴシック" panose="020B0600070205080204" pitchFamily="34" charset="-128"/>
              </a:rPr>
              <a:t>più importante forma di energia che ha origine nel corpo della Terra</a:t>
            </a:r>
            <a:r>
              <a:rPr lang="it-IT" altLang="it-IT" sz="1600" dirty="0" smtClean="0">
                <a:latin typeface="Calibri" panose="020F0502020204030204" pitchFamily="34" charset="0"/>
                <a:ea typeface="ＭＳ Ｐゴシック" panose="020B0600070205080204" pitchFamily="34" charset="-128"/>
              </a:rPr>
              <a:t>.</a:t>
            </a:r>
          </a:p>
          <a:p>
            <a:pPr algn="just">
              <a:spcBef>
                <a:spcPct val="0"/>
              </a:spcBef>
            </a:pPr>
            <a:endParaRPr lang="en-US" altLang="it-IT" sz="1600" b="0" dirty="0" smtClean="0">
              <a:latin typeface="Calibri" panose="020F0502020204030204" pitchFamily="34" charset="0"/>
              <a:ea typeface="ＭＳ Ｐゴシック" panose="020B0600070205080204" pitchFamily="34" charset="-128"/>
            </a:endParaRPr>
          </a:p>
          <a:p>
            <a:pPr algn="just">
              <a:spcBef>
                <a:spcPct val="0"/>
              </a:spcBef>
            </a:pPr>
            <a:r>
              <a:rPr lang="en-US" altLang="it-IT" sz="1600" b="0" u="sng" dirty="0" smtClean="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Il calore interno della Terra deriva da diverse fonti: negli ultimi 4 Ga circa il calore della Terra è stato ottenuto da due fonti </a:t>
            </a:r>
            <a:r>
              <a:rPr lang="it-IT" altLang="it-IT" sz="1600" dirty="0" smtClean="0">
                <a:latin typeface="Calibri" panose="020F0502020204030204" pitchFamily="34" charset="0"/>
                <a:ea typeface="ＭＳ Ｐゴシック" panose="020B0600070205080204" pitchFamily="34" charset="-128"/>
              </a:rPr>
              <a:t>principali:</a:t>
            </a:r>
          </a:p>
          <a:p>
            <a:pPr algn="just">
              <a:spcBef>
                <a:spcPct val="0"/>
              </a:spcBef>
              <a:buNone/>
            </a:pPr>
            <a:endParaRPr lang="en-US" altLang="it-IT" sz="1600" b="0" dirty="0" smtClean="0">
              <a:latin typeface="Calibri" panose="020F0502020204030204" pitchFamily="34" charset="0"/>
              <a:ea typeface="ＭＳ Ｐゴシック" panose="020B0600070205080204" pitchFamily="34" charset="-128"/>
            </a:endParaRPr>
          </a:p>
          <a:p>
            <a:pPr marL="342900" indent="-342900" algn="just">
              <a:spcBef>
                <a:spcPct val="0"/>
              </a:spcBef>
              <a:buFontTx/>
              <a:buAutoNum type="alphaUcParenR"/>
            </a:pPr>
            <a:r>
              <a:rPr lang="it-IT" altLang="it-IT" sz="1600" dirty="0" smtClean="0">
                <a:latin typeface="Calibri" panose="020F0502020204030204" pitchFamily="34" charset="0"/>
                <a:ea typeface="ＭＳ Ｐゴシック" panose="020B0600070205080204" pitchFamily="34" charset="-128"/>
              </a:rPr>
              <a:t>Uno </a:t>
            </a:r>
            <a:r>
              <a:rPr lang="it-IT" altLang="it-IT" sz="1600" dirty="0">
                <a:latin typeface="Calibri" panose="020F0502020204030204" pitchFamily="34" charset="0"/>
                <a:ea typeface="ＭＳ Ｐゴシック" panose="020B0600070205080204" pitchFamily="34" charset="-128"/>
              </a:rPr>
              <a:t>è il </a:t>
            </a:r>
            <a:r>
              <a:rPr lang="it-IT" altLang="it-IT" sz="1600" dirty="0">
                <a:solidFill>
                  <a:srgbClr val="0070C0"/>
                </a:solidFill>
                <a:latin typeface="Calibri" panose="020F0502020204030204" pitchFamily="34" charset="0"/>
                <a:ea typeface="ＭＳ Ｐゴシック" panose="020B0600070205080204" pitchFamily="34" charset="-128"/>
              </a:rPr>
              <a:t>raffreddamento della Terra </a:t>
            </a:r>
            <a:r>
              <a:rPr lang="it-IT" altLang="it-IT" sz="1600" dirty="0">
                <a:latin typeface="Calibri" panose="020F0502020204030204" pitchFamily="34" charset="0"/>
                <a:ea typeface="ＭＳ Ｐゴシック" panose="020B0600070205080204" pitchFamily="34" charset="-128"/>
              </a:rPr>
              <a:t>sin </a:t>
            </a:r>
            <a:r>
              <a:rPr lang="it-IT" altLang="it-IT" sz="1600" dirty="0" smtClean="0">
                <a:latin typeface="Calibri" panose="020F0502020204030204" pitchFamily="34" charset="0"/>
                <a:ea typeface="ＭＳ Ｐゴシック" panose="020B0600070205080204" pitchFamily="34" charset="-128"/>
              </a:rPr>
              <a:t>dall’inizio della sua storia</a:t>
            </a:r>
            <a:r>
              <a:rPr lang="it-IT" altLang="it-IT" sz="1600" dirty="0">
                <a:latin typeface="Calibri" panose="020F0502020204030204" pitchFamily="34" charset="0"/>
                <a:ea typeface="ＭＳ Ｐゴシック" panose="020B0600070205080204" pitchFamily="34" charset="-128"/>
              </a:rPr>
              <a:t>, quando le temperature interne erano molto più alte di adesso</a:t>
            </a:r>
            <a:r>
              <a:rPr lang="it-IT" altLang="it-IT" sz="1600" dirty="0" smtClean="0">
                <a:latin typeface="Calibri" panose="020F0502020204030204" pitchFamily="34" charset="0"/>
                <a:ea typeface="ＭＳ Ｐゴシック" panose="020B0600070205080204" pitchFamily="34" charset="-128"/>
              </a:rPr>
              <a:t>.</a:t>
            </a:r>
          </a:p>
          <a:p>
            <a:pPr algn="just">
              <a:spcBef>
                <a:spcPct val="0"/>
              </a:spcBef>
              <a:buNone/>
            </a:pPr>
            <a:endParaRPr lang="en-US" altLang="it-IT" sz="1600" b="0" dirty="0" smtClean="0">
              <a:latin typeface="Calibri" panose="020F0502020204030204" pitchFamily="34" charset="0"/>
              <a:ea typeface="ＭＳ Ｐゴシック" panose="020B0600070205080204" pitchFamily="34" charset="-128"/>
            </a:endParaRPr>
          </a:p>
          <a:p>
            <a:pPr algn="just">
              <a:spcBef>
                <a:spcPct val="0"/>
              </a:spcBef>
              <a:buFontTx/>
              <a:buNone/>
            </a:pPr>
            <a:r>
              <a:rPr lang="en-US" altLang="it-IT" sz="1600" b="0" dirty="0" smtClean="0">
                <a:solidFill>
                  <a:srgbClr val="0070C0"/>
                </a:solidFill>
                <a:latin typeface="Calibri" panose="020F0502020204030204" pitchFamily="34" charset="0"/>
                <a:ea typeface="ＭＳ Ｐゴシック" panose="020B0600070205080204" pitchFamily="34" charset="-128"/>
              </a:rPr>
              <a:t>B)</a:t>
            </a:r>
            <a:r>
              <a:rPr lang="en-US" altLang="it-IT" sz="1600" b="0" dirty="0" smtClean="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L'altro è il calore prodotto dal </a:t>
            </a:r>
            <a:r>
              <a:rPr lang="it-IT" altLang="it-IT" sz="1600" dirty="0">
                <a:solidFill>
                  <a:srgbClr val="0070C0"/>
                </a:solidFill>
                <a:latin typeface="Calibri" panose="020F0502020204030204" pitchFamily="34" charset="0"/>
                <a:ea typeface="ＭＳ Ｐゴシック" panose="020B0600070205080204" pitchFamily="34" charset="-128"/>
              </a:rPr>
              <a:t>decadimento degli isotopi radioattivi </a:t>
            </a:r>
            <a:r>
              <a:rPr lang="it-IT" altLang="it-IT" sz="1600" dirty="0">
                <a:latin typeface="Calibri" panose="020F0502020204030204" pitchFamily="34" charset="0"/>
                <a:ea typeface="ＭＳ Ｐゴシック" panose="020B0600070205080204" pitchFamily="34" charset="-128"/>
              </a:rPr>
              <a:t>a lunga vita. Questa è la principale fonte del calore interno della Terra, che a sua volta alimenta tutti i </a:t>
            </a:r>
            <a:r>
              <a:rPr lang="it-IT" altLang="it-IT" sz="1600" dirty="0">
                <a:solidFill>
                  <a:srgbClr val="0070C0"/>
                </a:solidFill>
                <a:latin typeface="Calibri" panose="020F0502020204030204" pitchFamily="34" charset="0"/>
                <a:ea typeface="ＭＳ Ｐゴシック" panose="020B0600070205080204" pitchFamily="34" charset="-128"/>
              </a:rPr>
              <a:t>processi geodinamici</a:t>
            </a:r>
            <a:r>
              <a:rPr lang="it-IT" altLang="it-IT" sz="1600" dirty="0">
                <a:latin typeface="Calibri" panose="020F0502020204030204" pitchFamily="34" charset="0"/>
                <a:ea typeface="ＭＳ Ｐゴシック" panose="020B0600070205080204" pitchFamily="34" charset="-128"/>
              </a:rPr>
              <a:t>.</a:t>
            </a:r>
            <a:endParaRPr lang="en-US" altLang="it-IT" sz="1600" b="0" u="sng" dirty="0">
              <a:latin typeface="Calibri" panose="020F0502020204030204" pitchFamily="34" charset="0"/>
              <a:ea typeface="ＭＳ Ｐゴシック" panose="020B0600070205080204" pitchFamily="34" charset="-128"/>
            </a:endParaRPr>
          </a:p>
        </p:txBody>
      </p:sp>
      <p:sp>
        <p:nvSpPr>
          <p:cNvPr id="3075" name="Rectangle 3"/>
          <p:cNvSpPr>
            <a:spLocks noChangeArrowheads="1"/>
          </p:cNvSpPr>
          <p:nvPr/>
        </p:nvSpPr>
        <p:spPr bwMode="auto">
          <a:xfrm>
            <a:off x="178593" y="1124744"/>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heat: introduction</a:t>
            </a:r>
          </a:p>
        </p:txBody>
      </p:sp>
    </p:spTree>
    <p:extLst>
      <p:ext uri="{BB962C8B-B14F-4D97-AF65-F5344CB8AC3E}">
        <p14:creationId xmlns:p14="http://schemas.microsoft.com/office/powerpoint/2010/main" val="1402206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50242">
                                            <p:txEl>
                                              <p:pRg st="0" end="0"/>
                                            </p:txEl>
                                          </p:spTgt>
                                        </p:tgtEl>
                                        <p:attrNameLst>
                                          <p:attrName>style.visibility</p:attrName>
                                        </p:attrNameLst>
                                      </p:cBhvr>
                                      <p:to>
                                        <p:strVal val="visible"/>
                                      </p:to>
                                    </p:set>
                                    <p:animEffect transition="in" filter="dissolve">
                                      <p:cBhvr>
                                        <p:cTn id="7" dur="500"/>
                                        <p:tgtEl>
                                          <p:spTgt spid="6502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50242">
                                            <p:txEl>
                                              <p:pRg st="2" end="2"/>
                                            </p:txEl>
                                          </p:spTgt>
                                        </p:tgtEl>
                                        <p:attrNameLst>
                                          <p:attrName>style.visibility</p:attrName>
                                        </p:attrNameLst>
                                      </p:cBhvr>
                                      <p:to>
                                        <p:strVal val="visible"/>
                                      </p:to>
                                    </p:set>
                                    <p:animEffect transition="in" filter="dissolve">
                                      <p:cBhvr>
                                        <p:cTn id="12" dur="500"/>
                                        <p:tgtEl>
                                          <p:spTgt spid="65024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50242">
                                            <p:txEl>
                                              <p:pRg st="4" end="4"/>
                                            </p:txEl>
                                          </p:spTgt>
                                        </p:tgtEl>
                                        <p:attrNameLst>
                                          <p:attrName>style.visibility</p:attrName>
                                        </p:attrNameLst>
                                      </p:cBhvr>
                                      <p:to>
                                        <p:strVal val="visible"/>
                                      </p:to>
                                    </p:set>
                                    <p:animEffect transition="in" filter="dissolve">
                                      <p:cBhvr>
                                        <p:cTn id="17" dur="500"/>
                                        <p:tgtEl>
                                          <p:spTgt spid="65024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50242">
                                            <p:txEl>
                                              <p:pRg st="6" end="6"/>
                                            </p:txEl>
                                          </p:spTgt>
                                        </p:tgtEl>
                                        <p:attrNameLst>
                                          <p:attrName>style.visibility</p:attrName>
                                        </p:attrNameLst>
                                      </p:cBhvr>
                                      <p:to>
                                        <p:strVal val="visible"/>
                                      </p:to>
                                    </p:set>
                                    <p:animEffect transition="in" filter="dissolve">
                                      <p:cBhvr>
                                        <p:cTn id="22" dur="500"/>
                                        <p:tgtEl>
                                          <p:spTgt spid="650242">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50242">
                                            <p:txEl>
                                              <p:pRg st="8" end="8"/>
                                            </p:txEl>
                                          </p:spTgt>
                                        </p:tgtEl>
                                        <p:attrNameLst>
                                          <p:attrName>style.visibility</p:attrName>
                                        </p:attrNameLst>
                                      </p:cBhvr>
                                      <p:to>
                                        <p:strVal val="visible"/>
                                      </p:to>
                                    </p:set>
                                    <p:animEffect transition="in" filter="dissolve">
                                      <p:cBhvr>
                                        <p:cTn id="27" dur="500"/>
                                        <p:tgtEl>
                                          <p:spTgt spid="6502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79388" y="1196752"/>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heat: heat transport</a:t>
            </a:r>
          </a:p>
        </p:txBody>
      </p:sp>
      <p:sp>
        <p:nvSpPr>
          <p:cNvPr id="1104899" name="Rectangle 3"/>
          <p:cNvSpPr>
            <a:spLocks noChangeArrowheads="1"/>
          </p:cNvSpPr>
          <p:nvPr/>
        </p:nvSpPr>
        <p:spPr bwMode="auto">
          <a:xfrm>
            <a:off x="179388" y="2163763"/>
            <a:ext cx="87852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1600" b="0" dirty="0">
                <a:solidFill>
                  <a:srgbClr val="FF0000"/>
                </a:solidFill>
                <a:latin typeface="Calibri" panose="020F0502020204030204" pitchFamily="34" charset="0"/>
                <a:ea typeface="ＭＳ Ｐゴシック" panose="020B0600070205080204" pitchFamily="34" charset="-128"/>
              </a:rPr>
              <a:t>Conduction</a:t>
            </a:r>
            <a:r>
              <a:rPr lang="en-US" altLang="it-IT" sz="1600" b="0" dirty="0">
                <a:latin typeface="Calibri" panose="020F0502020204030204" pitchFamily="34" charset="0"/>
                <a:ea typeface="ＭＳ Ｐゴシック" panose="020B0600070205080204" pitchFamily="34" charset="-128"/>
              </a:rPr>
              <a:t> is the most significant process of heat transport in solid materials and thus it is very important in the </a:t>
            </a:r>
            <a:r>
              <a:rPr lang="en-US" altLang="it-IT" sz="1600" b="0" dirty="0">
                <a:solidFill>
                  <a:srgbClr val="00B0F0"/>
                </a:solidFill>
                <a:latin typeface="Calibri" panose="020F0502020204030204" pitchFamily="34" charset="0"/>
                <a:ea typeface="ＭＳ Ｐゴシック" panose="020B0600070205080204" pitchFamily="34" charset="-128"/>
              </a:rPr>
              <a:t>crust</a:t>
            </a:r>
            <a:r>
              <a:rPr lang="en-US" altLang="it-IT" sz="1600" b="0" dirty="0">
                <a:latin typeface="Calibri" panose="020F0502020204030204" pitchFamily="34" charset="0"/>
                <a:ea typeface="ＭＳ Ｐゴシック" panose="020B0600070205080204" pitchFamily="34" charset="-128"/>
              </a:rPr>
              <a:t> and </a:t>
            </a:r>
            <a:r>
              <a:rPr lang="en-US" altLang="it-IT" sz="1600" b="0" dirty="0">
                <a:solidFill>
                  <a:srgbClr val="00B0F0"/>
                </a:solidFill>
                <a:latin typeface="Calibri" panose="020F0502020204030204" pitchFamily="34" charset="0"/>
                <a:ea typeface="ＭＳ Ｐゴシック" panose="020B0600070205080204" pitchFamily="34" charset="-128"/>
              </a:rPr>
              <a:t>lithosphere</a:t>
            </a:r>
            <a:r>
              <a:rPr lang="en-US" altLang="it-IT" sz="1600" b="0" dirty="0">
                <a:latin typeface="Calibri" panose="020F0502020204030204" pitchFamily="34" charset="0"/>
                <a:ea typeface="ＭＳ Ｐゴシック" panose="020B0600070205080204" pitchFamily="34" charset="-128"/>
              </a:rPr>
              <a:t>. However, it is an inefficient form of heat transport, and when the molecules are free to move, as in a fluid or gas, the process of convection becomes more important. </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Although the mantle is solid from the standpoint of the rapid passage of seismic waves, the temperature is high enough for the mantle to act as a viscous fluid over long time intervals. Consequently, </a:t>
            </a:r>
            <a:r>
              <a:rPr lang="en-US" altLang="it-IT" sz="1600" b="0" dirty="0">
                <a:solidFill>
                  <a:srgbClr val="FF0000"/>
                </a:solidFill>
                <a:latin typeface="Calibri" panose="020F0502020204030204" pitchFamily="34" charset="0"/>
                <a:ea typeface="ＭＳ Ｐゴシック" panose="020B0600070205080204" pitchFamily="34" charset="-128"/>
              </a:rPr>
              <a:t>convection</a:t>
            </a:r>
            <a:r>
              <a:rPr lang="en-US" altLang="it-IT" sz="1600" b="0" dirty="0">
                <a:latin typeface="Calibri" panose="020F0502020204030204" pitchFamily="34" charset="0"/>
                <a:ea typeface="ＭＳ Ｐゴシック" panose="020B0600070205080204" pitchFamily="34" charset="-128"/>
              </a:rPr>
              <a:t> is a more important form of heat transfer than conduction in the </a:t>
            </a:r>
            <a:r>
              <a:rPr lang="en-US" altLang="it-IT" sz="1600" b="0" dirty="0">
                <a:solidFill>
                  <a:srgbClr val="0070C0"/>
                </a:solidFill>
                <a:latin typeface="Calibri" panose="020F0502020204030204" pitchFamily="34" charset="0"/>
                <a:ea typeface="ＭＳ Ｐゴシック" panose="020B0600070205080204" pitchFamily="34" charset="-128"/>
              </a:rPr>
              <a:t>mantle</a:t>
            </a:r>
            <a:r>
              <a:rPr lang="en-US" altLang="it-IT" sz="1600" b="0" dirty="0">
                <a:latin typeface="Calibri" panose="020F0502020204030204" pitchFamily="34" charset="0"/>
                <a:ea typeface="ＭＳ Ｐゴシック" panose="020B0600070205080204" pitchFamily="34" charset="-128"/>
              </a:rPr>
              <a:t>. </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en-US" altLang="it-IT" sz="1600" b="0" dirty="0">
                <a:solidFill>
                  <a:srgbClr val="FF0000"/>
                </a:solidFill>
                <a:latin typeface="Calibri" panose="020F0502020204030204" pitchFamily="34" charset="0"/>
                <a:ea typeface="ＭＳ Ｐゴシック" panose="020B0600070205080204" pitchFamily="34" charset="-128"/>
              </a:rPr>
              <a:t>Convection</a:t>
            </a:r>
            <a:r>
              <a:rPr lang="en-US" altLang="it-IT" sz="1600" b="0" dirty="0">
                <a:latin typeface="Calibri" panose="020F0502020204030204" pitchFamily="34" charset="0"/>
                <a:ea typeface="ＭＳ Ｐゴシック" panose="020B0600070205080204" pitchFamily="34" charset="-128"/>
              </a:rPr>
              <a:t> is also the most important form of heat transport in the </a:t>
            </a:r>
            <a:r>
              <a:rPr lang="en-US" altLang="it-IT" sz="1600" b="0" dirty="0">
                <a:solidFill>
                  <a:srgbClr val="00B0F0"/>
                </a:solidFill>
                <a:latin typeface="Calibri" panose="020F0502020204030204" pitchFamily="34" charset="0"/>
                <a:ea typeface="ＭＳ Ｐゴシック" panose="020B0600070205080204" pitchFamily="34" charset="-128"/>
              </a:rPr>
              <a:t>fluid core</a:t>
            </a:r>
            <a:r>
              <a:rPr lang="en-US" altLang="it-IT" sz="1600" b="0" dirty="0">
                <a:latin typeface="Calibri" panose="020F0502020204030204" pitchFamily="34" charset="0"/>
                <a:ea typeface="ＭＳ Ｐゴシック" panose="020B0600070205080204" pitchFamily="34" charset="-128"/>
              </a:rPr>
              <a:t>, where related changes in the geomagnetic field show that the turnover of core fluid is rapid in geological terms.</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en-US" altLang="it-IT" sz="1600" b="0" dirty="0">
                <a:solidFill>
                  <a:srgbClr val="FF0000"/>
                </a:solidFill>
                <a:latin typeface="Calibri" panose="020F0502020204030204" pitchFamily="34" charset="0"/>
                <a:ea typeface="ＭＳ Ｐゴシック" panose="020B0600070205080204" pitchFamily="34" charset="-128"/>
              </a:rPr>
              <a:t>Radiation</a:t>
            </a:r>
            <a:r>
              <a:rPr lang="en-US" altLang="it-IT" sz="1600" b="0" dirty="0">
                <a:latin typeface="Calibri" panose="020F0502020204030204" pitchFamily="34" charset="0"/>
                <a:ea typeface="ＭＳ Ｐゴシック" panose="020B0600070205080204" pitchFamily="34" charset="-128"/>
              </a:rPr>
              <a:t> is the least important process of heat transport in the Earth. It is only significant in the </a:t>
            </a:r>
            <a:r>
              <a:rPr lang="en-US" altLang="it-IT" sz="1600" b="0" dirty="0">
                <a:solidFill>
                  <a:srgbClr val="0070C0"/>
                </a:solidFill>
                <a:latin typeface="Calibri" panose="020F0502020204030204" pitchFamily="34" charset="0"/>
                <a:ea typeface="ＭＳ Ｐゴシック" panose="020B0600070205080204" pitchFamily="34" charset="-128"/>
              </a:rPr>
              <a:t>hottest regions of the core</a:t>
            </a:r>
            <a:r>
              <a:rPr lang="en-US" altLang="it-IT" sz="1600" b="0" dirty="0">
                <a:latin typeface="Calibri" panose="020F0502020204030204" pitchFamily="34" charset="0"/>
                <a:ea typeface="ＭＳ Ｐゴシック" panose="020B0600070205080204" pitchFamily="34" charset="-128"/>
              </a:rPr>
              <a:t> and </a:t>
            </a:r>
            <a:r>
              <a:rPr lang="en-US" altLang="it-IT" sz="1600" b="0" dirty="0">
                <a:solidFill>
                  <a:srgbClr val="0070C0"/>
                </a:solidFill>
                <a:latin typeface="Calibri" panose="020F0502020204030204" pitchFamily="34" charset="0"/>
                <a:ea typeface="ＭＳ Ｐゴシック" panose="020B0600070205080204" pitchFamily="34" charset="-128"/>
              </a:rPr>
              <a:t>lower mantle</a:t>
            </a:r>
            <a:r>
              <a:rPr lang="en-US" altLang="it-IT" sz="1600" b="0" dirty="0">
                <a:latin typeface="Calibri" panose="020F0502020204030204" pitchFamily="34" charset="0"/>
                <a:ea typeface="ＭＳ Ｐゴシック" panose="020B0600070205080204" pitchFamily="34" charset="-128"/>
              </a:rPr>
              <a:t>. The absorption of radiant energy by matter increases its temperature and thereby the temperature gradient. Hence, thermal radiation can be taken into account as a modification of the ability of the material to transfer heat by conduction.</a:t>
            </a:r>
          </a:p>
        </p:txBody>
      </p:sp>
    </p:spTree>
    <p:extLst>
      <p:ext uri="{BB962C8B-B14F-4D97-AF65-F5344CB8AC3E}">
        <p14:creationId xmlns:p14="http://schemas.microsoft.com/office/powerpoint/2010/main" val="2237256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04899">
                                            <p:txEl>
                                              <p:pRg st="0" end="0"/>
                                            </p:txEl>
                                          </p:spTgt>
                                        </p:tgtEl>
                                        <p:attrNameLst>
                                          <p:attrName>style.visibility</p:attrName>
                                        </p:attrNameLst>
                                      </p:cBhvr>
                                      <p:to>
                                        <p:strVal val="visible"/>
                                      </p:to>
                                    </p:set>
                                    <p:animEffect transition="in" filter="dissolve">
                                      <p:cBhvr>
                                        <p:cTn id="7" dur="500"/>
                                        <p:tgtEl>
                                          <p:spTgt spid="1104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04899">
                                            <p:txEl>
                                              <p:pRg st="2" end="2"/>
                                            </p:txEl>
                                          </p:spTgt>
                                        </p:tgtEl>
                                        <p:attrNameLst>
                                          <p:attrName>style.visibility</p:attrName>
                                        </p:attrNameLst>
                                      </p:cBhvr>
                                      <p:to>
                                        <p:strVal val="visible"/>
                                      </p:to>
                                    </p:set>
                                    <p:animEffect transition="in" filter="dissolve">
                                      <p:cBhvr>
                                        <p:cTn id="12" dur="500"/>
                                        <p:tgtEl>
                                          <p:spTgt spid="11048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04899">
                                            <p:txEl>
                                              <p:pRg st="4" end="4"/>
                                            </p:txEl>
                                          </p:spTgt>
                                        </p:tgtEl>
                                        <p:attrNameLst>
                                          <p:attrName>style.visibility</p:attrName>
                                        </p:attrNameLst>
                                      </p:cBhvr>
                                      <p:to>
                                        <p:strVal val="visible"/>
                                      </p:to>
                                    </p:set>
                                    <p:animEffect transition="in" filter="dissolve">
                                      <p:cBhvr>
                                        <p:cTn id="17" dur="500"/>
                                        <p:tgtEl>
                                          <p:spTgt spid="110489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04899">
                                            <p:txEl>
                                              <p:pRg st="6" end="6"/>
                                            </p:txEl>
                                          </p:spTgt>
                                        </p:tgtEl>
                                        <p:attrNameLst>
                                          <p:attrName>style.visibility</p:attrName>
                                        </p:attrNameLst>
                                      </p:cBhvr>
                                      <p:to>
                                        <p:strVal val="visible"/>
                                      </p:to>
                                    </p:set>
                                    <p:animEffect transition="in" filter="dissolve">
                                      <p:cBhvr>
                                        <p:cTn id="22" dur="500"/>
                                        <p:tgtEl>
                                          <p:spTgt spid="11048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2"/>
          <p:cNvSpPr>
            <a:spLocks noChangeArrowheads="1"/>
          </p:cNvSpPr>
          <p:nvPr/>
        </p:nvSpPr>
        <p:spPr bwMode="auto">
          <a:xfrm>
            <a:off x="123825" y="1341438"/>
            <a:ext cx="878522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1600" b="0" dirty="0">
                <a:latin typeface="Calibri" panose="020F0502020204030204" pitchFamily="34" charset="0"/>
                <a:ea typeface="ＭＳ Ｐゴシック" panose="020B0600070205080204" pitchFamily="34" charset="-128"/>
              </a:rPr>
              <a:t> In contrast to the radial distributions of density, seismic velocity and elastic parameters, which are known with a good measure of reliability, our </a:t>
            </a:r>
            <a:r>
              <a:rPr lang="en-US" altLang="it-IT" sz="1600" b="0" dirty="0">
                <a:solidFill>
                  <a:srgbClr val="0070C0"/>
                </a:solidFill>
                <a:latin typeface="Calibri" panose="020F0502020204030204" pitchFamily="34" charset="0"/>
                <a:ea typeface="ＭＳ Ｐゴシック" panose="020B0600070205080204" pitchFamily="34" charset="-128"/>
              </a:rPr>
              <a:t>knowledge of the temperature</a:t>
            </a:r>
            <a:r>
              <a:rPr lang="en-US" altLang="it-IT" sz="1600" b="0" dirty="0">
                <a:latin typeface="Calibri" panose="020F0502020204030204" pitchFamily="34" charset="0"/>
                <a:ea typeface="ＭＳ Ｐゴシック" panose="020B0600070205080204" pitchFamily="34" charset="-128"/>
              </a:rPr>
              <a:t> inside the Earth is </a:t>
            </a:r>
            <a:r>
              <a:rPr lang="en-US" altLang="it-IT" sz="1600" b="0" u="sng" dirty="0">
                <a:solidFill>
                  <a:srgbClr val="0070C0"/>
                </a:solidFill>
                <a:latin typeface="Calibri" panose="020F0502020204030204" pitchFamily="34" charset="0"/>
                <a:ea typeface="ＭＳ Ｐゴシック" panose="020B0600070205080204" pitchFamily="34" charset="-128"/>
              </a:rPr>
              <a:t>still imprecise</a:t>
            </a:r>
            <a:r>
              <a:rPr lang="en-US" altLang="it-IT" sz="1600" b="0" dirty="0">
                <a:solidFill>
                  <a:srgbClr val="0070C0"/>
                </a:solidFill>
                <a:latin typeface="Calibri" panose="020F0502020204030204" pitchFamily="34" charset="0"/>
                <a:ea typeface="ＭＳ Ｐゴシック" panose="020B0600070205080204" pitchFamily="34" charset="-128"/>
              </a:rPr>
              <a:t>.</a:t>
            </a:r>
            <a:r>
              <a:rPr lang="en-US" altLang="it-IT" sz="1600" b="0" dirty="0">
                <a:latin typeface="Calibri" panose="020F0502020204030204" pitchFamily="34" charset="0"/>
                <a:ea typeface="ＭＳ Ｐゴシック" panose="020B0600070205080204" pitchFamily="34" charset="-128"/>
              </a:rPr>
              <a:t> The temperature can only be measured in the immediate vicinity of the Earth’s surface, in boreholes and deep mines.</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Near-surface temperatures increase rapidly with depth by roughly 30 K km</a:t>
            </a:r>
            <a:r>
              <a:rPr lang="en-US" altLang="it-IT" sz="1600" b="0" baseline="30000" dirty="0">
                <a:latin typeface="Calibri" panose="020F0502020204030204" pitchFamily="34" charset="0"/>
                <a:ea typeface="ＭＳ Ｐゴシック" panose="020B0600070205080204" pitchFamily="34" charset="-128"/>
              </a:rPr>
              <a:t>-1</a:t>
            </a:r>
            <a:r>
              <a:rPr lang="en-US" altLang="it-IT" sz="1600" b="0" dirty="0">
                <a:latin typeface="Calibri" panose="020F0502020204030204" pitchFamily="34" charset="0"/>
                <a:ea typeface="ＭＳ Ｐゴシック" panose="020B0600070205080204" pitchFamily="34" charset="-128"/>
              </a:rPr>
              <a:t>. At this rate, linear extrapolation would give a temperature around </a:t>
            </a:r>
            <a:r>
              <a:rPr lang="en-US" altLang="it-IT" sz="1600" b="0" dirty="0">
                <a:solidFill>
                  <a:srgbClr val="0070C0"/>
                </a:solidFill>
                <a:latin typeface="Calibri" panose="020F0502020204030204" pitchFamily="34" charset="0"/>
                <a:ea typeface="ＭＳ Ｐゴシック" panose="020B0600070205080204" pitchFamily="34" charset="-128"/>
              </a:rPr>
              <a:t>200,000 K at the center of the Earth</a:t>
            </a:r>
            <a:r>
              <a:rPr lang="en-US" altLang="it-IT" sz="1600" b="0" dirty="0">
                <a:latin typeface="Calibri" panose="020F0502020204030204" pitchFamily="34" charset="0"/>
                <a:ea typeface="ＭＳ Ｐゴシック" panose="020B0600070205080204" pitchFamily="34" charset="-128"/>
              </a:rPr>
              <a:t>. This is greater than the temperature of the surface of the Sun and is </a:t>
            </a:r>
            <a:r>
              <a:rPr lang="en-US" altLang="it-IT" sz="1600" b="0" dirty="0">
                <a:solidFill>
                  <a:srgbClr val="FF0000"/>
                </a:solidFill>
                <a:latin typeface="Calibri" panose="020F0502020204030204" pitchFamily="34" charset="0"/>
                <a:ea typeface="ＭＳ Ｐゴシック" panose="020B0600070205080204" pitchFamily="34" charset="-128"/>
              </a:rPr>
              <a:t>unrealistically high</a:t>
            </a:r>
            <a:r>
              <a:rPr lang="en-US" altLang="it-IT" sz="1600" b="0" dirty="0">
                <a:latin typeface="Calibri" panose="020F0502020204030204" pitchFamily="34" charset="0"/>
                <a:ea typeface="ＭＳ Ｐゴシック" panose="020B0600070205080204" pitchFamily="34" charset="-128"/>
              </a:rPr>
              <a:t>.</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The conditions of high temperature and pressure in the deep interior can be inferred from experiments, and the adiabatic and melting-point temperatures can be computed with reasonable assumptions. Nevertheless, the </a:t>
            </a:r>
            <a:r>
              <a:rPr lang="en-US" altLang="it-IT" sz="1600" b="0" dirty="0">
                <a:solidFill>
                  <a:srgbClr val="0070C0"/>
                </a:solidFill>
                <a:latin typeface="Calibri" panose="020F0502020204030204" pitchFamily="34" charset="0"/>
                <a:ea typeface="ＭＳ Ｐゴシック" panose="020B0600070205080204" pitchFamily="34" charset="-128"/>
              </a:rPr>
              <a:t>temperature–depth profile is poorly known </a:t>
            </a:r>
            <a:r>
              <a:rPr lang="en-US" altLang="it-IT" sz="1600" b="0" dirty="0">
                <a:latin typeface="Calibri" panose="020F0502020204030204" pitchFamily="34" charset="0"/>
                <a:ea typeface="ＭＳ Ｐゴシック" panose="020B0600070205080204" pitchFamily="34" charset="-128"/>
              </a:rPr>
              <a:t>and conjectured temperatures have ranged widely. </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Limits are placed on the actual temperature by the known </a:t>
            </a:r>
            <a:r>
              <a:rPr lang="en-US" altLang="it-IT" sz="1600" b="0" dirty="0">
                <a:solidFill>
                  <a:srgbClr val="0070C0"/>
                </a:solidFill>
                <a:latin typeface="Calibri" panose="020F0502020204030204" pitchFamily="34" charset="0"/>
                <a:ea typeface="ＭＳ Ｐゴシック" panose="020B0600070205080204" pitchFamily="34" charset="-128"/>
              </a:rPr>
              <a:t>physical state of the Earth’s interior </a:t>
            </a:r>
            <a:r>
              <a:rPr lang="en-US" altLang="it-IT" sz="1600" b="0" dirty="0">
                <a:latin typeface="Calibri" panose="020F0502020204030204" pitchFamily="34" charset="0"/>
                <a:ea typeface="ＭＳ Ｐゴシック" panose="020B0600070205080204" pitchFamily="34" charset="-128"/>
              </a:rPr>
              <a:t>deduced from </a:t>
            </a:r>
            <a:r>
              <a:rPr lang="en-US" altLang="it-IT" sz="1600" b="0" u="sng" dirty="0">
                <a:solidFill>
                  <a:srgbClr val="0070C0"/>
                </a:solidFill>
                <a:latin typeface="Calibri" panose="020F0502020204030204" pitchFamily="34" charset="0"/>
                <a:ea typeface="ＭＳ Ｐゴシック" panose="020B0600070205080204" pitchFamily="34" charset="-128"/>
              </a:rPr>
              <a:t>seismology</a:t>
            </a:r>
            <a:r>
              <a:rPr lang="en-US" altLang="it-IT" sz="1600" b="0" dirty="0">
                <a:latin typeface="Calibri" panose="020F0502020204030204" pitchFamily="34" charset="0"/>
                <a:ea typeface="ＭＳ Ｐゴシック" panose="020B0600070205080204" pitchFamily="34" charset="-128"/>
              </a:rPr>
              <a:t>. The temperature in the solid inner core must be lower than the melting point, while the temperature of the molten outer core is above the melting point. Similarly the temperature in the solid mantle and crust are below the melting point;</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The asthenosphere has low rigidity because its temperature comes close to the solidus (“softening point”). The relationship of the actual temperature to the melting point determines how different parts of the Earth’s interior behave </a:t>
            </a:r>
            <a:r>
              <a:rPr lang="en-US" altLang="it-IT" sz="1600" b="0" dirty="0" err="1">
                <a:latin typeface="Calibri" panose="020F0502020204030204" pitchFamily="34" charset="0"/>
                <a:ea typeface="ＭＳ Ｐゴシック" panose="020B0600070205080204" pitchFamily="34" charset="-128"/>
              </a:rPr>
              <a:t>rheologically</a:t>
            </a:r>
            <a:r>
              <a:rPr lang="en-US" altLang="it-IT" sz="1600" b="0" dirty="0">
                <a:latin typeface="Calibri" panose="020F0502020204030204" pitchFamily="34" charset="0"/>
                <a:ea typeface="ＭＳ Ｐゴシック" panose="020B0600070205080204" pitchFamily="34" charset="-128"/>
              </a:rPr>
              <a:t>.</a:t>
            </a:r>
          </a:p>
        </p:txBody>
      </p:sp>
      <p:sp>
        <p:nvSpPr>
          <p:cNvPr id="19459" name="Rectangle 3"/>
          <p:cNvSpPr>
            <a:spLocks noChangeArrowheads="1"/>
          </p:cNvSpPr>
          <p:nvPr/>
        </p:nvSpPr>
        <p:spPr bwMode="auto">
          <a:xfrm>
            <a:off x="233363" y="9112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heat: temperature inside Earth</a:t>
            </a:r>
          </a:p>
        </p:txBody>
      </p:sp>
    </p:spTree>
    <p:extLst>
      <p:ext uri="{BB962C8B-B14F-4D97-AF65-F5344CB8AC3E}">
        <p14:creationId xmlns:p14="http://schemas.microsoft.com/office/powerpoint/2010/main" val="105441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85442">
                                            <p:txEl>
                                              <p:pRg st="0" end="0"/>
                                            </p:txEl>
                                          </p:spTgt>
                                        </p:tgtEl>
                                        <p:attrNameLst>
                                          <p:attrName>style.visibility</p:attrName>
                                        </p:attrNameLst>
                                      </p:cBhvr>
                                      <p:to>
                                        <p:strVal val="visible"/>
                                      </p:to>
                                    </p:set>
                                    <p:animEffect transition="in" filter="dissolve">
                                      <p:cBhvr>
                                        <p:cTn id="7" dur="500"/>
                                        <p:tgtEl>
                                          <p:spTgt spid="10854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85442">
                                            <p:txEl>
                                              <p:pRg st="2" end="2"/>
                                            </p:txEl>
                                          </p:spTgt>
                                        </p:tgtEl>
                                        <p:attrNameLst>
                                          <p:attrName>style.visibility</p:attrName>
                                        </p:attrNameLst>
                                      </p:cBhvr>
                                      <p:to>
                                        <p:strVal val="visible"/>
                                      </p:to>
                                    </p:set>
                                    <p:animEffect transition="in" filter="dissolve">
                                      <p:cBhvr>
                                        <p:cTn id="12" dur="500"/>
                                        <p:tgtEl>
                                          <p:spTgt spid="108544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85442">
                                            <p:txEl>
                                              <p:pRg st="4" end="4"/>
                                            </p:txEl>
                                          </p:spTgt>
                                        </p:tgtEl>
                                        <p:attrNameLst>
                                          <p:attrName>style.visibility</p:attrName>
                                        </p:attrNameLst>
                                      </p:cBhvr>
                                      <p:to>
                                        <p:strVal val="visible"/>
                                      </p:to>
                                    </p:set>
                                    <p:animEffect transition="in" filter="dissolve">
                                      <p:cBhvr>
                                        <p:cTn id="17" dur="500"/>
                                        <p:tgtEl>
                                          <p:spTgt spid="108544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085442">
                                            <p:txEl>
                                              <p:pRg st="6" end="6"/>
                                            </p:txEl>
                                          </p:spTgt>
                                        </p:tgtEl>
                                        <p:attrNameLst>
                                          <p:attrName>style.visibility</p:attrName>
                                        </p:attrNameLst>
                                      </p:cBhvr>
                                      <p:to>
                                        <p:strVal val="visible"/>
                                      </p:to>
                                    </p:set>
                                    <p:animEffect transition="in" filter="dissolve">
                                      <p:cBhvr>
                                        <p:cTn id="22" dur="500"/>
                                        <p:tgtEl>
                                          <p:spTgt spid="1085442">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085442">
                                            <p:txEl>
                                              <p:pRg st="8" end="8"/>
                                            </p:txEl>
                                          </p:spTgt>
                                        </p:tgtEl>
                                        <p:attrNameLst>
                                          <p:attrName>style.visibility</p:attrName>
                                        </p:attrNameLst>
                                      </p:cBhvr>
                                      <p:to>
                                        <p:strVal val="visible"/>
                                      </p:to>
                                    </p:set>
                                    <p:animEffect transition="in" filter="dissolve">
                                      <p:cBhvr>
                                        <p:cTn id="27" dur="500"/>
                                        <p:tgtEl>
                                          <p:spTgt spid="10854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88703" y="1208336"/>
            <a:ext cx="8928100" cy="2062162"/>
          </a:xfrm>
          <a:prstGeom prst="rect">
            <a:avLst/>
          </a:prstGeom>
          <a:noFill/>
        </p:spPr>
        <p:txBody>
          <a:bodyPr>
            <a:spAutoFit/>
          </a:bodyPr>
          <a:lstStyle/>
          <a:p>
            <a:pPr algn="just">
              <a:defRPr/>
            </a:pPr>
            <a:r>
              <a:rPr lang="it-IT" sz="1600" dirty="0">
                <a:latin typeface="+mn-lt"/>
                <a:cs typeface="Arial" charset="0"/>
              </a:rPr>
              <a:t>Il </a:t>
            </a:r>
            <a:r>
              <a:rPr lang="it-IT" sz="1600" dirty="0">
                <a:solidFill>
                  <a:srgbClr val="FF0000"/>
                </a:solidFill>
                <a:latin typeface="+mn-lt"/>
                <a:cs typeface="Arial" charset="0"/>
              </a:rPr>
              <a:t>flusso di calore </a:t>
            </a:r>
            <a:r>
              <a:rPr lang="it-IT" sz="1600" dirty="0">
                <a:latin typeface="+mn-lt"/>
                <a:cs typeface="Arial" charset="0"/>
              </a:rPr>
              <a:t>viene definito come quantità di energia termica trasferita per unità di superficie e unità di tempo. Chiaramente esso sarà maggiore ove la differenza di temperatura </a:t>
            </a:r>
            <a:r>
              <a:rPr lang="el-GR" sz="1600" dirty="0">
                <a:solidFill>
                  <a:srgbClr val="0070C0"/>
                </a:solidFill>
                <a:latin typeface="+mn-lt"/>
                <a:cs typeface="Arial" charset="0"/>
              </a:rPr>
              <a:t>Δ</a:t>
            </a:r>
            <a:r>
              <a:rPr lang="it-IT" sz="1600" dirty="0">
                <a:solidFill>
                  <a:srgbClr val="0070C0"/>
                </a:solidFill>
                <a:latin typeface="+mn-lt"/>
                <a:cs typeface="Arial" charset="0"/>
              </a:rPr>
              <a:t>T</a:t>
            </a:r>
            <a:r>
              <a:rPr lang="it-IT" sz="1600" dirty="0">
                <a:latin typeface="+mn-lt"/>
                <a:cs typeface="Arial" charset="0"/>
              </a:rPr>
              <a:t> è grande e lo spessore </a:t>
            </a:r>
            <a:r>
              <a:rPr lang="el-GR" sz="1600" dirty="0">
                <a:solidFill>
                  <a:srgbClr val="0070C0"/>
                </a:solidFill>
                <a:latin typeface="+mn-lt"/>
                <a:cs typeface="Arial" charset="0"/>
              </a:rPr>
              <a:t>Δ</a:t>
            </a:r>
            <a:r>
              <a:rPr lang="it-IT" sz="1600" dirty="0">
                <a:solidFill>
                  <a:srgbClr val="0070C0"/>
                </a:solidFill>
                <a:latin typeface="+mn-lt"/>
                <a:cs typeface="Arial" charset="0"/>
              </a:rPr>
              <a:t>z</a:t>
            </a:r>
            <a:r>
              <a:rPr lang="it-IT" sz="1600" dirty="0">
                <a:latin typeface="+mn-lt"/>
                <a:cs typeface="Arial" charset="0"/>
              </a:rPr>
              <a:t>, entro cui questa differenza esiste, piccola.; cioè ove c’è un gradiente di temperatura (differenza di temperatura per unità di lunghezza) elevato: </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21507" name="Object 3"/>
          <p:cNvGraphicFramePr>
            <a:graphicFrameLocks noChangeAspect="1"/>
          </p:cNvGraphicFramePr>
          <p:nvPr>
            <p:extLst/>
          </p:nvPr>
        </p:nvGraphicFramePr>
        <p:xfrm>
          <a:off x="4003465" y="2721223"/>
          <a:ext cx="1058863" cy="819150"/>
        </p:xfrm>
        <a:graphic>
          <a:graphicData uri="http://schemas.openxmlformats.org/presentationml/2006/ole">
            <mc:AlternateContent xmlns:mc="http://schemas.openxmlformats.org/markup-compatibility/2006">
              <mc:Choice xmlns:v="urn:schemas-microsoft-com:vml" Requires="v">
                <p:oleObj spid="_x0000_s164878" name="Equation" r:id="rId4" imgW="507780" imgH="393529" progId="Equation.3">
                  <p:embed/>
                </p:oleObj>
              </mc:Choice>
              <mc:Fallback>
                <p:oleObj name="Equation" r:id="rId4" imgW="507780"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3465" y="2721223"/>
                        <a:ext cx="10588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199815" y="3861048"/>
            <a:ext cx="8928100" cy="831850"/>
          </a:xfrm>
          <a:prstGeom prst="rect">
            <a:avLst/>
          </a:prstGeom>
          <a:noFill/>
        </p:spPr>
        <p:txBody>
          <a:bodyPr>
            <a:spAutoFit/>
          </a:bodyPr>
          <a:lstStyle/>
          <a:p>
            <a:pPr algn="just">
              <a:defRPr/>
            </a:pPr>
            <a:r>
              <a:rPr lang="it-IT" sz="1600" dirty="0">
                <a:latin typeface="+mn-lt"/>
                <a:cs typeface="Arial" charset="0"/>
              </a:rPr>
              <a:t>La costante di proporzionalità dipende dal mezzo ed è detta </a:t>
            </a:r>
            <a:r>
              <a:rPr lang="it-IT" sz="1600" dirty="0">
                <a:solidFill>
                  <a:srgbClr val="FF0000"/>
                </a:solidFill>
                <a:latin typeface="+mn-lt"/>
                <a:cs typeface="Arial" charset="0"/>
              </a:rPr>
              <a:t>conduttività termica</a:t>
            </a:r>
            <a:r>
              <a:rPr lang="it-IT" sz="1600" dirty="0">
                <a:latin typeface="+mn-lt"/>
                <a:cs typeface="Arial" charset="0"/>
              </a:rPr>
              <a:t>, </a:t>
            </a:r>
            <a:r>
              <a:rPr lang="it-IT" sz="1600" dirty="0">
                <a:solidFill>
                  <a:srgbClr val="FF0000"/>
                </a:solidFill>
                <a:latin typeface="+mn-lt"/>
                <a:cs typeface="Arial" charset="0"/>
              </a:rPr>
              <a:t>k</a:t>
            </a:r>
            <a:r>
              <a:rPr lang="it-IT" sz="1600" dirty="0">
                <a:latin typeface="+mn-lt"/>
                <a:cs typeface="Arial" charset="0"/>
              </a:rPr>
              <a:t>. Per </a:t>
            </a:r>
            <a:r>
              <a:rPr lang="el-GR" sz="1600" dirty="0">
                <a:solidFill>
                  <a:srgbClr val="0070C0"/>
                </a:solidFill>
                <a:latin typeface="+mn-lt"/>
                <a:cs typeface="Arial" charset="0"/>
              </a:rPr>
              <a:t>Δ</a:t>
            </a:r>
            <a:r>
              <a:rPr lang="it-IT" sz="1600" dirty="0">
                <a:solidFill>
                  <a:srgbClr val="0070C0"/>
                </a:solidFill>
                <a:latin typeface="+mn-lt"/>
                <a:cs typeface="Arial" charset="0"/>
              </a:rPr>
              <a:t>z</a:t>
            </a:r>
            <a:r>
              <a:rPr lang="el-GR" sz="1600" dirty="0">
                <a:solidFill>
                  <a:srgbClr val="0070C0"/>
                </a:solidFill>
                <a:latin typeface="+mn-lt"/>
                <a:cs typeface="Arial" charset="0"/>
              </a:rPr>
              <a:t>→</a:t>
            </a:r>
            <a:r>
              <a:rPr lang="it-IT" sz="1600" dirty="0">
                <a:solidFill>
                  <a:srgbClr val="0070C0"/>
                </a:solidFill>
                <a:latin typeface="+mn-lt"/>
                <a:cs typeface="Arial" charset="0"/>
              </a:rPr>
              <a:t>0</a:t>
            </a:r>
            <a:r>
              <a:rPr lang="it-IT" sz="1600" dirty="0">
                <a:latin typeface="+mn-lt"/>
                <a:cs typeface="Arial" charset="0"/>
              </a:rPr>
              <a:t> avremo</a:t>
            </a: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21509" name="Object 4"/>
          <p:cNvGraphicFramePr>
            <a:graphicFrameLocks noChangeAspect="1"/>
          </p:cNvGraphicFramePr>
          <p:nvPr>
            <p:extLst/>
          </p:nvPr>
        </p:nvGraphicFramePr>
        <p:xfrm>
          <a:off x="3860590" y="4569073"/>
          <a:ext cx="1316038" cy="769938"/>
        </p:xfrm>
        <a:graphic>
          <a:graphicData uri="http://schemas.openxmlformats.org/presentationml/2006/ole">
            <mc:AlternateContent xmlns:mc="http://schemas.openxmlformats.org/markup-compatibility/2006">
              <mc:Choice xmlns:v="urn:schemas-microsoft-com:vml" Requires="v">
                <p:oleObj spid="_x0000_s164879" name="Equation" r:id="rId6" imgW="672808" imgH="393529" progId="Equation.3">
                  <p:embed/>
                </p:oleObj>
              </mc:Choice>
              <mc:Fallback>
                <p:oleObj name="Equation" r:id="rId6" imgW="672808"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0590" y="4569073"/>
                        <a:ext cx="13160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331578" y="5334248"/>
            <a:ext cx="1755775" cy="338138"/>
          </a:xfrm>
          <a:prstGeom prst="rect">
            <a:avLst/>
          </a:prstGeom>
          <a:noFill/>
        </p:spPr>
        <p:txBody>
          <a:bodyPr wrap="none">
            <a:spAutoFit/>
          </a:bodyPr>
          <a:lstStyle/>
          <a:p>
            <a:pPr>
              <a:defRPr/>
            </a:pPr>
            <a:r>
              <a:rPr lang="it-IT" sz="1600" dirty="0">
                <a:latin typeface="+mn-lt"/>
                <a:cs typeface="Arial" charset="0"/>
              </a:rPr>
              <a:t>Ovvero in generale</a:t>
            </a:r>
          </a:p>
        </p:txBody>
      </p:sp>
      <p:graphicFrame>
        <p:nvGraphicFramePr>
          <p:cNvPr id="21511" name="Object 5"/>
          <p:cNvGraphicFramePr>
            <a:graphicFrameLocks noChangeAspect="1"/>
          </p:cNvGraphicFramePr>
          <p:nvPr>
            <p:extLst/>
          </p:nvPr>
        </p:nvGraphicFramePr>
        <p:xfrm>
          <a:off x="3787565" y="5961311"/>
          <a:ext cx="1357313" cy="503237"/>
        </p:xfrm>
        <a:graphic>
          <a:graphicData uri="http://schemas.openxmlformats.org/presentationml/2006/ole">
            <mc:AlternateContent xmlns:mc="http://schemas.openxmlformats.org/markup-compatibility/2006">
              <mc:Choice xmlns:v="urn:schemas-microsoft-com:vml" Requires="v">
                <p:oleObj spid="_x0000_s164880" name="Equation" r:id="rId8" imgW="647700" imgH="241300" progId="Equation.3">
                  <p:embed/>
                </p:oleObj>
              </mc:Choice>
              <mc:Fallback>
                <p:oleObj name="Equation" r:id="rId8" imgW="6477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7565" y="5961311"/>
                        <a:ext cx="13573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79395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268760"/>
            <a:ext cx="8136904" cy="5016758"/>
          </a:xfrm>
          <a:prstGeom prst="rect">
            <a:avLst/>
          </a:prstGeom>
          <a:noFill/>
        </p:spPr>
        <p:txBody>
          <a:bodyPr wrap="square" rtlCol="0">
            <a:spAutoFit/>
          </a:bodyPr>
          <a:lstStyle/>
          <a:p>
            <a:pPr algn="ctr"/>
            <a:r>
              <a:rPr lang="it-IT" sz="3200" dirty="0">
                <a:solidFill>
                  <a:srgbClr val="FF0000"/>
                </a:solidFill>
              </a:rPr>
              <a:t>Come si misura il flusso di calore </a:t>
            </a:r>
          </a:p>
          <a:p>
            <a:r>
              <a:rPr lang="it-IT" dirty="0"/>
              <a:t>Misure in aree </a:t>
            </a:r>
            <a:r>
              <a:rPr lang="it-IT" dirty="0" smtClean="0"/>
              <a:t>oceaniche: </a:t>
            </a:r>
          </a:p>
          <a:p>
            <a:endParaRPr lang="it-IT" dirty="0"/>
          </a:p>
          <a:p>
            <a:r>
              <a:rPr lang="it-IT" dirty="0" smtClean="0"/>
              <a:t>Il </a:t>
            </a:r>
            <a:r>
              <a:rPr lang="it-IT" dirty="0"/>
              <a:t>fondale oceanico è coperto di sedimenti </a:t>
            </a:r>
            <a:r>
              <a:rPr lang="it-IT" dirty="0" smtClean="0"/>
              <a:t>debolmente </a:t>
            </a:r>
            <a:r>
              <a:rPr lang="it-IT" dirty="0"/>
              <a:t>compattati</a:t>
            </a:r>
          </a:p>
          <a:p>
            <a:endParaRPr lang="it-IT" dirty="0"/>
          </a:p>
          <a:p>
            <a:r>
              <a:rPr lang="it-IT" dirty="0" smtClean="0"/>
              <a:t>Una </a:t>
            </a:r>
            <a:r>
              <a:rPr lang="it-IT" dirty="0"/>
              <a:t>sonda con termostati viene fatta scendere da </a:t>
            </a:r>
            <a:r>
              <a:rPr lang="it-IT" dirty="0" smtClean="0"/>
              <a:t>una </a:t>
            </a:r>
            <a:r>
              <a:rPr lang="it-IT" dirty="0"/>
              <a:t>nave. La sonda è grande </a:t>
            </a:r>
            <a:r>
              <a:rPr lang="it-IT" dirty="0" smtClean="0"/>
              <a:t>ca </a:t>
            </a:r>
            <a:r>
              <a:rPr lang="it-IT" dirty="0"/>
              <a:t>3m. </a:t>
            </a:r>
            <a:endParaRPr lang="it-IT" dirty="0" smtClean="0"/>
          </a:p>
          <a:p>
            <a:endParaRPr lang="it-IT" dirty="0"/>
          </a:p>
          <a:p>
            <a:r>
              <a:rPr lang="it-IT" dirty="0"/>
              <a:t>Non sono necessarie troppe misure perché la </a:t>
            </a:r>
            <a:r>
              <a:rPr lang="it-IT" dirty="0" smtClean="0"/>
              <a:t>temperatura </a:t>
            </a:r>
            <a:r>
              <a:rPr lang="it-IT" dirty="0"/>
              <a:t>del fondale è fissa (</a:t>
            </a:r>
            <a:r>
              <a:rPr lang="it-IT" dirty="0" smtClean="0"/>
              <a:t>1-2 °C</a:t>
            </a:r>
            <a:r>
              <a:rPr lang="it-IT" dirty="0"/>
              <a:t>) e corrisponde alla temperatura alla quale la </a:t>
            </a:r>
            <a:r>
              <a:rPr lang="it-IT" dirty="0" smtClean="0"/>
              <a:t>densità </a:t>
            </a:r>
            <a:r>
              <a:rPr lang="it-IT" dirty="0"/>
              <a:t>dell’acqua ha massimo. </a:t>
            </a:r>
            <a:r>
              <a:rPr lang="it-IT" dirty="0" smtClean="0"/>
              <a:t>2°C</a:t>
            </a:r>
            <a:r>
              <a:rPr lang="it-IT" dirty="0"/>
              <a:t>) e corrisponde alla temperatura alla quale la </a:t>
            </a:r>
            <a:r>
              <a:rPr lang="it-IT" dirty="0" smtClean="0"/>
              <a:t>densità </a:t>
            </a:r>
            <a:r>
              <a:rPr lang="it-IT" dirty="0"/>
              <a:t>dell’acqua ha massimo. </a:t>
            </a:r>
            <a:endParaRPr lang="it-IT" dirty="0" smtClean="0"/>
          </a:p>
          <a:p>
            <a:endParaRPr lang="it-IT" dirty="0"/>
          </a:p>
          <a:p>
            <a:r>
              <a:rPr lang="it-IT" dirty="0" smtClean="0"/>
              <a:t>La </a:t>
            </a:r>
            <a:r>
              <a:rPr lang="it-IT" dirty="0"/>
              <a:t>variazione dipende dalla salinità. </a:t>
            </a:r>
            <a:endParaRPr lang="it-IT" dirty="0" smtClean="0"/>
          </a:p>
          <a:p>
            <a:endParaRPr lang="it-IT" dirty="0"/>
          </a:p>
          <a:p>
            <a:r>
              <a:rPr lang="it-IT" dirty="0"/>
              <a:t>La conducibilità termica viene direttamente </a:t>
            </a:r>
            <a:r>
              <a:rPr lang="it-IT" dirty="0" smtClean="0"/>
              <a:t>misurata </a:t>
            </a:r>
            <a:r>
              <a:rPr lang="it-IT" dirty="0"/>
              <a:t>attraverso la sonda grazie </a:t>
            </a:r>
            <a:r>
              <a:rPr lang="it-IT" dirty="0" smtClean="0"/>
              <a:t>ad </a:t>
            </a:r>
            <a:r>
              <a:rPr lang="it-IT" dirty="0"/>
              <a:t>un riscaldatore. La misura del flusso di calore </a:t>
            </a:r>
            <a:r>
              <a:rPr lang="it-IT" dirty="0" smtClean="0"/>
              <a:t>e </a:t>
            </a:r>
            <a:r>
              <a:rPr lang="it-IT" dirty="0"/>
              <a:t>del gradiente termico fornisce </a:t>
            </a:r>
            <a:r>
              <a:rPr lang="it-IT" dirty="0" smtClean="0"/>
              <a:t>una </a:t>
            </a:r>
            <a:r>
              <a:rPr lang="it-IT" dirty="0"/>
              <a:t>stima della conducibilità</a:t>
            </a:r>
            <a:r>
              <a:rPr lang="it-IT" dirty="0" smtClean="0"/>
              <a:t>.</a:t>
            </a:r>
            <a:endParaRPr lang="it-IT" dirty="0"/>
          </a:p>
        </p:txBody>
      </p:sp>
    </p:spTree>
    <p:extLst>
      <p:ext uri="{BB962C8B-B14F-4D97-AF65-F5344CB8AC3E}">
        <p14:creationId xmlns:p14="http://schemas.microsoft.com/office/powerpoint/2010/main" val="1870397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Figura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4248472" cy="5020277"/>
          </a:xfrm>
          <a:prstGeom prst="rect">
            <a:avLst/>
          </a:prstGeom>
          <a:noFill/>
          <a:extLst>
            <a:ext uri="{909E8E84-426E-40DD-AFC4-6F175D3DCCD1}">
              <a14:hiddenFill xmlns:a14="http://schemas.microsoft.com/office/drawing/2010/main">
                <a:solidFill>
                  <a:srgbClr val="FFFFFF"/>
                </a:solidFill>
              </a14:hiddenFill>
            </a:ext>
          </a:extLst>
        </p:spPr>
      </p:pic>
      <p:pic>
        <p:nvPicPr>
          <p:cNvPr id="558084" name="Picture 4" descr="Figur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844824"/>
            <a:ext cx="4493299"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6145021"/>
            <a:ext cx="3240360" cy="507831"/>
          </a:xfrm>
          <a:prstGeom prst="rect">
            <a:avLst/>
          </a:prstGeom>
          <a:noFill/>
        </p:spPr>
        <p:txBody>
          <a:bodyPr wrap="square" rtlCol="0">
            <a:spAutoFit/>
          </a:bodyPr>
          <a:lstStyle/>
          <a:p>
            <a:r>
              <a:rPr lang="it-IT" sz="900" dirty="0"/>
              <a:t>Carta del flusso di calore dell’area ad Ovest del Monte Amiata. Sono indicati i pozzi di gradiente misurati durante la prospezione geotermica</a:t>
            </a:r>
          </a:p>
        </p:txBody>
      </p:sp>
      <p:sp>
        <p:nvSpPr>
          <p:cNvPr id="3" name="TextBox 2"/>
          <p:cNvSpPr txBox="1"/>
          <p:nvPr/>
        </p:nvSpPr>
        <p:spPr>
          <a:xfrm>
            <a:off x="4499992" y="5844938"/>
            <a:ext cx="4392488" cy="400110"/>
          </a:xfrm>
          <a:prstGeom prst="rect">
            <a:avLst/>
          </a:prstGeom>
          <a:noFill/>
        </p:spPr>
        <p:txBody>
          <a:bodyPr wrap="square" rtlCol="0">
            <a:spAutoFit/>
          </a:bodyPr>
          <a:lstStyle/>
          <a:p>
            <a:r>
              <a:rPr lang="it-IT" sz="1000" dirty="0"/>
              <a:t>Carta dei gradienti geotermici della Toscana nell’area comprendente i campi geotermici di Larderello e Monte Amiata</a:t>
            </a:r>
          </a:p>
        </p:txBody>
      </p:sp>
    </p:spTree>
    <p:extLst>
      <p:ext uri="{BB962C8B-B14F-4D97-AF65-F5344CB8AC3E}">
        <p14:creationId xmlns:p14="http://schemas.microsoft.com/office/powerpoint/2010/main" val="1591326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9"/>
          <p:cNvSpPr>
            <a:spLocks noGrp="1"/>
          </p:cNvSpPr>
          <p:nvPr>
            <p:ph type="sldNum" sz="quarter" idx="4294967295"/>
          </p:nvPr>
        </p:nvSpPr>
        <p:spPr>
          <a:xfrm>
            <a:off x="6843713" y="6308725"/>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9A3D75C-4311-4ECE-9A4E-9A7B2C73993F}"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15</a:t>
            </a:fld>
            <a:endParaRPr lang="it-IT" altLang="it-IT" sz="1400" b="1" smtClean="0">
              <a:solidFill>
                <a:srgbClr val="898989"/>
              </a:solidFill>
              <a:latin typeface="Calibri" panose="020F0502020204030204" pitchFamily="34" charset="0"/>
              <a:cs typeface="Arial" panose="020B0604020202020204" pitchFamily="34" charset="0"/>
            </a:endParaRPr>
          </a:p>
        </p:txBody>
      </p:sp>
      <p:pic>
        <p:nvPicPr>
          <p:cNvPr id="2355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567238"/>
            <a:ext cx="3313112"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887788" y="2349500"/>
            <a:ext cx="5040312" cy="3292475"/>
          </a:xfrm>
          <a:prstGeom prst="rect">
            <a:avLst/>
          </a:prstGeom>
          <a:noFill/>
        </p:spPr>
        <p:txBody>
          <a:bodyPr>
            <a:spAutoFit/>
          </a:bodyPr>
          <a:lstStyle/>
          <a:p>
            <a:pPr algn="just">
              <a:defRPr/>
            </a:pPr>
            <a:r>
              <a:rPr lang="it-IT" sz="1600" dirty="0">
                <a:latin typeface="+mn-lt"/>
                <a:cs typeface="Arial" charset="0"/>
              </a:rPr>
              <a:t>Il </a:t>
            </a:r>
            <a:r>
              <a:rPr lang="it-IT" sz="1600" dirty="0">
                <a:solidFill>
                  <a:srgbClr val="0070C0"/>
                </a:solidFill>
                <a:latin typeface="+mn-lt"/>
                <a:cs typeface="Arial" charset="0"/>
              </a:rPr>
              <a:t>flusso di calore </a:t>
            </a:r>
            <a:r>
              <a:rPr lang="it-IT" sz="1600" dirty="0">
                <a:latin typeface="+mn-lt"/>
                <a:cs typeface="Arial" charset="0"/>
              </a:rPr>
              <a:t>ha ovviamente direzione opposta a quella del </a:t>
            </a:r>
            <a:r>
              <a:rPr lang="it-IT" sz="1600" dirty="0">
                <a:solidFill>
                  <a:srgbClr val="0070C0"/>
                </a:solidFill>
                <a:latin typeface="+mn-lt"/>
                <a:cs typeface="Arial" charset="0"/>
              </a:rPr>
              <a:t>gradiente di temperatura</a:t>
            </a:r>
            <a:r>
              <a:rPr lang="it-IT" sz="1600" dirty="0">
                <a:latin typeface="+mn-lt"/>
                <a:cs typeface="Arial" charset="0"/>
              </a:rPr>
              <a:t> (il calore si propaga da regioni calde a quelle fredde, per cui il segno meno. </a:t>
            </a:r>
          </a:p>
          <a:p>
            <a:pPr algn="just">
              <a:defRPr/>
            </a:pPr>
            <a:r>
              <a:rPr lang="it-IT" sz="1600" dirty="0">
                <a:latin typeface="+mn-lt"/>
                <a:cs typeface="Arial" charset="0"/>
              </a:rPr>
              <a:t>Poichè nella Terra la temperatura aumenta con la profondità, il flusso di calore è diretto verso la superficie! Il flusso di calore viene misurato indirettamente, misurando:</a:t>
            </a:r>
          </a:p>
          <a:p>
            <a:pPr marL="342900" indent="-342900" algn="just">
              <a:buFontTx/>
              <a:buAutoNum type="arabicPeriod"/>
              <a:defRPr/>
            </a:pPr>
            <a:r>
              <a:rPr lang="it-IT" sz="1600" dirty="0">
                <a:latin typeface="+mn-lt"/>
                <a:cs typeface="Arial" charset="0"/>
              </a:rPr>
              <a:t>Il gradiente termico (verticale)</a:t>
            </a:r>
          </a:p>
          <a:p>
            <a:pPr marL="342900" indent="-342900" algn="just">
              <a:buFontTx/>
              <a:buAutoNum type="arabicPeriod"/>
              <a:defRPr/>
            </a:pPr>
            <a:r>
              <a:rPr lang="it-IT" sz="1600" dirty="0">
                <a:latin typeface="+mn-lt"/>
                <a:cs typeface="Arial" charset="0"/>
              </a:rPr>
              <a:t>La conduttività termica</a:t>
            </a:r>
          </a:p>
          <a:p>
            <a:pPr indent="-342900" algn="just">
              <a:defRPr/>
            </a:pPr>
            <a:r>
              <a:rPr lang="it-IT" sz="1600" dirty="0">
                <a:latin typeface="+mn-lt"/>
                <a:cs typeface="Arial" charset="0"/>
              </a:rPr>
              <a:t>Il flusso di calore è essenzialmente verticale, poichè le variazioni laterali di temperatura nella Terra sono trascurabili rispetto alle verticali!</a:t>
            </a:r>
          </a:p>
          <a:p>
            <a:pPr algn="just">
              <a:defRPr/>
            </a:pPr>
            <a:endParaRPr lang="it-IT" sz="1600" dirty="0">
              <a:latin typeface="+mn-lt"/>
              <a:cs typeface="Arial" charset="0"/>
            </a:endParaRPr>
          </a:p>
          <a:p>
            <a:pPr algn="just">
              <a:defRPr/>
            </a:pPr>
            <a:r>
              <a:rPr lang="it-IT" sz="1600" dirty="0">
                <a:latin typeface="+mn-lt"/>
                <a:cs typeface="Arial" charset="0"/>
              </a:rPr>
              <a:t> </a:t>
            </a:r>
          </a:p>
        </p:txBody>
      </p:sp>
      <p:pic>
        <p:nvPicPr>
          <p:cNvPr id="23557" name="Picture 6" descr="https://encrypted-tbn3.gstatic.com/images?q=tbn:ANd9GcQACEujvNr9lqdzItBeoFY5P79cyTAHr5DVK2sIgQ7njjD-Np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196975"/>
            <a:ext cx="27352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8" name="Object 3"/>
          <p:cNvGraphicFramePr>
            <a:graphicFrameLocks noChangeAspect="1"/>
          </p:cNvGraphicFramePr>
          <p:nvPr/>
        </p:nvGraphicFramePr>
        <p:xfrm>
          <a:off x="1187450" y="3225800"/>
          <a:ext cx="431800" cy="635000"/>
        </p:xfrm>
        <a:graphic>
          <a:graphicData uri="http://schemas.openxmlformats.org/presentationml/2006/ole">
            <mc:AlternateContent xmlns:mc="http://schemas.openxmlformats.org/markup-compatibility/2006">
              <mc:Choice xmlns:v="urn:schemas-microsoft-com:vml" Requires="v">
                <p:oleObj spid="_x0000_s165894" name="Equation" r:id="rId6" imgW="266469" imgH="393359" progId="Equation.3">
                  <p:embed/>
                </p:oleObj>
              </mc:Choice>
              <mc:Fallback>
                <p:oleObj name="Equation" r:id="rId6" imgW="266469" imgH="39335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225800"/>
                        <a:ext cx="431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3559" name="Straight Arrow Connector 2"/>
          <p:cNvCxnSpPr>
            <a:cxnSpLocks noChangeShapeType="1"/>
          </p:cNvCxnSpPr>
          <p:nvPr/>
        </p:nvCxnSpPr>
        <p:spPr bwMode="auto">
          <a:xfrm>
            <a:off x="1763713" y="3592513"/>
            <a:ext cx="1223962" cy="0"/>
          </a:xfrm>
          <a:prstGeom prst="straightConnector1">
            <a:avLst/>
          </a:prstGeom>
          <a:noFill/>
          <a:ln w="123825" algn="ctr">
            <a:solidFill>
              <a:srgbClr val="00B05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22229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9"/>
          <p:cNvSpPr>
            <a:spLocks noGrp="1"/>
          </p:cNvSpPr>
          <p:nvPr>
            <p:ph type="sldNum" sz="quarter" idx="4294967295"/>
          </p:nvPr>
        </p:nvSpPr>
        <p:spPr>
          <a:xfrm>
            <a:off x="6553200" y="5635625"/>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7F2706B-0E9C-4679-B652-5BBF6309C73D}"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16</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8" name="TextBox 7"/>
          <p:cNvSpPr txBox="1"/>
          <p:nvPr/>
        </p:nvSpPr>
        <p:spPr>
          <a:xfrm>
            <a:off x="3708400" y="1125538"/>
            <a:ext cx="1336675" cy="338137"/>
          </a:xfrm>
          <a:prstGeom prst="rect">
            <a:avLst/>
          </a:prstGeom>
          <a:noFill/>
        </p:spPr>
        <p:txBody>
          <a:bodyPr wrap="none">
            <a:spAutoFit/>
          </a:bodyPr>
          <a:lstStyle/>
          <a:p>
            <a:pPr algn="ctr">
              <a:defRPr/>
            </a:pPr>
            <a:r>
              <a:rPr lang="it-IT" sz="1600" dirty="0">
                <a:solidFill>
                  <a:srgbClr val="FF0000"/>
                </a:solidFill>
                <a:latin typeface="+mn-lt"/>
                <a:cs typeface="Arial" charset="0"/>
              </a:rPr>
              <a:t>CONDUZIONE</a:t>
            </a:r>
          </a:p>
        </p:txBody>
      </p:sp>
      <p:sp>
        <p:nvSpPr>
          <p:cNvPr id="15" name="TextBox 14"/>
          <p:cNvSpPr txBox="1"/>
          <p:nvPr/>
        </p:nvSpPr>
        <p:spPr>
          <a:xfrm>
            <a:off x="3654424" y="1451491"/>
            <a:ext cx="1444625" cy="339725"/>
          </a:xfrm>
          <a:prstGeom prst="rect">
            <a:avLst/>
          </a:prstGeom>
          <a:noFill/>
        </p:spPr>
        <p:txBody>
          <a:bodyPr wrap="none">
            <a:spAutoFit/>
          </a:bodyPr>
          <a:lstStyle/>
          <a:p>
            <a:pPr>
              <a:defRPr/>
            </a:pPr>
            <a:r>
              <a:rPr lang="it-IT" sz="1600" dirty="0">
                <a:latin typeface="+mn-lt"/>
                <a:cs typeface="Arial" charset="0"/>
              </a:rPr>
              <a:t>Unità di misura</a:t>
            </a:r>
          </a:p>
        </p:txBody>
      </p:sp>
      <p:graphicFrame>
        <p:nvGraphicFramePr>
          <p:cNvPr id="25605" name="Object 5"/>
          <p:cNvGraphicFramePr>
            <a:graphicFrameLocks noChangeAspect="1"/>
          </p:cNvGraphicFramePr>
          <p:nvPr>
            <p:extLst/>
          </p:nvPr>
        </p:nvGraphicFramePr>
        <p:xfrm>
          <a:off x="827584" y="2420888"/>
          <a:ext cx="2763837" cy="504825"/>
        </p:xfrm>
        <a:graphic>
          <a:graphicData uri="http://schemas.openxmlformats.org/presentationml/2006/ole">
            <mc:AlternateContent xmlns:mc="http://schemas.openxmlformats.org/markup-compatibility/2006">
              <mc:Choice xmlns:v="urn:schemas-microsoft-com:vml" Requires="v">
                <p:oleObj spid="_x0000_s166938" name="Equation" r:id="rId4" imgW="2298700" imgH="419100" progId="Equation.3">
                  <p:embed/>
                </p:oleObj>
              </mc:Choice>
              <mc:Fallback>
                <p:oleObj name="Equation" r:id="rId4" imgW="22987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2420888"/>
                        <a:ext cx="2763837"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755576" y="3717032"/>
            <a:ext cx="1012825" cy="338137"/>
          </a:xfrm>
          <a:prstGeom prst="rect">
            <a:avLst/>
          </a:prstGeom>
          <a:noFill/>
        </p:spPr>
        <p:txBody>
          <a:bodyPr wrap="none">
            <a:spAutoFit/>
          </a:bodyPr>
          <a:lstStyle/>
          <a:p>
            <a:pPr>
              <a:defRPr/>
            </a:pPr>
            <a:r>
              <a:rPr lang="it-IT" sz="1600" dirty="0">
                <a:latin typeface="+mn-lt"/>
                <a:cs typeface="Arial" charset="0"/>
              </a:rPr>
              <a:t>Unità CGS</a:t>
            </a:r>
          </a:p>
        </p:txBody>
      </p:sp>
      <p:graphicFrame>
        <p:nvGraphicFramePr>
          <p:cNvPr id="25607" name="Object 6"/>
          <p:cNvGraphicFramePr>
            <a:graphicFrameLocks noChangeAspect="1"/>
          </p:cNvGraphicFramePr>
          <p:nvPr>
            <p:extLst/>
          </p:nvPr>
        </p:nvGraphicFramePr>
        <p:xfrm>
          <a:off x="1115467" y="4221088"/>
          <a:ext cx="515937" cy="444500"/>
        </p:xfrm>
        <a:graphic>
          <a:graphicData uri="http://schemas.openxmlformats.org/presentationml/2006/ole">
            <mc:AlternateContent xmlns:mc="http://schemas.openxmlformats.org/markup-compatibility/2006">
              <mc:Choice xmlns:v="urn:schemas-microsoft-com:vml" Requires="v">
                <p:oleObj spid="_x0000_s166939" name="Equation" r:id="rId6" imgW="457002" imgH="393529" progId="Equation.3">
                  <p:embed/>
                </p:oleObj>
              </mc:Choice>
              <mc:Fallback>
                <p:oleObj name="Equation" r:id="rId6" imgW="457002"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467" y="4221088"/>
                        <a:ext cx="515937"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608" name="Object 7"/>
          <p:cNvGraphicFramePr>
            <a:graphicFrameLocks noChangeAspect="1"/>
          </p:cNvGraphicFramePr>
          <p:nvPr>
            <p:extLst/>
          </p:nvPr>
        </p:nvGraphicFramePr>
        <p:xfrm>
          <a:off x="2699792" y="4221088"/>
          <a:ext cx="2201862" cy="431800"/>
        </p:xfrm>
        <a:graphic>
          <a:graphicData uri="http://schemas.openxmlformats.org/presentationml/2006/ole">
            <mc:AlternateContent xmlns:mc="http://schemas.openxmlformats.org/markup-compatibility/2006">
              <mc:Choice xmlns:v="urn:schemas-microsoft-com:vml" Requires="v">
                <p:oleObj spid="_x0000_s166940" name="Equation" r:id="rId8" imgW="2005729" imgH="393529" progId="Equation.3">
                  <p:embed/>
                </p:oleObj>
              </mc:Choice>
              <mc:Fallback>
                <p:oleObj name="Equation" r:id="rId8" imgW="2005729"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9792" y="4221088"/>
                        <a:ext cx="2201862"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p:cNvGraphicFramePr>
            <a:graphicFrameLocks noChangeAspect="1"/>
          </p:cNvGraphicFramePr>
          <p:nvPr>
            <p:extLst/>
          </p:nvPr>
        </p:nvGraphicFramePr>
        <p:xfrm>
          <a:off x="4572000" y="2422476"/>
          <a:ext cx="2076450" cy="503237"/>
        </p:xfrm>
        <a:graphic>
          <a:graphicData uri="http://schemas.openxmlformats.org/presentationml/2006/ole">
            <mc:AlternateContent xmlns:mc="http://schemas.openxmlformats.org/markup-compatibility/2006">
              <mc:Choice xmlns:v="urn:schemas-microsoft-com:vml" Requires="v">
                <p:oleObj spid="_x0000_s166941" name="Equation" r:id="rId10" imgW="1727200" imgH="419100" progId="Equation.3">
                  <p:embed/>
                </p:oleObj>
              </mc:Choice>
              <mc:Fallback>
                <p:oleObj name="Equation" r:id="rId10" imgW="1727200" imgH="419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2422476"/>
                        <a:ext cx="20764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p:cNvGraphicFramePr>
            <a:graphicFrameLocks noChangeAspect="1"/>
          </p:cNvGraphicFramePr>
          <p:nvPr>
            <p:extLst/>
          </p:nvPr>
        </p:nvGraphicFramePr>
        <p:xfrm>
          <a:off x="7092404" y="4386188"/>
          <a:ext cx="1223963" cy="255588"/>
        </p:xfrm>
        <a:graphic>
          <a:graphicData uri="http://schemas.openxmlformats.org/presentationml/2006/ole">
            <mc:AlternateContent xmlns:mc="http://schemas.openxmlformats.org/markup-compatibility/2006">
              <mc:Choice xmlns:v="urn:schemas-microsoft-com:vml" Requires="v">
                <p:oleObj spid="_x0000_s166942" name="Equation" r:id="rId12" imgW="850531" imgH="177723" progId="Equation.3">
                  <p:embed/>
                </p:oleObj>
              </mc:Choice>
              <mc:Fallback>
                <p:oleObj name="Equation" r:id="rId12" imgW="850531" imgH="177723"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2404" y="4386188"/>
                        <a:ext cx="1223963"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p:cNvGraphicFramePr>
            <a:graphicFrameLocks noChangeAspect="1"/>
          </p:cNvGraphicFramePr>
          <p:nvPr>
            <p:extLst/>
          </p:nvPr>
        </p:nvGraphicFramePr>
        <p:xfrm>
          <a:off x="6876504" y="4817988"/>
          <a:ext cx="1603375" cy="431800"/>
        </p:xfrm>
        <a:graphic>
          <a:graphicData uri="http://schemas.openxmlformats.org/presentationml/2006/ole">
            <mc:AlternateContent xmlns:mc="http://schemas.openxmlformats.org/markup-compatibility/2006">
              <mc:Choice xmlns:v="urn:schemas-microsoft-com:vml" Requires="v">
                <p:oleObj spid="_x0000_s166943" name="Equation" r:id="rId14" imgW="1459866" imgH="393529" progId="Equation.3">
                  <p:embed/>
                </p:oleObj>
              </mc:Choice>
              <mc:Fallback>
                <p:oleObj name="Equation" r:id="rId14" imgW="1459866" imgH="39352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76504" y="4817988"/>
                        <a:ext cx="160337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p:cNvSpPr txBox="1"/>
          <p:nvPr/>
        </p:nvSpPr>
        <p:spPr>
          <a:xfrm>
            <a:off x="7308304" y="3881363"/>
            <a:ext cx="792163" cy="339725"/>
          </a:xfrm>
          <a:prstGeom prst="rect">
            <a:avLst/>
          </a:prstGeom>
          <a:noFill/>
        </p:spPr>
        <p:txBody>
          <a:bodyPr>
            <a:spAutoFit/>
          </a:bodyPr>
          <a:lstStyle/>
          <a:p>
            <a:pPr>
              <a:defRPr/>
            </a:pPr>
            <a:r>
              <a:rPr lang="it-IT" sz="1600" dirty="0">
                <a:latin typeface="+mn-lt"/>
                <a:cs typeface="Arial" charset="0"/>
              </a:rPr>
              <a:t>NB:</a:t>
            </a:r>
          </a:p>
        </p:txBody>
      </p:sp>
    </p:spTree>
    <p:extLst>
      <p:ext uri="{BB962C8B-B14F-4D97-AF65-F5344CB8AC3E}">
        <p14:creationId xmlns:p14="http://schemas.microsoft.com/office/powerpoint/2010/main" val="2666161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02B219A-F1A4-46C9-B560-12AE44757B72}"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17</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5" name="TextBox 14"/>
          <p:cNvSpPr txBox="1"/>
          <p:nvPr/>
        </p:nvSpPr>
        <p:spPr>
          <a:xfrm>
            <a:off x="250825" y="1484313"/>
            <a:ext cx="185738" cy="585787"/>
          </a:xfrm>
          <a:prstGeom prst="rect">
            <a:avLst/>
          </a:prstGeom>
          <a:noFill/>
        </p:spPr>
        <p:txBody>
          <a:bodyPr wrap="none">
            <a:spAutoFit/>
          </a:bodyPr>
          <a:lstStyle/>
          <a:p>
            <a:pPr>
              <a:defRPr/>
            </a:pPr>
            <a:endParaRPr lang="it-IT" sz="1600" dirty="0">
              <a:latin typeface="+mn-lt"/>
              <a:cs typeface="Arial" charset="0"/>
            </a:endParaRPr>
          </a:p>
          <a:p>
            <a:pPr>
              <a:defRPr/>
            </a:pPr>
            <a:endParaRPr lang="it-IT" sz="1600" dirty="0">
              <a:latin typeface="+mn-lt"/>
              <a:cs typeface="Arial" charset="0"/>
            </a:endParaRPr>
          </a:p>
        </p:txBody>
      </p:sp>
      <p:pic>
        <p:nvPicPr>
          <p:cNvPr id="276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268760"/>
            <a:ext cx="5643562"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779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BD21978-2E27-41F3-91F5-082093E09958}"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18</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3" name="TextBox 12"/>
          <p:cNvSpPr txBox="1"/>
          <p:nvPr/>
        </p:nvSpPr>
        <p:spPr>
          <a:xfrm>
            <a:off x="182166" y="1196752"/>
            <a:ext cx="8928100" cy="3046413"/>
          </a:xfrm>
          <a:prstGeom prst="rect">
            <a:avLst/>
          </a:prstGeom>
          <a:noFill/>
        </p:spPr>
        <p:txBody>
          <a:bodyPr>
            <a:spAutoFit/>
          </a:bodyPr>
          <a:lstStyle/>
          <a:p>
            <a:pPr algn="just">
              <a:defRPr/>
            </a:pPr>
            <a:r>
              <a:rPr lang="it-IT" sz="1600" dirty="0">
                <a:latin typeface="+mn-lt"/>
                <a:cs typeface="Arial" charset="0"/>
              </a:rPr>
              <a:t>Attenti a non confondere il </a:t>
            </a:r>
            <a:r>
              <a:rPr lang="it-IT" sz="1600" dirty="0">
                <a:solidFill>
                  <a:srgbClr val="0070C0"/>
                </a:solidFill>
                <a:latin typeface="+mn-lt"/>
                <a:cs typeface="Arial" charset="0"/>
              </a:rPr>
              <a:t>gradiente termico </a:t>
            </a:r>
            <a:r>
              <a:rPr lang="it-IT" sz="1600" dirty="0">
                <a:latin typeface="+mn-lt"/>
                <a:cs typeface="Arial" charset="0"/>
              </a:rPr>
              <a:t>con il </a:t>
            </a:r>
            <a:r>
              <a:rPr lang="it-IT" sz="1600" dirty="0">
                <a:solidFill>
                  <a:srgbClr val="0070C0"/>
                </a:solidFill>
                <a:latin typeface="+mn-lt"/>
                <a:cs typeface="Arial" charset="0"/>
              </a:rPr>
              <a:t>flusso di calore</a:t>
            </a:r>
            <a:r>
              <a:rPr lang="it-IT" sz="1600" dirty="0">
                <a:latin typeface="+mn-lt"/>
                <a:cs typeface="Arial" charset="0"/>
              </a:rPr>
              <a:t>! In assenza di sorgenti di calore il flusso di calore è essenzialmente costante con la profondità (altrimenti si avrebbe accumulo o sottrazione di calore in certi strati modificandone la temperatura). Il gradiente termico invece può variare con la profondità, se la conduttività termica non è costante.</a:t>
            </a:r>
          </a:p>
          <a:p>
            <a:pPr algn="just">
              <a:defRPr/>
            </a:pPr>
            <a:endParaRPr lang="it-IT" sz="1600" dirty="0">
              <a:latin typeface="+mn-lt"/>
              <a:cs typeface="Arial" charset="0"/>
            </a:endParaRPr>
          </a:p>
          <a:p>
            <a:pPr algn="just">
              <a:defRPr/>
            </a:pPr>
            <a:r>
              <a:rPr lang="it-IT" sz="1600" dirty="0">
                <a:latin typeface="+mn-lt"/>
                <a:cs typeface="Arial" charset="0"/>
              </a:rPr>
              <a:t>Esempio: A che profondità la temperatura è di 300°C?</a:t>
            </a:r>
          </a:p>
          <a:p>
            <a:pPr algn="just">
              <a:defRPr/>
            </a:pPr>
            <a:endParaRPr lang="it-IT" sz="1600" dirty="0">
              <a:latin typeface="+mn-lt"/>
              <a:cs typeface="Arial" charset="0"/>
            </a:endParaRPr>
          </a:p>
          <a:p>
            <a:pPr algn="just">
              <a:defRPr/>
            </a:pPr>
            <a:r>
              <a:rPr lang="it-IT" sz="1600" dirty="0">
                <a:latin typeface="+mn-lt"/>
                <a:cs typeface="Arial" charset="0"/>
              </a:rPr>
              <a:t>In una zona con rocce esposte in superficie abbiamo q=180mWm</a:t>
            </a:r>
            <a:r>
              <a:rPr lang="it-IT" sz="1600" baseline="30000" dirty="0">
                <a:latin typeface="+mn-lt"/>
                <a:cs typeface="Arial" charset="0"/>
              </a:rPr>
              <a:t>-2</a:t>
            </a:r>
            <a:r>
              <a:rPr lang="it-IT" sz="1600" dirty="0">
                <a:latin typeface="+mn-lt"/>
                <a:cs typeface="Arial" charset="0"/>
              </a:rPr>
              <a:t> e la conduzione termica delle rocce è k=2.4W/m°C. Pertanto il </a:t>
            </a:r>
            <a:r>
              <a:rPr lang="it-IT" sz="1600" dirty="0">
                <a:solidFill>
                  <a:srgbClr val="0070C0"/>
                </a:solidFill>
                <a:latin typeface="+mn-lt"/>
                <a:cs typeface="Arial" charset="0"/>
              </a:rPr>
              <a:t>gradiente termico </a:t>
            </a:r>
            <a:r>
              <a:rPr lang="it-IT" sz="1600" dirty="0">
                <a:latin typeface="+mn-lt"/>
                <a:cs typeface="Arial" charset="0"/>
              </a:rPr>
              <a:t>risulta</a:t>
            </a:r>
            <a:r>
              <a:rPr lang="it-IT" sz="1600" dirty="0">
                <a:solidFill>
                  <a:srgbClr val="0070C0"/>
                </a:solidFill>
                <a:latin typeface="+mn-lt"/>
                <a:cs typeface="Arial" charset="0"/>
              </a:rPr>
              <a:t>: ∂T/∂z=q/k=75°C/km</a:t>
            </a:r>
          </a:p>
          <a:p>
            <a:pPr algn="just">
              <a:defRPr/>
            </a:pPr>
            <a:endParaRPr lang="it-IT" sz="1600" dirty="0">
              <a:solidFill>
                <a:srgbClr val="0070C0"/>
              </a:solidFill>
              <a:latin typeface="+mn-lt"/>
              <a:cs typeface="Arial" charset="0"/>
            </a:endParaRPr>
          </a:p>
          <a:p>
            <a:pPr algn="just">
              <a:defRPr/>
            </a:pPr>
            <a:r>
              <a:rPr lang="it-IT" sz="1600" dirty="0">
                <a:latin typeface="+mn-lt"/>
                <a:cs typeface="Arial" charset="0"/>
              </a:rPr>
              <a:t>Ed assumendo la temperatura di superficie di 0°C, la temperatura di 300°C si troverà a 4km di profondità. </a:t>
            </a:r>
          </a:p>
        </p:txBody>
      </p:sp>
      <p:pic>
        <p:nvPicPr>
          <p:cNvPr id="2970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50631"/>
          <a:stretch/>
        </p:blipFill>
        <p:spPr bwMode="auto">
          <a:xfrm>
            <a:off x="2411760" y="4109926"/>
            <a:ext cx="4105151"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960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CEAAAC9-D698-49AE-8200-A35E7D31BCA7}"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19</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3" name="TextBox 12"/>
          <p:cNvSpPr txBox="1"/>
          <p:nvPr/>
        </p:nvSpPr>
        <p:spPr>
          <a:xfrm>
            <a:off x="36513" y="1162050"/>
            <a:ext cx="8928100" cy="2554288"/>
          </a:xfrm>
          <a:prstGeom prst="rect">
            <a:avLst/>
          </a:prstGeom>
          <a:noFill/>
        </p:spPr>
        <p:txBody>
          <a:bodyPr>
            <a:spAutoFit/>
          </a:bodyPr>
          <a:lstStyle/>
          <a:p>
            <a:pPr algn="just">
              <a:defRPr/>
            </a:pPr>
            <a:r>
              <a:rPr lang="it-IT" sz="1600" dirty="0">
                <a:latin typeface="+mn-lt"/>
                <a:cs typeface="Arial" charset="0"/>
              </a:rPr>
              <a:t>Supponiamo però che in una località vicina i primi 100 m siano composti da tufo vulcanico con k=0.4W/m°C e q=60mWm</a:t>
            </a:r>
            <a:r>
              <a:rPr lang="it-IT" sz="1600" baseline="30000" dirty="0">
                <a:latin typeface="+mn-lt"/>
                <a:cs typeface="Arial" charset="0"/>
              </a:rPr>
              <a:t>-2</a:t>
            </a:r>
            <a:r>
              <a:rPr lang="it-IT" sz="1600" dirty="0">
                <a:latin typeface="+mn-lt"/>
                <a:cs typeface="Arial" charset="0"/>
              </a:rPr>
              <a:t>. il </a:t>
            </a:r>
            <a:r>
              <a:rPr lang="it-IT" sz="1600" dirty="0">
                <a:solidFill>
                  <a:srgbClr val="0070C0"/>
                </a:solidFill>
                <a:latin typeface="+mn-lt"/>
                <a:cs typeface="Arial" charset="0"/>
              </a:rPr>
              <a:t>gradiente termico</a:t>
            </a:r>
            <a:r>
              <a:rPr lang="it-IT" sz="1600" dirty="0">
                <a:latin typeface="+mn-lt"/>
                <a:cs typeface="Arial" charset="0"/>
              </a:rPr>
              <a:t> del tufo risulta essere </a:t>
            </a:r>
            <a:r>
              <a:rPr lang="it-IT" sz="1600" dirty="0">
                <a:solidFill>
                  <a:srgbClr val="0070C0"/>
                </a:solidFill>
                <a:latin typeface="+mn-lt"/>
                <a:cs typeface="Arial" charset="0"/>
              </a:rPr>
              <a:t>150°C/km</a:t>
            </a:r>
            <a:r>
              <a:rPr lang="it-IT" sz="1600" dirty="0">
                <a:latin typeface="+mn-lt"/>
                <a:cs typeface="Arial" charset="0"/>
              </a:rPr>
              <a:t>, mentre supponendo il basamento uguale a prima, risulta essere 25°C/km sotto di esso. Per cui alla base del tufo la temperatura sarà di 15°C e per avere un incremento di altri 285°C con un gradiente di 25°C/km, occorrono ancora 11.4 km, per cui la temperatura di 300°C si troverà a 11.5 km di profondità. </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pic>
        <p:nvPicPr>
          <p:cNvPr id="3174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1515"/>
          <a:stretch/>
        </p:blipFill>
        <p:spPr bwMode="auto">
          <a:xfrm>
            <a:off x="2627784" y="3212976"/>
            <a:ext cx="403168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8970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0D0E5F0-E2C6-4454-B4B8-BC64E35A6289}"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3" name="TextBox 12"/>
          <p:cNvSpPr txBox="1"/>
          <p:nvPr/>
        </p:nvSpPr>
        <p:spPr>
          <a:xfrm>
            <a:off x="36513" y="1412875"/>
            <a:ext cx="8928100" cy="5754688"/>
          </a:xfrm>
          <a:prstGeom prst="rect">
            <a:avLst/>
          </a:prstGeom>
          <a:noFill/>
        </p:spPr>
        <p:txBody>
          <a:bodyPr>
            <a:spAutoFit/>
          </a:bodyPr>
          <a:lstStyle/>
          <a:p>
            <a:pPr algn="just">
              <a:defRPr/>
            </a:pPr>
            <a:r>
              <a:rPr lang="it-IT" sz="1600" dirty="0">
                <a:latin typeface="+mn-lt"/>
                <a:cs typeface="Arial" charset="0"/>
              </a:rPr>
              <a:t>Gli elementi radioattivi che contribuiscono per la maggior parte alla generazione di calore interna alla Terra sono </a:t>
            </a:r>
            <a:r>
              <a:rPr lang="it-IT" sz="1600" dirty="0">
                <a:solidFill>
                  <a:srgbClr val="0070C0"/>
                </a:solidFill>
                <a:latin typeface="+mn-lt"/>
                <a:cs typeface="Arial" charset="0"/>
              </a:rPr>
              <a:t>l’uranio (U)</a:t>
            </a:r>
            <a:r>
              <a:rPr lang="it-IT" sz="1600" dirty="0">
                <a:latin typeface="+mn-lt"/>
                <a:cs typeface="Arial" charset="0"/>
              </a:rPr>
              <a:t>, il </a:t>
            </a:r>
            <a:r>
              <a:rPr lang="it-IT" sz="1600" dirty="0">
                <a:solidFill>
                  <a:srgbClr val="0070C0"/>
                </a:solidFill>
                <a:latin typeface="+mn-lt"/>
                <a:cs typeface="Arial" charset="0"/>
              </a:rPr>
              <a:t>torio (Th) </a:t>
            </a:r>
            <a:r>
              <a:rPr lang="it-IT" sz="1600" dirty="0">
                <a:latin typeface="+mn-lt"/>
                <a:cs typeface="Arial" charset="0"/>
              </a:rPr>
              <a:t>ed il </a:t>
            </a:r>
            <a:r>
              <a:rPr lang="it-IT" sz="1600" dirty="0">
                <a:solidFill>
                  <a:srgbClr val="0070C0"/>
                </a:solidFill>
                <a:latin typeface="+mn-lt"/>
                <a:cs typeface="Arial" charset="0"/>
              </a:rPr>
              <a:t>potassio (K)</a:t>
            </a:r>
            <a:r>
              <a:rPr lang="it-IT" sz="1600" dirty="0">
                <a:latin typeface="+mn-lt"/>
                <a:cs typeface="Arial" charset="0"/>
              </a:rPr>
              <a:t>. Sebbene presenti nella crosta in piccolissime quantità (parti per milione per U, TH; per cento per K) e nel mantello per due ordini di grandezza di meno, la loro produzione è notevole.</a:t>
            </a:r>
          </a:p>
          <a:p>
            <a:pPr algn="just">
              <a:defRPr/>
            </a:pPr>
            <a:endParaRPr lang="it-IT" sz="1600" dirty="0">
              <a:latin typeface="+mn-lt"/>
              <a:cs typeface="Arial" charset="0"/>
            </a:endParaRPr>
          </a:p>
          <a:p>
            <a:pPr algn="ctr">
              <a:defRPr/>
            </a:pPr>
            <a:r>
              <a:rPr lang="it-IT" sz="1600" u="sng" dirty="0">
                <a:solidFill>
                  <a:srgbClr val="0070C0"/>
                </a:solidFill>
                <a:latin typeface="+mn-lt"/>
                <a:cs typeface="Arial" charset="0"/>
              </a:rPr>
              <a:t>Produzione di calore per alcuni tipi di roccia (</a:t>
            </a:r>
            <a:r>
              <a:rPr lang="el-GR" sz="1600" u="sng" dirty="0">
                <a:solidFill>
                  <a:srgbClr val="0070C0"/>
                </a:solidFill>
                <a:latin typeface="+mn-lt"/>
                <a:cs typeface="Arial" charset="0"/>
              </a:rPr>
              <a:t>μ</a:t>
            </a:r>
            <a:r>
              <a:rPr lang="it-IT" sz="1600" u="sng" dirty="0">
                <a:solidFill>
                  <a:srgbClr val="0070C0"/>
                </a:solidFill>
                <a:latin typeface="+mn-lt"/>
                <a:cs typeface="Arial" charset="0"/>
              </a:rPr>
              <a:t>Wm</a:t>
            </a:r>
            <a:r>
              <a:rPr lang="it-IT" sz="1600" u="sng" baseline="30000" dirty="0">
                <a:solidFill>
                  <a:srgbClr val="0070C0"/>
                </a:solidFill>
                <a:latin typeface="+mn-lt"/>
                <a:cs typeface="Arial" charset="0"/>
              </a:rPr>
              <a:t>-3</a:t>
            </a:r>
            <a:r>
              <a:rPr lang="it-IT" sz="1600" u="sng" dirty="0">
                <a:solidFill>
                  <a:srgbClr val="0070C0"/>
                </a:solidFill>
                <a:latin typeface="+mn-lt"/>
                <a:cs typeface="Arial" charset="0"/>
              </a:rPr>
              <a:t>)</a:t>
            </a:r>
          </a:p>
          <a:p>
            <a:pPr algn="ctr">
              <a:defRPr/>
            </a:pPr>
            <a:endParaRPr lang="it-IT" sz="1600" u="sng" dirty="0">
              <a:latin typeface="+mn-lt"/>
              <a:cs typeface="Arial" charset="0"/>
            </a:endParaRPr>
          </a:p>
          <a:p>
            <a:pPr algn="just">
              <a:defRPr/>
            </a:pPr>
            <a:r>
              <a:rPr lang="it-IT" sz="1600" dirty="0">
                <a:latin typeface="+mn-lt"/>
                <a:cs typeface="Arial" charset="0"/>
              </a:rPr>
              <a:t>Granito 				2.5</a:t>
            </a:r>
          </a:p>
          <a:p>
            <a:pPr algn="just">
              <a:defRPr/>
            </a:pPr>
            <a:r>
              <a:rPr lang="it-IT" sz="1600" dirty="0">
                <a:latin typeface="+mn-lt"/>
                <a:cs typeface="Arial" charset="0"/>
              </a:rPr>
              <a:t>Basalto tholeitico 			0.08</a:t>
            </a:r>
          </a:p>
          <a:p>
            <a:pPr algn="just">
              <a:defRPr/>
            </a:pPr>
            <a:r>
              <a:rPr lang="it-IT" sz="1600" dirty="0">
                <a:latin typeface="+mn-lt"/>
                <a:cs typeface="Arial" charset="0"/>
              </a:rPr>
              <a:t>Basalto alcalino			0.5</a:t>
            </a:r>
          </a:p>
          <a:p>
            <a:pPr algn="just">
              <a:defRPr/>
            </a:pPr>
            <a:r>
              <a:rPr lang="it-IT" sz="1600" dirty="0">
                <a:latin typeface="+mn-lt"/>
                <a:cs typeface="Arial" charset="0"/>
              </a:rPr>
              <a:t>Peridotite				0.006</a:t>
            </a:r>
          </a:p>
          <a:p>
            <a:pPr algn="just">
              <a:defRPr/>
            </a:pPr>
            <a:r>
              <a:rPr lang="it-IT" sz="1600" dirty="0">
                <a:latin typeface="+mn-lt"/>
                <a:cs typeface="Arial" charset="0"/>
              </a:rPr>
              <a:t>Crosta contin. sup.			1.0</a:t>
            </a:r>
          </a:p>
          <a:p>
            <a:pPr algn="just">
              <a:defRPr/>
            </a:pPr>
            <a:r>
              <a:rPr lang="it-IT" sz="1600" dirty="0">
                <a:latin typeface="+mn-lt"/>
                <a:cs typeface="Arial" charset="0"/>
              </a:rPr>
              <a:t>Crosta oceanica			0.5</a:t>
            </a:r>
          </a:p>
          <a:p>
            <a:pPr algn="just">
              <a:defRPr/>
            </a:pPr>
            <a:r>
              <a:rPr lang="it-IT" sz="1600" dirty="0">
                <a:latin typeface="+mn-lt"/>
                <a:cs typeface="Arial" charset="0"/>
              </a:rPr>
              <a:t>Mantello non impoverito		0.02</a:t>
            </a:r>
          </a:p>
          <a:p>
            <a:pPr algn="just">
              <a:defRPr/>
            </a:pPr>
            <a:endParaRPr lang="it-IT" sz="1600" dirty="0">
              <a:latin typeface="+mn-lt"/>
              <a:cs typeface="Arial" charset="0"/>
            </a:endParaRPr>
          </a:p>
          <a:p>
            <a:pPr algn="just">
              <a:defRPr/>
            </a:pPr>
            <a:r>
              <a:rPr lang="it-IT" sz="1600" dirty="0">
                <a:latin typeface="+mn-lt"/>
                <a:cs typeface="Arial" charset="0"/>
              </a:rPr>
              <a:t>Il tasso di generazione di calore è comunque influenzato dalla produzione del mantello (volume!) e solo un quinto è generato nella crosta.</a:t>
            </a:r>
          </a:p>
          <a:p>
            <a:pPr algn="just">
              <a:defRPr/>
            </a:pPr>
            <a:r>
              <a:rPr lang="it-IT" sz="1600" dirty="0">
                <a:latin typeface="+mn-lt"/>
                <a:cs typeface="Arial" charset="0"/>
              </a:rPr>
              <a:t>Il calore totale prodotto dalla crosta e dal mantello è di circa 2x10</a:t>
            </a:r>
            <a:r>
              <a:rPr lang="it-IT" sz="1600" baseline="30000" dirty="0">
                <a:latin typeface="+mn-lt"/>
                <a:cs typeface="Arial" charset="0"/>
              </a:rPr>
              <a:t>13</a:t>
            </a:r>
            <a:r>
              <a:rPr lang="it-IT" sz="1600" dirty="0">
                <a:latin typeface="+mn-lt"/>
                <a:cs typeface="Arial" charset="0"/>
              </a:rPr>
              <a:t> W.</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Tree>
    <p:extLst>
      <p:ext uri="{BB962C8B-B14F-4D97-AF65-F5344CB8AC3E}">
        <p14:creationId xmlns:p14="http://schemas.microsoft.com/office/powerpoint/2010/main" val="2981602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Picture 2" descr="Risultati immagini per gradiente termico immag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196752"/>
            <a:ext cx="4320480" cy="531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39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FF620DD-7162-4D82-AF33-2302BA2E700C}"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21</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3" name="TextBox 12"/>
          <p:cNvSpPr txBox="1"/>
          <p:nvPr/>
        </p:nvSpPr>
        <p:spPr>
          <a:xfrm>
            <a:off x="3811588" y="1412875"/>
            <a:ext cx="5153025" cy="3786188"/>
          </a:xfrm>
          <a:prstGeom prst="rect">
            <a:avLst/>
          </a:prstGeom>
          <a:noFill/>
        </p:spPr>
        <p:txBody>
          <a:bodyPr>
            <a:spAutoFit/>
          </a:bodyPr>
          <a:lstStyle/>
          <a:p>
            <a:pPr algn="just">
              <a:defRPr/>
            </a:pPr>
            <a:r>
              <a:rPr lang="it-IT" sz="1600" dirty="0">
                <a:latin typeface="+mn-lt"/>
                <a:cs typeface="Arial" charset="0"/>
              </a:rPr>
              <a:t>Consideriamo un piccolo elemento di volume di area </a:t>
            </a:r>
            <a:r>
              <a:rPr lang="it-IT" sz="1600" dirty="0">
                <a:solidFill>
                  <a:srgbClr val="0070C0"/>
                </a:solidFill>
                <a:latin typeface="+mn-lt"/>
                <a:cs typeface="Arial" charset="0"/>
              </a:rPr>
              <a:t>S</a:t>
            </a:r>
            <a:r>
              <a:rPr lang="it-IT" sz="1600" dirty="0">
                <a:latin typeface="+mn-lt"/>
                <a:cs typeface="Arial" charset="0"/>
              </a:rPr>
              <a:t> ed altezza </a:t>
            </a:r>
            <a:r>
              <a:rPr lang="el-GR" sz="1600" dirty="0">
                <a:solidFill>
                  <a:srgbClr val="0070C0"/>
                </a:solidFill>
                <a:latin typeface="+mn-lt"/>
                <a:cs typeface="Arial" charset="0"/>
              </a:rPr>
              <a:t>δ</a:t>
            </a:r>
            <a:r>
              <a:rPr lang="it-IT" sz="1600" dirty="0">
                <a:solidFill>
                  <a:srgbClr val="0070C0"/>
                </a:solidFill>
                <a:latin typeface="+mn-lt"/>
                <a:cs typeface="Arial" charset="0"/>
              </a:rPr>
              <a:t>z</a:t>
            </a:r>
            <a:r>
              <a:rPr lang="it-IT" sz="1600" dirty="0">
                <a:latin typeface="+mn-lt"/>
                <a:cs typeface="Arial" charset="0"/>
              </a:rPr>
              <a:t> ed assumiamo il calore si propaghi solo attraverso le superfici indicate. Un cambio di temperatura </a:t>
            </a:r>
            <a:r>
              <a:rPr lang="el-GR" sz="1600" dirty="0">
                <a:solidFill>
                  <a:srgbClr val="0070C0"/>
                </a:solidFill>
                <a:latin typeface="+mn-lt"/>
                <a:cs typeface="Arial" charset="0"/>
              </a:rPr>
              <a:t>δ</a:t>
            </a:r>
            <a:r>
              <a:rPr lang="it-IT" sz="1600" dirty="0">
                <a:solidFill>
                  <a:srgbClr val="0070C0"/>
                </a:solidFill>
                <a:latin typeface="+mn-lt"/>
                <a:cs typeface="Arial" charset="0"/>
              </a:rPr>
              <a:t>T</a:t>
            </a:r>
            <a:r>
              <a:rPr lang="it-IT" sz="1600" dirty="0">
                <a:latin typeface="+mn-lt"/>
                <a:cs typeface="Arial" charset="0"/>
              </a:rPr>
              <a:t> nel tempo </a:t>
            </a:r>
            <a:r>
              <a:rPr lang="el-GR" sz="1600" dirty="0">
                <a:solidFill>
                  <a:srgbClr val="0070C0"/>
                </a:solidFill>
                <a:latin typeface="+mn-lt"/>
                <a:cs typeface="Arial" charset="0"/>
              </a:rPr>
              <a:t>δ</a:t>
            </a:r>
            <a:r>
              <a:rPr lang="it-IT" sz="1600" dirty="0">
                <a:solidFill>
                  <a:srgbClr val="0070C0"/>
                </a:solidFill>
                <a:latin typeface="+mn-lt"/>
                <a:cs typeface="Arial" charset="0"/>
              </a:rPr>
              <a:t>t</a:t>
            </a:r>
            <a:r>
              <a:rPr lang="it-IT" sz="1600" dirty="0">
                <a:latin typeface="+mn-lt"/>
                <a:cs typeface="Arial" charset="0"/>
              </a:rPr>
              <a:t> dipende da:</a:t>
            </a:r>
          </a:p>
          <a:p>
            <a:pPr marL="342900" indent="-342900" algn="just">
              <a:buFontTx/>
              <a:buAutoNum type="arabicPeriod"/>
              <a:defRPr/>
            </a:pPr>
            <a:r>
              <a:rPr lang="it-IT" sz="1600" dirty="0">
                <a:latin typeface="+mn-lt"/>
                <a:cs typeface="Arial" charset="0"/>
              </a:rPr>
              <a:t>Flusso di calore netto attraverso le superfici</a:t>
            </a:r>
          </a:p>
          <a:p>
            <a:pPr marL="342900" indent="-342900" algn="just">
              <a:buFontTx/>
              <a:buAutoNum type="arabicPeriod"/>
              <a:defRPr/>
            </a:pPr>
            <a:r>
              <a:rPr lang="it-IT" sz="1600" dirty="0">
                <a:latin typeface="+mn-lt"/>
                <a:cs typeface="Arial" charset="0"/>
              </a:rPr>
              <a:t>Calore generato nell’elemento di volume</a:t>
            </a:r>
          </a:p>
          <a:p>
            <a:pPr marL="342900" indent="-342900" algn="just">
              <a:buFontTx/>
              <a:buAutoNum type="arabicPeriod"/>
              <a:defRPr/>
            </a:pPr>
            <a:r>
              <a:rPr lang="it-IT" sz="1600" dirty="0">
                <a:latin typeface="+mn-lt"/>
                <a:cs typeface="Arial" charset="0"/>
              </a:rPr>
              <a:t>Capacità termica (calore specifico) del mezzo</a:t>
            </a:r>
          </a:p>
          <a:p>
            <a:pPr indent="-342900" algn="just">
              <a:defRPr/>
            </a:pPr>
            <a:r>
              <a:rPr lang="it-IT" sz="1600" dirty="0">
                <a:latin typeface="+mn-lt"/>
                <a:cs typeface="Arial" charset="0"/>
              </a:rPr>
              <a:t>Il calore che entra nel volume attraverso la superficie </a:t>
            </a:r>
            <a:r>
              <a:rPr lang="it-IT" sz="1600" dirty="0">
                <a:solidFill>
                  <a:srgbClr val="0070C0"/>
                </a:solidFill>
                <a:latin typeface="+mn-lt"/>
                <a:cs typeface="Arial" charset="0"/>
              </a:rPr>
              <a:t>S</a:t>
            </a:r>
            <a:r>
              <a:rPr lang="it-IT" sz="1600" dirty="0">
                <a:latin typeface="+mn-lt"/>
                <a:cs typeface="Arial" charset="0"/>
              </a:rPr>
              <a:t> al livello </a:t>
            </a:r>
            <a:r>
              <a:rPr lang="it-IT" sz="1600" dirty="0">
                <a:solidFill>
                  <a:srgbClr val="0070C0"/>
                </a:solidFill>
                <a:latin typeface="+mn-lt"/>
                <a:cs typeface="Arial" charset="0"/>
              </a:rPr>
              <a:t>z</a:t>
            </a:r>
            <a:r>
              <a:rPr lang="it-IT" sz="1600" dirty="0">
                <a:latin typeface="+mn-lt"/>
                <a:cs typeface="Arial" charset="0"/>
              </a:rPr>
              <a:t> sarà </a:t>
            </a:r>
            <a:r>
              <a:rPr lang="it-IT" sz="1600" dirty="0">
                <a:solidFill>
                  <a:srgbClr val="0070C0"/>
                </a:solidFill>
                <a:latin typeface="+mn-lt"/>
                <a:cs typeface="Arial" charset="0"/>
              </a:rPr>
              <a:t>S</a:t>
            </a:r>
            <a:r>
              <a:rPr lang="it-IT" sz="1600" baseline="-25000" dirty="0">
                <a:solidFill>
                  <a:srgbClr val="0070C0"/>
                </a:solidFill>
                <a:latin typeface="+mn-lt"/>
                <a:cs typeface="Arial" charset="0"/>
              </a:rPr>
              <a:t>q</a:t>
            </a:r>
            <a:r>
              <a:rPr lang="it-IT" sz="1600" dirty="0">
                <a:solidFill>
                  <a:srgbClr val="0070C0"/>
                </a:solidFill>
                <a:latin typeface="+mn-lt"/>
                <a:cs typeface="Arial" charset="0"/>
              </a:rPr>
              <a:t>(z)</a:t>
            </a:r>
            <a:r>
              <a:rPr lang="it-IT" sz="1600" dirty="0">
                <a:latin typeface="+mn-lt"/>
                <a:cs typeface="Arial" charset="0"/>
              </a:rPr>
              <a:t>, mentre il calore che esce attraverso la superficie </a:t>
            </a:r>
            <a:r>
              <a:rPr lang="it-IT" sz="1600" dirty="0">
                <a:solidFill>
                  <a:srgbClr val="0070C0"/>
                </a:solidFill>
                <a:latin typeface="+mn-lt"/>
                <a:cs typeface="Arial" charset="0"/>
              </a:rPr>
              <a:t>S</a:t>
            </a:r>
            <a:r>
              <a:rPr lang="it-IT" sz="1600" dirty="0">
                <a:latin typeface="+mn-lt"/>
                <a:cs typeface="Arial" charset="0"/>
              </a:rPr>
              <a:t> al livello </a:t>
            </a:r>
            <a:r>
              <a:rPr lang="it-IT" sz="1600" dirty="0">
                <a:solidFill>
                  <a:srgbClr val="0070C0"/>
                </a:solidFill>
                <a:latin typeface="+mn-lt"/>
                <a:cs typeface="Arial" charset="0"/>
              </a:rPr>
              <a:t>z+</a:t>
            </a:r>
            <a:r>
              <a:rPr lang="el-GR" sz="1600" dirty="0">
                <a:solidFill>
                  <a:srgbClr val="0070C0"/>
                </a:solidFill>
                <a:latin typeface="+mn-lt"/>
                <a:cs typeface="Arial" charset="0"/>
              </a:rPr>
              <a:t> δ</a:t>
            </a:r>
            <a:r>
              <a:rPr lang="it-IT" sz="1600" dirty="0">
                <a:solidFill>
                  <a:srgbClr val="0070C0"/>
                </a:solidFill>
                <a:latin typeface="+mn-lt"/>
                <a:cs typeface="Arial" charset="0"/>
              </a:rPr>
              <a:t>z </a:t>
            </a:r>
            <a:r>
              <a:rPr lang="it-IT" sz="1600" dirty="0">
                <a:latin typeface="+mn-lt"/>
                <a:cs typeface="Arial" charset="0"/>
              </a:rPr>
              <a:t>sarà </a:t>
            </a:r>
            <a:r>
              <a:rPr lang="it-IT" sz="1600" dirty="0">
                <a:solidFill>
                  <a:srgbClr val="0070C0"/>
                </a:solidFill>
                <a:latin typeface="+mn-lt"/>
                <a:cs typeface="Arial" charset="0"/>
              </a:rPr>
              <a:t>S</a:t>
            </a:r>
            <a:r>
              <a:rPr lang="it-IT" sz="1600" baseline="-25000" dirty="0">
                <a:solidFill>
                  <a:srgbClr val="0070C0"/>
                </a:solidFill>
                <a:latin typeface="+mn-lt"/>
                <a:cs typeface="Arial" charset="0"/>
              </a:rPr>
              <a:t>q</a:t>
            </a:r>
            <a:r>
              <a:rPr lang="it-IT" sz="1600" dirty="0">
                <a:solidFill>
                  <a:srgbClr val="0070C0"/>
                </a:solidFill>
                <a:latin typeface="+mn-lt"/>
                <a:cs typeface="Arial" charset="0"/>
              </a:rPr>
              <a:t>(z+</a:t>
            </a:r>
            <a:r>
              <a:rPr lang="el-GR" sz="1600" dirty="0">
                <a:solidFill>
                  <a:srgbClr val="0070C0"/>
                </a:solidFill>
                <a:latin typeface="+mn-lt"/>
                <a:cs typeface="Arial" charset="0"/>
              </a:rPr>
              <a:t> δ</a:t>
            </a:r>
            <a:r>
              <a:rPr lang="it-IT" sz="1600" dirty="0">
                <a:solidFill>
                  <a:srgbClr val="0070C0"/>
                </a:solidFill>
                <a:latin typeface="+mn-lt"/>
                <a:cs typeface="Arial" charset="0"/>
              </a:rPr>
              <a:t>z )</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11" name="TextBox 10"/>
          <p:cNvSpPr txBox="1"/>
          <p:nvPr/>
        </p:nvSpPr>
        <p:spPr>
          <a:xfrm>
            <a:off x="107950" y="4029075"/>
            <a:ext cx="8712200" cy="1569660"/>
          </a:xfrm>
          <a:prstGeom prst="rect">
            <a:avLst/>
          </a:prstGeom>
          <a:noFill/>
        </p:spPr>
        <p:txBody>
          <a:bodyPr>
            <a:spAutoFit/>
          </a:bodyPr>
          <a:lstStyle/>
          <a:p>
            <a:pPr algn="just">
              <a:defRPr/>
            </a:pPr>
            <a:r>
              <a:rPr lang="it-IT" sz="1600" dirty="0">
                <a:latin typeface="+mn-lt"/>
                <a:cs typeface="Arial" charset="0"/>
              </a:rPr>
              <a:t>Sviluppando l’ultimo termine in serie di Taylor ed ignorando i termini di ordine </a:t>
            </a:r>
            <a:r>
              <a:rPr lang="it-IT" sz="1600" dirty="0">
                <a:solidFill>
                  <a:srgbClr val="0070C0"/>
                </a:solidFill>
                <a:latin typeface="+mn-lt"/>
                <a:cs typeface="Arial" charset="0"/>
              </a:rPr>
              <a:t>(</a:t>
            </a:r>
            <a:r>
              <a:rPr lang="el-GR" sz="1600" dirty="0">
                <a:solidFill>
                  <a:srgbClr val="0070C0"/>
                </a:solidFill>
                <a:latin typeface="+mn-lt"/>
                <a:cs typeface="Arial" charset="0"/>
              </a:rPr>
              <a:t>δ</a:t>
            </a:r>
            <a:r>
              <a:rPr lang="it-IT" sz="1600" dirty="0">
                <a:solidFill>
                  <a:srgbClr val="0070C0"/>
                </a:solidFill>
                <a:latin typeface="+mn-lt"/>
                <a:cs typeface="Arial" charset="0"/>
              </a:rPr>
              <a:t>z)</a:t>
            </a:r>
            <a:r>
              <a:rPr lang="it-IT" sz="1600" baseline="30000" dirty="0">
                <a:solidFill>
                  <a:srgbClr val="0070C0"/>
                </a:solidFill>
                <a:latin typeface="+mn-lt"/>
                <a:cs typeface="Arial" charset="0"/>
              </a:rPr>
              <a:t>2 </a:t>
            </a:r>
            <a:r>
              <a:rPr lang="it-IT" sz="1600" dirty="0">
                <a:latin typeface="+mn-lt"/>
                <a:cs typeface="Arial" charset="0"/>
              </a:rPr>
              <a:t>e superiori:</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5845" name="Object 3"/>
          <p:cNvGraphicFramePr>
            <a:graphicFrameLocks noChangeAspect="1"/>
          </p:cNvGraphicFramePr>
          <p:nvPr/>
        </p:nvGraphicFramePr>
        <p:xfrm>
          <a:off x="3524250" y="4349750"/>
          <a:ext cx="1838325" cy="431800"/>
        </p:xfrm>
        <a:graphic>
          <a:graphicData uri="http://schemas.openxmlformats.org/presentationml/2006/ole">
            <mc:AlternateContent xmlns:mc="http://schemas.openxmlformats.org/markup-compatibility/2006">
              <mc:Choice xmlns:v="urn:schemas-microsoft-com:vml" Requires="v">
                <p:oleObj spid="_x0000_s167966" name="Equation" r:id="rId4" imgW="1675673" imgH="393529" progId="Equation.3">
                  <p:embed/>
                </p:oleObj>
              </mc:Choice>
              <mc:Fallback>
                <p:oleObj name="Equation" r:id="rId4" imgW="1675673"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0" y="4349750"/>
                        <a:ext cx="18383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109538" y="4749800"/>
            <a:ext cx="8713787" cy="1568450"/>
          </a:xfrm>
          <a:prstGeom prst="rect">
            <a:avLst/>
          </a:prstGeom>
          <a:noFill/>
        </p:spPr>
        <p:txBody>
          <a:bodyPr>
            <a:spAutoFit/>
          </a:bodyPr>
          <a:lstStyle/>
          <a:p>
            <a:pPr algn="just">
              <a:defRPr/>
            </a:pPr>
            <a:r>
              <a:rPr lang="it-IT" sz="1600" dirty="0">
                <a:latin typeface="+mn-lt"/>
                <a:cs typeface="Arial" charset="0"/>
              </a:rPr>
              <a:t>Per cui il calore netto che resta nel volume sarà</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5847" name="Object 4"/>
          <p:cNvGraphicFramePr>
            <a:graphicFrameLocks noChangeAspect="1"/>
          </p:cNvGraphicFramePr>
          <p:nvPr/>
        </p:nvGraphicFramePr>
        <p:xfrm>
          <a:off x="3563938" y="5143500"/>
          <a:ext cx="1800225" cy="407988"/>
        </p:xfrm>
        <a:graphic>
          <a:graphicData uri="http://schemas.openxmlformats.org/presentationml/2006/ole">
            <mc:AlternateContent xmlns:mc="http://schemas.openxmlformats.org/markup-compatibility/2006">
              <mc:Choice xmlns:v="urn:schemas-microsoft-com:vml" Requires="v">
                <p:oleObj spid="_x0000_s167967" name="Equation" r:id="rId6" imgW="1739900" imgH="393700" progId="Equation.3">
                  <p:embed/>
                </p:oleObj>
              </mc:Choice>
              <mc:Fallback>
                <p:oleObj name="Equation" r:id="rId6" imgW="17399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5143500"/>
                        <a:ext cx="1800225" cy="40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Box 15"/>
          <p:cNvSpPr txBox="1"/>
          <p:nvPr/>
        </p:nvSpPr>
        <p:spPr>
          <a:xfrm>
            <a:off x="107950" y="5589588"/>
            <a:ext cx="8712200" cy="1816100"/>
          </a:xfrm>
          <a:prstGeom prst="rect">
            <a:avLst/>
          </a:prstGeom>
          <a:noFill/>
        </p:spPr>
        <p:txBody>
          <a:bodyPr>
            <a:spAutoFit/>
          </a:bodyPr>
          <a:lstStyle/>
          <a:p>
            <a:pPr algn="just">
              <a:defRPr/>
            </a:pPr>
            <a:r>
              <a:rPr lang="it-IT" sz="1600" dirty="0">
                <a:latin typeface="+mn-lt"/>
                <a:cs typeface="Arial" charset="0"/>
              </a:rPr>
              <a:t>Supponendo che il calore generato entro il volume lo sia ad un tasso </a:t>
            </a:r>
            <a:r>
              <a:rPr lang="it-IT" sz="1600" dirty="0">
                <a:solidFill>
                  <a:srgbClr val="0070C0"/>
                </a:solidFill>
                <a:latin typeface="+mn-lt"/>
                <a:cs typeface="Arial" charset="0"/>
              </a:rPr>
              <a:t>A</a:t>
            </a:r>
            <a:r>
              <a:rPr lang="it-IT" sz="1600" dirty="0">
                <a:latin typeface="+mn-lt"/>
                <a:cs typeface="Arial" charset="0"/>
              </a:rPr>
              <a:t>, il calore totale generato per unità di tempo sarà</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5849" name="Object 5"/>
          <p:cNvGraphicFramePr>
            <a:graphicFrameLocks noChangeAspect="1"/>
          </p:cNvGraphicFramePr>
          <p:nvPr/>
        </p:nvGraphicFramePr>
        <p:xfrm>
          <a:off x="3995738" y="6165850"/>
          <a:ext cx="447675" cy="215900"/>
        </p:xfrm>
        <a:graphic>
          <a:graphicData uri="http://schemas.openxmlformats.org/presentationml/2006/ole">
            <mc:AlternateContent xmlns:mc="http://schemas.openxmlformats.org/markup-compatibility/2006">
              <mc:Choice xmlns:v="urn:schemas-microsoft-com:vml" Requires="v">
                <p:oleObj spid="_x0000_s167968" name="Equation" r:id="rId8" imgW="368140" imgH="177723" progId="Equation.3">
                  <p:embed/>
                </p:oleObj>
              </mc:Choice>
              <mc:Fallback>
                <p:oleObj name="Equation" r:id="rId8" imgW="368140" imgH="17772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5738" y="6165850"/>
                        <a:ext cx="447675"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5850" name="Group 11"/>
          <p:cNvGrpSpPr>
            <a:grpSpLocks/>
          </p:cNvGrpSpPr>
          <p:nvPr/>
        </p:nvGrpSpPr>
        <p:grpSpPr bwMode="auto">
          <a:xfrm>
            <a:off x="157957" y="1245675"/>
            <a:ext cx="3603625" cy="2838450"/>
            <a:chOff x="222093" y="1094614"/>
            <a:chExt cx="3604241" cy="2838442"/>
          </a:xfrm>
        </p:grpSpPr>
        <p:grpSp>
          <p:nvGrpSpPr>
            <p:cNvPr id="35851" name="Group 7"/>
            <p:cNvGrpSpPr>
              <a:grpSpLocks/>
            </p:cNvGrpSpPr>
            <p:nvPr/>
          </p:nvGrpSpPr>
          <p:grpSpPr bwMode="auto">
            <a:xfrm>
              <a:off x="897567" y="1094614"/>
              <a:ext cx="2362284" cy="2838442"/>
              <a:chOff x="897567" y="1094614"/>
              <a:chExt cx="2362284" cy="2838442"/>
            </a:xfrm>
          </p:grpSpPr>
          <p:pic>
            <p:nvPicPr>
              <p:cNvPr id="35855" name="Picture 6" descr="https://encrypted-tbn2.gstatic.com/images?q=tbn:ANd9GcRXJKs_edUFIU1oIJ_rrWNIoXj-iNB4sqydQJncPr8k1xTRBaJ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567" y="1420846"/>
                <a:ext cx="19335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56" name="Object 4"/>
              <p:cNvGraphicFramePr>
                <a:graphicFrameLocks noChangeAspect="1"/>
              </p:cNvGraphicFramePr>
              <p:nvPr/>
            </p:nvGraphicFramePr>
            <p:xfrm>
              <a:off x="1763688" y="1165366"/>
              <a:ext cx="247408" cy="247410"/>
            </p:xfrm>
            <a:graphic>
              <a:graphicData uri="http://schemas.openxmlformats.org/presentationml/2006/ole">
                <mc:AlternateContent xmlns:mc="http://schemas.openxmlformats.org/markup-compatibility/2006">
                  <mc:Choice xmlns:v="urn:schemas-microsoft-com:vml" Requires="v">
                    <p:oleObj spid="_x0000_s167969" name="Equation" r:id="rId11" imgW="126725" imgH="126725" progId="Equation.3">
                      <p:embed/>
                    </p:oleObj>
                  </mc:Choice>
                  <mc:Fallback>
                    <p:oleObj name="Equation" r:id="rId11" imgW="126725" imgH="126725"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3688" y="1165366"/>
                            <a:ext cx="247408" cy="24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57" name="Object 3"/>
              <p:cNvGraphicFramePr>
                <a:graphicFrameLocks noChangeAspect="1"/>
              </p:cNvGraphicFramePr>
              <p:nvPr/>
            </p:nvGraphicFramePr>
            <p:xfrm>
              <a:off x="2355136" y="1094614"/>
              <a:ext cx="904715" cy="404812"/>
            </p:xfrm>
            <a:graphic>
              <a:graphicData uri="http://schemas.openxmlformats.org/presentationml/2006/ole">
                <mc:AlternateContent xmlns:mc="http://schemas.openxmlformats.org/markup-compatibility/2006">
                  <mc:Choice xmlns:v="urn:schemas-microsoft-com:vml" Requires="v">
                    <p:oleObj spid="_x0000_s167970" name="Equation" r:id="rId13" imgW="482181" imgH="215713" progId="Equation.3">
                      <p:embed/>
                    </p:oleObj>
                  </mc:Choice>
                  <mc:Fallback>
                    <p:oleObj name="Equation" r:id="rId13" imgW="482181" imgH="215713"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5136" y="1094614"/>
                            <a:ext cx="90471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58" name="Rectangle 1"/>
              <p:cNvSpPr>
                <a:spLocks noChangeArrowheads="1"/>
              </p:cNvSpPr>
              <p:nvPr/>
            </p:nvSpPr>
            <p:spPr bwMode="auto">
              <a:xfrm>
                <a:off x="2555776" y="2564904"/>
                <a:ext cx="360040" cy="36004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5859" name="Rectangle 19"/>
              <p:cNvSpPr>
                <a:spLocks noChangeArrowheads="1"/>
              </p:cNvSpPr>
              <p:nvPr/>
            </p:nvSpPr>
            <p:spPr bwMode="auto">
              <a:xfrm>
                <a:off x="1995096" y="1769387"/>
                <a:ext cx="360040" cy="36004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5860" name="Rectangle 21"/>
              <p:cNvSpPr>
                <a:spLocks noChangeArrowheads="1"/>
              </p:cNvSpPr>
              <p:nvPr/>
            </p:nvSpPr>
            <p:spPr bwMode="auto">
              <a:xfrm>
                <a:off x="1259632" y="3573016"/>
                <a:ext cx="360040" cy="36004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grpSp>
        <p:sp>
          <p:nvSpPr>
            <p:cNvPr id="35852" name="TextBox 2"/>
            <p:cNvSpPr txBox="1">
              <a:spLocks noChangeArrowheads="1"/>
            </p:cNvSpPr>
            <p:nvPr/>
          </p:nvSpPr>
          <p:spPr bwMode="auto">
            <a:xfrm>
              <a:off x="1236106" y="3460938"/>
              <a:ext cx="455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it-IT" sz="2000" b="0">
                  <a:latin typeface="Symbol" panose="05050102010706020507" pitchFamily="18" charset="2"/>
                </a:rPr>
                <a:t>D</a:t>
              </a:r>
              <a:r>
                <a:rPr lang="en-GB" altLang="it-IT" sz="2000" b="0"/>
                <a:t>z</a:t>
              </a:r>
              <a:endParaRPr lang="it-IT" altLang="it-IT" sz="2000" b="0"/>
            </a:p>
          </p:txBody>
        </p:sp>
        <p:graphicFrame>
          <p:nvGraphicFramePr>
            <p:cNvPr id="35853" name="Object 4"/>
            <p:cNvGraphicFramePr>
              <a:graphicFrameLocks noChangeAspect="1"/>
            </p:cNvGraphicFramePr>
            <p:nvPr/>
          </p:nvGraphicFramePr>
          <p:xfrm>
            <a:off x="222093" y="2312829"/>
            <a:ext cx="605491" cy="396091"/>
          </p:xfrm>
          <a:graphic>
            <a:graphicData uri="http://schemas.openxmlformats.org/presentationml/2006/ole">
              <mc:AlternateContent xmlns:mc="http://schemas.openxmlformats.org/markup-compatibility/2006">
                <mc:Choice xmlns:v="urn:schemas-microsoft-com:vml" Requires="v">
                  <p:oleObj spid="_x0000_s167971" name="Equation" r:id="rId15" imgW="368300" imgH="241300" progId="Equation.3">
                    <p:embed/>
                  </p:oleObj>
                </mc:Choice>
                <mc:Fallback>
                  <p:oleObj name="Equation" r:id="rId15" imgW="368300" imgH="2413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2093" y="2312829"/>
                          <a:ext cx="605491" cy="39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54" name="Object 4"/>
            <p:cNvGraphicFramePr>
              <a:graphicFrameLocks noChangeAspect="1"/>
            </p:cNvGraphicFramePr>
            <p:nvPr/>
          </p:nvGraphicFramePr>
          <p:xfrm>
            <a:off x="2771800" y="2308045"/>
            <a:ext cx="1054534" cy="400875"/>
          </p:xfrm>
          <a:graphic>
            <a:graphicData uri="http://schemas.openxmlformats.org/presentationml/2006/ole">
              <mc:AlternateContent xmlns:mc="http://schemas.openxmlformats.org/markup-compatibility/2006">
                <mc:Choice xmlns:v="urn:schemas-microsoft-com:vml" Requires="v">
                  <p:oleObj spid="_x0000_s167972" name="Equation" r:id="rId17" imgW="634725" imgH="241195" progId="Equation.3">
                    <p:embed/>
                  </p:oleObj>
                </mc:Choice>
                <mc:Fallback>
                  <p:oleObj name="Equation" r:id="rId17" imgW="634725" imgH="241195"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71800" y="2308045"/>
                          <a:ext cx="1054534" cy="4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663257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9"/>
          <p:cNvSpPr>
            <a:spLocks noGrp="1"/>
          </p:cNvSpPr>
          <p:nvPr>
            <p:ph type="sldNum" sz="quarter" idx="4294967295"/>
          </p:nvPr>
        </p:nvSpPr>
        <p:spPr>
          <a:xfrm>
            <a:off x="6661150" y="6082474"/>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01F77E0-A1A2-4939-A594-21A13EB29B88}"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22</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1" name="TextBox 10"/>
          <p:cNvSpPr txBox="1"/>
          <p:nvPr/>
        </p:nvSpPr>
        <p:spPr>
          <a:xfrm>
            <a:off x="107950" y="1196975"/>
            <a:ext cx="8712200" cy="1570038"/>
          </a:xfrm>
          <a:prstGeom prst="rect">
            <a:avLst/>
          </a:prstGeom>
          <a:noFill/>
        </p:spPr>
        <p:txBody>
          <a:bodyPr>
            <a:spAutoFit/>
          </a:bodyPr>
          <a:lstStyle/>
          <a:p>
            <a:pPr algn="just">
              <a:defRPr/>
            </a:pPr>
            <a:r>
              <a:rPr lang="it-IT" sz="1600" dirty="0">
                <a:latin typeface="+mn-lt"/>
                <a:cs typeface="Arial" charset="0"/>
              </a:rPr>
              <a:t>Il calore totale acquisito per unità di tempo dall’elemento di volume sarà</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7892" name="Object 5"/>
          <p:cNvGraphicFramePr>
            <a:graphicFrameLocks noChangeAspect="1"/>
          </p:cNvGraphicFramePr>
          <p:nvPr/>
        </p:nvGraphicFramePr>
        <p:xfrm>
          <a:off x="4067175" y="1557338"/>
          <a:ext cx="1152525" cy="495300"/>
        </p:xfrm>
        <a:graphic>
          <a:graphicData uri="http://schemas.openxmlformats.org/presentationml/2006/ole">
            <mc:AlternateContent xmlns:mc="http://schemas.openxmlformats.org/markup-compatibility/2006">
              <mc:Choice xmlns:v="urn:schemas-microsoft-com:vml" Requires="v">
                <p:oleObj spid="_x0000_s168986" name="Equation" r:id="rId4" imgW="914400" imgH="393700" progId="Equation.3">
                  <p:embed/>
                </p:oleObj>
              </mc:Choice>
              <mc:Fallback>
                <p:oleObj name="Equation" r:id="rId4" imgW="9144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1557338"/>
                        <a:ext cx="11525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107950" y="2060575"/>
            <a:ext cx="8928100" cy="2062163"/>
          </a:xfrm>
          <a:prstGeom prst="rect">
            <a:avLst/>
          </a:prstGeom>
          <a:noFill/>
        </p:spPr>
        <p:txBody>
          <a:bodyPr>
            <a:spAutoFit/>
          </a:bodyPr>
          <a:lstStyle/>
          <a:p>
            <a:pPr algn="just">
              <a:defRPr/>
            </a:pPr>
            <a:r>
              <a:rPr lang="it-IT" sz="1600" dirty="0">
                <a:latin typeface="+mn-lt"/>
                <a:cs typeface="Arial" charset="0"/>
              </a:rPr>
              <a:t>L’incremento di temperatura dovuto a questo calore per unità di tempo è determinato dal </a:t>
            </a:r>
            <a:r>
              <a:rPr lang="it-IT" sz="1600" dirty="0">
                <a:solidFill>
                  <a:srgbClr val="FF0000"/>
                </a:solidFill>
                <a:latin typeface="+mn-lt"/>
                <a:cs typeface="Arial" charset="0"/>
              </a:rPr>
              <a:t>calore specifico </a:t>
            </a:r>
            <a:r>
              <a:rPr lang="it-IT" sz="1600" dirty="0">
                <a:solidFill>
                  <a:srgbClr val="0070C0"/>
                </a:solidFill>
                <a:latin typeface="+mn-lt"/>
                <a:cs typeface="Arial" charset="0"/>
              </a:rPr>
              <a:t>c</a:t>
            </a:r>
            <a:r>
              <a:rPr lang="it-IT" sz="1600" baseline="-25000" dirty="0">
                <a:solidFill>
                  <a:srgbClr val="0070C0"/>
                </a:solidFill>
                <a:latin typeface="+mn-lt"/>
                <a:cs typeface="Arial" charset="0"/>
              </a:rPr>
              <a:t>p</a:t>
            </a:r>
            <a:r>
              <a:rPr lang="it-IT" sz="1600" dirty="0">
                <a:latin typeface="+mn-lt"/>
                <a:cs typeface="Arial" charset="0"/>
              </a:rPr>
              <a:t>, che è la quantità di calore necessaria per far </a:t>
            </a:r>
            <a:r>
              <a:rPr lang="it-IT" sz="1600" dirty="0">
                <a:solidFill>
                  <a:srgbClr val="0070C0"/>
                </a:solidFill>
                <a:latin typeface="+mn-lt"/>
                <a:cs typeface="Arial" charset="0"/>
              </a:rPr>
              <a:t>aumentare di 1°C la massa di 1 kg </a:t>
            </a:r>
            <a:r>
              <a:rPr lang="it-IT" sz="1600" dirty="0">
                <a:latin typeface="+mn-lt"/>
                <a:cs typeface="Arial" charset="0"/>
              </a:rPr>
              <a:t>di un dato materiale. Il tasso di acquisizione di temperatura sarà </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7894" name="Object 6"/>
          <p:cNvGraphicFramePr>
            <a:graphicFrameLocks noChangeAspect="1"/>
          </p:cNvGraphicFramePr>
          <p:nvPr>
            <p:extLst/>
          </p:nvPr>
        </p:nvGraphicFramePr>
        <p:xfrm>
          <a:off x="4248150" y="2758249"/>
          <a:ext cx="787400" cy="436563"/>
        </p:xfrm>
        <a:graphic>
          <a:graphicData uri="http://schemas.openxmlformats.org/presentationml/2006/ole">
            <mc:AlternateContent xmlns:mc="http://schemas.openxmlformats.org/markup-compatibility/2006">
              <mc:Choice xmlns:v="urn:schemas-microsoft-com:vml" Requires="v">
                <p:oleObj spid="_x0000_s168987" name="Equation" r:id="rId6" imgW="710891" imgH="393529" progId="Equation.3">
                  <p:embed/>
                </p:oleObj>
              </mc:Choice>
              <mc:Fallback>
                <p:oleObj name="Equation" r:id="rId6" imgW="710891"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8150" y="2758249"/>
                        <a:ext cx="787400"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215900" y="3263074"/>
            <a:ext cx="1738313" cy="338138"/>
          </a:xfrm>
          <a:prstGeom prst="rect">
            <a:avLst/>
          </a:prstGeom>
          <a:noFill/>
        </p:spPr>
        <p:txBody>
          <a:bodyPr wrap="none">
            <a:spAutoFit/>
          </a:bodyPr>
          <a:lstStyle/>
          <a:p>
            <a:pPr>
              <a:defRPr/>
            </a:pPr>
            <a:r>
              <a:rPr lang="it-IT" sz="1600" dirty="0">
                <a:latin typeface="+mn-lt"/>
                <a:cs typeface="Arial" charset="0"/>
              </a:rPr>
              <a:t>E avremo pertanto</a:t>
            </a:r>
          </a:p>
        </p:txBody>
      </p:sp>
      <p:graphicFrame>
        <p:nvGraphicFramePr>
          <p:cNvPr id="37896" name="Object 8"/>
          <p:cNvGraphicFramePr>
            <a:graphicFrameLocks noChangeAspect="1"/>
          </p:cNvGraphicFramePr>
          <p:nvPr>
            <p:extLst/>
          </p:nvPr>
        </p:nvGraphicFramePr>
        <p:xfrm>
          <a:off x="3830638" y="3550412"/>
          <a:ext cx="1911350" cy="436562"/>
        </p:xfrm>
        <a:graphic>
          <a:graphicData uri="http://schemas.openxmlformats.org/presentationml/2006/ole">
            <mc:AlternateContent xmlns:mc="http://schemas.openxmlformats.org/markup-compatibility/2006">
              <mc:Choice xmlns:v="urn:schemas-microsoft-com:vml" Requires="v">
                <p:oleObj spid="_x0000_s168988" name="Equation" r:id="rId8" imgW="1726451" imgH="393529" progId="Equation.3">
                  <p:embed/>
                </p:oleObj>
              </mc:Choice>
              <mc:Fallback>
                <p:oleObj name="Equation" r:id="rId8" imgW="1726451"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0638" y="3550412"/>
                        <a:ext cx="1911350"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TextBox 22"/>
          <p:cNvSpPr txBox="1"/>
          <p:nvPr/>
        </p:nvSpPr>
        <p:spPr>
          <a:xfrm>
            <a:off x="287338" y="4271137"/>
            <a:ext cx="8856662" cy="338137"/>
          </a:xfrm>
          <a:prstGeom prst="rect">
            <a:avLst/>
          </a:prstGeom>
          <a:noFill/>
        </p:spPr>
        <p:txBody>
          <a:bodyPr>
            <a:spAutoFit/>
          </a:bodyPr>
          <a:lstStyle/>
          <a:p>
            <a:pPr>
              <a:defRPr/>
            </a:pPr>
            <a:r>
              <a:rPr lang="it-IT" sz="1600" dirty="0">
                <a:latin typeface="+mn-lt"/>
                <a:cs typeface="Arial" charset="0"/>
              </a:rPr>
              <a:t>Semplificando e passando al limite </a:t>
            </a:r>
            <a:r>
              <a:rPr lang="el-GR" sz="1600" dirty="0">
                <a:solidFill>
                  <a:srgbClr val="0070C0"/>
                </a:solidFill>
                <a:latin typeface="+mn-lt"/>
                <a:cs typeface="Arial" charset="0"/>
              </a:rPr>
              <a:t>δ</a:t>
            </a:r>
            <a:r>
              <a:rPr lang="it-IT" sz="1600" dirty="0">
                <a:solidFill>
                  <a:srgbClr val="0070C0"/>
                </a:solidFill>
                <a:latin typeface="+mn-lt"/>
                <a:cs typeface="Arial" charset="0"/>
              </a:rPr>
              <a:t>t→0</a:t>
            </a:r>
          </a:p>
        </p:txBody>
      </p:sp>
      <p:graphicFrame>
        <p:nvGraphicFramePr>
          <p:cNvPr id="37898" name="Object 9"/>
          <p:cNvGraphicFramePr>
            <a:graphicFrameLocks noChangeAspect="1"/>
          </p:cNvGraphicFramePr>
          <p:nvPr>
            <p:extLst/>
          </p:nvPr>
        </p:nvGraphicFramePr>
        <p:xfrm>
          <a:off x="3959225" y="4558474"/>
          <a:ext cx="1179513" cy="436563"/>
        </p:xfrm>
        <a:graphic>
          <a:graphicData uri="http://schemas.openxmlformats.org/presentationml/2006/ole">
            <mc:AlternateContent xmlns:mc="http://schemas.openxmlformats.org/markup-compatibility/2006">
              <mc:Choice xmlns:v="urn:schemas-microsoft-com:vml" Requires="v">
                <p:oleObj spid="_x0000_s168989" name="Equation" r:id="rId10" imgW="1066337" imgH="393529" progId="Equation.3">
                  <p:embed/>
                </p:oleObj>
              </mc:Choice>
              <mc:Fallback>
                <p:oleObj name="Equation" r:id="rId10" imgW="1066337" imgH="39352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9225" y="4558474"/>
                        <a:ext cx="1179513"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 name="TextBox 24"/>
          <p:cNvSpPr txBox="1"/>
          <p:nvPr/>
        </p:nvSpPr>
        <p:spPr>
          <a:xfrm>
            <a:off x="358775" y="5134737"/>
            <a:ext cx="8713788" cy="339725"/>
          </a:xfrm>
          <a:prstGeom prst="rect">
            <a:avLst/>
          </a:prstGeom>
          <a:noFill/>
        </p:spPr>
        <p:txBody>
          <a:bodyPr>
            <a:spAutoFit/>
          </a:bodyPr>
          <a:lstStyle/>
          <a:p>
            <a:pPr>
              <a:defRPr/>
            </a:pPr>
            <a:r>
              <a:rPr lang="it-IT" sz="1600" dirty="0">
                <a:latin typeface="+mn-lt"/>
                <a:cs typeface="Arial" charset="0"/>
              </a:rPr>
              <a:t>Essendo </a:t>
            </a:r>
            <a:r>
              <a:rPr lang="it-IT" sz="1600" dirty="0">
                <a:solidFill>
                  <a:srgbClr val="0070C0"/>
                </a:solidFill>
                <a:latin typeface="+mn-lt"/>
                <a:cs typeface="Arial" charset="0"/>
              </a:rPr>
              <a:t>q=-k∂T/∂z </a:t>
            </a:r>
            <a:r>
              <a:rPr lang="it-IT" sz="1600" dirty="0">
                <a:latin typeface="+mn-lt"/>
                <a:cs typeface="Arial" charset="0"/>
              </a:rPr>
              <a:t>avremo</a:t>
            </a:r>
          </a:p>
        </p:txBody>
      </p:sp>
      <p:graphicFrame>
        <p:nvGraphicFramePr>
          <p:cNvPr id="37900" name="Object 11"/>
          <p:cNvGraphicFramePr>
            <a:graphicFrameLocks noChangeAspect="1"/>
          </p:cNvGraphicFramePr>
          <p:nvPr>
            <p:extLst/>
          </p:nvPr>
        </p:nvGraphicFramePr>
        <p:xfrm>
          <a:off x="3887788" y="5495099"/>
          <a:ext cx="1374775" cy="465138"/>
        </p:xfrm>
        <a:graphic>
          <a:graphicData uri="http://schemas.openxmlformats.org/presentationml/2006/ole">
            <mc:AlternateContent xmlns:mc="http://schemas.openxmlformats.org/markup-compatibility/2006">
              <mc:Choice xmlns:v="urn:schemas-microsoft-com:vml" Requires="v">
                <p:oleObj spid="_x0000_s168990" name="Equation" r:id="rId12" imgW="1244600" imgH="419100" progId="Equation.3">
                  <p:embed/>
                </p:oleObj>
              </mc:Choice>
              <mc:Fallback>
                <p:oleObj name="Equation" r:id="rId12" imgW="1244600" imgH="4191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7788" y="5495099"/>
                        <a:ext cx="1374775"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01" name="Object 12"/>
          <p:cNvGraphicFramePr>
            <a:graphicFrameLocks noChangeAspect="1"/>
          </p:cNvGraphicFramePr>
          <p:nvPr>
            <p:extLst/>
          </p:nvPr>
        </p:nvGraphicFramePr>
        <p:xfrm>
          <a:off x="3887788" y="6071362"/>
          <a:ext cx="1333500" cy="469900"/>
        </p:xfrm>
        <a:graphic>
          <a:graphicData uri="http://schemas.openxmlformats.org/presentationml/2006/ole">
            <mc:AlternateContent xmlns:mc="http://schemas.openxmlformats.org/markup-compatibility/2006">
              <mc:Choice xmlns:v="urn:schemas-microsoft-com:vml" Requires="v">
                <p:oleObj spid="_x0000_s168991" name="Equation" r:id="rId14" imgW="1333500" imgH="469900" progId="Equation.3">
                  <p:embed/>
                </p:oleObj>
              </mc:Choice>
              <mc:Fallback>
                <p:oleObj name="Equation" r:id="rId14" imgW="1333500" imgH="4699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7788" y="6071362"/>
                        <a:ext cx="13335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1497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41C16AB-1B0C-4F22-8F95-57ABC16B7353}"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23</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1" name="TextBox 10"/>
          <p:cNvSpPr txBox="1"/>
          <p:nvPr/>
        </p:nvSpPr>
        <p:spPr>
          <a:xfrm>
            <a:off x="107950" y="1196975"/>
            <a:ext cx="8712200" cy="1570038"/>
          </a:xfrm>
          <a:prstGeom prst="rect">
            <a:avLst/>
          </a:prstGeom>
          <a:noFill/>
        </p:spPr>
        <p:txBody>
          <a:bodyPr>
            <a:spAutoFit/>
          </a:bodyPr>
          <a:lstStyle/>
          <a:p>
            <a:pPr algn="just">
              <a:defRPr/>
            </a:pPr>
            <a:r>
              <a:rPr lang="it-IT" sz="1600" dirty="0">
                <a:latin typeface="+mn-lt"/>
                <a:cs typeface="Arial" charset="0"/>
              </a:rPr>
              <a:t>Generalizzando a 3-D</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19" name="TextBox 18"/>
          <p:cNvSpPr txBox="1"/>
          <p:nvPr/>
        </p:nvSpPr>
        <p:spPr>
          <a:xfrm>
            <a:off x="34925" y="3429000"/>
            <a:ext cx="8929688" cy="2062163"/>
          </a:xfrm>
          <a:prstGeom prst="rect">
            <a:avLst/>
          </a:prstGeom>
          <a:noFill/>
        </p:spPr>
        <p:txBody>
          <a:bodyPr>
            <a:spAutoFit/>
          </a:bodyPr>
          <a:lstStyle/>
          <a:p>
            <a:pPr algn="just">
              <a:defRPr/>
            </a:pPr>
            <a:r>
              <a:rPr lang="it-IT" sz="1600" dirty="0">
                <a:latin typeface="+mn-lt"/>
                <a:cs typeface="Arial" charset="0"/>
              </a:rPr>
              <a:t>detta </a:t>
            </a:r>
            <a:r>
              <a:rPr lang="it-IT" sz="1600" dirty="0">
                <a:solidFill>
                  <a:srgbClr val="FF0000"/>
                </a:solidFill>
                <a:latin typeface="+mn-lt"/>
                <a:cs typeface="Arial" charset="0"/>
              </a:rPr>
              <a:t>diffusività termica</a:t>
            </a:r>
            <a:r>
              <a:rPr lang="it-IT" sz="1600" dirty="0">
                <a:latin typeface="+mn-lt"/>
                <a:cs typeface="Arial" charset="0"/>
              </a:rPr>
              <a:t>, che indica l’abilità del corpo a </a:t>
            </a:r>
            <a:r>
              <a:rPr lang="it-IT" sz="1600" dirty="0">
                <a:solidFill>
                  <a:srgbClr val="0070C0"/>
                </a:solidFill>
                <a:latin typeface="+mn-lt"/>
                <a:cs typeface="Arial" charset="0"/>
              </a:rPr>
              <a:t>perdere calore per conduzione</a:t>
            </a:r>
            <a:r>
              <a:rPr lang="it-IT" sz="1600" dirty="0">
                <a:latin typeface="+mn-lt"/>
                <a:cs typeface="Arial" charset="0"/>
              </a:rPr>
              <a:t>.</a:t>
            </a:r>
          </a:p>
          <a:p>
            <a:pPr algn="just">
              <a:defRPr/>
            </a:pPr>
            <a:r>
              <a:rPr lang="it-IT" sz="1600" dirty="0">
                <a:latin typeface="+mn-lt"/>
                <a:cs typeface="Arial" charset="0"/>
              </a:rPr>
              <a:t>L’equazione si semplifica notevolmente nel caso di </a:t>
            </a:r>
            <a:r>
              <a:rPr lang="it-IT" sz="1600" dirty="0">
                <a:solidFill>
                  <a:srgbClr val="FF0000"/>
                </a:solidFill>
                <a:latin typeface="+mn-lt"/>
                <a:cs typeface="Arial" charset="0"/>
              </a:rPr>
              <a:t>stazionarietà </a:t>
            </a:r>
            <a:r>
              <a:rPr lang="it-IT" sz="1600" dirty="0">
                <a:latin typeface="+mn-lt"/>
                <a:cs typeface="Arial" charset="0"/>
              </a:rPr>
              <a:t>(la temperatura non cambia nel tempo; condizioni di equilibrio termico)</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9941" name="Object 8"/>
          <p:cNvGraphicFramePr>
            <a:graphicFrameLocks noChangeAspect="1"/>
          </p:cNvGraphicFramePr>
          <p:nvPr/>
        </p:nvGraphicFramePr>
        <p:xfrm>
          <a:off x="3708400" y="1428750"/>
          <a:ext cx="1643063" cy="644525"/>
        </p:xfrm>
        <a:graphic>
          <a:graphicData uri="http://schemas.openxmlformats.org/presentationml/2006/ole">
            <mc:AlternateContent xmlns:mc="http://schemas.openxmlformats.org/markup-compatibility/2006">
              <mc:Choice xmlns:v="urn:schemas-microsoft-com:vml" Requires="v">
                <p:oleObj spid="_x0000_s170002" name="Equation" r:id="rId4" imgW="1129810" imgH="444307" progId="Equation.3">
                  <p:embed/>
                </p:oleObj>
              </mc:Choice>
              <mc:Fallback>
                <p:oleObj name="Equation" r:id="rId4" imgW="1129810" imgH="44430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1428750"/>
                        <a:ext cx="1643063" cy="6445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179388" y="2076450"/>
            <a:ext cx="8712200" cy="1568450"/>
          </a:xfrm>
          <a:prstGeom prst="rect">
            <a:avLst/>
          </a:prstGeom>
          <a:noFill/>
        </p:spPr>
        <p:txBody>
          <a:bodyPr>
            <a:spAutoFit/>
          </a:bodyPr>
          <a:lstStyle/>
          <a:p>
            <a:pPr algn="just">
              <a:defRPr/>
            </a:pPr>
            <a:r>
              <a:rPr lang="it-IT" sz="1600" dirty="0">
                <a:latin typeface="+mn-lt"/>
                <a:cs typeface="Arial" charset="0"/>
              </a:rPr>
              <a:t>dove  si è introdotta la costante</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9943" name="Object 10"/>
          <p:cNvGraphicFramePr>
            <a:graphicFrameLocks noChangeAspect="1"/>
          </p:cNvGraphicFramePr>
          <p:nvPr/>
        </p:nvGraphicFramePr>
        <p:xfrm>
          <a:off x="3924300" y="2565400"/>
          <a:ext cx="935038" cy="744538"/>
        </p:xfrm>
        <a:graphic>
          <a:graphicData uri="http://schemas.openxmlformats.org/presentationml/2006/ole">
            <mc:AlternateContent xmlns:mc="http://schemas.openxmlformats.org/markup-compatibility/2006">
              <mc:Choice xmlns:v="urn:schemas-microsoft-com:vml" Requires="v">
                <p:oleObj spid="_x0000_s170003" name="Equation" r:id="rId6" imgW="558558" imgH="444307" progId="Equation.3">
                  <p:embed/>
                </p:oleObj>
              </mc:Choice>
              <mc:Fallback>
                <p:oleObj name="Equation" r:id="rId6" imgW="558558" imgH="44430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2565400"/>
                        <a:ext cx="935038"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44" name="Object 11"/>
          <p:cNvGraphicFramePr>
            <a:graphicFrameLocks noChangeAspect="1"/>
          </p:cNvGraphicFramePr>
          <p:nvPr/>
        </p:nvGraphicFramePr>
        <p:xfrm>
          <a:off x="3924300" y="4292600"/>
          <a:ext cx="1217613" cy="685800"/>
        </p:xfrm>
        <a:graphic>
          <a:graphicData uri="http://schemas.openxmlformats.org/presentationml/2006/ole">
            <mc:AlternateContent xmlns:mc="http://schemas.openxmlformats.org/markup-compatibility/2006">
              <mc:Choice xmlns:v="urn:schemas-microsoft-com:vml" Requires="v">
                <p:oleObj spid="_x0000_s170004" name="Equation" r:id="rId8" imgW="698197" imgH="393529" progId="Equation.3">
                  <p:embed/>
                </p:oleObj>
              </mc:Choice>
              <mc:Fallback>
                <p:oleObj name="Equation" r:id="rId8" imgW="698197"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4300" y="4292600"/>
                        <a:ext cx="12176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28"/>
          <p:cNvSpPr txBox="1"/>
          <p:nvPr/>
        </p:nvSpPr>
        <p:spPr>
          <a:xfrm>
            <a:off x="44450" y="5099050"/>
            <a:ext cx="8712200" cy="1570038"/>
          </a:xfrm>
          <a:prstGeom prst="rect">
            <a:avLst/>
          </a:prstGeom>
          <a:noFill/>
        </p:spPr>
        <p:txBody>
          <a:bodyPr>
            <a:spAutoFit/>
          </a:bodyPr>
          <a:lstStyle/>
          <a:p>
            <a:pPr algn="just">
              <a:defRPr/>
            </a:pPr>
            <a:r>
              <a:rPr lang="it-IT" sz="1600" dirty="0">
                <a:latin typeface="+mn-lt"/>
                <a:cs typeface="Arial" charset="0"/>
              </a:rPr>
              <a:t>E quando non è presente la generazione di calore (A=0)</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9946" name="Object 12"/>
          <p:cNvGraphicFramePr>
            <a:graphicFrameLocks noChangeAspect="1"/>
          </p:cNvGraphicFramePr>
          <p:nvPr/>
        </p:nvGraphicFramePr>
        <p:xfrm>
          <a:off x="3851275" y="5649913"/>
          <a:ext cx="1366838" cy="731837"/>
        </p:xfrm>
        <a:graphic>
          <a:graphicData uri="http://schemas.openxmlformats.org/presentationml/2006/ole">
            <mc:AlternateContent xmlns:mc="http://schemas.openxmlformats.org/markup-compatibility/2006">
              <mc:Choice xmlns:v="urn:schemas-microsoft-com:vml" Requires="v">
                <p:oleObj spid="_x0000_s170005" name="Equation" r:id="rId10" imgW="736280" imgH="393529" progId="Equation.3">
                  <p:embed/>
                </p:oleObj>
              </mc:Choice>
              <mc:Fallback>
                <p:oleObj name="Equation" r:id="rId10" imgW="736280" imgH="39352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1275" y="5649913"/>
                        <a:ext cx="13668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p:cNvSpPr txBox="1"/>
          <p:nvPr/>
        </p:nvSpPr>
        <p:spPr>
          <a:xfrm>
            <a:off x="5651500" y="5589588"/>
            <a:ext cx="2366963" cy="338137"/>
          </a:xfrm>
          <a:prstGeom prst="rect">
            <a:avLst/>
          </a:prstGeom>
          <a:noFill/>
        </p:spPr>
        <p:txBody>
          <a:bodyPr wrap="none">
            <a:spAutoFit/>
          </a:bodyPr>
          <a:lstStyle/>
          <a:p>
            <a:pPr>
              <a:defRPr/>
            </a:pPr>
            <a:r>
              <a:rPr lang="it-IT" sz="1600" dirty="0">
                <a:solidFill>
                  <a:srgbClr val="FF0000"/>
                </a:solidFill>
                <a:latin typeface="+mn-lt"/>
                <a:cs typeface="Arial" charset="0"/>
              </a:rPr>
              <a:t>Equazione della diffusione</a:t>
            </a:r>
          </a:p>
        </p:txBody>
      </p:sp>
    </p:spTree>
    <p:extLst>
      <p:ext uri="{BB962C8B-B14F-4D97-AF65-F5344CB8AC3E}">
        <p14:creationId xmlns:p14="http://schemas.microsoft.com/office/powerpoint/2010/main" val="16648227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D422611-3E6F-4C87-B2AE-6F2DB90CAEFB}"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24</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9" name="TextBox 18"/>
          <p:cNvSpPr txBox="1"/>
          <p:nvPr/>
        </p:nvSpPr>
        <p:spPr>
          <a:xfrm>
            <a:off x="0" y="3473449"/>
            <a:ext cx="9001125" cy="3292475"/>
          </a:xfrm>
          <a:prstGeom prst="rect">
            <a:avLst/>
          </a:prstGeom>
          <a:noFill/>
        </p:spPr>
        <p:txBody>
          <a:bodyPr>
            <a:spAutoFit/>
          </a:bodyPr>
          <a:lstStyle/>
          <a:p>
            <a:pPr algn="just">
              <a:defRPr/>
            </a:pPr>
            <a:r>
              <a:rPr lang="it-IT" sz="1600" dirty="0">
                <a:latin typeface="+mn-lt"/>
                <a:cs typeface="Arial" charset="0"/>
              </a:rPr>
              <a:t>Per trovare </a:t>
            </a:r>
            <a:r>
              <a:rPr lang="it-IT" sz="1600" dirty="0">
                <a:solidFill>
                  <a:srgbClr val="0070C0"/>
                </a:solidFill>
                <a:latin typeface="+mn-lt"/>
                <a:cs typeface="Arial" charset="0"/>
              </a:rPr>
              <a:t>T(z)</a:t>
            </a:r>
            <a:r>
              <a:rPr lang="it-IT" sz="1600" dirty="0">
                <a:latin typeface="+mn-lt"/>
                <a:cs typeface="Arial" charset="0"/>
              </a:rPr>
              <a:t> dobbiamo integrare l’equazione due volte e determinare due costanti di integrazione (mediante due condizioni al contorno). Assumendo la superficie libera a </a:t>
            </a:r>
            <a:r>
              <a:rPr lang="it-IT" sz="1600" dirty="0">
                <a:solidFill>
                  <a:srgbClr val="0070C0"/>
                </a:solidFill>
                <a:latin typeface="+mn-lt"/>
                <a:cs typeface="Arial" charset="0"/>
              </a:rPr>
              <a:t>z=0</a:t>
            </a:r>
            <a:r>
              <a:rPr lang="it-IT" sz="1600" dirty="0">
                <a:latin typeface="+mn-lt"/>
                <a:cs typeface="Arial" charset="0"/>
              </a:rPr>
              <a:t>, le due condizioni possono essere:</a:t>
            </a:r>
          </a:p>
          <a:p>
            <a:pPr algn="just">
              <a:defRPr/>
            </a:pPr>
            <a:endParaRPr lang="it-IT" sz="1600" dirty="0">
              <a:latin typeface="+mn-lt"/>
              <a:cs typeface="Arial" charset="0"/>
            </a:endParaRPr>
          </a:p>
          <a:p>
            <a:pPr marL="342900" indent="-342900" algn="just">
              <a:buFontTx/>
              <a:buAutoNum type="arabicPeriod"/>
              <a:defRPr/>
            </a:pPr>
            <a:r>
              <a:rPr lang="it-IT" sz="1600" i="1" dirty="0">
                <a:latin typeface="+mn-lt"/>
                <a:cs typeface="Arial" charset="0"/>
              </a:rPr>
              <a:t>T=0</a:t>
            </a:r>
            <a:r>
              <a:rPr lang="it-IT" sz="1600" dirty="0">
                <a:latin typeface="+mn-lt"/>
                <a:cs typeface="Arial" charset="0"/>
              </a:rPr>
              <a:t>	per z=0</a:t>
            </a:r>
          </a:p>
          <a:p>
            <a:pPr marL="342900" indent="-342900" algn="just">
              <a:buFontTx/>
              <a:buAutoNum type="arabicPeriod"/>
              <a:defRPr/>
            </a:pPr>
            <a:r>
              <a:rPr lang="it-IT" sz="1600" i="1" dirty="0">
                <a:latin typeface="+mn-lt"/>
                <a:cs typeface="Arial" charset="0"/>
              </a:rPr>
              <a:t>q=-q</a:t>
            </a:r>
            <a:r>
              <a:rPr lang="it-IT" sz="1600" i="1" baseline="-25000" dirty="0">
                <a:latin typeface="+mn-lt"/>
                <a:cs typeface="Arial" charset="0"/>
              </a:rPr>
              <a:t>0</a:t>
            </a:r>
            <a:r>
              <a:rPr lang="it-IT" sz="1600" i="1" dirty="0">
                <a:latin typeface="+mn-lt"/>
                <a:cs typeface="Arial" charset="0"/>
              </a:rPr>
              <a:t>=-k∂T/∂z</a:t>
            </a:r>
            <a:r>
              <a:rPr lang="it-IT" sz="1600" dirty="0">
                <a:latin typeface="+mn-lt"/>
                <a:cs typeface="Arial" charset="0"/>
              </a:rPr>
              <a:t>	per z=0</a:t>
            </a:r>
          </a:p>
          <a:p>
            <a:pPr marL="342900" indent="-342900" algn="just">
              <a:defRPr/>
            </a:pPr>
            <a:endParaRPr lang="it-IT" sz="1600" dirty="0">
              <a:latin typeface="+mn-lt"/>
              <a:cs typeface="Arial" charset="0"/>
            </a:endParaRPr>
          </a:p>
          <a:p>
            <a:pPr marL="342900" indent="-342900" algn="just">
              <a:defRPr/>
            </a:pPr>
            <a:r>
              <a:rPr lang="it-IT" sz="1600" dirty="0">
                <a:latin typeface="+mn-lt"/>
                <a:cs typeface="Arial" charset="0"/>
              </a:rPr>
              <a:t>Integrando una volta otteniamo</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24" name="TextBox 23"/>
          <p:cNvSpPr txBox="1"/>
          <p:nvPr/>
        </p:nvSpPr>
        <p:spPr>
          <a:xfrm>
            <a:off x="34925" y="1484313"/>
            <a:ext cx="9001125" cy="2554287"/>
          </a:xfrm>
          <a:prstGeom prst="rect">
            <a:avLst/>
          </a:prstGeom>
          <a:noFill/>
        </p:spPr>
        <p:txBody>
          <a:bodyPr>
            <a:spAutoFit/>
          </a:bodyPr>
          <a:lstStyle/>
          <a:p>
            <a:pPr algn="just">
              <a:defRPr/>
            </a:pPr>
            <a:r>
              <a:rPr lang="it-IT" sz="1600" dirty="0">
                <a:latin typeface="+mn-lt"/>
                <a:cs typeface="Arial" charset="0"/>
              </a:rPr>
              <a:t>La curva indicante la variazione della temperatura con la profondità è detta </a:t>
            </a:r>
            <a:r>
              <a:rPr lang="it-IT" sz="1600" dirty="0">
                <a:solidFill>
                  <a:srgbClr val="FF0000"/>
                </a:solidFill>
                <a:latin typeface="+mn-lt"/>
                <a:cs typeface="Arial" charset="0"/>
              </a:rPr>
              <a:t>geoterma</a:t>
            </a:r>
            <a:r>
              <a:rPr lang="it-IT" sz="1600" dirty="0">
                <a:latin typeface="+mn-lt"/>
                <a:cs typeface="Arial" charset="0"/>
              </a:rPr>
              <a:t>. Le temperatura in una colonna di roccia dipenderà da fattori </a:t>
            </a:r>
            <a:r>
              <a:rPr lang="it-IT" sz="1600" dirty="0">
                <a:solidFill>
                  <a:srgbClr val="0070C0"/>
                </a:solidFill>
                <a:latin typeface="+mn-lt"/>
                <a:cs typeface="Arial" charset="0"/>
              </a:rPr>
              <a:t>interni </a:t>
            </a:r>
            <a:r>
              <a:rPr lang="it-IT" sz="1600" dirty="0">
                <a:latin typeface="+mn-lt"/>
                <a:cs typeface="Arial" charset="0"/>
              </a:rPr>
              <a:t>(conduttività, calore specifico, densità, generazione di calore) ed </a:t>
            </a:r>
            <a:r>
              <a:rPr lang="it-IT" sz="1600" dirty="0">
                <a:solidFill>
                  <a:srgbClr val="0070C0"/>
                </a:solidFill>
                <a:latin typeface="+mn-lt"/>
                <a:cs typeface="Arial" charset="0"/>
              </a:rPr>
              <a:t>esterni</a:t>
            </a:r>
            <a:r>
              <a:rPr lang="it-IT" sz="1600" dirty="0">
                <a:latin typeface="+mn-lt"/>
                <a:cs typeface="Arial" charset="0"/>
              </a:rPr>
              <a:t> (flusso di calore alla base, temperatura di superficie, eventuali erosioni e deposizioni). Per un flusso di calore costante, la colonna raggiunge un equilibrio termico (</a:t>
            </a:r>
            <a:r>
              <a:rPr lang="it-IT" sz="1600" i="1" dirty="0">
                <a:solidFill>
                  <a:srgbClr val="0070C0"/>
                </a:solidFill>
                <a:latin typeface="+mn-lt"/>
                <a:cs typeface="Arial" charset="0"/>
              </a:rPr>
              <a:t>∂T/∂t=0</a:t>
            </a:r>
            <a:r>
              <a:rPr lang="it-IT" sz="1600" dirty="0">
                <a:latin typeface="+mn-lt"/>
                <a:cs typeface="Arial" charset="0"/>
              </a:rPr>
              <a:t>), per cui</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29" name="TextBox 28"/>
          <p:cNvSpPr txBox="1"/>
          <p:nvPr/>
        </p:nvSpPr>
        <p:spPr>
          <a:xfrm>
            <a:off x="34925" y="5681628"/>
            <a:ext cx="8929688" cy="1570038"/>
          </a:xfrm>
          <a:prstGeom prst="rect">
            <a:avLst/>
          </a:prstGeom>
          <a:noFill/>
        </p:spPr>
        <p:txBody>
          <a:bodyPr>
            <a:spAutoFit/>
          </a:bodyPr>
          <a:lstStyle/>
          <a:p>
            <a:pPr algn="just">
              <a:defRPr/>
            </a:pPr>
            <a:r>
              <a:rPr lang="it-IT" sz="1600" dirty="0">
                <a:latin typeface="+mn-lt"/>
                <a:cs typeface="Arial" charset="0"/>
              </a:rPr>
              <a:t>Dalla seconda condizione al contorno </a:t>
            </a:r>
            <a:r>
              <a:rPr lang="it-IT" sz="1600" i="1" dirty="0">
                <a:latin typeface="+mn-lt"/>
                <a:cs typeface="Arial" charset="0"/>
              </a:rPr>
              <a:t>∂T/∂z=q</a:t>
            </a:r>
            <a:r>
              <a:rPr lang="it-IT" sz="1600" i="1" baseline="-25000" dirty="0">
                <a:latin typeface="+mn-lt"/>
                <a:cs typeface="Arial" charset="0"/>
              </a:rPr>
              <a:t>0</a:t>
            </a:r>
            <a:r>
              <a:rPr lang="it-IT" sz="1600" i="1" dirty="0">
                <a:latin typeface="+mn-lt"/>
                <a:cs typeface="Arial" charset="0"/>
              </a:rPr>
              <a:t>/k </a:t>
            </a:r>
            <a:r>
              <a:rPr lang="it-IT" sz="1600" dirty="0">
                <a:latin typeface="+mn-lt"/>
                <a:cs typeface="Arial" charset="0"/>
              </a:rPr>
              <a:t>otteniamo </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31" name="TextBox 30"/>
          <p:cNvSpPr txBox="1"/>
          <p:nvPr/>
        </p:nvSpPr>
        <p:spPr>
          <a:xfrm>
            <a:off x="3203575" y="981075"/>
            <a:ext cx="2370138" cy="338138"/>
          </a:xfrm>
          <a:prstGeom prst="rect">
            <a:avLst/>
          </a:prstGeom>
          <a:noFill/>
        </p:spPr>
        <p:txBody>
          <a:bodyPr wrap="none">
            <a:spAutoFit/>
          </a:bodyPr>
          <a:lstStyle/>
          <a:p>
            <a:pPr>
              <a:defRPr/>
            </a:pPr>
            <a:r>
              <a:rPr lang="it-IT" sz="1600" dirty="0">
                <a:solidFill>
                  <a:srgbClr val="FF0000"/>
                </a:solidFill>
                <a:latin typeface="+mn-lt"/>
                <a:cs typeface="Arial" charset="0"/>
              </a:rPr>
              <a:t>GEOTERME DI EQUILIBRIO</a:t>
            </a:r>
          </a:p>
        </p:txBody>
      </p:sp>
      <p:graphicFrame>
        <p:nvGraphicFramePr>
          <p:cNvPr id="41991" name="Object 6"/>
          <p:cNvGraphicFramePr>
            <a:graphicFrameLocks noChangeAspect="1"/>
          </p:cNvGraphicFramePr>
          <p:nvPr/>
        </p:nvGraphicFramePr>
        <p:xfrm>
          <a:off x="3708400" y="2565400"/>
          <a:ext cx="1331913" cy="812800"/>
        </p:xfrm>
        <a:graphic>
          <a:graphicData uri="http://schemas.openxmlformats.org/presentationml/2006/ole">
            <mc:AlternateContent xmlns:mc="http://schemas.openxmlformats.org/markup-compatibility/2006">
              <mc:Choice xmlns:v="urn:schemas-microsoft-com:vml" Requires="v">
                <p:oleObj spid="_x0000_s171026" name="Equation" r:id="rId4" imgW="685800" imgH="419100" progId="Equation.3">
                  <p:embed/>
                </p:oleObj>
              </mc:Choice>
              <mc:Fallback>
                <p:oleObj name="Equation" r:id="rId4" imgW="6858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2565400"/>
                        <a:ext cx="13319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92" name="Object 7"/>
          <p:cNvGraphicFramePr>
            <a:graphicFrameLocks noChangeAspect="1"/>
          </p:cNvGraphicFramePr>
          <p:nvPr>
            <p:extLst/>
          </p:nvPr>
        </p:nvGraphicFramePr>
        <p:xfrm>
          <a:off x="3347864" y="4983480"/>
          <a:ext cx="1512887" cy="615950"/>
        </p:xfrm>
        <a:graphic>
          <a:graphicData uri="http://schemas.openxmlformats.org/presentationml/2006/ole">
            <mc:AlternateContent xmlns:mc="http://schemas.openxmlformats.org/markup-compatibility/2006">
              <mc:Choice xmlns:v="urn:schemas-microsoft-com:vml" Requires="v">
                <p:oleObj spid="_x0000_s171027" name="Equation" r:id="rId6" imgW="965200" imgH="393700" progId="Equation.3">
                  <p:embed/>
                </p:oleObj>
              </mc:Choice>
              <mc:Fallback>
                <p:oleObj name="Equation" r:id="rId6" imgW="9652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4983480"/>
                        <a:ext cx="15128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93" name="Object 8"/>
          <p:cNvGraphicFramePr>
            <a:graphicFrameLocks noChangeAspect="1"/>
          </p:cNvGraphicFramePr>
          <p:nvPr>
            <p:extLst/>
          </p:nvPr>
        </p:nvGraphicFramePr>
        <p:xfrm>
          <a:off x="5436096" y="5517232"/>
          <a:ext cx="792163" cy="661988"/>
        </p:xfrm>
        <a:graphic>
          <a:graphicData uri="http://schemas.openxmlformats.org/presentationml/2006/ole">
            <mc:AlternateContent xmlns:mc="http://schemas.openxmlformats.org/markup-compatibility/2006">
              <mc:Choice xmlns:v="urn:schemas-microsoft-com:vml" Requires="v">
                <p:oleObj spid="_x0000_s171028" name="Equation" r:id="rId8" imgW="469696" imgH="393529" progId="Equation.3">
                  <p:embed/>
                </p:oleObj>
              </mc:Choice>
              <mc:Fallback>
                <p:oleObj name="Equation" r:id="rId8" imgW="469696"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6096" y="5517232"/>
                        <a:ext cx="7921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7"/>
          <p:cNvGraphicFramePr>
            <a:graphicFrameLocks noChangeAspect="1"/>
          </p:cNvGraphicFramePr>
          <p:nvPr>
            <p:extLst/>
          </p:nvPr>
        </p:nvGraphicFramePr>
        <p:xfrm>
          <a:off x="6754813" y="5549900"/>
          <a:ext cx="1612900" cy="615950"/>
        </p:xfrm>
        <a:graphic>
          <a:graphicData uri="http://schemas.openxmlformats.org/presentationml/2006/ole">
            <mc:AlternateContent xmlns:mc="http://schemas.openxmlformats.org/markup-compatibility/2006">
              <mc:Choice xmlns:v="urn:schemas-microsoft-com:vml" Requires="v">
                <p:oleObj spid="_x0000_s171029" name="Equation" r:id="rId10" imgW="1028520" imgH="393480" progId="Equation.3">
                  <p:embed/>
                </p:oleObj>
              </mc:Choice>
              <mc:Fallback>
                <p:oleObj name="Equation" r:id="rId10" imgW="1028520" imgH="393480" progId="Equation.3">
                  <p:embed/>
                  <p:pic>
                    <p:nvPicPr>
                      <p:cNvPr id="0" name=""/>
                      <p:cNvPicPr>
                        <a:picLocks noChangeAspect="1" noChangeArrowheads="1"/>
                      </p:cNvPicPr>
                      <p:nvPr/>
                    </p:nvPicPr>
                    <p:blipFill>
                      <a:blip r:embed="rId11"/>
                      <a:srcRect/>
                      <a:stretch>
                        <a:fillRect/>
                      </a:stretch>
                    </p:blipFill>
                    <p:spPr bwMode="auto">
                      <a:xfrm>
                        <a:off x="6754813" y="5549900"/>
                        <a:ext cx="1612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94794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479F525-1480-4F41-9200-44B028FCEFE2}"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25</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9" name="TextBox 18"/>
          <p:cNvSpPr txBox="1"/>
          <p:nvPr/>
        </p:nvSpPr>
        <p:spPr>
          <a:xfrm>
            <a:off x="107950" y="1557338"/>
            <a:ext cx="9001125" cy="1568450"/>
          </a:xfrm>
          <a:prstGeom prst="rect">
            <a:avLst/>
          </a:prstGeom>
          <a:noFill/>
        </p:spPr>
        <p:txBody>
          <a:bodyPr>
            <a:spAutoFit/>
          </a:bodyPr>
          <a:lstStyle/>
          <a:p>
            <a:pPr marL="342900" indent="-342900" algn="just">
              <a:defRPr/>
            </a:pPr>
            <a:r>
              <a:rPr lang="it-IT" sz="1600" dirty="0">
                <a:latin typeface="+mn-lt"/>
                <a:cs typeface="Arial" charset="0"/>
              </a:rPr>
              <a:t>Integrando nuovamente</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29" name="TextBox 28"/>
          <p:cNvSpPr txBox="1"/>
          <p:nvPr/>
        </p:nvSpPr>
        <p:spPr>
          <a:xfrm>
            <a:off x="34925" y="2636838"/>
            <a:ext cx="8929688" cy="1816100"/>
          </a:xfrm>
          <a:prstGeom prst="rect">
            <a:avLst/>
          </a:prstGeom>
          <a:noFill/>
        </p:spPr>
        <p:txBody>
          <a:bodyPr>
            <a:spAutoFit/>
          </a:bodyPr>
          <a:lstStyle/>
          <a:p>
            <a:pPr algn="just">
              <a:defRPr/>
            </a:pPr>
            <a:r>
              <a:rPr lang="it-IT" sz="1600" dirty="0">
                <a:latin typeface="+mn-lt"/>
                <a:cs typeface="Arial" charset="0"/>
              </a:rPr>
              <a:t>Dalla prima condizione al contorno T(0)=0 otteniamo </a:t>
            </a:r>
            <a:r>
              <a:rPr lang="it-IT" sz="1600" i="1" dirty="0">
                <a:latin typeface="+mn-lt"/>
                <a:cs typeface="Arial" charset="0"/>
              </a:rPr>
              <a:t>c</a:t>
            </a:r>
            <a:r>
              <a:rPr lang="it-IT" sz="1600" i="1" baseline="-25000" dirty="0">
                <a:latin typeface="+mn-lt"/>
                <a:cs typeface="Arial" charset="0"/>
              </a:rPr>
              <a:t>2</a:t>
            </a:r>
            <a:r>
              <a:rPr lang="it-IT" sz="1600" i="1" dirty="0">
                <a:latin typeface="+mn-lt"/>
                <a:cs typeface="Arial" charset="0"/>
              </a:rPr>
              <a:t>=0.</a:t>
            </a:r>
          </a:p>
          <a:p>
            <a:pPr algn="just">
              <a:defRPr/>
            </a:pPr>
            <a:r>
              <a:rPr lang="it-IT" sz="1600" dirty="0">
                <a:latin typeface="+mn-lt"/>
                <a:cs typeface="Arial" charset="0"/>
              </a:rPr>
              <a:t>La temperatura nella colonna di roccia è data quindi da</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44037" name="Object 5"/>
          <p:cNvGraphicFramePr>
            <a:graphicFrameLocks noChangeAspect="1"/>
          </p:cNvGraphicFramePr>
          <p:nvPr>
            <p:extLst/>
          </p:nvPr>
        </p:nvGraphicFramePr>
        <p:xfrm>
          <a:off x="3378199" y="1779588"/>
          <a:ext cx="2519363" cy="635000"/>
        </p:xfrm>
        <a:graphic>
          <a:graphicData uri="http://schemas.openxmlformats.org/presentationml/2006/ole">
            <mc:AlternateContent xmlns:mc="http://schemas.openxmlformats.org/markup-compatibility/2006">
              <mc:Choice xmlns:v="urn:schemas-microsoft-com:vml" Requires="v">
                <p:oleObj spid="_x0000_s172046" name="Equation" r:id="rId4" imgW="1562100" imgH="393700" progId="Equation.3">
                  <p:embed/>
                </p:oleObj>
              </mc:Choice>
              <mc:Fallback>
                <p:oleObj name="Equation" r:id="rId4" imgW="15621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199" y="1779588"/>
                        <a:ext cx="25193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8" name="Object 6"/>
          <p:cNvGraphicFramePr>
            <a:graphicFrameLocks noChangeAspect="1"/>
          </p:cNvGraphicFramePr>
          <p:nvPr/>
        </p:nvGraphicFramePr>
        <p:xfrm>
          <a:off x="3551238" y="3429000"/>
          <a:ext cx="2173287" cy="647700"/>
        </p:xfrm>
        <a:graphic>
          <a:graphicData uri="http://schemas.openxmlformats.org/presentationml/2006/ole">
            <mc:AlternateContent xmlns:mc="http://schemas.openxmlformats.org/markup-compatibility/2006">
              <mc:Choice xmlns:v="urn:schemas-microsoft-com:vml" Requires="v">
                <p:oleObj spid="_x0000_s172047" name="Equation" r:id="rId6" imgW="1320227" imgH="393529" progId="Equation.3">
                  <p:embed/>
                </p:oleObj>
              </mc:Choice>
              <mc:Fallback>
                <p:oleObj name="Equation" r:id="rId6" imgW="1320227"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238" y="3429000"/>
                        <a:ext cx="2173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107950" y="4349750"/>
            <a:ext cx="8928100" cy="1816100"/>
          </a:xfrm>
          <a:prstGeom prst="rect">
            <a:avLst/>
          </a:prstGeom>
          <a:noFill/>
        </p:spPr>
        <p:txBody>
          <a:bodyPr>
            <a:spAutoFit/>
          </a:bodyPr>
          <a:lstStyle/>
          <a:p>
            <a:pPr algn="just">
              <a:defRPr/>
            </a:pPr>
            <a:r>
              <a:rPr lang="it-IT" sz="1600" dirty="0">
                <a:latin typeface="+mn-lt"/>
                <a:cs typeface="Arial" charset="0"/>
              </a:rPr>
              <a:t>Nel caso la seconda condizione al contorno assegni un dato flusso di calore alla base della colonna </a:t>
            </a:r>
            <a:r>
              <a:rPr lang="it-IT" sz="1600" i="1" dirty="0">
                <a:solidFill>
                  <a:srgbClr val="0070C0"/>
                </a:solidFill>
                <a:latin typeface="+mn-lt"/>
                <a:cs typeface="Arial" charset="0"/>
              </a:rPr>
              <a:t>q(z=d)=-q</a:t>
            </a:r>
            <a:r>
              <a:rPr lang="it-IT" sz="1600" i="1" baseline="-25000" dirty="0">
                <a:solidFill>
                  <a:srgbClr val="0070C0"/>
                </a:solidFill>
                <a:latin typeface="+mn-lt"/>
                <a:cs typeface="Arial" charset="0"/>
              </a:rPr>
              <a:t>d</a:t>
            </a:r>
            <a:r>
              <a:rPr lang="it-IT" sz="1600" dirty="0">
                <a:latin typeface="+mn-lt"/>
                <a:cs typeface="Arial" charset="0"/>
              </a:rPr>
              <a:t>, la geoterma sarà data da</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44040" name="Object 7"/>
          <p:cNvGraphicFramePr>
            <a:graphicFrameLocks noChangeAspect="1"/>
          </p:cNvGraphicFramePr>
          <p:nvPr/>
        </p:nvGraphicFramePr>
        <p:xfrm>
          <a:off x="3284538" y="5332413"/>
          <a:ext cx="2800350" cy="688975"/>
        </p:xfrm>
        <a:graphic>
          <a:graphicData uri="http://schemas.openxmlformats.org/presentationml/2006/ole">
            <mc:AlternateContent xmlns:mc="http://schemas.openxmlformats.org/markup-compatibility/2006">
              <mc:Choice xmlns:v="urn:schemas-microsoft-com:vml" Requires="v">
                <p:oleObj spid="_x0000_s172048" name="Equation" r:id="rId8" imgW="1752600" imgH="431800" progId="Equation.3">
                  <p:embed/>
                </p:oleObj>
              </mc:Choice>
              <mc:Fallback>
                <p:oleObj name="Equation" r:id="rId8" imgW="1752600" imgH="431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4538" y="5332413"/>
                        <a:ext cx="28003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05212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AFEC770-78FD-42B7-82F3-81A147231D11}"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26</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31" name="TextBox 30"/>
          <p:cNvSpPr txBox="1"/>
          <p:nvPr/>
        </p:nvSpPr>
        <p:spPr>
          <a:xfrm>
            <a:off x="107950" y="1187450"/>
            <a:ext cx="8928100" cy="585788"/>
          </a:xfrm>
          <a:prstGeom prst="rect">
            <a:avLst/>
          </a:prstGeom>
          <a:noFill/>
        </p:spPr>
        <p:txBody>
          <a:bodyPr>
            <a:spAutoFit/>
          </a:bodyPr>
          <a:lstStyle/>
          <a:p>
            <a:pPr>
              <a:defRPr/>
            </a:pPr>
            <a:r>
              <a:rPr lang="it-IT" sz="1600" dirty="0">
                <a:solidFill>
                  <a:srgbClr val="FF0000"/>
                </a:solidFill>
                <a:latin typeface="+mn-lt"/>
                <a:cs typeface="Arial" charset="0"/>
              </a:rPr>
              <a:t>Variazioni della geoterma per variazioni di conduttività, generazione radioattiva di calore, flusso di calore alla base</a:t>
            </a:r>
          </a:p>
        </p:txBody>
      </p:sp>
      <p:pic>
        <p:nvPicPr>
          <p:cNvPr id="460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700808"/>
            <a:ext cx="4824412"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214313" y="4797425"/>
            <a:ext cx="8929687" cy="2800350"/>
          </a:xfrm>
          <a:prstGeom prst="rect">
            <a:avLst/>
          </a:prstGeom>
          <a:noFill/>
        </p:spPr>
        <p:txBody>
          <a:bodyPr>
            <a:spAutoFit/>
          </a:bodyPr>
          <a:lstStyle/>
          <a:p>
            <a:pPr algn="just">
              <a:defRPr/>
            </a:pPr>
            <a:r>
              <a:rPr lang="it-IT" sz="1600" dirty="0">
                <a:latin typeface="+mn-lt"/>
                <a:cs typeface="Arial" charset="0"/>
              </a:rPr>
              <a:t>Geoterme di equilibrio calcolate dall’eq (*) per una colonna di roccia spessa 50 km. </a:t>
            </a:r>
            <a:r>
              <a:rPr lang="it-IT" sz="1600" dirty="0">
                <a:solidFill>
                  <a:srgbClr val="FF0000"/>
                </a:solidFill>
                <a:latin typeface="+mn-lt"/>
                <a:cs typeface="Arial" charset="0"/>
              </a:rPr>
              <a:t>Curva a</a:t>
            </a:r>
            <a:r>
              <a:rPr lang="it-IT" sz="1600" dirty="0">
                <a:latin typeface="+mn-lt"/>
                <a:cs typeface="Arial" charset="0"/>
              </a:rPr>
              <a:t>: modello standard con conduttività </a:t>
            </a:r>
            <a:r>
              <a:rPr lang="it-IT" sz="1600" dirty="0">
                <a:solidFill>
                  <a:srgbClr val="00B0F0"/>
                </a:solidFill>
                <a:latin typeface="+mn-lt"/>
                <a:cs typeface="Arial" charset="0"/>
              </a:rPr>
              <a:t>2.5 Wm</a:t>
            </a:r>
            <a:r>
              <a:rPr lang="it-IT" sz="1600" baseline="30000" dirty="0">
                <a:solidFill>
                  <a:srgbClr val="00B0F0"/>
                </a:solidFill>
                <a:latin typeface="+mn-lt"/>
                <a:cs typeface="Arial" charset="0"/>
              </a:rPr>
              <a:t>-1</a:t>
            </a:r>
            <a:r>
              <a:rPr lang="it-IT" sz="1600" dirty="0">
                <a:solidFill>
                  <a:srgbClr val="00B0F0"/>
                </a:solidFill>
                <a:latin typeface="+mn-lt"/>
                <a:cs typeface="Arial" charset="0"/>
              </a:rPr>
              <a:t>°C</a:t>
            </a:r>
            <a:r>
              <a:rPr lang="it-IT" sz="1600" baseline="30000" dirty="0">
                <a:solidFill>
                  <a:srgbClr val="00B0F0"/>
                </a:solidFill>
                <a:latin typeface="+mn-lt"/>
                <a:cs typeface="Arial" charset="0"/>
              </a:rPr>
              <a:t>-1</a:t>
            </a:r>
            <a:r>
              <a:rPr lang="it-IT" sz="1600" dirty="0">
                <a:latin typeface="+mn-lt"/>
                <a:cs typeface="Arial" charset="0"/>
              </a:rPr>
              <a:t>, generazione di calore radioattiva </a:t>
            </a:r>
            <a:r>
              <a:rPr lang="it-IT" sz="1600" dirty="0">
                <a:solidFill>
                  <a:srgbClr val="00B0F0"/>
                </a:solidFill>
                <a:latin typeface="+mn-lt"/>
                <a:cs typeface="Arial" charset="0"/>
              </a:rPr>
              <a:t>1.25</a:t>
            </a:r>
            <a:r>
              <a:rPr lang="el-GR" sz="1600" dirty="0">
                <a:solidFill>
                  <a:srgbClr val="00B0F0"/>
                </a:solidFill>
                <a:latin typeface="+mn-lt"/>
                <a:cs typeface="Arial" charset="0"/>
              </a:rPr>
              <a:t>μ</a:t>
            </a:r>
            <a:r>
              <a:rPr lang="it-IT" sz="1600" dirty="0">
                <a:solidFill>
                  <a:srgbClr val="00B0F0"/>
                </a:solidFill>
                <a:latin typeface="+mn-lt"/>
                <a:cs typeface="Arial" charset="0"/>
              </a:rPr>
              <a:t>Wm</a:t>
            </a:r>
            <a:r>
              <a:rPr lang="it-IT" sz="1600" baseline="30000" dirty="0">
                <a:solidFill>
                  <a:srgbClr val="00B0F0"/>
                </a:solidFill>
                <a:latin typeface="+mn-lt"/>
                <a:cs typeface="Arial" charset="0"/>
              </a:rPr>
              <a:t>-3</a:t>
            </a:r>
            <a:r>
              <a:rPr lang="it-IT" sz="1600" dirty="0">
                <a:solidFill>
                  <a:srgbClr val="00B0F0"/>
                </a:solidFill>
                <a:latin typeface="+mn-lt"/>
                <a:cs typeface="Arial" charset="0"/>
              </a:rPr>
              <a:t> </a:t>
            </a:r>
            <a:r>
              <a:rPr lang="it-IT" sz="1600" dirty="0">
                <a:latin typeface="+mn-lt"/>
                <a:cs typeface="Arial" charset="0"/>
              </a:rPr>
              <a:t>e flusso di calore alla base </a:t>
            </a:r>
            <a:r>
              <a:rPr lang="it-IT" sz="1600" dirty="0">
                <a:solidFill>
                  <a:srgbClr val="00B0F0"/>
                </a:solidFill>
                <a:latin typeface="+mn-lt"/>
                <a:cs typeface="Arial" charset="0"/>
              </a:rPr>
              <a:t>21x10</a:t>
            </a:r>
            <a:r>
              <a:rPr lang="it-IT" sz="1600" baseline="30000" dirty="0">
                <a:solidFill>
                  <a:srgbClr val="00B0F0"/>
                </a:solidFill>
                <a:latin typeface="+mn-lt"/>
                <a:cs typeface="Arial" charset="0"/>
              </a:rPr>
              <a:t>-3</a:t>
            </a:r>
            <a:r>
              <a:rPr lang="it-IT" sz="1600" dirty="0">
                <a:solidFill>
                  <a:srgbClr val="00B0F0"/>
                </a:solidFill>
                <a:latin typeface="+mn-lt"/>
                <a:cs typeface="Arial" charset="0"/>
              </a:rPr>
              <a:t>Wm</a:t>
            </a:r>
            <a:r>
              <a:rPr lang="it-IT" sz="1600" baseline="30000" dirty="0">
                <a:solidFill>
                  <a:srgbClr val="00B0F0"/>
                </a:solidFill>
                <a:latin typeface="+mn-lt"/>
                <a:cs typeface="Arial" charset="0"/>
              </a:rPr>
              <a:t>-2</a:t>
            </a:r>
            <a:r>
              <a:rPr lang="it-IT" sz="1600" dirty="0">
                <a:latin typeface="+mn-lt"/>
                <a:cs typeface="Arial" charset="0"/>
              </a:rPr>
              <a:t>. </a:t>
            </a:r>
            <a:r>
              <a:rPr lang="it-IT" sz="1600" dirty="0">
                <a:solidFill>
                  <a:srgbClr val="FF0000"/>
                </a:solidFill>
                <a:latin typeface="+mn-lt"/>
                <a:cs typeface="Arial" charset="0"/>
              </a:rPr>
              <a:t>Curva b:</a:t>
            </a:r>
            <a:r>
              <a:rPr lang="it-IT" sz="1600" dirty="0">
                <a:latin typeface="+mn-lt"/>
                <a:cs typeface="Arial" charset="0"/>
              </a:rPr>
              <a:t> modello standard con conduttività diminuita a </a:t>
            </a:r>
            <a:r>
              <a:rPr lang="it-IT" sz="1600" dirty="0">
                <a:solidFill>
                  <a:srgbClr val="00B0F0"/>
                </a:solidFill>
                <a:latin typeface="+mn-lt"/>
                <a:cs typeface="Arial" charset="0"/>
              </a:rPr>
              <a:t>1.7 Wm</a:t>
            </a:r>
            <a:r>
              <a:rPr lang="it-IT" sz="1600" baseline="30000" dirty="0">
                <a:solidFill>
                  <a:srgbClr val="00B0F0"/>
                </a:solidFill>
                <a:latin typeface="+mn-lt"/>
                <a:cs typeface="Arial" charset="0"/>
              </a:rPr>
              <a:t>-1</a:t>
            </a:r>
            <a:r>
              <a:rPr lang="it-IT" sz="1600" dirty="0">
                <a:solidFill>
                  <a:srgbClr val="00B0F0"/>
                </a:solidFill>
                <a:latin typeface="+mn-lt"/>
                <a:cs typeface="Arial" charset="0"/>
              </a:rPr>
              <a:t>°C</a:t>
            </a:r>
            <a:r>
              <a:rPr lang="it-IT" sz="1600" baseline="30000" dirty="0">
                <a:solidFill>
                  <a:srgbClr val="00B0F0"/>
                </a:solidFill>
                <a:latin typeface="+mn-lt"/>
                <a:cs typeface="Arial" charset="0"/>
              </a:rPr>
              <a:t>-1</a:t>
            </a:r>
            <a:r>
              <a:rPr lang="it-IT" sz="1600" dirty="0">
                <a:latin typeface="+mn-lt"/>
                <a:cs typeface="Arial" charset="0"/>
              </a:rPr>
              <a:t>. </a:t>
            </a:r>
            <a:r>
              <a:rPr lang="it-IT" sz="1600" dirty="0">
                <a:solidFill>
                  <a:srgbClr val="FF0000"/>
                </a:solidFill>
                <a:latin typeface="+mn-lt"/>
                <a:cs typeface="Arial" charset="0"/>
              </a:rPr>
              <a:t>Curva c</a:t>
            </a:r>
            <a:r>
              <a:rPr lang="it-IT" sz="1600" dirty="0">
                <a:latin typeface="+mn-lt"/>
                <a:cs typeface="Arial" charset="0"/>
              </a:rPr>
              <a:t>: modello standard con generazione di calore radioattiva  aumentata a </a:t>
            </a:r>
            <a:r>
              <a:rPr lang="it-IT" sz="1600" dirty="0">
                <a:solidFill>
                  <a:srgbClr val="00B0F0"/>
                </a:solidFill>
                <a:latin typeface="+mn-lt"/>
                <a:cs typeface="Arial" charset="0"/>
              </a:rPr>
              <a:t>2.5</a:t>
            </a:r>
            <a:r>
              <a:rPr lang="el-GR" sz="1600" dirty="0">
                <a:solidFill>
                  <a:srgbClr val="00B0F0"/>
                </a:solidFill>
                <a:latin typeface="+mn-lt"/>
                <a:cs typeface="Arial" charset="0"/>
              </a:rPr>
              <a:t>μ</a:t>
            </a:r>
            <a:r>
              <a:rPr lang="it-IT" sz="1600" dirty="0">
                <a:solidFill>
                  <a:srgbClr val="00B0F0"/>
                </a:solidFill>
                <a:latin typeface="+mn-lt"/>
                <a:cs typeface="Arial" charset="0"/>
              </a:rPr>
              <a:t>Wm</a:t>
            </a:r>
            <a:r>
              <a:rPr lang="it-IT" sz="1600" baseline="30000" dirty="0">
                <a:solidFill>
                  <a:srgbClr val="00B0F0"/>
                </a:solidFill>
                <a:latin typeface="+mn-lt"/>
                <a:cs typeface="Arial" charset="0"/>
              </a:rPr>
              <a:t>-3</a:t>
            </a:r>
            <a:r>
              <a:rPr lang="it-IT" sz="1600" dirty="0">
                <a:solidFill>
                  <a:srgbClr val="00B0F0"/>
                </a:solidFill>
                <a:latin typeface="+mn-lt"/>
                <a:cs typeface="Arial" charset="0"/>
              </a:rPr>
              <a:t> </a:t>
            </a:r>
            <a:r>
              <a:rPr lang="it-IT" sz="1600" dirty="0">
                <a:latin typeface="+mn-lt"/>
                <a:cs typeface="Arial" charset="0"/>
              </a:rPr>
              <a:t>. </a:t>
            </a:r>
            <a:r>
              <a:rPr lang="it-IT" sz="1600" dirty="0">
                <a:solidFill>
                  <a:srgbClr val="FF0000"/>
                </a:solidFill>
                <a:latin typeface="+mn-lt"/>
                <a:cs typeface="Arial" charset="0"/>
              </a:rPr>
              <a:t>Curva d:</a:t>
            </a:r>
            <a:r>
              <a:rPr lang="it-IT" sz="1600" dirty="0">
                <a:latin typeface="+mn-lt"/>
                <a:cs typeface="Arial" charset="0"/>
              </a:rPr>
              <a:t> modello standard con flusso di calore alla base aumentato a </a:t>
            </a:r>
            <a:r>
              <a:rPr lang="it-IT" sz="1600" dirty="0">
                <a:solidFill>
                  <a:srgbClr val="00B0F0"/>
                </a:solidFill>
                <a:latin typeface="+mn-lt"/>
                <a:cs typeface="Arial" charset="0"/>
              </a:rPr>
              <a:t>42x10</a:t>
            </a:r>
            <a:r>
              <a:rPr lang="it-IT" sz="1600" baseline="30000" dirty="0">
                <a:solidFill>
                  <a:srgbClr val="00B0F0"/>
                </a:solidFill>
                <a:latin typeface="+mn-lt"/>
                <a:cs typeface="Arial" charset="0"/>
              </a:rPr>
              <a:t>-3</a:t>
            </a:r>
            <a:r>
              <a:rPr lang="it-IT" sz="1600" dirty="0">
                <a:solidFill>
                  <a:srgbClr val="00B0F0"/>
                </a:solidFill>
                <a:latin typeface="+mn-lt"/>
                <a:cs typeface="Arial" charset="0"/>
              </a:rPr>
              <a:t>Wm</a:t>
            </a:r>
            <a:r>
              <a:rPr lang="it-IT" sz="1600" baseline="30000" dirty="0">
                <a:solidFill>
                  <a:srgbClr val="00B0F0"/>
                </a:solidFill>
                <a:latin typeface="+mn-lt"/>
                <a:cs typeface="Arial" charset="0"/>
              </a:rPr>
              <a:t>-</a:t>
            </a:r>
            <a:r>
              <a:rPr lang="it-IT" sz="1600" baseline="30000" dirty="0">
                <a:latin typeface="+mn-lt"/>
                <a:cs typeface="Arial" charset="0"/>
              </a:rPr>
              <a:t>2</a:t>
            </a:r>
            <a:r>
              <a:rPr lang="it-IT" sz="1600" dirty="0">
                <a:latin typeface="+mn-lt"/>
                <a:cs typeface="Arial" charset="0"/>
              </a:rPr>
              <a:t>. </a:t>
            </a:r>
            <a:r>
              <a:rPr lang="it-IT" sz="1600" dirty="0">
                <a:solidFill>
                  <a:srgbClr val="FF0000"/>
                </a:solidFill>
                <a:latin typeface="+mn-lt"/>
                <a:cs typeface="Arial" charset="0"/>
              </a:rPr>
              <a:t>Curva e:</a:t>
            </a:r>
            <a:r>
              <a:rPr lang="it-IT" sz="1600" dirty="0">
                <a:latin typeface="+mn-lt"/>
                <a:cs typeface="Arial" charset="0"/>
              </a:rPr>
              <a:t> modello standard con flusso di calore alla base diminuito a </a:t>
            </a:r>
            <a:r>
              <a:rPr lang="it-IT" sz="1600" dirty="0">
                <a:solidFill>
                  <a:srgbClr val="00B0F0"/>
                </a:solidFill>
                <a:latin typeface="+mn-lt"/>
                <a:cs typeface="Arial" charset="0"/>
              </a:rPr>
              <a:t>10.5x10</a:t>
            </a:r>
            <a:r>
              <a:rPr lang="it-IT" sz="1600" baseline="30000" dirty="0">
                <a:solidFill>
                  <a:srgbClr val="00B0F0"/>
                </a:solidFill>
                <a:latin typeface="+mn-lt"/>
                <a:cs typeface="Arial" charset="0"/>
              </a:rPr>
              <a:t>-3</a:t>
            </a:r>
            <a:r>
              <a:rPr lang="it-IT" sz="1600" dirty="0">
                <a:solidFill>
                  <a:srgbClr val="00B0F0"/>
                </a:solidFill>
                <a:latin typeface="+mn-lt"/>
                <a:cs typeface="Arial" charset="0"/>
              </a:rPr>
              <a:t>Wm</a:t>
            </a:r>
            <a:r>
              <a:rPr lang="it-IT" sz="1600" baseline="30000" dirty="0">
                <a:solidFill>
                  <a:srgbClr val="00B0F0"/>
                </a:solidFill>
                <a:latin typeface="+mn-lt"/>
                <a:cs typeface="Arial" charset="0"/>
              </a:rPr>
              <a:t>-2</a:t>
            </a:r>
            <a:r>
              <a:rPr lang="it-IT" sz="1600" dirty="0">
                <a:latin typeface="+mn-lt"/>
                <a:cs typeface="Arial" charset="0"/>
              </a:rPr>
              <a:t>. (Da Nisbet e Fowler, 1982).</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46086" name="Object 6"/>
          <p:cNvGraphicFramePr>
            <a:graphicFrameLocks noChangeAspect="1"/>
          </p:cNvGraphicFramePr>
          <p:nvPr/>
        </p:nvGraphicFramePr>
        <p:xfrm>
          <a:off x="5322888" y="2816225"/>
          <a:ext cx="3641725" cy="854075"/>
        </p:xfrm>
        <a:graphic>
          <a:graphicData uri="http://schemas.openxmlformats.org/presentationml/2006/ole">
            <mc:AlternateContent xmlns:mc="http://schemas.openxmlformats.org/markup-compatibility/2006">
              <mc:Choice xmlns:v="urn:schemas-microsoft-com:vml" Requires="v">
                <p:oleObj spid="_x0000_s173062" name="Equation" r:id="rId5" imgW="1841500" imgH="431800" progId="Equation.3">
                  <p:embed/>
                </p:oleObj>
              </mc:Choice>
              <mc:Fallback>
                <p:oleObj name="Equation" r:id="rId5" imgW="18415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2888" y="2816225"/>
                        <a:ext cx="36417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758021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4438" y="981075"/>
            <a:ext cx="3814762" cy="338138"/>
          </a:xfrm>
          <a:prstGeom prst="rect">
            <a:avLst/>
          </a:prstGeom>
          <a:noFill/>
        </p:spPr>
        <p:txBody>
          <a:bodyPr>
            <a:spAutoFit/>
          </a:bodyPr>
          <a:lstStyle/>
          <a:p>
            <a:pPr algn="ctr">
              <a:defRPr/>
            </a:pPr>
            <a:r>
              <a:rPr lang="it-IT" sz="1600" dirty="0">
                <a:solidFill>
                  <a:srgbClr val="FF0000"/>
                </a:solidFill>
                <a:latin typeface="+mn-lt"/>
                <a:cs typeface="Arial" charset="0"/>
              </a:rPr>
              <a:t>Scala dei tempi nella conduzione di calore</a:t>
            </a:r>
          </a:p>
        </p:txBody>
      </p:sp>
      <p:sp>
        <p:nvSpPr>
          <p:cNvPr id="9" name="TextBox 8"/>
          <p:cNvSpPr txBox="1"/>
          <p:nvPr/>
        </p:nvSpPr>
        <p:spPr>
          <a:xfrm>
            <a:off x="107950" y="2420938"/>
            <a:ext cx="8929688" cy="2800350"/>
          </a:xfrm>
          <a:prstGeom prst="rect">
            <a:avLst/>
          </a:prstGeom>
          <a:noFill/>
        </p:spPr>
        <p:txBody>
          <a:bodyPr>
            <a:spAutoFit/>
          </a:bodyPr>
          <a:lstStyle/>
          <a:p>
            <a:pPr algn="just">
              <a:defRPr/>
            </a:pPr>
            <a:r>
              <a:rPr lang="it-IT" sz="1600" dirty="0">
                <a:latin typeface="+mn-lt"/>
                <a:cs typeface="Arial" charset="0"/>
              </a:rPr>
              <a:t>Strutture geologiche giovani come le catene montuose recenti non sono di solito in equilibrio termico. Siccome la conduzione delle rocce è piccola, ci vogliono parecchi milioni di anni per raggiungere un nuovo equilibrio termico.</a:t>
            </a:r>
          </a:p>
          <a:p>
            <a:pPr algn="just">
              <a:defRPr/>
            </a:pPr>
            <a:endParaRPr lang="en-GB" sz="1600" dirty="0">
              <a:latin typeface="+mn-lt"/>
              <a:cs typeface="Arial" charset="0"/>
            </a:endParaRPr>
          </a:p>
          <a:p>
            <a:pPr algn="just">
              <a:defRPr/>
            </a:pPr>
            <a:endParaRPr lang="en-GB" sz="1600" dirty="0">
              <a:latin typeface="+mn-lt"/>
              <a:cs typeface="Arial" charset="0"/>
            </a:endParaRPr>
          </a:p>
          <a:p>
            <a:pPr algn="just">
              <a:defRPr/>
            </a:pPr>
            <a:endParaRPr lang="en-GB"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Se nell’esempio precedente il flusso di calore passa da </a:t>
            </a:r>
            <a:r>
              <a:rPr lang="it-IT" sz="1600" dirty="0">
                <a:solidFill>
                  <a:srgbClr val="00B0F0"/>
                </a:solidFill>
                <a:latin typeface="+mn-lt"/>
                <a:cs typeface="Arial" charset="0"/>
              </a:rPr>
              <a:t>21 a 42x10</a:t>
            </a:r>
            <a:r>
              <a:rPr lang="it-IT" sz="1600" baseline="30000" dirty="0">
                <a:solidFill>
                  <a:srgbClr val="00B0F0"/>
                </a:solidFill>
                <a:latin typeface="+mn-lt"/>
                <a:cs typeface="Arial" charset="0"/>
              </a:rPr>
              <a:t>-3</a:t>
            </a:r>
            <a:r>
              <a:rPr lang="it-IT" sz="1600" dirty="0">
                <a:solidFill>
                  <a:srgbClr val="00B0F0"/>
                </a:solidFill>
                <a:latin typeface="+mn-lt"/>
                <a:cs typeface="Arial" charset="0"/>
              </a:rPr>
              <a:t> Wm</a:t>
            </a:r>
            <a:r>
              <a:rPr lang="it-IT" sz="1600" baseline="30000" dirty="0">
                <a:solidFill>
                  <a:srgbClr val="00B0F0"/>
                </a:solidFill>
                <a:latin typeface="+mn-lt"/>
                <a:cs typeface="Arial" charset="0"/>
              </a:rPr>
              <a:t>-2</a:t>
            </a:r>
            <a:r>
              <a:rPr lang="it-IT" sz="1600" dirty="0">
                <a:solidFill>
                  <a:srgbClr val="00B0F0"/>
                </a:solidFill>
                <a:latin typeface="+mn-lt"/>
                <a:cs typeface="Arial" charset="0"/>
              </a:rPr>
              <a:t> </a:t>
            </a:r>
            <a:r>
              <a:rPr lang="it-IT" sz="1600" dirty="0">
                <a:latin typeface="+mn-lt"/>
                <a:cs typeface="Arial" charset="0"/>
              </a:rPr>
              <a:t>(dalla curva a alla </a:t>
            </a:r>
            <a:r>
              <a:rPr lang="it-IT" sz="1600" dirty="0">
                <a:solidFill>
                  <a:srgbClr val="00B0F0"/>
                </a:solidFill>
                <a:latin typeface="+mn-lt"/>
                <a:cs typeface="Arial" charset="0"/>
              </a:rPr>
              <a:t>curve d</a:t>
            </a:r>
            <a:r>
              <a:rPr lang="it-IT" sz="1600" dirty="0">
                <a:latin typeface="+mn-lt"/>
                <a:cs typeface="Arial" charset="0"/>
              </a:rPr>
              <a:t>), la temperature nella colonna salirebbe lentamente. La temperatura iniziale a </a:t>
            </a:r>
            <a:r>
              <a:rPr lang="it-IT" sz="1600" dirty="0">
                <a:solidFill>
                  <a:srgbClr val="00B0F0"/>
                </a:solidFill>
                <a:latin typeface="+mn-lt"/>
                <a:cs typeface="Arial" charset="0"/>
              </a:rPr>
              <a:t>20 km </a:t>
            </a:r>
            <a:r>
              <a:rPr lang="it-IT" sz="1600" dirty="0">
                <a:latin typeface="+mn-lt"/>
                <a:cs typeface="Arial" charset="0"/>
              </a:rPr>
              <a:t>di profondità sarebbe </a:t>
            </a:r>
            <a:r>
              <a:rPr lang="it-IT" sz="1600" dirty="0">
                <a:solidFill>
                  <a:srgbClr val="00B0F0"/>
                </a:solidFill>
                <a:latin typeface="+mn-lt"/>
                <a:cs typeface="Arial" charset="0"/>
              </a:rPr>
              <a:t>567°C</a:t>
            </a:r>
            <a:r>
              <a:rPr lang="it-IT" sz="1600" dirty="0">
                <a:latin typeface="+mn-lt"/>
                <a:cs typeface="Arial" charset="0"/>
              </a:rPr>
              <a:t>; </a:t>
            </a:r>
            <a:r>
              <a:rPr lang="it-IT" sz="1600" dirty="0">
                <a:solidFill>
                  <a:srgbClr val="00B0F0"/>
                </a:solidFill>
                <a:latin typeface="+mn-lt"/>
                <a:cs typeface="Arial" charset="0"/>
              </a:rPr>
              <a:t>20Ma dopo </a:t>
            </a:r>
            <a:r>
              <a:rPr lang="it-IT" sz="1600" dirty="0">
                <a:latin typeface="+mn-lt"/>
                <a:cs typeface="Arial" charset="0"/>
              </a:rPr>
              <a:t>l’incremento del flusso di calore salirebbe a </a:t>
            </a:r>
            <a:r>
              <a:rPr lang="it-IT" sz="1600" dirty="0">
                <a:solidFill>
                  <a:srgbClr val="00B0F0"/>
                </a:solidFill>
                <a:latin typeface="+mn-lt"/>
                <a:cs typeface="Arial" charset="0"/>
              </a:rPr>
              <a:t>580°C</a:t>
            </a:r>
            <a:r>
              <a:rPr lang="it-IT" sz="1600" dirty="0">
                <a:latin typeface="+mn-lt"/>
                <a:cs typeface="Arial" charset="0"/>
              </a:rPr>
              <a:t>; solo dopo </a:t>
            </a:r>
            <a:r>
              <a:rPr lang="it-IT" sz="1600" dirty="0">
                <a:solidFill>
                  <a:srgbClr val="00B0F0"/>
                </a:solidFill>
                <a:latin typeface="+mn-lt"/>
                <a:cs typeface="Arial" charset="0"/>
              </a:rPr>
              <a:t>100Ma</a:t>
            </a:r>
            <a:r>
              <a:rPr lang="it-IT" sz="1600" dirty="0">
                <a:latin typeface="+mn-lt"/>
                <a:cs typeface="Arial" charset="0"/>
              </a:rPr>
              <a:t> la temperatura raggiungerebbe </a:t>
            </a:r>
            <a:r>
              <a:rPr lang="it-IT" sz="1600" dirty="0">
                <a:solidFill>
                  <a:srgbClr val="00B0F0"/>
                </a:solidFill>
                <a:latin typeface="+mn-lt"/>
                <a:cs typeface="Arial" charset="0"/>
              </a:rPr>
              <a:t>700°C</a:t>
            </a:r>
            <a:r>
              <a:rPr lang="it-IT" sz="1600" dirty="0">
                <a:latin typeface="+mn-lt"/>
                <a:cs typeface="Arial" charset="0"/>
              </a:rPr>
              <a:t>, vicino al nuovo valore di </a:t>
            </a:r>
            <a:r>
              <a:rPr lang="it-IT" sz="1600" dirty="0">
                <a:solidFill>
                  <a:srgbClr val="00B0F0"/>
                </a:solidFill>
                <a:latin typeface="+mn-lt"/>
                <a:cs typeface="Arial" charset="0"/>
              </a:rPr>
              <a:t>equilibrio di 734°C</a:t>
            </a:r>
            <a:r>
              <a:rPr lang="it-IT" sz="1600" dirty="0">
                <a:latin typeface="+mn-lt"/>
                <a:cs typeface="Arial" charset="0"/>
              </a:rPr>
              <a:t>.</a:t>
            </a:r>
          </a:p>
        </p:txBody>
      </p:sp>
    </p:spTree>
    <p:extLst>
      <p:ext uri="{BB962C8B-B14F-4D97-AF65-F5344CB8AC3E}">
        <p14:creationId xmlns:p14="http://schemas.microsoft.com/office/powerpoint/2010/main" val="6220571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287F096-6B99-4BF8-B7BD-B992CB29DD28}"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28</a:t>
            </a:fld>
            <a:endParaRPr lang="it-IT" altLang="it-IT" sz="1400" b="1" smtClean="0">
              <a:solidFill>
                <a:srgbClr val="898989"/>
              </a:solidFill>
              <a:latin typeface="Calibri" panose="020F0502020204030204" pitchFamily="34" charset="0"/>
              <a:cs typeface="Arial" panose="020B0604020202020204" pitchFamily="34" charset="0"/>
            </a:endParaRP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731838" y="1065213"/>
            <a:ext cx="7278687"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4727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C13F545-A152-47C9-A05F-E458F02C8DC0}"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29</a:t>
            </a:fld>
            <a:endParaRPr lang="it-IT" altLang="it-IT" sz="1400" b="1" smtClean="0">
              <a:solidFill>
                <a:srgbClr val="898989"/>
              </a:solidFill>
              <a:latin typeface="Calibri" panose="020F0502020204030204" pitchFamily="34" charset="0"/>
              <a:cs typeface="Arial" panose="020B0604020202020204" pitchFamily="34" charset="0"/>
            </a:endParaRPr>
          </a:p>
        </p:txBody>
      </p:sp>
      <p:pic>
        <p:nvPicPr>
          <p:cNvPr id="50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1438"/>
            <a:ext cx="5429250"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763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ChangeArrowheads="1"/>
          </p:cNvSpPr>
          <p:nvPr/>
        </p:nvSpPr>
        <p:spPr bwMode="auto">
          <a:xfrm>
            <a:off x="178593" y="1556792"/>
            <a:ext cx="87852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solidFill>
                  <a:srgbClr val="0070C0"/>
                </a:solidFill>
                <a:latin typeface="Calibri" panose="020F0502020204030204" pitchFamily="34" charset="0"/>
                <a:ea typeface="ＭＳ Ｐゴシック" panose="020B0600070205080204" pitchFamily="34" charset="-128"/>
              </a:rPr>
              <a:t>L'energia radiante proveniente dal Sole</a:t>
            </a:r>
            <a:r>
              <a:rPr lang="it-IT" altLang="it-IT" sz="1600" dirty="0">
                <a:latin typeface="Calibri" panose="020F0502020204030204" pitchFamily="34" charset="0"/>
                <a:ea typeface="ＭＳ Ｐゴシック" panose="020B0600070205080204" pitchFamily="34" charset="-128"/>
              </a:rPr>
              <a:t>, in congiunzione con </a:t>
            </a:r>
            <a:r>
              <a:rPr lang="it-IT" altLang="it-IT" sz="1600" dirty="0">
                <a:solidFill>
                  <a:srgbClr val="0070C0"/>
                </a:solidFill>
                <a:latin typeface="Calibri" panose="020F0502020204030204" pitchFamily="34" charset="0"/>
                <a:ea typeface="ＭＳ Ｐゴシック" panose="020B0600070205080204" pitchFamily="34" charset="-128"/>
              </a:rPr>
              <a:t>l'energia gravitazionale</a:t>
            </a:r>
            <a:r>
              <a:rPr lang="it-IT" altLang="it-IT" sz="1600" dirty="0">
                <a:latin typeface="Calibri" panose="020F0502020204030204" pitchFamily="34" charset="0"/>
                <a:ea typeface="ＭＳ Ｐゴシック" panose="020B0600070205080204" pitchFamily="34" charset="-128"/>
              </a:rPr>
              <a:t>, determina quasi tutti i processi naturali che si verificano sopra o sopra la superficie terrestre. Il sole incandescente caldo emette radiazioni in una gamma molto ampia di lunghezze d'onda. L'incidente di radiazione sulla Terra si riflette in gran parte nello spazio, la parte entra nell'atmosfera e viene riflessa dalle nuvole o viene assorbita e riattivata nello spazio. Una parte molto piccola raggiunge la superficie, dove è anche parzialmente riflessa, specialmente dalle superfici d'acqua che coprono i tre quarti del globo. Alcuni vengono assorbiti (ad es. Dalla vegetazione) e servono come fonte di energia per vari cicli naturali.</a:t>
            </a:r>
            <a:endParaRPr lang="en-US" altLang="it-IT" sz="1600" b="0" dirty="0">
              <a:latin typeface="Calibri" panose="020F0502020204030204" pitchFamily="34" charset="0"/>
              <a:ea typeface="ＭＳ Ｐゴシック" panose="020B0600070205080204" pitchFamily="34" charset="-128"/>
            </a:endParaRPr>
          </a:p>
        </p:txBody>
      </p:sp>
      <p:sp>
        <p:nvSpPr>
          <p:cNvPr id="5123" name="Rectangle 3"/>
          <p:cNvSpPr>
            <a:spLocks noChangeArrowheads="1"/>
          </p:cNvSpPr>
          <p:nvPr/>
        </p:nvSpPr>
        <p:spPr bwMode="auto">
          <a:xfrm>
            <a:off x="233361" y="1028155"/>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heat: introduction</a:t>
            </a:r>
          </a:p>
        </p:txBody>
      </p:sp>
      <p:pic>
        <p:nvPicPr>
          <p:cNvPr id="5124" name="Picture 5" descr="http://www.kidsgeo.com/images/heat-bud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1" y="3429000"/>
            <a:ext cx="3817121" cy="329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932040" y="3429000"/>
            <a:ext cx="3691206" cy="3292643"/>
          </a:xfrm>
          <a:prstGeom prst="rect">
            <a:avLst/>
          </a:prstGeom>
        </p:spPr>
      </p:pic>
    </p:spTree>
    <p:extLst>
      <p:ext uri="{BB962C8B-B14F-4D97-AF65-F5344CB8AC3E}">
        <p14:creationId xmlns:p14="http://schemas.microsoft.com/office/powerpoint/2010/main" val="1031893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4178"/>
                                        </p:tgtEl>
                                        <p:attrNameLst>
                                          <p:attrName>style.visibility</p:attrName>
                                        </p:attrNameLst>
                                      </p:cBhvr>
                                      <p:to>
                                        <p:strVal val="visible"/>
                                      </p:to>
                                    </p:set>
                                    <p:animEffect transition="in" filter="dissolve">
                                      <p:cBhvr>
                                        <p:cTn id="7" dur="500"/>
                                        <p:tgtEl>
                                          <p:spTgt spid="1074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7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125538"/>
            <a:ext cx="4537075"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4110D5D-51D3-49CF-BC16-9540C7BDABCB}"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30</a:t>
            </a:fld>
            <a:endParaRPr lang="it-IT" altLang="it-IT" sz="1400" b="1" smtClean="0">
              <a:solidFill>
                <a:srgbClr val="898989"/>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98439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p:cNvPicPr>
          <p:nvPr/>
        </p:nvPicPr>
        <p:blipFill rotWithShape="1">
          <a:blip r:embed="rId2">
            <a:extLst>
              <a:ext uri="{28A0092B-C50C-407E-A947-70E740481C1C}">
                <a14:useLocalDpi xmlns:a14="http://schemas.microsoft.com/office/drawing/2010/main" val="0"/>
              </a:ext>
            </a:extLst>
          </a:blip>
          <a:srcRect l="8133" t="15518" r="58529"/>
          <a:stretch/>
        </p:blipFill>
        <p:spPr bwMode="auto">
          <a:xfrm>
            <a:off x="755576" y="1124744"/>
            <a:ext cx="7848872" cy="55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9431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A13BAA2-99C6-4137-B292-4AF5E833C58B}"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32</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8" name="TextBox 7"/>
          <p:cNvSpPr txBox="1"/>
          <p:nvPr/>
        </p:nvSpPr>
        <p:spPr>
          <a:xfrm>
            <a:off x="2484438" y="981075"/>
            <a:ext cx="3814762" cy="338138"/>
          </a:xfrm>
          <a:prstGeom prst="rect">
            <a:avLst/>
          </a:prstGeom>
          <a:noFill/>
        </p:spPr>
        <p:txBody>
          <a:bodyPr>
            <a:spAutoFit/>
          </a:bodyPr>
          <a:lstStyle/>
          <a:p>
            <a:pPr algn="ctr">
              <a:defRPr/>
            </a:pPr>
            <a:r>
              <a:rPr lang="it-IT" sz="1600" dirty="0">
                <a:solidFill>
                  <a:srgbClr val="FF0000"/>
                </a:solidFill>
                <a:latin typeface="+mn-lt"/>
                <a:cs typeface="Arial" charset="0"/>
              </a:rPr>
              <a:t>Scala dei tempi nella conduzione di calore</a:t>
            </a:r>
          </a:p>
        </p:txBody>
      </p:sp>
      <p:sp>
        <p:nvSpPr>
          <p:cNvPr id="9" name="TextBox 8"/>
          <p:cNvSpPr txBox="1"/>
          <p:nvPr/>
        </p:nvSpPr>
        <p:spPr>
          <a:xfrm>
            <a:off x="107950" y="1484313"/>
            <a:ext cx="8929688" cy="1816100"/>
          </a:xfrm>
          <a:prstGeom prst="rect">
            <a:avLst/>
          </a:prstGeom>
          <a:noFill/>
        </p:spPr>
        <p:txBody>
          <a:bodyPr>
            <a:spAutoFit/>
          </a:bodyPr>
          <a:lstStyle/>
          <a:p>
            <a:pPr algn="just">
              <a:defRPr/>
            </a:pPr>
            <a:r>
              <a:rPr lang="it-IT" sz="1600" dirty="0">
                <a:latin typeface="+mn-lt"/>
                <a:cs typeface="Arial" charset="0"/>
              </a:rPr>
              <a:t>Dalla costante di diffusività (che ha dimensioni m</a:t>
            </a:r>
            <a:r>
              <a:rPr lang="it-IT" sz="1600" baseline="30000" dirty="0">
                <a:latin typeface="+mn-lt"/>
                <a:cs typeface="Arial" charset="0"/>
              </a:rPr>
              <a:t>2</a:t>
            </a:r>
            <a:r>
              <a:rPr lang="it-IT" sz="1600" dirty="0">
                <a:latin typeface="+mn-lt"/>
                <a:cs typeface="Arial" charset="0"/>
              </a:rPr>
              <a:t>/s), possiamo definire un tempo di diffusione caratteristico </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57349" name="Object 2"/>
          <p:cNvGraphicFramePr>
            <a:graphicFrameLocks noChangeAspect="1"/>
          </p:cNvGraphicFramePr>
          <p:nvPr/>
        </p:nvGraphicFramePr>
        <p:xfrm>
          <a:off x="3924300" y="2333625"/>
          <a:ext cx="863600" cy="865188"/>
        </p:xfrm>
        <a:graphic>
          <a:graphicData uri="http://schemas.openxmlformats.org/presentationml/2006/ole">
            <mc:AlternateContent xmlns:mc="http://schemas.openxmlformats.org/markup-compatibility/2006">
              <mc:Choice xmlns:v="urn:schemas-microsoft-com:vml" Requires="v">
                <p:oleObj spid="_x0000_s174090" name="Equation" r:id="rId4" imgW="419100" imgH="419100" progId="Equation.3">
                  <p:embed/>
                </p:oleObj>
              </mc:Choice>
              <mc:Fallback>
                <p:oleObj name="Equation" r:id="rId4" imgW="4191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23336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106363" y="3500438"/>
            <a:ext cx="8929687" cy="1816100"/>
          </a:xfrm>
          <a:prstGeom prst="rect">
            <a:avLst/>
          </a:prstGeom>
          <a:noFill/>
        </p:spPr>
        <p:txBody>
          <a:bodyPr>
            <a:spAutoFit/>
          </a:bodyPr>
          <a:lstStyle/>
          <a:p>
            <a:pPr algn="just">
              <a:defRPr/>
            </a:pPr>
            <a:r>
              <a:rPr lang="it-IT" sz="1600" dirty="0">
                <a:latin typeface="+mn-lt"/>
                <a:cs typeface="Arial" charset="0"/>
              </a:rPr>
              <a:t>Che indica il tempo necessario per un cambio di temperatura a propagarsi per una lunghezza </a:t>
            </a:r>
            <a:r>
              <a:rPr lang="it-IT" sz="1600" dirty="0">
                <a:solidFill>
                  <a:srgbClr val="00B0F0"/>
                </a:solidFill>
                <a:latin typeface="+mn-lt"/>
                <a:cs typeface="Arial" charset="0"/>
              </a:rPr>
              <a:t>l</a:t>
            </a:r>
            <a:r>
              <a:rPr lang="it-IT" sz="1600" dirty="0">
                <a:latin typeface="+mn-lt"/>
                <a:cs typeface="Arial" charset="0"/>
              </a:rPr>
              <a:t> in un mezzo con diffusività termica </a:t>
            </a:r>
            <a:r>
              <a:rPr lang="el-GR" sz="1600" dirty="0">
                <a:solidFill>
                  <a:srgbClr val="00B0F0"/>
                </a:solidFill>
                <a:latin typeface="+mn-lt"/>
                <a:cs typeface="Arial" charset="0"/>
              </a:rPr>
              <a:t>κ</a:t>
            </a:r>
            <a:r>
              <a:rPr lang="it-IT" sz="1600" dirty="0">
                <a:latin typeface="+mn-lt"/>
                <a:cs typeface="Arial" charset="0"/>
              </a:rPr>
              <a:t>. Similarmente la distanza di diffusione termica caratteristica </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57351" name="Object 3"/>
          <p:cNvGraphicFramePr>
            <a:graphicFrameLocks noChangeAspect="1"/>
          </p:cNvGraphicFramePr>
          <p:nvPr/>
        </p:nvGraphicFramePr>
        <p:xfrm>
          <a:off x="3667125" y="4408488"/>
          <a:ext cx="1377950" cy="604837"/>
        </p:xfrm>
        <a:graphic>
          <a:graphicData uri="http://schemas.openxmlformats.org/presentationml/2006/ole">
            <mc:AlternateContent xmlns:mc="http://schemas.openxmlformats.org/markup-compatibility/2006">
              <mc:Choice xmlns:v="urn:schemas-microsoft-com:vml" Requires="v">
                <p:oleObj spid="_x0000_s174091" name="Equation" r:id="rId6" imgW="520700" imgH="228600" progId="Equation.3">
                  <p:embed/>
                </p:oleObj>
              </mc:Choice>
              <mc:Fallback>
                <p:oleObj name="Equation" r:id="rId6" imgW="5207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7125" y="4408488"/>
                        <a:ext cx="13779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107950" y="5213350"/>
            <a:ext cx="8929688" cy="2308225"/>
          </a:xfrm>
          <a:prstGeom prst="rect">
            <a:avLst/>
          </a:prstGeom>
          <a:noFill/>
        </p:spPr>
        <p:txBody>
          <a:bodyPr>
            <a:spAutoFit/>
          </a:bodyPr>
          <a:lstStyle/>
          <a:p>
            <a:pPr algn="just">
              <a:defRPr/>
            </a:pPr>
            <a:r>
              <a:rPr lang="it-IT" sz="1600" dirty="0">
                <a:latin typeface="+mn-lt"/>
                <a:cs typeface="Arial" charset="0"/>
              </a:rPr>
              <a:t>Dà la distanza su cui un cambio di temperatura si propaga nel tempo </a:t>
            </a:r>
            <a:r>
              <a:rPr lang="el-GR" sz="1600" dirty="0">
                <a:latin typeface="+mn-lt"/>
                <a:cs typeface="Arial" charset="0"/>
              </a:rPr>
              <a:t>τ</a:t>
            </a:r>
            <a:r>
              <a:rPr lang="it-IT" sz="1600" dirty="0">
                <a:latin typeface="+mn-lt"/>
                <a:cs typeface="Arial" charset="0"/>
              </a:rPr>
              <a:t>. Ci vorrebbero varie decine di milioni d’anni affinchè un cambiamento termico si propagasse da una zona di subzione (l=100km) in superficie – se tutto il calore fosse trasferito per conduzione. Pertanto processi di fusione ed intrusione (</a:t>
            </a:r>
            <a:r>
              <a:rPr lang="it-IT" sz="1600" dirty="0">
                <a:solidFill>
                  <a:srgbClr val="FF0000"/>
                </a:solidFill>
                <a:latin typeface="+mn-lt"/>
                <a:cs typeface="Arial" charset="0"/>
              </a:rPr>
              <a:t>convezione!</a:t>
            </a:r>
            <a:r>
              <a:rPr lang="it-IT" sz="1600" dirty="0">
                <a:latin typeface="+mn-lt"/>
                <a:cs typeface="Arial" charset="0"/>
              </a:rPr>
              <a:t>) sono importantissimi per il trasferimento di calore in zone di subduzione!</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Tree>
    <p:extLst>
      <p:ext uri="{BB962C8B-B14F-4D97-AF65-F5344CB8AC3E}">
        <p14:creationId xmlns:p14="http://schemas.microsoft.com/office/powerpoint/2010/main" val="2241499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49513" y="1075297"/>
            <a:ext cx="4103687" cy="338138"/>
          </a:xfrm>
          <a:prstGeom prst="rect">
            <a:avLst/>
          </a:prstGeom>
          <a:noFill/>
        </p:spPr>
        <p:txBody>
          <a:bodyPr>
            <a:spAutoFit/>
          </a:bodyPr>
          <a:lstStyle/>
          <a:p>
            <a:pPr algn="ctr">
              <a:defRPr/>
            </a:pPr>
            <a:r>
              <a:rPr lang="it-IT" sz="1600" dirty="0">
                <a:solidFill>
                  <a:srgbClr val="FF0000"/>
                </a:solidFill>
                <a:latin typeface="+mn-lt"/>
                <a:cs typeface="Arial" charset="0"/>
              </a:rPr>
              <a:t>SOLUZIONE DELL’EQUAZIONE DI DIFFUSIONE</a:t>
            </a:r>
          </a:p>
        </p:txBody>
      </p:sp>
      <p:sp>
        <p:nvSpPr>
          <p:cNvPr id="9" name="TextBox 8"/>
          <p:cNvSpPr txBox="1"/>
          <p:nvPr/>
        </p:nvSpPr>
        <p:spPr>
          <a:xfrm>
            <a:off x="167481" y="1484872"/>
            <a:ext cx="8929688" cy="2062162"/>
          </a:xfrm>
          <a:prstGeom prst="rect">
            <a:avLst/>
          </a:prstGeom>
          <a:noFill/>
        </p:spPr>
        <p:txBody>
          <a:bodyPr>
            <a:spAutoFit/>
          </a:bodyPr>
          <a:lstStyle/>
          <a:p>
            <a:pPr algn="just">
              <a:defRPr/>
            </a:pPr>
            <a:r>
              <a:rPr lang="it-IT" sz="1600" dirty="0">
                <a:latin typeface="+mn-lt"/>
                <a:cs typeface="Arial" charset="0"/>
              </a:rPr>
              <a:t>Consideriamo un semispazio omogeneo a temperatura </a:t>
            </a:r>
            <a:r>
              <a:rPr lang="it-IT" sz="1600" dirty="0">
                <a:solidFill>
                  <a:srgbClr val="00B0F0"/>
                </a:solidFill>
                <a:latin typeface="+mn-lt"/>
                <a:cs typeface="Arial" charset="0"/>
              </a:rPr>
              <a:t>T=T</a:t>
            </a:r>
            <a:r>
              <a:rPr lang="it-IT" sz="1600" baseline="-25000" dirty="0">
                <a:solidFill>
                  <a:srgbClr val="00B0F0"/>
                </a:solidFill>
                <a:latin typeface="+mn-lt"/>
                <a:cs typeface="Arial" charset="0"/>
              </a:rPr>
              <a:t>0</a:t>
            </a:r>
            <a:r>
              <a:rPr lang="it-IT" sz="1600" dirty="0">
                <a:latin typeface="+mn-lt"/>
                <a:cs typeface="Arial" charset="0"/>
              </a:rPr>
              <a:t>. supponiamo che per </a:t>
            </a:r>
            <a:r>
              <a:rPr lang="it-IT" sz="1600" dirty="0">
                <a:solidFill>
                  <a:srgbClr val="00B0F0"/>
                </a:solidFill>
                <a:latin typeface="+mn-lt"/>
                <a:cs typeface="Arial" charset="0"/>
              </a:rPr>
              <a:t>t&gt;0</a:t>
            </a:r>
            <a:r>
              <a:rPr lang="it-IT" sz="1600" dirty="0">
                <a:latin typeface="+mn-lt"/>
                <a:cs typeface="Arial" charset="0"/>
              </a:rPr>
              <a:t> la superficie libero </a:t>
            </a:r>
            <a:r>
              <a:rPr lang="it-IT" sz="1600" dirty="0">
                <a:solidFill>
                  <a:srgbClr val="00B0F0"/>
                </a:solidFill>
                <a:latin typeface="+mn-lt"/>
                <a:cs typeface="Arial" charset="0"/>
              </a:rPr>
              <a:t>z=0</a:t>
            </a:r>
            <a:r>
              <a:rPr lang="it-IT" sz="1600" dirty="0">
                <a:latin typeface="+mn-lt"/>
                <a:cs typeface="Arial" charset="0"/>
              </a:rPr>
              <a:t> venga mantenuta a </a:t>
            </a:r>
            <a:r>
              <a:rPr lang="it-IT" sz="1600" dirty="0">
                <a:solidFill>
                  <a:srgbClr val="00B0F0"/>
                </a:solidFill>
                <a:latin typeface="+mn-lt"/>
                <a:cs typeface="Arial" charset="0"/>
              </a:rPr>
              <a:t>T=0</a:t>
            </a:r>
            <a:r>
              <a:rPr lang="it-IT" sz="1600" dirty="0">
                <a:latin typeface="+mn-lt"/>
                <a:cs typeface="Arial" charset="0"/>
              </a:rPr>
              <a:t>. se </a:t>
            </a:r>
            <a:r>
              <a:rPr lang="it-IT" sz="1600" dirty="0">
                <a:solidFill>
                  <a:srgbClr val="00B0F0"/>
                </a:solidFill>
                <a:latin typeface="+mn-lt"/>
                <a:cs typeface="Arial" charset="0"/>
              </a:rPr>
              <a:t>A=0</a:t>
            </a:r>
            <a:r>
              <a:rPr lang="it-IT" sz="1600" dirty="0">
                <a:latin typeface="+mn-lt"/>
                <a:cs typeface="Arial" charset="0"/>
              </a:rPr>
              <a:t>, come si raffredda il mezzo?</a:t>
            </a:r>
          </a:p>
          <a:p>
            <a:pPr algn="just">
              <a:defRPr/>
            </a:pPr>
            <a:r>
              <a:rPr lang="it-IT" sz="1600" dirty="0">
                <a:latin typeface="+mn-lt"/>
                <a:cs typeface="Arial" charset="0"/>
              </a:rPr>
              <a:t>L’equazione differenziale che bisogna risolvere è </a:t>
            </a:r>
            <a:r>
              <a:rPr lang="it-IT" sz="1600" dirty="0">
                <a:solidFill>
                  <a:srgbClr val="FF0000"/>
                </a:solidFill>
                <a:latin typeface="+mn-lt"/>
                <a:cs typeface="Arial" charset="0"/>
              </a:rPr>
              <a:t>l’equazione della diffusione</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12" name="TextBox 11"/>
          <p:cNvSpPr txBox="1"/>
          <p:nvPr/>
        </p:nvSpPr>
        <p:spPr>
          <a:xfrm>
            <a:off x="17099" y="3004699"/>
            <a:ext cx="8929687" cy="584775"/>
          </a:xfrm>
          <a:prstGeom prst="rect">
            <a:avLst/>
          </a:prstGeom>
          <a:noFill/>
        </p:spPr>
        <p:txBody>
          <a:bodyPr>
            <a:spAutoFit/>
          </a:bodyPr>
          <a:lstStyle/>
          <a:p>
            <a:pPr algn="just">
              <a:defRPr/>
            </a:pPr>
            <a:r>
              <a:rPr lang="it-IT" sz="1600" dirty="0">
                <a:latin typeface="+mn-lt"/>
                <a:cs typeface="Arial" charset="0"/>
              </a:rPr>
              <a:t>La risoluzione di questa equazione è al di la degli scopi di questo corso. La soluzione dell’equazione che soddisfa le condizioni di contorno di cui sopra risulta esprimibile mediante la </a:t>
            </a:r>
            <a:r>
              <a:rPr lang="it-IT" sz="1600" dirty="0">
                <a:solidFill>
                  <a:srgbClr val="FF0000"/>
                </a:solidFill>
                <a:latin typeface="+mn-lt"/>
                <a:cs typeface="Arial" charset="0"/>
              </a:rPr>
              <a:t>funzione di </a:t>
            </a:r>
            <a:r>
              <a:rPr lang="it-IT" sz="1600" dirty="0" smtClean="0">
                <a:solidFill>
                  <a:srgbClr val="FF0000"/>
                </a:solidFill>
                <a:latin typeface="+mn-lt"/>
                <a:cs typeface="Arial" charset="0"/>
              </a:rPr>
              <a:t>errore</a:t>
            </a:r>
            <a:endParaRPr lang="it-IT" sz="1600" dirty="0">
              <a:solidFill>
                <a:srgbClr val="FF0000"/>
              </a:solidFill>
              <a:latin typeface="+mn-lt"/>
              <a:cs typeface="Arial" charset="0"/>
            </a:endParaRPr>
          </a:p>
        </p:txBody>
      </p:sp>
      <p:graphicFrame>
        <p:nvGraphicFramePr>
          <p:cNvPr id="59399" name="Object 4"/>
          <p:cNvGraphicFramePr>
            <a:graphicFrameLocks noChangeAspect="1"/>
          </p:cNvGraphicFramePr>
          <p:nvPr>
            <p:extLst/>
          </p:nvPr>
        </p:nvGraphicFramePr>
        <p:xfrm>
          <a:off x="3923928" y="2348880"/>
          <a:ext cx="863600" cy="466725"/>
        </p:xfrm>
        <a:graphic>
          <a:graphicData uri="http://schemas.openxmlformats.org/presentationml/2006/ole">
            <mc:AlternateContent xmlns:mc="http://schemas.openxmlformats.org/markup-compatibility/2006">
              <mc:Choice xmlns:v="urn:schemas-microsoft-com:vml" Requires="v">
                <p:oleObj spid="_x0000_s175122" name="Equation" r:id="rId4" imgW="774364" imgH="418918" progId="Equation.3">
                  <p:embed/>
                </p:oleObj>
              </mc:Choice>
              <mc:Fallback>
                <p:oleObj name="Equation" r:id="rId4" imgW="774364" imgH="41891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2348880"/>
                        <a:ext cx="86360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Slide Number Placeholder 9"/>
          <p:cNvSpPr>
            <a:spLocks noGrp="1"/>
          </p:cNvSpPr>
          <p:nvPr>
            <p:ph type="sldNum" sz="quarter" idx="4294967295"/>
          </p:nvPr>
        </p:nvSpPr>
        <p:spPr>
          <a:xfrm>
            <a:off x="6553200" y="6376367"/>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F8817CC-EA5D-40BA-956F-EA5F806C8BC4}" type="slidenum">
              <a:rPr lang="it-IT" altLang="it-IT" sz="1400" b="1">
                <a:solidFill>
                  <a:srgbClr val="898989"/>
                </a:solidFill>
                <a:latin typeface="Calibri" panose="020F0502020204030204" pitchFamily="34" charset="0"/>
                <a:cs typeface="Arial" panose="020B0604020202020204" pitchFamily="34" charset="0"/>
              </a:rPr>
              <a:pPr>
                <a:spcBef>
                  <a:spcPct val="0"/>
                </a:spcBef>
                <a:buFontTx/>
                <a:buNone/>
              </a:pPr>
              <a:t>33</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5" name="TextBox 14"/>
          <p:cNvSpPr txBox="1"/>
          <p:nvPr/>
        </p:nvSpPr>
        <p:spPr>
          <a:xfrm>
            <a:off x="107950" y="4257203"/>
            <a:ext cx="8929688" cy="358775"/>
          </a:xfrm>
          <a:prstGeom prst="rect">
            <a:avLst/>
          </a:prstGeom>
          <a:noFill/>
        </p:spPr>
        <p:txBody>
          <a:bodyPr>
            <a:spAutoFit/>
          </a:bodyPr>
          <a:lstStyle/>
          <a:p>
            <a:pPr algn="just" eaLnBrk="1" hangingPunct="1">
              <a:defRPr/>
            </a:pPr>
            <a:r>
              <a:rPr lang="it-IT" sz="1600" dirty="0">
                <a:latin typeface="+mn-lt"/>
                <a:cs typeface="Arial" charset="0"/>
              </a:rPr>
              <a:t>Che è definita nel seguente modo</a:t>
            </a:r>
          </a:p>
          <a:p>
            <a:pPr algn="ctr"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r>
              <a:rPr lang="it-IT" sz="1600" dirty="0">
                <a:latin typeface="+mn-lt"/>
                <a:cs typeface="Arial" charset="0"/>
              </a:rPr>
              <a:t> </a:t>
            </a:r>
          </a:p>
        </p:txBody>
      </p:sp>
      <p:graphicFrame>
        <p:nvGraphicFramePr>
          <p:cNvPr id="16" name="Object 5"/>
          <p:cNvGraphicFramePr>
            <a:graphicFrameLocks noChangeAspect="1"/>
          </p:cNvGraphicFramePr>
          <p:nvPr>
            <p:extLst/>
          </p:nvPr>
        </p:nvGraphicFramePr>
        <p:xfrm>
          <a:off x="3970337" y="3716474"/>
          <a:ext cx="1204913" cy="503237"/>
        </p:xfrm>
        <a:graphic>
          <a:graphicData uri="http://schemas.openxmlformats.org/presentationml/2006/ole">
            <mc:AlternateContent xmlns:mc="http://schemas.openxmlformats.org/markup-compatibility/2006">
              <mc:Choice xmlns:v="urn:schemas-microsoft-com:vml" Requires="v">
                <p:oleObj spid="_x0000_s175123" name="Equation" r:id="rId6" imgW="1092200" imgH="457200" progId="Equation.3">
                  <p:embed/>
                </p:oleObj>
              </mc:Choice>
              <mc:Fallback>
                <p:oleObj name="Equation" r:id="rId6" imgW="10922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0337" y="3716474"/>
                        <a:ext cx="1204913"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6"/>
          <p:cNvGraphicFramePr>
            <a:graphicFrameLocks noChangeAspect="1"/>
          </p:cNvGraphicFramePr>
          <p:nvPr>
            <p:extLst/>
          </p:nvPr>
        </p:nvGraphicFramePr>
        <p:xfrm>
          <a:off x="3888581" y="4637708"/>
          <a:ext cx="1562100" cy="576262"/>
        </p:xfrm>
        <a:graphic>
          <a:graphicData uri="http://schemas.openxmlformats.org/presentationml/2006/ole">
            <mc:AlternateContent xmlns:mc="http://schemas.openxmlformats.org/markup-compatibility/2006">
              <mc:Choice xmlns:v="urn:schemas-microsoft-com:vml" Requires="v">
                <p:oleObj spid="_x0000_s175124" name="Equation" r:id="rId8" imgW="1307532" imgH="482391" progId="Equation.3">
                  <p:embed/>
                </p:oleObj>
              </mc:Choice>
              <mc:Fallback>
                <p:oleObj name="Equation" r:id="rId8" imgW="1307532" imgH="482391"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8581" y="4637708"/>
                        <a:ext cx="1562100"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107950" y="5373216"/>
            <a:ext cx="8929688" cy="1816100"/>
          </a:xfrm>
          <a:prstGeom prst="rect">
            <a:avLst/>
          </a:prstGeom>
          <a:noFill/>
        </p:spPr>
        <p:txBody>
          <a:bodyPr>
            <a:spAutoFit/>
          </a:bodyPr>
          <a:lstStyle/>
          <a:p>
            <a:pPr algn="just" eaLnBrk="1" hangingPunct="1">
              <a:defRPr/>
            </a:pPr>
            <a:r>
              <a:rPr lang="it-IT" sz="1600" dirty="0">
                <a:latin typeface="+mn-lt"/>
                <a:cs typeface="Arial" charset="0"/>
              </a:rPr>
              <a:t>La funzione è tabulata e rappresentata nella figura seguente.</a:t>
            </a:r>
          </a:p>
          <a:p>
            <a:pPr algn="just" eaLnBrk="1" hangingPunct="1">
              <a:defRPr/>
            </a:pPr>
            <a:r>
              <a:rPr lang="it-IT" sz="1600" dirty="0">
                <a:latin typeface="+mn-lt"/>
                <a:cs typeface="Arial" charset="0"/>
              </a:rPr>
              <a:t>Il gradiente di temperatura si ottiene differenziando rispetto a z</a:t>
            </a:r>
          </a:p>
          <a:p>
            <a:pPr algn="ctr"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r>
              <a:rPr lang="it-IT" sz="1600" dirty="0">
                <a:latin typeface="+mn-lt"/>
                <a:cs typeface="Arial" charset="0"/>
              </a:rPr>
              <a:t> </a:t>
            </a:r>
          </a:p>
        </p:txBody>
      </p:sp>
      <p:graphicFrame>
        <p:nvGraphicFramePr>
          <p:cNvPr id="21" name="Object 7"/>
          <p:cNvGraphicFramePr>
            <a:graphicFrameLocks noChangeAspect="1"/>
          </p:cNvGraphicFramePr>
          <p:nvPr>
            <p:extLst/>
          </p:nvPr>
        </p:nvGraphicFramePr>
        <p:xfrm>
          <a:off x="5771351" y="5351486"/>
          <a:ext cx="3160712" cy="576263"/>
        </p:xfrm>
        <a:graphic>
          <a:graphicData uri="http://schemas.openxmlformats.org/presentationml/2006/ole">
            <mc:AlternateContent xmlns:mc="http://schemas.openxmlformats.org/markup-compatibility/2006">
              <mc:Choice xmlns:v="urn:schemas-microsoft-com:vml" Requires="v">
                <p:oleObj spid="_x0000_s175125" name="Equation" r:id="rId10" imgW="2717800" imgH="495300" progId="Equation.3">
                  <p:embed/>
                </p:oleObj>
              </mc:Choice>
              <mc:Fallback>
                <p:oleObj name="Equation" r:id="rId10" imgW="2717800" imgH="4953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1351" y="5351486"/>
                        <a:ext cx="3160712"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67248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53DDF55-CCC1-475A-A264-DD7E3E48B7D9}"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34</a:t>
            </a:fld>
            <a:endParaRPr lang="it-IT" altLang="it-IT" sz="1400" b="1" smtClean="0">
              <a:solidFill>
                <a:srgbClr val="898989"/>
              </a:solidFill>
              <a:latin typeface="Calibri" panose="020F0502020204030204" pitchFamily="34" charset="0"/>
              <a:cs typeface="Arial" panose="020B0604020202020204" pitchFamily="34" charset="0"/>
            </a:endParaRPr>
          </a:p>
        </p:txBody>
      </p:sp>
      <p:pic>
        <p:nvPicPr>
          <p:cNvPr id="614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68413"/>
            <a:ext cx="2592387" cy="55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2205038"/>
            <a:ext cx="4824413"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191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E75C2F6-0BCF-4A33-87D5-618746B46392}"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35</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8" name="TextBox 7"/>
          <p:cNvSpPr txBox="1"/>
          <p:nvPr/>
        </p:nvSpPr>
        <p:spPr>
          <a:xfrm>
            <a:off x="2734946" y="1003300"/>
            <a:ext cx="3814763" cy="338138"/>
          </a:xfrm>
          <a:prstGeom prst="rect">
            <a:avLst/>
          </a:prstGeom>
          <a:noFill/>
        </p:spPr>
        <p:txBody>
          <a:bodyPr>
            <a:spAutoFit/>
          </a:bodyPr>
          <a:lstStyle/>
          <a:p>
            <a:pPr algn="ctr">
              <a:defRPr/>
            </a:pPr>
            <a:r>
              <a:rPr lang="it-IT" sz="1600" dirty="0">
                <a:solidFill>
                  <a:srgbClr val="FF0000"/>
                </a:solidFill>
                <a:latin typeface="+mn-lt"/>
                <a:cs typeface="Arial" charset="0"/>
              </a:rPr>
              <a:t>Perdite di calore su scala mondiale</a:t>
            </a:r>
          </a:p>
        </p:txBody>
      </p:sp>
      <p:sp>
        <p:nvSpPr>
          <p:cNvPr id="9" name="TextBox 8"/>
          <p:cNvSpPr txBox="1"/>
          <p:nvPr/>
        </p:nvSpPr>
        <p:spPr>
          <a:xfrm>
            <a:off x="107504" y="2276872"/>
            <a:ext cx="8929688" cy="3539430"/>
          </a:xfrm>
          <a:prstGeom prst="rect">
            <a:avLst/>
          </a:prstGeom>
          <a:noFill/>
        </p:spPr>
        <p:txBody>
          <a:bodyPr>
            <a:spAutoFit/>
          </a:bodyPr>
          <a:lstStyle/>
          <a:p>
            <a:pPr algn="just">
              <a:defRPr/>
            </a:pPr>
            <a:r>
              <a:rPr lang="it-IT" sz="1600" dirty="0">
                <a:latin typeface="+mn-lt"/>
                <a:cs typeface="Arial" charset="0"/>
              </a:rPr>
              <a:t>Attualmente è stimata in </a:t>
            </a:r>
            <a:r>
              <a:rPr lang="it-IT" sz="1600" dirty="0">
                <a:solidFill>
                  <a:srgbClr val="00B0F0"/>
                </a:solidFill>
                <a:latin typeface="+mn-lt"/>
                <a:cs typeface="Arial" charset="0"/>
              </a:rPr>
              <a:t>4.2x10</a:t>
            </a:r>
            <a:r>
              <a:rPr lang="it-IT" sz="1600" baseline="30000" dirty="0">
                <a:solidFill>
                  <a:srgbClr val="00B0F0"/>
                </a:solidFill>
                <a:latin typeface="+mn-lt"/>
                <a:cs typeface="Arial" charset="0"/>
              </a:rPr>
              <a:t>13</a:t>
            </a:r>
            <a:r>
              <a:rPr lang="it-IT" sz="1600" dirty="0">
                <a:solidFill>
                  <a:srgbClr val="00B0F0"/>
                </a:solidFill>
                <a:latin typeface="+mn-lt"/>
                <a:cs typeface="Arial" charset="0"/>
              </a:rPr>
              <a:t>W</a:t>
            </a:r>
            <a:r>
              <a:rPr lang="it-IT" sz="1600" dirty="0">
                <a:latin typeface="+mn-lt"/>
                <a:cs typeface="Arial" charset="0"/>
              </a:rPr>
              <a:t>. Il </a:t>
            </a:r>
            <a:r>
              <a:rPr lang="it-IT" sz="1600" dirty="0">
                <a:solidFill>
                  <a:srgbClr val="00B0F0"/>
                </a:solidFill>
                <a:latin typeface="+mn-lt"/>
                <a:cs typeface="Arial" charset="0"/>
              </a:rPr>
              <a:t>73%</a:t>
            </a:r>
            <a:r>
              <a:rPr lang="it-IT" sz="1600" dirty="0">
                <a:latin typeface="+mn-lt"/>
                <a:cs typeface="Arial" charset="0"/>
              </a:rPr>
              <a:t> è perduto attraverso gli oceani (che rappresentano il 60% della superficie terrestre). La maggior parte della perdita è dovuta alla creazione ed al raffreddamento della litosfera oceanica che si allontana dalle dorsali.</a:t>
            </a:r>
          </a:p>
          <a:p>
            <a:pPr algn="just">
              <a:defRPr/>
            </a:pPr>
            <a:r>
              <a:rPr lang="it-IT" sz="1600" dirty="0">
                <a:latin typeface="+mn-lt"/>
                <a:cs typeface="Arial" charset="0"/>
              </a:rPr>
              <a:t>La tettonica a zolle è pertanto primariamente dovuta alla Terra che si raffredda: il tasso medio di generazione delle zolle è determinato da un equilibrio tra calore totale generato all’interno e calore rilasciato attraverso la superficie.</a:t>
            </a:r>
          </a:p>
          <a:p>
            <a:pPr algn="just">
              <a:defRPr/>
            </a:pPr>
            <a:r>
              <a:rPr lang="it-IT" sz="1600" dirty="0">
                <a:latin typeface="+mn-lt"/>
                <a:cs typeface="Arial" charset="0"/>
              </a:rPr>
              <a:t>Nell’Archeano (&gt;2500 Ma) si pensa che la Terra fosse molto più calda e di conseguenza le zolle si muovevano molto più velocemente (≈50cm/a). Il maggior calore era dovuto non solo alla maggiore produzione radioattiva ( da 3 a 4x maggiore) ma anche alla radioattività </a:t>
            </a:r>
            <a:r>
              <a:rPr lang="it-IT" sz="1600" baseline="30000" dirty="0">
                <a:latin typeface="+mn-lt"/>
                <a:cs typeface="Arial" charset="0"/>
              </a:rPr>
              <a:t>26</a:t>
            </a:r>
            <a:r>
              <a:rPr lang="it-IT" sz="1600" dirty="0">
                <a:latin typeface="+mn-lt"/>
                <a:cs typeface="Arial" charset="0"/>
              </a:rPr>
              <a:t>Al, molto energetica e di breve durata,, ed all’energia gravitazionale dissipata durante l’accrezione della Terra.</a:t>
            </a:r>
          </a:p>
          <a:p>
            <a:pPr algn="just">
              <a:defRPr/>
            </a:pPr>
            <a:r>
              <a:rPr lang="it-IT" sz="1600" dirty="0">
                <a:latin typeface="+mn-lt"/>
                <a:cs typeface="Arial" charset="0"/>
              </a:rPr>
              <a:t>I valori del flusso di calore dipendono dall’età della crosta sottostante: negli oceani i valori maggiori si trovano lungo le dorsali, quelli minori nei bacini oceanici profondi; nei continenti i valori maggiori si riscontrano in regioni ad attività tettonica recente, quelli minori nelle regioni stabili (scudi precambriani).</a:t>
            </a:r>
          </a:p>
          <a:p>
            <a:pPr algn="just">
              <a:defRPr/>
            </a:pPr>
            <a:endParaRPr lang="it-IT" sz="1600" dirty="0">
              <a:latin typeface="+mn-lt"/>
              <a:cs typeface="Arial" charset="0"/>
            </a:endParaRPr>
          </a:p>
        </p:txBody>
      </p:sp>
    </p:spTree>
    <p:extLst>
      <p:ext uri="{BB962C8B-B14F-4D97-AF65-F5344CB8AC3E}">
        <p14:creationId xmlns:p14="http://schemas.microsoft.com/office/powerpoint/2010/main" val="30844284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492896"/>
            <a:ext cx="78486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9862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BA240DF-CAB6-4F4C-8D72-5C0E7D0CEF0D}"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37</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8" name="TextBox 7"/>
          <p:cNvSpPr txBox="1"/>
          <p:nvPr/>
        </p:nvSpPr>
        <p:spPr>
          <a:xfrm>
            <a:off x="2484438" y="1125538"/>
            <a:ext cx="3814762" cy="338137"/>
          </a:xfrm>
          <a:prstGeom prst="rect">
            <a:avLst/>
          </a:prstGeom>
          <a:noFill/>
        </p:spPr>
        <p:txBody>
          <a:bodyPr>
            <a:spAutoFit/>
          </a:bodyPr>
          <a:lstStyle/>
          <a:p>
            <a:pPr algn="ctr">
              <a:defRPr/>
            </a:pPr>
            <a:r>
              <a:rPr lang="it-IT" sz="1600" dirty="0">
                <a:solidFill>
                  <a:srgbClr val="FF0000"/>
                </a:solidFill>
                <a:latin typeface="+mn-lt"/>
                <a:cs typeface="Arial" charset="0"/>
              </a:rPr>
              <a:t>FLUSSO DI CALORE OCEANICO</a:t>
            </a:r>
          </a:p>
        </p:txBody>
      </p:sp>
      <p:sp>
        <p:nvSpPr>
          <p:cNvPr id="9" name="TextBox 8"/>
          <p:cNvSpPr txBox="1"/>
          <p:nvPr/>
        </p:nvSpPr>
        <p:spPr>
          <a:xfrm>
            <a:off x="2699792" y="1844824"/>
            <a:ext cx="5113338" cy="4524375"/>
          </a:xfrm>
          <a:prstGeom prst="rect">
            <a:avLst/>
          </a:prstGeom>
          <a:noFill/>
        </p:spPr>
        <p:txBody>
          <a:bodyPr>
            <a:spAutoFit/>
          </a:bodyPr>
          <a:lstStyle/>
          <a:p>
            <a:pPr algn="just">
              <a:defRPr/>
            </a:pPr>
            <a:r>
              <a:rPr lang="it-IT" sz="1600" dirty="0">
                <a:latin typeface="+mn-lt"/>
                <a:cs typeface="Arial" charset="0"/>
              </a:rPr>
              <a:t>A sinistra è plottato il flusso di calore medio degli oceani e bacini verso l’età della litosfera oceanica corrispondente. I valori maggiori (ma con barre di errore grandi) si trovano nelle parti oceaniche giovani, mentre i valori più bassi (e più precisi) nelle parti vecchie. </a:t>
            </a:r>
          </a:p>
          <a:p>
            <a:pPr algn="just">
              <a:defRPr/>
            </a:pPr>
            <a:r>
              <a:rPr lang="it-IT" sz="1600" dirty="0">
                <a:latin typeface="+mn-lt"/>
                <a:cs typeface="Arial" charset="0"/>
              </a:rPr>
              <a:t>La notevole dispersione in prossimità delle dorsali è dovuta a misure imprecise a causa della circolazione idrotermica dell’acqua marina attraverso la crosta (il repentino raffreddamento di magma provoca contrazione e fratture attraverso le quali entra l’acqua e raffredda il mezzo). D’altro canto i sedimenti di mari profondi sono poco permeabili e, con spessore sufficiente, diventano facilmente impermeabili all’acqua. Nelle parti oceaniche con elevata sedimentazione (più vecchie!), le misure sono più precise.</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pic>
        <p:nvPicPr>
          <p:cNvPr id="655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06475"/>
            <a:ext cx="1439862"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64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Picture 2" descr="Risultati immagini per flusso calore oceani immag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84784"/>
            <a:ext cx="6768752" cy="501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1041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2" descr="Risultati immagini per flusso calore oceani immagini ita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340768"/>
            <a:ext cx="4295775"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103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ChangeArrowheads="1"/>
          </p:cNvSpPr>
          <p:nvPr/>
        </p:nvSpPr>
        <p:spPr bwMode="auto">
          <a:xfrm>
            <a:off x="203627" y="2636912"/>
            <a:ext cx="8785225"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Una piccola frazione viene utilizzata per riscaldare la superficie terrestre, ma </a:t>
            </a:r>
            <a:r>
              <a:rPr lang="it-IT" altLang="it-IT" sz="1600" dirty="0">
                <a:solidFill>
                  <a:srgbClr val="0070C0"/>
                </a:solidFill>
                <a:latin typeface="Calibri" panose="020F0502020204030204" pitchFamily="34" charset="0"/>
                <a:ea typeface="ＭＳ Ｐゴシック" panose="020B0600070205080204" pitchFamily="34" charset="-128"/>
              </a:rPr>
              <a:t>penetra</a:t>
            </a:r>
            <a:r>
              <a:rPr lang="it-IT" altLang="it-IT" sz="1600" dirty="0">
                <a:latin typeface="Calibri" panose="020F0502020204030204" pitchFamily="34" charset="0"/>
                <a:ea typeface="ＭＳ Ｐゴシック" panose="020B0600070205080204" pitchFamily="34" charset="-128"/>
              </a:rPr>
              <a:t> solo a breve distanza, </a:t>
            </a:r>
            <a:r>
              <a:rPr lang="it-IT" altLang="it-IT" sz="1600" dirty="0">
                <a:solidFill>
                  <a:srgbClr val="0070C0"/>
                </a:solidFill>
                <a:latin typeface="Calibri" panose="020F0502020204030204" pitchFamily="34" charset="0"/>
                <a:ea typeface="ＭＳ Ｐゴシック" panose="020B0600070205080204" pitchFamily="34" charset="-128"/>
              </a:rPr>
              <a:t>alcune decine di centimetri </a:t>
            </a:r>
            <a:r>
              <a:rPr lang="it-IT" altLang="it-IT" sz="1600" dirty="0">
                <a:latin typeface="Calibri" panose="020F0502020204030204" pitchFamily="34" charset="0"/>
                <a:ea typeface="ＭＳ Ｐゴシック" panose="020B0600070205080204" pitchFamily="34" charset="-128"/>
              </a:rPr>
              <a:t>nel caso del ciclo giornaliero e </a:t>
            </a:r>
            <a:r>
              <a:rPr lang="it-IT" altLang="it-IT" sz="1600" dirty="0">
                <a:solidFill>
                  <a:srgbClr val="0070C0"/>
                </a:solidFill>
                <a:latin typeface="Calibri" panose="020F0502020204030204" pitchFamily="34" charset="0"/>
                <a:ea typeface="ＭＳ Ｐゴシック" panose="020B0600070205080204" pitchFamily="34" charset="-128"/>
              </a:rPr>
              <a:t>poche decine di metri </a:t>
            </a:r>
            <a:r>
              <a:rPr lang="it-IT" altLang="it-IT" sz="1600" dirty="0">
                <a:latin typeface="Calibri" panose="020F0502020204030204" pitchFamily="34" charset="0"/>
                <a:ea typeface="ＭＳ Ｐゴシック" panose="020B0600070205080204" pitchFamily="34" charset="-128"/>
              </a:rPr>
              <a:t>per le variazioni annuali. Di conseguenza, l'energia solare ha un'influenza trascurabile sui processi terrestri </a:t>
            </a:r>
            <a:r>
              <a:rPr lang="it-IT" altLang="it-IT" sz="1600" dirty="0" smtClean="0">
                <a:latin typeface="Calibri" panose="020F0502020204030204" pitchFamily="34" charset="0"/>
                <a:ea typeface="ＭＳ Ｐゴシック" panose="020B0600070205080204" pitchFamily="34" charset="-128"/>
              </a:rPr>
              <a:t>interni</a:t>
            </a:r>
          </a:p>
          <a:p>
            <a:pPr algn="just">
              <a:spcBef>
                <a:spcPct val="0"/>
              </a:spcBef>
            </a:pPr>
            <a:endParaRPr lang="en-US" altLang="it-IT" sz="1600" b="0" u="sng" dirty="0">
              <a:latin typeface="Calibri" panose="020F0502020204030204" pitchFamily="34" charset="0"/>
              <a:ea typeface="ＭＳ Ｐゴシック" panose="020B0600070205080204" pitchFamily="34" charset="-128"/>
            </a:endParaRPr>
          </a:p>
          <a:p>
            <a:pPr algn="just">
              <a:spcBef>
                <a:spcPct val="0"/>
              </a:spcBef>
            </a:pPr>
            <a:r>
              <a:rPr lang="en-US" altLang="it-IT" sz="1600" b="0" u="sng"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Sistemi diversi come la generazione del campo geomagnetico e il movimento delle placche litosferiche globali sono infine alimentati dal calore interno della Terra</a:t>
            </a:r>
            <a:r>
              <a:rPr lang="it-IT" altLang="it-IT" sz="1600" dirty="0" smtClean="0">
                <a:latin typeface="Calibri" panose="020F0502020204030204" pitchFamily="34" charset="0"/>
                <a:ea typeface="ＭＳ Ｐゴシック" panose="020B0600070205080204" pitchFamily="34" charset="-128"/>
              </a:rPr>
              <a:t>.</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La Terra sta costantemente perdendo calore dal suo interno: la perdita di calore interno è molte volte maggiore dell'energia dispersa con altri mezzi, come </a:t>
            </a:r>
            <a:r>
              <a:rPr lang="it-IT" altLang="it-IT" sz="1600" dirty="0" smtClean="0">
                <a:latin typeface="Calibri" panose="020F0502020204030204" pitchFamily="34" charset="0"/>
                <a:ea typeface="ＭＳ Ｐゴシック" panose="020B0600070205080204" pitchFamily="34" charset="-128"/>
              </a:rPr>
              <a:t>la variazione della </a:t>
            </a:r>
            <a:r>
              <a:rPr lang="it-IT" altLang="it-IT" sz="1600" dirty="0">
                <a:latin typeface="Calibri" panose="020F0502020204030204" pitchFamily="34" charset="0"/>
                <a:ea typeface="ＭＳ Ｐゴシック" panose="020B0600070205080204" pitchFamily="34" charset="-128"/>
              </a:rPr>
              <a:t>rotazione della Terra e l'energia rilasciata nei </a:t>
            </a:r>
            <a:r>
              <a:rPr lang="it-IT" altLang="it-IT" sz="1600" dirty="0" smtClean="0">
                <a:latin typeface="Calibri" panose="020F0502020204030204" pitchFamily="34" charset="0"/>
                <a:ea typeface="ＭＳ Ｐゴシック" panose="020B0600070205080204" pitchFamily="34" charset="-128"/>
              </a:rPr>
              <a:t>terremoti</a:t>
            </a:r>
          </a:p>
          <a:p>
            <a:pPr algn="just">
              <a:spcBef>
                <a:spcPct val="0"/>
              </a:spcBef>
              <a:buNone/>
            </a:pPr>
            <a:endParaRPr lang="en-US" altLang="it-IT" sz="1600" b="0" dirty="0">
              <a:latin typeface="Calibri" panose="020F0502020204030204" pitchFamily="34" charset="0"/>
              <a:ea typeface="ＭＳ Ｐゴシック" panose="020B0600070205080204" pitchFamily="34" charset="-128"/>
            </a:endParaRPr>
          </a:p>
        </p:txBody>
      </p:sp>
      <p:sp>
        <p:nvSpPr>
          <p:cNvPr id="8195" name="Rectangle 3"/>
          <p:cNvSpPr>
            <a:spLocks noChangeArrowheads="1"/>
          </p:cNvSpPr>
          <p:nvPr/>
        </p:nvSpPr>
        <p:spPr bwMode="auto">
          <a:xfrm>
            <a:off x="234156" y="1268760"/>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heat: introduction</a:t>
            </a:r>
          </a:p>
        </p:txBody>
      </p:sp>
    </p:spTree>
    <p:extLst>
      <p:ext uri="{BB962C8B-B14F-4D97-AF65-F5344CB8AC3E}">
        <p14:creationId xmlns:p14="http://schemas.microsoft.com/office/powerpoint/2010/main" val="1687425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74178">
                                            <p:txEl>
                                              <p:pRg st="1" end="1"/>
                                            </p:txEl>
                                          </p:spTgt>
                                        </p:tgtEl>
                                        <p:attrNameLst>
                                          <p:attrName>style.visibility</p:attrName>
                                        </p:attrNameLst>
                                      </p:cBhvr>
                                      <p:to>
                                        <p:strVal val="visible"/>
                                      </p:to>
                                    </p:set>
                                    <p:animEffect transition="in" filter="dissolve">
                                      <p:cBhvr>
                                        <p:cTn id="7" dur="500"/>
                                        <p:tgtEl>
                                          <p:spTgt spid="107417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74178">
                                            <p:txEl>
                                              <p:pRg st="3" end="3"/>
                                            </p:txEl>
                                          </p:spTgt>
                                        </p:tgtEl>
                                        <p:attrNameLst>
                                          <p:attrName>style.visibility</p:attrName>
                                        </p:attrNameLst>
                                      </p:cBhvr>
                                      <p:to>
                                        <p:strVal val="visible"/>
                                      </p:to>
                                    </p:set>
                                    <p:animEffect transition="in" filter="dissolve">
                                      <p:cBhvr>
                                        <p:cTn id="12" dur="500"/>
                                        <p:tgtEl>
                                          <p:spTgt spid="1074178">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74178">
                                            <p:txEl>
                                              <p:pRg st="5" end="5"/>
                                            </p:txEl>
                                          </p:spTgt>
                                        </p:tgtEl>
                                        <p:attrNameLst>
                                          <p:attrName>style.visibility</p:attrName>
                                        </p:attrNameLst>
                                      </p:cBhvr>
                                      <p:to>
                                        <p:strVal val="visible"/>
                                      </p:to>
                                    </p:set>
                                    <p:animEffect transition="in" filter="dissolve">
                                      <p:cBhvr>
                                        <p:cTn id="17" dur="500"/>
                                        <p:tgtEl>
                                          <p:spTgt spid="10741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89AE356-4891-4648-BFC7-897D97E2563D}"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40</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9" name="TextBox 8"/>
          <p:cNvSpPr txBox="1"/>
          <p:nvPr/>
        </p:nvSpPr>
        <p:spPr>
          <a:xfrm>
            <a:off x="250825" y="4649788"/>
            <a:ext cx="3816350" cy="2308225"/>
          </a:xfrm>
          <a:prstGeom prst="rect">
            <a:avLst/>
          </a:prstGeom>
          <a:noFill/>
        </p:spPr>
        <p:txBody>
          <a:bodyPr>
            <a:spAutoFit/>
          </a:bodyPr>
          <a:lstStyle/>
          <a:p>
            <a:pPr algn="just">
              <a:defRPr/>
            </a:pPr>
            <a:r>
              <a:rPr lang="it-IT" sz="1600" dirty="0">
                <a:latin typeface="+mn-lt"/>
                <a:cs typeface="Arial" charset="0"/>
              </a:rPr>
              <a:t>Flusso di calore medio per aree ben sedimentate del Nord Pacifico e Nord Atlantico, plottato verso l’età. Curva solida: valore predetto del modello a piastra; curva tratteggiata: valore predetto del mantello con strato termico di confine. </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pic>
        <p:nvPicPr>
          <p:cNvPr id="675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84313"/>
            <a:ext cx="3983037"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1484313"/>
            <a:ext cx="4608513"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716463" y="4549775"/>
            <a:ext cx="3816350" cy="2308225"/>
          </a:xfrm>
          <a:prstGeom prst="rect">
            <a:avLst/>
          </a:prstGeom>
          <a:noFill/>
        </p:spPr>
        <p:txBody>
          <a:bodyPr>
            <a:spAutoFit/>
          </a:bodyPr>
          <a:lstStyle/>
          <a:p>
            <a:pPr algn="just">
              <a:defRPr/>
            </a:pPr>
            <a:r>
              <a:rPr lang="it-IT" sz="1600" dirty="0">
                <a:latin typeface="+mn-lt"/>
                <a:cs typeface="Arial" charset="0"/>
              </a:rPr>
              <a:t>Profondità media per il Nord Atlantico (quadrati) e il Nord Pacifico (cerchi) plottata verso l’età. I puntini indicano la dispersione. Le curve solida e tratteggiata indicano i valori predetti dal mantello a piastra e dal mantello con strato termico di confine.</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Tree>
    <p:extLst>
      <p:ext uri="{BB962C8B-B14F-4D97-AF65-F5344CB8AC3E}">
        <p14:creationId xmlns:p14="http://schemas.microsoft.com/office/powerpoint/2010/main" val="7764412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8C1FD00-6AE0-45A9-8659-6CAF78C3DBFF}"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41</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9" name="TextBox 8"/>
          <p:cNvSpPr txBox="1"/>
          <p:nvPr/>
        </p:nvSpPr>
        <p:spPr>
          <a:xfrm>
            <a:off x="34925" y="1598613"/>
            <a:ext cx="8964613" cy="2062162"/>
          </a:xfrm>
          <a:prstGeom prst="rect">
            <a:avLst/>
          </a:prstGeom>
          <a:noFill/>
        </p:spPr>
        <p:txBody>
          <a:bodyPr>
            <a:spAutoFit/>
          </a:bodyPr>
          <a:lstStyle/>
          <a:p>
            <a:pPr algn="just">
              <a:defRPr/>
            </a:pPr>
            <a:r>
              <a:rPr lang="it-IT" sz="1600" dirty="0">
                <a:latin typeface="+mn-lt"/>
                <a:cs typeface="Arial" charset="0"/>
              </a:rPr>
              <a:t>Assumiamo la litosfera sia astenosfera raffreddata, non ci sia generazione di calore, alla dorsale la temperature sia </a:t>
            </a:r>
            <a:r>
              <a:rPr lang="it-IT" sz="1600" dirty="0">
                <a:solidFill>
                  <a:srgbClr val="0070C0"/>
                </a:solidFill>
                <a:latin typeface="+mn-lt"/>
                <a:cs typeface="Arial" charset="0"/>
              </a:rPr>
              <a:t>T=T</a:t>
            </a:r>
            <a:r>
              <a:rPr lang="it-IT" sz="1600" baseline="-25000" dirty="0">
                <a:solidFill>
                  <a:srgbClr val="0070C0"/>
                </a:solidFill>
                <a:latin typeface="+mn-lt"/>
                <a:cs typeface="Arial" charset="0"/>
              </a:rPr>
              <a:t>a</a:t>
            </a:r>
            <a:r>
              <a:rPr lang="it-IT" sz="1600" dirty="0">
                <a:latin typeface="+mn-lt"/>
                <a:cs typeface="Arial" charset="0"/>
              </a:rPr>
              <a:t>, alla superficie libera </a:t>
            </a:r>
            <a:r>
              <a:rPr lang="it-IT" sz="1600" dirty="0">
                <a:solidFill>
                  <a:srgbClr val="0070C0"/>
                </a:solidFill>
                <a:latin typeface="+mn-lt"/>
                <a:cs typeface="Arial" charset="0"/>
              </a:rPr>
              <a:t>T=0</a:t>
            </a:r>
            <a:r>
              <a:rPr lang="it-IT" sz="1600" dirty="0">
                <a:latin typeface="+mn-lt"/>
                <a:cs typeface="Arial" charset="0"/>
              </a:rPr>
              <a:t>. supponiamo inoltre tutto in equilibrio termico. Poichè le zolle si muovono, dobbiamo considerare l’equazione della </a:t>
            </a:r>
            <a:r>
              <a:rPr lang="it-IT" sz="1600" dirty="0">
                <a:solidFill>
                  <a:srgbClr val="FF0000"/>
                </a:solidFill>
                <a:latin typeface="+mn-lt"/>
                <a:cs typeface="Arial" charset="0"/>
              </a:rPr>
              <a:t>conduzione in 2-D </a:t>
            </a:r>
            <a:r>
              <a:rPr lang="it-IT" sz="1600" dirty="0">
                <a:latin typeface="+mn-lt"/>
                <a:cs typeface="Arial" charset="0"/>
              </a:rPr>
              <a:t>in un mezzo in moto (</a:t>
            </a:r>
            <a:r>
              <a:rPr lang="it-IT" sz="1600" dirty="0">
                <a:solidFill>
                  <a:srgbClr val="FF0000"/>
                </a:solidFill>
                <a:latin typeface="+mn-lt"/>
                <a:cs typeface="Arial" charset="0"/>
              </a:rPr>
              <a:t>advezione!</a:t>
            </a:r>
            <a:r>
              <a:rPr lang="it-IT" sz="1600" dirty="0">
                <a:latin typeface="+mn-lt"/>
                <a:cs typeface="Arial" charset="0"/>
              </a:rPr>
              <a:t>). Ciò porta ad avere due termini nella derivata temporale della temperatura</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8" name="TextBox 7"/>
          <p:cNvSpPr txBox="1"/>
          <p:nvPr/>
        </p:nvSpPr>
        <p:spPr>
          <a:xfrm>
            <a:off x="2051720" y="1029336"/>
            <a:ext cx="5329237" cy="338137"/>
          </a:xfrm>
          <a:prstGeom prst="rect">
            <a:avLst/>
          </a:prstGeom>
          <a:noFill/>
        </p:spPr>
        <p:txBody>
          <a:bodyPr>
            <a:spAutoFit/>
          </a:bodyPr>
          <a:lstStyle/>
          <a:p>
            <a:pPr algn="ctr">
              <a:defRPr/>
            </a:pPr>
            <a:r>
              <a:rPr lang="it-IT" sz="1600" dirty="0">
                <a:solidFill>
                  <a:srgbClr val="FF0000"/>
                </a:solidFill>
                <a:latin typeface="+mn-lt"/>
                <a:cs typeface="Arial" charset="0"/>
              </a:rPr>
              <a:t>MODELLI DI GENERAZIONE E RAFFREDDAMENTO DELLE ZOLLE</a:t>
            </a:r>
          </a:p>
        </p:txBody>
      </p:sp>
      <p:sp>
        <p:nvSpPr>
          <p:cNvPr id="11" name="TextBox 10"/>
          <p:cNvSpPr txBox="1"/>
          <p:nvPr/>
        </p:nvSpPr>
        <p:spPr>
          <a:xfrm>
            <a:off x="0" y="1341438"/>
            <a:ext cx="3816350" cy="338137"/>
          </a:xfrm>
          <a:prstGeom prst="rect">
            <a:avLst/>
          </a:prstGeom>
          <a:noFill/>
        </p:spPr>
        <p:txBody>
          <a:bodyPr>
            <a:spAutoFit/>
          </a:bodyPr>
          <a:lstStyle/>
          <a:p>
            <a:pPr algn="ctr">
              <a:defRPr/>
            </a:pPr>
            <a:r>
              <a:rPr lang="it-IT" sz="1600" dirty="0">
                <a:solidFill>
                  <a:srgbClr val="FF0000"/>
                </a:solidFill>
                <a:latin typeface="+mn-lt"/>
                <a:cs typeface="Arial" charset="0"/>
              </a:rPr>
              <a:t>Semispazio in raffreddamento</a:t>
            </a:r>
          </a:p>
        </p:txBody>
      </p:sp>
      <p:graphicFrame>
        <p:nvGraphicFramePr>
          <p:cNvPr id="71686" name="Object 2"/>
          <p:cNvGraphicFramePr>
            <a:graphicFrameLocks noChangeAspect="1"/>
          </p:cNvGraphicFramePr>
          <p:nvPr/>
        </p:nvGraphicFramePr>
        <p:xfrm>
          <a:off x="3348038" y="2781300"/>
          <a:ext cx="2216150" cy="431800"/>
        </p:xfrm>
        <a:graphic>
          <a:graphicData uri="http://schemas.openxmlformats.org/presentationml/2006/ole">
            <mc:AlternateContent xmlns:mc="http://schemas.openxmlformats.org/markup-compatibility/2006">
              <mc:Choice xmlns:v="urn:schemas-microsoft-com:vml" Requires="v">
                <p:oleObj spid="_x0000_s176146" name="Equation" r:id="rId4" imgW="2019300" imgH="393700" progId="Equation.3">
                  <p:embed/>
                </p:oleObj>
              </mc:Choice>
              <mc:Fallback>
                <p:oleObj name="Equation" r:id="rId4" imgW="20193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2781300"/>
                        <a:ext cx="22161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179388" y="3284538"/>
            <a:ext cx="1412875" cy="339725"/>
          </a:xfrm>
          <a:prstGeom prst="rect">
            <a:avLst/>
          </a:prstGeom>
          <a:noFill/>
        </p:spPr>
        <p:txBody>
          <a:bodyPr wrap="none">
            <a:spAutoFit/>
          </a:bodyPr>
          <a:lstStyle/>
          <a:p>
            <a:pPr>
              <a:defRPr/>
            </a:pPr>
            <a:r>
              <a:rPr lang="it-IT" sz="1600" dirty="0">
                <a:latin typeface="+mn-lt"/>
                <a:cs typeface="Arial" charset="0"/>
              </a:rPr>
              <a:t>Più in generale</a:t>
            </a:r>
          </a:p>
        </p:txBody>
      </p:sp>
      <p:graphicFrame>
        <p:nvGraphicFramePr>
          <p:cNvPr id="71688" name="Object 4"/>
          <p:cNvGraphicFramePr>
            <a:graphicFrameLocks noChangeAspect="1"/>
          </p:cNvGraphicFramePr>
          <p:nvPr/>
        </p:nvGraphicFramePr>
        <p:xfrm>
          <a:off x="3900488" y="3573463"/>
          <a:ext cx="1254125" cy="431800"/>
        </p:xfrm>
        <a:graphic>
          <a:graphicData uri="http://schemas.openxmlformats.org/presentationml/2006/ole">
            <mc:AlternateContent xmlns:mc="http://schemas.openxmlformats.org/markup-compatibility/2006">
              <mc:Choice xmlns:v="urn:schemas-microsoft-com:vml" Requires="v">
                <p:oleObj spid="_x0000_s176147" name="Equation" r:id="rId6" imgW="1143000" imgH="393700" progId="Equation.3">
                  <p:embed/>
                </p:oleObj>
              </mc:Choice>
              <mc:Fallback>
                <p:oleObj name="Equation" r:id="rId6" imgW="11430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0488" y="3573463"/>
                        <a:ext cx="12541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TextBox 14"/>
          <p:cNvSpPr txBox="1"/>
          <p:nvPr/>
        </p:nvSpPr>
        <p:spPr>
          <a:xfrm>
            <a:off x="107950" y="4221163"/>
            <a:ext cx="8928100" cy="584200"/>
          </a:xfrm>
          <a:prstGeom prst="rect">
            <a:avLst/>
          </a:prstGeom>
          <a:noFill/>
        </p:spPr>
        <p:txBody>
          <a:bodyPr>
            <a:spAutoFit/>
          </a:bodyPr>
          <a:lstStyle/>
          <a:p>
            <a:pPr>
              <a:defRPr/>
            </a:pPr>
            <a:r>
              <a:rPr lang="it-IT" sz="1600" dirty="0">
                <a:latin typeface="+mn-lt"/>
                <a:cs typeface="Arial" charset="0"/>
              </a:rPr>
              <a:t>Assumendo la dorsale infinita lungo </a:t>
            </a:r>
            <a:r>
              <a:rPr lang="it-IT" sz="1600" dirty="0">
                <a:solidFill>
                  <a:srgbClr val="00B0F0"/>
                </a:solidFill>
                <a:latin typeface="+mn-lt"/>
                <a:cs typeface="Arial" charset="0"/>
              </a:rPr>
              <a:t>y</a:t>
            </a:r>
            <a:r>
              <a:rPr lang="it-IT" sz="1600" dirty="0">
                <a:latin typeface="+mn-lt"/>
                <a:cs typeface="Arial" charset="0"/>
              </a:rPr>
              <a:t> e la conduzione orizzontale trascurabile rispetto a quella verticale, l’equazione da risolvere si riduce a:</a:t>
            </a:r>
          </a:p>
        </p:txBody>
      </p:sp>
      <p:graphicFrame>
        <p:nvGraphicFramePr>
          <p:cNvPr id="71690" name="Object 5"/>
          <p:cNvGraphicFramePr>
            <a:graphicFrameLocks noChangeAspect="1"/>
          </p:cNvGraphicFramePr>
          <p:nvPr/>
        </p:nvGraphicFramePr>
        <p:xfrm>
          <a:off x="3851275" y="4832350"/>
          <a:ext cx="1187450" cy="541338"/>
        </p:xfrm>
        <a:graphic>
          <a:graphicData uri="http://schemas.openxmlformats.org/presentationml/2006/ole">
            <mc:AlternateContent xmlns:mc="http://schemas.openxmlformats.org/markup-compatibility/2006">
              <mc:Choice xmlns:v="urn:schemas-microsoft-com:vml" Requires="v">
                <p:oleObj spid="_x0000_s176148" name="Equation" r:id="rId8" imgW="1028700" imgH="469900" progId="Equation.3">
                  <p:embed/>
                </p:oleObj>
              </mc:Choice>
              <mc:Fallback>
                <p:oleObj name="Equation" r:id="rId8" imgW="1028700" imgH="469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4832350"/>
                        <a:ext cx="1187450" cy="54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107950" y="5538788"/>
            <a:ext cx="8928100" cy="338137"/>
          </a:xfrm>
          <a:prstGeom prst="rect">
            <a:avLst/>
          </a:prstGeom>
          <a:noFill/>
        </p:spPr>
        <p:txBody>
          <a:bodyPr>
            <a:spAutoFit/>
          </a:bodyPr>
          <a:lstStyle/>
          <a:p>
            <a:pPr>
              <a:defRPr/>
            </a:pPr>
            <a:r>
              <a:rPr lang="it-IT" sz="1600" dirty="0">
                <a:latin typeface="+mn-lt"/>
                <a:cs typeface="Arial" charset="0"/>
              </a:rPr>
              <a:t>L’equazione si riduce a quella della </a:t>
            </a:r>
            <a:r>
              <a:rPr lang="it-IT" sz="1600" dirty="0">
                <a:solidFill>
                  <a:srgbClr val="FF0000"/>
                </a:solidFill>
                <a:latin typeface="+mn-lt"/>
                <a:cs typeface="Arial" charset="0"/>
              </a:rPr>
              <a:t>diffusione</a:t>
            </a:r>
            <a:r>
              <a:rPr lang="it-IT" sz="1600" dirty="0">
                <a:latin typeface="+mn-lt"/>
                <a:cs typeface="Arial" charset="0"/>
              </a:rPr>
              <a:t> scrivendo </a:t>
            </a:r>
            <a:r>
              <a:rPr lang="it-IT" sz="1600" i="1" dirty="0">
                <a:solidFill>
                  <a:srgbClr val="00B0F0"/>
                </a:solidFill>
                <a:latin typeface="+mn-lt"/>
                <a:cs typeface="Arial" charset="0"/>
              </a:rPr>
              <a:t>x/u=t</a:t>
            </a:r>
            <a:r>
              <a:rPr lang="it-IT" sz="1600" dirty="0">
                <a:latin typeface="+mn-lt"/>
                <a:cs typeface="Arial" charset="0"/>
              </a:rPr>
              <a:t>. Per le condizioni iniziali date la soluzione è</a:t>
            </a:r>
          </a:p>
        </p:txBody>
      </p:sp>
      <p:graphicFrame>
        <p:nvGraphicFramePr>
          <p:cNvPr id="71692" name="Object 6"/>
          <p:cNvGraphicFramePr>
            <a:graphicFrameLocks noChangeAspect="1"/>
          </p:cNvGraphicFramePr>
          <p:nvPr/>
        </p:nvGraphicFramePr>
        <p:xfrm>
          <a:off x="3632200" y="6094413"/>
          <a:ext cx="1500188" cy="503237"/>
        </p:xfrm>
        <a:graphic>
          <a:graphicData uri="http://schemas.openxmlformats.org/presentationml/2006/ole">
            <mc:AlternateContent xmlns:mc="http://schemas.openxmlformats.org/markup-compatibility/2006">
              <mc:Choice xmlns:v="urn:schemas-microsoft-com:vml" Requires="v">
                <p:oleObj spid="_x0000_s176149" name="Equation" r:id="rId10" imgW="1358900" imgH="457200" progId="Equation.3">
                  <p:embed/>
                </p:oleObj>
              </mc:Choice>
              <mc:Fallback>
                <p:oleObj name="Equation" r:id="rId10" imgW="135890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32200" y="6094413"/>
                        <a:ext cx="150018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7716907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C3CFD78-2DE0-4CDC-B006-D0AD58D82BE7}"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42</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5" name="TextBox 14"/>
          <p:cNvSpPr txBox="1"/>
          <p:nvPr/>
        </p:nvSpPr>
        <p:spPr>
          <a:xfrm>
            <a:off x="107950" y="1268413"/>
            <a:ext cx="8928100" cy="338137"/>
          </a:xfrm>
          <a:prstGeom prst="rect">
            <a:avLst/>
          </a:prstGeom>
          <a:noFill/>
        </p:spPr>
        <p:txBody>
          <a:bodyPr>
            <a:spAutoFit/>
          </a:bodyPr>
          <a:lstStyle/>
          <a:p>
            <a:pPr>
              <a:defRPr/>
            </a:pPr>
            <a:r>
              <a:rPr lang="it-IT" sz="1600" dirty="0">
                <a:latin typeface="+mn-lt"/>
                <a:cs typeface="Arial" charset="0"/>
              </a:rPr>
              <a:t>Il flusso di calore in superficie (</a:t>
            </a:r>
            <a:r>
              <a:rPr lang="it-IT" sz="1600" dirty="0">
                <a:solidFill>
                  <a:srgbClr val="00B0F0"/>
                </a:solidFill>
                <a:latin typeface="+mn-lt"/>
                <a:cs typeface="Arial" charset="0"/>
              </a:rPr>
              <a:t>z=0</a:t>
            </a:r>
            <a:r>
              <a:rPr lang="it-IT" sz="1600" dirty="0">
                <a:latin typeface="+mn-lt"/>
                <a:cs typeface="Arial" charset="0"/>
              </a:rPr>
              <a:t>) sarà pertanto</a:t>
            </a:r>
          </a:p>
        </p:txBody>
      </p:sp>
      <p:sp>
        <p:nvSpPr>
          <p:cNvPr id="17" name="TextBox 16"/>
          <p:cNvSpPr txBox="1"/>
          <p:nvPr/>
        </p:nvSpPr>
        <p:spPr>
          <a:xfrm>
            <a:off x="107950" y="2420938"/>
            <a:ext cx="8928100" cy="338137"/>
          </a:xfrm>
          <a:prstGeom prst="rect">
            <a:avLst/>
          </a:prstGeom>
          <a:noFill/>
        </p:spPr>
        <p:txBody>
          <a:bodyPr>
            <a:spAutoFit/>
          </a:bodyPr>
          <a:lstStyle/>
          <a:p>
            <a:pPr>
              <a:defRPr/>
            </a:pPr>
            <a:r>
              <a:rPr lang="it-IT" sz="1600" dirty="0">
                <a:latin typeface="+mn-lt"/>
                <a:cs typeface="Arial" charset="0"/>
              </a:rPr>
              <a:t>Vediamo che la dipendenza da </a:t>
            </a:r>
            <a:r>
              <a:rPr lang="it-IT" sz="1600" dirty="0">
                <a:solidFill>
                  <a:srgbClr val="00B0F0"/>
                </a:solidFill>
                <a:latin typeface="+mn-lt"/>
                <a:cs typeface="Arial" charset="0"/>
              </a:rPr>
              <a:t>t</a:t>
            </a:r>
            <a:r>
              <a:rPr lang="it-IT" sz="1600" baseline="30000" dirty="0">
                <a:solidFill>
                  <a:srgbClr val="00B0F0"/>
                </a:solidFill>
                <a:latin typeface="+mn-lt"/>
                <a:cs typeface="Arial" charset="0"/>
              </a:rPr>
              <a:t>-1/2</a:t>
            </a:r>
            <a:r>
              <a:rPr lang="it-IT" sz="1600" dirty="0">
                <a:latin typeface="+mn-lt"/>
                <a:cs typeface="Arial" charset="0"/>
              </a:rPr>
              <a:t> è confermata da tale modello</a:t>
            </a:r>
          </a:p>
        </p:txBody>
      </p:sp>
      <p:graphicFrame>
        <p:nvGraphicFramePr>
          <p:cNvPr id="73733" name="Object 6"/>
          <p:cNvGraphicFramePr>
            <a:graphicFrameLocks noChangeAspect="1"/>
          </p:cNvGraphicFramePr>
          <p:nvPr/>
        </p:nvGraphicFramePr>
        <p:xfrm>
          <a:off x="3635375" y="1700213"/>
          <a:ext cx="1814513" cy="504825"/>
        </p:xfrm>
        <a:graphic>
          <a:graphicData uri="http://schemas.openxmlformats.org/presentationml/2006/ole">
            <mc:AlternateContent xmlns:mc="http://schemas.openxmlformats.org/markup-compatibility/2006">
              <mc:Choice xmlns:v="urn:schemas-microsoft-com:vml" Requires="v">
                <p:oleObj spid="_x0000_s177158" name="Equation" r:id="rId4" imgW="1600200" imgH="444500" progId="Equation.3">
                  <p:embed/>
                </p:oleObj>
              </mc:Choice>
              <mc:Fallback>
                <p:oleObj name="Equation" r:id="rId4" imgW="16002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700213"/>
                        <a:ext cx="1814513"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373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3429000"/>
            <a:ext cx="56864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771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8EDE429-E8A1-42C8-877F-1F5D00194FD0}"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43</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5" name="TextBox 14"/>
          <p:cNvSpPr txBox="1"/>
          <p:nvPr/>
        </p:nvSpPr>
        <p:spPr>
          <a:xfrm>
            <a:off x="107950" y="1268413"/>
            <a:ext cx="8928100" cy="1077912"/>
          </a:xfrm>
          <a:prstGeom prst="rect">
            <a:avLst/>
          </a:prstGeom>
          <a:noFill/>
        </p:spPr>
        <p:txBody>
          <a:bodyPr>
            <a:spAutoFit/>
          </a:bodyPr>
          <a:lstStyle/>
          <a:p>
            <a:pPr>
              <a:defRPr/>
            </a:pPr>
            <a:r>
              <a:rPr lang="it-IT" sz="1600" dirty="0">
                <a:latin typeface="+mn-lt"/>
                <a:cs typeface="Arial" charset="0"/>
              </a:rPr>
              <a:t>Dalla soluzione ottenuta possiamo stimare lo spessore litosferico </a:t>
            </a:r>
            <a:r>
              <a:rPr lang="it-IT" sz="1600" dirty="0">
                <a:solidFill>
                  <a:srgbClr val="00B0F0"/>
                </a:solidFill>
                <a:latin typeface="+mn-lt"/>
                <a:cs typeface="Arial" charset="0"/>
              </a:rPr>
              <a:t>L</a:t>
            </a:r>
            <a:r>
              <a:rPr lang="it-IT" sz="1600" dirty="0">
                <a:latin typeface="+mn-lt"/>
                <a:cs typeface="Arial" charset="0"/>
              </a:rPr>
              <a:t>, se specifichiamo la temperatura alla base della litosfera.</a:t>
            </a:r>
          </a:p>
          <a:p>
            <a:pPr>
              <a:defRPr/>
            </a:pPr>
            <a:r>
              <a:rPr lang="it-IT" sz="1600" dirty="0">
                <a:latin typeface="+mn-lt"/>
                <a:cs typeface="Arial" charset="0"/>
              </a:rPr>
              <a:t>Assumendo </a:t>
            </a:r>
            <a:r>
              <a:rPr lang="it-IT" sz="1600" dirty="0">
                <a:solidFill>
                  <a:srgbClr val="00B0F0"/>
                </a:solidFill>
                <a:latin typeface="+mn-lt"/>
                <a:cs typeface="Arial" charset="0"/>
              </a:rPr>
              <a:t>T=1100°C</a:t>
            </a:r>
            <a:r>
              <a:rPr lang="it-IT" sz="1600" dirty="0">
                <a:latin typeface="+mn-lt"/>
                <a:cs typeface="Arial" charset="0"/>
              </a:rPr>
              <a:t> la temperatura alla base della </a:t>
            </a:r>
            <a:r>
              <a:rPr lang="it-IT" sz="1600" dirty="0">
                <a:solidFill>
                  <a:srgbClr val="00B0F0"/>
                </a:solidFill>
                <a:latin typeface="+mn-lt"/>
                <a:cs typeface="Arial" charset="0"/>
              </a:rPr>
              <a:t>litosfera</a:t>
            </a:r>
            <a:r>
              <a:rPr lang="it-IT" sz="1600" dirty="0">
                <a:latin typeface="+mn-lt"/>
                <a:cs typeface="Arial" charset="0"/>
              </a:rPr>
              <a:t> e </a:t>
            </a:r>
            <a:r>
              <a:rPr lang="it-IT" sz="1600" dirty="0">
                <a:solidFill>
                  <a:srgbClr val="00B0F0"/>
                </a:solidFill>
                <a:latin typeface="+mn-lt"/>
                <a:cs typeface="Arial" charset="0"/>
              </a:rPr>
              <a:t>T</a:t>
            </a:r>
            <a:r>
              <a:rPr lang="it-IT" sz="1600" baseline="-25000" dirty="0">
                <a:solidFill>
                  <a:srgbClr val="00B0F0"/>
                </a:solidFill>
                <a:latin typeface="+mn-lt"/>
                <a:cs typeface="Arial" charset="0"/>
              </a:rPr>
              <a:t>a</a:t>
            </a:r>
            <a:r>
              <a:rPr lang="it-IT" sz="1600" dirty="0">
                <a:solidFill>
                  <a:srgbClr val="00B0F0"/>
                </a:solidFill>
                <a:latin typeface="+mn-lt"/>
                <a:cs typeface="Arial" charset="0"/>
              </a:rPr>
              <a:t>=1300°C</a:t>
            </a:r>
            <a:r>
              <a:rPr lang="it-IT" sz="1600" dirty="0">
                <a:latin typeface="+mn-lt"/>
                <a:cs typeface="Arial" charset="0"/>
              </a:rPr>
              <a:t> la temperatura alla </a:t>
            </a:r>
            <a:r>
              <a:rPr lang="it-IT" sz="1600" dirty="0">
                <a:solidFill>
                  <a:srgbClr val="00B0F0"/>
                </a:solidFill>
                <a:latin typeface="+mn-lt"/>
                <a:cs typeface="Arial" charset="0"/>
              </a:rPr>
              <a:t>dorsale</a:t>
            </a:r>
            <a:r>
              <a:rPr lang="it-IT" sz="1600" dirty="0">
                <a:latin typeface="+mn-lt"/>
                <a:cs typeface="Arial" charset="0"/>
              </a:rPr>
              <a:t>, bisogna trovare una combinazione di </a:t>
            </a:r>
            <a:r>
              <a:rPr lang="it-IT" sz="1600" dirty="0">
                <a:solidFill>
                  <a:srgbClr val="00B0F0"/>
                </a:solidFill>
                <a:latin typeface="+mn-lt"/>
                <a:cs typeface="Arial" charset="0"/>
              </a:rPr>
              <a:t>L</a:t>
            </a:r>
            <a:r>
              <a:rPr lang="it-IT" sz="1600" dirty="0">
                <a:latin typeface="+mn-lt"/>
                <a:cs typeface="Arial" charset="0"/>
              </a:rPr>
              <a:t> e </a:t>
            </a:r>
            <a:r>
              <a:rPr lang="it-IT" sz="1600" dirty="0">
                <a:solidFill>
                  <a:srgbClr val="00B0F0"/>
                </a:solidFill>
                <a:latin typeface="+mn-lt"/>
                <a:cs typeface="Arial" charset="0"/>
              </a:rPr>
              <a:t>t</a:t>
            </a:r>
            <a:r>
              <a:rPr lang="it-IT" sz="1600" dirty="0">
                <a:latin typeface="+mn-lt"/>
                <a:cs typeface="Arial" charset="0"/>
              </a:rPr>
              <a:t> tale che </a:t>
            </a:r>
          </a:p>
        </p:txBody>
      </p:sp>
      <p:graphicFrame>
        <p:nvGraphicFramePr>
          <p:cNvPr id="75780" name="Object 3"/>
          <p:cNvGraphicFramePr>
            <a:graphicFrameLocks noChangeAspect="1"/>
          </p:cNvGraphicFramePr>
          <p:nvPr/>
        </p:nvGraphicFramePr>
        <p:xfrm>
          <a:off x="1311275" y="2730500"/>
          <a:ext cx="1727200" cy="539750"/>
        </p:xfrm>
        <a:graphic>
          <a:graphicData uri="http://schemas.openxmlformats.org/presentationml/2006/ole">
            <mc:AlternateContent xmlns:mc="http://schemas.openxmlformats.org/markup-compatibility/2006">
              <mc:Choice xmlns:v="urn:schemas-microsoft-com:vml" Requires="v">
                <p:oleObj spid="_x0000_s178194" name="Equation" r:id="rId4" imgW="1460500" imgH="457200" progId="Equation.3">
                  <p:embed/>
                </p:oleObj>
              </mc:Choice>
              <mc:Fallback>
                <p:oleObj name="Equation" r:id="rId4" imgW="14605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275" y="2730500"/>
                        <a:ext cx="1727200"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5781" name="Object 4"/>
          <p:cNvGraphicFramePr>
            <a:graphicFrameLocks noChangeAspect="1"/>
          </p:cNvGraphicFramePr>
          <p:nvPr/>
        </p:nvGraphicFramePr>
        <p:xfrm>
          <a:off x="4046538" y="2730500"/>
          <a:ext cx="1439862" cy="538163"/>
        </p:xfrm>
        <a:graphic>
          <a:graphicData uri="http://schemas.openxmlformats.org/presentationml/2006/ole">
            <mc:AlternateContent xmlns:mc="http://schemas.openxmlformats.org/markup-compatibility/2006">
              <mc:Choice xmlns:v="urn:schemas-microsoft-com:vml" Requires="v">
                <p:oleObj spid="_x0000_s178195" name="Equation" r:id="rId6" imgW="1219200" imgH="457200" progId="Equation.3">
                  <p:embed/>
                </p:oleObj>
              </mc:Choice>
              <mc:Fallback>
                <p:oleObj name="Equation" r:id="rId6" imgW="12192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6538" y="2730500"/>
                        <a:ext cx="1439862"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5782" name="Object 5"/>
          <p:cNvGraphicFramePr>
            <a:graphicFrameLocks noChangeAspect="1"/>
          </p:cNvGraphicFramePr>
          <p:nvPr/>
        </p:nvGraphicFramePr>
        <p:xfrm>
          <a:off x="6638925" y="2801938"/>
          <a:ext cx="1028700" cy="500062"/>
        </p:xfrm>
        <a:graphic>
          <a:graphicData uri="http://schemas.openxmlformats.org/presentationml/2006/ole">
            <mc:AlternateContent xmlns:mc="http://schemas.openxmlformats.org/markup-compatibility/2006">
              <mc:Choice xmlns:v="urn:schemas-microsoft-com:vml" Requires="v">
                <p:oleObj spid="_x0000_s178196" name="Equation" r:id="rId8" imgW="863225" imgH="418918" progId="Equation.3">
                  <p:embed/>
                </p:oleObj>
              </mc:Choice>
              <mc:Fallback>
                <p:oleObj name="Equation" r:id="rId8" imgW="863225" imgH="418918"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8925" y="2801938"/>
                        <a:ext cx="1028700"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107950" y="3738563"/>
            <a:ext cx="8928100" cy="338137"/>
          </a:xfrm>
          <a:prstGeom prst="rect">
            <a:avLst/>
          </a:prstGeom>
          <a:noFill/>
        </p:spPr>
        <p:txBody>
          <a:bodyPr>
            <a:spAutoFit/>
          </a:bodyPr>
          <a:lstStyle/>
          <a:p>
            <a:pPr>
              <a:defRPr/>
            </a:pPr>
            <a:r>
              <a:rPr lang="it-IT" sz="1600" dirty="0">
                <a:latin typeface="+mn-lt"/>
                <a:cs typeface="Arial" charset="0"/>
              </a:rPr>
              <a:t>Assumendo </a:t>
            </a:r>
            <a:r>
              <a:rPr lang="el-GR" sz="1600" dirty="0">
                <a:solidFill>
                  <a:srgbClr val="00B0F0"/>
                </a:solidFill>
                <a:latin typeface="+mn-lt"/>
                <a:cs typeface="Arial" charset="0"/>
              </a:rPr>
              <a:t>κ</a:t>
            </a:r>
            <a:r>
              <a:rPr lang="it-IT" sz="1600" dirty="0">
                <a:solidFill>
                  <a:srgbClr val="00B0F0"/>
                </a:solidFill>
                <a:latin typeface="+mn-lt"/>
                <a:cs typeface="Arial" charset="0"/>
              </a:rPr>
              <a:t>=10</a:t>
            </a:r>
            <a:r>
              <a:rPr lang="it-IT" sz="1600" baseline="30000" dirty="0">
                <a:solidFill>
                  <a:srgbClr val="00B0F0"/>
                </a:solidFill>
                <a:latin typeface="+mn-lt"/>
                <a:cs typeface="Arial" charset="0"/>
              </a:rPr>
              <a:t>-6</a:t>
            </a:r>
            <a:r>
              <a:rPr lang="it-IT" sz="1600" dirty="0">
                <a:solidFill>
                  <a:srgbClr val="00B0F0"/>
                </a:solidFill>
                <a:latin typeface="+mn-lt"/>
                <a:cs typeface="Arial" charset="0"/>
              </a:rPr>
              <a:t>m</a:t>
            </a:r>
            <a:r>
              <a:rPr lang="it-IT" sz="1600" baseline="30000" dirty="0">
                <a:solidFill>
                  <a:srgbClr val="00B0F0"/>
                </a:solidFill>
                <a:latin typeface="+mn-lt"/>
                <a:cs typeface="Arial" charset="0"/>
              </a:rPr>
              <a:t>2</a:t>
            </a:r>
            <a:r>
              <a:rPr lang="it-IT" sz="1600" dirty="0">
                <a:solidFill>
                  <a:srgbClr val="00B0F0"/>
                </a:solidFill>
                <a:latin typeface="+mn-lt"/>
                <a:cs typeface="Arial" charset="0"/>
              </a:rPr>
              <a:t>s</a:t>
            </a:r>
            <a:r>
              <a:rPr lang="it-IT" sz="1600" baseline="30000" dirty="0">
                <a:solidFill>
                  <a:srgbClr val="00B0F0"/>
                </a:solidFill>
                <a:latin typeface="+mn-lt"/>
                <a:cs typeface="Arial" charset="0"/>
              </a:rPr>
              <a:t>-1</a:t>
            </a:r>
            <a:r>
              <a:rPr lang="it-IT" sz="1600" dirty="0">
                <a:solidFill>
                  <a:srgbClr val="00B0F0"/>
                </a:solidFill>
                <a:latin typeface="+mn-lt"/>
                <a:cs typeface="Arial" charset="0"/>
              </a:rPr>
              <a:t> </a:t>
            </a:r>
            <a:r>
              <a:rPr lang="it-IT" sz="1600" dirty="0">
                <a:latin typeface="+mn-lt"/>
                <a:cs typeface="Arial" charset="0"/>
              </a:rPr>
              <a:t>ricaviamo</a:t>
            </a:r>
          </a:p>
        </p:txBody>
      </p:sp>
      <p:sp>
        <p:nvSpPr>
          <p:cNvPr id="16" name="TextBox 15"/>
          <p:cNvSpPr txBox="1"/>
          <p:nvPr/>
        </p:nvSpPr>
        <p:spPr>
          <a:xfrm>
            <a:off x="214313" y="5394325"/>
            <a:ext cx="8929687" cy="338138"/>
          </a:xfrm>
          <a:prstGeom prst="rect">
            <a:avLst/>
          </a:prstGeom>
          <a:noFill/>
        </p:spPr>
        <p:txBody>
          <a:bodyPr>
            <a:spAutoFit/>
          </a:bodyPr>
          <a:lstStyle/>
          <a:p>
            <a:pPr>
              <a:defRPr/>
            </a:pPr>
            <a:r>
              <a:rPr lang="it-IT" sz="1600" dirty="0">
                <a:latin typeface="+mn-lt"/>
                <a:cs typeface="Arial" charset="0"/>
              </a:rPr>
              <a:t>con </a:t>
            </a:r>
            <a:r>
              <a:rPr lang="it-IT" sz="1600" dirty="0">
                <a:solidFill>
                  <a:srgbClr val="00B0F0"/>
                </a:solidFill>
                <a:latin typeface="+mn-lt"/>
                <a:cs typeface="Arial" charset="0"/>
              </a:rPr>
              <a:t>L</a:t>
            </a:r>
            <a:r>
              <a:rPr lang="it-IT" sz="1600" dirty="0">
                <a:latin typeface="+mn-lt"/>
                <a:cs typeface="Arial" charset="0"/>
              </a:rPr>
              <a:t> in km e </a:t>
            </a:r>
            <a:r>
              <a:rPr lang="it-IT" sz="1600" dirty="0">
                <a:solidFill>
                  <a:srgbClr val="00B0F0"/>
                </a:solidFill>
                <a:latin typeface="+mn-lt"/>
                <a:cs typeface="Arial" charset="0"/>
              </a:rPr>
              <a:t>t</a:t>
            </a:r>
            <a:r>
              <a:rPr lang="it-IT" sz="1600" dirty="0">
                <a:latin typeface="+mn-lt"/>
                <a:cs typeface="Arial" charset="0"/>
              </a:rPr>
              <a:t> in milioni di anni. Così per t=10Ma si ottiene L=35 Km, per t=80Ma si ottiene L=98km</a:t>
            </a:r>
          </a:p>
        </p:txBody>
      </p:sp>
      <p:graphicFrame>
        <p:nvGraphicFramePr>
          <p:cNvPr id="75785" name="Object 6"/>
          <p:cNvGraphicFramePr>
            <a:graphicFrameLocks noChangeAspect="1"/>
          </p:cNvGraphicFramePr>
          <p:nvPr/>
        </p:nvGraphicFramePr>
        <p:xfrm>
          <a:off x="4211638" y="4497388"/>
          <a:ext cx="768350" cy="300037"/>
        </p:xfrm>
        <a:graphic>
          <a:graphicData uri="http://schemas.openxmlformats.org/presentationml/2006/ole">
            <mc:AlternateContent xmlns:mc="http://schemas.openxmlformats.org/markup-compatibility/2006">
              <mc:Choice xmlns:v="urn:schemas-microsoft-com:vml" Requires="v">
                <p:oleObj spid="_x0000_s178197" name="Equation" r:id="rId10" imgW="583947" imgH="228501" progId="Equation.3">
                  <p:embed/>
                </p:oleObj>
              </mc:Choice>
              <mc:Fallback>
                <p:oleObj name="Equation" r:id="rId10" imgW="583947" imgH="22850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1638" y="4497388"/>
                        <a:ext cx="768350" cy="30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21" name="Straight Arrow Connector 20"/>
          <p:cNvCxnSpPr/>
          <p:nvPr/>
        </p:nvCxnSpPr>
        <p:spPr>
          <a:xfrm>
            <a:off x="3254375" y="3017838"/>
            <a:ext cx="5048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703888" y="3017838"/>
            <a:ext cx="5032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9084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99D5512-37EE-4EB7-9F59-5504D30A5C5E}"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44</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5" name="TextBox 14"/>
          <p:cNvSpPr txBox="1"/>
          <p:nvPr/>
        </p:nvSpPr>
        <p:spPr>
          <a:xfrm>
            <a:off x="107950" y="1703388"/>
            <a:ext cx="8928100" cy="585787"/>
          </a:xfrm>
          <a:prstGeom prst="rect">
            <a:avLst/>
          </a:prstGeom>
          <a:noFill/>
        </p:spPr>
        <p:txBody>
          <a:bodyPr>
            <a:spAutoFit/>
          </a:bodyPr>
          <a:lstStyle/>
          <a:p>
            <a:pPr>
              <a:defRPr/>
            </a:pPr>
            <a:r>
              <a:rPr lang="it-IT" sz="1600" dirty="0">
                <a:latin typeface="+mn-lt"/>
                <a:cs typeface="Arial" charset="0"/>
              </a:rPr>
              <a:t>E’ una semplice variante del modello a semispazio. La base della litosfera è definita da una isoterma e lungo essa è specificato il flusso di calore dal mantello. Predice anche esso</a:t>
            </a:r>
          </a:p>
        </p:txBody>
      </p:sp>
      <p:sp>
        <p:nvSpPr>
          <p:cNvPr id="16" name="TextBox 15"/>
          <p:cNvSpPr txBox="1"/>
          <p:nvPr/>
        </p:nvSpPr>
        <p:spPr>
          <a:xfrm>
            <a:off x="107950" y="3500438"/>
            <a:ext cx="8928100" cy="831850"/>
          </a:xfrm>
          <a:prstGeom prst="rect">
            <a:avLst/>
          </a:prstGeom>
          <a:noFill/>
        </p:spPr>
        <p:txBody>
          <a:bodyPr>
            <a:spAutoFit/>
          </a:bodyPr>
          <a:lstStyle/>
          <a:p>
            <a:pPr>
              <a:defRPr/>
            </a:pPr>
            <a:r>
              <a:rPr lang="it-IT" sz="1600" dirty="0">
                <a:latin typeface="+mn-lt"/>
                <a:cs typeface="Arial" charset="0"/>
              </a:rPr>
              <a:t>La litosfera oceanica è considerata a spessore </a:t>
            </a:r>
            <a:r>
              <a:rPr lang="it-IT" sz="1600" dirty="0">
                <a:solidFill>
                  <a:srgbClr val="00B0F0"/>
                </a:solidFill>
                <a:latin typeface="+mn-lt"/>
                <a:cs typeface="Arial" charset="0"/>
              </a:rPr>
              <a:t>L costante</a:t>
            </a:r>
            <a:r>
              <a:rPr lang="it-IT" sz="1600" dirty="0">
                <a:latin typeface="+mn-lt"/>
                <a:cs typeface="Arial" charset="0"/>
              </a:rPr>
              <a:t>; la base e la dorsale sono a temperatura </a:t>
            </a:r>
            <a:r>
              <a:rPr lang="it-IT" sz="1600" dirty="0">
                <a:solidFill>
                  <a:srgbClr val="00B0F0"/>
                </a:solidFill>
                <a:latin typeface="+mn-lt"/>
                <a:cs typeface="Arial" charset="0"/>
              </a:rPr>
              <a:t>T</a:t>
            </a:r>
            <a:r>
              <a:rPr lang="it-IT" sz="1600" baseline="-25000" dirty="0">
                <a:solidFill>
                  <a:srgbClr val="00B0F0"/>
                </a:solidFill>
                <a:latin typeface="+mn-lt"/>
                <a:cs typeface="Arial" charset="0"/>
              </a:rPr>
              <a:t>a</a:t>
            </a:r>
            <a:r>
              <a:rPr lang="it-IT" sz="1600" dirty="0">
                <a:latin typeface="+mn-lt"/>
                <a:cs typeface="Arial" charset="0"/>
              </a:rPr>
              <a:t>, la superficie a </a:t>
            </a:r>
            <a:r>
              <a:rPr lang="it-IT" sz="1600" dirty="0">
                <a:solidFill>
                  <a:srgbClr val="00B0F0"/>
                </a:solidFill>
                <a:latin typeface="+mn-lt"/>
                <a:cs typeface="Arial" charset="0"/>
              </a:rPr>
              <a:t>T=0</a:t>
            </a:r>
            <a:r>
              <a:rPr lang="it-IT" sz="1600" dirty="0">
                <a:latin typeface="+mn-lt"/>
                <a:cs typeface="Arial" charset="0"/>
              </a:rPr>
              <a:t>. spiega le osservazioni. Le differenze con i modelli precedenti si riscontrano solo per </a:t>
            </a:r>
            <a:r>
              <a:rPr lang="it-IT" sz="1600" dirty="0">
                <a:solidFill>
                  <a:srgbClr val="00B0F0"/>
                </a:solidFill>
                <a:latin typeface="+mn-lt"/>
                <a:cs typeface="Arial" charset="0"/>
              </a:rPr>
              <a:t>t &gt; 70 Ma</a:t>
            </a:r>
          </a:p>
        </p:txBody>
      </p:sp>
      <p:sp>
        <p:nvSpPr>
          <p:cNvPr id="17" name="TextBox 16"/>
          <p:cNvSpPr txBox="1"/>
          <p:nvPr/>
        </p:nvSpPr>
        <p:spPr>
          <a:xfrm>
            <a:off x="0" y="1341438"/>
            <a:ext cx="3816350" cy="338137"/>
          </a:xfrm>
          <a:prstGeom prst="rect">
            <a:avLst/>
          </a:prstGeom>
          <a:noFill/>
        </p:spPr>
        <p:txBody>
          <a:bodyPr>
            <a:spAutoFit/>
          </a:bodyPr>
          <a:lstStyle/>
          <a:p>
            <a:pPr algn="ctr">
              <a:defRPr/>
            </a:pPr>
            <a:r>
              <a:rPr lang="it-IT" sz="1600" dirty="0">
                <a:solidFill>
                  <a:srgbClr val="FF0000"/>
                </a:solidFill>
                <a:latin typeface="+mn-lt"/>
                <a:cs typeface="Arial" charset="0"/>
              </a:rPr>
              <a:t>Modello con strato di confine</a:t>
            </a:r>
          </a:p>
        </p:txBody>
      </p:sp>
      <p:graphicFrame>
        <p:nvGraphicFramePr>
          <p:cNvPr id="77830" name="Object 6"/>
          <p:cNvGraphicFramePr>
            <a:graphicFrameLocks noChangeAspect="1"/>
          </p:cNvGraphicFramePr>
          <p:nvPr/>
        </p:nvGraphicFramePr>
        <p:xfrm>
          <a:off x="2700338" y="2420938"/>
          <a:ext cx="665162" cy="287337"/>
        </p:xfrm>
        <a:graphic>
          <a:graphicData uri="http://schemas.openxmlformats.org/presentationml/2006/ole">
            <mc:AlternateContent xmlns:mc="http://schemas.openxmlformats.org/markup-compatibility/2006">
              <mc:Choice xmlns:v="urn:schemas-microsoft-com:vml" Requires="v">
                <p:oleObj spid="_x0000_s179210" name="Equation" r:id="rId4" imgW="469696" imgH="203112" progId="Equation.3">
                  <p:embed/>
                </p:oleObj>
              </mc:Choice>
              <mc:Fallback>
                <p:oleObj name="Equation" r:id="rId4" imgW="469696" imgH="20311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2420938"/>
                        <a:ext cx="665162"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7831" name="Object 7"/>
          <p:cNvGraphicFramePr>
            <a:graphicFrameLocks noChangeAspect="1"/>
          </p:cNvGraphicFramePr>
          <p:nvPr/>
        </p:nvGraphicFramePr>
        <p:xfrm>
          <a:off x="4572000" y="2420938"/>
          <a:ext cx="655638" cy="287337"/>
        </p:xfrm>
        <a:graphic>
          <a:graphicData uri="http://schemas.openxmlformats.org/presentationml/2006/ole">
            <mc:AlternateContent xmlns:mc="http://schemas.openxmlformats.org/markup-compatibility/2006">
              <mc:Choice xmlns:v="urn:schemas-microsoft-com:vml" Requires="v">
                <p:oleObj spid="_x0000_s179211" name="Equation" r:id="rId6" imgW="520700" imgH="228600" progId="Equation.3">
                  <p:embed/>
                </p:oleObj>
              </mc:Choice>
              <mc:Fallback>
                <p:oleObj name="Equation" r:id="rId6" imgW="5207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420938"/>
                        <a:ext cx="655638"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TextBox 22"/>
          <p:cNvSpPr txBox="1"/>
          <p:nvPr/>
        </p:nvSpPr>
        <p:spPr>
          <a:xfrm>
            <a:off x="3924300" y="2349500"/>
            <a:ext cx="300038" cy="368300"/>
          </a:xfrm>
          <a:prstGeom prst="rect">
            <a:avLst/>
          </a:prstGeom>
          <a:noFill/>
        </p:spPr>
        <p:txBody>
          <a:bodyPr wrap="none">
            <a:spAutoFit/>
          </a:bodyPr>
          <a:lstStyle/>
          <a:p>
            <a:pPr>
              <a:defRPr/>
            </a:pPr>
            <a:r>
              <a:rPr lang="it-IT" dirty="0">
                <a:latin typeface="+mn-lt"/>
                <a:cs typeface="Arial" charset="0"/>
              </a:rPr>
              <a:t>e</a:t>
            </a:r>
          </a:p>
        </p:txBody>
      </p:sp>
      <p:sp>
        <p:nvSpPr>
          <p:cNvPr id="24" name="TextBox 23"/>
          <p:cNvSpPr txBox="1"/>
          <p:nvPr/>
        </p:nvSpPr>
        <p:spPr>
          <a:xfrm>
            <a:off x="-107950" y="3068638"/>
            <a:ext cx="3814763" cy="338137"/>
          </a:xfrm>
          <a:prstGeom prst="rect">
            <a:avLst/>
          </a:prstGeom>
          <a:noFill/>
        </p:spPr>
        <p:txBody>
          <a:bodyPr>
            <a:spAutoFit/>
          </a:bodyPr>
          <a:lstStyle/>
          <a:p>
            <a:pPr algn="ctr">
              <a:defRPr/>
            </a:pPr>
            <a:r>
              <a:rPr lang="it-IT" sz="1600" dirty="0">
                <a:solidFill>
                  <a:srgbClr val="FF0000"/>
                </a:solidFill>
                <a:latin typeface="+mn-lt"/>
                <a:cs typeface="Arial" charset="0"/>
              </a:rPr>
              <a:t>Modello a piastra</a:t>
            </a:r>
          </a:p>
        </p:txBody>
      </p:sp>
      <p:pic>
        <p:nvPicPr>
          <p:cNvPr id="7783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7313" y="4292600"/>
            <a:ext cx="41814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433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5ADD94F-9FD8-40B0-B3DB-C761669B51B7}"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45</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9" name="TextBox 8"/>
          <p:cNvSpPr txBox="1"/>
          <p:nvPr/>
        </p:nvSpPr>
        <p:spPr>
          <a:xfrm>
            <a:off x="34925" y="1773238"/>
            <a:ext cx="8964613" cy="4276725"/>
          </a:xfrm>
          <a:prstGeom prst="rect">
            <a:avLst/>
          </a:prstGeom>
          <a:noFill/>
        </p:spPr>
        <p:txBody>
          <a:bodyPr>
            <a:spAutoFit/>
          </a:bodyPr>
          <a:lstStyle/>
          <a:p>
            <a:pPr algn="just">
              <a:defRPr/>
            </a:pPr>
            <a:r>
              <a:rPr lang="it-IT" sz="1600" dirty="0">
                <a:latin typeface="+mn-lt"/>
                <a:cs typeface="Arial" charset="0"/>
              </a:rPr>
              <a:t>Plottando solo i valori provenienti da zone oceaniche ben sedimentate, le osservazioni concordano con stime teoriche. Raffreddandosi la zolla oceanica aumenta per di densità e, se compensata isostaticamente, aumenta la profondità degli oceani con l’età. Si osservano semplici leggi empiriche: </a:t>
            </a:r>
          </a:p>
          <a:p>
            <a:pPr algn="just">
              <a:defRPr/>
            </a:pPr>
            <a:endParaRPr lang="it-IT" sz="1600" dirty="0">
              <a:latin typeface="+mn-lt"/>
              <a:cs typeface="Arial" charset="0"/>
            </a:endParaRPr>
          </a:p>
          <a:p>
            <a:pPr algn="just">
              <a:defRPr/>
            </a:pPr>
            <a:r>
              <a:rPr lang="it-IT" sz="1600" dirty="0">
                <a:latin typeface="+mn-lt"/>
                <a:cs typeface="Arial" charset="0"/>
              </a:rPr>
              <a:t>Età &lt; 70 Ma		d=2.5+0.35t</a:t>
            </a:r>
            <a:r>
              <a:rPr lang="it-IT" sz="1600" baseline="30000" dirty="0">
                <a:latin typeface="+mn-lt"/>
                <a:cs typeface="Arial" charset="0"/>
              </a:rPr>
              <a:t>1/2</a:t>
            </a:r>
          </a:p>
          <a:p>
            <a:pPr algn="just">
              <a:defRPr/>
            </a:pPr>
            <a:r>
              <a:rPr lang="it-IT" sz="1600" dirty="0">
                <a:latin typeface="+mn-lt"/>
                <a:cs typeface="Arial" charset="0"/>
              </a:rPr>
              <a:t>Età &gt; 70 Ma		d=6.4-3.2exp(-t/62.8)</a:t>
            </a:r>
          </a:p>
          <a:p>
            <a:pPr algn="just">
              <a:defRPr/>
            </a:pPr>
            <a:endParaRPr lang="it-IT" sz="1600" dirty="0">
              <a:latin typeface="+mn-lt"/>
              <a:cs typeface="Arial" charset="0"/>
            </a:endParaRPr>
          </a:p>
          <a:p>
            <a:pPr algn="just">
              <a:defRPr/>
            </a:pPr>
            <a:r>
              <a:rPr lang="it-IT" sz="1600" dirty="0">
                <a:latin typeface="+mn-lt"/>
                <a:cs typeface="Arial" charset="0"/>
              </a:rPr>
              <a:t>Con </a:t>
            </a:r>
            <a:r>
              <a:rPr lang="it-IT" sz="1600" dirty="0">
                <a:solidFill>
                  <a:srgbClr val="00B0F0"/>
                </a:solidFill>
                <a:latin typeface="+mn-lt"/>
                <a:cs typeface="Arial" charset="0"/>
              </a:rPr>
              <a:t>d</a:t>
            </a:r>
            <a:r>
              <a:rPr lang="it-IT" sz="1600" dirty="0">
                <a:latin typeface="+mn-lt"/>
                <a:cs typeface="Arial" charset="0"/>
              </a:rPr>
              <a:t> profondità batimetrica in km e </a:t>
            </a:r>
            <a:r>
              <a:rPr lang="it-IT" sz="1600" dirty="0">
                <a:solidFill>
                  <a:srgbClr val="00B0F0"/>
                </a:solidFill>
                <a:latin typeface="+mn-lt"/>
                <a:cs typeface="Arial" charset="0"/>
              </a:rPr>
              <a:t>t</a:t>
            </a:r>
            <a:r>
              <a:rPr lang="it-IT" sz="1600" dirty="0">
                <a:latin typeface="+mn-lt"/>
                <a:cs typeface="Arial" charset="0"/>
              </a:rPr>
              <a:t> età in Ma. Una relazione empirica simile vale per il flusso di calore:</a:t>
            </a:r>
          </a:p>
          <a:p>
            <a:pPr algn="just">
              <a:defRPr/>
            </a:pPr>
            <a:endParaRPr lang="it-IT" sz="1600" dirty="0">
              <a:latin typeface="+mn-lt"/>
              <a:cs typeface="Arial" charset="0"/>
            </a:endParaRPr>
          </a:p>
          <a:p>
            <a:pPr algn="just">
              <a:defRPr/>
            </a:pPr>
            <a:r>
              <a:rPr lang="it-IT" sz="1600" dirty="0">
                <a:latin typeface="+mn-lt"/>
                <a:cs typeface="Arial" charset="0"/>
              </a:rPr>
              <a:t>Età &lt; 120 Ma		q=473t</a:t>
            </a:r>
            <a:r>
              <a:rPr lang="it-IT" sz="1600" baseline="30000" dirty="0">
                <a:latin typeface="+mn-lt"/>
                <a:cs typeface="Arial" charset="0"/>
              </a:rPr>
              <a:t>-1/2</a:t>
            </a:r>
          </a:p>
          <a:p>
            <a:pPr algn="just">
              <a:defRPr/>
            </a:pPr>
            <a:r>
              <a:rPr lang="it-IT" sz="1600" dirty="0">
                <a:latin typeface="+mn-lt"/>
                <a:cs typeface="Arial" charset="0"/>
              </a:rPr>
              <a:t>Età &gt; 120 Ma		q=33.5+67exp(-t/62.8)</a:t>
            </a:r>
          </a:p>
          <a:p>
            <a:pPr algn="just">
              <a:defRPr/>
            </a:pPr>
            <a:endParaRPr lang="it-IT" sz="1600" dirty="0">
              <a:latin typeface="+mn-lt"/>
              <a:cs typeface="Arial" charset="0"/>
            </a:endParaRPr>
          </a:p>
          <a:p>
            <a:pPr algn="just">
              <a:defRPr/>
            </a:pPr>
            <a:r>
              <a:rPr lang="it-IT" sz="1600" dirty="0">
                <a:latin typeface="+mn-lt"/>
                <a:cs typeface="Arial" charset="0"/>
              </a:rPr>
              <a:t>Con </a:t>
            </a:r>
            <a:r>
              <a:rPr lang="it-IT" sz="1600" dirty="0">
                <a:solidFill>
                  <a:srgbClr val="00B0F0"/>
                </a:solidFill>
                <a:latin typeface="+mn-lt"/>
                <a:cs typeface="Arial" charset="0"/>
              </a:rPr>
              <a:t>q</a:t>
            </a:r>
            <a:r>
              <a:rPr lang="it-IT" sz="1600" dirty="0">
                <a:latin typeface="+mn-lt"/>
                <a:cs typeface="Arial" charset="0"/>
              </a:rPr>
              <a:t> flusso di calore in 10</a:t>
            </a:r>
            <a:r>
              <a:rPr lang="it-IT" sz="1600" baseline="30000" dirty="0">
                <a:latin typeface="+mn-lt"/>
                <a:cs typeface="Arial" charset="0"/>
              </a:rPr>
              <a:t>-3</a:t>
            </a:r>
            <a:r>
              <a:rPr lang="it-IT" sz="1600" dirty="0">
                <a:latin typeface="+mn-lt"/>
                <a:cs typeface="Arial" charset="0"/>
              </a:rPr>
              <a:t>Wm</a:t>
            </a:r>
            <a:r>
              <a:rPr lang="it-IT" sz="1600" baseline="30000" dirty="0">
                <a:latin typeface="+mn-lt"/>
                <a:cs typeface="Arial" charset="0"/>
              </a:rPr>
              <a:t>-2</a:t>
            </a:r>
            <a:r>
              <a:rPr lang="it-IT" sz="1600" dirty="0">
                <a:latin typeface="+mn-lt"/>
                <a:cs typeface="Arial" charset="0"/>
              </a:rPr>
              <a:t> e </a:t>
            </a:r>
            <a:r>
              <a:rPr lang="it-IT" sz="1600" dirty="0">
                <a:solidFill>
                  <a:srgbClr val="00B0F0"/>
                </a:solidFill>
                <a:latin typeface="+mn-lt"/>
                <a:cs typeface="Arial" charset="0"/>
              </a:rPr>
              <a:t>t</a:t>
            </a:r>
            <a:r>
              <a:rPr lang="it-IT" sz="1600" dirty="0">
                <a:latin typeface="+mn-lt"/>
                <a:cs typeface="Arial" charset="0"/>
              </a:rPr>
              <a:t> età in Ma. </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Tree>
    <p:extLst>
      <p:ext uri="{BB962C8B-B14F-4D97-AF65-F5344CB8AC3E}">
        <p14:creationId xmlns:p14="http://schemas.microsoft.com/office/powerpoint/2010/main" val="39513544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476375" y="981075"/>
            <a:ext cx="5688013"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EA77A05-FCBE-463A-897A-B7307F4A221B}"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46</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6" name="TextBox 15"/>
          <p:cNvSpPr txBox="1"/>
          <p:nvPr/>
        </p:nvSpPr>
        <p:spPr>
          <a:xfrm>
            <a:off x="107950" y="3933825"/>
            <a:ext cx="8928100" cy="2800350"/>
          </a:xfrm>
          <a:prstGeom prst="rect">
            <a:avLst/>
          </a:prstGeom>
          <a:noFill/>
        </p:spPr>
        <p:txBody>
          <a:bodyPr>
            <a:spAutoFit/>
          </a:bodyPr>
          <a:lstStyle/>
          <a:p>
            <a:pPr>
              <a:defRPr/>
            </a:pPr>
            <a:r>
              <a:rPr lang="it-IT" sz="1600" dirty="0">
                <a:latin typeface="+mn-lt"/>
                <a:cs typeface="Arial" charset="0"/>
              </a:rPr>
              <a:t>Nei modelli a semispazio e strato di confine non c’è limite al raffreddamento e quindi limite per le profondità batimetriche. Nel modello a piastra invece per grandi t si raggiunge un equilibrio in accordo con le osservazioni (≈90km) lo stesso vale per il flusso di calore ove per t &gt; 140 Ma si raggiunge un equilibrio nel modello a piastra. D’altro canto il modello a strato di confine è confermato da osservazioni sismologiche. </a:t>
            </a:r>
          </a:p>
          <a:p>
            <a:pPr>
              <a:defRPr/>
            </a:pPr>
            <a:r>
              <a:rPr lang="it-IT" sz="1600" dirty="0">
                <a:latin typeface="+mn-lt"/>
                <a:cs typeface="Arial" charset="0"/>
              </a:rPr>
              <a:t>Il modello a strato di confine e le osservazioni si possono riconciliare, trovando un meccanismo che rallenti il raffreddamento per t &gt; 70 Ma. Il meccanismo più ragionevole è quello di assumere delle celle di convezione a piccola scala sotto la base della litosfera nel cosidetto </a:t>
            </a:r>
            <a:r>
              <a:rPr lang="it-IT" sz="1600" dirty="0">
                <a:solidFill>
                  <a:srgbClr val="FF0000"/>
                </a:solidFill>
                <a:latin typeface="+mn-lt"/>
                <a:cs typeface="Arial" charset="0"/>
              </a:rPr>
              <a:t>strato termico di confine </a:t>
            </a:r>
            <a:r>
              <a:rPr lang="it-IT" sz="1600" dirty="0">
                <a:latin typeface="+mn-lt"/>
                <a:cs typeface="Arial" charset="0"/>
              </a:rPr>
              <a:t>(</a:t>
            </a:r>
            <a:r>
              <a:rPr lang="it-IT" sz="1600" dirty="0">
                <a:solidFill>
                  <a:srgbClr val="FF0000"/>
                </a:solidFill>
                <a:latin typeface="+mn-lt"/>
                <a:cs typeface="Arial" charset="0"/>
              </a:rPr>
              <a:t>thermal boundary layer</a:t>
            </a:r>
            <a:r>
              <a:rPr lang="it-IT" sz="1600" dirty="0">
                <a:latin typeface="+mn-lt"/>
                <a:cs typeface="Arial" charset="0"/>
              </a:rPr>
              <a:t>). Tale convezione porta ad un aumento del flusso di calore e porta ad uno spessore litosferico costante. Sotto lo strato termico di confine il gradiente di temperatura è approssimativamente adiabatico.</a:t>
            </a:r>
          </a:p>
        </p:txBody>
      </p:sp>
    </p:spTree>
    <p:extLst>
      <p:ext uri="{BB962C8B-B14F-4D97-AF65-F5344CB8AC3E}">
        <p14:creationId xmlns:p14="http://schemas.microsoft.com/office/powerpoint/2010/main" val="928150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
            <a:off x="298450" y="1323975"/>
            <a:ext cx="290512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5C2340F-AEF9-4507-A30D-56CD70125B31}"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47</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6" name="TextBox 15"/>
          <p:cNvSpPr txBox="1"/>
          <p:nvPr/>
        </p:nvSpPr>
        <p:spPr>
          <a:xfrm>
            <a:off x="4211638" y="1557338"/>
            <a:ext cx="4932362" cy="3538537"/>
          </a:xfrm>
          <a:prstGeom prst="rect">
            <a:avLst/>
          </a:prstGeom>
          <a:noFill/>
        </p:spPr>
        <p:txBody>
          <a:bodyPr>
            <a:spAutoFit/>
          </a:bodyPr>
          <a:lstStyle/>
          <a:p>
            <a:pPr>
              <a:defRPr/>
            </a:pPr>
            <a:r>
              <a:rPr lang="it-IT" sz="1600" dirty="0">
                <a:latin typeface="+mn-lt"/>
                <a:cs typeface="Arial" charset="0"/>
              </a:rPr>
              <a:t>Il flusso di calore nei continenti è più difficile da capire. Esso è affetto da molti fattori transienti (erosioni, deposizioni, glaciazioni, concentrazioni locali di elementi radioattivi). I valori comunque decrescono con l’età.: ciò potrebbe essere dovuto al raffreddamento ed inspessimento della litosfera come per gli oceani, oppure gli elementi radioattivi diminuiscono causa l’erosione. I valori per età minori di 800 Ma sono comunque molto difficili da interpretare.</a:t>
            </a:r>
          </a:p>
          <a:p>
            <a:pPr>
              <a:defRPr/>
            </a:pPr>
            <a:r>
              <a:rPr lang="it-IT" sz="1600" dirty="0">
                <a:latin typeface="+mn-lt"/>
                <a:cs typeface="Arial" charset="0"/>
              </a:rPr>
              <a:t>In certe aree specifiche, dette province di flusso di calore, esiste una </a:t>
            </a:r>
            <a:r>
              <a:rPr lang="it-IT" sz="1600" dirty="0">
                <a:solidFill>
                  <a:srgbClr val="00B0F0"/>
                </a:solidFill>
                <a:latin typeface="+mn-lt"/>
                <a:cs typeface="Arial" charset="0"/>
              </a:rPr>
              <a:t>relazione lineare empirica </a:t>
            </a:r>
            <a:r>
              <a:rPr lang="it-IT" sz="1600" dirty="0">
                <a:latin typeface="+mn-lt"/>
                <a:cs typeface="Arial" charset="0"/>
              </a:rPr>
              <a:t>tra il flusso di calore misurato in superficie e la generazione radioattiva di calore, che permette di stimare il contributo di quest’ultima al flusso di calore:</a:t>
            </a:r>
          </a:p>
        </p:txBody>
      </p:sp>
      <p:sp>
        <p:nvSpPr>
          <p:cNvPr id="9" name="TextBox 8"/>
          <p:cNvSpPr txBox="1"/>
          <p:nvPr/>
        </p:nvSpPr>
        <p:spPr>
          <a:xfrm>
            <a:off x="2305050" y="930275"/>
            <a:ext cx="3814763" cy="338138"/>
          </a:xfrm>
          <a:prstGeom prst="rect">
            <a:avLst/>
          </a:prstGeom>
          <a:noFill/>
        </p:spPr>
        <p:txBody>
          <a:bodyPr>
            <a:spAutoFit/>
          </a:bodyPr>
          <a:lstStyle/>
          <a:p>
            <a:pPr algn="ctr">
              <a:defRPr/>
            </a:pPr>
            <a:r>
              <a:rPr lang="it-IT" sz="1600" dirty="0">
                <a:solidFill>
                  <a:srgbClr val="FF0000"/>
                </a:solidFill>
                <a:latin typeface="+mn-lt"/>
                <a:cs typeface="Arial" charset="0"/>
              </a:rPr>
              <a:t>FLUSSO DI CALORE CONTINENTALE</a:t>
            </a:r>
          </a:p>
        </p:txBody>
      </p:sp>
      <p:pic>
        <p:nvPicPr>
          <p:cNvPr id="819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468313" y="3716338"/>
            <a:ext cx="2519362"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95288" y="3284538"/>
            <a:ext cx="3313112" cy="277812"/>
          </a:xfrm>
          <a:prstGeom prst="rect">
            <a:avLst/>
          </a:prstGeom>
          <a:noFill/>
        </p:spPr>
        <p:txBody>
          <a:bodyPr>
            <a:spAutoFit/>
          </a:bodyPr>
          <a:lstStyle/>
          <a:p>
            <a:pPr>
              <a:defRPr/>
            </a:pPr>
            <a:r>
              <a:rPr lang="it-IT" sz="1200" dirty="0">
                <a:latin typeface="+mn-lt"/>
                <a:cs typeface="Arial" charset="0"/>
              </a:rPr>
              <a:t>flusso di calore verso l’età per le zone continentali</a:t>
            </a:r>
          </a:p>
        </p:txBody>
      </p:sp>
      <p:sp>
        <p:nvSpPr>
          <p:cNvPr id="13" name="TextBox 12"/>
          <p:cNvSpPr txBox="1"/>
          <p:nvPr/>
        </p:nvSpPr>
        <p:spPr>
          <a:xfrm>
            <a:off x="250825" y="6334125"/>
            <a:ext cx="3600450" cy="461963"/>
          </a:xfrm>
          <a:prstGeom prst="rect">
            <a:avLst/>
          </a:prstGeom>
          <a:noFill/>
        </p:spPr>
        <p:txBody>
          <a:bodyPr>
            <a:spAutoFit/>
          </a:bodyPr>
          <a:lstStyle/>
          <a:p>
            <a:pPr>
              <a:defRPr/>
            </a:pPr>
            <a:r>
              <a:rPr lang="it-IT" sz="1200" dirty="0">
                <a:latin typeface="+mn-lt"/>
                <a:cs typeface="Arial" charset="0"/>
              </a:rPr>
              <a:t>flusso di calore misurato Q</a:t>
            </a:r>
            <a:r>
              <a:rPr lang="it-IT" sz="1200" baseline="-25000" dirty="0">
                <a:latin typeface="+mn-lt"/>
                <a:cs typeface="Arial" charset="0"/>
              </a:rPr>
              <a:t>0 </a:t>
            </a:r>
            <a:r>
              <a:rPr lang="it-IT" sz="1200" dirty="0">
                <a:latin typeface="+mn-lt"/>
                <a:cs typeface="Arial" charset="0"/>
              </a:rPr>
              <a:t>verso la generazione interna di calore (Stati Uniti orientali)</a:t>
            </a:r>
          </a:p>
        </p:txBody>
      </p:sp>
      <p:graphicFrame>
        <p:nvGraphicFramePr>
          <p:cNvPr id="81929" name="Object 4"/>
          <p:cNvGraphicFramePr>
            <a:graphicFrameLocks noChangeAspect="1"/>
          </p:cNvGraphicFramePr>
          <p:nvPr/>
        </p:nvGraphicFramePr>
        <p:xfrm>
          <a:off x="5724525" y="5384800"/>
          <a:ext cx="1344613" cy="347663"/>
        </p:xfrm>
        <a:graphic>
          <a:graphicData uri="http://schemas.openxmlformats.org/presentationml/2006/ole">
            <mc:AlternateContent xmlns:mc="http://schemas.openxmlformats.org/markup-compatibility/2006">
              <mc:Choice xmlns:v="urn:schemas-microsoft-com:vml" Requires="v">
                <p:oleObj spid="_x0000_s180230" name="Equation" r:id="rId6" imgW="876300" imgH="228600" progId="Equation.3">
                  <p:embed/>
                </p:oleObj>
              </mc:Choice>
              <mc:Fallback>
                <p:oleObj name="Equation" r:id="rId6" imgW="8763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5384800"/>
                        <a:ext cx="1344613"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4356100" y="5692775"/>
            <a:ext cx="4608513" cy="831850"/>
          </a:xfrm>
          <a:prstGeom prst="rect">
            <a:avLst/>
          </a:prstGeom>
          <a:noFill/>
        </p:spPr>
        <p:txBody>
          <a:bodyPr>
            <a:spAutoFit/>
          </a:bodyPr>
          <a:lstStyle/>
          <a:p>
            <a:pPr>
              <a:defRPr/>
            </a:pPr>
            <a:r>
              <a:rPr lang="it-IT" sz="1600" dirty="0">
                <a:latin typeface="+mn-lt"/>
                <a:cs typeface="Arial" charset="0"/>
              </a:rPr>
              <a:t>Con q</a:t>
            </a:r>
            <a:r>
              <a:rPr lang="it-IT" sz="1600" baseline="-25000" dirty="0">
                <a:latin typeface="+mn-lt"/>
                <a:cs typeface="Arial" charset="0"/>
              </a:rPr>
              <a:t>r</a:t>
            </a:r>
            <a:r>
              <a:rPr lang="it-IT" sz="1600" dirty="0">
                <a:latin typeface="+mn-lt"/>
                <a:cs typeface="Arial" charset="0"/>
              </a:rPr>
              <a:t> e D costanti che caratterizzano una data provincia (e.g. q</a:t>
            </a:r>
            <a:r>
              <a:rPr lang="it-IT" sz="1600" baseline="-25000" dirty="0">
                <a:latin typeface="+mn-lt"/>
                <a:cs typeface="Arial" charset="0"/>
              </a:rPr>
              <a:t>r</a:t>
            </a:r>
            <a:r>
              <a:rPr lang="it-IT" sz="1600" dirty="0">
                <a:latin typeface="+mn-lt"/>
                <a:cs typeface="Arial" charset="0"/>
              </a:rPr>
              <a:t>=33mWm</a:t>
            </a:r>
            <a:r>
              <a:rPr lang="it-IT" sz="1600" baseline="30000" dirty="0">
                <a:latin typeface="+mn-lt"/>
                <a:cs typeface="Arial" charset="0"/>
              </a:rPr>
              <a:t>-2</a:t>
            </a:r>
            <a:r>
              <a:rPr lang="it-IT" sz="1600" dirty="0">
                <a:latin typeface="+mn-lt"/>
                <a:cs typeface="Arial" charset="0"/>
              </a:rPr>
              <a:t>, D=7.5 km per gli Stati Uniti orientali)</a:t>
            </a:r>
          </a:p>
        </p:txBody>
      </p:sp>
    </p:spTree>
    <p:extLst>
      <p:ext uri="{BB962C8B-B14F-4D97-AF65-F5344CB8AC3E}">
        <p14:creationId xmlns:p14="http://schemas.microsoft.com/office/powerpoint/2010/main" val="15158871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CB81BC0-7C57-48CF-90F8-33C3FD55D4BD}"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48</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6" name="TextBox 15"/>
          <p:cNvSpPr txBox="1"/>
          <p:nvPr/>
        </p:nvSpPr>
        <p:spPr>
          <a:xfrm>
            <a:off x="107950" y="1196975"/>
            <a:ext cx="8964613" cy="830263"/>
          </a:xfrm>
          <a:prstGeom prst="rect">
            <a:avLst/>
          </a:prstGeom>
          <a:noFill/>
        </p:spPr>
        <p:txBody>
          <a:bodyPr>
            <a:spAutoFit/>
          </a:bodyPr>
          <a:lstStyle/>
          <a:p>
            <a:pPr>
              <a:defRPr/>
            </a:pPr>
            <a:r>
              <a:rPr lang="it-IT" sz="1600" dirty="0">
                <a:latin typeface="+mn-lt"/>
                <a:cs typeface="Arial" charset="0"/>
              </a:rPr>
              <a:t>La relazione empirica può essere spiegata da due diversi modelli:</a:t>
            </a:r>
          </a:p>
          <a:p>
            <a:pPr>
              <a:defRPr/>
            </a:pPr>
            <a:r>
              <a:rPr lang="it-IT" sz="1600" dirty="0">
                <a:solidFill>
                  <a:srgbClr val="FF0000"/>
                </a:solidFill>
                <a:latin typeface="+mn-lt"/>
                <a:cs typeface="Arial" charset="0"/>
              </a:rPr>
              <a:t>MODELLO 1: la generazione di calore è uniforme e concentrata in una piastra di spessore D.</a:t>
            </a:r>
          </a:p>
          <a:p>
            <a:pPr>
              <a:defRPr/>
            </a:pPr>
            <a:r>
              <a:rPr lang="it-IT" sz="1600" dirty="0">
                <a:latin typeface="+mn-lt"/>
                <a:cs typeface="Arial" charset="0"/>
              </a:rPr>
              <a:t>Dall’equazione di conduzione in condizioni di equilibrio</a:t>
            </a:r>
          </a:p>
        </p:txBody>
      </p:sp>
      <p:sp>
        <p:nvSpPr>
          <p:cNvPr id="9" name="TextBox 8"/>
          <p:cNvSpPr txBox="1"/>
          <p:nvPr/>
        </p:nvSpPr>
        <p:spPr>
          <a:xfrm>
            <a:off x="107950" y="2781300"/>
            <a:ext cx="8928100" cy="338138"/>
          </a:xfrm>
          <a:prstGeom prst="rect">
            <a:avLst/>
          </a:prstGeom>
          <a:noFill/>
        </p:spPr>
        <p:txBody>
          <a:bodyPr>
            <a:spAutoFit/>
          </a:bodyPr>
          <a:lstStyle/>
          <a:p>
            <a:pPr algn="just">
              <a:defRPr/>
            </a:pPr>
            <a:r>
              <a:rPr lang="it-IT" sz="1600" dirty="0">
                <a:latin typeface="+mn-lt"/>
                <a:cs typeface="Arial" charset="0"/>
              </a:rPr>
              <a:t>Otteniamo per integrazione</a:t>
            </a:r>
          </a:p>
        </p:txBody>
      </p:sp>
      <p:graphicFrame>
        <p:nvGraphicFramePr>
          <p:cNvPr id="83973" name="Object 3"/>
          <p:cNvGraphicFramePr>
            <a:graphicFrameLocks noChangeAspect="1"/>
          </p:cNvGraphicFramePr>
          <p:nvPr/>
        </p:nvGraphicFramePr>
        <p:xfrm>
          <a:off x="2671763" y="2205038"/>
          <a:ext cx="850900" cy="484187"/>
        </p:xfrm>
        <a:graphic>
          <a:graphicData uri="http://schemas.openxmlformats.org/presentationml/2006/ole">
            <mc:AlternateContent xmlns:mc="http://schemas.openxmlformats.org/markup-compatibility/2006">
              <mc:Choice xmlns:v="urn:schemas-microsoft-com:vml" Requires="v">
                <p:oleObj spid="_x0000_s181270" name="Equation" r:id="rId4" imgW="736600" imgH="419100" progId="Equation.3">
                  <p:embed/>
                </p:oleObj>
              </mc:Choice>
              <mc:Fallback>
                <p:oleObj name="Equation" r:id="rId4" imgW="7366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763" y="2205038"/>
                        <a:ext cx="850900"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3974" name="Object 4"/>
          <p:cNvGraphicFramePr>
            <a:graphicFrameLocks noChangeAspect="1"/>
          </p:cNvGraphicFramePr>
          <p:nvPr/>
        </p:nvGraphicFramePr>
        <p:xfrm>
          <a:off x="4859338" y="2420938"/>
          <a:ext cx="609600" cy="177800"/>
        </p:xfrm>
        <a:graphic>
          <a:graphicData uri="http://schemas.openxmlformats.org/presentationml/2006/ole">
            <mc:AlternateContent xmlns:mc="http://schemas.openxmlformats.org/markup-compatibility/2006">
              <mc:Choice xmlns:v="urn:schemas-microsoft-com:vml" Requires="v">
                <p:oleObj spid="_x0000_s181271" name="Equation" r:id="rId6" imgW="609336" imgH="177723" progId="Equation.3">
                  <p:embed/>
                </p:oleObj>
              </mc:Choice>
              <mc:Fallback>
                <p:oleObj name="Equation" r:id="rId6" imgW="609336" imgH="17772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420938"/>
                        <a:ext cx="609600"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3975" name="Object 5"/>
          <p:cNvGraphicFramePr>
            <a:graphicFrameLocks noChangeAspect="1"/>
          </p:cNvGraphicFramePr>
          <p:nvPr/>
        </p:nvGraphicFramePr>
        <p:xfrm>
          <a:off x="4076700" y="3213100"/>
          <a:ext cx="1038225" cy="412750"/>
        </p:xfrm>
        <a:graphic>
          <a:graphicData uri="http://schemas.openxmlformats.org/presentationml/2006/ole">
            <mc:AlternateContent xmlns:mc="http://schemas.openxmlformats.org/markup-compatibility/2006">
              <mc:Choice xmlns:v="urn:schemas-microsoft-com:vml" Requires="v">
                <p:oleObj spid="_x0000_s181272" name="Equation" r:id="rId8" imgW="990170" imgH="393529" progId="Equation.3">
                  <p:embed/>
                </p:oleObj>
              </mc:Choice>
              <mc:Fallback>
                <p:oleObj name="Equation" r:id="rId8" imgW="990170"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6700" y="3213100"/>
                        <a:ext cx="10382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TextBox 19"/>
          <p:cNvSpPr txBox="1"/>
          <p:nvPr/>
        </p:nvSpPr>
        <p:spPr>
          <a:xfrm>
            <a:off x="107950" y="3644900"/>
            <a:ext cx="8928100" cy="338138"/>
          </a:xfrm>
          <a:prstGeom prst="rect">
            <a:avLst/>
          </a:prstGeom>
          <a:noFill/>
        </p:spPr>
        <p:txBody>
          <a:bodyPr>
            <a:spAutoFit/>
          </a:bodyPr>
          <a:lstStyle/>
          <a:p>
            <a:pPr algn="just">
              <a:defRPr/>
            </a:pPr>
            <a:r>
              <a:rPr lang="it-IT" sz="1600" dirty="0">
                <a:latin typeface="+mn-lt"/>
                <a:cs typeface="Arial" charset="0"/>
              </a:rPr>
              <a:t>Ove c è dato dalla</a:t>
            </a:r>
          </a:p>
        </p:txBody>
      </p:sp>
      <p:graphicFrame>
        <p:nvGraphicFramePr>
          <p:cNvPr id="83977" name="Object 6"/>
          <p:cNvGraphicFramePr>
            <a:graphicFrameLocks noChangeAspect="1"/>
          </p:cNvGraphicFramePr>
          <p:nvPr/>
        </p:nvGraphicFramePr>
        <p:xfrm>
          <a:off x="3779838" y="3933825"/>
          <a:ext cx="1701800" cy="444500"/>
        </p:xfrm>
        <a:graphic>
          <a:graphicData uri="http://schemas.openxmlformats.org/presentationml/2006/ole">
            <mc:AlternateContent xmlns:mc="http://schemas.openxmlformats.org/markup-compatibility/2006">
              <mc:Choice xmlns:v="urn:schemas-microsoft-com:vml" Requires="v">
                <p:oleObj spid="_x0000_s181273" name="Equation" r:id="rId10" imgW="1701800" imgH="444500" progId="Equation.3">
                  <p:embed/>
                </p:oleObj>
              </mc:Choice>
              <mc:Fallback>
                <p:oleObj name="Equation" r:id="rId10" imgW="1701800" imgH="4445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9838" y="3933825"/>
                        <a:ext cx="17018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7950" y="4508500"/>
            <a:ext cx="8928100" cy="339725"/>
          </a:xfrm>
          <a:prstGeom prst="rect">
            <a:avLst/>
          </a:prstGeom>
          <a:noFill/>
        </p:spPr>
        <p:txBody>
          <a:bodyPr>
            <a:spAutoFit/>
          </a:bodyPr>
          <a:lstStyle/>
          <a:p>
            <a:pPr algn="just">
              <a:defRPr/>
            </a:pPr>
            <a:r>
              <a:rPr lang="it-IT" sz="1600" dirty="0">
                <a:latin typeface="+mn-lt"/>
                <a:cs typeface="Arial" charset="0"/>
              </a:rPr>
              <a:t>Alla profondità D il flusso di calore verso l’alto risulta</a:t>
            </a:r>
          </a:p>
        </p:txBody>
      </p:sp>
      <p:graphicFrame>
        <p:nvGraphicFramePr>
          <p:cNvPr id="83979" name="Object 7"/>
          <p:cNvGraphicFramePr>
            <a:graphicFrameLocks noChangeAspect="1"/>
          </p:cNvGraphicFramePr>
          <p:nvPr/>
        </p:nvGraphicFramePr>
        <p:xfrm>
          <a:off x="3419475" y="4868863"/>
          <a:ext cx="2906713" cy="504825"/>
        </p:xfrm>
        <a:graphic>
          <a:graphicData uri="http://schemas.openxmlformats.org/presentationml/2006/ole">
            <mc:AlternateContent xmlns:mc="http://schemas.openxmlformats.org/markup-compatibility/2006">
              <mc:Choice xmlns:v="urn:schemas-microsoft-com:vml" Requires="v">
                <p:oleObj spid="_x0000_s181274" name="Equation" r:id="rId12" imgW="2489200" imgH="431800" progId="Equation.3">
                  <p:embed/>
                </p:oleObj>
              </mc:Choice>
              <mc:Fallback>
                <p:oleObj name="Equation" r:id="rId12" imgW="2489200" imgH="431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9475" y="4868863"/>
                        <a:ext cx="2906713"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TextBox 23"/>
          <p:cNvSpPr txBox="1"/>
          <p:nvPr/>
        </p:nvSpPr>
        <p:spPr>
          <a:xfrm>
            <a:off x="34925" y="5445125"/>
            <a:ext cx="8929688" cy="584200"/>
          </a:xfrm>
          <a:prstGeom prst="rect">
            <a:avLst/>
          </a:prstGeom>
          <a:noFill/>
        </p:spPr>
        <p:txBody>
          <a:bodyPr>
            <a:spAutoFit/>
          </a:bodyPr>
          <a:lstStyle/>
          <a:p>
            <a:pPr algn="just">
              <a:defRPr/>
            </a:pPr>
            <a:r>
              <a:rPr lang="it-IT" sz="1600" dirty="0">
                <a:latin typeface="+mn-lt"/>
                <a:cs typeface="Arial" charset="0"/>
              </a:rPr>
              <a:t>In questo modello q</a:t>
            </a:r>
            <a:r>
              <a:rPr lang="it-IT" sz="1600" baseline="-25000" dirty="0">
                <a:latin typeface="+mn-lt"/>
                <a:cs typeface="Arial" charset="0"/>
              </a:rPr>
              <a:t>r</a:t>
            </a:r>
            <a:r>
              <a:rPr lang="it-IT" sz="1600" dirty="0">
                <a:latin typeface="+mn-lt"/>
                <a:cs typeface="Arial" charset="0"/>
              </a:rPr>
              <a:t> viene interpretato come flusso di calore alla base della crosta, in quanto tutto il calore radioattivo si suppone prodotto nella piastra D. </a:t>
            </a:r>
          </a:p>
        </p:txBody>
      </p:sp>
    </p:spTree>
    <p:extLst>
      <p:ext uri="{BB962C8B-B14F-4D97-AF65-F5344CB8AC3E}">
        <p14:creationId xmlns:p14="http://schemas.microsoft.com/office/powerpoint/2010/main" val="31448119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AFBD506-5F0A-47FA-A8F5-26D34343C3C1}"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49</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6" name="TextBox 15"/>
          <p:cNvSpPr txBox="1"/>
          <p:nvPr/>
        </p:nvSpPr>
        <p:spPr>
          <a:xfrm>
            <a:off x="107950" y="1196975"/>
            <a:ext cx="8964613" cy="830263"/>
          </a:xfrm>
          <a:prstGeom prst="rect">
            <a:avLst/>
          </a:prstGeom>
          <a:noFill/>
        </p:spPr>
        <p:txBody>
          <a:bodyPr>
            <a:spAutoFit/>
          </a:bodyPr>
          <a:lstStyle/>
          <a:p>
            <a:pPr>
              <a:defRPr/>
            </a:pPr>
            <a:r>
              <a:rPr lang="it-IT" sz="1600" dirty="0">
                <a:solidFill>
                  <a:srgbClr val="FF0000"/>
                </a:solidFill>
                <a:latin typeface="+mn-lt"/>
                <a:cs typeface="Arial" charset="0"/>
              </a:rPr>
              <a:t>MODELLO 2: la generazione di calore è una funzione esponenziale decrescente con la profondità entro una piastra di spessore z*.</a:t>
            </a:r>
          </a:p>
          <a:p>
            <a:pPr>
              <a:defRPr/>
            </a:pPr>
            <a:r>
              <a:rPr lang="it-IT" sz="1600" dirty="0">
                <a:latin typeface="+mn-lt"/>
                <a:cs typeface="Arial" charset="0"/>
              </a:rPr>
              <a:t>L’equazione da integrare stavolta è:</a:t>
            </a:r>
          </a:p>
        </p:txBody>
      </p:sp>
      <p:sp>
        <p:nvSpPr>
          <p:cNvPr id="9" name="TextBox 8"/>
          <p:cNvSpPr txBox="1"/>
          <p:nvPr/>
        </p:nvSpPr>
        <p:spPr>
          <a:xfrm>
            <a:off x="107950" y="2492375"/>
            <a:ext cx="8928100" cy="339725"/>
          </a:xfrm>
          <a:prstGeom prst="rect">
            <a:avLst/>
          </a:prstGeom>
          <a:noFill/>
        </p:spPr>
        <p:txBody>
          <a:bodyPr>
            <a:spAutoFit/>
          </a:bodyPr>
          <a:lstStyle/>
          <a:p>
            <a:pPr algn="just">
              <a:defRPr/>
            </a:pPr>
            <a:r>
              <a:rPr lang="it-IT" sz="1600" dirty="0">
                <a:latin typeface="+mn-lt"/>
                <a:cs typeface="Arial" charset="0"/>
              </a:rPr>
              <a:t>Integrando otteniamo</a:t>
            </a:r>
          </a:p>
        </p:txBody>
      </p:sp>
      <p:graphicFrame>
        <p:nvGraphicFramePr>
          <p:cNvPr id="86021" name="Object 3"/>
          <p:cNvGraphicFramePr>
            <a:graphicFrameLocks noChangeAspect="1"/>
          </p:cNvGraphicFramePr>
          <p:nvPr/>
        </p:nvGraphicFramePr>
        <p:xfrm>
          <a:off x="2555875" y="1989138"/>
          <a:ext cx="982663" cy="484187"/>
        </p:xfrm>
        <a:graphic>
          <a:graphicData uri="http://schemas.openxmlformats.org/presentationml/2006/ole">
            <mc:AlternateContent xmlns:mc="http://schemas.openxmlformats.org/markup-compatibility/2006">
              <mc:Choice xmlns:v="urn:schemas-microsoft-com:vml" Requires="v">
                <p:oleObj spid="_x0000_s182306" name="Equation" r:id="rId4" imgW="850531" imgH="418918" progId="Equation.3">
                  <p:embed/>
                </p:oleObj>
              </mc:Choice>
              <mc:Fallback>
                <p:oleObj name="Equation" r:id="rId4" imgW="850531" imgH="41891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1989138"/>
                        <a:ext cx="982663"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22" name="Object 4"/>
          <p:cNvGraphicFramePr>
            <a:graphicFrameLocks noChangeAspect="1"/>
          </p:cNvGraphicFramePr>
          <p:nvPr/>
        </p:nvGraphicFramePr>
        <p:xfrm>
          <a:off x="5940425" y="2133600"/>
          <a:ext cx="647700" cy="177800"/>
        </p:xfrm>
        <a:graphic>
          <a:graphicData uri="http://schemas.openxmlformats.org/presentationml/2006/ole">
            <mc:AlternateContent xmlns:mc="http://schemas.openxmlformats.org/markup-compatibility/2006">
              <mc:Choice xmlns:v="urn:schemas-microsoft-com:vml" Requires="v">
                <p:oleObj spid="_x0000_s182307" name="Equation" r:id="rId6" imgW="647419" imgH="177723" progId="Equation.3">
                  <p:embed/>
                </p:oleObj>
              </mc:Choice>
              <mc:Fallback>
                <p:oleObj name="Equation" r:id="rId6" imgW="647419" imgH="17772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2133600"/>
                        <a:ext cx="647700"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23" name="Object 5"/>
          <p:cNvGraphicFramePr>
            <a:graphicFrameLocks noChangeAspect="1"/>
          </p:cNvGraphicFramePr>
          <p:nvPr/>
        </p:nvGraphicFramePr>
        <p:xfrm>
          <a:off x="3970338" y="2924175"/>
          <a:ext cx="1250950" cy="412750"/>
        </p:xfrm>
        <a:graphic>
          <a:graphicData uri="http://schemas.openxmlformats.org/presentationml/2006/ole">
            <mc:AlternateContent xmlns:mc="http://schemas.openxmlformats.org/markup-compatibility/2006">
              <mc:Choice xmlns:v="urn:schemas-microsoft-com:vml" Requires="v">
                <p:oleObj spid="_x0000_s182308" name="Equation" r:id="rId8" imgW="1193800" imgH="393700" progId="Equation.3">
                  <p:embed/>
                </p:oleObj>
              </mc:Choice>
              <mc:Fallback>
                <p:oleObj name="Equation" r:id="rId8" imgW="1193800" imgH="393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0338" y="2924175"/>
                        <a:ext cx="12509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TextBox 19"/>
          <p:cNvSpPr txBox="1"/>
          <p:nvPr/>
        </p:nvSpPr>
        <p:spPr>
          <a:xfrm>
            <a:off x="107950" y="3357563"/>
            <a:ext cx="8928100" cy="338137"/>
          </a:xfrm>
          <a:prstGeom prst="rect">
            <a:avLst/>
          </a:prstGeom>
          <a:noFill/>
        </p:spPr>
        <p:txBody>
          <a:bodyPr>
            <a:spAutoFit/>
          </a:bodyPr>
          <a:lstStyle/>
          <a:p>
            <a:pPr algn="just">
              <a:defRPr/>
            </a:pPr>
            <a:r>
              <a:rPr lang="it-IT" sz="1600" dirty="0">
                <a:latin typeface="+mn-lt"/>
                <a:cs typeface="Arial" charset="0"/>
              </a:rPr>
              <a:t>La costante c si determina assumendo un flusso di calore q</a:t>
            </a:r>
            <a:r>
              <a:rPr lang="it-IT" sz="1600" baseline="-25000" dirty="0">
                <a:latin typeface="+mn-lt"/>
                <a:cs typeface="Arial" charset="0"/>
              </a:rPr>
              <a:t>0</a:t>
            </a:r>
            <a:r>
              <a:rPr lang="it-IT" sz="1600" dirty="0">
                <a:latin typeface="+mn-lt"/>
                <a:cs typeface="Arial" charset="0"/>
              </a:rPr>
              <a:t> in superficie</a:t>
            </a:r>
          </a:p>
        </p:txBody>
      </p:sp>
      <p:graphicFrame>
        <p:nvGraphicFramePr>
          <p:cNvPr id="86025" name="Object 7"/>
          <p:cNvGraphicFramePr>
            <a:graphicFrameLocks noChangeAspect="1"/>
          </p:cNvGraphicFramePr>
          <p:nvPr/>
        </p:nvGraphicFramePr>
        <p:xfrm>
          <a:off x="4284663" y="2060575"/>
          <a:ext cx="998537" cy="415925"/>
        </p:xfrm>
        <a:graphic>
          <a:graphicData uri="http://schemas.openxmlformats.org/presentationml/2006/ole">
            <mc:AlternateContent xmlns:mc="http://schemas.openxmlformats.org/markup-compatibility/2006">
              <mc:Choice xmlns:v="urn:schemas-microsoft-com:vml" Requires="v">
                <p:oleObj spid="_x0000_s182309" name="Equation" r:id="rId10" imgW="825500" imgH="342900" progId="Equation.3">
                  <p:embed/>
                </p:oleObj>
              </mc:Choice>
              <mc:Fallback>
                <p:oleObj name="Equation" r:id="rId10" imgW="825500" imgH="3429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4663" y="2060575"/>
                        <a:ext cx="998537"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26" name="Object 8"/>
          <p:cNvGraphicFramePr>
            <a:graphicFrameLocks noChangeAspect="1"/>
          </p:cNvGraphicFramePr>
          <p:nvPr/>
        </p:nvGraphicFramePr>
        <p:xfrm>
          <a:off x="3492500" y="3716338"/>
          <a:ext cx="2303463" cy="446087"/>
        </p:xfrm>
        <a:graphic>
          <a:graphicData uri="http://schemas.openxmlformats.org/presentationml/2006/ole">
            <mc:AlternateContent xmlns:mc="http://schemas.openxmlformats.org/markup-compatibility/2006">
              <mc:Choice xmlns:v="urn:schemas-microsoft-com:vml" Requires="v">
                <p:oleObj spid="_x0000_s182310" name="Equation" r:id="rId12" imgW="2235200" imgH="431800" progId="Equation.3">
                  <p:embed/>
                </p:oleObj>
              </mc:Choice>
              <mc:Fallback>
                <p:oleObj name="Equation" r:id="rId12" imgW="2235200" imgH="431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2500" y="3716338"/>
                        <a:ext cx="2303463"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 name="TextBox 26"/>
          <p:cNvSpPr txBox="1"/>
          <p:nvPr/>
        </p:nvSpPr>
        <p:spPr>
          <a:xfrm>
            <a:off x="107950" y="4365625"/>
            <a:ext cx="8928100" cy="338138"/>
          </a:xfrm>
          <a:prstGeom prst="rect">
            <a:avLst/>
          </a:prstGeom>
          <a:noFill/>
        </p:spPr>
        <p:txBody>
          <a:bodyPr>
            <a:spAutoFit/>
          </a:bodyPr>
          <a:lstStyle/>
          <a:p>
            <a:pPr algn="just">
              <a:defRPr/>
            </a:pPr>
            <a:r>
              <a:rPr lang="it-IT" sz="1600" dirty="0">
                <a:latin typeface="+mn-lt"/>
                <a:cs typeface="Arial" charset="0"/>
              </a:rPr>
              <a:t>Alla profondità z* (che può anche variare entro una provincia) il flusso di calore risulta</a:t>
            </a:r>
          </a:p>
        </p:txBody>
      </p:sp>
      <p:graphicFrame>
        <p:nvGraphicFramePr>
          <p:cNvPr id="86028" name="Object 9"/>
          <p:cNvGraphicFramePr>
            <a:graphicFrameLocks noChangeAspect="1"/>
          </p:cNvGraphicFramePr>
          <p:nvPr/>
        </p:nvGraphicFramePr>
        <p:xfrm>
          <a:off x="3708400" y="4764088"/>
          <a:ext cx="1943100" cy="320675"/>
        </p:xfrm>
        <a:graphic>
          <a:graphicData uri="http://schemas.openxmlformats.org/presentationml/2006/ole">
            <mc:AlternateContent xmlns:mc="http://schemas.openxmlformats.org/markup-compatibility/2006">
              <mc:Choice xmlns:v="urn:schemas-microsoft-com:vml" Requires="v">
                <p:oleObj spid="_x0000_s182311" name="Equation" r:id="rId14" imgW="1765300" imgH="292100" progId="Equation.3">
                  <p:embed/>
                </p:oleObj>
              </mc:Choice>
              <mc:Fallback>
                <p:oleObj name="Equation" r:id="rId14" imgW="1765300" imgH="2921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08400" y="4764088"/>
                        <a:ext cx="1943100"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 name="TextBox 28"/>
          <p:cNvSpPr txBox="1"/>
          <p:nvPr/>
        </p:nvSpPr>
        <p:spPr>
          <a:xfrm>
            <a:off x="214313" y="5084763"/>
            <a:ext cx="8929687" cy="339725"/>
          </a:xfrm>
          <a:prstGeom prst="rect">
            <a:avLst/>
          </a:prstGeom>
          <a:noFill/>
        </p:spPr>
        <p:txBody>
          <a:bodyPr>
            <a:spAutoFit/>
          </a:bodyPr>
          <a:lstStyle/>
          <a:p>
            <a:pPr algn="just">
              <a:defRPr/>
            </a:pPr>
            <a:r>
              <a:rPr lang="it-IT" sz="1600" dirty="0">
                <a:latin typeface="+mn-lt"/>
                <a:cs typeface="Arial" charset="0"/>
              </a:rPr>
              <a:t>Esplicitando q</a:t>
            </a:r>
            <a:r>
              <a:rPr lang="it-IT" sz="1600" baseline="-25000" dirty="0">
                <a:latin typeface="+mn-lt"/>
                <a:cs typeface="Arial" charset="0"/>
              </a:rPr>
              <a:t>0</a:t>
            </a:r>
            <a:r>
              <a:rPr lang="it-IT" sz="1600" dirty="0">
                <a:latin typeface="+mn-lt"/>
                <a:cs typeface="Arial" charset="0"/>
              </a:rPr>
              <a:t>  otteniamo</a:t>
            </a:r>
          </a:p>
        </p:txBody>
      </p:sp>
      <p:graphicFrame>
        <p:nvGraphicFramePr>
          <p:cNvPr id="86030" name="Object 10"/>
          <p:cNvGraphicFramePr>
            <a:graphicFrameLocks noChangeAspect="1"/>
          </p:cNvGraphicFramePr>
          <p:nvPr/>
        </p:nvGraphicFramePr>
        <p:xfrm>
          <a:off x="3708400" y="5373688"/>
          <a:ext cx="2159000" cy="358775"/>
        </p:xfrm>
        <a:graphic>
          <a:graphicData uri="http://schemas.openxmlformats.org/presentationml/2006/ole">
            <mc:AlternateContent xmlns:mc="http://schemas.openxmlformats.org/markup-compatibility/2006">
              <mc:Choice xmlns:v="urn:schemas-microsoft-com:vml" Requires="v">
                <p:oleObj spid="_x0000_s182312" name="Equation" r:id="rId16" imgW="1752600" imgH="292100" progId="Equation.3">
                  <p:embed/>
                </p:oleObj>
              </mc:Choice>
              <mc:Fallback>
                <p:oleObj name="Equation" r:id="rId16" imgW="1752600" imgH="2921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08400" y="5373688"/>
                        <a:ext cx="215900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TextBox 30"/>
          <p:cNvSpPr txBox="1"/>
          <p:nvPr/>
        </p:nvSpPr>
        <p:spPr>
          <a:xfrm>
            <a:off x="214313" y="5805488"/>
            <a:ext cx="8929687" cy="338137"/>
          </a:xfrm>
          <a:prstGeom prst="rect">
            <a:avLst/>
          </a:prstGeom>
          <a:noFill/>
        </p:spPr>
        <p:txBody>
          <a:bodyPr>
            <a:spAutoFit/>
          </a:bodyPr>
          <a:lstStyle/>
          <a:p>
            <a:pPr algn="just">
              <a:defRPr/>
            </a:pPr>
            <a:r>
              <a:rPr lang="it-IT" sz="1600" dirty="0">
                <a:latin typeface="+mn-lt"/>
                <a:cs typeface="Arial" charset="0"/>
              </a:rPr>
              <a:t>Assumendo </a:t>
            </a:r>
          </a:p>
        </p:txBody>
      </p:sp>
      <p:graphicFrame>
        <p:nvGraphicFramePr>
          <p:cNvPr id="86032" name="Object 11"/>
          <p:cNvGraphicFramePr>
            <a:graphicFrameLocks noChangeAspect="1"/>
          </p:cNvGraphicFramePr>
          <p:nvPr/>
        </p:nvGraphicFramePr>
        <p:xfrm>
          <a:off x="1547813" y="5876925"/>
          <a:ext cx="1257300" cy="215900"/>
        </p:xfrm>
        <a:graphic>
          <a:graphicData uri="http://schemas.openxmlformats.org/presentationml/2006/ole">
            <mc:AlternateContent xmlns:mc="http://schemas.openxmlformats.org/markup-compatibility/2006">
              <mc:Choice xmlns:v="urn:schemas-microsoft-com:vml" Requires="v">
                <p:oleObj spid="_x0000_s182313" name="Equation" r:id="rId18" imgW="1256755" imgH="215806" progId="Equation.3">
                  <p:embed/>
                </p:oleObj>
              </mc:Choice>
              <mc:Fallback>
                <p:oleObj name="Equation" r:id="rId18" imgW="1256755" imgH="215806"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47813" y="5876925"/>
                        <a:ext cx="1257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 name="TextBox 32"/>
          <p:cNvSpPr txBox="1"/>
          <p:nvPr/>
        </p:nvSpPr>
        <p:spPr>
          <a:xfrm>
            <a:off x="107950" y="6186488"/>
            <a:ext cx="8928100" cy="338137"/>
          </a:xfrm>
          <a:prstGeom prst="rect">
            <a:avLst/>
          </a:prstGeom>
          <a:noFill/>
        </p:spPr>
        <p:txBody>
          <a:bodyPr>
            <a:spAutoFit/>
          </a:bodyPr>
          <a:lstStyle/>
          <a:p>
            <a:pPr algn="just">
              <a:defRPr/>
            </a:pPr>
            <a:r>
              <a:rPr lang="it-IT" sz="1600" dirty="0">
                <a:latin typeface="+mn-lt"/>
                <a:cs typeface="Arial" charset="0"/>
              </a:rPr>
              <a:t>Ritroviamo l’equazione empirica.</a:t>
            </a:r>
          </a:p>
        </p:txBody>
      </p:sp>
    </p:spTree>
    <p:extLst>
      <p:ext uri="{BB962C8B-B14F-4D97-AF65-F5344CB8AC3E}">
        <p14:creationId xmlns:p14="http://schemas.microsoft.com/office/powerpoint/2010/main" val="3457591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talkorigins.org/faqs/moonrec/tide-fri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819308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528" y="1218376"/>
            <a:ext cx="8568952" cy="923330"/>
          </a:xfrm>
          <a:prstGeom prst="rect">
            <a:avLst/>
          </a:prstGeom>
        </p:spPr>
        <p:txBody>
          <a:bodyPr wrap="square">
            <a:spAutoFit/>
          </a:bodyPr>
          <a:lstStyle/>
          <a:p>
            <a:pPr algn="just"/>
            <a:r>
              <a:rPr lang="it-IT" dirty="0"/>
              <a:t>L'attrito mareale rallenta la rotazione della Terra e il cambiamento può essere monitorato accuratamente con tecnologie moderne come l'interferometria di base molto lunga (VLBI) e il sistema di posizionamento geodetico basato su satellite</a:t>
            </a:r>
          </a:p>
        </p:txBody>
      </p:sp>
    </p:spTree>
    <p:extLst>
      <p:ext uri="{BB962C8B-B14F-4D97-AF65-F5344CB8AC3E}">
        <p14:creationId xmlns:p14="http://schemas.microsoft.com/office/powerpoint/2010/main" val="27376753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BA9D1F0-741F-4001-B75C-D005682A8981}"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50</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6" name="TextBox 15"/>
          <p:cNvSpPr txBox="1"/>
          <p:nvPr/>
        </p:nvSpPr>
        <p:spPr>
          <a:xfrm>
            <a:off x="107950" y="1196975"/>
            <a:ext cx="8964613" cy="1570038"/>
          </a:xfrm>
          <a:prstGeom prst="rect">
            <a:avLst/>
          </a:prstGeom>
          <a:noFill/>
        </p:spPr>
        <p:txBody>
          <a:bodyPr>
            <a:spAutoFit/>
          </a:bodyPr>
          <a:lstStyle/>
          <a:p>
            <a:pPr>
              <a:defRPr/>
            </a:pPr>
            <a:r>
              <a:rPr lang="it-IT" sz="1600" dirty="0">
                <a:latin typeface="+mn-lt"/>
                <a:cs typeface="Arial" charset="0"/>
              </a:rPr>
              <a:t>Il modello 2 implica la relazione empirica lineare, se la produzione di calore A(z*) alla profondità z* risulta costante (oppure trascurabilmante piccola).</a:t>
            </a:r>
          </a:p>
          <a:p>
            <a:pPr>
              <a:defRPr/>
            </a:pPr>
            <a:r>
              <a:rPr lang="it-IT" sz="1600" dirty="0">
                <a:latin typeface="+mn-lt"/>
                <a:cs typeface="Arial" charset="0"/>
              </a:rPr>
              <a:t>Se A(z*)≠0 il valore osservato q</a:t>
            </a:r>
            <a:r>
              <a:rPr lang="it-IT" sz="1600" baseline="-25000" dirty="0">
                <a:latin typeface="+mn-lt"/>
                <a:cs typeface="Arial" charset="0"/>
              </a:rPr>
              <a:t>r</a:t>
            </a:r>
            <a:r>
              <a:rPr lang="it-IT" sz="1600" dirty="0">
                <a:latin typeface="+mn-lt"/>
                <a:cs typeface="Arial" charset="0"/>
              </a:rPr>
              <a:t> può essere ben diverso dal flusso di calore q(z*) alla base dello strato di spessore z*.</a:t>
            </a:r>
          </a:p>
          <a:p>
            <a:pPr>
              <a:defRPr/>
            </a:pPr>
            <a:r>
              <a:rPr lang="it-IT" sz="1600" dirty="0">
                <a:latin typeface="+mn-lt"/>
                <a:cs typeface="Arial" charset="0"/>
              </a:rPr>
              <a:t>Si può inoltre dimostrare che, per piccoli valori di A(z*)D risulta z*&gt;D. In questo caso D dà una misura della migrazione verso l’alto degli isotopi radioattivi, mentre z* è all’incirca lo spessore della crosta. </a:t>
            </a:r>
          </a:p>
        </p:txBody>
      </p:sp>
      <p:pic>
        <p:nvPicPr>
          <p:cNvPr id="8806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684213" y="2955925"/>
            <a:ext cx="32178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4356100" y="3284538"/>
            <a:ext cx="4679950" cy="1077912"/>
          </a:xfrm>
          <a:prstGeom prst="rect">
            <a:avLst/>
          </a:prstGeom>
          <a:noFill/>
        </p:spPr>
        <p:txBody>
          <a:bodyPr>
            <a:spAutoFit/>
          </a:bodyPr>
          <a:lstStyle/>
          <a:p>
            <a:pPr algn="just">
              <a:defRPr/>
            </a:pPr>
            <a:r>
              <a:rPr lang="it-IT" sz="1600" dirty="0">
                <a:latin typeface="+mn-lt"/>
                <a:cs typeface="Arial" charset="0"/>
              </a:rPr>
              <a:t>Modelli termici estremi per l’oceano (O</a:t>
            </a:r>
            <a:r>
              <a:rPr lang="it-IT" sz="1600" baseline="-25000" dirty="0">
                <a:latin typeface="+mn-lt"/>
                <a:cs typeface="Arial" charset="0"/>
              </a:rPr>
              <a:t>1</a:t>
            </a:r>
            <a:r>
              <a:rPr lang="it-IT" sz="1600" dirty="0">
                <a:latin typeface="+mn-lt"/>
                <a:cs typeface="Arial" charset="0"/>
              </a:rPr>
              <a:t>, O</a:t>
            </a:r>
            <a:r>
              <a:rPr lang="it-IT" sz="1600" baseline="-25000" dirty="0">
                <a:latin typeface="+mn-lt"/>
                <a:cs typeface="Arial" charset="0"/>
              </a:rPr>
              <a:t>2</a:t>
            </a:r>
            <a:r>
              <a:rPr lang="it-IT" sz="1600" dirty="0">
                <a:latin typeface="+mn-lt"/>
                <a:cs typeface="Arial" charset="0"/>
              </a:rPr>
              <a:t>) e il continente (C</a:t>
            </a:r>
            <a:r>
              <a:rPr lang="it-IT" sz="1600" baseline="-25000" dirty="0">
                <a:latin typeface="+mn-lt"/>
                <a:cs typeface="Arial" charset="0"/>
              </a:rPr>
              <a:t>1</a:t>
            </a:r>
            <a:r>
              <a:rPr lang="it-IT" sz="1600" dirty="0">
                <a:latin typeface="+mn-lt"/>
                <a:cs typeface="Arial" charset="0"/>
              </a:rPr>
              <a:t>, C</a:t>
            </a:r>
            <a:r>
              <a:rPr lang="it-IT" sz="1600" baseline="-25000" dirty="0">
                <a:latin typeface="+mn-lt"/>
                <a:cs typeface="Arial" charset="0"/>
              </a:rPr>
              <a:t>2</a:t>
            </a:r>
            <a:r>
              <a:rPr lang="it-IT" sz="1600" dirty="0">
                <a:latin typeface="+mn-lt"/>
                <a:cs typeface="Arial" charset="0"/>
              </a:rPr>
              <a:t>) e relative geoterme. Linea solida: geoterma per il modello a piastra. Linea tratteggiata: geoterma dalla funzione errore per zona di età.</a:t>
            </a:r>
          </a:p>
        </p:txBody>
      </p:sp>
    </p:spTree>
    <p:extLst>
      <p:ext uri="{BB962C8B-B14F-4D97-AF65-F5344CB8AC3E}">
        <p14:creationId xmlns:p14="http://schemas.microsoft.com/office/powerpoint/2010/main" val="2427658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AA571FA-941C-4C12-A47C-E1E92E753D4F}"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51</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23" name="TextBox 22"/>
          <p:cNvSpPr txBox="1"/>
          <p:nvPr/>
        </p:nvSpPr>
        <p:spPr>
          <a:xfrm>
            <a:off x="4464050" y="2060575"/>
            <a:ext cx="4429125" cy="831850"/>
          </a:xfrm>
          <a:prstGeom prst="rect">
            <a:avLst/>
          </a:prstGeom>
          <a:noFill/>
        </p:spPr>
        <p:txBody>
          <a:bodyPr>
            <a:spAutoFit/>
          </a:bodyPr>
          <a:lstStyle/>
          <a:p>
            <a:pPr algn="just">
              <a:defRPr/>
            </a:pPr>
            <a:r>
              <a:rPr lang="it-IT" sz="1600" dirty="0">
                <a:latin typeface="+mn-lt"/>
                <a:cs typeface="Arial" charset="0"/>
              </a:rPr>
              <a:t>Modelli termici per l’oceano e il continente. La linea tratteggiata indica lo spessore litosferico predetto dal modello a piastra.</a:t>
            </a:r>
          </a:p>
        </p:txBody>
      </p:sp>
      <p:pic>
        <p:nvPicPr>
          <p:cNvPr id="901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96975"/>
            <a:ext cx="409257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076700"/>
            <a:ext cx="3810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572000" y="4652963"/>
            <a:ext cx="4429125" cy="338137"/>
          </a:xfrm>
          <a:prstGeom prst="rect">
            <a:avLst/>
          </a:prstGeom>
          <a:noFill/>
        </p:spPr>
        <p:txBody>
          <a:bodyPr>
            <a:spAutoFit/>
          </a:bodyPr>
          <a:lstStyle/>
          <a:p>
            <a:pPr algn="just">
              <a:defRPr/>
            </a:pPr>
            <a:r>
              <a:rPr lang="it-IT" sz="1600" dirty="0">
                <a:latin typeface="+mn-lt"/>
                <a:cs typeface="Arial" charset="0"/>
              </a:rPr>
              <a:t>Flusso di calore ridotto in funzione dell’età</a:t>
            </a:r>
          </a:p>
        </p:txBody>
      </p:sp>
    </p:spTree>
    <p:extLst>
      <p:ext uri="{BB962C8B-B14F-4D97-AF65-F5344CB8AC3E}">
        <p14:creationId xmlns:p14="http://schemas.microsoft.com/office/powerpoint/2010/main" val="23107940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0832207-431A-4C42-BBC0-6B5500CF1866}"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52</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23" name="TextBox 22"/>
          <p:cNvSpPr txBox="1"/>
          <p:nvPr/>
        </p:nvSpPr>
        <p:spPr>
          <a:xfrm>
            <a:off x="179388" y="1916113"/>
            <a:ext cx="8713787" cy="3294062"/>
          </a:xfrm>
          <a:prstGeom prst="rect">
            <a:avLst/>
          </a:prstGeom>
          <a:noFill/>
        </p:spPr>
        <p:txBody>
          <a:bodyPr>
            <a:spAutoFit/>
          </a:bodyPr>
          <a:lstStyle/>
          <a:p>
            <a:pPr marL="342900" indent="-342900" algn="just">
              <a:buFontTx/>
              <a:buAutoNum type="arabicPeriod"/>
              <a:defRPr/>
            </a:pPr>
            <a:r>
              <a:rPr lang="it-IT" sz="1600" dirty="0">
                <a:latin typeface="+mn-lt"/>
                <a:cs typeface="Arial" charset="0"/>
              </a:rPr>
              <a:t>La maggior parte della variazione nel flusso di calore misurato in superficie è dovuto alla generazione di calore nella crosta;</a:t>
            </a:r>
          </a:p>
          <a:p>
            <a:pPr marL="342900" indent="-342900" algn="just">
              <a:buFontTx/>
              <a:buAutoNum type="arabicPeriod"/>
              <a:defRPr/>
            </a:pPr>
            <a:endParaRPr lang="it-IT" sz="1600" dirty="0">
              <a:latin typeface="+mn-lt"/>
              <a:cs typeface="Arial" charset="0"/>
            </a:endParaRPr>
          </a:p>
          <a:p>
            <a:pPr marL="342900" indent="-342900" algn="just">
              <a:buFont typeface="+mj-lt"/>
              <a:buAutoNum type="arabicPeriod"/>
              <a:defRPr/>
            </a:pPr>
            <a:r>
              <a:rPr lang="it-IT" sz="1600" dirty="0">
                <a:latin typeface="+mn-lt"/>
                <a:cs typeface="Arial" charset="0"/>
              </a:rPr>
              <a:t>Il flusso di calore ridotto q</a:t>
            </a:r>
            <a:r>
              <a:rPr lang="it-IT" sz="1600" baseline="-25000" dirty="0">
                <a:latin typeface="+mn-lt"/>
                <a:cs typeface="Arial" charset="0"/>
              </a:rPr>
              <a:t>r</a:t>
            </a:r>
            <a:r>
              <a:rPr lang="it-IT" sz="1600" dirty="0">
                <a:latin typeface="+mn-lt"/>
                <a:cs typeface="Arial" charset="0"/>
              </a:rPr>
              <a:t> dà una misura ragionevole del flusso di calore alla base della crosta;</a:t>
            </a:r>
          </a:p>
          <a:p>
            <a:pPr marL="342900" indent="-342900" algn="just">
              <a:buFont typeface="+mj-lt"/>
              <a:buAutoNum type="arabicPeriod"/>
              <a:defRPr/>
            </a:pPr>
            <a:endParaRPr lang="it-IT" sz="1600" dirty="0">
              <a:latin typeface="+mn-lt"/>
              <a:cs typeface="Arial" charset="0"/>
            </a:endParaRPr>
          </a:p>
          <a:p>
            <a:pPr marL="342900" indent="-342900" algn="just">
              <a:buFont typeface="+mj-lt"/>
              <a:buAutoNum type="arabicPeriod"/>
              <a:defRPr/>
            </a:pPr>
            <a:r>
              <a:rPr lang="it-IT" sz="1600" dirty="0">
                <a:latin typeface="+mn-lt"/>
                <a:cs typeface="Arial" charset="0"/>
              </a:rPr>
              <a:t>Per età &gt; 300 Ma q</a:t>
            </a:r>
            <a:r>
              <a:rPr lang="it-IT" sz="1600" baseline="-25000" dirty="0">
                <a:latin typeface="+mn-lt"/>
                <a:cs typeface="Arial" charset="0"/>
              </a:rPr>
              <a:t>r</a:t>
            </a:r>
            <a:r>
              <a:rPr lang="it-IT" sz="1600" dirty="0">
                <a:latin typeface="+mn-lt"/>
                <a:cs typeface="Arial" charset="0"/>
              </a:rPr>
              <a:t> è quasi costante e vale q</a:t>
            </a:r>
            <a:r>
              <a:rPr lang="it-IT" sz="1600" baseline="-25000" dirty="0">
                <a:latin typeface="+mn-lt"/>
                <a:cs typeface="Arial" charset="0"/>
              </a:rPr>
              <a:t>r</a:t>
            </a:r>
            <a:r>
              <a:rPr lang="it-IT" sz="1600" dirty="0">
                <a:latin typeface="+mn-lt"/>
                <a:cs typeface="Arial" charset="0"/>
              </a:rPr>
              <a:t>≈25x10</a:t>
            </a:r>
            <a:r>
              <a:rPr lang="it-IT" sz="1600" baseline="30000" dirty="0">
                <a:latin typeface="+mn-lt"/>
                <a:cs typeface="Arial" charset="0"/>
              </a:rPr>
              <a:t>-3</a:t>
            </a:r>
            <a:r>
              <a:rPr lang="it-IT" sz="1600" dirty="0">
                <a:latin typeface="+mn-lt"/>
                <a:cs typeface="Arial" charset="0"/>
              </a:rPr>
              <a:t>Wm</a:t>
            </a:r>
            <a:r>
              <a:rPr lang="it-IT" sz="1600" baseline="30000" dirty="0">
                <a:latin typeface="+mn-lt"/>
                <a:cs typeface="Arial" charset="0"/>
              </a:rPr>
              <a:t>-2</a:t>
            </a:r>
            <a:r>
              <a:rPr lang="it-IT" sz="1600" dirty="0">
                <a:latin typeface="+mn-lt"/>
                <a:cs typeface="Arial" charset="0"/>
              </a:rPr>
              <a:t>, tale valore è spiegato dal modello a piastra della litosfera oceanica;</a:t>
            </a:r>
          </a:p>
          <a:p>
            <a:pPr marL="342900" indent="-342900" algn="just">
              <a:buFont typeface="+mj-lt"/>
              <a:buAutoNum type="arabicPeriod"/>
              <a:defRPr/>
            </a:pPr>
            <a:endParaRPr lang="it-IT" sz="1600" dirty="0">
              <a:latin typeface="+mn-lt"/>
              <a:cs typeface="Arial" charset="0"/>
            </a:endParaRPr>
          </a:p>
          <a:p>
            <a:pPr marL="342900" indent="-342900" algn="just">
              <a:buFont typeface="+mj-lt"/>
              <a:buAutoNum type="arabicPeriod"/>
              <a:defRPr/>
            </a:pPr>
            <a:r>
              <a:rPr lang="it-IT" sz="1600" dirty="0">
                <a:latin typeface="+mn-lt"/>
                <a:cs typeface="Arial" charset="0"/>
              </a:rPr>
              <a:t>Il confronto tra varie geoterme ottenute per diversi modelli (vedi figura slide precedente) e dalle conclusioni al punto 3 ci indica che non esistono grandi differenze tra la struttura termale della litosfera oceanica e quella continentale (sotto gli 80 km di profondità). Pertanto le disparità risultano dovute alla loro diversa età. </a:t>
            </a:r>
          </a:p>
        </p:txBody>
      </p:sp>
      <p:sp>
        <p:nvSpPr>
          <p:cNvPr id="11" name="TextBox 10"/>
          <p:cNvSpPr txBox="1"/>
          <p:nvPr/>
        </p:nvSpPr>
        <p:spPr>
          <a:xfrm>
            <a:off x="2268538" y="1196975"/>
            <a:ext cx="3814762" cy="338138"/>
          </a:xfrm>
          <a:prstGeom prst="rect">
            <a:avLst/>
          </a:prstGeom>
          <a:noFill/>
        </p:spPr>
        <p:txBody>
          <a:bodyPr>
            <a:spAutoFit/>
          </a:bodyPr>
          <a:lstStyle/>
          <a:p>
            <a:pPr algn="ctr">
              <a:defRPr/>
            </a:pPr>
            <a:r>
              <a:rPr lang="it-IT" sz="1600" dirty="0">
                <a:solidFill>
                  <a:srgbClr val="FF0000"/>
                </a:solidFill>
                <a:latin typeface="+mn-lt"/>
                <a:cs typeface="Arial" charset="0"/>
              </a:rPr>
              <a:t>RIASSUMENDO:</a:t>
            </a:r>
          </a:p>
        </p:txBody>
      </p:sp>
    </p:spTree>
    <p:extLst>
      <p:ext uri="{BB962C8B-B14F-4D97-AF65-F5344CB8AC3E}">
        <p14:creationId xmlns:p14="http://schemas.microsoft.com/office/powerpoint/2010/main" val="38110470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C1F972C-26B4-4013-82DD-43547FA7F561}"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53</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23" name="TextBox 22"/>
          <p:cNvSpPr txBox="1"/>
          <p:nvPr/>
        </p:nvSpPr>
        <p:spPr>
          <a:xfrm>
            <a:off x="179388" y="1557338"/>
            <a:ext cx="8713787" cy="2800350"/>
          </a:xfrm>
          <a:prstGeom prst="rect">
            <a:avLst/>
          </a:prstGeom>
          <a:noFill/>
        </p:spPr>
        <p:txBody>
          <a:bodyPr>
            <a:spAutoFit/>
          </a:bodyPr>
          <a:lstStyle/>
          <a:p>
            <a:pPr indent="-342900" algn="just">
              <a:defRPr/>
            </a:pPr>
            <a:r>
              <a:rPr lang="it-IT" sz="1600" dirty="0">
                <a:latin typeface="+mn-lt"/>
                <a:cs typeface="Arial" charset="0"/>
              </a:rPr>
              <a:t>Si suppone che nel mantello la </a:t>
            </a:r>
            <a:r>
              <a:rPr lang="it-IT" sz="1600" dirty="0">
                <a:solidFill>
                  <a:srgbClr val="00B0F0"/>
                </a:solidFill>
                <a:latin typeface="+mn-lt"/>
                <a:cs typeface="Arial" charset="0"/>
              </a:rPr>
              <a:t>convezione</a:t>
            </a:r>
            <a:r>
              <a:rPr lang="it-IT" sz="1600" dirty="0">
                <a:latin typeface="+mn-lt"/>
                <a:cs typeface="Arial" charset="0"/>
              </a:rPr>
              <a:t> gioca un </a:t>
            </a:r>
            <a:r>
              <a:rPr lang="it-IT" sz="1600" dirty="0">
                <a:solidFill>
                  <a:srgbClr val="00B0F0"/>
                </a:solidFill>
                <a:latin typeface="+mn-lt"/>
                <a:cs typeface="Arial" charset="0"/>
              </a:rPr>
              <a:t>ruolo primario </a:t>
            </a:r>
            <a:r>
              <a:rPr lang="it-IT" sz="1600" dirty="0">
                <a:latin typeface="+mn-lt"/>
                <a:cs typeface="Arial" charset="0"/>
              </a:rPr>
              <a:t>nel trasferimento di calore, che pertanto avviene ad un ritmo più elevato che non per conduzione. Il gradiente di temperatura e le temperature risultano quindi molto più basse. All’interno di un fluido in convezione il gradiente di temperatura è circa adiabatico. Per spiegare tale concetto consideriamo un’unità di roccia alla profondità z e alla temperatura T che improvvisamente risale alla profondità z’&lt; z. Assumiamo l’unità di roccia sia un sistema chiuso (entropia costante) e consideriamone il cambio di temperatura. Nel raggiungere la posizione z’ risulta più calda delle rocce circostanti; però prima si trovava a pressioni superiori e pertanto ora si espande e quindi si raffredda! Se la temperatura a cui si raffredda è quella delle rocce circostanti, allora il gradiente di temperatura della colonna di roccia è detto </a:t>
            </a:r>
            <a:r>
              <a:rPr lang="it-IT" sz="1600" dirty="0">
                <a:solidFill>
                  <a:srgbClr val="00B0F0"/>
                </a:solidFill>
                <a:latin typeface="+mn-lt"/>
                <a:cs typeface="Arial" charset="0"/>
              </a:rPr>
              <a:t>adiabatico</a:t>
            </a:r>
            <a:r>
              <a:rPr lang="it-IT" sz="1600" dirty="0">
                <a:latin typeface="+mn-lt"/>
                <a:cs typeface="Arial" charset="0"/>
              </a:rPr>
              <a:t>.</a:t>
            </a:r>
          </a:p>
          <a:p>
            <a:pPr indent="-342900" algn="just">
              <a:defRPr/>
            </a:pPr>
            <a:r>
              <a:rPr lang="it-IT" sz="1600" dirty="0">
                <a:latin typeface="+mn-lt"/>
                <a:cs typeface="Arial" charset="0"/>
              </a:rPr>
              <a:t>Si può dimostrare che per un gradiente adiabatico la variazione di temperatura con il raggio terrestre r è dato da:  </a:t>
            </a:r>
          </a:p>
        </p:txBody>
      </p:sp>
      <p:sp>
        <p:nvSpPr>
          <p:cNvPr id="11" name="TextBox 10"/>
          <p:cNvSpPr txBox="1"/>
          <p:nvPr/>
        </p:nvSpPr>
        <p:spPr>
          <a:xfrm>
            <a:off x="2268538" y="1003300"/>
            <a:ext cx="3814762" cy="338138"/>
          </a:xfrm>
          <a:prstGeom prst="rect">
            <a:avLst/>
          </a:prstGeom>
          <a:noFill/>
        </p:spPr>
        <p:txBody>
          <a:bodyPr>
            <a:spAutoFit/>
          </a:bodyPr>
          <a:lstStyle/>
          <a:p>
            <a:pPr algn="ctr">
              <a:defRPr/>
            </a:pPr>
            <a:r>
              <a:rPr lang="it-IT" sz="1600" dirty="0">
                <a:solidFill>
                  <a:srgbClr val="FF0000"/>
                </a:solidFill>
                <a:latin typeface="+mn-lt"/>
                <a:cs typeface="Arial" charset="0"/>
              </a:rPr>
              <a:t>STRUTTURA TERMICA DEL MANTELLO</a:t>
            </a:r>
          </a:p>
        </p:txBody>
      </p:sp>
      <p:graphicFrame>
        <p:nvGraphicFramePr>
          <p:cNvPr id="94213" name="Object 2"/>
          <p:cNvGraphicFramePr>
            <a:graphicFrameLocks noChangeAspect="1"/>
          </p:cNvGraphicFramePr>
          <p:nvPr/>
        </p:nvGraphicFramePr>
        <p:xfrm>
          <a:off x="3492500" y="4437063"/>
          <a:ext cx="1536700" cy="792162"/>
        </p:xfrm>
        <a:graphic>
          <a:graphicData uri="http://schemas.openxmlformats.org/presentationml/2006/ole">
            <mc:AlternateContent xmlns:mc="http://schemas.openxmlformats.org/markup-compatibility/2006">
              <mc:Choice xmlns:v="urn:schemas-microsoft-com:vml" Requires="v">
                <p:oleObj spid="_x0000_s183302" name="Equation" r:id="rId4" imgW="889000" imgH="457200" progId="Equation.3">
                  <p:embed/>
                </p:oleObj>
              </mc:Choice>
              <mc:Fallback>
                <p:oleObj name="Equation" r:id="rId4" imgW="8890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4437063"/>
                        <a:ext cx="1536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179388" y="5229225"/>
            <a:ext cx="8856662" cy="1077913"/>
          </a:xfrm>
          <a:prstGeom prst="rect">
            <a:avLst/>
          </a:prstGeom>
          <a:noFill/>
        </p:spPr>
        <p:txBody>
          <a:bodyPr>
            <a:spAutoFit/>
          </a:bodyPr>
          <a:lstStyle/>
          <a:p>
            <a:pPr algn="just">
              <a:defRPr/>
            </a:pPr>
            <a:r>
              <a:rPr lang="it-IT" sz="1600" dirty="0">
                <a:latin typeface="+mn-lt"/>
                <a:cs typeface="Arial" charset="0"/>
              </a:rPr>
              <a:t>Con </a:t>
            </a:r>
            <a:r>
              <a:rPr lang="el-GR" sz="1600" dirty="0">
                <a:solidFill>
                  <a:srgbClr val="00B0F0"/>
                </a:solidFill>
                <a:latin typeface="+mn-lt"/>
                <a:cs typeface="Arial" charset="0"/>
              </a:rPr>
              <a:t>α</a:t>
            </a:r>
            <a:r>
              <a:rPr lang="it-IT" sz="1600" dirty="0">
                <a:latin typeface="+mn-lt"/>
                <a:cs typeface="Arial" charset="0"/>
              </a:rPr>
              <a:t> coefficiente di espansione termica. </a:t>
            </a:r>
          </a:p>
          <a:p>
            <a:pPr algn="just">
              <a:defRPr/>
            </a:pPr>
            <a:r>
              <a:rPr lang="it-IT" sz="1600" dirty="0">
                <a:latin typeface="+mn-lt"/>
                <a:cs typeface="Arial" charset="0"/>
              </a:rPr>
              <a:t>Per il mantello superiore (astenosfera) il gradiente adiabatico di temperatura risulta circa 0.5°C/km [assumendo i valori T=1573K, </a:t>
            </a:r>
            <a:r>
              <a:rPr lang="el-GR" sz="1600" dirty="0">
                <a:latin typeface="+mn-lt"/>
                <a:cs typeface="Arial" charset="0"/>
              </a:rPr>
              <a:t>α</a:t>
            </a:r>
            <a:r>
              <a:rPr lang="it-IT" sz="1600" dirty="0">
                <a:latin typeface="+mn-lt"/>
                <a:cs typeface="Arial" charset="0"/>
              </a:rPr>
              <a:t>=3x10</a:t>
            </a:r>
            <a:r>
              <a:rPr lang="it-IT" sz="1600" baseline="30000" dirty="0">
                <a:latin typeface="+mn-lt"/>
                <a:cs typeface="Arial" charset="0"/>
              </a:rPr>
              <a:t>-5</a:t>
            </a:r>
            <a:r>
              <a:rPr lang="it-IT" sz="1600" dirty="0">
                <a:latin typeface="+mn-lt"/>
                <a:cs typeface="Arial" charset="0"/>
              </a:rPr>
              <a:t>°C</a:t>
            </a:r>
            <a:r>
              <a:rPr lang="it-IT" sz="1600" baseline="30000" dirty="0">
                <a:latin typeface="+mn-lt"/>
                <a:cs typeface="Arial" charset="0"/>
              </a:rPr>
              <a:t>-1</a:t>
            </a:r>
            <a:r>
              <a:rPr lang="it-IT" sz="1600" dirty="0">
                <a:latin typeface="+mn-lt"/>
                <a:cs typeface="Arial" charset="0"/>
              </a:rPr>
              <a:t>, g=9.8ms</a:t>
            </a:r>
            <a:r>
              <a:rPr lang="it-IT" sz="1600" baseline="30000" dirty="0">
                <a:latin typeface="+mn-lt"/>
                <a:cs typeface="Arial" charset="0"/>
              </a:rPr>
              <a:t>-2</a:t>
            </a:r>
            <a:r>
              <a:rPr lang="it-IT" sz="1600" dirty="0">
                <a:latin typeface="+mn-lt"/>
                <a:cs typeface="Arial" charset="0"/>
              </a:rPr>
              <a:t>, cp=10</a:t>
            </a:r>
            <a:r>
              <a:rPr lang="it-IT" sz="1600" baseline="30000" dirty="0">
                <a:latin typeface="+mn-lt"/>
                <a:cs typeface="Arial" charset="0"/>
              </a:rPr>
              <a:t>3</a:t>
            </a:r>
            <a:r>
              <a:rPr lang="it-IT" sz="1600" dirty="0">
                <a:latin typeface="+mn-lt"/>
                <a:cs typeface="Arial" charset="0"/>
              </a:rPr>
              <a:t>Jkg</a:t>
            </a:r>
            <a:r>
              <a:rPr lang="it-IT" sz="1600" baseline="30000" dirty="0">
                <a:latin typeface="+mn-lt"/>
                <a:cs typeface="Arial" charset="0"/>
              </a:rPr>
              <a:t>-1</a:t>
            </a:r>
            <a:r>
              <a:rPr lang="it-IT" sz="1600" dirty="0">
                <a:latin typeface="+mn-lt"/>
                <a:cs typeface="Arial" charset="0"/>
              </a:rPr>
              <a:t>°C</a:t>
            </a:r>
            <a:r>
              <a:rPr lang="it-IT" sz="1600" baseline="30000" dirty="0">
                <a:latin typeface="+mn-lt"/>
                <a:cs typeface="Arial" charset="0"/>
              </a:rPr>
              <a:t>-1</a:t>
            </a:r>
            <a:r>
              <a:rPr lang="it-IT" sz="1600" dirty="0">
                <a:latin typeface="+mn-lt"/>
                <a:cs typeface="Arial" charset="0"/>
              </a:rPr>
              <a:t>]. A profondità più elevate nel mantello (</a:t>
            </a:r>
            <a:r>
              <a:rPr lang="el-GR" sz="1600" dirty="0">
                <a:latin typeface="+mn-lt"/>
                <a:cs typeface="Arial" charset="0"/>
              </a:rPr>
              <a:t>α</a:t>
            </a:r>
            <a:r>
              <a:rPr lang="it-IT" sz="1600" dirty="0">
                <a:latin typeface="+mn-lt"/>
                <a:cs typeface="Arial" charset="0"/>
              </a:rPr>
              <a:t> più piccolo, g più piccolo), il gradiente termico si riduce a 0.3°C/km.</a:t>
            </a:r>
          </a:p>
        </p:txBody>
      </p:sp>
    </p:spTree>
    <p:extLst>
      <p:ext uri="{BB962C8B-B14F-4D97-AF65-F5344CB8AC3E}">
        <p14:creationId xmlns:p14="http://schemas.microsoft.com/office/powerpoint/2010/main" val="5115156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755650" y="1150938"/>
            <a:ext cx="2879725"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FD9EBEE-7CD3-41C7-B921-51382185BB83}"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54</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23" name="TextBox 22"/>
          <p:cNvSpPr txBox="1"/>
          <p:nvPr/>
        </p:nvSpPr>
        <p:spPr>
          <a:xfrm>
            <a:off x="4787900" y="1628775"/>
            <a:ext cx="4032250" cy="3786188"/>
          </a:xfrm>
          <a:prstGeom prst="rect">
            <a:avLst/>
          </a:prstGeom>
          <a:noFill/>
        </p:spPr>
        <p:txBody>
          <a:bodyPr>
            <a:spAutoFit/>
          </a:bodyPr>
          <a:lstStyle/>
          <a:p>
            <a:pPr indent="-342900" algn="just">
              <a:defRPr/>
            </a:pPr>
            <a:r>
              <a:rPr lang="it-IT" sz="1600" u="sng" dirty="0">
                <a:latin typeface="+mn-lt"/>
                <a:cs typeface="Arial" charset="0"/>
              </a:rPr>
              <a:t>Modelli di profili di temperatura</a:t>
            </a:r>
          </a:p>
          <a:p>
            <a:pPr indent="-342900" algn="just">
              <a:defRPr/>
            </a:pPr>
            <a:endParaRPr lang="it-IT" sz="1600" u="sng" dirty="0">
              <a:latin typeface="+mn-lt"/>
              <a:cs typeface="Arial" charset="0"/>
            </a:endParaRPr>
          </a:p>
          <a:p>
            <a:pPr indent="-342900" algn="just">
              <a:buFontTx/>
              <a:buAutoNum type="alphaLcParenR"/>
              <a:defRPr/>
            </a:pPr>
            <a:r>
              <a:rPr lang="it-IT" sz="1600" dirty="0">
                <a:latin typeface="+mn-lt"/>
                <a:cs typeface="Arial" charset="0"/>
              </a:rPr>
              <a:t>Adiabata di mantello con uno strato termico di confine in superficie od al confine nucleo mantello</a:t>
            </a:r>
          </a:p>
          <a:p>
            <a:pPr indent="-342900" algn="just">
              <a:buFontTx/>
              <a:buAutoNum type="alphaLcParenR"/>
              <a:defRPr/>
            </a:pPr>
            <a:endParaRPr lang="it-IT" sz="1600" dirty="0">
              <a:latin typeface="+mn-lt"/>
              <a:cs typeface="Arial" charset="0"/>
            </a:endParaRPr>
          </a:p>
          <a:p>
            <a:pPr indent="-342900" algn="just">
              <a:buFontTx/>
              <a:buAutoNum type="alphaLcParenR"/>
              <a:defRPr/>
            </a:pPr>
            <a:r>
              <a:rPr lang="it-IT" sz="1600" dirty="0">
                <a:latin typeface="+mn-lt"/>
                <a:cs typeface="Arial" charset="0"/>
              </a:rPr>
              <a:t>Adiabata di mantello con strato termico di confine sia all’inizio che alla fine del mantello inferiore (assunto come sistema separato dal mantello superiore)</a:t>
            </a:r>
          </a:p>
          <a:p>
            <a:pPr indent="-342900" algn="just">
              <a:buFontTx/>
              <a:buAutoNum type="alphaLcParenR"/>
              <a:defRPr/>
            </a:pPr>
            <a:endParaRPr lang="it-IT" sz="1600" dirty="0">
              <a:latin typeface="+mn-lt"/>
              <a:cs typeface="Arial" charset="0"/>
            </a:endParaRPr>
          </a:p>
          <a:p>
            <a:pPr indent="-342900" algn="just">
              <a:buFontTx/>
              <a:buAutoNum type="alphaLcParenR"/>
              <a:defRPr/>
            </a:pPr>
            <a:r>
              <a:rPr lang="it-IT" sz="1600" dirty="0">
                <a:latin typeface="+mn-lt"/>
                <a:cs typeface="Arial" charset="0"/>
              </a:rPr>
              <a:t>Stima alternativa della temperatura nella Terra basata su esperimenti di laboratorio ad alte pressioni ed alte temperature su campioni di ferro. </a:t>
            </a:r>
          </a:p>
        </p:txBody>
      </p:sp>
    </p:spTree>
    <p:extLst>
      <p:ext uri="{BB962C8B-B14F-4D97-AF65-F5344CB8AC3E}">
        <p14:creationId xmlns:p14="http://schemas.microsoft.com/office/powerpoint/2010/main" val="14545709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C1D44D4-C6D5-4552-9F87-178B17E72A13}"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55</a:t>
            </a:fld>
            <a:endParaRPr lang="it-IT" altLang="it-IT" sz="1400" b="1" smtClean="0">
              <a:solidFill>
                <a:srgbClr val="898989"/>
              </a:solidFill>
              <a:latin typeface="Calibri" panose="020F0502020204030204" pitchFamily="34" charset="0"/>
              <a:cs typeface="Arial" panose="020B0604020202020204" pitchFamily="34" charset="0"/>
            </a:endParaRPr>
          </a:p>
        </p:txBody>
      </p:sp>
      <p:sp>
        <p:nvSpPr>
          <p:cNvPr id="11" name="TextBox 10"/>
          <p:cNvSpPr txBox="1"/>
          <p:nvPr/>
        </p:nvSpPr>
        <p:spPr>
          <a:xfrm>
            <a:off x="2268538" y="1196975"/>
            <a:ext cx="3814762" cy="338138"/>
          </a:xfrm>
          <a:prstGeom prst="rect">
            <a:avLst/>
          </a:prstGeom>
          <a:noFill/>
        </p:spPr>
        <p:txBody>
          <a:bodyPr>
            <a:spAutoFit/>
          </a:bodyPr>
          <a:lstStyle/>
          <a:p>
            <a:pPr algn="ctr">
              <a:defRPr/>
            </a:pPr>
            <a:r>
              <a:rPr lang="it-IT" sz="1600" dirty="0">
                <a:solidFill>
                  <a:srgbClr val="FF0000"/>
                </a:solidFill>
                <a:latin typeface="+mn-lt"/>
                <a:cs typeface="Arial" charset="0"/>
              </a:rPr>
              <a:t>STRUTTURA TERMICA DEL NUCLEO</a:t>
            </a:r>
          </a:p>
        </p:txBody>
      </p:sp>
      <p:sp>
        <p:nvSpPr>
          <p:cNvPr id="12" name="TextBox 11"/>
          <p:cNvSpPr txBox="1"/>
          <p:nvPr/>
        </p:nvSpPr>
        <p:spPr>
          <a:xfrm>
            <a:off x="107950" y="2506663"/>
            <a:ext cx="8856663" cy="2554287"/>
          </a:xfrm>
          <a:prstGeom prst="rect">
            <a:avLst/>
          </a:prstGeom>
          <a:noFill/>
        </p:spPr>
        <p:txBody>
          <a:bodyPr>
            <a:spAutoFit/>
          </a:bodyPr>
          <a:lstStyle/>
          <a:p>
            <a:pPr algn="just">
              <a:defRPr/>
            </a:pPr>
            <a:r>
              <a:rPr lang="it-IT" sz="1600" dirty="0">
                <a:latin typeface="+mn-lt"/>
                <a:cs typeface="Arial" charset="0"/>
              </a:rPr>
              <a:t>Per stimare il gradiente di temperatura del nucleo esterno possiamo usare il gradiente termico adiabatico, che per valori di T=5773K, </a:t>
            </a:r>
            <a:r>
              <a:rPr lang="el-GR" sz="1600" dirty="0">
                <a:latin typeface="+mn-lt"/>
                <a:cs typeface="Arial" charset="0"/>
              </a:rPr>
              <a:t>α</a:t>
            </a:r>
            <a:r>
              <a:rPr lang="it-IT" sz="1600" dirty="0">
                <a:latin typeface="+mn-lt"/>
                <a:cs typeface="Arial" charset="0"/>
              </a:rPr>
              <a:t>=10</a:t>
            </a:r>
            <a:r>
              <a:rPr lang="it-IT" sz="1600" baseline="30000" dirty="0">
                <a:latin typeface="+mn-lt"/>
                <a:cs typeface="Arial" charset="0"/>
              </a:rPr>
              <a:t>-5</a:t>
            </a:r>
            <a:r>
              <a:rPr lang="it-IT" sz="1600" dirty="0">
                <a:latin typeface="+mn-lt"/>
                <a:cs typeface="Arial" charset="0"/>
              </a:rPr>
              <a:t>°C</a:t>
            </a:r>
            <a:r>
              <a:rPr lang="it-IT" sz="1600" baseline="30000" dirty="0">
                <a:latin typeface="+mn-lt"/>
                <a:cs typeface="Arial" charset="0"/>
              </a:rPr>
              <a:t>-1</a:t>
            </a:r>
            <a:r>
              <a:rPr lang="it-IT" sz="1600" dirty="0">
                <a:latin typeface="+mn-lt"/>
                <a:cs typeface="Arial" charset="0"/>
              </a:rPr>
              <a:t>, g=5ms</a:t>
            </a:r>
            <a:r>
              <a:rPr lang="it-IT" sz="1600" baseline="30000" dirty="0">
                <a:latin typeface="+mn-lt"/>
                <a:cs typeface="Arial" charset="0"/>
              </a:rPr>
              <a:t>-2</a:t>
            </a:r>
            <a:r>
              <a:rPr lang="it-IT" sz="1600" dirty="0">
                <a:latin typeface="+mn-lt"/>
                <a:cs typeface="Arial" charset="0"/>
              </a:rPr>
              <a:t>, cp=5x10</a:t>
            </a:r>
            <a:r>
              <a:rPr lang="it-IT" sz="1600" baseline="30000" dirty="0">
                <a:latin typeface="+mn-lt"/>
                <a:cs typeface="Arial" charset="0"/>
              </a:rPr>
              <a:t>2</a:t>
            </a:r>
            <a:r>
              <a:rPr lang="it-IT" sz="1600" dirty="0">
                <a:latin typeface="+mn-lt"/>
                <a:cs typeface="Arial" charset="0"/>
              </a:rPr>
              <a:t>Jkg</a:t>
            </a:r>
            <a:r>
              <a:rPr lang="it-IT" sz="1600" baseline="30000" dirty="0">
                <a:latin typeface="+mn-lt"/>
                <a:cs typeface="Arial" charset="0"/>
              </a:rPr>
              <a:t>-1</a:t>
            </a:r>
            <a:r>
              <a:rPr lang="it-IT" sz="1600" dirty="0">
                <a:latin typeface="+mn-lt"/>
                <a:cs typeface="Arial" charset="0"/>
              </a:rPr>
              <a:t>°C</a:t>
            </a:r>
            <a:r>
              <a:rPr lang="it-IT" sz="1600" baseline="30000" dirty="0">
                <a:latin typeface="+mn-lt"/>
                <a:cs typeface="Arial" charset="0"/>
              </a:rPr>
              <a:t>-1</a:t>
            </a:r>
            <a:r>
              <a:rPr lang="it-IT" sz="1600" dirty="0">
                <a:latin typeface="+mn-lt"/>
                <a:cs typeface="Arial" charset="0"/>
              </a:rPr>
              <a:t> ci da il valore di 0.6°C/km.</a:t>
            </a:r>
          </a:p>
          <a:p>
            <a:pPr algn="just">
              <a:defRPr/>
            </a:pPr>
            <a:endParaRPr lang="it-IT" sz="1600" dirty="0">
              <a:latin typeface="+mn-lt"/>
              <a:cs typeface="Arial" charset="0"/>
            </a:endParaRPr>
          </a:p>
          <a:p>
            <a:pPr algn="just">
              <a:defRPr/>
            </a:pPr>
            <a:r>
              <a:rPr lang="it-IT" sz="1600" dirty="0">
                <a:latin typeface="+mn-lt"/>
                <a:cs typeface="Arial" charset="0"/>
              </a:rPr>
              <a:t>A causa delle scarse conoscenze delle proprietà fisiche del nucleo esterno, la stima è affetta da un errore di ± 0.3°C/km.</a:t>
            </a:r>
          </a:p>
          <a:p>
            <a:pPr algn="just">
              <a:defRPr/>
            </a:pPr>
            <a:endParaRPr lang="it-IT" sz="1600" dirty="0">
              <a:latin typeface="+mn-lt"/>
              <a:cs typeface="Arial" charset="0"/>
            </a:endParaRPr>
          </a:p>
          <a:p>
            <a:pPr algn="just">
              <a:defRPr/>
            </a:pPr>
            <a:r>
              <a:rPr lang="it-IT" sz="1600" dirty="0">
                <a:latin typeface="+mn-lt"/>
                <a:cs typeface="Arial" charset="0"/>
              </a:rPr>
              <a:t>Una stima della pressione al confine nucleo-mantello è di 136 GPa, di quella al centro della Terra di 360 GPa . Le stime della temperatura al centro della Terra risultano pertanto essere di 6600°C ± 1000°C.</a:t>
            </a:r>
          </a:p>
        </p:txBody>
      </p:sp>
    </p:spTree>
    <p:extLst>
      <p:ext uri="{BB962C8B-B14F-4D97-AF65-F5344CB8AC3E}">
        <p14:creationId xmlns:p14="http://schemas.microsoft.com/office/powerpoint/2010/main" val="36911511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234156" y="972344"/>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heat: global heat flow</a:t>
            </a:r>
          </a:p>
        </p:txBody>
      </p:sp>
      <p:sp>
        <p:nvSpPr>
          <p:cNvPr id="1146885" name="Rectangle 5"/>
          <p:cNvSpPr>
            <a:spLocks noChangeArrowheads="1"/>
          </p:cNvSpPr>
          <p:nvPr/>
        </p:nvSpPr>
        <p:spPr bwMode="auto">
          <a:xfrm>
            <a:off x="179388" y="1479550"/>
            <a:ext cx="87852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alibri" panose="020F0502020204030204" pitchFamily="34" charset="0"/>
              </a:rPr>
              <a:t> In recent years a global data set of heat-flow values has been assembled, representing 20,201 heat-flow sites. The data set is almost equally divided between observations on land (10,337 sites) and in the oceans (9,864 sites).</a:t>
            </a:r>
          </a:p>
          <a:p>
            <a:pPr algn="just" eaLnBrk="1" hangingPunct="1">
              <a:spcBef>
                <a:spcPct val="0"/>
              </a:spcBef>
            </a:pPr>
            <a:endParaRPr lang="en-US" altLang="it-IT" sz="1600" b="0">
              <a:latin typeface="Calibri" panose="020F0502020204030204" pitchFamily="34" charset="0"/>
            </a:endParaRPr>
          </a:p>
          <a:p>
            <a:pPr algn="just" eaLnBrk="1" hangingPunct="1">
              <a:spcBef>
                <a:spcPct val="0"/>
              </a:spcBef>
            </a:pPr>
            <a:r>
              <a:rPr lang="en-US" altLang="it-IT" sz="1600" b="0">
                <a:latin typeface="Calibri" panose="020F0502020204030204" pitchFamily="34" charset="0"/>
              </a:rPr>
              <a:t> Histograms of the heat-flow values are spread over a wide range for each domain. The distributions have similar characteristics, extending from very low, almost zero values to more than 200mWm</a:t>
            </a:r>
            <a:r>
              <a:rPr lang="en-US" altLang="it-IT" sz="1600" b="0" baseline="30000">
                <a:latin typeface="Calibri" panose="020F0502020204030204" pitchFamily="34" charset="0"/>
              </a:rPr>
              <a:t>-2</a:t>
            </a:r>
            <a:r>
              <a:rPr lang="en-US" altLang="it-IT" sz="1600" b="0">
                <a:latin typeface="Calibri" panose="020F0502020204030204" pitchFamily="34" charset="0"/>
              </a:rPr>
              <a:t>. The high values on the continents are from volcanic and tectonically active regions, while the highest values in the oceans are found near to the axes of oceanic ridges.</a:t>
            </a:r>
          </a:p>
        </p:txBody>
      </p:sp>
      <p:pic>
        <p:nvPicPr>
          <p:cNvPr id="11468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288" y="3357563"/>
            <a:ext cx="3146425" cy="3387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46887" name="Rectangle 7"/>
          <p:cNvSpPr>
            <a:spLocks noChangeArrowheads="1"/>
          </p:cNvSpPr>
          <p:nvPr/>
        </p:nvSpPr>
        <p:spPr bwMode="auto">
          <a:xfrm>
            <a:off x="179388" y="3784600"/>
            <a:ext cx="5256212"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alibri" panose="020F0502020204030204" pitchFamily="34" charset="0"/>
              </a:rPr>
              <a:t> To determine global heat-flow statistics, the fraction of the Earth’s surface area having a given age is multiplied by the mean heat flow measured for that age domain. The weighted sum gives a mean heat flow of 65mWm</a:t>
            </a:r>
            <a:r>
              <a:rPr lang="en-US" altLang="it-IT" sz="1600" b="0" baseline="30000">
                <a:latin typeface="Calibri" panose="020F0502020204030204" pitchFamily="34" charset="0"/>
              </a:rPr>
              <a:t>-2</a:t>
            </a:r>
            <a:r>
              <a:rPr lang="en-US" altLang="it-IT" sz="1600" b="0">
                <a:latin typeface="Calibri" panose="020F0502020204030204" pitchFamily="34" charset="0"/>
              </a:rPr>
              <a:t> for the continental data set. The oceanic data must be corrected for hydrothermal circulation in young crust; the areally weighted mean heat flow is then 101mWm</a:t>
            </a:r>
            <a:r>
              <a:rPr lang="en-US" altLang="it-IT" sz="1600" b="0" baseline="30000">
                <a:latin typeface="Calibri" panose="020F0502020204030204" pitchFamily="34" charset="0"/>
              </a:rPr>
              <a:t>-2</a:t>
            </a:r>
            <a:r>
              <a:rPr lang="en-US" altLang="it-IT" sz="1600" b="0">
                <a:latin typeface="Calibri" panose="020F0502020204030204" pitchFamily="34" charset="0"/>
              </a:rPr>
              <a:t> for the oceanic data set. The oceans cover 60.6% and the continents 39.4% of the Earth’s surface, the latter figure including 9.1% for the continental shelves and other submerged continental crust. The weighted global mean heat flow is 87mWm</a:t>
            </a:r>
            <a:r>
              <a:rPr lang="en-US" altLang="it-IT" sz="1600" b="0" baseline="30000">
                <a:latin typeface="Calibri" panose="020F0502020204030204" pitchFamily="34" charset="0"/>
              </a:rPr>
              <a:t>-1</a:t>
            </a:r>
          </a:p>
        </p:txBody>
      </p:sp>
    </p:spTree>
    <p:extLst>
      <p:ext uri="{BB962C8B-B14F-4D97-AF65-F5344CB8AC3E}">
        <p14:creationId xmlns:p14="http://schemas.microsoft.com/office/powerpoint/2010/main" val="622497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6885">
                                            <p:txEl>
                                              <p:pRg st="0" end="0"/>
                                            </p:txEl>
                                          </p:spTgt>
                                        </p:tgtEl>
                                        <p:attrNameLst>
                                          <p:attrName>style.visibility</p:attrName>
                                        </p:attrNameLst>
                                      </p:cBhvr>
                                      <p:to>
                                        <p:strVal val="visible"/>
                                      </p:to>
                                    </p:set>
                                    <p:animEffect transition="in" filter="dissolve">
                                      <p:cBhvr>
                                        <p:cTn id="7" dur="500"/>
                                        <p:tgtEl>
                                          <p:spTgt spid="11468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46885">
                                            <p:txEl>
                                              <p:pRg st="2" end="2"/>
                                            </p:txEl>
                                          </p:spTgt>
                                        </p:tgtEl>
                                        <p:attrNameLst>
                                          <p:attrName>style.visibility</p:attrName>
                                        </p:attrNameLst>
                                      </p:cBhvr>
                                      <p:to>
                                        <p:strVal val="visible"/>
                                      </p:to>
                                    </p:set>
                                    <p:animEffect transition="in" filter="dissolve">
                                      <p:cBhvr>
                                        <p:cTn id="12" dur="500"/>
                                        <p:tgtEl>
                                          <p:spTgt spid="114688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46886"/>
                                        </p:tgtEl>
                                        <p:attrNameLst>
                                          <p:attrName>style.visibility</p:attrName>
                                        </p:attrNameLst>
                                      </p:cBhvr>
                                      <p:to>
                                        <p:strVal val="visible"/>
                                      </p:to>
                                    </p:set>
                                    <p:animEffect transition="in" filter="dissolve">
                                      <p:cBhvr>
                                        <p:cTn id="17" dur="500"/>
                                        <p:tgtEl>
                                          <p:spTgt spid="11468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46887">
                                            <p:txEl>
                                              <p:pRg st="0" end="0"/>
                                            </p:txEl>
                                          </p:spTgt>
                                        </p:tgtEl>
                                        <p:attrNameLst>
                                          <p:attrName>style.visibility</p:attrName>
                                        </p:attrNameLst>
                                      </p:cBhvr>
                                      <p:to>
                                        <p:strVal val="visible"/>
                                      </p:to>
                                    </p:set>
                                    <p:animEffect transition="in" filter="dissolve">
                                      <p:cBhvr>
                                        <p:cTn id="22" dur="500"/>
                                        <p:tgtEl>
                                          <p:spTgt spid="1146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233363" y="862013"/>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heat: global heat flow</a:t>
            </a:r>
          </a:p>
        </p:txBody>
      </p:sp>
      <p:pic>
        <p:nvPicPr>
          <p:cNvPr id="1148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1563688"/>
            <a:ext cx="8302625" cy="5103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690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8931"/>
                                        </p:tgtEl>
                                        <p:attrNameLst>
                                          <p:attrName>style.visibility</p:attrName>
                                        </p:attrNameLst>
                                      </p:cBhvr>
                                      <p:to>
                                        <p:strVal val="visible"/>
                                      </p:to>
                                    </p:set>
                                    <p:animEffect transition="in" filter="dissolve">
                                      <p:cBhvr>
                                        <p:cTn id="7" dur="500"/>
                                        <p:tgtEl>
                                          <p:spTgt spid="1148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233363" y="887413"/>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heat: global heat flow</a:t>
            </a:r>
          </a:p>
        </p:txBody>
      </p:sp>
      <p:pic>
        <p:nvPicPr>
          <p:cNvPr id="1144839" name="Picture 7" descr="1464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606550"/>
            <a:ext cx="5715000" cy="3838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962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4839"/>
                                        </p:tgtEl>
                                        <p:attrNameLst>
                                          <p:attrName>style.visibility</p:attrName>
                                        </p:attrNameLst>
                                      </p:cBhvr>
                                      <p:to>
                                        <p:strVal val="visible"/>
                                      </p:to>
                                    </p:set>
                                    <p:animEffect transition="in" filter="dissolve">
                                      <p:cBhvr>
                                        <p:cTn id="7" dur="500"/>
                                        <p:tgtEl>
                                          <p:spTgt spid="1144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2" descr="http://www.unionegeotermica.it/images/What_is_geothermal_it_html_m415449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2776"/>
            <a:ext cx="6840760" cy="495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519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179386" y="2045859"/>
            <a:ext cx="87852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Sebbene Galileo (</a:t>
            </a:r>
            <a:r>
              <a:rPr lang="it-IT" altLang="it-IT" sz="1600" dirty="0" smtClean="0">
                <a:latin typeface="Calibri" panose="020F0502020204030204" pitchFamily="34" charset="0"/>
                <a:ea typeface="ＭＳ Ｐゴシック" panose="020B0600070205080204" pitchFamily="34" charset="-128"/>
              </a:rPr>
              <a:t>1564-1642) avesse </a:t>
            </a:r>
            <a:r>
              <a:rPr lang="it-IT" altLang="it-IT" sz="1600" dirty="0">
                <a:latin typeface="Calibri" panose="020F0502020204030204" pitchFamily="34" charset="0"/>
                <a:ea typeface="ＭＳ Ｐゴシック" panose="020B0600070205080204" pitchFamily="34" charset="-128"/>
              </a:rPr>
              <a:t>inventato un "</a:t>
            </a:r>
            <a:r>
              <a:rPr lang="it-IT" altLang="it-IT" sz="1600" dirty="0">
                <a:solidFill>
                  <a:srgbClr val="0070C0"/>
                </a:solidFill>
                <a:latin typeface="Calibri" panose="020F0502020204030204" pitchFamily="34" charset="0"/>
                <a:ea typeface="ＭＳ Ｐゴシック" panose="020B0600070205080204" pitchFamily="34" charset="-128"/>
              </a:rPr>
              <a:t>termoscopio</a:t>
            </a:r>
            <a:r>
              <a:rPr lang="it-IT" altLang="it-IT" sz="1600" dirty="0">
                <a:latin typeface="Calibri" panose="020F0502020204030204" pitchFamily="34" charset="0"/>
                <a:ea typeface="ＭＳ Ｐゴシック" panose="020B0600070205080204" pitchFamily="34" charset="-128"/>
              </a:rPr>
              <a:t>" precoce e inaccurato, i primi termometri accurati e le corrispondenti scale termiche furono sviluppati all'inizio del XVIII secolo da Gabriel Fahrenheit (1686-1736), Ferchaut de Réaumur (1683-1757) e Anders Celsius ( 1701-1744). I loro strumenti utilizzavano l'espansione termica dei liquidi e venivano calibrati in punti fissi come il punto di fusione del ghiaccio e il punto di ebollizione dell'acqua. La scala Celsius è la più comunemente usata per scopi generali ed è strettamente correlata alla scala della temperatura scientifica</a:t>
            </a:r>
            <a:r>
              <a:rPr lang="it-IT" altLang="it-IT" sz="1600" dirty="0" smtClean="0">
                <a:latin typeface="Calibri" panose="020F0502020204030204" pitchFamily="34" charset="0"/>
                <a:ea typeface="ＭＳ Ｐゴシック" panose="020B0600070205080204" pitchFamily="34" charset="-128"/>
              </a:rPr>
              <a:t>.</a:t>
            </a:r>
          </a:p>
        </p:txBody>
      </p:sp>
      <p:sp>
        <p:nvSpPr>
          <p:cNvPr id="11267" name="Rectangle 3"/>
          <p:cNvSpPr>
            <a:spLocks noChangeArrowheads="1"/>
          </p:cNvSpPr>
          <p:nvPr/>
        </p:nvSpPr>
        <p:spPr bwMode="auto">
          <a:xfrm>
            <a:off x="234156" y="1268760"/>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heat: temperature and heat</a:t>
            </a:r>
          </a:p>
        </p:txBody>
      </p:sp>
      <p:pic>
        <p:nvPicPr>
          <p:cNvPr id="2" name="Picture 1"/>
          <p:cNvPicPr>
            <a:picLocks noChangeAspect="1"/>
          </p:cNvPicPr>
          <p:nvPr/>
        </p:nvPicPr>
        <p:blipFill rotWithShape="1">
          <a:blip r:embed="rId3"/>
          <a:srcRect l="19386" t="22157" r="50148" b="8911"/>
          <a:stretch/>
        </p:blipFill>
        <p:spPr>
          <a:xfrm>
            <a:off x="1331640" y="4077072"/>
            <a:ext cx="2149953" cy="2736304"/>
          </a:xfrm>
          <a:prstGeom prst="rect">
            <a:avLst/>
          </a:prstGeom>
        </p:spPr>
      </p:pic>
      <p:pic>
        <p:nvPicPr>
          <p:cNvPr id="3" name="Picture 2"/>
          <p:cNvPicPr>
            <a:picLocks noChangeAspect="1"/>
          </p:cNvPicPr>
          <p:nvPr/>
        </p:nvPicPr>
        <p:blipFill rotWithShape="1">
          <a:blip r:embed="rId3"/>
          <a:srcRect l="68113" t="6601" r="20176" b="68200"/>
          <a:stretch/>
        </p:blipFill>
        <p:spPr>
          <a:xfrm>
            <a:off x="195109" y="3933056"/>
            <a:ext cx="1070814" cy="1296144"/>
          </a:xfrm>
          <a:prstGeom prst="rect">
            <a:avLst/>
          </a:prstGeom>
        </p:spPr>
      </p:pic>
      <p:pic>
        <p:nvPicPr>
          <p:cNvPr id="4" name="Picture 3"/>
          <p:cNvPicPr>
            <a:picLocks noChangeAspect="1"/>
          </p:cNvPicPr>
          <p:nvPr/>
        </p:nvPicPr>
        <p:blipFill rotWithShape="1">
          <a:blip r:embed="rId4"/>
          <a:srcRect l="25588" t="12201" r="50787" b="24800"/>
          <a:stretch/>
        </p:blipFill>
        <p:spPr>
          <a:xfrm>
            <a:off x="2987824" y="3944432"/>
            <a:ext cx="1296144" cy="1944216"/>
          </a:xfrm>
          <a:prstGeom prst="rect">
            <a:avLst/>
          </a:prstGeom>
          <a:ln>
            <a:solidFill>
              <a:schemeClr val="tx1"/>
            </a:solidFill>
          </a:ln>
        </p:spPr>
      </p:pic>
      <p:sp>
        <p:nvSpPr>
          <p:cNvPr id="5" name="Rectangle 4"/>
          <p:cNvSpPr/>
          <p:nvPr/>
        </p:nvSpPr>
        <p:spPr>
          <a:xfrm>
            <a:off x="-8510" y="5386050"/>
            <a:ext cx="1382110" cy="646331"/>
          </a:xfrm>
          <a:prstGeom prst="rect">
            <a:avLst/>
          </a:prstGeom>
        </p:spPr>
        <p:txBody>
          <a:bodyPr wrap="none">
            <a:spAutoFit/>
          </a:bodyPr>
          <a:lstStyle/>
          <a:p>
            <a:pPr algn="ctr"/>
            <a:r>
              <a:rPr lang="it-IT" altLang="it-IT" dirty="0" smtClean="0">
                <a:solidFill>
                  <a:srgbClr val="0070C0"/>
                </a:solidFill>
                <a:latin typeface="Calibri" panose="020F0502020204030204" pitchFamily="34" charset="0"/>
                <a:ea typeface="ＭＳ Ｐゴシック" panose="020B0600070205080204" pitchFamily="34" charset="-128"/>
              </a:rPr>
              <a:t>Termoscopio</a:t>
            </a:r>
          </a:p>
          <a:p>
            <a:pPr algn="ctr"/>
            <a:r>
              <a:rPr lang="en-GB" dirty="0" smtClean="0">
                <a:solidFill>
                  <a:srgbClr val="0070C0"/>
                </a:solidFill>
                <a:latin typeface="Calibri" panose="020F0502020204030204" pitchFamily="34" charset="0"/>
                <a:ea typeface="ＭＳ Ｐゴシック" panose="020B0600070205080204" pitchFamily="34" charset="-128"/>
              </a:rPr>
              <a:t>Galilei</a:t>
            </a:r>
            <a:endParaRPr lang="it-IT" dirty="0"/>
          </a:p>
        </p:txBody>
      </p:sp>
      <p:pic>
        <p:nvPicPr>
          <p:cNvPr id="6" name="Picture 5"/>
          <p:cNvPicPr>
            <a:picLocks noChangeAspect="1"/>
          </p:cNvPicPr>
          <p:nvPr/>
        </p:nvPicPr>
        <p:blipFill>
          <a:blip r:embed="rId5"/>
          <a:stretch>
            <a:fillRect/>
          </a:stretch>
        </p:blipFill>
        <p:spPr>
          <a:xfrm>
            <a:off x="4932040" y="4221088"/>
            <a:ext cx="3775263" cy="2477269"/>
          </a:xfrm>
          <a:prstGeom prst="rect">
            <a:avLst/>
          </a:prstGeom>
        </p:spPr>
      </p:pic>
    </p:spTree>
    <p:extLst>
      <p:ext uri="{BB962C8B-B14F-4D97-AF65-F5344CB8AC3E}">
        <p14:creationId xmlns:p14="http://schemas.microsoft.com/office/powerpoint/2010/main" val="1346027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79298">
                                            <p:txEl>
                                              <p:pRg st="0" end="0"/>
                                            </p:txEl>
                                          </p:spTgt>
                                        </p:tgtEl>
                                        <p:attrNameLst>
                                          <p:attrName>style.visibility</p:attrName>
                                        </p:attrNameLst>
                                      </p:cBhvr>
                                      <p:to>
                                        <p:strVal val="visible"/>
                                      </p:to>
                                    </p:set>
                                    <p:animEffect transition="in" filter="dissolve">
                                      <p:cBhvr>
                                        <p:cTn id="7" dur="500"/>
                                        <p:tgtEl>
                                          <p:spTgt spid="10792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descr="http://www.unionegeotermica.it/images/What_is_geothermal_it_html_m67ff0eb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7620000" cy="44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306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descr="http://www.unionegeotermica.it/images/What_is_geothermal_it_html_5589a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268760"/>
            <a:ext cx="5112568" cy="534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003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148084" y="1844824"/>
            <a:ext cx="87852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None/>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La temperatura apparentemente non ha limiti superiori. Ad esempio, la temperatura della superficie del Sole è inferiore a </a:t>
            </a:r>
            <a:r>
              <a:rPr lang="it-IT" altLang="it-IT" sz="1600" dirty="0">
                <a:solidFill>
                  <a:srgbClr val="0070C0"/>
                </a:solidFill>
                <a:latin typeface="Calibri" panose="020F0502020204030204" pitchFamily="34" charset="0"/>
                <a:ea typeface="ＭＳ Ｐゴシック" panose="020B0600070205080204" pitchFamily="34" charset="-128"/>
              </a:rPr>
              <a:t>10.000 K</a:t>
            </a:r>
            <a:r>
              <a:rPr lang="it-IT" altLang="it-IT" sz="1600" dirty="0">
                <a:latin typeface="Calibri" panose="020F0502020204030204" pitchFamily="34" charset="0"/>
                <a:ea typeface="ＭＳ Ｐゴシック" panose="020B0600070205080204" pitchFamily="34" charset="-128"/>
              </a:rPr>
              <a:t>, ma la temperatura al suo centro è di circa </a:t>
            </a:r>
            <a:r>
              <a:rPr lang="it-IT" altLang="it-IT" sz="1600" dirty="0">
                <a:solidFill>
                  <a:srgbClr val="0070C0"/>
                </a:solidFill>
                <a:latin typeface="Calibri" panose="020F0502020204030204" pitchFamily="34" charset="0"/>
                <a:ea typeface="ＭＳ Ｐゴシック" panose="020B0600070205080204" pitchFamily="34" charset="-128"/>
              </a:rPr>
              <a:t>10.000.000 K</a:t>
            </a:r>
            <a:r>
              <a:rPr lang="it-IT" altLang="it-IT" sz="1600" dirty="0">
                <a:latin typeface="Calibri" panose="020F0502020204030204" pitchFamily="34" charset="0"/>
                <a:ea typeface="ＭＳ Ｐゴシック" panose="020B0600070205080204" pitchFamily="34" charset="-128"/>
              </a:rPr>
              <a:t> e sono state raggiunte temperature superiori a </a:t>
            </a:r>
            <a:r>
              <a:rPr lang="it-IT" altLang="it-IT" sz="1600" dirty="0">
                <a:solidFill>
                  <a:srgbClr val="0070C0"/>
                </a:solidFill>
                <a:latin typeface="Calibri" panose="020F0502020204030204" pitchFamily="34" charset="0"/>
                <a:ea typeface="ＭＳ Ｐゴシック" panose="020B0600070205080204" pitchFamily="34" charset="-128"/>
              </a:rPr>
              <a:t>100.000.000 K</a:t>
            </a:r>
            <a:r>
              <a:rPr lang="it-IT" altLang="it-IT" sz="1600" dirty="0">
                <a:latin typeface="Calibri" panose="020F0502020204030204" pitchFamily="34" charset="0"/>
                <a:ea typeface="ＭＳ Ｐゴシック" panose="020B0600070205080204" pitchFamily="34" charset="-128"/>
              </a:rPr>
              <a:t> negli esperimenti di fisica. Ma quando il calore viene rimosso da un oggetto diventa sempre più difficile abbassarne ulteriormente la temperatura. La limitazione della bassa temperatura viene spesso definita "</a:t>
            </a:r>
            <a:r>
              <a:rPr lang="it-IT" altLang="it-IT" sz="1600" dirty="0">
                <a:solidFill>
                  <a:srgbClr val="0070C0"/>
                </a:solidFill>
                <a:latin typeface="Calibri" panose="020F0502020204030204" pitchFamily="34" charset="0"/>
                <a:ea typeface="ＭＳ Ｐゴシック" panose="020B0600070205080204" pitchFamily="34" charset="-128"/>
              </a:rPr>
              <a:t>zero assoluto</a:t>
            </a:r>
            <a:r>
              <a:rPr lang="it-IT" altLang="it-IT" sz="1600" dirty="0">
                <a:latin typeface="Calibri" panose="020F0502020204030204" pitchFamily="34" charset="0"/>
                <a:ea typeface="ＭＳ Ｐゴシック" panose="020B0600070205080204" pitchFamily="34" charset="-128"/>
              </a:rPr>
              <a:t>" e viene considerata come lo zero della scala di temperatura Kelvin, chiamata in onore di Lord Kelvin. Le sue divisioni sono le stesse della scala Celsius e l'unità di temperatura è chiamata kelvin. La scala è definita in modo che il punto triplo dell'acqua - dove le fasi solida, liquida e gassosa dell'acqua possono coesistere in equilibrio - è pari a </a:t>
            </a:r>
            <a:r>
              <a:rPr lang="it-IT" altLang="it-IT" sz="1600" dirty="0">
                <a:solidFill>
                  <a:srgbClr val="0070C0"/>
                </a:solidFill>
                <a:latin typeface="Calibri" panose="020F0502020204030204" pitchFamily="34" charset="0"/>
                <a:ea typeface="ＭＳ Ｐゴシック" panose="020B0600070205080204" pitchFamily="34" charset="-128"/>
              </a:rPr>
              <a:t>273,16 kelvin</a:t>
            </a:r>
            <a:r>
              <a:rPr lang="it-IT" altLang="it-IT" sz="1600" dirty="0">
                <a:latin typeface="Calibri" panose="020F0502020204030204" pitchFamily="34" charset="0"/>
                <a:ea typeface="ＭＳ Ｐゴシック" panose="020B0600070205080204" pitchFamily="34" charset="-128"/>
              </a:rPr>
              <a:t>, scritto </a:t>
            </a:r>
            <a:r>
              <a:rPr lang="it-IT" altLang="it-IT" sz="1600" dirty="0">
                <a:solidFill>
                  <a:srgbClr val="0070C0"/>
                </a:solidFill>
                <a:latin typeface="Calibri" panose="020F0502020204030204" pitchFamily="34" charset="0"/>
                <a:ea typeface="ＭＳ Ｐゴシック" panose="020B0600070205080204" pitchFamily="34" charset="-128"/>
              </a:rPr>
              <a:t>273,16 K</a:t>
            </a:r>
            <a:endParaRPr lang="en-US" altLang="it-IT" sz="1600" b="0" dirty="0">
              <a:solidFill>
                <a:srgbClr val="0070C0"/>
              </a:solidFill>
              <a:latin typeface="Calibri" panose="020F0502020204030204" pitchFamily="34" charset="0"/>
              <a:ea typeface="ＭＳ Ｐゴシック" panose="020B0600070205080204" pitchFamily="34" charset="-128"/>
            </a:endParaRPr>
          </a:p>
        </p:txBody>
      </p:sp>
      <p:sp>
        <p:nvSpPr>
          <p:cNvPr id="11267" name="Rectangle 3"/>
          <p:cNvSpPr>
            <a:spLocks noChangeArrowheads="1"/>
          </p:cNvSpPr>
          <p:nvPr/>
        </p:nvSpPr>
        <p:spPr bwMode="auto">
          <a:xfrm>
            <a:off x="234156" y="1268760"/>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heat: temperature and heat</a:t>
            </a:r>
          </a:p>
        </p:txBody>
      </p:sp>
      <p:pic>
        <p:nvPicPr>
          <p:cNvPr id="4" name="Picture 2" descr="https://encrypted-tbn0.gstatic.com/images?q=tbn:ANd9GcQIP2R6vstcQAZsXgvrL0hfQdmcr14hlsqV9Vf-iMvDgmJG2aaQ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221088"/>
            <a:ext cx="2998647" cy="2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187624" y="4339754"/>
            <a:ext cx="2988227" cy="2448446"/>
          </a:xfrm>
          <a:prstGeom prst="rect">
            <a:avLst/>
          </a:prstGeom>
        </p:spPr>
      </p:pic>
    </p:spTree>
    <p:extLst>
      <p:ext uri="{BB962C8B-B14F-4D97-AF65-F5344CB8AC3E}">
        <p14:creationId xmlns:p14="http://schemas.microsoft.com/office/powerpoint/2010/main" val="2588803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79298">
                                            <p:txEl>
                                              <p:pRg st="1" end="1"/>
                                            </p:txEl>
                                          </p:spTgt>
                                        </p:tgtEl>
                                        <p:attrNameLst>
                                          <p:attrName>style.visibility</p:attrName>
                                        </p:attrNameLst>
                                      </p:cBhvr>
                                      <p:to>
                                        <p:strVal val="visible"/>
                                      </p:to>
                                    </p:set>
                                    <p:animEffect transition="in" filter="dissolve">
                                      <p:cBhvr>
                                        <p:cTn id="7" dur="500"/>
                                        <p:tgtEl>
                                          <p:spTgt spid="10792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7950" y="1382713"/>
            <a:ext cx="8928100" cy="5016500"/>
          </a:xfrm>
          <a:prstGeom prst="rect">
            <a:avLst/>
          </a:prstGeom>
          <a:noFill/>
        </p:spPr>
        <p:txBody>
          <a:bodyPr>
            <a:spAutoFit/>
          </a:bodyPr>
          <a:lstStyle/>
          <a:p>
            <a:pPr algn="just">
              <a:defRPr/>
            </a:pPr>
            <a:r>
              <a:rPr lang="it-IT" sz="1600" dirty="0">
                <a:latin typeface="+mn-lt"/>
                <a:cs typeface="Arial" charset="0"/>
              </a:rPr>
              <a:t>Il calore giunge alla superficie terrestre sia dal </a:t>
            </a:r>
            <a:r>
              <a:rPr lang="it-IT" sz="1600" dirty="0">
                <a:solidFill>
                  <a:srgbClr val="0070C0"/>
                </a:solidFill>
                <a:latin typeface="+mn-lt"/>
                <a:cs typeface="Arial" charset="0"/>
              </a:rPr>
              <a:t>Sole</a:t>
            </a:r>
            <a:r>
              <a:rPr lang="it-IT" sz="1600" dirty="0">
                <a:latin typeface="+mn-lt"/>
                <a:cs typeface="Arial" charset="0"/>
              </a:rPr>
              <a:t> che </a:t>
            </a:r>
            <a:r>
              <a:rPr lang="it-IT" sz="1600" dirty="0">
                <a:solidFill>
                  <a:srgbClr val="0070C0"/>
                </a:solidFill>
                <a:latin typeface="+mn-lt"/>
                <a:cs typeface="Arial" charset="0"/>
              </a:rPr>
              <a:t>dall’interno della Terra</a:t>
            </a:r>
            <a:r>
              <a:rPr lang="it-IT" sz="1600" dirty="0">
                <a:latin typeface="+mn-lt"/>
                <a:cs typeface="Arial" charset="0"/>
              </a:rPr>
              <a:t>. I tassi di energia ricevuti da tutta la Terra sono: </a:t>
            </a:r>
            <a:r>
              <a:rPr lang="it-IT" sz="1600" dirty="0">
                <a:solidFill>
                  <a:srgbClr val="FF0000"/>
                </a:solidFill>
                <a:latin typeface="+mn-lt"/>
                <a:cs typeface="Arial" charset="0"/>
              </a:rPr>
              <a:t>2x10</a:t>
            </a:r>
            <a:r>
              <a:rPr lang="it-IT" sz="1600" baseline="30000" dirty="0">
                <a:solidFill>
                  <a:srgbClr val="FF0000"/>
                </a:solidFill>
                <a:latin typeface="+mn-lt"/>
                <a:cs typeface="Arial" charset="0"/>
              </a:rPr>
              <a:t>17</a:t>
            </a:r>
            <a:r>
              <a:rPr lang="it-IT" sz="1600" dirty="0">
                <a:solidFill>
                  <a:srgbClr val="FF0000"/>
                </a:solidFill>
                <a:latin typeface="+mn-lt"/>
                <a:cs typeface="Arial" charset="0"/>
              </a:rPr>
              <a:t> W dal Sole </a:t>
            </a:r>
            <a:r>
              <a:rPr lang="it-IT" sz="1600" dirty="0">
                <a:latin typeface="+mn-lt"/>
                <a:cs typeface="Arial" charset="0"/>
              </a:rPr>
              <a:t>(circa 4x10</a:t>
            </a:r>
            <a:r>
              <a:rPr lang="it-IT" sz="1600" baseline="30000" dirty="0">
                <a:latin typeface="+mn-lt"/>
                <a:cs typeface="Arial" charset="0"/>
              </a:rPr>
              <a:t>2</a:t>
            </a:r>
            <a:r>
              <a:rPr lang="it-IT" sz="1600" dirty="0">
                <a:latin typeface="+mn-lt"/>
                <a:cs typeface="Arial" charset="0"/>
              </a:rPr>
              <a:t> W/m</a:t>
            </a:r>
            <a:r>
              <a:rPr lang="it-IT" sz="1600" baseline="30000" dirty="0">
                <a:latin typeface="+mn-lt"/>
                <a:cs typeface="Arial" charset="0"/>
              </a:rPr>
              <a:t>2</a:t>
            </a:r>
            <a:r>
              <a:rPr lang="it-IT" sz="1600" dirty="0">
                <a:latin typeface="+mn-lt"/>
                <a:cs typeface="Arial" charset="0"/>
              </a:rPr>
              <a:t>), </a:t>
            </a:r>
            <a:r>
              <a:rPr lang="it-IT" sz="1600" dirty="0">
                <a:solidFill>
                  <a:srgbClr val="FF0000"/>
                </a:solidFill>
                <a:latin typeface="+mn-lt"/>
                <a:cs typeface="Arial" charset="0"/>
              </a:rPr>
              <a:t>dall’interno</a:t>
            </a:r>
            <a:r>
              <a:rPr lang="it-IT" sz="1600" dirty="0">
                <a:latin typeface="+mn-lt"/>
                <a:cs typeface="Arial" charset="0"/>
              </a:rPr>
              <a:t> invece </a:t>
            </a:r>
            <a:r>
              <a:rPr lang="it-IT" sz="1600" dirty="0">
                <a:solidFill>
                  <a:srgbClr val="FF0000"/>
                </a:solidFill>
                <a:latin typeface="+mn-lt"/>
                <a:cs typeface="Arial" charset="0"/>
              </a:rPr>
              <a:t>4x10</a:t>
            </a:r>
            <a:r>
              <a:rPr lang="it-IT" sz="1600" baseline="30000" dirty="0">
                <a:solidFill>
                  <a:srgbClr val="FF0000"/>
                </a:solidFill>
                <a:latin typeface="+mn-lt"/>
                <a:cs typeface="Arial" charset="0"/>
              </a:rPr>
              <a:t>13</a:t>
            </a:r>
            <a:r>
              <a:rPr lang="it-IT" sz="1600" dirty="0">
                <a:latin typeface="+mn-lt"/>
                <a:cs typeface="Arial" charset="0"/>
              </a:rPr>
              <a:t> W (circa 8x10</a:t>
            </a:r>
            <a:r>
              <a:rPr lang="it-IT" sz="1600" baseline="30000" dirty="0">
                <a:latin typeface="+mn-lt"/>
                <a:cs typeface="Arial" charset="0"/>
              </a:rPr>
              <a:t>-2</a:t>
            </a:r>
            <a:r>
              <a:rPr lang="it-IT" sz="1600" dirty="0">
                <a:latin typeface="+mn-lt"/>
                <a:cs typeface="Arial" charset="0"/>
              </a:rPr>
              <a:t> W/m</a:t>
            </a:r>
            <a:r>
              <a:rPr lang="it-IT" sz="1600" baseline="30000" dirty="0">
                <a:latin typeface="+mn-lt"/>
                <a:cs typeface="Arial" charset="0"/>
              </a:rPr>
              <a:t>2</a:t>
            </a:r>
            <a:r>
              <a:rPr lang="it-IT" sz="1600" dirty="0">
                <a:latin typeface="+mn-lt"/>
                <a:cs typeface="Arial" charset="0"/>
              </a:rPr>
              <a:t>). Per confronto l’energia liberata dai terremoti è circa 10</a:t>
            </a:r>
            <a:r>
              <a:rPr lang="it-IT" sz="1600" baseline="30000" dirty="0">
                <a:latin typeface="+mn-lt"/>
                <a:cs typeface="Arial" charset="0"/>
              </a:rPr>
              <a:t>11</a:t>
            </a:r>
            <a:r>
              <a:rPr lang="it-IT" sz="1600" dirty="0">
                <a:latin typeface="+mn-lt"/>
                <a:cs typeface="Arial" charset="0"/>
              </a:rPr>
              <a:t> W.</a:t>
            </a:r>
          </a:p>
          <a:p>
            <a:pPr algn="just">
              <a:defRPr/>
            </a:pPr>
            <a:r>
              <a:rPr lang="it-IT" sz="1600" dirty="0">
                <a:latin typeface="+mn-lt"/>
                <a:cs typeface="Arial" charset="0"/>
              </a:rPr>
              <a:t>Il calore può propagarsi in vari modi!</a:t>
            </a:r>
          </a:p>
          <a:p>
            <a:pPr algn="just">
              <a:defRPr/>
            </a:pPr>
            <a:endParaRPr lang="it-IT" sz="1600" dirty="0">
              <a:latin typeface="+mn-lt"/>
              <a:cs typeface="Arial" charset="0"/>
            </a:endParaRPr>
          </a:p>
          <a:p>
            <a:pPr algn="just">
              <a:defRPr/>
            </a:pPr>
            <a:r>
              <a:rPr lang="it-IT" sz="1600" dirty="0">
                <a:solidFill>
                  <a:srgbClr val="FF0000"/>
                </a:solidFill>
                <a:latin typeface="+mn-lt"/>
                <a:cs typeface="Arial" charset="0"/>
              </a:rPr>
              <a:t>Conduzione</a:t>
            </a:r>
            <a:r>
              <a:rPr lang="it-IT" sz="1600" dirty="0">
                <a:latin typeface="+mn-lt"/>
                <a:cs typeface="Arial" charset="0"/>
              </a:rPr>
              <a:t> – trasferimento attraverso il mezzo tramite interazioni molecolari od atomiche; è la vibrazione termica a propagarsi!</a:t>
            </a:r>
          </a:p>
          <a:p>
            <a:pPr algn="just">
              <a:defRPr/>
            </a:pPr>
            <a:r>
              <a:rPr lang="it-IT" sz="1600" dirty="0">
                <a:solidFill>
                  <a:srgbClr val="FF0000"/>
                </a:solidFill>
                <a:latin typeface="+mn-lt"/>
                <a:cs typeface="Arial" charset="0"/>
              </a:rPr>
              <a:t>Convezione</a:t>
            </a:r>
            <a:r>
              <a:rPr lang="it-IT" sz="1600" dirty="0">
                <a:latin typeface="+mn-lt"/>
                <a:cs typeface="Arial" charset="0"/>
              </a:rPr>
              <a:t> – il trasferimento avviene perchè le molecole stesse viaggiano da una parte all’altra nel mezzo; è più efficace della </a:t>
            </a:r>
            <a:r>
              <a:rPr lang="it-IT" sz="1600" dirty="0" smtClean="0">
                <a:latin typeface="+mn-lt"/>
                <a:cs typeface="Arial" charset="0"/>
              </a:rPr>
              <a:t>conduzione</a:t>
            </a:r>
            <a:r>
              <a:rPr lang="it-IT" sz="1600" dirty="0">
                <a:latin typeface="+mn-lt"/>
                <a:cs typeface="Arial" charset="0"/>
              </a:rPr>
              <a:t>; possibile nei liquidi e gas.</a:t>
            </a:r>
          </a:p>
          <a:p>
            <a:pPr algn="just">
              <a:defRPr/>
            </a:pPr>
            <a:r>
              <a:rPr lang="it-IT" sz="1600" dirty="0">
                <a:solidFill>
                  <a:srgbClr val="FF0000"/>
                </a:solidFill>
                <a:latin typeface="+mn-lt"/>
                <a:cs typeface="Arial" charset="0"/>
              </a:rPr>
              <a:t>Radiazione</a:t>
            </a:r>
            <a:r>
              <a:rPr lang="it-IT" sz="1600" dirty="0">
                <a:latin typeface="+mn-lt"/>
                <a:cs typeface="Arial" charset="0"/>
              </a:rPr>
              <a:t> – trasferimento diretto mediante onde elettromagnetiche.</a:t>
            </a:r>
          </a:p>
          <a:p>
            <a:pPr algn="just">
              <a:defRPr/>
            </a:pPr>
            <a:r>
              <a:rPr lang="it-IT" sz="1600" dirty="0">
                <a:solidFill>
                  <a:srgbClr val="FF0000"/>
                </a:solidFill>
                <a:latin typeface="+mn-lt"/>
                <a:cs typeface="Arial" charset="0"/>
              </a:rPr>
              <a:t>Advezione</a:t>
            </a:r>
            <a:r>
              <a:rPr lang="it-IT" sz="1600" dirty="0">
                <a:latin typeface="+mn-lt"/>
                <a:cs typeface="Arial" charset="0"/>
              </a:rPr>
              <a:t> – quando il mezzo intero contenente calore si muove (ad es. sollevamento isostatico della litosfera, moto di una zolla...).</a:t>
            </a:r>
          </a:p>
          <a:p>
            <a:pPr algn="just">
              <a:defRPr/>
            </a:pPr>
            <a:endParaRPr lang="it-IT" sz="1600" dirty="0">
              <a:latin typeface="+mn-lt"/>
              <a:cs typeface="Arial" charset="0"/>
            </a:endParaRPr>
          </a:p>
          <a:p>
            <a:pPr algn="just">
              <a:defRPr/>
            </a:pPr>
            <a:r>
              <a:rPr lang="it-IT" sz="1600" dirty="0">
                <a:latin typeface="+mn-lt"/>
                <a:cs typeface="Arial" charset="0"/>
              </a:rPr>
              <a:t>Nella </a:t>
            </a:r>
            <a:r>
              <a:rPr lang="it-IT" sz="1600" dirty="0">
                <a:solidFill>
                  <a:srgbClr val="0070C0"/>
                </a:solidFill>
                <a:latin typeface="+mn-lt"/>
                <a:cs typeface="Arial" charset="0"/>
              </a:rPr>
              <a:t>litosfera</a:t>
            </a:r>
            <a:r>
              <a:rPr lang="it-IT" sz="1600" dirty="0">
                <a:latin typeface="+mn-lt"/>
                <a:cs typeface="Arial" charset="0"/>
              </a:rPr>
              <a:t> il calore viene trasferito in modo predominante attraverso la </a:t>
            </a:r>
            <a:r>
              <a:rPr lang="it-IT" sz="1600" dirty="0">
                <a:solidFill>
                  <a:srgbClr val="0070C0"/>
                </a:solidFill>
                <a:latin typeface="+mn-lt"/>
                <a:cs typeface="Arial" charset="0"/>
              </a:rPr>
              <a:t>conduzione</a:t>
            </a:r>
            <a:r>
              <a:rPr lang="it-IT" sz="1600" dirty="0">
                <a:latin typeface="+mn-lt"/>
                <a:cs typeface="Arial" charset="0"/>
              </a:rPr>
              <a:t>; nel </a:t>
            </a:r>
            <a:r>
              <a:rPr lang="it-IT" sz="1600" dirty="0">
                <a:solidFill>
                  <a:srgbClr val="0070C0"/>
                </a:solidFill>
                <a:latin typeface="+mn-lt"/>
                <a:cs typeface="Arial" charset="0"/>
              </a:rPr>
              <a:t>mantello</a:t>
            </a:r>
            <a:r>
              <a:rPr lang="it-IT" sz="1600" dirty="0">
                <a:latin typeface="+mn-lt"/>
                <a:cs typeface="Arial" charset="0"/>
              </a:rPr>
              <a:t> e nel nucleo esterno la </a:t>
            </a:r>
            <a:r>
              <a:rPr lang="it-IT" sz="1600" dirty="0">
                <a:solidFill>
                  <a:srgbClr val="0070C0"/>
                </a:solidFill>
                <a:latin typeface="+mn-lt"/>
                <a:cs typeface="Arial" charset="0"/>
              </a:rPr>
              <a:t>convezione</a:t>
            </a:r>
            <a:r>
              <a:rPr lang="it-IT" sz="1600" dirty="0">
                <a:latin typeface="+mn-lt"/>
                <a:cs typeface="Arial" charset="0"/>
              </a:rPr>
              <a:t> è più efficace.</a:t>
            </a:r>
          </a:p>
          <a:p>
            <a:pPr algn="just">
              <a:defRPr/>
            </a:pPr>
            <a:endParaRPr lang="it-IT" sz="1600" dirty="0">
              <a:latin typeface="+mn-lt"/>
              <a:cs typeface="Arial" charset="0"/>
            </a:endParaRPr>
          </a:p>
          <a:p>
            <a:pPr algn="just">
              <a:defRPr/>
            </a:pPr>
            <a:r>
              <a:rPr lang="it-IT" sz="1600" dirty="0">
                <a:latin typeface="+mn-lt"/>
                <a:cs typeface="Arial" charset="0"/>
              </a:rPr>
              <a:t>Poichè non è possibile misurare la temperatura in profondità, la struttura termica della Terra viene dedotta </a:t>
            </a:r>
            <a:r>
              <a:rPr lang="it-IT" sz="1600" dirty="0">
                <a:solidFill>
                  <a:srgbClr val="0070C0"/>
                </a:solidFill>
                <a:latin typeface="+mn-lt"/>
                <a:cs typeface="Arial" charset="0"/>
              </a:rPr>
              <a:t>estrapolando le misure ottenute vicino la superficie da osservazioni sismologiche, dalla conoscenza della fisica delle alte pressioni e temperature, da modelli termici della Terra.</a:t>
            </a:r>
          </a:p>
          <a:p>
            <a:pPr algn="just">
              <a:defRPr/>
            </a:pPr>
            <a:r>
              <a:rPr lang="it-IT" sz="1600" dirty="0">
                <a:latin typeface="+mn-lt"/>
                <a:cs typeface="Arial" charset="0"/>
              </a:rPr>
              <a:t> </a:t>
            </a:r>
          </a:p>
        </p:txBody>
      </p:sp>
      <p:sp>
        <p:nvSpPr>
          <p:cNvPr id="14339" name="Slide Number Placeholder 8"/>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27BBC01-B1EE-4F0E-99BE-9EAA92DE8A63}" type="slidenum">
              <a:rPr lang="it-IT" altLang="it-IT" sz="1400" smtClean="0">
                <a:solidFill>
                  <a:srgbClr val="898989"/>
                </a:solidFill>
                <a:latin typeface="Calibri" panose="020F0502020204030204" pitchFamily="34" charset="0"/>
                <a:cs typeface="Arial" panose="020B0604020202020204" pitchFamily="34" charset="0"/>
              </a:rPr>
              <a:pPr>
                <a:spcBef>
                  <a:spcPct val="0"/>
                </a:spcBef>
                <a:buFontTx/>
                <a:buNone/>
              </a:pPr>
              <a:t>8</a:t>
            </a:fld>
            <a:endParaRPr lang="it-IT" altLang="it-IT" sz="1400" smtClean="0">
              <a:solidFill>
                <a:srgbClr val="898989"/>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63551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www.ewsp.it/bacheca/wp-content/uploads/2013/04/fig-1-tipi-conduzione-term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00213"/>
            <a:ext cx="80645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230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14772</TotalTime>
  <Words>5347</Words>
  <Application>Microsoft Office PowerPoint</Application>
  <PresentationFormat>On-screen Show (4:3)</PresentationFormat>
  <Paragraphs>493</Paragraphs>
  <Slides>61</Slides>
  <Notes>49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9" baseType="lpstr">
      <vt:lpstr>Microsoft YaHei</vt:lpstr>
      <vt:lpstr>ＭＳ Ｐゴシック</vt:lpstr>
      <vt:lpstr>Arial</vt:lpstr>
      <vt:lpstr>Calibri</vt:lpstr>
      <vt:lpstr>Symbol</vt:lpstr>
      <vt:lpstr>Times New Roman</vt:lpstr>
      <vt:lpstr>fisica terrestre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Giovanni Costa</cp:lastModifiedBy>
  <cp:revision>476</cp:revision>
  <dcterms:created xsi:type="dcterms:W3CDTF">2013-09-23T10:57:03Z</dcterms:created>
  <dcterms:modified xsi:type="dcterms:W3CDTF">2018-12-10T06:33:29Z</dcterms:modified>
</cp:coreProperties>
</file>