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6"/>
  </p:notesMasterIdLst>
  <p:sldIdLst>
    <p:sldId id="451" r:id="rId2"/>
    <p:sldId id="452" r:id="rId3"/>
    <p:sldId id="453" r:id="rId4"/>
    <p:sldId id="454" r:id="rId5"/>
    <p:sldId id="394" r:id="rId6"/>
    <p:sldId id="393" r:id="rId7"/>
    <p:sldId id="469" r:id="rId8"/>
    <p:sldId id="336" r:id="rId9"/>
    <p:sldId id="392" r:id="rId10"/>
    <p:sldId id="458" r:id="rId11"/>
    <p:sldId id="541" r:id="rId12"/>
    <p:sldId id="342" r:id="rId13"/>
    <p:sldId id="325" r:id="rId14"/>
    <p:sldId id="327" r:id="rId15"/>
    <p:sldId id="395" r:id="rId16"/>
    <p:sldId id="396" r:id="rId17"/>
    <p:sldId id="397" r:id="rId18"/>
    <p:sldId id="398" r:id="rId19"/>
    <p:sldId id="449" r:id="rId20"/>
    <p:sldId id="400" r:id="rId21"/>
    <p:sldId id="401" r:id="rId22"/>
    <p:sldId id="402" r:id="rId23"/>
    <p:sldId id="461" r:id="rId24"/>
    <p:sldId id="403" r:id="rId25"/>
    <p:sldId id="404" r:id="rId26"/>
    <p:sldId id="405" r:id="rId27"/>
    <p:sldId id="406" r:id="rId28"/>
    <p:sldId id="407" r:id="rId29"/>
    <p:sldId id="408" r:id="rId30"/>
    <p:sldId id="543" r:id="rId31"/>
    <p:sldId id="354" r:id="rId32"/>
    <p:sldId id="355" r:id="rId33"/>
    <p:sldId id="462" r:id="rId34"/>
    <p:sldId id="356" r:id="rId35"/>
    <p:sldId id="357" r:id="rId36"/>
    <p:sldId id="459" r:id="rId37"/>
    <p:sldId id="460" r:id="rId38"/>
    <p:sldId id="517" r:id="rId39"/>
    <p:sldId id="518" r:id="rId40"/>
    <p:sldId id="519" r:id="rId41"/>
    <p:sldId id="520" r:id="rId42"/>
    <p:sldId id="521" r:id="rId43"/>
    <p:sldId id="522" r:id="rId44"/>
    <p:sldId id="523" r:id="rId45"/>
    <p:sldId id="524" r:id="rId46"/>
    <p:sldId id="525" r:id="rId47"/>
    <p:sldId id="526" r:id="rId48"/>
    <p:sldId id="527" r:id="rId49"/>
    <p:sldId id="528" r:id="rId50"/>
    <p:sldId id="529" r:id="rId51"/>
    <p:sldId id="530" r:id="rId52"/>
    <p:sldId id="531" r:id="rId53"/>
    <p:sldId id="532" r:id="rId54"/>
    <p:sldId id="533" r:id="rId55"/>
    <p:sldId id="534" r:id="rId56"/>
    <p:sldId id="535" r:id="rId57"/>
    <p:sldId id="536" r:id="rId58"/>
    <p:sldId id="537" r:id="rId59"/>
    <p:sldId id="538" r:id="rId60"/>
    <p:sldId id="455" r:id="rId61"/>
    <p:sldId id="456" r:id="rId62"/>
    <p:sldId id="457" r:id="rId63"/>
    <p:sldId id="277" r:id="rId64"/>
    <p:sldId id="279" r:id="rId65"/>
    <p:sldId id="347" r:id="rId66"/>
    <p:sldId id="352" r:id="rId67"/>
    <p:sldId id="280" r:id="rId68"/>
    <p:sldId id="348" r:id="rId69"/>
    <p:sldId id="351" r:id="rId70"/>
    <p:sldId id="281" r:id="rId71"/>
    <p:sldId id="282" r:id="rId72"/>
    <p:sldId id="283" r:id="rId73"/>
    <p:sldId id="284" r:id="rId74"/>
    <p:sldId id="285" r:id="rId75"/>
    <p:sldId id="286" r:id="rId76"/>
    <p:sldId id="312" r:id="rId77"/>
    <p:sldId id="343" r:id="rId78"/>
    <p:sldId id="345" r:id="rId79"/>
    <p:sldId id="346" r:id="rId80"/>
    <p:sldId id="287" r:id="rId81"/>
    <p:sldId id="288" r:id="rId82"/>
    <p:sldId id="289" r:id="rId83"/>
    <p:sldId id="290" r:id="rId84"/>
    <p:sldId id="291" r:id="rId85"/>
    <p:sldId id="448" r:id="rId86"/>
    <p:sldId id="292" r:id="rId87"/>
    <p:sldId id="293" r:id="rId88"/>
    <p:sldId id="544" r:id="rId89"/>
    <p:sldId id="539" r:id="rId90"/>
    <p:sldId id="540" r:id="rId91"/>
    <p:sldId id="464" r:id="rId92"/>
    <p:sldId id="542" r:id="rId93"/>
    <p:sldId id="466" r:id="rId94"/>
    <p:sldId id="468" r:id="rId95"/>
    <p:sldId id="409" r:id="rId96"/>
    <p:sldId id="450" r:id="rId97"/>
    <p:sldId id="328" r:id="rId98"/>
    <p:sldId id="370" r:id="rId99"/>
    <p:sldId id="375" r:id="rId100"/>
    <p:sldId id="382" r:id="rId101"/>
    <p:sldId id="391" r:id="rId102"/>
    <p:sldId id="294" r:id="rId103"/>
    <p:sldId id="360" r:id="rId104"/>
    <p:sldId id="295" r:id="rId105"/>
    <p:sldId id="545" r:id="rId106"/>
    <p:sldId id="361" r:id="rId107"/>
    <p:sldId id="359" r:id="rId108"/>
    <p:sldId id="313" r:id="rId109"/>
    <p:sldId id="308" r:id="rId110"/>
    <p:sldId id="362" r:id="rId111"/>
    <p:sldId id="363" r:id="rId112"/>
    <p:sldId id="364" r:id="rId113"/>
    <p:sldId id="366" r:id="rId114"/>
    <p:sldId id="365" r:id="rId115"/>
    <p:sldId id="307" r:id="rId116"/>
    <p:sldId id="296" r:id="rId117"/>
    <p:sldId id="546" r:id="rId118"/>
    <p:sldId id="309" r:id="rId119"/>
    <p:sldId id="310" r:id="rId120"/>
    <p:sldId id="311" r:id="rId121"/>
    <p:sldId id="306" r:id="rId122"/>
    <p:sldId id="297" r:id="rId123"/>
    <p:sldId id="547" r:id="rId124"/>
    <p:sldId id="314" r:id="rId125"/>
    <p:sldId id="318" r:id="rId126"/>
    <p:sldId id="320" r:id="rId127"/>
    <p:sldId id="321" r:id="rId128"/>
    <p:sldId id="298" r:id="rId129"/>
    <p:sldId id="412" r:id="rId130"/>
    <p:sldId id="411" r:id="rId131"/>
    <p:sldId id="300" r:id="rId132"/>
    <p:sldId id="301" r:id="rId133"/>
    <p:sldId id="302" r:id="rId134"/>
    <p:sldId id="431" r:id="rId135"/>
    <p:sldId id="432" r:id="rId136"/>
    <p:sldId id="413" r:id="rId137"/>
    <p:sldId id="414" r:id="rId138"/>
    <p:sldId id="442" r:id="rId139"/>
    <p:sldId id="419" r:id="rId140"/>
    <p:sldId id="420" r:id="rId141"/>
    <p:sldId id="421" r:id="rId142"/>
    <p:sldId id="417" r:id="rId143"/>
    <p:sldId id="418" r:id="rId144"/>
    <p:sldId id="443" r:id="rId145"/>
    <p:sldId id="444" r:id="rId146"/>
    <p:sldId id="445" r:id="rId147"/>
    <p:sldId id="446" r:id="rId148"/>
    <p:sldId id="470" r:id="rId149"/>
    <p:sldId id="471" r:id="rId150"/>
    <p:sldId id="472" r:id="rId151"/>
    <p:sldId id="473" r:id="rId152"/>
    <p:sldId id="474" r:id="rId153"/>
    <p:sldId id="422" r:id="rId154"/>
    <p:sldId id="424" r:id="rId155"/>
    <p:sldId id="425" r:id="rId156"/>
    <p:sldId id="426" r:id="rId157"/>
    <p:sldId id="415" r:id="rId158"/>
    <p:sldId id="416" r:id="rId159"/>
    <p:sldId id="435" r:id="rId160"/>
    <p:sldId id="436" r:id="rId161"/>
    <p:sldId id="438" r:id="rId162"/>
    <p:sldId id="463" r:id="rId163"/>
    <p:sldId id="441" r:id="rId164"/>
    <p:sldId id="475" r:id="rId165"/>
    <p:sldId id="476" r:id="rId166"/>
    <p:sldId id="477" r:id="rId167"/>
    <p:sldId id="479" r:id="rId168"/>
    <p:sldId id="481" r:id="rId169"/>
    <p:sldId id="482" r:id="rId170"/>
    <p:sldId id="483" r:id="rId171"/>
    <p:sldId id="484" r:id="rId172"/>
    <p:sldId id="486" r:id="rId173"/>
    <p:sldId id="487" r:id="rId174"/>
    <p:sldId id="488" r:id="rId175"/>
    <p:sldId id="489" r:id="rId176"/>
    <p:sldId id="490" r:id="rId177"/>
    <p:sldId id="491" r:id="rId178"/>
    <p:sldId id="492" r:id="rId179"/>
    <p:sldId id="493" r:id="rId180"/>
    <p:sldId id="495" r:id="rId181"/>
    <p:sldId id="496" r:id="rId182"/>
    <p:sldId id="497" r:id="rId183"/>
    <p:sldId id="498" r:id="rId184"/>
    <p:sldId id="499" r:id="rId185"/>
    <p:sldId id="500" r:id="rId186"/>
    <p:sldId id="501" r:id="rId187"/>
    <p:sldId id="503" r:id="rId188"/>
    <p:sldId id="506" r:id="rId189"/>
    <p:sldId id="509" r:id="rId190"/>
    <p:sldId id="511" r:id="rId191"/>
    <p:sldId id="515" r:id="rId192"/>
    <p:sldId id="516" r:id="rId193"/>
    <p:sldId id="304" r:id="rId194"/>
    <p:sldId id="305" r:id="rId195"/>
    <p:sldId id="433" r:id="rId196"/>
    <p:sldId id="367" r:id="rId197"/>
    <p:sldId id="368" r:id="rId198"/>
    <p:sldId id="369" r:id="rId199"/>
    <p:sldId id="440" r:id="rId200"/>
    <p:sldId id="428" r:id="rId201"/>
    <p:sldId id="429" r:id="rId202"/>
    <p:sldId id="427" r:id="rId203"/>
    <p:sldId id="430" r:id="rId204"/>
    <p:sldId id="548" r:id="rId205"/>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FF3300"/>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02" autoAdjust="0"/>
    <p:restoredTop sz="86430" autoAdjust="0"/>
  </p:normalViewPr>
  <p:slideViewPr>
    <p:cSldViewPr snapToGrid="0">
      <p:cViewPr varScale="1">
        <p:scale>
          <a:sx n="71" d="100"/>
          <a:sy n="71" d="100"/>
        </p:scale>
        <p:origin x="5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166"/>
    </p:cViewPr>
  </p:sorterViewPr>
  <p:notesViewPr>
    <p:cSldViewPr snapToGrid="0">
      <p:cViewPr varScale="1">
        <p:scale>
          <a:sx n="83" d="100"/>
          <a:sy n="83" d="100"/>
        </p:scale>
        <p:origin x="-213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 Id="rId4" Type="http://schemas.openxmlformats.org/officeDocument/2006/relationships/image" Target="../media/image24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5" Type="http://schemas.openxmlformats.org/officeDocument/2006/relationships/image" Target="../media/image239.wmf"/><Relationship Id="rId4" Type="http://schemas.openxmlformats.org/officeDocument/2006/relationships/image" Target="../media/image2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10649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A4357A48-0EA1-4BFA-967B-9418DFBB0852}" type="slidenum">
              <a:rPr lang="it-IT" altLang="it-IT"/>
              <a:pPr>
                <a:defRPr/>
              </a:pPr>
              <a:t>‹#›</a:t>
            </a:fld>
            <a:endParaRPr lang="it-IT" altLang="it-IT"/>
          </a:p>
        </p:txBody>
      </p:sp>
    </p:spTree>
    <p:extLst>
      <p:ext uri="{BB962C8B-B14F-4D97-AF65-F5344CB8AC3E}">
        <p14:creationId xmlns:p14="http://schemas.microsoft.com/office/powerpoint/2010/main" val="6901839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0568B4-5E09-4FBF-8857-F312E98C5CC6}" type="slidenum">
              <a:rPr lang="it-IT" altLang="it-IT" smtClean="0"/>
              <a:pPr>
                <a:spcBef>
                  <a:spcPct val="0"/>
                </a:spcBef>
              </a:pPr>
              <a:t>5</a:t>
            </a:fld>
            <a:endParaRPr lang="it-IT" altLang="it-IT"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86427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7CC9D1-4DFD-461A-BE54-9DC518E38418}" type="slidenum">
              <a:rPr lang="it-IT" altLang="it-IT" smtClean="0"/>
              <a:pPr>
                <a:spcBef>
                  <a:spcPct val="0"/>
                </a:spcBef>
              </a:pPr>
              <a:t>21</a:t>
            </a:fld>
            <a:endParaRPr lang="it-IT" altLang="it-IT"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312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BA706F-126E-4892-8A18-770C050D2166}" type="slidenum">
              <a:rPr lang="it-IT" altLang="it-IT" smtClean="0"/>
              <a:pPr>
                <a:spcBef>
                  <a:spcPct val="0"/>
                </a:spcBef>
              </a:pPr>
              <a:t>141</a:t>
            </a:fld>
            <a:endParaRPr lang="it-IT" altLang="it-IT"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593815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E6B90F-B350-4B4D-94C1-01F59F38C4D0}" type="slidenum">
              <a:rPr lang="it-IT" altLang="it-IT" smtClean="0"/>
              <a:pPr>
                <a:spcBef>
                  <a:spcPct val="0"/>
                </a:spcBef>
              </a:pPr>
              <a:t>142</a:t>
            </a:fld>
            <a:endParaRPr lang="it-IT" altLang="it-IT"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13574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4C158B-5263-4536-8BE3-D40098FCB99A}" type="slidenum">
              <a:rPr lang="it-IT" altLang="it-IT" smtClean="0"/>
              <a:pPr>
                <a:spcBef>
                  <a:spcPct val="0"/>
                </a:spcBef>
              </a:pPr>
              <a:t>143</a:t>
            </a:fld>
            <a:endParaRPr lang="it-IT" altLang="it-IT"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96506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335B10-6BB0-453C-ACC4-CDEF570D8123}" type="slidenum">
              <a:rPr lang="it-IT" altLang="it-IT" smtClean="0"/>
              <a:pPr>
                <a:spcBef>
                  <a:spcPct val="0"/>
                </a:spcBef>
              </a:pPr>
              <a:t>144</a:t>
            </a:fld>
            <a:endParaRPr lang="it-IT" altLang="it-IT"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3636351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44BEE4-24AC-4A61-B411-6A90861CCA08}" type="slidenum">
              <a:rPr lang="it-IT" altLang="it-IT" smtClean="0"/>
              <a:pPr>
                <a:spcBef>
                  <a:spcPct val="0"/>
                </a:spcBef>
              </a:pPr>
              <a:t>145</a:t>
            </a:fld>
            <a:endParaRPr lang="it-IT" altLang="it-IT"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7669551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690DF4-5BB1-447D-B97B-AF78EB18936A}" type="slidenum">
              <a:rPr lang="it-IT" altLang="it-IT" smtClean="0"/>
              <a:pPr>
                <a:spcBef>
                  <a:spcPct val="0"/>
                </a:spcBef>
              </a:pPr>
              <a:t>146</a:t>
            </a:fld>
            <a:endParaRPr lang="it-IT" altLang="it-IT"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6356207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202C92-2395-45A3-82A9-6D24C5F71101}" type="slidenum">
              <a:rPr lang="it-IT" altLang="it-IT" smtClean="0"/>
              <a:pPr>
                <a:spcBef>
                  <a:spcPct val="0"/>
                </a:spcBef>
              </a:pPr>
              <a:t>147</a:t>
            </a:fld>
            <a:endParaRPr lang="it-IT" altLang="it-IT"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856637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EA6B98-E44B-40F6-87F6-F99E7D74B724}" type="slidenum">
              <a:rPr lang="it-IT" altLang="it-IT" smtClean="0"/>
              <a:pPr>
                <a:spcBef>
                  <a:spcPct val="0"/>
                </a:spcBef>
              </a:pPr>
              <a:t>153</a:t>
            </a:fld>
            <a:endParaRPr lang="it-IT" altLang="it-IT"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342746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9C9AAB-BA25-4A6A-9200-33F178611B02}" type="slidenum">
              <a:rPr lang="it-IT" altLang="it-IT" smtClean="0"/>
              <a:pPr>
                <a:spcBef>
                  <a:spcPct val="0"/>
                </a:spcBef>
              </a:pPr>
              <a:t>154</a:t>
            </a:fld>
            <a:endParaRPr lang="it-IT" altLang="it-IT"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458923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D8F865-D9AC-4299-B361-9EF25CEF8F6F}" type="slidenum">
              <a:rPr lang="it-IT" altLang="it-IT" smtClean="0"/>
              <a:pPr>
                <a:spcBef>
                  <a:spcPct val="0"/>
                </a:spcBef>
              </a:pPr>
              <a:t>155</a:t>
            </a:fld>
            <a:endParaRPr lang="it-IT" altLang="it-IT" smtClean="0"/>
          </a:p>
        </p:txBody>
      </p:sp>
      <p:sp>
        <p:nvSpPr>
          <p:cNvPr id="272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EC1F86D6-22E6-460E-A7E4-590A33C10486}" type="slidenum">
              <a:rPr lang="en-US" altLang="it-IT" b="0">
                <a:latin typeface="Times" panose="02020603050405020304" pitchFamily="18" charset="0"/>
                <a:ea typeface="ＭＳ Ｐゴシック" panose="020B0600070205080204" pitchFamily="34" charset="-128"/>
              </a:rPr>
              <a:pPr algn="r">
                <a:spcBef>
                  <a:spcPct val="0"/>
                </a:spcBef>
              </a:pPr>
              <a:t>155</a:t>
            </a:fld>
            <a:endParaRPr lang="en-US" altLang="it-IT" b="0">
              <a:latin typeface="Times" panose="02020603050405020304" pitchFamily="18" charset="0"/>
              <a:ea typeface="ＭＳ Ｐゴシック" panose="020B0600070205080204" pitchFamily="34" charset="-128"/>
            </a:endParaRPr>
          </a:p>
        </p:txBody>
      </p:sp>
      <p:sp>
        <p:nvSpPr>
          <p:cNvPr id="272388" name="Rectangle 2"/>
          <p:cNvSpPr>
            <a:spLocks noGrp="1" noRot="1" noChangeAspect="1" noChangeArrowheads="1" noTextEdit="1"/>
          </p:cNvSpPr>
          <p:nvPr>
            <p:ph type="sldImg"/>
          </p:nvPr>
        </p:nvSpPr>
        <p:spPr>
          <a:ln/>
        </p:spPr>
      </p:sp>
      <p:sp>
        <p:nvSpPr>
          <p:cNvPr id="272389"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1941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0EBEFB-22DA-4AA2-8E57-775DC55C3110}" type="slidenum">
              <a:rPr lang="it-IT" altLang="it-IT" smtClean="0"/>
              <a:pPr>
                <a:spcBef>
                  <a:spcPct val="0"/>
                </a:spcBef>
              </a:pPr>
              <a:t>22</a:t>
            </a:fld>
            <a:endParaRPr lang="it-IT" altLang="it-IT"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7203809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95A930-B092-4C1C-891A-8C8D38D6834E}" type="slidenum">
              <a:rPr lang="it-IT" altLang="it-IT" smtClean="0"/>
              <a:pPr>
                <a:spcBef>
                  <a:spcPct val="0"/>
                </a:spcBef>
              </a:pPr>
              <a:t>156</a:t>
            </a:fld>
            <a:endParaRPr lang="it-IT" altLang="it-IT" smtClean="0"/>
          </a:p>
        </p:txBody>
      </p:sp>
      <p:sp>
        <p:nvSpPr>
          <p:cNvPr id="274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FC0D796A-FF97-4829-A655-D1BE5332B226}" type="slidenum">
              <a:rPr lang="en-US" altLang="it-IT" b="0">
                <a:latin typeface="Times" panose="02020603050405020304" pitchFamily="18" charset="0"/>
                <a:ea typeface="ＭＳ Ｐゴシック" panose="020B0600070205080204" pitchFamily="34" charset="-128"/>
              </a:rPr>
              <a:pPr algn="r">
                <a:spcBef>
                  <a:spcPct val="0"/>
                </a:spcBef>
              </a:pPr>
              <a:t>156</a:t>
            </a:fld>
            <a:endParaRPr lang="en-US" altLang="it-IT" b="0">
              <a:latin typeface="Times" panose="02020603050405020304" pitchFamily="18" charset="0"/>
              <a:ea typeface="ＭＳ Ｐゴシック" panose="020B0600070205080204" pitchFamily="34" charset="-128"/>
            </a:endParaRPr>
          </a:p>
        </p:txBody>
      </p:sp>
      <p:sp>
        <p:nvSpPr>
          <p:cNvPr id="274436" name="Rectangle 2"/>
          <p:cNvSpPr>
            <a:spLocks noGrp="1" noRot="1" noChangeAspect="1" noChangeArrowheads="1" noTextEdit="1"/>
          </p:cNvSpPr>
          <p:nvPr>
            <p:ph type="sldImg"/>
          </p:nvPr>
        </p:nvSpPr>
        <p:spPr>
          <a:ln/>
        </p:spPr>
      </p:sp>
      <p:sp>
        <p:nvSpPr>
          <p:cNvPr id="274437"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871543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6C5260-30E3-429E-B440-0E654D828A9A}" type="slidenum">
              <a:rPr lang="it-IT" altLang="it-IT" smtClean="0"/>
              <a:pPr>
                <a:spcBef>
                  <a:spcPct val="0"/>
                </a:spcBef>
              </a:pPr>
              <a:t>157</a:t>
            </a:fld>
            <a:endParaRPr lang="it-IT" altLang="it-IT"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028823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A0D52D-6D25-40D1-857F-CBE0F28BCF9C}" type="slidenum">
              <a:rPr lang="it-IT" altLang="it-IT" smtClean="0"/>
              <a:pPr>
                <a:spcBef>
                  <a:spcPct val="0"/>
                </a:spcBef>
              </a:pPr>
              <a:t>158</a:t>
            </a:fld>
            <a:endParaRPr lang="it-IT" altLang="it-IT"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9209355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B193B5-D2D0-4201-B01A-121E085660D4}" type="slidenum">
              <a:rPr lang="it-IT" altLang="it-IT" smtClean="0"/>
              <a:pPr>
                <a:spcBef>
                  <a:spcPct val="0"/>
                </a:spcBef>
              </a:pPr>
              <a:t>159</a:t>
            </a:fld>
            <a:endParaRPr lang="it-IT" altLang="it-IT"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90818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FFF6F9-E7C0-4A40-8B58-61EE119122C2}" type="slidenum">
              <a:rPr lang="it-IT" altLang="it-IT" smtClean="0"/>
              <a:pPr>
                <a:spcBef>
                  <a:spcPct val="0"/>
                </a:spcBef>
              </a:pPr>
              <a:t>193</a:t>
            </a:fld>
            <a:endParaRPr lang="it-IT" altLang="it-IT"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9671663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F5DD3-E0F1-4C42-B733-49A0C7682DAD}" type="slidenum">
              <a:rPr lang="it-IT" altLang="it-IT" smtClean="0"/>
              <a:pPr>
                <a:spcBef>
                  <a:spcPct val="0"/>
                </a:spcBef>
              </a:pPr>
              <a:t>194</a:t>
            </a:fld>
            <a:endParaRPr lang="it-IT" altLang="it-IT"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547887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D54F84-40BF-47C0-B24A-3ACAFB1DB748}" type="slidenum">
              <a:rPr lang="it-IT" altLang="it-IT" smtClean="0"/>
              <a:pPr>
                <a:spcBef>
                  <a:spcPct val="0"/>
                </a:spcBef>
              </a:pPr>
              <a:t>195</a:t>
            </a:fld>
            <a:endParaRPr lang="it-IT" altLang="it-IT"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1422382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784BAC-E995-499E-83F9-ABE3919036A8}" type="slidenum">
              <a:rPr lang="it-IT" altLang="it-IT" smtClean="0"/>
              <a:pPr>
                <a:spcBef>
                  <a:spcPct val="0"/>
                </a:spcBef>
              </a:pPr>
              <a:t>196</a:t>
            </a:fld>
            <a:endParaRPr lang="it-IT" altLang="it-IT"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424002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F66FFE-D63A-45A4-9212-6E32C96BE05D}" type="slidenum">
              <a:rPr lang="it-IT" altLang="it-IT" smtClean="0"/>
              <a:pPr>
                <a:spcBef>
                  <a:spcPct val="0"/>
                </a:spcBef>
              </a:pPr>
              <a:t>197</a:t>
            </a:fld>
            <a:endParaRPr lang="it-IT" altLang="it-IT"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9123456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8A5528-5CD7-4936-B409-77D2A9437449}" type="slidenum">
              <a:rPr lang="it-IT" altLang="it-IT" smtClean="0"/>
              <a:pPr>
                <a:spcBef>
                  <a:spcPct val="0"/>
                </a:spcBef>
              </a:pPr>
              <a:t>198</a:t>
            </a:fld>
            <a:endParaRPr lang="it-IT" altLang="it-IT"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3579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AB8467-95A4-44CE-8114-14CDB25E56C4}" type="slidenum">
              <a:rPr lang="it-IT" altLang="it-IT" smtClean="0"/>
              <a:pPr>
                <a:spcBef>
                  <a:spcPct val="0"/>
                </a:spcBef>
              </a:pPr>
              <a:t>24</a:t>
            </a:fld>
            <a:endParaRPr lang="it-IT" altLang="it-IT"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587693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4020EA-C6B2-491E-9F5C-6A91A42CEDCA}" type="slidenum">
              <a:rPr lang="it-IT" altLang="it-IT" smtClean="0"/>
              <a:pPr>
                <a:spcBef>
                  <a:spcPct val="0"/>
                </a:spcBef>
              </a:pPr>
              <a:t>199</a:t>
            </a:fld>
            <a:endParaRPr lang="it-IT" alt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44687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5A537A-26F4-497F-8976-07252A0CD100}" type="slidenum">
              <a:rPr lang="it-IT" altLang="it-IT" smtClean="0"/>
              <a:pPr>
                <a:spcBef>
                  <a:spcPct val="0"/>
                </a:spcBef>
              </a:pPr>
              <a:t>200</a:t>
            </a:fld>
            <a:endParaRPr lang="it-IT" altLang="it-IT"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8929850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A44940-8341-4DF5-95A0-9D758DBA1293}" type="slidenum">
              <a:rPr lang="it-IT" altLang="it-IT" smtClean="0"/>
              <a:pPr>
                <a:spcBef>
                  <a:spcPct val="0"/>
                </a:spcBef>
              </a:pPr>
              <a:t>201</a:t>
            </a:fld>
            <a:endParaRPr lang="it-IT" altLang="it-IT"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228378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3995DF-5693-4C48-AC0F-4AE982FE3E33}" type="slidenum">
              <a:rPr lang="it-IT" altLang="it-IT" smtClean="0"/>
              <a:pPr>
                <a:spcBef>
                  <a:spcPct val="0"/>
                </a:spcBef>
              </a:pPr>
              <a:t>202</a:t>
            </a:fld>
            <a:endParaRPr lang="it-IT" altLang="it-IT"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8525968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873CB7-3398-48C0-AC63-48DE6751DC46}" type="slidenum">
              <a:rPr lang="it-IT" altLang="it-IT" smtClean="0"/>
              <a:pPr>
                <a:spcBef>
                  <a:spcPct val="0"/>
                </a:spcBef>
              </a:pPr>
              <a:t>203</a:t>
            </a:fld>
            <a:endParaRPr lang="it-IT" altLang="it-IT"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3811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CC3139-85DD-4643-A7E6-C22F5B273B33}" type="slidenum">
              <a:rPr lang="it-IT" altLang="it-IT" smtClean="0"/>
              <a:pPr>
                <a:spcBef>
                  <a:spcPct val="0"/>
                </a:spcBef>
              </a:pPr>
              <a:t>25</a:t>
            </a:fld>
            <a:endParaRPr lang="it-IT" altLang="it-IT"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87663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53BCF0-1993-4687-B1D2-7A5B596A7A6B}" type="slidenum">
              <a:rPr lang="it-IT" altLang="it-IT" smtClean="0"/>
              <a:pPr>
                <a:spcBef>
                  <a:spcPct val="0"/>
                </a:spcBef>
              </a:pPr>
              <a:t>26</a:t>
            </a:fld>
            <a:endParaRPr lang="it-IT" altLang="it-IT"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8265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89EAE-E383-40DB-B1B7-3E0D7D530A72}" type="slidenum">
              <a:rPr lang="it-IT" altLang="it-IT" smtClean="0"/>
              <a:pPr>
                <a:spcBef>
                  <a:spcPct val="0"/>
                </a:spcBef>
              </a:pPr>
              <a:t>27</a:t>
            </a:fld>
            <a:endParaRPr lang="it-IT" altLang="it-IT"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40150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FDA7A5-2919-4F1F-9901-73A1B10BD65A}" type="slidenum">
              <a:rPr lang="it-IT" altLang="it-IT" smtClean="0"/>
              <a:pPr>
                <a:spcBef>
                  <a:spcPct val="0"/>
                </a:spcBef>
              </a:pPr>
              <a:t>28</a:t>
            </a:fld>
            <a:endParaRPr lang="it-IT" altLang="it-IT"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5426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E626FA-5154-4575-A0D1-3E207946833A}" type="slidenum">
              <a:rPr lang="it-IT" altLang="it-IT" smtClean="0"/>
              <a:pPr>
                <a:spcBef>
                  <a:spcPct val="0"/>
                </a:spcBef>
              </a:pPr>
              <a:t>29</a:t>
            </a:fld>
            <a:endParaRPr lang="it-IT" altLang="it-IT"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8970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38B01F-A72C-4406-B9F5-9814BB87BEBE}" type="slidenum">
              <a:rPr lang="it-IT" altLang="it-IT" smtClean="0"/>
              <a:pPr>
                <a:spcBef>
                  <a:spcPct val="0"/>
                </a:spcBef>
              </a:pPr>
              <a:t>31</a:t>
            </a:fld>
            <a:endParaRPr lang="it-IT" altLang="it-IT" smtClean="0"/>
          </a:p>
        </p:txBody>
      </p:sp>
      <p:sp>
        <p:nvSpPr>
          <p:cNvPr id="52227"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863647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ED11C-C17E-4767-BD04-FEC90626091C}" type="slidenum">
              <a:rPr lang="it-IT" altLang="it-IT" smtClean="0"/>
              <a:pPr>
                <a:spcBef>
                  <a:spcPct val="0"/>
                </a:spcBef>
              </a:pPr>
              <a:t>32</a:t>
            </a:fld>
            <a:endParaRPr lang="it-IT" altLang="it-IT" smtClean="0"/>
          </a:p>
        </p:txBody>
      </p:sp>
      <p:sp>
        <p:nvSpPr>
          <p:cNvPr id="54275" name="Rectangle 2"/>
          <p:cNvSpPr>
            <a:spLocks noGrp="1" noRot="1" noChangeAspect="1" noChangeArrowheads="1" noTextEdit="1"/>
          </p:cNvSpPr>
          <p:nvPr>
            <p:ph type="sldImg"/>
          </p:nvPr>
        </p:nvSpPr>
        <p:spPr>
          <a:xfrm>
            <a:off x="1144588" y="685800"/>
            <a:ext cx="4572000" cy="3429000"/>
          </a:xfrm>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00294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2C07FB-0CB6-4638-A6D0-FF9CC244D9B4}" type="slidenum">
              <a:rPr lang="it-IT" altLang="it-IT" smtClean="0"/>
              <a:pPr>
                <a:spcBef>
                  <a:spcPct val="0"/>
                </a:spcBef>
              </a:pPr>
              <a:t>6</a:t>
            </a:fld>
            <a:endParaRPr lang="it-IT" altLang="it-IT"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21105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236018-503A-4781-B92E-FC5A00F1EA3A}" type="slidenum">
              <a:rPr lang="it-IT" altLang="it-IT" smtClean="0"/>
              <a:pPr>
                <a:spcBef>
                  <a:spcPct val="0"/>
                </a:spcBef>
              </a:pPr>
              <a:t>34</a:t>
            </a:fld>
            <a:endParaRPr lang="it-IT" altLang="it-IT" smtClean="0"/>
          </a:p>
        </p:txBody>
      </p:sp>
      <p:sp>
        <p:nvSpPr>
          <p:cNvPr id="57347" name="Rectangle 2"/>
          <p:cNvSpPr>
            <a:spLocks noGrp="1" noRot="1" noChangeAspect="1" noChangeArrowheads="1" noTextEdit="1"/>
          </p:cNvSpPr>
          <p:nvPr>
            <p:ph type="sldImg"/>
          </p:nvPr>
        </p:nvSpPr>
        <p:spPr>
          <a:xfrm>
            <a:off x="1144588" y="685800"/>
            <a:ext cx="4572000" cy="3429000"/>
          </a:xfrm>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404427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3B67F0-81DF-45D3-8A20-E3C57EE62969}" type="slidenum">
              <a:rPr lang="it-IT" altLang="it-IT" smtClean="0"/>
              <a:pPr>
                <a:spcBef>
                  <a:spcPct val="0"/>
                </a:spcBef>
              </a:pPr>
              <a:t>35</a:t>
            </a:fld>
            <a:endParaRPr lang="it-IT" altLang="it-IT" smtClean="0"/>
          </a:p>
        </p:txBody>
      </p:sp>
      <p:sp>
        <p:nvSpPr>
          <p:cNvPr id="59395" name="Rectangle 2"/>
          <p:cNvSpPr>
            <a:spLocks noGrp="1" noRot="1" noChangeAspect="1" noChangeArrowheads="1" noTextEdit="1"/>
          </p:cNvSpPr>
          <p:nvPr>
            <p:ph type="sldImg"/>
          </p:nvPr>
        </p:nvSpPr>
        <p:spPr>
          <a:xfrm>
            <a:off x="1144588" y="685800"/>
            <a:ext cx="4572000" cy="3429000"/>
          </a:xfrm>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6717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92C1FF-4291-4D0B-AFE9-96CFFB68EA82}" type="slidenum">
              <a:rPr lang="it-IT" altLang="it-IT" smtClean="0"/>
              <a:pPr>
                <a:spcBef>
                  <a:spcPct val="0"/>
                </a:spcBef>
              </a:pPr>
              <a:t>38</a:t>
            </a:fld>
            <a:endParaRPr lang="it-IT" altLang="it-IT"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621848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AB6DD1-24A6-4455-9A4A-A8604D692B52}" type="slidenum">
              <a:rPr lang="it-IT" altLang="it-IT" smtClean="0"/>
              <a:pPr>
                <a:spcBef>
                  <a:spcPct val="0"/>
                </a:spcBef>
              </a:pPr>
              <a:t>39</a:t>
            </a:fld>
            <a:endParaRPr lang="it-IT" altLang="it-IT"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007004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39BACC-5583-414A-B4E5-13FFF4387713}" type="slidenum">
              <a:rPr lang="it-IT" altLang="it-IT" smtClean="0"/>
              <a:pPr>
                <a:spcBef>
                  <a:spcPct val="0"/>
                </a:spcBef>
              </a:pPr>
              <a:t>40</a:t>
            </a:fld>
            <a:endParaRPr lang="it-IT" altLang="it-IT"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605513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6CC89E-84B2-4EF5-92AE-71E9796C2709}" type="slidenum">
              <a:rPr lang="it-IT" altLang="it-IT" smtClean="0"/>
              <a:pPr>
                <a:spcBef>
                  <a:spcPct val="0"/>
                </a:spcBef>
              </a:pPr>
              <a:t>41</a:t>
            </a:fld>
            <a:endParaRPr lang="it-IT" altLang="it-IT"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52867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33C7BE-49FC-46B2-B90E-F7B22911FA52}" type="slidenum">
              <a:rPr lang="it-IT" altLang="it-IT" smtClean="0"/>
              <a:pPr>
                <a:spcBef>
                  <a:spcPct val="0"/>
                </a:spcBef>
              </a:pPr>
              <a:t>42</a:t>
            </a:fld>
            <a:endParaRPr lang="it-IT" altLang="it-IT"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844290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E4100A-E47C-4029-B944-4C33BD8E4944}" type="slidenum">
              <a:rPr lang="it-IT" altLang="it-IT" smtClean="0"/>
              <a:pPr>
                <a:spcBef>
                  <a:spcPct val="0"/>
                </a:spcBef>
              </a:pPr>
              <a:t>43</a:t>
            </a:fld>
            <a:endParaRPr lang="it-IT" altLang="it-IT"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588848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1464DB-77C6-4A5E-8DFF-FD67398FE6D1}" type="slidenum">
              <a:rPr lang="it-IT" altLang="it-IT" smtClean="0"/>
              <a:pPr>
                <a:spcBef>
                  <a:spcPct val="0"/>
                </a:spcBef>
              </a:pPr>
              <a:t>44</a:t>
            </a:fld>
            <a:endParaRPr lang="it-IT" altLang="it-IT"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700049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2A7273-8726-405F-9C6E-603D3B8EA132}" type="slidenum">
              <a:rPr lang="it-IT" altLang="it-IT" smtClean="0"/>
              <a:pPr>
                <a:spcBef>
                  <a:spcPct val="0"/>
                </a:spcBef>
              </a:pPr>
              <a:t>45</a:t>
            </a:fld>
            <a:endParaRPr lang="it-IT" altLang="it-IT"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3652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E4464C-91E2-4455-A67D-B12ABFEEF312}" type="slidenum">
              <a:rPr lang="it-IT" altLang="it-IT" smtClean="0"/>
              <a:pPr>
                <a:spcBef>
                  <a:spcPct val="0"/>
                </a:spcBef>
              </a:pPr>
              <a:t>9</a:t>
            </a:fld>
            <a:endParaRPr lang="it-IT" altLang="it-IT"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77446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766E85-4A6C-47FC-9784-4DEDB4EE7527}" type="slidenum">
              <a:rPr lang="it-IT" altLang="it-IT" smtClean="0"/>
              <a:pPr>
                <a:spcBef>
                  <a:spcPct val="0"/>
                </a:spcBef>
              </a:pPr>
              <a:t>46</a:t>
            </a:fld>
            <a:endParaRPr lang="it-IT" altLang="it-IT"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3789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AF959F-013E-41BB-AD0E-C4F3851324C9}" type="slidenum">
              <a:rPr lang="it-IT" altLang="it-IT" smtClean="0"/>
              <a:pPr>
                <a:spcBef>
                  <a:spcPct val="0"/>
                </a:spcBef>
              </a:pPr>
              <a:t>47</a:t>
            </a:fld>
            <a:endParaRPr lang="it-IT" altLang="it-IT"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947016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E361D4-AA3F-4C11-AB94-234465CA555E}" type="slidenum">
              <a:rPr lang="it-IT" altLang="it-IT" smtClean="0"/>
              <a:pPr>
                <a:spcBef>
                  <a:spcPct val="0"/>
                </a:spcBef>
              </a:pPr>
              <a:t>48</a:t>
            </a:fld>
            <a:endParaRPr lang="it-IT" altLang="it-IT"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816900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CB90B2-15C7-47E0-AAA3-79E374ACF824}" type="slidenum">
              <a:rPr lang="it-IT" altLang="it-IT" smtClean="0"/>
              <a:pPr>
                <a:spcBef>
                  <a:spcPct val="0"/>
                </a:spcBef>
              </a:pPr>
              <a:t>49</a:t>
            </a:fld>
            <a:endParaRPr lang="it-IT" altLang="it-IT"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170726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61FF91-A26C-45B1-A0CF-EB0EB774BE80}" type="slidenum">
              <a:rPr lang="it-IT" altLang="it-IT" smtClean="0"/>
              <a:pPr>
                <a:spcBef>
                  <a:spcPct val="0"/>
                </a:spcBef>
              </a:pPr>
              <a:t>50</a:t>
            </a:fld>
            <a:endParaRPr lang="it-IT" altLang="it-IT"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247080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BD284E-EFB0-46A0-B15F-6463E9846046}" type="slidenum">
              <a:rPr lang="it-IT" altLang="it-IT" smtClean="0"/>
              <a:pPr>
                <a:spcBef>
                  <a:spcPct val="0"/>
                </a:spcBef>
              </a:pPr>
              <a:t>51</a:t>
            </a:fld>
            <a:endParaRPr lang="it-IT" altLang="it-IT"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077768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893BE1-0DCC-470D-B769-2C25DFE4C75B}" type="slidenum">
              <a:rPr lang="it-IT" altLang="it-IT" smtClean="0"/>
              <a:pPr>
                <a:spcBef>
                  <a:spcPct val="0"/>
                </a:spcBef>
              </a:pPr>
              <a:t>52</a:t>
            </a:fld>
            <a:endParaRPr lang="it-IT" altLang="it-IT"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279513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8127C3-9DF1-488D-88E3-7FC0D2C65DFD}" type="slidenum">
              <a:rPr lang="it-IT" altLang="it-IT" smtClean="0"/>
              <a:pPr>
                <a:spcBef>
                  <a:spcPct val="0"/>
                </a:spcBef>
              </a:pPr>
              <a:t>53</a:t>
            </a:fld>
            <a:endParaRPr lang="it-IT" altLang="it-IT"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189690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7CF2FE-4E07-4408-B37F-68BA5EB2ED95}" type="slidenum">
              <a:rPr lang="it-IT" altLang="it-IT" smtClean="0"/>
              <a:pPr>
                <a:spcBef>
                  <a:spcPct val="0"/>
                </a:spcBef>
              </a:pPr>
              <a:t>54</a:t>
            </a:fld>
            <a:endParaRPr lang="it-IT" altLang="it-IT"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980119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F54AEE-3940-4742-8B5B-64FFA5D5CC55}" type="slidenum">
              <a:rPr lang="it-IT" altLang="it-IT" smtClean="0"/>
              <a:pPr>
                <a:spcBef>
                  <a:spcPct val="0"/>
                </a:spcBef>
              </a:pPr>
              <a:t>55</a:t>
            </a:fld>
            <a:endParaRPr lang="it-IT" altLang="it-IT"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50025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F40E6A-C5FA-42D0-BFF2-D56C7464E024}" type="slidenum">
              <a:rPr lang="it-IT" altLang="it-IT" smtClean="0"/>
              <a:pPr>
                <a:spcBef>
                  <a:spcPct val="0"/>
                </a:spcBef>
              </a:pPr>
              <a:t>15</a:t>
            </a:fld>
            <a:endParaRPr lang="it-IT" altLang="it-IT"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32536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6FD78F-CC42-4133-9B71-D9CA9E083AFF}" type="slidenum">
              <a:rPr lang="it-IT" altLang="it-IT" smtClean="0"/>
              <a:pPr>
                <a:spcBef>
                  <a:spcPct val="0"/>
                </a:spcBef>
              </a:pPr>
              <a:t>56</a:t>
            </a:fld>
            <a:endParaRPr lang="it-IT" altLang="it-IT"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571440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0484CA-BD73-44A6-BC87-EF1FC224161E}" type="slidenum">
              <a:rPr lang="it-IT" altLang="it-IT" smtClean="0"/>
              <a:pPr>
                <a:spcBef>
                  <a:spcPct val="0"/>
                </a:spcBef>
              </a:pPr>
              <a:t>57</a:t>
            </a:fld>
            <a:endParaRPr lang="it-IT" altLang="it-IT"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08789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0D4E1-7995-4ABC-925D-645DC54701B3}" type="slidenum">
              <a:rPr lang="it-IT" altLang="it-IT" smtClean="0"/>
              <a:pPr>
                <a:spcBef>
                  <a:spcPct val="0"/>
                </a:spcBef>
              </a:pPr>
              <a:t>58</a:t>
            </a:fld>
            <a:endParaRPr lang="it-IT" altLang="it-IT"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265666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A7C12C-93C9-4FE7-BC3D-4962B25DD8C3}" type="slidenum">
              <a:rPr lang="it-IT" altLang="it-IT" smtClean="0"/>
              <a:pPr>
                <a:spcBef>
                  <a:spcPct val="0"/>
                </a:spcBef>
              </a:pPr>
              <a:t>59</a:t>
            </a:fld>
            <a:endParaRPr lang="it-IT" altLang="it-IT"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963057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B451CB-5A1F-4BC5-9408-CAF17ACD68C7}" type="slidenum">
              <a:rPr lang="it-IT" altLang="it-IT" smtClean="0"/>
              <a:pPr>
                <a:spcBef>
                  <a:spcPct val="0"/>
                </a:spcBef>
              </a:pPr>
              <a:t>63</a:t>
            </a:fld>
            <a:endParaRPr lang="it-IT" altLang="it-IT"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3046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9CF434-0B90-4A04-B2D0-6CF47DF3D258}" type="slidenum">
              <a:rPr lang="it-IT" altLang="it-IT" smtClean="0"/>
              <a:pPr>
                <a:spcBef>
                  <a:spcPct val="0"/>
                </a:spcBef>
              </a:pPr>
              <a:t>64</a:t>
            </a:fld>
            <a:endParaRPr lang="it-IT" altLang="it-IT"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03736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B14A0-734E-4D35-BBAF-D31555959293}" type="slidenum">
              <a:rPr lang="it-IT" altLang="it-IT" smtClean="0"/>
              <a:pPr>
                <a:spcBef>
                  <a:spcPct val="0"/>
                </a:spcBef>
              </a:pPr>
              <a:t>65</a:t>
            </a:fld>
            <a:endParaRPr lang="it-IT" altLang="it-IT"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74145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703920-2893-4445-9085-86DDA5D3AD11}" type="slidenum">
              <a:rPr lang="it-IT" altLang="it-IT" smtClean="0"/>
              <a:pPr>
                <a:spcBef>
                  <a:spcPct val="0"/>
                </a:spcBef>
              </a:pPr>
              <a:t>66</a:t>
            </a:fld>
            <a:endParaRPr lang="it-IT" altLang="it-IT"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50378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BAFDCB-4F2C-40CD-8978-70A68265B840}" type="slidenum">
              <a:rPr lang="it-IT" altLang="it-IT" smtClean="0"/>
              <a:pPr>
                <a:spcBef>
                  <a:spcPct val="0"/>
                </a:spcBef>
              </a:pPr>
              <a:t>67</a:t>
            </a:fld>
            <a:endParaRPr lang="it-IT" altLang="it-IT"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618362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61C4A4-6C4E-4297-AF20-D5B63AB8F7B4}" type="slidenum">
              <a:rPr lang="it-IT" altLang="it-IT" smtClean="0"/>
              <a:pPr>
                <a:spcBef>
                  <a:spcPct val="0"/>
                </a:spcBef>
              </a:pPr>
              <a:t>68</a:t>
            </a:fld>
            <a:endParaRPr lang="it-IT" altLang="it-IT"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2435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114E4C-DC49-44F9-B16D-AD2A27B7746D}" type="slidenum">
              <a:rPr lang="it-IT" altLang="it-IT" smtClean="0"/>
              <a:pPr>
                <a:spcBef>
                  <a:spcPct val="0"/>
                </a:spcBef>
              </a:pPr>
              <a:t>16</a:t>
            </a:fld>
            <a:endParaRPr lang="it-IT" altLang="it-IT"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212918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CBFBFB-CD1E-4493-82C5-CB58C7692D02}" type="slidenum">
              <a:rPr lang="it-IT" altLang="it-IT" smtClean="0"/>
              <a:pPr>
                <a:spcBef>
                  <a:spcPct val="0"/>
                </a:spcBef>
              </a:pPr>
              <a:t>69</a:t>
            </a:fld>
            <a:endParaRPr lang="it-IT" altLang="it-IT"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11938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D89DB3-0D6E-49C2-8B56-D4DC5F13F44C}" type="slidenum">
              <a:rPr lang="it-IT" altLang="it-IT" smtClean="0"/>
              <a:pPr>
                <a:spcBef>
                  <a:spcPct val="0"/>
                </a:spcBef>
              </a:pPr>
              <a:t>70</a:t>
            </a:fld>
            <a:endParaRPr lang="it-IT" altLang="it-IT"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43869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E5C217-6C73-48CF-9444-DB78C856E02A}" type="slidenum">
              <a:rPr lang="it-IT" altLang="it-IT" smtClean="0"/>
              <a:pPr>
                <a:spcBef>
                  <a:spcPct val="0"/>
                </a:spcBef>
              </a:pPr>
              <a:t>71</a:t>
            </a:fld>
            <a:endParaRPr lang="it-IT" altLang="it-IT"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2142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648EC8-18DF-406C-A38B-4C489BD837BB}" type="slidenum">
              <a:rPr lang="it-IT" altLang="it-IT" smtClean="0"/>
              <a:pPr>
                <a:spcBef>
                  <a:spcPct val="0"/>
                </a:spcBef>
              </a:pPr>
              <a:t>72</a:t>
            </a:fld>
            <a:endParaRPr lang="it-IT" altLang="it-IT"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00632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AE8D0D-3DAC-4ABB-8108-87E918DB1B39}" type="slidenum">
              <a:rPr lang="it-IT" altLang="it-IT" smtClean="0"/>
              <a:pPr>
                <a:spcBef>
                  <a:spcPct val="0"/>
                </a:spcBef>
              </a:pPr>
              <a:t>73</a:t>
            </a:fld>
            <a:endParaRPr lang="it-IT" altLang="it-IT"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23854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F7DEC6-6863-4DCE-A051-F68F6E28D31B}" type="slidenum">
              <a:rPr lang="it-IT" altLang="it-IT" smtClean="0"/>
              <a:pPr>
                <a:spcBef>
                  <a:spcPct val="0"/>
                </a:spcBef>
              </a:pPr>
              <a:t>74</a:t>
            </a:fld>
            <a:endParaRPr lang="it-IT" altLang="it-IT"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89508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7C111A-4852-479D-A5D0-50D19E309B0B}" type="slidenum">
              <a:rPr lang="it-IT" altLang="it-IT" smtClean="0"/>
              <a:pPr>
                <a:spcBef>
                  <a:spcPct val="0"/>
                </a:spcBef>
              </a:pPr>
              <a:t>75</a:t>
            </a:fld>
            <a:endParaRPr lang="it-IT" altLang="it-IT"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78636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B359C3-8A05-41F9-B7AD-A7201CCFFEBE}" type="slidenum">
              <a:rPr lang="it-IT" altLang="it-IT" smtClean="0"/>
              <a:pPr>
                <a:spcBef>
                  <a:spcPct val="0"/>
                </a:spcBef>
              </a:pPr>
              <a:t>76</a:t>
            </a:fld>
            <a:endParaRPr lang="it-IT" altLang="it-IT"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500"/>
              </a:spcBef>
              <a:spcAft>
                <a:spcPts val="500"/>
              </a:spcAft>
            </a:pPr>
            <a:r>
              <a:rPr lang="en-US" altLang="it-IT" sz="900" smtClean="0">
                <a:solidFill>
                  <a:srgbClr val="000000"/>
                </a:solidFill>
              </a:rPr>
              <a:t>If we can’t go to the centre of the Earth (except in fictional movies!) how do we know what the internal structure of the Earth is like?</a:t>
            </a:r>
          </a:p>
          <a:p>
            <a:pPr eaLnBrk="1" hangingPunct="1">
              <a:lnSpc>
                <a:spcPct val="90000"/>
              </a:lnSpc>
              <a:spcBef>
                <a:spcPts val="500"/>
              </a:spcBef>
              <a:spcAft>
                <a:spcPts val="500"/>
              </a:spcAft>
              <a:buFontTx/>
              <a:buChar char="•"/>
            </a:pPr>
            <a:r>
              <a:rPr lang="en-US" altLang="it-IT" sz="900" smtClean="0">
                <a:solidFill>
                  <a:srgbClr val="000000"/>
                </a:solidFill>
              </a:rPr>
              <a:t>We need to use geophysical imaging techniques to model what is going on below our feet.</a:t>
            </a:r>
          </a:p>
          <a:p>
            <a:pPr eaLnBrk="1" hangingPunct="1">
              <a:lnSpc>
                <a:spcPct val="90000"/>
              </a:lnSpc>
              <a:spcBef>
                <a:spcPts val="500"/>
              </a:spcBef>
              <a:spcAft>
                <a:spcPts val="500"/>
              </a:spcAft>
              <a:buFontTx/>
              <a:buChar char="•"/>
            </a:pPr>
            <a:r>
              <a:rPr lang="en-US" altLang="it-IT" sz="900" smtClean="0">
                <a:solidFill>
                  <a:srgbClr val="000000"/>
                </a:solidFill>
              </a:rPr>
              <a:t>For example, when there is an earthquake it sends out seismic waves (shock waves) through the Earth. Seismologists can measure the time it takes for these waves to reach seismic monitoring stations set up around the globe. (The machine that measures seismic waves is called a seismometer).</a:t>
            </a:r>
          </a:p>
          <a:p>
            <a:pPr eaLnBrk="1" hangingPunct="1">
              <a:lnSpc>
                <a:spcPct val="90000"/>
              </a:lnSpc>
              <a:spcBef>
                <a:spcPts val="500"/>
              </a:spcBef>
              <a:spcAft>
                <a:spcPts val="500"/>
              </a:spcAft>
              <a:buFontTx/>
              <a:buChar char="•"/>
            </a:pPr>
            <a:r>
              <a:rPr lang="en-US" altLang="it-IT" sz="900" smtClean="0">
                <a:solidFill>
                  <a:srgbClr val="000000"/>
                </a:solidFill>
              </a:rPr>
              <a:t>The different layers in the earth have been inferred using the time of travel of refracted and reflected (</a:t>
            </a:r>
            <a:r>
              <a:rPr lang="en-US" altLang="it-IT" smtClean="0"/>
              <a:t>bent backward angularly) </a:t>
            </a:r>
            <a:r>
              <a:rPr lang="en-US" altLang="it-IT" sz="900" smtClean="0">
                <a:solidFill>
                  <a:srgbClr val="000000"/>
                </a:solidFill>
              </a:rPr>
              <a:t>seismic waves created by the earthquakes (see left diagram). That is, changes in the seismic velocity occur as the waves pass through different materials. Measuring these changes tell seismologists how many layers there are and the thickness and physical properties of each layer.</a:t>
            </a:r>
          </a:p>
          <a:p>
            <a:pPr eaLnBrk="1" hangingPunct="1">
              <a:lnSpc>
                <a:spcPct val="90000"/>
              </a:lnSpc>
              <a:spcBef>
                <a:spcPts val="500"/>
              </a:spcBef>
              <a:spcAft>
                <a:spcPts val="500"/>
              </a:spcAft>
              <a:buFontTx/>
              <a:buChar char="•"/>
            </a:pPr>
            <a:r>
              <a:rPr lang="en-US" altLang="it-IT" sz="900" smtClean="0">
                <a:solidFill>
                  <a:srgbClr val="000000"/>
                </a:solidFill>
              </a:rPr>
              <a:t>We need not wait for earthquakes to occur, on a local scale on land (cheap but slow methods) and at sea (more expensive but quicker) explosions can be set to cause shock waves to pass through the crust (simulating an earthquake) that can be measured in the same way.</a:t>
            </a:r>
          </a:p>
          <a:p>
            <a:pPr eaLnBrk="1" hangingPunct="1">
              <a:lnSpc>
                <a:spcPct val="90000"/>
              </a:lnSpc>
              <a:spcBef>
                <a:spcPts val="500"/>
              </a:spcBef>
              <a:spcAft>
                <a:spcPts val="500"/>
              </a:spcAft>
              <a:buFontTx/>
              <a:buChar char="•"/>
            </a:pPr>
            <a:endParaRPr lang="en-US" altLang="it-IT" sz="900" smtClean="0">
              <a:solidFill>
                <a:srgbClr val="000000"/>
              </a:solidFill>
            </a:endParaRPr>
          </a:p>
          <a:p>
            <a:pPr eaLnBrk="1" hangingPunct="1">
              <a:lnSpc>
                <a:spcPct val="90000"/>
              </a:lnSpc>
              <a:spcBef>
                <a:spcPts val="500"/>
              </a:spcBef>
              <a:spcAft>
                <a:spcPts val="500"/>
              </a:spcAft>
              <a:buFontTx/>
              <a:buChar char="•"/>
            </a:pPr>
            <a:r>
              <a:rPr lang="en-US" altLang="it-IT" sz="900" smtClean="0">
                <a:solidFill>
                  <a:srgbClr val="000000"/>
                </a:solidFill>
              </a:rPr>
              <a:t>Other geophysical methods, for example measuring different gravity, magnetic and electrical anomalies by air and (or) satellite can help to reconstruct shallow crustal features. </a:t>
            </a:r>
          </a:p>
          <a:p>
            <a:pPr eaLnBrk="1" hangingPunct="1">
              <a:lnSpc>
                <a:spcPct val="90000"/>
              </a:lnSpc>
              <a:spcBef>
                <a:spcPts val="500"/>
              </a:spcBef>
              <a:spcAft>
                <a:spcPts val="500"/>
              </a:spcAft>
              <a:buFontTx/>
              <a:buChar char="•"/>
            </a:pPr>
            <a:r>
              <a:rPr lang="en-US" altLang="it-IT" sz="900" smtClean="0">
                <a:solidFill>
                  <a:srgbClr val="000000"/>
                </a:solidFill>
              </a:rPr>
              <a:t>We can also go and examine rocks at and near the surface of the crust, through fieldwork, drilling boreholes and mining.</a:t>
            </a:r>
          </a:p>
        </p:txBody>
      </p:sp>
    </p:spTree>
    <p:extLst>
      <p:ext uri="{BB962C8B-B14F-4D97-AF65-F5344CB8AC3E}">
        <p14:creationId xmlns:p14="http://schemas.microsoft.com/office/powerpoint/2010/main" val="2671007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24FA83-D40D-4694-9611-3962B0621D53}" type="slidenum">
              <a:rPr lang="it-IT" altLang="it-IT" smtClean="0"/>
              <a:pPr>
                <a:spcBef>
                  <a:spcPct val="0"/>
                </a:spcBef>
              </a:pPr>
              <a:t>77</a:t>
            </a:fld>
            <a:endParaRPr lang="it-IT" altLang="it-IT"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616200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B6F5F5-5BE9-40C6-BE19-0C4C4ACF8E32}" type="slidenum">
              <a:rPr lang="it-IT" altLang="it-IT" smtClean="0"/>
              <a:pPr>
                <a:spcBef>
                  <a:spcPct val="0"/>
                </a:spcBef>
              </a:pPr>
              <a:t>78</a:t>
            </a:fld>
            <a:endParaRPr lang="it-IT" altLang="it-IT"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83789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4086CB-4E5A-4BCC-B09B-7E34D1B973F2}" type="slidenum">
              <a:rPr lang="it-IT" altLang="it-IT" smtClean="0"/>
              <a:pPr>
                <a:spcBef>
                  <a:spcPct val="0"/>
                </a:spcBef>
              </a:pPr>
              <a:t>17</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6366210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131850-0103-43D2-998C-5BCC0A72DC16}" type="slidenum">
              <a:rPr lang="it-IT" altLang="it-IT" smtClean="0"/>
              <a:pPr>
                <a:spcBef>
                  <a:spcPct val="0"/>
                </a:spcBef>
              </a:pPr>
              <a:t>79</a:t>
            </a:fld>
            <a:endParaRPr lang="it-IT" altLang="it-IT"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92449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97E44A-70D5-4A47-8A9C-6FEEF3CD7BA6}" type="slidenum">
              <a:rPr lang="it-IT" altLang="it-IT" smtClean="0"/>
              <a:pPr>
                <a:spcBef>
                  <a:spcPct val="0"/>
                </a:spcBef>
              </a:pPr>
              <a:t>80</a:t>
            </a:fld>
            <a:endParaRPr lang="it-IT" altLang="it-IT"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108644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CC3D0B-1156-41E6-A443-71EA61BCC850}" type="slidenum">
              <a:rPr lang="it-IT" altLang="it-IT" smtClean="0"/>
              <a:pPr>
                <a:spcBef>
                  <a:spcPct val="0"/>
                </a:spcBef>
              </a:pPr>
              <a:t>81</a:t>
            </a:fld>
            <a:endParaRPr lang="it-IT" altLang="it-IT"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6567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0321B-80FB-41B3-B3A3-60388EEA7A0D}" type="slidenum">
              <a:rPr lang="it-IT" altLang="it-IT" smtClean="0"/>
              <a:pPr>
                <a:spcBef>
                  <a:spcPct val="0"/>
                </a:spcBef>
              </a:pPr>
              <a:t>82</a:t>
            </a:fld>
            <a:endParaRPr lang="it-IT" altLang="it-IT"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341884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09C36C-43CA-464F-9973-B3830806EB73}" type="slidenum">
              <a:rPr lang="it-IT" altLang="it-IT" smtClean="0"/>
              <a:pPr>
                <a:spcBef>
                  <a:spcPct val="0"/>
                </a:spcBef>
              </a:pPr>
              <a:t>83</a:t>
            </a:fld>
            <a:endParaRPr lang="it-IT" altLang="it-IT"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517362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EB595D-AE59-4EA0-88F4-515786BB7EF1}" type="slidenum">
              <a:rPr lang="it-IT" altLang="it-IT" smtClean="0"/>
              <a:pPr>
                <a:spcBef>
                  <a:spcPct val="0"/>
                </a:spcBef>
              </a:pPr>
              <a:t>84</a:t>
            </a:fld>
            <a:endParaRPr lang="it-IT" altLang="it-IT"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37717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61EC73-C307-4CFF-9999-1BDB32609AC4}" type="slidenum">
              <a:rPr lang="it-IT" altLang="it-IT" smtClean="0"/>
              <a:pPr>
                <a:spcBef>
                  <a:spcPct val="0"/>
                </a:spcBef>
              </a:pPr>
              <a:t>86</a:t>
            </a:fld>
            <a:endParaRPr lang="it-IT" altLang="it-IT"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816115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4A7281-1D63-4D78-B397-A34149F4EFB3}" type="slidenum">
              <a:rPr lang="it-IT" altLang="it-IT" smtClean="0"/>
              <a:pPr>
                <a:spcBef>
                  <a:spcPct val="0"/>
                </a:spcBef>
              </a:pPr>
              <a:t>87</a:t>
            </a:fld>
            <a:endParaRPr lang="it-IT" altLang="it-IT"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098816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D559F7-E430-43A5-B28A-D0281DD093C3}" type="slidenum">
              <a:rPr lang="it-IT" altLang="it-IT" smtClean="0"/>
              <a:pPr>
                <a:spcBef>
                  <a:spcPct val="0"/>
                </a:spcBef>
              </a:pPr>
              <a:t>89</a:t>
            </a:fld>
            <a:endParaRPr lang="it-IT" altLang="it-IT"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6988968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FF262F-D23E-4CE5-8A84-E4CE339B7ADD}" type="slidenum">
              <a:rPr lang="it-IT" altLang="it-IT" smtClean="0"/>
              <a:pPr>
                <a:spcBef>
                  <a:spcPct val="0"/>
                </a:spcBef>
              </a:pPr>
              <a:t>90</a:t>
            </a:fld>
            <a:endParaRPr lang="it-IT" altLang="it-IT"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90586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9BC66B-EE04-4BDF-ACF1-86E9B1AF1DD2}" type="slidenum">
              <a:rPr lang="it-IT" altLang="it-IT" smtClean="0"/>
              <a:pPr>
                <a:spcBef>
                  <a:spcPct val="0"/>
                </a:spcBef>
              </a:pPr>
              <a:t>18</a:t>
            </a:fld>
            <a:endParaRPr lang="it-IT" altLang="it-IT"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65935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19D63D-B97B-4134-B862-621CA4182CD5}" type="slidenum">
              <a:rPr lang="it-IT" altLang="it-IT" smtClean="0"/>
              <a:pPr>
                <a:spcBef>
                  <a:spcPct val="0"/>
                </a:spcBef>
              </a:pPr>
              <a:t>95</a:t>
            </a:fld>
            <a:endParaRPr lang="it-IT" altLang="it-IT"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313358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4E13E-A2EF-4CCA-B155-8BBF7077DD6E}" type="slidenum">
              <a:rPr lang="it-IT" altLang="it-IT" smtClean="0"/>
              <a:pPr>
                <a:spcBef>
                  <a:spcPct val="0"/>
                </a:spcBef>
              </a:pPr>
              <a:t>96</a:t>
            </a:fld>
            <a:endParaRPr lang="it-IT" altLang="it-IT"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790937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FE117-22DB-45A8-880D-BD42931E896C}" type="slidenum">
              <a:rPr lang="it-IT" altLang="it-IT" smtClean="0"/>
              <a:pPr>
                <a:spcBef>
                  <a:spcPct val="0"/>
                </a:spcBef>
              </a:pPr>
              <a:t>98</a:t>
            </a:fld>
            <a:endParaRPr lang="it-IT" altLang="it-IT" smtClean="0"/>
          </a:p>
        </p:txBody>
      </p:sp>
      <p:sp>
        <p:nvSpPr>
          <p:cNvPr id="1761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334C6E9-EA99-4C57-81DD-BE87FBD47A65}" type="slidenum">
              <a:rPr lang="en-US" altLang="it-IT" b="0"/>
              <a:pPr algn="r" eaLnBrk="1" hangingPunct="1">
                <a:spcBef>
                  <a:spcPct val="0"/>
                </a:spcBef>
              </a:pPr>
              <a:t>98</a:t>
            </a:fld>
            <a:endParaRPr lang="en-US" altLang="it-IT" b="0"/>
          </a:p>
        </p:txBody>
      </p:sp>
      <p:sp>
        <p:nvSpPr>
          <p:cNvPr id="176132" name="Text Box 2"/>
          <p:cNvSpPr>
            <a:spLocks noGrp="1" noRot="1" noChangeAspect="1" noChangeArrowheads="1" noTextEdit="1"/>
          </p:cNvSpPr>
          <p:nvPr>
            <p:ph type="sldImg"/>
          </p:nvPr>
        </p:nvSpPr>
        <p:spPr>
          <a:xfrm>
            <a:off x="1150938" y="682625"/>
            <a:ext cx="4556125" cy="3416300"/>
          </a:xfrm>
          <a:ln/>
        </p:spPr>
      </p:sp>
      <p:sp>
        <p:nvSpPr>
          <p:cNvPr id="176133" name="Text Box 3"/>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smtClean="0"/>
          </a:p>
        </p:txBody>
      </p:sp>
    </p:spTree>
    <p:extLst>
      <p:ext uri="{BB962C8B-B14F-4D97-AF65-F5344CB8AC3E}">
        <p14:creationId xmlns:p14="http://schemas.microsoft.com/office/powerpoint/2010/main" val="628162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07115F-BC67-4964-A7CC-525EFB047009}" type="slidenum">
              <a:rPr lang="it-IT" altLang="it-IT" smtClean="0"/>
              <a:pPr>
                <a:spcBef>
                  <a:spcPct val="0"/>
                </a:spcBef>
              </a:pPr>
              <a:t>99</a:t>
            </a:fld>
            <a:endParaRPr lang="it-IT" altLang="it-IT" smtClean="0"/>
          </a:p>
        </p:txBody>
      </p:sp>
      <p:sp>
        <p:nvSpPr>
          <p:cNvPr id="178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FD140B9-AC09-4DC8-8350-08BB8D2FC896}" type="slidenum">
              <a:rPr lang="en-US" altLang="it-IT" b="0"/>
              <a:pPr algn="r" eaLnBrk="1" hangingPunct="1">
                <a:spcBef>
                  <a:spcPct val="0"/>
                </a:spcBef>
              </a:pPr>
              <a:t>99</a:t>
            </a:fld>
            <a:endParaRPr lang="en-US" altLang="it-IT" b="0"/>
          </a:p>
        </p:txBody>
      </p:sp>
      <p:sp>
        <p:nvSpPr>
          <p:cNvPr id="178180" name="Text Box 2"/>
          <p:cNvSpPr>
            <a:spLocks noGrp="1" noRot="1" noChangeAspect="1" noChangeArrowheads="1" noTextEdit="1"/>
          </p:cNvSpPr>
          <p:nvPr>
            <p:ph type="sldImg"/>
          </p:nvPr>
        </p:nvSpPr>
        <p:spPr>
          <a:xfrm>
            <a:off x="1150938" y="682625"/>
            <a:ext cx="4556125" cy="3416300"/>
          </a:xfrm>
          <a:ln/>
        </p:spPr>
      </p:sp>
      <p:sp>
        <p:nvSpPr>
          <p:cNvPr id="178181" name="Text Box 3"/>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smtClean="0"/>
          </a:p>
        </p:txBody>
      </p:sp>
    </p:spTree>
    <p:extLst>
      <p:ext uri="{BB962C8B-B14F-4D97-AF65-F5344CB8AC3E}">
        <p14:creationId xmlns:p14="http://schemas.microsoft.com/office/powerpoint/2010/main" val="3012295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E32231-55A3-459A-A4B6-68A779D408E6}" type="slidenum">
              <a:rPr lang="it-IT" altLang="it-IT" smtClean="0"/>
              <a:pPr>
                <a:spcBef>
                  <a:spcPct val="0"/>
                </a:spcBef>
              </a:pPr>
              <a:t>100</a:t>
            </a:fld>
            <a:endParaRPr lang="it-IT" altLang="it-IT" smtClean="0"/>
          </a:p>
        </p:txBody>
      </p:sp>
      <p:sp>
        <p:nvSpPr>
          <p:cNvPr id="1802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9D8B5BB-29D3-4623-A854-A2C257333208}" type="slidenum">
              <a:rPr lang="en-US" altLang="it-IT" b="0"/>
              <a:pPr algn="r" eaLnBrk="1" hangingPunct="1">
                <a:spcBef>
                  <a:spcPct val="0"/>
                </a:spcBef>
              </a:pPr>
              <a:t>100</a:t>
            </a:fld>
            <a:endParaRPr lang="en-US" altLang="it-IT" b="0"/>
          </a:p>
        </p:txBody>
      </p:sp>
      <p:sp>
        <p:nvSpPr>
          <p:cNvPr id="180228" name="Text Box 2"/>
          <p:cNvSpPr>
            <a:spLocks noGrp="1" noRot="1" noChangeAspect="1" noChangeArrowheads="1" noTextEdit="1"/>
          </p:cNvSpPr>
          <p:nvPr>
            <p:ph type="sldImg"/>
          </p:nvPr>
        </p:nvSpPr>
        <p:spPr>
          <a:xfrm>
            <a:off x="1150938" y="682625"/>
            <a:ext cx="4556125" cy="3416300"/>
          </a:xfrm>
          <a:ln/>
        </p:spPr>
      </p:sp>
      <p:sp>
        <p:nvSpPr>
          <p:cNvPr id="180229" name="Text Box 3"/>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smtClean="0"/>
          </a:p>
        </p:txBody>
      </p:sp>
    </p:spTree>
    <p:extLst>
      <p:ext uri="{BB962C8B-B14F-4D97-AF65-F5344CB8AC3E}">
        <p14:creationId xmlns:p14="http://schemas.microsoft.com/office/powerpoint/2010/main" val="3776041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61E691-00AD-4862-909C-E2A77F9F0E86}" type="slidenum">
              <a:rPr lang="it-IT" altLang="it-IT" smtClean="0"/>
              <a:pPr>
                <a:spcBef>
                  <a:spcPct val="0"/>
                </a:spcBef>
              </a:pPr>
              <a:t>101</a:t>
            </a:fld>
            <a:endParaRPr lang="it-IT" altLang="it-IT" smtClean="0"/>
          </a:p>
        </p:txBody>
      </p:sp>
      <p:sp>
        <p:nvSpPr>
          <p:cNvPr id="1822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A883130-F777-4276-9DDF-918AD36AD835}" type="slidenum">
              <a:rPr lang="en-US" altLang="it-IT" b="0"/>
              <a:pPr algn="r" eaLnBrk="1" hangingPunct="1">
                <a:spcBef>
                  <a:spcPct val="0"/>
                </a:spcBef>
              </a:pPr>
              <a:t>101</a:t>
            </a:fld>
            <a:endParaRPr lang="en-US" altLang="it-IT" b="0"/>
          </a:p>
        </p:txBody>
      </p:sp>
      <p:sp>
        <p:nvSpPr>
          <p:cNvPr id="182276" name="Rectangle 1026"/>
          <p:cNvSpPr>
            <a:spLocks noGrp="1" noRot="1" noChangeAspect="1" noChangeArrowheads="1" noTextEdit="1"/>
          </p:cNvSpPr>
          <p:nvPr>
            <p:ph type="sldImg"/>
          </p:nvPr>
        </p:nvSpPr>
        <p:spPr>
          <a:ln/>
        </p:spPr>
      </p:sp>
      <p:sp>
        <p:nvSpPr>
          <p:cNvPr id="182277"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lstStyle/>
          <a:p>
            <a:pPr eaLnBrk="1" hangingPunct="1"/>
            <a:endParaRPr lang="it-IT" altLang="it-IT" smtClean="0"/>
          </a:p>
        </p:txBody>
      </p:sp>
    </p:spTree>
    <p:extLst>
      <p:ext uri="{BB962C8B-B14F-4D97-AF65-F5344CB8AC3E}">
        <p14:creationId xmlns:p14="http://schemas.microsoft.com/office/powerpoint/2010/main" val="3395817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0BAF8C-F925-49BF-9BCC-AD838B5731F9}" type="slidenum">
              <a:rPr lang="it-IT" altLang="it-IT" smtClean="0"/>
              <a:pPr>
                <a:spcBef>
                  <a:spcPct val="0"/>
                </a:spcBef>
              </a:pPr>
              <a:t>102</a:t>
            </a:fld>
            <a:endParaRPr lang="it-IT" altLang="it-IT"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807899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26D90A-7E51-4E36-9886-CCF6A0273AB7}" type="slidenum">
              <a:rPr lang="it-IT" altLang="it-IT" smtClean="0"/>
              <a:pPr>
                <a:spcBef>
                  <a:spcPct val="0"/>
                </a:spcBef>
              </a:pPr>
              <a:t>104</a:t>
            </a:fld>
            <a:endParaRPr lang="it-IT" altLang="it-IT"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27397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764F6-8F8D-4E16-96E7-27F684F806DB}" type="slidenum">
              <a:rPr lang="it-IT" altLang="it-IT" smtClean="0"/>
              <a:pPr>
                <a:spcBef>
                  <a:spcPct val="0"/>
                </a:spcBef>
              </a:pPr>
              <a:t>106</a:t>
            </a:fld>
            <a:endParaRPr lang="it-IT" altLang="it-IT" smtClean="0"/>
          </a:p>
        </p:txBody>
      </p:sp>
      <p:sp>
        <p:nvSpPr>
          <p:cNvPr id="190467" name="Rectangle 2"/>
          <p:cNvSpPr>
            <a:spLocks noGrp="1" noRot="1" noChangeAspect="1" noChangeArrowheads="1" noTextEdit="1"/>
          </p:cNvSpPr>
          <p:nvPr>
            <p:ph type="sldImg"/>
          </p:nvPr>
        </p:nvSpPr>
        <p:spPr>
          <a:xfrm>
            <a:off x="1397000" y="876300"/>
            <a:ext cx="4064000" cy="3048000"/>
          </a:xfrm>
          <a:ln w="12699"/>
        </p:spPr>
      </p:sp>
      <p:sp>
        <p:nvSpPr>
          <p:cNvPr id="1904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it-IT" altLang="it-IT" smtClean="0"/>
          </a:p>
        </p:txBody>
      </p:sp>
    </p:spTree>
    <p:extLst>
      <p:ext uri="{BB962C8B-B14F-4D97-AF65-F5344CB8AC3E}">
        <p14:creationId xmlns:p14="http://schemas.microsoft.com/office/powerpoint/2010/main" val="20022130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B1F6D4-C69C-438B-B4F5-8FE0308C7400}" type="slidenum">
              <a:rPr lang="it-IT" altLang="it-IT" smtClean="0"/>
              <a:pPr>
                <a:spcBef>
                  <a:spcPct val="0"/>
                </a:spcBef>
              </a:pPr>
              <a:t>108</a:t>
            </a:fld>
            <a:endParaRPr lang="it-IT" altLang="it-IT"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mtClean="0"/>
              <a:t>Ocean Ridges: This map shows the age of the oceanic crust. The red colouring shows the youngest ages, whilst the dark blue shows the oldest ages (around 200 million years old). </a:t>
            </a:r>
          </a:p>
          <a:p>
            <a:pPr eaLnBrk="1" hangingPunct="1"/>
            <a:r>
              <a:rPr lang="en-US" altLang="it-IT" smtClean="0"/>
              <a:t>Presenter ask: Where are the Ocean Ridges located? I.e. where are the divergent boundaries?</a:t>
            </a:r>
          </a:p>
          <a:p>
            <a:pPr eaLnBrk="1" hangingPunct="1"/>
            <a:endParaRPr lang="en-US" altLang="it-IT" smtClean="0"/>
          </a:p>
          <a:p>
            <a:pPr eaLnBrk="1" hangingPunct="1"/>
            <a:r>
              <a:rPr lang="en-US" altLang="it-IT" smtClean="0"/>
              <a:t>Answer: The divergent boundaries are where the plates are pulling apart and new material is being produced. Therefore the Ocean ridges are in the middle of the red areas (the boundaries are in fact shown on the map). We can see a progression of the oceanic crust getting older away from the ocean ridges (like a conveyer belt).</a:t>
            </a:r>
          </a:p>
          <a:p>
            <a:pPr eaLnBrk="1" hangingPunct="1"/>
            <a:endParaRPr lang="en-US" altLang="it-IT" smtClean="0"/>
          </a:p>
          <a:p>
            <a:pPr eaLnBrk="1" hangingPunct="1"/>
            <a:r>
              <a:rPr lang="en-US" altLang="it-IT" smtClean="0"/>
              <a:t>Presenter: Before moving on to the next slide, point out Iceland. The divergent boundary runs straight through Iceland….</a:t>
            </a:r>
          </a:p>
        </p:txBody>
      </p:sp>
    </p:spTree>
    <p:extLst>
      <p:ext uri="{BB962C8B-B14F-4D97-AF65-F5344CB8AC3E}">
        <p14:creationId xmlns:p14="http://schemas.microsoft.com/office/powerpoint/2010/main" val="45867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7B4AC3-35F5-46C1-A577-06BD9946DB9A}" type="slidenum">
              <a:rPr lang="it-IT" altLang="it-IT" smtClean="0"/>
              <a:pPr>
                <a:spcBef>
                  <a:spcPct val="0"/>
                </a:spcBef>
              </a:pPr>
              <a:t>19</a:t>
            </a:fld>
            <a:endParaRPr lang="it-IT" altLang="it-IT"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79325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B3D87-EB33-4D4E-BBF7-907A17C54868}" type="slidenum">
              <a:rPr lang="it-IT" altLang="it-IT" smtClean="0"/>
              <a:pPr>
                <a:spcBef>
                  <a:spcPct val="0"/>
                </a:spcBef>
              </a:pPr>
              <a:t>110</a:t>
            </a:fld>
            <a:endParaRPr lang="it-IT" altLang="it-IT" smtClean="0"/>
          </a:p>
        </p:txBody>
      </p:sp>
      <p:sp>
        <p:nvSpPr>
          <p:cNvPr id="196611" name="Rectangle 2"/>
          <p:cNvSpPr>
            <a:spLocks noGrp="1" noRot="1" noChangeAspect="1" noChangeArrowheads="1" noTextEdit="1"/>
          </p:cNvSpPr>
          <p:nvPr>
            <p:ph type="sldImg"/>
          </p:nvPr>
        </p:nvSpPr>
        <p:spPr>
          <a:xfrm>
            <a:off x="1397000" y="876300"/>
            <a:ext cx="4064000" cy="3048000"/>
          </a:xfrm>
          <a:ln w="12699"/>
        </p:spPr>
      </p:sp>
      <p:sp>
        <p:nvSpPr>
          <p:cNvPr id="1966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it-IT" altLang="it-IT" smtClean="0"/>
          </a:p>
        </p:txBody>
      </p:sp>
    </p:spTree>
    <p:extLst>
      <p:ext uri="{BB962C8B-B14F-4D97-AF65-F5344CB8AC3E}">
        <p14:creationId xmlns:p14="http://schemas.microsoft.com/office/powerpoint/2010/main" val="1752086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10B31B-8A26-4537-9CCB-503BACF42CD7}" type="slidenum">
              <a:rPr lang="it-IT" altLang="it-IT" smtClean="0"/>
              <a:pPr>
                <a:spcBef>
                  <a:spcPct val="0"/>
                </a:spcBef>
              </a:pPr>
              <a:t>116</a:t>
            </a:fld>
            <a:endParaRPr lang="it-IT" altLang="it-IT"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151177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1063DC-099E-47FA-871A-EB1EFD4A4EE1}" type="slidenum">
              <a:rPr lang="it-IT" altLang="it-IT" smtClean="0"/>
              <a:pPr>
                <a:spcBef>
                  <a:spcPct val="0"/>
                </a:spcBef>
              </a:pPr>
              <a:t>122</a:t>
            </a:fld>
            <a:endParaRPr lang="it-IT" altLang="it-IT"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876010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AEF4F2-C3B8-4DF3-9EFE-37DB0837C9DA}" type="slidenum">
              <a:rPr lang="it-IT" altLang="it-IT" smtClean="0"/>
              <a:pPr>
                <a:spcBef>
                  <a:spcPct val="0"/>
                </a:spcBef>
              </a:pPr>
              <a:t>124</a:t>
            </a:fld>
            <a:endParaRPr lang="it-IT" altLang="it-IT"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mtClean="0"/>
              <a:t>This map summarises all the known plate boundaries on Earth, showing whether they are divergent, convergent or transform boundaries.</a:t>
            </a:r>
          </a:p>
        </p:txBody>
      </p:sp>
    </p:spTree>
    <p:extLst>
      <p:ext uri="{BB962C8B-B14F-4D97-AF65-F5344CB8AC3E}">
        <p14:creationId xmlns:p14="http://schemas.microsoft.com/office/powerpoint/2010/main" val="499228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EF21D8-942D-41A3-B0C3-1E1EA8FFA61B}" type="slidenum">
              <a:rPr lang="it-IT" altLang="it-IT" smtClean="0"/>
              <a:pPr>
                <a:spcBef>
                  <a:spcPct val="0"/>
                </a:spcBef>
              </a:pPr>
              <a:t>125</a:t>
            </a:fld>
            <a:endParaRPr lang="it-IT" altLang="it-IT"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it-IT" smtClean="0"/>
              <a:t>Volcanoes can be formed in three ways: </a:t>
            </a:r>
          </a:p>
          <a:p>
            <a:pPr marL="228600" indent="-228600" eaLnBrk="1" hangingPunct="1">
              <a:buFontTx/>
              <a:buAutoNum type="arabicPeriod"/>
            </a:pPr>
            <a:r>
              <a:rPr lang="en-US" altLang="it-IT" smtClean="0"/>
              <a:t> Via subduction. The subducting slab dehydrates to form new melt that will rise through the crust to be erupted at the surface.</a:t>
            </a:r>
          </a:p>
          <a:p>
            <a:pPr marL="228600" indent="-228600" eaLnBrk="1" hangingPunct="1">
              <a:buFontTx/>
              <a:buAutoNum type="arabicPeriod"/>
            </a:pPr>
            <a:r>
              <a:rPr lang="en-US" altLang="it-IT" smtClean="0"/>
              <a:t> Via rifting. When two plates pull apart magma rises, producing volcanic eruptions at the surface.</a:t>
            </a:r>
          </a:p>
          <a:p>
            <a:pPr marL="228600" indent="-228600" eaLnBrk="1" hangingPunct="1">
              <a:buFontTx/>
              <a:buAutoNum type="arabicPeriod"/>
            </a:pPr>
            <a:r>
              <a:rPr lang="en-US" altLang="it-IT" smtClean="0"/>
              <a:t> At “Hotspots”….hotspot do not necessarily occur along a plate boundary. So hotspot volcanoes can form in the middle of tectonic plates….Click for example.</a:t>
            </a:r>
          </a:p>
        </p:txBody>
      </p:sp>
    </p:spTree>
    <p:extLst>
      <p:ext uri="{BB962C8B-B14F-4D97-AF65-F5344CB8AC3E}">
        <p14:creationId xmlns:p14="http://schemas.microsoft.com/office/powerpoint/2010/main" val="28201983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4F18C3-7558-439C-B172-63BB5D8E5BAE}" type="slidenum">
              <a:rPr lang="it-IT" altLang="it-IT" smtClean="0"/>
              <a:pPr>
                <a:spcBef>
                  <a:spcPct val="0"/>
                </a:spcBef>
              </a:pPr>
              <a:t>126</a:t>
            </a:fld>
            <a:endParaRPr lang="it-IT" altLang="it-IT"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mtClean="0"/>
              <a:t>Firstly, what are hotspot volcanoes and how do they form?</a:t>
            </a:r>
          </a:p>
          <a:p>
            <a:pPr eaLnBrk="1" hangingPunct="1"/>
            <a:endParaRPr lang="en-US" altLang="it-IT" smtClean="0"/>
          </a:p>
          <a:p>
            <a:pPr eaLnBrk="1" hangingPunct="1">
              <a:buFontTx/>
              <a:buChar char="•"/>
            </a:pPr>
            <a:r>
              <a:rPr lang="en-US" altLang="it-IT" smtClean="0">
                <a:latin typeface="Helvetica" panose="020B0604020202020204" pitchFamily="34" charset="0"/>
              </a:rPr>
              <a:t> A </a:t>
            </a:r>
            <a:r>
              <a:rPr lang="en-US" altLang="it-IT" b="1" smtClean="0"/>
              <a:t>hotspot</a:t>
            </a:r>
            <a:r>
              <a:rPr lang="en-US" altLang="it-IT" smtClean="0">
                <a:latin typeface="Helvetica" panose="020B0604020202020204" pitchFamily="34" charset="0"/>
              </a:rPr>
              <a:t> is a location on the Earth's surface that has experienced active volcanism for a long period of time.</a:t>
            </a:r>
          </a:p>
          <a:p>
            <a:pPr eaLnBrk="1" hangingPunct="1">
              <a:buFontTx/>
              <a:buChar char="•"/>
            </a:pPr>
            <a:r>
              <a:rPr lang="en-US" altLang="it-IT" smtClean="0">
                <a:latin typeface="Helvetica" panose="020B0604020202020204" pitchFamily="34" charset="0"/>
              </a:rPr>
              <a:t>The source of this volcanism is a mantle plume of hot mantle material rising up from near the core-mantle boundary through the crust to the surface (see left diagram).</a:t>
            </a:r>
          </a:p>
          <a:p>
            <a:pPr eaLnBrk="1" hangingPunct="1">
              <a:buFontTx/>
              <a:buChar char="•"/>
            </a:pPr>
            <a:r>
              <a:rPr lang="en-US" altLang="it-IT" smtClean="0">
                <a:latin typeface="Helvetica" panose="020B0604020202020204" pitchFamily="34" charset="0"/>
              </a:rPr>
              <a:t>A mantle plume may rise at any location in the mantle, and this is why hotspot volcanoes are independent from tectonic plate boundaries.</a:t>
            </a:r>
          </a:p>
          <a:p>
            <a:pPr eaLnBrk="1" hangingPunct="1">
              <a:buFontTx/>
              <a:buChar char="•"/>
            </a:pPr>
            <a:endParaRPr lang="en-US" altLang="it-IT" smtClean="0">
              <a:latin typeface="Helvetica" panose="020B0604020202020204" pitchFamily="34" charset="0"/>
            </a:endParaRPr>
          </a:p>
          <a:p>
            <a:pPr eaLnBrk="1" hangingPunct="1">
              <a:buFontTx/>
              <a:buChar char="•"/>
            </a:pPr>
            <a:r>
              <a:rPr lang="en-US" altLang="it-IT" smtClean="0">
                <a:latin typeface="Helvetica" panose="020B0604020202020204" pitchFamily="34" charset="0"/>
              </a:rPr>
              <a:t>The Hawaiian island chain are an example of hotspot volcanoes (see right photograph).</a:t>
            </a:r>
          </a:p>
        </p:txBody>
      </p:sp>
    </p:spTree>
    <p:extLst>
      <p:ext uri="{BB962C8B-B14F-4D97-AF65-F5344CB8AC3E}">
        <p14:creationId xmlns:p14="http://schemas.microsoft.com/office/powerpoint/2010/main" val="33436766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024D87-2118-4C9E-8E88-CFAEBB7B214C}" type="slidenum">
              <a:rPr lang="it-IT" altLang="it-IT" smtClean="0"/>
              <a:pPr>
                <a:spcBef>
                  <a:spcPct val="0"/>
                </a:spcBef>
              </a:pPr>
              <a:t>127</a:t>
            </a:fld>
            <a:endParaRPr lang="it-IT" altLang="it-IT"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mtClean="0"/>
              <a:t>Hotspot’s commonly form volcanic island chains (like the Hawaiian islands). These result from the slow movement of a tectonic plate over a FIXED hotspot.</a:t>
            </a:r>
          </a:p>
          <a:p>
            <a:pPr eaLnBrk="1" hangingPunct="1"/>
            <a:r>
              <a:rPr lang="en-US" altLang="it-IT" smtClean="0"/>
              <a:t>Persistent volcanic activity at a hotspot will create new islands as the plate moves the position of the “old” volcanic island from over the hotspot.</a:t>
            </a:r>
          </a:p>
          <a:p>
            <a:pPr eaLnBrk="1" hangingPunct="1"/>
            <a:r>
              <a:rPr lang="en-US" altLang="it-IT" smtClean="0"/>
              <a:t>Therefore at one end of the island chain you see the youngest, most active volcanic islands (directly over the hotspot) and along the island chain the extinct volcanoes become older and more eroded (see diagram).</a:t>
            </a:r>
          </a:p>
          <a:p>
            <a:pPr eaLnBrk="1" hangingPunct="1"/>
            <a:endParaRPr lang="en-US" altLang="it-IT" smtClean="0"/>
          </a:p>
          <a:p>
            <a:pPr eaLnBrk="1" hangingPunct="1"/>
            <a:r>
              <a:rPr lang="en-US" altLang="it-IT" smtClean="0"/>
              <a:t>This way geologists can use hotspot volcano chains to track the movement of the tectonic plate through time.</a:t>
            </a:r>
          </a:p>
          <a:p>
            <a:pPr eaLnBrk="1" hangingPunct="1"/>
            <a:endParaRPr lang="en-US" altLang="it-IT" smtClean="0">
              <a:latin typeface="Helvetica" panose="020B0604020202020204" pitchFamily="34" charset="0"/>
            </a:endParaRPr>
          </a:p>
        </p:txBody>
      </p:sp>
    </p:spTree>
    <p:extLst>
      <p:ext uri="{BB962C8B-B14F-4D97-AF65-F5344CB8AC3E}">
        <p14:creationId xmlns:p14="http://schemas.microsoft.com/office/powerpoint/2010/main" val="3079100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A5389C-D521-4344-8811-EB4203BC0F10}" type="slidenum">
              <a:rPr lang="it-IT" altLang="it-IT" smtClean="0"/>
              <a:pPr>
                <a:spcBef>
                  <a:spcPct val="0"/>
                </a:spcBef>
              </a:pPr>
              <a:t>128</a:t>
            </a:fld>
            <a:endParaRPr lang="it-IT" altLang="it-IT"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87545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7F6835-2E52-458B-9290-E44DE1B3136B}" type="slidenum">
              <a:rPr lang="it-IT" altLang="it-IT" smtClean="0"/>
              <a:pPr>
                <a:spcBef>
                  <a:spcPct val="0"/>
                </a:spcBef>
              </a:pPr>
              <a:t>129</a:t>
            </a:fld>
            <a:endParaRPr lang="it-IT" altLang="it-IT"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353873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AC390B-0EDA-4D09-B827-5152BADFA08A}" type="slidenum">
              <a:rPr lang="it-IT" altLang="it-IT" smtClean="0"/>
              <a:pPr>
                <a:spcBef>
                  <a:spcPct val="0"/>
                </a:spcBef>
              </a:pPr>
              <a:t>130</a:t>
            </a:fld>
            <a:endParaRPr lang="it-IT" altLang="it-IT"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8324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6EF50C-3BA2-422B-A0CC-411A2CB90379}" type="slidenum">
              <a:rPr lang="it-IT" altLang="it-IT" smtClean="0"/>
              <a:pPr>
                <a:spcBef>
                  <a:spcPct val="0"/>
                </a:spcBef>
              </a:pPr>
              <a:t>20</a:t>
            </a:fld>
            <a:endParaRPr lang="it-IT" altLang="it-IT"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51671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6C122D-C8A0-4B0F-8138-E759A50BEC66}" type="slidenum">
              <a:rPr lang="it-IT" altLang="it-IT" smtClean="0"/>
              <a:pPr>
                <a:spcBef>
                  <a:spcPct val="0"/>
                </a:spcBef>
              </a:pPr>
              <a:t>131</a:t>
            </a:fld>
            <a:endParaRPr lang="it-IT" altLang="it-IT"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796737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D2C0B2-0A45-4646-B8B5-9F1B5D1EF2F0}" type="slidenum">
              <a:rPr lang="it-IT" altLang="it-IT" smtClean="0"/>
              <a:pPr>
                <a:spcBef>
                  <a:spcPct val="0"/>
                </a:spcBef>
              </a:pPr>
              <a:t>132</a:t>
            </a:fld>
            <a:endParaRPr lang="it-IT" altLang="it-IT"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428021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2C5C0D-479B-45EF-949D-82869674714F}" type="slidenum">
              <a:rPr lang="it-IT" altLang="it-IT" smtClean="0"/>
              <a:pPr>
                <a:spcBef>
                  <a:spcPct val="0"/>
                </a:spcBef>
              </a:pPr>
              <a:t>133</a:t>
            </a:fld>
            <a:endParaRPr lang="it-IT" altLang="it-IT"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2500999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AB32DC-0ABA-4472-A447-01B16F289AB6}" type="slidenum">
              <a:rPr lang="it-IT" altLang="it-IT" smtClean="0"/>
              <a:pPr>
                <a:spcBef>
                  <a:spcPct val="0"/>
                </a:spcBef>
              </a:pPr>
              <a:t>134</a:t>
            </a:fld>
            <a:endParaRPr lang="it-IT" altLang="it-IT"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164409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4844E4-DFD9-4FDB-A506-B44589A0D2CF}" type="slidenum">
              <a:rPr lang="it-IT" altLang="it-IT" smtClean="0"/>
              <a:pPr>
                <a:spcBef>
                  <a:spcPct val="0"/>
                </a:spcBef>
              </a:pPr>
              <a:t>135</a:t>
            </a:fld>
            <a:endParaRPr lang="it-IT" altLang="it-IT"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9500775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1258C6-441D-47D0-840F-4A71F48F04B6}" type="slidenum">
              <a:rPr lang="it-IT" altLang="it-IT" smtClean="0"/>
              <a:pPr>
                <a:spcBef>
                  <a:spcPct val="0"/>
                </a:spcBef>
              </a:pPr>
              <a:t>136</a:t>
            </a:fld>
            <a:endParaRPr lang="it-IT" altLang="it-IT"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613525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D88726-1785-43A1-B345-835DCA334ECA}" type="slidenum">
              <a:rPr lang="it-IT" altLang="it-IT" smtClean="0"/>
              <a:pPr>
                <a:spcBef>
                  <a:spcPct val="0"/>
                </a:spcBef>
              </a:pPr>
              <a:t>137</a:t>
            </a:fld>
            <a:endParaRPr lang="it-IT" altLang="it-IT"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4495419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912D48-4291-4811-BAF5-9175B1541C55}" type="slidenum">
              <a:rPr lang="it-IT" altLang="it-IT" smtClean="0"/>
              <a:pPr>
                <a:spcBef>
                  <a:spcPct val="0"/>
                </a:spcBef>
              </a:pPr>
              <a:t>138</a:t>
            </a:fld>
            <a:endParaRPr lang="it-IT" altLang="it-IT"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616628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270707-8A8B-43F1-B1CA-190D85AE528C}" type="slidenum">
              <a:rPr lang="it-IT" altLang="it-IT" smtClean="0"/>
              <a:pPr>
                <a:spcBef>
                  <a:spcPct val="0"/>
                </a:spcBef>
              </a:pPr>
              <a:t>139</a:t>
            </a:fld>
            <a:endParaRPr lang="it-IT" altLang="it-IT"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15145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55AAA-ABC7-4303-9CDF-1B1BA8481C0A}" type="slidenum">
              <a:rPr lang="it-IT" altLang="it-IT" smtClean="0"/>
              <a:pPr>
                <a:spcBef>
                  <a:spcPct val="0"/>
                </a:spcBef>
              </a:pPr>
              <a:t>140</a:t>
            </a:fld>
            <a:endParaRPr lang="it-IT" altLang="it-IT"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79014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p:cNvSpPr>
            <a:spLocks noGrp="1" noChangeArrowheads="1"/>
          </p:cNvSpPr>
          <p:nvPr>
            <p:ph type="sldNum" sz="quarter" idx="12"/>
          </p:nvPr>
        </p:nvSpPr>
        <p:spPr>
          <a:ln/>
        </p:spPr>
        <p:txBody>
          <a:bodyPr/>
          <a:lstStyle>
            <a:lvl1pPr>
              <a:defRPr/>
            </a:lvl1pPr>
          </a:lstStyle>
          <a:p>
            <a:pPr>
              <a:defRPr/>
            </a:pPr>
            <a:fld id="{A31B0C32-073F-4390-A32C-17E8403A6AD1}" type="slidenum">
              <a:rPr lang="en-US" altLang="it-IT"/>
              <a:pPr>
                <a:defRPr/>
              </a:pPr>
              <a:t>‹#›</a:t>
            </a:fld>
            <a:endParaRPr lang="en-US" altLang="it-IT"/>
          </a:p>
        </p:txBody>
      </p:sp>
    </p:spTree>
    <p:extLst>
      <p:ext uri="{BB962C8B-B14F-4D97-AF65-F5344CB8AC3E}">
        <p14:creationId xmlns:p14="http://schemas.microsoft.com/office/powerpoint/2010/main" val="60935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p:cNvSpPr>
            <a:spLocks noGrp="1" noChangeArrowheads="1"/>
          </p:cNvSpPr>
          <p:nvPr>
            <p:ph type="sldNum" sz="quarter" idx="12"/>
          </p:nvPr>
        </p:nvSpPr>
        <p:spPr>
          <a:ln/>
        </p:spPr>
        <p:txBody>
          <a:bodyPr/>
          <a:lstStyle>
            <a:lvl1pPr>
              <a:defRPr/>
            </a:lvl1pPr>
          </a:lstStyle>
          <a:p>
            <a:pPr>
              <a:defRPr/>
            </a:pPr>
            <a:fld id="{4A919D72-CA79-4A79-9B84-26AAC905DE0E}" type="slidenum">
              <a:rPr lang="en-US" altLang="it-IT"/>
              <a:pPr>
                <a:defRPr/>
              </a:pPr>
              <a:t>‹#›</a:t>
            </a:fld>
            <a:endParaRPr lang="en-US" altLang="it-IT"/>
          </a:p>
        </p:txBody>
      </p:sp>
    </p:spTree>
    <p:extLst>
      <p:ext uri="{BB962C8B-B14F-4D97-AF65-F5344CB8AC3E}">
        <p14:creationId xmlns:p14="http://schemas.microsoft.com/office/powerpoint/2010/main" val="308925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p:cNvSpPr>
            <a:spLocks noGrp="1" noChangeArrowheads="1"/>
          </p:cNvSpPr>
          <p:nvPr>
            <p:ph type="sldNum" sz="quarter" idx="12"/>
          </p:nvPr>
        </p:nvSpPr>
        <p:spPr>
          <a:ln/>
        </p:spPr>
        <p:txBody>
          <a:bodyPr/>
          <a:lstStyle>
            <a:lvl1pPr>
              <a:defRPr/>
            </a:lvl1pPr>
          </a:lstStyle>
          <a:p>
            <a:pPr>
              <a:defRPr/>
            </a:pPr>
            <a:fld id="{B21BEC21-0E73-45A8-872A-F34681953CFD}" type="slidenum">
              <a:rPr lang="en-US" altLang="it-IT"/>
              <a:pPr>
                <a:defRPr/>
              </a:pPr>
              <a:t>‹#›</a:t>
            </a:fld>
            <a:endParaRPr lang="en-US" altLang="it-IT"/>
          </a:p>
        </p:txBody>
      </p:sp>
    </p:spTree>
    <p:extLst>
      <p:ext uri="{BB962C8B-B14F-4D97-AF65-F5344CB8AC3E}">
        <p14:creationId xmlns:p14="http://schemas.microsoft.com/office/powerpoint/2010/main" val="428174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lipArt Placeholder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3CB571B3-3A37-41BD-8C44-8C96E63791D8}" type="slidenum">
              <a:rPr lang="en-US" altLang="it-IT"/>
              <a:pPr>
                <a:defRPr/>
              </a:pPr>
              <a:t>‹#›</a:t>
            </a:fld>
            <a:endParaRPr lang="en-US" altLang="it-IT"/>
          </a:p>
        </p:txBody>
      </p:sp>
    </p:spTree>
    <p:extLst>
      <p:ext uri="{BB962C8B-B14F-4D97-AF65-F5344CB8AC3E}">
        <p14:creationId xmlns:p14="http://schemas.microsoft.com/office/powerpoint/2010/main" val="457416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327BD77F-FA1A-470D-A06E-297E19E65F96}" type="slidenum">
              <a:rPr lang="en-US" altLang="it-IT"/>
              <a:pPr>
                <a:defRPr/>
              </a:pPr>
              <a:t>‹#›</a:t>
            </a:fld>
            <a:endParaRPr lang="en-US" altLang="it-IT"/>
          </a:p>
        </p:txBody>
      </p:sp>
    </p:spTree>
    <p:extLst>
      <p:ext uri="{BB962C8B-B14F-4D97-AF65-F5344CB8AC3E}">
        <p14:creationId xmlns:p14="http://schemas.microsoft.com/office/powerpoint/2010/main" val="86897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ClipArt Placeholder 2"/>
          <p:cNvSpPr>
            <a:spLocks noGrp="1"/>
          </p:cNvSpPr>
          <p:nvPr>
            <p:ph type="clipArt" sz="half" idx="1"/>
          </p:nvPr>
        </p:nvSpPr>
        <p:spPr>
          <a:xfrm>
            <a:off x="685800" y="1981200"/>
            <a:ext cx="3810000" cy="4114800"/>
          </a:xfrm>
        </p:spPr>
        <p:txBody>
          <a:bodyPr/>
          <a:lstStyle/>
          <a:p>
            <a:pPr lvl="0"/>
            <a:endParaRPr lang="it-IT"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6DC4AB03-C6D6-4438-91C5-B0E05B54C82B}" type="slidenum">
              <a:rPr lang="en-US" altLang="it-IT"/>
              <a:pPr>
                <a:defRPr/>
              </a:pPr>
              <a:t>‹#›</a:t>
            </a:fld>
            <a:endParaRPr lang="en-US" altLang="it-IT"/>
          </a:p>
        </p:txBody>
      </p:sp>
    </p:spTree>
    <p:extLst>
      <p:ext uri="{BB962C8B-B14F-4D97-AF65-F5344CB8AC3E}">
        <p14:creationId xmlns:p14="http://schemas.microsoft.com/office/powerpoint/2010/main" val="146182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p:cNvSpPr>
            <a:spLocks noGrp="1" noChangeArrowheads="1"/>
          </p:cNvSpPr>
          <p:nvPr>
            <p:ph type="sldNum" sz="quarter" idx="12"/>
          </p:nvPr>
        </p:nvSpPr>
        <p:spPr>
          <a:ln/>
        </p:spPr>
        <p:txBody>
          <a:bodyPr/>
          <a:lstStyle>
            <a:lvl1pPr>
              <a:defRPr/>
            </a:lvl1pPr>
          </a:lstStyle>
          <a:p>
            <a:pPr>
              <a:defRPr/>
            </a:pPr>
            <a:fld id="{76B4525D-5C71-4E9D-B3E0-5F60E75A34B3}" type="slidenum">
              <a:rPr lang="en-US" altLang="it-IT"/>
              <a:pPr>
                <a:defRPr/>
              </a:pPr>
              <a:t>‹#›</a:t>
            </a:fld>
            <a:endParaRPr lang="en-US" altLang="it-IT"/>
          </a:p>
        </p:txBody>
      </p:sp>
    </p:spTree>
    <p:extLst>
      <p:ext uri="{BB962C8B-B14F-4D97-AF65-F5344CB8AC3E}">
        <p14:creationId xmlns:p14="http://schemas.microsoft.com/office/powerpoint/2010/main" val="38153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p:cNvSpPr>
            <a:spLocks noGrp="1" noChangeArrowheads="1"/>
          </p:cNvSpPr>
          <p:nvPr>
            <p:ph type="sldNum" sz="quarter" idx="12"/>
          </p:nvPr>
        </p:nvSpPr>
        <p:spPr>
          <a:ln/>
        </p:spPr>
        <p:txBody>
          <a:bodyPr/>
          <a:lstStyle>
            <a:lvl1pPr>
              <a:defRPr/>
            </a:lvl1pPr>
          </a:lstStyle>
          <a:p>
            <a:pPr>
              <a:defRPr/>
            </a:pPr>
            <a:fld id="{DEF15582-2A08-4093-94F5-117FBEBE503D}" type="slidenum">
              <a:rPr lang="en-US" altLang="it-IT"/>
              <a:pPr>
                <a:defRPr/>
              </a:pPr>
              <a:t>‹#›</a:t>
            </a:fld>
            <a:endParaRPr lang="en-US" altLang="it-IT"/>
          </a:p>
        </p:txBody>
      </p:sp>
    </p:spTree>
    <p:extLst>
      <p:ext uri="{BB962C8B-B14F-4D97-AF65-F5344CB8AC3E}">
        <p14:creationId xmlns:p14="http://schemas.microsoft.com/office/powerpoint/2010/main" val="259242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7ACFAB14-BC8A-4EE4-BE18-CD409A5CCE0B}" type="slidenum">
              <a:rPr lang="en-US" altLang="it-IT"/>
              <a:pPr>
                <a:defRPr/>
              </a:pPr>
              <a:t>‹#›</a:t>
            </a:fld>
            <a:endParaRPr lang="en-US" altLang="it-IT"/>
          </a:p>
        </p:txBody>
      </p:sp>
    </p:spTree>
    <p:extLst>
      <p:ext uri="{BB962C8B-B14F-4D97-AF65-F5344CB8AC3E}">
        <p14:creationId xmlns:p14="http://schemas.microsoft.com/office/powerpoint/2010/main" val="365338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9" name="Rectangle 6"/>
          <p:cNvSpPr>
            <a:spLocks noGrp="1" noChangeArrowheads="1"/>
          </p:cNvSpPr>
          <p:nvPr>
            <p:ph type="sldNum" sz="quarter" idx="12"/>
          </p:nvPr>
        </p:nvSpPr>
        <p:spPr>
          <a:ln/>
        </p:spPr>
        <p:txBody>
          <a:bodyPr/>
          <a:lstStyle>
            <a:lvl1pPr>
              <a:defRPr/>
            </a:lvl1pPr>
          </a:lstStyle>
          <a:p>
            <a:pPr>
              <a:defRPr/>
            </a:pPr>
            <a:fld id="{ABB5E44C-28E9-4D88-A2C1-97C478441D9F}" type="slidenum">
              <a:rPr lang="en-US" altLang="it-IT"/>
              <a:pPr>
                <a:defRPr/>
              </a:pPr>
              <a:t>‹#›</a:t>
            </a:fld>
            <a:endParaRPr lang="en-US" altLang="it-IT"/>
          </a:p>
        </p:txBody>
      </p:sp>
    </p:spTree>
    <p:extLst>
      <p:ext uri="{BB962C8B-B14F-4D97-AF65-F5344CB8AC3E}">
        <p14:creationId xmlns:p14="http://schemas.microsoft.com/office/powerpoint/2010/main" val="2514848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5" name="Rectangle 6"/>
          <p:cNvSpPr>
            <a:spLocks noGrp="1" noChangeArrowheads="1"/>
          </p:cNvSpPr>
          <p:nvPr>
            <p:ph type="sldNum" sz="quarter" idx="12"/>
          </p:nvPr>
        </p:nvSpPr>
        <p:spPr>
          <a:ln/>
        </p:spPr>
        <p:txBody>
          <a:bodyPr/>
          <a:lstStyle>
            <a:lvl1pPr>
              <a:defRPr/>
            </a:lvl1pPr>
          </a:lstStyle>
          <a:p>
            <a:pPr>
              <a:defRPr/>
            </a:pPr>
            <a:fld id="{897B095F-40A7-442E-BB17-8E007EFA3D61}" type="slidenum">
              <a:rPr lang="en-US" altLang="it-IT"/>
              <a:pPr>
                <a:defRPr/>
              </a:pPr>
              <a:t>‹#›</a:t>
            </a:fld>
            <a:endParaRPr lang="en-US" altLang="it-IT"/>
          </a:p>
        </p:txBody>
      </p:sp>
    </p:spTree>
    <p:extLst>
      <p:ext uri="{BB962C8B-B14F-4D97-AF65-F5344CB8AC3E}">
        <p14:creationId xmlns:p14="http://schemas.microsoft.com/office/powerpoint/2010/main" val="385612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4" name="Rectangle 6"/>
          <p:cNvSpPr>
            <a:spLocks noGrp="1" noChangeArrowheads="1"/>
          </p:cNvSpPr>
          <p:nvPr>
            <p:ph type="sldNum" sz="quarter" idx="12"/>
          </p:nvPr>
        </p:nvSpPr>
        <p:spPr>
          <a:ln/>
        </p:spPr>
        <p:txBody>
          <a:bodyPr/>
          <a:lstStyle>
            <a:lvl1pPr>
              <a:defRPr/>
            </a:lvl1pPr>
          </a:lstStyle>
          <a:p>
            <a:pPr>
              <a:defRPr/>
            </a:pPr>
            <a:fld id="{EEA703E3-3F9E-4DCB-94BD-3CCCF2C9061F}" type="slidenum">
              <a:rPr lang="en-US" altLang="it-IT"/>
              <a:pPr>
                <a:defRPr/>
              </a:pPr>
              <a:t>‹#›</a:t>
            </a:fld>
            <a:endParaRPr lang="en-US" altLang="it-IT"/>
          </a:p>
        </p:txBody>
      </p:sp>
    </p:spTree>
    <p:extLst>
      <p:ext uri="{BB962C8B-B14F-4D97-AF65-F5344CB8AC3E}">
        <p14:creationId xmlns:p14="http://schemas.microsoft.com/office/powerpoint/2010/main" val="149009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6DE0F423-1D2E-474D-A55D-26B8A4A21947}" type="slidenum">
              <a:rPr lang="en-US" altLang="it-IT"/>
              <a:pPr>
                <a:defRPr/>
              </a:pPr>
              <a:t>‹#›</a:t>
            </a:fld>
            <a:endParaRPr lang="en-US" altLang="it-IT"/>
          </a:p>
        </p:txBody>
      </p:sp>
    </p:spTree>
    <p:extLst>
      <p:ext uri="{BB962C8B-B14F-4D97-AF65-F5344CB8AC3E}">
        <p14:creationId xmlns:p14="http://schemas.microsoft.com/office/powerpoint/2010/main" val="32201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p:cNvSpPr>
            <a:spLocks noGrp="1" noChangeArrowheads="1"/>
          </p:cNvSpPr>
          <p:nvPr>
            <p:ph type="sldNum" sz="quarter" idx="12"/>
          </p:nvPr>
        </p:nvSpPr>
        <p:spPr>
          <a:ln/>
        </p:spPr>
        <p:txBody>
          <a:bodyPr/>
          <a:lstStyle>
            <a:lvl1pPr>
              <a:defRPr/>
            </a:lvl1pPr>
          </a:lstStyle>
          <a:p>
            <a:pPr>
              <a:defRPr/>
            </a:pPr>
            <a:fld id="{ABDE5FE4-6DEF-4880-9630-80C0B100DA11}" type="slidenum">
              <a:rPr lang="en-US" altLang="it-IT"/>
              <a:pPr>
                <a:defRPr/>
              </a:pPr>
              <a:t>‹#›</a:t>
            </a:fld>
            <a:endParaRPr lang="en-US" altLang="it-IT"/>
          </a:p>
        </p:txBody>
      </p:sp>
    </p:spTree>
    <p:extLst>
      <p:ext uri="{BB962C8B-B14F-4D97-AF65-F5344CB8AC3E}">
        <p14:creationId xmlns:p14="http://schemas.microsoft.com/office/powerpoint/2010/main" val="2159975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98E5ABA6-E16F-41D1-ABD0-03EAB539E557}"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pubs.usgs.gov/gip/dynamic/understanding.html" TargetMode="External"/><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gif"/><Relationship Id="rId1" Type="http://schemas.openxmlformats.org/officeDocument/2006/relationships/slideLayout" Target="../slideLayouts/slideLayout7.xml"/><Relationship Id="rId5" Type="http://schemas.openxmlformats.org/officeDocument/2006/relationships/hyperlink" Target="http://www.geology.com/" TargetMode="External"/><Relationship Id="rId4" Type="http://schemas.openxmlformats.org/officeDocument/2006/relationships/hyperlink" Target="http://pubs.usgs.gov/gip/dynamic/understanding.html"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gif"/><Relationship Id="rId1" Type="http://schemas.openxmlformats.org/officeDocument/2006/relationships/slideLayout" Target="../slideLayouts/slideLayout7.xml"/><Relationship Id="rId5" Type="http://schemas.openxmlformats.org/officeDocument/2006/relationships/hyperlink" Target="http://www.geology.com/" TargetMode="External"/><Relationship Id="rId4" Type="http://schemas.openxmlformats.org/officeDocument/2006/relationships/hyperlink" Target="http://pubs.usgs.gov/gip/dynamic/understanding.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7.xml"/><Relationship Id="rId4" Type="http://schemas.openxmlformats.org/officeDocument/2006/relationships/hyperlink" Target="http://www.geology.com/"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134.wmf"/><Relationship Id="rId4" Type="http://schemas.openxmlformats.org/officeDocument/2006/relationships/image" Target="../media/image133.wm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35.w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38.w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41.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39.wmf"/><Relationship Id="rId5" Type="http://schemas.openxmlformats.org/officeDocument/2006/relationships/oleObject" Target="../embeddings/oleObject6.bin"/><Relationship Id="rId4" Type="http://schemas.openxmlformats.org/officeDocument/2006/relationships/image" Target="../media/image140.wmf"/></Relationships>
</file>

<file path=ppt/slides/_rels/slide133.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52.wmf"/></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56.wmf"/></Relationships>
</file>

<file path=ppt/slides/_rels/slide1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58.wmf"/></Relationships>
</file>

<file path=ppt/slides/_rels/slide147.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4" Type="http://schemas.openxmlformats.org/officeDocument/2006/relationships/image" Target="../media/image166.jpeg"/></Relationships>
</file>

<file path=ppt/slides/_rels/slide15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hyperlink" Target="http://upload.wikimedia.org/wikipedia/commons/5/57/Prominent_hotspots.png"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w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91.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wmf"/><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wmf"/><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8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1.xml"/><Relationship Id="rId4" Type="http://schemas.openxmlformats.org/officeDocument/2006/relationships/image" Target="../media/image212.jpeg"/></Relationships>
</file>

<file path=ppt/slides/_rels/slide18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18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xml"/><Relationship Id="rId4" Type="http://schemas.openxmlformats.org/officeDocument/2006/relationships/image" Target="../media/image220.png"/></Relationships>
</file>

<file path=ppt/slides/_rels/slide18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29.wmf"/><Relationship Id="rId5" Type="http://schemas.openxmlformats.org/officeDocument/2006/relationships/image" Target="../media/image230.wmf"/><Relationship Id="rId4" Type="http://schemas.openxmlformats.org/officeDocument/2006/relationships/oleObject" Target="../embeddings/oleObject8.bin"/></Relationships>
</file>

<file path=ppt/slides/_rels/slide196.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notesSlide" Target="../notesSlides/notesSlide117.xml"/><Relationship Id="rId7"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231.wmf"/><Relationship Id="rId5" Type="http://schemas.openxmlformats.org/officeDocument/2006/relationships/oleObject" Target="../embeddings/oleObject9.bin"/><Relationship Id="rId4" Type="http://schemas.openxmlformats.org/officeDocument/2006/relationships/image" Target="../media/image233.jpeg"/><Relationship Id="rId9" Type="http://schemas.openxmlformats.org/officeDocument/2006/relationships/image" Target="../media/image234.jpeg"/></Relationships>
</file>

<file path=ppt/slides/_rels/slide19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39.wmf"/><Relationship Id="rId3" Type="http://schemas.openxmlformats.org/officeDocument/2006/relationships/notesSlide" Target="../notesSlides/notesSlide118.xml"/><Relationship Id="rId7" Type="http://schemas.openxmlformats.org/officeDocument/2006/relationships/image" Target="../media/image236.wmf"/><Relationship Id="rId12"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2.bin"/><Relationship Id="rId11" Type="http://schemas.openxmlformats.org/officeDocument/2006/relationships/image" Target="../media/image238.wmf"/><Relationship Id="rId5" Type="http://schemas.openxmlformats.org/officeDocument/2006/relationships/image" Target="../media/image235.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237.wmf"/><Relationship Id="rId14" Type="http://schemas.openxmlformats.org/officeDocument/2006/relationships/image" Target="../media/image240.jpeg"/></Relationships>
</file>

<file path=ppt/slides/_rels/slide198.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99.xml.rels><?xml version="1.0" encoding="UTF-8" standalone="yes"?>
<Relationships xmlns="http://schemas.openxmlformats.org/package/2006/relationships"><Relationship Id="rId3" Type="http://schemas.openxmlformats.org/officeDocument/2006/relationships/image" Target="../media/image241.wmf"/><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42.wmf"/><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8" Type="http://schemas.openxmlformats.org/officeDocument/2006/relationships/image" Target="../media/image248.wmf"/><Relationship Id="rId3" Type="http://schemas.openxmlformats.org/officeDocument/2006/relationships/oleObject" Target="../embeddings/oleObject16.bin"/><Relationship Id="rId7" Type="http://schemas.openxmlformats.org/officeDocument/2006/relationships/image" Target="../media/image247.wmf"/><Relationship Id="rId12" Type="http://schemas.openxmlformats.org/officeDocument/2006/relationships/image" Target="../media/image246.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44.wmf"/><Relationship Id="rId11" Type="http://schemas.openxmlformats.org/officeDocument/2006/relationships/oleObject" Target="../embeddings/oleObject19.bin"/><Relationship Id="rId5" Type="http://schemas.openxmlformats.org/officeDocument/2006/relationships/oleObject" Target="../embeddings/oleObject17.bin"/><Relationship Id="rId10" Type="http://schemas.openxmlformats.org/officeDocument/2006/relationships/image" Target="../media/image245.wmf"/><Relationship Id="rId4" Type="http://schemas.openxmlformats.org/officeDocument/2006/relationships/image" Target="../media/image243.wmf"/><Relationship Id="rId9"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eb.gps.caltech.edu/~gurnis/Movies/movies-more.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2.png"/><Relationship Id="rId4" Type="http://schemas.openxmlformats.org/officeDocument/2006/relationships/image" Target="../media/image91.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5.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4.wmf"/><Relationship Id="rId5" Type="http://schemas.openxmlformats.org/officeDocument/2006/relationships/oleObject" Target="../embeddings/oleObject3.bin"/><Relationship Id="rId4" Type="http://schemas.openxmlformats.org/officeDocument/2006/relationships/image" Target="../media/image93.wmf"/></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8.wm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E858E2F-3EAF-4268-BB47-59D707459564}" type="slidenum">
              <a:rPr lang="it-IT" altLang="it-IT" sz="1400" smtClean="0"/>
              <a:pPr>
                <a:spcBef>
                  <a:spcPct val="0"/>
                </a:spcBef>
                <a:buFontTx/>
                <a:buNone/>
              </a:pPr>
              <a:t>1</a:t>
            </a:fld>
            <a:endParaRPr lang="it-IT" altLang="it-IT" sz="1400" smtClean="0"/>
          </a:p>
        </p:txBody>
      </p:sp>
      <p:pic>
        <p:nvPicPr>
          <p:cNvPr id="3075" name="Picture 11" descr="interno_terra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1073150"/>
            <a:ext cx="54721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563938" y="6165850"/>
            <a:ext cx="792162"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94180FA-3F26-42D3-A06C-95A603EE5B90}" type="slidenum">
              <a:rPr lang="it-IT" altLang="it-IT" sz="1400" smtClean="0"/>
              <a:pPr>
                <a:spcBef>
                  <a:spcPct val="0"/>
                </a:spcBef>
                <a:buFontTx/>
                <a:buNone/>
              </a:pPr>
              <a:t>10</a:t>
            </a:fld>
            <a:endParaRPr lang="it-IT" altLang="it-IT" sz="1400" smtClean="0"/>
          </a:p>
        </p:txBody>
      </p:sp>
      <p:sp>
        <p:nvSpPr>
          <p:cNvPr id="15363" name="TextBox 8"/>
          <p:cNvSpPr txBox="1">
            <a:spLocks noChangeArrowheads="1"/>
          </p:cNvSpPr>
          <p:nvPr/>
        </p:nvSpPr>
        <p:spPr bwMode="auto">
          <a:xfrm>
            <a:off x="288925" y="935038"/>
            <a:ext cx="84248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All’inizio del secolo si pensava che la Terra si fosse rafreddata dal suo stato fuso e che la contrazione avesse originato la topografia: montagne e fosse oceaniche.</a:t>
            </a:r>
          </a:p>
          <a:p>
            <a:pPr algn="just" eaLnBrk="1" hangingPunct="1">
              <a:spcBef>
                <a:spcPct val="0"/>
              </a:spcBef>
              <a:buFontTx/>
              <a:buNone/>
            </a:pPr>
            <a:r>
              <a:rPr lang="it-IT" altLang="it-IT" sz="1800" b="0">
                <a:latin typeface="Calibri" panose="020F0502020204030204" pitchFamily="34" charset="0"/>
              </a:rPr>
              <a:t>Il fatto che fossili, piante ed animali simili (quindi con origini comuni) venissero ritrovati su diversi continenti , veniva spiegato con l’ipotesi di ponti di terra tra i continenti successivamente sommersi dagli oceani.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Nel 1915 </a:t>
            </a:r>
            <a:r>
              <a:rPr lang="it-IT" altLang="it-IT" sz="1800" b="0">
                <a:solidFill>
                  <a:srgbClr val="0070C0"/>
                </a:solidFill>
                <a:latin typeface="Calibri" panose="020F0502020204030204" pitchFamily="34" charset="0"/>
              </a:rPr>
              <a:t>A. WEGENER </a:t>
            </a:r>
            <a:r>
              <a:rPr lang="it-IT" altLang="it-IT" sz="1800" b="0">
                <a:latin typeface="Calibri" panose="020F0502020204030204" pitchFamily="34" charset="0"/>
              </a:rPr>
              <a:t>propose il movimento dei continenti. La sua teoria della </a:t>
            </a:r>
            <a:r>
              <a:rPr lang="it-IT" altLang="it-IT" sz="1800" b="0">
                <a:solidFill>
                  <a:srgbClr val="FF0000"/>
                </a:solidFill>
                <a:latin typeface="Calibri" panose="020F0502020204030204" pitchFamily="34" charset="0"/>
              </a:rPr>
              <a:t>DERIVA DEI CONTINENTI</a:t>
            </a:r>
            <a:r>
              <a:rPr lang="it-IT" altLang="it-IT" sz="1800" b="0">
                <a:latin typeface="Calibri" panose="020F0502020204030204" pitchFamily="34" charset="0"/>
              </a:rPr>
              <a:t> (coste continentali complementari, evidenze botaniche, ecc.) fu accettata da pochi. I geofisici correttamente osservavano che i continenti non potevano navigare attraverso le rocce solide dei fondali oceanici.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Negli anni ‘50 evidenze magnetiche provarono che i continenti si erano mossi uno relativamente all’altro, si scoprirono le </a:t>
            </a:r>
            <a:r>
              <a:rPr lang="it-IT" altLang="it-IT" sz="1800" b="0">
                <a:solidFill>
                  <a:srgbClr val="FF0000"/>
                </a:solidFill>
                <a:latin typeface="Calibri" panose="020F0502020204030204" pitchFamily="34" charset="0"/>
              </a:rPr>
              <a:t>dorsali oceaniche</a:t>
            </a:r>
            <a:r>
              <a:rPr lang="it-IT" altLang="it-IT" sz="1800" b="0">
                <a:latin typeface="Calibri" panose="020F0502020204030204" pitchFamily="34" charset="0"/>
              </a:rPr>
              <a:t>. </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Nel 1962 H.H. HESS propose che la deriva dei continenti era avvenuta attraverso il processo dell’ espansione dei fondali oceanici.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Nacque così la teoria della TETTONICA A ZOLLE, un fattore unificante degli studi geologici e geofisici. La differenza con la teoria di Wegener è che ora sono i continenti e gli oceani a muoversi assieme spra l’interno della Terra.</a:t>
            </a:r>
          </a:p>
        </p:txBody>
      </p:sp>
    </p:spTree>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0" y="690563"/>
            <a:ext cx="8991600" cy="9144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smtClean="0">
                <a:solidFill>
                  <a:schemeClr val="tx1"/>
                </a:solidFill>
                <a:latin typeface="Calibri" panose="020F0502020204030204" pitchFamily="34" charset="0"/>
              </a:rPr>
              <a:t>Example: large scale velocity field in Asia</a:t>
            </a:r>
          </a:p>
        </p:txBody>
      </p:sp>
      <p:pic>
        <p:nvPicPr>
          <p:cNvPr id="179203" name="Image 6" descr="vergnole_model_ve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566863"/>
            <a:ext cx="5616575"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8274"/>
                                        </p:tgtEl>
                                        <p:attrNameLst>
                                          <p:attrName>style.visibility</p:attrName>
                                        </p:attrNameLst>
                                      </p:cBhvr>
                                      <p:to>
                                        <p:strVal val="visible"/>
                                      </p:to>
                                    </p:set>
                                    <p:animEffect transition="in" filter="dissolve">
                                      <p:cBhvr>
                                        <p:cTn id="7" dur="500"/>
                                        <p:tgtEl>
                                          <p:spTgt spid="438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438274"/>
                                        </p:tgtEl>
                                        <p:attrNameLst>
                                          <p:attrName>style.visibility</p:attrName>
                                        </p:attrNameLst>
                                      </p:cBhvr>
                                      <p:to>
                                        <p:strVal val="visible"/>
                                      </p:to>
                                    </p:set>
                                    <p:animEffect transition="in" filter="dissolve">
                                      <p:cBhvr>
                                        <p:cTn id="12" dur="500"/>
                                        <p:tgtEl>
                                          <p:spTgt spid="438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4" grpId="0"/>
      <p:bldP spid="438274"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7" name="Picture 6" descr="exme_99-09_eurasia.vel.pdf"/>
          <p:cNvPicPr>
            <a:picLocks noChangeAspect="1"/>
          </p:cNvPicPr>
          <p:nvPr/>
        </p:nvPicPr>
        <p:blipFill>
          <a:blip r:embed="rId3">
            <a:extLst>
              <a:ext uri="{28A0092B-C50C-407E-A947-70E740481C1C}">
                <a14:useLocalDpi xmlns:a14="http://schemas.microsoft.com/office/drawing/2010/main" val="0"/>
              </a:ext>
            </a:extLst>
          </a:blip>
          <a:srcRect l="6248" t="3360" r="10596" b="3360"/>
          <a:stretch>
            <a:fillRect/>
          </a:stretch>
        </p:blipFill>
        <p:spPr bwMode="auto">
          <a:xfrm>
            <a:off x="2441575" y="1554163"/>
            <a:ext cx="4122738" cy="5170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6708" name="Rectangle 7"/>
          <p:cNvSpPr>
            <a:spLocks noChangeArrowheads="1"/>
          </p:cNvSpPr>
          <p:nvPr/>
        </p:nvSpPr>
        <p:spPr bwMode="auto">
          <a:xfrm>
            <a:off x="1898650" y="963613"/>
            <a:ext cx="6207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rPr>
              <a:t>Example from the western Mediterranean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6708"/>
                                        </p:tgtEl>
                                        <p:attrNameLst>
                                          <p:attrName>style.visibility</p:attrName>
                                        </p:attrNameLst>
                                      </p:cBhvr>
                                      <p:to>
                                        <p:strVal val="visible"/>
                                      </p:to>
                                    </p:set>
                                    <p:animEffect transition="in" filter="dissolve">
                                      <p:cBhvr>
                                        <p:cTn id="7" dur="500"/>
                                        <p:tgtEl>
                                          <p:spTgt spid="456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6707"/>
                                        </p:tgtEl>
                                        <p:attrNameLst>
                                          <p:attrName>style.visibility</p:attrName>
                                        </p:attrNameLst>
                                      </p:cBhvr>
                                      <p:to>
                                        <p:strVal val="visible"/>
                                      </p:to>
                                    </p:set>
                                    <p:animEffect transition="in" filter="dissolve">
                                      <p:cBhvr>
                                        <p:cTn id="12" dur="500"/>
                                        <p:tgtEl>
                                          <p:spTgt spid="456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0" y="10223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Plate tectonics basic assumptions</a:t>
            </a:r>
          </a:p>
        </p:txBody>
      </p:sp>
      <p:sp>
        <p:nvSpPr>
          <p:cNvPr id="269315" name="Rectangle 3"/>
          <p:cNvSpPr>
            <a:spLocks noChangeArrowheads="1"/>
          </p:cNvSpPr>
          <p:nvPr/>
        </p:nvSpPr>
        <p:spPr bwMode="auto">
          <a:xfrm>
            <a:off x="0" y="2312988"/>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a:latin typeface="Calibri" panose="020F0502020204030204" pitchFamily="34" charset="0"/>
                <a:ea typeface="ＭＳ Ｐゴシック" panose="020B0600070205080204" pitchFamily="34" charset="-128"/>
              </a:rPr>
              <a:t>Generation of new plate material occurs by seafloor spreading; that is, new material is generated along mid-ocean ridges.</a:t>
            </a:r>
          </a:p>
          <a:p>
            <a:pPr algn="just">
              <a:spcBef>
                <a:spcPct val="0"/>
              </a:spcBef>
              <a:buFontTx/>
              <a:buNone/>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new oceanic lithosphere, once created, forms part of a rigid plate.</a:t>
            </a:r>
          </a:p>
          <a:p>
            <a:pPr algn="just">
              <a:spcBef>
                <a:spcPct val="0"/>
              </a:spcBef>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earth’s surface area remains constant; therefore seafloor spreading must be balanced by consumption of plate elsewhere.</a:t>
            </a:r>
          </a:p>
          <a:p>
            <a:pPr algn="just">
              <a:spcBef>
                <a:spcPct val="0"/>
              </a:spcBef>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relative motion between plates is taken up only along plate boundaries</a:t>
            </a:r>
            <a:r>
              <a:rPr lang="en-US" altLang="it-IT" sz="2200" b="0">
                <a:latin typeface="Calibri" panose="020F0502020204030204" pitchFamily="34" charset="0"/>
                <a:ea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dissolve">
                                      <p:cBhvr>
                                        <p:cTn id="7" dur="500"/>
                                        <p:tgtEl>
                                          <p:spTgt spid="269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dissolve">
                                      <p:cBhvr>
                                        <p:cTn id="12" dur="500"/>
                                        <p:tgtEl>
                                          <p:spTgt spid="2693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9315">
                                            <p:txEl>
                                              <p:pRg st="2" end="2"/>
                                            </p:txEl>
                                          </p:spTgt>
                                        </p:tgtEl>
                                        <p:attrNameLst>
                                          <p:attrName>style.visibility</p:attrName>
                                        </p:attrNameLst>
                                      </p:cBhvr>
                                      <p:to>
                                        <p:strVal val="visible"/>
                                      </p:to>
                                    </p:set>
                                    <p:animEffect transition="in" filter="dissolve">
                                      <p:cBhvr>
                                        <p:cTn id="17" dur="500"/>
                                        <p:tgtEl>
                                          <p:spTgt spid="269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9315">
                                            <p:txEl>
                                              <p:pRg st="4" end="4"/>
                                            </p:txEl>
                                          </p:spTgt>
                                        </p:tgtEl>
                                        <p:attrNameLst>
                                          <p:attrName>style.visibility</p:attrName>
                                        </p:attrNameLst>
                                      </p:cBhvr>
                                      <p:to>
                                        <p:strVal val="visible"/>
                                      </p:to>
                                    </p:set>
                                    <p:animEffect transition="in" filter="dissolve">
                                      <p:cBhvr>
                                        <p:cTn id="22" dur="500"/>
                                        <p:tgtEl>
                                          <p:spTgt spid="2693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9315">
                                            <p:txEl>
                                              <p:pRg st="6" end="6"/>
                                            </p:txEl>
                                          </p:spTgt>
                                        </p:tgtEl>
                                        <p:attrNameLst>
                                          <p:attrName>style.visibility</p:attrName>
                                        </p:attrNameLst>
                                      </p:cBhvr>
                                      <p:to>
                                        <p:strVal val="visible"/>
                                      </p:to>
                                    </p:set>
                                    <p:animEffect transition="in" filter="dissolve">
                                      <p:cBhvr>
                                        <p:cTn id="27" dur="500"/>
                                        <p:tgtEl>
                                          <p:spTgt spid="269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lateMov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09725"/>
            <a:ext cx="8748713" cy="501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7315" name="Rectangle 3"/>
          <p:cNvSpPr>
            <a:spLocks noChangeArrowheads="1"/>
          </p:cNvSpPr>
          <p:nvPr/>
        </p:nvSpPr>
        <p:spPr bwMode="auto">
          <a:xfrm>
            <a:off x="0" y="10382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Plate tectonics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7315"/>
                                        </p:tgtEl>
                                        <p:attrNameLst>
                                          <p:attrName>style.visibility</p:attrName>
                                        </p:attrNameLst>
                                      </p:cBhvr>
                                      <p:to>
                                        <p:strVal val="visible"/>
                                      </p:to>
                                    </p:set>
                                    <p:animEffect transition="in" filter="dissolve">
                                      <p:cBhvr>
                                        <p:cTn id="7" dur="500"/>
                                        <p:tgtEl>
                                          <p:spTgt spid="397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397315"/>
                                        </p:tgtEl>
                                        <p:attrNameLst>
                                          <p:attrName>style.visibility</p:attrName>
                                        </p:attrNameLst>
                                      </p:cBhvr>
                                      <p:to>
                                        <p:strVal val="visible"/>
                                      </p:to>
                                    </p:set>
                                    <p:animEffect transition="in" filter="dissolve">
                                      <p:cBhvr>
                                        <p:cTn id="12" dur="500"/>
                                        <p:tgtEl>
                                          <p:spTgt spid="39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p:bldP spid="397315"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0" y="10112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186371" name="Rectangle 3"/>
          <p:cNvSpPr>
            <a:spLocks noChangeArrowheads="1"/>
          </p:cNvSpPr>
          <p:nvPr/>
        </p:nvSpPr>
        <p:spPr bwMode="auto">
          <a:xfrm>
            <a:off x="0" y="1593850"/>
            <a:ext cx="914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u="sng">
                <a:solidFill>
                  <a:srgbClr val="CC0000"/>
                </a:solidFill>
                <a:latin typeface="Calibri" panose="020F0502020204030204" pitchFamily="34" charset="0"/>
                <a:ea typeface="ＭＳ Ｐゴシック" panose="020B0600070205080204" pitchFamily="34" charset="-128"/>
              </a:rPr>
              <a:t>Divergent boundary</a:t>
            </a:r>
            <a:r>
              <a:rPr lang="en-US" altLang="it-IT" sz="2400" b="0">
                <a:latin typeface="Calibri" panose="020F0502020204030204" pitchFamily="34" charset="0"/>
                <a:ea typeface="ＭＳ Ｐゴシック" panose="020B0600070205080204" pitchFamily="34" charset="-128"/>
              </a:rPr>
              <a:t>, also called accreting or constructive, plates are moving away from each other, and new plate material, derived from the mantle, is added to the lithosphere. The divergent boundary is represented by the mid ocean ridge system.</a:t>
            </a:r>
          </a:p>
        </p:txBody>
      </p:sp>
      <p:pic>
        <p:nvPicPr>
          <p:cNvPr id="271364" name="Picture 4" descr="plate_boundary_diverg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3413125"/>
            <a:ext cx="7345362" cy="319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dissolve">
                                      <p:cBhvr>
                                        <p:cTn id="7" dur="500"/>
                                        <p:tgtEl>
                                          <p:spTgt spid="27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736600"/>
            <a:ext cx="9144000" cy="1201738"/>
          </a:xfrm>
        </p:spPr>
        <p:txBody>
          <a:bodyPr>
            <a:normAutofit/>
          </a:bodyPr>
          <a:lstStyle/>
          <a:p>
            <a:pPr>
              <a:defRPr/>
            </a:pPr>
            <a:r>
              <a:rPr lang="it-IT" sz="3628" b="1" dirty="0">
                <a:latin typeface="+mn-lt"/>
              </a:rPr>
              <a:t>Faglia normale</a:t>
            </a:r>
          </a:p>
        </p:txBody>
      </p:sp>
      <p:pic>
        <p:nvPicPr>
          <p:cNvPr id="18841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27138" y="1770063"/>
            <a:ext cx="6064250" cy="4838700"/>
          </a:xfrm>
        </p:spPr>
      </p:pic>
      <p:pic>
        <p:nvPicPr>
          <p:cNvPr id="188420" name="Picture 6"/>
          <p:cNvPicPr>
            <a:picLocks noChangeAspect="1"/>
          </p:cNvPicPr>
          <p:nvPr/>
        </p:nvPicPr>
        <p:blipFill>
          <a:blip r:embed="rId3">
            <a:extLst>
              <a:ext uri="{28A0092B-C50C-407E-A947-70E740481C1C}">
                <a14:useLocalDpi xmlns:a14="http://schemas.microsoft.com/office/drawing/2010/main" val="0"/>
              </a:ext>
            </a:extLst>
          </a:blip>
          <a:srcRect t="2078" b="62196"/>
          <a:stretch>
            <a:fillRect/>
          </a:stretch>
        </p:blipFill>
        <p:spPr bwMode="auto">
          <a:xfrm>
            <a:off x="6057900" y="4700588"/>
            <a:ext cx="27844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ttore 1 7"/>
          <p:cNvCxnSpPr/>
          <p:nvPr/>
        </p:nvCxnSpPr>
        <p:spPr>
          <a:xfrm>
            <a:off x="3021013" y="2724150"/>
            <a:ext cx="2684462" cy="2932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flipV="1">
            <a:off x="3813175" y="3695700"/>
            <a:ext cx="744538" cy="8731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038600" y="3652838"/>
            <a:ext cx="661988" cy="773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type="body" idx="1"/>
          </p:nvPr>
        </p:nvSpPr>
        <p:spPr>
          <a:xfrm>
            <a:off x="395288" y="1404938"/>
            <a:ext cx="8420100" cy="4535487"/>
          </a:xfrm>
          <a:noFill/>
        </p:spPr>
        <p:txBody>
          <a:bodyPr lIns="92869" tIns="46434" rIns="92869" bIns="46434"/>
          <a:lstStyle/>
          <a:p>
            <a:pPr marL="304800" indent="-304800" defTabSz="814388" eaLnBrk="1" hangingPunct="1"/>
            <a:r>
              <a:rPr lang="en-US" altLang="it-IT" sz="2400" b="1" smtClean="0">
                <a:latin typeface="Calibri" panose="020F0502020204030204" pitchFamily="34" charset="0"/>
              </a:rPr>
              <a:t>Continuing divergence</a:t>
            </a:r>
          </a:p>
          <a:p>
            <a:pPr marL="661988" lvl="1" indent="-242888" defTabSz="814388" eaLnBrk="1" hangingPunct="1">
              <a:buSzPct val="75000"/>
            </a:pPr>
            <a:r>
              <a:rPr lang="en-US" altLang="it-IT" sz="2400" smtClean="0">
                <a:latin typeface="Calibri" panose="020F0502020204030204" pitchFamily="34" charset="0"/>
              </a:rPr>
              <a:t>Widening sea</a:t>
            </a:r>
          </a:p>
          <a:p>
            <a:pPr marL="661988" lvl="1" indent="-242888" defTabSz="814388" eaLnBrk="1" hangingPunct="1">
              <a:buSzPct val="75000"/>
            </a:pPr>
            <a:r>
              <a:rPr lang="en-US" altLang="it-IT" sz="2400" smtClean="0">
                <a:solidFill>
                  <a:schemeClr val="tx2"/>
                </a:solidFill>
                <a:latin typeface="Calibri" panose="020F0502020204030204" pitchFamily="34" charset="0"/>
              </a:rPr>
              <a:t>Mid-oceanic ridge system</a:t>
            </a:r>
          </a:p>
          <a:p>
            <a:pPr marL="1017588" lvl="2" indent="-203200" defTabSz="814388" eaLnBrk="1" hangingPunct="1">
              <a:buSzPct val="75000"/>
            </a:pPr>
            <a:r>
              <a:rPr lang="en-US" altLang="it-IT" smtClean="0">
                <a:solidFill>
                  <a:schemeClr val="tx2"/>
                </a:solidFill>
                <a:latin typeface="Calibri" panose="020F0502020204030204" pitchFamily="34" charset="0"/>
              </a:rPr>
              <a:t>70,000 km in length; 30-35 km wide; 1-2 km deep</a:t>
            </a:r>
          </a:p>
          <a:p>
            <a:pPr marL="661988" lvl="1" indent="-242888" defTabSz="814388" eaLnBrk="1" hangingPunct="1">
              <a:buSzPct val="75000"/>
            </a:pPr>
            <a:r>
              <a:rPr lang="en-US" altLang="it-IT" sz="2400" smtClean="0">
                <a:solidFill>
                  <a:schemeClr val="tx2"/>
                </a:solidFill>
                <a:latin typeface="Calibri" panose="020F0502020204030204" pitchFamily="34" charset="0"/>
              </a:rPr>
              <a:t>New crust formed at mid-oceanic ridge</a:t>
            </a:r>
          </a:p>
          <a:p>
            <a:pPr marL="1017588" lvl="2" indent="-203200" defTabSz="814388" eaLnBrk="1" hangingPunct="1">
              <a:buSzPct val="75000"/>
            </a:pPr>
            <a:r>
              <a:rPr lang="en-US" altLang="it-IT" smtClean="0">
                <a:solidFill>
                  <a:schemeClr val="tx2"/>
                </a:solidFill>
                <a:latin typeface="Calibri" panose="020F0502020204030204" pitchFamily="34" charset="0"/>
              </a:rPr>
              <a:t>Ophiolite Sequence (FROM THE TOP DOWN)</a:t>
            </a:r>
          </a:p>
          <a:p>
            <a:pPr marL="1423988" lvl="3" indent="-203200" defTabSz="814388" eaLnBrk="1" hangingPunct="1">
              <a:buSzPct val="75000"/>
            </a:pPr>
            <a:r>
              <a:rPr lang="en-US" altLang="it-IT" sz="2400" smtClean="0">
                <a:solidFill>
                  <a:schemeClr val="tx2"/>
                </a:solidFill>
                <a:latin typeface="Calibri" panose="020F0502020204030204" pitchFamily="34" charset="0"/>
              </a:rPr>
              <a:t>Pillow basalt </a:t>
            </a:r>
          </a:p>
          <a:p>
            <a:pPr marL="1423988" lvl="3" indent="-203200" defTabSz="814388" eaLnBrk="1" hangingPunct="1">
              <a:buSzPct val="75000"/>
            </a:pPr>
            <a:r>
              <a:rPr lang="en-US" altLang="it-IT" sz="2400" smtClean="0">
                <a:solidFill>
                  <a:schemeClr val="tx2"/>
                </a:solidFill>
                <a:latin typeface="Calibri" panose="020F0502020204030204" pitchFamily="34" charset="0"/>
              </a:rPr>
              <a:t>sheeted dikes</a:t>
            </a:r>
          </a:p>
          <a:p>
            <a:pPr marL="1423988" lvl="3" indent="-203200" defTabSz="814388" eaLnBrk="1" hangingPunct="1">
              <a:buSzPct val="75000"/>
            </a:pPr>
            <a:r>
              <a:rPr lang="en-US" altLang="it-IT" sz="2400" smtClean="0">
                <a:solidFill>
                  <a:schemeClr val="tx2"/>
                </a:solidFill>
                <a:latin typeface="Calibri" panose="020F0502020204030204" pitchFamily="34" charset="0"/>
              </a:rPr>
              <a:t>Layered Gabbro</a:t>
            </a:r>
          </a:p>
          <a:p>
            <a:pPr marL="1423988" lvl="3" indent="-203200" defTabSz="814388" eaLnBrk="1" hangingPunct="1">
              <a:buSzPct val="75000"/>
            </a:pPr>
            <a:r>
              <a:rPr lang="en-US" altLang="it-IT" sz="2400" smtClean="0">
                <a:solidFill>
                  <a:schemeClr val="tx2"/>
                </a:solidFill>
                <a:latin typeface="Calibri" panose="020F0502020204030204" pitchFamily="34" charset="0"/>
              </a:rPr>
              <a:t>Peridotites: layered ultramafic rocks</a:t>
            </a:r>
          </a:p>
          <a:p>
            <a:pPr marL="1017588" lvl="2" indent="-203200" defTabSz="814388" eaLnBrk="1" hangingPunct="1">
              <a:buSzPct val="75000"/>
            </a:pPr>
            <a:endParaRPr lang="en-US" altLang="it-IT" smtClean="0">
              <a:latin typeface="Calibri" panose="020F0502020204030204" pitchFamily="34" charset="0"/>
            </a:endParaRPr>
          </a:p>
        </p:txBody>
      </p:sp>
      <p:sp>
        <p:nvSpPr>
          <p:cNvPr id="398340" name="Rectangle 4"/>
          <p:cNvSpPr>
            <a:spLocks noChangeArrowheads="1"/>
          </p:cNvSpPr>
          <p:nvPr/>
        </p:nvSpPr>
        <p:spPr bwMode="auto">
          <a:xfrm>
            <a:off x="719138" y="92551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
        <p:nvSpPr>
          <p:cNvPr id="398342" name="Rectangle 6"/>
          <p:cNvSpPr>
            <a:spLocks noChangeArrowheads="1"/>
          </p:cNvSpPr>
          <p:nvPr/>
        </p:nvSpPr>
        <p:spPr bwMode="auto">
          <a:xfrm>
            <a:off x="250825" y="5940425"/>
            <a:ext cx="85693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lstStyle>
            <a:lvl1pPr marL="342900" indent="-342900" defTabSz="814388">
              <a:spcBef>
                <a:spcPct val="20000"/>
              </a:spcBef>
              <a:buChar char="•"/>
              <a:defRPr sz="3200">
                <a:solidFill>
                  <a:schemeClr val="tx1"/>
                </a:solidFill>
                <a:latin typeface="Times New Roman" panose="02020603050405020304" pitchFamily="18" charset="0"/>
              </a:defRPr>
            </a:lvl1pPr>
            <a:lvl2pPr marL="661988" indent="-242888"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buSzPct val="75000"/>
            </a:pPr>
            <a:r>
              <a:rPr lang="en-US" altLang="it-IT" sz="2400" b="0">
                <a:solidFill>
                  <a:schemeClr val="tx2"/>
                </a:solidFill>
                <a:latin typeface="Calibri" panose="020F0502020204030204" pitchFamily="34" charset="0"/>
              </a:rPr>
              <a:t>Marine sediment  covers continental edges</a:t>
            </a:r>
            <a:endParaRPr lang="en-US" altLang="it-IT" sz="2400" b="0">
              <a:latin typeface="Calibri" panose="020F0502020204030204" pitchFamily="34" charset="0"/>
            </a:endParaRPr>
          </a:p>
          <a:p>
            <a:pPr lvl="1" eaLnBrk="1" hangingPunct="1">
              <a:buSzPct val="75000"/>
            </a:pPr>
            <a:r>
              <a:rPr lang="en-US" altLang="it-IT" sz="2400" b="0">
                <a:solidFill>
                  <a:schemeClr val="tx2"/>
                </a:solidFill>
                <a:latin typeface="Calibri" panose="020F0502020204030204" pitchFamily="34" charset="0"/>
              </a:rPr>
              <a:t>Passive continental margin</a:t>
            </a:r>
            <a:endParaRPr lang="en-US" altLang="it-IT" sz="2400" b="0">
              <a:latin typeface="Calibri" panose="020F0502020204030204" pitchFamily="34" charset="0"/>
            </a:endParaRPr>
          </a:p>
          <a:p>
            <a:pPr lvl="1" eaLnBrk="1" hangingPunct="1">
              <a:buSzPct val="75000"/>
            </a:pPr>
            <a:endParaRPr lang="en-US" altLang="it-IT" sz="2400" b="0">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40"/>
                                        </p:tgtEl>
                                        <p:attrNameLst>
                                          <p:attrName>style.visibility</p:attrName>
                                        </p:attrNameLst>
                                      </p:cBhvr>
                                      <p:to>
                                        <p:strVal val="visible"/>
                                      </p:to>
                                    </p:set>
                                    <p:animEffect transition="in" filter="dissolve">
                                      <p:cBhvr>
                                        <p:cTn id="7" dur="500"/>
                                        <p:tgtEl>
                                          <p:spTgt spid="398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8339">
                                            <p:txEl>
                                              <p:pRg st="0" end="0"/>
                                            </p:txEl>
                                          </p:spTgt>
                                        </p:tgtEl>
                                        <p:attrNameLst>
                                          <p:attrName>style.visibility</p:attrName>
                                        </p:attrNameLst>
                                      </p:cBhvr>
                                      <p:to>
                                        <p:strVal val="visible"/>
                                      </p:to>
                                    </p:set>
                                    <p:animEffect transition="in" filter="dissolve">
                                      <p:cBhvr>
                                        <p:cTn id="12" dur="500"/>
                                        <p:tgtEl>
                                          <p:spTgt spid="3983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8339">
                                            <p:txEl>
                                              <p:pRg st="1" end="1"/>
                                            </p:txEl>
                                          </p:spTgt>
                                        </p:tgtEl>
                                        <p:attrNameLst>
                                          <p:attrName>style.visibility</p:attrName>
                                        </p:attrNameLst>
                                      </p:cBhvr>
                                      <p:to>
                                        <p:strVal val="visible"/>
                                      </p:to>
                                    </p:set>
                                    <p:animEffect transition="in" filter="dissolve">
                                      <p:cBhvr>
                                        <p:cTn id="17" dur="500"/>
                                        <p:tgtEl>
                                          <p:spTgt spid="3983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8339">
                                            <p:txEl>
                                              <p:pRg st="2" end="2"/>
                                            </p:txEl>
                                          </p:spTgt>
                                        </p:tgtEl>
                                        <p:attrNameLst>
                                          <p:attrName>style.visibility</p:attrName>
                                        </p:attrNameLst>
                                      </p:cBhvr>
                                      <p:to>
                                        <p:strVal val="visible"/>
                                      </p:to>
                                    </p:set>
                                    <p:animEffect transition="in" filter="dissolve">
                                      <p:cBhvr>
                                        <p:cTn id="22" dur="500"/>
                                        <p:tgtEl>
                                          <p:spTgt spid="398339">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98339">
                                            <p:txEl>
                                              <p:pRg st="3" end="3"/>
                                            </p:txEl>
                                          </p:spTgt>
                                        </p:tgtEl>
                                        <p:attrNameLst>
                                          <p:attrName>style.visibility</p:attrName>
                                        </p:attrNameLst>
                                      </p:cBhvr>
                                      <p:to>
                                        <p:strVal val="visible"/>
                                      </p:to>
                                    </p:set>
                                    <p:animEffect transition="in" filter="dissolve">
                                      <p:cBhvr>
                                        <p:cTn id="25" dur="500"/>
                                        <p:tgtEl>
                                          <p:spTgt spid="398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8339">
                                            <p:txEl>
                                              <p:pRg st="4" end="4"/>
                                            </p:txEl>
                                          </p:spTgt>
                                        </p:tgtEl>
                                        <p:attrNameLst>
                                          <p:attrName>style.visibility</p:attrName>
                                        </p:attrNameLst>
                                      </p:cBhvr>
                                      <p:to>
                                        <p:strVal val="visible"/>
                                      </p:to>
                                    </p:set>
                                    <p:animEffect transition="in" filter="dissolve">
                                      <p:cBhvr>
                                        <p:cTn id="30" dur="500"/>
                                        <p:tgtEl>
                                          <p:spTgt spid="39833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98339">
                                            <p:txEl>
                                              <p:pRg st="5" end="5"/>
                                            </p:txEl>
                                          </p:spTgt>
                                        </p:tgtEl>
                                        <p:attrNameLst>
                                          <p:attrName>style.visibility</p:attrName>
                                        </p:attrNameLst>
                                      </p:cBhvr>
                                      <p:to>
                                        <p:strVal val="visible"/>
                                      </p:to>
                                    </p:set>
                                    <p:animEffect transition="in" filter="dissolve">
                                      <p:cBhvr>
                                        <p:cTn id="35" dur="500"/>
                                        <p:tgtEl>
                                          <p:spTgt spid="398339">
                                            <p:txEl>
                                              <p:pRg st="5" end="5"/>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98339">
                                            <p:txEl>
                                              <p:pRg st="6" end="6"/>
                                            </p:txEl>
                                          </p:spTgt>
                                        </p:tgtEl>
                                        <p:attrNameLst>
                                          <p:attrName>style.visibility</p:attrName>
                                        </p:attrNameLst>
                                      </p:cBhvr>
                                      <p:to>
                                        <p:strVal val="visible"/>
                                      </p:to>
                                    </p:set>
                                    <p:animEffect transition="in" filter="dissolve">
                                      <p:cBhvr>
                                        <p:cTn id="38" dur="500"/>
                                        <p:tgtEl>
                                          <p:spTgt spid="398339">
                                            <p:txEl>
                                              <p:pRg st="6" end="6"/>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98339">
                                            <p:txEl>
                                              <p:pRg st="7" end="7"/>
                                            </p:txEl>
                                          </p:spTgt>
                                        </p:tgtEl>
                                        <p:attrNameLst>
                                          <p:attrName>style.visibility</p:attrName>
                                        </p:attrNameLst>
                                      </p:cBhvr>
                                      <p:to>
                                        <p:strVal val="visible"/>
                                      </p:to>
                                    </p:set>
                                    <p:animEffect transition="in" filter="dissolve">
                                      <p:cBhvr>
                                        <p:cTn id="41" dur="500"/>
                                        <p:tgtEl>
                                          <p:spTgt spid="398339">
                                            <p:txEl>
                                              <p:pRg st="7" end="7"/>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98339">
                                            <p:txEl>
                                              <p:pRg st="8" end="8"/>
                                            </p:txEl>
                                          </p:spTgt>
                                        </p:tgtEl>
                                        <p:attrNameLst>
                                          <p:attrName>style.visibility</p:attrName>
                                        </p:attrNameLst>
                                      </p:cBhvr>
                                      <p:to>
                                        <p:strVal val="visible"/>
                                      </p:to>
                                    </p:set>
                                    <p:animEffect transition="in" filter="dissolve">
                                      <p:cBhvr>
                                        <p:cTn id="44" dur="500"/>
                                        <p:tgtEl>
                                          <p:spTgt spid="398339">
                                            <p:txEl>
                                              <p:pRg st="8" end="8"/>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398339">
                                            <p:txEl>
                                              <p:pRg st="9" end="9"/>
                                            </p:txEl>
                                          </p:spTgt>
                                        </p:tgtEl>
                                        <p:attrNameLst>
                                          <p:attrName>style.visibility</p:attrName>
                                        </p:attrNameLst>
                                      </p:cBhvr>
                                      <p:to>
                                        <p:strVal val="visible"/>
                                      </p:to>
                                    </p:set>
                                    <p:animEffect transition="in" filter="dissolve">
                                      <p:cBhvr>
                                        <p:cTn id="47" dur="500"/>
                                        <p:tgtEl>
                                          <p:spTgt spid="39833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98342">
                                            <p:txEl>
                                              <p:pRg st="0" end="0"/>
                                            </p:txEl>
                                          </p:spTgt>
                                        </p:tgtEl>
                                        <p:attrNameLst>
                                          <p:attrName>style.visibility</p:attrName>
                                        </p:attrNameLst>
                                      </p:cBhvr>
                                      <p:to>
                                        <p:strVal val="visible"/>
                                      </p:to>
                                    </p:set>
                                    <p:animEffect transition="in" filter="dissolve">
                                      <p:cBhvr>
                                        <p:cTn id="52" dur="500"/>
                                        <p:tgtEl>
                                          <p:spTgt spid="398342">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398342">
                                            <p:txEl>
                                              <p:pRg st="1" end="1"/>
                                            </p:txEl>
                                          </p:spTgt>
                                        </p:tgtEl>
                                        <p:attrNameLst>
                                          <p:attrName>style.visibility</p:attrName>
                                        </p:attrNameLst>
                                      </p:cBhvr>
                                      <p:to>
                                        <p:strVal val="visible"/>
                                      </p:to>
                                    </p:set>
                                    <p:animEffect transition="in" filter="dissolve">
                                      <p:cBhvr>
                                        <p:cTn id="57" dur="500"/>
                                        <p:tgtEl>
                                          <p:spTgt spid="3983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497013"/>
            <a:ext cx="8172450" cy="514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6291" name="Rectangle 3"/>
          <p:cNvSpPr>
            <a:spLocks noChangeArrowheads="1"/>
          </p:cNvSpPr>
          <p:nvPr/>
        </p:nvSpPr>
        <p:spPr bwMode="auto">
          <a:xfrm>
            <a:off x="771525" y="84931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6291"/>
                                        </p:tgtEl>
                                        <p:attrNameLst>
                                          <p:attrName>style.visibility</p:attrName>
                                        </p:attrNameLst>
                                      </p:cBhvr>
                                      <p:to>
                                        <p:strVal val="visible"/>
                                      </p:to>
                                    </p:set>
                                    <p:animEffect transition="in" filter="dissolve">
                                      <p:cBhvr>
                                        <p:cTn id="7" dur="500"/>
                                        <p:tgtEl>
                                          <p:spTgt spid="396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684213" y="6302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Age of Oceanic Crust</a:t>
            </a:r>
          </a:p>
        </p:txBody>
      </p:sp>
      <p:pic>
        <p:nvPicPr>
          <p:cNvPr id="303107" name="Picture 3" descr="age-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1627188"/>
            <a:ext cx="7777162"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dissolve">
                                      <p:cBhvr>
                                        <p:cTn id="7" dur="500"/>
                                        <p:tgtEl>
                                          <p:spTgt spid="303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3107"/>
                                        </p:tgtEl>
                                        <p:attrNameLst>
                                          <p:attrName>style.visibility</p:attrName>
                                        </p:attrNameLst>
                                      </p:cBhvr>
                                      <p:to>
                                        <p:strVal val="visible"/>
                                      </p:to>
                                    </p:set>
                                    <p:animEffect transition="in" filter="dissolve">
                                      <p:cBhvr>
                                        <p:cTn id="12" dur="5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776288"/>
            <a:ext cx="7772400" cy="914400"/>
          </a:xfrm>
        </p:spPr>
        <p:txBody>
          <a:bodyPr/>
          <a:lstStyle/>
          <a:p>
            <a:pPr eaLnBrk="1" hangingPunct="1"/>
            <a:r>
              <a:rPr lang="en-US" altLang="it-IT" sz="2800" smtClean="0">
                <a:latin typeface="Calibri" panose="020F0502020204030204" pitchFamily="34" charset="0"/>
              </a:rPr>
              <a:t>Divergent Boundary – Iceland</a:t>
            </a:r>
          </a:p>
        </p:txBody>
      </p:sp>
      <p:pic>
        <p:nvPicPr>
          <p:cNvPr id="296963" name="Picture 2" descr="Diverging Plate Bound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98613"/>
            <a:ext cx="4373562"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Rectangle 4"/>
          <p:cNvSpPr>
            <a:spLocks noChangeArrowheads="1"/>
          </p:cNvSpPr>
          <p:nvPr/>
        </p:nvSpPr>
        <p:spPr bwMode="auto">
          <a:xfrm>
            <a:off x="1981200" y="62865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latin typeface="Arial" panose="020B0604020202020204" pitchFamily="34" charset="0"/>
                <a:hlinkClick r:id="rId3"/>
              </a:rPr>
              <a:t>http://pubs.usgs.gov/gip/dynamic/understanding.html</a:t>
            </a:r>
            <a:r>
              <a:rPr lang="en-US" altLang="it-IT" sz="1800" b="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6963"/>
                                        </p:tgtEl>
                                        <p:attrNameLst>
                                          <p:attrName>style.visibility</p:attrName>
                                        </p:attrNameLst>
                                      </p:cBhvr>
                                      <p:to>
                                        <p:strVal val="visible"/>
                                      </p:to>
                                    </p:set>
                                    <p:animEffect transition="in" filter="dissolve">
                                      <p:cBhvr>
                                        <p:cTn id="12"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7DB6CB-D096-4A10-A847-00E244E45DE0}" type="slidenum">
              <a:rPr lang="it-IT" altLang="it-IT" sz="1400" smtClean="0"/>
              <a:pPr>
                <a:spcBef>
                  <a:spcPct val="0"/>
                </a:spcBef>
                <a:buFontTx/>
                <a:buNone/>
              </a:pPr>
              <a:t>11</a:t>
            </a:fld>
            <a:endParaRPr lang="it-IT" altLang="it-IT" sz="1400" smtClean="0"/>
          </a:p>
        </p:txBody>
      </p:sp>
      <p:sp>
        <p:nvSpPr>
          <p:cNvPr id="16387" name="TextBox 8"/>
          <p:cNvSpPr txBox="1">
            <a:spLocks noChangeArrowheads="1"/>
          </p:cNvSpPr>
          <p:nvPr/>
        </p:nvSpPr>
        <p:spPr bwMode="auto">
          <a:xfrm>
            <a:off x="288925" y="935038"/>
            <a:ext cx="84248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At the beginning of the century it was thought that the Earth had cooled from its molten state and that the contraction had originated topography: mountains and ocean trenches. The fact that fossils, plants and animals alike (having common origins) were found on different continents, was explained with the hypothesis of land bridges between continents later submerged by oceans.</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In 1915 </a:t>
            </a:r>
            <a:r>
              <a:rPr lang="it-IT" altLang="it-IT" sz="1800" b="0">
                <a:solidFill>
                  <a:srgbClr val="0070C0"/>
                </a:solidFill>
                <a:latin typeface="Calibri" panose="020F0502020204030204" pitchFamily="34" charset="0"/>
              </a:rPr>
              <a:t>A. WEGENER </a:t>
            </a:r>
            <a:r>
              <a:rPr lang="en-US" altLang="it-IT" sz="1800" b="0">
                <a:latin typeface="Calibri" panose="020F0502020204030204" pitchFamily="34" charset="0"/>
              </a:rPr>
              <a:t>proposed movement of the continents. His theory of </a:t>
            </a:r>
            <a:r>
              <a:rPr lang="en-US" altLang="it-IT" sz="1800" b="0">
                <a:solidFill>
                  <a:srgbClr val="FF0000"/>
                </a:solidFill>
                <a:latin typeface="Calibri" panose="020F0502020204030204" pitchFamily="34" charset="0"/>
              </a:rPr>
              <a:t>CONTINENTAL DRIFT</a:t>
            </a:r>
            <a:r>
              <a:rPr lang="en-US" altLang="it-IT" sz="1800" b="0">
                <a:latin typeface="Calibri" panose="020F0502020204030204" pitchFamily="34" charset="0"/>
              </a:rPr>
              <a:t> (continental coasts complementary botanical evidence, etc.) was accepted by few. Geophysicists correctly observed that the continents could not navigate through the solid rocks of the ocean floor.</a:t>
            </a:r>
            <a:endParaRPr lang="it-IT" altLang="it-IT" sz="1800" b="0">
              <a:latin typeface="Calibri" panose="020F0502020204030204" pitchFamily="34" charset="0"/>
            </a:endParaRP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In the ’50s magnetic evidence proved that the continents had moved relative to each other, they discovered the </a:t>
            </a:r>
            <a:r>
              <a:rPr lang="en-US" altLang="it-IT" sz="1800" b="0">
                <a:solidFill>
                  <a:srgbClr val="FF0000"/>
                </a:solidFill>
                <a:latin typeface="Calibri" panose="020F0502020204030204" pitchFamily="34" charset="0"/>
              </a:rPr>
              <a:t>OCEANIC RIDGES</a:t>
            </a:r>
            <a:r>
              <a:rPr lang="en-US" altLang="it-IT" sz="1800" b="0">
                <a:latin typeface="Calibri" panose="020F0502020204030204" pitchFamily="34" charset="0"/>
              </a:rPr>
              <a:t>.</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In 1962 H.H. HESS </a:t>
            </a:r>
            <a:r>
              <a:rPr lang="en-US" altLang="it-IT" sz="1800" b="0">
                <a:latin typeface="Calibri" panose="020F0502020204030204" pitchFamily="34" charset="0"/>
              </a:rPr>
              <a:t>proposed that continental drift had occurred through the process of expansion of the ocean floor.</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Thus was born the theory of </a:t>
            </a:r>
            <a:r>
              <a:rPr lang="en-US" altLang="it-IT" sz="1800" b="0">
                <a:solidFill>
                  <a:srgbClr val="FF0000"/>
                </a:solidFill>
                <a:latin typeface="Calibri" panose="020F0502020204030204" pitchFamily="34" charset="0"/>
              </a:rPr>
              <a:t>PLATE TECTONICS</a:t>
            </a:r>
            <a:r>
              <a:rPr lang="en-US" altLang="it-IT" sz="1800" b="0">
                <a:latin typeface="Calibri" panose="020F0502020204030204" pitchFamily="34" charset="0"/>
              </a:rPr>
              <a:t>, that unify geological and geophysical studies. The difference with Wegener's theory is that now the continents and oceans move together over the Earth's interior.</a:t>
            </a:r>
            <a:endParaRPr lang="it-IT" altLang="it-IT" sz="1800" b="0">
              <a:latin typeface="Calibri" panose="020F0502020204030204" pitchFamily="34" charset="0"/>
            </a:endParaRPr>
          </a:p>
        </p:txBody>
      </p:sp>
    </p:spTree>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7" name="Rectangle 3"/>
          <p:cNvSpPr>
            <a:spLocks noGrp="1" noChangeArrowheads="1"/>
          </p:cNvSpPr>
          <p:nvPr>
            <p:ph type="body" idx="1"/>
          </p:nvPr>
        </p:nvSpPr>
        <p:spPr>
          <a:xfrm>
            <a:off x="900113" y="1895475"/>
            <a:ext cx="7804150" cy="3663950"/>
          </a:xfrm>
          <a:noFill/>
        </p:spPr>
        <p:txBody>
          <a:bodyPr lIns="92869" tIns="46434" rIns="92869" bIns="46434"/>
          <a:lstStyle/>
          <a:p>
            <a:pPr marL="304800" indent="-304800" defTabSz="814388" eaLnBrk="1" hangingPunct="1"/>
            <a:r>
              <a:rPr lang="en-US" altLang="it-IT" sz="2400" b="1" smtClean="0">
                <a:solidFill>
                  <a:schemeClr val="tx2"/>
                </a:solidFill>
                <a:latin typeface="Calibri" panose="020F0502020204030204" pitchFamily="34" charset="0"/>
              </a:rPr>
              <a:t>During break up of a continent</a:t>
            </a:r>
          </a:p>
          <a:p>
            <a:pPr marL="661988" lvl="1" indent="-242888" defTabSz="814388" eaLnBrk="1" hangingPunct="1">
              <a:buSzPct val="75000"/>
            </a:pPr>
            <a:r>
              <a:rPr lang="en-US" altLang="it-IT" sz="2400" smtClean="0">
                <a:solidFill>
                  <a:schemeClr val="tx2"/>
                </a:solidFill>
                <a:latin typeface="Calibri" panose="020F0502020204030204" pitchFamily="34" charset="0"/>
              </a:rPr>
              <a:t>Rifting, basaltic eruptions (Flood Basalts), uplifting</a:t>
            </a:r>
          </a:p>
          <a:p>
            <a:pPr marL="661988" lvl="1" indent="-242888" defTabSz="814388" eaLnBrk="1" hangingPunct="1">
              <a:buSzPct val="75000"/>
            </a:pPr>
            <a:r>
              <a:rPr lang="en-US" altLang="it-IT" sz="2400" smtClean="0">
                <a:solidFill>
                  <a:schemeClr val="tx2"/>
                </a:solidFill>
                <a:latin typeface="Calibri" panose="020F0502020204030204" pitchFamily="34" charset="0"/>
              </a:rPr>
              <a:t>Extension- normal faults, rift  valley (graben) forms</a:t>
            </a:r>
          </a:p>
          <a:p>
            <a:pPr marL="661988" lvl="1" indent="-242888" defTabSz="814388" eaLnBrk="1" hangingPunct="1">
              <a:buSzPct val="75000"/>
            </a:pPr>
            <a:r>
              <a:rPr lang="en-US" altLang="it-IT" sz="2400" smtClean="0">
                <a:solidFill>
                  <a:schemeClr val="tx2"/>
                </a:solidFill>
                <a:latin typeface="Calibri" panose="020F0502020204030204" pitchFamily="34" charset="0"/>
              </a:rPr>
              <a:t>Shallow focus earthquakes</a:t>
            </a:r>
            <a:endParaRPr lang="en-US" altLang="it-IT" sz="2400" smtClean="0">
              <a:latin typeface="Calibri" panose="020F0502020204030204" pitchFamily="34" charset="0"/>
            </a:endParaRPr>
          </a:p>
          <a:p>
            <a:pPr marL="304800" indent="-304800" defTabSz="814388" eaLnBrk="1" hangingPunct="1"/>
            <a:r>
              <a:rPr lang="en-US" altLang="it-IT" sz="2400" b="1" smtClean="0">
                <a:latin typeface="Calibri" panose="020F0502020204030204" pitchFamily="34" charset="0"/>
              </a:rPr>
              <a:t>Continental crust separates</a:t>
            </a:r>
          </a:p>
          <a:p>
            <a:pPr marL="661988" lvl="1" indent="-242888" defTabSz="814388" eaLnBrk="1" hangingPunct="1">
              <a:buSzPct val="75000"/>
            </a:pPr>
            <a:r>
              <a:rPr lang="en-US" altLang="it-IT" sz="2400" smtClean="0">
                <a:latin typeface="Calibri" panose="020F0502020204030204" pitchFamily="34" charset="0"/>
              </a:rPr>
              <a:t>Fault blocks along edges</a:t>
            </a:r>
          </a:p>
          <a:p>
            <a:pPr marL="661988" lvl="1" indent="-242888" defTabSz="814388" eaLnBrk="1" hangingPunct="1">
              <a:buSzPct val="75000"/>
            </a:pPr>
            <a:r>
              <a:rPr lang="en-US" altLang="it-IT" sz="2400" smtClean="0">
                <a:latin typeface="Calibri" panose="020F0502020204030204" pitchFamily="34" charset="0"/>
              </a:rPr>
              <a:t>Oceanic crust created</a:t>
            </a:r>
          </a:p>
          <a:p>
            <a:pPr marL="661988" lvl="1" indent="-242888" defTabSz="814388" eaLnBrk="1" hangingPunct="1">
              <a:buSzPct val="75000"/>
            </a:pPr>
            <a:r>
              <a:rPr lang="en-US" altLang="it-IT" sz="2400" smtClean="0">
                <a:latin typeface="Calibri" panose="020F0502020204030204" pitchFamily="34" charset="0"/>
              </a:rPr>
              <a:t>Rock salt may develop in rift</a:t>
            </a:r>
          </a:p>
        </p:txBody>
      </p:sp>
      <p:sp>
        <p:nvSpPr>
          <p:cNvPr id="400389" name="Rectangle 5"/>
          <p:cNvSpPr>
            <a:spLocks noChangeArrowheads="1"/>
          </p:cNvSpPr>
          <p:nvPr/>
        </p:nvSpPr>
        <p:spPr bwMode="auto">
          <a:xfrm>
            <a:off x="755650" y="9794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0387">
                                            <p:txEl>
                                              <p:pRg st="1" end="1"/>
                                            </p:txEl>
                                          </p:spTgt>
                                        </p:tgtEl>
                                        <p:attrNameLst>
                                          <p:attrName>style.visibility</p:attrName>
                                        </p:attrNameLst>
                                      </p:cBhvr>
                                      <p:to>
                                        <p:strVal val="visible"/>
                                      </p:to>
                                    </p:set>
                                    <p:animEffect transition="in" filter="dissolve">
                                      <p:cBhvr>
                                        <p:cTn id="12" dur="500"/>
                                        <p:tgtEl>
                                          <p:spTgt spid="400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0387">
                                            <p:txEl>
                                              <p:pRg st="2" end="2"/>
                                            </p:txEl>
                                          </p:spTgt>
                                        </p:tgtEl>
                                        <p:attrNameLst>
                                          <p:attrName>style.visibility</p:attrName>
                                        </p:attrNameLst>
                                      </p:cBhvr>
                                      <p:to>
                                        <p:strVal val="visible"/>
                                      </p:to>
                                    </p:set>
                                    <p:animEffect transition="in" filter="dissolve">
                                      <p:cBhvr>
                                        <p:cTn id="17" dur="500"/>
                                        <p:tgtEl>
                                          <p:spTgt spid="400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0387">
                                            <p:txEl>
                                              <p:pRg st="3" end="3"/>
                                            </p:txEl>
                                          </p:spTgt>
                                        </p:tgtEl>
                                        <p:attrNameLst>
                                          <p:attrName>style.visibility</p:attrName>
                                        </p:attrNameLst>
                                      </p:cBhvr>
                                      <p:to>
                                        <p:strVal val="visible"/>
                                      </p:to>
                                    </p:set>
                                    <p:animEffect transition="in" filter="dissolve">
                                      <p:cBhvr>
                                        <p:cTn id="22" dur="500"/>
                                        <p:tgtEl>
                                          <p:spTgt spid="400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0387">
                                            <p:txEl>
                                              <p:pRg st="4" end="4"/>
                                            </p:txEl>
                                          </p:spTgt>
                                        </p:tgtEl>
                                        <p:attrNameLst>
                                          <p:attrName>style.visibility</p:attrName>
                                        </p:attrNameLst>
                                      </p:cBhvr>
                                      <p:to>
                                        <p:strVal val="visible"/>
                                      </p:to>
                                    </p:set>
                                    <p:animEffect transition="in" filter="dissolve">
                                      <p:cBhvr>
                                        <p:cTn id="27" dur="500"/>
                                        <p:tgtEl>
                                          <p:spTgt spid="400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00387">
                                            <p:txEl>
                                              <p:pRg st="5" end="5"/>
                                            </p:txEl>
                                          </p:spTgt>
                                        </p:tgtEl>
                                        <p:attrNameLst>
                                          <p:attrName>style.visibility</p:attrName>
                                        </p:attrNameLst>
                                      </p:cBhvr>
                                      <p:to>
                                        <p:strVal val="visible"/>
                                      </p:to>
                                    </p:set>
                                    <p:animEffect transition="in" filter="dissolve">
                                      <p:cBhvr>
                                        <p:cTn id="32" dur="500"/>
                                        <p:tgtEl>
                                          <p:spTgt spid="4003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00387">
                                            <p:txEl>
                                              <p:pRg st="6" end="6"/>
                                            </p:txEl>
                                          </p:spTgt>
                                        </p:tgtEl>
                                        <p:attrNameLst>
                                          <p:attrName>style.visibility</p:attrName>
                                        </p:attrNameLst>
                                      </p:cBhvr>
                                      <p:to>
                                        <p:strVal val="visible"/>
                                      </p:to>
                                    </p:set>
                                    <p:animEffect transition="in" filter="dissolve">
                                      <p:cBhvr>
                                        <p:cTn id="37" dur="500"/>
                                        <p:tgtEl>
                                          <p:spTgt spid="4003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00387">
                                            <p:txEl>
                                              <p:pRg st="7" end="7"/>
                                            </p:txEl>
                                          </p:spTgt>
                                        </p:tgtEl>
                                        <p:attrNameLst>
                                          <p:attrName>style.visibility</p:attrName>
                                        </p:attrNameLst>
                                      </p:cBhvr>
                                      <p:to>
                                        <p:strVal val="visible"/>
                                      </p:to>
                                    </p:set>
                                    <p:animEffect transition="in" filter="dissolve">
                                      <p:cBhvr>
                                        <p:cTn id="42" dur="500"/>
                                        <p:tgtEl>
                                          <p:spTgt spid="400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62075"/>
            <a:ext cx="8172450" cy="5286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2435" name="Rectangle 3"/>
          <p:cNvSpPr>
            <a:spLocks noChangeArrowheads="1"/>
          </p:cNvSpPr>
          <p:nvPr/>
        </p:nvSpPr>
        <p:spPr bwMode="auto">
          <a:xfrm>
            <a:off x="747713" y="79533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2435"/>
                                        </p:tgtEl>
                                        <p:attrNameLst>
                                          <p:attrName>style.visibility</p:attrName>
                                        </p:attrNameLst>
                                      </p:cBhvr>
                                      <p:to>
                                        <p:strVal val="visible"/>
                                      </p:to>
                                    </p:set>
                                    <p:animEffect transition="in" filter="dissolve">
                                      <p:cBhvr>
                                        <p:cTn id="7" dur="500"/>
                                        <p:tgtEl>
                                          <p:spTgt spid="402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2434"/>
                                        </p:tgtEl>
                                        <p:attrNameLst>
                                          <p:attrName>style.visibility</p:attrName>
                                        </p:attrNameLst>
                                      </p:cBhvr>
                                      <p:to>
                                        <p:strVal val="visible"/>
                                      </p:to>
                                    </p:set>
                                    <p:animEffect transition="in" filter="dissolve">
                                      <p:cBhvr>
                                        <p:cTn id="12"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8137525" cy="4927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3459" name="Rectangle 3"/>
          <p:cNvSpPr>
            <a:spLocks noChangeArrowheads="1"/>
          </p:cNvSpPr>
          <p:nvPr/>
        </p:nvSpPr>
        <p:spPr bwMode="auto">
          <a:xfrm>
            <a:off x="755650" y="9032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459"/>
                                        </p:tgtEl>
                                        <p:attrNameLst>
                                          <p:attrName>style.visibility</p:attrName>
                                        </p:attrNameLst>
                                      </p:cBhvr>
                                      <p:to>
                                        <p:strVal val="visible"/>
                                      </p:to>
                                    </p:set>
                                    <p:animEffect transition="in" filter="dissolve">
                                      <p:cBhvr>
                                        <p:cTn id="7" dur="500"/>
                                        <p:tgtEl>
                                          <p:spTgt spid="403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3458"/>
                                        </p:tgtEl>
                                        <p:attrNameLst>
                                          <p:attrName>style.visibility</p:attrName>
                                        </p:attrNameLst>
                                      </p:cBhvr>
                                      <p:to>
                                        <p:strVal val="visible"/>
                                      </p:to>
                                    </p:set>
                                    <p:animEffect transition="in" filter="dissolve">
                                      <p:cBhvr>
                                        <p:cTn id="12" dur="500"/>
                                        <p:tgtEl>
                                          <p:spTgt spid="403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409700"/>
            <a:ext cx="8243887" cy="535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5507" name="Rectangle 3"/>
          <p:cNvSpPr>
            <a:spLocks noChangeArrowheads="1"/>
          </p:cNvSpPr>
          <p:nvPr/>
        </p:nvSpPr>
        <p:spPr bwMode="auto">
          <a:xfrm>
            <a:off x="782638" y="84296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gtEl>
                                        <p:attrNameLst>
                                          <p:attrName>style.visibility</p:attrName>
                                        </p:attrNameLst>
                                      </p:cBhvr>
                                      <p:to>
                                        <p:strVal val="visible"/>
                                      </p:to>
                                    </p:set>
                                    <p:animEffect transition="in" filter="dissolve">
                                      <p:cBhvr>
                                        <p:cTn id="7" dur="500"/>
                                        <p:tgtEl>
                                          <p:spTgt spid="405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5506"/>
                                        </p:tgtEl>
                                        <p:attrNameLst>
                                          <p:attrName>style.visibility</p:attrName>
                                        </p:attrNameLst>
                                      </p:cBhvr>
                                      <p:to>
                                        <p:strVal val="visible"/>
                                      </p:to>
                                    </p:set>
                                    <p:animEffect transition="in" filter="dissolve">
                                      <p:cBhvr>
                                        <p:cTn id="12" dur="500"/>
                                        <p:tgtEl>
                                          <p:spTgt spid="405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EAfricaRift"/>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536825" y="1316038"/>
            <a:ext cx="3908425" cy="5329237"/>
          </a:xfrm>
        </p:spPr>
      </p:pic>
      <p:sp>
        <p:nvSpPr>
          <p:cNvPr id="404485" name="Rectangle 5"/>
          <p:cNvSpPr>
            <a:spLocks noChangeArrowheads="1"/>
          </p:cNvSpPr>
          <p:nvPr/>
        </p:nvSpPr>
        <p:spPr bwMode="auto">
          <a:xfrm>
            <a:off x="755650" y="8016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East African Rift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5"/>
                                        </p:tgtEl>
                                        <p:attrNameLst>
                                          <p:attrName>style.visibility</p:attrName>
                                        </p:attrNameLst>
                                      </p:cBhvr>
                                      <p:to>
                                        <p:strVal val="visible"/>
                                      </p:to>
                                    </p:set>
                                    <p:animEffect transition="in" filter="dissolve">
                                      <p:cBhvr>
                                        <p:cTn id="7" dur="500"/>
                                        <p:tgtEl>
                                          <p:spTgt spid="404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530225" y="1700213"/>
            <a:ext cx="8385175" cy="5043487"/>
            <a:chOff x="334" y="855"/>
            <a:chExt cx="5282" cy="3177"/>
          </a:xfrm>
        </p:grpSpPr>
        <p:grpSp>
          <p:nvGrpSpPr>
            <p:cNvPr id="201732" name="Group 10"/>
            <p:cNvGrpSpPr>
              <a:grpSpLocks/>
            </p:cNvGrpSpPr>
            <p:nvPr/>
          </p:nvGrpSpPr>
          <p:grpSpPr bwMode="auto">
            <a:xfrm>
              <a:off x="336" y="855"/>
              <a:ext cx="5280" cy="3177"/>
              <a:chOff x="336" y="855"/>
              <a:chExt cx="5280" cy="3177"/>
            </a:xfrm>
          </p:grpSpPr>
          <p:pic>
            <p:nvPicPr>
              <p:cNvPr id="2017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855"/>
                <a:ext cx="5280" cy="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9886083">
                <a:off x="2810" y="1917"/>
                <a:ext cx="288" cy="384"/>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6" name="Right Arrow 5"/>
              <p:cNvSpPr/>
              <p:nvPr/>
            </p:nvSpPr>
            <p:spPr>
              <a:xfrm rot="8604164">
                <a:off x="1622" y="2448"/>
                <a:ext cx="288" cy="384"/>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grpSp>
        <p:sp>
          <p:nvSpPr>
            <p:cNvPr id="7" name="Rectangle 6"/>
            <p:cNvSpPr/>
            <p:nvPr/>
          </p:nvSpPr>
          <p:spPr>
            <a:xfrm>
              <a:off x="1680" y="1632"/>
              <a:ext cx="2527" cy="252"/>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dirty="0">
                  <a:ln/>
                  <a:solidFill>
                    <a:schemeClr val="accent3"/>
                  </a:solidFill>
                  <a:latin typeface="Arial" pitchFamily="34" charset="0"/>
                </a:rPr>
                <a:t>Arabian Plate</a:t>
              </a:r>
            </a:p>
          </p:txBody>
        </p:sp>
        <p:sp>
          <p:nvSpPr>
            <p:cNvPr id="8" name="Rectangle 7"/>
            <p:cNvSpPr/>
            <p:nvPr/>
          </p:nvSpPr>
          <p:spPr>
            <a:xfrm>
              <a:off x="336" y="3168"/>
              <a:ext cx="2527" cy="252"/>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dirty="0">
                  <a:ln/>
                  <a:solidFill>
                    <a:schemeClr val="accent3"/>
                  </a:solidFill>
                  <a:latin typeface="Arial" pitchFamily="34" charset="0"/>
                </a:rPr>
                <a:t>African Plate</a:t>
              </a:r>
            </a:p>
          </p:txBody>
        </p:sp>
        <p:sp>
          <p:nvSpPr>
            <p:cNvPr id="9" name="Rectangle 8"/>
            <p:cNvSpPr/>
            <p:nvPr/>
          </p:nvSpPr>
          <p:spPr>
            <a:xfrm>
              <a:off x="2279" y="2928"/>
              <a:ext cx="745" cy="252"/>
            </a:xfrm>
            <a:prstGeom prst="rect">
              <a:avLst/>
            </a:prstGeom>
            <a:noFill/>
          </p:spPr>
          <p:txBody>
            <a:bodyPr wrap="none">
              <a:spAutoFit/>
            </a:bodyPr>
            <a:lstStyle/>
            <a:p>
              <a:pPr algn="ctr" eaLnBrk="1" hangingPunct="1">
                <a:defRPr/>
              </a:pPr>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Red Sea</a:t>
              </a:r>
            </a:p>
          </p:txBody>
        </p:sp>
      </p:grpSp>
      <p:sp>
        <p:nvSpPr>
          <p:cNvPr id="295945" name="Rectangle 9"/>
          <p:cNvSpPr>
            <a:spLocks noChangeArrowheads="1"/>
          </p:cNvSpPr>
          <p:nvPr/>
        </p:nvSpPr>
        <p:spPr bwMode="auto">
          <a:xfrm>
            <a:off x="755650" y="9540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East African Rift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ssolve">
                                      <p:cBhvr>
                                        <p:cTn id="7" dur="500"/>
                                        <p:tgtEl>
                                          <p:spTgt spid="2959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0" y="11588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273411" name="Rectangle 3"/>
          <p:cNvSpPr>
            <a:spLocks noChangeArrowheads="1"/>
          </p:cNvSpPr>
          <p:nvPr/>
        </p:nvSpPr>
        <p:spPr bwMode="auto">
          <a:xfrm>
            <a:off x="0" y="187166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u="sng">
                <a:solidFill>
                  <a:srgbClr val="CC0000"/>
                </a:solidFill>
                <a:latin typeface="Calibri" panose="020F0502020204030204" pitchFamily="34" charset="0"/>
                <a:ea typeface="ＭＳ Ｐゴシック" panose="020B0600070205080204" pitchFamily="34" charset="-128"/>
              </a:rPr>
              <a:t>Convergent boundary</a:t>
            </a:r>
            <a:r>
              <a:rPr lang="en-US" altLang="it-IT" sz="2400" b="0">
                <a:latin typeface="Calibri" panose="020F0502020204030204" pitchFamily="34" charset="0"/>
                <a:ea typeface="ＭＳ Ｐゴシック" panose="020B0600070205080204" pitchFamily="34" charset="-128"/>
              </a:rPr>
              <a:t>, also called consuming or destructive, plates are approaching each other. These boundaries are represented by the oceanic trench, island arc systems or subduction zones where one of the colliding plates descends into the mantle and is destroyed.</a:t>
            </a:r>
          </a:p>
        </p:txBody>
      </p:sp>
      <p:pic>
        <p:nvPicPr>
          <p:cNvPr id="273412" name="Picture 4" descr="plate_boundary_converg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590925"/>
            <a:ext cx="7056437" cy="3017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3410">
                                            <p:txEl>
                                              <p:pRg st="0" end="0"/>
                                            </p:txEl>
                                          </p:spTgt>
                                        </p:tgtEl>
                                        <p:attrNameLst>
                                          <p:attrName>style.visibility</p:attrName>
                                        </p:attrNameLst>
                                      </p:cBhvr>
                                      <p:to>
                                        <p:strVal val="visible"/>
                                      </p:to>
                                    </p:set>
                                    <p:animEffect transition="in" filter="dissolve">
                                      <p:cBhvr>
                                        <p:cTn id="7" dur="500"/>
                                        <p:tgtEl>
                                          <p:spTgt spid="2734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3411"/>
                                        </p:tgtEl>
                                        <p:attrNameLst>
                                          <p:attrName>style.visibility</p:attrName>
                                        </p:attrNameLst>
                                      </p:cBhvr>
                                      <p:to>
                                        <p:strVal val="visible"/>
                                      </p:to>
                                    </p:set>
                                    <p:animEffect transition="in" filter="dissolve">
                                      <p:cBhvr>
                                        <p:cTn id="12" dur="500"/>
                                        <p:tgtEl>
                                          <p:spTgt spid="273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3412"/>
                                        </p:tgtEl>
                                        <p:attrNameLst>
                                          <p:attrName>style.visibility</p:attrName>
                                        </p:attrNameLst>
                                      </p:cBhvr>
                                      <p:to>
                                        <p:strVal val="visible"/>
                                      </p:to>
                                    </p:set>
                                    <p:animEffect transition="in" filter="dissolve">
                                      <p:cBhvr>
                                        <p:cTn id="1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85813"/>
            <a:ext cx="9144000" cy="1201737"/>
          </a:xfrm>
        </p:spPr>
        <p:txBody>
          <a:bodyPr>
            <a:normAutofit/>
          </a:bodyPr>
          <a:lstStyle/>
          <a:p>
            <a:pPr>
              <a:defRPr/>
            </a:pPr>
            <a:r>
              <a:rPr lang="it-IT" sz="3628" b="1" dirty="0">
                <a:latin typeface="+mn-lt"/>
              </a:rPr>
              <a:t>Faglia inversa</a:t>
            </a:r>
          </a:p>
        </p:txBody>
      </p:sp>
      <p:pic>
        <p:nvPicPr>
          <p:cNvPr id="2048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84300" y="1801813"/>
            <a:ext cx="6045200" cy="4570412"/>
          </a:xfrm>
        </p:spPr>
      </p:pic>
      <p:pic>
        <p:nvPicPr>
          <p:cNvPr id="204804" name="Picture 4"/>
          <p:cNvPicPr>
            <a:picLocks noChangeAspect="1"/>
          </p:cNvPicPr>
          <p:nvPr/>
        </p:nvPicPr>
        <p:blipFill>
          <a:blip r:embed="rId3">
            <a:extLst>
              <a:ext uri="{28A0092B-C50C-407E-A947-70E740481C1C}">
                <a14:useLocalDpi xmlns:a14="http://schemas.microsoft.com/office/drawing/2010/main" val="0"/>
              </a:ext>
            </a:extLst>
          </a:blip>
          <a:srcRect t="41505" b="30830"/>
          <a:stretch>
            <a:fillRect/>
          </a:stretch>
        </p:blipFill>
        <p:spPr bwMode="auto">
          <a:xfrm>
            <a:off x="6037263" y="5295900"/>
            <a:ext cx="27844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Group 6"/>
          <p:cNvGrpSpPr>
            <a:grpSpLocks/>
          </p:cNvGrpSpPr>
          <p:nvPr/>
        </p:nvGrpSpPr>
        <p:grpSpPr bwMode="auto">
          <a:xfrm>
            <a:off x="2709863" y="1114425"/>
            <a:ext cx="3843337" cy="5232400"/>
            <a:chOff x="1392" y="576"/>
            <a:chExt cx="2880" cy="3521"/>
          </a:xfrm>
        </p:grpSpPr>
        <p:pic>
          <p:nvPicPr>
            <p:cNvPr id="205829" name="Picture 2" descr="http://geology.com/nsta/convergent-boundary-oceanic-continent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40" y="576"/>
              <a:ext cx="2832"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5" descr="Oceanic-Continental Converging 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400"/>
              <a:ext cx="2880" cy="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827" name="Rectangle 4"/>
          <p:cNvSpPr>
            <a:spLocks noChangeArrowheads="1"/>
          </p:cNvSpPr>
          <p:nvPr/>
        </p:nvSpPr>
        <p:spPr bwMode="auto">
          <a:xfrm>
            <a:off x="19050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4"/>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5"/>
              </a:rPr>
              <a:t>http://www.geology.com</a:t>
            </a:r>
            <a:r>
              <a:rPr lang="en-US" altLang="it-IT" sz="900" b="0">
                <a:latin typeface="Arial" panose="020B0604020202020204" pitchFamily="34" charset="0"/>
              </a:rPr>
              <a:t> </a:t>
            </a:r>
          </a:p>
        </p:txBody>
      </p:sp>
      <p:sp>
        <p:nvSpPr>
          <p:cNvPr id="205828" name="Title 1"/>
          <p:cNvSpPr>
            <a:spLocks noGrp="1"/>
          </p:cNvSpPr>
          <p:nvPr>
            <p:ph type="title" idx="4294967295"/>
          </p:nvPr>
        </p:nvSpPr>
        <p:spPr>
          <a:xfrm>
            <a:off x="449263" y="860425"/>
            <a:ext cx="8229600" cy="715963"/>
          </a:xfrm>
        </p:spPr>
        <p:txBody>
          <a:bodyPr/>
          <a:lstStyle/>
          <a:p>
            <a:pPr eaLnBrk="1" hangingPunct="1"/>
            <a:r>
              <a:rPr lang="en-US" altLang="it-IT" sz="2400" smtClean="0">
                <a:latin typeface="Calibri" panose="020F0502020204030204" pitchFamily="34" charset="0"/>
              </a:rPr>
              <a:t>Convergent Boundary – Oceanic &amp; Continental</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idx="4294967295"/>
          </p:nvPr>
        </p:nvSpPr>
        <p:spPr>
          <a:xfrm>
            <a:off x="479425" y="812800"/>
            <a:ext cx="8229600" cy="808038"/>
          </a:xfrm>
        </p:spPr>
        <p:txBody>
          <a:bodyPr/>
          <a:lstStyle/>
          <a:p>
            <a:pPr eaLnBrk="1" hangingPunct="1"/>
            <a:r>
              <a:rPr lang="en-US" altLang="it-IT" sz="2800" smtClean="0">
                <a:latin typeface="Calibri" panose="020F0502020204030204" pitchFamily="34" charset="0"/>
              </a:rPr>
              <a:t>Convergent Boundary – Oceanic &amp; Oceanic</a:t>
            </a:r>
          </a:p>
        </p:txBody>
      </p:sp>
      <p:grpSp>
        <p:nvGrpSpPr>
          <p:cNvPr id="206851" name="Group 7"/>
          <p:cNvGrpSpPr>
            <a:grpSpLocks/>
          </p:cNvGrpSpPr>
          <p:nvPr/>
        </p:nvGrpSpPr>
        <p:grpSpPr bwMode="auto">
          <a:xfrm>
            <a:off x="2236788" y="1566863"/>
            <a:ext cx="4987925" cy="5037137"/>
            <a:chOff x="1104" y="609"/>
            <a:chExt cx="3606" cy="3551"/>
          </a:xfrm>
        </p:grpSpPr>
        <p:pic>
          <p:nvPicPr>
            <p:cNvPr id="206853" name="Picture 2" descr="http://geology.com/nsta/convergent-boundary-oceanic-oceani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4" y="609"/>
              <a:ext cx="3606"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5" descr="Oceanic-Oceanic Converging 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2208"/>
              <a:ext cx="3312" cy="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852" name="Rectangle 4"/>
          <p:cNvSpPr>
            <a:spLocks noChangeArrowheads="1"/>
          </p:cNvSpPr>
          <p:nvPr/>
        </p:nvSpPr>
        <p:spPr bwMode="auto">
          <a:xfrm>
            <a:off x="1752600" y="66278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4"/>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5"/>
              </a:rPr>
              <a:t>http://www.geology.com</a:t>
            </a:r>
            <a:r>
              <a:rPr lang="en-US" altLang="it-IT" sz="900" b="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p:cNvSpPr txBox="1">
            <a:spLocks noChangeArrowheads="1"/>
          </p:cNvSpPr>
          <p:nvPr/>
        </p:nvSpPr>
        <p:spPr bwMode="auto">
          <a:xfrm>
            <a:off x="4067175" y="2017713"/>
            <a:ext cx="4953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90000"/>
              </a:lnSpc>
              <a:spcBef>
                <a:spcPct val="0"/>
              </a:spcBef>
            </a:pPr>
            <a:r>
              <a:rPr lang="en-US" altLang="it-IT" sz="2000" b="0">
                <a:solidFill>
                  <a:srgbClr val="CC0000"/>
                </a:solidFill>
                <a:latin typeface="Calibri" panose="020F0502020204030204" pitchFamily="34" charset="0"/>
              </a:rPr>
              <a:t>Alfred Wegener</a:t>
            </a:r>
            <a:r>
              <a:rPr lang="en-US" altLang="it-IT" sz="2000" b="0">
                <a:latin typeface="Calibri" panose="020F0502020204030204" pitchFamily="34" charset="0"/>
              </a:rPr>
              <a:t> in the early 1900’s proposed the hypothesis that continents were once joined together in a single large land mass he called Pangea (meaning “all land” in Greek).</a:t>
            </a:r>
          </a:p>
          <a:p>
            <a:pPr algn="just">
              <a:lnSpc>
                <a:spcPct val="90000"/>
              </a:lnSpc>
              <a:spcBef>
                <a:spcPct val="0"/>
              </a:spcBef>
              <a:buFontTx/>
              <a:buNone/>
            </a:pPr>
            <a:endParaRPr lang="en-US" altLang="it-IT" sz="2000" b="0">
              <a:latin typeface="Calibri" panose="020F0502020204030204" pitchFamily="34" charset="0"/>
            </a:endParaRPr>
          </a:p>
          <a:p>
            <a:pPr algn="just">
              <a:lnSpc>
                <a:spcPct val="90000"/>
              </a:lnSpc>
              <a:spcBef>
                <a:spcPct val="0"/>
              </a:spcBef>
            </a:pPr>
            <a:r>
              <a:rPr lang="en-US" altLang="it-IT" sz="2000" b="0">
                <a:latin typeface="Calibri" panose="020F0502020204030204" pitchFamily="34" charset="0"/>
              </a:rPr>
              <a:t> He proposed that </a:t>
            </a:r>
            <a:r>
              <a:rPr lang="en-US" altLang="it-IT" sz="2000" b="0">
                <a:solidFill>
                  <a:srgbClr val="CC0000"/>
                </a:solidFill>
                <a:latin typeface="Calibri" panose="020F0502020204030204" pitchFamily="34" charset="0"/>
              </a:rPr>
              <a:t>Pangea</a:t>
            </a:r>
            <a:r>
              <a:rPr lang="en-US" altLang="it-IT" sz="2000" b="0">
                <a:latin typeface="Calibri" panose="020F0502020204030204" pitchFamily="34" charset="0"/>
              </a:rPr>
              <a:t> had split apart and the continents had moved gradually to their present positions - a process that became known as continental drift. </a:t>
            </a:r>
          </a:p>
          <a:p>
            <a:pPr>
              <a:lnSpc>
                <a:spcPct val="90000"/>
              </a:lnSpc>
              <a:spcBef>
                <a:spcPct val="0"/>
              </a:spcBef>
              <a:buFontTx/>
              <a:buNone/>
            </a:pPr>
            <a:endParaRPr lang="en-US" altLang="it-IT" sz="2000" b="0">
              <a:latin typeface="Calibri" panose="020F0502020204030204" pitchFamily="34" charset="0"/>
            </a:endParaRPr>
          </a:p>
        </p:txBody>
      </p:sp>
      <p:pic>
        <p:nvPicPr>
          <p:cNvPr id="360451" name="Picture 3"/>
          <p:cNvPicPr>
            <a:picLocks noChangeAspect="1" noChangeArrowheads="1"/>
          </p:cNvPicPr>
          <p:nvPr/>
        </p:nvPicPr>
        <p:blipFill>
          <a:blip r:embed="rId2">
            <a:extLst>
              <a:ext uri="{28A0092B-C50C-407E-A947-70E740481C1C}">
                <a14:useLocalDpi xmlns:a14="http://schemas.microsoft.com/office/drawing/2010/main" val="0"/>
              </a:ext>
            </a:extLst>
          </a:blip>
          <a:srcRect l="17143" b="17140"/>
          <a:stretch>
            <a:fillRect/>
          </a:stretch>
        </p:blipFill>
        <p:spPr bwMode="auto">
          <a:xfrm rot="-1134553">
            <a:off x="684213" y="2573338"/>
            <a:ext cx="2663825" cy="2068512"/>
          </a:xfrm>
          <a:prstGeom prst="rect">
            <a:avLst/>
          </a:prstGeom>
          <a:noFill/>
          <a:ln>
            <a:noFill/>
          </a:ln>
          <a:effectLst>
            <a:outerShdw dist="107763" dir="2700000" algn="ctr" rotWithShape="0">
              <a:srgbClr val="3333CC">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2" name="Rectangle 4"/>
          <p:cNvSpPr>
            <a:spLocks noGrp="1" noChangeArrowheads="1"/>
          </p:cNvSpPr>
          <p:nvPr>
            <p:ph type="title"/>
          </p:nvPr>
        </p:nvSpPr>
        <p:spPr>
          <a:xfrm>
            <a:off x="755650" y="874713"/>
            <a:ext cx="6824663" cy="598487"/>
          </a:xfrm>
        </p:spPr>
        <p:txBody>
          <a:bodyPr/>
          <a:lstStyle/>
          <a:p>
            <a:pPr eaLnBrk="1" hangingPunct="1">
              <a:defRPr/>
            </a:pPr>
            <a:r>
              <a:rPr lang="en-US" altLang="it-IT" sz="2400" smtClean="0">
                <a:solidFill>
                  <a:schemeClr val="tx1"/>
                </a:solidFill>
                <a:effectLst>
                  <a:outerShdw blurRad="38100" dist="38100" dir="2700000" algn="tl">
                    <a:srgbClr val="C0C0C0"/>
                  </a:outerShdw>
                </a:effectLst>
                <a:latin typeface="Calibri" panose="020F0502020204030204" pitchFamily="34" charset="0"/>
              </a:rPr>
              <a:t>Continental drift</a:t>
            </a:r>
          </a:p>
        </p:txBody>
      </p:sp>
      <p:sp>
        <p:nvSpPr>
          <p:cNvPr id="360453" name="Rectangle 5"/>
          <p:cNvSpPr>
            <a:spLocks noChangeArrowheads="1"/>
          </p:cNvSpPr>
          <p:nvPr/>
        </p:nvSpPr>
        <p:spPr bwMode="auto">
          <a:xfrm>
            <a:off x="4067175" y="4933950"/>
            <a:ext cx="4953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rPr>
              <a:t>According to the hypothesis of </a:t>
            </a:r>
            <a:r>
              <a:rPr lang="en-US" altLang="it-IT" sz="2000" b="0">
                <a:solidFill>
                  <a:srgbClr val="CC0000"/>
                </a:solidFill>
                <a:latin typeface="Calibri" panose="020F0502020204030204" pitchFamily="34" charset="0"/>
              </a:rPr>
              <a:t>continental drift</a:t>
            </a:r>
            <a:r>
              <a:rPr lang="en-US" altLang="it-IT" sz="2000" b="0">
                <a:latin typeface="Calibri" panose="020F0502020204030204" pitchFamily="34" charset="0"/>
              </a:rPr>
              <a:t>, continents have moved slowly to their current locations.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dissolve">
                                      <p:cBhvr>
                                        <p:cTn id="7" dur="500"/>
                                        <p:tgtEl>
                                          <p:spTgt spid="360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0451"/>
                                        </p:tgtEl>
                                        <p:attrNameLst>
                                          <p:attrName>style.visibility</p:attrName>
                                        </p:attrNameLst>
                                      </p:cBhvr>
                                      <p:to>
                                        <p:strVal val="visible"/>
                                      </p:to>
                                    </p:set>
                                    <p:animEffect transition="in" filter="dissolve">
                                      <p:cBhvr>
                                        <p:cTn id="12" dur="500"/>
                                        <p:tgtEl>
                                          <p:spTgt spid="36045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60450"/>
                                        </p:tgtEl>
                                        <p:attrNameLst>
                                          <p:attrName>style.visibility</p:attrName>
                                        </p:attrNameLst>
                                      </p:cBhvr>
                                      <p:to>
                                        <p:strVal val="visible"/>
                                      </p:to>
                                    </p:set>
                                    <p:animEffect transition="in" filter="dissolve">
                                      <p:cBhvr>
                                        <p:cTn id="15" dur="500"/>
                                        <p:tgtEl>
                                          <p:spTgt spid="3604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60453">
                                            <p:txEl>
                                              <p:pRg st="0" end="0"/>
                                            </p:txEl>
                                          </p:spTgt>
                                        </p:tgtEl>
                                        <p:attrNameLst>
                                          <p:attrName>style.visibility</p:attrName>
                                        </p:attrNameLst>
                                      </p:cBhvr>
                                      <p:to>
                                        <p:strVal val="visible"/>
                                      </p:to>
                                    </p:set>
                                    <p:animEffect transition="in" filter="dissolve">
                                      <p:cBhvr>
                                        <p:cTn id="20" dur="500"/>
                                        <p:tgtEl>
                                          <p:spTgt spid="3604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P spid="36045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idx="4294967295"/>
          </p:nvPr>
        </p:nvSpPr>
        <p:spPr>
          <a:xfrm>
            <a:off x="495300" y="660400"/>
            <a:ext cx="7772400" cy="1143000"/>
          </a:xfrm>
        </p:spPr>
        <p:txBody>
          <a:bodyPr/>
          <a:lstStyle/>
          <a:p>
            <a:pPr eaLnBrk="1" hangingPunct="1"/>
            <a:r>
              <a:rPr lang="en-US" altLang="it-IT" sz="2800" smtClean="0">
                <a:latin typeface="Calibri" panose="020F0502020204030204" pitchFamily="34" charset="0"/>
              </a:rPr>
              <a:t>Convergent Boundaries - Continental</a:t>
            </a:r>
          </a:p>
        </p:txBody>
      </p:sp>
      <p:grpSp>
        <p:nvGrpSpPr>
          <p:cNvPr id="207875" name="Group 6"/>
          <p:cNvGrpSpPr>
            <a:grpSpLocks/>
          </p:cNvGrpSpPr>
          <p:nvPr/>
        </p:nvGrpSpPr>
        <p:grpSpPr bwMode="auto">
          <a:xfrm>
            <a:off x="2170113" y="1881188"/>
            <a:ext cx="4422775" cy="4592637"/>
            <a:chOff x="1152" y="912"/>
            <a:chExt cx="3254" cy="3144"/>
          </a:xfrm>
        </p:grpSpPr>
        <p:pic>
          <p:nvPicPr>
            <p:cNvPr id="207877" name="Picture 2" descr="http://geology.com/nsta/convergent-boundar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2" y="912"/>
              <a:ext cx="3254"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5" descr="Continental-Continental Converging 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2160"/>
              <a:ext cx="3216"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876" name="Rectangle 4"/>
          <p:cNvSpPr>
            <a:spLocks noChangeArrowheads="1"/>
          </p:cNvSpPr>
          <p:nvPr/>
        </p:nvSpPr>
        <p:spPr bwMode="auto">
          <a:xfrm>
            <a:off x="16002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rPr>
              <a:t>http://pubs.usgs.gov/gip/dynamic/understanding.html  &amp; </a:t>
            </a:r>
            <a:r>
              <a:rPr lang="en-US" altLang="it-IT" sz="900" b="0">
                <a:latin typeface="Arial" panose="020B0604020202020204" pitchFamily="34" charset="0"/>
                <a:hlinkClick r:id="rId4"/>
              </a:rPr>
              <a:t>http://www.geology.com</a:t>
            </a:r>
            <a:r>
              <a:rPr lang="en-US" altLang="it-IT" sz="900" b="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idx="4294967295"/>
          </p:nvPr>
        </p:nvSpPr>
        <p:spPr>
          <a:xfrm>
            <a:off x="0" y="571500"/>
            <a:ext cx="9144000" cy="1143000"/>
          </a:xfrm>
        </p:spPr>
        <p:txBody>
          <a:bodyPr/>
          <a:lstStyle/>
          <a:p>
            <a:pPr eaLnBrk="1" hangingPunct="1"/>
            <a:r>
              <a:rPr lang="en-US" altLang="it-IT" sz="2800" smtClean="0">
                <a:latin typeface="Calibri" panose="020F0502020204030204" pitchFamily="34" charset="0"/>
              </a:rPr>
              <a:t>Convergent Boundary – Indian and Eurasian Plates</a:t>
            </a:r>
          </a:p>
        </p:txBody>
      </p:sp>
      <p:pic>
        <p:nvPicPr>
          <p:cNvPr id="208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3246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rot="18427427">
            <a:off x="3775075" y="3500438"/>
            <a:ext cx="457200" cy="60960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5" name="Right Arrow 4"/>
          <p:cNvSpPr/>
          <p:nvPr/>
        </p:nvSpPr>
        <p:spPr>
          <a:xfrm rot="7749683">
            <a:off x="4876800" y="2122488"/>
            <a:ext cx="457200" cy="60960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6" name="Rectangle 5"/>
          <p:cNvSpPr/>
          <p:nvPr/>
        </p:nvSpPr>
        <p:spPr>
          <a:xfrm>
            <a:off x="1981200" y="4353580"/>
            <a:ext cx="3188921"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2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Indian Plate</a:t>
            </a:r>
          </a:p>
        </p:txBody>
      </p:sp>
      <p:sp>
        <p:nvSpPr>
          <p:cNvPr id="7" name="Rectangle 6"/>
          <p:cNvSpPr/>
          <p:nvPr/>
        </p:nvSpPr>
        <p:spPr>
          <a:xfrm>
            <a:off x="4038600" y="1524000"/>
            <a:ext cx="3188921"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2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Eurasian Plate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0" y="10175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209923" name="Rectangle 3"/>
          <p:cNvSpPr>
            <a:spLocks noChangeArrowheads="1"/>
          </p:cNvSpPr>
          <p:nvPr/>
        </p:nvSpPr>
        <p:spPr bwMode="auto">
          <a:xfrm>
            <a:off x="0" y="18478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a:solidFill>
                  <a:srgbClr val="CC0000"/>
                </a:solidFill>
                <a:latin typeface="Calibri" panose="020F0502020204030204" pitchFamily="34" charset="0"/>
                <a:ea typeface="ＭＳ Ｐゴシック" panose="020B0600070205080204" pitchFamily="34" charset="-128"/>
              </a:rPr>
              <a:t>Conservative boundary</a:t>
            </a:r>
            <a:r>
              <a:rPr lang="en-US" altLang="it-IT" sz="2400" b="0">
                <a:latin typeface="Calibri" panose="020F0502020204030204" pitchFamily="34" charset="0"/>
                <a:ea typeface="ＭＳ Ｐゴシック" panose="020B0600070205080204" pitchFamily="34" charset="-128"/>
              </a:rPr>
              <a:t>, lithosphere is neither created nor destroyed. The plates move laterally relative to each other. These plate boundary are represented by transform faults.</a:t>
            </a:r>
          </a:p>
        </p:txBody>
      </p:sp>
      <p:pic>
        <p:nvPicPr>
          <p:cNvPr id="209924" name="Picture 4" descr="plate_boundary_conserv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336925"/>
            <a:ext cx="6769100" cy="307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806450"/>
            <a:ext cx="9144000" cy="1203325"/>
          </a:xfrm>
        </p:spPr>
        <p:txBody>
          <a:bodyPr>
            <a:normAutofit/>
          </a:bodyPr>
          <a:lstStyle/>
          <a:p>
            <a:pPr>
              <a:defRPr/>
            </a:pPr>
            <a:r>
              <a:rPr lang="it-IT" sz="3628" b="1" dirty="0">
                <a:latin typeface="+mn-lt"/>
              </a:rPr>
              <a:t>Faglia trascorrente</a:t>
            </a:r>
          </a:p>
        </p:txBody>
      </p:sp>
      <p:pic>
        <p:nvPicPr>
          <p:cNvPr id="211971" name="Segnaposto contenuto 9" descr="faglia san andre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35313" y="1941513"/>
            <a:ext cx="5711825" cy="4732337"/>
          </a:xfrm>
        </p:spPr>
      </p:pic>
      <p:pic>
        <p:nvPicPr>
          <p:cNvPr id="211972" name="Picture 6"/>
          <p:cNvPicPr>
            <a:picLocks noChangeAspect="1"/>
          </p:cNvPicPr>
          <p:nvPr/>
        </p:nvPicPr>
        <p:blipFill>
          <a:blip r:embed="rId3">
            <a:extLst>
              <a:ext uri="{28A0092B-C50C-407E-A947-70E740481C1C}">
                <a14:useLocalDpi xmlns:a14="http://schemas.microsoft.com/office/drawing/2010/main" val="0"/>
              </a:ext>
            </a:extLst>
          </a:blip>
          <a:srcRect t="70476"/>
          <a:stretch>
            <a:fillRect/>
          </a:stretch>
        </p:blipFill>
        <p:spPr bwMode="auto">
          <a:xfrm>
            <a:off x="1743075" y="5226050"/>
            <a:ext cx="27844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ttore 1 11"/>
          <p:cNvCxnSpPr/>
          <p:nvPr/>
        </p:nvCxnSpPr>
        <p:spPr>
          <a:xfrm flipV="1">
            <a:off x="4910138" y="4148138"/>
            <a:ext cx="3795712" cy="2714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5075238" y="4491038"/>
            <a:ext cx="1501775" cy="1571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V="1">
            <a:off x="6707188" y="3960813"/>
            <a:ext cx="1465262" cy="115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19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2511425"/>
            <a:ext cx="28257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3" descr="plate bounda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5725"/>
            <a:ext cx="85344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4"/>
          <p:cNvSpPr>
            <a:spLocks noChangeArrowheads="1"/>
          </p:cNvSpPr>
          <p:nvPr/>
        </p:nvSpPr>
        <p:spPr bwMode="auto">
          <a:xfrm>
            <a:off x="0" y="93503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Plates</a:t>
            </a:r>
          </a:p>
        </p:txBody>
      </p:sp>
      <p:sp>
        <p:nvSpPr>
          <p:cNvPr id="212996" name="Rectangle 5"/>
          <p:cNvSpPr>
            <a:spLocks noChangeArrowheads="1"/>
          </p:cNvSpPr>
          <p:nvPr/>
        </p:nvSpPr>
        <p:spPr bwMode="auto">
          <a:xfrm>
            <a:off x="3635375" y="6470650"/>
            <a:ext cx="2089150" cy="36036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sz="half" idx="1"/>
          </p:nvPr>
        </p:nvSpPr>
        <p:spPr>
          <a:xfrm>
            <a:off x="1524000" y="2293938"/>
            <a:ext cx="6934200" cy="3962400"/>
          </a:xfrm>
        </p:spPr>
        <p:txBody>
          <a:bodyPr/>
          <a:lstStyle/>
          <a:p>
            <a:pPr eaLnBrk="1" hangingPunct="1">
              <a:buFontTx/>
              <a:buNone/>
            </a:pPr>
            <a:r>
              <a:rPr lang="en-US" altLang="it-IT" smtClean="0">
                <a:latin typeface="Calibri" panose="020F0502020204030204" pitchFamily="34" charset="0"/>
              </a:rPr>
              <a:t>- Subduction   - Rifting   - Hotspots</a:t>
            </a:r>
          </a:p>
        </p:txBody>
      </p:sp>
      <p:sp>
        <p:nvSpPr>
          <p:cNvPr id="215043" name="Rectangle 3"/>
          <p:cNvSpPr>
            <a:spLocks noChangeArrowheads="1"/>
          </p:cNvSpPr>
          <p:nvPr/>
        </p:nvSpPr>
        <p:spPr bwMode="auto">
          <a:xfrm>
            <a:off x="755650" y="7985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Volcanoes are formed by:</a:t>
            </a:r>
          </a:p>
        </p:txBody>
      </p:sp>
      <p:pic>
        <p:nvPicPr>
          <p:cNvPr id="215044" name="Picture 4" descr="volcan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9738"/>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p:txBody>
          <a:bodyPr/>
          <a:lstStyle/>
          <a:p>
            <a:pPr eaLnBrk="1" hangingPunct="1"/>
            <a:r>
              <a:rPr lang="en-US" altLang="it-IT" smtClean="0">
                <a:latin typeface="Calibri" panose="020F0502020204030204" pitchFamily="34" charset="0"/>
              </a:rPr>
              <a:t>Hot mantle plumes breaching the surface in the middle of a tectonic plate</a:t>
            </a:r>
          </a:p>
        </p:txBody>
      </p:sp>
      <p:sp>
        <p:nvSpPr>
          <p:cNvPr id="217091" name="Rectangle 3"/>
          <p:cNvSpPr>
            <a:spLocks noChangeArrowheads="1"/>
          </p:cNvSpPr>
          <p:nvPr/>
        </p:nvSpPr>
        <p:spPr bwMode="auto">
          <a:xfrm>
            <a:off x="755650" y="7064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What are Hotspot Volcanoes?</a:t>
            </a:r>
          </a:p>
        </p:txBody>
      </p:sp>
      <p:pic>
        <p:nvPicPr>
          <p:cNvPr id="217092" name="Picture 4" descr="hawaii_375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3132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descr="hotsp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429000"/>
            <a:ext cx="3962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Text Box 7"/>
          <p:cNvSpPr txBox="1">
            <a:spLocks noChangeArrowheads="1"/>
          </p:cNvSpPr>
          <p:nvPr/>
        </p:nvSpPr>
        <p:spPr bwMode="auto">
          <a:xfrm>
            <a:off x="304800" y="5562600"/>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1800" b="0">
                <a:latin typeface="Calibri" panose="020F0502020204030204" pitchFamily="34" charset="0"/>
                <a:ea typeface="ＭＳ Ｐゴシック" panose="020B0600070205080204" pitchFamily="34" charset="-128"/>
              </a:rPr>
              <a:t>The Hawaiian island chain are examples of hotspot volcanoes.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3"/>
          <p:cNvSpPr txBox="1">
            <a:spLocks noChangeArrowheads="1"/>
          </p:cNvSpPr>
          <p:nvPr/>
        </p:nvSpPr>
        <p:spPr bwMode="auto">
          <a:xfrm>
            <a:off x="1257300" y="989013"/>
            <a:ext cx="670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ea typeface="ＭＳ Ｐゴシック" panose="020B0600070205080204" pitchFamily="34" charset="-128"/>
              </a:rPr>
              <a:t>The tectonic plate moves over a fixed hotspot forming a chain of volcanoes.</a:t>
            </a:r>
          </a:p>
        </p:txBody>
      </p:sp>
      <p:grpSp>
        <p:nvGrpSpPr>
          <p:cNvPr id="219139" name="Group 5"/>
          <p:cNvGrpSpPr>
            <a:grpSpLocks/>
          </p:cNvGrpSpPr>
          <p:nvPr/>
        </p:nvGrpSpPr>
        <p:grpSpPr bwMode="auto">
          <a:xfrm>
            <a:off x="1257300" y="1895475"/>
            <a:ext cx="7543800" cy="4525963"/>
            <a:chOff x="792" y="916"/>
            <a:chExt cx="4752" cy="2851"/>
          </a:xfrm>
        </p:grpSpPr>
        <p:pic>
          <p:nvPicPr>
            <p:cNvPr id="219140" name="Picture 2" descr="hotspo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916"/>
              <a:ext cx="4032" cy="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ext Box 4"/>
            <p:cNvSpPr txBox="1">
              <a:spLocks noChangeArrowheads="1"/>
            </p:cNvSpPr>
            <p:nvPr/>
          </p:nvSpPr>
          <p:spPr bwMode="auto">
            <a:xfrm>
              <a:off x="792" y="3517"/>
              <a:ext cx="47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000" b="0">
                  <a:latin typeface="Calibri" panose="020F0502020204030204" pitchFamily="34" charset="0"/>
                  <a:ea typeface="ＭＳ Ｐゴシック" panose="020B0600070205080204" pitchFamily="34" charset="-128"/>
                </a:rPr>
                <a:t>The volcanoes get younger from one end to the other.</a:t>
              </a:r>
            </a:p>
          </p:txBody>
        </p:sp>
      </p:gr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186" name="Group 20"/>
          <p:cNvGrpSpPr>
            <a:grpSpLocks/>
          </p:cNvGrpSpPr>
          <p:nvPr/>
        </p:nvGrpSpPr>
        <p:grpSpPr bwMode="auto">
          <a:xfrm>
            <a:off x="522288" y="2032000"/>
            <a:ext cx="7848600" cy="1449388"/>
            <a:chOff x="340" y="572"/>
            <a:chExt cx="4944" cy="913"/>
          </a:xfrm>
        </p:grpSpPr>
        <p:sp>
          <p:nvSpPr>
            <p:cNvPr id="221197" name="Rectangle 9"/>
            <p:cNvSpPr>
              <a:spLocks noChangeArrowheads="1"/>
            </p:cNvSpPr>
            <p:nvPr/>
          </p:nvSpPr>
          <p:spPr bwMode="auto">
            <a:xfrm>
              <a:off x="3061" y="649"/>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a) </a:t>
              </a:r>
              <a:r>
                <a:rPr lang="en-US" altLang="it-IT" sz="2000" b="0">
                  <a:solidFill>
                    <a:srgbClr val="CC0000"/>
                  </a:solidFill>
                  <a:latin typeface="Calibri" panose="020F0502020204030204" pitchFamily="34" charset="0"/>
                  <a:ea typeface="ＭＳ Ｐゴシック" panose="020B0600070205080204" pitchFamily="34" charset="-128"/>
                </a:rPr>
                <a:t>Constructive boundary</a:t>
              </a:r>
            </a:p>
          </p:txBody>
        </p:sp>
        <p:pic>
          <p:nvPicPr>
            <p:cNvPr id="22119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572"/>
              <a:ext cx="1835" cy="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1187" name="Rectangle 17"/>
          <p:cNvSpPr>
            <a:spLocks noChangeArrowheads="1"/>
          </p:cNvSpPr>
          <p:nvPr/>
        </p:nvSpPr>
        <p:spPr bwMode="auto">
          <a:xfrm>
            <a:off x="2843213" y="1143000"/>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nvGrpSpPr>
          <p:cNvPr id="221188" name="Group 21"/>
          <p:cNvGrpSpPr>
            <a:grpSpLocks/>
          </p:cNvGrpSpPr>
          <p:nvPr/>
        </p:nvGrpSpPr>
        <p:grpSpPr bwMode="auto">
          <a:xfrm>
            <a:off x="522288" y="3629025"/>
            <a:ext cx="7866062" cy="1465263"/>
            <a:chOff x="329" y="1780"/>
            <a:chExt cx="4955" cy="923"/>
          </a:xfrm>
        </p:grpSpPr>
        <p:sp>
          <p:nvSpPr>
            <p:cNvPr id="221195" name="Rectangle 10"/>
            <p:cNvSpPr>
              <a:spLocks noChangeArrowheads="1"/>
            </p:cNvSpPr>
            <p:nvPr/>
          </p:nvSpPr>
          <p:spPr bwMode="auto">
            <a:xfrm>
              <a:off x="3061" y="1874"/>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b) </a:t>
              </a:r>
              <a:r>
                <a:rPr lang="en-US" altLang="it-IT" sz="2000" b="0">
                  <a:solidFill>
                    <a:srgbClr val="CC0000"/>
                  </a:solidFill>
                  <a:latin typeface="Calibri" panose="020F0502020204030204" pitchFamily="34" charset="0"/>
                  <a:ea typeface="ＭＳ Ｐゴシック" panose="020B0600070205080204" pitchFamily="34" charset="-128"/>
                </a:rPr>
                <a:t>Destructive boundary</a:t>
              </a:r>
            </a:p>
          </p:txBody>
        </p:sp>
        <p:pic>
          <p:nvPicPr>
            <p:cNvPr id="221196" name="Picture 15"/>
            <p:cNvPicPr>
              <a:picLocks noChangeAspect="1" noChangeArrowheads="1"/>
            </p:cNvPicPr>
            <p:nvPr/>
          </p:nvPicPr>
          <p:blipFill>
            <a:blip r:embed="rId4">
              <a:extLst>
                <a:ext uri="{28A0092B-C50C-407E-A947-70E740481C1C}">
                  <a14:useLocalDpi xmlns:a14="http://schemas.microsoft.com/office/drawing/2010/main" val="0"/>
                </a:ext>
              </a:extLst>
            </a:blip>
            <a:srcRect r="4597"/>
            <a:stretch>
              <a:fillRect/>
            </a:stretch>
          </p:blipFill>
          <p:spPr bwMode="auto">
            <a:xfrm>
              <a:off x="329" y="1780"/>
              <a:ext cx="1846" cy="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1189" name="Rectangle 18"/>
          <p:cNvSpPr>
            <a:spLocks noChangeArrowheads="1"/>
          </p:cNvSpPr>
          <p:nvPr/>
        </p:nvSpPr>
        <p:spPr bwMode="auto">
          <a:xfrm>
            <a:off x="2843213" y="3484563"/>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nvGrpSpPr>
          <p:cNvPr id="221190" name="Group 22"/>
          <p:cNvGrpSpPr>
            <a:grpSpLocks/>
          </p:cNvGrpSpPr>
          <p:nvPr/>
        </p:nvGrpSpPr>
        <p:grpSpPr bwMode="auto">
          <a:xfrm>
            <a:off x="487363" y="5208588"/>
            <a:ext cx="7869237" cy="1495425"/>
            <a:chOff x="318" y="3019"/>
            <a:chExt cx="4957" cy="942"/>
          </a:xfrm>
        </p:grpSpPr>
        <p:sp>
          <p:nvSpPr>
            <p:cNvPr id="221193" name="Rectangle 11"/>
            <p:cNvSpPr>
              <a:spLocks noChangeArrowheads="1"/>
            </p:cNvSpPr>
            <p:nvPr/>
          </p:nvSpPr>
          <p:spPr bwMode="auto">
            <a:xfrm>
              <a:off x="3052" y="3113"/>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c) </a:t>
              </a:r>
              <a:r>
                <a:rPr lang="en-US" altLang="it-IT" sz="2000" b="0">
                  <a:solidFill>
                    <a:srgbClr val="CC0000"/>
                  </a:solidFill>
                  <a:latin typeface="Calibri" panose="020F0502020204030204" pitchFamily="34" charset="0"/>
                  <a:ea typeface="ＭＳ Ｐゴシック" panose="020B0600070205080204" pitchFamily="34" charset="-128"/>
                </a:rPr>
                <a:t>Conservative boundary</a:t>
              </a:r>
            </a:p>
          </p:txBody>
        </p:sp>
        <p:pic>
          <p:nvPicPr>
            <p:cNvPr id="221194" name="Picture 16"/>
            <p:cNvPicPr>
              <a:picLocks noChangeAspect="1" noChangeArrowheads="1"/>
            </p:cNvPicPr>
            <p:nvPr/>
          </p:nvPicPr>
          <p:blipFill>
            <a:blip r:embed="rId5">
              <a:extLst>
                <a:ext uri="{28A0092B-C50C-407E-A947-70E740481C1C}">
                  <a14:useLocalDpi xmlns:a14="http://schemas.microsoft.com/office/drawing/2010/main" val="0"/>
                </a:ext>
              </a:extLst>
            </a:blip>
            <a:srcRect r="6627"/>
            <a:stretch>
              <a:fillRect/>
            </a:stretch>
          </p:blipFill>
          <p:spPr bwMode="auto">
            <a:xfrm>
              <a:off x="318" y="3019"/>
              <a:ext cx="1868" cy="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1191" name="Rectangle 19"/>
          <p:cNvSpPr>
            <a:spLocks noChangeArrowheads="1"/>
          </p:cNvSpPr>
          <p:nvPr/>
        </p:nvSpPr>
        <p:spPr bwMode="auto">
          <a:xfrm>
            <a:off x="2719388" y="5357813"/>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21192" name="Rectangle 23"/>
          <p:cNvSpPr>
            <a:spLocks noChangeArrowheads="1"/>
          </p:cNvSpPr>
          <p:nvPr/>
        </p:nvSpPr>
        <p:spPr bwMode="auto">
          <a:xfrm>
            <a:off x="193675" y="1144588"/>
            <a:ext cx="860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Relative velocity between two plates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4"/>
          <p:cNvSpPr>
            <a:spLocks noChangeArrowheads="1"/>
          </p:cNvSpPr>
          <p:nvPr/>
        </p:nvSpPr>
        <p:spPr bwMode="auto">
          <a:xfrm>
            <a:off x="323850" y="1682750"/>
            <a:ext cx="7993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Relative velocity between two plates</a:t>
            </a:r>
          </a:p>
        </p:txBody>
      </p:sp>
      <p:graphicFrame>
        <p:nvGraphicFramePr>
          <p:cNvPr id="223235" name="Object 15"/>
          <p:cNvGraphicFramePr>
            <a:graphicFrameLocks noChangeAspect="1"/>
          </p:cNvGraphicFramePr>
          <p:nvPr/>
        </p:nvGraphicFramePr>
        <p:xfrm>
          <a:off x="3492500" y="4443413"/>
          <a:ext cx="1676400" cy="538162"/>
        </p:xfrm>
        <a:graphic>
          <a:graphicData uri="http://schemas.openxmlformats.org/presentationml/2006/ole">
            <mc:AlternateContent xmlns:mc="http://schemas.openxmlformats.org/markup-compatibility/2006">
              <mc:Choice xmlns:v="urn:schemas-microsoft-com:vml" Requires="v">
                <p:oleObj spid="_x0000_s223238" name="Equation" r:id="rId4" imgW="672808" imgH="215806" progId="Equation.3">
                  <p:embed/>
                </p:oleObj>
              </mc:Choice>
              <mc:Fallback>
                <p:oleObj name="Equation" r:id="rId4" imgW="672808" imgH="215806"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443413"/>
                        <a:ext cx="1676400" cy="538162"/>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236" name="Rectangle 16"/>
          <p:cNvSpPr>
            <a:spLocks noChangeArrowheads="1"/>
          </p:cNvSpPr>
          <p:nvPr/>
        </p:nvSpPr>
        <p:spPr bwMode="auto">
          <a:xfrm>
            <a:off x="395288" y="2835275"/>
            <a:ext cx="83534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The velocity of plate A with respect to plate B is written: </a:t>
            </a:r>
            <a:r>
              <a:rPr lang="en-US" altLang="it-IT" sz="2000" b="0" baseline="-25000">
                <a:latin typeface="Calibri" panose="020F0502020204030204" pitchFamily="34" charset="0"/>
                <a:ea typeface="ＭＳ Ｐゴシック" panose="020B0600070205080204" pitchFamily="34" charset="-128"/>
              </a:rPr>
              <a:t>B</a:t>
            </a:r>
            <a:r>
              <a:rPr lang="en-US" altLang="it-IT" sz="2000" b="0">
                <a:latin typeface="Calibri" panose="020F0502020204030204" pitchFamily="34" charset="0"/>
                <a:ea typeface="ＭＳ Ｐゴシック" panose="020B0600070205080204" pitchFamily="34" charset="-128"/>
              </a:rPr>
              <a:t>V</a:t>
            </a:r>
            <a:r>
              <a:rPr lang="en-US" altLang="it-IT" sz="2000" b="0" baseline="-25000">
                <a:latin typeface="Calibri" panose="020F0502020204030204" pitchFamily="34" charset="0"/>
                <a:ea typeface="ＭＳ Ｐゴシック" panose="020B0600070205080204" pitchFamily="34" charset="-128"/>
              </a:rPr>
              <a:t>A</a:t>
            </a:r>
            <a:r>
              <a:rPr lang="en-US" altLang="it-IT" sz="2000" b="0">
                <a:latin typeface="Calibri" panose="020F0502020204030204" pitchFamily="34" charset="0"/>
                <a:ea typeface="ＭＳ Ｐゴシック" panose="020B0600070205080204" pitchFamily="34" charset="-128"/>
              </a:rPr>
              <a:t>.</a:t>
            </a:r>
          </a:p>
          <a:p>
            <a:pPr algn="just">
              <a:spcBef>
                <a:spcPct val="0"/>
              </a:spcBef>
            </a:pPr>
            <a:endParaRPr lang="en-US" altLang="it-IT" sz="2000" b="0">
              <a:latin typeface="Calibri" panose="020F0502020204030204" pitchFamily="34" charset="0"/>
              <a:ea typeface="ＭＳ Ｐゴシック" panose="020B0600070205080204" pitchFamily="34" charset="-128"/>
            </a:endParaRPr>
          </a:p>
          <a:p>
            <a:pPr algn="just">
              <a:spcBef>
                <a:spcPct val="0"/>
              </a:spcBef>
            </a:pPr>
            <a:r>
              <a:rPr lang="en-US" altLang="it-IT" sz="2000" b="0">
                <a:latin typeface="Calibri" panose="020F0502020204030204" pitchFamily="34" charset="0"/>
                <a:ea typeface="ＭＳ Ｐゴシック" panose="020B0600070205080204" pitchFamily="34" charset="-128"/>
              </a:rPr>
              <a:t> Conversely, The velocity of plate B with respect to plate A is written: </a:t>
            </a:r>
            <a:r>
              <a:rPr lang="en-US" altLang="it-IT" sz="2000" b="0" baseline="-25000">
                <a:latin typeface="Calibri" panose="020F0502020204030204" pitchFamily="34" charset="0"/>
                <a:ea typeface="ＭＳ Ｐゴシック" panose="020B0600070205080204" pitchFamily="34" charset="-128"/>
              </a:rPr>
              <a:t>A</a:t>
            </a:r>
            <a:r>
              <a:rPr lang="en-US" altLang="it-IT" sz="2000" b="0">
                <a:latin typeface="Calibri" panose="020F0502020204030204" pitchFamily="34" charset="0"/>
                <a:ea typeface="ＭＳ Ｐゴシック" panose="020B0600070205080204" pitchFamily="34" charset="-128"/>
              </a:rPr>
              <a:t>V</a:t>
            </a:r>
            <a:r>
              <a:rPr lang="en-US" altLang="it-IT" sz="2000" b="0" baseline="-25000">
                <a:latin typeface="Calibri" panose="020F0502020204030204" pitchFamily="34" charset="0"/>
                <a:ea typeface="ＭＳ Ｐゴシック" panose="020B0600070205080204" pitchFamily="34" charset="-128"/>
              </a:rPr>
              <a:t>B</a:t>
            </a:r>
            <a:r>
              <a:rPr lang="en-US" altLang="it-IT" sz="2000" b="0">
                <a:latin typeface="Calibri" panose="020F0502020204030204" pitchFamily="34" charset="0"/>
                <a:ea typeface="ＭＳ Ｐゴシック" panose="020B0600070205080204" pitchFamily="34" charset="-128"/>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685800" y="785813"/>
            <a:ext cx="7772400" cy="1143000"/>
          </a:xfrm>
        </p:spPr>
        <p:txBody>
          <a:bodyPr/>
          <a:lstStyle/>
          <a:p>
            <a:pPr eaLnBrk="1" hangingPunct="1"/>
            <a:r>
              <a:rPr lang="en-US" altLang="it-IT" sz="2400" smtClean="0">
                <a:solidFill>
                  <a:schemeClr val="tx1"/>
                </a:solidFill>
                <a:latin typeface="Calibri" panose="020F0502020204030204" pitchFamily="34" charset="0"/>
              </a:rPr>
              <a:t>Continental drift: historical aspects</a:t>
            </a:r>
          </a:p>
        </p:txBody>
      </p:sp>
      <p:sp>
        <p:nvSpPr>
          <p:cNvPr id="329731" name="Rectangle 3"/>
          <p:cNvSpPr>
            <a:spLocks noGrp="1" noChangeArrowheads="1"/>
          </p:cNvSpPr>
          <p:nvPr>
            <p:ph type="body" idx="1"/>
          </p:nvPr>
        </p:nvSpPr>
        <p:spPr>
          <a:xfrm>
            <a:off x="611188" y="2417763"/>
            <a:ext cx="7772400" cy="4114800"/>
          </a:xfrm>
        </p:spPr>
        <p:txBody>
          <a:bodyPr/>
          <a:lstStyle/>
          <a:p>
            <a:pPr marL="609600" indent="-609600" eaLnBrk="1" hangingPunct="1">
              <a:buFontTx/>
              <a:buAutoNum type="arabicPeriod"/>
            </a:pPr>
            <a:r>
              <a:rPr lang="en-US" altLang="it-IT" sz="2000" smtClean="0">
                <a:latin typeface="Calibri" panose="020F0502020204030204" pitchFamily="34" charset="0"/>
              </a:rPr>
              <a:t>mapping of seafloor topography  </a:t>
            </a:r>
          </a:p>
          <a:p>
            <a:pPr marL="609600" indent="-609600" eaLnBrk="1" hangingPunct="1">
              <a:buFontTx/>
              <a:buAutoNum type="arabicPeriod"/>
            </a:pPr>
            <a:endParaRPr lang="en-US" altLang="it-IT" sz="2000" smtClean="0">
              <a:latin typeface="Calibri" panose="020F0502020204030204" pitchFamily="34" charset="0"/>
            </a:endParaRPr>
          </a:p>
          <a:p>
            <a:pPr marL="609600" indent="-609600" eaLnBrk="1" hangingPunct="1">
              <a:buFontTx/>
              <a:buAutoNum type="arabicPeriod"/>
            </a:pPr>
            <a:r>
              <a:rPr lang="en-US" altLang="it-IT" sz="2000" smtClean="0">
                <a:latin typeface="Calibri" panose="020F0502020204030204" pitchFamily="34" charset="0"/>
              </a:rPr>
              <a:t>measuring the seafloor’s magnetic field </a:t>
            </a:r>
          </a:p>
          <a:p>
            <a:pPr marL="609600" indent="-609600" eaLnBrk="1" hangingPunct="1">
              <a:buFontTx/>
              <a:buAutoNum type="arabicPeriod"/>
            </a:pPr>
            <a:endParaRPr lang="en-US" altLang="it-IT" sz="2000" smtClean="0">
              <a:latin typeface="Calibri" panose="020F0502020204030204" pitchFamily="34" charset="0"/>
            </a:endParaRPr>
          </a:p>
          <a:p>
            <a:pPr marL="609600" indent="-609600" eaLnBrk="1" hangingPunct="1">
              <a:buFontTx/>
              <a:buAutoNum type="arabicPeriod"/>
            </a:pPr>
            <a:r>
              <a:rPr lang="en-US" altLang="it-IT" sz="2000" smtClean="0">
                <a:latin typeface="Calibri" panose="020F0502020204030204" pitchFamily="34" charset="0"/>
              </a:rPr>
              <a:t>timing the north-south flips of earth’s magnetic field</a:t>
            </a:r>
          </a:p>
          <a:p>
            <a:pPr marL="609600" indent="-609600" eaLnBrk="1" hangingPunct="1">
              <a:buFontTx/>
              <a:buAutoNum type="arabicPeriod"/>
            </a:pPr>
            <a:endParaRPr lang="en-US" altLang="it-IT" sz="2000" smtClean="0">
              <a:latin typeface="Calibri" panose="020F0502020204030204" pitchFamily="34" charset="0"/>
            </a:endParaRPr>
          </a:p>
          <a:p>
            <a:pPr marL="609600" indent="-609600" eaLnBrk="1" hangingPunct="1">
              <a:buFontTx/>
              <a:buAutoNum type="arabicPeriod"/>
            </a:pPr>
            <a:r>
              <a:rPr lang="en-US" altLang="it-IT" sz="2000" smtClean="0">
                <a:latin typeface="Calibri" panose="020F0502020204030204" pitchFamily="34" charset="0"/>
                <a:cs typeface="Times New Roman" panose="02020603050405020304" pitchFamily="18" charset="0"/>
              </a:rPr>
              <a:t>accurate location of earthquakes  (indicate present-day plate boundaries)</a:t>
            </a:r>
            <a:r>
              <a:rPr lang="en-US" altLang="it-IT" sz="2000" smtClean="0">
                <a:latin typeface="Calibri" panose="020F0502020204030204" pitchFamily="34" charset="0"/>
              </a:rPr>
              <a:t> </a:t>
            </a:r>
          </a:p>
        </p:txBody>
      </p:sp>
      <p:sp>
        <p:nvSpPr>
          <p:cNvPr id="329732" name="Rectangle 4"/>
          <p:cNvSpPr>
            <a:spLocks noChangeArrowheads="1"/>
          </p:cNvSpPr>
          <p:nvPr/>
        </p:nvSpPr>
        <p:spPr bwMode="auto">
          <a:xfrm>
            <a:off x="611188" y="1770063"/>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u="sng">
                <a:solidFill>
                  <a:schemeClr val="tx2"/>
                </a:solidFill>
                <a:latin typeface="Calibri" panose="020F0502020204030204" pitchFamily="34" charset="0"/>
              </a:rPr>
              <a:t>Key events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dissolve">
                                      <p:cBhvr>
                                        <p:cTn id="7" dur="500"/>
                                        <p:tgtEl>
                                          <p:spTgt spid="329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9732"/>
                                        </p:tgtEl>
                                        <p:attrNameLst>
                                          <p:attrName>style.visibility</p:attrName>
                                        </p:attrNameLst>
                                      </p:cBhvr>
                                      <p:to>
                                        <p:strVal val="visible"/>
                                      </p:to>
                                    </p:set>
                                    <p:animEffect transition="in" filter="dissolve">
                                      <p:cBhvr>
                                        <p:cTn id="12" dur="500"/>
                                        <p:tgtEl>
                                          <p:spTgt spid="3297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29731">
                                            <p:txEl>
                                              <p:pRg st="0" end="0"/>
                                            </p:txEl>
                                          </p:spTgt>
                                        </p:tgtEl>
                                        <p:attrNameLst>
                                          <p:attrName>style.visibility</p:attrName>
                                        </p:attrNameLst>
                                      </p:cBhvr>
                                      <p:to>
                                        <p:strVal val="visible"/>
                                      </p:to>
                                    </p:set>
                                    <p:animEffect transition="in" filter="dissolve">
                                      <p:cBhvr>
                                        <p:cTn id="17" dur="500"/>
                                        <p:tgtEl>
                                          <p:spTgt spid="32973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29731">
                                            <p:txEl>
                                              <p:pRg st="2" end="2"/>
                                            </p:txEl>
                                          </p:spTgt>
                                        </p:tgtEl>
                                        <p:attrNameLst>
                                          <p:attrName>style.visibility</p:attrName>
                                        </p:attrNameLst>
                                      </p:cBhvr>
                                      <p:to>
                                        <p:strVal val="visible"/>
                                      </p:to>
                                    </p:set>
                                    <p:animEffect transition="in" filter="dissolve">
                                      <p:cBhvr>
                                        <p:cTn id="22" dur="500"/>
                                        <p:tgtEl>
                                          <p:spTgt spid="3297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29731">
                                            <p:txEl>
                                              <p:pRg st="4" end="4"/>
                                            </p:txEl>
                                          </p:spTgt>
                                        </p:tgtEl>
                                        <p:attrNameLst>
                                          <p:attrName>style.visibility</p:attrName>
                                        </p:attrNameLst>
                                      </p:cBhvr>
                                      <p:to>
                                        <p:strVal val="visible"/>
                                      </p:to>
                                    </p:set>
                                    <p:animEffect transition="in" filter="dissolve">
                                      <p:cBhvr>
                                        <p:cTn id="27" dur="500"/>
                                        <p:tgtEl>
                                          <p:spTgt spid="329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29731">
                                            <p:txEl>
                                              <p:pRg st="6" end="6"/>
                                            </p:txEl>
                                          </p:spTgt>
                                        </p:tgtEl>
                                        <p:attrNameLst>
                                          <p:attrName>style.visibility</p:attrName>
                                        </p:attrNameLst>
                                      </p:cBhvr>
                                      <p:to>
                                        <p:strVal val="visible"/>
                                      </p:to>
                                    </p:set>
                                    <p:animEffect transition="in" filter="dissolve">
                                      <p:cBhvr>
                                        <p:cTn id="32" dur="500"/>
                                        <p:tgtEl>
                                          <p:spTgt spid="329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p:bldP spid="32973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ChangeArrowheads="1"/>
          </p:cNvSpPr>
          <p:nvPr/>
        </p:nvSpPr>
        <p:spPr bwMode="auto">
          <a:xfrm>
            <a:off x="179388" y="1365250"/>
            <a:ext cx="89646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Transform faults can be grouped into six basic classes. By far the most common type of transform fault is the </a:t>
            </a:r>
            <a:r>
              <a:rPr lang="en-US" altLang="it-IT" sz="2200" b="0" u="sng">
                <a:solidFill>
                  <a:srgbClr val="CC0000"/>
                </a:solidFill>
                <a:latin typeface="Calibri" panose="020F0502020204030204" pitchFamily="34" charset="0"/>
                <a:ea typeface="ＭＳ Ｐゴシック" panose="020B0600070205080204" pitchFamily="34" charset="-128"/>
              </a:rPr>
              <a:t>ridge-ridge fault</a:t>
            </a:r>
            <a:r>
              <a:rPr lang="en-US" altLang="it-IT" sz="2200" b="0">
                <a:latin typeface="Calibri" panose="020F0502020204030204" pitchFamily="34" charset="0"/>
                <a:ea typeface="ＭＳ Ｐゴシック" panose="020B0600070205080204" pitchFamily="34" charset="-128"/>
              </a:rPr>
              <a:t>.</a:t>
            </a:r>
          </a:p>
        </p:txBody>
      </p:sp>
      <p:sp>
        <p:nvSpPr>
          <p:cNvPr id="225283" name="Rectangle 7"/>
          <p:cNvSpPr>
            <a:spLocks noChangeArrowheads="1"/>
          </p:cNvSpPr>
          <p:nvPr/>
        </p:nvSpPr>
        <p:spPr bwMode="auto">
          <a:xfrm>
            <a:off x="0" y="9858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pic>
        <p:nvPicPr>
          <p:cNvPr id="2252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278063"/>
            <a:ext cx="5468938" cy="428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285" name="Rectangle 11"/>
          <p:cNvSpPr>
            <a:spLocks noChangeArrowheads="1"/>
          </p:cNvSpPr>
          <p:nvPr/>
        </p:nvSpPr>
        <p:spPr bwMode="auto">
          <a:xfrm>
            <a:off x="1763713" y="2406650"/>
            <a:ext cx="1584325" cy="1873250"/>
          </a:xfrm>
          <a:prstGeom prst="rect">
            <a:avLst/>
          </a:prstGeom>
          <a:noFill/>
          <a:ln w="222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949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Two plates</a:t>
            </a:r>
          </a:p>
        </p:txBody>
      </p:sp>
      <p:sp>
        <p:nvSpPr>
          <p:cNvPr id="227331" name="Rectangle 4"/>
          <p:cNvSpPr>
            <a:spLocks noChangeArrowheads="1"/>
          </p:cNvSpPr>
          <p:nvPr/>
        </p:nvSpPr>
        <p:spPr bwMode="auto">
          <a:xfrm>
            <a:off x="0" y="1406525"/>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800" b="0">
                <a:latin typeface="Calibri" panose="020F0502020204030204" pitchFamily="34" charset="0"/>
                <a:ea typeface="ＭＳ Ｐゴシック" panose="020B0600070205080204" pitchFamily="34" charset="-128"/>
              </a:rPr>
              <a:t>The western boundary of plate B is a ridge, which is spreading at a half-rate of 2 cm yr</a:t>
            </a:r>
            <a:r>
              <a:rPr lang="en-US" altLang="it-IT" sz="1800" b="0" baseline="30000">
                <a:latin typeface="Calibri" panose="020F0502020204030204" pitchFamily="34" charset="0"/>
                <a:ea typeface="ＭＳ Ｐゴシック" panose="020B0600070205080204" pitchFamily="34" charset="-128"/>
              </a:rPr>
              <a:t>-1</a:t>
            </a:r>
            <a:r>
              <a:rPr lang="en-US" altLang="it-IT" sz="1800" b="0">
                <a:latin typeface="Calibri" panose="020F0502020204030204" pitchFamily="34" charset="0"/>
                <a:ea typeface="ＭＳ Ｐゴシック" panose="020B0600070205080204" pitchFamily="34" charset="-128"/>
              </a:rPr>
              <a:t>.</a:t>
            </a:r>
          </a:p>
        </p:txBody>
      </p:sp>
      <p:pic>
        <p:nvPicPr>
          <p:cNvPr id="2273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98688"/>
            <a:ext cx="3313113" cy="170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3" name="Rectangle 6"/>
          <p:cNvSpPr>
            <a:spLocks noChangeArrowheads="1"/>
          </p:cNvSpPr>
          <p:nvPr/>
        </p:nvSpPr>
        <p:spPr bwMode="auto">
          <a:xfrm>
            <a:off x="3779838" y="1993900"/>
            <a:ext cx="4895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800" b="0">
                <a:latin typeface="Calibri" panose="020F0502020204030204" pitchFamily="34" charset="0"/>
                <a:ea typeface="ＭＳ Ｐゴシック" panose="020B0600070205080204" pitchFamily="34" charset="-128"/>
              </a:rPr>
              <a:t>Since </a:t>
            </a:r>
            <a:r>
              <a:rPr lang="en-US" altLang="it-IT" sz="1800" b="0" baseline="-25000">
                <a:latin typeface="Calibri" panose="020F0502020204030204" pitchFamily="34" charset="0"/>
                <a:ea typeface="ＭＳ Ｐゴシック" panose="020B0600070205080204" pitchFamily="34" charset="-128"/>
              </a:rPr>
              <a:t>A</a:t>
            </a:r>
            <a:r>
              <a:rPr lang="en-US" altLang="it-IT" sz="1800" b="0">
                <a:latin typeface="Calibri" panose="020F0502020204030204" pitchFamily="34" charset="0"/>
                <a:ea typeface="ＭＳ Ｐゴシック" panose="020B0600070205080204" pitchFamily="34" charset="-128"/>
              </a:rPr>
              <a:t>V</a:t>
            </a:r>
            <a:r>
              <a:rPr lang="en-US" altLang="it-IT" sz="1800" b="0" baseline="-25000">
                <a:latin typeface="Calibri" panose="020F0502020204030204" pitchFamily="34" charset="0"/>
                <a:ea typeface="ＭＳ Ｐゴシック" panose="020B0600070205080204" pitchFamily="34" charset="-128"/>
              </a:rPr>
              <a:t>B</a:t>
            </a:r>
            <a:r>
              <a:rPr lang="en-US" altLang="it-IT" sz="1800" b="0">
                <a:latin typeface="Calibri" panose="020F0502020204030204" pitchFamily="34" charset="0"/>
                <a:ea typeface="ＭＳ Ｐゴシック" panose="020B0600070205080204" pitchFamily="34" charset="-128"/>
              </a:rPr>
              <a:t> is equal to 4 cm yr</a:t>
            </a:r>
            <a:r>
              <a:rPr lang="en-US" altLang="it-IT" sz="1800" b="0" baseline="30000">
                <a:latin typeface="Calibri" panose="020F0502020204030204" pitchFamily="34" charset="0"/>
                <a:ea typeface="ＭＳ Ｐゴシック" panose="020B0600070205080204" pitchFamily="34" charset="-128"/>
              </a:rPr>
              <a:t>-1</a:t>
            </a:r>
            <a:r>
              <a:rPr lang="en-US" altLang="it-IT" sz="1800" b="0">
                <a:latin typeface="Calibri" panose="020F0502020204030204" pitchFamily="34" charset="0"/>
                <a:ea typeface="ＭＳ Ｐゴシック" panose="020B0600070205080204" pitchFamily="34" charset="-128"/>
              </a:rPr>
              <a:t>, the eastern boundary is a subduction zone. Either plate A is subducting underneath plate B and the length of plate B increases by 2 cm yr</a:t>
            </a:r>
            <a:r>
              <a:rPr lang="en-US" altLang="it-IT" sz="1800" b="0" baseline="30000">
                <a:latin typeface="Calibri" panose="020F0502020204030204" pitchFamily="34" charset="0"/>
                <a:ea typeface="ＭＳ Ｐゴシック" panose="020B0600070205080204" pitchFamily="34" charset="-128"/>
              </a:rPr>
              <a:t>-1</a:t>
            </a:r>
            <a:r>
              <a:rPr lang="en-US" altLang="it-IT" sz="1800" b="0">
                <a:latin typeface="Calibri" panose="020F0502020204030204" pitchFamily="34" charset="0"/>
                <a:ea typeface="ＭＳ Ｐゴシック" panose="020B0600070205080204" pitchFamily="34" charset="-128"/>
              </a:rPr>
              <a:t>, or plate B is subducting underneath plate A and plate B is being destroyed at a rate of 2 cm yr</a:t>
            </a:r>
            <a:r>
              <a:rPr lang="en-US" altLang="it-IT" sz="1800" b="0" baseline="30000">
                <a:latin typeface="Calibri" panose="020F0502020204030204" pitchFamily="34" charset="0"/>
                <a:ea typeface="ＭＳ Ｐゴシック" panose="020B0600070205080204" pitchFamily="34" charset="-128"/>
              </a:rPr>
              <a:t>-1</a:t>
            </a:r>
            <a:r>
              <a:rPr lang="en-US" altLang="it-IT" sz="1800" b="0">
                <a:latin typeface="Calibri" panose="020F0502020204030204" pitchFamily="34" charset="0"/>
                <a:ea typeface="ＭＳ Ｐゴシック" panose="020B0600070205080204" pitchFamily="34" charset="-128"/>
              </a:rPr>
              <a:t>.</a:t>
            </a:r>
          </a:p>
        </p:txBody>
      </p:sp>
      <p:sp>
        <p:nvSpPr>
          <p:cNvPr id="227334" name="Line 8"/>
          <p:cNvSpPr>
            <a:spLocks noChangeShapeType="1"/>
          </p:cNvSpPr>
          <p:nvPr/>
        </p:nvSpPr>
        <p:spPr bwMode="auto">
          <a:xfrm flipH="1">
            <a:off x="611188" y="1765300"/>
            <a:ext cx="504825" cy="100806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27335" name="Oval 9"/>
          <p:cNvSpPr>
            <a:spLocks noChangeArrowheads="1"/>
          </p:cNvSpPr>
          <p:nvPr/>
        </p:nvSpPr>
        <p:spPr bwMode="auto">
          <a:xfrm>
            <a:off x="2484438" y="2486025"/>
            <a:ext cx="503237" cy="431800"/>
          </a:xfrm>
          <a:prstGeom prst="ellipse">
            <a:avLst/>
          </a:pr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pic>
        <p:nvPicPr>
          <p:cNvPr id="22733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3960813"/>
            <a:ext cx="5689600" cy="275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0" y="930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Three plates</a:t>
            </a:r>
          </a:p>
        </p:txBody>
      </p:sp>
      <p:sp>
        <p:nvSpPr>
          <p:cNvPr id="229379" name="Rectangle 4"/>
          <p:cNvSpPr>
            <a:spLocks noChangeArrowheads="1"/>
          </p:cNvSpPr>
          <p:nvPr/>
        </p:nvSpPr>
        <p:spPr bwMode="auto">
          <a:xfrm>
            <a:off x="4211638" y="1433513"/>
            <a:ext cx="47879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Plates A and B are spreading away at a half-rate of 2 cm /yr.</a:t>
            </a:r>
          </a:p>
        </p:txBody>
      </p:sp>
      <p:pic>
        <p:nvPicPr>
          <p:cNvPr id="2293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33513"/>
            <a:ext cx="3454400" cy="271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1" name="Rectangle 9"/>
          <p:cNvSpPr>
            <a:spLocks noChangeArrowheads="1"/>
          </p:cNvSpPr>
          <p:nvPr/>
        </p:nvSpPr>
        <p:spPr bwMode="auto">
          <a:xfrm>
            <a:off x="250825" y="4695825"/>
            <a:ext cx="38163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The northern and southern boundaries of plate B are transform faults, and the eastern boundary is a subduction zone with plate C overriding plate B at 10cm/yr</a:t>
            </a:r>
          </a:p>
        </p:txBody>
      </p:sp>
      <p:graphicFrame>
        <p:nvGraphicFramePr>
          <p:cNvPr id="229382" name="Object 14"/>
          <p:cNvGraphicFramePr>
            <a:graphicFrameLocks noChangeAspect="1"/>
          </p:cNvGraphicFramePr>
          <p:nvPr/>
        </p:nvGraphicFramePr>
        <p:xfrm>
          <a:off x="5580063" y="3810000"/>
          <a:ext cx="2212975" cy="569913"/>
        </p:xfrm>
        <a:graphic>
          <a:graphicData uri="http://schemas.openxmlformats.org/presentationml/2006/ole">
            <mc:AlternateContent xmlns:mc="http://schemas.openxmlformats.org/markup-compatibility/2006">
              <mc:Choice xmlns:v="urn:schemas-microsoft-com:vml" Requires="v">
                <p:oleObj spid="_x0000_s229386" name="Equation" r:id="rId5" imgW="889000" imgH="228600" progId="Equation.3">
                  <p:embed/>
                </p:oleObj>
              </mc:Choice>
              <mc:Fallback>
                <p:oleObj name="Equation" r:id="rId5" imgW="889000" imgH="22860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810000"/>
                        <a:ext cx="2212975" cy="569913"/>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9383" name="Rectangle 15"/>
          <p:cNvSpPr>
            <a:spLocks noChangeArrowheads="1"/>
          </p:cNvSpPr>
          <p:nvPr/>
        </p:nvSpPr>
        <p:spPr bwMode="auto">
          <a:xfrm>
            <a:off x="4284663" y="2370138"/>
            <a:ext cx="460851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 A being subducted underneath plate C at a rate of 6 cm/yr.</a:t>
            </a:r>
          </a:p>
          <a:p>
            <a:pPr algn="just">
              <a:spcBef>
                <a:spcPct val="0"/>
              </a:spcBef>
            </a:pPr>
            <a:r>
              <a:rPr lang="en-US" altLang="it-IT" sz="2000" b="0">
                <a:latin typeface="Calibri" panose="020F0502020204030204" pitchFamily="34" charset="0"/>
                <a:ea typeface="ＭＳ Ｐゴシック" panose="020B0600070205080204" pitchFamily="34" charset="-128"/>
              </a:rPr>
              <a:t> To determine the relative rate between plate B and C we use vector addition:</a:t>
            </a:r>
          </a:p>
        </p:txBody>
      </p:sp>
      <p:pic>
        <p:nvPicPr>
          <p:cNvPr id="229384"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2538" y="4475163"/>
            <a:ext cx="338455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4"/>
          <p:cNvSpPr>
            <a:spLocks noChangeArrowheads="1"/>
          </p:cNvSpPr>
          <p:nvPr/>
        </p:nvSpPr>
        <p:spPr bwMode="auto">
          <a:xfrm>
            <a:off x="4246563" y="1801813"/>
            <a:ext cx="45370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Plates A and B are spreading away at a half-rate of 2 cm /yr.</a:t>
            </a:r>
          </a:p>
          <a:p>
            <a:pPr algn="just">
              <a:spcBef>
                <a:spcPct val="0"/>
              </a:spcBef>
            </a:pPr>
            <a:r>
              <a:rPr lang="en-US" altLang="it-IT" sz="2000" b="0">
                <a:latin typeface="Calibri" panose="020F0502020204030204" pitchFamily="34" charset="0"/>
                <a:ea typeface="ＭＳ Ｐゴシック" panose="020B0600070205080204" pitchFamily="34" charset="-128"/>
              </a:rPr>
              <a:t> The boundary between between plates A and C is a transform fault with a relative motion of 3 cm/yr.</a:t>
            </a:r>
          </a:p>
        </p:txBody>
      </p:sp>
      <p:grpSp>
        <p:nvGrpSpPr>
          <p:cNvPr id="231427" name="Group 8"/>
          <p:cNvGrpSpPr>
            <a:grpSpLocks/>
          </p:cNvGrpSpPr>
          <p:nvPr/>
        </p:nvGrpSpPr>
        <p:grpSpPr bwMode="auto">
          <a:xfrm>
            <a:off x="107950" y="949325"/>
            <a:ext cx="9144000" cy="3014663"/>
            <a:chOff x="68" y="73"/>
            <a:chExt cx="5760" cy="1899"/>
          </a:xfrm>
        </p:grpSpPr>
        <p:pic>
          <p:nvPicPr>
            <p:cNvPr id="2314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436"/>
              <a:ext cx="2314" cy="1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1432" name="Rectangle 6"/>
            <p:cNvSpPr>
              <a:spLocks noChangeArrowheads="1"/>
            </p:cNvSpPr>
            <p:nvPr/>
          </p:nvSpPr>
          <p:spPr bwMode="auto">
            <a:xfrm>
              <a:off x="68" y="73"/>
              <a:ext cx="57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Two plates</a:t>
              </a:r>
            </a:p>
          </p:txBody>
        </p:sp>
      </p:grpSp>
      <p:grpSp>
        <p:nvGrpSpPr>
          <p:cNvPr id="231428" name="Group 11"/>
          <p:cNvGrpSpPr>
            <a:grpSpLocks/>
          </p:cNvGrpSpPr>
          <p:nvPr/>
        </p:nvGrpSpPr>
        <p:grpSpPr bwMode="auto">
          <a:xfrm>
            <a:off x="250825" y="3975100"/>
            <a:ext cx="8569325" cy="2697163"/>
            <a:chOff x="158" y="1979"/>
            <a:chExt cx="5398" cy="1699"/>
          </a:xfrm>
        </p:grpSpPr>
        <p:sp>
          <p:nvSpPr>
            <p:cNvPr id="231429" name="Rectangle 7"/>
            <p:cNvSpPr>
              <a:spLocks noChangeArrowheads="1"/>
            </p:cNvSpPr>
            <p:nvPr/>
          </p:nvSpPr>
          <p:spPr bwMode="auto">
            <a:xfrm>
              <a:off x="158" y="2069"/>
              <a:ext cx="2858"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Plate B undergoes oblique subduction beneath plate C at 5 cm yr/1. </a:t>
              </a:r>
            </a:p>
            <a:p>
              <a:pPr algn="just" eaLnBrk="1" hangingPunct="1">
                <a:spcBef>
                  <a:spcPct val="0"/>
                </a:spcBef>
              </a:pPr>
              <a:r>
                <a:rPr lang="en-US" altLang="it-IT" sz="2000" b="0">
                  <a:latin typeface="Calibri" panose="020F0502020204030204" pitchFamily="34" charset="0"/>
                </a:rPr>
                <a:t> The other possible solution is for plate C to be subducted beneath plate B at 5 cm yr/1. In that case, the boundary between plates C and B would not remain collinear with the boundary between plates B and C but would move steadily to the east. </a:t>
              </a:r>
              <a:endParaRPr lang="en-US" altLang="it-IT" sz="2000" b="0">
                <a:latin typeface="Calibri" panose="020F0502020204030204" pitchFamily="34" charset="0"/>
                <a:ea typeface="ＭＳ Ｐゴシック" panose="020B0600070205080204" pitchFamily="34" charset="-128"/>
              </a:endParaRPr>
            </a:p>
          </p:txBody>
        </p:sp>
        <p:pic>
          <p:nvPicPr>
            <p:cNvPr id="2314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 y="1979"/>
              <a:ext cx="2495" cy="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97155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233475" name="Picture 3"/>
          <p:cNvPicPr>
            <a:picLocks noChangeAspect="1" noChangeArrowheads="1"/>
          </p:cNvPicPr>
          <p:nvPr/>
        </p:nvPicPr>
        <p:blipFill>
          <a:blip r:embed="rId3">
            <a:extLst>
              <a:ext uri="{28A0092B-C50C-407E-A947-70E740481C1C}">
                <a14:useLocalDpi xmlns:a14="http://schemas.microsoft.com/office/drawing/2010/main" val="0"/>
              </a:ext>
            </a:extLst>
          </a:blip>
          <a:srcRect t="11951"/>
          <a:stretch>
            <a:fillRect/>
          </a:stretch>
        </p:blipFill>
        <p:spPr bwMode="auto">
          <a:xfrm>
            <a:off x="1547813" y="1755775"/>
            <a:ext cx="5589587"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97313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235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46263"/>
            <a:ext cx="5472113"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12"/>
          <p:cNvGrpSpPr>
            <a:grpSpLocks/>
          </p:cNvGrpSpPr>
          <p:nvPr/>
        </p:nvGrpSpPr>
        <p:grpSpPr bwMode="auto">
          <a:xfrm>
            <a:off x="320675" y="928688"/>
            <a:ext cx="7993063" cy="2957512"/>
            <a:chOff x="202" y="107"/>
            <a:chExt cx="5035" cy="1863"/>
          </a:xfrm>
        </p:grpSpPr>
        <p:sp>
          <p:nvSpPr>
            <p:cNvPr id="237576" name="Rectangle 2"/>
            <p:cNvSpPr>
              <a:spLocks noChangeArrowheads="1"/>
            </p:cNvSpPr>
            <p:nvPr/>
          </p:nvSpPr>
          <p:spPr bwMode="auto">
            <a:xfrm>
              <a:off x="202" y="107"/>
              <a:ext cx="50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boundaries can change with time</a:t>
              </a:r>
            </a:p>
          </p:txBody>
        </p:sp>
        <p:grpSp>
          <p:nvGrpSpPr>
            <p:cNvPr id="237577" name="Group 8"/>
            <p:cNvGrpSpPr>
              <a:grpSpLocks/>
            </p:cNvGrpSpPr>
            <p:nvPr/>
          </p:nvGrpSpPr>
          <p:grpSpPr bwMode="auto">
            <a:xfrm>
              <a:off x="295" y="527"/>
              <a:ext cx="2354" cy="1443"/>
              <a:chOff x="295" y="527"/>
              <a:chExt cx="2354" cy="1443"/>
            </a:xfrm>
          </p:grpSpPr>
          <p:pic>
            <p:nvPicPr>
              <p:cNvPr id="2375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527"/>
                <a:ext cx="2354" cy="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7579" name="Rectangle 7"/>
              <p:cNvSpPr>
                <a:spLocks noChangeArrowheads="1"/>
              </p:cNvSpPr>
              <p:nvPr/>
            </p:nvSpPr>
            <p:spPr bwMode="auto">
              <a:xfrm>
                <a:off x="1882" y="75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grpSp>
      <p:sp>
        <p:nvSpPr>
          <p:cNvPr id="237571" name="Rectangle 9"/>
          <p:cNvSpPr>
            <a:spLocks noChangeArrowheads="1"/>
          </p:cNvSpPr>
          <p:nvPr/>
        </p:nvSpPr>
        <p:spPr bwMode="auto">
          <a:xfrm>
            <a:off x="4427538" y="1306513"/>
            <a:ext cx="45370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 three-plate model. Point T, where plates A, B and C meet, is the triple junction. The western boundary of plate C consists of transform faults. Plate B is overriding plate A at 4 cm/yr. The circled part of the boundary of plate C changes with time.</a:t>
            </a:r>
            <a:endParaRPr lang="en-US" altLang="it-IT" sz="2000" b="0">
              <a:latin typeface="Calibri" panose="020F0502020204030204" pitchFamily="34" charset="0"/>
              <a:ea typeface="ＭＳ Ｐゴシック" panose="020B0600070205080204" pitchFamily="34" charset="-128"/>
            </a:endParaRPr>
          </a:p>
        </p:txBody>
      </p:sp>
      <p:grpSp>
        <p:nvGrpSpPr>
          <p:cNvPr id="237572" name="Group 15"/>
          <p:cNvGrpSpPr>
            <a:grpSpLocks/>
          </p:cNvGrpSpPr>
          <p:nvPr/>
        </p:nvGrpSpPr>
        <p:grpSpPr bwMode="auto">
          <a:xfrm>
            <a:off x="395288" y="4186238"/>
            <a:ext cx="3816350" cy="2209800"/>
            <a:chOff x="113" y="2432"/>
            <a:chExt cx="2404" cy="1392"/>
          </a:xfrm>
        </p:grpSpPr>
        <p:pic>
          <p:nvPicPr>
            <p:cNvPr id="2375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432"/>
              <a:ext cx="2404" cy="1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7575" name="Rectangle 14"/>
            <p:cNvSpPr>
              <a:spLocks noChangeArrowheads="1"/>
            </p:cNvSpPr>
            <p:nvPr/>
          </p:nvSpPr>
          <p:spPr bwMode="auto">
            <a:xfrm>
              <a:off x="1655" y="261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514065" name="Rectangle 17"/>
          <p:cNvSpPr>
            <a:spLocks noChangeArrowheads="1"/>
          </p:cNvSpPr>
          <p:nvPr/>
        </p:nvSpPr>
        <p:spPr bwMode="auto">
          <a:xfrm>
            <a:off x="4500563" y="4114800"/>
            <a:ext cx="43926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it-IT" altLang="it-IT" sz="2400" b="0">
                <a:latin typeface="Calibri" panose="020F0502020204030204" pitchFamily="34" charset="0"/>
              </a:rPr>
              <a:t> </a:t>
            </a:r>
            <a:r>
              <a:rPr lang="it-IT" altLang="it-IT" sz="2000" b="0">
                <a:latin typeface="Calibri" panose="020F0502020204030204" pitchFamily="34" charset="0"/>
              </a:rPr>
              <a:t>Point T, where plates A, B and C meet, is the triple junction. The boundary between plates A and B is a ridge, that between plates A and C is a transform fault and that between plates B and C is a subduction zone. The circled part of the boundary changes with time.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65"/>
                                        </p:tgtEl>
                                        <p:attrNameLst>
                                          <p:attrName>style.visibility</p:attrName>
                                        </p:attrNameLst>
                                      </p:cBhvr>
                                      <p:to>
                                        <p:strVal val="visible"/>
                                      </p:to>
                                    </p:set>
                                    <p:animEffect transition="in" filter="dissolve">
                                      <p:cBhvr>
                                        <p:cTn id="7" dur="500"/>
                                        <p:tgtEl>
                                          <p:spTgt spid="514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6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p:cNvSpPr>
            <a:spLocks noChangeArrowheads="1"/>
          </p:cNvSpPr>
          <p:nvPr/>
        </p:nvSpPr>
        <p:spPr bwMode="auto">
          <a:xfrm>
            <a:off x="320675" y="97155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omic Sans MS" panose="030F0702030302020204" pitchFamily="66" charset="0"/>
                <a:ea typeface="ＭＳ Ｐゴシック" panose="020B0600070205080204" pitchFamily="34" charset="-128"/>
              </a:rPr>
              <a:t>Triple junctions</a:t>
            </a:r>
          </a:p>
        </p:txBody>
      </p:sp>
      <p:sp>
        <p:nvSpPr>
          <p:cNvPr id="516108" name="Rectangle 12"/>
          <p:cNvSpPr>
            <a:spLocks noChangeArrowheads="1"/>
          </p:cNvSpPr>
          <p:nvPr/>
        </p:nvSpPr>
        <p:spPr bwMode="auto">
          <a:xfrm>
            <a:off x="468313" y="169227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r>
              <a:rPr lang="en-US" altLang="it-IT" sz="2000" u="sng">
                <a:latin typeface="Comic Sans MS" panose="030F0702030302020204" pitchFamily="66" charset="0"/>
              </a:rPr>
              <a:t>Triple junction:</a:t>
            </a:r>
            <a:r>
              <a:rPr lang="en-US" altLang="it-IT" sz="2000" b="0">
                <a:latin typeface="Comic Sans MS" panose="030F0702030302020204" pitchFamily="66" charset="0"/>
              </a:rPr>
              <a:t>  A special type of plate boundary where three plates meet at a single point.</a:t>
            </a:r>
          </a:p>
          <a:p>
            <a:pPr algn="just" eaLnBrk="1" hangingPunct="1"/>
            <a:r>
              <a:rPr lang="en-US" altLang="it-IT" sz="2000" b="0">
                <a:latin typeface="Comic Sans MS" panose="030F0702030302020204" pitchFamily="66" charset="0"/>
              </a:rPr>
              <a:t>There are three types of plate boundaries:</a:t>
            </a:r>
          </a:p>
          <a:p>
            <a:pPr algn="just" eaLnBrk="1" hangingPunct="1">
              <a:buFontTx/>
              <a:buNone/>
            </a:pPr>
            <a:r>
              <a:rPr lang="en-US" altLang="it-IT" sz="2000" b="0">
                <a:latin typeface="Comic Sans MS" panose="030F0702030302020204" pitchFamily="66" charset="0"/>
              </a:rPr>
              <a:t>Ridge (R)</a:t>
            </a:r>
          </a:p>
          <a:p>
            <a:pPr algn="just" eaLnBrk="1" hangingPunct="1">
              <a:buFontTx/>
              <a:buNone/>
            </a:pPr>
            <a:r>
              <a:rPr lang="en-US" altLang="it-IT" sz="2000" b="0">
                <a:latin typeface="Comic Sans MS" panose="030F0702030302020204" pitchFamily="66" charset="0"/>
              </a:rPr>
              <a:t>Transform fault (F)</a:t>
            </a:r>
          </a:p>
          <a:p>
            <a:pPr algn="just" eaLnBrk="1" hangingPunct="1">
              <a:buFontTx/>
              <a:buNone/>
            </a:pPr>
            <a:r>
              <a:rPr lang="en-US" altLang="it-IT" sz="2000" b="0">
                <a:latin typeface="Comic Sans MS" panose="030F0702030302020204" pitchFamily="66" charset="0"/>
              </a:rPr>
              <a:t>Subduction zone or trench (T)</a:t>
            </a:r>
          </a:p>
        </p:txBody>
      </p:sp>
      <p:pic>
        <p:nvPicPr>
          <p:cNvPr id="5161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611563"/>
            <a:ext cx="4067175" cy="275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6110" name="Oval 14"/>
          <p:cNvSpPr>
            <a:spLocks noChangeArrowheads="1"/>
          </p:cNvSpPr>
          <p:nvPr/>
        </p:nvSpPr>
        <p:spPr bwMode="auto">
          <a:xfrm>
            <a:off x="4656138" y="4902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1" name="Oval 15"/>
          <p:cNvSpPr>
            <a:spLocks noChangeArrowheads="1"/>
          </p:cNvSpPr>
          <p:nvPr/>
        </p:nvSpPr>
        <p:spPr bwMode="auto">
          <a:xfrm>
            <a:off x="5037138" y="58166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2" name="Oval 16"/>
          <p:cNvSpPr>
            <a:spLocks noChangeArrowheads="1"/>
          </p:cNvSpPr>
          <p:nvPr/>
        </p:nvSpPr>
        <p:spPr bwMode="auto">
          <a:xfrm>
            <a:off x="5951538" y="53594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3" name="Oval 17"/>
          <p:cNvSpPr>
            <a:spLocks noChangeArrowheads="1"/>
          </p:cNvSpPr>
          <p:nvPr/>
        </p:nvSpPr>
        <p:spPr bwMode="auto">
          <a:xfrm>
            <a:off x="7932738" y="52070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4" name="Oval 18"/>
          <p:cNvSpPr>
            <a:spLocks noChangeArrowheads="1"/>
          </p:cNvSpPr>
          <p:nvPr/>
        </p:nvSpPr>
        <p:spPr bwMode="auto">
          <a:xfrm>
            <a:off x="7246938" y="5664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5" name="Oval 19"/>
          <p:cNvSpPr>
            <a:spLocks noChangeArrowheads="1"/>
          </p:cNvSpPr>
          <p:nvPr/>
        </p:nvSpPr>
        <p:spPr bwMode="auto">
          <a:xfrm>
            <a:off x="5951538" y="45974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6" name="Oval 20"/>
          <p:cNvSpPr>
            <a:spLocks noChangeArrowheads="1"/>
          </p:cNvSpPr>
          <p:nvPr/>
        </p:nvSpPr>
        <p:spPr bwMode="auto">
          <a:xfrm>
            <a:off x="6408738" y="5664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dissolve">
                                      <p:cBhvr>
                                        <p:cTn id="7" dur="500"/>
                                        <p:tgtEl>
                                          <p:spTgt spid="516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6108">
                                            <p:txEl>
                                              <p:pRg st="0" end="0"/>
                                            </p:txEl>
                                          </p:spTgt>
                                        </p:tgtEl>
                                        <p:attrNameLst>
                                          <p:attrName>style.visibility</p:attrName>
                                        </p:attrNameLst>
                                      </p:cBhvr>
                                      <p:to>
                                        <p:strVal val="visible"/>
                                      </p:to>
                                    </p:set>
                                    <p:animEffect transition="in" filter="dissolve">
                                      <p:cBhvr>
                                        <p:cTn id="12" dur="500"/>
                                        <p:tgtEl>
                                          <p:spTgt spid="5161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6108">
                                            <p:txEl>
                                              <p:pRg st="1" end="1"/>
                                            </p:txEl>
                                          </p:spTgt>
                                        </p:tgtEl>
                                        <p:attrNameLst>
                                          <p:attrName>style.visibility</p:attrName>
                                        </p:attrNameLst>
                                      </p:cBhvr>
                                      <p:to>
                                        <p:strVal val="visible"/>
                                      </p:to>
                                    </p:set>
                                    <p:animEffect transition="in" filter="dissolve">
                                      <p:cBhvr>
                                        <p:cTn id="17" dur="500"/>
                                        <p:tgtEl>
                                          <p:spTgt spid="51610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6108">
                                            <p:txEl>
                                              <p:pRg st="2" end="2"/>
                                            </p:txEl>
                                          </p:spTgt>
                                        </p:tgtEl>
                                        <p:attrNameLst>
                                          <p:attrName>style.visibility</p:attrName>
                                        </p:attrNameLst>
                                      </p:cBhvr>
                                      <p:to>
                                        <p:strVal val="visible"/>
                                      </p:to>
                                    </p:set>
                                    <p:animEffect transition="in" filter="dissolve">
                                      <p:cBhvr>
                                        <p:cTn id="22" dur="500"/>
                                        <p:tgtEl>
                                          <p:spTgt spid="51610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16108">
                                            <p:txEl>
                                              <p:pRg st="3" end="3"/>
                                            </p:txEl>
                                          </p:spTgt>
                                        </p:tgtEl>
                                        <p:attrNameLst>
                                          <p:attrName>style.visibility</p:attrName>
                                        </p:attrNameLst>
                                      </p:cBhvr>
                                      <p:to>
                                        <p:strVal val="visible"/>
                                      </p:to>
                                    </p:set>
                                    <p:animEffect transition="in" filter="dissolve">
                                      <p:cBhvr>
                                        <p:cTn id="25" dur="500"/>
                                        <p:tgtEl>
                                          <p:spTgt spid="516108">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16108">
                                            <p:txEl>
                                              <p:pRg st="4" end="4"/>
                                            </p:txEl>
                                          </p:spTgt>
                                        </p:tgtEl>
                                        <p:attrNameLst>
                                          <p:attrName>style.visibility</p:attrName>
                                        </p:attrNameLst>
                                      </p:cBhvr>
                                      <p:to>
                                        <p:strVal val="visible"/>
                                      </p:to>
                                    </p:set>
                                    <p:animEffect transition="in" filter="dissolve">
                                      <p:cBhvr>
                                        <p:cTn id="28" dur="500"/>
                                        <p:tgtEl>
                                          <p:spTgt spid="516108">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16109"/>
                                        </p:tgtEl>
                                        <p:attrNameLst>
                                          <p:attrName>style.visibility</p:attrName>
                                        </p:attrNameLst>
                                      </p:cBhvr>
                                      <p:to>
                                        <p:strVal val="visible"/>
                                      </p:to>
                                    </p:set>
                                    <p:animEffect transition="in" filter="dissolve">
                                      <p:cBhvr>
                                        <p:cTn id="33" dur="500"/>
                                        <p:tgtEl>
                                          <p:spTgt spid="516109"/>
                                        </p:tgtEl>
                                      </p:cBhvr>
                                    </p:animEffect>
                                  </p:childTnLst>
                                </p:cTn>
                              </p:par>
                            </p:childTnLst>
                          </p:cTn>
                        </p:par>
                        <p:par>
                          <p:cTn id="34" fill="hold" nodeType="afterGroup">
                            <p:stCondLst>
                              <p:cond delay="500"/>
                            </p:stCondLst>
                            <p:childTnLst>
                              <p:par>
                                <p:cTn id="35" presetID="12" presetClass="entr" presetSubtype="4" fill="hold" grpId="0" nodeType="afterEffect">
                                  <p:stCondLst>
                                    <p:cond delay="0"/>
                                  </p:stCondLst>
                                  <p:childTnLst>
                                    <p:set>
                                      <p:cBhvr>
                                        <p:cTn id="36" dur="1" fill="hold">
                                          <p:stCondLst>
                                            <p:cond delay="0"/>
                                          </p:stCondLst>
                                        </p:cTn>
                                        <p:tgtEl>
                                          <p:spTgt spid="516110"/>
                                        </p:tgtEl>
                                        <p:attrNameLst>
                                          <p:attrName>style.visibility</p:attrName>
                                        </p:attrNameLst>
                                      </p:cBhvr>
                                      <p:to>
                                        <p:strVal val="visible"/>
                                      </p:to>
                                    </p:set>
                                    <p:animEffect transition="in" filter="slide(fromBottom)">
                                      <p:cBhvr>
                                        <p:cTn id="37" dur="500"/>
                                        <p:tgtEl>
                                          <p:spTgt spid="516110"/>
                                        </p:tgtEl>
                                      </p:cBhvr>
                                    </p:animEffect>
                                  </p:childTnLst>
                                </p:cTn>
                              </p:par>
                            </p:childTnLst>
                          </p:cTn>
                        </p:par>
                        <p:par>
                          <p:cTn id="38" fill="hold" nodeType="afterGroup">
                            <p:stCondLst>
                              <p:cond delay="1000"/>
                            </p:stCondLst>
                            <p:childTnLst>
                              <p:par>
                                <p:cTn id="39" presetID="12" presetClass="entr" presetSubtype="4" fill="hold" grpId="0" nodeType="afterEffect">
                                  <p:stCondLst>
                                    <p:cond delay="0"/>
                                  </p:stCondLst>
                                  <p:childTnLst>
                                    <p:set>
                                      <p:cBhvr>
                                        <p:cTn id="40" dur="1" fill="hold">
                                          <p:stCondLst>
                                            <p:cond delay="0"/>
                                          </p:stCondLst>
                                        </p:cTn>
                                        <p:tgtEl>
                                          <p:spTgt spid="516111"/>
                                        </p:tgtEl>
                                        <p:attrNameLst>
                                          <p:attrName>style.visibility</p:attrName>
                                        </p:attrNameLst>
                                      </p:cBhvr>
                                      <p:to>
                                        <p:strVal val="visible"/>
                                      </p:to>
                                    </p:set>
                                    <p:animEffect transition="in" filter="slide(fromBottom)">
                                      <p:cBhvr>
                                        <p:cTn id="41" dur="500"/>
                                        <p:tgtEl>
                                          <p:spTgt spid="516111"/>
                                        </p:tgtEl>
                                      </p:cBhvr>
                                    </p:animEffect>
                                  </p:childTnLst>
                                </p:cTn>
                              </p:par>
                            </p:childTnLst>
                          </p:cTn>
                        </p:par>
                        <p:par>
                          <p:cTn id="42" fill="hold" nodeType="afterGroup">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516112"/>
                                        </p:tgtEl>
                                        <p:attrNameLst>
                                          <p:attrName>style.visibility</p:attrName>
                                        </p:attrNameLst>
                                      </p:cBhvr>
                                      <p:to>
                                        <p:strVal val="visible"/>
                                      </p:to>
                                    </p:set>
                                    <p:animEffect transition="in" filter="slide(fromBottom)">
                                      <p:cBhvr>
                                        <p:cTn id="45" dur="500"/>
                                        <p:tgtEl>
                                          <p:spTgt spid="516112"/>
                                        </p:tgtEl>
                                      </p:cBhvr>
                                    </p:animEffect>
                                  </p:childTnLst>
                                </p:cTn>
                              </p:par>
                            </p:childTnLst>
                          </p:cTn>
                        </p:par>
                        <p:par>
                          <p:cTn id="46" fill="hold" nodeType="afterGroup">
                            <p:stCondLst>
                              <p:cond delay="2000"/>
                            </p:stCondLst>
                            <p:childTnLst>
                              <p:par>
                                <p:cTn id="47" presetID="12" presetClass="entr" presetSubtype="4" fill="hold" grpId="0" nodeType="afterEffect">
                                  <p:stCondLst>
                                    <p:cond delay="0"/>
                                  </p:stCondLst>
                                  <p:childTnLst>
                                    <p:set>
                                      <p:cBhvr>
                                        <p:cTn id="48" dur="1" fill="hold">
                                          <p:stCondLst>
                                            <p:cond delay="0"/>
                                          </p:stCondLst>
                                        </p:cTn>
                                        <p:tgtEl>
                                          <p:spTgt spid="516113"/>
                                        </p:tgtEl>
                                        <p:attrNameLst>
                                          <p:attrName>style.visibility</p:attrName>
                                        </p:attrNameLst>
                                      </p:cBhvr>
                                      <p:to>
                                        <p:strVal val="visible"/>
                                      </p:to>
                                    </p:set>
                                    <p:animEffect transition="in" filter="slide(fromBottom)">
                                      <p:cBhvr>
                                        <p:cTn id="49" dur="500"/>
                                        <p:tgtEl>
                                          <p:spTgt spid="516113"/>
                                        </p:tgtEl>
                                      </p:cBhvr>
                                    </p:animEffect>
                                  </p:childTnLst>
                                </p:cTn>
                              </p:par>
                            </p:childTnLst>
                          </p:cTn>
                        </p:par>
                        <p:par>
                          <p:cTn id="50" fill="hold" nodeType="afterGroup">
                            <p:stCondLst>
                              <p:cond delay="2500"/>
                            </p:stCondLst>
                            <p:childTnLst>
                              <p:par>
                                <p:cTn id="51" presetID="12" presetClass="entr" presetSubtype="4" fill="hold" grpId="0" nodeType="afterEffect">
                                  <p:stCondLst>
                                    <p:cond delay="0"/>
                                  </p:stCondLst>
                                  <p:childTnLst>
                                    <p:set>
                                      <p:cBhvr>
                                        <p:cTn id="52" dur="1" fill="hold">
                                          <p:stCondLst>
                                            <p:cond delay="0"/>
                                          </p:stCondLst>
                                        </p:cTn>
                                        <p:tgtEl>
                                          <p:spTgt spid="516114"/>
                                        </p:tgtEl>
                                        <p:attrNameLst>
                                          <p:attrName>style.visibility</p:attrName>
                                        </p:attrNameLst>
                                      </p:cBhvr>
                                      <p:to>
                                        <p:strVal val="visible"/>
                                      </p:to>
                                    </p:set>
                                    <p:animEffect transition="in" filter="slide(fromBottom)">
                                      <p:cBhvr>
                                        <p:cTn id="53" dur="500"/>
                                        <p:tgtEl>
                                          <p:spTgt spid="516114"/>
                                        </p:tgtEl>
                                      </p:cBhvr>
                                    </p:animEffect>
                                  </p:childTnLst>
                                </p:cTn>
                              </p:par>
                            </p:childTnLst>
                          </p:cTn>
                        </p:par>
                        <p:par>
                          <p:cTn id="54" fill="hold" nodeType="afterGroup">
                            <p:stCondLst>
                              <p:cond delay="3000"/>
                            </p:stCondLst>
                            <p:childTnLst>
                              <p:par>
                                <p:cTn id="55" presetID="12" presetClass="entr" presetSubtype="4" fill="hold" grpId="0" nodeType="afterEffect">
                                  <p:stCondLst>
                                    <p:cond delay="0"/>
                                  </p:stCondLst>
                                  <p:childTnLst>
                                    <p:set>
                                      <p:cBhvr>
                                        <p:cTn id="56" dur="1" fill="hold">
                                          <p:stCondLst>
                                            <p:cond delay="0"/>
                                          </p:stCondLst>
                                        </p:cTn>
                                        <p:tgtEl>
                                          <p:spTgt spid="516115"/>
                                        </p:tgtEl>
                                        <p:attrNameLst>
                                          <p:attrName>style.visibility</p:attrName>
                                        </p:attrNameLst>
                                      </p:cBhvr>
                                      <p:to>
                                        <p:strVal val="visible"/>
                                      </p:to>
                                    </p:set>
                                    <p:animEffect transition="in" filter="slide(fromBottom)">
                                      <p:cBhvr>
                                        <p:cTn id="57" dur="500"/>
                                        <p:tgtEl>
                                          <p:spTgt spid="516115"/>
                                        </p:tgtEl>
                                      </p:cBhvr>
                                    </p:animEffect>
                                  </p:childTnLst>
                                </p:cTn>
                              </p:par>
                            </p:childTnLst>
                          </p:cTn>
                        </p:par>
                        <p:par>
                          <p:cTn id="58" fill="hold" nodeType="afterGroup">
                            <p:stCondLst>
                              <p:cond delay="3500"/>
                            </p:stCondLst>
                            <p:childTnLst>
                              <p:par>
                                <p:cTn id="59" presetID="12" presetClass="entr" presetSubtype="4" fill="hold" grpId="0" nodeType="afterEffect">
                                  <p:stCondLst>
                                    <p:cond delay="0"/>
                                  </p:stCondLst>
                                  <p:childTnLst>
                                    <p:set>
                                      <p:cBhvr>
                                        <p:cTn id="60" dur="1" fill="hold">
                                          <p:stCondLst>
                                            <p:cond delay="0"/>
                                          </p:stCondLst>
                                        </p:cTn>
                                        <p:tgtEl>
                                          <p:spTgt spid="516116"/>
                                        </p:tgtEl>
                                        <p:attrNameLst>
                                          <p:attrName>style.visibility</p:attrName>
                                        </p:attrNameLst>
                                      </p:cBhvr>
                                      <p:to>
                                        <p:strVal val="visible"/>
                                      </p:to>
                                    </p:set>
                                    <p:animEffect transition="in" filter="slide(fromBottom)">
                                      <p:cBhvr>
                                        <p:cTn id="61" dur="500"/>
                                        <p:tgtEl>
                                          <p:spTgt spid="51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p:bldP spid="516110" grpId="0" animBg="1"/>
      <p:bldP spid="516111" grpId="0" animBg="1"/>
      <p:bldP spid="516112" grpId="0" animBg="1"/>
      <p:bldP spid="516113" grpId="0" animBg="1"/>
      <p:bldP spid="516114" grpId="0" animBg="1"/>
      <p:bldP spid="516115" grpId="0" animBg="1"/>
      <p:bldP spid="51611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395288" y="942975"/>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41667" name="Rectangle 3"/>
          <p:cNvSpPr>
            <a:spLocks noChangeArrowheads="1"/>
          </p:cNvSpPr>
          <p:nvPr/>
        </p:nvSpPr>
        <p:spPr bwMode="auto">
          <a:xfrm>
            <a:off x="468313" y="9080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41668" name="Rectangle 4"/>
          <p:cNvSpPr>
            <a:spLocks noChangeArrowheads="1"/>
          </p:cNvSpPr>
          <p:nvPr/>
        </p:nvSpPr>
        <p:spPr bwMode="auto">
          <a:xfrm>
            <a:off x="395288" y="1295400"/>
            <a:ext cx="83534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 triple junction is said to be ‘stable’ when the relative motions of the three plates and the azimuth of their boundaries are such that the configuration of the junction does not change with time. </a:t>
            </a:r>
          </a:p>
          <a:p>
            <a:pPr algn="just" eaLnBrk="1" hangingPunct="1">
              <a:spcBef>
                <a:spcPct val="0"/>
              </a:spcBef>
            </a:pPr>
            <a:r>
              <a:rPr lang="en-US" altLang="it-IT" sz="2000" b="0">
                <a:latin typeface="Calibri" panose="020F0502020204030204" pitchFamily="34" charset="0"/>
              </a:rPr>
              <a:t> An ‘unstable’ triple junction exists only momentarily before evolving to a different geometry. </a:t>
            </a:r>
          </a:p>
          <a:p>
            <a:pPr algn="just" eaLnBrk="1" hangingPunct="1">
              <a:spcBef>
                <a:spcPct val="0"/>
              </a:spcBef>
            </a:pPr>
            <a:r>
              <a:rPr lang="en-US" altLang="it-IT" sz="2000" b="0">
                <a:latin typeface="Calibri" panose="020F0502020204030204" pitchFamily="34" charset="0"/>
              </a:rPr>
              <a:t> If four or more plates meet at one point, the configuration is always unstable, and the system will evolve into two or more triple junctions.</a:t>
            </a:r>
          </a:p>
        </p:txBody>
      </p:sp>
      <p:sp>
        <p:nvSpPr>
          <p:cNvPr id="241669" name="Rectangle 5"/>
          <p:cNvSpPr>
            <a:spLocks noChangeArrowheads="1"/>
          </p:cNvSpPr>
          <p:nvPr/>
        </p:nvSpPr>
        <p:spPr bwMode="auto">
          <a:xfrm>
            <a:off x="3708400" y="5549900"/>
            <a:ext cx="5113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alibri" panose="020F0502020204030204" pitchFamily="34" charset="0"/>
              </a:rPr>
              <a:t>the original triple junction was unstable; however, the new triple junction is stable (meaning that its geometry and the relative velocities of the plates are unchanging), though the triple junction itself continues to move northwards along the north–south edge of plate A. </a:t>
            </a:r>
          </a:p>
        </p:txBody>
      </p:sp>
      <p:pic>
        <p:nvPicPr>
          <p:cNvPr id="2416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3565525"/>
            <a:ext cx="2232025" cy="194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41671" name="Group 7"/>
          <p:cNvGrpSpPr>
            <a:grpSpLocks/>
          </p:cNvGrpSpPr>
          <p:nvPr/>
        </p:nvGrpSpPr>
        <p:grpSpPr bwMode="auto">
          <a:xfrm>
            <a:off x="107950" y="3889375"/>
            <a:ext cx="3240088" cy="2814638"/>
            <a:chOff x="68" y="2069"/>
            <a:chExt cx="2041" cy="1773"/>
          </a:xfrm>
        </p:grpSpPr>
        <p:grpSp>
          <p:nvGrpSpPr>
            <p:cNvPr id="241672" name="Group 8"/>
            <p:cNvGrpSpPr>
              <a:grpSpLocks/>
            </p:cNvGrpSpPr>
            <p:nvPr/>
          </p:nvGrpSpPr>
          <p:grpSpPr bwMode="auto">
            <a:xfrm>
              <a:off x="68" y="2069"/>
              <a:ext cx="2041" cy="1773"/>
              <a:chOff x="68" y="2069"/>
              <a:chExt cx="2041" cy="1773"/>
            </a:xfrm>
          </p:grpSpPr>
          <p:pic>
            <p:nvPicPr>
              <p:cNvPr id="2416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659"/>
                <a:ext cx="1951" cy="1183"/>
              </a:xfrm>
              <a:prstGeom prst="rect">
                <a:avLst/>
              </a:prstGeom>
              <a:solidFill>
                <a:schemeClr val="tx2"/>
              </a:solidFill>
              <a:ln w="9525">
                <a:solidFill>
                  <a:schemeClr val="tx1"/>
                </a:solidFill>
                <a:miter lim="800000"/>
                <a:headEnd/>
                <a:tailEnd/>
              </a:ln>
            </p:spPr>
          </p:pic>
          <p:sp>
            <p:nvSpPr>
              <p:cNvPr id="241675" name="Rectangle 10"/>
              <p:cNvSpPr>
                <a:spLocks noChangeArrowheads="1"/>
              </p:cNvSpPr>
              <p:nvPr/>
            </p:nvSpPr>
            <p:spPr bwMode="auto">
              <a:xfrm>
                <a:off x="68" y="2069"/>
                <a:ext cx="204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alibri" panose="020F0502020204030204" pitchFamily="34" charset="0"/>
                  </a:rPr>
                  <a:t>Plate A is overriding plates B and C, and plate C is overriding plate B. </a:t>
                </a:r>
              </a:p>
            </p:txBody>
          </p:sp>
        </p:grpSp>
        <p:sp>
          <p:nvSpPr>
            <p:cNvPr id="241673" name="Rectangle 11"/>
            <p:cNvSpPr>
              <a:spLocks noChangeArrowheads="1"/>
            </p:cNvSpPr>
            <p:nvPr/>
          </p:nvSpPr>
          <p:spPr bwMode="auto">
            <a:xfrm>
              <a:off x="1429" y="2795"/>
              <a:ext cx="90"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323850" y="9064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43715" name="Rectangle 3"/>
          <p:cNvSpPr>
            <a:spLocks noChangeArrowheads="1"/>
          </p:cNvSpPr>
          <p:nvPr/>
        </p:nvSpPr>
        <p:spPr bwMode="auto">
          <a:xfrm>
            <a:off x="468313" y="149542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43716" name="Rectangle 5"/>
          <p:cNvSpPr>
            <a:spLocks noChangeArrowheads="1"/>
          </p:cNvSpPr>
          <p:nvPr/>
        </p:nvSpPr>
        <p:spPr bwMode="auto">
          <a:xfrm>
            <a:off x="3606800" y="1387475"/>
            <a:ext cx="51133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It can be seen that, although the original triple junction is not stable, it would be stable if </a:t>
            </a:r>
            <a:r>
              <a:rPr lang="en-US" altLang="it-IT" sz="1800" b="0" baseline="-25000">
                <a:latin typeface="Calibri" panose="020F0502020204030204" pitchFamily="34" charset="0"/>
              </a:rPr>
              <a:t>A</a:t>
            </a:r>
            <a:r>
              <a:rPr lang="en-US" altLang="it-IT" sz="1800">
                <a:latin typeface="Calibri" panose="020F0502020204030204" pitchFamily="34" charset="0"/>
              </a:rPr>
              <a:t>v</a:t>
            </a:r>
            <a:r>
              <a:rPr lang="en-US" altLang="it-IT" sz="1800" b="0" baseline="-25000">
                <a:latin typeface="Calibri" panose="020F0502020204030204" pitchFamily="34" charset="0"/>
              </a:rPr>
              <a:t>c</a:t>
            </a:r>
            <a:r>
              <a:rPr lang="en-US" altLang="it-IT" sz="1800" b="0">
                <a:latin typeface="Calibri" panose="020F0502020204030204" pitchFamily="34" charset="0"/>
              </a:rPr>
              <a:t> were parallel to the boundary between plates B and C. Then the boundary between B and C would not move in a north–south direction relative to A, so the geometry of the triple junction would be unchanging with time.</a:t>
            </a:r>
            <a:r>
              <a:rPr lang="en-US" altLang="it-IT" sz="2000" b="0">
                <a:latin typeface="Calibri" panose="020F0502020204030204" pitchFamily="34" charset="0"/>
              </a:rPr>
              <a:t> </a:t>
            </a:r>
          </a:p>
        </p:txBody>
      </p:sp>
      <p:grpSp>
        <p:nvGrpSpPr>
          <p:cNvPr id="243717" name="Group 12"/>
          <p:cNvGrpSpPr>
            <a:grpSpLocks/>
          </p:cNvGrpSpPr>
          <p:nvPr/>
        </p:nvGrpSpPr>
        <p:grpSpPr bwMode="auto">
          <a:xfrm>
            <a:off x="323850" y="1512888"/>
            <a:ext cx="3097213" cy="1878012"/>
            <a:chOff x="204" y="436"/>
            <a:chExt cx="1951" cy="1183"/>
          </a:xfrm>
        </p:grpSpPr>
        <p:pic>
          <p:nvPicPr>
            <p:cNvPr id="2437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436"/>
              <a:ext cx="1951" cy="1183"/>
            </a:xfrm>
            <a:prstGeom prst="rect">
              <a:avLst/>
            </a:prstGeom>
            <a:solidFill>
              <a:schemeClr val="tx2"/>
            </a:solidFill>
            <a:ln w="9525">
              <a:solidFill>
                <a:schemeClr val="tx1"/>
              </a:solidFill>
              <a:miter lim="800000"/>
              <a:headEnd/>
              <a:tailEnd/>
            </a:ln>
          </p:spPr>
        </p:pic>
        <p:sp>
          <p:nvSpPr>
            <p:cNvPr id="243721" name="Rectangle 11"/>
            <p:cNvSpPr>
              <a:spLocks noChangeArrowheads="1"/>
            </p:cNvSpPr>
            <p:nvPr/>
          </p:nvSpPr>
          <p:spPr bwMode="auto">
            <a:xfrm>
              <a:off x="1519" y="572"/>
              <a:ext cx="13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43718" name="Rectangle 13"/>
          <p:cNvSpPr>
            <a:spLocks noChangeArrowheads="1"/>
          </p:cNvSpPr>
          <p:nvPr/>
        </p:nvSpPr>
        <p:spPr bwMode="auto">
          <a:xfrm>
            <a:off x="179388" y="3656013"/>
            <a:ext cx="8785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The other configuration in which the triple junction would be stable occurs when the edge of the plate either side of the triple junction is straight. </a:t>
            </a:r>
          </a:p>
        </p:txBody>
      </p:sp>
      <p:sp>
        <p:nvSpPr>
          <p:cNvPr id="243719" name="Rectangle 14"/>
          <p:cNvSpPr>
            <a:spLocks noChangeArrowheads="1"/>
          </p:cNvSpPr>
          <p:nvPr/>
        </p:nvSpPr>
        <p:spPr bwMode="auto">
          <a:xfrm>
            <a:off x="179388" y="4592638"/>
            <a:ext cx="8785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There are </a:t>
            </a:r>
            <a:r>
              <a:rPr lang="en-US" altLang="it-IT" sz="2000">
                <a:solidFill>
                  <a:srgbClr val="CC0000"/>
                </a:solidFill>
                <a:latin typeface="Calibri" panose="020F0502020204030204" pitchFamily="34" charset="0"/>
              </a:rPr>
              <a:t>sixteen possible</a:t>
            </a:r>
            <a:r>
              <a:rPr lang="en-US" altLang="it-IT" sz="2000" b="0">
                <a:latin typeface="Calibri" panose="020F0502020204030204" pitchFamily="34" charset="0"/>
              </a:rPr>
              <a:t> types of triple junction, all shown in of these sixteen triple junctions, one is always stable (the ridge–ridge–ridge junction), and two are always unstable (the fault–fault–fault and fault–ridge–ridge junctions). The other thirteen junctions are stable under certain conditions. In the notation used to classify the types of triple junction, a ridge is written as R, a transform fault as F and a subduction zone (or trench) as T. Thus, a ridge–ridge–ridge junction is RRR, a fault–fault– ridge junction is FFR, and so 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Grp="1" noChangeArrowheads="1"/>
          </p:cNvSpPr>
          <p:nvPr>
            <p:ph type="body" idx="1"/>
          </p:nvPr>
        </p:nvSpPr>
        <p:spPr>
          <a:xfrm>
            <a:off x="685800" y="1790700"/>
            <a:ext cx="7975600" cy="4114800"/>
          </a:xfrm>
        </p:spPr>
        <p:txBody>
          <a:bodyPr>
            <a:normAutofit fontScale="85000" lnSpcReduction="20000"/>
          </a:bodyPr>
          <a:lstStyle/>
          <a:p>
            <a:pPr eaLnBrk="1" hangingPunct="1">
              <a:buFontTx/>
              <a:buNone/>
              <a:defRPr/>
            </a:pPr>
            <a:r>
              <a:rPr lang="en-US" altLang="it-IT" sz="1800" dirty="0" smtClean="0">
                <a:latin typeface="Calibri" panose="020F0502020204030204" pitchFamily="34" charset="0"/>
                <a:cs typeface="Times New Roman" panose="02020603050405020304" pitchFamily="18" charset="0"/>
              </a:rPr>
              <a:t>Wegener (1912) – Continental drift: continents rafting through the upper mantle.</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Menard (1952), Dietz (1952) – fracture zones</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Irving (1956), </a:t>
            </a:r>
            <a:r>
              <a:rPr lang="en-US" altLang="it-IT" sz="1800" dirty="0" err="1" smtClean="0">
                <a:latin typeface="Calibri" panose="020F0502020204030204" pitchFamily="34" charset="0"/>
                <a:cs typeface="Times New Roman" panose="02020603050405020304" pitchFamily="18" charset="0"/>
              </a:rPr>
              <a:t>Runcorn</a:t>
            </a:r>
            <a:r>
              <a:rPr lang="en-US" altLang="it-IT" sz="1800" dirty="0" smtClean="0">
                <a:latin typeface="Calibri" panose="020F0502020204030204" pitchFamily="34" charset="0"/>
                <a:cs typeface="Times New Roman" panose="02020603050405020304" pitchFamily="18" charset="0"/>
              </a:rPr>
              <a:t> (1956) – used </a:t>
            </a:r>
            <a:r>
              <a:rPr lang="en-US" altLang="it-IT" sz="1800" dirty="0" err="1" smtClean="0">
                <a:latin typeface="Calibri" panose="020F0502020204030204" pitchFamily="34" charset="0"/>
                <a:cs typeface="Times New Roman" panose="02020603050405020304" pitchFamily="18" charset="0"/>
              </a:rPr>
              <a:t>paleomagnetic</a:t>
            </a:r>
            <a:r>
              <a:rPr lang="en-US" altLang="it-IT" sz="1800" dirty="0" smtClean="0">
                <a:latin typeface="Calibri" panose="020F0502020204030204" pitchFamily="34" charset="0"/>
                <a:cs typeface="Times New Roman" panose="02020603050405020304" pitchFamily="18" charset="0"/>
              </a:rPr>
              <a:t> data to show polar wandering and motion between plates.</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Ewing and </a:t>
            </a:r>
            <a:r>
              <a:rPr lang="en-US" altLang="it-IT" sz="1800" dirty="0" err="1" smtClean="0">
                <a:latin typeface="Calibri" panose="020F0502020204030204" pitchFamily="34" charset="0"/>
                <a:cs typeface="Times New Roman" panose="02020603050405020304" pitchFamily="18" charset="0"/>
              </a:rPr>
              <a:t>Heezen</a:t>
            </a:r>
            <a:r>
              <a:rPr lang="en-US" altLang="it-IT" sz="1800" dirty="0" smtClean="0">
                <a:latin typeface="Calibri" panose="020F0502020204030204" pitchFamily="34" charset="0"/>
                <a:cs typeface="Times New Roman" panose="02020603050405020304" pitchFamily="18" charset="0"/>
              </a:rPr>
              <a:t> (1956) – presence of a rift valley at crest of most mid-ocean ridges.</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Dietz (1961) – coined the term “sea-floor spreading”</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Hess (1962) – Plate tectonics: </a:t>
            </a:r>
            <a:r>
              <a:rPr lang="en-US" altLang="it-IT" sz="1800" dirty="0" err="1" smtClean="0">
                <a:latin typeface="Calibri" panose="020F0502020204030204" pitchFamily="34" charset="0"/>
                <a:cs typeface="Times New Roman" panose="02020603050405020304" pitchFamily="18" charset="0"/>
              </a:rPr>
              <a:t>convecting</a:t>
            </a:r>
            <a:r>
              <a:rPr lang="en-US" altLang="it-IT" sz="1800" dirty="0" smtClean="0">
                <a:latin typeface="Calibri" panose="020F0502020204030204" pitchFamily="34" charset="0"/>
                <a:cs typeface="Times New Roman" panose="02020603050405020304" pitchFamily="18" charset="0"/>
              </a:rPr>
              <a:t> mantle passively carries the continents.</a:t>
            </a:r>
          </a:p>
          <a:p>
            <a:pPr eaLnBrk="1" hangingPunct="1">
              <a:buFontTx/>
              <a:buNone/>
              <a:defRPr/>
            </a:pPr>
            <a:r>
              <a:rPr lang="en-US" altLang="it-IT" sz="1800" dirty="0" smtClean="0">
                <a:latin typeface="Calibri" panose="020F0502020204030204" pitchFamily="34" charset="0"/>
                <a:cs typeface="Times New Roman" panose="02020603050405020304" pitchFamily="18" charset="0"/>
              </a:rPr>
              <a:t> </a:t>
            </a:r>
          </a:p>
          <a:p>
            <a:pPr algn="just" eaLnBrk="1" hangingPunct="1">
              <a:lnSpc>
                <a:spcPct val="120000"/>
              </a:lnSpc>
              <a:buFontTx/>
              <a:buNone/>
              <a:defRPr/>
            </a:pPr>
            <a:r>
              <a:rPr lang="en-US" altLang="it-IT" sz="1800" dirty="0" smtClean="0">
                <a:latin typeface="Calibri" panose="020F0502020204030204" pitchFamily="34" charset="0"/>
                <a:cs typeface="Times New Roman" panose="02020603050405020304" pitchFamily="18" charset="0"/>
              </a:rPr>
              <a:t>Vine and Matthews (1963) – magnetic stripes of the ocean sea floor are created by the </a:t>
            </a:r>
          </a:p>
          <a:p>
            <a:pPr algn="just" eaLnBrk="1" hangingPunct="1">
              <a:lnSpc>
                <a:spcPct val="120000"/>
              </a:lnSpc>
              <a:buFontTx/>
              <a:buNone/>
              <a:defRPr/>
            </a:pPr>
            <a:r>
              <a:rPr lang="en-US" altLang="it-IT" sz="1800" dirty="0" smtClean="0">
                <a:latin typeface="Calibri" panose="020F0502020204030204" pitchFamily="34" charset="0"/>
                <a:cs typeface="Times New Roman" panose="02020603050405020304" pitchFamily="18" charset="0"/>
              </a:rPr>
              <a:t>magnetization of oceanic crust as it is formed at the mid-ocean ridges.  The older crust moves away </a:t>
            </a:r>
          </a:p>
          <a:p>
            <a:pPr algn="just" eaLnBrk="1" hangingPunct="1">
              <a:lnSpc>
                <a:spcPct val="120000"/>
              </a:lnSpc>
              <a:buFontTx/>
              <a:buNone/>
              <a:defRPr/>
            </a:pPr>
            <a:r>
              <a:rPr lang="en-US" altLang="it-IT" sz="1800" dirty="0" smtClean="0">
                <a:latin typeface="Calibri" panose="020F0502020204030204" pitchFamily="34" charset="0"/>
                <a:cs typeface="Times New Roman" panose="02020603050405020304" pitchFamily="18" charset="0"/>
              </a:rPr>
              <a:t>from the ridge as new crust forms. </a:t>
            </a:r>
          </a:p>
        </p:txBody>
      </p:sp>
      <p:sp>
        <p:nvSpPr>
          <p:cNvPr id="331780" name="Rectangle 4"/>
          <p:cNvSpPr>
            <a:spLocks noChangeArrowheads="1"/>
          </p:cNvSpPr>
          <p:nvPr/>
        </p:nvSpPr>
        <p:spPr bwMode="auto">
          <a:xfrm>
            <a:off x="685800" y="80645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latin typeface="Calibri" panose="020F0502020204030204" pitchFamily="34" charset="0"/>
              </a:rPr>
              <a:t>Continental drift: key papers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1780"/>
                                        </p:tgtEl>
                                        <p:attrNameLst>
                                          <p:attrName>style.visibility</p:attrName>
                                        </p:attrNameLst>
                                      </p:cBhvr>
                                      <p:to>
                                        <p:strVal val="visible"/>
                                      </p:to>
                                    </p:set>
                                    <p:animEffect transition="in" filter="dissolve">
                                      <p:cBhvr>
                                        <p:cTn id="7" dur="500"/>
                                        <p:tgtEl>
                                          <p:spTgt spid="331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1779">
                                            <p:txEl>
                                              <p:pRg st="0" end="0"/>
                                            </p:txEl>
                                          </p:spTgt>
                                        </p:tgtEl>
                                        <p:attrNameLst>
                                          <p:attrName>style.visibility</p:attrName>
                                        </p:attrNameLst>
                                      </p:cBhvr>
                                      <p:to>
                                        <p:strVal val="visible"/>
                                      </p:to>
                                    </p:set>
                                    <p:animEffect transition="in" filter="dissolve">
                                      <p:cBhvr>
                                        <p:cTn id="12" dur="500"/>
                                        <p:tgtEl>
                                          <p:spTgt spid="3317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1779">
                                            <p:txEl>
                                              <p:pRg st="2" end="2"/>
                                            </p:txEl>
                                          </p:spTgt>
                                        </p:tgtEl>
                                        <p:attrNameLst>
                                          <p:attrName>style.visibility</p:attrName>
                                        </p:attrNameLst>
                                      </p:cBhvr>
                                      <p:to>
                                        <p:strVal val="visible"/>
                                      </p:to>
                                    </p:set>
                                    <p:animEffect transition="in" filter="dissolve">
                                      <p:cBhvr>
                                        <p:cTn id="17" dur="500"/>
                                        <p:tgtEl>
                                          <p:spTgt spid="3317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1779">
                                            <p:txEl>
                                              <p:pRg st="4" end="4"/>
                                            </p:txEl>
                                          </p:spTgt>
                                        </p:tgtEl>
                                        <p:attrNameLst>
                                          <p:attrName>style.visibility</p:attrName>
                                        </p:attrNameLst>
                                      </p:cBhvr>
                                      <p:to>
                                        <p:strVal val="visible"/>
                                      </p:to>
                                    </p:set>
                                    <p:animEffect transition="in" filter="dissolve">
                                      <p:cBhvr>
                                        <p:cTn id="22" dur="500"/>
                                        <p:tgtEl>
                                          <p:spTgt spid="3317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1779">
                                            <p:txEl>
                                              <p:pRg st="6" end="6"/>
                                            </p:txEl>
                                          </p:spTgt>
                                        </p:tgtEl>
                                        <p:attrNameLst>
                                          <p:attrName>style.visibility</p:attrName>
                                        </p:attrNameLst>
                                      </p:cBhvr>
                                      <p:to>
                                        <p:strVal val="visible"/>
                                      </p:to>
                                    </p:set>
                                    <p:animEffect transition="in" filter="dissolve">
                                      <p:cBhvr>
                                        <p:cTn id="27" dur="500"/>
                                        <p:tgtEl>
                                          <p:spTgt spid="3317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1779">
                                            <p:txEl>
                                              <p:pRg st="8" end="8"/>
                                            </p:txEl>
                                          </p:spTgt>
                                        </p:tgtEl>
                                        <p:attrNameLst>
                                          <p:attrName>style.visibility</p:attrName>
                                        </p:attrNameLst>
                                      </p:cBhvr>
                                      <p:to>
                                        <p:strVal val="visible"/>
                                      </p:to>
                                    </p:set>
                                    <p:animEffect transition="in" filter="dissolve">
                                      <p:cBhvr>
                                        <p:cTn id="32" dur="500"/>
                                        <p:tgtEl>
                                          <p:spTgt spid="331779">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1779">
                                            <p:txEl>
                                              <p:pRg st="10" end="10"/>
                                            </p:txEl>
                                          </p:spTgt>
                                        </p:tgtEl>
                                        <p:attrNameLst>
                                          <p:attrName>style.visibility</p:attrName>
                                        </p:attrNameLst>
                                      </p:cBhvr>
                                      <p:to>
                                        <p:strVal val="visible"/>
                                      </p:to>
                                    </p:set>
                                    <p:animEffect transition="in" filter="dissolve">
                                      <p:cBhvr>
                                        <p:cTn id="37" dur="500"/>
                                        <p:tgtEl>
                                          <p:spTgt spid="331779">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1779">
                                            <p:txEl>
                                              <p:pRg st="12" end="12"/>
                                            </p:txEl>
                                          </p:spTgt>
                                        </p:tgtEl>
                                        <p:attrNameLst>
                                          <p:attrName>style.visibility</p:attrName>
                                        </p:attrNameLst>
                                      </p:cBhvr>
                                      <p:to>
                                        <p:strVal val="visible"/>
                                      </p:to>
                                    </p:set>
                                    <p:animEffect transition="in" filter="dissolve">
                                      <p:cBhvr>
                                        <p:cTn id="42" dur="500"/>
                                        <p:tgtEl>
                                          <p:spTgt spid="331779">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1779">
                                            <p:txEl>
                                              <p:pRg st="13" end="13"/>
                                            </p:txEl>
                                          </p:spTgt>
                                        </p:tgtEl>
                                        <p:attrNameLst>
                                          <p:attrName>style.visibility</p:attrName>
                                        </p:attrNameLst>
                                      </p:cBhvr>
                                      <p:to>
                                        <p:strVal val="visible"/>
                                      </p:to>
                                    </p:set>
                                    <p:animEffect transition="in" filter="dissolve">
                                      <p:cBhvr>
                                        <p:cTn id="47" dur="500"/>
                                        <p:tgtEl>
                                          <p:spTgt spid="331779">
                                            <p:txEl>
                                              <p:pRg st="13" end="1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1779">
                                            <p:txEl>
                                              <p:pRg st="14" end="14"/>
                                            </p:txEl>
                                          </p:spTgt>
                                        </p:tgtEl>
                                        <p:attrNameLst>
                                          <p:attrName>style.visibility</p:attrName>
                                        </p:attrNameLst>
                                      </p:cBhvr>
                                      <p:to>
                                        <p:strVal val="visible"/>
                                      </p:to>
                                    </p:set>
                                    <p:animEffect transition="in" filter="dissolve">
                                      <p:cBhvr>
                                        <p:cTn id="52" dur="500"/>
                                        <p:tgtEl>
                                          <p:spTgt spid="33177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p:bldP spid="33178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323850" y="91440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45763" name="Rectangle 3"/>
          <p:cNvSpPr>
            <a:spLocks noChangeArrowheads="1"/>
          </p:cNvSpPr>
          <p:nvPr/>
        </p:nvSpPr>
        <p:spPr bwMode="auto">
          <a:xfrm>
            <a:off x="468313" y="14795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45764" name="Rectangle 4"/>
          <p:cNvSpPr>
            <a:spLocks noChangeArrowheads="1"/>
          </p:cNvSpPr>
          <p:nvPr/>
        </p:nvSpPr>
        <p:spPr bwMode="auto">
          <a:xfrm>
            <a:off x="3606800" y="1385888"/>
            <a:ext cx="51133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It can be seen that, although the original triple junction is not stable, it would be stable if </a:t>
            </a:r>
            <a:r>
              <a:rPr lang="en-US" altLang="it-IT" sz="1800" b="0" baseline="-25000">
                <a:latin typeface="Calibri" panose="020F0502020204030204" pitchFamily="34" charset="0"/>
              </a:rPr>
              <a:t>A</a:t>
            </a:r>
            <a:r>
              <a:rPr lang="en-US" altLang="it-IT" sz="1800">
                <a:latin typeface="Calibri" panose="020F0502020204030204" pitchFamily="34" charset="0"/>
              </a:rPr>
              <a:t>v</a:t>
            </a:r>
            <a:r>
              <a:rPr lang="en-US" altLang="it-IT" sz="1800" b="0" baseline="-25000">
                <a:latin typeface="Calibri" panose="020F0502020204030204" pitchFamily="34" charset="0"/>
              </a:rPr>
              <a:t>c</a:t>
            </a:r>
            <a:r>
              <a:rPr lang="en-US" altLang="it-IT" sz="1800" b="0">
                <a:latin typeface="Calibri" panose="020F0502020204030204" pitchFamily="34" charset="0"/>
              </a:rPr>
              <a:t> were parallel to the</a:t>
            </a:r>
          </a:p>
          <a:p>
            <a:pPr algn="just" eaLnBrk="1" hangingPunct="1">
              <a:spcBef>
                <a:spcPct val="0"/>
              </a:spcBef>
              <a:buFontTx/>
              <a:buNone/>
            </a:pPr>
            <a:r>
              <a:rPr lang="en-US" altLang="it-IT" sz="1800" b="0">
                <a:latin typeface="Calibri" panose="020F0502020204030204" pitchFamily="34" charset="0"/>
              </a:rPr>
              <a:t>boundary between plates B and C. Then the boundary between B and C would not move in a north–south direction relative to A, so the geometry of the triple junction would be unchanging with time.</a:t>
            </a:r>
            <a:r>
              <a:rPr lang="en-US" altLang="it-IT" sz="2000" b="0">
                <a:latin typeface="Calibri" panose="020F0502020204030204" pitchFamily="34" charset="0"/>
              </a:rPr>
              <a:t> </a:t>
            </a:r>
          </a:p>
        </p:txBody>
      </p:sp>
      <p:grpSp>
        <p:nvGrpSpPr>
          <p:cNvPr id="245765" name="Group 5"/>
          <p:cNvGrpSpPr>
            <a:grpSpLocks/>
          </p:cNvGrpSpPr>
          <p:nvPr/>
        </p:nvGrpSpPr>
        <p:grpSpPr bwMode="auto">
          <a:xfrm>
            <a:off x="323850" y="1654175"/>
            <a:ext cx="3097213" cy="1878013"/>
            <a:chOff x="204" y="436"/>
            <a:chExt cx="1951" cy="1183"/>
          </a:xfrm>
        </p:grpSpPr>
        <p:pic>
          <p:nvPicPr>
            <p:cNvPr id="2457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436"/>
              <a:ext cx="1951" cy="1183"/>
            </a:xfrm>
            <a:prstGeom prst="rect">
              <a:avLst/>
            </a:prstGeom>
            <a:solidFill>
              <a:schemeClr val="tx2"/>
            </a:solidFill>
            <a:ln w="9525">
              <a:solidFill>
                <a:schemeClr val="tx1"/>
              </a:solidFill>
              <a:miter lim="800000"/>
              <a:headEnd/>
              <a:tailEnd/>
            </a:ln>
          </p:spPr>
        </p:pic>
        <p:sp>
          <p:nvSpPr>
            <p:cNvPr id="245769" name="Rectangle 7"/>
            <p:cNvSpPr>
              <a:spLocks noChangeArrowheads="1"/>
            </p:cNvSpPr>
            <p:nvPr/>
          </p:nvSpPr>
          <p:spPr bwMode="auto">
            <a:xfrm>
              <a:off x="1519" y="572"/>
              <a:ext cx="13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45766" name="Rectangle 8"/>
          <p:cNvSpPr>
            <a:spLocks noChangeArrowheads="1"/>
          </p:cNvSpPr>
          <p:nvPr/>
        </p:nvSpPr>
        <p:spPr bwMode="auto">
          <a:xfrm>
            <a:off x="179388" y="3640138"/>
            <a:ext cx="8785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The other configuration in which the triple junction would be stable occurs when the edge of the plate either side of the triple junction is straight. </a:t>
            </a:r>
          </a:p>
        </p:txBody>
      </p:sp>
      <p:sp>
        <p:nvSpPr>
          <p:cNvPr id="245767" name="Rectangle 9"/>
          <p:cNvSpPr>
            <a:spLocks noChangeArrowheads="1"/>
          </p:cNvSpPr>
          <p:nvPr/>
        </p:nvSpPr>
        <p:spPr bwMode="auto">
          <a:xfrm>
            <a:off x="179388" y="4576763"/>
            <a:ext cx="87852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There are </a:t>
            </a:r>
            <a:r>
              <a:rPr lang="en-US" altLang="it-IT" sz="2000">
                <a:solidFill>
                  <a:srgbClr val="CC0000"/>
                </a:solidFill>
                <a:latin typeface="Calibri" panose="020F0502020204030204" pitchFamily="34" charset="0"/>
              </a:rPr>
              <a:t>sixteen possible</a:t>
            </a:r>
            <a:r>
              <a:rPr lang="en-US" altLang="it-IT" sz="2000" b="0">
                <a:latin typeface="Calibri" panose="020F0502020204030204" pitchFamily="34" charset="0"/>
              </a:rPr>
              <a:t> types of triple junction, all shown in Of these sixteen triple junctions, one is always stable (the ridge–ridge–</a:t>
            </a:r>
          </a:p>
          <a:p>
            <a:pPr algn="just" eaLnBrk="1" hangingPunct="1">
              <a:spcBef>
                <a:spcPct val="0"/>
              </a:spcBef>
              <a:buFontTx/>
              <a:buNone/>
            </a:pPr>
            <a:r>
              <a:rPr lang="en-US" altLang="it-IT" sz="2000" b="0">
                <a:latin typeface="Calibri" panose="020F0502020204030204" pitchFamily="34" charset="0"/>
              </a:rPr>
              <a:t>ridge junction), and two are always unstable (the fault–fault–fault and fault–ridge–ridge junctions). The other thirteen junctions are stable under certain conditions. In the notation used to classify the types of triple junction, a ridge is written as R, a transform fault as F and a subduction zone (or trench) as T. Thus, a ridge–ridge–ridge junction is RRR, a fault–fault– ridge junction is FFR, and so on.</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323850" y="9318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TTT Triple junctions</a:t>
            </a:r>
          </a:p>
        </p:txBody>
      </p:sp>
      <p:grpSp>
        <p:nvGrpSpPr>
          <p:cNvPr id="247811" name="Group 7"/>
          <p:cNvGrpSpPr>
            <a:grpSpLocks/>
          </p:cNvGrpSpPr>
          <p:nvPr/>
        </p:nvGrpSpPr>
        <p:grpSpPr bwMode="auto">
          <a:xfrm>
            <a:off x="323850" y="1565275"/>
            <a:ext cx="3816350" cy="1958975"/>
            <a:chOff x="204" y="518"/>
            <a:chExt cx="2404" cy="1234"/>
          </a:xfrm>
        </p:grpSpPr>
        <p:pic>
          <p:nvPicPr>
            <p:cNvPr id="247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518"/>
              <a:ext cx="2404" cy="12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9" name="Rectangle 6"/>
            <p:cNvSpPr>
              <a:spLocks noChangeArrowheads="1"/>
            </p:cNvSpPr>
            <p:nvPr/>
          </p:nvSpPr>
          <p:spPr bwMode="auto">
            <a:xfrm>
              <a:off x="1655" y="709"/>
              <a:ext cx="182"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grpSp>
        <p:nvGrpSpPr>
          <p:cNvPr id="247812" name="Group 13"/>
          <p:cNvGrpSpPr>
            <a:grpSpLocks/>
          </p:cNvGrpSpPr>
          <p:nvPr/>
        </p:nvGrpSpPr>
        <p:grpSpPr bwMode="auto">
          <a:xfrm>
            <a:off x="323850" y="4683125"/>
            <a:ext cx="3860800" cy="2009775"/>
            <a:chOff x="204" y="2024"/>
            <a:chExt cx="2432" cy="1266"/>
          </a:xfrm>
        </p:grpSpPr>
        <p:pic>
          <p:nvPicPr>
            <p:cNvPr id="2478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024"/>
              <a:ext cx="2432" cy="12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5" name="Rectangle 8"/>
            <p:cNvSpPr>
              <a:spLocks noChangeArrowheads="1"/>
            </p:cNvSpPr>
            <p:nvPr/>
          </p:nvSpPr>
          <p:spPr bwMode="auto">
            <a:xfrm>
              <a:off x="1383" y="2523"/>
              <a:ext cx="1089" cy="7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47816" name="Rectangle 10"/>
            <p:cNvSpPr>
              <a:spLocks noChangeArrowheads="1"/>
            </p:cNvSpPr>
            <p:nvPr/>
          </p:nvSpPr>
          <p:spPr bwMode="auto">
            <a:xfrm>
              <a:off x="340" y="2024"/>
              <a:ext cx="136"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47817" name="Rectangle 12"/>
            <p:cNvSpPr>
              <a:spLocks noChangeArrowheads="1"/>
            </p:cNvSpPr>
            <p:nvPr/>
          </p:nvSpPr>
          <p:spPr bwMode="auto">
            <a:xfrm>
              <a:off x="1383" y="2024"/>
              <a:ext cx="136"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47813" name="Rectangle 14"/>
          <p:cNvSpPr>
            <a:spLocks noChangeArrowheads="1"/>
          </p:cNvSpPr>
          <p:nvPr/>
        </p:nvSpPr>
        <p:spPr bwMode="auto">
          <a:xfrm>
            <a:off x="323850" y="388461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FFR Triple junctions</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ChangeArrowheads="1"/>
          </p:cNvSpPr>
          <p:nvPr/>
        </p:nvSpPr>
        <p:spPr bwMode="auto">
          <a:xfrm>
            <a:off x="331788" y="958850"/>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pic>
        <p:nvPicPr>
          <p:cNvPr id="2498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1606550"/>
            <a:ext cx="5562600" cy="502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ChangeArrowheads="1"/>
          </p:cNvSpPr>
          <p:nvPr/>
        </p:nvSpPr>
        <p:spPr bwMode="auto">
          <a:xfrm>
            <a:off x="323850" y="162560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51907" name="Rectangle 3"/>
          <p:cNvSpPr>
            <a:spLocks noChangeArrowheads="1"/>
          </p:cNvSpPr>
          <p:nvPr/>
        </p:nvSpPr>
        <p:spPr bwMode="auto">
          <a:xfrm>
            <a:off x="468313" y="9080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Optima" charset="0"/>
            </a:endParaRPr>
          </a:p>
        </p:txBody>
      </p:sp>
      <p:sp>
        <p:nvSpPr>
          <p:cNvPr id="155652" name="Rectangle 22"/>
          <p:cNvSpPr>
            <a:spLocks noChangeArrowheads="1"/>
          </p:cNvSpPr>
          <p:nvPr/>
        </p:nvSpPr>
        <p:spPr bwMode="auto">
          <a:xfrm>
            <a:off x="250825" y="2201863"/>
            <a:ext cx="85693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indent="0" eaLnBrk="1" hangingPunct="1">
              <a:defRPr/>
            </a:pPr>
            <a:r>
              <a:rPr lang="en-US" altLang="it-IT" b="0" dirty="0" smtClean="0">
                <a:latin typeface="Calibri" panose="020F0502020204030204" pitchFamily="34" charset="0"/>
              </a:rPr>
              <a:t>1) RRR: E. Pacific Rise- Galapagos</a:t>
            </a:r>
          </a:p>
          <a:p>
            <a:pPr eaLnBrk="1" hangingPunct="1">
              <a:buFontTx/>
              <a:buAutoNum type="arabicParenR"/>
              <a:defRPr/>
            </a:pPr>
            <a:endParaRPr lang="en-US" altLang="it-IT" b="0" dirty="0" smtClean="0">
              <a:latin typeface="Calibri" panose="020F0502020204030204" pitchFamily="34" charset="0"/>
            </a:endParaRPr>
          </a:p>
          <a:p>
            <a:pPr eaLnBrk="1" hangingPunct="1">
              <a:defRPr/>
            </a:pPr>
            <a:r>
              <a:rPr lang="en-US" altLang="it-IT" b="0" dirty="0" smtClean="0">
                <a:latin typeface="Calibri" panose="020F0502020204030204" pitchFamily="34" charset="0"/>
              </a:rPr>
              <a:t>2) TTT: Central Japan</a:t>
            </a:r>
          </a:p>
          <a:p>
            <a:pPr eaLnBrk="1" hangingPunct="1">
              <a:defRPr/>
            </a:pPr>
            <a:endParaRPr lang="en-US" altLang="it-IT" b="0" dirty="0" smtClean="0">
              <a:latin typeface="Calibri" panose="020F0502020204030204" pitchFamily="34" charset="0"/>
            </a:endParaRPr>
          </a:p>
          <a:p>
            <a:pPr eaLnBrk="1" hangingPunct="1">
              <a:defRPr/>
            </a:pPr>
            <a:r>
              <a:rPr lang="en-US" altLang="it-IT" b="0" dirty="0" smtClean="0">
                <a:latin typeface="Calibri" panose="020F0502020204030204" pitchFamily="34" charset="0"/>
              </a:rPr>
              <a:t>3) TTF: Peru-Chile trench\and West Chile Rise</a:t>
            </a:r>
          </a:p>
          <a:p>
            <a:pPr eaLnBrk="1" hangingPunct="1">
              <a:defRPr/>
            </a:pPr>
            <a:endParaRPr lang="en-US" altLang="it-IT" b="0" dirty="0" smtClean="0">
              <a:latin typeface="Calibri" panose="020F0502020204030204" pitchFamily="34" charset="0"/>
            </a:endParaRPr>
          </a:p>
          <a:p>
            <a:pPr eaLnBrk="1" hangingPunct="1">
              <a:defRPr/>
            </a:pPr>
            <a:r>
              <a:rPr lang="en-US" altLang="it-IT" b="0" dirty="0" smtClean="0">
                <a:latin typeface="Calibri" panose="020F0502020204030204" pitchFamily="34" charset="0"/>
              </a:rPr>
              <a:t>4) FFR: Owen Fracture Zone– Sheba Ridge</a:t>
            </a:r>
          </a:p>
          <a:p>
            <a:pPr eaLnBrk="1" hangingPunct="1">
              <a:defRPr/>
            </a:pPr>
            <a:endParaRPr lang="en-US" altLang="it-IT" b="0" dirty="0" smtClean="0">
              <a:latin typeface="Calibri" panose="020F0502020204030204" pitchFamily="34" charset="0"/>
            </a:endParaRPr>
          </a:p>
          <a:p>
            <a:pPr eaLnBrk="1" hangingPunct="1">
              <a:defRPr/>
            </a:pPr>
            <a:r>
              <a:rPr lang="en-US" altLang="it-IT" b="0" dirty="0" smtClean="0">
                <a:latin typeface="Calibri" panose="020F0502020204030204" pitchFamily="34" charset="0"/>
              </a:rPr>
              <a:t>5) FFT: California</a:t>
            </a:r>
          </a:p>
          <a:p>
            <a:pPr eaLnBrk="1" hangingPunct="1">
              <a:defRPr/>
            </a:pPr>
            <a:endParaRPr lang="en-US" altLang="it-IT" b="0" dirty="0" smtClean="0">
              <a:latin typeface="Calibri" panose="020F0502020204030204" pitchFamily="34" charset="0"/>
            </a:endParaRPr>
          </a:p>
          <a:p>
            <a:pPr eaLnBrk="1" hangingPunct="1">
              <a:defRPr/>
            </a:pPr>
            <a:r>
              <a:rPr lang="en-US" altLang="it-IT" b="0" dirty="0" smtClean="0">
                <a:latin typeface="Calibri" panose="020F0502020204030204" pitchFamily="34" charset="0"/>
              </a:rPr>
              <a:t>6) RTF: Gulf of California</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ChangeArrowheads="1"/>
          </p:cNvSpPr>
          <p:nvPr/>
        </p:nvSpPr>
        <p:spPr bwMode="auto">
          <a:xfrm>
            <a:off x="323850" y="9318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TTT Central Japan</a:t>
            </a:r>
          </a:p>
        </p:txBody>
      </p:sp>
      <p:sp>
        <p:nvSpPr>
          <p:cNvPr id="253955" name="Rectangle 3"/>
          <p:cNvSpPr>
            <a:spLocks noChangeArrowheads="1"/>
          </p:cNvSpPr>
          <p:nvPr/>
        </p:nvSpPr>
        <p:spPr bwMode="auto">
          <a:xfrm>
            <a:off x="468313" y="165100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pic>
        <p:nvPicPr>
          <p:cNvPr id="2539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79563"/>
            <a:ext cx="4140200" cy="3509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39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579563"/>
            <a:ext cx="4570412" cy="4908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323850" y="99695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TTF Peru’ Chile Trench and West Chile Rise</a:t>
            </a:r>
          </a:p>
        </p:txBody>
      </p:sp>
      <p:sp>
        <p:nvSpPr>
          <p:cNvPr id="256003" name="Rectangle 3"/>
          <p:cNvSpPr>
            <a:spLocks noChangeArrowheads="1"/>
          </p:cNvSpPr>
          <p:nvPr/>
        </p:nvSpPr>
        <p:spPr bwMode="auto">
          <a:xfrm>
            <a:off x="468313" y="1716088"/>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pic>
        <p:nvPicPr>
          <p:cNvPr id="2560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49475"/>
            <a:ext cx="4543425" cy="470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149475"/>
            <a:ext cx="3816350" cy="4564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368300" y="89852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FFT: California</a:t>
            </a:r>
          </a:p>
        </p:txBody>
      </p:sp>
      <p:sp>
        <p:nvSpPr>
          <p:cNvPr id="258051" name="Rectangle 3"/>
          <p:cNvSpPr>
            <a:spLocks noChangeArrowheads="1"/>
          </p:cNvSpPr>
          <p:nvPr/>
        </p:nvSpPr>
        <p:spPr bwMode="auto">
          <a:xfrm>
            <a:off x="468313" y="155257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Optima" charset="0"/>
            </a:endParaRPr>
          </a:p>
        </p:txBody>
      </p:sp>
      <p:pic>
        <p:nvPicPr>
          <p:cNvPr id="2580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41500"/>
            <a:ext cx="3832225" cy="43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80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360488"/>
            <a:ext cx="4075112" cy="5373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306388" y="1020763"/>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RTF: Gulf of California</a:t>
            </a:r>
          </a:p>
        </p:txBody>
      </p:sp>
      <p:sp>
        <p:nvSpPr>
          <p:cNvPr id="260099" name="Rectangle 3"/>
          <p:cNvSpPr>
            <a:spLocks noChangeArrowheads="1"/>
          </p:cNvSpPr>
          <p:nvPr/>
        </p:nvSpPr>
        <p:spPr bwMode="auto">
          <a:xfrm>
            <a:off x="468313" y="1585913"/>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grpSp>
        <p:nvGrpSpPr>
          <p:cNvPr id="260100" name="Group 8"/>
          <p:cNvGrpSpPr>
            <a:grpSpLocks/>
          </p:cNvGrpSpPr>
          <p:nvPr/>
        </p:nvGrpSpPr>
        <p:grpSpPr bwMode="auto">
          <a:xfrm>
            <a:off x="1187450" y="1492250"/>
            <a:ext cx="7112000" cy="5199063"/>
            <a:chOff x="839" y="527"/>
            <a:chExt cx="4480" cy="3275"/>
          </a:xfrm>
        </p:grpSpPr>
        <p:pic>
          <p:nvPicPr>
            <p:cNvPr id="2601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 y="527"/>
              <a:ext cx="4480" cy="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Rectangle 7"/>
            <p:cNvSpPr>
              <a:spLocks noChangeArrowheads="1"/>
            </p:cNvSpPr>
            <p:nvPr/>
          </p:nvSpPr>
          <p:spPr bwMode="auto">
            <a:xfrm>
              <a:off x="930" y="572"/>
              <a:ext cx="1587" cy="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6925C7F-E43A-4076-874B-9494E7BB01B9}" type="slidenum">
              <a:rPr lang="it-IT" altLang="it-IT" sz="1400" b="1" smtClean="0"/>
              <a:pPr>
                <a:spcBef>
                  <a:spcPct val="0"/>
                </a:spcBef>
                <a:buFontTx/>
                <a:buNone/>
              </a:pPr>
              <a:t>148</a:t>
            </a:fld>
            <a:endParaRPr lang="it-IT" altLang="it-IT" sz="1400" b="1" smtClean="0"/>
          </a:p>
        </p:txBody>
      </p:sp>
      <p:pic>
        <p:nvPicPr>
          <p:cNvPr id="262147" name="Picture 4" descr="http://whatonearth.olehnielsen.dk/img/EAf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628775"/>
            <a:ext cx="59039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Picture 2" descr="http://whatonearth.olehnielsen.dk/img/af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A90A262-D285-47E3-A02B-BD568A90B6B6}" type="slidenum">
              <a:rPr lang="it-IT" altLang="it-IT" sz="1400" b="1" smtClean="0"/>
              <a:pPr>
                <a:spcBef>
                  <a:spcPct val="0"/>
                </a:spcBef>
                <a:buFontTx/>
                <a:buNone/>
              </a:pPr>
              <a:t>149</a:t>
            </a:fld>
            <a:endParaRPr lang="it-IT" altLang="it-IT" sz="1400" b="1" smtClean="0"/>
          </a:p>
        </p:txBody>
      </p:sp>
      <p:pic>
        <p:nvPicPr>
          <p:cNvPr id="263171" name="Picture 2" descr="http://whatonearth.olehnielsen.dk/img/S_South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412875"/>
            <a:ext cx="28797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body" sz="half" idx="1"/>
          </p:nvPr>
        </p:nvSpPr>
        <p:spPr>
          <a:xfrm>
            <a:off x="430213" y="2095500"/>
            <a:ext cx="4953000" cy="3417888"/>
          </a:xfrm>
          <a:noFill/>
        </p:spPr>
        <p:txBody>
          <a:bodyPr lIns="63500" tIns="25400" rIns="63500" bIns="25400">
            <a:spAutoFit/>
          </a:bodyPr>
          <a:lstStyle/>
          <a:p>
            <a:pPr marL="0" indent="0" algn="just" eaLnBrk="1" hangingPunct="1">
              <a:lnSpc>
                <a:spcPct val="95000"/>
              </a:lnSpc>
              <a:spcBef>
                <a:spcPct val="48000"/>
              </a:spcBef>
            </a:pPr>
            <a:r>
              <a:rPr lang="en-US" altLang="it-IT" sz="2000" smtClean="0">
                <a:latin typeface="Calibri" panose="020F0502020204030204" pitchFamily="34" charset="0"/>
              </a:rPr>
              <a:t> Most iron-bearing minerals are at least weakly magnetic</a:t>
            </a:r>
          </a:p>
          <a:p>
            <a:pPr marL="0" indent="0" algn="just" eaLnBrk="1" hangingPunct="1">
              <a:lnSpc>
                <a:spcPct val="95000"/>
              </a:lnSpc>
              <a:spcBef>
                <a:spcPct val="48000"/>
              </a:spcBef>
            </a:pPr>
            <a:r>
              <a:rPr lang="en-US" altLang="it-IT" sz="2000" smtClean="0">
                <a:latin typeface="Calibri" panose="020F0502020204030204" pitchFamily="34" charset="0"/>
              </a:rPr>
              <a:t> Each magnetic mineral has a Curie temperature, the temperature below which it remains magnetic</a:t>
            </a:r>
          </a:p>
          <a:p>
            <a:pPr marL="0" indent="0" algn="just" eaLnBrk="1" hangingPunct="1">
              <a:lnSpc>
                <a:spcPct val="95000"/>
              </a:lnSpc>
              <a:spcBef>
                <a:spcPct val="48000"/>
              </a:spcBef>
            </a:pPr>
            <a:r>
              <a:rPr lang="en-US" altLang="it-IT" sz="2000" smtClean="0">
                <a:latin typeface="Calibri" panose="020F0502020204030204" pitchFamily="34" charset="0"/>
              </a:rPr>
              <a:t> Above the Curie temperature the mineral is not magnetic</a:t>
            </a:r>
          </a:p>
          <a:p>
            <a:pPr marL="0" indent="0" algn="just" eaLnBrk="1" hangingPunct="1">
              <a:lnSpc>
                <a:spcPct val="95000"/>
              </a:lnSpc>
              <a:spcBef>
                <a:spcPct val="48000"/>
              </a:spcBef>
            </a:pPr>
            <a:r>
              <a:rPr lang="en-US" altLang="it-IT" sz="2000" smtClean="0">
                <a:latin typeface="Calibri" panose="020F0502020204030204" pitchFamily="34" charset="0"/>
              </a:rPr>
              <a:t> The Curie temperature varies from mineral to mineral, but it is always below the melting temperature of the mineral</a:t>
            </a:r>
          </a:p>
        </p:txBody>
      </p:sp>
      <p:grpSp>
        <p:nvGrpSpPr>
          <p:cNvPr id="2" name="Group 5"/>
          <p:cNvGrpSpPr>
            <a:grpSpLocks/>
          </p:cNvGrpSpPr>
          <p:nvPr/>
        </p:nvGrpSpPr>
        <p:grpSpPr bwMode="auto">
          <a:xfrm>
            <a:off x="277813" y="1050925"/>
            <a:ext cx="8337550" cy="4560888"/>
            <a:chOff x="432" y="240"/>
            <a:chExt cx="5252" cy="2873"/>
          </a:xfrm>
        </p:grpSpPr>
        <p:sp>
          <p:nvSpPr>
            <p:cNvPr id="20484" name="Rectangle 3"/>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Magnetism</a:t>
              </a:r>
            </a:p>
          </p:txBody>
        </p:sp>
        <p:pic>
          <p:nvPicPr>
            <p:cNvPr id="20485" name="Picture 4" descr="Portrait of Madame Curie Photo - CLICK TO ENLARGE (you must have 'pop-ups' enabled in your brow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 y="799"/>
              <a:ext cx="1851" cy="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3090">
                                            <p:txEl>
                                              <p:pRg st="0" end="0"/>
                                            </p:txEl>
                                          </p:spTgt>
                                        </p:tgtEl>
                                        <p:attrNameLst>
                                          <p:attrName>style.visibility</p:attrName>
                                        </p:attrNameLst>
                                      </p:cBhvr>
                                      <p:to>
                                        <p:strVal val="visible"/>
                                      </p:to>
                                    </p:set>
                                    <p:animEffect transition="in" filter="dissolve">
                                      <p:cBhvr>
                                        <p:cTn id="12" dur="500"/>
                                        <p:tgtEl>
                                          <p:spTgt spid="4730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3090">
                                            <p:txEl>
                                              <p:pRg st="1" end="1"/>
                                            </p:txEl>
                                          </p:spTgt>
                                        </p:tgtEl>
                                        <p:attrNameLst>
                                          <p:attrName>style.visibility</p:attrName>
                                        </p:attrNameLst>
                                      </p:cBhvr>
                                      <p:to>
                                        <p:strVal val="visible"/>
                                      </p:to>
                                    </p:set>
                                    <p:animEffect transition="in" filter="dissolve">
                                      <p:cBhvr>
                                        <p:cTn id="17" dur="500"/>
                                        <p:tgtEl>
                                          <p:spTgt spid="4730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3090">
                                            <p:txEl>
                                              <p:pRg st="2" end="2"/>
                                            </p:txEl>
                                          </p:spTgt>
                                        </p:tgtEl>
                                        <p:attrNameLst>
                                          <p:attrName>style.visibility</p:attrName>
                                        </p:attrNameLst>
                                      </p:cBhvr>
                                      <p:to>
                                        <p:strVal val="visible"/>
                                      </p:to>
                                    </p:set>
                                    <p:animEffect transition="in" filter="dissolve">
                                      <p:cBhvr>
                                        <p:cTn id="22" dur="500"/>
                                        <p:tgtEl>
                                          <p:spTgt spid="4730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73090">
                                            <p:txEl>
                                              <p:pRg st="3" end="3"/>
                                            </p:txEl>
                                          </p:spTgt>
                                        </p:tgtEl>
                                        <p:attrNameLst>
                                          <p:attrName>style.visibility</p:attrName>
                                        </p:attrNameLst>
                                      </p:cBhvr>
                                      <p:to>
                                        <p:strVal val="visible"/>
                                      </p:to>
                                    </p:set>
                                    <p:animEffect transition="in" filter="dissolve">
                                      <p:cBhvr>
                                        <p:cTn id="27" dur="500"/>
                                        <p:tgtEl>
                                          <p:spTgt spid="473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C2A7B0B-99EE-44D1-A808-B77D8D33281C}" type="slidenum">
              <a:rPr lang="it-IT" altLang="it-IT" sz="1400" b="1" smtClean="0"/>
              <a:pPr>
                <a:spcBef>
                  <a:spcPct val="0"/>
                </a:spcBef>
                <a:buFontTx/>
                <a:buNone/>
              </a:pPr>
              <a:t>150</a:t>
            </a:fld>
            <a:endParaRPr lang="it-IT" altLang="it-IT" sz="1400" b="1" smtClean="0"/>
          </a:p>
        </p:txBody>
      </p:sp>
      <p:pic>
        <p:nvPicPr>
          <p:cNvPr id="264195" name="Picture 2" descr="http://whatonearth.olehnielsen.dk/img/solomon_triple_jun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341438"/>
            <a:ext cx="56165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23F6EBA-5605-4739-84E8-8FF25B6F8F56}" type="slidenum">
              <a:rPr lang="it-IT" altLang="it-IT" sz="1400" b="1" smtClean="0"/>
              <a:pPr>
                <a:spcBef>
                  <a:spcPct val="0"/>
                </a:spcBef>
                <a:buFontTx/>
                <a:buNone/>
              </a:pPr>
              <a:t>151</a:t>
            </a:fld>
            <a:endParaRPr lang="it-IT" altLang="it-IT" sz="1400" b="1" smtClean="0"/>
          </a:p>
        </p:txBody>
      </p:sp>
      <p:pic>
        <p:nvPicPr>
          <p:cNvPr id="265219" name="Picture 2" descr="tectonic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4968875"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0" name="Picture 4"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921250"/>
            <a:ext cx="25193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6" descr="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492375"/>
            <a:ext cx="33940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ECE4709-04EE-4C1D-8812-8815CE05A29C}" type="slidenum">
              <a:rPr lang="it-IT" altLang="it-IT" sz="1400" b="1" smtClean="0"/>
              <a:pPr>
                <a:spcBef>
                  <a:spcPct val="0"/>
                </a:spcBef>
                <a:buFontTx/>
                <a:buNone/>
              </a:pPr>
              <a:t>152</a:t>
            </a:fld>
            <a:endParaRPr lang="it-IT" altLang="it-IT" sz="1400" b="1" smtClean="0"/>
          </a:p>
        </p:txBody>
      </p:sp>
      <p:pic>
        <p:nvPicPr>
          <p:cNvPr id="266243" name="Picture 2" descr="http://whatonearth.olehnielsen.dk/img/triple_junction_acapul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341438"/>
            <a:ext cx="54006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323850" y="909638"/>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67267" name="Rectangle 12"/>
          <p:cNvSpPr>
            <a:spLocks noChangeArrowheads="1"/>
          </p:cNvSpPr>
          <p:nvPr/>
        </p:nvSpPr>
        <p:spPr bwMode="auto">
          <a:xfrm>
            <a:off x="250825" y="1366838"/>
            <a:ext cx="8785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Many research papers discuss the stability or instability of the Mendocino and Queen Charlotte triple junctions that lie off western North America. These are the junctions (at the south and north ends, respectively) of the Juan de Fuca plate with the Pacific and North American plates and so are subjects of particular interest to North Americans because they involve the San Andreas Fault in California and the Queen Charlotte Fault in British Columbia,</a:t>
            </a: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573463"/>
            <a:ext cx="51847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Rectangle 6"/>
          <p:cNvSpPr>
            <a:spLocks noChangeArrowheads="1"/>
          </p:cNvSpPr>
          <p:nvPr/>
        </p:nvSpPr>
        <p:spPr bwMode="auto">
          <a:xfrm>
            <a:off x="3132138" y="3789363"/>
            <a:ext cx="1152525" cy="7191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b="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339725" y="99377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Western N. America Tectonics</a:t>
            </a:r>
          </a:p>
        </p:txBody>
      </p:sp>
      <p:pic>
        <p:nvPicPr>
          <p:cNvPr id="373763" name="Picture 3"/>
          <p:cNvPicPr>
            <a:picLocks noChangeAspect="1" noChangeArrowheads="1"/>
          </p:cNvPicPr>
          <p:nvPr/>
        </p:nvPicPr>
        <p:blipFill>
          <a:blip r:embed="rId3" cstate="print"/>
          <a:srcRect/>
          <a:stretch>
            <a:fillRect/>
          </a:stretch>
        </p:blipFill>
        <p:spPr bwMode="auto">
          <a:xfrm>
            <a:off x="410591" y="1451523"/>
            <a:ext cx="4163596" cy="5264046"/>
          </a:xfrm>
          <a:prstGeom prst="rect">
            <a:avLst/>
          </a:prstGeom>
          <a:noFill/>
          <a:scene3d>
            <a:camera prst="orthographicFront">
              <a:rot lat="10800000" lon="0" rev="0"/>
            </a:camera>
            <a:lightRig rig="threePt" dir="t"/>
          </a:scene3d>
        </p:spPr>
      </p:pic>
      <p:sp>
        <p:nvSpPr>
          <p:cNvPr id="269316" name="Rectangle 3"/>
          <p:cNvSpPr>
            <a:spLocks noChangeArrowheads="1"/>
          </p:cNvSpPr>
          <p:nvPr/>
        </p:nvSpPr>
        <p:spPr bwMode="auto">
          <a:xfrm>
            <a:off x="4714875" y="1787525"/>
            <a:ext cx="37449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2000" b="0">
                <a:latin typeface="Calibri" panose="020F0502020204030204" pitchFamily="34" charset="0"/>
              </a:rPr>
              <a:t>From 80 to 30 My Farallon plate subducted under west coast</a:t>
            </a:r>
          </a:p>
          <a:p>
            <a:pPr algn="just" eaLnBrk="1" hangingPunct="1">
              <a:lnSpc>
                <a:spcPct val="90000"/>
              </a:lnSpc>
              <a:buFontTx/>
              <a:buNone/>
            </a:pPr>
            <a:endParaRPr lang="en-US" altLang="it-IT" sz="2000" b="0">
              <a:latin typeface="Calibri" panose="020F0502020204030204" pitchFamily="34" charset="0"/>
            </a:endParaRPr>
          </a:p>
          <a:p>
            <a:pPr algn="just" eaLnBrk="1" hangingPunct="1">
              <a:lnSpc>
                <a:spcPct val="90000"/>
              </a:lnSpc>
            </a:pPr>
            <a:r>
              <a:rPr lang="en-US" altLang="it-IT" sz="2000" b="0">
                <a:latin typeface="Calibri" panose="020F0502020204030204" pitchFamily="34" charset="0"/>
              </a:rPr>
              <a:t>Juan de Fuca &amp; Cocos plates are remnants of Farallon plate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idx="4294967295"/>
          </p:nvPr>
        </p:nvSpPr>
        <p:spPr/>
        <p:txBody>
          <a:bodyPr anchor="b"/>
          <a:lstStyle/>
          <a:p>
            <a:pPr eaLnBrk="1" hangingPunct="1"/>
            <a:endParaRPr lang="it-IT" altLang="it-IT" smtClean="0"/>
          </a:p>
        </p:txBody>
      </p:sp>
      <p:pic>
        <p:nvPicPr>
          <p:cNvPr id="271363" name="Picture 5"/>
          <p:cNvPicPr>
            <a:picLocks noChangeAspect="1" noChangeArrowheads="1"/>
          </p:cNvPicPr>
          <p:nvPr/>
        </p:nvPicPr>
        <p:blipFill>
          <a:blip r:embed="rId3">
            <a:extLst>
              <a:ext uri="{28A0092B-C50C-407E-A947-70E740481C1C}">
                <a14:useLocalDpi xmlns:a14="http://schemas.microsoft.com/office/drawing/2010/main" val="0"/>
              </a:ext>
            </a:extLst>
          </a:blip>
          <a:srcRect t="1094" b="1434"/>
          <a:stretch>
            <a:fillRect/>
          </a:stretch>
        </p:blipFill>
        <p:spPr bwMode="auto">
          <a:xfrm>
            <a:off x="612775" y="898525"/>
            <a:ext cx="7837488"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5" y="938213"/>
            <a:ext cx="7793038"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323850" y="1176338"/>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RRR Triple junctions</a:t>
            </a:r>
          </a:p>
        </p:txBody>
      </p:sp>
      <p:sp>
        <p:nvSpPr>
          <p:cNvPr id="275459" name="Oval 10"/>
          <p:cNvSpPr>
            <a:spLocks noChangeArrowheads="1"/>
          </p:cNvSpPr>
          <p:nvPr/>
        </p:nvSpPr>
        <p:spPr bwMode="auto">
          <a:xfrm>
            <a:off x="5951538" y="5618163"/>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pic>
        <p:nvPicPr>
          <p:cNvPr id="2754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68500"/>
            <a:ext cx="7769225" cy="4348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125538"/>
            <a:ext cx="6481762" cy="5202237"/>
          </a:xfrm>
          <a:prstGeom prst="rect">
            <a:avLst/>
          </a:prstGeom>
          <a:solidFill>
            <a:schemeClr val="tx1"/>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323850" y="90487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Absolute Plate motion</a:t>
            </a:r>
          </a:p>
        </p:txBody>
      </p:sp>
      <p:sp>
        <p:nvSpPr>
          <p:cNvPr id="279555" name="Rectangle 3"/>
          <p:cNvSpPr>
            <a:spLocks noChangeArrowheads="1"/>
          </p:cNvSpPr>
          <p:nvPr/>
        </p:nvSpPr>
        <p:spPr bwMode="auto">
          <a:xfrm>
            <a:off x="179388" y="1312863"/>
            <a:ext cx="87852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Although most of the volcanism on the Earth’s surface is associated with the boundaries of plates, along the mid-ocean ridges and subduction zones, some isolated volcanic island chains occur in the oceans (Fig. 2.19(a)). These chains of oceanic islands are unusual in several respects: they occur well away from the plate boundaries (i.e., they are intraplate volcanoes); the chemistry of the erupted lavas is significantly different from that of both mid-ocean ridge and subductionzone lavas; the active volcano may be at one end of the island chain, with the islands ageing with distance from that active volcano; and the island chains appear to be arcs of small circles. These features, taken together, are consistent with the volcanic islands having formed as the plate moved over what is colloquially called a </a:t>
            </a:r>
            <a:r>
              <a:rPr lang="en-US" altLang="it-IT" sz="1800" b="0">
                <a:solidFill>
                  <a:srgbClr val="CC0000"/>
                </a:solidFill>
                <a:latin typeface="Calibri" panose="020F0502020204030204" pitchFamily="34" charset="0"/>
              </a:rPr>
              <a:t>hotspot</a:t>
            </a:r>
            <a:r>
              <a:rPr lang="en-US" altLang="it-IT" sz="1800" b="0">
                <a:latin typeface="Calibri" panose="020F0502020204030204" pitchFamily="34" charset="0"/>
              </a:rPr>
              <a:t>, a place where melt rises from deep in the mantle.</a:t>
            </a:r>
          </a:p>
        </p:txBody>
      </p:sp>
      <p:pic>
        <p:nvPicPr>
          <p:cNvPr id="279556" name="Picture 2" descr="File:Prominent hotspot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b="34360"/>
          <a:stretch>
            <a:fillRect/>
          </a:stretch>
        </p:blipFill>
        <p:spPr bwMode="auto">
          <a:xfrm>
            <a:off x="1782763" y="3967163"/>
            <a:ext cx="5075237"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684213" y="1190625"/>
            <a:ext cx="8267700" cy="2994025"/>
            <a:chOff x="431" y="164"/>
            <a:chExt cx="5208" cy="1886"/>
          </a:xfrm>
        </p:grpSpPr>
        <p:pic>
          <p:nvPicPr>
            <p:cNvPr id="22532" name="Picture 2" descr="ANd9GcT0PpHdXQzDt_ZZi3IKPzyJltxmJcOSlGS76pW2A5NTrMMKPJ91C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 y="754"/>
              <a:ext cx="1398" cy="1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3" name="Rectangle 3"/>
            <p:cNvSpPr>
              <a:spLocks noChangeArrowheads="1"/>
            </p:cNvSpPr>
            <p:nvPr/>
          </p:nvSpPr>
          <p:spPr bwMode="auto">
            <a:xfrm>
              <a:off x="431" y="164"/>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Earth’s Magnetic Field</a:t>
              </a:r>
            </a:p>
          </p:txBody>
        </p:sp>
      </p:grpSp>
      <p:sp>
        <p:nvSpPr>
          <p:cNvPr id="475140" name="Text Box 4"/>
          <p:cNvSpPr txBox="1">
            <a:spLocks noChangeArrowheads="1"/>
          </p:cNvSpPr>
          <p:nvPr/>
        </p:nvSpPr>
        <p:spPr bwMode="auto">
          <a:xfrm>
            <a:off x="250825" y="2630488"/>
            <a:ext cx="64087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400" b="0">
                <a:latin typeface="Calibri" panose="020F0502020204030204" pitchFamily="34" charset="0"/>
              </a:rPr>
              <a:t> </a:t>
            </a:r>
            <a:r>
              <a:rPr lang="en-US" altLang="it-IT" sz="2000" b="0">
                <a:latin typeface="Calibri" panose="020F0502020204030204" pitchFamily="34" charset="0"/>
              </a:rPr>
              <a:t>The Earth has a magnetic field</a:t>
            </a:r>
          </a:p>
          <a:p>
            <a:pPr algn="just">
              <a:spcBef>
                <a:spcPct val="50000"/>
              </a:spcBef>
            </a:pPr>
            <a:r>
              <a:rPr lang="en-US" altLang="it-IT" sz="2000" b="0">
                <a:latin typeface="Calibri" panose="020F0502020204030204" pitchFamily="34" charset="0"/>
              </a:rPr>
              <a:t> This why a compass points to the north</a:t>
            </a:r>
          </a:p>
          <a:p>
            <a:pPr algn="just">
              <a:spcBef>
                <a:spcPct val="50000"/>
              </a:spcBef>
            </a:pPr>
            <a:r>
              <a:rPr lang="en-US" altLang="it-IT" sz="2000" b="0">
                <a:latin typeface="Calibri" panose="020F0502020204030204" pitchFamily="34" charset="0"/>
              </a:rPr>
              <a:t> The simple presence of iron in the Earth’s core is not enough to account for the Earth’s magnetic field</a:t>
            </a:r>
          </a:p>
          <a:p>
            <a:pPr algn="just">
              <a:spcBef>
                <a:spcPct val="50000"/>
              </a:spcBef>
            </a:pPr>
            <a:r>
              <a:rPr lang="en-US" altLang="it-IT" sz="2000" b="0">
                <a:latin typeface="Calibri" panose="020F0502020204030204" pitchFamily="34" charset="0"/>
              </a:rPr>
              <a:t> The high temperatures in the Earth’s core are far above the Curie temperature for any magnetic mineral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5140">
                                            <p:txEl>
                                              <p:pRg st="0" end="0"/>
                                            </p:txEl>
                                          </p:spTgt>
                                        </p:tgtEl>
                                        <p:attrNameLst>
                                          <p:attrName>style.visibility</p:attrName>
                                        </p:attrNameLst>
                                      </p:cBhvr>
                                      <p:to>
                                        <p:strVal val="visible"/>
                                      </p:to>
                                    </p:set>
                                    <p:animEffect transition="in" filter="dissolve">
                                      <p:cBhvr>
                                        <p:cTn id="12" dur="500"/>
                                        <p:tgtEl>
                                          <p:spTgt spid="4751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5140">
                                            <p:txEl>
                                              <p:pRg st="1" end="1"/>
                                            </p:txEl>
                                          </p:spTgt>
                                        </p:tgtEl>
                                        <p:attrNameLst>
                                          <p:attrName>style.visibility</p:attrName>
                                        </p:attrNameLst>
                                      </p:cBhvr>
                                      <p:to>
                                        <p:strVal val="visible"/>
                                      </p:to>
                                    </p:set>
                                    <p:animEffect transition="in" filter="dissolve">
                                      <p:cBhvr>
                                        <p:cTn id="17" dur="500"/>
                                        <p:tgtEl>
                                          <p:spTgt spid="4751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5140">
                                            <p:txEl>
                                              <p:pRg st="2" end="2"/>
                                            </p:txEl>
                                          </p:spTgt>
                                        </p:tgtEl>
                                        <p:attrNameLst>
                                          <p:attrName>style.visibility</p:attrName>
                                        </p:attrNameLst>
                                      </p:cBhvr>
                                      <p:to>
                                        <p:strVal val="visible"/>
                                      </p:to>
                                    </p:set>
                                    <p:animEffect transition="in" filter="dissolve">
                                      <p:cBhvr>
                                        <p:cTn id="22" dur="500"/>
                                        <p:tgtEl>
                                          <p:spTgt spid="4751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75140">
                                            <p:txEl>
                                              <p:pRg st="3" end="3"/>
                                            </p:txEl>
                                          </p:spTgt>
                                        </p:tgtEl>
                                        <p:attrNameLst>
                                          <p:attrName>style.visibility</p:attrName>
                                        </p:attrNameLst>
                                      </p:cBhvr>
                                      <p:to>
                                        <p:strVal val="visible"/>
                                      </p:to>
                                    </p:set>
                                    <p:animEffect transition="in" filter="dissolve">
                                      <p:cBhvr>
                                        <p:cTn id="27" dur="500"/>
                                        <p:tgtEl>
                                          <p:spTgt spid="475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idx="4294967295"/>
          </p:nvPr>
        </p:nvSpPr>
        <p:spPr>
          <a:xfrm>
            <a:off x="660400" y="882650"/>
            <a:ext cx="7772400" cy="566738"/>
          </a:xfrm>
        </p:spPr>
        <p:txBody>
          <a:bodyPr/>
          <a:lstStyle/>
          <a:p>
            <a:pPr eaLnBrk="1" hangingPunct="1"/>
            <a:r>
              <a:rPr lang="en-US" altLang="it-IT" sz="2000" smtClean="0">
                <a:latin typeface="Calibri" panose="020F0502020204030204" pitchFamily="34" charset="0"/>
              </a:rPr>
              <a:t>Hot Spots</a:t>
            </a:r>
          </a:p>
        </p:txBody>
      </p:sp>
      <p:sp>
        <p:nvSpPr>
          <p:cNvPr id="281603" name="Content Placeholder 2"/>
          <p:cNvSpPr>
            <a:spLocks noGrp="1"/>
          </p:cNvSpPr>
          <p:nvPr>
            <p:ph idx="4294967295"/>
          </p:nvPr>
        </p:nvSpPr>
        <p:spPr>
          <a:xfrm>
            <a:off x="555625" y="1368425"/>
            <a:ext cx="7772400" cy="4114800"/>
          </a:xfrm>
        </p:spPr>
        <p:txBody>
          <a:bodyPr/>
          <a:lstStyle/>
          <a:p>
            <a:pPr algn="just" eaLnBrk="1" hangingPunct="1">
              <a:lnSpc>
                <a:spcPct val="80000"/>
              </a:lnSpc>
            </a:pPr>
            <a:r>
              <a:rPr lang="en-US" altLang="it-IT" sz="2000" smtClean="0">
                <a:latin typeface="Calibri" panose="020F0502020204030204" pitchFamily="34" charset="0"/>
              </a:rPr>
              <a:t>Hot Spots are places in the world where molten material from a source near the mantle-core boundary works its way up to the surface of the Earth</a:t>
            </a:r>
            <a:endParaRPr lang="en-US" altLang="it-IT" sz="3000" smtClean="0">
              <a:latin typeface="Calibri" panose="020F0502020204030204" pitchFamily="34" charset="0"/>
            </a:endParaRPr>
          </a:p>
          <a:p>
            <a:pPr algn="just" eaLnBrk="1" hangingPunct="1">
              <a:lnSpc>
                <a:spcPct val="80000"/>
              </a:lnSpc>
            </a:pPr>
            <a:r>
              <a:rPr lang="en-US" altLang="it-IT" sz="2000" smtClean="0">
                <a:latin typeface="Calibri" panose="020F0502020204030204" pitchFamily="34" charset="0"/>
              </a:rPr>
              <a:t>The molten material is not derived from the subduction of plates</a:t>
            </a:r>
          </a:p>
        </p:txBody>
      </p:sp>
      <p:sp>
        <p:nvSpPr>
          <p:cNvPr id="281604" name="Content Placeholder 2"/>
          <p:cNvSpPr>
            <a:spLocks/>
          </p:cNvSpPr>
          <p:nvPr/>
        </p:nvSpPr>
        <p:spPr bwMode="auto">
          <a:xfrm>
            <a:off x="503238" y="26352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it-IT" sz="2000" b="0">
                <a:latin typeface="Calibri" panose="020F0502020204030204" pitchFamily="34" charset="0"/>
              </a:rPr>
              <a:t>Hawaii</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Yellowstone</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Galapagos Islands (pacific off South America)</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Iceland</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Azores  Atlantic (at junction between NA, Europe and African plate)</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idx="4294967295"/>
          </p:nvPr>
        </p:nvSpPr>
        <p:spPr>
          <a:xfrm>
            <a:off x="528638" y="857250"/>
            <a:ext cx="7772400" cy="566738"/>
          </a:xfrm>
        </p:spPr>
        <p:txBody>
          <a:bodyPr/>
          <a:lstStyle/>
          <a:p>
            <a:pPr eaLnBrk="1" hangingPunct="1"/>
            <a:r>
              <a:rPr lang="en-US" altLang="it-IT" sz="2000" smtClean="0">
                <a:latin typeface="Calibri" panose="020F0502020204030204" pitchFamily="34" charset="0"/>
              </a:rPr>
              <a:t>Hot Spots</a:t>
            </a:r>
          </a:p>
        </p:txBody>
      </p:sp>
      <p:pic>
        <p:nvPicPr>
          <p:cNvPr id="282627" name="Picture 2" descr="Cross sectional view of Hawa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0" y="1423988"/>
            <a:ext cx="5076825" cy="163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2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23988"/>
            <a:ext cx="3805237"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29" name="Rectangle 3"/>
          <p:cNvSpPr>
            <a:spLocks noChangeArrowheads="1"/>
          </p:cNvSpPr>
          <p:nvPr/>
        </p:nvSpPr>
        <p:spPr bwMode="auto">
          <a:xfrm>
            <a:off x="3924300" y="3152775"/>
            <a:ext cx="5111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There is an active volcano at the southeastern end of each of the island chains. The Emperor– Hawaiian seamount chain is the best defined and most studied. The ages of the seamounts increase steadily from Loihi (the youngest and at present active) a submarine volcano off the southeast coast of the main island of Hawaii, northwestwards through the Hawaiian chain. </a:t>
            </a:r>
          </a:p>
        </p:txBody>
      </p:sp>
      <p:sp>
        <p:nvSpPr>
          <p:cNvPr id="282630" name="Rectangle 3"/>
          <p:cNvSpPr>
            <a:spLocks noChangeArrowheads="1"/>
          </p:cNvSpPr>
          <p:nvPr/>
        </p:nvSpPr>
        <p:spPr bwMode="auto">
          <a:xfrm>
            <a:off x="107950" y="5229225"/>
            <a:ext cx="88566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There is a pronounced change in strike of the chain where the volcanic rocks are about forty-three million years (43 Ma) old. The northern end of the Emperor seamount chain near the Kamchatka peninsula of Russia is 78 Ma old. The change in strike at 43 Ma can most simply be explained by a change in th direction of movement of the Pacific plate over the hotspot at that time.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9B6FE5C-35B9-4042-8D0D-3398B90D246D}" type="slidenum">
              <a:rPr lang="it-IT" altLang="it-IT" sz="1400" b="1" smtClean="0"/>
              <a:pPr>
                <a:spcBef>
                  <a:spcPct val="0"/>
                </a:spcBef>
                <a:buFontTx/>
                <a:buNone/>
              </a:pPr>
              <a:t>162</a:t>
            </a:fld>
            <a:endParaRPr lang="it-IT" altLang="it-IT" sz="1400" b="1" smtClean="0"/>
          </a:p>
        </p:txBody>
      </p:sp>
      <p:pic>
        <p:nvPicPr>
          <p:cNvPr id="283651" name="Picture 2" descr="http://volcano.oregonstate.edu/oldroot/education/vwlessons/hot_spot_pics/Matt%27s_Island_Dia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56896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579438" y="979488"/>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Model HS3-NUVEL-1A</a:t>
            </a:r>
          </a:p>
        </p:txBody>
      </p:sp>
      <p:pic>
        <p:nvPicPr>
          <p:cNvPr id="284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554163"/>
            <a:ext cx="4248150" cy="313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4676" name="Rectangle 4"/>
          <p:cNvSpPr>
            <a:spLocks noChangeArrowheads="1"/>
          </p:cNvSpPr>
          <p:nvPr/>
        </p:nvSpPr>
        <p:spPr bwMode="auto">
          <a:xfrm>
            <a:off x="4695825" y="1570038"/>
            <a:ext cx="4248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Combine multiple observations and solve for best-fitting rigid plate motions</a:t>
            </a:r>
          </a:p>
          <a:p>
            <a:pPr algn="just" eaLnBrk="1" hangingPunct="1">
              <a:spcBef>
                <a:spcPct val="0"/>
              </a:spcBef>
            </a:pPr>
            <a:r>
              <a:rPr lang="it-IT" altLang="it-IT" sz="1800" b="0">
                <a:latin typeface="Calibri" panose="020F0502020204030204" pitchFamily="34" charset="0"/>
              </a:rPr>
              <a:t> 277 ridge spreading rates</a:t>
            </a:r>
          </a:p>
          <a:p>
            <a:pPr algn="just" eaLnBrk="1" hangingPunct="1">
              <a:spcBef>
                <a:spcPct val="0"/>
              </a:spcBef>
            </a:pPr>
            <a:r>
              <a:rPr lang="it-IT" altLang="it-IT" sz="1800" b="0">
                <a:latin typeface="Calibri" panose="020F0502020204030204" pitchFamily="34" charset="0"/>
              </a:rPr>
              <a:t> 121 ocean transform-fault azimuths</a:t>
            </a:r>
          </a:p>
          <a:p>
            <a:pPr algn="just" eaLnBrk="1" hangingPunct="1">
              <a:spcBef>
                <a:spcPct val="0"/>
              </a:spcBef>
            </a:pPr>
            <a:r>
              <a:rPr lang="it-IT" altLang="it-IT" sz="1800" b="0">
                <a:latin typeface="Calibri" panose="020F0502020204030204" pitchFamily="34" charset="0"/>
              </a:rPr>
              <a:t> 724 earthquake slip vectors</a:t>
            </a:r>
          </a:p>
        </p:txBody>
      </p:sp>
      <p:pic>
        <p:nvPicPr>
          <p:cNvPr id="284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4286250"/>
            <a:ext cx="4791075" cy="247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Number Placeholder 9"/>
          <p:cNvSpPr>
            <a:spLocks noGrp="1"/>
          </p:cNvSpPr>
          <p:nvPr>
            <p:ph type="sldNum" sz="quarter" idx="12"/>
          </p:nvPr>
        </p:nvSpPr>
        <p:spPr>
          <a:xfrm>
            <a:off x="6553200" y="62230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7EA977B-99E4-4505-B22E-76C046C4F9B3}" type="slidenum">
              <a:rPr lang="it-IT" altLang="it-IT" sz="1400" b="1" smtClean="0"/>
              <a:pPr>
                <a:spcBef>
                  <a:spcPct val="0"/>
                </a:spcBef>
                <a:buFontTx/>
                <a:buNone/>
              </a:pPr>
              <a:t>164</a:t>
            </a:fld>
            <a:endParaRPr lang="it-IT" altLang="it-IT" sz="1400" b="1" smtClean="0"/>
          </a:p>
        </p:txBody>
      </p:sp>
      <p:sp>
        <p:nvSpPr>
          <p:cNvPr id="285699" name="Rectangle 1"/>
          <p:cNvSpPr>
            <a:spLocks noChangeArrowheads="1"/>
          </p:cNvSpPr>
          <p:nvPr/>
        </p:nvSpPr>
        <p:spPr bwMode="auto">
          <a:xfrm>
            <a:off x="1666875" y="1038225"/>
            <a:ext cx="6156325" cy="71913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0">
                <a:latin typeface="Calibri" panose="020F0502020204030204" pitchFamily="34" charset="0"/>
              </a:rPr>
              <a:t>RELATIVE VELOCITY BETWEEN PLATES</a:t>
            </a:r>
          </a:p>
          <a:p>
            <a:pPr algn="ctr" eaLnBrk="1" hangingPunct="1">
              <a:spcBef>
                <a:spcPct val="0"/>
              </a:spcBef>
              <a:buFontTx/>
              <a:buNone/>
            </a:pPr>
            <a:r>
              <a:rPr lang="it-IT" altLang="it-IT" sz="2000" b="0">
                <a:latin typeface="Calibri" panose="020F0502020204030204" pitchFamily="34" charset="0"/>
              </a:rPr>
              <a:t>“ FLAT EARTH”</a:t>
            </a:r>
          </a:p>
        </p:txBody>
      </p:sp>
      <p:sp>
        <p:nvSpPr>
          <p:cNvPr id="285700" name="TextBox 4"/>
          <p:cNvSpPr txBox="1">
            <a:spLocks noChangeArrowheads="1"/>
          </p:cNvSpPr>
          <p:nvPr/>
        </p:nvSpPr>
        <p:spPr bwMode="auto">
          <a:xfrm>
            <a:off x="1016000" y="1795463"/>
            <a:ext cx="706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0">
                <a:latin typeface="Calibri" panose="020F0502020204030204" pitchFamily="34" charset="0"/>
              </a:rPr>
              <a:t>From a paper cut a triangle and move it relative to the paper itself</a:t>
            </a:r>
          </a:p>
        </p:txBody>
      </p:sp>
      <p:pic>
        <p:nvPicPr>
          <p:cNvPr id="2857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378075"/>
            <a:ext cx="2203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4618038"/>
            <a:ext cx="26447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4486275"/>
            <a:ext cx="22177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5704" name="Group 13"/>
          <p:cNvGrpSpPr>
            <a:grpSpLocks/>
          </p:cNvGrpSpPr>
          <p:nvPr/>
        </p:nvGrpSpPr>
        <p:grpSpPr bwMode="auto">
          <a:xfrm>
            <a:off x="6080125" y="2420938"/>
            <a:ext cx="2255838" cy="2270125"/>
            <a:chOff x="6080656" y="2421467"/>
            <a:chExt cx="2254670" cy="2270125"/>
          </a:xfrm>
        </p:grpSpPr>
        <p:sp>
          <p:nvSpPr>
            <p:cNvPr id="285705" name="TextBox 9"/>
            <p:cNvSpPr txBox="1">
              <a:spLocks noChangeArrowheads="1"/>
            </p:cNvSpPr>
            <p:nvPr/>
          </p:nvSpPr>
          <p:spPr bwMode="auto">
            <a:xfrm>
              <a:off x="6273800" y="2421467"/>
              <a:ext cx="206152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0">
                  <a:latin typeface="Calibri" panose="020F0502020204030204" pitchFamily="34" charset="0"/>
                </a:rPr>
                <a:t>Symbol of edges:</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Ridge</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Trench </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     Transform fault</a:t>
              </a:r>
            </a:p>
          </p:txBody>
        </p:sp>
        <p:pic>
          <p:nvPicPr>
            <p:cNvPr id="2857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8" y="2938463"/>
              <a:ext cx="42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663" y="3509431"/>
              <a:ext cx="371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0656" y="4062942"/>
              <a:ext cx="504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8EF393-4B17-47BB-9F89-67F9781D3662}" type="slidenum">
              <a:rPr lang="it-IT" altLang="it-IT" sz="1400" b="1" smtClean="0"/>
              <a:pPr>
                <a:spcBef>
                  <a:spcPct val="0"/>
                </a:spcBef>
                <a:buFontTx/>
                <a:buNone/>
              </a:pPr>
              <a:t>165</a:t>
            </a:fld>
            <a:endParaRPr lang="it-IT" altLang="it-IT" sz="1400" b="1" smtClean="0"/>
          </a:p>
        </p:txBody>
      </p:sp>
      <p:pic>
        <p:nvPicPr>
          <p:cNvPr id="286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780573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839252-CF39-4C66-80C3-E921BCE249CB}" type="slidenum">
              <a:rPr lang="it-IT" altLang="it-IT" sz="1400" b="1" smtClean="0"/>
              <a:pPr>
                <a:spcBef>
                  <a:spcPct val="0"/>
                </a:spcBef>
                <a:buFontTx/>
                <a:buNone/>
              </a:pPr>
              <a:t>166</a:t>
            </a:fld>
            <a:endParaRPr lang="it-IT" altLang="it-IT" sz="1400" b="1" smtClean="0"/>
          </a:p>
        </p:txBody>
      </p:sp>
      <p:sp>
        <p:nvSpPr>
          <p:cNvPr id="287747" name="TextBox 5"/>
          <p:cNvSpPr txBox="1">
            <a:spLocks noChangeArrowheads="1"/>
          </p:cNvSpPr>
          <p:nvPr/>
        </p:nvSpPr>
        <p:spPr bwMode="auto">
          <a:xfrm>
            <a:off x="169863" y="957263"/>
            <a:ext cx="8763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To describe the relative motion between two plates A and B, we use a vector</a:t>
            </a:r>
          </a:p>
          <a:p>
            <a:pPr algn="just" eaLnBrk="1" hangingPunct="1">
              <a:spcBef>
                <a:spcPct val="0"/>
              </a:spcBef>
              <a:buFontTx/>
              <a:buNone/>
            </a:pPr>
            <a:r>
              <a:rPr lang="it-IT" altLang="it-IT" sz="1800" b="0">
                <a:latin typeface="Calibri" panose="020F0502020204030204" pitchFamily="34" charset="0"/>
              </a:rPr>
              <a:t>that describe their relative velocity. We called the velocity of the A plate relative to B plate as </a:t>
            </a:r>
            <a:r>
              <a:rPr lang="it-IT" altLang="it-IT" sz="1000" b="0">
                <a:latin typeface="Calibri" panose="020F0502020204030204" pitchFamily="34" charset="0"/>
              </a:rPr>
              <a:t>B</a:t>
            </a:r>
            <a:r>
              <a:rPr lang="it-IT" altLang="it-IT" sz="1800" b="0">
                <a:latin typeface="Calibri" panose="020F0502020204030204" pitchFamily="34" charset="0"/>
              </a:rPr>
              <a:t>v</a:t>
            </a:r>
            <a:r>
              <a:rPr lang="it-IT" altLang="it-IT" sz="900" b="0">
                <a:latin typeface="Calibri" panose="020F0502020204030204" pitchFamily="34" charset="0"/>
              </a:rPr>
              <a:t>A</a:t>
            </a:r>
            <a:r>
              <a:rPr lang="it-IT" altLang="it-IT" sz="1800" b="0">
                <a:latin typeface="Calibri" panose="020F0502020204030204" pitchFamily="34" charset="0"/>
              </a:rPr>
              <a:t>. Clearly </a:t>
            </a:r>
            <a:r>
              <a:rPr lang="it-IT" altLang="it-IT" sz="900" b="0">
                <a:latin typeface="Calibri" panose="020F0502020204030204" pitchFamily="34" charset="0"/>
              </a:rPr>
              <a:t>A</a:t>
            </a:r>
            <a:r>
              <a:rPr lang="it-IT" altLang="it-IT" sz="1800" b="0" i="1">
                <a:latin typeface="Calibri" panose="020F0502020204030204" pitchFamily="34" charset="0"/>
              </a:rPr>
              <a:t>v</a:t>
            </a:r>
            <a:r>
              <a:rPr lang="it-IT" altLang="it-IT" sz="900" b="0">
                <a:latin typeface="Calibri" panose="020F0502020204030204" pitchFamily="34" charset="0"/>
              </a:rPr>
              <a:t>B</a:t>
            </a:r>
            <a:r>
              <a:rPr lang="it-IT" altLang="it-IT" sz="1800" b="0">
                <a:latin typeface="Calibri" panose="020F0502020204030204" pitchFamily="34" charset="0"/>
              </a:rPr>
              <a:t>=-</a:t>
            </a:r>
            <a:r>
              <a:rPr lang="it-IT" altLang="it-IT" sz="1000" b="0">
                <a:latin typeface="Calibri" panose="020F0502020204030204" pitchFamily="34" charset="0"/>
              </a:rPr>
              <a:t>B</a:t>
            </a:r>
            <a:r>
              <a:rPr lang="it-IT" altLang="it-IT" sz="1800" b="0" i="1">
                <a:latin typeface="Calibri" panose="020F0502020204030204" pitchFamily="34" charset="0"/>
              </a:rPr>
              <a:t>v</a:t>
            </a:r>
            <a:r>
              <a:rPr lang="it-IT" altLang="it-IT" sz="900" b="0">
                <a:latin typeface="Calibri" panose="020F0502020204030204" pitchFamily="34" charset="0"/>
              </a:rPr>
              <a:t>A</a:t>
            </a:r>
            <a:endParaRPr lang="it-IT" altLang="it-IT" sz="1800" b="0">
              <a:latin typeface="Calibri" panose="020F0502020204030204" pitchFamily="34" charset="0"/>
            </a:endParaRPr>
          </a:p>
        </p:txBody>
      </p:sp>
      <p:pic>
        <p:nvPicPr>
          <p:cNvPr id="287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787525"/>
            <a:ext cx="2798762"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9" name="TextBox 18"/>
          <p:cNvSpPr txBox="1">
            <a:spLocks noChangeArrowheads="1"/>
          </p:cNvSpPr>
          <p:nvPr/>
        </p:nvSpPr>
        <p:spPr bwMode="auto">
          <a:xfrm>
            <a:off x="3657600" y="1947863"/>
            <a:ext cx="5308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alibri" panose="020F0502020204030204" pitchFamily="34" charset="0"/>
              </a:rPr>
              <a:t>Constructive boundary</a:t>
            </a:r>
            <a:r>
              <a:rPr lang="it-IT" altLang="it-IT" sz="1800" b="0">
                <a:latin typeface="Calibri" panose="020F0502020204030204" pitchFamily="34" charset="0"/>
              </a:rPr>
              <a:t>: we measure the separation velocity</a:t>
            </a: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r>
              <a:rPr lang="it-IT" altLang="it-IT" sz="1800">
                <a:latin typeface="Calibri" panose="020F0502020204030204" pitchFamily="34" charset="0"/>
              </a:rPr>
              <a:t>Destructive boundary</a:t>
            </a:r>
            <a:r>
              <a:rPr lang="it-IT" altLang="it-IT" sz="1800" b="0">
                <a:latin typeface="Calibri" panose="020F0502020204030204" pitchFamily="34" charset="0"/>
              </a:rPr>
              <a:t>: arrows indicate the subduction direction</a:t>
            </a: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endParaRPr lang="it-IT" altLang="it-IT" sz="1800" b="0">
              <a:latin typeface="Calibri" panose="020F0502020204030204" pitchFamily="34" charset="0"/>
            </a:endParaRPr>
          </a:p>
          <a:p>
            <a:pPr eaLnBrk="1" hangingPunct="1">
              <a:spcBef>
                <a:spcPct val="0"/>
              </a:spcBef>
              <a:buFontTx/>
              <a:buNone/>
            </a:pPr>
            <a:r>
              <a:rPr lang="it-IT" altLang="it-IT" sz="1800">
                <a:latin typeface="Calibri" panose="020F0502020204030204" pitchFamily="34" charset="0"/>
              </a:rPr>
              <a:t>Conservative boundary </a:t>
            </a:r>
            <a:r>
              <a:rPr lang="it-IT" altLang="it-IT" sz="1800" b="0">
                <a:latin typeface="Calibri" panose="020F0502020204030204" pitchFamily="34" charset="0"/>
              </a:rPr>
              <a:t>: the half arrows indicate the motion direction. </a:t>
            </a:r>
          </a:p>
        </p:txBody>
      </p:sp>
      <p:sp>
        <p:nvSpPr>
          <p:cNvPr id="287750" name="Rectangle 19"/>
          <p:cNvSpPr>
            <a:spLocks noChangeArrowheads="1"/>
          </p:cNvSpPr>
          <p:nvPr/>
        </p:nvSpPr>
        <p:spPr bwMode="auto">
          <a:xfrm>
            <a:off x="220663" y="5908675"/>
            <a:ext cx="8763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800" b="0">
                <a:latin typeface="Calibri" panose="020F0502020204030204" pitchFamily="34" charset="0"/>
              </a:rPr>
              <a:t>For the triple junction must be valid the following relation between the  plates velocities:</a:t>
            </a:r>
          </a:p>
          <a:p>
            <a:pPr algn="ctr" eaLnBrk="1" hangingPunct="1">
              <a:spcBef>
                <a:spcPct val="0"/>
              </a:spcBef>
              <a:buFontTx/>
              <a:buNone/>
            </a:pPr>
            <a:r>
              <a:rPr lang="it-IT" altLang="it-IT" sz="2000" i="1" baseline="-25000"/>
              <a:t>A</a:t>
            </a:r>
            <a:r>
              <a:rPr lang="it-IT" altLang="it-IT" sz="2000" i="1"/>
              <a:t>v</a:t>
            </a:r>
            <a:r>
              <a:rPr lang="it-IT" altLang="it-IT" sz="2000" i="1" baseline="-25000"/>
              <a:t>B</a:t>
            </a:r>
            <a:r>
              <a:rPr lang="it-IT" altLang="it-IT" sz="2000" i="1"/>
              <a:t> + </a:t>
            </a:r>
            <a:r>
              <a:rPr lang="it-IT" altLang="it-IT" sz="2000" i="1" baseline="-25000"/>
              <a:t>B</a:t>
            </a:r>
            <a:r>
              <a:rPr lang="it-IT" altLang="it-IT" sz="2000" i="1"/>
              <a:t>v</a:t>
            </a:r>
            <a:r>
              <a:rPr lang="it-IT" altLang="it-IT" sz="2000" i="1" baseline="-25000"/>
              <a:t>C</a:t>
            </a:r>
            <a:r>
              <a:rPr lang="it-IT" altLang="it-IT" sz="2000" i="1"/>
              <a:t> + </a:t>
            </a:r>
            <a:r>
              <a:rPr lang="it-IT" altLang="it-IT" sz="2000" i="1" baseline="-25000"/>
              <a:t>C</a:t>
            </a:r>
            <a:r>
              <a:rPr lang="it-IT" altLang="it-IT" sz="2000" i="1"/>
              <a:t>v</a:t>
            </a:r>
            <a:r>
              <a:rPr lang="it-IT" altLang="it-IT" sz="2000" i="1" baseline="-25000"/>
              <a:t>A</a:t>
            </a:r>
            <a:r>
              <a:rPr lang="it-IT" altLang="it-IT" sz="2000" i="1"/>
              <a:t> = 0</a:t>
            </a:r>
            <a:endParaRPr lang="it-IT" altLang="it-IT" sz="200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D201C74-BAF3-4249-B55C-BAC7EDDDFC9D}" type="slidenum">
              <a:rPr lang="it-IT" altLang="it-IT" sz="1400" b="1" smtClean="0"/>
              <a:pPr>
                <a:spcBef>
                  <a:spcPct val="0"/>
                </a:spcBef>
                <a:buFontTx/>
                <a:buNone/>
              </a:pPr>
              <a:t>167</a:t>
            </a:fld>
            <a:endParaRPr lang="it-IT" altLang="it-IT" sz="1400" b="1" smtClean="0"/>
          </a:p>
        </p:txBody>
      </p:sp>
      <p:pic>
        <p:nvPicPr>
          <p:cNvPr id="288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022350"/>
            <a:ext cx="17367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TextBox 4"/>
          <p:cNvSpPr txBox="1">
            <a:spLocks noChangeArrowheads="1"/>
          </p:cNvSpPr>
          <p:nvPr/>
        </p:nvSpPr>
        <p:spPr bwMode="auto">
          <a:xfrm>
            <a:off x="2938463" y="1328738"/>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Calibri" panose="020F0502020204030204" pitchFamily="34" charset="0"/>
              </a:rPr>
              <a:t>Constructive bundary: its velocity equal to 2 cm/yr.</a:t>
            </a:r>
          </a:p>
          <a:p>
            <a:pPr eaLnBrk="1" hangingPunct="1">
              <a:spcBef>
                <a:spcPct val="0"/>
              </a:spcBef>
              <a:buFontTx/>
              <a:buNone/>
            </a:pPr>
            <a:r>
              <a:rPr lang="it-IT" altLang="it-IT" sz="1800" b="0">
                <a:latin typeface="Calibri" panose="020F0502020204030204" pitchFamily="34" charset="0"/>
              </a:rPr>
              <a:t>What is the relative velocity </a:t>
            </a:r>
            <a:r>
              <a:rPr lang="it-IT" altLang="it-IT" sz="1800" b="0" i="1" baseline="-25000">
                <a:latin typeface="Calibri" panose="020F0502020204030204" pitchFamily="34" charset="0"/>
              </a:rPr>
              <a:t>A</a:t>
            </a:r>
            <a:r>
              <a:rPr lang="it-IT" altLang="it-IT" sz="1800" b="0" i="1">
                <a:latin typeface="Calibri" panose="020F0502020204030204" pitchFamily="34" charset="0"/>
              </a:rPr>
              <a:t>v</a:t>
            </a:r>
            <a:r>
              <a:rPr lang="it-IT" altLang="it-IT" sz="1800" b="0" i="1" baseline="-25000">
                <a:latin typeface="Calibri" panose="020F0502020204030204" pitchFamily="34" charset="0"/>
              </a:rPr>
              <a:t>B</a:t>
            </a:r>
            <a:r>
              <a:rPr lang="it-IT" altLang="it-IT" sz="1800" b="0">
                <a:latin typeface="Calibri" panose="020F0502020204030204" pitchFamily="34" charset="0"/>
              </a:rPr>
              <a:t> ?</a:t>
            </a:r>
          </a:p>
          <a:p>
            <a:pPr eaLnBrk="1" hangingPunct="1">
              <a:spcBef>
                <a:spcPct val="0"/>
              </a:spcBef>
              <a:buFontTx/>
              <a:buNone/>
            </a:pPr>
            <a:r>
              <a:rPr lang="it-IT" altLang="it-IT" sz="1800" b="0">
                <a:latin typeface="Calibri" panose="020F0502020204030204" pitchFamily="34" charset="0"/>
              </a:rPr>
              <a:t>What happen to the other three bundary of the B plate?</a:t>
            </a:r>
          </a:p>
        </p:txBody>
      </p:sp>
      <p:pic>
        <p:nvPicPr>
          <p:cNvPr id="288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2994025"/>
            <a:ext cx="17938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4841875"/>
            <a:ext cx="17684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Box 8"/>
          <p:cNvSpPr txBox="1">
            <a:spLocks noChangeArrowheads="1"/>
          </p:cNvSpPr>
          <p:nvPr/>
        </p:nvSpPr>
        <p:spPr bwMode="auto">
          <a:xfrm>
            <a:off x="2895600" y="3810000"/>
            <a:ext cx="59372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Case 1:</a:t>
            </a:r>
            <a:r>
              <a:rPr lang="it-IT" altLang="it-IT" sz="2000" b="0" i="1" baseline="-25000">
                <a:latin typeface="Calibri" panose="020F0502020204030204" pitchFamily="34" charset="0"/>
              </a:rPr>
              <a:t> A</a:t>
            </a:r>
            <a:r>
              <a:rPr lang="it-IT" altLang="it-IT" sz="2000" b="0" i="1">
                <a:latin typeface="Calibri" panose="020F0502020204030204" pitchFamily="34" charset="0"/>
              </a:rPr>
              <a:t>v</a:t>
            </a:r>
            <a:r>
              <a:rPr lang="it-IT" altLang="it-IT" sz="2000" b="0" i="1" baseline="-25000">
                <a:latin typeface="Calibri" panose="020F0502020204030204" pitchFamily="34" charset="0"/>
              </a:rPr>
              <a:t>B</a:t>
            </a:r>
            <a:r>
              <a:rPr lang="it-IT" altLang="it-IT" sz="2000"/>
              <a:t> </a:t>
            </a:r>
            <a:r>
              <a:rPr lang="it-IT" altLang="it-IT" sz="1800" b="0">
                <a:latin typeface="Calibri" panose="020F0502020204030204" pitchFamily="34" charset="0"/>
              </a:rPr>
              <a:t>=4cm/yr (to right</a:t>
            </a:r>
            <a:r>
              <a:rPr lang="it-IT" altLang="it-IT" sz="2000"/>
              <a:t>)</a:t>
            </a:r>
          </a:p>
          <a:p>
            <a:pPr eaLnBrk="1" hangingPunct="1">
              <a:spcBef>
                <a:spcPct val="0"/>
              </a:spcBef>
              <a:buFontTx/>
              <a:buNone/>
            </a:pPr>
            <a:r>
              <a:rPr lang="it-IT" altLang="it-IT" sz="1800" b="0">
                <a:latin typeface="Calibri" panose="020F0502020204030204" pitchFamily="34" charset="0"/>
              </a:rPr>
              <a:t>The superior and inferior bundaries are conservative</a:t>
            </a:r>
          </a:p>
          <a:p>
            <a:pPr eaLnBrk="1" hangingPunct="1">
              <a:spcBef>
                <a:spcPct val="0"/>
              </a:spcBef>
              <a:buFontTx/>
              <a:buNone/>
            </a:pPr>
            <a:r>
              <a:rPr lang="it-IT" altLang="it-IT" sz="1800" b="0">
                <a:latin typeface="Calibri" panose="020F0502020204030204" pitchFamily="34" charset="0"/>
              </a:rPr>
              <a:t>There are two possibility for the subduction: A to B or B to A</a:t>
            </a:r>
          </a:p>
          <a:p>
            <a:pPr eaLnBrk="1" hangingPunct="1">
              <a:spcBef>
                <a:spcPct val="0"/>
              </a:spcBef>
              <a:buFontTx/>
              <a:buNone/>
            </a:pPr>
            <a:r>
              <a:rPr lang="it-IT" altLang="it-IT" sz="1800" b="0">
                <a:latin typeface="Calibri" panose="020F0502020204030204" pitchFamily="34" charset="0"/>
              </a:rPr>
              <a:t>What are the velocity in the two case?</a:t>
            </a:r>
          </a:p>
          <a:p>
            <a:pPr eaLnBrk="1" hangingPunct="1">
              <a:spcBef>
                <a:spcPct val="0"/>
              </a:spcBef>
              <a:buFontTx/>
              <a:buNone/>
            </a:pPr>
            <a:r>
              <a:rPr lang="it-IT" altLang="it-IT" sz="1800" b="0">
                <a:latin typeface="Calibri" panose="020F0502020204030204" pitchFamily="34" charset="0"/>
              </a:rPr>
              <a:t>What happen to the plates? </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CA90072-E0B5-4AB4-A8C1-2EEFAE1185C0}" type="slidenum">
              <a:rPr lang="it-IT" altLang="it-IT" sz="1400" b="1" smtClean="0"/>
              <a:pPr>
                <a:spcBef>
                  <a:spcPct val="0"/>
                </a:spcBef>
                <a:buFontTx/>
                <a:buNone/>
              </a:pPr>
              <a:t>168</a:t>
            </a:fld>
            <a:endParaRPr lang="it-IT" altLang="it-IT" sz="1400" b="1" smtClean="0"/>
          </a:p>
        </p:txBody>
      </p:sp>
      <p:sp>
        <p:nvSpPr>
          <p:cNvPr id="289795" name="Rectangle 3"/>
          <p:cNvSpPr>
            <a:spLocks noChangeArrowheads="1"/>
          </p:cNvSpPr>
          <p:nvPr/>
        </p:nvSpPr>
        <p:spPr bwMode="auto">
          <a:xfrm>
            <a:off x="3444875" y="1976438"/>
            <a:ext cx="500538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Case 1:</a:t>
            </a:r>
            <a:r>
              <a:rPr lang="it-IT" altLang="it-IT" sz="2000" b="0" i="1" baseline="-25000">
                <a:latin typeface="Calibri" panose="020F0502020204030204" pitchFamily="34" charset="0"/>
              </a:rPr>
              <a:t> A</a:t>
            </a:r>
            <a:r>
              <a:rPr lang="it-IT" altLang="it-IT" sz="2000" b="0" i="1">
                <a:latin typeface="Calibri" panose="020F0502020204030204" pitchFamily="34" charset="0"/>
              </a:rPr>
              <a:t>v</a:t>
            </a:r>
            <a:r>
              <a:rPr lang="it-IT" altLang="it-IT" sz="2000" b="0" i="1" baseline="-25000">
                <a:latin typeface="Calibri" panose="020F0502020204030204" pitchFamily="34" charset="0"/>
              </a:rPr>
              <a:t>B</a:t>
            </a:r>
            <a:r>
              <a:rPr lang="it-IT" altLang="it-IT" sz="2000"/>
              <a:t> </a:t>
            </a:r>
            <a:r>
              <a:rPr lang="it-IT" altLang="it-IT" sz="2000" b="0">
                <a:latin typeface="Calibri" panose="020F0502020204030204" pitchFamily="34" charset="0"/>
              </a:rPr>
              <a:t>=4cm/yr (to righ</a:t>
            </a:r>
            <a:r>
              <a:rPr lang="it-IT" altLang="it-IT" sz="1800" b="0">
                <a:latin typeface="Calibri" panose="020F0502020204030204" pitchFamily="34" charset="0"/>
              </a:rPr>
              <a:t>t)</a:t>
            </a:r>
          </a:p>
          <a:p>
            <a:pPr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zh-CN" sz="1800" b="0">
                <a:ea typeface="Droid Sans Fallback" charset="-128"/>
                <a:cs typeface="Times New Roman" panose="02020603050405020304" pitchFamily="18" charset="0"/>
              </a:rPr>
              <a:t>The western boundary of plate B is a ridge, which is spreading at a half-rate of 2 cm yr</a:t>
            </a:r>
            <a:r>
              <a:rPr lang="en-US" altLang="zh-CN" sz="1800" b="0" baseline="30000">
                <a:ea typeface="Droid Sans Fallback" charset="-128"/>
                <a:cs typeface="Times New Roman" panose="02020603050405020304" pitchFamily="18" charset="0"/>
              </a:rPr>
              <a:t>-1</a:t>
            </a:r>
            <a:r>
              <a:rPr lang="en-US" altLang="zh-CN" sz="1800" b="0">
                <a:ea typeface="Droid Sans Fallback" charset="-128"/>
                <a:cs typeface="Times New Roman" panose="02020603050405020304" pitchFamily="18" charset="0"/>
              </a:rPr>
              <a:t>.</a:t>
            </a:r>
          </a:p>
          <a:p>
            <a:pPr eaLnBrk="1" hangingPunct="1">
              <a:spcBef>
                <a:spcPct val="0"/>
              </a:spcBef>
              <a:buFontTx/>
              <a:buNone/>
            </a:pPr>
            <a:r>
              <a:rPr lang="en-US" altLang="it-IT" sz="1800" b="0">
                <a:latin typeface="Calibri" panose="020F0502020204030204" pitchFamily="34" charset="0"/>
              </a:rPr>
              <a:t>Since </a:t>
            </a:r>
            <a:r>
              <a:rPr lang="en-US" altLang="it-IT" sz="1800" b="0" baseline="-25000">
                <a:latin typeface="Calibri" panose="020F0502020204030204" pitchFamily="34" charset="0"/>
              </a:rPr>
              <a:t>A</a:t>
            </a:r>
            <a:r>
              <a:rPr lang="en-US" altLang="it-IT" sz="1800" b="0">
                <a:latin typeface="Calibri" panose="020F0502020204030204" pitchFamily="34" charset="0"/>
              </a:rPr>
              <a:t>V</a:t>
            </a:r>
            <a:r>
              <a:rPr lang="en-US" altLang="it-IT" sz="1800" b="0" baseline="-25000">
                <a:latin typeface="Calibri" panose="020F0502020204030204" pitchFamily="34" charset="0"/>
              </a:rPr>
              <a:t>B</a:t>
            </a:r>
            <a:r>
              <a:rPr lang="en-US" altLang="it-IT" sz="1800" b="0">
                <a:latin typeface="Calibri" panose="020F0502020204030204" pitchFamily="34" charset="0"/>
              </a:rPr>
              <a:t> is equal to 4 cm yr</a:t>
            </a:r>
            <a:r>
              <a:rPr lang="en-US" altLang="it-IT" sz="1800" b="0" baseline="30000">
                <a:latin typeface="Calibri" panose="020F0502020204030204" pitchFamily="34" charset="0"/>
              </a:rPr>
              <a:t>-1</a:t>
            </a:r>
            <a:r>
              <a:rPr lang="en-US" altLang="it-IT" sz="1800" b="0">
                <a:latin typeface="Calibri" panose="020F0502020204030204" pitchFamily="34" charset="0"/>
              </a:rPr>
              <a:t>, the eastern boundary is a subduction zone. Either plate A is subducting underneath plate B and the length of plate B increases by 2 cm yr</a:t>
            </a:r>
            <a:r>
              <a:rPr lang="en-US" altLang="it-IT" sz="1800" b="0" baseline="30000">
                <a:latin typeface="Calibri" panose="020F0502020204030204" pitchFamily="34" charset="0"/>
              </a:rPr>
              <a:t>-1</a:t>
            </a:r>
            <a:r>
              <a:rPr lang="en-US" altLang="it-IT" sz="1800" b="0">
                <a:latin typeface="Calibri" panose="020F0502020204030204" pitchFamily="34" charset="0"/>
              </a:rPr>
              <a:t>(c) or plate B is subducting underneath plate A and plate B is being destroyed at a rate of 2 cm yr</a:t>
            </a:r>
            <a:r>
              <a:rPr lang="en-US" altLang="it-IT" sz="1800" b="0" baseline="30000">
                <a:latin typeface="Calibri" panose="020F0502020204030204" pitchFamily="34" charset="0"/>
              </a:rPr>
              <a:t>-1</a:t>
            </a:r>
            <a:r>
              <a:rPr lang="en-US" altLang="it-IT" sz="1800" b="0">
                <a:latin typeface="Calibri" panose="020F0502020204030204" pitchFamily="34" charset="0"/>
              </a:rPr>
              <a:t>(d).</a:t>
            </a:r>
            <a:endParaRPr lang="it-IT" altLang="it-IT" sz="1800" b="0">
              <a:latin typeface="Calibri" panose="020F0502020204030204" pitchFamily="34" charset="0"/>
            </a:endParaRPr>
          </a:p>
          <a:p>
            <a:pPr eaLnBrk="1" hangingPunct="1">
              <a:spcBef>
                <a:spcPct val="0"/>
              </a:spcBef>
              <a:buFontTx/>
              <a:buNone/>
            </a:pPr>
            <a:r>
              <a:rPr lang="en-US" altLang="it-IT"/>
              <a:t> </a:t>
            </a:r>
            <a:endParaRPr lang="it-IT" altLang="it-IT"/>
          </a:p>
          <a:p>
            <a:pPr eaLnBrk="1" hangingPunct="1">
              <a:spcBef>
                <a:spcPct val="0"/>
              </a:spcBef>
              <a:buFontTx/>
              <a:buNone/>
            </a:pPr>
            <a:endParaRPr lang="it-IT" altLang="it-IT" sz="1800" b="0">
              <a:latin typeface="Calibri" panose="020F0502020204030204" pitchFamily="34" charset="0"/>
            </a:endParaRPr>
          </a:p>
        </p:txBody>
      </p:sp>
      <p:grpSp>
        <p:nvGrpSpPr>
          <p:cNvPr id="289796" name="Group 7"/>
          <p:cNvGrpSpPr>
            <a:grpSpLocks/>
          </p:cNvGrpSpPr>
          <p:nvPr/>
        </p:nvGrpSpPr>
        <p:grpSpPr bwMode="auto">
          <a:xfrm>
            <a:off x="601663" y="1022350"/>
            <a:ext cx="1793875" cy="5662613"/>
            <a:chOff x="601134" y="1022468"/>
            <a:chExt cx="1794933" cy="5661966"/>
          </a:xfrm>
        </p:grpSpPr>
        <p:pic>
          <p:nvPicPr>
            <p:cNvPr id="289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67" y="1022468"/>
              <a:ext cx="1735666" cy="191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4" y="2994801"/>
              <a:ext cx="1794933" cy="182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4841653"/>
              <a:ext cx="1768475" cy="184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028784C-ED9C-45C3-93F4-ABA6F4FBAAEB}" type="slidenum">
              <a:rPr lang="it-IT" altLang="it-IT" sz="1400" b="1" smtClean="0"/>
              <a:pPr>
                <a:spcBef>
                  <a:spcPct val="0"/>
                </a:spcBef>
                <a:buFontTx/>
                <a:buNone/>
              </a:pPr>
              <a:t>169</a:t>
            </a:fld>
            <a:endParaRPr lang="it-IT" altLang="it-IT" sz="1400" b="1" smtClean="0"/>
          </a:p>
        </p:txBody>
      </p:sp>
      <p:sp>
        <p:nvSpPr>
          <p:cNvPr id="290819" name="Rectangle 4"/>
          <p:cNvSpPr>
            <a:spLocks noChangeArrowheads="1"/>
          </p:cNvSpPr>
          <p:nvPr/>
        </p:nvSpPr>
        <p:spPr bwMode="auto">
          <a:xfrm>
            <a:off x="4335463" y="927100"/>
            <a:ext cx="38417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alibri" panose="020F0502020204030204" pitchFamily="34" charset="0"/>
              </a:rPr>
              <a:t>Case 1: three plates</a:t>
            </a:r>
            <a:endParaRPr lang="it-IT" altLang="it-IT" sz="1800" b="0">
              <a:latin typeface="Calibri" panose="020F0502020204030204" pitchFamily="34" charset="0"/>
            </a:endParaRPr>
          </a:p>
          <a:p>
            <a:pPr eaLnBrk="1" hangingPunct="1">
              <a:spcBef>
                <a:spcPct val="0"/>
              </a:spcBef>
              <a:buFontTx/>
              <a:buNone/>
            </a:pPr>
            <a:r>
              <a:rPr lang="it-IT" altLang="it-IT" sz="1800" b="0">
                <a:latin typeface="Calibri" panose="020F0502020204030204" pitchFamily="34" charset="0"/>
              </a:rPr>
              <a:t>Conservative and distructive bundary:</a:t>
            </a:r>
          </a:p>
          <a:p>
            <a:pPr eaLnBrk="1" hangingPunct="1">
              <a:spcBef>
                <a:spcPct val="0"/>
              </a:spcBef>
              <a:buFontTx/>
              <a:buNone/>
            </a:pPr>
            <a:r>
              <a:rPr lang="it-IT" altLang="it-IT" sz="1800" b="0">
                <a:latin typeface="Calibri" panose="020F0502020204030204" pitchFamily="34" charset="0"/>
              </a:rPr>
              <a:t>Bundary velocity = 2cm/yr, </a:t>
            </a:r>
            <a:r>
              <a:rPr lang="it-IT" altLang="it-IT" sz="1800" b="0" i="1" baseline="-25000">
                <a:latin typeface="Calibri" panose="020F0502020204030204" pitchFamily="34" charset="0"/>
              </a:rPr>
              <a:t>C</a:t>
            </a:r>
            <a:r>
              <a:rPr lang="it-IT" altLang="it-IT" sz="1800" b="0" i="1">
                <a:latin typeface="Calibri" panose="020F0502020204030204" pitchFamily="34" charset="0"/>
              </a:rPr>
              <a:t>v</a:t>
            </a:r>
            <a:r>
              <a:rPr lang="it-IT" altLang="it-IT" sz="1800" b="0" i="1" baseline="-25000">
                <a:latin typeface="Calibri" panose="020F0502020204030204" pitchFamily="34" charset="0"/>
              </a:rPr>
              <a:t>A</a:t>
            </a:r>
            <a:r>
              <a:rPr lang="it-IT" altLang="it-IT" sz="1800" b="0" i="1">
                <a:latin typeface="Calibri" panose="020F0502020204030204" pitchFamily="34" charset="0"/>
              </a:rPr>
              <a:t> =6cm/yr</a:t>
            </a:r>
          </a:p>
          <a:p>
            <a:pPr eaLnBrk="1" hangingPunct="1">
              <a:spcBef>
                <a:spcPct val="0"/>
              </a:spcBef>
              <a:buFontTx/>
              <a:buNone/>
            </a:pPr>
            <a:endParaRPr lang="it-IT" altLang="it-IT" sz="1800" b="0" i="1">
              <a:latin typeface="Calibri" panose="020F0502020204030204" pitchFamily="34" charset="0"/>
            </a:endParaRPr>
          </a:p>
          <a:p>
            <a:pPr eaLnBrk="1" hangingPunct="1">
              <a:spcBef>
                <a:spcPct val="0"/>
              </a:spcBef>
              <a:buFontTx/>
              <a:buNone/>
            </a:pPr>
            <a:r>
              <a:rPr lang="it-IT" altLang="it-IT" sz="1800" b="0">
                <a:latin typeface="Calibri" panose="020F0502020204030204" pitchFamily="34" charset="0"/>
              </a:rPr>
              <a:t>What is the relative velocity </a:t>
            </a:r>
            <a:r>
              <a:rPr lang="it-IT" altLang="it-IT" sz="1800" b="0" baseline="-25000">
                <a:latin typeface="Calibri" panose="020F0502020204030204" pitchFamily="34" charset="0"/>
              </a:rPr>
              <a:t>C</a:t>
            </a:r>
            <a:r>
              <a:rPr lang="it-IT" altLang="it-IT" sz="1800" b="0">
                <a:latin typeface="Calibri" panose="020F0502020204030204" pitchFamily="34" charset="0"/>
              </a:rPr>
              <a:t>v</a:t>
            </a:r>
            <a:r>
              <a:rPr lang="it-IT" altLang="it-IT" sz="1800" b="0" baseline="-25000">
                <a:latin typeface="Calibri" panose="020F0502020204030204" pitchFamily="34" charset="0"/>
              </a:rPr>
              <a:t>B </a:t>
            </a:r>
            <a:r>
              <a:rPr lang="it-IT" altLang="it-IT" sz="1800" b="0">
                <a:latin typeface="Calibri" panose="020F0502020204030204" pitchFamily="34" charset="0"/>
              </a:rPr>
              <a:t> ?</a:t>
            </a:r>
            <a:r>
              <a:rPr lang="it-IT" altLang="it-IT" sz="1800" b="0" baseline="-25000">
                <a:latin typeface="Calibri" panose="020F0502020204030204" pitchFamily="34" charset="0"/>
              </a:rPr>
              <a:t> </a:t>
            </a:r>
            <a:endParaRPr lang="it-IT" altLang="it-IT" sz="1800" b="0">
              <a:latin typeface="Calibri" panose="020F0502020204030204" pitchFamily="34" charset="0"/>
            </a:endParaRPr>
          </a:p>
        </p:txBody>
      </p:sp>
      <p:pic>
        <p:nvPicPr>
          <p:cNvPr id="2908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1150938"/>
            <a:ext cx="29718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Rectangle 6"/>
          <p:cNvSpPr>
            <a:spLocks noChangeArrowheads="1"/>
          </p:cNvSpPr>
          <p:nvPr/>
        </p:nvSpPr>
        <p:spPr bwMode="auto">
          <a:xfrm>
            <a:off x="4335463" y="2433638"/>
            <a:ext cx="45116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Plates A and B are spreading away at a half-rate of 2 cm /yr.</a:t>
            </a:r>
            <a:endParaRPr lang="it-IT" altLang="zh-CN" sz="1800" b="0">
              <a:latin typeface="Calibri" panose="020F0502020204030204" pitchFamily="34" charset="0"/>
              <a:ea typeface="Droid Sans Fallback" charset="-128"/>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Plate A being subducted underneath plate C at a rate of 6 cm/yr.</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To determine the relative rate between plate B and C we use vector addition:</a:t>
            </a:r>
            <a:endParaRPr lang="en-US" altLang="zh-CN" sz="1800" b="0">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290822" name="Object 14"/>
          <p:cNvGraphicFramePr>
            <a:graphicFrameLocks noChangeAspect="1"/>
          </p:cNvGraphicFramePr>
          <p:nvPr/>
        </p:nvGraphicFramePr>
        <p:xfrm>
          <a:off x="6037263" y="4244975"/>
          <a:ext cx="1404937" cy="360363"/>
        </p:xfrm>
        <a:graphic>
          <a:graphicData uri="http://schemas.openxmlformats.org/presentationml/2006/ole">
            <mc:AlternateContent xmlns:mc="http://schemas.openxmlformats.org/markup-compatibility/2006">
              <mc:Choice xmlns:v="urn:schemas-microsoft-com:vml" Requires="v">
                <p:oleObj spid="_x0000_s290825" name="Equation" r:id="rId4" imgW="889000" imgH="228600" progId="Equation.3">
                  <p:embed/>
                </p:oleObj>
              </mc:Choice>
              <mc:Fallback>
                <p:oleObj name="Equation" r:id="rId4" imgW="889000" imgH="22860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263" y="4244975"/>
                        <a:ext cx="1404937" cy="360363"/>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290823" name="Rectangle 8"/>
          <p:cNvSpPr>
            <a:spLocks noChangeArrowheads="1"/>
          </p:cNvSpPr>
          <p:nvPr/>
        </p:nvSpPr>
        <p:spPr bwMode="auto">
          <a:xfrm>
            <a:off x="4173538" y="4860925"/>
            <a:ext cx="485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 pos="357505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 pos="357505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 pos="357505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 pos="357505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 pos="35750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9pPr>
          </a:lstStyle>
          <a:p>
            <a:pPr>
              <a:spcBef>
                <a:spcPct val="0"/>
              </a:spcBef>
            </a:pPr>
            <a:r>
              <a:rPr lang="en-US" altLang="zh-CN" sz="1800" b="0">
                <a:latin typeface="Calibri" panose="020F0502020204030204" pitchFamily="34" charset="0"/>
                <a:ea typeface="Droid Sans Fallback" charset="-128"/>
                <a:cs typeface="Times New Roman" panose="02020603050405020304" pitchFamily="18" charset="0"/>
              </a:rPr>
              <a:t>The northern and southern boundaries of plate B are transform faults, and the eastern boundary is a subduction zone with plate C overriding plate B at 10cm/yr.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Text Box 3"/>
          <p:cNvSpPr txBox="1">
            <a:spLocks noChangeArrowheads="1"/>
          </p:cNvSpPr>
          <p:nvPr/>
        </p:nvSpPr>
        <p:spPr bwMode="auto">
          <a:xfrm>
            <a:off x="1066800" y="1919288"/>
            <a:ext cx="7086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000" b="0">
                <a:latin typeface="Calibri" panose="020F0502020204030204" pitchFamily="34" charset="0"/>
              </a:rPr>
              <a:t> It is believed that the Earth’s magnetic field originates in a layer called the outer core</a:t>
            </a:r>
          </a:p>
          <a:p>
            <a:pPr algn="just">
              <a:spcBef>
                <a:spcPct val="50000"/>
              </a:spcBef>
            </a:pPr>
            <a:r>
              <a:rPr lang="en-US" altLang="it-IT" sz="2000" b="0">
                <a:latin typeface="Calibri" panose="020F0502020204030204" pitchFamily="34" charset="0"/>
              </a:rPr>
              <a:t> The outer core is a metallic fluid consisting mainly of iron</a:t>
            </a:r>
          </a:p>
        </p:txBody>
      </p:sp>
      <p:sp>
        <p:nvSpPr>
          <p:cNvPr id="477188" name="Text Box 4"/>
          <p:cNvSpPr txBox="1">
            <a:spLocks noChangeArrowheads="1"/>
          </p:cNvSpPr>
          <p:nvPr/>
        </p:nvSpPr>
        <p:spPr bwMode="auto">
          <a:xfrm>
            <a:off x="1066800" y="3824288"/>
            <a:ext cx="3352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000" b="0">
                <a:latin typeface="Calibri" panose="020F0502020204030204" pitchFamily="34" charset="0"/>
              </a:rPr>
              <a:t> This metallic fluid is in motion and the convection currents act like a giant dynamo, converting mechanical energy into magnetic energy</a:t>
            </a:r>
          </a:p>
        </p:txBody>
      </p:sp>
      <p:grpSp>
        <p:nvGrpSpPr>
          <p:cNvPr id="2" name="Group 6"/>
          <p:cNvGrpSpPr>
            <a:grpSpLocks/>
          </p:cNvGrpSpPr>
          <p:nvPr/>
        </p:nvGrpSpPr>
        <p:grpSpPr bwMode="auto">
          <a:xfrm>
            <a:off x="685800" y="928688"/>
            <a:ext cx="7772400" cy="5788025"/>
            <a:chOff x="432" y="240"/>
            <a:chExt cx="4896" cy="3646"/>
          </a:xfrm>
        </p:grpSpPr>
        <p:sp>
          <p:nvSpPr>
            <p:cNvPr id="24581" name="Rectangle 2"/>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Earth’s Magnetic Field</a:t>
              </a:r>
            </a:p>
          </p:txBody>
        </p:sp>
        <p:pic>
          <p:nvPicPr>
            <p:cNvPr id="24582" name="Picture 5" descr="12_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1968"/>
              <a:ext cx="2217"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7187"/>
                                        </p:tgtEl>
                                        <p:attrNameLst>
                                          <p:attrName>style.visibility</p:attrName>
                                        </p:attrNameLst>
                                      </p:cBhvr>
                                      <p:to>
                                        <p:strVal val="visible"/>
                                      </p:to>
                                    </p:set>
                                    <p:animEffect transition="in" filter="dissolve">
                                      <p:cBhvr>
                                        <p:cTn id="12" dur="500"/>
                                        <p:tgtEl>
                                          <p:spTgt spid="4771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7188">
                                            <p:txEl>
                                              <p:pRg st="0" end="0"/>
                                            </p:txEl>
                                          </p:spTgt>
                                        </p:tgtEl>
                                        <p:attrNameLst>
                                          <p:attrName>style.visibility</p:attrName>
                                        </p:attrNameLst>
                                      </p:cBhvr>
                                      <p:to>
                                        <p:strVal val="visible"/>
                                      </p:to>
                                    </p:set>
                                    <p:animEffect transition="in" filter="dissolve">
                                      <p:cBhvr>
                                        <p:cTn id="17" dur="500"/>
                                        <p:tgtEl>
                                          <p:spTgt spid="477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D0E3E34-6DDC-464E-8617-B38CC86C0581}" type="slidenum">
              <a:rPr lang="it-IT" altLang="it-IT" sz="1400" b="1" smtClean="0"/>
              <a:pPr>
                <a:spcBef>
                  <a:spcPct val="0"/>
                </a:spcBef>
                <a:buFontTx/>
                <a:buNone/>
              </a:pPr>
              <a:t>170</a:t>
            </a:fld>
            <a:endParaRPr lang="it-IT" altLang="it-IT" sz="1400" b="1" smtClean="0"/>
          </a:p>
        </p:txBody>
      </p:sp>
      <p:sp>
        <p:nvSpPr>
          <p:cNvPr id="291843" name="Rectangle 4"/>
          <p:cNvSpPr>
            <a:spLocks noChangeArrowheads="1"/>
          </p:cNvSpPr>
          <p:nvPr/>
        </p:nvSpPr>
        <p:spPr bwMode="auto">
          <a:xfrm>
            <a:off x="3352800" y="1720850"/>
            <a:ext cx="54435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 pos="357505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 pos="357505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 pos="357505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 pos="357505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 pos="35750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 pos="3575050" algn="l"/>
              </a:tabLst>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Two plates</a:t>
            </a:r>
            <a:endParaRPr lang="it-IT" altLang="zh-CN" sz="1800" b="0">
              <a:latin typeface="Calibri" panose="020F0502020204030204" pitchFamily="34" charset="0"/>
              <a:ea typeface="Droid Sans Fallback" charset="-128"/>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Plates A and B are spreading away at a half-rate of 2 cm /yr.</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 The boundary between plates A and C is a transform fault with a relative motion of 3 cm/yr.</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Plate B undergoes oblique subduction beneath plate C at 5 cm yr/1. </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pPr>
            <a:r>
              <a:rPr lang="en-US" altLang="zh-CN" sz="1800" b="0">
                <a:latin typeface="Calibri" panose="020F0502020204030204" pitchFamily="34" charset="0"/>
                <a:ea typeface="Droid Sans Fallback" charset="-128"/>
                <a:cs typeface="Times New Roman" panose="02020603050405020304" pitchFamily="18" charset="0"/>
              </a:rPr>
              <a:t>The other possible solution is for plate C to be subducted beneath plate B at 5 cm yr/1. In that case, the boundary between plates C and B would not remain collinear with the boundary between plates B and C but would move steadily to the east. </a:t>
            </a:r>
            <a:endParaRPr lang="en-US" altLang="zh-CN" sz="1800" b="0">
              <a:latin typeface="Calibri" panose="020F0502020204030204" pitchFamily="34" charset="0"/>
              <a:ea typeface="SimSun" panose="02010600030101010101" pitchFamily="2" charset="-122"/>
              <a:cs typeface="Times New Roman" panose="02020603050405020304" pitchFamily="18" charset="0"/>
            </a:endParaRPr>
          </a:p>
        </p:txBody>
      </p:sp>
      <p:pic>
        <p:nvPicPr>
          <p:cNvPr id="291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455738"/>
            <a:ext cx="2628900" cy="177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1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3956050"/>
            <a:ext cx="2349500" cy="177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1885D7-031E-4630-89BF-5B93CB2E1A56}" type="slidenum">
              <a:rPr lang="it-IT" altLang="it-IT" sz="1400" b="1" smtClean="0"/>
              <a:pPr>
                <a:spcBef>
                  <a:spcPct val="0"/>
                </a:spcBef>
                <a:buFontTx/>
                <a:buNone/>
              </a:pPr>
              <a:t>171</a:t>
            </a:fld>
            <a:endParaRPr lang="it-IT" altLang="it-IT" sz="1400" b="1" smtClean="0"/>
          </a:p>
        </p:txBody>
      </p:sp>
      <p:sp>
        <p:nvSpPr>
          <p:cNvPr id="292867" name="Rectangle 4"/>
          <p:cNvSpPr>
            <a:spLocks noChangeArrowheads="1"/>
          </p:cNvSpPr>
          <p:nvPr/>
        </p:nvSpPr>
        <p:spPr bwMode="auto">
          <a:xfrm>
            <a:off x="2627313" y="1101725"/>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latin typeface="Calibri" panose="020F0502020204030204" pitchFamily="34" charset="0"/>
                <a:ea typeface="Droid Sans Fallback" charset="-128"/>
                <a:cs typeface="Times New Roman" panose="02020603050405020304" pitchFamily="18" charset="0"/>
              </a:rPr>
              <a:t>Plate boundaries can change with time</a:t>
            </a:r>
          </a:p>
        </p:txBody>
      </p:sp>
      <p:sp>
        <p:nvSpPr>
          <p:cNvPr id="292868" name="TextBox 4"/>
          <p:cNvSpPr txBox="1">
            <a:spLocks noChangeArrowheads="1"/>
          </p:cNvSpPr>
          <p:nvPr/>
        </p:nvSpPr>
        <p:spPr bwMode="auto">
          <a:xfrm>
            <a:off x="144463" y="1541463"/>
            <a:ext cx="8796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Both formation and distruction of the plates are the clear reason of the change of the plate bundary and thei relative velocity. Also the variation of the rotation pole modifies the status quo completely.</a:t>
            </a:r>
          </a:p>
          <a:p>
            <a:pPr algn="just" eaLnBrk="1" hangingPunct="1">
              <a:spcBef>
                <a:spcPct val="0"/>
              </a:spcBef>
              <a:buFontTx/>
              <a:buNone/>
            </a:pPr>
            <a:r>
              <a:rPr lang="it-IT" altLang="it-IT" sz="1800" b="0">
                <a:latin typeface="Calibri" panose="020F0502020204030204" pitchFamily="34" charset="0"/>
              </a:rPr>
              <a:t>Parts of the plate bundary can also change locally without these events.</a:t>
            </a:r>
          </a:p>
        </p:txBody>
      </p:sp>
      <p:sp>
        <p:nvSpPr>
          <p:cNvPr id="292869"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zh-CN" sz="2000">
              <a:ea typeface="SimSun" panose="02010600030101010101" pitchFamily="2" charset="-122"/>
            </a:endParaRPr>
          </a:p>
        </p:txBody>
      </p:sp>
      <p:sp>
        <p:nvSpPr>
          <p:cNvPr id="292870"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zh-CN" sz="2000">
              <a:ea typeface="SimSun" panose="02010600030101010101" pitchFamily="2" charset="-122"/>
            </a:endParaRPr>
          </a:p>
        </p:txBody>
      </p:sp>
      <p:sp>
        <p:nvSpPr>
          <p:cNvPr id="292871" name="Rectangle 10"/>
          <p:cNvSpPr>
            <a:spLocks noChangeArrowheads="1"/>
          </p:cNvSpPr>
          <p:nvPr/>
        </p:nvSpPr>
        <p:spPr bwMode="auto">
          <a:xfrm rot="10800000" flipV="1">
            <a:off x="4259263" y="3487738"/>
            <a:ext cx="40132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Point T, where plates A, B and C meet, is the triple junction. The boundary between plates A and B is a ridge, that between plates A and C is a transform fault and that between plates B and C is a subduction zone. </a:t>
            </a:r>
            <a:r>
              <a:rPr lang="it-IT" altLang="zh-CN" sz="1800" b="0">
                <a:latin typeface="Calibri" panose="020F0502020204030204" pitchFamily="34" charset="0"/>
                <a:ea typeface="Droid Sans Fallback" charset="-128"/>
                <a:cs typeface="Times New Roman" panose="02020603050405020304" pitchFamily="18" charset="0"/>
              </a:rPr>
              <a:t>The circled part of the boundary changes with time. </a:t>
            </a:r>
          </a:p>
          <a:p>
            <a:pPr algn="just">
              <a:spcBef>
                <a:spcPct val="0"/>
              </a:spcBef>
              <a:buFontTx/>
              <a:buNone/>
            </a:pPr>
            <a:endParaRPr lang="it-IT" altLang="zh-CN" sz="2000">
              <a:ea typeface="Droid Sans Fallback" charset="-128"/>
              <a:cs typeface="Times New Roman" panose="02020603050405020304" pitchFamily="18" charset="0"/>
            </a:endParaRPr>
          </a:p>
        </p:txBody>
      </p:sp>
      <p:pic>
        <p:nvPicPr>
          <p:cNvPr id="29287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2946400"/>
            <a:ext cx="2917825"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2873" name="Group 17"/>
          <p:cNvGrpSpPr>
            <a:grpSpLocks/>
          </p:cNvGrpSpPr>
          <p:nvPr/>
        </p:nvGrpSpPr>
        <p:grpSpPr bwMode="auto">
          <a:xfrm>
            <a:off x="280988" y="4833938"/>
            <a:ext cx="2987675" cy="1597025"/>
            <a:chOff x="113" y="2432"/>
            <a:chExt cx="2404" cy="1392"/>
          </a:xfrm>
        </p:grpSpPr>
        <p:pic>
          <p:nvPicPr>
            <p:cNvPr id="29287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2432"/>
              <a:ext cx="2404" cy="1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2875" name="Rectangle 19"/>
            <p:cNvSpPr>
              <a:spLocks noChangeArrowheads="1"/>
            </p:cNvSpPr>
            <p:nvPr/>
          </p:nvSpPr>
          <p:spPr bwMode="auto">
            <a:xfrm>
              <a:off x="1655" y="261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8E5F14-2770-4184-AA86-25AAC25B7431}" type="slidenum">
              <a:rPr lang="it-IT" altLang="it-IT" sz="1400" b="1" smtClean="0"/>
              <a:pPr>
                <a:spcBef>
                  <a:spcPct val="0"/>
                </a:spcBef>
                <a:buFontTx/>
                <a:buNone/>
              </a:pPr>
              <a:t>172</a:t>
            </a:fld>
            <a:endParaRPr lang="it-IT" altLang="it-IT" sz="1400" b="1" smtClean="0"/>
          </a:p>
        </p:txBody>
      </p:sp>
      <p:pic>
        <p:nvPicPr>
          <p:cNvPr id="293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30421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B247C8-A5AC-4460-A02D-BAEACAF051CF}" type="slidenum">
              <a:rPr lang="it-IT" altLang="it-IT" sz="1400" b="1" smtClean="0"/>
              <a:pPr>
                <a:spcBef>
                  <a:spcPct val="0"/>
                </a:spcBef>
                <a:buFontTx/>
                <a:buNone/>
              </a:pPr>
              <a:t>173</a:t>
            </a:fld>
            <a:endParaRPr lang="it-IT" altLang="it-IT" sz="1400" b="1" smtClean="0"/>
          </a:p>
        </p:txBody>
      </p:sp>
      <p:pic>
        <p:nvPicPr>
          <p:cNvPr id="294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1011238"/>
            <a:ext cx="72437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78C2BE-46C5-4B0A-B40A-8D13408244D1}" type="slidenum">
              <a:rPr lang="it-IT" altLang="it-IT" sz="1400" b="1" smtClean="0"/>
              <a:pPr>
                <a:spcBef>
                  <a:spcPct val="0"/>
                </a:spcBef>
                <a:buFontTx/>
                <a:buNone/>
              </a:pPr>
              <a:t>174</a:t>
            </a:fld>
            <a:endParaRPr lang="it-IT" altLang="it-IT" sz="1400" b="1" smtClean="0"/>
          </a:p>
        </p:txBody>
      </p:sp>
      <p:pic>
        <p:nvPicPr>
          <p:cNvPr id="295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7421562"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AB1853A-9906-4589-A1BD-B34D179D8854}" type="slidenum">
              <a:rPr lang="it-IT" altLang="it-IT" sz="1400" b="1" smtClean="0"/>
              <a:pPr>
                <a:spcBef>
                  <a:spcPct val="0"/>
                </a:spcBef>
                <a:buFontTx/>
                <a:buNone/>
              </a:pPr>
              <a:t>175</a:t>
            </a:fld>
            <a:endParaRPr lang="it-IT" altLang="it-IT" sz="1400" b="1" smtClean="0"/>
          </a:p>
        </p:txBody>
      </p:sp>
      <p:pic>
        <p:nvPicPr>
          <p:cNvPr id="296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7824788"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CA227DF-1AA3-433A-853A-86495C2D1A57}" type="slidenum">
              <a:rPr lang="it-IT" altLang="it-IT" sz="1400" b="1" smtClean="0"/>
              <a:pPr>
                <a:spcBef>
                  <a:spcPct val="0"/>
                </a:spcBef>
                <a:buFontTx/>
                <a:buNone/>
              </a:pPr>
              <a:t>176</a:t>
            </a:fld>
            <a:endParaRPr lang="it-IT" altLang="it-IT" sz="1400" b="1" smtClean="0"/>
          </a:p>
        </p:txBody>
      </p:sp>
      <p:pic>
        <p:nvPicPr>
          <p:cNvPr id="297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268413"/>
            <a:ext cx="5976937"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71C174F-A7FC-4423-B614-34CEAF59AFAC}" type="slidenum">
              <a:rPr lang="it-IT" altLang="it-IT" sz="1400" b="1" smtClean="0"/>
              <a:pPr>
                <a:spcBef>
                  <a:spcPct val="0"/>
                </a:spcBef>
                <a:buFontTx/>
                <a:buNone/>
              </a:pPr>
              <a:t>177</a:t>
            </a:fld>
            <a:endParaRPr lang="it-IT" altLang="it-IT" sz="1400" b="1" smtClean="0"/>
          </a:p>
        </p:txBody>
      </p:sp>
      <p:pic>
        <p:nvPicPr>
          <p:cNvPr id="299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57338"/>
            <a:ext cx="75311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7455CBF-F10E-417D-A033-8310DB6AFFEF}" type="slidenum">
              <a:rPr lang="it-IT" altLang="it-IT" sz="1400" b="1" smtClean="0"/>
              <a:pPr>
                <a:spcBef>
                  <a:spcPct val="0"/>
                </a:spcBef>
                <a:buFontTx/>
                <a:buNone/>
              </a:pPr>
              <a:t>178</a:t>
            </a:fld>
            <a:endParaRPr lang="it-IT" altLang="it-IT" sz="1400" b="1" smtClean="0"/>
          </a:p>
        </p:txBody>
      </p:sp>
      <p:pic>
        <p:nvPicPr>
          <p:cNvPr id="300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68413"/>
            <a:ext cx="59420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79716A-4227-429F-A401-078F5F438B8B}" type="slidenum">
              <a:rPr lang="it-IT" altLang="it-IT" sz="1400" b="1" smtClean="0"/>
              <a:pPr>
                <a:spcBef>
                  <a:spcPct val="0"/>
                </a:spcBef>
                <a:buFontTx/>
                <a:buNone/>
              </a:pPr>
              <a:t>179</a:t>
            </a:fld>
            <a:endParaRPr lang="it-IT" altLang="it-IT" sz="1400" b="1" smtClean="0"/>
          </a:p>
        </p:txBody>
      </p:sp>
      <p:sp>
        <p:nvSpPr>
          <p:cNvPr id="301059" name="Rectangle 4"/>
          <p:cNvSpPr>
            <a:spLocks noChangeArrowheads="1"/>
          </p:cNvSpPr>
          <p:nvPr/>
        </p:nvSpPr>
        <p:spPr bwMode="auto">
          <a:xfrm>
            <a:off x="3825875" y="987425"/>
            <a:ext cx="177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latin typeface="Calibri" panose="020F0502020204030204" pitchFamily="34" charset="0"/>
                <a:ea typeface="SimSun" panose="02010600030101010101" pitchFamily="2" charset="-122"/>
                <a:cs typeface="Times New Roman" panose="02020603050405020304" pitchFamily="18" charset="0"/>
              </a:rPr>
              <a:t>Velocity diagram</a:t>
            </a:r>
          </a:p>
        </p:txBody>
      </p:sp>
      <p:pic>
        <p:nvPicPr>
          <p:cNvPr id="301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3" y="1357313"/>
            <a:ext cx="1460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Rectangle 5"/>
          <p:cNvSpPr>
            <a:spLocks noChangeArrowheads="1"/>
          </p:cNvSpPr>
          <p:nvPr/>
        </p:nvSpPr>
        <p:spPr bwMode="auto">
          <a:xfrm>
            <a:off x="576263" y="1471613"/>
            <a:ext cx="453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latin typeface="Calibri" panose="020F0502020204030204" pitchFamily="34" charset="0"/>
                <a:ea typeface="Times New Roman" panose="02020603050405020304" pitchFamily="18" charset="0"/>
                <a:cs typeface="Arial" panose="020B0604020202020204" pitchFamily="34" charset="0"/>
              </a:rPr>
              <a:t>Which is the type of margin between the plates A and C?</a:t>
            </a:r>
            <a:endParaRPr lang="en-US" altLang="zh-CN" sz="1800" b="0">
              <a:latin typeface="Calibri" panose="020F0502020204030204" pitchFamily="34" charset="0"/>
              <a:ea typeface="Times New Roman" panose="02020603050405020304" pitchFamily="18" charset="0"/>
              <a:cs typeface="Arial" panose="020B0604020202020204" pitchFamily="34" charset="0"/>
            </a:endParaRPr>
          </a:p>
        </p:txBody>
      </p:sp>
      <p:pic>
        <p:nvPicPr>
          <p:cNvPr id="301062" name="Picture 6" descr="C:\Users\Antonella\Desktop\Lezioni Fisica Terrestre\2015-2016\immagini da slide\Picture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00" y="3009900"/>
            <a:ext cx="5435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762000" y="1724025"/>
            <a:ext cx="7620000" cy="1809750"/>
          </a:xfrm>
          <a:noFill/>
        </p:spPr>
        <p:txBody>
          <a:bodyPr lIns="63500" tIns="25400" rIns="63500" bIns="25400">
            <a:spAutoFit/>
          </a:bodyPr>
          <a:lstStyle/>
          <a:p>
            <a:pPr marL="0" indent="0" eaLnBrk="1" hangingPunct="1">
              <a:lnSpc>
                <a:spcPct val="95000"/>
              </a:lnSpc>
              <a:spcBef>
                <a:spcPct val="48000"/>
              </a:spcBef>
              <a:buFontTx/>
              <a:buNone/>
            </a:pPr>
            <a:r>
              <a:rPr lang="en-US" altLang="it-IT" sz="2000" smtClean="0">
                <a:latin typeface="Calibri" panose="020F0502020204030204" pitchFamily="34" charset="0"/>
              </a:rPr>
              <a:t>A hot magma is not magnetic</a:t>
            </a:r>
          </a:p>
          <a:p>
            <a:pPr marL="0" indent="0" eaLnBrk="1" hangingPunct="1">
              <a:lnSpc>
                <a:spcPct val="95000"/>
              </a:lnSpc>
              <a:spcBef>
                <a:spcPct val="48000"/>
              </a:spcBef>
              <a:buFontTx/>
              <a:buNone/>
            </a:pPr>
            <a:r>
              <a:rPr lang="en-US" altLang="it-IT" sz="2000" smtClean="0">
                <a:latin typeface="Calibri" panose="020F0502020204030204" pitchFamily="34" charset="0"/>
              </a:rPr>
              <a:t>As a magma cools and solidifies, the iron-bearing minerals (such as ferromagnesian silicates) crystallize</a:t>
            </a:r>
          </a:p>
          <a:p>
            <a:pPr marL="0" indent="0" eaLnBrk="1" hangingPunct="1">
              <a:lnSpc>
                <a:spcPct val="95000"/>
              </a:lnSpc>
              <a:spcBef>
                <a:spcPct val="48000"/>
              </a:spcBef>
              <a:buFontTx/>
              <a:buNone/>
            </a:pPr>
            <a:r>
              <a:rPr lang="en-US" altLang="it-IT" sz="2000" smtClean="0">
                <a:latin typeface="Calibri" panose="020F0502020204030204" pitchFamily="34" charset="0"/>
              </a:rPr>
              <a:t>Eventually, the minerals cool below the Curie temperature and the iron-bearing minerals become magnetic</a:t>
            </a:r>
          </a:p>
        </p:txBody>
      </p:sp>
      <p:sp>
        <p:nvSpPr>
          <p:cNvPr id="26627" name="Rectangle 3"/>
          <p:cNvSpPr>
            <a:spLocks noChangeArrowheads="1"/>
          </p:cNvSpPr>
          <p:nvPr/>
        </p:nvSpPr>
        <p:spPr bwMode="auto">
          <a:xfrm>
            <a:off x="685800" y="9112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Paleomagnetism</a:t>
            </a: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3638550"/>
            <a:ext cx="36210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0" y="3382963"/>
            <a:ext cx="2589213"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42E059F-CAD5-4F41-B042-66187A9CB00A}" type="slidenum">
              <a:rPr lang="it-IT" altLang="it-IT" sz="1400" b="1" smtClean="0"/>
              <a:pPr>
                <a:spcBef>
                  <a:spcPct val="0"/>
                </a:spcBef>
                <a:buFontTx/>
                <a:buNone/>
              </a:pPr>
              <a:t>180</a:t>
            </a:fld>
            <a:endParaRPr lang="it-IT" altLang="it-IT" sz="1400" b="1" smtClean="0"/>
          </a:p>
        </p:txBody>
      </p:sp>
      <p:pic>
        <p:nvPicPr>
          <p:cNvPr id="302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5612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733550"/>
            <a:ext cx="33147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4076700"/>
            <a:ext cx="2489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993F185-3A7E-40DB-9F50-A89A4C77ACC5}" type="slidenum">
              <a:rPr lang="it-IT" altLang="it-IT" sz="1400" b="1" smtClean="0"/>
              <a:pPr>
                <a:spcBef>
                  <a:spcPct val="0"/>
                </a:spcBef>
                <a:buFontTx/>
                <a:buNone/>
              </a:pPr>
              <a:t>181</a:t>
            </a:fld>
            <a:endParaRPr lang="it-IT" altLang="it-IT" sz="1400" b="1" smtClean="0"/>
          </a:p>
        </p:txBody>
      </p:sp>
      <p:pic>
        <p:nvPicPr>
          <p:cNvPr id="303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25336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076700"/>
            <a:ext cx="25114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52738"/>
            <a:ext cx="236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126841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770" decel="100000"/>
                                        <p:tgtEl>
                                          <p:spTgt spid="19458"/>
                                        </p:tgtEl>
                                      </p:cBhvr>
                                    </p:animEffect>
                                    <p:animScale>
                                      <p:cBhvr>
                                        <p:cTn id="8" dur="770" decel="100000"/>
                                        <p:tgtEl>
                                          <p:spTgt spid="19458"/>
                                        </p:tgtEl>
                                      </p:cBhvr>
                                      <p:from x="10000" y="10000"/>
                                      <p:to x="200000" y="450000"/>
                                    </p:animScale>
                                    <p:animScale>
                                      <p:cBhvr>
                                        <p:cTn id="9" dur="1230" accel="100000" fill="hold">
                                          <p:stCondLst>
                                            <p:cond delay="770"/>
                                          </p:stCondLst>
                                        </p:cTn>
                                        <p:tgtEl>
                                          <p:spTgt spid="19458"/>
                                        </p:tgtEl>
                                      </p:cBhvr>
                                      <p:from x="200000" y="450000"/>
                                      <p:to x="100000" y="100000"/>
                                    </p:animScale>
                                    <p:set>
                                      <p:cBhvr>
                                        <p:cTn id="10" dur="770" fill="hold"/>
                                        <p:tgtEl>
                                          <p:spTgt spid="19458"/>
                                        </p:tgtEl>
                                        <p:attrNameLst>
                                          <p:attrName>ppt_x</p:attrName>
                                        </p:attrNameLst>
                                      </p:cBhvr>
                                      <p:to>
                                        <p:strVal val="(0.5)"/>
                                      </p:to>
                                    </p:set>
                                    <p:anim from="(0.5)" to="(#ppt_x)" calcmode="lin" valueType="num">
                                      <p:cBhvr>
                                        <p:cTn id="11" dur="1230" accel="100000" fill="hold">
                                          <p:stCondLst>
                                            <p:cond delay="770"/>
                                          </p:stCondLst>
                                        </p:cTn>
                                        <p:tgtEl>
                                          <p:spTgt spid="19458"/>
                                        </p:tgtEl>
                                        <p:attrNameLst>
                                          <p:attrName>ppt_x</p:attrName>
                                        </p:attrNameLst>
                                      </p:cBhvr>
                                    </p:anim>
                                    <p:set>
                                      <p:cBhvr>
                                        <p:cTn id="12" dur="770" fill="hold"/>
                                        <p:tgtEl>
                                          <p:spTgt spid="19458"/>
                                        </p:tgtEl>
                                        <p:attrNameLst>
                                          <p:attrName>ppt_y</p:attrName>
                                        </p:attrNameLst>
                                      </p:cBhvr>
                                      <p:to>
                                        <p:strVal val="(#ppt_y+0.4)"/>
                                      </p:to>
                                    </p:set>
                                    <p:anim from="(#ppt_y+0.4)" to="(#ppt_y)" calcmode="lin" valueType="num">
                                      <p:cBhvr>
                                        <p:cTn id="13" dur="1230" accel="100000" fill="hold">
                                          <p:stCondLst>
                                            <p:cond delay="770"/>
                                          </p:stCondLst>
                                        </p:cTn>
                                        <p:tgtEl>
                                          <p:spTgt spid="1945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fade">
                                      <p:cBhvr>
                                        <p:cTn id="18" dur="770" decel="100000"/>
                                        <p:tgtEl>
                                          <p:spTgt spid="19460"/>
                                        </p:tgtEl>
                                      </p:cBhvr>
                                    </p:animEffect>
                                    <p:animScale>
                                      <p:cBhvr>
                                        <p:cTn id="19" dur="770" decel="100000"/>
                                        <p:tgtEl>
                                          <p:spTgt spid="19460"/>
                                        </p:tgtEl>
                                      </p:cBhvr>
                                      <p:from x="10000" y="10000"/>
                                      <p:to x="200000" y="450000"/>
                                    </p:animScale>
                                    <p:animScale>
                                      <p:cBhvr>
                                        <p:cTn id="20" dur="1230" accel="100000" fill="hold">
                                          <p:stCondLst>
                                            <p:cond delay="770"/>
                                          </p:stCondLst>
                                        </p:cTn>
                                        <p:tgtEl>
                                          <p:spTgt spid="19460"/>
                                        </p:tgtEl>
                                      </p:cBhvr>
                                      <p:from x="200000" y="450000"/>
                                      <p:to x="100000" y="100000"/>
                                    </p:animScale>
                                    <p:set>
                                      <p:cBhvr>
                                        <p:cTn id="21" dur="770" fill="hold"/>
                                        <p:tgtEl>
                                          <p:spTgt spid="19460"/>
                                        </p:tgtEl>
                                        <p:attrNameLst>
                                          <p:attrName>ppt_x</p:attrName>
                                        </p:attrNameLst>
                                      </p:cBhvr>
                                      <p:to>
                                        <p:strVal val="(0.5)"/>
                                      </p:to>
                                    </p:set>
                                    <p:anim from="(0.5)" to="(#ppt_x)" calcmode="lin" valueType="num">
                                      <p:cBhvr>
                                        <p:cTn id="22" dur="1230" accel="100000" fill="hold">
                                          <p:stCondLst>
                                            <p:cond delay="770"/>
                                          </p:stCondLst>
                                        </p:cTn>
                                        <p:tgtEl>
                                          <p:spTgt spid="19460"/>
                                        </p:tgtEl>
                                        <p:attrNameLst>
                                          <p:attrName>ppt_x</p:attrName>
                                        </p:attrNameLst>
                                      </p:cBhvr>
                                    </p:anim>
                                    <p:set>
                                      <p:cBhvr>
                                        <p:cTn id="23" dur="770" fill="hold"/>
                                        <p:tgtEl>
                                          <p:spTgt spid="19460"/>
                                        </p:tgtEl>
                                        <p:attrNameLst>
                                          <p:attrName>ppt_y</p:attrName>
                                        </p:attrNameLst>
                                      </p:cBhvr>
                                      <p:to>
                                        <p:strVal val="(#ppt_y+0.4)"/>
                                      </p:to>
                                    </p:set>
                                    <p:anim from="(#ppt_y+0.4)" to="(#ppt_y)" calcmode="lin" valueType="num">
                                      <p:cBhvr>
                                        <p:cTn id="24" dur="1230" accel="100000" fill="hold">
                                          <p:stCondLst>
                                            <p:cond delay="770"/>
                                          </p:stCondLst>
                                        </p:cTn>
                                        <p:tgtEl>
                                          <p:spTgt spid="19460"/>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9461"/>
                                        </p:tgtEl>
                                        <p:attrNameLst>
                                          <p:attrName>style.visibility</p:attrName>
                                        </p:attrNameLst>
                                      </p:cBhvr>
                                      <p:to>
                                        <p:strVal val="visible"/>
                                      </p:to>
                                    </p:set>
                                    <p:animEffect transition="in" filter="fade">
                                      <p:cBhvr>
                                        <p:cTn id="29" dur="770" decel="100000"/>
                                        <p:tgtEl>
                                          <p:spTgt spid="19461"/>
                                        </p:tgtEl>
                                      </p:cBhvr>
                                    </p:animEffect>
                                    <p:animScale>
                                      <p:cBhvr>
                                        <p:cTn id="30" dur="770" decel="100000"/>
                                        <p:tgtEl>
                                          <p:spTgt spid="19461"/>
                                        </p:tgtEl>
                                      </p:cBhvr>
                                      <p:from x="10000" y="10000"/>
                                      <p:to x="200000" y="450000"/>
                                    </p:animScale>
                                    <p:animScale>
                                      <p:cBhvr>
                                        <p:cTn id="31" dur="1230" accel="100000" fill="hold">
                                          <p:stCondLst>
                                            <p:cond delay="770"/>
                                          </p:stCondLst>
                                        </p:cTn>
                                        <p:tgtEl>
                                          <p:spTgt spid="19461"/>
                                        </p:tgtEl>
                                      </p:cBhvr>
                                      <p:from x="200000" y="450000"/>
                                      <p:to x="100000" y="100000"/>
                                    </p:animScale>
                                    <p:set>
                                      <p:cBhvr>
                                        <p:cTn id="32" dur="770" fill="hold"/>
                                        <p:tgtEl>
                                          <p:spTgt spid="19461"/>
                                        </p:tgtEl>
                                        <p:attrNameLst>
                                          <p:attrName>ppt_x</p:attrName>
                                        </p:attrNameLst>
                                      </p:cBhvr>
                                      <p:to>
                                        <p:strVal val="(0.5)"/>
                                      </p:to>
                                    </p:set>
                                    <p:anim from="(0.5)" to="(#ppt_x)" calcmode="lin" valueType="num">
                                      <p:cBhvr>
                                        <p:cTn id="33" dur="1230" accel="100000" fill="hold">
                                          <p:stCondLst>
                                            <p:cond delay="770"/>
                                          </p:stCondLst>
                                        </p:cTn>
                                        <p:tgtEl>
                                          <p:spTgt spid="19461"/>
                                        </p:tgtEl>
                                        <p:attrNameLst>
                                          <p:attrName>ppt_x</p:attrName>
                                        </p:attrNameLst>
                                      </p:cBhvr>
                                    </p:anim>
                                    <p:set>
                                      <p:cBhvr>
                                        <p:cTn id="34" dur="770" fill="hold"/>
                                        <p:tgtEl>
                                          <p:spTgt spid="19461"/>
                                        </p:tgtEl>
                                        <p:attrNameLst>
                                          <p:attrName>ppt_y</p:attrName>
                                        </p:attrNameLst>
                                      </p:cBhvr>
                                      <p:to>
                                        <p:strVal val="(#ppt_y+0.4)"/>
                                      </p:to>
                                    </p:set>
                                    <p:anim from="(#ppt_y+0.4)" to="(#ppt_y)" calcmode="lin" valueType="num">
                                      <p:cBhvr>
                                        <p:cTn id="35" dur="1230" accel="100000" fill="hold">
                                          <p:stCondLst>
                                            <p:cond delay="770"/>
                                          </p:stCondLst>
                                        </p:cTn>
                                        <p:tgtEl>
                                          <p:spTgt spid="194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D55E40E-648A-4A72-8BC4-E9785F3A68A5}" type="slidenum">
              <a:rPr lang="it-IT" altLang="it-IT" sz="1400" b="1" smtClean="0"/>
              <a:pPr>
                <a:spcBef>
                  <a:spcPct val="0"/>
                </a:spcBef>
                <a:buFontTx/>
                <a:buNone/>
              </a:pPr>
              <a:t>182</a:t>
            </a:fld>
            <a:endParaRPr lang="it-IT" altLang="it-IT" sz="1400" b="1" smtClean="0"/>
          </a:p>
        </p:txBody>
      </p:sp>
      <p:pic>
        <p:nvPicPr>
          <p:cNvPr id="304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68413"/>
            <a:ext cx="568801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2636838"/>
            <a:ext cx="38258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0E69C2E-E769-428D-BE9E-E5339B0B7477}" type="slidenum">
              <a:rPr lang="it-IT" altLang="it-IT" sz="1400" b="1" smtClean="0"/>
              <a:pPr>
                <a:spcBef>
                  <a:spcPct val="0"/>
                </a:spcBef>
                <a:buFontTx/>
                <a:buNone/>
              </a:pPr>
              <a:t>183</a:t>
            </a:fld>
            <a:endParaRPr lang="it-IT" altLang="it-IT" sz="1400" b="1" smtClean="0"/>
          </a:p>
        </p:txBody>
      </p:sp>
      <p:pic>
        <p:nvPicPr>
          <p:cNvPr id="305155" name="Picture 2" descr="http://upload.wikimedia.org/wikipedia/commons/0/04/Kluft-photo-Carrizo-Plain-Nov-2007-Img_03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3673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4" descr="http://geology.com/articles/images/san-andreas-fault-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484313"/>
            <a:ext cx="4505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6" descr="http://geomaps.wr.usgs.gov/archive/socal/geology/geologic_history/images/figure1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73463"/>
            <a:ext cx="230346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19ED1B4-F19E-42DB-9FFD-FD86AF2D8D96}" type="slidenum">
              <a:rPr lang="it-IT" altLang="it-IT" sz="1400" b="1" smtClean="0"/>
              <a:pPr>
                <a:spcBef>
                  <a:spcPct val="0"/>
                </a:spcBef>
                <a:buFontTx/>
                <a:buNone/>
              </a:pPr>
              <a:t>184</a:t>
            </a:fld>
            <a:endParaRPr lang="it-IT" altLang="it-IT" sz="1400" b="1" smtClean="0"/>
          </a:p>
        </p:txBody>
      </p:sp>
      <p:pic>
        <p:nvPicPr>
          <p:cNvPr id="306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7057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020A3AF-206D-4DCF-B337-6156F07B9AD7}" type="slidenum">
              <a:rPr lang="it-IT" altLang="it-IT" sz="1400" b="1" smtClean="0"/>
              <a:pPr>
                <a:spcBef>
                  <a:spcPct val="0"/>
                </a:spcBef>
                <a:buFontTx/>
                <a:buNone/>
              </a:pPr>
              <a:t>185</a:t>
            </a:fld>
            <a:endParaRPr lang="it-IT" altLang="it-IT" sz="1400" b="1" smtClean="0"/>
          </a:p>
        </p:txBody>
      </p:sp>
      <p:pic>
        <p:nvPicPr>
          <p:cNvPr id="307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341438"/>
            <a:ext cx="4752975"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4B71A2-9C80-494D-8F76-84BD840AEDD3}" type="slidenum">
              <a:rPr lang="it-IT" altLang="it-IT" sz="1400" b="1" smtClean="0"/>
              <a:pPr>
                <a:spcBef>
                  <a:spcPct val="0"/>
                </a:spcBef>
                <a:buFontTx/>
                <a:buNone/>
              </a:pPr>
              <a:t>186</a:t>
            </a:fld>
            <a:endParaRPr lang="it-IT" altLang="it-IT" sz="1400" b="1" smtClean="0"/>
          </a:p>
        </p:txBody>
      </p:sp>
      <p:sp>
        <p:nvSpPr>
          <p:cNvPr id="308227" name="TextBox 3"/>
          <p:cNvSpPr txBox="1">
            <a:spLocks noChangeArrowheads="1"/>
          </p:cNvSpPr>
          <p:nvPr/>
        </p:nvSpPr>
        <p:spPr bwMode="auto">
          <a:xfrm>
            <a:off x="3403600" y="906463"/>
            <a:ext cx="2046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TRIPLE JUNCTION</a:t>
            </a:r>
          </a:p>
        </p:txBody>
      </p:sp>
      <p:sp>
        <p:nvSpPr>
          <p:cNvPr id="308228" name="Rectangle 4"/>
          <p:cNvSpPr>
            <a:spLocks noChangeArrowheads="1"/>
          </p:cNvSpPr>
          <p:nvPr/>
        </p:nvSpPr>
        <p:spPr bwMode="auto">
          <a:xfrm>
            <a:off x="338138" y="1279525"/>
            <a:ext cx="8407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A special type of plate boundary where three plates meet at a single point.</a:t>
            </a:r>
            <a:r>
              <a:rPr lang="it-IT" altLang="zh-CN" sz="1800" b="0">
                <a:latin typeface="Calibri" panose="020F0502020204030204" pitchFamily="34" charset="0"/>
                <a:ea typeface="Droid Sans Fallback" charset="-128"/>
                <a:cs typeface="Times New Roman" panose="02020603050405020304" pitchFamily="18" charset="0"/>
              </a:rPr>
              <a:t> </a:t>
            </a:r>
            <a:r>
              <a:rPr lang="en-US" altLang="zh-CN" sz="1800" b="0">
                <a:latin typeface="Calibri" panose="020F0502020204030204" pitchFamily="34" charset="0"/>
                <a:ea typeface="Droid Sans Fallback" charset="-128"/>
                <a:cs typeface="Times New Roman" panose="02020603050405020304" pitchFamily="18" charset="0"/>
              </a:rPr>
              <a:t>There are three types of plate boundaries:</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 Ridge (R)</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 Transform fault (F)</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 Subduction zone or trench (T)</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eaLnBrk="1" hangingPunct="1">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A triple junction is said to be ‘</a:t>
            </a:r>
            <a:r>
              <a:rPr lang="en-US" altLang="zh-CN" sz="1800" b="0">
                <a:solidFill>
                  <a:srgbClr val="FF0000"/>
                </a:solidFill>
                <a:latin typeface="Calibri" panose="020F0502020204030204" pitchFamily="34" charset="0"/>
                <a:ea typeface="Droid Sans Fallback" charset="-128"/>
                <a:cs typeface="Times New Roman" panose="02020603050405020304" pitchFamily="18" charset="0"/>
              </a:rPr>
              <a:t>stable</a:t>
            </a:r>
            <a:r>
              <a:rPr lang="en-US" altLang="zh-CN" sz="1800" b="0">
                <a:latin typeface="Calibri" panose="020F0502020204030204" pitchFamily="34" charset="0"/>
                <a:ea typeface="Droid Sans Fallback" charset="-128"/>
                <a:cs typeface="Times New Roman" panose="02020603050405020304" pitchFamily="18" charset="0"/>
              </a:rPr>
              <a:t>’ when the relative motions of the three plates and the azimuth of their boundaries are such that the configuration of the junction does not change with time.  An ‘</a:t>
            </a:r>
            <a:r>
              <a:rPr lang="en-US" altLang="zh-CN" sz="1800" b="0">
                <a:solidFill>
                  <a:srgbClr val="FF0000"/>
                </a:solidFill>
                <a:latin typeface="Calibri" panose="020F0502020204030204" pitchFamily="34" charset="0"/>
                <a:ea typeface="Droid Sans Fallback" charset="-128"/>
                <a:cs typeface="Times New Roman" panose="02020603050405020304" pitchFamily="18" charset="0"/>
              </a:rPr>
              <a:t>unstable</a:t>
            </a:r>
            <a:r>
              <a:rPr lang="en-US" altLang="zh-CN" sz="1800" b="0">
                <a:latin typeface="Calibri" panose="020F0502020204030204" pitchFamily="34" charset="0"/>
                <a:ea typeface="Droid Sans Fallback" charset="-128"/>
                <a:cs typeface="Times New Roman" panose="02020603050405020304" pitchFamily="18" charset="0"/>
              </a:rPr>
              <a:t>’ triple junction exists only momentarily before evolving to a different geometry.  If four or more plates meet at one point, the configuration is always unstable, and the system will evolve into two or more triple junctions.</a:t>
            </a:r>
            <a:r>
              <a:rPr lang="en-US" altLang="it-IT" sz="1800" b="0">
                <a:latin typeface="Calibri" panose="020F0502020204030204" pitchFamily="34" charset="0"/>
                <a:ea typeface="Droid Sans Fallback" charset="-128"/>
                <a:cs typeface="Times New Roman" panose="02020603050405020304" pitchFamily="18" charset="0"/>
              </a:rPr>
              <a:t> </a:t>
            </a:r>
          </a:p>
          <a:p>
            <a:pPr algn="just" eaLnBrk="1" hangingPunct="1">
              <a:spcBef>
                <a:spcPct val="0"/>
              </a:spcBef>
              <a:buFontTx/>
              <a:buNone/>
            </a:pPr>
            <a:r>
              <a:rPr lang="en-US" altLang="it-IT" sz="1800" b="0">
                <a:latin typeface="Calibri" panose="020F0502020204030204" pitchFamily="34" charset="0"/>
                <a:ea typeface="Droid Sans Fallback" charset="-128"/>
                <a:cs typeface="Times New Roman" panose="02020603050405020304" pitchFamily="18" charset="0"/>
              </a:rPr>
              <a:t>To find the velocity of a triple junction enough to recognize that it remains simultaneously on all three plate margins. Therefore its velocity is given by the point of intersection of the three straight lines (lines) speed relative to the three margins.</a:t>
            </a:r>
            <a:endParaRPr lang="it-IT" altLang="it-IT" sz="1800" b="0">
              <a:latin typeface="Calibri" panose="020F0502020204030204" pitchFamily="34" charset="0"/>
              <a:ea typeface="Droid Sans Fallback" charset="-128"/>
              <a:cs typeface="Times New Roman" panose="02020603050405020304" pitchFamily="18" charset="0"/>
            </a:endParaRPr>
          </a:p>
          <a:p>
            <a:pPr algn="just" eaLnBrk="1" hangingPunct="1">
              <a:spcBef>
                <a:spcPct val="0"/>
              </a:spcBef>
              <a:buFontTx/>
              <a:buNone/>
            </a:pPr>
            <a:r>
              <a:rPr lang="en-US" altLang="it-IT" sz="1800" b="0">
                <a:latin typeface="Calibri" panose="020F0502020204030204" pitchFamily="34" charset="0"/>
                <a:ea typeface="Droid Sans Fallback" charset="-128"/>
                <a:cs typeface="Times New Roman" panose="02020603050405020304" pitchFamily="18" charset="0"/>
              </a:rPr>
              <a:t>If the three velocity lines do not intersect the speed of the triple junction it is not defined and is a triple junction unstable</a:t>
            </a:r>
            <a:endParaRPr lang="it-IT" altLang="it-IT" sz="1800" b="0">
              <a:latin typeface="Calibri" panose="020F0502020204030204" pitchFamily="34" charset="0"/>
              <a:ea typeface="Droid Sans Fallback" charset="-128"/>
              <a:cs typeface="Times New Roman" panose="02020603050405020304" pitchFamily="18" charset="0"/>
            </a:endParaRPr>
          </a:p>
          <a:p>
            <a:pPr algn="just" eaLnBrk="1" hangingPunct="1">
              <a:spcBef>
                <a:spcPct val="0"/>
              </a:spcBef>
              <a:buFontTx/>
              <a:buNone/>
            </a:pPr>
            <a:r>
              <a:rPr lang="en-US" altLang="it-IT" sz="1800" b="0">
                <a:latin typeface="Calibri" panose="020F0502020204030204" pitchFamily="34" charset="0"/>
                <a:ea typeface="Droid Sans Fallback" charset="-128"/>
                <a:cs typeface="Times New Roman" panose="02020603050405020304" pitchFamily="18" charset="0"/>
              </a:rPr>
              <a:t> </a:t>
            </a:r>
            <a:endParaRPr lang="it-IT" altLang="it-IT" sz="1800" b="0">
              <a:latin typeface="Calibri" panose="020F0502020204030204" pitchFamily="34" charset="0"/>
              <a:ea typeface="Droid Sans Fallback" charset="-128"/>
              <a:cs typeface="Times New Roman" panose="02020603050405020304" pitchFamily="18" charset="0"/>
            </a:endParaRPr>
          </a:p>
          <a:p>
            <a:pPr algn="just">
              <a:spcBef>
                <a:spcPct val="0"/>
              </a:spcBef>
              <a:buFontTx/>
              <a:buNone/>
            </a:pPr>
            <a:endParaRPr lang="en-US" altLang="zh-CN" sz="1800" b="0">
              <a:latin typeface="Calibri" panose="020F0502020204030204" pitchFamily="34"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51B7DFE-0162-4C15-BF8C-B323E316922D}" type="slidenum">
              <a:rPr lang="it-IT" altLang="it-IT" sz="1400" b="1" smtClean="0"/>
              <a:pPr>
                <a:spcBef>
                  <a:spcPct val="0"/>
                </a:spcBef>
                <a:buFontTx/>
                <a:buNone/>
              </a:pPr>
              <a:t>187</a:t>
            </a:fld>
            <a:endParaRPr lang="it-IT" altLang="it-IT" sz="1400" b="1" smtClean="0"/>
          </a:p>
        </p:txBody>
      </p:sp>
      <p:sp>
        <p:nvSpPr>
          <p:cNvPr id="309251" name="Rectangle 4"/>
          <p:cNvSpPr>
            <a:spLocks noChangeArrowheads="1"/>
          </p:cNvSpPr>
          <p:nvPr/>
        </p:nvSpPr>
        <p:spPr bwMode="auto">
          <a:xfrm>
            <a:off x="3778250" y="950913"/>
            <a:ext cx="158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latin typeface="Calibri" panose="020F0502020204030204" pitchFamily="34" charset="0"/>
                <a:ea typeface="Droid Sans Fallback" charset="-128"/>
                <a:cs typeface="Times New Roman" panose="02020603050405020304" pitchFamily="18" charset="0"/>
              </a:rPr>
              <a:t>Velocity lines</a:t>
            </a:r>
          </a:p>
        </p:txBody>
      </p:sp>
      <p:sp>
        <p:nvSpPr>
          <p:cNvPr id="309252" name="Rectangle 5"/>
          <p:cNvSpPr>
            <a:spLocks noChangeArrowheads="1"/>
          </p:cNvSpPr>
          <p:nvPr/>
        </p:nvSpPr>
        <p:spPr bwMode="auto">
          <a:xfrm>
            <a:off x="0" y="1357313"/>
            <a:ext cx="3649663"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For a subduction zone the velocity line is parallel to trench and it moves with the overriding plate</a:t>
            </a:r>
            <a:r>
              <a:rPr lang="en-US" altLang="zh-CN" sz="1200">
                <a:ea typeface="Droid Sans Fallback" charset="-128"/>
                <a:cs typeface="Times New Roman" panose="02020603050405020304" pitchFamily="18" charset="0"/>
              </a:rPr>
              <a:t>.</a:t>
            </a:r>
            <a:endParaRPr lang="it-IT" altLang="zh-CN" sz="600">
              <a:ea typeface="Droid Sans Fallback" charset="-128"/>
              <a:cs typeface="Times New Roman" panose="02020603050405020304" pitchFamily="18" charset="0"/>
            </a:endParaRPr>
          </a:p>
          <a:p>
            <a:pPr>
              <a:spcBef>
                <a:spcPct val="0"/>
              </a:spcBef>
              <a:buFontTx/>
              <a:buNone/>
            </a:pPr>
            <a:endParaRPr lang="it-IT" altLang="zh-CN" sz="2000">
              <a:ea typeface="Droid Sans Fallback" charset="-128"/>
              <a:cs typeface="Times New Roman" panose="02020603050405020304" pitchFamily="18" charset="0"/>
            </a:endParaRPr>
          </a:p>
        </p:txBody>
      </p:sp>
      <p:pic>
        <p:nvPicPr>
          <p:cNvPr id="309253" name="Picture 5" descr="C:\Users\Antonella\Desktop\Lezioni Fisica Terrestre\2015-2016\immagini da slide\Pic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1088" y="1387475"/>
            <a:ext cx="31543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4" name="Rectangle 6"/>
          <p:cNvSpPr>
            <a:spLocks noChangeArrowheads="1"/>
          </p:cNvSpPr>
          <p:nvPr/>
        </p:nvSpPr>
        <p:spPr bwMode="auto">
          <a:xfrm>
            <a:off x="0" y="3117850"/>
            <a:ext cx="39703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For a transform fault the velocity line is parallel to the fault and it passes both for A and B </a:t>
            </a:r>
            <a:endParaRPr lang="it-IT" altLang="zh-CN" sz="1800" b="0">
              <a:latin typeface="Calibri" panose="020F0502020204030204" pitchFamily="34" charset="0"/>
              <a:ea typeface="Droid Sans Fallback" charset="-128"/>
              <a:cs typeface="Times New Roman" panose="02020603050405020304" pitchFamily="18" charset="0"/>
            </a:endParaRPr>
          </a:p>
          <a:p>
            <a:pPr>
              <a:spcBef>
                <a:spcPct val="0"/>
              </a:spcBef>
              <a:buFontTx/>
              <a:buNone/>
            </a:pPr>
            <a:endParaRPr lang="it-IT" altLang="zh-CN" sz="2000">
              <a:ea typeface="Droid Sans Fallback" charset="-128"/>
              <a:cs typeface="Times New Roman" panose="02020603050405020304" pitchFamily="18" charset="0"/>
            </a:endParaRPr>
          </a:p>
        </p:txBody>
      </p:sp>
      <p:pic>
        <p:nvPicPr>
          <p:cNvPr id="309255" name="Picture 7" descr="C:\Users\Antonella\Desktop\Lezioni Fisica Terrestre\2015-2016\immagini da slide\Picture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763" y="2954338"/>
            <a:ext cx="3054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6" name="Rectangle 7"/>
          <p:cNvSpPr>
            <a:spLocks noChangeArrowheads="1"/>
          </p:cNvSpPr>
          <p:nvPr/>
        </p:nvSpPr>
        <p:spPr bwMode="auto">
          <a:xfrm>
            <a:off x="0" y="4864100"/>
            <a:ext cx="45545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For a ridge, the velocity line is parallel to it, and if the expansion is symmetric, is perpendicular and is its bisection the segment AB which represents the relative velocity both of A and B </a:t>
            </a:r>
            <a:endParaRPr lang="it-IT" altLang="zh-CN" sz="1800" b="0">
              <a:latin typeface="Calibri" panose="020F0502020204030204" pitchFamily="34" charset="0"/>
              <a:ea typeface="Droid Sans Fallback" charset="-128"/>
              <a:cs typeface="Times New Roman" panose="02020603050405020304" pitchFamily="18" charset="0"/>
            </a:endParaRPr>
          </a:p>
          <a:p>
            <a:pPr>
              <a:spcBef>
                <a:spcPct val="0"/>
              </a:spcBef>
              <a:buFontTx/>
              <a:buNone/>
            </a:pPr>
            <a:endParaRPr lang="it-IT" altLang="zh-CN" sz="2000">
              <a:ea typeface="Droid Sans Fallback" charset="-128"/>
              <a:cs typeface="Times New Roman" panose="02020603050405020304" pitchFamily="18" charset="0"/>
            </a:endParaRPr>
          </a:p>
        </p:txBody>
      </p:sp>
      <p:pic>
        <p:nvPicPr>
          <p:cNvPr id="309257" name="Picture 9" descr="C:\Users\Antonella\Desktop\Lezioni Fisica Terrestre\2015-2016\immagini da slide\Picture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4630738"/>
            <a:ext cx="30543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76A5774-9114-425F-9AF0-EC88AAF5D2D8}" type="slidenum">
              <a:rPr lang="it-IT" altLang="it-IT" sz="1400" b="1" smtClean="0"/>
              <a:pPr>
                <a:spcBef>
                  <a:spcPct val="0"/>
                </a:spcBef>
                <a:buFontTx/>
                <a:buNone/>
              </a:pPr>
              <a:t>188</a:t>
            </a:fld>
            <a:endParaRPr lang="it-IT" altLang="it-IT" sz="1400" b="1" smtClean="0"/>
          </a:p>
        </p:txBody>
      </p:sp>
      <p:pic>
        <p:nvPicPr>
          <p:cNvPr id="310275" name="Picture 3" descr="C:\Users\Antonella\Desktop\Lezioni Fisica Terrestre\2015-2016\immagini da slide\Pictur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468438"/>
            <a:ext cx="33655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Rectangle 4"/>
          <p:cNvSpPr>
            <a:spLocks noChangeArrowheads="1"/>
          </p:cNvSpPr>
          <p:nvPr/>
        </p:nvSpPr>
        <p:spPr bwMode="auto">
          <a:xfrm>
            <a:off x="3971925" y="949325"/>
            <a:ext cx="1200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b="0">
                <a:latin typeface="Calibri" panose="020F0502020204030204" pitchFamily="34" charset="0"/>
                <a:ea typeface="Droid Sans Fallback" charset="-128"/>
                <a:cs typeface="Times New Roman" panose="02020603050405020304" pitchFamily="18" charset="0"/>
              </a:rPr>
              <a:t>EXAMPLE</a:t>
            </a:r>
          </a:p>
        </p:txBody>
      </p:sp>
      <p:sp>
        <p:nvSpPr>
          <p:cNvPr id="310277" name="Rectangle 5"/>
          <p:cNvSpPr>
            <a:spLocks noChangeArrowheads="1"/>
          </p:cNvSpPr>
          <p:nvPr/>
        </p:nvSpPr>
        <p:spPr bwMode="auto">
          <a:xfrm>
            <a:off x="3878263" y="1579563"/>
            <a:ext cx="45116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RIDGE – RIDGE – RIDGE is always stable (the bisectors perpendicular to the side of the triangle </a:t>
            </a:r>
            <a:r>
              <a:rPr lang="en-US" altLang="it-IT" sz="1800" b="0">
                <a:latin typeface="Calibri" panose="020F0502020204030204" pitchFamily="34" charset="0"/>
                <a:ea typeface="Droid Sans Fallback" charset="-128"/>
                <a:cs typeface="Times New Roman" panose="02020603050405020304" pitchFamily="18" charset="0"/>
              </a:rPr>
              <a:t>always intersect at a point).</a:t>
            </a:r>
            <a:endParaRPr lang="en-US" altLang="zh-CN" sz="1800" b="0">
              <a:latin typeface="Calibri" panose="020F0502020204030204" pitchFamily="34" charset="0"/>
              <a:ea typeface="Droid Sans Fallback" charset="-128"/>
              <a:cs typeface="Times New Roman" panose="02020603050405020304" pitchFamily="18" charset="0"/>
            </a:endParaRPr>
          </a:p>
        </p:txBody>
      </p:sp>
      <p:sp>
        <p:nvSpPr>
          <p:cNvPr id="310278" name="Rectangle 6"/>
          <p:cNvSpPr>
            <a:spLocks noChangeArrowheads="1"/>
          </p:cNvSpPr>
          <p:nvPr/>
        </p:nvSpPr>
        <p:spPr bwMode="auto">
          <a:xfrm>
            <a:off x="627063" y="3695700"/>
            <a:ext cx="40798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Transform transform transform is always unstable (sides of the triangle never intersect in a point). </a:t>
            </a:r>
          </a:p>
        </p:txBody>
      </p:sp>
      <p:pic>
        <p:nvPicPr>
          <p:cNvPr id="3102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3500438"/>
            <a:ext cx="367665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0" name="Picture 8" descr="C:\Users\Antonella\Desktop\Lezioni Fisica Terrestre\2015-2016\immagini da slide\Picture1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5048250"/>
            <a:ext cx="37147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81" name="Rectangle 7"/>
          <p:cNvSpPr>
            <a:spLocks noChangeArrowheads="1"/>
          </p:cNvSpPr>
          <p:nvPr/>
        </p:nvSpPr>
        <p:spPr bwMode="auto">
          <a:xfrm>
            <a:off x="4056063" y="5543550"/>
            <a:ext cx="4808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charset="-128"/>
                <a:cs typeface="Times New Roman" panose="02020603050405020304" pitchFamily="18" charset="0"/>
              </a:rPr>
              <a:t>Ridge trench trasform is stable only if ab passes for c or if ac coincide with bc</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01EDBC-849C-452E-91B4-08D981272054}" type="slidenum">
              <a:rPr lang="it-IT" altLang="it-IT" sz="1400" b="1" smtClean="0"/>
              <a:pPr>
                <a:spcBef>
                  <a:spcPct val="0"/>
                </a:spcBef>
                <a:buFontTx/>
                <a:buNone/>
              </a:pPr>
              <a:t>189</a:t>
            </a:fld>
            <a:endParaRPr lang="it-IT" altLang="it-IT" sz="1400" b="1" smtClean="0"/>
          </a:p>
        </p:txBody>
      </p:sp>
      <p:sp>
        <p:nvSpPr>
          <p:cNvPr id="311299" name="TextBox 4"/>
          <p:cNvSpPr txBox="1">
            <a:spLocks noChangeArrowheads="1"/>
          </p:cNvSpPr>
          <p:nvPr/>
        </p:nvSpPr>
        <p:spPr bwMode="auto">
          <a:xfrm>
            <a:off x="0" y="110013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Trench-trasform-traform is stable because ab and ac pass to A and also bc (that have to pass for C) pass for A. </a:t>
            </a:r>
            <a:r>
              <a:rPr lang="en-US" altLang="it-IT" sz="1800" b="0">
                <a:latin typeface="Calibri" panose="020F0502020204030204" pitchFamily="34" charset="0"/>
              </a:rPr>
              <a:t>Therefore, such junction is stable if the trench have the same direction of one of the transforms.</a:t>
            </a:r>
            <a:endParaRPr lang="it-IT" altLang="it-IT" sz="1800" b="0">
              <a:latin typeface="Calibri" panose="020F0502020204030204" pitchFamily="34" charset="0"/>
            </a:endParaRPr>
          </a:p>
        </p:txBody>
      </p:sp>
      <p:pic>
        <p:nvPicPr>
          <p:cNvPr id="311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650" y="1106488"/>
            <a:ext cx="385921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1" name="TextBox 6"/>
          <p:cNvSpPr txBox="1">
            <a:spLocks noChangeArrowheads="1"/>
          </p:cNvSpPr>
          <p:nvPr/>
        </p:nvSpPr>
        <p:spPr bwMode="auto">
          <a:xfrm flipH="1">
            <a:off x="304800" y="4233863"/>
            <a:ext cx="3708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If the trench has not the same direction of one of the trasforms, the triple junction is always unstable.</a:t>
            </a:r>
          </a:p>
        </p:txBody>
      </p:sp>
      <p:pic>
        <p:nvPicPr>
          <p:cNvPr id="3113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3654425"/>
            <a:ext cx="42005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685800" y="9112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Paleomagnetism</a:t>
            </a:r>
          </a:p>
        </p:txBody>
      </p:sp>
      <p:pic>
        <p:nvPicPr>
          <p:cNvPr id="286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3638550"/>
            <a:ext cx="36210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0" y="3382963"/>
            <a:ext cx="2589213"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2"/>
          <p:cNvSpPr>
            <a:spLocks noGrp="1" noChangeArrowheads="1"/>
          </p:cNvSpPr>
          <p:nvPr>
            <p:ph type="body" sz="half" idx="1"/>
          </p:nvPr>
        </p:nvSpPr>
        <p:spPr>
          <a:xfrm>
            <a:off x="685800" y="1717675"/>
            <a:ext cx="7546975" cy="1808163"/>
          </a:xfrm>
          <a:noFill/>
        </p:spPr>
        <p:txBody>
          <a:bodyPr lIns="63500" tIns="25400" rIns="63500" bIns="25400">
            <a:spAutoFit/>
          </a:bodyPr>
          <a:lstStyle/>
          <a:p>
            <a:pPr marL="0" indent="0" eaLnBrk="1" hangingPunct="1">
              <a:lnSpc>
                <a:spcPct val="95000"/>
              </a:lnSpc>
              <a:spcBef>
                <a:spcPct val="48000"/>
              </a:spcBef>
              <a:buFontTx/>
              <a:buNone/>
            </a:pPr>
            <a:r>
              <a:rPr lang="en-US" altLang="it-IT" sz="2000" smtClean="0">
                <a:latin typeface="Calibri" panose="020F0502020204030204" pitchFamily="34" charset="0"/>
              </a:rPr>
              <a:t>Like tiny compass needles, these magnetic minerals align themselves parallel to the lines of force of the Earth’s magnetic field</a:t>
            </a:r>
          </a:p>
          <a:p>
            <a:pPr marL="0" indent="0" eaLnBrk="1" hangingPunct="1">
              <a:lnSpc>
                <a:spcPct val="95000"/>
              </a:lnSpc>
              <a:spcBef>
                <a:spcPct val="48000"/>
              </a:spcBef>
              <a:buFontTx/>
              <a:buNone/>
            </a:pPr>
            <a:r>
              <a:rPr lang="en-US" altLang="it-IT" sz="2000" smtClean="0">
                <a:latin typeface="Calibri" panose="020F0502020204030204" pitchFamily="34" charset="0"/>
              </a:rPr>
              <a:t>This remnant magnetism, which is also called paleomagnetism, points to the north pole like a sign post</a:t>
            </a:r>
          </a:p>
          <a:p>
            <a:pPr marL="0" indent="0" algn="ctr" eaLnBrk="1" hangingPunct="1">
              <a:lnSpc>
                <a:spcPct val="95000"/>
              </a:lnSpc>
              <a:spcBef>
                <a:spcPct val="48000"/>
              </a:spcBef>
              <a:buFontTx/>
              <a:buNone/>
            </a:pPr>
            <a:r>
              <a:rPr lang="en-US" altLang="it-IT" sz="2000" smtClean="0">
                <a:latin typeface="Calibri" panose="020F0502020204030204" pitchFamily="34" charset="0"/>
              </a:rPr>
              <a:t>But...</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B13CC8-90D1-4BD0-9ECA-3FCC50725AE8}" type="slidenum">
              <a:rPr lang="it-IT" altLang="it-IT" sz="1400" b="1" smtClean="0"/>
              <a:pPr>
                <a:spcBef>
                  <a:spcPct val="0"/>
                </a:spcBef>
                <a:buFontTx/>
                <a:buNone/>
              </a:pPr>
              <a:t>190</a:t>
            </a:fld>
            <a:endParaRPr lang="it-IT" altLang="it-IT" sz="1400" b="1" smtClean="0"/>
          </a:p>
        </p:txBody>
      </p:sp>
      <p:sp>
        <p:nvSpPr>
          <p:cNvPr id="312323" name="TextBox 3"/>
          <p:cNvSpPr txBox="1">
            <a:spLocks noChangeArrowheads="1"/>
          </p:cNvSpPr>
          <p:nvPr/>
        </p:nvSpPr>
        <p:spPr bwMode="auto">
          <a:xfrm>
            <a:off x="236538" y="1176338"/>
            <a:ext cx="8518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The triple junction ridge - trasform – ridge is unstable because the velocity line ac and ab do not intersect.</a:t>
            </a:r>
          </a:p>
          <a:p>
            <a:pPr eaLnBrk="1" hangingPunct="1">
              <a:spcBef>
                <a:spcPct val="0"/>
              </a:spcBef>
              <a:buFontTx/>
              <a:buNone/>
            </a:pPr>
            <a:endParaRPr lang="it-IT" altLang="it-IT" sz="2000"/>
          </a:p>
        </p:txBody>
      </p:sp>
      <p:pic>
        <p:nvPicPr>
          <p:cNvPr id="312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2325688"/>
            <a:ext cx="41481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2322513"/>
            <a:ext cx="41497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6" name="Rectangle 7"/>
          <p:cNvSpPr>
            <a:spLocks noChangeArrowheads="1"/>
          </p:cNvSpPr>
          <p:nvPr/>
        </p:nvSpPr>
        <p:spPr bwMode="auto">
          <a:xfrm>
            <a:off x="312738" y="4656138"/>
            <a:ext cx="850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Therefore, after a lapse of time the configuration evolves towards a stable geometry trasform – ridge – trasform (the velocity line ab, ac and bc intersect in the point TJ and so that the triple junction will migrate estward).</a:t>
            </a:r>
            <a:endParaRPr lang="it-IT" altLang="it-IT" sz="1800" b="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DBEE90-EA1A-459F-80C2-1F6EC5CEF880}" type="slidenum">
              <a:rPr lang="it-IT" altLang="it-IT" sz="1400" b="1" smtClean="0"/>
              <a:pPr>
                <a:spcBef>
                  <a:spcPct val="0"/>
                </a:spcBef>
                <a:buFontTx/>
                <a:buNone/>
              </a:pPr>
              <a:t>191</a:t>
            </a:fld>
            <a:endParaRPr lang="it-IT" altLang="it-IT" sz="1400" b="1" smtClean="0"/>
          </a:p>
        </p:txBody>
      </p:sp>
      <p:pic>
        <p:nvPicPr>
          <p:cNvPr id="313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75"/>
            <a:ext cx="34750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076700"/>
            <a:ext cx="34829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FCD704-7C38-4EC7-B0F9-ED53FFCDBA49}" type="slidenum">
              <a:rPr lang="it-IT" altLang="it-IT" sz="1400" b="1" smtClean="0"/>
              <a:pPr>
                <a:spcBef>
                  <a:spcPct val="0"/>
                </a:spcBef>
                <a:buFontTx/>
                <a:buNone/>
              </a:pPr>
              <a:t>192</a:t>
            </a:fld>
            <a:endParaRPr lang="it-IT" altLang="it-IT" sz="1400" b="1" smtClean="0"/>
          </a:p>
        </p:txBody>
      </p:sp>
      <p:pic>
        <p:nvPicPr>
          <p:cNvPr id="314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7920037"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ChangeArrowheads="1"/>
          </p:cNvSpPr>
          <p:nvPr/>
        </p:nvSpPr>
        <p:spPr bwMode="auto">
          <a:xfrm>
            <a:off x="0" y="900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spherical earth: Rotation axes and rotation poles</a:t>
            </a:r>
          </a:p>
        </p:txBody>
      </p:sp>
      <p:sp>
        <p:nvSpPr>
          <p:cNvPr id="315395" name="Rectangle 3"/>
          <p:cNvSpPr>
            <a:spLocks noChangeArrowheads="1"/>
          </p:cNvSpPr>
          <p:nvPr/>
        </p:nvSpPr>
        <p:spPr bwMode="auto">
          <a:xfrm>
            <a:off x="95250" y="1362075"/>
            <a:ext cx="90487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solidFill>
                  <a:srgbClr val="CC0000"/>
                </a:solidFill>
                <a:latin typeface="Calibri" panose="020F0502020204030204" pitchFamily="34" charset="0"/>
              </a:rPr>
              <a:t> Euler’s fixed point theorem</a:t>
            </a:r>
            <a:r>
              <a:rPr lang="en-US" altLang="it-IT" sz="2000" b="0">
                <a:latin typeface="Calibri" panose="020F0502020204030204" pitchFamily="34" charset="0"/>
              </a:rPr>
              <a:t>: “The most general displacement of a rigid body with a fixed point is equivalent to a rotation about an axis thought that fixed”</a:t>
            </a:r>
            <a:endParaRPr lang="en-US" altLang="it-IT" sz="2000" b="0">
              <a:solidFill>
                <a:srgbClr val="CC0000"/>
              </a:solidFill>
              <a:latin typeface="Calibri" panose="020F0502020204030204" pitchFamily="34" charset="0"/>
              <a:ea typeface="ＭＳ Ｐゴシック" panose="020B0600070205080204" pitchFamily="34" charset="-128"/>
            </a:endParaRPr>
          </a:p>
          <a:p>
            <a:pPr algn="just">
              <a:spcBef>
                <a:spcPct val="0"/>
              </a:spcBef>
            </a:pPr>
            <a:r>
              <a:rPr lang="en-US" altLang="it-IT" sz="2000" b="0">
                <a:solidFill>
                  <a:srgbClr val="CC0000"/>
                </a:solidFill>
                <a:latin typeface="Calibri" panose="020F0502020204030204" pitchFamily="34" charset="0"/>
                <a:ea typeface="ＭＳ Ｐゴシック" panose="020B0600070205080204" pitchFamily="34" charset="-128"/>
              </a:rPr>
              <a:t> Euler’s fixed point theorem</a:t>
            </a:r>
            <a:r>
              <a:rPr lang="en-US" altLang="it-IT" sz="2000" b="0">
                <a:latin typeface="Calibri" panose="020F0502020204030204" pitchFamily="34" charset="0"/>
                <a:ea typeface="ＭＳ Ｐゴシック" panose="020B0600070205080204" pitchFamily="34" charset="-128"/>
              </a:rPr>
              <a:t>: “Every displacement from one position to another on the surface earth can be regarded as a rotation about a suitably chosen axis passing through the center of the earth.”</a:t>
            </a:r>
          </a:p>
          <a:p>
            <a:pPr algn="just">
              <a:spcBef>
                <a:spcPct val="0"/>
              </a:spcBef>
            </a:pPr>
            <a:r>
              <a:rPr lang="en-US" altLang="it-IT" sz="2000" b="0">
                <a:latin typeface="Calibri" panose="020F0502020204030204" pitchFamily="34" charset="0"/>
                <a:ea typeface="ＭＳ Ｐゴシック" panose="020B0600070205080204" pitchFamily="34" charset="-128"/>
              </a:rPr>
              <a:t> The </a:t>
            </a:r>
            <a:r>
              <a:rPr lang="en-US" altLang="it-IT" sz="2000" b="0">
                <a:solidFill>
                  <a:srgbClr val="CC0000"/>
                </a:solidFill>
                <a:latin typeface="Calibri" panose="020F0502020204030204" pitchFamily="34" charset="0"/>
                <a:ea typeface="ＭＳ Ｐゴシック" panose="020B0600070205080204" pitchFamily="34" charset="-128"/>
              </a:rPr>
              <a:t>axis of rotation</a:t>
            </a:r>
            <a:r>
              <a:rPr lang="en-US" altLang="it-IT" sz="2000" b="0">
                <a:latin typeface="Calibri" panose="020F0502020204030204" pitchFamily="34" charset="0"/>
                <a:ea typeface="ＭＳ Ｐゴシック" panose="020B0600070205080204" pitchFamily="34" charset="-128"/>
              </a:rPr>
              <a:t> is the suitably chosen axis passing through the center of the earth.</a:t>
            </a:r>
          </a:p>
          <a:p>
            <a:pPr algn="just">
              <a:spcBef>
                <a:spcPct val="0"/>
              </a:spcBef>
            </a:pPr>
            <a:r>
              <a:rPr lang="en-US" altLang="it-IT" sz="2000" b="0">
                <a:latin typeface="Calibri" panose="020F0502020204030204" pitchFamily="34" charset="0"/>
                <a:ea typeface="ＭＳ Ｐゴシック" panose="020B0600070205080204" pitchFamily="34" charset="-128"/>
              </a:rPr>
              <a:t> The </a:t>
            </a:r>
            <a:r>
              <a:rPr lang="en-US" altLang="it-IT" sz="2000" b="0">
                <a:solidFill>
                  <a:srgbClr val="CC0000"/>
                </a:solidFill>
                <a:latin typeface="Calibri" panose="020F0502020204030204" pitchFamily="34" charset="0"/>
                <a:ea typeface="ＭＳ Ｐゴシック" panose="020B0600070205080204" pitchFamily="34" charset="-128"/>
              </a:rPr>
              <a:t>poles of rotation</a:t>
            </a:r>
            <a:r>
              <a:rPr lang="en-US" altLang="it-IT" sz="2000" b="0">
                <a:latin typeface="Calibri" panose="020F0502020204030204" pitchFamily="34" charset="0"/>
                <a:ea typeface="ＭＳ Ｐゴシック" panose="020B0600070205080204" pitchFamily="34" charset="-128"/>
              </a:rPr>
              <a:t> or the </a:t>
            </a:r>
            <a:r>
              <a:rPr lang="en-US" altLang="it-IT" sz="2000" b="0">
                <a:solidFill>
                  <a:srgbClr val="CC0000"/>
                </a:solidFill>
                <a:latin typeface="Calibri" panose="020F0502020204030204" pitchFamily="34" charset="0"/>
                <a:ea typeface="ＭＳ Ｐゴシック" panose="020B0600070205080204" pitchFamily="34" charset="-128"/>
              </a:rPr>
              <a:t>Euler’s poles</a:t>
            </a:r>
            <a:r>
              <a:rPr lang="en-US" altLang="it-IT" sz="2000" b="0">
                <a:latin typeface="Calibri" panose="020F0502020204030204" pitchFamily="34" charset="0"/>
                <a:ea typeface="ＭＳ Ｐゴシック" panose="020B0600070205080204" pitchFamily="34" charset="-128"/>
              </a:rPr>
              <a:t> are the two points where the axis of rotation cuts through the earth surface.</a:t>
            </a:r>
          </a:p>
        </p:txBody>
      </p:sp>
      <p:pic>
        <p:nvPicPr>
          <p:cNvPr id="315396" name="Picture 5" descr="Plate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195763"/>
            <a:ext cx="2881313" cy="2624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5397" name="Rectangle 6"/>
          <p:cNvSpPr>
            <a:spLocks noChangeArrowheads="1"/>
          </p:cNvSpPr>
          <p:nvPr/>
        </p:nvSpPr>
        <p:spPr bwMode="auto">
          <a:xfrm>
            <a:off x="3419475" y="4530725"/>
            <a:ext cx="5616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800" b="0">
                <a:latin typeface="Calibri" panose="020F0502020204030204" pitchFamily="34" charset="0"/>
                <a:ea typeface="ＭＳ Ｐゴシック" panose="020B0600070205080204" pitchFamily="34" charset="-128"/>
              </a:rPr>
              <a:t>The magnitude of the angular velocity about the axis then define the magnitude of the relative motion between the two plates. Angular velocity behave as a vector, the relative motion between two plates can be written as: </a:t>
            </a:r>
            <a:r>
              <a:rPr lang="en-US" altLang="it-IT" sz="1800">
                <a:latin typeface="Calibri" panose="020F0502020204030204" pitchFamily="34" charset="0"/>
                <a:ea typeface="ＭＳ Ｐゴシック" panose="020B0600070205080204" pitchFamily="34" charset="-128"/>
                <a:sym typeface="Symbol" panose="05050102010706020507" pitchFamily="18" charset="2"/>
              </a:rPr>
              <a:t></a:t>
            </a:r>
            <a:r>
              <a:rPr lang="en-US" altLang="it-IT" sz="18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800">
                <a:latin typeface="Calibri" panose="020F0502020204030204" pitchFamily="34" charset="0"/>
                <a:ea typeface="ＭＳ Ｐゴシック" panose="020B0600070205080204" pitchFamily="34" charset="-128"/>
                <a:sym typeface="Symbol" panose="05050102010706020507" pitchFamily="18" charset="2"/>
              </a:rPr>
              <a:t>k</a:t>
            </a:r>
            <a:r>
              <a:rPr lang="en-US" altLang="it-IT" sz="1800" b="0">
                <a:latin typeface="Calibri" panose="020F0502020204030204" pitchFamily="34" charset="0"/>
                <a:ea typeface="ＭＳ Ｐゴシック" panose="020B0600070205080204" pitchFamily="34" charset="-128"/>
              </a:rPr>
              <a:t> , where </a:t>
            </a:r>
            <a:r>
              <a:rPr lang="en-US" altLang="it-IT" sz="1800">
                <a:latin typeface="Calibri" panose="020F0502020204030204" pitchFamily="34" charset="0"/>
                <a:sym typeface="Symbol" panose="05050102010706020507" pitchFamily="18" charset="2"/>
              </a:rPr>
              <a:t>k</a:t>
            </a:r>
            <a:r>
              <a:rPr lang="en-US" altLang="it-IT" sz="1800" b="0">
                <a:latin typeface="Calibri" panose="020F0502020204030204" pitchFamily="34" charset="0"/>
                <a:ea typeface="ＭＳ Ｐゴシック" panose="020B0600070205080204" pitchFamily="34" charset="-128"/>
              </a:rPr>
              <a:t> is unit vector along the rotation axis and </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ea typeface="ＭＳ Ｐゴシック" panose="020B0600070205080204" pitchFamily="34" charset="-128"/>
              </a:rPr>
              <a:t> is the angular velocity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80963" y="93027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Plate tectonics on a spherical earth: Angular velocity and relative velocity</a:t>
            </a:r>
          </a:p>
        </p:txBody>
      </p:sp>
      <p:pic>
        <p:nvPicPr>
          <p:cNvPr id="31744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335088"/>
            <a:ext cx="6769100" cy="2703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44" name="Rectangle 14"/>
          <p:cNvSpPr>
            <a:spLocks noChangeArrowheads="1"/>
          </p:cNvSpPr>
          <p:nvPr/>
        </p:nvSpPr>
        <p:spPr bwMode="auto">
          <a:xfrm>
            <a:off x="260350" y="4143375"/>
            <a:ext cx="87137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600" b="0">
                <a:latin typeface="Calibri" panose="020F0502020204030204" pitchFamily="34" charset="0"/>
                <a:ea typeface="ＭＳ Ｐゴシック" panose="020B0600070205080204" pitchFamily="34" charset="-128"/>
              </a:rPr>
              <a:t>The movement of plates on the surface of the Earth. (a) The lines of latitude of rotation around the rotation poles are small circles (shown dashed) whereas the lines of longitude of rotation are great circles (i.e., circles with the same diameter as the Earth). (b) Constructive, destructive and conservative boundaries between plates A and B. Plate B is assumed to be fixed so that the motion of plate A is relative to plate B. The visible rotation pole is positive (motion is anticlockwise when viewed from outside the Earth). Note that the spreading and subduction rates increase with distance from the rotation pole. The transform fault is an arc of a small circle (shown dashed) and thus is perpendicular to the ridge axis. As the plate boundary passes the rotation pole, the boundary changes from constructive to destructive, i.e. from ridge to subduction zone. (c) A cross section through the centre of the Earth O. P and N are the positive and negative rotation poles, and X is a point on the plate boundary.</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ChangeArrowheads="1"/>
          </p:cNvSpPr>
          <p:nvPr/>
        </p:nvSpPr>
        <p:spPr bwMode="auto">
          <a:xfrm>
            <a:off x="36513" y="9890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Plate tectonics on a spherical earth: Angular velocity and relative velocity</a:t>
            </a:r>
          </a:p>
        </p:txBody>
      </p:sp>
      <p:grpSp>
        <p:nvGrpSpPr>
          <p:cNvPr id="319491" name="Group 7"/>
          <p:cNvGrpSpPr>
            <a:grpSpLocks/>
          </p:cNvGrpSpPr>
          <p:nvPr/>
        </p:nvGrpSpPr>
        <p:grpSpPr bwMode="auto">
          <a:xfrm>
            <a:off x="250825" y="4281488"/>
            <a:ext cx="8713788" cy="2400300"/>
            <a:chOff x="158" y="2115"/>
            <a:chExt cx="5489" cy="1512"/>
          </a:xfrm>
        </p:grpSpPr>
        <p:sp>
          <p:nvSpPr>
            <p:cNvPr id="319493" name="Rectangle 4"/>
            <p:cNvSpPr>
              <a:spLocks noChangeArrowheads="1"/>
            </p:cNvSpPr>
            <p:nvPr/>
          </p:nvSpPr>
          <p:spPr bwMode="auto">
            <a:xfrm>
              <a:off x="158" y="2115"/>
              <a:ext cx="5489"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600" b="0">
                  <a:latin typeface="Calibri" panose="020F0502020204030204" pitchFamily="34" charset="0"/>
                  <a:ea typeface="ＭＳ Ｐゴシック" panose="020B0600070205080204" pitchFamily="34" charset="-128"/>
                </a:rPr>
                <a:t>The relative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of a certain point on the earth surface is a function of the angular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according to:</a:t>
              </a:r>
            </a:p>
            <a:p>
              <a:pPr>
                <a:spcBef>
                  <a:spcPct val="0"/>
                </a:spcBef>
                <a:buFontTx/>
                <a:buNone/>
              </a:pPr>
              <a:endParaRPr lang="en-US" altLang="it-IT" sz="1600" b="0">
                <a:latin typeface="Calibri" panose="020F0502020204030204" pitchFamily="34" charset="0"/>
                <a:ea typeface="ＭＳ Ｐゴシック" panose="020B0600070205080204" pitchFamily="34" charset="-128"/>
              </a:endParaRPr>
            </a:p>
            <a:p>
              <a:pPr>
                <a:spcBef>
                  <a:spcPct val="0"/>
                </a:spcBef>
              </a:pPr>
              <a:r>
                <a:rPr lang="en-US" altLang="it-IT" sz="1600" b="0">
                  <a:latin typeface="Calibri" panose="020F0502020204030204" pitchFamily="34" charset="0"/>
                  <a:ea typeface="ＭＳ Ｐゴシック" panose="020B0600070205080204" pitchFamily="34" charset="-128"/>
                </a:rPr>
                <a:t> where R is the earth radius and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is the angular distance between the pole of rotation and point in question.</a:t>
              </a:r>
            </a:p>
            <a:p>
              <a:pPr>
                <a:spcBef>
                  <a:spcPct val="0"/>
                </a:spcBef>
              </a:pPr>
              <a:r>
                <a:rPr lang="en-US" altLang="it-IT" sz="1600" b="0">
                  <a:latin typeface="Calibri" panose="020F0502020204030204" pitchFamily="34" charset="0"/>
                  <a:ea typeface="ＭＳ Ｐゴシック" panose="020B0600070205080204" pitchFamily="34" charset="-128"/>
                </a:rPr>
                <a:t> Thus, the relative velocity is equal to zero at the poles, where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=0 degrees, and is a maximum at the equator, where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=90 degrees.</a:t>
              </a:r>
            </a:p>
            <a:p>
              <a:pPr>
                <a:spcBef>
                  <a:spcPct val="0"/>
                </a:spcBef>
              </a:pPr>
              <a:r>
                <a:rPr lang="en-US" altLang="it-IT" sz="1600" b="0">
                  <a:latin typeface="Calibri" panose="020F0502020204030204" pitchFamily="34" charset="0"/>
                  <a:ea typeface="ＭＳ Ｐゴシック" panose="020B0600070205080204" pitchFamily="34" charset="-128"/>
                </a:rPr>
                <a:t> The relative velocity is constant along small circles defined by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=constant.</a:t>
              </a:r>
            </a:p>
            <a:p>
              <a:pPr>
                <a:spcBef>
                  <a:spcPct val="0"/>
                </a:spcBef>
              </a:pPr>
              <a:r>
                <a:rPr lang="en-US" altLang="it-IT" sz="1600" b="0">
                  <a:latin typeface="Calibri" panose="020F0502020204030204" pitchFamily="34" charset="0"/>
                  <a:ea typeface="ＭＳ Ｐゴシック" panose="020B0600070205080204" pitchFamily="34" charset="-128"/>
                </a:rPr>
                <a:t> Note that large angular velocity does not mean large relative velocity.</a:t>
              </a:r>
            </a:p>
          </p:txBody>
        </p:sp>
        <p:graphicFrame>
          <p:nvGraphicFramePr>
            <p:cNvPr id="319494" name="Object 5"/>
            <p:cNvGraphicFramePr>
              <a:graphicFrameLocks noChangeAspect="1"/>
            </p:cNvGraphicFramePr>
            <p:nvPr/>
          </p:nvGraphicFramePr>
          <p:xfrm>
            <a:off x="2200" y="2387"/>
            <a:ext cx="953" cy="242"/>
          </p:xfrm>
          <a:graphic>
            <a:graphicData uri="http://schemas.openxmlformats.org/presentationml/2006/ole">
              <mc:AlternateContent xmlns:mc="http://schemas.openxmlformats.org/markup-compatibility/2006">
                <mc:Choice xmlns:v="urn:schemas-microsoft-com:vml" Requires="v">
                  <p:oleObj spid="_x0000_s319496" name="Equation" r:id="rId4" imgW="799753" imgH="203112" progId="Equation.3">
                    <p:embed/>
                  </p:oleObj>
                </mc:Choice>
                <mc:Fallback>
                  <p:oleObj name="Equation" r:id="rId4" imgW="799753" imgH="203112"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 y="2387"/>
                          <a:ext cx="953" cy="24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31949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466850"/>
            <a:ext cx="7200900" cy="287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0" y="90805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321539" name="Picture 4" descr="Plate8"/>
          <p:cNvPicPr>
            <a:picLocks noChangeAspect="1" noChangeArrowheads="1"/>
          </p:cNvPicPr>
          <p:nvPr/>
        </p:nvPicPr>
        <p:blipFill>
          <a:blip r:embed="rId4">
            <a:extLst>
              <a:ext uri="{28A0092B-C50C-407E-A947-70E740481C1C}">
                <a14:useLocalDpi xmlns:a14="http://schemas.microsoft.com/office/drawing/2010/main" val="0"/>
              </a:ext>
            </a:extLst>
          </a:blip>
          <a:srcRect b="27971"/>
          <a:stretch>
            <a:fillRect/>
          </a:stretch>
        </p:blipFill>
        <p:spPr bwMode="auto">
          <a:xfrm>
            <a:off x="3779838" y="1470025"/>
            <a:ext cx="4978400"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1540" name="Rectangle 5"/>
          <p:cNvSpPr>
            <a:spLocks noChangeArrowheads="1"/>
          </p:cNvSpPr>
          <p:nvPr/>
        </p:nvSpPr>
        <p:spPr bwMode="auto">
          <a:xfrm>
            <a:off x="250825" y="4014788"/>
            <a:ext cx="84978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After the instantaneous rotation pole and angular velocity have been determined for a pair of adjacent plates, they can be used to calculate the direction and relative motion at any point  along the plate boundary.</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N= North Pole</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P=  Rotation Pole </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X= Point on the plate boundary.</a:t>
            </a:r>
          </a:p>
        </p:txBody>
      </p:sp>
      <p:graphicFrame>
        <p:nvGraphicFramePr>
          <p:cNvPr id="321541" name="Object 9"/>
          <p:cNvGraphicFramePr>
            <a:graphicFrameLocks noChangeAspect="1"/>
          </p:cNvGraphicFramePr>
          <p:nvPr/>
        </p:nvGraphicFramePr>
        <p:xfrm>
          <a:off x="3924300" y="4649788"/>
          <a:ext cx="2879725" cy="996950"/>
        </p:xfrm>
        <a:graphic>
          <a:graphicData uri="http://schemas.openxmlformats.org/presentationml/2006/ole">
            <mc:AlternateContent xmlns:mc="http://schemas.openxmlformats.org/markup-compatibility/2006">
              <mc:Choice xmlns:v="urn:schemas-microsoft-com:vml" Requires="v">
                <p:oleObj spid="_x0000_s321547" name="Equation" r:id="rId5" imgW="1943100" imgH="673100" progId="Equation.3">
                  <p:embed/>
                </p:oleObj>
              </mc:Choice>
              <mc:Fallback>
                <p:oleObj name="Equation" r:id="rId5" imgW="1943100" imgH="6731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649788"/>
                        <a:ext cx="2879725" cy="99695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1542" name="Rectangle 10"/>
          <p:cNvSpPr>
            <a:spLocks noChangeArrowheads="1"/>
          </p:cNvSpPr>
          <p:nvPr/>
        </p:nvSpPr>
        <p:spPr bwMode="auto">
          <a:xfrm>
            <a:off x="250825" y="6029325"/>
            <a:ext cx="8497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The azimuth of the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 is given by:</a:t>
            </a:r>
            <a:r>
              <a:rPr lang="en-US" altLang="it-IT" sz="1600" b="0">
                <a:latin typeface="Calibri" panose="020F0502020204030204" pitchFamily="34" charset="0"/>
                <a:ea typeface="ＭＳ Ｐゴシック" panose="020B0600070205080204" pitchFamily="34" charset="-128"/>
              </a:rPr>
              <a:t> </a:t>
            </a:r>
          </a:p>
        </p:txBody>
      </p:sp>
      <p:graphicFrame>
        <p:nvGraphicFramePr>
          <p:cNvPr id="321543" name="Object 11"/>
          <p:cNvGraphicFramePr>
            <a:graphicFrameLocks noChangeAspect="1"/>
          </p:cNvGraphicFramePr>
          <p:nvPr/>
        </p:nvGraphicFramePr>
        <p:xfrm>
          <a:off x="3995738" y="6365875"/>
          <a:ext cx="2841625" cy="301625"/>
        </p:xfrm>
        <a:graphic>
          <a:graphicData uri="http://schemas.openxmlformats.org/presentationml/2006/ole">
            <mc:AlternateContent xmlns:mc="http://schemas.openxmlformats.org/markup-compatibility/2006">
              <mc:Choice xmlns:v="urn:schemas-microsoft-com:vml" Requires="v">
                <p:oleObj spid="_x0000_s321548" name="Equation" r:id="rId7" imgW="1916868" imgH="203112" progId="Equation.3">
                  <p:embed/>
                </p:oleObj>
              </mc:Choice>
              <mc:Fallback>
                <p:oleObj name="Equation" r:id="rId7" imgW="1916868" imgH="203112"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6365875"/>
                        <a:ext cx="2841625" cy="30162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1544" name="Picture 14" descr="Plate16"/>
          <p:cNvPicPr>
            <a:picLocks noChangeAspect="1" noChangeArrowheads="1"/>
          </p:cNvPicPr>
          <p:nvPr/>
        </p:nvPicPr>
        <p:blipFill>
          <a:blip r:embed="rId9">
            <a:extLst>
              <a:ext uri="{28A0092B-C50C-407E-A947-70E740481C1C}">
                <a14:useLocalDpi xmlns:a14="http://schemas.microsoft.com/office/drawing/2010/main" val="0"/>
              </a:ext>
            </a:extLst>
          </a:blip>
          <a:srcRect t="23225"/>
          <a:stretch>
            <a:fillRect/>
          </a:stretch>
        </p:blipFill>
        <p:spPr bwMode="auto">
          <a:xfrm>
            <a:off x="755650" y="1482725"/>
            <a:ext cx="2592388"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2725738" y="931863"/>
            <a:ext cx="9144001"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graphicFrame>
        <p:nvGraphicFramePr>
          <p:cNvPr id="323587" name="Object 5"/>
          <p:cNvGraphicFramePr>
            <a:graphicFrameLocks noChangeAspect="1"/>
          </p:cNvGraphicFramePr>
          <p:nvPr/>
        </p:nvGraphicFramePr>
        <p:xfrm>
          <a:off x="7232650" y="3590925"/>
          <a:ext cx="2889250" cy="300038"/>
        </p:xfrm>
        <a:graphic>
          <a:graphicData uri="http://schemas.openxmlformats.org/presentationml/2006/ole">
            <mc:AlternateContent xmlns:mc="http://schemas.openxmlformats.org/markup-compatibility/2006">
              <mc:Choice xmlns:v="urn:schemas-microsoft-com:vml" Requires="v">
                <p:oleObj spid="_x0000_s323602" name="Equation" r:id="rId4" imgW="1943100" imgH="203200" progId="Equation.3">
                  <p:embed/>
                </p:oleObj>
              </mc:Choice>
              <mc:Fallback>
                <p:oleObj name="Equation" r:id="rId4" imgW="1943100" imgH="203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650" y="3590925"/>
                        <a:ext cx="2889250" cy="300038"/>
                      </a:xfrm>
                      <a:prstGeom prst="rect">
                        <a:avLst/>
                      </a:prstGeom>
                      <a:solidFill>
                        <a:srgbClr val="FF6600"/>
                      </a:solidFill>
                      <a:ln w="9525">
                        <a:solidFill>
                          <a:schemeClr val="tx1"/>
                        </a:solidFill>
                        <a:miter lim="800000"/>
                        <a:headEnd/>
                        <a:tailEnd/>
                      </a:ln>
                    </p:spPr>
                  </p:pic>
                </p:oleObj>
              </mc:Fallback>
            </mc:AlternateContent>
          </a:graphicData>
        </a:graphic>
      </p:graphicFrame>
      <p:graphicFrame>
        <p:nvGraphicFramePr>
          <p:cNvPr id="323588" name="Object 9"/>
          <p:cNvGraphicFramePr>
            <a:graphicFrameLocks noChangeAspect="1"/>
          </p:cNvGraphicFramePr>
          <p:nvPr/>
        </p:nvGraphicFramePr>
        <p:xfrm>
          <a:off x="395288" y="3201988"/>
          <a:ext cx="7451725" cy="320675"/>
        </p:xfrm>
        <a:graphic>
          <a:graphicData uri="http://schemas.openxmlformats.org/presentationml/2006/ole">
            <mc:AlternateContent xmlns:mc="http://schemas.openxmlformats.org/markup-compatibility/2006">
              <mc:Choice xmlns:v="urn:schemas-microsoft-com:vml" Requires="v">
                <p:oleObj spid="_x0000_s323603" name="Equation" r:id="rId6" imgW="5029200" imgH="215900" progId="Equation.3">
                  <p:embed/>
                </p:oleObj>
              </mc:Choice>
              <mc:Fallback>
                <p:oleObj name="Equation" r:id="rId6" imgW="5029200" imgH="2159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201988"/>
                        <a:ext cx="7451725" cy="32067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3589" name="Rectangle 10"/>
          <p:cNvSpPr>
            <a:spLocks noChangeArrowheads="1"/>
          </p:cNvSpPr>
          <p:nvPr/>
        </p:nvSpPr>
        <p:spPr bwMode="auto">
          <a:xfrm>
            <a:off x="250825" y="3557588"/>
            <a:ext cx="8497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This can be simplified to yield the angle a, which is needed to calculate the velocity </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from: </a:t>
            </a:r>
          </a:p>
        </p:txBody>
      </p:sp>
      <p:graphicFrame>
        <p:nvGraphicFramePr>
          <p:cNvPr id="323590" name="Object 12"/>
          <p:cNvGraphicFramePr>
            <a:graphicFrameLocks noChangeAspect="1"/>
          </p:cNvGraphicFramePr>
          <p:nvPr/>
        </p:nvGraphicFramePr>
        <p:xfrm>
          <a:off x="395288" y="1873250"/>
          <a:ext cx="4930775" cy="1263650"/>
        </p:xfrm>
        <a:graphic>
          <a:graphicData uri="http://schemas.openxmlformats.org/presentationml/2006/ole">
            <mc:AlternateContent xmlns:mc="http://schemas.openxmlformats.org/markup-compatibility/2006">
              <mc:Choice xmlns:v="urn:schemas-microsoft-com:vml" Requires="v">
                <p:oleObj spid="_x0000_s323604" name="Equation" r:id="rId8" imgW="3327400" imgH="850900" progId="Equation.3">
                  <p:embed/>
                </p:oleObj>
              </mc:Choice>
              <mc:Fallback>
                <p:oleObj name="Equation" r:id="rId8" imgW="3327400" imgH="8509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873250"/>
                        <a:ext cx="4930775" cy="126365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3591" name="Rectangle 13"/>
          <p:cNvSpPr>
            <a:spLocks noChangeArrowheads="1"/>
          </p:cNvSpPr>
          <p:nvPr/>
        </p:nvSpPr>
        <p:spPr bwMode="auto">
          <a:xfrm>
            <a:off x="250825" y="1285875"/>
            <a:ext cx="8497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To find angles a and C to substitute into Eq 3 and Eq 4 we use</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 spherical geometry (see Appendix) : </a:t>
            </a:r>
          </a:p>
        </p:txBody>
      </p:sp>
      <p:graphicFrame>
        <p:nvGraphicFramePr>
          <p:cNvPr id="323592" name="Object 14"/>
          <p:cNvGraphicFramePr>
            <a:graphicFrameLocks noChangeAspect="1"/>
          </p:cNvGraphicFramePr>
          <p:nvPr/>
        </p:nvGraphicFramePr>
        <p:xfrm>
          <a:off x="333375" y="4211638"/>
          <a:ext cx="7696200" cy="339725"/>
        </p:xfrm>
        <a:graphic>
          <a:graphicData uri="http://schemas.openxmlformats.org/presentationml/2006/ole">
            <mc:AlternateContent xmlns:mc="http://schemas.openxmlformats.org/markup-compatibility/2006">
              <mc:Choice xmlns:v="urn:schemas-microsoft-com:vml" Requires="v">
                <p:oleObj spid="_x0000_s323605" name="Equation" r:id="rId10" imgW="5194300" imgH="228600" progId="Equation.3">
                  <p:embed/>
                </p:oleObj>
              </mc:Choice>
              <mc:Fallback>
                <p:oleObj name="Equation" r:id="rId10" imgW="5194300" imgH="228600"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375" y="4211638"/>
                        <a:ext cx="7696200" cy="33972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3593" name="Rectangle 15"/>
          <p:cNvSpPr>
            <a:spLocks noChangeArrowheads="1"/>
          </p:cNvSpPr>
          <p:nvPr/>
        </p:nvSpPr>
        <p:spPr bwMode="auto">
          <a:xfrm>
            <a:off x="250825" y="4667250"/>
            <a:ext cx="849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Substituting Eq1 and Eq 2 in Eq 6 gives: </a:t>
            </a:r>
          </a:p>
        </p:txBody>
      </p:sp>
      <p:graphicFrame>
        <p:nvGraphicFramePr>
          <p:cNvPr id="323594" name="Object 16"/>
          <p:cNvGraphicFramePr>
            <a:graphicFrameLocks noChangeAspect="1"/>
          </p:cNvGraphicFramePr>
          <p:nvPr/>
        </p:nvGraphicFramePr>
        <p:xfrm>
          <a:off x="322263" y="5062538"/>
          <a:ext cx="6473825" cy="1658937"/>
        </p:xfrm>
        <a:graphic>
          <a:graphicData uri="http://schemas.openxmlformats.org/presentationml/2006/ole">
            <mc:AlternateContent xmlns:mc="http://schemas.openxmlformats.org/markup-compatibility/2006">
              <mc:Choice xmlns:v="urn:schemas-microsoft-com:vml" Requires="v">
                <p:oleObj spid="_x0000_s323606" name="Equation" r:id="rId12" imgW="4368800" imgH="1117600" progId="Equation.3">
                  <p:embed/>
                </p:oleObj>
              </mc:Choice>
              <mc:Fallback>
                <p:oleObj name="Equation" r:id="rId12" imgW="4368800" imgH="11176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263" y="5062538"/>
                        <a:ext cx="6473825" cy="165893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3595" name="Picture 14" descr="Plate16"/>
          <p:cNvPicPr>
            <a:picLocks noChangeAspect="1" noChangeArrowheads="1"/>
          </p:cNvPicPr>
          <p:nvPr/>
        </p:nvPicPr>
        <p:blipFill>
          <a:blip r:embed="rId14">
            <a:extLst>
              <a:ext uri="{28A0092B-C50C-407E-A947-70E740481C1C}">
                <a14:useLocalDpi xmlns:a14="http://schemas.microsoft.com/office/drawing/2010/main" val="0"/>
              </a:ext>
            </a:extLst>
          </a:blip>
          <a:srcRect t="23225"/>
          <a:stretch>
            <a:fillRect/>
          </a:stretch>
        </p:blipFill>
        <p:spPr bwMode="auto">
          <a:xfrm>
            <a:off x="6418263" y="1000125"/>
            <a:ext cx="2509837" cy="2147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3596" name="Rectangle 1"/>
          <p:cNvSpPr>
            <a:spLocks noChangeArrowheads="1"/>
          </p:cNvSpPr>
          <p:nvPr/>
        </p:nvSpPr>
        <p:spPr bwMode="auto">
          <a:xfrm>
            <a:off x="8416925" y="3522663"/>
            <a:ext cx="1770063" cy="434975"/>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0" y="92868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Problem</a:t>
            </a:r>
          </a:p>
        </p:txBody>
      </p:sp>
      <p:sp>
        <p:nvSpPr>
          <p:cNvPr id="325635" name="Rectangle 7"/>
          <p:cNvSpPr>
            <a:spLocks noChangeArrowheads="1"/>
          </p:cNvSpPr>
          <p:nvPr/>
        </p:nvSpPr>
        <p:spPr bwMode="auto">
          <a:xfrm>
            <a:off x="250825" y="1355725"/>
            <a:ext cx="84978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Calculate the present day  relative motion at 28</a:t>
            </a:r>
            <a:r>
              <a:rPr lang="en-US" altLang="it-IT" sz="2000" b="0">
                <a:latin typeface="Calibri" panose="020F0502020204030204" pitchFamily="34" charset="0"/>
                <a:ea typeface="ＭＳ Ｐゴシック" panose="020B0600070205080204" pitchFamily="34" charset="-128"/>
                <a:cs typeface="Times New Roman" panose="02020603050405020304" pitchFamily="18" charset="0"/>
              </a:rPr>
              <a:t>°</a:t>
            </a:r>
            <a:r>
              <a:rPr lang="en-US" altLang="it-IT" sz="2000" b="0">
                <a:latin typeface="Calibri" panose="020F0502020204030204" pitchFamily="34" charset="0"/>
                <a:ea typeface="ＭＳ Ｐゴシック" panose="020B0600070205080204" pitchFamily="34" charset="-128"/>
              </a:rPr>
              <a:t> S 71° W on the Perù-Chile Trench using the Nazca-South American rotation pole. Assume the radius of the earth to be 6371 km…..</a:t>
            </a:r>
          </a:p>
        </p:txBody>
      </p:sp>
      <p:pic>
        <p:nvPicPr>
          <p:cNvPr id="325636" name="Picture 12"/>
          <p:cNvPicPr>
            <a:picLocks noChangeAspect="1" noChangeArrowheads="1"/>
          </p:cNvPicPr>
          <p:nvPr/>
        </p:nvPicPr>
        <p:blipFill>
          <a:blip r:embed="rId3">
            <a:extLst>
              <a:ext uri="{28A0092B-C50C-407E-A947-70E740481C1C}">
                <a14:useLocalDpi xmlns:a14="http://schemas.microsoft.com/office/drawing/2010/main" val="0"/>
              </a:ext>
            </a:extLst>
          </a:blip>
          <a:srcRect t="11951"/>
          <a:stretch>
            <a:fillRect/>
          </a:stretch>
        </p:blipFill>
        <p:spPr bwMode="auto">
          <a:xfrm>
            <a:off x="3381375" y="2501900"/>
            <a:ext cx="5589588"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56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89250"/>
            <a:ext cx="3159125"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4"/>
          <p:cNvSpPr>
            <a:spLocks noChangeArrowheads="1"/>
          </p:cNvSpPr>
          <p:nvPr/>
        </p:nvSpPr>
        <p:spPr bwMode="auto">
          <a:xfrm>
            <a:off x="0" y="90963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Problem</a:t>
            </a:r>
          </a:p>
        </p:txBody>
      </p:sp>
      <p:pic>
        <p:nvPicPr>
          <p:cNvPr id="3276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1336675"/>
            <a:ext cx="5629275" cy="537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0CCB59-889B-40F7-B244-4E96A09687F4}" type="slidenum">
              <a:rPr lang="it-IT" altLang="it-IT" sz="1400" smtClean="0"/>
              <a:pPr>
                <a:spcBef>
                  <a:spcPct val="0"/>
                </a:spcBef>
                <a:buFontTx/>
                <a:buNone/>
              </a:pPr>
              <a:t>2</a:t>
            </a:fld>
            <a:endParaRPr lang="it-IT" altLang="it-IT" sz="1400" smtClean="0"/>
          </a:p>
        </p:txBody>
      </p:sp>
      <p:pic>
        <p:nvPicPr>
          <p:cNvPr id="4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17613"/>
            <a:ext cx="4897438"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508625" y="5876925"/>
            <a:ext cx="35877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86201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Reversals</a:t>
            </a:r>
          </a:p>
        </p:txBody>
      </p:sp>
      <p:sp>
        <p:nvSpPr>
          <p:cNvPr id="30723" name="Text Box 3"/>
          <p:cNvSpPr txBox="1">
            <a:spLocks noChangeArrowheads="1"/>
          </p:cNvSpPr>
          <p:nvPr/>
        </p:nvSpPr>
        <p:spPr bwMode="auto">
          <a:xfrm>
            <a:off x="1143000" y="1624013"/>
            <a:ext cx="70104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About a century ago, a sequence of lava flows were found in France where some of the flows had the north and south poles reversed</a:t>
            </a: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r>
              <a:rPr lang="en-US" altLang="it-IT" sz="2400" b="0">
                <a:latin typeface="Calibri" panose="020F0502020204030204" pitchFamily="34" charset="0"/>
              </a:rPr>
              <a:t>Therefore, the north pole and south pole must have repeatedly swapped positions</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b="2499"/>
          <a:stretch>
            <a:fillRect/>
          </a:stretch>
        </p:blipFill>
        <p:spPr bwMode="auto">
          <a:xfrm>
            <a:off x="2347913" y="2919413"/>
            <a:ext cx="4205287"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0" y="9477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29731" name="Rectangle 3"/>
          <p:cNvSpPr>
            <a:spLocks noChangeArrowheads="1"/>
          </p:cNvSpPr>
          <p:nvPr/>
        </p:nvSpPr>
        <p:spPr bwMode="auto">
          <a:xfrm>
            <a:off x="250825" y="5133975"/>
            <a:ext cx="85693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a:latin typeface="Calibri" panose="020F0502020204030204" pitchFamily="34" charset="0"/>
              </a:rPr>
              <a:t>On a spherical Earth the motion of plate A relative to plate B must be a rotation about some pole. All the transform faults on the boundary between plates A and B must be small circles about that pole. Transform faults can be used to locate the pole: it lies at the intersection of the great circles which are perpendicular</a:t>
            </a:r>
          </a:p>
        </p:txBody>
      </p:sp>
      <p:sp>
        <p:nvSpPr>
          <p:cNvPr id="329732" name="Rectangle 4"/>
          <p:cNvSpPr>
            <a:spLocks noChangeArrowheads="1"/>
          </p:cNvSpPr>
          <p:nvPr/>
        </p:nvSpPr>
        <p:spPr bwMode="auto">
          <a:xfrm>
            <a:off x="95250" y="3117850"/>
            <a:ext cx="9048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endParaRPr lang="it-IT" altLang="it-IT" sz="2000" b="0">
              <a:latin typeface="Calibri" panose="020F0502020204030204" pitchFamily="34" charset="0"/>
              <a:ea typeface="ＭＳ Ｐゴシック" panose="020B0600070205080204" pitchFamily="34" charset="-128"/>
            </a:endParaRPr>
          </a:p>
        </p:txBody>
      </p:sp>
      <p:pic>
        <p:nvPicPr>
          <p:cNvPr id="3297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533525"/>
            <a:ext cx="482441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0" y="108585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31779" name="Rectangle 3"/>
          <p:cNvSpPr>
            <a:spLocks noChangeArrowheads="1"/>
          </p:cNvSpPr>
          <p:nvPr/>
        </p:nvSpPr>
        <p:spPr bwMode="auto">
          <a:xfrm>
            <a:off x="95250" y="1635125"/>
            <a:ext cx="9048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a:latin typeface="Calibri" panose="020F0502020204030204" pitchFamily="34" charset="0"/>
              </a:rPr>
              <a:t>Several methods can be used to find the present-day </a:t>
            </a:r>
            <a:r>
              <a:rPr lang="en-US" altLang="it-IT" sz="2000" b="0">
                <a:solidFill>
                  <a:srgbClr val="FF3300"/>
                </a:solidFill>
                <a:latin typeface="Calibri" panose="020F0502020204030204" pitchFamily="34" charset="0"/>
              </a:rPr>
              <a:t>instantaneous poles of rotation and relative angular</a:t>
            </a:r>
            <a:r>
              <a:rPr lang="en-US" altLang="it-IT" sz="2000" b="0">
                <a:latin typeface="Calibri" panose="020F0502020204030204" pitchFamily="34" charset="0"/>
              </a:rPr>
              <a:t> velocities between pairs of plates. Instantaneous refers to a geological instant; it means a value averaged over a period of time ranging from a few years to a few million years, depending on the method used.</a:t>
            </a:r>
          </a:p>
        </p:txBody>
      </p:sp>
      <p:sp>
        <p:nvSpPr>
          <p:cNvPr id="331780" name="Rectangle 4"/>
          <p:cNvSpPr>
            <a:spLocks noChangeArrowheads="1"/>
          </p:cNvSpPr>
          <p:nvPr/>
        </p:nvSpPr>
        <p:spPr bwMode="auto">
          <a:xfrm>
            <a:off x="107950" y="3578225"/>
            <a:ext cx="87979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1) A local determination of the direction of relative motion between two plates can be made from the strike of active </a:t>
            </a:r>
            <a:r>
              <a:rPr lang="en-US" altLang="it-IT" sz="1800" b="0">
                <a:solidFill>
                  <a:srgbClr val="FF3300"/>
                </a:solidFill>
                <a:latin typeface="Calibri" panose="020F0502020204030204" pitchFamily="34" charset="0"/>
              </a:rPr>
              <a:t>transform faults</a:t>
            </a:r>
            <a:r>
              <a:rPr lang="en-US" altLang="it-IT" sz="1800" b="0">
                <a:latin typeface="Calibri" panose="020F0502020204030204" pitchFamily="34" charset="0"/>
              </a:rPr>
              <a:t>. Since transform faults on ridges are much easier to recognize and more common than transform faults along destructive boundaries, this method is used primarily to find rotation poles for plates on either side of a mid-ocean ridge. The relative motion at transform faults is parallel to the fault and is of constant value along the fault. This means that the faults are arcs of small circles about the rotation pole. The rotation pole must therefore lie somewhere on the great circle which is perpendicular to that small circle. So, if two or more transform faults can be used, the intersection of the great circles is the position of the rotation pole</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0" y="109378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33827" name="Rectangle 4"/>
          <p:cNvSpPr>
            <a:spLocks noChangeArrowheads="1"/>
          </p:cNvSpPr>
          <p:nvPr/>
        </p:nvSpPr>
        <p:spPr bwMode="auto">
          <a:xfrm>
            <a:off x="179388" y="1643063"/>
            <a:ext cx="87979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2) The </a:t>
            </a:r>
            <a:r>
              <a:rPr lang="en-US" altLang="it-IT" sz="1800" b="0">
                <a:solidFill>
                  <a:srgbClr val="FF3300"/>
                </a:solidFill>
                <a:latin typeface="Calibri" panose="020F0502020204030204" pitchFamily="34" charset="0"/>
              </a:rPr>
              <a:t>spreading rate</a:t>
            </a:r>
            <a:r>
              <a:rPr lang="en-US" altLang="it-IT" sz="1800" b="0">
                <a:latin typeface="Calibri" panose="020F0502020204030204" pitchFamily="34" charset="0"/>
              </a:rPr>
              <a:t> along a constructive plate boundary changes as the sine of the angular distance θ from the rotation pole. So, if the spreading rate at various locations along the ridge can be determined (from spacing of oceanic magnetic anomalies), the rotation pole and angular velocity can then be estimated.</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3) The analysis of data from an </a:t>
            </a:r>
            <a:r>
              <a:rPr lang="en-US" altLang="it-IT" sz="1800" b="0">
                <a:solidFill>
                  <a:srgbClr val="FF3300"/>
                </a:solidFill>
                <a:latin typeface="Calibri" panose="020F0502020204030204" pitchFamily="34" charset="0"/>
              </a:rPr>
              <a:t>earthquake</a:t>
            </a:r>
            <a:r>
              <a:rPr lang="en-US" altLang="it-IT" sz="1800" b="0">
                <a:latin typeface="Calibri" panose="020F0502020204030204" pitchFamily="34" charset="0"/>
              </a:rPr>
              <a:t> can give the direction of motion and the plane of the fault on which the earthquake occurred. This is known as a fault-plane solution or a focal mechanism. Fault-plane solutions for earthquakes along a plate boundary can give the direction of relative motion between the two plates.</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4) Where plate boundaries cross land, </a:t>
            </a:r>
            <a:r>
              <a:rPr lang="en-US" altLang="it-IT" sz="1800" b="0">
                <a:solidFill>
                  <a:srgbClr val="FF3300"/>
                </a:solidFill>
                <a:latin typeface="Calibri" panose="020F0502020204030204" pitchFamily="34" charset="0"/>
              </a:rPr>
              <a:t>surveys of displacements</a:t>
            </a:r>
            <a:r>
              <a:rPr lang="en-US" altLang="it-IT" sz="1800" b="0">
                <a:latin typeface="Calibri" panose="020F0502020204030204" pitchFamily="34" charset="0"/>
              </a:rPr>
              <a:t> can be used (over large distances and long periods of time) to determine the local relative motion. For example, stream channels and even roads, field boundaries and buildings may be displaced</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0" y="142081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35875" name="Rectangle 3"/>
          <p:cNvSpPr>
            <a:spLocks noChangeArrowheads="1"/>
          </p:cNvSpPr>
          <p:nvPr/>
        </p:nvSpPr>
        <p:spPr bwMode="auto">
          <a:xfrm>
            <a:off x="179388" y="1970088"/>
            <a:ext cx="8797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5) </a:t>
            </a:r>
            <a:r>
              <a:rPr lang="en-US" altLang="it-IT" sz="1800" b="0">
                <a:solidFill>
                  <a:srgbClr val="FF3300"/>
                </a:solidFill>
                <a:latin typeface="Calibri" panose="020F0502020204030204" pitchFamily="34" charset="0"/>
              </a:rPr>
              <a:t>Satellites</a:t>
            </a:r>
            <a:r>
              <a:rPr lang="en-US" altLang="it-IT" sz="1800" b="0">
                <a:latin typeface="Calibri" panose="020F0502020204030204" pitchFamily="34" charset="0"/>
              </a:rPr>
              <a:t> have made it possible to measure instantaneous plate motions with some accuracy. One method uses a satellite laser-ranging system (SLR) to determine differences in distance between two sites on the Earth’s surface over a period of years. Another method, very-long-baseline </a:t>
            </a:r>
            <a:r>
              <a:rPr lang="en-US" altLang="it-IT" sz="1800" b="0">
                <a:solidFill>
                  <a:srgbClr val="FF3300"/>
                </a:solidFill>
                <a:latin typeface="Calibri" panose="020F0502020204030204" pitchFamily="34" charset="0"/>
              </a:rPr>
              <a:t>interferometry</a:t>
            </a:r>
            <a:r>
              <a:rPr lang="en-US" altLang="it-IT" sz="1800" b="0">
                <a:latin typeface="Calibri" panose="020F0502020204030204" pitchFamily="34" charset="0"/>
              </a:rPr>
              <a:t> (VLBI), uses quasars for the signal source and terrestrial radio telescopes as the receivers. Again, the difference in distance between two telescope sites measured over a period of. A third method of measuring plate motions utilizes the Global Positioning System. A worldwide network of </a:t>
            </a:r>
            <a:r>
              <a:rPr lang="en-US" altLang="it-IT" sz="1800" b="0">
                <a:solidFill>
                  <a:srgbClr val="FF3300"/>
                </a:solidFill>
                <a:latin typeface="Calibri" panose="020F0502020204030204" pitchFamily="34" charset="0"/>
              </a:rPr>
              <a:t>GPS</a:t>
            </a:r>
            <a:r>
              <a:rPr lang="en-US" altLang="it-IT" sz="1800" b="0">
                <a:latin typeface="Calibri" panose="020F0502020204030204" pitchFamily="34" charset="0"/>
              </a:rPr>
              <a:t> receivers with a precision suitable for geodynamics has been established (1 cm in positioning and&lt;10−3 arcsec in pole-position estimates). It is called the International GPS Service for Geodynamics (IGS), and is a permanent global network of receivers. Analysis of data from 1991–1996 shows that the agreement of GPS velocities with the geologically determined velocities for all but a few locations is to better than 95% confidence. </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20700" y="960438"/>
            <a:ext cx="799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1400" b="0">
                <a:latin typeface="Calibri" panose="020F0502020204030204" pitchFamily="34" charset="0"/>
                <a:ea typeface="ＭＳ Ｐゴシック" panose="020B0600070205080204" pitchFamily="34" charset="-128"/>
              </a:rPr>
              <a:t>Appendix : spherical trigonometry</a:t>
            </a:r>
          </a:p>
        </p:txBody>
      </p:sp>
      <p:sp>
        <p:nvSpPr>
          <p:cNvPr id="3" name="Rectangle 4"/>
          <p:cNvSpPr>
            <a:spLocks noChangeArrowheads="1"/>
          </p:cNvSpPr>
          <p:nvPr/>
        </p:nvSpPr>
        <p:spPr bwMode="auto">
          <a:xfrm>
            <a:off x="85725" y="1223963"/>
            <a:ext cx="60785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sides of a triangle on a plane surface are straight lines and the sum of its internal angles is 180°(or </a:t>
            </a:r>
            <a:r>
              <a:rPr lang="en-US" altLang="it-IT" sz="1400" b="0">
                <a:latin typeface="Calibri" panose="020F0502020204030204" pitchFamily="34" charset="0"/>
                <a:sym typeface="Symbol" panose="05050102010706020507" pitchFamily="18" charset="2"/>
              </a:rPr>
              <a:t> </a:t>
            </a:r>
            <a:r>
              <a:rPr lang="en-US" altLang="it-IT" sz="1400" b="0">
                <a:latin typeface="Calibri" panose="020F0502020204030204" pitchFamily="34" charset="0"/>
              </a:rPr>
              <a:t>radians). Let the angles be A, B and C and the lengths of the sides opposite each of these angles be a, b and c. The sizes of the angles and the lengths of the sides are governed by the sine law:</a:t>
            </a:r>
            <a:endParaRPr lang="it-IT" altLang="it-IT" sz="1400" b="0">
              <a:latin typeface="Calibri" panose="020F0502020204030204" pitchFamily="34" charset="0"/>
            </a:endParaRPr>
          </a:p>
        </p:txBody>
      </p:sp>
      <p:sp>
        <p:nvSpPr>
          <p:cNvPr id="4" name="Rectangle 6"/>
          <p:cNvSpPr>
            <a:spLocks noChangeArrowheads="1"/>
          </p:cNvSpPr>
          <p:nvPr/>
        </p:nvSpPr>
        <p:spPr bwMode="auto">
          <a:xfrm>
            <a:off x="215900" y="2971800"/>
            <a:ext cx="8602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length of any side is related to the lengths of the other two sides and to the angle they include by the cosine law, which for the side a is:</a:t>
            </a:r>
            <a:endParaRPr lang="it-IT" altLang="it-IT" sz="1400" b="0">
              <a:latin typeface="Calibri" panose="020F0502020204030204" pitchFamily="34" charset="0"/>
            </a:endParaRPr>
          </a:p>
        </p:txBody>
      </p:sp>
      <p:graphicFrame>
        <p:nvGraphicFramePr>
          <p:cNvPr id="5" name="Object 8"/>
          <p:cNvGraphicFramePr>
            <a:graphicFrameLocks noChangeAspect="1"/>
          </p:cNvGraphicFramePr>
          <p:nvPr/>
        </p:nvGraphicFramePr>
        <p:xfrm>
          <a:off x="261938" y="6092825"/>
          <a:ext cx="1782762" cy="511175"/>
        </p:xfrm>
        <a:graphic>
          <a:graphicData uri="http://schemas.openxmlformats.org/presentationml/2006/ole">
            <mc:AlternateContent xmlns:mc="http://schemas.openxmlformats.org/markup-compatibility/2006">
              <mc:Choice xmlns:v="urn:schemas-microsoft-com:vml" Requires="v">
                <p:oleObj spid="_x0000_s337941" name="Equation" r:id="rId3" imgW="1854200" imgH="533400" progId="Equation.3">
                  <p:embed/>
                </p:oleObj>
              </mc:Choice>
              <mc:Fallback>
                <p:oleObj name="Equation" r:id="rId3" imgW="1854200" imgH="533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6092825"/>
                        <a:ext cx="1782762" cy="51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9"/>
          <p:cNvGraphicFramePr>
            <a:graphicFrameLocks noChangeAspect="1"/>
          </p:cNvGraphicFramePr>
          <p:nvPr/>
        </p:nvGraphicFramePr>
        <p:xfrm>
          <a:off x="5638800" y="3352800"/>
          <a:ext cx="1874838" cy="257175"/>
        </p:xfrm>
        <a:graphic>
          <a:graphicData uri="http://schemas.openxmlformats.org/presentationml/2006/ole">
            <mc:AlternateContent xmlns:mc="http://schemas.openxmlformats.org/markup-compatibility/2006">
              <mc:Choice xmlns:v="urn:schemas-microsoft-com:vml" Requires="v">
                <p:oleObj spid="_x0000_s337942" name="Equation" r:id="rId5" imgW="1954951" imgH="266584" progId="Equation.3">
                  <p:embed/>
                </p:oleObj>
              </mc:Choice>
              <mc:Fallback>
                <p:oleObj name="Equation" r:id="rId5" imgW="1954951" imgH="266584"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352800"/>
                        <a:ext cx="1874838" cy="257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 name="Group 19"/>
          <p:cNvGrpSpPr>
            <a:grpSpLocks/>
          </p:cNvGrpSpPr>
          <p:nvPr/>
        </p:nvGrpSpPr>
        <p:grpSpPr bwMode="auto">
          <a:xfrm>
            <a:off x="6167438" y="1201738"/>
            <a:ext cx="2668587" cy="1619250"/>
            <a:chOff x="3885" y="346"/>
            <a:chExt cx="1681" cy="1020"/>
          </a:xfrm>
        </p:grpSpPr>
        <p:pic>
          <p:nvPicPr>
            <p:cNvPr id="3379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5" y="346"/>
              <a:ext cx="1681" cy="1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36" name="Rectangle 10"/>
            <p:cNvSpPr>
              <a:spLocks noChangeArrowheads="1"/>
            </p:cNvSpPr>
            <p:nvPr/>
          </p:nvSpPr>
          <p:spPr bwMode="auto">
            <a:xfrm>
              <a:off x="3916" y="398"/>
              <a:ext cx="245" cy="1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400">
                <a:latin typeface="Calibri" panose="020F0502020204030204" pitchFamily="34" charset="0"/>
              </a:endParaRPr>
            </a:p>
          </p:txBody>
        </p:sp>
      </p:grpSp>
      <p:grpSp>
        <p:nvGrpSpPr>
          <p:cNvPr id="10" name="Group 13"/>
          <p:cNvGrpSpPr>
            <a:grpSpLocks/>
          </p:cNvGrpSpPr>
          <p:nvPr/>
        </p:nvGrpSpPr>
        <p:grpSpPr bwMode="auto">
          <a:xfrm>
            <a:off x="6286500" y="3684588"/>
            <a:ext cx="2636838" cy="2582862"/>
            <a:chOff x="3960" y="1831"/>
            <a:chExt cx="1800" cy="1845"/>
          </a:xfrm>
        </p:grpSpPr>
        <p:pic>
          <p:nvPicPr>
            <p:cNvPr id="33793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1831"/>
              <a:ext cx="1800" cy="18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34" name="Rectangle 12"/>
            <p:cNvSpPr>
              <a:spLocks noChangeArrowheads="1"/>
            </p:cNvSpPr>
            <p:nvPr/>
          </p:nvSpPr>
          <p:spPr bwMode="auto">
            <a:xfrm>
              <a:off x="4072" y="1987"/>
              <a:ext cx="245" cy="1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400">
                <a:latin typeface="Calibri" panose="020F0502020204030204" pitchFamily="34" charset="0"/>
              </a:endParaRPr>
            </a:p>
          </p:txBody>
        </p:sp>
      </p:grpSp>
      <p:sp>
        <p:nvSpPr>
          <p:cNvPr id="13" name="Rectangle 14"/>
          <p:cNvSpPr>
            <a:spLocks noChangeArrowheads="1"/>
          </p:cNvSpPr>
          <p:nvPr/>
        </p:nvSpPr>
        <p:spPr bwMode="auto">
          <a:xfrm>
            <a:off x="127000" y="3889375"/>
            <a:ext cx="59674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sides of a triangle on a spherical surface are great circle arcs and the </a:t>
            </a:r>
            <a:r>
              <a:rPr lang="en-US" altLang="it-IT" sz="1400" b="0">
                <a:solidFill>
                  <a:srgbClr val="FF0000"/>
                </a:solidFill>
                <a:latin typeface="Calibri" panose="020F0502020204030204" pitchFamily="34" charset="0"/>
              </a:rPr>
              <a:t>sum of the internal angles is greater than 180°. </a:t>
            </a:r>
            <a:r>
              <a:rPr lang="en-US" altLang="it-IT" sz="1400" b="0">
                <a:latin typeface="Calibri" panose="020F0502020204030204" pitchFamily="34" charset="0"/>
              </a:rPr>
              <a:t>The angle between two great circles at their point of intersection is defined by the tangents to the great circles at that point. Let the angles of a spherical triangle be A, B and C, and let the lengths of the sides opposite each of these angles be a, b and c, respectively. The lengths of the sides may be converted to the angles they subtend at the center of the Earth. For example, the distance from pole to equator on the Earth’s surface may be considered as 10,007 km or as 90 degrees of arc. Expressing the sides of the spherical triangle as angles of arc, the sine law is:</a:t>
            </a:r>
            <a:endParaRPr lang="it-IT" altLang="it-IT" sz="1400" b="0">
              <a:latin typeface="Calibri" panose="020F0502020204030204" pitchFamily="34" charset="0"/>
            </a:endParaRPr>
          </a:p>
        </p:txBody>
      </p:sp>
      <p:graphicFrame>
        <p:nvGraphicFramePr>
          <p:cNvPr id="14" name="Object 16"/>
          <p:cNvGraphicFramePr>
            <a:graphicFrameLocks noChangeAspect="1"/>
          </p:cNvGraphicFramePr>
          <p:nvPr/>
        </p:nvGraphicFramePr>
        <p:xfrm>
          <a:off x="3243263" y="2332038"/>
          <a:ext cx="1782762" cy="511175"/>
        </p:xfrm>
        <a:graphic>
          <a:graphicData uri="http://schemas.openxmlformats.org/presentationml/2006/ole">
            <mc:AlternateContent xmlns:mc="http://schemas.openxmlformats.org/markup-compatibility/2006">
              <mc:Choice xmlns:v="urn:schemas-microsoft-com:vml" Requires="v">
                <p:oleObj spid="_x0000_s337943" name="Equation" r:id="rId9" imgW="1854200" imgH="533400" progId="Equation.3">
                  <p:embed/>
                </p:oleObj>
              </mc:Choice>
              <mc:Fallback>
                <p:oleObj name="Equation" r:id="rId9" imgW="1854200" imgH="533400" progId="Equation.3">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3263" y="2332038"/>
                        <a:ext cx="1782762" cy="51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17"/>
          <p:cNvSpPr>
            <a:spLocks noChangeArrowheads="1"/>
          </p:cNvSpPr>
          <p:nvPr/>
        </p:nvSpPr>
        <p:spPr bwMode="auto">
          <a:xfrm>
            <a:off x="2200275" y="6076950"/>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And the law of cosines is:</a:t>
            </a:r>
            <a:endParaRPr lang="it-IT" altLang="it-IT" sz="1400" b="0">
              <a:latin typeface="Calibri" panose="020F0502020204030204" pitchFamily="34" charset="0"/>
            </a:endParaRPr>
          </a:p>
        </p:txBody>
      </p:sp>
      <p:graphicFrame>
        <p:nvGraphicFramePr>
          <p:cNvPr id="16" name="Object 18"/>
          <p:cNvGraphicFramePr>
            <a:graphicFrameLocks noChangeAspect="1"/>
          </p:cNvGraphicFramePr>
          <p:nvPr/>
        </p:nvGraphicFramePr>
        <p:xfrm>
          <a:off x="4929188" y="6488113"/>
          <a:ext cx="2905125" cy="206375"/>
        </p:xfrm>
        <a:graphic>
          <a:graphicData uri="http://schemas.openxmlformats.org/presentationml/2006/ole">
            <mc:AlternateContent xmlns:mc="http://schemas.openxmlformats.org/markup-compatibility/2006">
              <mc:Choice xmlns:v="urn:schemas-microsoft-com:vml" Requires="v">
                <p:oleObj spid="_x0000_s337944" name="Equation" r:id="rId11" imgW="3022600" imgH="215900" progId="Equation.3">
                  <p:embed/>
                </p:oleObj>
              </mc:Choice>
              <mc:Fallback>
                <p:oleObj name="Equation" r:id="rId11" imgW="3022600" imgH="215900" progId="Equation.3">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9188" y="6488113"/>
                        <a:ext cx="2905125" cy="206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dissolve">
                                      <p:cBhvr>
                                        <p:cTn id="42" dur="500"/>
                                        <p:tgtEl>
                                          <p:spTgt spid="1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dissolve">
                                      <p:cBhvr>
                                        <p:cTn id="52" dur="500"/>
                                        <p:tgtEl>
                                          <p:spTgt spid="1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88106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Reversals</a:t>
            </a:r>
          </a:p>
        </p:txBody>
      </p:sp>
      <p:sp>
        <p:nvSpPr>
          <p:cNvPr id="32771" name="Text Box 3"/>
          <p:cNvSpPr txBox="1">
            <a:spLocks noChangeArrowheads="1"/>
          </p:cNvSpPr>
          <p:nvPr/>
        </p:nvSpPr>
        <p:spPr bwMode="auto">
          <a:xfrm>
            <a:off x="1295400" y="1908175"/>
            <a:ext cx="655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These magnetic reversals have occurred though out the history of the Earth</a:t>
            </a:r>
          </a:p>
          <a:p>
            <a:pPr>
              <a:spcBef>
                <a:spcPct val="50000"/>
              </a:spcBef>
              <a:buFontTx/>
              <a:buNone/>
            </a:pPr>
            <a:r>
              <a:rPr lang="en-US" altLang="it-IT" sz="2400" b="0">
                <a:latin typeface="Calibri" panose="020F0502020204030204" pitchFamily="34" charset="0"/>
              </a:rPr>
              <a:t>They occur on an irregular basis ranging in time from tens of thousands of years to millions of years</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46575"/>
            <a:ext cx="59785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t="7500"/>
          <a:stretch>
            <a:fillRect/>
          </a:stretch>
        </p:blipFill>
        <p:spPr bwMode="auto">
          <a:xfrm>
            <a:off x="914400" y="1897063"/>
            <a:ext cx="59785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609600" y="830263"/>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Striping on Seafloor</a:t>
            </a:r>
          </a:p>
        </p:txBody>
      </p:sp>
      <p:sp>
        <p:nvSpPr>
          <p:cNvPr id="34820" name="Text Box 4"/>
          <p:cNvSpPr txBox="1">
            <a:spLocks noChangeArrowheads="1"/>
          </p:cNvSpPr>
          <p:nvPr/>
        </p:nvSpPr>
        <p:spPr bwMode="auto">
          <a:xfrm>
            <a:off x="4648200" y="4183063"/>
            <a:ext cx="3962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In the 1950s, the Atlantic Ocean seafloor was found to consist of alternating stripes of normal and reversely magnetized rocks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09F924-F814-4F91-808C-4A3798002048}" type="slidenum">
              <a:rPr lang="it-IT" altLang="it-IT" sz="1400" b="1" smtClean="0"/>
              <a:pPr>
                <a:spcBef>
                  <a:spcPct val="0"/>
                </a:spcBef>
                <a:buFontTx/>
                <a:buNone/>
              </a:pPr>
              <a:t>23</a:t>
            </a:fld>
            <a:endParaRPr lang="it-IT" altLang="it-IT" sz="1400" b="1" smtClean="0"/>
          </a:p>
        </p:txBody>
      </p:sp>
      <p:pic>
        <p:nvPicPr>
          <p:cNvPr id="36867" name="Picture 6" descr="PASQUI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8208962"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2141538"/>
            <a:ext cx="3957637"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Topography of the Atlantic</a:t>
            </a:r>
          </a:p>
        </p:txBody>
      </p:sp>
      <p:sp>
        <p:nvSpPr>
          <p:cNvPr id="37892" name="Text Box 4"/>
          <p:cNvSpPr txBox="1">
            <a:spLocks noChangeArrowheads="1"/>
          </p:cNvSpPr>
          <p:nvPr/>
        </p:nvSpPr>
        <p:spPr bwMode="auto">
          <a:xfrm>
            <a:off x="4876800" y="2330450"/>
            <a:ext cx="3581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Also, in the 1950s, it was discovered that an underwater mountain range ran north-south in the middle of the Atlantic Ocean</a:t>
            </a:r>
          </a:p>
          <a:p>
            <a:pPr>
              <a:spcBef>
                <a:spcPct val="50000"/>
              </a:spcBef>
              <a:buFontTx/>
              <a:buNone/>
            </a:pPr>
            <a:r>
              <a:rPr lang="en-US" altLang="it-IT" sz="2400" b="0">
                <a:latin typeface="Calibri" panose="020F0502020204030204" pitchFamily="34" charset="0"/>
              </a:rPr>
              <a:t>The Mid-Atlantic Ridge rises as high as 2 kilometers above the abyssal plain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sz="half" idx="1"/>
          </p:nvPr>
        </p:nvSpPr>
        <p:spPr>
          <a:xfrm>
            <a:off x="762000" y="2141538"/>
            <a:ext cx="4419600" cy="4114800"/>
          </a:xfrm>
        </p:spPr>
        <p:txBody>
          <a:bodyPr/>
          <a:lstStyle/>
          <a:p>
            <a:pPr marL="0" indent="0" eaLnBrk="1" hangingPunct="1">
              <a:buFontTx/>
              <a:buNone/>
            </a:pPr>
            <a:r>
              <a:rPr lang="en-US" altLang="it-IT" sz="2000" smtClean="0">
                <a:latin typeface="Calibri" panose="020F0502020204030204" pitchFamily="34" charset="0"/>
              </a:rPr>
              <a:t>In the 1960s, samples were collected from the Atlantic seafloor using special ships with drill rigs</a:t>
            </a:r>
          </a:p>
          <a:p>
            <a:pPr marL="0" indent="0" eaLnBrk="1" hangingPunct="1">
              <a:buFontTx/>
              <a:buNone/>
            </a:pPr>
            <a:r>
              <a:rPr lang="en-US" altLang="it-IT" sz="2000" smtClean="0">
                <a:latin typeface="Calibri" panose="020F0502020204030204" pitchFamily="34" charset="0"/>
              </a:rPr>
              <a:t>The rocks of the Atlantic  seafloor were discovered to be basalt</a:t>
            </a:r>
          </a:p>
          <a:p>
            <a:pPr marL="0" indent="0" eaLnBrk="1" hangingPunct="1">
              <a:buFontTx/>
              <a:buNone/>
            </a:pPr>
            <a:r>
              <a:rPr lang="en-US" altLang="it-IT" sz="2000" smtClean="0">
                <a:latin typeface="Calibri" panose="020F0502020204030204" pitchFamily="34" charset="0"/>
              </a:rPr>
              <a:t>Basalt contains radioactive isotopes (such as U</a:t>
            </a:r>
            <a:r>
              <a:rPr lang="en-US" altLang="it-IT" sz="2000" baseline="30000" smtClean="0">
                <a:latin typeface="Calibri" panose="020F0502020204030204" pitchFamily="34" charset="0"/>
              </a:rPr>
              <a:t>235</a:t>
            </a:r>
            <a:r>
              <a:rPr lang="en-US" altLang="it-IT" sz="2000" smtClean="0">
                <a:latin typeface="Calibri" panose="020F0502020204030204" pitchFamily="34" charset="0"/>
              </a:rPr>
              <a:t>) which can be dated</a:t>
            </a:r>
          </a:p>
        </p:txBody>
      </p:sp>
      <p:sp>
        <p:nvSpPr>
          <p:cNvPr id="39939" name="Rectangle 3"/>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Atlantic Ocean Sea Floor</a:t>
            </a:r>
          </a:p>
        </p:txBody>
      </p:sp>
      <p:pic>
        <p:nvPicPr>
          <p:cNvPr id="3994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244" t="2550" r="1686" b="1649"/>
          <a:stretch>
            <a:fillRect/>
          </a:stretch>
        </p:blipFill>
        <p:spPr>
          <a:xfrm>
            <a:off x="5257800" y="2827338"/>
            <a:ext cx="2925763" cy="2530475"/>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sz="half" idx="1"/>
          </p:nvPr>
        </p:nvSpPr>
        <p:spPr>
          <a:xfrm>
            <a:off x="838200" y="1920875"/>
            <a:ext cx="4419600" cy="4648200"/>
          </a:xfrm>
        </p:spPr>
        <p:txBody>
          <a:bodyPr/>
          <a:lstStyle/>
          <a:p>
            <a:pPr marL="0" indent="0" eaLnBrk="1" hangingPunct="1">
              <a:spcBef>
                <a:spcPct val="50000"/>
              </a:spcBef>
              <a:buFontTx/>
              <a:buNone/>
            </a:pPr>
            <a:r>
              <a:rPr lang="en-US" altLang="it-IT" sz="2000" smtClean="0">
                <a:latin typeface="Calibri" panose="020F0502020204030204" pitchFamily="34" charset="0"/>
              </a:rPr>
              <a:t>It was discovered that the youngest rocks of the Atlantic Ocean seafloor are found along the mid-oceanic ridge</a:t>
            </a:r>
          </a:p>
          <a:p>
            <a:pPr marL="0" indent="0" eaLnBrk="1" hangingPunct="1">
              <a:spcBef>
                <a:spcPct val="50000"/>
              </a:spcBef>
              <a:buFontTx/>
              <a:buNone/>
            </a:pPr>
            <a:r>
              <a:rPr lang="en-US" altLang="it-IT" sz="2000" smtClean="0">
                <a:latin typeface="Calibri" panose="020F0502020204030204" pitchFamily="34" charset="0"/>
              </a:rPr>
              <a:t>And that farther you move away from the ridge, the older the rocks become on either side of the ridge</a:t>
            </a:r>
          </a:p>
          <a:p>
            <a:pPr marL="0" indent="0" eaLnBrk="1" hangingPunct="1">
              <a:spcBef>
                <a:spcPct val="50000"/>
              </a:spcBef>
              <a:buFontTx/>
              <a:buNone/>
            </a:pPr>
            <a:r>
              <a:rPr lang="en-US" altLang="it-IT" sz="2000" smtClean="0">
                <a:latin typeface="Calibri" panose="020F0502020204030204" pitchFamily="34" charset="0"/>
              </a:rPr>
              <a:t>The oldest rocks are along the continental boundaries</a:t>
            </a:r>
          </a:p>
        </p:txBody>
      </p:sp>
      <p:sp>
        <p:nvSpPr>
          <p:cNvPr id="41987" name="Rectangle 3"/>
          <p:cNvSpPr>
            <a:spLocks noChangeArrowheads="1"/>
          </p:cNvSpPr>
          <p:nvPr/>
        </p:nvSpPr>
        <p:spPr bwMode="auto">
          <a:xfrm>
            <a:off x="685800" y="85407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Atlantic Ocean Sea Floor</a:t>
            </a:r>
          </a:p>
        </p:txBody>
      </p:sp>
      <p:pic>
        <p:nvPicPr>
          <p:cNvPr id="419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244" t="2550" r="1686" b="1649"/>
          <a:stretch>
            <a:fillRect/>
          </a:stretch>
        </p:blipFill>
        <p:spPr>
          <a:xfrm>
            <a:off x="5257800" y="2835275"/>
            <a:ext cx="2925763" cy="2530475"/>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Box 3"/>
          <p:cNvSpPr txBox="1">
            <a:spLocks noChangeArrowheads="1"/>
          </p:cNvSpPr>
          <p:nvPr/>
        </p:nvSpPr>
        <p:spPr bwMode="auto">
          <a:xfrm>
            <a:off x="1042988" y="2246313"/>
            <a:ext cx="5257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400" b="0">
                <a:latin typeface="Calibri" panose="020F0502020204030204" pitchFamily="34" charset="0"/>
              </a:rPr>
              <a:t> By 1962, Harry Hess at Princeton University and a Naval Reserve Rear Admiral, and Robert S. Dietz had coined the term “seafloor spreading” </a:t>
            </a:r>
          </a:p>
          <a:p>
            <a:pPr algn="just">
              <a:spcBef>
                <a:spcPct val="50000"/>
              </a:spcBef>
            </a:pPr>
            <a:r>
              <a:rPr lang="en-US" altLang="it-IT" sz="2400" b="0">
                <a:latin typeface="Calibri" panose="020F0502020204030204" pitchFamily="34" charset="0"/>
              </a:rPr>
              <a:t> And in 1963, the team of F. J. Vine and D. H. Matthews (and independently L. W. Morley) proposed that seafloor spreading could explain the observed magnetic reversal striping on the Atlantic and Pacific seafloors</a:t>
            </a:r>
          </a:p>
        </p:txBody>
      </p:sp>
      <p:grpSp>
        <p:nvGrpSpPr>
          <p:cNvPr id="44035" name="Group 6"/>
          <p:cNvGrpSpPr>
            <a:grpSpLocks/>
          </p:cNvGrpSpPr>
          <p:nvPr/>
        </p:nvGrpSpPr>
        <p:grpSpPr bwMode="auto">
          <a:xfrm>
            <a:off x="685800" y="1214438"/>
            <a:ext cx="7772400" cy="5334000"/>
            <a:chOff x="432" y="240"/>
            <a:chExt cx="4896" cy="3360"/>
          </a:xfrm>
        </p:grpSpPr>
        <p:sp>
          <p:nvSpPr>
            <p:cNvPr id="44036" name="Rectangle 2"/>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pic>
          <p:nvPicPr>
            <p:cNvPr id="44037" name="Picture 4" descr="Image:Hes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1114"/>
              <a:ext cx="921"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diet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311"/>
              <a:ext cx="921"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5619">
                                            <p:txEl>
                                              <p:pRg st="0" end="0"/>
                                            </p:txEl>
                                          </p:spTgt>
                                        </p:tgtEl>
                                        <p:attrNameLst>
                                          <p:attrName>style.visibility</p:attrName>
                                        </p:attrNameLst>
                                      </p:cBhvr>
                                      <p:to>
                                        <p:strVal val="visible"/>
                                      </p:to>
                                    </p:set>
                                    <p:animEffect transition="in" filter="dissolve">
                                      <p:cBhvr>
                                        <p:cTn id="7" dur="500"/>
                                        <p:tgtEl>
                                          <p:spTgt spid="495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95619">
                                            <p:txEl>
                                              <p:pRg st="1" end="1"/>
                                            </p:txEl>
                                          </p:spTgt>
                                        </p:tgtEl>
                                        <p:attrNameLst>
                                          <p:attrName>style.visibility</p:attrName>
                                        </p:attrNameLst>
                                      </p:cBhvr>
                                      <p:to>
                                        <p:strVal val="visible"/>
                                      </p:to>
                                    </p:set>
                                    <p:animEffect transition="in" filter="dissolve">
                                      <p:cBhvr>
                                        <p:cTn id="12" dur="500"/>
                                        <p:tgtEl>
                                          <p:spTgt spid="495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sp>
        <p:nvSpPr>
          <p:cNvPr id="46083" name="Text Box 3"/>
          <p:cNvSpPr txBox="1">
            <a:spLocks noChangeArrowheads="1"/>
          </p:cNvSpPr>
          <p:nvPr/>
        </p:nvSpPr>
        <p:spPr bwMode="auto">
          <a:xfrm>
            <a:off x="5715000" y="2598738"/>
            <a:ext cx="2743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The Mid-Atlantic Ridge is a great fault zone where hot magma rises up, cools and solidifies, forming new basalt</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b="3015"/>
          <a:stretch>
            <a:fillRect/>
          </a:stretch>
        </p:blipFill>
        <p:spPr bwMode="auto">
          <a:xfrm>
            <a:off x="609600" y="1912938"/>
            <a:ext cx="4862513"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77863" y="85566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rgbClr val="333399"/>
                </a:solidFill>
              </a:rPr>
              <a:t>Seafloor Spreading</a:t>
            </a:r>
          </a:p>
        </p:txBody>
      </p:sp>
      <p:sp>
        <p:nvSpPr>
          <p:cNvPr id="48131" name="Text Box 3"/>
          <p:cNvSpPr txBox="1">
            <a:spLocks noChangeArrowheads="1"/>
          </p:cNvSpPr>
          <p:nvPr/>
        </p:nvSpPr>
        <p:spPr bwMode="auto">
          <a:xfrm>
            <a:off x="5715000" y="1981200"/>
            <a:ext cx="2590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a:solidFill>
                  <a:srgbClr val="333399"/>
                </a:solidFill>
                <a:latin typeface="Arial" panose="020B0604020202020204" pitchFamily="34" charset="0"/>
              </a:rPr>
              <a:t>The iron minerals in the basalt become magnetized in the prevailing direction of the Earth’s magnetic field</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b="3015"/>
          <a:stretch>
            <a:fillRect/>
          </a:stretch>
        </p:blipFill>
        <p:spPr bwMode="auto">
          <a:xfrm>
            <a:off x="609600" y="1752600"/>
            <a:ext cx="4862513"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CF298E8-E91E-4967-A283-D13341B2E6AB}" type="slidenum">
              <a:rPr lang="it-IT" altLang="it-IT" sz="1400" smtClean="0"/>
              <a:pPr>
                <a:spcBef>
                  <a:spcPct val="0"/>
                </a:spcBef>
                <a:buFontTx/>
                <a:buNone/>
              </a:pPr>
              <a:t>3</a:t>
            </a:fld>
            <a:endParaRPr lang="it-IT" altLang="it-IT" sz="1400" smtClean="0"/>
          </a:p>
        </p:txBody>
      </p:sp>
      <p:sp>
        <p:nvSpPr>
          <p:cNvPr id="11" name="Rectangle 10"/>
          <p:cNvSpPr/>
          <p:nvPr/>
        </p:nvSpPr>
        <p:spPr>
          <a:xfrm>
            <a:off x="5508625" y="5876925"/>
            <a:ext cx="35877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5124" name="Picture 8" descr="core1.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5600"/>
            <a:ext cx="87217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228600" y="744538"/>
            <a:ext cx="8694738" cy="841375"/>
          </a:xfrm>
        </p:spPr>
        <p:txBody>
          <a:bodyPr>
            <a:normAutofit/>
          </a:bodyPr>
          <a:lstStyle/>
          <a:p>
            <a:pPr eaLnBrk="1" hangingPunct="1">
              <a:defRPr/>
            </a:pPr>
            <a:r>
              <a:rPr lang="it-IT" sz="2800" b="1" dirty="0">
                <a:latin typeface="+mn-lt"/>
              </a:rPr>
              <a:t>Placche tettoniche</a:t>
            </a:r>
            <a:endParaRPr lang="hr-HR" sz="2800" b="1" dirty="0">
              <a:latin typeface="+mn-lt"/>
            </a:endParaRPr>
          </a:p>
        </p:txBody>
      </p:sp>
      <p:sp>
        <p:nvSpPr>
          <p:cNvPr id="7" name="Content Placeholder 2"/>
          <p:cNvSpPr txBox="1">
            <a:spLocks/>
          </p:cNvSpPr>
          <p:nvPr/>
        </p:nvSpPr>
        <p:spPr>
          <a:xfrm>
            <a:off x="1076325" y="4346575"/>
            <a:ext cx="7886700" cy="536575"/>
          </a:xfrm>
          <a:prstGeom prst="rect">
            <a:avLst/>
          </a:prstGeom>
        </p:spPr>
        <p:txBody>
          <a:bodyPr lIns="82944" tIns="41472" rIns="82944" bIns="41472">
            <a:normAutofit/>
          </a:bodyPr>
          <a:lstStyle/>
          <a:p>
            <a:pPr algn="ctr" defTabSz="829452" eaLnBrk="1" fontAlgn="auto" hangingPunct="1">
              <a:lnSpc>
                <a:spcPct val="90000"/>
              </a:lnSpc>
              <a:spcBef>
                <a:spcPts val="907"/>
              </a:spcBef>
              <a:spcAft>
                <a:spcPts val="0"/>
              </a:spcAft>
              <a:defRPr/>
            </a:pPr>
            <a:endParaRPr lang="it-IT" sz="2177" b="0" dirty="0">
              <a:latin typeface="+mn-lt"/>
            </a:endParaRPr>
          </a:p>
        </p:txBody>
      </p:sp>
      <p:pic>
        <p:nvPicPr>
          <p:cNvPr id="50180" name="Picture 8"/>
          <p:cNvPicPr>
            <a:picLocks noChangeAspect="1"/>
          </p:cNvPicPr>
          <p:nvPr/>
        </p:nvPicPr>
        <p:blipFill>
          <a:blip r:embed="rId2">
            <a:extLst>
              <a:ext uri="{28A0092B-C50C-407E-A947-70E740481C1C}">
                <a14:useLocalDpi xmlns:a14="http://schemas.microsoft.com/office/drawing/2010/main" val="0"/>
              </a:ext>
            </a:extLst>
          </a:blip>
          <a:srcRect l="3453" r="2052" b="1521"/>
          <a:stretch>
            <a:fillRect/>
          </a:stretch>
        </p:blipFill>
        <p:spPr bwMode="auto">
          <a:xfrm>
            <a:off x="4502150" y="3670300"/>
            <a:ext cx="32893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3756025"/>
            <a:ext cx="171926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5100" y="1417638"/>
            <a:ext cx="5683250" cy="2325687"/>
          </a:xfrm>
          <a:prstGeom prst="rect">
            <a:avLst/>
          </a:prstGeom>
        </p:spPr>
        <p:txBody>
          <a:bodyPr>
            <a:spAutoFit/>
          </a:bodyPr>
          <a:lstStyle/>
          <a:p>
            <a:pPr algn="just">
              <a:defRPr/>
            </a:pPr>
            <a:r>
              <a:rPr lang="it-IT" sz="1814" dirty="0"/>
              <a:t>La Terra è ritagliata in numerosi frammenti, chiamati placche litosferiche, la si può paragonare a un grande puzzle sferico. Le “tessere” di questo mosaico, dai contorni irregolari, non sono immobili ma si muovono. Le placche litosferiche, come zattere affiancate l’una all’altra, galleggiano sul sottostante mantello sospinte dai moti convettivi prodotti dal calore interno del pianeta. </a:t>
            </a:r>
          </a:p>
        </p:txBody>
      </p:sp>
      <p:pic>
        <p:nvPicPr>
          <p:cNvPr id="50183" name="Picture 1" descr="C:\Users\Antonella\Desktop\ASSEGNO 2015\presentazione Portogruaro\immagini\puzzleter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1389063"/>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68313" y="981075"/>
            <a:ext cx="79200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b="0">
                <a:latin typeface="Calibri" panose="020F0502020204030204" pitchFamily="34" charset="0"/>
              </a:rPr>
              <a:t>But what drives plate tectonics?</a:t>
            </a:r>
            <a:endParaRPr lang="en-CA" altLang="it-IT" b="0">
              <a:latin typeface="Calibri" panose="020F0502020204030204" pitchFamily="34" charset="0"/>
            </a:endParaRPr>
          </a:p>
        </p:txBody>
      </p:sp>
      <p:sp>
        <p:nvSpPr>
          <p:cNvPr id="51203" name="Rectangle 3"/>
          <p:cNvSpPr>
            <a:spLocks noChangeArrowheads="1"/>
          </p:cNvSpPr>
          <p:nvPr/>
        </p:nvSpPr>
        <p:spPr bwMode="auto">
          <a:xfrm>
            <a:off x="179388" y="1989138"/>
            <a:ext cx="37687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3000" b="0">
                <a:solidFill>
                  <a:srgbClr val="CC3300"/>
                </a:solidFill>
                <a:latin typeface="Calibri" panose="020F0502020204030204" pitchFamily="34" charset="0"/>
                <a:cs typeface="Times New Roman" panose="02020603050405020304" pitchFamily="18" charset="0"/>
              </a:rPr>
              <a:t>Two main hypotheses:</a:t>
            </a:r>
            <a:endParaRPr lang="en-CA" altLang="it-IT" sz="3000" b="0">
              <a:solidFill>
                <a:srgbClr val="CC3300"/>
              </a:solidFill>
              <a:latin typeface="Calibri" panose="020F0502020204030204" pitchFamily="34" charset="0"/>
              <a:cs typeface="Times New Roman" panose="02020603050405020304" pitchFamily="18" charset="0"/>
            </a:endParaRPr>
          </a:p>
        </p:txBody>
      </p:sp>
      <p:sp>
        <p:nvSpPr>
          <p:cNvPr id="51204" name="Rectangle 4"/>
          <p:cNvSpPr>
            <a:spLocks noChangeArrowheads="1"/>
          </p:cNvSpPr>
          <p:nvPr/>
        </p:nvSpPr>
        <p:spPr bwMode="auto">
          <a:xfrm>
            <a:off x="179388" y="2781300"/>
            <a:ext cx="84963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3000">
                <a:solidFill>
                  <a:srgbClr val="000000"/>
                </a:solidFill>
                <a:latin typeface="Calibri" panose="020F0502020204030204" pitchFamily="34" charset="0"/>
                <a:cs typeface="Times New Roman" panose="02020603050405020304" pitchFamily="18" charset="0"/>
              </a:rPr>
              <a:t>1.  </a:t>
            </a:r>
            <a:r>
              <a:rPr lang="en-US" altLang="it-IT" sz="3000" b="0">
                <a:solidFill>
                  <a:srgbClr val="000000"/>
                </a:solidFill>
                <a:latin typeface="Calibri" panose="020F0502020204030204" pitchFamily="34" charset="0"/>
                <a:cs typeface="Times New Roman" panose="02020603050405020304" pitchFamily="18" charset="0"/>
              </a:rPr>
              <a:t>Convection Cells within the upper mantle (first postulated by Arthur Holmes a year before Wegener died).</a:t>
            </a:r>
            <a:endParaRPr lang="en-CA" altLang="it-IT" sz="3000" b="0">
              <a:solidFill>
                <a:srgbClr val="000000"/>
              </a:solidFill>
              <a:latin typeface="Calibri" panose="020F0502020204030204" pitchFamily="34" charset="0"/>
              <a:cs typeface="Times New Roman" panose="02020603050405020304" pitchFamily="18" charset="0"/>
            </a:endParaRPr>
          </a:p>
        </p:txBody>
      </p:sp>
      <p:sp>
        <p:nvSpPr>
          <p:cNvPr id="51205" name="Rectangle 5"/>
          <p:cNvSpPr>
            <a:spLocks noChangeArrowheads="1"/>
          </p:cNvSpPr>
          <p:nvPr/>
        </p:nvSpPr>
        <p:spPr bwMode="auto">
          <a:xfrm>
            <a:off x="179388" y="4365625"/>
            <a:ext cx="6096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it-IT" sz="1200" b="0">
              <a:solidFill>
                <a:srgbClr val="000000"/>
              </a:solidFill>
              <a:latin typeface="Calibri" panose="020F0502020204030204" pitchFamily="34" charset="0"/>
              <a:cs typeface="Times New Roman" panose="02020603050405020304" pitchFamily="18" charset="0"/>
            </a:endParaRPr>
          </a:p>
          <a:p>
            <a:pPr>
              <a:spcBef>
                <a:spcPct val="50000"/>
              </a:spcBef>
              <a:buFontTx/>
              <a:buNone/>
            </a:pPr>
            <a:r>
              <a:rPr lang="en-US" altLang="it-IT" sz="3000">
                <a:solidFill>
                  <a:srgbClr val="000000"/>
                </a:solidFill>
                <a:latin typeface="Calibri" panose="020F0502020204030204" pitchFamily="34" charset="0"/>
                <a:cs typeface="Times New Roman" panose="02020603050405020304" pitchFamily="18" charset="0"/>
              </a:rPr>
              <a:t>2.  </a:t>
            </a:r>
            <a:r>
              <a:rPr lang="en-US" altLang="it-IT" sz="3000" b="0">
                <a:solidFill>
                  <a:srgbClr val="000000"/>
                </a:solidFill>
                <a:latin typeface="Calibri" panose="020F0502020204030204" pitchFamily="34" charset="0"/>
                <a:cs typeface="Times New Roman" panose="02020603050405020304" pitchFamily="18" charset="0"/>
              </a:rPr>
              <a:t>Ridge push and slab pull.</a:t>
            </a:r>
            <a:endParaRPr lang="en-CA" altLang="it-IT" sz="3000" b="0">
              <a:solidFill>
                <a:srgbClr val="000000"/>
              </a:solidFill>
              <a:latin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1352550"/>
            <a:ext cx="8613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Giant convection cells within the upper mantle drag the plates along laterally.</a:t>
            </a:r>
            <a:endParaRPr lang="en-CA" altLang="it-IT" sz="2400" b="0">
              <a:latin typeface="Calibri" panose="020F0502020204030204" pitchFamily="34" charset="0"/>
              <a:cs typeface="Times New Roman" panose="02020603050405020304" pitchFamily="18" charset="0"/>
            </a:endParaRPr>
          </a:p>
        </p:txBody>
      </p:sp>
      <p:sp>
        <p:nvSpPr>
          <p:cNvPr id="53251" name="Rectangle 3"/>
          <p:cNvSpPr>
            <a:spLocks noChangeArrowheads="1"/>
          </p:cNvSpPr>
          <p:nvPr/>
        </p:nvSpPr>
        <p:spPr bwMode="auto">
          <a:xfrm>
            <a:off x="0" y="2189163"/>
            <a:ext cx="7088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Where convection rises sea floor spreading takes place</a:t>
            </a:r>
            <a:r>
              <a:rPr lang="en-US" altLang="it-IT" sz="2400">
                <a:latin typeface="Calibri" panose="020F0502020204030204" pitchFamily="34" charset="0"/>
                <a:cs typeface="Times New Roman" panose="02020603050405020304" pitchFamily="18" charset="0"/>
              </a:rPr>
              <a:t>.</a:t>
            </a:r>
            <a:endParaRPr lang="en-CA" altLang="it-IT" sz="2400">
              <a:latin typeface="Calibri" panose="020F0502020204030204" pitchFamily="34" charset="0"/>
              <a:cs typeface="Times New Roman" panose="02020603050405020304" pitchFamily="18" charset="0"/>
            </a:endParaRPr>
          </a:p>
        </p:txBody>
      </p:sp>
      <p:sp>
        <p:nvSpPr>
          <p:cNvPr id="53252" name="Rectangle 4"/>
          <p:cNvSpPr>
            <a:spLocks noChangeArrowheads="1"/>
          </p:cNvSpPr>
          <p:nvPr/>
        </p:nvSpPr>
        <p:spPr bwMode="auto">
          <a:xfrm>
            <a:off x="0" y="27066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Where the convection cells descend they drag crust down, causing subduction.</a:t>
            </a:r>
            <a:endParaRPr lang="en-CA" altLang="it-IT" sz="2400" b="0">
              <a:latin typeface="Calibri" panose="020F0502020204030204" pitchFamily="34" charset="0"/>
              <a:cs typeface="Times New Roman" panose="02020603050405020304" pitchFamily="18" charset="0"/>
            </a:endParaRPr>
          </a:p>
        </p:txBody>
      </p:sp>
      <p:pic>
        <p:nvPicPr>
          <p:cNvPr id="53253" name="Picture 6" descr="conv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3500438"/>
            <a:ext cx="677703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7"/>
          <p:cNvSpPr txBox="1">
            <a:spLocks noChangeArrowheads="1"/>
          </p:cNvSpPr>
          <p:nvPr/>
        </p:nvSpPr>
        <p:spPr bwMode="auto">
          <a:xfrm>
            <a:off x="2914650" y="923925"/>
            <a:ext cx="2944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b="0">
                <a:latin typeface="Calibri" panose="020F0502020204030204" pitchFamily="34" charset="0"/>
              </a:rPr>
              <a:t>Mantle Convection</a:t>
            </a:r>
            <a:endParaRPr lang="en-CA" altLang="it-IT" sz="2800" b="0">
              <a:latin typeface="Calibri" panose="020F0502020204030204" pitchFamily="34" charset="0"/>
            </a:endParaRPr>
          </a:p>
        </p:txBody>
      </p:sp>
      <p:sp>
        <p:nvSpPr>
          <p:cNvPr id="53255" name="TextBox 1"/>
          <p:cNvSpPr txBox="1">
            <a:spLocks noChangeArrowheads="1"/>
          </p:cNvSpPr>
          <p:nvPr/>
        </p:nvSpPr>
        <p:spPr bwMode="auto">
          <a:xfrm>
            <a:off x="0" y="6457950"/>
            <a:ext cx="418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hlinkClick r:id="rId4"/>
              </a:rPr>
              <a:t>http://web.gps.caltech.edu/~gurnis/Movies/movies-more.html</a:t>
            </a:r>
            <a:endParaRPr lang="it-IT" altLang="it-IT" sz="12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90E3A8-41FE-450C-B35F-5C837C9D3B64}" type="slidenum">
              <a:rPr lang="it-IT" altLang="it-IT" sz="1400" b="1" smtClean="0"/>
              <a:pPr>
                <a:spcBef>
                  <a:spcPct val="0"/>
                </a:spcBef>
                <a:buFontTx/>
                <a:buNone/>
              </a:pPr>
              <a:t>33</a:t>
            </a:fld>
            <a:endParaRPr lang="it-IT" altLang="it-IT" sz="1400" b="1" smtClean="0"/>
          </a:p>
        </p:txBody>
      </p:sp>
      <p:pic>
        <p:nvPicPr>
          <p:cNvPr id="55299" name="Picture 4" descr="mantle_conv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484313"/>
            <a:ext cx="6575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convection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2667000"/>
            <a:ext cx="19653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antleconvection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65350"/>
            <a:ext cx="8135937"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2962275" y="1217613"/>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b="0">
                <a:latin typeface="Calibri" panose="020F0502020204030204" pitchFamily="34" charset="0"/>
              </a:rPr>
              <a:t>Mantle Convection</a:t>
            </a:r>
            <a:endParaRPr lang="en-CA" altLang="it-IT" b="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7463" y="1439863"/>
            <a:ext cx="914400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Where new, young crust forms its weight pushes down slope to drive the plates laterally.</a:t>
            </a:r>
            <a:endParaRPr lang="en-CA" altLang="it-IT" sz="2400" b="0">
              <a:latin typeface="Calibri" panose="020F0502020204030204" pitchFamily="34" charset="0"/>
              <a:cs typeface="Times New Roman" panose="02020603050405020304" pitchFamily="18" charset="0"/>
            </a:endParaRPr>
          </a:p>
        </p:txBody>
      </p:sp>
      <p:sp>
        <p:nvSpPr>
          <p:cNvPr id="58371" name="Rectangle 3"/>
          <p:cNvSpPr>
            <a:spLocks noChangeArrowheads="1"/>
          </p:cNvSpPr>
          <p:nvPr/>
        </p:nvSpPr>
        <p:spPr bwMode="auto">
          <a:xfrm>
            <a:off x="-17463" y="2332038"/>
            <a:ext cx="914400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Once the crust has cooled, having been pushed away form the ridge, it sinks into the upper mantle and helps to pull adjacent crust along.</a:t>
            </a:r>
            <a:endParaRPr lang="en-CA" altLang="it-IT" sz="2400" b="0">
              <a:latin typeface="Calibri" panose="020F0502020204030204" pitchFamily="34" charset="0"/>
              <a:cs typeface="Times New Roman" panose="02020603050405020304" pitchFamily="18" charset="0"/>
            </a:endParaRPr>
          </a:p>
        </p:txBody>
      </p:sp>
      <p:sp>
        <p:nvSpPr>
          <p:cNvPr id="58372" name="Rectangle 4"/>
          <p:cNvSpPr>
            <a:spLocks noChangeArrowheads="1"/>
          </p:cNvSpPr>
          <p:nvPr/>
        </p:nvSpPr>
        <p:spPr bwMode="auto">
          <a:xfrm>
            <a:off x="0" y="3276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0">
                <a:solidFill>
                  <a:srgbClr val="000000"/>
                </a:solidFill>
                <a:latin typeface="Calibri" panose="020F0502020204030204" pitchFamily="34" charset="0"/>
                <a:cs typeface="Times New Roman" panose="02020603050405020304" pitchFamily="18" charset="0"/>
              </a:rPr>
              <a:t>This pushing and pulling provides the forces that drive plate tectonics. </a:t>
            </a:r>
          </a:p>
        </p:txBody>
      </p:sp>
      <p:pic>
        <p:nvPicPr>
          <p:cNvPr id="58373" name="Picture 5" descr="pushp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064000"/>
            <a:ext cx="8964612"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p:cNvSpPr txBox="1">
            <a:spLocks noChangeArrowheads="1"/>
          </p:cNvSpPr>
          <p:nvPr/>
        </p:nvSpPr>
        <p:spPr bwMode="auto">
          <a:xfrm>
            <a:off x="2484438" y="881063"/>
            <a:ext cx="3954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it-IT" sz="3000" b="0">
                <a:latin typeface="Calibri" panose="020F0502020204030204" pitchFamily="34" charset="0"/>
              </a:rPr>
              <a:t>Ridge push and slab pull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2CD747-9A2E-4386-BAE7-E7479F8CAE96}" type="slidenum">
              <a:rPr lang="it-IT" altLang="it-IT" sz="1400" b="1" smtClean="0"/>
              <a:pPr>
                <a:spcBef>
                  <a:spcPct val="0"/>
                </a:spcBef>
                <a:buFontTx/>
                <a:buNone/>
              </a:pPr>
              <a:t>36</a:t>
            </a:fld>
            <a:endParaRPr lang="it-IT" altLang="it-IT" sz="1400" b="1" smtClean="0"/>
          </a:p>
        </p:txBody>
      </p:sp>
      <p:pic>
        <p:nvPicPr>
          <p:cNvPr id="60419" name="Picture 4" descr="Pangea_animation_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84313"/>
            <a:ext cx="62118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1A88B8-2442-456D-85BC-F2B572729066}" type="slidenum">
              <a:rPr lang="it-IT" altLang="it-IT" sz="1400" b="1" smtClean="0"/>
              <a:pPr>
                <a:spcBef>
                  <a:spcPct val="0"/>
                </a:spcBef>
                <a:buFontTx/>
                <a:buNone/>
              </a:pPr>
              <a:t>37</a:t>
            </a:fld>
            <a:endParaRPr lang="it-IT" altLang="it-IT" sz="1400" b="1" smtClean="0"/>
          </a:p>
        </p:txBody>
      </p:sp>
      <p:pic>
        <p:nvPicPr>
          <p:cNvPr id="61443" name="Picture 4" descr="0000052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6443662"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0B33BAE-7E57-406D-851F-F4A40D183D36}" type="slidenum">
              <a:rPr lang="it-IT" altLang="it-IT" sz="1400" smtClean="0"/>
              <a:pPr>
                <a:spcBef>
                  <a:spcPct val="0"/>
                </a:spcBef>
                <a:buFontTx/>
                <a:buNone/>
              </a:pPr>
              <a:t>4</a:t>
            </a:fld>
            <a:endParaRPr lang="it-IT" altLang="it-IT" sz="1400" smtClean="0"/>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41400"/>
            <a:ext cx="4319587"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12800"/>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4"/>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1042988" y="1430338"/>
            <a:ext cx="7162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400" b="0">
                <a:latin typeface="Calibri" panose="020F0502020204030204" pitchFamily="34" charset="0"/>
              </a:rPr>
              <a:t> There are matching fossil records that span across all of the continents</a:t>
            </a:r>
          </a:p>
          <a:p>
            <a:pPr>
              <a:spcBef>
                <a:spcPct val="50000"/>
              </a:spcBef>
            </a:pPr>
            <a:r>
              <a:rPr lang="en-US" altLang="it-IT" sz="2400" b="0">
                <a:latin typeface="Calibri" panose="020F0502020204030204" pitchFamily="34" charset="0"/>
              </a:rPr>
              <a:t> Without plate tectonics, this is hard to explain</a:t>
            </a:r>
          </a:p>
        </p:txBody>
      </p:sp>
      <p:pic>
        <p:nvPicPr>
          <p:cNvPr id="471044" name="Picture 4" descr="fossil_br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898775"/>
            <a:ext cx="4824413" cy="3705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45" name="Rectangle 5"/>
          <p:cNvSpPr>
            <a:spLocks noChangeArrowheads="1"/>
          </p:cNvSpPr>
          <p:nvPr/>
        </p:nvSpPr>
        <p:spPr bwMode="auto">
          <a:xfrm>
            <a:off x="684213" y="8096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Fossil Record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dissolve">
                                      <p:cBhvr>
                                        <p:cTn id="7" dur="500"/>
                                        <p:tgtEl>
                                          <p:spTgt spid="4710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042">
                                            <p:txEl>
                                              <p:pRg st="0" end="0"/>
                                            </p:txEl>
                                          </p:spTgt>
                                        </p:tgtEl>
                                        <p:attrNameLst>
                                          <p:attrName>style.visibility</p:attrName>
                                        </p:attrNameLst>
                                      </p:cBhvr>
                                      <p:to>
                                        <p:strVal val="visible"/>
                                      </p:to>
                                    </p:set>
                                    <p:animEffect transition="in" filter="dissolve">
                                      <p:cBhvr>
                                        <p:cTn id="12" dur="500"/>
                                        <p:tgtEl>
                                          <p:spTgt spid="47104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1042">
                                            <p:txEl>
                                              <p:pRg st="1" end="1"/>
                                            </p:txEl>
                                          </p:spTgt>
                                        </p:tgtEl>
                                        <p:attrNameLst>
                                          <p:attrName>style.visibility</p:attrName>
                                        </p:attrNameLst>
                                      </p:cBhvr>
                                      <p:to>
                                        <p:strVal val="visible"/>
                                      </p:to>
                                    </p:set>
                                    <p:animEffect transition="in" filter="dissolve">
                                      <p:cBhvr>
                                        <p:cTn id="17" dur="500"/>
                                        <p:tgtEl>
                                          <p:spTgt spid="4710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1044"/>
                                        </p:tgtEl>
                                        <p:attrNameLst>
                                          <p:attrName>style.visibility</p:attrName>
                                        </p:attrNameLst>
                                      </p:cBhvr>
                                      <p:to>
                                        <p:strVal val="visible"/>
                                      </p:to>
                                    </p:set>
                                    <p:animEffect transition="in" filter="dissolve">
                                      <p:cBhvr>
                                        <p:cTn id="22" dur="500"/>
                                        <p:tgtEl>
                                          <p:spTgt spid="47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0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391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048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814388"/>
            <a:ext cx="870426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873375"/>
            <a:ext cx="7138988"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5" name="Text Box 3"/>
          <p:cNvSpPr txBox="1">
            <a:spLocks noChangeArrowheads="1"/>
          </p:cNvSpPr>
          <p:nvPr/>
        </p:nvSpPr>
        <p:spPr bwMode="auto">
          <a:xfrm>
            <a:off x="1143000" y="16002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400" b="0">
                <a:latin typeface="Calibri" panose="020F0502020204030204" pitchFamily="34" charset="0"/>
              </a:rPr>
              <a:t> The fossil record had revealed that the geology and paleontology match on opposite sides of the Atlantic Ocean</a:t>
            </a:r>
          </a:p>
        </p:txBody>
      </p:sp>
      <p:sp>
        <p:nvSpPr>
          <p:cNvPr id="468996" name="Rectangle 4"/>
          <p:cNvSpPr>
            <a:spLocks noChangeArrowheads="1"/>
          </p:cNvSpPr>
          <p:nvPr/>
        </p:nvSpPr>
        <p:spPr bwMode="auto">
          <a:xfrm>
            <a:off x="684213" y="8445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Fossil Record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8995">
                                            <p:txEl>
                                              <p:pRg st="0" end="0"/>
                                            </p:txEl>
                                          </p:spTgt>
                                        </p:tgtEl>
                                        <p:attrNameLst>
                                          <p:attrName>style.visibility</p:attrName>
                                        </p:attrNameLst>
                                      </p:cBhvr>
                                      <p:to>
                                        <p:strVal val="visible"/>
                                      </p:to>
                                    </p:set>
                                    <p:animEffect transition="in" filter="dissolve">
                                      <p:cBhvr>
                                        <p:cTn id="12" dur="500"/>
                                        <p:tgtEl>
                                          <p:spTgt spid="4689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8994"/>
                                        </p:tgtEl>
                                        <p:attrNameLst>
                                          <p:attrName>style.visibility</p:attrName>
                                        </p:attrNameLst>
                                      </p:cBhvr>
                                      <p:to>
                                        <p:strVal val="visible"/>
                                      </p:to>
                                    </p:set>
                                    <p:animEffect transition="in" filter="dissolve">
                                      <p:cBhvr>
                                        <p:cTn id="17" dur="500"/>
                                        <p:tgtEl>
                                          <p:spTgt spid="468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7"/>
          <p:cNvSpPr>
            <a:spLocks noGrp="1"/>
          </p:cNvSpPr>
          <p:nvPr>
            <p:ph type="sldNum" sz="quarter" idx="12"/>
          </p:nvPr>
        </p:nvSpPr>
        <p:spPr>
          <a:xfrm>
            <a:off x="6553200" y="598646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E47B83-431B-4898-A85F-F74CC90350FF}" type="slidenum">
              <a:rPr lang="it-IT" altLang="it-IT" sz="1400" smtClean="0"/>
              <a:pPr>
                <a:spcBef>
                  <a:spcPct val="0"/>
                </a:spcBef>
                <a:buFontTx/>
                <a:buNone/>
              </a:pPr>
              <a:t>60</a:t>
            </a:fld>
            <a:endParaRPr lang="it-IT" altLang="it-IT" sz="1400" smtClean="0"/>
          </a:p>
        </p:txBody>
      </p:sp>
      <p:pic>
        <p:nvPicPr>
          <p:cNvPr id="107523" name="Picture 2" descr="http://www.nature.com/nature/journal/v479/n7374/images/479480a-f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366838"/>
            <a:ext cx="38258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9"/>
          <p:cNvSpPr txBox="1">
            <a:spLocks noChangeArrowheads="1"/>
          </p:cNvSpPr>
          <p:nvPr/>
        </p:nvSpPr>
        <p:spPr bwMode="auto">
          <a:xfrm>
            <a:off x="107950" y="1366838"/>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rocks we see on the surface are part of the Earth's </a:t>
            </a:r>
            <a:r>
              <a:rPr lang="en-US" altLang="it-IT" sz="2000">
                <a:solidFill>
                  <a:srgbClr val="FF0000"/>
                </a:solidFill>
              </a:rPr>
              <a:t>CRUST</a:t>
            </a:r>
            <a:r>
              <a:rPr lang="en-US" altLang="it-IT" sz="2000"/>
              <a:t>, rich in silicon. It was identified by </a:t>
            </a:r>
            <a:r>
              <a:rPr lang="it-IT" altLang="it-IT" sz="2000">
                <a:solidFill>
                  <a:srgbClr val="0070C0"/>
                </a:solidFill>
              </a:rPr>
              <a:t>J.MILNE, LORD REYLEIG, LORD RUTHERFORD.</a:t>
            </a:r>
          </a:p>
        </p:txBody>
      </p:sp>
      <p:sp>
        <p:nvSpPr>
          <p:cNvPr id="107525" name="TextBox 10"/>
          <p:cNvSpPr txBox="1">
            <a:spLocks noChangeArrowheads="1"/>
          </p:cNvSpPr>
          <p:nvPr/>
        </p:nvSpPr>
        <p:spPr bwMode="auto">
          <a:xfrm>
            <a:off x="179388" y="3048000"/>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a:t>Below the crust there is the </a:t>
            </a:r>
            <a:r>
              <a:rPr lang="it-IT" altLang="it-IT" sz="2000">
                <a:solidFill>
                  <a:srgbClr val="FF0000"/>
                </a:solidFill>
              </a:rPr>
              <a:t>MANTLE</a:t>
            </a:r>
            <a:r>
              <a:rPr lang="it-IT" altLang="it-IT" sz="2000"/>
              <a:t> so called by </a:t>
            </a:r>
            <a:r>
              <a:rPr lang="it-IT" altLang="it-IT" sz="2000">
                <a:solidFill>
                  <a:srgbClr val="0070C0"/>
                </a:solidFill>
              </a:rPr>
              <a:t>E. WIECHER (1897); </a:t>
            </a:r>
            <a:r>
              <a:rPr lang="en-US" altLang="it-IT" sz="2000"/>
              <a:t>physically and chemically different from the crust, rich in silicates and magnesium.</a:t>
            </a:r>
            <a:endParaRPr lang="it-IT" altLang="it-IT" sz="2000">
              <a:solidFill>
                <a:srgbClr val="0070C0"/>
              </a:solidFill>
            </a:endParaRPr>
          </a:p>
        </p:txBody>
      </p:sp>
      <p:sp>
        <p:nvSpPr>
          <p:cNvPr id="107526" name="TextBox 13"/>
          <p:cNvSpPr txBox="1">
            <a:spLocks noChangeArrowheads="1"/>
          </p:cNvSpPr>
          <p:nvPr/>
        </p:nvSpPr>
        <p:spPr bwMode="auto">
          <a:xfrm>
            <a:off x="179388" y="4703763"/>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boundary between the crust and mantle was identified by</a:t>
            </a:r>
            <a:r>
              <a:rPr lang="it-IT" altLang="it-IT" sz="2000"/>
              <a:t> </a:t>
            </a:r>
            <a:r>
              <a:rPr lang="it-IT" altLang="it-IT" sz="2000">
                <a:solidFill>
                  <a:srgbClr val="0070C0"/>
                </a:solidFill>
              </a:rPr>
              <a:t>A. MOHOROVICIC (1909) </a:t>
            </a:r>
            <a:r>
              <a:rPr lang="it-IT" altLang="it-IT" sz="2000"/>
              <a:t>and is called </a:t>
            </a:r>
            <a:r>
              <a:rPr lang="it-IT" altLang="it-IT" sz="2000">
                <a:solidFill>
                  <a:srgbClr val="FF0000"/>
                </a:solidFill>
              </a:rPr>
              <a:t>MOHOROVICIC DISCONTINUITY (MOHO) </a:t>
            </a:r>
          </a:p>
        </p:txBody>
      </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68823A-C708-41E5-9F99-A74BB4133666}" type="slidenum">
              <a:rPr lang="it-IT" altLang="it-IT" sz="1400" smtClean="0"/>
              <a:pPr>
                <a:spcBef>
                  <a:spcPct val="0"/>
                </a:spcBef>
                <a:buFontTx/>
                <a:buNone/>
              </a:pPr>
              <a:t>61</a:t>
            </a:fld>
            <a:endParaRPr lang="it-IT" altLang="it-IT" sz="1400" smtClean="0"/>
          </a:p>
        </p:txBody>
      </p:sp>
      <p:pic>
        <p:nvPicPr>
          <p:cNvPr id="108547" name="Picture 2" descr="http://www.nature.com/nature/journal/v479/n7374/images/479480a-f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628775"/>
            <a:ext cx="38258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9"/>
          <p:cNvSpPr txBox="1">
            <a:spLocks noChangeArrowheads="1"/>
          </p:cNvSpPr>
          <p:nvPr/>
        </p:nvSpPr>
        <p:spPr bwMode="auto">
          <a:xfrm>
            <a:off x="107950" y="2035175"/>
            <a:ext cx="44640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a:t>
            </a:r>
            <a:r>
              <a:rPr lang="en-US" altLang="it-IT" sz="2000">
                <a:solidFill>
                  <a:srgbClr val="FF0000"/>
                </a:solidFill>
              </a:rPr>
              <a:t>CORE</a:t>
            </a:r>
            <a:r>
              <a:rPr lang="en-US" altLang="it-IT" sz="2000"/>
              <a:t> of the Earth was discovered by </a:t>
            </a:r>
            <a:r>
              <a:rPr lang="it-IT" altLang="it-IT" sz="2000">
                <a:solidFill>
                  <a:srgbClr val="0070C0"/>
                </a:solidFill>
              </a:rPr>
              <a:t>R.D OLDHAM</a:t>
            </a:r>
            <a:r>
              <a:rPr lang="it-IT" altLang="it-IT" sz="2000"/>
              <a:t> (1906) and correctly defined by </a:t>
            </a:r>
            <a:r>
              <a:rPr lang="it-IT" altLang="it-IT" sz="2000">
                <a:solidFill>
                  <a:srgbClr val="0070C0"/>
                </a:solidFill>
              </a:rPr>
              <a:t>B. GUTEMBERG </a:t>
            </a:r>
            <a:r>
              <a:rPr lang="it-IT" altLang="it-IT" sz="2000"/>
              <a:t>(1912). </a:t>
            </a:r>
            <a:r>
              <a:rPr lang="en-US" altLang="it-IT" sz="2000"/>
              <a:t>It is mainly composed of iron and nickel. </a:t>
            </a:r>
            <a:r>
              <a:rPr lang="it-IT" altLang="it-IT" sz="2000">
                <a:solidFill>
                  <a:srgbClr val="0070C0"/>
                </a:solidFill>
              </a:rPr>
              <a:t>SIR H.JEFFREYS </a:t>
            </a:r>
            <a:r>
              <a:rPr lang="it-IT" altLang="it-IT" sz="2000"/>
              <a:t>(1926) discovered that the core is liquid through work on tides.</a:t>
            </a:r>
            <a:endParaRPr lang="it-IT" altLang="it-IT" sz="2000">
              <a:solidFill>
                <a:srgbClr val="FF0000"/>
              </a:solidFill>
            </a:endParaRPr>
          </a:p>
        </p:txBody>
      </p:sp>
      <p:sp>
        <p:nvSpPr>
          <p:cNvPr id="108549" name="TextBox 13"/>
          <p:cNvSpPr txBox="1">
            <a:spLocks noChangeArrowheads="1"/>
          </p:cNvSpPr>
          <p:nvPr/>
        </p:nvSpPr>
        <p:spPr bwMode="auto">
          <a:xfrm>
            <a:off x="107950" y="4654550"/>
            <a:ext cx="446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solid inner </a:t>
            </a:r>
            <a:r>
              <a:rPr lang="en-US" altLang="it-IT" sz="2000">
                <a:solidFill>
                  <a:srgbClr val="FF0000"/>
                </a:solidFill>
              </a:rPr>
              <a:t>CORE </a:t>
            </a:r>
            <a:r>
              <a:rPr lang="en-US" altLang="it-IT" sz="2000"/>
              <a:t>was discovered </a:t>
            </a:r>
            <a:r>
              <a:rPr lang="it-IT" altLang="it-IT" sz="2000"/>
              <a:t>by </a:t>
            </a:r>
            <a:r>
              <a:rPr lang="it-IT" altLang="it-IT" sz="2000">
                <a:solidFill>
                  <a:srgbClr val="0070C0"/>
                </a:solidFill>
              </a:rPr>
              <a:t>I. LEHMANN</a:t>
            </a:r>
            <a:r>
              <a:rPr lang="it-IT" altLang="it-IT" sz="2000"/>
              <a:t> (1936).</a:t>
            </a:r>
            <a:endParaRPr lang="it-IT" altLang="it-IT" sz="2000">
              <a:solidFill>
                <a:srgbClr val="FF0000"/>
              </a:solidFill>
            </a:endParaRPr>
          </a:p>
        </p:txBody>
      </p:sp>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1269AD-FCA7-48B0-B1B7-8C5C19B2D264}" type="slidenum">
              <a:rPr lang="it-IT" altLang="it-IT" sz="1400" smtClean="0"/>
              <a:pPr>
                <a:spcBef>
                  <a:spcPct val="0"/>
                </a:spcBef>
                <a:buFontTx/>
                <a:buNone/>
              </a:pPr>
              <a:t>62</a:t>
            </a:fld>
            <a:endParaRPr lang="it-IT" altLang="it-IT" sz="1400" smtClean="0"/>
          </a:p>
        </p:txBody>
      </p:sp>
      <p:pic>
        <p:nvPicPr>
          <p:cNvPr id="1095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341438"/>
            <a:ext cx="396081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http://www.geology.sdsu.edu/how_volcanoes_work/Images/Diagrams/internal%20earth_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51974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0" y="9239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a:latin typeface="Calibri" panose="020F0502020204030204" pitchFamily="34" charset="0"/>
                <a:ea typeface="ＭＳ Ｐゴシック" panose="020B0600070205080204" pitchFamily="34" charset="-128"/>
              </a:rPr>
              <a:t>Plate tectonics: Earth structure and plate geometry</a:t>
            </a:r>
            <a:r>
              <a:rPr lang="en-US" altLang="it-IT" b="0">
                <a:latin typeface="Calibri" panose="020F0502020204030204" pitchFamily="34" charset="0"/>
                <a:ea typeface="ＭＳ Ｐゴシック" panose="020B0600070205080204" pitchFamily="34" charset="-128"/>
              </a:rPr>
              <a:t> </a:t>
            </a:r>
          </a:p>
        </p:txBody>
      </p:sp>
      <p:sp>
        <p:nvSpPr>
          <p:cNvPr id="110595" name="Rectangle 5"/>
          <p:cNvSpPr>
            <a:spLocks noChangeArrowheads="1"/>
          </p:cNvSpPr>
          <p:nvPr/>
        </p:nvSpPr>
        <p:spPr bwMode="auto">
          <a:xfrm>
            <a:off x="179388" y="1627188"/>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0">
                <a:latin typeface="Calibri" panose="020F0502020204030204" pitchFamily="34" charset="0"/>
                <a:ea typeface="ＭＳ Ｐゴシック" panose="020B0600070205080204" pitchFamily="34" charset="-128"/>
              </a:rPr>
              <a:t>Plate tectonics - a theory that explains the function of the upper most layer of the planet.</a:t>
            </a:r>
          </a:p>
        </p:txBody>
      </p:sp>
      <p:grpSp>
        <p:nvGrpSpPr>
          <p:cNvPr id="110596" name="Group 9"/>
          <p:cNvGrpSpPr>
            <a:grpSpLocks/>
          </p:cNvGrpSpPr>
          <p:nvPr/>
        </p:nvGrpSpPr>
        <p:grpSpPr bwMode="auto">
          <a:xfrm>
            <a:off x="179388" y="2359025"/>
            <a:ext cx="8569325" cy="4316413"/>
            <a:chOff x="113" y="1298"/>
            <a:chExt cx="5398" cy="2907"/>
          </a:xfrm>
        </p:grpSpPr>
        <p:sp>
          <p:nvSpPr>
            <p:cNvPr id="110598" name="Rectangle 6"/>
            <p:cNvSpPr>
              <a:spLocks noChangeArrowheads="1"/>
            </p:cNvSpPr>
            <p:nvPr/>
          </p:nvSpPr>
          <p:spPr bwMode="auto">
            <a:xfrm>
              <a:off x="113" y="1298"/>
              <a:ext cx="53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solidFill>
                    <a:schemeClr val="tx2"/>
                  </a:solidFill>
                  <a:latin typeface="Calibri" panose="020F0502020204030204" pitchFamily="34" charset="0"/>
                  <a:ea typeface="ＭＳ Ｐゴシック" panose="020B0600070205080204" pitchFamily="34" charset="-128"/>
                </a:rPr>
                <a:t>Earth structure: The main units</a:t>
              </a:r>
            </a:p>
          </p:txBody>
        </p:sp>
        <p:pic>
          <p:nvPicPr>
            <p:cNvPr id="110599" name="Picture 7" descr="earth_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 y="1666"/>
              <a:ext cx="2753" cy="25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10597" name="Rectangle 8"/>
          <p:cNvSpPr>
            <a:spLocks noChangeArrowheads="1"/>
          </p:cNvSpPr>
          <p:nvPr/>
        </p:nvSpPr>
        <p:spPr bwMode="auto">
          <a:xfrm>
            <a:off x="611188" y="3298825"/>
            <a:ext cx="1984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a:solidFill>
                  <a:srgbClr val="CC3300"/>
                </a:solidFill>
                <a:latin typeface="Calibri" panose="020F0502020204030204" pitchFamily="34" charset="0"/>
                <a:ea typeface="ＭＳ Ｐゴシック" panose="020B0600070205080204" pitchFamily="34" charset="-128"/>
              </a:rPr>
              <a:t>Compositional:</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Crust</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Mantle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Core</a:t>
            </a:r>
          </a:p>
          <a:p>
            <a:pPr>
              <a:spcBef>
                <a:spcPct val="0"/>
              </a:spcBef>
            </a:pPr>
            <a:endParaRPr lang="en-US" altLang="it-IT" sz="2000">
              <a:solidFill>
                <a:srgbClr val="CC3300"/>
              </a:solidFill>
              <a:latin typeface="Calibri" panose="020F0502020204030204" pitchFamily="34" charset="0"/>
              <a:ea typeface="ＭＳ Ｐゴシック" panose="020B0600070205080204" pitchFamily="34" charset="-128"/>
            </a:endParaRPr>
          </a:p>
          <a:p>
            <a:pPr>
              <a:spcBef>
                <a:spcPct val="0"/>
              </a:spcBef>
              <a:buFontTx/>
              <a:buNone/>
            </a:pPr>
            <a:r>
              <a:rPr lang="en-US" altLang="it-IT" sz="2000">
                <a:solidFill>
                  <a:srgbClr val="CC3300"/>
                </a:solidFill>
                <a:latin typeface="Calibri" panose="020F0502020204030204" pitchFamily="34" charset="0"/>
                <a:ea typeface="ＭＳ Ｐゴシック" panose="020B0600070205080204" pitchFamily="34" charset="-128"/>
              </a:rPr>
              <a:t>Rheological:</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Lithosphere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Asthenosphere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Mesosphere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10382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the main units</a:t>
            </a:r>
          </a:p>
        </p:txBody>
      </p:sp>
      <p:sp>
        <p:nvSpPr>
          <p:cNvPr id="238595" name="Rectangle 3"/>
          <p:cNvSpPr>
            <a:spLocks noChangeArrowheads="1"/>
          </p:cNvSpPr>
          <p:nvPr/>
        </p:nvSpPr>
        <p:spPr bwMode="auto">
          <a:xfrm>
            <a:off x="0" y="1704975"/>
            <a:ext cx="89646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Crust versus mantle</a:t>
            </a:r>
            <a:r>
              <a:rPr lang="en-US" altLang="it-IT" sz="2200" b="0">
                <a:latin typeface="Calibri" panose="020F0502020204030204" pitchFamily="34" charset="0"/>
                <a:ea typeface="ＭＳ Ｐゴシック" panose="020B0600070205080204" pitchFamily="34" charset="-128"/>
              </a:rPr>
              <a:t>: The crust is a product of mantle melting. Typical mantle rocks have a higher magnesium to iron ratio, and a smaller portion of silicon and aluminum than the crust.</a:t>
            </a:r>
          </a:p>
          <a:p>
            <a:pPr algn="just">
              <a:spcBef>
                <a:spcPct val="0"/>
              </a:spcBef>
              <a:buFontTx/>
              <a:buNone/>
            </a:pPr>
            <a:endParaRPr lang="en-US" altLang="it-IT" sz="2200" b="0">
              <a:latin typeface="Calibri" panose="020F0502020204030204" pitchFamily="34" charset="0"/>
              <a:ea typeface="ＭＳ Ｐゴシック" panose="020B0600070205080204" pitchFamily="34" charset="-128"/>
            </a:endParaRPr>
          </a:p>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Lithosphere versus asthenosphere</a:t>
            </a:r>
            <a:r>
              <a:rPr lang="en-US" altLang="it-IT" sz="2200" b="0">
                <a:latin typeface="Calibri" panose="020F0502020204030204" pitchFamily="34" charset="0"/>
                <a:ea typeface="ＭＳ Ｐゴシック" panose="020B0600070205080204" pitchFamily="34" charset="-128"/>
              </a:rPr>
              <a:t>: While the lithosphere behaves as a rigid body over geologic time scales, the asthenosphere deforms in ductile fashion. The lithosphere is fragmented into tectonic plates, which move relative to one another. There are two types of lithosphere: oceanic and continental.</a:t>
            </a:r>
          </a:p>
          <a:p>
            <a:pPr algn="just">
              <a:spcBef>
                <a:spcPct val="0"/>
              </a:spcBef>
              <a:buFontTx/>
              <a:buNone/>
            </a:pPr>
            <a:endParaRPr lang="en-US" altLang="it-IT" sz="2200" b="0">
              <a:latin typeface="Calibri" panose="020F0502020204030204" pitchFamily="34" charset="0"/>
              <a:ea typeface="ＭＳ Ｐゴシック" panose="020B0600070205080204" pitchFamily="34" charset="-128"/>
            </a:endParaRPr>
          </a:p>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Upper versus lower mantle</a:t>
            </a:r>
            <a:r>
              <a:rPr lang="en-US" altLang="it-IT" sz="2200">
                <a:solidFill>
                  <a:srgbClr val="FF3300"/>
                </a:solidFill>
                <a:latin typeface="Calibri" panose="020F0502020204030204" pitchFamily="34" charset="0"/>
                <a:ea typeface="ＭＳ Ｐゴシック" panose="020B0600070205080204" pitchFamily="34" charset="-128"/>
              </a:rPr>
              <a:t>:</a:t>
            </a:r>
            <a:r>
              <a:rPr lang="en-US" altLang="it-IT" sz="2200" b="0">
                <a:latin typeface="Calibri" panose="020F0502020204030204" pitchFamily="34" charset="0"/>
                <a:ea typeface="ＭＳ Ｐゴシック" panose="020B0600070205080204" pitchFamily="34" charset="-128"/>
              </a:rPr>
              <a:t> Together the lithosphere and the asthenosphere form the upper mantle. The mesosphere, extending between the 660 boundary and the outer core, corresponds to the lower mantle.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Effect transition="in" filter="dissolve">
                                      <p:cBhvr>
                                        <p:cTn id="7" dur="500"/>
                                        <p:tgtEl>
                                          <p:spTgt spid="238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dissolve">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8595">
                                            <p:txEl>
                                              <p:pRg st="4" end="4"/>
                                            </p:txEl>
                                          </p:spTgt>
                                        </p:tgtEl>
                                        <p:attrNameLst>
                                          <p:attrName>style.visibility</p:attrName>
                                        </p:attrNameLst>
                                      </p:cBhvr>
                                      <p:to>
                                        <p:strVal val="visible"/>
                                      </p:to>
                                    </p:set>
                                    <p:animEffect transition="in" filter="dissolve">
                                      <p:cBhvr>
                                        <p:cTn id="17" dur="500"/>
                                        <p:tgtEl>
                                          <p:spTgt spid="2385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12207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the main units</a:t>
            </a:r>
          </a:p>
        </p:txBody>
      </p:sp>
      <p:pic>
        <p:nvPicPr>
          <p:cNvPr id="369668" name="Picture 4" descr="earth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163763"/>
            <a:ext cx="7740650" cy="457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1583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08113"/>
            <a:ext cx="810101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ChangeArrowheads="1"/>
          </p:cNvSpPr>
          <p:nvPr/>
        </p:nvSpPr>
        <p:spPr bwMode="auto">
          <a:xfrm>
            <a:off x="0" y="9525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rPr>
              <a:t>Earth structure:</a:t>
            </a:r>
            <a:r>
              <a:rPr lang="en-US" altLang="it-IT" sz="2400">
                <a:latin typeface="Calibri" panose="020F0502020204030204" pitchFamily="34" charset="0"/>
              </a:rPr>
              <a:t>  </a:t>
            </a:r>
            <a:r>
              <a:rPr lang="en-US" altLang="it-IT" sz="2400" b="0">
                <a:latin typeface="Calibri" panose="020F0502020204030204" pitchFamily="34" charset="0"/>
                <a:ea typeface="ＭＳ Ｐゴシック" panose="020B0600070205080204" pitchFamily="34" charset="-128"/>
              </a:rPr>
              <a:t>lithosphere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0" y="9239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mantle phase changes</a:t>
            </a:r>
          </a:p>
        </p:txBody>
      </p:sp>
      <p:pic>
        <p:nvPicPr>
          <p:cNvPr id="240643" name="Picture 3" descr="transition_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1462088"/>
            <a:ext cx="2921000" cy="5186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0644" name="Rectangle 4"/>
          <p:cNvSpPr>
            <a:spLocks noChangeArrowheads="1"/>
          </p:cNvSpPr>
          <p:nvPr/>
        </p:nvSpPr>
        <p:spPr bwMode="auto">
          <a:xfrm>
            <a:off x="93663" y="1704975"/>
            <a:ext cx="5486400" cy="449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D32657"/>
                </a:solidFill>
                <a:latin typeface="Calibri" panose="020F0502020204030204" pitchFamily="34" charset="0"/>
                <a:ea typeface="ＭＳ Ｐゴシック" panose="020B0600070205080204" pitchFamily="34" charset="-128"/>
              </a:rPr>
              <a:t> 410 km</a:t>
            </a:r>
            <a:r>
              <a:rPr lang="en-US" altLang="it-IT" sz="2200" b="0">
                <a:latin typeface="Calibri" panose="020F0502020204030204" pitchFamily="34" charset="0"/>
                <a:ea typeface="ＭＳ Ｐゴシック" panose="020B0600070205080204" pitchFamily="34" charset="-128"/>
              </a:rPr>
              <a:t>: Above this depth the Mg, Fe, Si and O are primarily within olivine and pyroxene. Below this depth the olivine is no longer stable and is replaced by a higher density polymorph - spinel. The material has a similar overall composition but the minerals have a more compact structure. </a:t>
            </a:r>
            <a:endParaRPr lang="en-US" altLang="it-IT" sz="2200" b="0">
              <a:solidFill>
                <a:srgbClr val="D32657"/>
              </a:solidFill>
              <a:latin typeface="Calibri" panose="020F0502020204030204" pitchFamily="34" charset="0"/>
              <a:ea typeface="ＭＳ Ｐゴシック" panose="020B0600070205080204" pitchFamily="34" charset="-128"/>
            </a:endParaRPr>
          </a:p>
          <a:p>
            <a:pPr algn="just">
              <a:spcBef>
                <a:spcPct val="0"/>
              </a:spcBef>
            </a:pPr>
            <a:r>
              <a:rPr lang="en-US" altLang="it-IT" sz="2200" b="0">
                <a:solidFill>
                  <a:srgbClr val="D32657"/>
                </a:solidFill>
                <a:latin typeface="Calibri" panose="020F0502020204030204" pitchFamily="34" charset="0"/>
                <a:ea typeface="ＭＳ Ｐゴシック" panose="020B0600070205080204" pitchFamily="34" charset="-128"/>
              </a:rPr>
              <a:t> 660 km</a:t>
            </a:r>
            <a:r>
              <a:rPr lang="en-US" altLang="it-IT" sz="2200" b="0">
                <a:latin typeface="Calibri" panose="020F0502020204030204" pitchFamily="34" charset="0"/>
                <a:ea typeface="ＭＳ Ｐゴシック" panose="020B0600070205080204" pitchFamily="34" charset="-128"/>
              </a:rPr>
              <a:t>: Below this depth the spinel gives way to the minerals Mg-perovskite and Mg-wustite. (In fact, Mg-perovskite is probably the most abundant solid of the earth since it appears to be stable through much of the mantle.)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dissolve">
                                      <p:cBhvr>
                                        <p:cTn id="7" dur="500"/>
                                        <p:tgtEl>
                                          <p:spTgt spid="24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0643"/>
                                        </p:tgtEl>
                                        <p:attrNameLst>
                                          <p:attrName>style.visibility</p:attrName>
                                        </p:attrNameLst>
                                      </p:cBhvr>
                                      <p:to>
                                        <p:strVal val="visible"/>
                                      </p:to>
                                    </p:set>
                                    <p:animEffect transition="in" filter="dissolve">
                                      <p:cBhvr>
                                        <p:cTn id="12" dur="500"/>
                                        <p:tgtEl>
                                          <p:spTgt spid="2406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0644"/>
                                        </p:tgtEl>
                                        <p:attrNameLst>
                                          <p:attrName>style.visibility</p:attrName>
                                        </p:attrNameLst>
                                      </p:cBhvr>
                                      <p:to>
                                        <p:strVal val="visible"/>
                                      </p:to>
                                    </p:set>
                                    <p:animEffect transition="in" filter="dissolve">
                                      <p:cBhvr>
                                        <p:cTn id="17" dur="500"/>
                                        <p:tgtEl>
                                          <p:spTgt spid="24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158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525" y="1493838"/>
            <a:ext cx="4144963" cy="535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1715" name="Rectangle 3"/>
          <p:cNvSpPr>
            <a:spLocks noChangeArrowheads="1"/>
          </p:cNvSpPr>
          <p:nvPr/>
        </p:nvSpPr>
        <p:spPr bwMode="auto">
          <a:xfrm>
            <a:off x="955675" y="947738"/>
            <a:ext cx="7304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elements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1715"/>
                                        </p:tgtEl>
                                        <p:attrNameLst>
                                          <p:attrName>style.visibility</p:attrName>
                                        </p:attrNameLst>
                                      </p:cBhvr>
                                      <p:to>
                                        <p:strVal val="visible"/>
                                      </p:to>
                                    </p:set>
                                    <p:animEffect transition="in" filter="dissolve">
                                      <p:cBhvr>
                                        <p:cTn id="7" dur="500"/>
                                        <p:tgtEl>
                                          <p:spTgt spid="37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158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081213"/>
            <a:ext cx="4030662" cy="463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7859" name="Rectangle 3"/>
          <p:cNvSpPr>
            <a:spLocks noChangeArrowheads="1"/>
          </p:cNvSpPr>
          <p:nvPr/>
        </p:nvSpPr>
        <p:spPr bwMode="auto">
          <a:xfrm>
            <a:off x="0" y="11795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minerals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7859"/>
                                        </p:tgtEl>
                                        <p:attrNameLst>
                                          <p:attrName>style.visibility</p:attrName>
                                        </p:attrNameLst>
                                      </p:cBhvr>
                                      <p:to>
                                        <p:strVal val="visible"/>
                                      </p:to>
                                    </p:set>
                                    <p:animEffect transition="in" filter="dissolve">
                                      <p:cBhvr>
                                        <p:cTn id="7" dur="500"/>
                                        <p:tgtEl>
                                          <p:spTgt spid="377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1112838"/>
            <a:ext cx="54006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0" y="10874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Moho</a:t>
            </a:r>
          </a:p>
        </p:txBody>
      </p:sp>
      <p:pic>
        <p:nvPicPr>
          <p:cNvPr id="242691" name="Picture 3" descr="moho_lv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806575"/>
            <a:ext cx="3594100" cy="4584700"/>
          </a:xfrm>
          <a:prstGeom prst="rect">
            <a:avLst/>
          </a:prstGeom>
          <a:solidFill>
            <a:schemeClr val="tx1"/>
          </a:solidFill>
          <a:ln w="9525">
            <a:solidFill>
              <a:schemeClr val="tx1"/>
            </a:solidFill>
            <a:miter lim="800000"/>
            <a:headEnd/>
            <a:tailEnd/>
          </a:ln>
        </p:spPr>
      </p:pic>
      <p:sp>
        <p:nvSpPr>
          <p:cNvPr id="242692" name="Rectangle 4"/>
          <p:cNvSpPr>
            <a:spLocks noChangeArrowheads="1"/>
          </p:cNvSpPr>
          <p:nvPr/>
        </p:nvSpPr>
        <p:spPr bwMode="auto">
          <a:xfrm>
            <a:off x="179388" y="1806575"/>
            <a:ext cx="46799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Moho:</a:t>
            </a:r>
            <a:r>
              <a:rPr lang="en-US" altLang="it-IT" sz="2000" b="0">
                <a:latin typeface="Calibri" panose="020F0502020204030204" pitchFamily="34" charset="0"/>
                <a:ea typeface="ＭＳ Ｐゴシック" panose="020B0600070205080204" pitchFamily="34" charset="-128"/>
              </a:rPr>
              <a:t> The dept at which the P-wave velocity exceeds 8.1 Km/S is referred to as the moho (after the seismologist Mohorovicic). The moho is both a seismic and a compositional boundary, marking the transition between crust and mantle materials.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2690">
                                            <p:txEl>
                                              <p:pRg st="0" end="0"/>
                                            </p:txEl>
                                          </p:spTgt>
                                        </p:tgtEl>
                                        <p:attrNameLst>
                                          <p:attrName>style.visibility</p:attrName>
                                        </p:attrNameLst>
                                      </p:cBhvr>
                                      <p:to>
                                        <p:strVal val="visible"/>
                                      </p:to>
                                    </p:set>
                                    <p:animEffect transition="in" filter="dissolve">
                                      <p:cBhvr>
                                        <p:cTn id="7" dur="500"/>
                                        <p:tgtEl>
                                          <p:spTgt spid="2426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2692"/>
                                        </p:tgtEl>
                                        <p:attrNameLst>
                                          <p:attrName>style.visibility</p:attrName>
                                        </p:attrNameLst>
                                      </p:cBhvr>
                                      <p:to>
                                        <p:strVal val="visible"/>
                                      </p:to>
                                    </p:set>
                                    <p:animEffect transition="in" filter="dissolve">
                                      <p:cBhvr>
                                        <p:cTn id="12" dur="500"/>
                                        <p:tgtEl>
                                          <p:spTgt spid="242692"/>
                                        </p:tgtEl>
                                      </p:cBhvr>
                                    </p:animEffect>
                                  </p:childTnLst>
                                </p:cTn>
                              </p:par>
                              <p:par>
                                <p:cTn id="13" presetID="9" presetClass="entr" presetSubtype="0" fill="hold" nodeType="withEffect">
                                  <p:stCondLst>
                                    <p:cond delay="0"/>
                                  </p:stCondLst>
                                  <p:childTnLst>
                                    <p:set>
                                      <p:cBhvr>
                                        <p:cTn id="14" dur="1" fill="hold">
                                          <p:stCondLst>
                                            <p:cond delay="0"/>
                                          </p:stCondLst>
                                        </p:cTn>
                                        <p:tgtEl>
                                          <p:spTgt spid="242691"/>
                                        </p:tgtEl>
                                        <p:attrNameLst>
                                          <p:attrName>style.visibility</p:attrName>
                                        </p:attrNameLst>
                                      </p:cBhvr>
                                      <p:to>
                                        <p:strVal val="visible"/>
                                      </p:to>
                                    </p:set>
                                    <p:animEffect transition="in" filter="dissolve">
                                      <p:cBhvr>
                                        <p:cTn id="15" dur="5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73175"/>
            <a:ext cx="53213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4"/>
          <p:cNvSpPr>
            <a:spLocks noChangeArrowheads="1"/>
          </p:cNvSpPr>
          <p:nvPr/>
        </p:nvSpPr>
        <p:spPr bwMode="auto">
          <a:xfrm>
            <a:off x="0" y="1273175"/>
            <a:ext cx="3810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200" b="0">
                <a:latin typeface="Calibri" panose="020F0502020204030204" pitchFamily="34" charset="0"/>
                <a:ea typeface="ＭＳ Ｐゴシック" panose="020B0600070205080204" pitchFamily="34" charset="-128"/>
              </a:rPr>
              <a:t>Thickness of the Earth's crust (by the USGS). Since the Moho is at the base of the crust this map also shows depth to Moho.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dissolve">
                                      <p:cBhvr>
                                        <p:cTn id="7" dur="500"/>
                                        <p:tgtEl>
                                          <p:spTgt spid="244740"/>
                                        </p:tgtEl>
                                      </p:cBhvr>
                                    </p:animEffect>
                                  </p:childTnLst>
                                </p:cTn>
                              </p:par>
                              <p:par>
                                <p:cTn id="8" presetID="9" presetClass="entr" presetSubtype="0" fill="hold" nodeType="withEffect">
                                  <p:stCondLst>
                                    <p:cond delay="0"/>
                                  </p:stCondLst>
                                  <p:childTnLst>
                                    <p:set>
                                      <p:cBhvr>
                                        <p:cTn id="9" dur="1" fill="hold">
                                          <p:stCondLst>
                                            <p:cond delay="0"/>
                                          </p:stCondLst>
                                        </p:cTn>
                                        <p:tgtEl>
                                          <p:spTgt spid="244739"/>
                                        </p:tgtEl>
                                        <p:attrNameLst>
                                          <p:attrName>style.visibility</p:attrName>
                                        </p:attrNameLst>
                                      </p:cBhvr>
                                      <p:to>
                                        <p:strVal val="visible"/>
                                      </p:to>
                                    </p:set>
                                    <p:animEffect transition="in" filter="dissolve">
                                      <p:cBhvr>
                                        <p:cTn id="10" dur="5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descr="crust"/>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14525"/>
            <a:ext cx="5334000" cy="441007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788" name="Rectangle 4"/>
          <p:cNvSpPr>
            <a:spLocks noChangeArrowheads="1"/>
          </p:cNvSpPr>
          <p:nvPr/>
        </p:nvSpPr>
        <p:spPr bwMode="auto">
          <a:xfrm>
            <a:off x="539750" y="1130300"/>
            <a:ext cx="3470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200" b="0">
                <a:latin typeface="Calibri" panose="020F0502020204030204" pitchFamily="34" charset="0"/>
                <a:ea typeface="ＭＳ Ｐゴシック" panose="020B0600070205080204" pitchFamily="34" charset="-128"/>
              </a:rPr>
              <a:t>The composition of the crust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788"/>
                                        </p:tgtEl>
                                        <p:attrNameLst>
                                          <p:attrName>style.visibility</p:attrName>
                                        </p:attrNameLst>
                                      </p:cBhvr>
                                      <p:to>
                                        <p:strVal val="visible"/>
                                      </p:to>
                                    </p:set>
                                    <p:animEffect transition="in" filter="dissolve">
                                      <p:cBhvr>
                                        <p:cTn id="7" dur="500"/>
                                        <p:tgtEl>
                                          <p:spTgt spid="246788"/>
                                        </p:tgtEl>
                                      </p:cBhvr>
                                    </p:animEffect>
                                  </p:childTnLst>
                                </p:cTn>
                              </p:par>
                              <p:par>
                                <p:cTn id="8" presetID="9" presetClass="entr" presetSubtype="0" fill="hold" nodeType="withEffect">
                                  <p:stCondLst>
                                    <p:cond delay="0"/>
                                  </p:stCondLst>
                                  <p:childTnLst>
                                    <p:set>
                                      <p:cBhvr>
                                        <p:cTn id="9" dur="1" fill="hold">
                                          <p:stCondLst>
                                            <p:cond delay="0"/>
                                          </p:stCondLst>
                                        </p:cTn>
                                        <p:tgtEl>
                                          <p:spTgt spid="246787"/>
                                        </p:tgtEl>
                                        <p:attrNameLst>
                                          <p:attrName>style.visibility</p:attrName>
                                        </p:attrNameLst>
                                      </p:cBhvr>
                                      <p:to>
                                        <p:strVal val="visible"/>
                                      </p:to>
                                    </p:set>
                                    <p:animEffect transition="in" filter="dissolve">
                                      <p:cBhvr>
                                        <p:cTn id="10" dur="500"/>
                                        <p:tgtEl>
                                          <p:spTgt spid="24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Picture 3" descr="moho_lv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076325"/>
            <a:ext cx="35941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8836" name="Rectangle 4"/>
          <p:cNvSpPr>
            <a:spLocks noChangeArrowheads="1"/>
          </p:cNvSpPr>
          <p:nvPr/>
        </p:nvSpPr>
        <p:spPr bwMode="auto">
          <a:xfrm>
            <a:off x="0" y="1057275"/>
            <a:ext cx="50768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D32657"/>
                </a:solidFill>
                <a:latin typeface="Arial" panose="020B060402020202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Low Velocity Zone (LVZ):</a:t>
            </a:r>
            <a:r>
              <a:rPr lang="en-US" altLang="it-IT" sz="2000" b="0">
                <a:latin typeface="Calibri" panose="020F0502020204030204" pitchFamily="34" charset="0"/>
                <a:ea typeface="ＭＳ Ｐゴシック" panose="020B0600070205080204" pitchFamily="34" charset="-128"/>
              </a:rPr>
              <a:t> The low velocity is more strongly visible for S-waves than for P-waves. It marks the boundary between the lithosphere and the asthenosphere.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dissolve">
                                      <p:cBhvr>
                                        <p:cTn id="7" dur="500"/>
                                        <p:tgtEl>
                                          <p:spTgt spid="248836"/>
                                        </p:tgtEl>
                                      </p:cBhvr>
                                    </p:animEffect>
                                  </p:childTnLst>
                                </p:cTn>
                              </p:par>
                              <p:par>
                                <p:cTn id="8" presetID="9" presetClass="entr" presetSubtype="0" fill="hold" nodeType="withEffect">
                                  <p:stCondLst>
                                    <p:cond delay="0"/>
                                  </p:stCondLst>
                                  <p:childTnLst>
                                    <p:set>
                                      <p:cBhvr>
                                        <p:cTn id="9" dur="1" fill="hold">
                                          <p:stCondLst>
                                            <p:cond delay="0"/>
                                          </p:stCondLst>
                                        </p:cTn>
                                        <p:tgtEl>
                                          <p:spTgt spid="248835"/>
                                        </p:tgtEl>
                                        <p:attrNameLst>
                                          <p:attrName>style.visibility</p:attrName>
                                        </p:attrNameLst>
                                      </p:cBhvr>
                                      <p:to>
                                        <p:strVal val="visible"/>
                                      </p:to>
                                    </p:set>
                                    <p:animEffect transition="in" filter="dissolve">
                                      <p:cBhvr>
                                        <p:cTn id="10" dur="5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descr="20040923193727414_0004"/>
          <p:cNvPicPr>
            <a:picLocks noChangeAspect="1" noChangeArrowheads="1"/>
          </p:cNvPicPr>
          <p:nvPr/>
        </p:nvPicPr>
        <p:blipFill>
          <a:blip r:embed="rId3">
            <a:extLst>
              <a:ext uri="{28A0092B-C50C-407E-A947-70E740481C1C}">
                <a14:useLocalDpi xmlns:a14="http://schemas.microsoft.com/office/drawing/2010/main" val="0"/>
              </a:ext>
            </a:extLst>
          </a:blip>
          <a:srcRect l="10712" t="50575" r="35895" b="13831"/>
          <a:stretch>
            <a:fillRect/>
          </a:stretch>
        </p:blipFill>
        <p:spPr bwMode="auto">
          <a:xfrm>
            <a:off x="3779838" y="1749425"/>
            <a:ext cx="5167312" cy="487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0884" name="Rectangle 4"/>
          <p:cNvSpPr>
            <a:spLocks noChangeArrowheads="1"/>
          </p:cNvSpPr>
          <p:nvPr/>
        </p:nvSpPr>
        <p:spPr bwMode="auto">
          <a:xfrm>
            <a:off x="107950" y="1749425"/>
            <a:ext cx="36353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The </a:t>
            </a:r>
            <a:r>
              <a:rPr lang="en-US" altLang="it-IT" sz="2000">
                <a:solidFill>
                  <a:srgbClr val="FF3300"/>
                </a:solidFill>
                <a:latin typeface="Calibri" panose="020F0502020204030204" pitchFamily="34" charset="0"/>
                <a:ea typeface="ＭＳ Ｐゴシック" panose="020B0600070205080204" pitchFamily="34" charset="-128"/>
              </a:rPr>
              <a:t>LVZ</a:t>
            </a:r>
            <a:r>
              <a:rPr lang="en-US" altLang="it-IT" sz="2000" b="0">
                <a:latin typeface="Calibri" panose="020F0502020204030204" pitchFamily="34" charset="0"/>
                <a:ea typeface="ＭＳ Ｐゴシック" panose="020B0600070205080204" pitchFamily="34" charset="-128"/>
              </a:rPr>
              <a:t> is deeper under shield and platforms, than it is under oceanic basins and continental rifts.  </a:t>
            </a:r>
          </a:p>
        </p:txBody>
      </p:sp>
      <p:sp>
        <p:nvSpPr>
          <p:cNvPr id="250885" name="Rectangle 5"/>
          <p:cNvSpPr>
            <a:spLocks noChangeArrowheads="1"/>
          </p:cNvSpPr>
          <p:nvPr/>
        </p:nvSpPr>
        <p:spPr bwMode="auto">
          <a:xfrm>
            <a:off x="-252413" y="1004888"/>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LVZ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4"/>
                                        </p:tgtEl>
                                        <p:attrNameLst>
                                          <p:attrName>style.visibility</p:attrName>
                                        </p:attrNameLst>
                                      </p:cBhvr>
                                      <p:to>
                                        <p:strVal val="visible"/>
                                      </p:to>
                                    </p:set>
                                    <p:animEffect transition="in" filter="dissolve">
                                      <p:cBhvr>
                                        <p:cTn id="7" dur="500"/>
                                        <p:tgtEl>
                                          <p:spTgt spid="250884"/>
                                        </p:tgtEl>
                                      </p:cBhvr>
                                    </p:animEffect>
                                  </p:childTnLst>
                                </p:cTn>
                              </p:par>
                              <p:par>
                                <p:cTn id="8" presetID="9" presetClass="entr" presetSubtype="0" fill="hold" nodeType="withEffect">
                                  <p:stCondLst>
                                    <p:cond delay="0"/>
                                  </p:stCondLst>
                                  <p:childTnLst>
                                    <p:set>
                                      <p:cBhvr>
                                        <p:cTn id="9" dur="1" fill="hold">
                                          <p:stCondLst>
                                            <p:cond delay="0"/>
                                          </p:stCondLst>
                                        </p:cTn>
                                        <p:tgtEl>
                                          <p:spTgt spid="250883"/>
                                        </p:tgtEl>
                                        <p:attrNameLst>
                                          <p:attrName>style.visibility</p:attrName>
                                        </p:attrNameLst>
                                      </p:cBhvr>
                                      <p:to>
                                        <p:strVal val="visible"/>
                                      </p:to>
                                    </p:set>
                                    <p:animEffect transition="in" filter="dissolve">
                                      <p:cBhvr>
                                        <p:cTn id="10" dur="500"/>
                                        <p:tgtEl>
                                          <p:spTgt spid="2508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50885">
                                            <p:txEl>
                                              <p:pRg st="0" end="0"/>
                                            </p:txEl>
                                          </p:spTgt>
                                        </p:tgtEl>
                                        <p:attrNameLst>
                                          <p:attrName>style.visibility</p:attrName>
                                        </p:attrNameLst>
                                      </p:cBhvr>
                                      <p:to>
                                        <p:strVal val="visible"/>
                                      </p:to>
                                    </p:set>
                                    <p:animEffect transition="in" filter="dissolve">
                                      <p:cBhvr>
                                        <p:cTn id="15" dur="500"/>
                                        <p:tgtEl>
                                          <p:spTgt spid="2508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9715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D’’</a:t>
            </a:r>
          </a:p>
        </p:txBody>
      </p:sp>
      <p:sp>
        <p:nvSpPr>
          <p:cNvPr id="252932" name="Rectangle 4"/>
          <p:cNvSpPr>
            <a:spLocks noChangeArrowheads="1"/>
          </p:cNvSpPr>
          <p:nvPr/>
        </p:nvSpPr>
        <p:spPr bwMode="auto">
          <a:xfrm>
            <a:off x="301625" y="2806700"/>
            <a:ext cx="5486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FF3300"/>
                </a:solidFill>
                <a:latin typeface="Calibri" panose="020F050202020403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D’’:</a:t>
            </a:r>
            <a:r>
              <a:rPr lang="en-US" altLang="it-IT" sz="2000" b="0">
                <a:latin typeface="Calibri" panose="020F0502020204030204" pitchFamily="34" charset="0"/>
                <a:ea typeface="ＭＳ Ｐゴシック" panose="020B0600070205080204" pitchFamily="34" charset="-128"/>
              </a:rPr>
              <a:t> There is evidence of a seismic discontinuity about 200 km above the core-mantle boundary (CMB). This is known as the D" discontinuity, and while we don't know much about it, it appears to be ubiquitous, although its position varies from less than 100 km to over 300 km above the CMB.</a:t>
            </a:r>
          </a:p>
        </p:txBody>
      </p:sp>
      <p:grpSp>
        <p:nvGrpSpPr>
          <p:cNvPr id="2" name="Group 7"/>
          <p:cNvGrpSpPr>
            <a:grpSpLocks/>
          </p:cNvGrpSpPr>
          <p:nvPr/>
        </p:nvGrpSpPr>
        <p:grpSpPr bwMode="auto">
          <a:xfrm>
            <a:off x="4572000" y="1428750"/>
            <a:ext cx="4375150" cy="5286375"/>
            <a:chOff x="2256" y="572"/>
            <a:chExt cx="3380" cy="3748"/>
          </a:xfrm>
        </p:grpSpPr>
        <p:pic>
          <p:nvPicPr>
            <p:cNvPr id="135173" name="Picture 3" descr="transition_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 y="572"/>
              <a:ext cx="2112" cy="3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5174" name="Line 5"/>
            <p:cNvSpPr>
              <a:spLocks noChangeShapeType="1"/>
            </p:cNvSpPr>
            <p:nvPr/>
          </p:nvSpPr>
          <p:spPr bwMode="auto">
            <a:xfrm>
              <a:off x="2592" y="3600"/>
              <a:ext cx="912" cy="288"/>
            </a:xfrm>
            <a:prstGeom prst="line">
              <a:avLst/>
            </a:prstGeom>
            <a:noFill/>
            <a:ln w="38100">
              <a:solidFill>
                <a:srgbClr val="D3265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35175" name="Rectangle 6"/>
            <p:cNvSpPr>
              <a:spLocks noChangeArrowheads="1"/>
            </p:cNvSpPr>
            <p:nvPr/>
          </p:nvSpPr>
          <p:spPr bwMode="auto">
            <a:xfrm>
              <a:off x="2256" y="345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0">
                  <a:solidFill>
                    <a:srgbClr val="D32657"/>
                  </a:solidFill>
                  <a:latin typeface="Arial" panose="020B0604020202020204" pitchFamily="34" charset="0"/>
                  <a:ea typeface="ＭＳ Ｐゴシック" panose="020B0600070205080204" pitchFamily="34" charset="-128"/>
                </a:rPr>
                <a:t>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2930">
                                            <p:txEl>
                                              <p:pRg st="0" end="0"/>
                                            </p:txEl>
                                          </p:spTgt>
                                        </p:tgtEl>
                                        <p:attrNameLst>
                                          <p:attrName>style.visibility</p:attrName>
                                        </p:attrNameLst>
                                      </p:cBhvr>
                                      <p:to>
                                        <p:strVal val="visible"/>
                                      </p:to>
                                    </p:set>
                                    <p:animEffect transition="in" filter="dissolve">
                                      <p:cBhvr>
                                        <p:cTn id="7" dur="500"/>
                                        <p:tgtEl>
                                          <p:spTgt spid="2529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2932"/>
                                        </p:tgtEl>
                                        <p:attrNameLst>
                                          <p:attrName>style.visibility</p:attrName>
                                        </p:attrNameLst>
                                      </p:cBhvr>
                                      <p:to>
                                        <p:strVal val="visible"/>
                                      </p:to>
                                    </p:set>
                                    <p:animEffect transition="in" filter="dissolve">
                                      <p:cBhvr>
                                        <p:cTn id="12" dur="500"/>
                                        <p:tgtEl>
                                          <p:spTgt spid="252932"/>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755650" y="857250"/>
            <a:ext cx="7772400" cy="1143000"/>
          </a:xfrm>
        </p:spPr>
        <p:txBody>
          <a:bodyPr/>
          <a:lstStyle/>
          <a:p>
            <a:pPr eaLnBrk="1" hangingPunct="1"/>
            <a:r>
              <a:rPr lang="en-US" altLang="it-IT" sz="2400" smtClean="0">
                <a:latin typeface="Calibri" panose="020F0502020204030204" pitchFamily="34" charset="0"/>
              </a:rPr>
              <a:t>How do we know what the Earth is made of?</a:t>
            </a:r>
          </a:p>
        </p:txBody>
      </p:sp>
      <p:sp>
        <p:nvSpPr>
          <p:cNvPr id="301059" name="Rectangle 3"/>
          <p:cNvSpPr>
            <a:spLocks noGrp="1" noChangeArrowheads="1"/>
          </p:cNvSpPr>
          <p:nvPr>
            <p:ph type="body" idx="1"/>
          </p:nvPr>
        </p:nvSpPr>
        <p:spPr>
          <a:xfrm>
            <a:off x="250825" y="1716088"/>
            <a:ext cx="8686800" cy="1655762"/>
          </a:xfrm>
        </p:spPr>
        <p:txBody>
          <a:bodyPr/>
          <a:lstStyle/>
          <a:p>
            <a:pPr eaLnBrk="1" hangingPunct="1">
              <a:lnSpc>
                <a:spcPct val="90000"/>
              </a:lnSpc>
              <a:spcBef>
                <a:spcPts val="500"/>
              </a:spcBef>
              <a:spcAft>
                <a:spcPts val="500"/>
              </a:spcAft>
              <a:buFontTx/>
              <a:buNone/>
            </a:pPr>
            <a:endParaRPr lang="en-US" altLang="it-IT" sz="2800" smtClean="0">
              <a:solidFill>
                <a:srgbClr val="000000"/>
              </a:solidFill>
              <a:latin typeface="Calibri" panose="020F0502020204030204" pitchFamily="34" charset="0"/>
            </a:endParaRPr>
          </a:p>
          <a:p>
            <a:pPr eaLnBrk="1" hangingPunct="1">
              <a:lnSpc>
                <a:spcPct val="90000"/>
              </a:lnSpc>
              <a:spcBef>
                <a:spcPts val="500"/>
              </a:spcBef>
              <a:spcAft>
                <a:spcPts val="500"/>
              </a:spcAft>
            </a:pPr>
            <a:r>
              <a:rPr lang="en-US" altLang="it-IT" sz="2000" smtClean="0">
                <a:solidFill>
                  <a:srgbClr val="000000"/>
                </a:solidFill>
                <a:latin typeface="Calibri" panose="020F0502020204030204" pitchFamily="34" charset="0"/>
              </a:rPr>
              <a:t>Geophysical surveys: seismic, gravity, magnetics, electrical, geodesy</a:t>
            </a:r>
          </a:p>
        </p:txBody>
      </p:sp>
      <p:pic>
        <p:nvPicPr>
          <p:cNvPr id="301060" name="Picture 4" descr="Earthquake_wave_pa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013075"/>
            <a:ext cx="31210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165100" y="3084513"/>
            <a:ext cx="5486400" cy="2068512"/>
            <a:chOff x="2160" y="2633"/>
            <a:chExt cx="3456" cy="1303"/>
          </a:xfrm>
        </p:grpSpPr>
        <p:pic>
          <p:nvPicPr>
            <p:cNvPr id="137222" name="Picture 5" descr="SeismicStation_Ut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2633"/>
              <a:ext cx="182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6" descr="800px-IMG_0335-james-clark-ro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0" y="2640"/>
              <a:ext cx="17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dissolve">
                                      <p:cBhvr>
                                        <p:cTn id="7" dur="500"/>
                                        <p:tgtEl>
                                          <p:spTgt spid="301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1059">
                                            <p:txEl>
                                              <p:pRg st="1" end="1"/>
                                            </p:txEl>
                                          </p:spTgt>
                                        </p:tgtEl>
                                        <p:attrNameLst>
                                          <p:attrName>style.visibility</p:attrName>
                                        </p:attrNameLst>
                                      </p:cBhvr>
                                      <p:to>
                                        <p:strVal val="visible"/>
                                      </p:to>
                                    </p:set>
                                    <p:animEffect transition="in" filter="dissolve">
                                      <p:cBhvr>
                                        <p:cTn id="12" dur="500"/>
                                        <p:tgtEl>
                                          <p:spTgt spid="301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301059">
                                            <p:txEl>
                                              <p:pRg st="1" end="1"/>
                                            </p:txEl>
                                          </p:spTgt>
                                        </p:tgtEl>
                                        <p:attrNameLst>
                                          <p:attrName>style.visibility</p:attrName>
                                        </p:attrNameLst>
                                      </p:cBhvr>
                                      <p:to>
                                        <p:strVal val="visible"/>
                                      </p:to>
                                    </p:set>
                                    <p:animEffect transition="in" filter="dissolve">
                                      <p:cBhvr>
                                        <p:cTn id="17" dur="500"/>
                                        <p:tgtEl>
                                          <p:spTgt spid="301059">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01060"/>
                                        </p:tgtEl>
                                        <p:attrNameLst>
                                          <p:attrName>style.visibility</p:attrName>
                                        </p:attrNameLst>
                                      </p:cBhvr>
                                      <p:to>
                                        <p:strVal val="visible"/>
                                      </p:to>
                                    </p:set>
                                    <p:animEffect transition="in" filter="dissolve">
                                      <p:cBhvr>
                                        <p:cTn id="25" dur="500"/>
                                        <p:tgtEl>
                                          <p:spTgt spid="30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p:bldP spid="301059" grpId="0" build="p"/>
      <p:bldP spid="301059" grpI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earthf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1885950"/>
            <a:ext cx="4422775" cy="4868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1475" name="Text Box 3"/>
          <p:cNvSpPr txBox="1">
            <a:spLocks noChangeArrowheads="1"/>
          </p:cNvSpPr>
          <p:nvPr/>
        </p:nvSpPr>
        <p:spPr bwMode="auto">
          <a:xfrm>
            <a:off x="2020888" y="1014413"/>
            <a:ext cx="512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dissolve">
                                      <p:cBhvr>
                                        <p:cTn id="7" dur="500"/>
                                        <p:tgtEl>
                                          <p:spTgt spid="3614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1474"/>
                                        </p:tgtEl>
                                        <p:attrNameLst>
                                          <p:attrName>style.visibility</p:attrName>
                                        </p:attrNameLst>
                                      </p:cBhvr>
                                      <p:to>
                                        <p:strVal val="visible"/>
                                      </p:to>
                                    </p:set>
                                    <p:animEffect transition="in" filter="dissolve">
                                      <p:cBhvr>
                                        <p:cTn id="12" dur="500"/>
                                        <p:tgtEl>
                                          <p:spTgt spid="361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158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1487488"/>
            <a:ext cx="4768850" cy="534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5571" name="Text Box 3"/>
          <p:cNvSpPr txBox="1">
            <a:spLocks noChangeArrowheads="1"/>
          </p:cNvSpPr>
          <p:nvPr/>
        </p:nvSpPr>
        <p:spPr bwMode="auto">
          <a:xfrm>
            <a:off x="1766888" y="904875"/>
            <a:ext cx="511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dissolve">
                                      <p:cBhvr>
                                        <p:cTn id="7" dur="500"/>
                                        <p:tgtEl>
                                          <p:spTgt spid="365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5571"/>
                                        </p:tgtEl>
                                        <p:attrNameLst>
                                          <p:attrName>style.visibility</p:attrName>
                                        </p:attrNameLst>
                                      </p:cBhvr>
                                      <p:to>
                                        <p:strVal val="visible"/>
                                      </p:to>
                                    </p:set>
                                    <p:animEffect transition="in" filter="dissolve">
                                      <p:cBhvr>
                                        <p:cTn id="12" dur="500"/>
                                        <p:tgtEl>
                                          <p:spTgt spid="36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eismic_w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1638"/>
            <a:ext cx="4903788" cy="5068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7619" name="Text Box 3"/>
          <p:cNvSpPr txBox="1">
            <a:spLocks noChangeArrowheads="1"/>
          </p:cNvSpPr>
          <p:nvPr/>
        </p:nvSpPr>
        <p:spPr bwMode="auto">
          <a:xfrm>
            <a:off x="2052638" y="938213"/>
            <a:ext cx="5119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dissolve">
                                      <p:cBhvr>
                                        <p:cTn id="7" dur="500"/>
                                        <p:tgtEl>
                                          <p:spTgt spid="367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7619"/>
                                        </p:tgtEl>
                                        <p:attrNameLst>
                                          <p:attrName>style.visibility</p:attrName>
                                        </p:attrNameLst>
                                      </p:cBhvr>
                                      <p:to>
                                        <p:strVal val="visible"/>
                                      </p:to>
                                    </p:set>
                                    <p:animEffect transition="in" filter="dissolve">
                                      <p:cBhvr>
                                        <p:cTn id="12" dur="500"/>
                                        <p:tgtEl>
                                          <p:spTgt spid="367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685800" y="838200"/>
            <a:ext cx="7772400" cy="1143000"/>
          </a:xfrm>
        </p:spPr>
        <p:txBody>
          <a:bodyPr/>
          <a:lstStyle/>
          <a:p>
            <a:pPr eaLnBrk="1" hangingPunct="1"/>
            <a:r>
              <a:rPr lang="en-US" altLang="it-IT" sz="2400" smtClean="0">
                <a:latin typeface="Calibri" panose="020F0502020204030204" pitchFamily="34" charset="0"/>
              </a:rPr>
              <a:t>Wegener’s Evidence for  Continental Drift</a:t>
            </a:r>
          </a:p>
        </p:txBody>
      </p:sp>
      <p:sp>
        <p:nvSpPr>
          <p:cNvPr id="354307" name="Rectangle 3"/>
          <p:cNvSpPr>
            <a:spLocks noGrp="1" noChangeArrowheads="1"/>
          </p:cNvSpPr>
          <p:nvPr>
            <p:ph type="body" sz="half" idx="1"/>
          </p:nvPr>
        </p:nvSpPr>
        <p:spPr>
          <a:xfrm>
            <a:off x="250825" y="2382838"/>
            <a:ext cx="4229100" cy="3657600"/>
          </a:xfrm>
        </p:spPr>
        <p:txBody>
          <a:bodyPr/>
          <a:lstStyle/>
          <a:p>
            <a:pPr algn="just" eaLnBrk="1" hangingPunct="1"/>
            <a:r>
              <a:rPr lang="en-US" altLang="it-IT" sz="2000" smtClean="0">
                <a:latin typeface="Calibri" panose="020F0502020204030204" pitchFamily="34" charset="0"/>
              </a:rPr>
              <a:t>Rock sequences (meaning he looked at the order of rock layers) in South America, Africa, India, Antarctica, and Australia show remarkable similarities. </a:t>
            </a:r>
          </a:p>
          <a:p>
            <a:pPr algn="just" eaLnBrk="1" hangingPunct="1"/>
            <a:endParaRPr lang="en-US" altLang="it-IT" sz="2000" smtClean="0">
              <a:latin typeface="Calibri" panose="020F0502020204030204" pitchFamily="34" charset="0"/>
            </a:endParaRPr>
          </a:p>
          <a:p>
            <a:pPr algn="just" eaLnBrk="1" hangingPunct="1"/>
            <a:r>
              <a:rPr lang="en-US" altLang="it-IT" sz="2000" smtClean="0">
                <a:latin typeface="Calibri" panose="020F0502020204030204" pitchFamily="34" charset="0"/>
              </a:rPr>
              <a:t>Wegener showed that the same three layers occur at each of these places.</a:t>
            </a:r>
          </a:p>
          <a:p>
            <a:pPr eaLnBrk="1" hangingPunct="1">
              <a:buFontTx/>
              <a:buNone/>
            </a:pPr>
            <a:endParaRPr lang="en-US" altLang="it-IT" sz="2000" smtClean="0">
              <a:latin typeface="Calibri" panose="020F0502020204030204" pitchFamily="34" charset="0"/>
            </a:endParaRPr>
          </a:p>
        </p:txBody>
      </p:sp>
      <p:pic>
        <p:nvPicPr>
          <p:cNvPr id="354308" name="Picture 4" descr="F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59338" y="2382838"/>
            <a:ext cx="3810000" cy="3994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dissolve">
                                      <p:cBhvr>
                                        <p:cTn id="7" dur="500"/>
                                        <p:tgtEl>
                                          <p:spTgt spid="3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4307">
                                            <p:txEl>
                                              <p:pRg st="0" end="0"/>
                                            </p:txEl>
                                          </p:spTgt>
                                        </p:tgtEl>
                                        <p:attrNameLst>
                                          <p:attrName>style.visibility</p:attrName>
                                        </p:attrNameLst>
                                      </p:cBhvr>
                                      <p:to>
                                        <p:strVal val="visible"/>
                                      </p:to>
                                    </p:set>
                                    <p:animEffect transition="in" filter="dissolve">
                                      <p:cBhvr>
                                        <p:cTn id="12" dur="500"/>
                                        <p:tgtEl>
                                          <p:spTgt spid="3543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4307">
                                            <p:txEl>
                                              <p:pRg st="2" end="2"/>
                                            </p:txEl>
                                          </p:spTgt>
                                        </p:tgtEl>
                                        <p:attrNameLst>
                                          <p:attrName>style.visibility</p:attrName>
                                        </p:attrNameLst>
                                      </p:cBhvr>
                                      <p:to>
                                        <p:strVal val="visible"/>
                                      </p:to>
                                    </p:set>
                                    <p:animEffect transition="in" filter="dissolve">
                                      <p:cBhvr>
                                        <p:cTn id="17" dur="500"/>
                                        <p:tgtEl>
                                          <p:spTgt spid="354307">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54308"/>
                                        </p:tgtEl>
                                        <p:attrNameLst>
                                          <p:attrName>style.visibility</p:attrName>
                                        </p:attrNameLst>
                                      </p:cBhvr>
                                      <p:to>
                                        <p:strVal val="visible"/>
                                      </p:to>
                                    </p:set>
                                    <p:animEffect transition="in" filter="dissolve">
                                      <p:cBhvr>
                                        <p:cTn id="20" dur="5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p:bldP spid="35430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ChangeArrowheads="1"/>
          </p:cNvSpPr>
          <p:nvPr/>
        </p:nvSpPr>
        <p:spPr bwMode="auto">
          <a:xfrm>
            <a:off x="0" y="2814638"/>
            <a:ext cx="3810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It has been suggested, based on tomography (i.e., seismic imaging), that the D’’ is a slab graveyard and/or plume factory</a:t>
            </a:r>
          </a:p>
        </p:txBody>
      </p:sp>
      <p:pic>
        <p:nvPicPr>
          <p:cNvPr id="254980" name="Picture 4" descr="sobolev_2_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835150"/>
            <a:ext cx="4865687" cy="467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2" name="Rectangle 6"/>
          <p:cNvSpPr>
            <a:spLocks noChangeArrowheads="1"/>
          </p:cNvSpPr>
          <p:nvPr/>
        </p:nvSpPr>
        <p:spPr bwMode="auto">
          <a:xfrm>
            <a:off x="-180975" y="10302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dissolve">
                                      <p:cBhvr>
                                        <p:cTn id="7" dur="500"/>
                                        <p:tgtEl>
                                          <p:spTgt spid="254979"/>
                                        </p:tgtEl>
                                      </p:cBhvr>
                                    </p:animEffect>
                                  </p:childTnLst>
                                </p:cTn>
                              </p:par>
                              <p:par>
                                <p:cTn id="8" presetID="9" presetClass="entr" presetSubtype="0" fill="hold" nodeType="withEffect">
                                  <p:stCondLst>
                                    <p:cond delay="0"/>
                                  </p:stCondLst>
                                  <p:childTnLst>
                                    <p:set>
                                      <p:cBhvr>
                                        <p:cTn id="9" dur="1" fill="hold">
                                          <p:stCondLst>
                                            <p:cond delay="0"/>
                                          </p:stCondLst>
                                        </p:cTn>
                                        <p:tgtEl>
                                          <p:spTgt spid="254980"/>
                                        </p:tgtEl>
                                        <p:attrNameLst>
                                          <p:attrName>style.visibility</p:attrName>
                                        </p:attrNameLst>
                                      </p:cBhvr>
                                      <p:to>
                                        <p:strVal val="visible"/>
                                      </p:to>
                                    </p:set>
                                    <p:animEffect transition="in" filter="dissolve">
                                      <p:cBhvr>
                                        <p:cTn id="10" dur="500"/>
                                        <p:tgtEl>
                                          <p:spTgt spid="2549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54982">
                                            <p:txEl>
                                              <p:pRg st="0" end="0"/>
                                            </p:txEl>
                                          </p:spTgt>
                                        </p:tgtEl>
                                        <p:attrNameLst>
                                          <p:attrName>style.visibility</p:attrName>
                                        </p:attrNameLst>
                                      </p:cBhvr>
                                      <p:to>
                                        <p:strVal val="visible"/>
                                      </p:to>
                                    </p:set>
                                    <p:animEffect transition="in" filter="dissolve">
                                      <p:cBhvr>
                                        <p:cTn id="15" dur="500"/>
                                        <p:tgtEl>
                                          <p:spTgt spid="254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9096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slabs</a:t>
            </a:r>
          </a:p>
        </p:txBody>
      </p:sp>
      <p:pic>
        <p:nvPicPr>
          <p:cNvPr id="257027" name="Picture 3" descr="SeisProbFig3_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90738"/>
            <a:ext cx="7054850" cy="3668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8" name="Rectangle 4"/>
          <p:cNvSpPr>
            <a:spLocks noChangeArrowheads="1"/>
          </p:cNvSpPr>
          <p:nvPr/>
        </p:nvSpPr>
        <p:spPr bwMode="auto">
          <a:xfrm>
            <a:off x="250825" y="5972175"/>
            <a:ext cx="458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200" b="0">
                <a:solidFill>
                  <a:srgbClr val="092BF7"/>
                </a:solidFill>
                <a:latin typeface="Calibri" panose="020F0502020204030204" pitchFamily="34" charset="0"/>
                <a:ea typeface="ＭＳ Ｐゴシック" panose="020B0600070205080204" pitchFamily="34" charset="-128"/>
              </a:rPr>
              <a:t>Blue = fast anomaly = dense = “cold”</a:t>
            </a:r>
          </a:p>
          <a:p>
            <a:pPr>
              <a:spcBef>
                <a:spcPct val="0"/>
              </a:spcBef>
              <a:buFontTx/>
              <a:buNone/>
            </a:pPr>
            <a:r>
              <a:rPr lang="en-US" altLang="it-IT" sz="2200" b="0">
                <a:solidFill>
                  <a:srgbClr val="CC0000"/>
                </a:solidFill>
                <a:latin typeface="Calibri" panose="020F0502020204030204" pitchFamily="34" charset="0"/>
                <a:ea typeface="ＭＳ Ｐゴシック" panose="020B0600070205080204" pitchFamily="34" charset="-128"/>
              </a:rPr>
              <a:t>Red = slow anomaly = buoyant = “hot”</a:t>
            </a:r>
          </a:p>
        </p:txBody>
      </p:sp>
      <p:sp>
        <p:nvSpPr>
          <p:cNvPr id="257029" name="Rectangle 5"/>
          <p:cNvSpPr>
            <a:spLocks noChangeArrowheads="1"/>
          </p:cNvSpPr>
          <p:nvPr/>
        </p:nvSpPr>
        <p:spPr bwMode="auto">
          <a:xfrm>
            <a:off x="250825" y="1443038"/>
            <a:ext cx="8675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a:latin typeface="Calibri" panose="020F0502020204030204" pitchFamily="34" charset="0"/>
                <a:ea typeface="ＭＳ Ｐゴシック" panose="020B0600070205080204" pitchFamily="34" charset="-128"/>
              </a:rPr>
              <a:t>Do ascending slabs cross the upper-lower mantle boundary?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dissolve">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7027"/>
                                        </p:tgtEl>
                                        <p:attrNameLst>
                                          <p:attrName>style.visibility</p:attrName>
                                        </p:attrNameLst>
                                      </p:cBhvr>
                                      <p:to>
                                        <p:strVal val="visible"/>
                                      </p:to>
                                    </p:set>
                                    <p:animEffect transition="in" filter="dissolve">
                                      <p:cBhvr>
                                        <p:cTn id="12" dur="500"/>
                                        <p:tgtEl>
                                          <p:spTgt spid="2570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7028"/>
                                        </p:tgtEl>
                                        <p:attrNameLst>
                                          <p:attrName>style.visibility</p:attrName>
                                        </p:attrNameLst>
                                      </p:cBhvr>
                                      <p:to>
                                        <p:strVal val="visible"/>
                                      </p:to>
                                    </p:set>
                                    <p:animEffect transition="in" filter="dissolve">
                                      <p:cBhvr>
                                        <p:cTn id="1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p:bldP spid="25702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ChangeArrowheads="1"/>
          </p:cNvSpPr>
          <p:nvPr/>
        </p:nvSpPr>
        <p:spPr bwMode="auto">
          <a:xfrm>
            <a:off x="250825" y="2228850"/>
            <a:ext cx="33131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Currently, it seems that the answer to this fundamental question is in the eye of the beholder. </a:t>
            </a:r>
          </a:p>
        </p:txBody>
      </p:sp>
      <p:pic>
        <p:nvPicPr>
          <p:cNvPr id="259077" name="Picture 5" descr="SeisProbFig8_4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8850"/>
            <a:ext cx="4343400" cy="360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9508" name="Rectangle 6"/>
          <p:cNvSpPr>
            <a:spLocks noChangeArrowheads="1"/>
          </p:cNvSpPr>
          <p:nvPr/>
        </p:nvSpPr>
        <p:spPr bwMode="auto">
          <a:xfrm>
            <a:off x="-107950" y="13652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slabs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dissolve">
                                      <p:cBhvr>
                                        <p:cTn id="7" dur="500"/>
                                        <p:tgtEl>
                                          <p:spTgt spid="259075"/>
                                        </p:tgtEl>
                                      </p:cBhvr>
                                    </p:animEffect>
                                  </p:childTnLst>
                                </p:cTn>
                              </p:par>
                              <p:par>
                                <p:cTn id="8" presetID="9" presetClass="entr" presetSubtype="0" fill="hold" nodeType="withEffect">
                                  <p:stCondLst>
                                    <p:cond delay="0"/>
                                  </p:stCondLst>
                                  <p:childTnLst>
                                    <p:set>
                                      <p:cBhvr>
                                        <p:cTn id="9" dur="1" fill="hold">
                                          <p:stCondLst>
                                            <p:cond delay="0"/>
                                          </p:stCondLst>
                                        </p:cTn>
                                        <p:tgtEl>
                                          <p:spTgt spid="259077"/>
                                        </p:tgtEl>
                                        <p:attrNameLst>
                                          <p:attrName>style.visibility</p:attrName>
                                        </p:attrNameLst>
                                      </p:cBhvr>
                                      <p:to>
                                        <p:strVal val="visible"/>
                                      </p:to>
                                    </p:set>
                                    <p:animEffect transition="in" filter="dissolve">
                                      <p:cBhvr>
                                        <p:cTn id="10" dur="500"/>
                                        <p:tgtEl>
                                          <p:spTgt spid="25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ChangeArrowheads="1"/>
          </p:cNvSpPr>
          <p:nvPr/>
        </p:nvSpPr>
        <p:spPr bwMode="auto">
          <a:xfrm>
            <a:off x="179388" y="1700213"/>
            <a:ext cx="4032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4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Seismic images suggesting that some mantle plumes originate at the D’’.</a:t>
            </a:r>
          </a:p>
        </p:txBody>
      </p:sp>
      <p:pic>
        <p:nvPicPr>
          <p:cNvPr id="261124" name="Picture 4" descr="montelli_et_al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1614488"/>
            <a:ext cx="3665537" cy="490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6" name="Rectangle 6"/>
          <p:cNvSpPr>
            <a:spLocks noChangeArrowheads="1"/>
          </p:cNvSpPr>
          <p:nvPr/>
        </p:nvSpPr>
        <p:spPr bwMode="auto">
          <a:xfrm>
            <a:off x="0" y="933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plumes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dissolve">
                                      <p:cBhvr>
                                        <p:cTn id="7" dur="500"/>
                                        <p:tgtEl>
                                          <p:spTgt spid="261123"/>
                                        </p:tgtEl>
                                      </p:cBhvr>
                                    </p:animEffect>
                                  </p:childTnLst>
                                </p:cTn>
                              </p:par>
                              <p:par>
                                <p:cTn id="8" presetID="9" presetClass="entr" presetSubtype="0" fill="hold" nodeType="withEffect">
                                  <p:stCondLst>
                                    <p:cond delay="0"/>
                                  </p:stCondLst>
                                  <p:childTnLst>
                                    <p:set>
                                      <p:cBhvr>
                                        <p:cTn id="9" dur="1" fill="hold">
                                          <p:stCondLst>
                                            <p:cond delay="0"/>
                                          </p:stCondLst>
                                        </p:cTn>
                                        <p:tgtEl>
                                          <p:spTgt spid="261124"/>
                                        </p:tgtEl>
                                        <p:attrNameLst>
                                          <p:attrName>style.visibility</p:attrName>
                                        </p:attrNameLst>
                                      </p:cBhvr>
                                      <p:to>
                                        <p:strVal val="visible"/>
                                      </p:to>
                                    </p:set>
                                    <p:animEffect transition="in" filter="dissolve">
                                      <p:cBhvr>
                                        <p:cTn id="10" dur="500"/>
                                        <p:tgtEl>
                                          <p:spTgt spid="26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ChangeArrowheads="1"/>
          </p:cNvSpPr>
          <p:nvPr/>
        </p:nvSpPr>
        <p:spPr bwMode="auto">
          <a:xfrm>
            <a:off x="-14288" y="4870450"/>
            <a:ext cx="9144001"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Earthquakes are organized along belts.</a:t>
            </a:r>
          </a:p>
          <a:p>
            <a:pPr algn="just">
              <a:spcBef>
                <a:spcPct val="0"/>
              </a:spcBef>
            </a:pPr>
            <a:r>
              <a:rPr lang="en-US" altLang="it-IT" sz="2000" b="0">
                <a:latin typeface="Calibri" panose="020F0502020204030204" pitchFamily="34" charset="0"/>
                <a:ea typeface="ＭＳ Ｐゴシック" panose="020B0600070205080204" pitchFamily="34" charset="-128"/>
              </a:rPr>
              <a:t> The world's greatest earthquake belt, the circum-Pacific seismic belt, is 	located along the rim of the Pacific Ocean.</a:t>
            </a:r>
          </a:p>
          <a:p>
            <a:pPr algn="just">
              <a:spcBef>
                <a:spcPct val="0"/>
              </a:spcBef>
            </a:pPr>
            <a:r>
              <a:rPr lang="en-US" altLang="it-IT" sz="2000" b="0">
                <a:latin typeface="Calibri" panose="020F0502020204030204" pitchFamily="34" charset="0"/>
                <a:ea typeface="ＭＳ Ｐゴシック" panose="020B0600070205080204" pitchFamily="34" charset="-128"/>
              </a:rPr>
              <a:t> The second important belt, the Alpide, extends from Java to Sumatra 	through the Himalayas, the Mediterranean, and out into the Atlantic.</a:t>
            </a:r>
          </a:p>
          <a:p>
            <a:pPr algn="just">
              <a:spcBef>
                <a:spcPct val="0"/>
              </a:spcBef>
            </a:pPr>
            <a:r>
              <a:rPr lang="en-US" altLang="it-IT" sz="2000" b="0">
                <a:latin typeface="Calibri" panose="020F0502020204030204" pitchFamily="34" charset="0"/>
                <a:ea typeface="ＭＳ Ｐゴシック" panose="020B0600070205080204" pitchFamily="34" charset="-128"/>
              </a:rPr>
              <a:t> The third prominent belt is the mid-Atlantic belt.</a:t>
            </a:r>
          </a:p>
        </p:txBody>
      </p:sp>
      <p:pic>
        <p:nvPicPr>
          <p:cNvPr id="153603" name="Picture 4" descr="world_map_seismi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1420813"/>
            <a:ext cx="6740525" cy="3368675"/>
          </a:xfrm>
          <a:prstGeom prst="rect">
            <a:avLst/>
          </a:prstGeom>
          <a:solidFill>
            <a:schemeClr val="tx1"/>
          </a:solidFill>
          <a:ln w="9525">
            <a:solidFill>
              <a:schemeClr val="tx1"/>
            </a:solidFill>
            <a:miter lim="800000"/>
            <a:headEnd/>
            <a:tailEnd/>
          </a:ln>
        </p:spPr>
      </p:pic>
      <p:sp>
        <p:nvSpPr>
          <p:cNvPr id="153604" name="Rectangle 5"/>
          <p:cNvSpPr>
            <a:spLocks noChangeArrowheads="1"/>
          </p:cNvSpPr>
          <p:nvPr/>
        </p:nvSpPr>
        <p:spPr bwMode="auto">
          <a:xfrm>
            <a:off x="-107950" y="9350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earthquakes belts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3171">
                                            <p:txEl>
                                              <p:pRg st="1" end="1"/>
                                            </p:txEl>
                                          </p:spTgt>
                                        </p:tgtEl>
                                        <p:attrNameLst>
                                          <p:attrName>style.visibility</p:attrName>
                                        </p:attrNameLst>
                                      </p:cBhvr>
                                      <p:to>
                                        <p:strVal val="visible"/>
                                      </p:to>
                                    </p:set>
                                    <p:animEffect transition="in" filter="dissolve">
                                      <p:cBhvr>
                                        <p:cTn id="7" dur="500"/>
                                        <p:tgtEl>
                                          <p:spTgt spid="263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dissolve">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3171">
                                            <p:txEl>
                                              <p:pRg st="3" end="3"/>
                                            </p:txEl>
                                          </p:spTgt>
                                        </p:tgtEl>
                                        <p:attrNameLst>
                                          <p:attrName>style.visibility</p:attrName>
                                        </p:attrNameLst>
                                      </p:cBhvr>
                                      <p:to>
                                        <p:strVal val="visible"/>
                                      </p:to>
                                    </p:set>
                                    <p:animEffect transition="in" filter="dissolve">
                                      <p:cBhvr>
                                        <p:cTn id="17" dur="500"/>
                                        <p:tgtEl>
                                          <p:spTgt spid="263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7E7E66-8D3D-4B35-866E-33C643B013CC}" type="slidenum">
              <a:rPr lang="it-IT" altLang="it-IT" sz="1400" b="1" smtClean="0"/>
              <a:pPr>
                <a:spcBef>
                  <a:spcPct val="0"/>
                </a:spcBef>
                <a:buFontTx/>
                <a:buNone/>
              </a:pPr>
              <a:t>85</a:t>
            </a:fld>
            <a:endParaRPr lang="it-IT" altLang="it-IT" sz="1400" b="1" smtClean="0"/>
          </a:p>
        </p:txBody>
      </p:sp>
      <p:pic>
        <p:nvPicPr>
          <p:cNvPr id="155651" name="Picture 2" descr="wld_se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3963"/>
            <a:ext cx="6381750"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3" descr="globus_ic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2603500"/>
            <a:ext cx="2427287"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Rectangle 5"/>
          <p:cNvSpPr>
            <a:spLocks noChangeArrowheads="1"/>
          </p:cNvSpPr>
          <p:nvPr/>
        </p:nvSpPr>
        <p:spPr bwMode="auto">
          <a:xfrm>
            <a:off x="11113" y="9540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earthquakes belts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ChangeArrowheads="1"/>
          </p:cNvSpPr>
          <p:nvPr/>
        </p:nvSpPr>
        <p:spPr bwMode="auto">
          <a:xfrm>
            <a:off x="0" y="6099175"/>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Most of the world’s volcanic activity is concentrated along earthquake belts, i.e. the circu-Pacific and part of the Alpide belts.</a:t>
            </a:r>
          </a:p>
        </p:txBody>
      </p:sp>
      <p:pic>
        <p:nvPicPr>
          <p:cNvPr id="265220" name="Picture 4" descr="world_map_volcano_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7175"/>
            <a:ext cx="9144000" cy="454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6" name="Rectangle 5"/>
          <p:cNvSpPr>
            <a:spLocks noChangeArrowheads="1"/>
          </p:cNvSpPr>
          <p:nvPr/>
        </p:nvSpPr>
        <p:spPr bwMode="auto">
          <a:xfrm>
            <a:off x="0" y="9588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volcanoes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dissolve">
                                      <p:cBhvr>
                                        <p:cTn id="7" dur="500"/>
                                        <p:tgtEl>
                                          <p:spTgt spid="265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5219"/>
                                        </p:tgtEl>
                                        <p:attrNameLst>
                                          <p:attrName>style.visibility</p:attrName>
                                        </p:attrNameLst>
                                      </p:cBhvr>
                                      <p:to>
                                        <p:strVal val="visible"/>
                                      </p:to>
                                    </p:set>
                                    <p:animEffect transition="in" filter="dissolve">
                                      <p:cBhvr>
                                        <p:cTn id="12"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ChangeArrowheads="1"/>
          </p:cNvSpPr>
          <p:nvPr/>
        </p:nvSpPr>
        <p:spPr bwMode="auto">
          <a:xfrm>
            <a:off x="0" y="58531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The seismic belts divide the earth surface into plates.</a:t>
            </a:r>
          </a:p>
          <a:p>
            <a:pPr algn="just">
              <a:spcBef>
                <a:spcPct val="0"/>
              </a:spcBef>
            </a:pPr>
            <a:r>
              <a:rPr lang="en-US" altLang="it-IT" sz="2000" b="0">
                <a:latin typeface="Calibri" panose="020F0502020204030204" pitchFamily="34" charset="0"/>
                <a:ea typeface="ＭＳ Ｐゴシック" panose="020B0600070205080204" pitchFamily="34" charset="-128"/>
              </a:rPr>
              <a:t> While some of the plates are huge, e.g. the Pacific, some are tiny, i.e. the 	Gorda and the Coccos plates.</a:t>
            </a:r>
          </a:p>
        </p:txBody>
      </p:sp>
      <p:pic>
        <p:nvPicPr>
          <p:cNvPr id="267268" name="Picture 4" descr="world_map_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306513"/>
            <a:ext cx="8115300" cy="463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4" name="Rectangle 5"/>
          <p:cNvSpPr>
            <a:spLocks noChangeArrowheads="1"/>
          </p:cNvSpPr>
          <p:nvPr/>
        </p:nvSpPr>
        <p:spPr bwMode="auto">
          <a:xfrm>
            <a:off x="0" y="8858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plates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dissolve">
                                      <p:cBhvr>
                                        <p:cTn id="7" dur="500"/>
                                        <p:tgtEl>
                                          <p:spTgt spid="267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7267">
                                            <p:txEl>
                                              <p:pRg st="0" end="0"/>
                                            </p:txEl>
                                          </p:spTgt>
                                        </p:tgtEl>
                                        <p:attrNameLst>
                                          <p:attrName>style.visibility</p:attrName>
                                        </p:attrNameLst>
                                      </p:cBhvr>
                                      <p:to>
                                        <p:strVal val="visible"/>
                                      </p:to>
                                    </p:set>
                                    <p:animEffect transition="in" filter="dissolve">
                                      <p:cBhvr>
                                        <p:cTn id="12" dur="500"/>
                                        <p:tgtEl>
                                          <p:spTgt spid="26726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67267">
                                            <p:txEl>
                                              <p:pRg st="1" end="1"/>
                                            </p:txEl>
                                          </p:spTgt>
                                        </p:tgtEl>
                                        <p:attrNameLst>
                                          <p:attrName>style.visibility</p:attrName>
                                        </p:attrNameLst>
                                      </p:cBhvr>
                                      <p:to>
                                        <p:strVal val="visible"/>
                                      </p:to>
                                    </p:set>
                                    <p:animEffect transition="in" filter="dissolve">
                                      <p:cBhvr>
                                        <p:cTn id="15" dur="500"/>
                                        <p:tgtEl>
                                          <p:spTgt spid="267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5" descr="Faccioli 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1111250"/>
            <a:ext cx="56784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Content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4106863"/>
            <a:ext cx="31051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1543050"/>
            <a:ext cx="3192462" cy="4557713"/>
          </a:xfrm>
          <a:prstGeom prst="rect">
            <a:avLst/>
          </a:prstGeom>
        </p:spPr>
        <p:txBody>
          <a:bodyPr>
            <a:spAutoFit/>
          </a:bodyPr>
          <a:lstStyle/>
          <a:p>
            <a:pPr algn="just">
              <a:defRPr/>
            </a:pPr>
            <a:r>
              <a:rPr lang="it-IT" sz="1451" dirty="0"/>
              <a:t>Il territorio italiano è localizzato nella zona di collisione tra la placca africana ed euroasiatica. Lo scontro ed il movimento relativo tra le due placche sono all’origine della dinamica geologica della penisola, che si caratterizza per la presenza di vulcanismo attivo sul margine tirrenico e per la diffusa sismicità lungo la catena appenninica. </a:t>
            </a:r>
          </a:p>
          <a:p>
            <a:pPr algn="just">
              <a:defRPr/>
            </a:pPr>
            <a:r>
              <a:rPr lang="it-IT" sz="1451" dirty="0"/>
              <a:t>La collisione tra le due placche litosferiche è di tipo convergente ed </a:t>
            </a:r>
            <a:r>
              <a:rPr lang="en-US" sz="1451" dirty="0"/>
              <a:t> ha </a:t>
            </a:r>
            <a:r>
              <a:rPr lang="en-US" sz="1451" dirty="0" err="1"/>
              <a:t>determinato</a:t>
            </a:r>
            <a:r>
              <a:rPr lang="en-US" sz="1451" dirty="0"/>
              <a:t> </a:t>
            </a:r>
            <a:r>
              <a:rPr lang="en-US" sz="1451" dirty="0" err="1"/>
              <a:t>il</a:t>
            </a:r>
            <a:r>
              <a:rPr lang="en-US" sz="1451" dirty="0"/>
              <a:t> </a:t>
            </a:r>
            <a:r>
              <a:rPr lang="en-US" sz="1451" dirty="0" err="1"/>
              <a:t>sollevamento</a:t>
            </a:r>
            <a:r>
              <a:rPr lang="en-US" sz="1451" dirty="0"/>
              <a:t> </a:t>
            </a:r>
            <a:r>
              <a:rPr lang="en-US" sz="1451" dirty="0" err="1"/>
              <a:t>delle</a:t>
            </a:r>
            <a:r>
              <a:rPr lang="en-US" sz="1451" dirty="0"/>
              <a:t> </a:t>
            </a:r>
            <a:r>
              <a:rPr lang="en-US" sz="1451" dirty="0" err="1"/>
              <a:t>catene</a:t>
            </a:r>
            <a:r>
              <a:rPr lang="en-US" sz="1451" dirty="0"/>
              <a:t> </a:t>
            </a:r>
            <a:r>
              <a:rPr lang="en-US" sz="1451" dirty="0" err="1"/>
              <a:t>montuose</a:t>
            </a:r>
            <a:r>
              <a:rPr lang="en-US" sz="1451" dirty="0"/>
              <a:t> </a:t>
            </a:r>
            <a:r>
              <a:rPr lang="en-US" sz="1451" dirty="0" err="1"/>
              <a:t>delle</a:t>
            </a:r>
            <a:r>
              <a:rPr lang="en-US" sz="1451" dirty="0"/>
              <a:t> </a:t>
            </a:r>
            <a:r>
              <a:rPr lang="en-US" sz="1451" dirty="0" err="1"/>
              <a:t>Alpi</a:t>
            </a:r>
            <a:r>
              <a:rPr lang="en-US" sz="1451" dirty="0"/>
              <a:t> e </a:t>
            </a:r>
            <a:r>
              <a:rPr lang="en-US" sz="1451" dirty="0" err="1"/>
              <a:t>delle</a:t>
            </a:r>
            <a:r>
              <a:rPr lang="en-US" sz="1451" dirty="0"/>
              <a:t> </a:t>
            </a:r>
            <a:r>
              <a:rPr lang="en-US" sz="1451" dirty="0" err="1"/>
              <a:t>Dinaridi</a:t>
            </a:r>
            <a:r>
              <a:rPr lang="en-US" sz="1451" dirty="0"/>
              <a:t>.</a:t>
            </a:r>
            <a:r>
              <a:rPr lang="it-IT" sz="1451" dirty="0"/>
              <a:t> Nel corso di questo processo la litosfera si deforma accumulando energia elastica nelle rocce, che viene liberata istantaneamente con la sua fratturazione e con l’accadimento dei terremoti.</a:t>
            </a:r>
          </a:p>
        </p:txBody>
      </p:sp>
      <p:pic>
        <p:nvPicPr>
          <p:cNvPr id="160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6475" y="4043363"/>
            <a:ext cx="21415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1203325" y="5984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161795" name="Rectangle 5"/>
          <p:cNvSpPr>
            <a:spLocks noChangeArrowheads="1"/>
          </p:cNvSpPr>
          <p:nvPr/>
        </p:nvSpPr>
        <p:spPr bwMode="auto">
          <a:xfrm>
            <a:off x="6842125" y="2571750"/>
            <a:ext cx="2089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161796" name="Rectangle 6"/>
          <p:cNvSpPr>
            <a:spLocks noChangeArrowheads="1"/>
          </p:cNvSpPr>
          <p:nvPr/>
        </p:nvSpPr>
        <p:spPr bwMode="auto">
          <a:xfrm>
            <a:off x="3314700" y="2571750"/>
            <a:ext cx="4714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161797" name="Picture 7"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667750"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143000" y="2541588"/>
            <a:ext cx="7162800" cy="1549400"/>
          </a:xfrm>
          <a:noFill/>
        </p:spPr>
        <p:txBody>
          <a:bodyPr lIns="71437" tIns="28575" rIns="71437" bIns="28575">
            <a:spAutoFit/>
          </a:bodyPr>
          <a:lstStyle/>
          <a:p>
            <a:pPr marL="0" indent="0" defTabSz="1023938" eaLnBrk="1" hangingPunct="1">
              <a:spcBef>
                <a:spcPct val="48000"/>
              </a:spcBef>
              <a:buFontTx/>
              <a:buNone/>
            </a:pPr>
            <a:endParaRPr lang="en-US" altLang="it-IT" sz="2000" smtClean="0">
              <a:solidFill>
                <a:schemeClr val="hlink"/>
              </a:solidFill>
              <a:latin typeface="Calibri" panose="020F0502020204030204" pitchFamily="34" charset="0"/>
            </a:endParaRPr>
          </a:p>
          <a:p>
            <a:pPr marL="0" indent="0" defTabSz="1023938" eaLnBrk="1" hangingPunct="1">
              <a:spcBef>
                <a:spcPct val="48000"/>
              </a:spcBef>
              <a:buFontTx/>
              <a:buNone/>
            </a:pPr>
            <a:endParaRPr lang="en-US" altLang="it-IT" sz="2000" smtClean="0">
              <a:solidFill>
                <a:schemeClr val="hlink"/>
              </a:solidFill>
              <a:latin typeface="Calibri" panose="020F0502020204030204" pitchFamily="34" charset="0"/>
            </a:endParaRPr>
          </a:p>
          <a:p>
            <a:pPr marL="0" indent="0" defTabSz="1023938" eaLnBrk="1" hangingPunct="1">
              <a:spcBef>
                <a:spcPct val="48000"/>
              </a:spcBef>
              <a:buFontTx/>
              <a:buNone/>
            </a:pPr>
            <a:endParaRPr lang="en-US" altLang="it-IT" smtClean="0">
              <a:solidFill>
                <a:schemeClr val="hlink"/>
              </a:solidFill>
              <a:latin typeface="Calibri" panose="020F0502020204030204" pitchFamily="34" charset="0"/>
            </a:endParaRPr>
          </a:p>
        </p:txBody>
      </p:sp>
      <p:sp>
        <p:nvSpPr>
          <p:cNvPr id="466947" name="Rectangle 3"/>
          <p:cNvSpPr>
            <a:spLocks noGrp="1" noChangeArrowheads="1"/>
          </p:cNvSpPr>
          <p:nvPr>
            <p:ph type="title"/>
          </p:nvPr>
        </p:nvSpPr>
        <p:spPr>
          <a:xfrm>
            <a:off x="684213" y="825500"/>
            <a:ext cx="7772400" cy="685800"/>
          </a:xfrm>
          <a:noFill/>
        </p:spPr>
        <p:txBody>
          <a:bodyPr/>
          <a:lstStyle/>
          <a:p>
            <a:pPr eaLnBrk="1" hangingPunct="1"/>
            <a:r>
              <a:rPr lang="en-US" altLang="it-IT" sz="2800" smtClean="0">
                <a:solidFill>
                  <a:schemeClr val="tx1"/>
                </a:solidFill>
                <a:latin typeface="Calibri" panose="020F0502020204030204" pitchFamily="34" charset="0"/>
              </a:rPr>
              <a:t>Accumulating Evidence</a:t>
            </a:r>
          </a:p>
        </p:txBody>
      </p:sp>
      <p:sp>
        <p:nvSpPr>
          <p:cNvPr id="466948" name="Rectangle 4"/>
          <p:cNvSpPr>
            <a:spLocks noChangeArrowheads="1"/>
          </p:cNvSpPr>
          <p:nvPr/>
        </p:nvSpPr>
        <p:spPr bwMode="auto">
          <a:xfrm>
            <a:off x="3371850" y="2290763"/>
            <a:ext cx="5707063"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48000"/>
              </a:spcBef>
            </a:pPr>
            <a:r>
              <a:rPr lang="en-US" altLang="it-IT" sz="2400">
                <a:latin typeface="Calibri" panose="020F0502020204030204" pitchFamily="34" charset="0"/>
              </a:rPr>
              <a:t> Fossil record</a:t>
            </a:r>
          </a:p>
          <a:p>
            <a:pPr eaLnBrk="1" hangingPunct="1">
              <a:spcBef>
                <a:spcPct val="48000"/>
              </a:spcBef>
            </a:pPr>
            <a:r>
              <a:rPr lang="en-US" altLang="it-IT" sz="2400">
                <a:latin typeface="Calibri" panose="020F0502020204030204" pitchFamily="34" charset="0"/>
              </a:rPr>
              <a:t> Magnetism and the Earth’s magnetic field</a:t>
            </a:r>
          </a:p>
          <a:p>
            <a:pPr eaLnBrk="1" hangingPunct="1">
              <a:spcBef>
                <a:spcPct val="48000"/>
              </a:spcBef>
            </a:pPr>
            <a:r>
              <a:rPr lang="en-US" altLang="it-IT" sz="2400">
                <a:latin typeface="Calibri" panose="020F0502020204030204" pitchFamily="34" charset="0"/>
              </a:rPr>
              <a:t> Paleomagnetism</a:t>
            </a:r>
          </a:p>
          <a:p>
            <a:pPr eaLnBrk="1" hangingPunct="1">
              <a:spcBef>
                <a:spcPct val="48000"/>
              </a:spcBef>
            </a:pPr>
            <a:r>
              <a:rPr lang="en-US" altLang="it-IT" sz="2400">
                <a:latin typeface="Calibri" panose="020F0502020204030204" pitchFamily="34" charset="0"/>
              </a:rPr>
              <a:t> Magnetic reversals</a:t>
            </a:r>
          </a:p>
          <a:p>
            <a:pPr eaLnBrk="1" hangingPunct="1">
              <a:spcBef>
                <a:spcPct val="48000"/>
              </a:spcBef>
            </a:pPr>
            <a:r>
              <a:rPr lang="en-US" altLang="it-IT" sz="2400">
                <a:latin typeface="Calibri" panose="020F0502020204030204" pitchFamily="34" charset="0"/>
              </a:rPr>
              <a:t> The topography of the seafloor</a:t>
            </a:r>
          </a:p>
          <a:p>
            <a:pPr eaLnBrk="1" hangingPunct="1">
              <a:spcBef>
                <a:spcPct val="48000"/>
              </a:spcBef>
            </a:pPr>
            <a:r>
              <a:rPr lang="en-US" altLang="it-IT" sz="2400">
                <a:latin typeface="Calibri" panose="020F0502020204030204" pitchFamily="34" charset="0"/>
              </a:rPr>
              <a:t> Age of the seafloor</a:t>
            </a:r>
          </a:p>
          <a:p>
            <a:pPr eaLnBrk="1" hangingPunct="1">
              <a:spcBef>
                <a:spcPct val="48000"/>
              </a:spcBef>
            </a:pPr>
            <a:r>
              <a:rPr lang="en-US" altLang="it-IT" sz="2400">
                <a:latin typeface="Calibri" panose="020F0502020204030204" pitchFamily="34" charset="0"/>
              </a:rPr>
              <a:t> Seafloor spreading</a:t>
            </a:r>
          </a:p>
        </p:txBody>
      </p:sp>
      <p:pic>
        <p:nvPicPr>
          <p:cNvPr id="13317" name="Picture 5" descr="W2E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836738"/>
            <a:ext cx="3309937" cy="4791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dissolve">
                                      <p:cBhvr>
                                        <p:cTn id="7" dur="500"/>
                                        <p:tgtEl>
                                          <p:spTgt spid="466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6948">
                                            <p:txEl>
                                              <p:pRg st="0" end="0"/>
                                            </p:txEl>
                                          </p:spTgt>
                                        </p:tgtEl>
                                        <p:attrNameLst>
                                          <p:attrName>style.visibility</p:attrName>
                                        </p:attrNameLst>
                                      </p:cBhvr>
                                      <p:to>
                                        <p:strVal val="visible"/>
                                      </p:to>
                                    </p:set>
                                    <p:animEffect transition="in" filter="dissolve">
                                      <p:cBhvr>
                                        <p:cTn id="12" dur="500"/>
                                        <p:tgtEl>
                                          <p:spTgt spid="4669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6948">
                                            <p:txEl>
                                              <p:pRg st="1" end="1"/>
                                            </p:txEl>
                                          </p:spTgt>
                                        </p:tgtEl>
                                        <p:attrNameLst>
                                          <p:attrName>style.visibility</p:attrName>
                                        </p:attrNameLst>
                                      </p:cBhvr>
                                      <p:to>
                                        <p:strVal val="visible"/>
                                      </p:to>
                                    </p:set>
                                    <p:animEffect transition="in" filter="dissolve">
                                      <p:cBhvr>
                                        <p:cTn id="17" dur="500"/>
                                        <p:tgtEl>
                                          <p:spTgt spid="4669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6948">
                                            <p:txEl>
                                              <p:pRg st="2" end="2"/>
                                            </p:txEl>
                                          </p:spTgt>
                                        </p:tgtEl>
                                        <p:attrNameLst>
                                          <p:attrName>style.visibility</p:attrName>
                                        </p:attrNameLst>
                                      </p:cBhvr>
                                      <p:to>
                                        <p:strVal val="visible"/>
                                      </p:to>
                                    </p:set>
                                    <p:animEffect transition="in" filter="dissolve">
                                      <p:cBhvr>
                                        <p:cTn id="22" dur="500"/>
                                        <p:tgtEl>
                                          <p:spTgt spid="46694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6948">
                                            <p:txEl>
                                              <p:pRg st="3" end="3"/>
                                            </p:txEl>
                                          </p:spTgt>
                                        </p:tgtEl>
                                        <p:attrNameLst>
                                          <p:attrName>style.visibility</p:attrName>
                                        </p:attrNameLst>
                                      </p:cBhvr>
                                      <p:to>
                                        <p:strVal val="visible"/>
                                      </p:to>
                                    </p:set>
                                    <p:animEffect transition="in" filter="dissolve">
                                      <p:cBhvr>
                                        <p:cTn id="27" dur="500"/>
                                        <p:tgtEl>
                                          <p:spTgt spid="46694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66948">
                                            <p:txEl>
                                              <p:pRg st="4" end="4"/>
                                            </p:txEl>
                                          </p:spTgt>
                                        </p:tgtEl>
                                        <p:attrNameLst>
                                          <p:attrName>style.visibility</p:attrName>
                                        </p:attrNameLst>
                                      </p:cBhvr>
                                      <p:to>
                                        <p:strVal val="visible"/>
                                      </p:to>
                                    </p:set>
                                    <p:animEffect transition="in" filter="dissolve">
                                      <p:cBhvr>
                                        <p:cTn id="32" dur="500"/>
                                        <p:tgtEl>
                                          <p:spTgt spid="46694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66948">
                                            <p:txEl>
                                              <p:pRg st="5" end="5"/>
                                            </p:txEl>
                                          </p:spTgt>
                                        </p:tgtEl>
                                        <p:attrNameLst>
                                          <p:attrName>style.visibility</p:attrName>
                                        </p:attrNameLst>
                                      </p:cBhvr>
                                      <p:to>
                                        <p:strVal val="visible"/>
                                      </p:to>
                                    </p:set>
                                    <p:animEffect transition="in" filter="dissolve">
                                      <p:cBhvr>
                                        <p:cTn id="37" dur="500"/>
                                        <p:tgtEl>
                                          <p:spTgt spid="46694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66948">
                                            <p:txEl>
                                              <p:pRg st="6" end="6"/>
                                            </p:txEl>
                                          </p:spTgt>
                                        </p:tgtEl>
                                        <p:attrNameLst>
                                          <p:attrName>style.visibility</p:attrName>
                                        </p:attrNameLst>
                                      </p:cBhvr>
                                      <p:to>
                                        <p:strVal val="visible"/>
                                      </p:to>
                                    </p:set>
                                    <p:animEffect transition="in" filter="dissolve">
                                      <p:cBhvr>
                                        <p:cTn id="42" dur="500"/>
                                        <p:tgtEl>
                                          <p:spTgt spid="4669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1203325" y="5984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163843" name="Rectangle 5"/>
          <p:cNvSpPr>
            <a:spLocks noChangeArrowheads="1"/>
          </p:cNvSpPr>
          <p:nvPr/>
        </p:nvSpPr>
        <p:spPr bwMode="auto">
          <a:xfrm>
            <a:off x="6842125" y="2571750"/>
            <a:ext cx="2089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163844" name="Rectangle 6"/>
          <p:cNvSpPr>
            <a:spLocks noChangeArrowheads="1"/>
          </p:cNvSpPr>
          <p:nvPr/>
        </p:nvSpPr>
        <p:spPr bwMode="auto">
          <a:xfrm>
            <a:off x="3314700" y="2571750"/>
            <a:ext cx="4714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163845" name="Picture 7" descr="figura-melett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0"/>
            <a:ext cx="45227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8"/>
          <p:cNvSpPr>
            <a:spLocks noChangeArrowheads="1"/>
          </p:cNvSpPr>
          <p:nvPr/>
        </p:nvSpPr>
        <p:spPr bwMode="auto">
          <a:xfrm>
            <a:off x="4572000" y="990600"/>
            <a:ext cx="838200"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14873F-D089-470E-BE36-5A0225033B57}" type="slidenum">
              <a:rPr lang="it-IT" altLang="it-IT" sz="1400" b="1" smtClean="0"/>
              <a:pPr>
                <a:spcBef>
                  <a:spcPct val="0"/>
                </a:spcBef>
                <a:buFontTx/>
                <a:buNone/>
              </a:pPr>
              <a:t>91</a:t>
            </a:fld>
            <a:endParaRPr lang="it-IT" altLang="it-IT" sz="1400" b="1" smtClean="0"/>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196975"/>
            <a:ext cx="467995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F10587-492D-49BC-BD13-D3CB21226E5D}" type="slidenum">
              <a:rPr lang="it-IT" altLang="it-IT" sz="1400" b="1" smtClean="0"/>
              <a:pPr>
                <a:spcBef>
                  <a:spcPct val="0"/>
                </a:spcBef>
                <a:buFontTx/>
                <a:buNone/>
              </a:pPr>
              <a:t>92</a:t>
            </a:fld>
            <a:endParaRPr lang="it-IT" altLang="it-IT" sz="1400" b="1" smtClean="0"/>
          </a:p>
        </p:txBody>
      </p:sp>
      <p:sp>
        <p:nvSpPr>
          <p:cNvPr id="166915" name="TextBox 8"/>
          <p:cNvSpPr txBox="1">
            <a:spLocks noChangeArrowheads="1"/>
          </p:cNvSpPr>
          <p:nvPr/>
        </p:nvSpPr>
        <p:spPr bwMode="auto">
          <a:xfrm>
            <a:off x="212725" y="1252538"/>
            <a:ext cx="87137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From observations of isochronous you can deduct the rate of expansion of the ocean floor. We note that in the next figure isochrones of 10mA are separated by 1000 km. But because 10Ma ago were joined at the ridge, in time t = 10mA have "path" a distance Ax = 1000Km. Therefore:</a:t>
            </a:r>
            <a:endParaRPr lang="it-IT" altLang="it-IT" sz="2000"/>
          </a:p>
        </p:txBody>
      </p:sp>
      <p:graphicFrame>
        <p:nvGraphicFramePr>
          <p:cNvPr id="166916" name="Object 3"/>
          <p:cNvGraphicFramePr>
            <a:graphicFrameLocks noChangeAspect="1"/>
          </p:cNvGraphicFramePr>
          <p:nvPr/>
        </p:nvGraphicFramePr>
        <p:xfrm>
          <a:off x="2124075" y="2924175"/>
          <a:ext cx="4625975" cy="720725"/>
        </p:xfrm>
        <a:graphic>
          <a:graphicData uri="http://schemas.openxmlformats.org/presentationml/2006/ole">
            <mc:AlternateContent xmlns:mc="http://schemas.openxmlformats.org/markup-compatibility/2006">
              <mc:Choice xmlns:v="urn:schemas-microsoft-com:vml" Requires="v">
                <p:oleObj spid="_x0000_s166919" name="Equation" r:id="rId3" imgW="2692400" imgH="419100" progId="Equation.3">
                  <p:embed/>
                </p:oleObj>
              </mc:Choice>
              <mc:Fallback>
                <p:oleObj name="Equation" r:id="rId3" imgW="2692400" imgH="4191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924175"/>
                        <a:ext cx="46259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69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4005263"/>
            <a:ext cx="467995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9"/>
          <p:cNvSpPr>
            <a:spLocks noGrp="1"/>
          </p:cNvSpPr>
          <p:nvPr>
            <p:ph type="sldNum" sz="quarter" idx="12"/>
          </p:nvPr>
        </p:nvSpPr>
        <p:spPr>
          <a:xfrm>
            <a:off x="7053263" y="628173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9FC8A88-B138-4790-AADA-00EC8C2253F2}" type="slidenum">
              <a:rPr lang="it-IT" altLang="it-IT" sz="1400" b="1" smtClean="0"/>
              <a:pPr>
                <a:spcBef>
                  <a:spcPct val="0"/>
                </a:spcBef>
                <a:buFontTx/>
                <a:buNone/>
              </a:pPr>
              <a:t>93</a:t>
            </a:fld>
            <a:endParaRPr lang="it-IT" altLang="it-IT" sz="1400" b="1" smtClean="0"/>
          </a:p>
        </p:txBody>
      </p:sp>
      <p:sp>
        <p:nvSpPr>
          <p:cNvPr id="13" name="TextBox 12"/>
          <p:cNvSpPr txBox="1"/>
          <p:nvPr/>
        </p:nvSpPr>
        <p:spPr>
          <a:xfrm>
            <a:off x="192088" y="4305300"/>
            <a:ext cx="8713787" cy="1939925"/>
          </a:xfrm>
          <a:prstGeom prst="rect">
            <a:avLst/>
          </a:prstGeom>
          <a:noFill/>
        </p:spPr>
        <p:txBody>
          <a:bodyPr>
            <a:spAutoFit/>
          </a:bodyPr>
          <a:lstStyle/>
          <a:p>
            <a:pPr algn="just" eaLnBrk="1" hangingPunct="1">
              <a:defRPr/>
            </a:pPr>
            <a:r>
              <a:rPr lang="en-US" dirty="0"/>
              <a:t>The isochrones also allow to determine the position of the plates at various instants of time in the past. To avoid confusion, you should take:</a:t>
            </a:r>
          </a:p>
          <a:p>
            <a:pPr marL="457200" indent="-457200" algn="just" eaLnBrk="1" hangingPunct="1">
              <a:buFontTx/>
              <a:buAutoNum type="arabicPeriod"/>
              <a:defRPr/>
            </a:pPr>
            <a:r>
              <a:rPr lang="en-US" dirty="0"/>
              <a:t>In doing reconstructions for the past isochrones are "</a:t>
            </a:r>
            <a:r>
              <a:rPr lang="en-US" dirty="0" err="1"/>
              <a:t>labelled</a:t>
            </a:r>
            <a:r>
              <a:rPr lang="en-US" dirty="0"/>
              <a:t>" with age today.</a:t>
            </a:r>
          </a:p>
          <a:p>
            <a:pPr marL="457200" indent="-457200" algn="just" eaLnBrk="1" hangingPunct="1">
              <a:buFontTx/>
              <a:buAutoNum type="arabicPeriod"/>
              <a:defRPr/>
            </a:pPr>
            <a:r>
              <a:rPr lang="en-US" dirty="0"/>
              <a:t>We </a:t>
            </a:r>
            <a:r>
              <a:rPr lang="en-US" dirty="0" err="1"/>
              <a:t>labell</a:t>
            </a:r>
            <a:r>
              <a:rPr lang="en-US" dirty="0"/>
              <a:t> with t</a:t>
            </a:r>
            <a:r>
              <a:rPr lang="en-US" sz="1200" dirty="0"/>
              <a:t>0</a:t>
            </a:r>
            <a:r>
              <a:rPr lang="en-US" dirty="0"/>
              <a:t> the time of formation of the ridge, with t the time that is "taken" the image of the ridge.</a:t>
            </a:r>
            <a:endParaRPr lang="it-IT" dirty="0"/>
          </a:p>
        </p:txBody>
      </p:sp>
      <p:graphicFrame>
        <p:nvGraphicFramePr>
          <p:cNvPr id="167940" name="Object 7"/>
          <p:cNvGraphicFramePr>
            <a:graphicFrameLocks noChangeAspect="1"/>
          </p:cNvGraphicFramePr>
          <p:nvPr/>
        </p:nvGraphicFramePr>
        <p:xfrm>
          <a:off x="427038" y="1671638"/>
          <a:ext cx="3136900" cy="647700"/>
        </p:xfrm>
        <a:graphic>
          <a:graphicData uri="http://schemas.openxmlformats.org/presentationml/2006/ole">
            <mc:AlternateContent xmlns:mc="http://schemas.openxmlformats.org/markup-compatibility/2006">
              <mc:Choice xmlns:v="urn:schemas-microsoft-com:vml" Requires="v">
                <p:oleObj spid="_x0000_s167945" name="Equation" r:id="rId3" imgW="1905000" imgH="393700" progId="Equation.3">
                  <p:embed/>
                </p:oleObj>
              </mc:Choice>
              <mc:Fallback>
                <p:oleObj name="Equation" r:id="rId3" imgW="1905000" imgH="3937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1671638"/>
                        <a:ext cx="3136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7941" name="Object 8"/>
          <p:cNvGraphicFramePr>
            <a:graphicFrameLocks noChangeAspect="1"/>
          </p:cNvGraphicFramePr>
          <p:nvPr/>
        </p:nvGraphicFramePr>
        <p:xfrm>
          <a:off x="644525" y="2752725"/>
          <a:ext cx="2487613" cy="647700"/>
        </p:xfrm>
        <a:graphic>
          <a:graphicData uri="http://schemas.openxmlformats.org/presentationml/2006/ole">
            <mc:AlternateContent xmlns:mc="http://schemas.openxmlformats.org/markup-compatibility/2006">
              <mc:Choice xmlns:v="urn:schemas-microsoft-com:vml" Requires="v">
                <p:oleObj spid="_x0000_s167946" name="Equation" r:id="rId5" imgW="1511300" imgH="393700" progId="Equation.3">
                  <p:embed/>
                </p:oleObj>
              </mc:Choice>
              <mc:Fallback>
                <p:oleObj name="Equation" r:id="rId5" imgW="1511300" imgH="3937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 y="2752725"/>
                        <a:ext cx="24876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794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1082675"/>
            <a:ext cx="431958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326968-857F-4DB0-8335-178FB5245111}" type="slidenum">
              <a:rPr lang="it-IT" altLang="it-IT" sz="1400" b="1" smtClean="0"/>
              <a:pPr>
                <a:spcBef>
                  <a:spcPct val="0"/>
                </a:spcBef>
                <a:buFontTx/>
                <a:buNone/>
              </a:pPr>
              <a:t>94</a:t>
            </a:fld>
            <a:endParaRPr lang="it-IT" altLang="it-IT" sz="1400" b="1" smtClean="0"/>
          </a:p>
        </p:txBody>
      </p:sp>
      <p:pic>
        <p:nvPicPr>
          <p:cNvPr id="168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1160463"/>
            <a:ext cx="78359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723900" y="8080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sp>
        <p:nvSpPr>
          <p:cNvPr id="169987" name="Text Box 3"/>
          <p:cNvSpPr txBox="1">
            <a:spLocks noChangeArrowheads="1"/>
          </p:cNvSpPr>
          <p:nvPr/>
        </p:nvSpPr>
        <p:spPr bwMode="auto">
          <a:xfrm>
            <a:off x="1219200" y="1436688"/>
            <a:ext cx="678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Mid-oceanic ridges and seafloor spreading was found to occur in all the oceans on Earth</a:t>
            </a:r>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51088"/>
            <a:ext cx="63992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723900" y="83978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pic>
        <p:nvPicPr>
          <p:cNvPr id="172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51088"/>
            <a:ext cx="63992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3"/>
          <p:cNvSpPr txBox="1">
            <a:spLocks noChangeArrowheads="1"/>
          </p:cNvSpPr>
          <p:nvPr/>
        </p:nvSpPr>
        <p:spPr bwMode="auto">
          <a:xfrm>
            <a:off x="1447800" y="1525588"/>
            <a:ext cx="632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a:solidFill>
                  <a:srgbClr val="ED181E"/>
                </a:solidFill>
                <a:latin typeface="Arial" panose="020B0604020202020204" pitchFamily="34" charset="0"/>
              </a:rPr>
              <a:t>Note that ALL of the oceans are younger than 180 million years old</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2" name="Group 6"/>
          <p:cNvGrpSpPr>
            <a:grpSpLocks/>
          </p:cNvGrpSpPr>
          <p:nvPr/>
        </p:nvGrpSpPr>
        <p:grpSpPr bwMode="auto">
          <a:xfrm>
            <a:off x="1835150" y="1246188"/>
            <a:ext cx="5532438" cy="5360987"/>
            <a:chOff x="1156" y="255"/>
            <a:chExt cx="3485" cy="3377"/>
          </a:xfrm>
        </p:grpSpPr>
        <p:graphicFrame>
          <p:nvGraphicFramePr>
            <p:cNvPr id="174085" name="Object 2"/>
            <p:cNvGraphicFramePr>
              <a:graphicFrameLocks noChangeAspect="1"/>
            </p:cNvGraphicFramePr>
            <p:nvPr/>
          </p:nvGraphicFramePr>
          <p:xfrm>
            <a:off x="1444" y="754"/>
            <a:ext cx="3197" cy="2878"/>
          </p:xfrm>
          <a:graphic>
            <a:graphicData uri="http://schemas.openxmlformats.org/presentationml/2006/ole">
              <mc:AlternateContent xmlns:mc="http://schemas.openxmlformats.org/markup-compatibility/2006">
                <mc:Choice xmlns:v="urn:schemas-microsoft-com:vml" Requires="v">
                  <p:oleObj spid="_x0000_s174088" name="CorelDRAW" r:id="rId3" imgW="5076825" imgH="4572000" progId="CorelDRAW.Graphic.9">
                    <p:embed/>
                  </p:oleObj>
                </mc:Choice>
                <mc:Fallback>
                  <p:oleObj name="CorelDRAW" r:id="rId3" imgW="5076825" imgH="4572000" progId="CorelDRAW.Graphic.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 y="754"/>
                          <a:ext cx="3197" cy="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086" name="Text Box 3"/>
            <p:cNvSpPr txBox="1">
              <a:spLocks noChangeArrowheads="1"/>
            </p:cNvSpPr>
            <p:nvPr/>
          </p:nvSpPr>
          <p:spPr bwMode="auto">
            <a:xfrm>
              <a:off x="1156" y="255"/>
              <a:ext cx="345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b="0">
                  <a:latin typeface="Calibri" panose="020F0502020204030204" pitchFamily="34" charset="0"/>
                </a:rPr>
                <a:t>Magnetic ‘stripes’ along the Reykjanes Ridge. From Vine 1966</a:t>
              </a:r>
            </a:p>
          </p:txBody>
        </p:sp>
      </p:grpSp>
      <p:sp>
        <p:nvSpPr>
          <p:cNvPr id="174083" name="Text Box 4"/>
          <p:cNvSpPr txBox="1">
            <a:spLocks noChangeArrowheads="1"/>
          </p:cNvSpPr>
          <p:nvPr/>
        </p:nvSpPr>
        <p:spPr bwMode="auto">
          <a:xfrm>
            <a:off x="5638800" y="2136775"/>
            <a:ext cx="188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400" b="0">
                <a:latin typeface="Calibri" panose="020F0502020204030204" pitchFamily="34" charset="0"/>
              </a:rPr>
              <a:t>ridge</a:t>
            </a:r>
          </a:p>
        </p:txBody>
      </p:sp>
      <p:sp>
        <p:nvSpPr>
          <p:cNvPr id="174084" name="Line 5"/>
          <p:cNvSpPr>
            <a:spLocks noChangeShapeType="1"/>
          </p:cNvSpPr>
          <p:nvPr/>
        </p:nvSpPr>
        <p:spPr bwMode="auto">
          <a:xfrm flipH="1">
            <a:off x="3660775" y="2690813"/>
            <a:ext cx="2133600" cy="2819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866775" y="931863"/>
            <a:ext cx="7011988" cy="11430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b="1" smtClean="0">
                <a:solidFill>
                  <a:schemeClr val="tx1"/>
                </a:solidFill>
                <a:latin typeface="Calibri" panose="020F0502020204030204" pitchFamily="34" charset="0"/>
              </a:rPr>
              <a:t>GPS results</a:t>
            </a:r>
            <a:endParaRPr lang="en-GB" altLang="it-IT" sz="2400" smtClean="0">
              <a:solidFill>
                <a:schemeClr val="tx1"/>
              </a:solidFill>
              <a:latin typeface="Calibri" panose="020F0502020204030204" pitchFamily="34" charset="0"/>
            </a:endParaRPr>
          </a:p>
        </p:txBody>
      </p:sp>
      <p:sp>
        <p:nvSpPr>
          <p:cNvPr id="413699" name="Rectangle 3"/>
          <p:cNvSpPr>
            <a:spLocks noGrp="1" noChangeArrowheads="1"/>
          </p:cNvSpPr>
          <p:nvPr>
            <p:ph type="subTitle" idx="4294967295"/>
          </p:nvPr>
        </p:nvSpPr>
        <p:spPr>
          <a:xfrm>
            <a:off x="217488" y="1939925"/>
            <a:ext cx="8763000" cy="3657600"/>
          </a:xfrm>
        </p:spPr>
        <p:txBody>
          <a:bodyPr lIns="90000" tIns="46800" rIns="90000" bIns="46800"/>
          <a:lstStyle/>
          <a:p>
            <a:pPr marL="0"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sz="2400" smtClean="0">
                <a:latin typeface="Calibri" panose="020F0502020204030204" pitchFamily="34" charset="0"/>
              </a:rPr>
              <a:t>- GPS provides </a:t>
            </a:r>
          </a:p>
          <a:p>
            <a:pPr marL="400050" lvl="1" indent="0" algn="just"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smtClean="0">
                <a:latin typeface="Calibri" panose="020F0502020204030204" pitchFamily="34" charset="0"/>
              </a:rPr>
              <a:t>- Surface crustal velocities in a global reference frame, or with respect to a block, realized through a set of stations (globk  ‘plate’ command)</a:t>
            </a:r>
          </a:p>
          <a:p>
            <a:pPr marL="803275" lvl="2"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it-IT" sz="2800" smtClean="0">
              <a:latin typeface="Calibri" panose="020F0502020204030204" pitchFamily="34" charset="0"/>
            </a:endParaRPr>
          </a:p>
          <a:p>
            <a:pPr marL="400050" lvl="1"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smtClean="0">
                <a:latin typeface="Calibri" panose="020F0502020204030204" pitchFamily="34" charset="0"/>
              </a:rPr>
              <a:t>- Time dependent deformation;</a:t>
            </a:r>
          </a:p>
        </p:txBody>
      </p:sp>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dissolve">
                                      <p:cBhvr>
                                        <p:cTn id="7" dur="500"/>
                                        <p:tgtEl>
                                          <p:spTgt spid="413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3699">
                                            <p:txEl>
                                              <p:pRg st="1" end="1"/>
                                            </p:txEl>
                                          </p:spTgt>
                                        </p:tgtEl>
                                        <p:attrNameLst>
                                          <p:attrName>style.visibility</p:attrName>
                                        </p:attrNameLst>
                                      </p:cBhvr>
                                      <p:to>
                                        <p:strVal val="visible"/>
                                      </p:to>
                                    </p:set>
                                    <p:animEffect transition="in" filter="dissolve">
                                      <p:cBhvr>
                                        <p:cTn id="12" dur="500"/>
                                        <p:tgtEl>
                                          <p:spTgt spid="413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3699">
                                            <p:txEl>
                                              <p:pRg st="3" end="3"/>
                                            </p:txEl>
                                          </p:spTgt>
                                        </p:tgtEl>
                                        <p:attrNameLst>
                                          <p:attrName>style.visibility</p:attrName>
                                        </p:attrNameLst>
                                      </p:cBhvr>
                                      <p:to>
                                        <p:strVal val="visible"/>
                                      </p:to>
                                    </p:set>
                                    <p:animEffect transition="in" filter="dissolve">
                                      <p:cBhvr>
                                        <p:cTn id="17" dur="500"/>
                                        <p:tgtEl>
                                          <p:spTgt spid="413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idx="4294967295"/>
          </p:nvPr>
        </p:nvSpPr>
        <p:spPr>
          <a:xfrm>
            <a:off x="0" y="650875"/>
            <a:ext cx="8991600" cy="9144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smtClean="0">
                <a:solidFill>
                  <a:schemeClr val="tx1"/>
                </a:solidFill>
                <a:latin typeface="Calibri" panose="020F0502020204030204" pitchFamily="34" charset="0"/>
              </a:rPr>
              <a:t>Example: Nazca/South America convergence</a:t>
            </a:r>
          </a:p>
        </p:txBody>
      </p:sp>
      <p:pic>
        <p:nvPicPr>
          <p:cNvPr id="423939" name="Image 7" descr="nazca_soam.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1565275"/>
            <a:ext cx="4727575" cy="5183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7156" name="ZoneTexte 8"/>
          <p:cNvSpPr txBox="1">
            <a:spLocks noChangeArrowheads="1"/>
          </p:cNvSpPr>
          <p:nvPr/>
        </p:nvSpPr>
        <p:spPr bwMode="auto">
          <a:xfrm>
            <a:off x="2928938" y="6208713"/>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it-IT" sz="1600" b="0">
                <a:latin typeface="Calibri" panose="020F0502020204030204" pitchFamily="34" charset="0"/>
              </a:rPr>
              <a:t>Villegas, 2009</a:t>
            </a: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65275"/>
            <a:ext cx="3652838" cy="377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3938"/>
                                        </p:tgtEl>
                                        <p:attrNameLst>
                                          <p:attrName>style.visibility</p:attrName>
                                        </p:attrNameLst>
                                      </p:cBhvr>
                                      <p:to>
                                        <p:strVal val="visible"/>
                                      </p:to>
                                    </p:set>
                                    <p:animEffect transition="in" filter="dissolve">
                                      <p:cBhvr>
                                        <p:cTn id="7" dur="500"/>
                                        <p:tgtEl>
                                          <p:spTgt spid="423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3939"/>
                                        </p:tgtEl>
                                        <p:attrNameLst>
                                          <p:attrName>style.visibility</p:attrName>
                                        </p:attrNameLst>
                                      </p:cBhvr>
                                      <p:to>
                                        <p:strVal val="visible"/>
                                      </p:to>
                                    </p:set>
                                    <p:animEffect transition="in" filter="dissolve">
                                      <p:cBhvr>
                                        <p:cTn id="12" dur="500"/>
                                        <p:tgtEl>
                                          <p:spTgt spid="423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8"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4778</TotalTime>
  <Words>8462</Words>
  <Application>Microsoft Office PowerPoint</Application>
  <PresentationFormat>On-screen Show (4:3)</PresentationFormat>
  <Paragraphs>731</Paragraphs>
  <Slides>204</Slides>
  <Notes>124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204</vt:i4>
      </vt:variant>
    </vt:vector>
  </HeadingPairs>
  <TitlesOfParts>
    <vt:vector size="218" baseType="lpstr">
      <vt:lpstr>ＭＳ Ｐゴシック</vt:lpstr>
      <vt:lpstr>SimSun</vt:lpstr>
      <vt:lpstr>Arial</vt:lpstr>
      <vt:lpstr>Calibri</vt:lpstr>
      <vt:lpstr>Comic Sans MS</vt:lpstr>
      <vt:lpstr>Droid Sans Fallback</vt:lpstr>
      <vt:lpstr>Helvetica</vt:lpstr>
      <vt:lpstr>Optima</vt:lpstr>
      <vt:lpstr>Symbol</vt:lpstr>
      <vt:lpstr>Times</vt:lpstr>
      <vt:lpstr>Times New Roman</vt:lpstr>
      <vt:lpstr>Default Design</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Wegener’s Evidence for  Continental Drift</vt:lpstr>
      <vt:lpstr>Accumulating Evidence</vt:lpstr>
      <vt:lpstr>PowerPoint Presentation</vt:lpstr>
      <vt:lpstr>PowerPoint Presentation</vt:lpstr>
      <vt:lpstr>Continental drift</vt:lpstr>
      <vt:lpstr>Continental drift: historical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Placche tettoniche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know what the Earth is made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GPS results</vt:lpstr>
      <vt:lpstr>Example: Nazca/South America convergence</vt:lpstr>
      <vt:lpstr>Example: large scale velocity field in Asia</vt:lpstr>
      <vt:lpstr>PowerPoint Presentation</vt:lpstr>
      <vt:lpstr>PowerPoint Presentation</vt:lpstr>
      <vt:lpstr>PowerPoint Presentation</vt:lpstr>
      <vt:lpstr>PowerPoint Presentation</vt:lpstr>
      <vt:lpstr>Faglia normale</vt:lpstr>
      <vt:lpstr>PowerPoint Presentation</vt:lpstr>
      <vt:lpstr>PowerPoint Presentation</vt:lpstr>
      <vt:lpstr>PowerPoint Presentation</vt:lpstr>
      <vt:lpstr>Divergent Boundary – Iceland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Faglia inversa</vt:lpstr>
      <vt:lpstr>Convergent Boundary – Oceanic &amp; Continental</vt:lpstr>
      <vt:lpstr>Convergent Boundary – Oceanic &amp; Oceanic</vt:lpstr>
      <vt:lpstr>Convergent Boundaries - Continental</vt:lpstr>
      <vt:lpstr>Convergent Boundary – Indian and Eurasian Plates</vt:lpstr>
      <vt:lpstr>PowerPoint Presentation</vt:lpstr>
      <vt:lpstr>Faglia trascorrente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Spots</vt:lpstr>
      <vt:lpstr>Hot Spots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Giovanni Costa</cp:lastModifiedBy>
  <cp:revision>162</cp:revision>
  <dcterms:created xsi:type="dcterms:W3CDTF">2002-06-02T19:22:06Z</dcterms:created>
  <dcterms:modified xsi:type="dcterms:W3CDTF">2019-09-30T06:03:19Z</dcterms:modified>
</cp:coreProperties>
</file>