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5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62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96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83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389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34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42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85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61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2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9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DF42E-7AD5-4521-9D15-666BD16B270C}" type="datetimeFigureOut">
              <a:rPr lang="it-IT" smtClean="0"/>
              <a:t>01/10/2019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6E13-55A0-425D-9801-0F62B57B1A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62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Inquadrare le strategie didattiche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Le «architetture» dell’istruzione (Ruth Clark; in Italia: Maria Ranieri, Giovanni Bonaiuti, Antonio </a:t>
            </a:r>
            <a:r>
              <a:rPr lang="it-IT" sz="2800" dirty="0" err="1" smtClean="0"/>
              <a:t>Calvani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68057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+mn-lt"/>
              </a:rPr>
              <a:t>METACOGNITIVA-AUTOREGOLATIVA </a:t>
            </a:r>
            <a:endParaRPr lang="it-IT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Ha come obiettivo «imparare a imparare», mediante un progressivo trasferimento del controllo nella strutturazione e organizzazione delle informazioni dal docente al discente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355" y="2379306"/>
            <a:ext cx="4495799" cy="2584579"/>
          </a:xfrm>
        </p:spPr>
      </p:pic>
    </p:spTree>
    <p:extLst>
      <p:ext uri="{BB962C8B-B14F-4D97-AF65-F5344CB8AC3E}">
        <p14:creationId xmlns:p14="http://schemas.microsoft.com/office/powerpoint/2010/main" val="199490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6699857" cy="1600200"/>
          </a:xfrm>
        </p:spPr>
        <p:txBody>
          <a:bodyPr anchor="ctr">
            <a:normAutofit/>
          </a:bodyPr>
          <a:lstStyle/>
          <a:p>
            <a:r>
              <a:rPr lang="it-IT" sz="4400" b="1" dirty="0" smtClean="0"/>
              <a:t>Cos’è una strategia didattica?</a:t>
            </a:r>
            <a:endParaRPr lang="it-IT" sz="44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644" y="2057400"/>
            <a:ext cx="2286000" cy="2909911"/>
          </a:xfrm>
        </p:spPr>
      </p:pic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04307" cy="3811588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/>
              <a:t>«Stratega», dal gr. </a:t>
            </a:r>
            <a:r>
              <a:rPr lang="it-IT" sz="2000" dirty="0" err="1" smtClean="0"/>
              <a:t>στρ</a:t>
            </a:r>
            <a:r>
              <a:rPr lang="it-IT" sz="2000" dirty="0" smtClean="0"/>
              <a:t>ατηγός, composto di στρατός «esercito» e ἄγω «condurre»</a:t>
            </a:r>
          </a:p>
          <a:p>
            <a:endParaRPr lang="it-IT" dirty="0"/>
          </a:p>
          <a:p>
            <a:pPr algn="just"/>
            <a:r>
              <a:rPr lang="it-IT" sz="2400" dirty="0" smtClean="0"/>
              <a:t>Una strategia è un insieme di azioni intenzionali, coordinate e coerenti, volte al raggiungimento di un fine educativo. 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2246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26110"/>
          </a:xfrm>
        </p:spPr>
        <p:txBody>
          <a:bodyPr anchor="ctr">
            <a:normAutofit/>
          </a:bodyPr>
          <a:lstStyle/>
          <a:p>
            <a:r>
              <a:rPr lang="it-IT" sz="4400" b="1" dirty="0" smtClean="0"/>
              <a:t>Una strategia didattica è…</a:t>
            </a:r>
            <a:endParaRPr lang="it-IT" sz="4400" b="1" dirty="0"/>
          </a:p>
        </p:txBody>
      </p:sp>
      <p:sp>
        <p:nvSpPr>
          <p:cNvPr id="15" name="Segnaposto testo 14"/>
          <p:cNvSpPr>
            <a:spLocks noGrp="1"/>
          </p:cNvSpPr>
          <p:nvPr>
            <p:ph type="subTitle" idx="1"/>
          </p:nvPr>
        </p:nvSpPr>
        <p:spPr>
          <a:xfrm>
            <a:off x="1524000" y="2948473"/>
            <a:ext cx="9144000" cy="2309327"/>
          </a:xfrm>
        </p:spPr>
        <p:txBody>
          <a:bodyPr>
            <a:noAutofit/>
          </a:bodyPr>
          <a:lstStyle/>
          <a:p>
            <a:pPr marL="457200" indent="-457200" algn="just">
              <a:buAutoNum type="arabicParenR"/>
            </a:pPr>
            <a:r>
              <a:rPr lang="it-IT" sz="2800" dirty="0" smtClean="0">
                <a:solidFill>
                  <a:srgbClr val="FF0000"/>
                </a:solidFill>
              </a:rPr>
              <a:t>riconoscibile come tale</a:t>
            </a:r>
          </a:p>
          <a:p>
            <a:pPr marL="457200" indent="-457200" algn="just">
              <a:buAutoNum type="arabicParenR"/>
            </a:pPr>
            <a:r>
              <a:rPr lang="it-IT" sz="2800" dirty="0" smtClean="0">
                <a:solidFill>
                  <a:srgbClr val="7030A0"/>
                </a:solidFill>
              </a:rPr>
              <a:t>trasferibile</a:t>
            </a:r>
            <a:r>
              <a:rPr lang="it-IT" sz="2800" dirty="0" smtClean="0"/>
              <a:t> </a:t>
            </a:r>
            <a:r>
              <a:rPr lang="it-IT" sz="2800" dirty="0" smtClean="0">
                <a:solidFill>
                  <a:srgbClr val="7030A0"/>
                </a:solidFill>
              </a:rPr>
              <a:t>da un contesto educativo a un altro</a:t>
            </a:r>
          </a:p>
          <a:p>
            <a:pPr marL="457200" indent="-457200" algn="just">
              <a:buAutoNum type="arabicParenR"/>
            </a:pPr>
            <a:r>
              <a:rPr lang="it-IT" sz="2800" dirty="0" smtClean="0">
                <a:solidFill>
                  <a:srgbClr val="00B0F0"/>
                </a:solidFill>
              </a:rPr>
              <a:t>adattabile al contesto educativo</a:t>
            </a:r>
          </a:p>
          <a:p>
            <a:pPr marL="457200" indent="-457200" algn="just">
              <a:buAutoNum type="arabicParenR"/>
            </a:pPr>
            <a:r>
              <a:rPr lang="it-IT" sz="2800" dirty="0">
                <a:solidFill>
                  <a:srgbClr val="00B050"/>
                </a:solidFill>
              </a:rPr>
              <a:t>u</a:t>
            </a:r>
            <a:r>
              <a:rPr lang="it-IT" sz="2800" dirty="0" smtClean="0">
                <a:solidFill>
                  <a:srgbClr val="00B050"/>
                </a:solidFill>
              </a:rPr>
              <a:t>tile</a:t>
            </a:r>
          </a:p>
          <a:p>
            <a:pPr marL="457200" indent="-457200" algn="just">
              <a:buAutoNum type="arabicParenR"/>
            </a:pPr>
            <a:r>
              <a:rPr lang="it-IT" sz="2800" dirty="0" smtClean="0">
                <a:solidFill>
                  <a:schemeClr val="accent4">
                    <a:lumMod val="75000"/>
                  </a:schemeClr>
                </a:solidFill>
              </a:rPr>
              <a:t>comprovata sperimentalmente</a:t>
            </a:r>
            <a:endParaRPr lang="it-IT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97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Cos’è un’architettura dell’istruzione?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tratta di una macrostruttura od organizzazione delle attività didattiche dal punto di vista di</a:t>
            </a:r>
          </a:p>
          <a:p>
            <a:pPr marL="514350" indent="-514350">
              <a:buAutoNum type="arabicParenR"/>
            </a:pPr>
            <a:r>
              <a:rPr lang="it-IT" dirty="0"/>
              <a:t>g</a:t>
            </a:r>
            <a:r>
              <a:rPr lang="it-IT" dirty="0" smtClean="0"/>
              <a:t>estione del </a:t>
            </a:r>
            <a:r>
              <a:rPr lang="it-IT" u="sng" dirty="0" smtClean="0"/>
              <a:t>processo formativo</a:t>
            </a:r>
          </a:p>
          <a:p>
            <a:pPr marL="514350" indent="-514350">
              <a:buAutoNum type="arabicParenR"/>
            </a:pPr>
            <a:r>
              <a:rPr lang="it-IT" dirty="0"/>
              <a:t>s</a:t>
            </a:r>
            <a:r>
              <a:rPr lang="it-IT" dirty="0" smtClean="0"/>
              <a:t>trutturazione e autoconsistenza del </a:t>
            </a:r>
            <a:r>
              <a:rPr lang="it-IT" u="sng" dirty="0" smtClean="0"/>
              <a:t>materiale didattico</a:t>
            </a:r>
          </a:p>
          <a:p>
            <a:pPr marL="514350" indent="-514350">
              <a:buAutoNum type="arabicParenR"/>
            </a:pPr>
            <a:r>
              <a:rPr lang="it-IT" u="sng" dirty="0"/>
              <a:t>l</a:t>
            </a:r>
            <a:r>
              <a:rPr lang="it-IT" u="sng" dirty="0" smtClean="0"/>
              <a:t>ivelli</a:t>
            </a:r>
            <a:r>
              <a:rPr lang="it-IT" dirty="0" smtClean="0"/>
              <a:t> di </a:t>
            </a:r>
            <a:r>
              <a:rPr lang="it-IT" u="sng" dirty="0" smtClean="0"/>
              <a:t>autonomia</a:t>
            </a:r>
            <a:r>
              <a:rPr lang="it-IT" dirty="0" smtClean="0"/>
              <a:t> assegnati agli studenti</a:t>
            </a:r>
          </a:p>
          <a:p>
            <a:pPr marL="514350" indent="-514350">
              <a:buAutoNum type="arabicParenR"/>
            </a:pPr>
            <a:r>
              <a:rPr lang="it-IT" dirty="0" smtClean="0"/>
              <a:t>quantità e direzione delle </a:t>
            </a:r>
            <a:r>
              <a:rPr lang="it-IT" u="sng" dirty="0" smtClean="0"/>
              <a:t>interazioni studenti-docente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71233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Tipi di architetture   </a:t>
            </a:r>
            <a:r>
              <a:rPr lang="it-IT" sz="2400" b="1" dirty="0" smtClean="0"/>
              <a:t>(A. </a:t>
            </a:r>
            <a:r>
              <a:rPr lang="it-IT" sz="2400" b="1" dirty="0" err="1" smtClean="0"/>
              <a:t>Calvani</a:t>
            </a:r>
            <a:r>
              <a:rPr lang="it-IT" sz="2400" b="1" dirty="0" smtClean="0"/>
              <a:t>, </a:t>
            </a:r>
            <a:r>
              <a:rPr lang="it-IT" sz="2400" b="1" i="1" dirty="0" smtClean="0"/>
              <a:t>Per un’istruzione </a:t>
            </a:r>
            <a:r>
              <a:rPr lang="it-IT" sz="2400" b="1" i="1" dirty="0" err="1" smtClean="0"/>
              <a:t>evidence-based</a:t>
            </a:r>
            <a:r>
              <a:rPr lang="it-IT" sz="2400" b="1" dirty="0" smtClean="0"/>
              <a:t>, </a:t>
            </a:r>
            <a:br>
              <a:rPr lang="it-IT" sz="2400" b="1" dirty="0" smtClean="0"/>
            </a:br>
            <a:r>
              <a:rPr lang="it-IT" sz="2400" b="1" dirty="0"/>
              <a:t>	</a:t>
            </a:r>
            <a:r>
              <a:rPr lang="it-IT" sz="2400" b="1" dirty="0" smtClean="0"/>
              <a:t>			            </a:t>
            </a:r>
            <a:r>
              <a:rPr lang="it-IT" sz="2400" b="1" dirty="0" err="1" smtClean="0"/>
              <a:t>Erickson</a:t>
            </a:r>
            <a:r>
              <a:rPr lang="it-IT" sz="2400" b="1" dirty="0" smtClean="0"/>
              <a:t>, Trento, 2012)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500" b="1" dirty="0" smtClean="0">
                <a:solidFill>
                  <a:srgbClr val="FF0000"/>
                </a:solidFill>
              </a:rPr>
              <a:t>RECETTIVA-TRASMISSIVA</a:t>
            </a:r>
          </a:p>
          <a:p>
            <a:endParaRPr lang="it-IT" dirty="0"/>
          </a:p>
          <a:p>
            <a:pPr>
              <a:lnSpc>
                <a:spcPct val="100000"/>
              </a:lnSpc>
            </a:pPr>
            <a:r>
              <a:rPr lang="it-IT" dirty="0" smtClean="0"/>
              <a:t>Ricomprende due strategie: l’</a:t>
            </a:r>
            <a:r>
              <a:rPr lang="it-IT" dirty="0" smtClean="0">
                <a:solidFill>
                  <a:srgbClr val="00B050"/>
                </a:solidFill>
              </a:rPr>
              <a:t>esposizione classica </a:t>
            </a:r>
            <a:r>
              <a:rPr lang="it-IT" dirty="0" smtClean="0"/>
              <a:t>e l’</a:t>
            </a:r>
            <a:r>
              <a:rPr lang="it-IT" dirty="0" smtClean="0">
                <a:solidFill>
                  <a:srgbClr val="7030A0"/>
                </a:solidFill>
              </a:rPr>
              <a:t>esposizione multimodale</a:t>
            </a:r>
          </a:p>
          <a:p>
            <a:endParaRPr lang="it-IT" dirty="0" smtClean="0"/>
          </a:p>
          <a:p>
            <a:r>
              <a:rPr lang="it-IT" dirty="0" smtClean="0"/>
              <a:t>È caratterizzata da</a:t>
            </a:r>
          </a:p>
          <a:p>
            <a:pPr marL="0" indent="0">
              <a:buNone/>
            </a:pPr>
            <a:r>
              <a:rPr lang="it-IT" dirty="0" smtClean="0"/>
              <a:t>1) controllo da parte del docente</a:t>
            </a:r>
          </a:p>
          <a:p>
            <a:pPr marL="0" indent="0">
              <a:buNone/>
            </a:pPr>
            <a:r>
              <a:rPr lang="it-IT" dirty="0" smtClean="0"/>
              <a:t>2) </a:t>
            </a:r>
            <a:r>
              <a:rPr lang="it-IT" dirty="0" err="1" smtClean="0"/>
              <a:t>pre</a:t>
            </a:r>
            <a:r>
              <a:rPr lang="it-IT" dirty="0" smtClean="0"/>
              <a:t>-strutturazione dell’informazione</a:t>
            </a:r>
          </a:p>
          <a:p>
            <a:pPr marL="0" indent="0">
              <a:buNone/>
            </a:pPr>
            <a:r>
              <a:rPr lang="it-IT" dirty="0" smtClean="0"/>
              <a:t>3) scarsa o nulla interazione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5206"/>
            <a:ext cx="5181600" cy="2932176"/>
          </a:xfrm>
        </p:spPr>
      </p:pic>
    </p:spTree>
    <p:extLst>
      <p:ext uri="{BB962C8B-B14F-4D97-AF65-F5344CB8AC3E}">
        <p14:creationId xmlns:p14="http://schemas.microsoft.com/office/powerpoint/2010/main" val="300313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5431970" cy="595928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+mn-lt"/>
              </a:rPr>
              <a:t>COMPORTAMENTALE</a:t>
            </a:r>
            <a:r>
              <a:rPr lang="it-IT" sz="3600" b="1" dirty="0" smtClean="0">
                <a:solidFill>
                  <a:srgbClr val="FF0000"/>
                </a:solidFill>
              </a:rPr>
              <a:t> (DIRETTIVA-INTERATTIVA)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520890"/>
            <a:ext cx="5181600" cy="47586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Ricomprende tre strategie: l’</a:t>
            </a:r>
            <a:r>
              <a:rPr lang="it-IT" dirty="0" smtClean="0">
                <a:solidFill>
                  <a:srgbClr val="00B050"/>
                </a:solidFill>
              </a:rPr>
              <a:t>istruzione sequenziale interattiva</a:t>
            </a:r>
            <a:r>
              <a:rPr lang="it-IT" dirty="0" smtClean="0"/>
              <a:t>, il </a:t>
            </a:r>
            <a:r>
              <a:rPr lang="it-IT" dirty="0" smtClean="0">
                <a:solidFill>
                  <a:srgbClr val="7030A0"/>
                </a:solidFill>
              </a:rPr>
              <a:t>modellamento</a:t>
            </a:r>
            <a:r>
              <a:rPr lang="it-IT" dirty="0" smtClean="0"/>
              <a:t> (apprendistato) e il </a:t>
            </a:r>
            <a:r>
              <a:rPr lang="it-IT" dirty="0" smtClean="0">
                <a:solidFill>
                  <a:srgbClr val="00B0F0"/>
                </a:solidFill>
              </a:rPr>
              <a:t>supporto al comportamento positivo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È caratterizzata da</a:t>
            </a:r>
          </a:p>
          <a:p>
            <a:pPr marL="0" indent="0">
              <a:buNone/>
            </a:pPr>
            <a:r>
              <a:rPr lang="it-IT" dirty="0" smtClean="0"/>
              <a:t>1) controllo da parte del docente</a:t>
            </a:r>
          </a:p>
          <a:p>
            <a:pPr marL="0" indent="0">
              <a:buNone/>
            </a:pPr>
            <a:r>
              <a:rPr lang="it-IT" dirty="0" smtClean="0"/>
              <a:t>2) alta </a:t>
            </a:r>
            <a:r>
              <a:rPr lang="it-IT" dirty="0" err="1" smtClean="0"/>
              <a:t>pre</a:t>
            </a:r>
            <a:r>
              <a:rPr lang="it-IT" dirty="0" smtClean="0"/>
              <a:t>-strutturazione dell’informazione</a:t>
            </a:r>
          </a:p>
          <a:p>
            <a:pPr marL="0" indent="0">
              <a:buNone/>
            </a:pPr>
            <a:r>
              <a:rPr lang="it-IT" dirty="0" smtClean="0"/>
              <a:t>3) interazione continua studente-docente</a:t>
            </a:r>
          </a:p>
          <a:p>
            <a:pPr marL="0" indent="0">
              <a:buNone/>
            </a:pPr>
            <a:r>
              <a:rPr lang="it-IT" dirty="0" smtClean="0"/>
              <a:t>4) grande importanza del feed-back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72860"/>
            <a:ext cx="5181600" cy="3456867"/>
          </a:xfrm>
        </p:spPr>
      </p:pic>
    </p:spTree>
    <p:extLst>
      <p:ext uri="{BB962C8B-B14F-4D97-AF65-F5344CB8AC3E}">
        <p14:creationId xmlns:p14="http://schemas.microsoft.com/office/powerpoint/2010/main" val="2438277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+mn-lt"/>
              </a:rPr>
              <a:t>SIMULATIVA</a:t>
            </a:r>
            <a:endParaRPr lang="it-IT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7400" dirty="0" smtClean="0"/>
              <a:t>Ricomprende quattro strategie: </a:t>
            </a:r>
            <a:r>
              <a:rPr lang="it-IT" sz="7400" dirty="0" smtClean="0">
                <a:solidFill>
                  <a:srgbClr val="00B050"/>
                </a:solidFill>
              </a:rPr>
              <a:t>studio del caso</a:t>
            </a:r>
            <a:r>
              <a:rPr lang="it-IT" sz="7400" dirty="0" smtClean="0"/>
              <a:t>, </a:t>
            </a:r>
            <a:r>
              <a:rPr lang="it-IT" sz="7400" dirty="0" smtClean="0">
                <a:solidFill>
                  <a:srgbClr val="7030A0"/>
                </a:solidFill>
              </a:rPr>
              <a:t>simulazione simbolica</a:t>
            </a:r>
            <a:r>
              <a:rPr lang="it-IT" sz="7400" dirty="0" smtClean="0"/>
              <a:t>, </a:t>
            </a:r>
            <a:r>
              <a:rPr lang="it-IT" sz="7400" dirty="0" smtClean="0">
                <a:solidFill>
                  <a:srgbClr val="00B0F0"/>
                </a:solidFill>
              </a:rPr>
              <a:t>imparare giocando </a:t>
            </a:r>
            <a:r>
              <a:rPr lang="it-IT" sz="7400" dirty="0" smtClean="0"/>
              <a:t>(game-</a:t>
            </a:r>
            <a:r>
              <a:rPr lang="it-IT" sz="7400" dirty="0" err="1" smtClean="0"/>
              <a:t>based</a:t>
            </a:r>
            <a:r>
              <a:rPr lang="it-IT" sz="7400" dirty="0" smtClean="0"/>
              <a:t> </a:t>
            </a:r>
            <a:r>
              <a:rPr lang="it-IT" sz="7400" dirty="0" err="1" smtClean="0"/>
              <a:t>learning</a:t>
            </a:r>
            <a:r>
              <a:rPr lang="it-IT" sz="7400" dirty="0" smtClean="0"/>
              <a:t>), </a:t>
            </a:r>
            <a:r>
              <a:rPr lang="it-IT" sz="7400" dirty="0" smtClean="0">
                <a:solidFill>
                  <a:srgbClr val="FFC000"/>
                </a:solidFill>
              </a:rPr>
              <a:t>drammatizzazione</a:t>
            </a:r>
            <a:r>
              <a:rPr lang="it-IT" sz="7400" dirty="0" smtClean="0"/>
              <a:t> (</a:t>
            </a:r>
            <a:r>
              <a:rPr lang="it-IT" sz="7400" dirty="0" err="1" smtClean="0"/>
              <a:t>role</a:t>
            </a:r>
            <a:r>
              <a:rPr lang="it-IT" sz="7400" dirty="0" smtClean="0"/>
              <a:t> </a:t>
            </a:r>
            <a:r>
              <a:rPr lang="it-IT" sz="7400" dirty="0" err="1" smtClean="0"/>
              <a:t>playing</a:t>
            </a:r>
            <a:r>
              <a:rPr lang="it-IT" sz="7400" dirty="0" smtClean="0"/>
              <a:t>)</a:t>
            </a:r>
          </a:p>
          <a:p>
            <a:pPr marL="0" indent="0">
              <a:buNone/>
            </a:pPr>
            <a:endParaRPr lang="it-IT" sz="7400" dirty="0" smtClean="0"/>
          </a:p>
          <a:p>
            <a:pPr marL="0" indent="0">
              <a:buNone/>
            </a:pPr>
            <a:r>
              <a:rPr lang="it-IT" sz="7400" dirty="0" smtClean="0"/>
              <a:t>È caratterizzata da</a:t>
            </a:r>
          </a:p>
          <a:p>
            <a:pPr marL="0" indent="0">
              <a:buNone/>
            </a:pPr>
            <a:r>
              <a:rPr lang="it-IT" sz="7400" dirty="0" smtClean="0"/>
              <a:t>1) controllo da parte dell’allievo</a:t>
            </a:r>
          </a:p>
          <a:p>
            <a:pPr marL="0" indent="0">
              <a:buNone/>
            </a:pPr>
            <a:r>
              <a:rPr lang="it-IT" sz="7400" dirty="0" smtClean="0"/>
              <a:t>2) </a:t>
            </a:r>
            <a:r>
              <a:rPr lang="it-IT" sz="7400" dirty="0" err="1" smtClean="0"/>
              <a:t>pre</a:t>
            </a:r>
            <a:r>
              <a:rPr lang="it-IT" sz="7400" dirty="0" smtClean="0"/>
              <a:t>-strutturazione dell’informazione all’interno di modelli</a:t>
            </a:r>
          </a:p>
          <a:p>
            <a:pPr marL="0" indent="0">
              <a:buNone/>
            </a:pPr>
            <a:r>
              <a:rPr lang="it-IT" sz="7400" dirty="0" smtClean="0"/>
              <a:t>3) Forte interazione tra allievo e modello</a:t>
            </a:r>
          </a:p>
          <a:p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09" y="2444619"/>
            <a:ext cx="3918856" cy="2995127"/>
          </a:xfrm>
        </p:spPr>
      </p:pic>
    </p:spTree>
    <p:extLst>
      <p:ext uri="{BB962C8B-B14F-4D97-AF65-F5344CB8AC3E}">
        <p14:creationId xmlns:p14="http://schemas.microsoft.com/office/powerpoint/2010/main" val="366378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+mn-lt"/>
              </a:rPr>
              <a:t>COLLABORATIVA</a:t>
            </a:r>
            <a:endParaRPr lang="it-IT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Comprende tre strategie: </a:t>
            </a:r>
            <a:r>
              <a:rPr lang="it-IT" dirty="0" smtClean="0">
                <a:solidFill>
                  <a:srgbClr val="00B050"/>
                </a:solidFill>
              </a:rPr>
              <a:t>mutuo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B050"/>
                </a:solidFill>
              </a:rPr>
              <a:t>insegnamento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7030A0"/>
                </a:solidFill>
              </a:rPr>
              <a:t>apprendimento cooperativo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00B0F0"/>
                </a:solidFill>
              </a:rPr>
              <a:t>discussione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È caratterizzata da</a:t>
            </a:r>
          </a:p>
          <a:p>
            <a:pPr marL="514350" indent="-514350">
              <a:buAutoNum type="arabicParenR"/>
            </a:pPr>
            <a:r>
              <a:rPr lang="it-IT" dirty="0" smtClean="0"/>
              <a:t>controllo da parte degli allievi</a:t>
            </a:r>
          </a:p>
          <a:p>
            <a:pPr marL="514350" indent="-514350">
              <a:buAutoNum type="arabicParenR"/>
            </a:pPr>
            <a:r>
              <a:rPr lang="it-IT" dirty="0"/>
              <a:t>m</a:t>
            </a:r>
            <a:r>
              <a:rPr lang="it-IT" dirty="0" smtClean="0"/>
              <a:t>inore </a:t>
            </a:r>
            <a:r>
              <a:rPr lang="it-IT" dirty="0" err="1" smtClean="0"/>
              <a:t>pre</a:t>
            </a:r>
            <a:r>
              <a:rPr lang="it-IT" dirty="0" smtClean="0"/>
              <a:t>-strutturazione di informazione e obiettivi</a:t>
            </a:r>
          </a:p>
          <a:p>
            <a:pPr marL="514350" indent="-514350">
              <a:buAutoNum type="arabicParenR"/>
            </a:pPr>
            <a:r>
              <a:rPr lang="it-IT" dirty="0"/>
              <a:t>f</a:t>
            </a:r>
            <a:r>
              <a:rPr lang="it-IT" dirty="0" smtClean="0"/>
              <a:t>orte interazione tra pari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300" y="2724944"/>
            <a:ext cx="4089400" cy="2552700"/>
          </a:xfrm>
        </p:spPr>
      </p:pic>
    </p:spTree>
    <p:extLst>
      <p:ext uri="{BB962C8B-B14F-4D97-AF65-F5344CB8AC3E}">
        <p14:creationId xmlns:p14="http://schemas.microsoft.com/office/powerpoint/2010/main" val="1681123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+mn-lt"/>
              </a:rPr>
              <a:t>ESPLORATIVA</a:t>
            </a:r>
            <a:endParaRPr lang="it-IT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Comprende due strategie: </a:t>
            </a:r>
            <a:r>
              <a:rPr lang="it-IT" dirty="0" err="1" smtClean="0">
                <a:solidFill>
                  <a:srgbClr val="00B050"/>
                </a:solidFill>
              </a:rPr>
              <a:t>problem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based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learning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(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), </a:t>
            </a:r>
            <a:r>
              <a:rPr lang="it-IT" dirty="0" smtClean="0">
                <a:solidFill>
                  <a:srgbClr val="7030A0"/>
                </a:solidFill>
              </a:rPr>
              <a:t>metodo dei progetti </a:t>
            </a:r>
          </a:p>
          <a:p>
            <a:pPr marL="0" indent="0">
              <a:buNone/>
            </a:pPr>
            <a:endParaRPr lang="it-IT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it-IT" dirty="0" smtClean="0"/>
              <a:t>È caratterizzato da</a:t>
            </a:r>
          </a:p>
          <a:p>
            <a:pPr marL="514350" indent="-514350">
              <a:buAutoNum type="arabicParenR"/>
            </a:pPr>
            <a:r>
              <a:rPr lang="it-IT" dirty="0" smtClean="0"/>
              <a:t>controllo da parte dell’allievo</a:t>
            </a:r>
          </a:p>
          <a:p>
            <a:pPr marL="514350" indent="-514350">
              <a:buAutoNum type="arabicParenR"/>
            </a:pPr>
            <a:r>
              <a:rPr lang="it-IT" dirty="0" err="1"/>
              <a:t>p</a:t>
            </a:r>
            <a:r>
              <a:rPr lang="it-IT" dirty="0" err="1" smtClean="0"/>
              <a:t>re</a:t>
            </a:r>
            <a:r>
              <a:rPr lang="it-IT" dirty="0" smtClean="0"/>
              <a:t>-strutturazione dell’obiettivo, scarsa o nulla </a:t>
            </a:r>
            <a:r>
              <a:rPr lang="it-IT" dirty="0" err="1" smtClean="0"/>
              <a:t>pre</a:t>
            </a:r>
            <a:r>
              <a:rPr lang="it-IT" dirty="0" smtClean="0"/>
              <a:t>-strutturazione dell’informazione </a:t>
            </a:r>
          </a:p>
          <a:p>
            <a:pPr marL="514350" indent="-514350">
              <a:buAutoNum type="arabicParenR"/>
            </a:pPr>
            <a:r>
              <a:rPr lang="it-IT" dirty="0"/>
              <a:t>s</a:t>
            </a:r>
            <a:r>
              <a:rPr lang="it-IT" dirty="0" smtClean="0"/>
              <a:t>carsa interazione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322" y="2192694"/>
            <a:ext cx="4049485" cy="2713475"/>
          </a:xfrm>
        </p:spPr>
      </p:pic>
    </p:spTree>
    <p:extLst>
      <p:ext uri="{BB962C8B-B14F-4D97-AF65-F5344CB8AC3E}">
        <p14:creationId xmlns:p14="http://schemas.microsoft.com/office/powerpoint/2010/main" val="2339655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359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Inquadrare le strategie didattiche</vt:lpstr>
      <vt:lpstr>Cos’è una strategia didattica?</vt:lpstr>
      <vt:lpstr>Una strategia didattica è…</vt:lpstr>
      <vt:lpstr>Cos’è un’architettura dell’istruzione?</vt:lpstr>
      <vt:lpstr>Tipi di architetture   (A. Calvani, Per un’istruzione evidence-based,                  Erickson, Trento, 2012)</vt:lpstr>
      <vt:lpstr>COMPORTAMENTALE (DIRETTIVA-INTERATTIVA)</vt:lpstr>
      <vt:lpstr>SIMULATIVA</vt:lpstr>
      <vt:lpstr>COLLABORATIVA</vt:lpstr>
      <vt:lpstr>ESPLORATIVA</vt:lpstr>
      <vt:lpstr>METACOGNITIVA-AUTOREGOLATIVA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Inquadrare le strategie didattiche</dc:title>
  <dc:creator>MUFFATO NICOLA</dc:creator>
  <cp:lastModifiedBy>MUFFATO NICOLA</cp:lastModifiedBy>
  <cp:revision>12</cp:revision>
  <dcterms:created xsi:type="dcterms:W3CDTF">2019-10-01T12:08:46Z</dcterms:created>
  <dcterms:modified xsi:type="dcterms:W3CDTF">2019-10-01T13:55:35Z</dcterms:modified>
</cp:coreProperties>
</file>