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 snapToGrid="0" snapToObjects="1">
      <p:cViewPr varScale="1">
        <p:scale>
          <a:sx n="104" d="100"/>
          <a:sy n="104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570DD-4CEA-7843-899A-4796BB03685B}" type="datetimeFigureOut">
              <a:rPr lang="it-IT" smtClean="0"/>
              <a:t>03/10/19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B23CD-C926-E74E-89FD-1C3272C958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472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C8F893-7631-6246-AC0A-6D0CE3345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5A3EB6-6B61-274D-AF11-D1C518C34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2F220A-D9C7-094C-BA09-2ABCBFDC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C28C-3629-6144-91A1-EA176A90679B}" type="datetime1">
              <a:rPr lang="it-IT" smtClean="0"/>
              <a:t>03/10/19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2C0D39-31DC-5D4C-90EB-513D10A98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934A5B-1692-F64D-B587-55ED25E68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86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7795E-6F7B-EB40-83B8-72D91A903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A415EA9-7CBC-694A-98CE-CF90F38EA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CD75B8-2D10-8941-AE86-3A7126C79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5268-3421-2847-B5CC-072968177DBB}" type="datetime1">
              <a:rPr lang="it-IT" smtClean="0"/>
              <a:t>03/10/19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5BF1B3-64F2-334E-B3D7-307C224D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CC1951-BA1D-674E-8540-2FCE67B6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23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A84E683-7948-3240-9EFA-9448D2398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6F8EE0-CD37-1640-83D1-134F2F1F6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1DF0CF-D6DF-2C40-A82B-34C87150D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76E19-7D60-D74A-9DBA-EB18B3FB4DFA}" type="datetime1">
              <a:rPr lang="it-IT" smtClean="0"/>
              <a:t>03/10/19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409441-AC45-E149-BE9C-0AFCFF47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6FE419-62FF-EC45-8707-314328148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24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9B22CF-528D-074E-9C4C-ADBA9CE3C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E2D7E5-ADE8-F948-AC26-E8D1B57E5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1ED056-2C59-EA49-B3B5-B0BA635C8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26C7-2885-2448-932A-FF97FB84CA8D}" type="datetime1">
              <a:rPr lang="it-IT" smtClean="0"/>
              <a:t>03/10/19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5A3AE9-86D0-7E4F-8E98-7B893C20B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D69886-550E-2447-9732-EB2F1B8BA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120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CFBC16-FA82-4342-92E4-18E8C9DE8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B125A0-F944-CB4B-A636-4B01A404D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6EA114-CE5F-F543-962D-722CD5C87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805E-65F6-2749-8477-9E070E1EEF66}" type="datetime1">
              <a:rPr lang="it-IT" smtClean="0"/>
              <a:t>03/10/19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1B185B-9646-9D48-87DF-DFEA364D1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12C520-E950-C043-A655-00FFDFE7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28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8DDEDB-95EF-6545-AE2A-663FEED2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ECAC40-0CD7-D740-8FB0-D859F2591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4C477DE-03D7-FA42-8296-A6E5E1B6E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9505B6-0025-534C-9535-046A81E32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D2DF-E0A0-5348-883E-0A314597790A}" type="datetime1">
              <a:rPr lang="it-IT" smtClean="0"/>
              <a:t>03/10/19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711268-801E-C340-AB0D-6EC53E78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072F1F-E29B-BD4C-9753-56046A7FD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44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7F5211-0DF5-8649-B961-1311CA2F9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C91715-7998-A040-8994-506E42C93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177845B-EEE9-7D45-B591-454EA778B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4C21468-05EC-ED48-9A54-7DA87D12CF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5A96EB9-F29A-4643-8D89-A2A80F02E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6243704-B25C-5B41-9925-B4F10E5C7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87AA-94DB-BD45-8DB3-39933E569D33}" type="datetime1">
              <a:rPr lang="it-IT" smtClean="0"/>
              <a:t>03/10/19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7568DE-05F1-404E-A974-51585D69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B0E1725-CDDE-EB4C-B59E-2D561268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10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66E4AC-3F5C-4642-B5D5-3AF82348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4F65D18-82B2-9643-8214-9E037F4B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2889-CACD-1649-B32D-FAD6EB6F19E1}" type="datetime1">
              <a:rPr lang="it-IT" smtClean="0"/>
              <a:t>03/10/19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9F04F0-E533-8340-B021-AABE3806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C76DA02-AE1D-314C-9930-60A696F3B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71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9B3C3A9-E3D7-C044-8836-4132FEA25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F1A84-714C-B64A-B66F-B50E43603814}" type="datetime1">
              <a:rPr lang="it-IT" smtClean="0"/>
              <a:t>03/10/19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369576-7E15-D94D-AC29-426E71E4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B0D424A-C24B-3542-92B0-A9106D16B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64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9625A-4B4A-4E44-AA81-71B309FDB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7F340F-77F9-AC4F-B087-E1A924A80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84F368-4F37-894C-9443-169CD86BD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F8CEC90-3A77-084B-9384-0F799D5F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27F7-7B89-984B-A083-EF0627E58BE5}" type="datetime1">
              <a:rPr lang="it-IT" smtClean="0"/>
              <a:t>03/10/19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40BFAE-8533-2445-AAAF-31C566742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308EC7-C91C-8A4C-9A80-FCD80FFB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11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EF9F97-F05D-0044-8792-F29ADAA33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20EB989-6814-A445-99E0-FBC847EDA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7382F6F-0347-9346-A7DF-F8D736665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D4EDF5-950C-C441-A341-90E97888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63321-B4C0-C142-89F8-2BCF8C6672FB}" type="datetime1">
              <a:rPr lang="it-IT" smtClean="0"/>
              <a:t>03/10/19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D2F7B9-A3E2-5342-91B2-D820F48B7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CA6539-1727-3347-BBCF-1C27CA7A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47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7E056D0-87C9-1A42-851C-33139E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523129-D1FF-1C45-99B2-C9711351D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643FF2-447A-2C42-9FE5-13B19788FF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24982-29B5-254D-9566-F3876CB3D801}" type="datetime1">
              <a:rPr lang="it-IT" smtClean="0"/>
              <a:t>03/10/19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702B74-886B-A34A-9EBB-232BF04E1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28DB0E-C774-454C-AE51-8FE151530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EE253-B070-6D42-8F3E-055EDC1FA1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97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zillis@units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8BDAF5-83AE-EE47-B057-0085906EE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605" y="1122363"/>
            <a:ext cx="9469395" cy="3066578"/>
          </a:xfrm>
        </p:spPr>
        <p:txBody>
          <a:bodyPr>
            <a:normAutofit/>
          </a:bodyPr>
          <a:lstStyle/>
          <a:p>
            <a:r>
              <a:rPr lang="it-IT" dirty="0"/>
              <a:t>Geografia storica </a:t>
            </a:r>
            <a:br>
              <a:rPr lang="it-IT" dirty="0"/>
            </a:br>
            <a:r>
              <a:rPr lang="it-IT" dirty="0"/>
              <a:t>2019-2020</a:t>
            </a:r>
            <a:br>
              <a:rPr lang="it-IT" dirty="0"/>
            </a:br>
            <a:r>
              <a:rPr lang="it-IT" dirty="0"/>
              <a:t>066LM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F46F37-C78D-BF4D-BB2E-D4BCDE0B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9940"/>
            <a:ext cx="9144000" cy="932892"/>
          </a:xfrm>
        </p:spPr>
        <p:txBody>
          <a:bodyPr/>
          <a:lstStyle/>
          <a:p>
            <a:r>
              <a:rPr lang="it-IT" dirty="0"/>
              <a:t>Corso di Laurea LE64 – </a:t>
            </a:r>
          </a:p>
          <a:p>
            <a:r>
              <a:rPr lang="it-IT" dirty="0"/>
              <a:t>STUDI STORICI DAL MEDIOEVO ALL'ETÀ CONTEMPORANEA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1C8CB2-9CBA-0D4F-AD40-B3AEDE76C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5167184" cy="365125"/>
          </a:xfrm>
        </p:spPr>
        <p:txBody>
          <a:bodyPr/>
          <a:lstStyle/>
          <a:p>
            <a:r>
              <a:rPr lang="it-IT" dirty="0"/>
              <a:t>sergio zilli - geografia storica 2019-2020. - la costruzione del </a:t>
            </a:r>
            <a:r>
              <a:rPr lang="it-IT" dirty="0" err="1"/>
              <a:t>friuli</a:t>
            </a:r>
            <a:r>
              <a:rPr lang="it-IT" dirty="0"/>
              <a:t> </a:t>
            </a:r>
            <a:r>
              <a:rPr lang="it-IT" dirty="0" err="1"/>
              <a:t>venezia</a:t>
            </a:r>
            <a:r>
              <a:rPr lang="it-IT" dirty="0"/>
              <a:t>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8A34F47-61DC-614D-824C-5ABD2680C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8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92F9D0-47DC-ED4E-96EC-D8CEA8763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costruzione del Friuli Venezia Giulia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78BCFB-400E-8B46-8E28-42D2B7FE9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4400" dirty="0"/>
              <a:t>Sergio Zilli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Studio: via Lazzaretto Vecchio 8, III piano, stanza 306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Presente e a disposizione di norma ogni mattina e – ovviamente – prima e dopo le lezioni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Email: </a:t>
            </a:r>
            <a:r>
              <a:rPr lang="it-IT" i="1" dirty="0">
                <a:solidFill>
                  <a:srgbClr val="FF0000"/>
                </a:solidFill>
                <a:hlinkClick r:id="rId2"/>
              </a:rPr>
              <a:t>zillis@units.it</a:t>
            </a:r>
            <a:endParaRPr lang="it-IT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i="1" dirty="0"/>
              <a:t>(Cerco di rispondere il più presto possibile)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B0C9000-0365-984F-B5C3-C902E658F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9A2F7F2-8DB4-854B-9653-0900CEC53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60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B2A1F2-E094-0949-B5D9-1753E1683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291" y="2020931"/>
            <a:ext cx="7885671" cy="2946485"/>
          </a:xfrm>
        </p:spPr>
        <p:txBody>
          <a:bodyPr>
            <a:normAutofit/>
          </a:bodyPr>
          <a:lstStyle/>
          <a:p>
            <a:r>
              <a:rPr lang="it-IT" sz="7200" b="1" dirty="0"/>
              <a:t>La costruzione del </a:t>
            </a:r>
            <a:br>
              <a:rPr lang="it-IT" sz="7200" b="1" dirty="0"/>
            </a:br>
            <a:r>
              <a:rPr lang="it-IT" sz="7200" b="1" dirty="0"/>
              <a:t>Friuli Venezia Giulia </a:t>
            </a:r>
            <a:endParaRPr lang="it-IT" sz="72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D82B73-090F-4445-A300-39F2AF20F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5179541" cy="365125"/>
          </a:xfrm>
        </p:spPr>
        <p:txBody>
          <a:bodyPr/>
          <a:lstStyle/>
          <a:p>
            <a:r>
              <a:rPr lang="it-IT" dirty="0"/>
              <a:t>sergio zilli - geografia storica 2019-2020. - la costruzione del </a:t>
            </a:r>
            <a:r>
              <a:rPr lang="it-IT" dirty="0" err="1"/>
              <a:t>friuli</a:t>
            </a:r>
            <a:r>
              <a:rPr lang="it-IT" dirty="0"/>
              <a:t> </a:t>
            </a:r>
            <a:r>
              <a:rPr lang="it-IT" dirty="0" err="1"/>
              <a:t>venezia</a:t>
            </a:r>
            <a:r>
              <a:rPr lang="it-IT" dirty="0"/>
              <a:t>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71C5BC6-21A9-DB40-89A9-BC22EC8AD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82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AF6AFB-6F1B-544D-BA18-36697C2D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costruzione del Friuli Venezia Giulia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F5D8B2-BC19-CC42-8896-2AC80C62A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4983"/>
            <a:ext cx="10515600" cy="3371979"/>
          </a:xfrm>
        </p:spPr>
        <p:txBody>
          <a:bodyPr/>
          <a:lstStyle/>
          <a:p>
            <a:r>
              <a:rPr lang="it-IT" dirty="0"/>
              <a:t>La Regione Autonoma Friuli Venezia Giulia nasce con la Costituzione della Repubblica Italiana, al cui interno viene inserita accanto a altre diciannove analoghe </a:t>
            </a:r>
            <a:r>
              <a:rPr lang="it-IT" dirty="0" err="1"/>
              <a:t>entita</a:t>
            </a:r>
            <a:r>
              <a:rPr lang="it-IT" dirty="0"/>
              <a:t>̀, ma nel ristretto gruppo di quelle autonome a statuto speciale.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B2A9623-F7E4-0B49-8DF8-144C7FC8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5476103" cy="365125"/>
          </a:xfrm>
        </p:spPr>
        <p:txBody>
          <a:bodyPr/>
          <a:lstStyle/>
          <a:p>
            <a:r>
              <a:rPr lang="it-IT" dirty="0"/>
              <a:t>sergio zilli - geografia storica 2019-2020. - la costruzione del </a:t>
            </a:r>
            <a:r>
              <a:rPr lang="it-IT" dirty="0" err="1"/>
              <a:t>friuli</a:t>
            </a:r>
            <a:r>
              <a:rPr lang="it-IT" dirty="0"/>
              <a:t> </a:t>
            </a:r>
            <a:r>
              <a:rPr lang="it-IT" dirty="0" err="1"/>
              <a:t>venezia</a:t>
            </a:r>
            <a:r>
              <a:rPr lang="it-IT" dirty="0"/>
              <a:t>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1F1FE3-76F8-6742-BCD2-AF84027F6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61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0B6FE0-BEF7-244B-8A4D-C5B2D626A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costruzione del Friuli Venezia Giulia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0B3061-3A26-D84B-A307-1B8557F4B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4983"/>
            <a:ext cx="10515600" cy="3371979"/>
          </a:xfrm>
        </p:spPr>
        <p:txBody>
          <a:bodyPr/>
          <a:lstStyle/>
          <a:p>
            <a:r>
              <a:rPr lang="it-IT" dirty="0"/>
              <a:t>Dal punto di vista ufficiale, però, il suo battesimo è rimandato di diciotto anni, a causa delle condizioni specifiche del territorio, che allora comprendeva il confine orientale, il tratto italiano della “cortina di ferro”.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A6B3917-F08D-EC4D-9A21-4FA94F1C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5352535" cy="365125"/>
          </a:xfrm>
        </p:spPr>
        <p:txBody>
          <a:bodyPr/>
          <a:lstStyle/>
          <a:p>
            <a:r>
              <a:rPr lang="it-IT" dirty="0"/>
              <a:t>sergio zilli - geografia storica 2019-2020. - la costruzione del </a:t>
            </a:r>
            <a:r>
              <a:rPr lang="it-IT" dirty="0" err="1"/>
              <a:t>friuli</a:t>
            </a:r>
            <a:r>
              <a:rPr lang="it-IT" dirty="0"/>
              <a:t> </a:t>
            </a:r>
            <a:r>
              <a:rPr lang="it-IT" dirty="0" err="1"/>
              <a:t>venezia</a:t>
            </a:r>
            <a:r>
              <a:rPr lang="it-IT" dirty="0"/>
              <a:t>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E49514C-4729-0D42-A657-0EF9A19CC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99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5D472D-0942-484C-81F8-09179CF24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costruzione del Friuli Venezia Giulia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71118D-877B-9642-9159-2997584FB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9189"/>
            <a:ext cx="10515600" cy="3087774"/>
          </a:xfrm>
        </p:spPr>
        <p:txBody>
          <a:bodyPr/>
          <a:lstStyle/>
          <a:p>
            <a:r>
              <a:rPr lang="it-IT" dirty="0"/>
              <a:t>Il successivo sviluppo dello spazio regionale è avvenuto attraverso tappe non sempre dipendenti da fattori interni, dato che vicende nazionali e soprattutto internazionali hanno assunto un ruolo determinante.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BEDAB3-FDD4-A647-8E0B-A319E352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5253681" cy="365125"/>
          </a:xfrm>
        </p:spPr>
        <p:txBody>
          <a:bodyPr/>
          <a:lstStyle/>
          <a:p>
            <a:r>
              <a:rPr lang="it-IT" dirty="0"/>
              <a:t>sergio zilli - geografia storica 2019-2020. - la costruzione del </a:t>
            </a:r>
            <a:r>
              <a:rPr lang="it-IT" dirty="0" err="1"/>
              <a:t>friuli</a:t>
            </a:r>
            <a:r>
              <a:rPr lang="it-IT" dirty="0"/>
              <a:t> </a:t>
            </a:r>
            <a:r>
              <a:rPr lang="it-IT" dirty="0" err="1"/>
              <a:t>venezia</a:t>
            </a:r>
            <a:r>
              <a:rPr lang="it-IT" dirty="0"/>
              <a:t>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67E8D1F-5CE0-2045-BEDC-A7B1BF885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3308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28DD5B-092B-6B41-84E4-BA137E6BC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costruzione del Friuli Venezia Giulia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E4F58B-6FC5-5B4E-A1FF-739D26CE7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12757"/>
            <a:ext cx="10515600" cy="2964206"/>
          </a:xfrm>
        </p:spPr>
        <p:txBody>
          <a:bodyPr/>
          <a:lstStyle/>
          <a:p>
            <a:r>
              <a:rPr lang="it-IT" dirty="0"/>
              <a:t>Il corso ha come obiettivo sviluppare un discorso sul percorso evolutivo dello spazio dell’odierno Friuli Venezia Giulia a partire da inizio nel Novecento, discutendo i segni lasciati sul paesaggio locale.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276DE4E-E6B4-0D48-BDC5-294CE8EB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5228968" cy="365125"/>
          </a:xfrm>
        </p:spPr>
        <p:txBody>
          <a:bodyPr/>
          <a:lstStyle/>
          <a:p>
            <a:r>
              <a:rPr lang="it-IT"/>
              <a:t>sergio zilli - geografia storica 2019-2020. - la costruzione del friuli venezia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12BCDE1-E19F-6E49-83F3-25C6080F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822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28DD5B-092B-6B41-84E4-BA137E6BC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costruzione del Friuli Venezia Giulia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E4F58B-6FC5-5B4E-A1FF-739D26CE7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Quindi</a:t>
            </a:r>
          </a:p>
          <a:p>
            <a:r>
              <a:rPr lang="it-IT" dirty="0"/>
              <a:t>Una visione sul paesaggio del Friuli Venezia Giulia</a:t>
            </a:r>
          </a:p>
          <a:p>
            <a:r>
              <a:rPr lang="it-IT" dirty="0"/>
              <a:t>Il suggerimento di un punto di vista sulla formazione dell’idea del Friuli Venezia </a:t>
            </a:r>
            <a:r>
              <a:rPr lang="it-IT" dirty="0" err="1"/>
              <a:t>Giuia</a:t>
            </a:r>
            <a:endParaRPr lang="it-IT" dirty="0"/>
          </a:p>
          <a:p>
            <a:r>
              <a:rPr lang="it-IT" dirty="0"/>
              <a:t>Un’ipotesi di giustificazione della distinzione fra le sue parti</a:t>
            </a:r>
          </a:p>
          <a:p>
            <a:r>
              <a:rPr lang="it-IT" dirty="0"/>
              <a:t>Una proposta di cronologia delle tappe dello sviluppo del territorio</a:t>
            </a:r>
          </a:p>
          <a:p>
            <a:r>
              <a:rPr lang="it-IT" dirty="0"/>
              <a:t>Un’interpretazione della costituzione della Regione Autonoma, della modulazione diversificata delle sue parti, delle modalità di convivenza interna, delle responsabilità della condizione odierna.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i="1" dirty="0"/>
              <a:t>Attività ulteriori?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452694-C05F-DE44-9532-4F84E30A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5340178" cy="365125"/>
          </a:xfrm>
        </p:spPr>
        <p:txBody>
          <a:bodyPr/>
          <a:lstStyle/>
          <a:p>
            <a:r>
              <a:rPr lang="it-IT" dirty="0"/>
              <a:t>sergio zilli - geografia storica 2019-2020. - la costruzione del </a:t>
            </a:r>
            <a:r>
              <a:rPr lang="it-IT" dirty="0" err="1"/>
              <a:t>friuli</a:t>
            </a:r>
            <a:r>
              <a:rPr lang="it-IT" dirty="0"/>
              <a:t> </a:t>
            </a:r>
            <a:r>
              <a:rPr lang="it-IT" dirty="0" err="1"/>
              <a:t>venezia</a:t>
            </a:r>
            <a:r>
              <a:rPr lang="it-IT" dirty="0"/>
              <a:t>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A8EB3DD-1F49-F748-829D-E75E83D39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90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63CB7-42D1-1942-82C8-53184C80F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costruzione del Friuli Venezia Giulia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F6D103-0223-F845-B789-6BA1B496B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Testi di riferimento</a:t>
            </a:r>
            <a:endParaRPr lang="it-IT" b="1" dirty="0">
              <a:effectLst/>
            </a:endParaRPr>
          </a:p>
          <a:p>
            <a:br>
              <a:rPr lang="it-IT" dirty="0"/>
            </a:br>
            <a:r>
              <a:rPr lang="it-IT" dirty="0"/>
              <a:t>ANDREOZZI D., FINZI </a:t>
            </a:r>
            <a:r>
              <a:rPr lang="it-IT" dirty="0" err="1"/>
              <a:t>R</a:t>
            </a:r>
            <a:r>
              <a:rPr lang="it-IT" dirty="0"/>
              <a:t>., PANARITI L., </a:t>
            </a:r>
            <a:r>
              <a:rPr lang="it-IT" i="1" dirty="0"/>
              <a:t>Lo specchio del confine: </a:t>
            </a:r>
            <a:r>
              <a:rPr lang="it-IT" i="1" dirty="0" err="1"/>
              <a:t>identita</a:t>
            </a:r>
            <a:r>
              <a:rPr lang="it-IT" i="1" dirty="0"/>
              <a:t>̀, economia e uso della storia in Friuli Venezia Giulia (1990-2003)</a:t>
            </a:r>
            <a:r>
              <a:rPr lang="it-IT" dirty="0"/>
              <a:t>, CCM, Ronchi d. L. (GO), 2004.</a:t>
            </a:r>
          </a:p>
          <a:p>
            <a:br>
              <a:rPr lang="it-IT" dirty="0"/>
            </a:br>
            <a:r>
              <a:rPr lang="it-IT" dirty="0"/>
              <a:t>GRANDINETTI </a:t>
            </a:r>
            <a:r>
              <a:rPr lang="it-IT" dirty="0" err="1"/>
              <a:t>R</a:t>
            </a:r>
            <a:r>
              <a:rPr lang="it-IT" dirty="0"/>
              <a:t>., </a:t>
            </a:r>
            <a:r>
              <a:rPr lang="it-IT" i="1" dirty="0"/>
              <a:t>Una lettura della storia recente dell’economia friulana: dall’industrializzazione senza fratture alla globalizzazione</a:t>
            </a:r>
            <a:r>
              <a:rPr lang="it-IT" dirty="0"/>
              <a:t>, in </a:t>
            </a:r>
            <a:r>
              <a:rPr lang="it-IT" dirty="0" err="1"/>
              <a:t>R</a:t>
            </a:r>
            <a:r>
              <a:rPr lang="it-IT" dirty="0"/>
              <a:t>. </a:t>
            </a:r>
            <a:r>
              <a:rPr lang="it-IT" dirty="0" err="1"/>
              <a:t>Grandinetti</a:t>
            </a:r>
            <a:r>
              <a:rPr lang="it-IT" dirty="0"/>
              <a:t> (a cura di), </a:t>
            </a:r>
            <a:r>
              <a:rPr lang="it-IT" i="1" dirty="0"/>
              <a:t>Il Friuli. Storia e </a:t>
            </a:r>
            <a:r>
              <a:rPr lang="it-IT" i="1" dirty="0" err="1"/>
              <a:t>societa</a:t>
            </a:r>
            <a:r>
              <a:rPr lang="it-IT" i="1" dirty="0"/>
              <a:t>̀, VI: 1964-2010. I processi di sviluppo economico e le trasformazioni sociali</a:t>
            </a:r>
            <a:r>
              <a:rPr lang="it-IT" dirty="0"/>
              <a:t>, Udine, IFSML, 2016, pp. 7- 72.</a:t>
            </a:r>
          </a:p>
          <a:p>
            <a:br>
              <a:rPr lang="it-IT" dirty="0"/>
            </a:br>
            <a:r>
              <a:rPr lang="it-IT" dirty="0"/>
              <a:t>MICHIELI </a:t>
            </a:r>
            <a:r>
              <a:rPr lang="it-IT" dirty="0" err="1"/>
              <a:t>R</a:t>
            </a:r>
            <a:r>
              <a:rPr lang="it-IT" dirty="0"/>
              <a:t>., ZELCO G. (a cura di), </a:t>
            </a:r>
            <a:r>
              <a:rPr lang="it-IT" i="1" dirty="0"/>
              <a:t>Venezia Giulia. La regione inventata</a:t>
            </a:r>
            <a:r>
              <a:rPr lang="it-IT" dirty="0"/>
              <a:t>, Udine, </a:t>
            </a:r>
            <a:r>
              <a:rPr lang="it-IT" dirty="0" err="1"/>
              <a:t>Kappavu</a:t>
            </a:r>
            <a:r>
              <a:rPr lang="it-IT" dirty="0"/>
              <a:t>, 2008.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DF4C645-E320-714A-8ADC-B96A5EA8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5117757" cy="365125"/>
          </a:xfrm>
        </p:spPr>
        <p:txBody>
          <a:bodyPr/>
          <a:lstStyle/>
          <a:p>
            <a:r>
              <a:rPr lang="it-IT" dirty="0"/>
              <a:t>sergio zilli - geografia storica 2019-2020. - la costruzione del </a:t>
            </a:r>
            <a:r>
              <a:rPr lang="it-IT" dirty="0" err="1"/>
              <a:t>friuli</a:t>
            </a:r>
            <a:r>
              <a:rPr lang="it-IT" dirty="0"/>
              <a:t> </a:t>
            </a:r>
            <a:r>
              <a:rPr lang="it-IT" dirty="0" err="1"/>
              <a:t>venezia</a:t>
            </a:r>
            <a:r>
              <a:rPr lang="it-IT" dirty="0"/>
              <a:t>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5397D10-FF9C-2E42-B5A6-3D92DAFCB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40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63CB7-42D1-1942-82C8-53184C80F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costruzione del Friuli Venezia Giulia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F6D103-0223-F845-B789-6BA1B496B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951"/>
            <a:ext cx="10515600" cy="46200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/>
              <a:t>Testi di riferimento /2</a:t>
            </a:r>
          </a:p>
          <a:p>
            <a:pPr marL="0" indent="0">
              <a:buNone/>
            </a:pPr>
            <a:endParaRPr lang="it-IT" sz="1100" dirty="0">
              <a:effectLst/>
            </a:endParaRPr>
          </a:p>
          <a:p>
            <a:r>
              <a:rPr lang="it-IT" dirty="0"/>
              <a:t>ZILLI S., </a:t>
            </a:r>
            <a:r>
              <a:rPr lang="it-IT" i="1" dirty="0"/>
              <a:t>Dal fronte Isonzo/Carso all’Est del Nordest. Le modifiche del territorio nell’odierno Friuli Venezia Giulia a seguito della Grande Guerra</a:t>
            </a:r>
            <a:r>
              <a:rPr lang="it-IT" dirty="0"/>
              <a:t> in C. MASETTI (a cura di) </a:t>
            </a:r>
            <a:r>
              <a:rPr lang="it-IT" i="1" dirty="0"/>
              <a:t>Per un Atlante della Grande Guerra. Atti del Seminario dalla Mappa al GIS</a:t>
            </a:r>
            <a:r>
              <a:rPr lang="it-IT" dirty="0"/>
              <a:t>, Roma, </a:t>
            </a:r>
            <a:r>
              <a:rPr lang="it-IT" dirty="0" err="1"/>
              <a:t>Cisge</a:t>
            </a:r>
            <a:r>
              <a:rPr lang="it-IT" dirty="0"/>
              <a:t>, 2018, pp. 213-221.</a:t>
            </a:r>
          </a:p>
          <a:p>
            <a:br>
              <a:rPr lang="it-IT" dirty="0"/>
            </a:br>
            <a:r>
              <a:rPr lang="it-IT" dirty="0"/>
              <a:t>ZILLI S., </a:t>
            </a:r>
            <a:r>
              <a:rPr lang="it-IT" i="1" dirty="0"/>
              <a:t>Il confine del Novecento. Ascesa e declino della frontiera orientale italiana tra prima guerra mondiale e allargamento dell’Unione Europea</a:t>
            </a:r>
            <a:r>
              <a:rPr lang="it-IT" dirty="0"/>
              <a:t>, in O. Selva, D. </a:t>
            </a:r>
            <a:r>
              <a:rPr lang="it-IT" dirty="0" err="1"/>
              <a:t>Umek</a:t>
            </a:r>
            <a:r>
              <a:rPr lang="it-IT" dirty="0"/>
              <a:t>, </a:t>
            </a:r>
            <a:r>
              <a:rPr lang="it-IT" i="1" dirty="0"/>
              <a:t>Confini nel tempo. Un viaggio nella storia dell’Alto Adriatico attraverso le carte geografiche (</a:t>
            </a:r>
            <a:r>
              <a:rPr lang="it-IT" i="1" dirty="0" err="1"/>
              <a:t>secc</a:t>
            </a:r>
            <a:r>
              <a:rPr lang="it-IT" i="1" dirty="0"/>
              <a:t>. XVI-XXI)</a:t>
            </a:r>
            <a:r>
              <a:rPr lang="it-IT" dirty="0"/>
              <a:t>, Trieste, EUT, 2013, pp.30-43.</a:t>
            </a:r>
          </a:p>
          <a:p>
            <a:br>
              <a:rPr lang="it-IT" dirty="0"/>
            </a:br>
            <a:r>
              <a:rPr lang="it-IT" dirty="0"/>
              <a:t>ZILLI S., </a:t>
            </a:r>
            <a:r>
              <a:rPr lang="it-IT" i="1" dirty="0"/>
              <a:t>Riordino territoriale e “inviluppo” locale. Ritaglio amministrativo e problemi di </a:t>
            </a:r>
            <a:r>
              <a:rPr lang="it-IT" i="1" dirty="0" err="1"/>
              <a:t>governance</a:t>
            </a:r>
            <a:r>
              <a:rPr lang="it-IT" i="1" dirty="0"/>
              <a:t> nel Friuli Venezia Giulia</a:t>
            </a:r>
            <a:r>
              <a:rPr lang="it-IT" dirty="0"/>
              <a:t>, in “</a:t>
            </a:r>
            <a:r>
              <a:rPr lang="it-IT" dirty="0" err="1"/>
              <a:t>Geotema</a:t>
            </a:r>
            <a:r>
              <a:rPr lang="it-IT" dirty="0"/>
              <a:t>”, XXI (2018), pp.160-168. </a:t>
            </a:r>
            <a:endParaRPr lang="it-IT" dirty="0">
              <a:effectLst/>
            </a:endParaRPr>
          </a:p>
          <a:p>
            <a:r>
              <a:rPr lang="it-IT" dirty="0"/>
              <a:t>ZILLI S., </a:t>
            </a:r>
            <a:r>
              <a:rPr lang="it-IT" i="1" dirty="0"/>
              <a:t>Una geografia della distruzione. Le conseguenze immediate del conflitto sul territorio dell’odierno Friuli Venezia Giulia</a:t>
            </a:r>
            <a:r>
              <a:rPr lang="it-IT" dirty="0"/>
              <a:t> in M. Ermacora (a cura di) </a:t>
            </a:r>
            <a:r>
              <a:rPr lang="it-IT" i="1" dirty="0"/>
              <a:t>Le «disfatte» di Caporetto Soldati, civili, territori 1917-1919</a:t>
            </a:r>
            <a:r>
              <a:rPr lang="it-IT" dirty="0"/>
              <a:t>, Trieste, EUT, 2019, pp. 113-131. </a:t>
            </a:r>
            <a:endParaRPr lang="it-IT" dirty="0">
              <a:effectLst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8FF5CD-36A6-B244-9E78-D20C4C75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5093043" cy="365125"/>
          </a:xfrm>
        </p:spPr>
        <p:txBody>
          <a:bodyPr/>
          <a:lstStyle/>
          <a:p>
            <a:r>
              <a:rPr lang="it-IT" dirty="0"/>
              <a:t>sergio zilli - geografia storica 2019-2020. - la costruzione del </a:t>
            </a:r>
            <a:r>
              <a:rPr lang="it-IT" dirty="0" err="1"/>
              <a:t>friuli</a:t>
            </a:r>
            <a:r>
              <a:rPr lang="it-IT" dirty="0"/>
              <a:t> </a:t>
            </a:r>
            <a:r>
              <a:rPr lang="it-IT" dirty="0" err="1"/>
              <a:t>venezia</a:t>
            </a:r>
            <a:r>
              <a:rPr lang="it-IT" dirty="0"/>
              <a:t> giulia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2630315-A8B6-4045-9955-7D93A8992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253-B070-6D42-8F3E-055EDC1FA18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633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539</Words>
  <Application>Microsoft Macintosh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Geografia storica  2019-2020 066LM </vt:lpstr>
      <vt:lpstr>La costruzione del  Friuli Venezia Giulia </vt:lpstr>
      <vt:lpstr>La costruzione del Friuli Venezia Giulia</vt:lpstr>
      <vt:lpstr>La costruzione del Friuli Venezia Giulia</vt:lpstr>
      <vt:lpstr>La costruzione del Friuli Venezia Giulia</vt:lpstr>
      <vt:lpstr>La costruzione del Friuli Venezia Giulia</vt:lpstr>
      <vt:lpstr>La costruzione del Friuli Venezia Giulia</vt:lpstr>
      <vt:lpstr>La costruzione del Friuli Venezia Giulia</vt:lpstr>
      <vt:lpstr>La costruzione del Friuli Venezia Giulia</vt:lpstr>
      <vt:lpstr>La costruzione del Friuli Venezia Giulia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storica  2019-2020 066LM </dc:title>
  <dc:creator>sergio zilli</dc:creator>
  <cp:lastModifiedBy>sergio zilli</cp:lastModifiedBy>
  <cp:revision>2</cp:revision>
  <dcterms:created xsi:type="dcterms:W3CDTF">2019-10-03T08:08:37Z</dcterms:created>
  <dcterms:modified xsi:type="dcterms:W3CDTF">2019-10-03T08:24:33Z</dcterms:modified>
</cp:coreProperties>
</file>