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7"/>
          <p:cNvPicPr/>
          <p:nvPr/>
        </p:nvPicPr>
        <p:blipFill>
          <a:blip r:embed="rId15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1523880" y="1122480"/>
            <a:ext cx="9142560" cy="2386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60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OLTRE LE NUVOLE DI PUNTI E LA REALTA’ VIRTUALE</a:t>
            </a:r>
            <a:endParaRPr lang="it-IT" sz="6000" b="0" strike="noStrike" spc="-1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1523880" y="3602160"/>
            <a:ext cx="9142560" cy="165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it-IT" sz="2400" b="1" strike="noStrike" spc="-1">
                <a:solidFill>
                  <a:srgbClr val="000000"/>
                </a:solidFill>
                <a:latin typeface="Calibri"/>
                <a:ea typeface="DejaVu Sans"/>
              </a:rPr>
              <a:t>METODI E TECNOLOGIE INNOVATIVE PER LA TUTELA E LA PROMOZIONE DEL PATRIMONIO CULTURALE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117" name="CustomShape 3"/>
          <p:cNvSpPr/>
          <p:nvPr/>
        </p:nvSpPr>
        <p:spPr>
          <a:xfrm>
            <a:off x="7122240" y="5257800"/>
            <a:ext cx="4032000" cy="106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r">
              <a:lnSpc>
                <a:spcPct val="120000"/>
              </a:lnSpc>
              <a:spcBef>
                <a:spcPts val="1001"/>
              </a:spcBef>
            </a:pPr>
            <a:r>
              <a:rPr lang="it-IT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Erminio Paolo Canevese (CEO) - Virtualgeo s.r.l</a:t>
            </a:r>
            <a:endParaRPr lang="it-IT" sz="1200" b="0" strike="noStrike" spc="-1">
              <a:latin typeface="Arial"/>
            </a:endParaRPr>
          </a:p>
          <a:p>
            <a:pPr algn="r">
              <a:lnSpc>
                <a:spcPct val="120000"/>
              </a:lnSpc>
              <a:spcBef>
                <a:spcPts val="1001"/>
              </a:spcBef>
            </a:pPr>
            <a:r>
              <a:rPr lang="it-IT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Tiziano De Gottardo (R&amp;D) - Virtualgeo s.r.l</a:t>
            </a:r>
            <a:endParaRPr lang="it-IT" sz="1200" b="0" strike="noStrike" spc="-1">
              <a:latin typeface="Arial"/>
            </a:endParaRPr>
          </a:p>
          <a:p>
            <a:pPr algn="r">
              <a:lnSpc>
                <a:spcPct val="120000"/>
              </a:lnSpc>
              <a:spcBef>
                <a:spcPts val="1001"/>
              </a:spcBef>
            </a:pPr>
            <a:r>
              <a:rPr lang="it-IT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Ilder Bertani - Academy Virtualgeo s.r.l.</a:t>
            </a:r>
            <a:endParaRPr lang="it-IT" sz="1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ustomShape 1"/>
          <p:cNvSpPr/>
          <p:nvPr/>
        </p:nvSpPr>
        <p:spPr>
          <a:xfrm>
            <a:off x="942840" y="11556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ADVANCED 3D – SCENARI D’IMPIEGO</a:t>
            </a:r>
            <a:endParaRPr lang="it-IT" sz="4400" b="0" strike="noStrike" spc="-1">
              <a:latin typeface="Arial"/>
            </a:endParaRPr>
          </a:p>
        </p:txBody>
      </p:sp>
      <p:pic>
        <p:nvPicPr>
          <p:cNvPr id="204" name="Immagine 5"/>
          <p:cNvPicPr/>
          <p:nvPr/>
        </p:nvPicPr>
        <p:blipFill>
          <a:blip r:embed="rId2"/>
          <a:stretch/>
        </p:blipFill>
        <p:spPr>
          <a:xfrm>
            <a:off x="8283240" y="1614960"/>
            <a:ext cx="3912840" cy="3017520"/>
          </a:xfrm>
          <a:prstGeom prst="rect">
            <a:avLst/>
          </a:prstGeom>
          <a:ln>
            <a:noFill/>
          </a:ln>
        </p:spPr>
      </p:pic>
      <p:sp>
        <p:nvSpPr>
          <p:cNvPr id="205" name="CustomShape 2"/>
          <p:cNvSpPr/>
          <p:nvPr/>
        </p:nvSpPr>
        <p:spPr>
          <a:xfrm>
            <a:off x="1097280" y="4634280"/>
            <a:ext cx="10541520" cy="150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</a:pPr>
            <a:r>
              <a:rPr lang="it-IT" sz="2400" b="1" strike="noStrike" spc="-1">
                <a:solidFill>
                  <a:srgbClr val="44546A"/>
                </a:solidFill>
                <a:latin typeface="Calibri"/>
                <a:ea typeface="DejaVu Sans"/>
              </a:rPr>
              <a:t>Nuovi orizzonti e prospettive</a:t>
            </a:r>
            <a:r>
              <a:rPr lang="it-IT" sz="2000" b="1" strike="noStrike" spc="-1">
                <a:solidFill>
                  <a:srgbClr val="404040"/>
                </a:solidFill>
                <a:latin typeface="Calibri"/>
                <a:ea typeface="DejaVu Sans"/>
              </a:rPr>
              <a:t>: </a:t>
            </a: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Il modello 3D informativo richiederà </a:t>
            </a:r>
            <a:r>
              <a:rPr lang="it-IT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nuove generazioni di esperti </a:t>
            </a: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nel campo del patrimonio culturale e della promozione. Gli architetti, gli archeologi, gli ingegneri, ecc., potranno produrre autonomamente modelli 3D e arricchirli con conoscenze e contenuti che i tradizionali rilevatori non possiedono</a:t>
            </a:r>
            <a:r>
              <a:rPr lang="it-IT" sz="2000" b="0" strike="noStrike" spc="-1">
                <a:solidFill>
                  <a:srgbClr val="404040"/>
                </a:solidFill>
                <a:latin typeface="Calibri"/>
                <a:ea typeface="DejaVu Sans"/>
              </a:rPr>
              <a:t> 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206" name="Immagine 7"/>
          <p:cNvPicPr/>
          <p:nvPr/>
        </p:nvPicPr>
        <p:blipFill>
          <a:blip r:embed="rId3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  <p:sp>
        <p:nvSpPr>
          <p:cNvPr id="207" name="CustomShape 3"/>
          <p:cNvSpPr/>
          <p:nvPr/>
        </p:nvSpPr>
        <p:spPr>
          <a:xfrm>
            <a:off x="1070640" y="2592360"/>
            <a:ext cx="7211880" cy="160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55000"/>
          </a:bodyPr>
          <a:lstStyle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44546A"/>
              </a:buClr>
              <a:buFont typeface="Arial"/>
              <a:buChar char="•"/>
            </a:pPr>
            <a:r>
              <a:rPr lang="it-IT" sz="2800" b="1" strike="noStrike" spc="-1">
                <a:solidFill>
                  <a:srgbClr val="44546A"/>
                </a:solidFill>
                <a:latin typeface="Calibri"/>
                <a:ea typeface="DejaVu Sans"/>
              </a:rPr>
              <a:t>Modelli 3D Informativi</a:t>
            </a:r>
            <a:r>
              <a:rPr lang="it-IT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 modelli 3D possono essere arricchiti con ulteriori </a:t>
            </a:r>
            <a:r>
              <a:rPr lang="it-IT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informazioni tecniche, scientifiche o cronologiche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(anche geolocalizzate con punti di interesse), al fine di renderli informativi e multimediali per supportare le attività di progettazione, la futura manutenzione e l’intrattenimento</a:t>
            </a:r>
            <a:endParaRPr lang="it-IT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957600" y="320760"/>
            <a:ext cx="9904680" cy="82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ADVANCED 3D – FRUIZIONE DEI MODELLI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1329120" y="1858680"/>
            <a:ext cx="4070880" cy="68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it-IT" sz="2400" b="1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OPERATORI NEL SETTORE DEI BENI CULTURALI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10" name="CustomShape 3"/>
          <p:cNvSpPr/>
          <p:nvPr/>
        </p:nvSpPr>
        <p:spPr>
          <a:xfrm>
            <a:off x="6234480" y="1858680"/>
            <a:ext cx="3727080" cy="68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it-IT" sz="2400" b="1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ISTITUTI CULTURALI E PUBBLICO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11" name="officeArt object"/>
          <p:cNvPicPr/>
          <p:nvPr/>
        </p:nvPicPr>
        <p:blipFill>
          <a:blip r:embed="rId2"/>
          <a:stretch/>
        </p:blipFill>
        <p:spPr>
          <a:xfrm>
            <a:off x="2183400" y="3974400"/>
            <a:ext cx="2382840" cy="2263680"/>
          </a:xfrm>
          <a:prstGeom prst="rect">
            <a:avLst/>
          </a:prstGeom>
          <a:ln w="12600">
            <a:noFill/>
          </a:ln>
        </p:spPr>
      </p:pic>
      <p:pic>
        <p:nvPicPr>
          <p:cNvPr id="212" name="Immagine 6"/>
          <p:cNvPicPr/>
          <p:nvPr/>
        </p:nvPicPr>
        <p:blipFill>
          <a:blip r:embed="rId3"/>
          <a:stretch/>
        </p:blipFill>
        <p:spPr>
          <a:xfrm>
            <a:off x="6074280" y="3974400"/>
            <a:ext cx="4033800" cy="2263680"/>
          </a:xfrm>
          <a:prstGeom prst="rect">
            <a:avLst/>
          </a:prstGeom>
          <a:ln>
            <a:noFill/>
          </a:ln>
        </p:spPr>
      </p:pic>
      <p:pic>
        <p:nvPicPr>
          <p:cNvPr id="213" name="Immagine 8"/>
          <p:cNvPicPr/>
          <p:nvPr/>
        </p:nvPicPr>
        <p:blipFill>
          <a:blip r:embed="rId4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  <p:sp>
        <p:nvSpPr>
          <p:cNvPr id="214" name="CustomShape 4"/>
          <p:cNvSpPr/>
          <p:nvPr/>
        </p:nvSpPr>
        <p:spPr>
          <a:xfrm>
            <a:off x="1332360" y="2544480"/>
            <a:ext cx="4086360" cy="136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840" indent="-28476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it-IT" sz="1400" b="0" strike="noStrike" spc="-1">
                <a:solidFill>
                  <a:srgbClr val="404040"/>
                </a:solidFill>
                <a:latin typeface="Calibri"/>
                <a:ea typeface="DejaVu Sans"/>
              </a:rPr>
              <a:t>Esperti, studenti di istituiti culturali, professionisti e imprese </a:t>
            </a:r>
            <a:endParaRPr lang="it-IT" sz="1400" b="0" strike="noStrike" spc="-1">
              <a:latin typeface="Arial"/>
            </a:endParaRPr>
          </a:p>
          <a:p>
            <a:pPr marL="285840" indent="-284760">
              <a:lnSpc>
                <a:spcPct val="90000"/>
              </a:lnSpc>
              <a:spcBef>
                <a:spcPts val="1001"/>
              </a:spcBef>
              <a:buClr>
                <a:srgbClr val="404040"/>
              </a:buClr>
              <a:buFont typeface="Arial"/>
              <a:buChar char="•"/>
            </a:pPr>
            <a:r>
              <a:rPr lang="it-IT" sz="1400" b="0" strike="noStrike" spc="-1">
                <a:solidFill>
                  <a:srgbClr val="404040"/>
                </a:solidFill>
                <a:latin typeface="Calibri"/>
                <a:ea typeface="DejaVu Sans"/>
              </a:rPr>
              <a:t>La tecnologia può essere migliorata e arricchita con il contributo umanistico di questo tipo di professionisti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215" name="CustomShape 5"/>
          <p:cNvSpPr/>
          <p:nvPr/>
        </p:nvSpPr>
        <p:spPr>
          <a:xfrm>
            <a:off x="6221160" y="2544840"/>
            <a:ext cx="3741120" cy="148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85840" indent="-284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Il pubblico culturale (educatori, turisti, appassionati) può usufruire di rappresentazioni 3D rigorose, semantiche e multimediali</a:t>
            </a:r>
            <a:endParaRPr lang="it-IT" sz="1400" b="0" strike="noStrike" spc="-1">
              <a:latin typeface="Arial"/>
            </a:endParaRPr>
          </a:p>
          <a:p>
            <a:pPr marL="285840" indent="-284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ECH - Edutainment for Cultural Heritage</a:t>
            </a:r>
            <a:r>
              <a:rPr lang="it-IT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piattaforma che è già stata testata in varie mostre</a:t>
            </a:r>
            <a:endParaRPr lang="it-IT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950760" y="597960"/>
            <a:ext cx="9904680" cy="115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51000"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3D PER I BENI CULTURALI – GLI APPROCCI</a:t>
            </a:r>
            <a:br/>
            <a:r>
              <a:rPr lang="it-IT" sz="31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Come approcciare la modellazione e la gestione dei beni culturali?</a:t>
            </a:r>
            <a:br/>
            <a:endParaRPr lang="it-IT" sz="3100" b="0" strike="noStrike" spc="-1"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1935720" y="2610000"/>
            <a:ext cx="178596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it-IT" sz="2400" b="1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BIM / HBIM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5808240" y="2608200"/>
            <a:ext cx="209988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it-IT" sz="2400" b="1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Advanced 3d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19" name="CustomShape 4"/>
          <p:cNvSpPr/>
          <p:nvPr/>
        </p:nvSpPr>
        <p:spPr>
          <a:xfrm>
            <a:off x="8524800" y="2144160"/>
            <a:ext cx="265284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it-IT" sz="2400" b="1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APPROCCIO MISTO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220" name="Immagine 7"/>
          <p:cNvPicPr/>
          <p:nvPr/>
        </p:nvPicPr>
        <p:blipFill>
          <a:blip r:embed="rId2"/>
          <a:stretch/>
        </p:blipFill>
        <p:spPr>
          <a:xfrm>
            <a:off x="-329040" y="2071800"/>
            <a:ext cx="3335040" cy="3335040"/>
          </a:xfrm>
          <a:prstGeom prst="rect">
            <a:avLst/>
          </a:prstGeom>
          <a:ln>
            <a:noFill/>
          </a:ln>
        </p:spPr>
      </p:pic>
      <p:pic>
        <p:nvPicPr>
          <p:cNvPr id="221" name="Immagine 8"/>
          <p:cNvPicPr/>
          <p:nvPr/>
        </p:nvPicPr>
        <p:blipFill>
          <a:blip r:embed="rId3"/>
          <a:stretch/>
        </p:blipFill>
        <p:spPr>
          <a:xfrm>
            <a:off x="3594960" y="2144160"/>
            <a:ext cx="3262320" cy="3262320"/>
          </a:xfrm>
          <a:prstGeom prst="rect">
            <a:avLst/>
          </a:prstGeom>
          <a:ln>
            <a:noFill/>
          </a:ln>
        </p:spPr>
      </p:pic>
      <p:pic>
        <p:nvPicPr>
          <p:cNvPr id="222" name="Immagine 12"/>
          <p:cNvPicPr/>
          <p:nvPr/>
        </p:nvPicPr>
        <p:blipFill>
          <a:blip r:embed="rId4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  <p:sp>
        <p:nvSpPr>
          <p:cNvPr id="223" name="CustomShape 5"/>
          <p:cNvSpPr/>
          <p:nvPr/>
        </p:nvSpPr>
        <p:spPr>
          <a:xfrm>
            <a:off x="1994760" y="3138120"/>
            <a:ext cx="2203920" cy="165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it-IT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Adeguato se si necessita di un modello schematico 3D e si può intervenire senza conoscere la morfologia dell'oggetto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224" name="CustomShape 6"/>
          <p:cNvSpPr/>
          <p:nvPr/>
        </p:nvSpPr>
        <p:spPr>
          <a:xfrm>
            <a:off x="5865840" y="3138120"/>
            <a:ext cx="2125440" cy="2189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it-IT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Necessario se si desidera eseguire operazioni di metrologia e monitoraggio geometrico: come il BIM è sememantico, ma consente anche di rappresentare il modello con un alto livello di dettaglio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225" name="CustomShape 7"/>
          <p:cNvSpPr/>
          <p:nvPr/>
        </p:nvSpPr>
        <p:spPr>
          <a:xfrm>
            <a:off x="8656200" y="2608200"/>
            <a:ext cx="2791080" cy="315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it-IT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la capacità di connettere il modello 3D a un database di informazioni può essere utilizzato per integrare ed arricchire le rappresentazioni HBIM esistenti con i modelli Advanced 3D delle parti più importanti che possono essere oggetto di studio (vale a dire aree affrescate da ripristinare, studio di problemi strutturali, ecc.) rendendo queste due tecnologie </a:t>
            </a:r>
            <a:r>
              <a:rPr lang="it-IT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complementari e non necessariamente in conflitto</a:t>
            </a:r>
            <a:endParaRPr lang="it-IT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>
            <a:off x="950760" y="597960"/>
            <a:ext cx="9904680" cy="115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CORSO – PORTO FLUVIALE DI AQUILEIA</a:t>
            </a:r>
            <a:endParaRPr lang="it-IT" sz="4400" b="0" strike="noStrike" spc="-1">
              <a:latin typeface="Arial"/>
            </a:endParaRPr>
          </a:p>
        </p:txBody>
      </p:sp>
      <p:pic>
        <p:nvPicPr>
          <p:cNvPr id="227" name="Immagine 23"/>
          <p:cNvPicPr/>
          <p:nvPr/>
        </p:nvPicPr>
        <p:blipFill>
          <a:blip r:embed="rId2"/>
          <a:stretch/>
        </p:blipFill>
        <p:spPr>
          <a:xfrm>
            <a:off x="950760" y="1750680"/>
            <a:ext cx="8447760" cy="4526640"/>
          </a:xfrm>
          <a:prstGeom prst="rect">
            <a:avLst/>
          </a:prstGeom>
          <a:ln>
            <a:noFill/>
          </a:ln>
        </p:spPr>
      </p:pic>
      <p:sp>
        <p:nvSpPr>
          <p:cNvPr id="228" name="CustomShape 2"/>
          <p:cNvSpPr/>
          <p:nvPr/>
        </p:nvSpPr>
        <p:spPr>
          <a:xfrm>
            <a:off x="4223880" y="4255560"/>
            <a:ext cx="5878800" cy="1552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Area rilevata: 2,2 Ettari (</a:t>
            </a: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22.358 m²</a:t>
            </a:r>
            <a:r>
              <a:rPr lang="it-IT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Area strutture murarie: 2.677 m²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Numero Poligoni: 3 Milioni (</a:t>
            </a: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97% strutture murarie</a:t>
            </a:r>
            <a:r>
              <a:rPr lang="it-IT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Numero Layer: 66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229" name="CustomShape 3"/>
          <p:cNvSpPr/>
          <p:nvPr/>
        </p:nvSpPr>
        <p:spPr>
          <a:xfrm>
            <a:off x="1136520" y="2230200"/>
            <a:ext cx="1577520" cy="363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EasyCUBE PRO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230" name="Immagine 5"/>
          <p:cNvPicPr/>
          <p:nvPr/>
        </p:nvPicPr>
        <p:blipFill>
          <a:blip r:embed="rId3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986040" y="516240"/>
            <a:ext cx="9904680" cy="115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CORSO – PORTO FLUVIALE DI AQUILEIA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232" name="CustomShape 2"/>
          <p:cNvSpPr/>
          <p:nvPr/>
        </p:nvSpPr>
        <p:spPr>
          <a:xfrm>
            <a:off x="3078360" y="1721160"/>
            <a:ext cx="6001920" cy="43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it-IT" sz="2000" b="1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DIFFERENTI LIVELLI DI DETTAGLIO 3D (LIM e PDM)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233" name="CustomShape 3"/>
          <p:cNvSpPr/>
          <p:nvPr/>
        </p:nvSpPr>
        <p:spPr>
          <a:xfrm>
            <a:off x="4710240" y="2087280"/>
            <a:ext cx="27378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Drone / Laser Scanner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234" name="Immagine 3"/>
          <p:cNvPicPr/>
          <p:nvPr/>
        </p:nvPicPr>
        <p:blipFill>
          <a:blip r:embed="rId2"/>
          <a:stretch/>
        </p:blipFill>
        <p:spPr>
          <a:xfrm>
            <a:off x="2217600" y="2690280"/>
            <a:ext cx="3419640" cy="3419640"/>
          </a:xfrm>
          <a:prstGeom prst="rect">
            <a:avLst/>
          </a:prstGeom>
          <a:ln>
            <a:noFill/>
          </a:ln>
        </p:spPr>
      </p:pic>
      <p:sp>
        <p:nvSpPr>
          <p:cNvPr id="235" name="CustomShape 4"/>
          <p:cNvSpPr/>
          <p:nvPr/>
        </p:nvSpPr>
        <p:spPr>
          <a:xfrm>
            <a:off x="2462400" y="2833560"/>
            <a:ext cx="791280" cy="363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Drone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36" name="CustomShape 5"/>
          <p:cNvSpPr/>
          <p:nvPr/>
        </p:nvSpPr>
        <p:spPr>
          <a:xfrm>
            <a:off x="4035600" y="3449520"/>
            <a:ext cx="1473120" cy="363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Laser Scanner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237" name="Immagine 4"/>
          <p:cNvPicPr/>
          <p:nvPr/>
        </p:nvPicPr>
        <p:blipFill>
          <a:blip r:embed="rId3"/>
          <a:stretch/>
        </p:blipFill>
        <p:spPr>
          <a:xfrm>
            <a:off x="6178320" y="2688480"/>
            <a:ext cx="3421440" cy="3421440"/>
          </a:xfrm>
          <a:prstGeom prst="rect">
            <a:avLst/>
          </a:prstGeom>
          <a:ln>
            <a:noFill/>
          </a:ln>
        </p:spPr>
      </p:pic>
      <p:sp>
        <p:nvSpPr>
          <p:cNvPr id="238" name="CustomShape 6"/>
          <p:cNvSpPr/>
          <p:nvPr/>
        </p:nvSpPr>
        <p:spPr>
          <a:xfrm>
            <a:off x="6498000" y="2833560"/>
            <a:ext cx="791280" cy="363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Drone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39" name="CustomShape 7"/>
          <p:cNvSpPr/>
          <p:nvPr/>
        </p:nvSpPr>
        <p:spPr>
          <a:xfrm>
            <a:off x="7949520" y="3449520"/>
            <a:ext cx="1473120" cy="363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Laser Scanner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40" name="CustomShape 8"/>
          <p:cNvSpPr/>
          <p:nvPr/>
        </p:nvSpPr>
        <p:spPr>
          <a:xfrm>
            <a:off x="2217600" y="5742000"/>
            <a:ext cx="3419640" cy="363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LIM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241" name="CustomShape 9"/>
          <p:cNvSpPr/>
          <p:nvPr/>
        </p:nvSpPr>
        <p:spPr>
          <a:xfrm>
            <a:off x="6178320" y="5742000"/>
            <a:ext cx="3419640" cy="363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PDM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242" name="Immagine 15"/>
          <p:cNvPicPr/>
          <p:nvPr/>
        </p:nvPicPr>
        <p:blipFill>
          <a:blip r:embed="rId4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1106280" y="570600"/>
            <a:ext cx="9904680" cy="115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CORSO – ESEMPIO DI SEGMENTAZIONE 1</a:t>
            </a:r>
            <a:endParaRPr lang="it-IT" sz="4400" b="0" strike="noStrike" spc="-1">
              <a:latin typeface="Arial"/>
            </a:endParaRPr>
          </a:p>
        </p:txBody>
      </p:sp>
      <p:pic>
        <p:nvPicPr>
          <p:cNvPr id="244" name="Immagine 3"/>
          <p:cNvPicPr/>
          <p:nvPr/>
        </p:nvPicPr>
        <p:blipFill>
          <a:blip r:embed="rId2"/>
          <a:stretch/>
        </p:blipFill>
        <p:spPr>
          <a:xfrm>
            <a:off x="1408320" y="1475640"/>
            <a:ext cx="8539200" cy="4802760"/>
          </a:xfrm>
          <a:prstGeom prst="rect">
            <a:avLst/>
          </a:prstGeom>
          <a:ln>
            <a:noFill/>
          </a:ln>
        </p:spPr>
      </p:pic>
      <p:sp>
        <p:nvSpPr>
          <p:cNvPr id="245" name="CustomShape 2"/>
          <p:cNvSpPr/>
          <p:nvPr/>
        </p:nvSpPr>
        <p:spPr>
          <a:xfrm>
            <a:off x="5589720" y="2305080"/>
            <a:ext cx="1778760" cy="6382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Libreria: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Categorie/Codici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246" name="Immagine 4"/>
          <p:cNvPicPr/>
          <p:nvPr/>
        </p:nvPicPr>
        <p:blipFill>
          <a:blip r:embed="rId3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1106280" y="570600"/>
            <a:ext cx="9904680" cy="115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CORSO – ESEMPIO DI SEGMENTAZIONE 2</a:t>
            </a:r>
            <a:endParaRPr lang="it-IT" sz="4400" b="0" strike="noStrike" spc="-1">
              <a:latin typeface="Arial"/>
            </a:endParaRPr>
          </a:p>
        </p:txBody>
      </p:sp>
      <p:pic>
        <p:nvPicPr>
          <p:cNvPr id="248" name="Immagine 2"/>
          <p:cNvPicPr/>
          <p:nvPr/>
        </p:nvPicPr>
        <p:blipFill>
          <a:blip r:embed="rId2"/>
          <a:stretch/>
        </p:blipFill>
        <p:spPr>
          <a:xfrm>
            <a:off x="1417320" y="1381320"/>
            <a:ext cx="8658000" cy="4869360"/>
          </a:xfrm>
          <a:prstGeom prst="rect">
            <a:avLst/>
          </a:prstGeom>
          <a:ln>
            <a:noFill/>
          </a:ln>
        </p:spPr>
      </p:pic>
      <p:sp>
        <p:nvSpPr>
          <p:cNvPr id="249" name="CustomShape 2"/>
          <p:cNvSpPr/>
          <p:nvPr/>
        </p:nvSpPr>
        <p:spPr>
          <a:xfrm>
            <a:off x="6376320" y="4194360"/>
            <a:ext cx="1650960" cy="3639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Segmentazione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250" name="Immagine 5"/>
          <p:cNvPicPr/>
          <p:nvPr/>
        </p:nvPicPr>
        <p:blipFill>
          <a:blip r:embed="rId3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1221480" y="1680120"/>
            <a:ext cx="9856800" cy="156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it-IT" sz="3100" b="1" strike="noStrike" spc="-1">
                <a:solidFill>
                  <a:srgbClr val="44546A"/>
                </a:solidFill>
                <a:latin typeface="Calibri"/>
                <a:ea typeface="DejaVu Sans"/>
              </a:rPr>
              <a:t>Per approfondimenti sulle tecnologie:</a:t>
            </a:r>
            <a:br/>
            <a:br/>
            <a:br/>
            <a:r>
              <a:rPr lang="it-IT" sz="3300" b="1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www.geomaticscube.com</a:t>
            </a:r>
            <a:endParaRPr lang="it-IT" sz="3300" b="0" strike="noStrike" spc="-1">
              <a:latin typeface="Arial"/>
            </a:endParaRPr>
          </a:p>
        </p:txBody>
      </p:sp>
      <p:pic>
        <p:nvPicPr>
          <p:cNvPr id="252" name="Immagine 6"/>
          <p:cNvPicPr/>
          <p:nvPr/>
        </p:nvPicPr>
        <p:blipFill>
          <a:blip r:embed="rId2"/>
          <a:stretch/>
        </p:blipFill>
        <p:spPr>
          <a:xfrm>
            <a:off x="5335200" y="3802680"/>
            <a:ext cx="1629720" cy="1629720"/>
          </a:xfrm>
          <a:prstGeom prst="rect">
            <a:avLst/>
          </a:prstGeom>
          <a:ln>
            <a:noFill/>
          </a:ln>
        </p:spPr>
      </p:pic>
      <p:pic>
        <p:nvPicPr>
          <p:cNvPr id="253" name="Immagine 3"/>
          <p:cNvPicPr/>
          <p:nvPr/>
        </p:nvPicPr>
        <p:blipFill>
          <a:blip r:embed="rId3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990720" y="14616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L’AZIENDA - VIRTUAL</a:t>
            </a:r>
            <a:r>
              <a:rPr lang="it-IT" sz="4400" b="1" strike="noStrike" spc="-1">
                <a:solidFill>
                  <a:srgbClr val="00B050"/>
                </a:solidFill>
                <a:latin typeface="Calibri Light"/>
                <a:ea typeface="DejaVu Sans"/>
              </a:rPr>
              <a:t>GEO</a:t>
            </a: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 SRL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1097280" y="1845720"/>
            <a:ext cx="10056960" cy="29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Ha </a:t>
            </a:r>
            <a:r>
              <a:rPr lang="it-IT" sz="2800" b="1" strike="noStrike" spc="-1">
                <a:solidFill>
                  <a:srgbClr val="44546A"/>
                </a:solidFill>
                <a:latin typeface="Calibri"/>
                <a:ea typeface="DejaVu Sans"/>
              </a:rPr>
              <a:t>più di 20 anni 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di esperienza nei settori della Geomatica e della Comunicazione </a:t>
            </a:r>
            <a:endParaRPr lang="it-IT" sz="28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Ha sempre investito nella </a:t>
            </a:r>
            <a:r>
              <a:rPr lang="it-IT" sz="2800" b="1" strike="noStrike" spc="-1">
                <a:solidFill>
                  <a:srgbClr val="44546A"/>
                </a:solidFill>
                <a:latin typeface="Calibri"/>
                <a:ea typeface="DejaVu Sans"/>
              </a:rPr>
              <a:t>ricerca e nello sviluppo di nuovi metodi operativi e tecnologie 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con lo scopo di raggiungere un livello di eccellenza nei servizi di rilievo -&gt; </a:t>
            </a:r>
            <a:r>
              <a:rPr lang="it-IT" sz="2800" b="1" strike="noStrike" spc="-1">
                <a:solidFill>
                  <a:srgbClr val="44546A"/>
                </a:solidFill>
                <a:latin typeface="Calibri"/>
                <a:ea typeface="DejaVu Sans"/>
              </a:rPr>
              <a:t>Advanced 3D 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(fedele al reale, fotogrammetrico, informativo)</a:t>
            </a:r>
            <a:endParaRPr lang="it-IT" sz="2800" b="0" strike="noStrike" spc="-1">
              <a:latin typeface="Arial"/>
            </a:endParaRPr>
          </a:p>
        </p:txBody>
      </p:sp>
      <p:pic>
        <p:nvPicPr>
          <p:cNvPr id="120" name="Immagine 3"/>
          <p:cNvPicPr/>
          <p:nvPr/>
        </p:nvPicPr>
        <p:blipFill>
          <a:blip r:embed="rId2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914400" y="32688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IL CONCETTO DI ADVANCED 3D</a:t>
            </a:r>
            <a:br/>
            <a:r>
              <a:rPr lang="it-IT" sz="31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Il BIM  del patrimonio storico, archeologico e architettonico</a:t>
            </a:r>
            <a:endParaRPr lang="it-IT" sz="3100" b="0" strike="noStrike" spc="-1"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838080" y="1825560"/>
            <a:ext cx="10514160" cy="434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Assunzione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la conoscenza morfometrica e fotogrammetrica, combinata con la ricerca storica, sono requisiti indispensabili per la protezione e il recupero di beni storici, architettonici e culturali </a:t>
            </a:r>
            <a:endParaRPr lang="it-IT" sz="28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BIM - Building Information Modelling, non è pienamente adeguata a causa della sua rappresentazione semplificata dei modelli tridimensionali (modellazione solida)</a:t>
            </a:r>
            <a:endParaRPr lang="it-IT" sz="2800" b="0" strike="noStrike" spc="-1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Le attività di ricerca applicata di Virtualgeo, in linea con le direttive della Commissione Europea 2013 del progetto Reflective 7 - Horizon 2020, hanno dato vita al </a:t>
            </a:r>
            <a:r>
              <a:rPr lang="it-IT" sz="2800" b="1" strike="noStrike" spc="-1">
                <a:solidFill>
                  <a:srgbClr val="44546A"/>
                </a:solidFill>
                <a:latin typeface="Calibri"/>
                <a:ea typeface="DejaVu Sans"/>
              </a:rPr>
              <a:t>GeomaticsCube Ecosystem 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(tecnologie per la </a:t>
            </a:r>
            <a:r>
              <a:rPr lang="it-IT" sz="2800" b="1" strike="noStrike" spc="-1">
                <a:solidFill>
                  <a:srgbClr val="44546A"/>
                </a:solidFill>
                <a:latin typeface="Calibri"/>
                <a:ea typeface="DejaVu Sans"/>
              </a:rPr>
              <a:t>produzione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l'</a:t>
            </a:r>
            <a:r>
              <a:rPr lang="it-IT" sz="2800" b="1" strike="noStrike" spc="-1">
                <a:solidFill>
                  <a:srgbClr val="44546A"/>
                </a:solidFill>
                <a:latin typeface="Calibri"/>
                <a:ea typeface="DejaVu Sans"/>
              </a:rPr>
              <a:t>organizzazione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e l'</a:t>
            </a:r>
            <a:r>
              <a:rPr lang="it-IT" sz="2800" b="1" strike="noStrike" spc="-1">
                <a:solidFill>
                  <a:srgbClr val="44546A"/>
                </a:solidFill>
                <a:latin typeface="Calibri"/>
                <a:ea typeface="DejaVu Sans"/>
              </a:rPr>
              <a:t>utilizzo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dei modelli </a:t>
            </a:r>
            <a:r>
              <a:rPr lang="it-IT" sz="2800" b="1" strike="noStrike" spc="-1">
                <a:solidFill>
                  <a:srgbClr val="44546A"/>
                </a:solidFill>
                <a:latin typeface="Calibri"/>
                <a:ea typeface="DejaVu Sans"/>
              </a:rPr>
              <a:t>Advanced 3D </a:t>
            </a:r>
            <a:r>
              <a:rPr lang="it-IT" sz="2800" b="0" strike="noStrike" spc="-1">
                <a:solidFill>
                  <a:srgbClr val="342A06"/>
                </a:solidFill>
                <a:latin typeface="Calibri"/>
                <a:ea typeface="DejaVu Sans"/>
              </a:rPr>
              <a:t>)</a:t>
            </a:r>
            <a:endParaRPr lang="it-IT" sz="2800" b="0" strike="noStrike" spc="-1">
              <a:latin typeface="Arial"/>
            </a:endParaRPr>
          </a:p>
        </p:txBody>
      </p:sp>
      <p:pic>
        <p:nvPicPr>
          <p:cNvPr id="123" name="Immagine 3"/>
          <p:cNvPicPr/>
          <p:nvPr/>
        </p:nvPicPr>
        <p:blipFill>
          <a:blip r:embed="rId2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901080" y="316440"/>
            <a:ext cx="9904680" cy="13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PRIMO PASSO – AQUISIZIONE DEI DATI</a:t>
            </a:r>
            <a:br/>
            <a:r>
              <a:rPr lang="it-IT" sz="3100" b="0" strike="noStrike" spc="-1">
                <a:solidFill>
                  <a:srgbClr val="000000"/>
                </a:solidFill>
                <a:latin typeface="Calibri Light"/>
                <a:ea typeface="DejaVu Sans"/>
              </a:rPr>
              <a:t>Il rilievo con gli strumenti laser scanner</a:t>
            </a:r>
            <a:endParaRPr lang="it-IT" sz="3100" b="0" strike="noStrike" spc="-1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1141560" y="2435760"/>
            <a:ext cx="3195360" cy="68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it-IT" sz="2400" b="0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TEMPO DI VOLO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4569480" y="2439000"/>
            <a:ext cx="3183120" cy="68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it-IT" sz="2400" b="0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DIFFERENZA DI FASE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7920000" y="2723760"/>
            <a:ext cx="3193560" cy="37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it-IT" sz="2400" b="0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TRIANGOLAZIONE </a:t>
            </a:r>
            <a:endParaRPr lang="it-IT" sz="2400" b="0" strike="noStrike" spc="-1">
              <a:latin typeface="Arial"/>
            </a:endParaRPr>
          </a:p>
        </p:txBody>
      </p:sp>
      <p:grpSp>
        <p:nvGrpSpPr>
          <p:cNvPr id="128" name="Group 5"/>
          <p:cNvGrpSpPr/>
          <p:nvPr/>
        </p:nvGrpSpPr>
        <p:grpSpPr>
          <a:xfrm>
            <a:off x="4608360" y="4443480"/>
            <a:ext cx="2999520" cy="1738440"/>
            <a:chOff x="4608360" y="4443480"/>
            <a:chExt cx="2999520" cy="1738440"/>
          </a:xfrm>
        </p:grpSpPr>
        <p:pic>
          <p:nvPicPr>
            <p:cNvPr id="129" name="Schermata 2017-04-01 alle 15.png"/>
            <p:cNvPicPr/>
            <p:nvPr/>
          </p:nvPicPr>
          <p:blipFill>
            <a:blip r:embed="rId2"/>
            <a:stretch/>
          </p:blipFill>
          <p:spPr>
            <a:xfrm>
              <a:off x="4608360" y="4448880"/>
              <a:ext cx="1373760" cy="151416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0" name="naica 1 A-filtered.jpeg"/>
            <p:cNvPicPr/>
            <p:nvPr/>
          </p:nvPicPr>
          <p:blipFill>
            <a:blip r:embed="rId3"/>
            <a:srcRect l="12609" t="2107" r="17120" b="6824"/>
            <a:stretch/>
          </p:blipFill>
          <p:spPr>
            <a:xfrm>
              <a:off x="6052680" y="4443480"/>
              <a:ext cx="1555200" cy="151920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31" name="CustomShape 6"/>
            <p:cNvSpPr/>
            <p:nvPr/>
          </p:nvSpPr>
          <p:spPr>
            <a:xfrm>
              <a:off x="4608360" y="5996160"/>
              <a:ext cx="2999520" cy="185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2" name="Group 7"/>
          <p:cNvGrpSpPr/>
          <p:nvPr/>
        </p:nvGrpSpPr>
        <p:grpSpPr>
          <a:xfrm>
            <a:off x="1213560" y="4443480"/>
            <a:ext cx="3072240" cy="1738080"/>
            <a:chOff x="1213560" y="4443480"/>
            <a:chExt cx="3072240" cy="1738080"/>
          </a:xfrm>
        </p:grpSpPr>
        <p:pic>
          <p:nvPicPr>
            <p:cNvPr id="133" name="Schermata 2017-04-01 alle 15.png"/>
            <p:cNvPicPr/>
            <p:nvPr/>
          </p:nvPicPr>
          <p:blipFill>
            <a:blip r:embed="rId4"/>
            <a:srcRect l="4250"/>
            <a:stretch/>
          </p:blipFill>
          <p:spPr>
            <a:xfrm>
              <a:off x="2851920" y="4443480"/>
              <a:ext cx="1433880" cy="151560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4" name="Schermata 2017-04-01 alle 15.png"/>
            <p:cNvPicPr/>
            <p:nvPr/>
          </p:nvPicPr>
          <p:blipFill>
            <a:blip r:embed="rId5"/>
            <a:srcRect r="3727"/>
            <a:stretch/>
          </p:blipFill>
          <p:spPr>
            <a:xfrm>
              <a:off x="1213560" y="4443480"/>
              <a:ext cx="1567440" cy="151560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35" name="CustomShape 8"/>
            <p:cNvSpPr/>
            <p:nvPr/>
          </p:nvSpPr>
          <p:spPr>
            <a:xfrm>
              <a:off x="1213560" y="5999040"/>
              <a:ext cx="3031200" cy="182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6" name="Group 9"/>
          <p:cNvGrpSpPr/>
          <p:nvPr/>
        </p:nvGrpSpPr>
        <p:grpSpPr>
          <a:xfrm>
            <a:off x="7916760" y="4443480"/>
            <a:ext cx="3416400" cy="1738440"/>
            <a:chOff x="7916760" y="4443480"/>
            <a:chExt cx="3416400" cy="1738440"/>
          </a:xfrm>
        </p:grpSpPr>
        <p:pic>
          <p:nvPicPr>
            <p:cNvPr id="137" name="Immagine 17"/>
            <p:cNvPicPr/>
            <p:nvPr/>
          </p:nvPicPr>
          <p:blipFill>
            <a:blip r:embed="rId6"/>
            <a:srcRect r="946" b="2225"/>
            <a:stretch/>
          </p:blipFill>
          <p:spPr>
            <a:xfrm>
              <a:off x="7932240" y="4443480"/>
              <a:ext cx="1652400" cy="15418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38" name="Schermata 2017-04-01 alle 14.png"/>
            <p:cNvPicPr/>
            <p:nvPr/>
          </p:nvPicPr>
          <p:blipFill>
            <a:blip r:embed="rId7"/>
            <a:srcRect l="5369" r="5881"/>
            <a:stretch/>
          </p:blipFill>
          <p:spPr>
            <a:xfrm>
              <a:off x="9649080" y="4443480"/>
              <a:ext cx="1684080" cy="15418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139" name="CustomShape 10"/>
            <p:cNvSpPr/>
            <p:nvPr/>
          </p:nvSpPr>
          <p:spPr>
            <a:xfrm>
              <a:off x="7916760" y="5986800"/>
              <a:ext cx="3416040" cy="1951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40" name="Immagine 20"/>
          <p:cNvPicPr/>
          <p:nvPr/>
        </p:nvPicPr>
        <p:blipFill>
          <a:blip r:embed="rId8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  <p:sp>
        <p:nvSpPr>
          <p:cNvPr id="141" name="CustomShape 11"/>
          <p:cNvSpPr/>
          <p:nvPr/>
        </p:nvSpPr>
        <p:spPr>
          <a:xfrm>
            <a:off x="1127880" y="3121560"/>
            <a:ext cx="3207600" cy="128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4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precisione ± 3 mm fino a 20 m - ha una portata di oltre 1 km</a:t>
            </a:r>
            <a:endParaRPr lang="it-IT" sz="1400" b="0" strike="noStrike" spc="-1">
              <a:latin typeface="Arial"/>
            </a:endParaRPr>
          </a:p>
          <a:p>
            <a:pPr marL="285840" indent="-284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consigliato per le indagini a cielo aperto di grandi aree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142" name="CustomShape 12"/>
          <p:cNvSpPr/>
          <p:nvPr/>
        </p:nvSpPr>
        <p:spPr>
          <a:xfrm>
            <a:off x="4559040" y="3125160"/>
            <a:ext cx="3194640" cy="128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4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precisione ± 0.5 mm fino a 20 m - ha una portata di circa 200 m</a:t>
            </a:r>
            <a:endParaRPr lang="it-IT" sz="1400" b="0" strike="noStrike" spc="-1">
              <a:latin typeface="Arial"/>
            </a:endParaRPr>
          </a:p>
          <a:p>
            <a:pPr marL="285840" indent="-284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architettura, archeologia e ambienti ipogei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143" name="CustomShape 13"/>
          <p:cNvSpPr/>
          <p:nvPr/>
        </p:nvSpPr>
        <p:spPr>
          <a:xfrm>
            <a:off x="7988400" y="3121560"/>
            <a:ext cx="3345120" cy="128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4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precisione da 0.05 a 0.1 mm – portata fino a 1 m</a:t>
            </a:r>
            <a:endParaRPr lang="it-IT" sz="1400" b="0" strike="noStrike" spc="-1">
              <a:latin typeface="Arial"/>
            </a:endParaRPr>
          </a:p>
          <a:p>
            <a:pPr marL="285840" indent="-284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statue, capitali, oggetti di design, ecc...</a:t>
            </a:r>
            <a:endParaRPr lang="it-IT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5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3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795680" y="1846440"/>
            <a:ext cx="3195360" cy="42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it-IT" sz="2400" b="0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GEOMETRIA EPIPOLARE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6094440" y="1846440"/>
            <a:ext cx="4983120" cy="42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it-IT" sz="2400" b="0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Project Tango O SIMILARI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46" name="Immagine 14"/>
          <p:cNvPicPr/>
          <p:nvPr/>
        </p:nvPicPr>
        <p:blipFill>
          <a:blip r:embed="rId2"/>
          <a:stretch/>
        </p:blipFill>
        <p:spPr>
          <a:xfrm>
            <a:off x="1134000" y="3230640"/>
            <a:ext cx="4504320" cy="1658160"/>
          </a:xfrm>
          <a:prstGeom prst="rect">
            <a:avLst/>
          </a:prstGeom>
          <a:ln>
            <a:noFill/>
          </a:ln>
        </p:spPr>
      </p:pic>
      <p:grpSp>
        <p:nvGrpSpPr>
          <p:cNvPr id="147" name="Group 3"/>
          <p:cNvGrpSpPr/>
          <p:nvPr/>
        </p:nvGrpSpPr>
        <p:grpSpPr>
          <a:xfrm>
            <a:off x="6631920" y="3231720"/>
            <a:ext cx="3908160" cy="1656720"/>
            <a:chOff x="6631920" y="3231720"/>
            <a:chExt cx="3908160" cy="1656720"/>
          </a:xfrm>
        </p:grpSpPr>
        <p:pic>
          <p:nvPicPr>
            <p:cNvPr id="148" name="Schermata 2017-04-01 alle 15.png"/>
            <p:cNvPicPr/>
            <p:nvPr/>
          </p:nvPicPr>
          <p:blipFill>
            <a:blip r:embed="rId3"/>
            <a:stretch/>
          </p:blipFill>
          <p:spPr>
            <a:xfrm>
              <a:off x="6631920" y="3231720"/>
              <a:ext cx="2079360" cy="1656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149" name="Schermata 2017-04-01 alle 15.png"/>
            <p:cNvPicPr/>
            <p:nvPr/>
          </p:nvPicPr>
          <p:blipFill>
            <a:blip r:embed="rId4"/>
            <a:stretch/>
          </p:blipFill>
          <p:spPr>
            <a:xfrm>
              <a:off x="8751600" y="3231720"/>
              <a:ext cx="1788480" cy="1656720"/>
            </a:xfrm>
            <a:prstGeom prst="rect">
              <a:avLst/>
            </a:prstGeom>
            <a:ln w="12600">
              <a:noFill/>
            </a:ln>
          </p:spPr>
        </p:pic>
      </p:grpSp>
      <p:sp>
        <p:nvSpPr>
          <p:cNvPr id="150" name="CustomShape 4"/>
          <p:cNvSpPr/>
          <p:nvPr/>
        </p:nvSpPr>
        <p:spPr>
          <a:xfrm>
            <a:off x="3293640" y="5301720"/>
            <a:ext cx="560016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Adeguato per BIM</a:t>
            </a:r>
            <a:endParaRPr lang="it-IT" sz="1800" b="0" strike="noStrike" spc="-1">
              <a:latin typeface="Arial"/>
            </a:endParaRPr>
          </a:p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Non è sufficientemente accurato per generare Advanced 3D (alcuni centimetri)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51" name="CustomShape 5"/>
          <p:cNvSpPr/>
          <p:nvPr/>
        </p:nvSpPr>
        <p:spPr>
          <a:xfrm>
            <a:off x="934920" y="186840"/>
            <a:ext cx="9904680" cy="135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it-IT" sz="4400" b="1" strike="noStrike" spc="-52">
                <a:solidFill>
                  <a:srgbClr val="404040"/>
                </a:solidFill>
                <a:latin typeface="Calibri Light"/>
                <a:ea typeface="DejaVu Sans"/>
              </a:rPr>
              <a:t>PRIMO PASSO – AQUISIZIONE DEI DATI</a:t>
            </a:r>
            <a:br/>
            <a:r>
              <a:rPr lang="it-IT" sz="3100" b="0" strike="noStrike" spc="-52">
                <a:solidFill>
                  <a:srgbClr val="404040"/>
                </a:solidFill>
                <a:latin typeface="Calibri Light"/>
                <a:ea typeface="DejaVu Sans"/>
              </a:rPr>
              <a:t>Il rilievo con gli strumenti a basso costo</a:t>
            </a:r>
            <a:endParaRPr lang="it-IT" sz="3100" b="0" strike="noStrike" spc="-1">
              <a:latin typeface="Arial"/>
            </a:endParaRPr>
          </a:p>
        </p:txBody>
      </p:sp>
      <p:pic>
        <p:nvPicPr>
          <p:cNvPr id="152" name="Immagine 11"/>
          <p:cNvPicPr/>
          <p:nvPr/>
        </p:nvPicPr>
        <p:blipFill>
          <a:blip r:embed="rId5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  <p:sp>
        <p:nvSpPr>
          <p:cNvPr id="153" name="CustomShape 6"/>
          <p:cNvSpPr/>
          <p:nvPr/>
        </p:nvSpPr>
        <p:spPr>
          <a:xfrm>
            <a:off x="1795680" y="2268360"/>
            <a:ext cx="3207600" cy="86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285840" indent="-284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 rilievi terrestri o aerei a basso costo, ottenuti da un insieme di fotografie, rendono queste tecnologie </a:t>
            </a:r>
            <a:r>
              <a:rPr lang="it-IT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potenzialmente disponibili a tutti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154" name="CustomShape 7"/>
          <p:cNvSpPr/>
          <p:nvPr/>
        </p:nvSpPr>
        <p:spPr>
          <a:xfrm>
            <a:off x="6792120" y="2268720"/>
            <a:ext cx="3194640" cy="89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47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Mapping ambientale per AR (Augmented Reality) o MR (Mixed Reality) o per creare un modello 3D di un interno di casa</a:t>
            </a:r>
            <a:endParaRPr lang="it-IT" sz="1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40" dur="500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935280" y="312480"/>
            <a:ext cx="10169280" cy="95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8000"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ADVANCED 3D – PROCESSO DI MODELLAZIONE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7146524" y="3868063"/>
            <a:ext cx="3637723" cy="115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424242"/>
                </a:solidFill>
                <a:latin typeface="Century Gothic"/>
                <a:ea typeface="Century Gothic"/>
              </a:rPr>
              <a:t>Poligoni 3D: 		</a:t>
            </a:r>
            <a:r>
              <a:rPr lang="it-IT" sz="1800" b="1" strike="noStrike" spc="-1" dirty="0">
                <a:solidFill>
                  <a:srgbClr val="424242"/>
                </a:solidFill>
                <a:latin typeface="Century Gothic"/>
                <a:ea typeface="Century Gothic"/>
              </a:rPr>
              <a:t>984.073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424242"/>
                </a:solidFill>
                <a:latin typeface="Century Gothic"/>
                <a:ea typeface="Century Gothic"/>
              </a:rPr>
              <a:t>Layers</a:t>
            </a:r>
            <a:r>
              <a:rPr lang="it-IT" sz="1800" b="0" strike="noStrike" spc="-1" dirty="0">
                <a:solidFill>
                  <a:srgbClr val="424242"/>
                </a:solidFill>
                <a:latin typeface="Century Gothic"/>
                <a:ea typeface="Century Gothic"/>
              </a:rPr>
              <a:t>: 			</a:t>
            </a:r>
            <a:r>
              <a:rPr lang="it-IT" sz="1800" b="1" strike="noStrike" spc="-1" dirty="0">
                <a:solidFill>
                  <a:srgbClr val="424242"/>
                </a:solidFill>
                <a:latin typeface="Century Gothic"/>
                <a:ea typeface="Century Gothic"/>
              </a:rPr>
              <a:t>5660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800" b="0" strike="noStrike" spc="-1" dirty="0">
                <a:solidFill>
                  <a:srgbClr val="424242"/>
                </a:solidFill>
                <a:latin typeface="Century Gothic"/>
                <a:ea typeface="Century Gothic"/>
              </a:rPr>
              <a:t>Spazio HD: 		</a:t>
            </a:r>
            <a:r>
              <a:rPr lang="it-IT" sz="1800" b="1" strike="noStrike" spc="-1" dirty="0">
                <a:solidFill>
                  <a:srgbClr val="424242"/>
                </a:solidFill>
                <a:latin typeface="Century Gothic"/>
                <a:ea typeface="Century Gothic"/>
              </a:rPr>
              <a:t>64 MB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7146524" y="1629348"/>
            <a:ext cx="4838330" cy="1107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424242"/>
                </a:solidFill>
                <a:latin typeface="Century Gothic"/>
                <a:ea typeface="Century Gothic"/>
              </a:rPr>
              <a:t>Scansioni: 		</a:t>
            </a:r>
            <a:r>
              <a:rPr lang="it-IT" sz="2000" b="1" strike="noStrike" spc="-1" dirty="0">
                <a:solidFill>
                  <a:srgbClr val="424242"/>
                </a:solidFill>
                <a:latin typeface="Century Gothic"/>
                <a:ea typeface="Century Gothic"/>
              </a:rPr>
              <a:t>1123</a:t>
            </a:r>
            <a:br>
              <a:rPr dirty="0"/>
            </a:br>
            <a:r>
              <a:rPr lang="it-IT" sz="2000" b="0" strike="noStrike" spc="-1" dirty="0">
                <a:solidFill>
                  <a:srgbClr val="424242"/>
                </a:solidFill>
                <a:latin typeface="Century Gothic"/>
                <a:ea typeface="Century Gothic"/>
              </a:rPr>
              <a:t>Punti 3D		</a:t>
            </a:r>
            <a:r>
              <a:rPr lang="it-IT" sz="2000" b="1" strike="noStrike" spc="-1" dirty="0">
                <a:solidFill>
                  <a:srgbClr val="424242"/>
                </a:solidFill>
                <a:latin typeface="Century Gothic"/>
                <a:ea typeface="Century Gothic"/>
              </a:rPr>
              <a:t>∼ 45.700.000.000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424242"/>
                </a:solidFill>
                <a:latin typeface="Century Gothic"/>
                <a:ea typeface="Century Gothic"/>
              </a:rPr>
              <a:t>Spazio HD:		</a:t>
            </a:r>
            <a:r>
              <a:rPr lang="it-IT" sz="2000" b="1" strike="noStrike" spc="-1" dirty="0">
                <a:solidFill>
                  <a:srgbClr val="424242"/>
                </a:solidFill>
                <a:latin typeface="Century Gothic"/>
                <a:ea typeface="Century Gothic"/>
              </a:rPr>
              <a:t>360 GB</a:t>
            </a:r>
            <a:endParaRPr lang="it-IT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424242"/>
                </a:solidFill>
                <a:latin typeface="Century Gothic"/>
                <a:ea typeface="Century Gothic"/>
              </a:rPr>
              <a:t> </a:t>
            </a:r>
            <a:endParaRPr lang="it-IT" sz="1200" b="0" strike="noStrike" spc="-1" dirty="0">
              <a:latin typeface="Arial"/>
            </a:endParaRPr>
          </a:p>
        </p:txBody>
      </p:sp>
      <p:sp>
        <p:nvSpPr>
          <p:cNvPr id="158" name="CustomShape 4"/>
          <p:cNvSpPr/>
          <p:nvPr/>
        </p:nvSpPr>
        <p:spPr>
          <a:xfrm>
            <a:off x="935280" y="1176120"/>
            <a:ext cx="56196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CASTELLO ROSSO DI Tripoli - LIBIA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59" name="Picture 55"/>
          <p:cNvPicPr/>
          <p:nvPr/>
        </p:nvPicPr>
        <p:blipFill>
          <a:blip r:embed="rId2"/>
          <a:stretch/>
        </p:blipFill>
        <p:spPr>
          <a:xfrm rot="480000">
            <a:off x="1143720" y="1637640"/>
            <a:ext cx="6971760" cy="4756680"/>
          </a:xfrm>
          <a:prstGeom prst="rect">
            <a:avLst/>
          </a:prstGeom>
          <a:ln>
            <a:noFill/>
          </a:ln>
          <a:effectLst>
            <a:outerShdw blurRad="38100" dist="316670" dir="2700000" algn="ctr" rotWithShape="0">
              <a:srgbClr val="808080">
                <a:alpha val="27000"/>
              </a:srgbClr>
            </a:outerShdw>
          </a:effectLst>
        </p:spPr>
      </p:pic>
      <p:pic>
        <p:nvPicPr>
          <p:cNvPr id="160" name="Immagine 8"/>
          <p:cNvPicPr/>
          <p:nvPr/>
        </p:nvPicPr>
        <p:blipFill>
          <a:blip r:embed="rId3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967680" y="489240"/>
            <a:ext cx="10809000" cy="65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ADVANCED 3D – PROCESSO DI MODELLAZIONE</a:t>
            </a:r>
            <a:endParaRPr lang="it-IT" sz="4400" b="0" strike="noStrike" spc="-1">
              <a:latin typeface="Arial"/>
            </a:endParaRPr>
          </a:p>
        </p:txBody>
      </p:sp>
      <p:grpSp>
        <p:nvGrpSpPr>
          <p:cNvPr id="162" name="Group 2"/>
          <p:cNvGrpSpPr/>
          <p:nvPr/>
        </p:nvGrpSpPr>
        <p:grpSpPr>
          <a:xfrm>
            <a:off x="1672920" y="3008880"/>
            <a:ext cx="1478520" cy="927000"/>
            <a:chOff x="1672920" y="3008880"/>
            <a:chExt cx="1478520" cy="927000"/>
          </a:xfrm>
        </p:grpSpPr>
        <p:pic>
          <p:nvPicPr>
            <p:cNvPr id="163" name="Picture 5"/>
            <p:cNvPicPr/>
            <p:nvPr/>
          </p:nvPicPr>
          <p:blipFill>
            <a:blip r:embed="rId2"/>
            <a:stretch/>
          </p:blipFill>
          <p:spPr>
            <a:xfrm>
              <a:off x="1672920" y="3008880"/>
              <a:ext cx="1478520" cy="732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4" name="CustomShape 3"/>
            <p:cNvSpPr/>
            <p:nvPr/>
          </p:nvSpPr>
          <p:spPr>
            <a:xfrm>
              <a:off x="1689120" y="3753720"/>
              <a:ext cx="1123560" cy="1821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it-IT" sz="1200" b="0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Scansioni: </a:t>
              </a:r>
              <a:r>
                <a:rPr lang="it-IT" sz="1200" b="1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1123</a:t>
              </a:r>
              <a:r>
                <a:rPr lang="it-IT" sz="1200" b="0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 </a:t>
              </a:r>
              <a:endParaRPr lang="it-IT" sz="1200" b="0" strike="noStrike" spc="-1">
                <a:latin typeface="Arial"/>
              </a:endParaRPr>
            </a:p>
          </p:txBody>
        </p:sp>
      </p:grpSp>
      <p:grpSp>
        <p:nvGrpSpPr>
          <p:cNvPr id="165" name="Group 4"/>
          <p:cNvGrpSpPr/>
          <p:nvPr/>
        </p:nvGrpSpPr>
        <p:grpSpPr>
          <a:xfrm>
            <a:off x="3440880" y="4707000"/>
            <a:ext cx="1859400" cy="1146960"/>
            <a:chOff x="3440880" y="4707000"/>
            <a:chExt cx="1859400" cy="1146960"/>
          </a:xfrm>
        </p:grpSpPr>
        <p:grpSp>
          <p:nvGrpSpPr>
            <p:cNvPr id="166" name="Group 5"/>
            <p:cNvGrpSpPr/>
            <p:nvPr/>
          </p:nvGrpSpPr>
          <p:grpSpPr>
            <a:xfrm>
              <a:off x="3488040" y="4707000"/>
              <a:ext cx="1310760" cy="725040"/>
              <a:chOff x="3488040" y="4707000"/>
              <a:chExt cx="1310760" cy="725040"/>
            </a:xfrm>
          </p:grpSpPr>
          <p:pic>
            <p:nvPicPr>
              <p:cNvPr id="167" name="Picture 9"/>
              <p:cNvPicPr/>
              <p:nvPr/>
            </p:nvPicPr>
            <p:blipFill>
              <a:blip r:embed="rId3"/>
              <a:stretch/>
            </p:blipFill>
            <p:spPr>
              <a:xfrm>
                <a:off x="3563280" y="4707000"/>
                <a:ext cx="1235520" cy="7250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8" name="Picture 10"/>
              <p:cNvPicPr/>
              <p:nvPr/>
            </p:nvPicPr>
            <p:blipFill>
              <a:blip r:embed="rId4"/>
              <a:stretch/>
            </p:blipFill>
            <p:spPr>
              <a:xfrm>
                <a:off x="3889080" y="4756320"/>
                <a:ext cx="642240" cy="5886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69" name="CustomShape 6"/>
              <p:cNvSpPr/>
              <p:nvPr/>
            </p:nvSpPr>
            <p:spPr>
              <a:xfrm>
                <a:off x="3488040" y="5035680"/>
                <a:ext cx="666720" cy="190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it-IT" sz="700" b="1" strike="noStrike" spc="-1">
                    <a:solidFill>
                      <a:srgbClr val="000000"/>
                    </a:solidFill>
                    <a:latin typeface="Century Gothic"/>
                    <a:ea typeface="Century Gothic"/>
                  </a:rPr>
                  <a:t>X Y Z</a:t>
                </a:r>
                <a:endParaRPr lang="it-IT" sz="700" b="0" strike="noStrike" spc="-1">
                  <a:latin typeface="Arial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it-IT" sz="700" b="1" strike="noStrike" spc="-1">
                    <a:solidFill>
                      <a:srgbClr val="000000"/>
                    </a:solidFill>
                    <a:latin typeface="Century Gothic"/>
                    <a:ea typeface="Century Gothic"/>
                  </a:rPr>
                  <a:t>globale</a:t>
                </a:r>
                <a:endParaRPr lang="it-IT" sz="700" b="0" strike="noStrike" spc="-1">
                  <a:latin typeface="Arial"/>
                </a:endParaRPr>
              </a:p>
            </p:txBody>
          </p:sp>
        </p:grpSp>
        <p:sp>
          <p:nvSpPr>
            <p:cNvPr id="170" name="CustomShape 7"/>
            <p:cNvSpPr/>
            <p:nvPr/>
          </p:nvSpPr>
          <p:spPr>
            <a:xfrm>
              <a:off x="3440880" y="5489280"/>
              <a:ext cx="18594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200" b="0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Punti 3D ∼ 45.700.000.000</a:t>
              </a:r>
              <a:endParaRPr lang="it-IT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it-IT" sz="1200" b="0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Spazio HD: 360 GB</a:t>
              </a:r>
              <a:endParaRPr lang="it-IT" sz="1200" b="0" strike="noStrike" spc="-1">
                <a:latin typeface="Arial"/>
              </a:endParaRPr>
            </a:p>
          </p:txBody>
        </p:sp>
      </p:grpSp>
      <p:grpSp>
        <p:nvGrpSpPr>
          <p:cNvPr id="171" name="Group 8"/>
          <p:cNvGrpSpPr/>
          <p:nvPr/>
        </p:nvGrpSpPr>
        <p:grpSpPr>
          <a:xfrm>
            <a:off x="852480" y="4436640"/>
            <a:ext cx="1461960" cy="1139760"/>
            <a:chOff x="852480" y="4436640"/>
            <a:chExt cx="1461960" cy="1139760"/>
          </a:xfrm>
        </p:grpSpPr>
        <p:pic>
          <p:nvPicPr>
            <p:cNvPr id="172" name="Picture 14"/>
            <p:cNvPicPr/>
            <p:nvPr/>
          </p:nvPicPr>
          <p:blipFill>
            <a:blip r:embed="rId5"/>
            <a:stretch/>
          </p:blipFill>
          <p:spPr>
            <a:xfrm>
              <a:off x="852480" y="4436640"/>
              <a:ext cx="1461960" cy="758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3" name="CustomShape 9"/>
            <p:cNvSpPr/>
            <p:nvPr/>
          </p:nvSpPr>
          <p:spPr>
            <a:xfrm>
              <a:off x="1074960" y="5211720"/>
              <a:ext cx="96948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200" b="0" strike="noStrike" spc="-1">
                  <a:solidFill>
                    <a:srgbClr val="424242"/>
                  </a:solidFill>
                  <a:latin typeface="Century Gothic"/>
                  <a:ea typeface="Gill Sans"/>
                </a:rPr>
                <a:t>Poligonali</a:t>
              </a:r>
              <a:r>
                <a:rPr lang="it-IT" sz="1200" b="1" strike="noStrike" spc="-1">
                  <a:solidFill>
                    <a:srgbClr val="424242"/>
                  </a:solidFill>
                  <a:latin typeface="Century Gothic"/>
                  <a:ea typeface="Gill Sans"/>
                </a:rPr>
                <a:t>: 5</a:t>
              </a:r>
              <a:r>
                <a:rPr lang="it-IT" sz="1200" b="1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5</a:t>
              </a:r>
              <a:r>
                <a:rPr lang="it-IT" sz="1200" b="0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 </a:t>
              </a:r>
              <a:endParaRPr lang="it-IT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it-IT" sz="1200" b="0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Target: </a:t>
              </a:r>
              <a:r>
                <a:rPr lang="it-IT" sz="1200" b="1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1252</a:t>
              </a:r>
              <a:r>
                <a:rPr lang="it-IT" sz="1200" b="0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 </a:t>
              </a:r>
              <a:endParaRPr lang="it-IT" sz="1200" b="0" strike="noStrike" spc="-1">
                <a:latin typeface="Arial"/>
              </a:endParaRPr>
            </a:p>
          </p:txBody>
        </p:sp>
      </p:grpSp>
      <p:grpSp>
        <p:nvGrpSpPr>
          <p:cNvPr id="174" name="Group 10"/>
          <p:cNvGrpSpPr/>
          <p:nvPr/>
        </p:nvGrpSpPr>
        <p:grpSpPr>
          <a:xfrm>
            <a:off x="5332680" y="2886840"/>
            <a:ext cx="2511360" cy="1086480"/>
            <a:chOff x="5332680" y="2886840"/>
            <a:chExt cx="2511360" cy="1086480"/>
          </a:xfrm>
        </p:grpSpPr>
        <p:pic>
          <p:nvPicPr>
            <p:cNvPr id="175" name="Picture 17"/>
            <p:cNvPicPr/>
            <p:nvPr/>
          </p:nvPicPr>
          <p:blipFill>
            <a:blip r:embed="rId6"/>
            <a:stretch/>
          </p:blipFill>
          <p:spPr>
            <a:xfrm>
              <a:off x="5332680" y="2886840"/>
              <a:ext cx="1924560" cy="849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76" name="CustomShape 11"/>
            <p:cNvSpPr/>
            <p:nvPr/>
          </p:nvSpPr>
          <p:spPr>
            <a:xfrm>
              <a:off x="5370840" y="3608640"/>
              <a:ext cx="24732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it-IT" sz="1200" b="0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Segmentazioni Principali: </a:t>
              </a:r>
              <a:r>
                <a:rPr lang="it-IT" sz="1200" b="1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1018</a:t>
              </a:r>
              <a:endParaRPr lang="it-IT" sz="1200" b="0" strike="noStrike" spc="-1">
                <a:latin typeface="Arial"/>
              </a:endParaRPr>
            </a:p>
            <a:p>
              <a:pPr>
                <a:lnSpc>
                  <a:spcPct val="100000"/>
                </a:lnSpc>
              </a:pPr>
              <a:r>
                <a:rPr lang="it-IT" sz="1200" b="0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Segmentazioni Secondarie: </a:t>
              </a:r>
              <a:r>
                <a:rPr lang="it-IT" sz="1200" b="1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5802</a:t>
              </a:r>
              <a:endParaRPr lang="it-IT" sz="1200" b="0" strike="noStrike" spc="-1">
                <a:latin typeface="Arial"/>
              </a:endParaRPr>
            </a:p>
          </p:txBody>
        </p:sp>
      </p:grpSp>
      <p:grpSp>
        <p:nvGrpSpPr>
          <p:cNvPr id="177" name="Group 12"/>
          <p:cNvGrpSpPr/>
          <p:nvPr/>
        </p:nvGrpSpPr>
        <p:grpSpPr>
          <a:xfrm>
            <a:off x="7300800" y="4827240"/>
            <a:ext cx="1574280" cy="1104480"/>
            <a:chOff x="7300800" y="4827240"/>
            <a:chExt cx="1574280" cy="1104480"/>
          </a:xfrm>
        </p:grpSpPr>
        <p:sp>
          <p:nvSpPr>
            <p:cNvPr id="178" name="CustomShape 13"/>
            <p:cNvSpPr/>
            <p:nvPr/>
          </p:nvSpPr>
          <p:spPr>
            <a:xfrm>
              <a:off x="7300800" y="5749560"/>
              <a:ext cx="946440" cy="1821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ctr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it-IT" sz="1200" b="0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Stanze: </a:t>
              </a:r>
              <a:r>
                <a:rPr lang="it-IT" sz="1200" b="1" strike="noStrike" spc="-1">
                  <a:solidFill>
                    <a:srgbClr val="424242"/>
                  </a:solidFill>
                  <a:latin typeface="Century Gothic"/>
                  <a:ea typeface="Century Gothic"/>
                </a:rPr>
                <a:t>1018 </a:t>
              </a:r>
              <a:endParaRPr lang="it-IT" sz="1200" b="0" strike="noStrike" spc="-1">
                <a:latin typeface="Arial"/>
              </a:endParaRPr>
            </a:p>
          </p:txBody>
        </p:sp>
        <p:pic>
          <p:nvPicPr>
            <p:cNvPr id="179" name="Picture 21"/>
            <p:cNvPicPr/>
            <p:nvPr/>
          </p:nvPicPr>
          <p:blipFill>
            <a:blip r:embed="rId7"/>
            <a:stretch/>
          </p:blipFill>
          <p:spPr>
            <a:xfrm>
              <a:off x="7372440" y="4827240"/>
              <a:ext cx="1502640" cy="9205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0" name="CustomShape 14"/>
          <p:cNvSpPr/>
          <p:nvPr/>
        </p:nvSpPr>
        <p:spPr>
          <a:xfrm>
            <a:off x="8910000" y="3872520"/>
            <a:ext cx="1712520" cy="115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424242"/>
                </a:solidFill>
                <a:latin typeface="Century Gothic"/>
                <a:ea typeface="Century Gothic"/>
              </a:rPr>
              <a:t>Poligoni 3D: </a:t>
            </a:r>
            <a:r>
              <a:rPr lang="it-IT" sz="1200" b="1" strike="noStrike" spc="-1">
                <a:solidFill>
                  <a:srgbClr val="424242"/>
                </a:solidFill>
                <a:latin typeface="Century Gothic"/>
                <a:ea typeface="Century Gothic"/>
              </a:rPr>
              <a:t>984.073</a:t>
            </a:r>
            <a:endParaRPr lang="it-IT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424242"/>
                </a:solidFill>
                <a:latin typeface="Century Gothic"/>
                <a:ea typeface="Century Gothic"/>
              </a:rPr>
              <a:t>Layer: </a:t>
            </a:r>
            <a:r>
              <a:rPr lang="it-IT" sz="1200" b="1" strike="noStrike" spc="-1">
                <a:solidFill>
                  <a:srgbClr val="424242"/>
                </a:solidFill>
                <a:latin typeface="Century Gothic"/>
                <a:ea typeface="Century Gothic"/>
              </a:rPr>
              <a:t>5660</a:t>
            </a:r>
            <a:endParaRPr lang="it-IT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424242"/>
                </a:solidFill>
                <a:latin typeface="Century Gothic"/>
                <a:ea typeface="Century Gothic"/>
              </a:rPr>
              <a:t>Spazio HD: </a:t>
            </a:r>
            <a:r>
              <a:rPr lang="it-IT" sz="1200" b="1" strike="noStrike" spc="-1">
                <a:solidFill>
                  <a:srgbClr val="424242"/>
                </a:solidFill>
                <a:latin typeface="Century Gothic"/>
                <a:ea typeface="Century Gothic"/>
              </a:rPr>
              <a:t>64 MB</a:t>
            </a:r>
            <a:endParaRPr lang="it-IT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1" strike="noStrike" spc="-1">
                <a:solidFill>
                  <a:srgbClr val="424242"/>
                </a:solidFill>
                <a:latin typeface="Century Gothic"/>
                <a:ea typeface="Century Gothic"/>
              </a:rPr>
              <a:t>(5625 volte &lt; a 360 GB)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181" name="Picture 26"/>
          <p:cNvPicPr/>
          <p:nvPr/>
        </p:nvPicPr>
        <p:blipFill>
          <a:blip r:embed="rId8"/>
          <a:stretch/>
        </p:blipFill>
        <p:spPr>
          <a:xfrm>
            <a:off x="7671600" y="1657440"/>
            <a:ext cx="4590000" cy="2457000"/>
          </a:xfrm>
          <a:prstGeom prst="rect">
            <a:avLst/>
          </a:prstGeom>
          <a:ln>
            <a:noFill/>
          </a:ln>
        </p:spPr>
      </p:pic>
      <p:sp>
        <p:nvSpPr>
          <p:cNvPr id="182" name="CustomShape 15"/>
          <p:cNvSpPr/>
          <p:nvPr/>
        </p:nvSpPr>
        <p:spPr>
          <a:xfrm>
            <a:off x="967680" y="1171440"/>
            <a:ext cx="59713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400" b="0" strike="noStrike" cap="all" spc="-1">
                <a:solidFill>
                  <a:srgbClr val="44546A"/>
                </a:solidFill>
                <a:latin typeface="Calibri"/>
                <a:ea typeface="DejaVu Sans"/>
              </a:rPr>
              <a:t>CASTELLO ROSSO DI Tripoli - LIBIA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83" name="Immagine 2"/>
          <p:cNvPicPr/>
          <p:nvPr/>
        </p:nvPicPr>
        <p:blipFill>
          <a:blip r:embed="rId9"/>
          <a:stretch/>
        </p:blipFill>
        <p:spPr>
          <a:xfrm>
            <a:off x="7440120" y="4756320"/>
            <a:ext cx="1367640" cy="1026000"/>
          </a:xfrm>
          <a:prstGeom prst="rect">
            <a:avLst/>
          </a:prstGeom>
          <a:ln>
            <a:noFill/>
          </a:ln>
        </p:spPr>
      </p:pic>
      <p:sp>
        <p:nvSpPr>
          <p:cNvPr id="184" name="CustomShape 16"/>
          <p:cNvSpPr/>
          <p:nvPr/>
        </p:nvSpPr>
        <p:spPr>
          <a:xfrm>
            <a:off x="852480" y="3797640"/>
            <a:ext cx="8188560" cy="1127160"/>
          </a:xfrm>
          <a:custGeom>
            <a:avLst/>
            <a:gdLst/>
            <a:ahLst/>
            <a:cxnLst/>
            <a:rect l="l" t="t" r="r" b="b"/>
            <a:pathLst>
              <a:path w="21600" h="15390">
                <a:moveTo>
                  <a:pt x="0" y="8813"/>
                </a:moveTo>
                <a:cubicBezTo>
                  <a:pt x="0" y="8813"/>
                  <a:pt x="1555" y="-2342"/>
                  <a:pt x="3936" y="4308"/>
                </a:cubicBezTo>
                <a:cubicBezTo>
                  <a:pt x="5899" y="9792"/>
                  <a:pt x="5783" y="15276"/>
                  <a:pt x="7940" y="12338"/>
                </a:cubicBezTo>
                <a:cubicBezTo>
                  <a:pt x="11250" y="7832"/>
                  <a:pt x="10137" y="8323"/>
                  <a:pt x="12702" y="4113"/>
                </a:cubicBezTo>
                <a:cubicBezTo>
                  <a:pt x="14241" y="1588"/>
                  <a:pt x="14544" y="10022"/>
                  <a:pt x="16959" y="14688"/>
                </a:cubicBezTo>
                <a:cubicBezTo>
                  <a:pt x="19324" y="19258"/>
                  <a:pt x="21600" y="0"/>
                  <a:pt x="21600" y="0"/>
                </a:cubicBezTo>
              </a:path>
            </a:pathLst>
          </a:custGeom>
          <a:noFill/>
          <a:ln w="32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5" name="Immagine 28"/>
          <p:cNvPicPr/>
          <p:nvPr/>
        </p:nvPicPr>
        <p:blipFill>
          <a:blip r:embed="rId10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3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ustomShape 1"/>
          <p:cNvSpPr/>
          <p:nvPr/>
        </p:nvSpPr>
        <p:spPr>
          <a:xfrm>
            <a:off x="904680" y="222120"/>
            <a:ext cx="10514160" cy="105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ADVANCED 3D - CARATTERISTICHE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87" name="CustomShape 2"/>
          <p:cNvSpPr/>
          <p:nvPr/>
        </p:nvSpPr>
        <p:spPr>
          <a:xfrm>
            <a:off x="1097280" y="1845720"/>
            <a:ext cx="10788480" cy="107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66000"/>
          </a:bodyPr>
          <a:lstStyle/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44546A"/>
              </a:buClr>
              <a:buFont typeface="Arial"/>
              <a:buChar char="•"/>
            </a:pPr>
            <a:r>
              <a:rPr lang="it-IT" sz="2800" b="1" strike="noStrike" spc="-1">
                <a:solidFill>
                  <a:srgbClr val="44546A"/>
                </a:solidFill>
                <a:latin typeface="Calibri"/>
                <a:ea typeface="DejaVu Sans"/>
              </a:rPr>
              <a:t>LIM - Lidar Information Model: 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riproduce fedelmente la realtà e permette di implementare le capacità metrologiche (indagini fuori piombo, sporgenze, depressioni, irregolarità delle pareti e del pavimento) e la possibilità di monitorare la geometria nel tempo</a:t>
            </a:r>
            <a:endParaRPr lang="it-IT" sz="2800" b="0" strike="noStrike" spc="-1">
              <a:latin typeface="Arial"/>
            </a:endParaRPr>
          </a:p>
        </p:txBody>
      </p:sp>
      <p:pic>
        <p:nvPicPr>
          <p:cNvPr id="188" name="Immagine 9"/>
          <p:cNvPicPr/>
          <p:nvPr/>
        </p:nvPicPr>
        <p:blipFill>
          <a:blip r:embed="rId2"/>
          <a:stretch/>
        </p:blipFill>
        <p:spPr>
          <a:xfrm>
            <a:off x="1155240" y="2805840"/>
            <a:ext cx="6290280" cy="3373920"/>
          </a:xfrm>
          <a:prstGeom prst="rect">
            <a:avLst/>
          </a:prstGeom>
          <a:ln>
            <a:noFill/>
          </a:ln>
        </p:spPr>
      </p:pic>
      <p:grpSp>
        <p:nvGrpSpPr>
          <p:cNvPr id="189" name="Group 3"/>
          <p:cNvGrpSpPr/>
          <p:nvPr/>
        </p:nvGrpSpPr>
        <p:grpSpPr>
          <a:xfrm>
            <a:off x="7625520" y="2805840"/>
            <a:ext cx="2961720" cy="3409560"/>
            <a:chOff x="7625520" y="2805840"/>
            <a:chExt cx="2961720" cy="3409560"/>
          </a:xfrm>
        </p:grpSpPr>
        <p:pic>
          <p:nvPicPr>
            <p:cNvPr id="190" name="Picture 9"/>
            <p:cNvPicPr/>
            <p:nvPr/>
          </p:nvPicPr>
          <p:blipFill>
            <a:blip r:embed="rId3"/>
            <a:srcRect l="3402" t="5586" r="3020" b="4635"/>
            <a:stretch/>
          </p:blipFill>
          <p:spPr>
            <a:xfrm>
              <a:off x="7625520" y="2805840"/>
              <a:ext cx="2881440" cy="1402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0"/>
            <p:cNvPicPr/>
            <p:nvPr/>
          </p:nvPicPr>
          <p:blipFill>
            <a:blip r:embed="rId4"/>
            <a:stretch/>
          </p:blipFill>
          <p:spPr>
            <a:xfrm>
              <a:off x="7625520" y="4280760"/>
              <a:ext cx="1370880" cy="1934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1"/>
            <p:cNvPicPr/>
            <p:nvPr/>
          </p:nvPicPr>
          <p:blipFill>
            <a:blip r:embed="rId5"/>
            <a:stretch/>
          </p:blipFill>
          <p:spPr>
            <a:xfrm>
              <a:off x="8980200" y="4424760"/>
              <a:ext cx="1496880" cy="893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3" name="CustomShape 4"/>
            <p:cNvSpPr/>
            <p:nvPr/>
          </p:nvSpPr>
          <p:spPr>
            <a:xfrm>
              <a:off x="8887320" y="5592960"/>
              <a:ext cx="1699920" cy="34884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71280" tIns="71280" rIns="71280" bIns="71280" anchor="ctr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t-IT" sz="1600" b="0" strike="noStrike" spc="-1">
                  <a:solidFill>
                    <a:srgbClr val="404040"/>
                  </a:solidFill>
                  <a:latin typeface="Calibri"/>
                  <a:ea typeface="Helvetica Light"/>
                </a:rPr>
                <a:t>www.virtualgeo.eu</a:t>
              </a:r>
              <a:endParaRPr lang="it-IT" sz="1600" b="0" strike="noStrike" spc="-1">
                <a:latin typeface="Arial"/>
              </a:endParaRPr>
            </a:p>
          </p:txBody>
        </p:sp>
      </p:grpSp>
      <p:sp>
        <p:nvSpPr>
          <p:cNvPr id="194" name="CustomShape 5"/>
          <p:cNvSpPr/>
          <p:nvPr/>
        </p:nvSpPr>
        <p:spPr>
          <a:xfrm>
            <a:off x="10580040" y="2965320"/>
            <a:ext cx="167868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44546A"/>
                </a:solidFill>
                <a:latin typeface="Calibri"/>
                <a:ea typeface="DejaVu Sans"/>
              </a:rPr>
              <a:t>Validazione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44546A"/>
                </a:solidFill>
                <a:latin typeface="Calibri"/>
                <a:ea typeface="DejaVu Sans"/>
              </a:rPr>
              <a:t>Modello 3D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195" name="Immagine 15"/>
          <p:cNvPicPr/>
          <p:nvPr/>
        </p:nvPicPr>
        <p:blipFill>
          <a:blip r:embed="rId6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971640" y="98280"/>
            <a:ext cx="10514160" cy="132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it-IT" sz="4400" b="1" strike="noStrike" spc="-1">
                <a:solidFill>
                  <a:srgbClr val="000000"/>
                </a:solidFill>
                <a:latin typeface="Calibri Light"/>
                <a:ea typeface="DejaVu Sans"/>
              </a:rPr>
              <a:t>ADVANCED 3D - CARATTERISTICHE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1097280" y="1845720"/>
            <a:ext cx="10056960" cy="125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46000"/>
          </a:bodyPr>
          <a:lstStyle/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44546A"/>
              </a:buClr>
              <a:buFont typeface="Arial"/>
              <a:buChar char="•"/>
            </a:pPr>
            <a:r>
              <a:rPr lang="it-IT" sz="2800" b="1" strike="noStrike" spc="-1">
                <a:solidFill>
                  <a:srgbClr val="44546A"/>
                </a:solidFill>
                <a:latin typeface="Calibri"/>
                <a:ea typeface="DejaVu Sans"/>
              </a:rPr>
              <a:t>PDM - Photo 3D Model: 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su manufatti storici e artistici è importante la corretta associazione di proprietà cromatiche e dei materiali sulla rappresentazione tridimensionale, consentendo di effettuare </a:t>
            </a:r>
            <a:r>
              <a:rPr lang="it-IT" sz="2800" b="1" strike="noStrike" spc="-1">
                <a:solidFill>
                  <a:srgbClr val="000000"/>
                </a:solidFill>
                <a:latin typeface="Calibri"/>
                <a:ea typeface="DejaVu Sans"/>
              </a:rPr>
              <a:t>indagini metriche e/o segmentazioni aggiuntive </a:t>
            </a:r>
            <a:r>
              <a:rPr lang="it-IT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per associare informazioni di diversa natura quali: aspetto materico, deterioramento, cedimenti, stratigrafia e dati temporali</a:t>
            </a:r>
            <a:endParaRPr lang="it-IT" sz="2800" b="0" strike="noStrike" spc="-1">
              <a:latin typeface="Arial"/>
            </a:endParaRPr>
          </a:p>
        </p:txBody>
      </p:sp>
      <p:pic>
        <p:nvPicPr>
          <p:cNvPr id="198" name="Immagine 3"/>
          <p:cNvPicPr/>
          <p:nvPr/>
        </p:nvPicPr>
        <p:blipFill>
          <a:blip r:embed="rId2"/>
          <a:stretch/>
        </p:blipFill>
        <p:spPr>
          <a:xfrm>
            <a:off x="1097280" y="3105000"/>
            <a:ext cx="5722920" cy="3101040"/>
          </a:xfrm>
          <a:prstGeom prst="rect">
            <a:avLst/>
          </a:prstGeom>
          <a:ln>
            <a:noFill/>
          </a:ln>
        </p:spPr>
      </p:pic>
      <p:pic>
        <p:nvPicPr>
          <p:cNvPr id="199" name="Immagine 4"/>
          <p:cNvPicPr/>
          <p:nvPr/>
        </p:nvPicPr>
        <p:blipFill>
          <a:blip r:embed="rId3"/>
          <a:stretch/>
        </p:blipFill>
        <p:spPr>
          <a:xfrm>
            <a:off x="7022880" y="3105000"/>
            <a:ext cx="1927800" cy="3132360"/>
          </a:xfrm>
          <a:prstGeom prst="rect">
            <a:avLst/>
          </a:prstGeom>
          <a:ln>
            <a:noFill/>
          </a:ln>
        </p:spPr>
      </p:pic>
      <p:pic>
        <p:nvPicPr>
          <p:cNvPr id="200" name="Immagine 5"/>
          <p:cNvPicPr/>
          <p:nvPr/>
        </p:nvPicPr>
        <p:blipFill>
          <a:blip r:embed="rId4"/>
          <a:stretch/>
        </p:blipFill>
        <p:spPr>
          <a:xfrm>
            <a:off x="8952120" y="3105000"/>
            <a:ext cx="2207880" cy="985680"/>
          </a:xfrm>
          <a:prstGeom prst="rect">
            <a:avLst/>
          </a:prstGeom>
          <a:ln>
            <a:noFill/>
          </a:ln>
        </p:spPr>
      </p:pic>
      <p:sp>
        <p:nvSpPr>
          <p:cNvPr id="201" name="CustomShape 3"/>
          <p:cNvSpPr/>
          <p:nvPr/>
        </p:nvSpPr>
        <p:spPr>
          <a:xfrm>
            <a:off x="8952120" y="4349880"/>
            <a:ext cx="2237400" cy="161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000" b="1" strike="noStrike" spc="-1">
                <a:solidFill>
                  <a:srgbClr val="44546A"/>
                </a:solidFill>
                <a:latin typeface="Calibri"/>
                <a:ea typeface="DejaVu Sans"/>
              </a:rPr>
              <a:t>8  migliori edifici storici, come modelli 3D, selezionati da Sketchfab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202" name="Immagine 7"/>
          <p:cNvPicPr/>
          <p:nvPr/>
        </p:nvPicPr>
        <p:blipFill>
          <a:blip r:embed="rId5"/>
          <a:stretch/>
        </p:blipFill>
        <p:spPr>
          <a:xfrm>
            <a:off x="5968080" y="6568560"/>
            <a:ext cx="1049400" cy="22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2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983</Words>
  <Application>Microsoft Office PowerPoint</Application>
  <PresentationFormat>Widescreen</PresentationFormat>
  <Paragraphs>99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Symbol</vt:lpstr>
      <vt:lpstr>Wingdings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Tiziano De Gottardo</dc:creator>
  <dc:description/>
  <cp:lastModifiedBy>Ilder Bertani</cp:lastModifiedBy>
  <cp:revision>154</cp:revision>
  <dcterms:created xsi:type="dcterms:W3CDTF">2017-05-22T06:28:58Z</dcterms:created>
  <dcterms:modified xsi:type="dcterms:W3CDTF">2019-10-04T07:36:47Z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17</vt:i4>
  </property>
</Properties>
</file>