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4" d="100"/>
          <a:sy n="54" d="100"/>
        </p:scale>
        <p:origin x="-17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1D310B-0B9B-C244-8BD0-58A117571A95}" type="datetimeFigureOut">
              <a:rPr lang="it-IT" smtClean="0"/>
              <a:t>07/10/19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8493BF-F1B3-034C-BC35-776AEE2D6B2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4945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egnaposto immagine diapositiva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7410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it-IT">
              <a:latin typeface="Arial" charset="0"/>
            </a:endParaRPr>
          </a:p>
        </p:txBody>
      </p:sp>
      <p:sp>
        <p:nvSpPr>
          <p:cNvPr id="17411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685669" indent="-263719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54875" indent="-210975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76825" indent="-210975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898774" indent="-210975"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20724" indent="-210975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742674" indent="-210975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164624" indent="-210975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586574" indent="-210975" eaLnBrk="0" fontAlgn="base" hangingPunct="0">
              <a:spcBef>
                <a:spcPct val="0"/>
              </a:spcBef>
              <a:spcAft>
                <a:spcPct val="0"/>
              </a:spcAft>
              <a:defRPr sz="15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DF645FC-A09C-2E48-B18E-DEE14386E3D8}" type="slidenum">
              <a:rPr lang="it-IT" sz="1200" b="0"/>
              <a:pPr/>
              <a:t>1</a:t>
            </a:fld>
            <a:endParaRPr lang="it-IT" sz="1200" b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EF70-C502-824F-8DF5-988B58EA82EB}" type="datetimeFigureOut">
              <a:rPr lang="it-IT" smtClean="0"/>
              <a:t>07/10/19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78FC-2F21-0D42-8398-644FFD2C7DD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2964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EF70-C502-824F-8DF5-988B58EA82EB}" type="datetimeFigureOut">
              <a:rPr lang="it-IT" smtClean="0"/>
              <a:t>07/10/19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78FC-2F21-0D42-8398-644FFD2C7DD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6842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EF70-C502-824F-8DF5-988B58EA82EB}" type="datetimeFigureOut">
              <a:rPr lang="it-IT" smtClean="0"/>
              <a:t>07/10/19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78FC-2F21-0D42-8398-644FFD2C7DD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5429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EF70-C502-824F-8DF5-988B58EA82EB}" type="datetimeFigureOut">
              <a:rPr lang="it-IT" smtClean="0"/>
              <a:t>07/10/19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78FC-2F21-0D42-8398-644FFD2C7DD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4278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EF70-C502-824F-8DF5-988B58EA82EB}" type="datetimeFigureOut">
              <a:rPr lang="it-IT" smtClean="0"/>
              <a:t>07/10/19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78FC-2F21-0D42-8398-644FFD2C7DD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1891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EF70-C502-824F-8DF5-988B58EA82EB}" type="datetimeFigureOut">
              <a:rPr lang="it-IT" smtClean="0"/>
              <a:t>07/10/19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78FC-2F21-0D42-8398-644FFD2C7DD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3997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EF70-C502-824F-8DF5-988B58EA82EB}" type="datetimeFigureOut">
              <a:rPr lang="it-IT" smtClean="0"/>
              <a:t>07/10/19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78FC-2F21-0D42-8398-644FFD2C7DD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3926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EF70-C502-824F-8DF5-988B58EA82EB}" type="datetimeFigureOut">
              <a:rPr lang="it-IT" smtClean="0"/>
              <a:t>07/10/19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78FC-2F21-0D42-8398-644FFD2C7DD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9931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EF70-C502-824F-8DF5-988B58EA82EB}" type="datetimeFigureOut">
              <a:rPr lang="it-IT" smtClean="0"/>
              <a:t>07/10/19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78FC-2F21-0D42-8398-644FFD2C7DD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5970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EF70-C502-824F-8DF5-988B58EA82EB}" type="datetimeFigureOut">
              <a:rPr lang="it-IT" smtClean="0"/>
              <a:t>07/10/19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78FC-2F21-0D42-8398-644FFD2C7DD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8861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EF70-C502-824F-8DF5-988B58EA82EB}" type="datetimeFigureOut">
              <a:rPr lang="it-IT" smtClean="0"/>
              <a:t>07/10/19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78FC-2F21-0D42-8398-644FFD2C7DD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028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BEF70-C502-824F-8DF5-988B58EA82EB}" type="datetimeFigureOut">
              <a:rPr lang="it-IT" smtClean="0"/>
              <a:t>07/10/19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178FC-2F21-0D42-8398-644FFD2C7DD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4976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sv.units.it/it/ricerca/ambiti/biomedicina?q=it/node/18206" TargetMode="External"/><Relationship Id="rId4" Type="http://schemas.openxmlformats.org/officeDocument/2006/relationships/hyperlink" Target="mailto:spassamonti@units.it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o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sz="3200">
                <a:latin typeface="Calibri" charset="0"/>
              </a:rPr>
              <a:t>Insegnamento </a:t>
            </a:r>
            <a:br>
              <a:rPr lang="it-IT" sz="3200">
                <a:latin typeface="Calibri" charset="0"/>
              </a:rPr>
            </a:br>
            <a:r>
              <a:rPr lang="it-IT" sz="3200">
                <a:latin typeface="Arial" charset="0"/>
              </a:rPr>
              <a:t>091FA - BIOCHIMICA APPLICATA MEDICA</a:t>
            </a:r>
            <a:r>
              <a:rPr lang="it-IT" sz="3200">
                <a:latin typeface="Calibri" charset="0"/>
              </a:rPr>
              <a:t/>
            </a:r>
            <a:br>
              <a:rPr lang="it-IT" sz="3200">
                <a:latin typeface="Calibri" charset="0"/>
              </a:rPr>
            </a:br>
            <a:r>
              <a:rPr lang="it-IT" sz="3200">
                <a:latin typeface="Calibri" charset="0"/>
              </a:rPr>
              <a:t>Dettagli di contatto 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57200" y="1862138"/>
            <a:ext cx="8229600" cy="4230687"/>
          </a:xfrm>
        </p:spPr>
        <p:txBody>
          <a:bodyPr rtlCol="0">
            <a:normAutofit fontScale="47500" lnSpcReduction="20000"/>
          </a:bodyPr>
          <a:lstStyle/>
          <a:p>
            <a:pPr marL="0" indent="0" algn="ctr">
              <a:buFont typeface="Arial" charset="0"/>
              <a:buNone/>
              <a:defRPr/>
            </a:pPr>
            <a:r>
              <a:rPr lang="it-IT" sz="4400" b="1" dirty="0">
                <a:solidFill>
                  <a:prstClr val="black"/>
                </a:solidFill>
                <a:latin typeface="Helvetica"/>
                <a:cs typeface="+mn-cs"/>
              </a:rPr>
              <a:t>Sabina Passamonti, </a:t>
            </a:r>
            <a:r>
              <a:rPr lang="it-IT" sz="4400" b="1" dirty="0" err="1">
                <a:solidFill>
                  <a:prstClr val="black"/>
                </a:solidFill>
                <a:latin typeface="Helvetica"/>
                <a:cs typeface="+mn-cs"/>
              </a:rPr>
              <a:t>Dr.med</a:t>
            </a:r>
            <a:r>
              <a:rPr lang="it-IT" sz="4400" b="1" dirty="0">
                <a:solidFill>
                  <a:prstClr val="black"/>
                </a:solidFill>
                <a:latin typeface="Helvetica"/>
                <a:cs typeface="+mn-cs"/>
              </a:rPr>
              <a:t>. </a:t>
            </a:r>
            <a:r>
              <a:rPr lang="it-IT" sz="4400" b="1" dirty="0" err="1">
                <a:solidFill>
                  <a:prstClr val="black"/>
                </a:solidFill>
                <a:latin typeface="Helvetica"/>
                <a:cs typeface="+mn-cs"/>
              </a:rPr>
              <a:t>PhD</a:t>
            </a:r>
            <a:endParaRPr lang="it-IT" sz="4400" b="1" dirty="0">
              <a:solidFill>
                <a:prstClr val="black"/>
              </a:solidFill>
              <a:latin typeface="Helvetica"/>
              <a:cs typeface="+mn-cs"/>
            </a:endParaRPr>
          </a:p>
          <a:p>
            <a:pPr marL="0" indent="0" algn="ctr">
              <a:buFont typeface="Arial" charset="0"/>
              <a:buNone/>
              <a:defRPr/>
            </a:pPr>
            <a:r>
              <a:rPr lang="it-IT" dirty="0">
                <a:solidFill>
                  <a:prstClr val="black"/>
                </a:solidFill>
                <a:latin typeface="Helvetica"/>
                <a:cs typeface="+mn-cs"/>
              </a:rPr>
              <a:t>Università degli Studi di Trieste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it-IT" dirty="0">
                <a:solidFill>
                  <a:prstClr val="black"/>
                </a:solidFill>
                <a:latin typeface="Helvetica"/>
                <a:cs typeface="+mn-cs"/>
              </a:rPr>
              <a:t>Dipartimento di Scienze della Vita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it-IT" sz="3100" dirty="0">
                <a:solidFill>
                  <a:prstClr val="black"/>
                </a:solidFill>
                <a:latin typeface="Helvetica"/>
                <a:cs typeface="+mn-cs"/>
              </a:rPr>
              <a:t>Responsabile del Gruppo di ricerca Nutrizione Molecolare </a:t>
            </a:r>
            <a:endParaRPr lang="it-IT" sz="3100" dirty="0" smtClean="0">
              <a:solidFill>
                <a:prstClr val="black"/>
              </a:solidFill>
              <a:latin typeface="Helvetica"/>
              <a:cs typeface="+mn-cs"/>
            </a:endParaRPr>
          </a:p>
          <a:p>
            <a:pPr marL="0" indent="0" algn="ctr">
              <a:buFont typeface="Arial" charset="0"/>
              <a:buNone/>
              <a:defRPr/>
            </a:pPr>
            <a:r>
              <a:rPr lang="it-IT" sz="3100" dirty="0">
                <a:solidFill>
                  <a:prstClr val="black"/>
                </a:solidFill>
                <a:latin typeface="Helvetica"/>
                <a:cs typeface="+mn-cs"/>
              </a:rPr>
              <a:t>web: </a:t>
            </a:r>
            <a:r>
              <a:rPr lang="it-IT" sz="3100" dirty="0">
                <a:solidFill>
                  <a:prstClr val="black"/>
                </a:solidFill>
                <a:latin typeface="Helvetica"/>
                <a:cs typeface="+mn-cs"/>
                <a:hlinkClick r:id="rId3"/>
              </a:rPr>
              <a:t>https://dsv.units.it/it/ricerca/ambiti/biomedicina?q=it/node/</a:t>
            </a:r>
            <a:r>
              <a:rPr lang="it-IT" sz="3100" dirty="0" smtClean="0">
                <a:solidFill>
                  <a:prstClr val="black"/>
                </a:solidFill>
                <a:latin typeface="Helvetica"/>
                <a:cs typeface="+mn-cs"/>
                <a:hlinkClick r:id="rId3"/>
              </a:rPr>
              <a:t>18206</a:t>
            </a:r>
            <a:r>
              <a:rPr lang="it-IT" sz="3100" dirty="0" smtClean="0">
                <a:solidFill>
                  <a:prstClr val="black"/>
                </a:solidFill>
                <a:latin typeface="Helvetica"/>
                <a:cs typeface="+mn-cs"/>
              </a:rPr>
              <a:t> </a:t>
            </a:r>
            <a:endParaRPr lang="it-IT" sz="3100" dirty="0">
              <a:solidFill>
                <a:prstClr val="black"/>
              </a:solidFill>
              <a:latin typeface="Helvetica"/>
              <a:cs typeface="+mn-cs"/>
            </a:endParaRPr>
          </a:p>
          <a:p>
            <a:pPr marL="0" indent="0" algn="ctr">
              <a:buFont typeface="Arial" charset="0"/>
              <a:buNone/>
              <a:defRPr/>
            </a:pPr>
            <a:endParaRPr lang="it-IT" dirty="0" smtClean="0">
              <a:solidFill>
                <a:prstClr val="black"/>
              </a:solidFill>
              <a:latin typeface="Helvetica"/>
              <a:cs typeface="+mn-cs"/>
            </a:endParaRPr>
          </a:p>
          <a:p>
            <a:pPr marL="0" indent="0" algn="ctr">
              <a:buFont typeface="Arial" charset="0"/>
              <a:buNone/>
              <a:defRPr/>
            </a:pPr>
            <a:r>
              <a:rPr lang="it-IT" dirty="0" smtClean="0">
                <a:solidFill>
                  <a:prstClr val="black"/>
                </a:solidFill>
                <a:latin typeface="Helvetica"/>
                <a:cs typeface="+mn-cs"/>
              </a:rPr>
              <a:t>via </a:t>
            </a:r>
            <a:r>
              <a:rPr lang="it-IT" dirty="0">
                <a:solidFill>
                  <a:prstClr val="black"/>
                </a:solidFill>
                <a:latin typeface="Helvetica"/>
                <a:cs typeface="+mn-cs"/>
              </a:rPr>
              <a:t>L. </a:t>
            </a:r>
            <a:r>
              <a:rPr lang="it-IT" dirty="0" err="1">
                <a:solidFill>
                  <a:prstClr val="black"/>
                </a:solidFill>
                <a:latin typeface="Helvetica"/>
                <a:cs typeface="+mn-cs"/>
              </a:rPr>
              <a:t>Giorgieri</a:t>
            </a:r>
            <a:r>
              <a:rPr lang="it-IT" dirty="0">
                <a:solidFill>
                  <a:prstClr val="black"/>
                </a:solidFill>
                <a:latin typeface="Helvetica"/>
                <a:cs typeface="+mn-cs"/>
              </a:rPr>
              <a:t> 1, 34127 Trieste (</a:t>
            </a:r>
            <a:r>
              <a:rPr lang="it-IT" dirty="0" err="1">
                <a:solidFill>
                  <a:prstClr val="black"/>
                </a:solidFill>
                <a:latin typeface="Helvetica"/>
                <a:cs typeface="+mn-cs"/>
              </a:rPr>
              <a:t>Italy</a:t>
            </a:r>
            <a:r>
              <a:rPr lang="it-IT" dirty="0" smtClean="0">
                <a:solidFill>
                  <a:prstClr val="black"/>
                </a:solidFill>
                <a:latin typeface="Helvetica"/>
                <a:cs typeface="+mn-cs"/>
              </a:rPr>
              <a:t>)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it-IT" dirty="0" smtClean="0">
                <a:solidFill>
                  <a:prstClr val="black"/>
                </a:solidFill>
                <a:latin typeface="Helvetica"/>
                <a:cs typeface="+mn-cs"/>
              </a:rPr>
              <a:t>Edificio C11, 2° piano, stanza 227</a:t>
            </a:r>
            <a:endParaRPr lang="it-IT" dirty="0">
              <a:solidFill>
                <a:prstClr val="black"/>
              </a:solidFill>
              <a:latin typeface="Helvetica"/>
              <a:cs typeface="+mn-cs"/>
            </a:endParaRPr>
          </a:p>
          <a:p>
            <a:pPr marL="0" indent="0" algn="ctr">
              <a:buFont typeface="Arial" charset="0"/>
              <a:buNone/>
              <a:defRPr/>
            </a:pPr>
            <a:r>
              <a:rPr lang="is-IS" dirty="0" smtClean="0">
                <a:solidFill>
                  <a:prstClr val="black"/>
                </a:solidFill>
                <a:latin typeface="Helvetica"/>
                <a:cs typeface="+mn-cs"/>
              </a:rPr>
              <a:t>e-mail: </a:t>
            </a:r>
            <a:r>
              <a:rPr lang="is-IS" dirty="0" smtClean="0">
                <a:solidFill>
                  <a:prstClr val="black"/>
                </a:solidFill>
                <a:latin typeface="Helvetica"/>
                <a:cs typeface="+mn-cs"/>
                <a:hlinkClick r:id="rId4"/>
              </a:rPr>
              <a:t>spassamonti@units.it</a:t>
            </a:r>
            <a:endParaRPr lang="is-IS" dirty="0">
              <a:solidFill>
                <a:prstClr val="black"/>
              </a:solidFill>
              <a:latin typeface="Helvetica"/>
              <a:cs typeface="+mn-cs"/>
            </a:endParaRPr>
          </a:p>
          <a:p>
            <a:pPr marL="0" indent="0" algn="ctr">
              <a:buFont typeface="Arial" charset="0"/>
              <a:buNone/>
              <a:defRPr/>
            </a:pPr>
            <a:endParaRPr lang="is-IS" u="sng" dirty="0" smtClean="0">
              <a:solidFill>
                <a:prstClr val="black"/>
              </a:solidFill>
              <a:latin typeface="Helvetica"/>
              <a:cs typeface="+mn-cs"/>
            </a:endParaRPr>
          </a:p>
          <a:p>
            <a:pPr marL="0" indent="0" algn="ctr">
              <a:buFont typeface="Arial" charset="0"/>
              <a:buNone/>
              <a:defRPr/>
            </a:pPr>
            <a:r>
              <a:rPr lang="is-IS" u="sng" dirty="0" smtClean="0">
                <a:solidFill>
                  <a:prstClr val="black"/>
                </a:solidFill>
                <a:latin typeface="Helvetica"/>
                <a:cs typeface="+mn-cs"/>
              </a:rPr>
              <a:t>scrivere in orario 8-18, lun-ven, tranne in gravi casi, ovviamente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is-IS" u="sng" dirty="0" smtClean="0">
                <a:solidFill>
                  <a:prstClr val="black"/>
                </a:solidFill>
                <a:latin typeface="Helvetica"/>
                <a:cs typeface="+mn-cs"/>
              </a:rPr>
              <a:t>Iniziare con: Gentile prof.ssa ...</a:t>
            </a:r>
          </a:p>
          <a:p>
            <a:pPr marL="0" indent="0" algn="ctr">
              <a:buFont typeface="Arial" charset="0"/>
              <a:buNone/>
              <a:defRPr/>
            </a:pPr>
            <a:endParaRPr lang="is-IS" dirty="0" smtClean="0">
              <a:solidFill>
                <a:prstClr val="black"/>
              </a:solidFill>
              <a:latin typeface="Helvetica"/>
              <a:cs typeface="+mn-cs"/>
            </a:endParaRPr>
          </a:p>
          <a:p>
            <a:pPr marL="0" indent="0" algn="ctr">
              <a:buFont typeface="Arial" charset="0"/>
              <a:buNone/>
              <a:defRPr/>
            </a:pPr>
            <a:r>
              <a:rPr lang="is-IS" dirty="0" smtClean="0">
                <a:solidFill>
                  <a:prstClr val="black"/>
                </a:solidFill>
                <a:latin typeface="Helvetica"/>
                <a:cs typeface="+mn-cs"/>
              </a:rPr>
              <a:t>tel </a:t>
            </a:r>
            <a:r>
              <a:rPr lang="is-IS" dirty="0">
                <a:solidFill>
                  <a:prstClr val="black"/>
                </a:solidFill>
                <a:latin typeface="Helvetica"/>
                <a:cs typeface="+mn-cs"/>
              </a:rPr>
              <a:t>+390405588747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is-IS" dirty="0" smtClean="0">
                <a:solidFill>
                  <a:prstClr val="black"/>
                </a:solidFill>
                <a:latin typeface="Helvetica"/>
                <a:cs typeface="+mn-cs"/>
              </a:rPr>
              <a:t>cell </a:t>
            </a:r>
            <a:r>
              <a:rPr lang="is-IS" dirty="0">
                <a:solidFill>
                  <a:prstClr val="black"/>
                </a:solidFill>
                <a:latin typeface="Helvetica"/>
                <a:cs typeface="+mn-cs"/>
              </a:rPr>
              <a:t>+</a:t>
            </a:r>
            <a:r>
              <a:rPr lang="is-IS" dirty="0" smtClean="0">
                <a:solidFill>
                  <a:prstClr val="black"/>
                </a:solidFill>
                <a:latin typeface="Helvetica"/>
                <a:cs typeface="+mn-cs"/>
              </a:rPr>
              <a:t>393665898629 </a:t>
            </a:r>
            <a:endParaRPr lang="is-IS" u="sng" dirty="0">
              <a:solidFill>
                <a:prstClr val="black"/>
              </a:solidFill>
              <a:latin typeface="Helvetica"/>
              <a:cs typeface="+mn-cs"/>
            </a:endParaRPr>
          </a:p>
          <a:p>
            <a:pPr marL="0" indent="0" algn="ctr">
              <a:buFont typeface="Arial" charset="0"/>
              <a:buNone/>
              <a:defRPr/>
            </a:pPr>
            <a:r>
              <a:rPr lang="is-IS" u="sng" dirty="0" smtClean="0">
                <a:solidFill>
                  <a:prstClr val="black"/>
                </a:solidFill>
                <a:latin typeface="Helvetica"/>
                <a:cs typeface="+mn-cs"/>
              </a:rPr>
              <a:t>sempre annunciarsi con un sms</a:t>
            </a:r>
            <a:endParaRPr lang="is-IS" dirty="0">
              <a:solidFill>
                <a:prstClr val="black"/>
              </a:solidFill>
              <a:latin typeface="Helvetica"/>
              <a:cs typeface="+mn-cs"/>
            </a:endParaRPr>
          </a:p>
          <a:p>
            <a:pPr marL="0" indent="0" algn="ctr">
              <a:buFont typeface="Arial" charset="0"/>
              <a:buNone/>
              <a:defRPr/>
            </a:pPr>
            <a:r>
              <a:rPr lang="it-IT" dirty="0" err="1">
                <a:solidFill>
                  <a:prstClr val="black"/>
                </a:solidFill>
                <a:latin typeface="Helvetica"/>
                <a:cs typeface="+mn-cs"/>
              </a:rPr>
              <a:t>skype</a:t>
            </a:r>
            <a:r>
              <a:rPr lang="it-IT" dirty="0">
                <a:solidFill>
                  <a:prstClr val="black"/>
                </a:solidFill>
                <a:latin typeface="Helvetica"/>
                <a:cs typeface="+mn-cs"/>
              </a:rPr>
              <a:t> </a:t>
            </a:r>
            <a:r>
              <a:rPr lang="it-IT" dirty="0" err="1">
                <a:solidFill>
                  <a:prstClr val="black"/>
                </a:solidFill>
                <a:latin typeface="Helvetica"/>
                <a:cs typeface="+mn-cs"/>
              </a:rPr>
              <a:t>sabina.passamonti</a:t>
            </a:r>
            <a:endParaRPr lang="it-IT" dirty="0" smtClean="0">
              <a:ea typeface="+mn-ea"/>
              <a:cs typeface="+mn-cs"/>
            </a:endParaRPr>
          </a:p>
        </p:txBody>
      </p:sp>
      <p:sp>
        <p:nvSpPr>
          <p:cNvPr id="16387" name="Segnaposto data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it-IT" sz="1200" b="0">
                <a:solidFill>
                  <a:srgbClr val="898989"/>
                </a:solidFill>
                <a:latin typeface="Calibri" charset="0"/>
              </a:rPr>
              <a:t>07/10/2019 - S.Passamonti</a:t>
            </a:r>
          </a:p>
        </p:txBody>
      </p:sp>
      <p:sp>
        <p:nvSpPr>
          <p:cNvPr id="16388" name="Segnaposto piè di pagina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it-IT" sz="1200" b="0">
                <a:solidFill>
                  <a:srgbClr val="898989"/>
                </a:solidFill>
                <a:latin typeface="Calibri" charset="0"/>
              </a:rPr>
              <a:t>091FA - BIOCHIMICA APPLICATA MEDICA</a:t>
            </a:r>
          </a:p>
        </p:txBody>
      </p:sp>
      <p:sp>
        <p:nvSpPr>
          <p:cNvPr id="16389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E643BAC-E2CE-A347-824C-9443AC77EB1D}" type="slidenum">
              <a:rPr lang="it-IT" sz="1200" b="0">
                <a:solidFill>
                  <a:srgbClr val="898989"/>
                </a:solidFill>
                <a:latin typeface="Calibri" charset="0"/>
              </a:rPr>
              <a:pPr/>
              <a:t>1</a:t>
            </a:fld>
            <a:endParaRPr lang="it-IT" sz="1200" b="0">
              <a:solidFill>
                <a:srgbClr val="898989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222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latin typeface="Arial" charset="0"/>
              </a:rPr>
              <a:t>Libri consigliati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it-IT" sz="2400" u="sng" dirty="0" smtClean="0">
                <a:latin typeface="Calibri" charset="0"/>
                <a:cs typeface="Times New Roman" charset="0"/>
              </a:rPr>
              <a:t>Regolazione enzimatica, </a:t>
            </a:r>
            <a:r>
              <a:rPr lang="it-IT" sz="2400" u="sng" dirty="0" err="1">
                <a:solidFill>
                  <a:srgbClr val="000000"/>
                </a:solidFill>
                <a:cs typeface="Times New Roman" charset="0"/>
              </a:rPr>
              <a:t>Biosegnalazione</a:t>
            </a:r>
            <a:r>
              <a:rPr lang="it-IT" sz="2400" u="sng" dirty="0">
                <a:solidFill>
                  <a:srgbClr val="000000"/>
                </a:solidFill>
                <a:cs typeface="Times New Roman" charset="0"/>
              </a:rPr>
              <a:t>, </a:t>
            </a:r>
            <a:r>
              <a:rPr lang="it-IT" sz="2400" u="sng" dirty="0" smtClean="0">
                <a:latin typeface="Calibri" charset="0"/>
                <a:cs typeface="Times New Roman" charset="0"/>
              </a:rPr>
              <a:t>Regolazione delle vie metaboliche, Integrazione metabolica</a:t>
            </a:r>
            <a:endParaRPr lang="it-IT" sz="2400" dirty="0" smtClean="0">
              <a:latin typeface="Calibri" charset="0"/>
              <a:cs typeface="+mn-cs"/>
            </a:endParaRPr>
          </a:p>
          <a:p>
            <a:pPr lvl="1">
              <a:defRPr/>
            </a:pPr>
            <a:r>
              <a:rPr lang="it-IT" sz="1800" dirty="0" smtClean="0">
                <a:solidFill>
                  <a:srgbClr val="FF0000"/>
                </a:solidFill>
                <a:latin typeface="Calibri" charset="0"/>
                <a:cs typeface="Times New Roman" charset="0"/>
              </a:rPr>
              <a:t>Nelson DL e </a:t>
            </a:r>
            <a:r>
              <a:rPr lang="it-IT" sz="1800" dirty="0" err="1" smtClean="0">
                <a:solidFill>
                  <a:srgbClr val="FF0000"/>
                </a:solidFill>
                <a:latin typeface="Calibri" charset="0"/>
                <a:cs typeface="Times New Roman" charset="0"/>
              </a:rPr>
              <a:t>Cox</a:t>
            </a:r>
            <a:r>
              <a:rPr lang="it-IT" sz="1800" dirty="0" smtClean="0">
                <a:solidFill>
                  <a:srgbClr val="FF0000"/>
                </a:solidFill>
                <a:latin typeface="Calibri" charset="0"/>
                <a:cs typeface="Times New Roman" charset="0"/>
              </a:rPr>
              <a:t> MM - I PRINCIPI DI BIOCHIMICA DI LEHNINGER , (V edizione) Zanichelli 2010. </a:t>
            </a:r>
            <a:r>
              <a:rPr lang="it-IT" sz="1800" dirty="0" smtClean="0">
                <a:latin typeface="Calibri" charset="0"/>
                <a:cs typeface="Times New Roman" charset="0"/>
              </a:rPr>
              <a:t>Cap. 6, 12, 14, 15, 16,17, 19, 21, 23</a:t>
            </a:r>
            <a:endParaRPr lang="it-IT" sz="2400" dirty="0" smtClean="0">
              <a:latin typeface="Calibri" charset="0"/>
            </a:endParaRPr>
          </a:p>
          <a:p>
            <a:pPr>
              <a:defRPr/>
            </a:pPr>
            <a:r>
              <a:rPr lang="it-IT" sz="2400" u="sng" dirty="0" smtClean="0">
                <a:latin typeface="Calibri" charset="0"/>
                <a:cs typeface="Times New Roman" charset="0"/>
              </a:rPr>
              <a:t>Ormoni</a:t>
            </a:r>
            <a:endParaRPr lang="it-IT" sz="2400" dirty="0" smtClean="0">
              <a:latin typeface="Calibri" charset="0"/>
              <a:cs typeface="+mn-cs"/>
            </a:endParaRPr>
          </a:p>
          <a:p>
            <a:pPr lvl="1">
              <a:defRPr/>
            </a:pPr>
            <a:r>
              <a:rPr lang="it-IT" sz="1800" dirty="0" smtClean="0">
                <a:solidFill>
                  <a:srgbClr val="FF0000"/>
                </a:solidFill>
                <a:latin typeface="Calibri" charset="0"/>
                <a:cs typeface="Times New Roman" charset="0"/>
              </a:rPr>
              <a:t> Levy MN, </a:t>
            </a:r>
            <a:r>
              <a:rPr lang="it-IT" sz="1800" dirty="0" err="1" smtClean="0">
                <a:solidFill>
                  <a:srgbClr val="FF0000"/>
                </a:solidFill>
                <a:latin typeface="Calibri" charset="0"/>
                <a:cs typeface="Times New Roman" charset="0"/>
              </a:rPr>
              <a:t>Koeppen</a:t>
            </a:r>
            <a:r>
              <a:rPr lang="it-IT" sz="1800" dirty="0" smtClean="0">
                <a:solidFill>
                  <a:srgbClr val="FF0000"/>
                </a:solidFill>
                <a:latin typeface="Calibri" charset="0"/>
                <a:cs typeface="Times New Roman" charset="0"/>
              </a:rPr>
              <a:t>, BM, </a:t>
            </a:r>
            <a:r>
              <a:rPr lang="it-IT" sz="1800" dirty="0" err="1" smtClean="0">
                <a:solidFill>
                  <a:srgbClr val="FF0000"/>
                </a:solidFill>
                <a:latin typeface="Calibri" charset="0"/>
                <a:cs typeface="Times New Roman" charset="0"/>
              </a:rPr>
              <a:t>Stanton</a:t>
            </a:r>
            <a:r>
              <a:rPr lang="it-IT" sz="1800" dirty="0" smtClean="0">
                <a:solidFill>
                  <a:srgbClr val="FF0000"/>
                </a:solidFill>
                <a:latin typeface="Calibri" charset="0"/>
                <a:cs typeface="Times New Roman" charset="0"/>
              </a:rPr>
              <a:t>, BA – PRINCIPI DI FISIOLOGIA di Berne &amp; Levy, (IV edizione) </a:t>
            </a:r>
            <a:r>
              <a:rPr lang="it-IT" sz="1800" dirty="0" err="1" smtClean="0">
                <a:solidFill>
                  <a:srgbClr val="FF0000"/>
                </a:solidFill>
                <a:latin typeface="Calibri" charset="0"/>
                <a:cs typeface="Times New Roman" charset="0"/>
              </a:rPr>
              <a:t>Elsevier</a:t>
            </a:r>
            <a:r>
              <a:rPr lang="it-IT" sz="1800" dirty="0" smtClean="0">
                <a:solidFill>
                  <a:srgbClr val="FF0000"/>
                </a:solidFill>
                <a:latin typeface="Calibri" charset="0"/>
                <a:cs typeface="Times New Roman" charset="0"/>
              </a:rPr>
              <a:t> </a:t>
            </a:r>
            <a:r>
              <a:rPr lang="it-IT" sz="1800" dirty="0" err="1" smtClean="0">
                <a:solidFill>
                  <a:srgbClr val="FF0000"/>
                </a:solidFill>
                <a:latin typeface="Calibri" charset="0"/>
                <a:cs typeface="Times New Roman" charset="0"/>
              </a:rPr>
              <a:t>Masson</a:t>
            </a:r>
            <a:r>
              <a:rPr lang="it-IT" sz="1800" dirty="0" smtClean="0">
                <a:solidFill>
                  <a:srgbClr val="FF0000"/>
                </a:solidFill>
                <a:latin typeface="Calibri" charset="0"/>
                <a:cs typeface="Times New Roman" charset="0"/>
              </a:rPr>
              <a:t> 2007. </a:t>
            </a:r>
            <a:r>
              <a:rPr lang="it-IT" sz="1800" dirty="0" smtClean="0">
                <a:latin typeface="Calibri" charset="0"/>
                <a:cs typeface="Times New Roman" charset="0"/>
              </a:rPr>
              <a:t>Capitoli 41-48</a:t>
            </a:r>
            <a:endParaRPr lang="it-IT" sz="1800" dirty="0" smtClean="0">
              <a:latin typeface="Calibri" charset="0"/>
            </a:endParaRPr>
          </a:p>
          <a:p>
            <a:pPr marL="457200" lvl="1" indent="0">
              <a:buFontTx/>
              <a:buNone/>
              <a:defRPr/>
            </a:pPr>
            <a:r>
              <a:rPr lang="it-IT" sz="1800" i="1" dirty="0" smtClean="0">
                <a:latin typeface="Calibri" charset="0"/>
                <a:cs typeface="Times New Roman" charset="0"/>
              </a:rPr>
              <a:t>in alternativa</a:t>
            </a:r>
            <a:endParaRPr lang="it-IT" sz="1800" dirty="0" smtClean="0">
              <a:latin typeface="Calibri" charset="0"/>
            </a:endParaRPr>
          </a:p>
          <a:p>
            <a:pPr lvl="1">
              <a:defRPr/>
            </a:pPr>
            <a:r>
              <a:rPr lang="it-IT" sz="1800" dirty="0" smtClean="0">
                <a:solidFill>
                  <a:srgbClr val="FF0000"/>
                </a:solidFill>
                <a:latin typeface="Calibri" charset="0"/>
                <a:cs typeface="Times New Roman" charset="0"/>
              </a:rPr>
              <a:t>Carbone E, </a:t>
            </a:r>
            <a:r>
              <a:rPr lang="it-IT" sz="1800" dirty="0" err="1" smtClean="0">
                <a:solidFill>
                  <a:srgbClr val="FF0000"/>
                </a:solidFill>
                <a:latin typeface="Calibri" charset="0"/>
                <a:cs typeface="Times New Roman" charset="0"/>
              </a:rPr>
              <a:t>Cicirata</a:t>
            </a:r>
            <a:r>
              <a:rPr lang="it-IT" sz="1800" dirty="0" smtClean="0">
                <a:solidFill>
                  <a:srgbClr val="FF0000"/>
                </a:solidFill>
                <a:latin typeface="Calibri" charset="0"/>
                <a:cs typeface="Times New Roman" charset="0"/>
              </a:rPr>
              <a:t> </a:t>
            </a:r>
            <a:r>
              <a:rPr lang="it-IT" sz="1800" dirty="0" err="1" smtClean="0">
                <a:solidFill>
                  <a:srgbClr val="FF0000"/>
                </a:solidFill>
                <a:latin typeface="Calibri" charset="0"/>
                <a:cs typeface="Times New Roman" charset="0"/>
              </a:rPr>
              <a:t>F</a:t>
            </a:r>
            <a:r>
              <a:rPr lang="it-IT" sz="1800" dirty="0" smtClean="0">
                <a:solidFill>
                  <a:srgbClr val="FF0000"/>
                </a:solidFill>
                <a:latin typeface="Calibri" charset="0"/>
                <a:cs typeface="Times New Roman" charset="0"/>
              </a:rPr>
              <a:t> e  Aicardi G – FISIOLOGIA dalle molecole ai sistemi integrati (I edizione) </a:t>
            </a:r>
            <a:r>
              <a:rPr lang="it-IT" sz="1800" dirty="0" err="1" smtClean="0">
                <a:solidFill>
                  <a:srgbClr val="FF0000"/>
                </a:solidFill>
                <a:latin typeface="Calibri" charset="0"/>
                <a:cs typeface="Times New Roman" charset="0"/>
              </a:rPr>
              <a:t>EdiSES</a:t>
            </a:r>
            <a:r>
              <a:rPr lang="it-IT" sz="1800" dirty="0" smtClean="0">
                <a:solidFill>
                  <a:srgbClr val="FF0000"/>
                </a:solidFill>
                <a:latin typeface="Calibri" charset="0"/>
                <a:cs typeface="Times New Roman" charset="0"/>
              </a:rPr>
              <a:t> </a:t>
            </a:r>
            <a:r>
              <a:rPr lang="it-IT" sz="1800" dirty="0" smtClean="0">
                <a:latin typeface="Calibri" charset="0"/>
                <a:cs typeface="Times New Roman" charset="0"/>
              </a:rPr>
              <a:t>20. Capitoli 20-25, 28</a:t>
            </a:r>
            <a:endParaRPr lang="it-IT" sz="2400" dirty="0" smtClean="0">
              <a:latin typeface="Calibri" charset="0"/>
            </a:endParaRPr>
          </a:p>
          <a:p>
            <a:pPr>
              <a:defRPr/>
            </a:pPr>
            <a:r>
              <a:rPr lang="it-IT" sz="2400" u="sng" dirty="0" smtClean="0">
                <a:latin typeface="Calibri" charset="0"/>
                <a:cs typeface="Times New Roman" charset="0"/>
              </a:rPr>
              <a:t>Biochimica d</a:t>
            </a:r>
            <a:r>
              <a:rPr lang="ja-JP" altLang="it-IT" sz="2400" u="sng" dirty="0" smtClean="0">
                <a:latin typeface="Calibri" charset="0"/>
                <a:cs typeface="Times New Roman" charset="0"/>
              </a:rPr>
              <a:t>’</a:t>
            </a:r>
            <a:r>
              <a:rPr lang="it-IT" sz="2400" u="sng" dirty="0" smtClean="0">
                <a:latin typeface="Calibri" charset="0"/>
                <a:cs typeface="Times New Roman" charset="0"/>
              </a:rPr>
              <a:t>organo</a:t>
            </a:r>
            <a:endParaRPr lang="it-IT" sz="2400" dirty="0" smtClean="0">
              <a:latin typeface="Calibri" charset="0"/>
              <a:cs typeface="+mn-cs"/>
            </a:endParaRPr>
          </a:p>
          <a:p>
            <a:pPr lvl="1">
              <a:defRPr/>
            </a:pPr>
            <a:r>
              <a:rPr lang="it-IT" sz="1800" dirty="0" err="1" smtClean="0">
                <a:solidFill>
                  <a:srgbClr val="FF0000"/>
                </a:solidFill>
                <a:latin typeface="Calibri" charset="0"/>
                <a:cs typeface="Times New Roman" charset="0"/>
              </a:rPr>
              <a:t>Caldarera</a:t>
            </a:r>
            <a:r>
              <a:rPr lang="it-IT" sz="1800" dirty="0" smtClean="0">
                <a:solidFill>
                  <a:srgbClr val="FF0000"/>
                </a:solidFill>
                <a:latin typeface="Calibri" charset="0"/>
                <a:cs typeface="Times New Roman" charset="0"/>
              </a:rPr>
              <a:t> CM – BIOCHIMICA SISTEMATICA UMANA, (II edizione), CLUEB Economica, 2007</a:t>
            </a:r>
            <a:endParaRPr lang="it-IT" sz="1800" dirty="0" smtClean="0">
              <a:solidFill>
                <a:srgbClr val="FF0000"/>
              </a:solidFill>
              <a:latin typeface="Calibri" charset="0"/>
            </a:endParaRPr>
          </a:p>
          <a:p>
            <a:pPr marL="0" indent="0">
              <a:buFontTx/>
              <a:buNone/>
              <a:defRPr/>
            </a:pPr>
            <a:endParaRPr lang="it-IT" sz="2400" dirty="0">
              <a:cs typeface="+mn-cs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07/10/2019 - S.Passamonti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091FA - BIOCHIMICA APPLICATA MEDICA</a:t>
            </a:r>
          </a:p>
        </p:txBody>
      </p:sp>
      <p:sp>
        <p:nvSpPr>
          <p:cNvPr id="18437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F675EB4-2BEB-8546-99EA-E16ACDA2E406}" type="slidenum">
              <a:rPr lang="it-IT" sz="1400" b="0"/>
              <a:pPr/>
              <a:t>2</a:t>
            </a:fld>
            <a:endParaRPr lang="it-IT" sz="1400" b="0"/>
          </a:p>
        </p:txBody>
      </p:sp>
    </p:spTree>
    <p:extLst>
      <p:ext uri="{BB962C8B-B14F-4D97-AF65-F5344CB8AC3E}">
        <p14:creationId xmlns:p14="http://schemas.microsoft.com/office/powerpoint/2010/main" val="3666463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latin typeface="Arial" charset="0"/>
              </a:rPr>
              <a:t>Come devo studiare?</a:t>
            </a:r>
          </a:p>
        </p:txBody>
      </p:sp>
      <p:sp>
        <p:nvSpPr>
          <p:cNvPr id="19458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>
                <a:latin typeface="Arial" charset="0"/>
              </a:rPr>
              <a:t>Ascolto le lezioni</a:t>
            </a:r>
          </a:p>
          <a:p>
            <a:r>
              <a:rPr lang="it-IT">
                <a:latin typeface="Arial" charset="0"/>
              </a:rPr>
              <a:t>Prendo appunti</a:t>
            </a:r>
          </a:p>
          <a:p>
            <a:r>
              <a:rPr lang="it-IT">
                <a:latin typeface="Arial" charset="0"/>
              </a:rPr>
              <a:t>Esamino il materiale didattico ogni giorno</a:t>
            </a:r>
          </a:p>
          <a:p>
            <a:r>
              <a:rPr lang="it-IT">
                <a:latin typeface="Arial" charset="0"/>
              </a:rPr>
              <a:t>LEGGO IL LIBRO ogni giorno</a:t>
            </a:r>
          </a:p>
          <a:p>
            <a:r>
              <a:rPr lang="it-IT">
                <a:latin typeface="Arial" charset="0"/>
              </a:rPr>
              <a:t>imparo la materia</a:t>
            </a:r>
          </a:p>
          <a:p>
            <a:endParaRPr lang="it-IT">
              <a:latin typeface="Arial" charset="0"/>
            </a:endParaRPr>
          </a:p>
          <a:p>
            <a:endParaRPr lang="it-IT">
              <a:latin typeface="Arial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07/10/2019 - S.Passamonti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091FA - BIOCHIMICA APPLICATA MEDICA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F601C5-25F6-E24B-859A-C3F34CB6951B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085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latin typeface="Arial" charset="0"/>
              </a:rPr>
              <a:t>Come sarà l’esame</a:t>
            </a:r>
          </a:p>
        </p:txBody>
      </p:sp>
      <p:sp>
        <p:nvSpPr>
          <p:cNvPr id="20482" name="Segnaposto contenuto 7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5184775"/>
          </a:xfrm>
        </p:spPr>
        <p:txBody>
          <a:bodyPr/>
          <a:lstStyle/>
          <a:p>
            <a:r>
              <a:rPr lang="it-IT">
                <a:latin typeface="Arial" charset="0"/>
              </a:rPr>
              <a:t>La prova orale inizia con l’esposizione di un argomento a scelta </a:t>
            </a:r>
          </a:p>
          <a:p>
            <a:r>
              <a:rPr lang="it-IT">
                <a:latin typeface="Arial" charset="0"/>
              </a:rPr>
              <a:t>Seguiranno altre domande della docente, su altri temi, con risposta orale e scritta alla lavagna (schemi, reazioni, modelli funzionali).</a:t>
            </a:r>
          </a:p>
          <a:p>
            <a:r>
              <a:rPr lang="it-IT">
                <a:latin typeface="Arial" charset="0"/>
              </a:rPr>
              <a:t>Se volete, facciamo una simulazione dopo circa 10 lezioni (1/3 del corso)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07/10/2019 - S.Passamonti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091FA - BIOCHIMICA APPLICATA MEDICA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647831-5BCD-AB49-8E53-424F98CE44BF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896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latin typeface="Arial" charset="0"/>
              </a:rPr>
              <a:t>Caratteristica delle lezioni</a:t>
            </a:r>
          </a:p>
        </p:txBody>
      </p:sp>
      <p:sp>
        <p:nvSpPr>
          <p:cNvPr id="21506" name="Sottotitol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>
                <a:latin typeface="Arial" charset="0"/>
              </a:rPr>
              <a:t>Servono a capire la materia e ragionare</a:t>
            </a:r>
          </a:p>
          <a:p>
            <a:r>
              <a:rPr lang="it-IT">
                <a:latin typeface="Arial" charset="0"/>
              </a:rPr>
              <a:t>Indicatori di successo a medicina, biochimica strutturale, a.a. 2018/2019: mediana 28/30</a:t>
            </a:r>
          </a:p>
          <a:p>
            <a:endParaRPr lang="it-IT">
              <a:latin typeface="Arial" charset="0"/>
            </a:endParaRPr>
          </a:p>
          <a:p>
            <a:endParaRPr lang="it-IT">
              <a:latin typeface="Arial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07/10/2019 - S.Passamonti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091FA - BIOCHIMICA APPLICATA MEDICA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D9DCF3-B597-0D4A-926F-AEE5839C4837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8674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latin typeface="Arial" charset="0"/>
              </a:rPr>
              <a:t>I grandi argomenti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Tx/>
              <a:buAutoNum type="arabicPeriod"/>
            </a:pPr>
            <a:r>
              <a:rPr lang="it-IT">
                <a:latin typeface="Arial" charset="0"/>
              </a:rPr>
              <a:t>Regolazione enzimatica</a:t>
            </a:r>
          </a:p>
          <a:p>
            <a:pPr marL="514350" indent="-514350">
              <a:buFontTx/>
              <a:buAutoNum type="arabicPeriod"/>
            </a:pPr>
            <a:r>
              <a:rPr lang="it-IT">
                <a:latin typeface="Arial" charset="0"/>
              </a:rPr>
              <a:t>Bio-segnalazione</a:t>
            </a:r>
          </a:p>
          <a:p>
            <a:pPr marL="514350" indent="-514350">
              <a:buFontTx/>
              <a:buAutoNum type="arabicPeriod"/>
            </a:pPr>
            <a:r>
              <a:rPr lang="it-IT">
                <a:latin typeface="Arial" charset="0"/>
              </a:rPr>
              <a:t>Specializzazione metabolica degli organi</a:t>
            </a:r>
          </a:p>
          <a:p>
            <a:pPr marL="514350" indent="-514350">
              <a:buFontTx/>
              <a:buAutoNum type="arabicPeriod"/>
            </a:pPr>
            <a:r>
              <a:rPr lang="it-IT">
                <a:latin typeface="Arial" charset="0"/>
              </a:rPr>
              <a:t>Regolazione ormonale</a:t>
            </a:r>
          </a:p>
          <a:p>
            <a:pPr marL="514350" indent="-514350">
              <a:buFontTx/>
              <a:buAutoNum type="arabicPeriod"/>
            </a:pPr>
            <a:r>
              <a:rPr lang="it-IT">
                <a:latin typeface="Arial" charset="0"/>
              </a:rPr>
              <a:t>Integrazione del metabolismo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07/10/2019 - S.Passamonti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091FA - BIOCHIMICA APPLICATA MEDICA</a:t>
            </a:r>
          </a:p>
        </p:txBody>
      </p:sp>
      <p:sp>
        <p:nvSpPr>
          <p:cNvPr id="22533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3455EE8-8CCB-6347-8A1A-2B0517019E0D}" type="slidenum">
              <a:rPr lang="it-IT" sz="1400" b="0"/>
              <a:pPr/>
              <a:t>6</a:t>
            </a:fld>
            <a:endParaRPr lang="it-IT" sz="1400" b="0"/>
          </a:p>
        </p:txBody>
      </p:sp>
    </p:spTree>
    <p:extLst>
      <p:ext uri="{BB962C8B-B14F-4D97-AF65-F5344CB8AC3E}">
        <p14:creationId xmlns:p14="http://schemas.microsoft.com/office/powerpoint/2010/main" val="52411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348</Words>
  <Application>Microsoft Macintosh PowerPoint</Application>
  <PresentationFormat>Presentazione su schermo (4:3)</PresentationFormat>
  <Paragraphs>65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Insegnamento  091FA - BIOCHIMICA APPLICATA MEDICA Dettagli di contatto </vt:lpstr>
      <vt:lpstr>Libri consigliati</vt:lpstr>
      <vt:lpstr>Come devo studiare?</vt:lpstr>
      <vt:lpstr>Come sarà l’esame</vt:lpstr>
      <vt:lpstr>Caratteristica delle lezioni</vt:lpstr>
      <vt:lpstr>I grandi argomenti</vt:lpstr>
    </vt:vector>
  </TitlesOfParts>
  <Company>Univ. Trieste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Insegnamento  091FA - BIOCHIMICA APPLICATA MEDICA Dettagli di contatto </dc:title>
  <dc:creator>Sabina Passamonti</dc:creator>
  <cp:lastModifiedBy>Sabina Passamonti</cp:lastModifiedBy>
  <cp:revision>1</cp:revision>
  <dcterms:created xsi:type="dcterms:W3CDTF">2019-10-07T19:25:59Z</dcterms:created>
  <dcterms:modified xsi:type="dcterms:W3CDTF">2019-10-07T19:27:10Z</dcterms:modified>
</cp:coreProperties>
</file>