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4" r:id="rId2"/>
    <p:sldId id="306" r:id="rId3"/>
    <p:sldId id="310" r:id="rId4"/>
    <p:sldId id="258" r:id="rId5"/>
    <p:sldId id="259" r:id="rId6"/>
    <p:sldId id="260" r:id="rId7"/>
    <p:sldId id="261" r:id="rId8"/>
    <p:sldId id="312" r:id="rId9"/>
    <p:sldId id="313" r:id="rId10"/>
    <p:sldId id="262" r:id="rId11"/>
    <p:sldId id="314" r:id="rId12"/>
    <p:sldId id="318" r:id="rId13"/>
    <p:sldId id="325" r:id="rId14"/>
    <p:sldId id="326" r:id="rId15"/>
    <p:sldId id="263" r:id="rId16"/>
    <p:sldId id="327" r:id="rId17"/>
    <p:sldId id="328" r:id="rId18"/>
    <p:sldId id="264" r:id="rId19"/>
    <p:sldId id="315" r:id="rId20"/>
    <p:sldId id="266" r:id="rId21"/>
    <p:sldId id="329" r:id="rId22"/>
    <p:sldId id="267" r:id="rId23"/>
    <p:sldId id="269" r:id="rId24"/>
    <p:sldId id="289" r:id="rId25"/>
    <p:sldId id="290" r:id="rId26"/>
    <p:sldId id="291" r:id="rId27"/>
    <p:sldId id="293" r:id="rId28"/>
    <p:sldId id="297" r:id="rId29"/>
    <p:sldId id="295" r:id="rId30"/>
    <p:sldId id="296" r:id="rId31"/>
    <p:sldId id="298" r:id="rId32"/>
    <p:sldId id="288" r:id="rId33"/>
    <p:sldId id="300" r:id="rId34"/>
    <p:sldId id="301" r:id="rId35"/>
    <p:sldId id="320" r:id="rId36"/>
    <p:sldId id="307" r:id="rId37"/>
    <p:sldId id="322" r:id="rId38"/>
    <p:sldId id="304" r:id="rId39"/>
    <p:sldId id="321" r:id="rId40"/>
    <p:sldId id="303" r:id="rId41"/>
    <p:sldId id="302" r:id="rId42"/>
    <p:sldId id="316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537B-4102-4AC0-92B1-82F5C9C625B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B640-E1FC-4D88-BDA9-44B936403F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3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B2B-A4D6-43E3-9F67-F9BA63A9B08D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2BD-CD99-4D83-BA21-6F629E7C9234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51B-956F-4CC3-83F9-0BE011C74B49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EB07-0C73-4403-9FB6-1997F0C500AB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99BC-88F9-4CB6-A843-ADBF1F48DCDA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A2B-A0DA-4E06-B384-56FFC4B2B722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A70-5A99-456B-A2D7-AC2AE8951EE9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725-4C26-40B6-A473-148C4007A69B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D3CC-33DC-4095-A218-EAAB2295EE5F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1DA-1CA7-4270-941D-80666D321552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3442-19D3-4723-8CFA-18CA61039AC1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926C-25DB-47F9-AF4F-0DF8672EE5E2}" type="datetime1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endom.com/tests/access_page/index.htm?idRegTest=11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website-reading/" TargetMode="External"/><Relationship Id="rId2" Type="http://schemas.openxmlformats.org/officeDocument/2006/relationships/hyperlink" Target="http://www.nngroup.com/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ictremblay.blogspot.it/2013/11/6-to-7-minutes-of-instructional-video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://www.nngroup.com/articles/author/jakob-nielsen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origami.wikispaces.com/file/view/PRENSKY+-+DIGITAL+NATIVES+AND+IMMIGRANTS+1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origami.wikispaces.com/file/view/Jukes+-+Understanding+Digital+Kids.pdf" TargetMode="External"/><Relationship Id="rId2" Type="http://schemas.openxmlformats.org/officeDocument/2006/relationships/hyperlink" Target="http://en.wikipedia.org/wiki/Generation_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AC5FF1-036A-4147-BC2A-BBBBC661468D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 smtClean="0"/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611188" y="476250"/>
            <a:ext cx="81454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/>
              <a:t>L2 </a:t>
            </a:r>
            <a:r>
              <a:rPr lang="it-IT" altLang="it-IT" sz="3600" dirty="0" smtClean="0"/>
              <a:t>– Lezione, libro</a:t>
            </a:r>
            <a:r>
              <a:rPr lang="it-IT" altLang="it-IT" sz="3600"/>
              <a:t>, </a:t>
            </a:r>
            <a:r>
              <a:rPr lang="it-IT" altLang="it-IT" sz="3600" smtClean="0"/>
              <a:t>come </a:t>
            </a:r>
            <a:r>
              <a:rPr lang="it-IT" altLang="it-IT" sz="3600" dirty="0"/>
              <a:t>si devono adattare alle </a:t>
            </a:r>
            <a:r>
              <a:rPr lang="it-IT" altLang="it-IT" sz="3600" dirty="0" smtClean="0"/>
              <a:t>nuove </a:t>
            </a:r>
            <a:r>
              <a:rPr lang="it-IT" altLang="it-IT" sz="3600" dirty="0"/>
              <a:t>generazioni?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51202" name="AutoShape 2" descr="Image result for humour generation 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505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83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intelligenti?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Patricia M. Greenfield JANUARY </a:t>
            </a:r>
            <a:r>
              <a:rPr lang="en-US" sz="2400" dirty="0" smtClean="0"/>
              <a:t>2009 Technology </a:t>
            </a:r>
            <a:r>
              <a:rPr lang="en-US" sz="2400" dirty="0"/>
              <a:t>and Informal Education</a:t>
            </a:r>
            <a:r>
              <a:rPr lang="en-US" sz="2400" dirty="0" smtClean="0"/>
              <a:t>: What </a:t>
            </a:r>
            <a:r>
              <a:rPr lang="en-US" sz="2400" dirty="0"/>
              <a:t>Is Taught, What Is Learned </a:t>
            </a:r>
            <a:r>
              <a:rPr lang="en-US" sz="2400" dirty="0" smtClean="0"/>
              <a:t>ww.sciencemag.org </a:t>
            </a:r>
            <a:r>
              <a:rPr lang="en-US" sz="2400" dirty="0"/>
              <a:t>SCIENCE VOL 323 2 </a:t>
            </a:r>
            <a:endParaRPr lang="it-IT" sz="24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85" y="2902874"/>
            <a:ext cx="3816424" cy="33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220072" y="2708920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Flynn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effect</a:t>
            </a:r>
            <a:endParaRPr lang="it-IT" sz="2400" b="1" dirty="0" smtClean="0"/>
          </a:p>
          <a:p>
            <a:r>
              <a:rPr lang="it-IT" sz="2400" dirty="0" smtClean="0"/>
              <a:t>Crescita performance intellettiva da 100 anni.</a:t>
            </a:r>
          </a:p>
          <a:p>
            <a:r>
              <a:rPr lang="it-IT" sz="2400" dirty="0" smtClean="0"/>
              <a:t>Test non verbali, visivi ma non solo</a:t>
            </a:r>
          </a:p>
          <a:p>
            <a:r>
              <a:rPr lang="it-IT" sz="2400" dirty="0" smtClean="0"/>
              <a:t>Per alimentazione, educazione,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03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Come? Perché?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655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32040" y="198884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Matrici di </a:t>
            </a:r>
            <a:r>
              <a:rPr lang="it-IT" sz="2400" dirty="0" err="1" smtClean="0"/>
              <a:t>Raven</a:t>
            </a:r>
            <a:r>
              <a:rPr lang="it-IT" sz="2400" dirty="0" smtClean="0"/>
              <a:t> 1942 – 1992</a:t>
            </a:r>
          </a:p>
          <a:p>
            <a:endParaRPr lang="it-IT" sz="2400" dirty="0"/>
          </a:p>
          <a:p>
            <a:r>
              <a:rPr lang="it-IT" sz="2400" dirty="0" smtClean="0"/>
              <a:t>Sviluppo intelligenza visiva, spaziale</a:t>
            </a:r>
          </a:p>
        </p:txBody>
      </p:sp>
    </p:spTree>
    <p:extLst>
      <p:ext uri="{BB962C8B-B14F-4D97-AF65-F5344CB8AC3E}">
        <p14:creationId xmlns:p14="http://schemas.microsoft.com/office/powerpoint/2010/main" xmlns="" val="7916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www.queendom.com/tests/access_page/index.htm?idRegTest=1118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(test intelligenza </a:t>
            </a:r>
            <a:r>
              <a:rPr lang="it-IT" dirty="0" err="1" smtClean="0"/>
              <a:t>visuo</a:t>
            </a:r>
            <a:r>
              <a:rPr lang="it-IT" dirty="0" smtClean="0"/>
              <a:t>-spaziale)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25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791" y="1600200"/>
            <a:ext cx="51204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20094"/>
            <a:ext cx="5334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Greenfield</a:t>
            </a:r>
            <a:r>
              <a:rPr lang="it-IT" dirty="0" smtClean="0"/>
              <a:t>, 2009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Ambienti informali, tecnologie, tv e videogame</a:t>
            </a:r>
          </a:p>
          <a:p>
            <a:r>
              <a:rPr lang="it-IT" dirty="0" smtClean="0"/>
              <a:t>Aumenta la capacità di dividere l’attenzione, di fare multitasking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MT: Effetti positivi e negativi</a:t>
            </a:r>
          </a:p>
          <a:p>
            <a:r>
              <a:rPr lang="it-IT" dirty="0" smtClean="0"/>
              <a:t>Dal testo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thinking</a:t>
            </a:r>
            <a:r>
              <a:rPr lang="it-IT" dirty="0" smtClean="0"/>
              <a:t>, riflessione…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92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0928" y="-1899592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finito?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60674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192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distratti?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4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Più tecnologici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smtClean="0"/>
              <a:t>Dati ISTAT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24" y="2204864"/>
            <a:ext cx="8530526" cy="35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72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Lezione e libro hanno un futuro?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 chi ci rivolgiamo?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30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 divide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Anziani</a:t>
            </a:r>
          </a:p>
          <a:p>
            <a:r>
              <a:rPr lang="it-IT" dirty="0" smtClean="0"/>
              <a:t>Provenienza sociale</a:t>
            </a:r>
          </a:p>
          <a:p>
            <a:r>
              <a:rPr lang="it-IT" dirty="0" smtClean="0"/>
              <a:t>Provenienza geografica</a:t>
            </a:r>
            <a:endParaRPr lang="it-IT" dirty="0"/>
          </a:p>
        </p:txBody>
      </p:sp>
      <p:pic>
        <p:nvPicPr>
          <p:cNvPr id="5" name="Segnaposto contenuto 4" descr="https://encrypted-tbn1.gstatic.com/images?q=tbn:ANd9GcTJEFniAZc_yZ6zFqkaTDmlzpp0pIw2QiB1QiId1jZsnDrqFupQ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37085" cy="29125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2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665163"/>
            <a:ext cx="8716963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735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usiamo?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88840"/>
            <a:ext cx="9720753" cy="4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7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vogliono i teen?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519270" cy="53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54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258" y="2329543"/>
            <a:ext cx="7772400" cy="319907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MEDIA MENAGEMENT CENTER </a:t>
            </a:r>
            <a:br>
              <a:rPr lang="it-IT" sz="3600" dirty="0" smtClean="0"/>
            </a:br>
            <a:r>
              <a:rPr lang="it-IT" sz="3600" dirty="0" smtClean="0"/>
              <a:t>Università del </a:t>
            </a:r>
            <a:r>
              <a:rPr lang="it-IT" sz="3600" dirty="0" err="1" smtClean="0"/>
              <a:t>Northwestern</a:t>
            </a:r>
            <a:r>
              <a:rPr lang="it-IT" sz="3600" dirty="0" smtClean="0"/>
              <a:t>, Illinois</a:t>
            </a:r>
            <a:br>
              <a:rPr lang="it-IT" sz="3600" dirty="0" smtClean="0"/>
            </a:br>
            <a:r>
              <a:rPr lang="it-IT" sz="3600" dirty="0" smtClean="0"/>
              <a:t>2009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/>
              <a:t>TEENS KNOW WHAT THEY WANT FROM ONLINE NEWS: DO YOU?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Dati da una ricerca con ragazzi dai 13 ai 18 anni.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FOT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000" y="1665514"/>
            <a:ext cx="2597000" cy="17974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7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Gli adolescenti:</a:t>
            </a:r>
          </a:p>
          <a:p>
            <a:r>
              <a:rPr lang="it-IT" dirty="0" smtClean="0"/>
              <a:t>Usano molto i media;</a:t>
            </a:r>
          </a:p>
          <a:p>
            <a:r>
              <a:rPr lang="it-IT" dirty="0" smtClean="0"/>
              <a:t>Leggono meno le news</a:t>
            </a:r>
          </a:p>
          <a:p>
            <a:r>
              <a:rPr lang="it-IT" dirty="0" smtClean="0"/>
              <a:t>Non sviluppano in seguito interesse per le news.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0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SOLUZIONI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Occorre aumentare il contatto con le news:</a:t>
            </a:r>
          </a:p>
          <a:p>
            <a:endParaRPr lang="it-IT" smtClean="0"/>
          </a:p>
          <a:p>
            <a:r>
              <a:rPr lang="it-IT" smtClean="0"/>
              <a:t>Usare cellulare, mp3, consolle per le news online;</a:t>
            </a:r>
          </a:p>
          <a:p>
            <a:endParaRPr lang="it-IT" smtClean="0"/>
          </a:p>
          <a:p>
            <a:r>
              <a:rPr lang="it-IT" smtClean="0"/>
              <a:t>Modificare le pagine online.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85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I difetti: ipotesi</a:t>
            </a:r>
            <a:endParaRPr lang="it-IT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Due studi precedenti indicano i problemi:</a:t>
            </a:r>
          </a:p>
          <a:p>
            <a:endParaRPr lang="it-IT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Internet presenta troppe notizie;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Sono interessati alle notizie solo vagamente;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Non è facile per loro capire le notizie;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Molte notizie li preoccupano;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Raramente cercano le news;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Apprezzano di venire attratti da una notizia.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64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 </a:t>
            </a:r>
            <a:endParaRPr lang="it-IT" cap="all" dirty="0"/>
          </a:p>
        </p:txBody>
      </p:sp>
      <p:pic>
        <p:nvPicPr>
          <p:cNvPr id="4" name="Segnaposto contenuto 3" descr="ok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1041" r="-101041"/>
          <a:stretch>
            <a:fillRect/>
          </a:stretch>
        </p:blipFill>
        <p:spPr>
          <a:xfrm>
            <a:off x="1403648" y="806797"/>
            <a:ext cx="9741768" cy="535759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62898" cy="561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2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SOGGETTI</a:t>
            </a:r>
          </a:p>
          <a:p>
            <a:pPr lvl="1"/>
            <a:r>
              <a:rPr lang="it-IT" dirty="0" smtClean="0"/>
              <a:t>96 ragazzi dai 13 ai 18 anni, 12 focus </a:t>
            </a:r>
            <a:r>
              <a:rPr lang="it-IT" dirty="0" err="1" smtClean="0"/>
              <a:t>group</a:t>
            </a:r>
            <a:r>
              <a:rPr lang="it-IT" dirty="0" smtClean="0"/>
              <a:t>, </a:t>
            </a:r>
            <a:r>
              <a:rPr lang="it-IT" dirty="0" err="1" smtClean="0"/>
              <a:t>6</a:t>
            </a:r>
            <a:r>
              <a:rPr lang="it-IT" dirty="0" smtClean="0"/>
              <a:t> città U.S.A.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MATERIALE</a:t>
            </a:r>
          </a:p>
          <a:p>
            <a:pPr lvl="1"/>
            <a:r>
              <a:rPr lang="it-IT" dirty="0" smtClean="0"/>
              <a:t>Creazione di un sito di notizie fittizio</a:t>
            </a:r>
          </a:p>
          <a:p>
            <a:pPr lvl="1"/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e pagine interne ad hoc:</a:t>
            </a:r>
          </a:p>
          <a:p>
            <a:pPr lvl="2"/>
            <a:r>
              <a:rPr lang="it-IT" dirty="0" smtClean="0"/>
              <a:t>Poche notizie, brevi, visive, gerarchizzate.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PROCEDURA</a:t>
            </a:r>
          </a:p>
          <a:p>
            <a:pPr lvl="1"/>
            <a:r>
              <a:rPr lang="it-IT" dirty="0" smtClean="0"/>
              <a:t>interviste e focus </a:t>
            </a:r>
            <a:r>
              <a:rPr lang="it-IT" dirty="0" err="1" smtClean="0"/>
              <a:t>group</a:t>
            </a:r>
            <a:r>
              <a:rPr lang="it-IT" dirty="0" smtClean="0"/>
              <a:t> per testare il sito migliore.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51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Bambini</a:t>
            </a:r>
          </a:p>
          <a:p>
            <a:pPr lvl="0"/>
            <a:r>
              <a:rPr lang="it-IT" dirty="0"/>
              <a:t>Adolescenti</a:t>
            </a:r>
          </a:p>
          <a:p>
            <a:pPr lvl="0"/>
            <a:r>
              <a:rPr lang="it-IT" dirty="0"/>
              <a:t>Adulti</a:t>
            </a:r>
          </a:p>
          <a:p>
            <a:pPr lvl="0"/>
            <a:r>
              <a:rPr lang="it-IT" dirty="0"/>
              <a:t>Piccole classi </a:t>
            </a:r>
            <a:r>
              <a:rPr lang="it-IT" dirty="0" smtClean="0"/>
              <a:t> </a:t>
            </a:r>
            <a:endParaRPr lang="it-IT" dirty="0"/>
          </a:p>
          <a:p>
            <a:pPr lvl="0"/>
            <a:r>
              <a:rPr lang="it-IT" dirty="0"/>
              <a:t>Grandi classi </a:t>
            </a:r>
            <a:r>
              <a:rPr lang="it-IT" dirty="0" smtClean="0"/>
              <a:t> </a:t>
            </a:r>
            <a:endParaRPr lang="it-IT" dirty="0"/>
          </a:p>
          <a:p>
            <a:pPr lvl="0"/>
            <a:r>
              <a:rPr lang="it-IT" dirty="0"/>
              <a:t>Lettori del nostro blog, risorsa online, </a:t>
            </a:r>
            <a:r>
              <a:rPr lang="it-IT" dirty="0" err="1"/>
              <a:t>mooc</a:t>
            </a:r>
            <a:endParaRPr lang="it-IT" dirty="0"/>
          </a:p>
          <a:p>
            <a:pPr lvl="0"/>
            <a:r>
              <a:rPr lang="it-IT" dirty="0"/>
              <a:t>Clienti </a:t>
            </a:r>
            <a:r>
              <a:rPr lang="it-IT" dirty="0" smtClean="0"/>
              <a:t>della </a:t>
            </a:r>
            <a:r>
              <a:rPr lang="it-IT" dirty="0"/>
              <a:t>nostra azienda,</a:t>
            </a:r>
          </a:p>
          <a:p>
            <a:pPr lvl="0"/>
            <a:r>
              <a:rPr lang="it-IT" dirty="0"/>
              <a:t>Immigrati</a:t>
            </a:r>
            <a:r>
              <a:rPr lang="it-IT" dirty="0" smtClean="0"/>
              <a:t>? (anche Italiano L2)</a:t>
            </a:r>
            <a:endParaRPr lang="it-IT" dirty="0"/>
          </a:p>
          <a:p>
            <a:pPr lvl="0"/>
            <a:r>
              <a:rPr lang="it-IT" dirty="0"/>
              <a:t>Formazione continua</a:t>
            </a:r>
            <a:r>
              <a:rPr lang="it-IT" dirty="0" smtClean="0"/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64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RISULTATI: 10 LEZIONI CHIAVE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Don’</a:t>
            </a:r>
            <a:r>
              <a:rPr lang="it-IT" dirty="0" err="1" smtClean="0"/>
              <a:t>t</a:t>
            </a:r>
            <a:r>
              <a:rPr lang="it-IT" dirty="0" smtClean="0"/>
              <a:t> </a:t>
            </a:r>
            <a:r>
              <a:rPr lang="it-IT" dirty="0" err="1" smtClean="0"/>
              <a:t>overload</a:t>
            </a:r>
            <a:r>
              <a:rPr lang="it-IT" dirty="0" smtClean="0"/>
              <a:t>: poche storie/eventi, più spazio alle visualizzazioni;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soddisfacenti;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Attirare l’attenzione;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 riassunto di ogni notizia nell’home </a:t>
            </a:r>
            <a:r>
              <a:rPr lang="it-IT" dirty="0" err="1" smtClean="0"/>
              <a:t>page</a:t>
            </a:r>
            <a:r>
              <a:rPr lang="it-IT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foto per ogni riassunto;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Mostrare la gerarchia di importanza delle notizie;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Notizie brevi, senza link;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Fornire notizie di background;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Tagliare le informazioni in segmenti;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Eliminare gli elementi non pertinenti.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5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Costruzione di </a:t>
            </a:r>
            <a:r>
              <a:rPr lang="it-IT" smtClean="0"/>
              <a:t>un nuovo </a:t>
            </a:r>
            <a:r>
              <a:rPr lang="it-IT" dirty="0" smtClean="0"/>
              <a:t>sito di notizie, caratteristiche: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con </a:t>
            </a:r>
            <a:r>
              <a:rPr lang="it-IT" dirty="0" err="1" smtClean="0"/>
              <a:t>6</a:t>
            </a:r>
            <a:r>
              <a:rPr lang="it-IT" dirty="0" smtClean="0"/>
              <a:t> notizie;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Ogni notizia con foto e riassunto;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Chiara gerarchia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Eliminazione elementi non pertinenti;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Tagliata la lunghezza della pagina;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Template</a:t>
            </a:r>
            <a:r>
              <a:rPr lang="it-IT" dirty="0" smtClean="0"/>
              <a:t> per spezzare testi lunghi;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Etichetta per le notizie aggiuntive.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3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Solo i </a:t>
            </a:r>
            <a:r>
              <a:rPr lang="it-IT" dirty="0" err="1" smtClean="0"/>
              <a:t>teens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hlinkClick r:id="rId2"/>
            </a:endParaRPr>
          </a:p>
          <a:p>
            <a:pPr>
              <a:buNone/>
            </a:pPr>
            <a:r>
              <a:rPr lang="it-IT" sz="2800" dirty="0" smtClean="0">
                <a:hlinkClick r:id="rId3"/>
              </a:rPr>
              <a:t>h</a:t>
            </a:r>
            <a:r>
              <a:rPr lang="it-IT" sz="2800" dirty="0">
                <a:hlinkClick r:id="rId4"/>
              </a:rPr>
              <a:t>http://</a:t>
            </a:r>
            <a:r>
              <a:rPr lang="it-IT" sz="2800" dirty="0" smtClean="0">
                <a:hlinkClick r:id="rId4"/>
              </a:rPr>
              <a:t>erictremblay.blogspot.it/2013/11/6-to-7-minutes-of-instructional-video.html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r>
              <a:rPr lang="it-IT" sz="2800" dirty="0" smtClean="0">
                <a:hlinkClick r:id="rId3"/>
              </a:rPr>
              <a:t>ttp</a:t>
            </a:r>
            <a:r>
              <a:rPr lang="it-IT" sz="2800" dirty="0">
                <a:hlinkClick r:id="rId3"/>
              </a:rPr>
              <a:t>://www.nngroup.com/articles/website-reading</a:t>
            </a:r>
            <a:r>
              <a:rPr lang="it-IT" sz="2800" dirty="0" smtClean="0">
                <a:hlinkClick r:id="rId3"/>
              </a:rPr>
              <a:t>/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CF38-A8A7-854E-BD7C-A41BF901E25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81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3" y="-819472"/>
            <a:ext cx="62388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4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61442" name="Picture 2" descr="C:\Users\Lenovo\Dropbox\Screenshot\Screenshot 2015-10-07 11.48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87424"/>
            <a:ext cx="18286413" cy="1028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32656"/>
            <a:ext cx="11125202" cy="62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0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63490" name="Picture 2" descr="Risultati immagini per eyet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4234691" cy="3672408"/>
          </a:xfrm>
          <a:prstGeom prst="rect">
            <a:avLst/>
          </a:prstGeom>
          <a:noFill/>
        </p:spPr>
      </p:pic>
      <p:pic>
        <p:nvPicPr>
          <p:cNvPr id="63492" name="Picture 4" descr="Risultati immagini per eyetra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/>
              <a:t>F-Shaped Pattern For Reading Web Content</a:t>
            </a:r>
            <a:br>
              <a:rPr lang="en-US" sz="2200" b="1" dirty="0"/>
            </a:br>
            <a:r>
              <a:rPr lang="en-US" sz="2200" dirty="0"/>
              <a:t>by </a:t>
            </a:r>
            <a:r>
              <a:rPr lang="en-US" sz="2200" b="1" cap="all" dirty="0">
                <a:hlinkClick r:id="rId2"/>
              </a:rPr>
              <a:t>JAKOB NIELSEN</a:t>
            </a:r>
            <a:r>
              <a:rPr lang="en-US" sz="2200" dirty="0"/>
              <a:t> on April 17, 2006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http://www.nngroup.com/articles/f-shaped-pattern-reading-web-content/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2979"/>
            <a:ext cx="8874579" cy="48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3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62466" name="Picture 2" descr="C:\Users\Lenovo\Dropbox\Screenshot\Screenshot 2015-10-07 12.26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I prossimi </a:t>
            </a:r>
            <a:r>
              <a:rPr lang="it-IT" dirty="0" smtClean="0"/>
              <a:t>20 anni </a:t>
            </a:r>
            <a:r>
              <a:rPr lang="it-IT" dirty="0"/>
              <a:t>avremo </a:t>
            </a:r>
            <a:r>
              <a:rPr lang="it-IT" dirty="0" smtClean="0"/>
              <a:t> diversi tipi di  </a:t>
            </a:r>
            <a:r>
              <a:rPr lang="it-IT" dirty="0"/>
              <a:t>consumatori/utenti.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Baby </a:t>
            </a:r>
            <a:r>
              <a:rPr lang="it-IT" dirty="0" err="1"/>
              <a:t>boomers</a:t>
            </a:r>
            <a:endParaRPr lang="it-IT" dirty="0"/>
          </a:p>
          <a:p>
            <a:r>
              <a:rPr lang="en-US" dirty="0"/>
              <a:t>Gen. X </a:t>
            </a:r>
            <a:r>
              <a:rPr lang="en-US" dirty="0" smtClean="0"/>
              <a:t> Y (Digital </a:t>
            </a:r>
            <a:r>
              <a:rPr lang="en-US" dirty="0"/>
              <a:t>Immigrants)</a:t>
            </a:r>
            <a:endParaRPr lang="it-IT" dirty="0"/>
          </a:p>
          <a:p>
            <a:r>
              <a:rPr lang="en-US" dirty="0" smtClean="0"/>
              <a:t>Gen</a:t>
            </a:r>
            <a:r>
              <a:rPr lang="en-US" dirty="0"/>
              <a:t>. Z (Digital Natives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(alpha)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43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73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 strutturato</a:t>
            </a:r>
          </a:p>
          <a:p>
            <a:r>
              <a:rPr lang="it-IT" dirty="0" smtClean="0"/>
              <a:t>Buon layout</a:t>
            </a:r>
          </a:p>
          <a:p>
            <a:r>
              <a:rPr lang="it-IT" dirty="0" smtClean="0"/>
              <a:t>Titoletti come </a:t>
            </a:r>
            <a:r>
              <a:rPr lang="it-IT" smtClean="0"/>
              <a:t>summary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43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di essere primi…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8301250" cy="39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48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Baby </a:t>
            </a:r>
            <a:r>
              <a:rPr lang="it-IT" dirty="0" err="1" smtClean="0"/>
              <a:t>boomers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Nati dopo </a:t>
            </a:r>
            <a:r>
              <a:rPr lang="it-IT" dirty="0"/>
              <a:t>la guerra, tra 1946 and 1964. </a:t>
            </a:r>
          </a:p>
          <a:p>
            <a:r>
              <a:rPr lang="it-IT" dirty="0"/>
              <a:t>A</a:t>
            </a:r>
            <a:r>
              <a:rPr lang="it-IT" dirty="0" smtClean="0"/>
              <a:t>mano </a:t>
            </a:r>
            <a:r>
              <a:rPr lang="it-IT" dirty="0"/>
              <a:t>i libri, </a:t>
            </a:r>
            <a:endParaRPr lang="it-IT" dirty="0" smtClean="0"/>
          </a:p>
          <a:p>
            <a:r>
              <a:rPr lang="it-IT" dirty="0" smtClean="0"/>
              <a:t>Studiano  </a:t>
            </a:r>
            <a:r>
              <a:rPr lang="it-IT" dirty="0"/>
              <a:t>da manuali e grammatiche, </a:t>
            </a:r>
            <a:endParaRPr lang="it-IT" dirty="0" smtClean="0"/>
          </a:p>
          <a:p>
            <a:r>
              <a:rPr lang="it-IT" dirty="0" smtClean="0"/>
              <a:t>riluttanti </a:t>
            </a:r>
            <a:r>
              <a:rPr lang="it-IT" dirty="0"/>
              <a:t>usare le nuove tecnologie e gli </a:t>
            </a:r>
            <a:r>
              <a:rPr lang="it-IT" dirty="0" err="1"/>
              <a:t>ebook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7" name="Segnaposto contenuto 6" descr="https://encrypted-tbn3.gstatic.com/images?q=tbn:ANd9GcTImOrRsUyEhQkWU_u32ujjP_G2aoQSbkHkB-ime8liY92VXwEdsJ8R-Rh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2"/>
            <a:ext cx="2987178" cy="24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1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Gen. X, Y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 1965-1999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gruppo di transizione,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 </a:t>
            </a:r>
            <a:r>
              <a:rPr lang="it-IT" u="sng" dirty="0">
                <a:hlinkClick r:id="rId2" tooltip="Digital Immigrants"/>
              </a:rPr>
              <a:t>Digital </a:t>
            </a:r>
            <a:r>
              <a:rPr lang="it-IT" u="sng" dirty="0" err="1">
                <a:hlinkClick r:id="rId2" tooltip="Digital Immigrants"/>
              </a:rPr>
              <a:t>Immigrants</a:t>
            </a:r>
            <a:r>
              <a:rPr lang="it-IT" dirty="0"/>
              <a:t>, </a:t>
            </a:r>
          </a:p>
          <a:p>
            <a:r>
              <a:rPr lang="it-IT" dirty="0"/>
              <a:t>leggono libri, hanno i computer, </a:t>
            </a:r>
            <a:r>
              <a:rPr lang="it-IT" dirty="0" err="1"/>
              <a:t>blackberries</a:t>
            </a:r>
            <a:r>
              <a:rPr lang="it-IT" dirty="0"/>
              <a:t>, sono connessi.</a:t>
            </a:r>
          </a:p>
          <a:p>
            <a:r>
              <a:rPr lang="it-IT" dirty="0"/>
              <a:t>Usano le nuove tecnologie senza buttare le vecchie</a:t>
            </a:r>
          </a:p>
          <a:p>
            <a:endParaRPr lang="it-IT" dirty="0"/>
          </a:p>
        </p:txBody>
      </p:sp>
      <p:pic>
        <p:nvPicPr>
          <p:cNvPr id="7" name="Segnaposto contenuto 6" descr="http://content.arma.org/IMM/Libraries/IM_Cover_Images/Gen_X_Gen_Y_JanFeb2010_1.sflb.ashx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3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>
                <a:hlinkClick r:id="rId2" tooltip="Gen z"/>
              </a:rPr>
              <a:t>Gen</a:t>
            </a:r>
            <a:r>
              <a:rPr lang="it-IT" u="sng" dirty="0">
                <a:hlinkClick r:id="rId2" tooltip="Gen z"/>
              </a:rPr>
              <a:t>-Z</a:t>
            </a:r>
            <a:r>
              <a:rPr lang="it-IT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nati </a:t>
            </a:r>
            <a:r>
              <a:rPr lang="it-IT" dirty="0"/>
              <a:t>dopo il 2000 </a:t>
            </a:r>
            <a:r>
              <a:rPr lang="it-IT" dirty="0" smtClean="0"/>
              <a:t>(fino al…)</a:t>
            </a:r>
          </a:p>
          <a:p>
            <a:r>
              <a:rPr lang="it-IT" dirty="0" smtClean="0"/>
              <a:t>completamente </a:t>
            </a:r>
            <a:r>
              <a:rPr lang="it-IT" dirty="0"/>
              <a:t>connessi. </a:t>
            </a:r>
            <a:endParaRPr lang="it-IT" dirty="0" smtClean="0"/>
          </a:p>
          <a:p>
            <a:pPr marL="0" indent="0">
              <a:buNone/>
            </a:pPr>
            <a:r>
              <a:rPr lang="it-IT" u="sng" dirty="0" smtClean="0">
                <a:hlinkClick r:id="rId3" tooltip="Digital Natives"/>
              </a:rPr>
              <a:t>Digital </a:t>
            </a:r>
            <a:r>
              <a:rPr lang="it-IT" u="sng" dirty="0" err="1">
                <a:hlinkClick r:id="rId3" tooltip="Digital Natives"/>
              </a:rPr>
              <a:t>Natives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en-US" dirty="0" err="1" smtClean="0"/>
              <a:t>usano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/>
              <a:t>cell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it-IT" dirty="0"/>
          </a:p>
          <a:p>
            <a:r>
              <a:rPr lang="en-US" dirty="0"/>
              <a:t>This group will drive the market, not the other way around, and it’s this customer we need to get in front of (if we can.)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69568" cy="25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61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 dirty="0"/>
              <a:t>GEN ALPHA</a:t>
            </a:r>
          </a:p>
          <a:p>
            <a:r>
              <a:rPr lang="en-US" dirty="0" smtClean="0"/>
              <a:t>2010 </a:t>
            </a:r>
          </a:p>
          <a:p>
            <a:r>
              <a:rPr lang="en-US" dirty="0" smtClean="0"/>
              <a:t>App</a:t>
            </a:r>
          </a:p>
          <a:p>
            <a:endParaRPr lang="en-US" dirty="0" smtClean="0"/>
          </a:p>
          <a:p>
            <a:r>
              <a:rPr lang="en-US" dirty="0" err="1" smtClean="0"/>
              <a:t>Influenzati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</a:t>
            </a:r>
            <a:r>
              <a:rPr lang="en-US" dirty="0" err="1" smtClean="0"/>
              <a:t>visivo</a:t>
            </a:r>
            <a:r>
              <a:rPr lang="en-US" dirty="0" smtClean="0"/>
              <a:t> e video, </a:t>
            </a:r>
            <a:r>
              <a:rPr lang="en-US" dirty="0" err="1" smtClean="0"/>
              <a:t>usano</a:t>
            </a:r>
            <a:r>
              <a:rPr lang="en-US" dirty="0" smtClean="0"/>
              <a:t>  YouTube e </a:t>
            </a:r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err="1" smtClean="0"/>
              <a:t>Riprendi</a:t>
            </a:r>
            <a:r>
              <a:rPr lang="en-US" dirty="0" smtClean="0"/>
              <a:t> e </a:t>
            </a:r>
            <a:r>
              <a:rPr lang="en-US" dirty="0" err="1" smtClean="0"/>
              <a:t>condividi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781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TECHNOLOGY TIMELINE 1995 TO 2014</a:t>
            </a:r>
            <a:br>
              <a:rPr lang="en-US" b="1" cap="all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1997</a:t>
            </a:r>
            <a:r>
              <a:rPr lang="en-US" dirty="0"/>
              <a:t>: Google.com is registered as a domain</a:t>
            </a:r>
          </a:p>
          <a:p>
            <a:r>
              <a:rPr lang="en-US" dirty="0"/>
              <a:t>1998: Portable MP3 players enter the market</a:t>
            </a:r>
          </a:p>
          <a:p>
            <a:r>
              <a:rPr lang="en-US" dirty="0"/>
              <a:t>2000: USB flash drives become available, Nokia 3310 launched</a:t>
            </a:r>
          </a:p>
          <a:p>
            <a:r>
              <a:rPr lang="en-US" dirty="0"/>
              <a:t>2001: Wikipedia is launched</a:t>
            </a:r>
          </a:p>
          <a:p>
            <a:r>
              <a:rPr lang="en-US" dirty="0"/>
              <a:t>2003: </a:t>
            </a:r>
            <a:r>
              <a:rPr lang="en-US" dirty="0" err="1"/>
              <a:t>MySpace</a:t>
            </a:r>
            <a:r>
              <a:rPr lang="en-US" dirty="0"/>
              <a:t> is launched</a:t>
            </a:r>
          </a:p>
          <a:p>
            <a:r>
              <a:rPr lang="en-US" dirty="0"/>
              <a:t>2005: YouTube is launched</a:t>
            </a:r>
          </a:p>
          <a:p>
            <a:r>
              <a:rPr lang="en-US" dirty="0"/>
              <a:t>2006: Facebook opens to the public</a:t>
            </a:r>
          </a:p>
          <a:p>
            <a:r>
              <a:rPr lang="en-US" dirty="0"/>
              <a:t>2006: Twitter is launched</a:t>
            </a:r>
          </a:p>
          <a:p>
            <a:r>
              <a:rPr lang="en-US" dirty="0"/>
              <a:t>2007: Dropbox founded</a:t>
            </a:r>
          </a:p>
          <a:p>
            <a:r>
              <a:rPr lang="en-US" dirty="0"/>
              <a:t>2007: First iPhone released</a:t>
            </a:r>
          </a:p>
          <a:p>
            <a:r>
              <a:rPr lang="en-US" dirty="0"/>
              <a:t>2009: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n-US" dirty="0" smtClean="0"/>
              <a:t>founded</a:t>
            </a:r>
          </a:p>
          <a:p>
            <a:endParaRPr lang="en-US" dirty="0"/>
          </a:p>
          <a:p>
            <a:r>
              <a:rPr lang="en-US" dirty="0"/>
              <a:t>2010: iPad is launched</a:t>
            </a:r>
          </a:p>
          <a:p>
            <a:r>
              <a:rPr lang="en-US" dirty="0"/>
              <a:t>2010: Instagram launched</a:t>
            </a:r>
          </a:p>
          <a:p>
            <a:r>
              <a:rPr lang="en-US" dirty="0"/>
              <a:t>2012: Facebook has 1 billion active users</a:t>
            </a:r>
          </a:p>
          <a:p>
            <a:r>
              <a:rPr lang="en-US" dirty="0"/>
              <a:t>2014: Google Glass launched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41987" name="Picture 3" descr="Image result for social software timeline 2000 to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695325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0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717</Words>
  <Application>Microsoft Office PowerPoint</Application>
  <PresentationFormat>Presentazione su schermo (4:3)</PresentationFormat>
  <Paragraphs>193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Diapositiva 1</vt:lpstr>
      <vt:lpstr>Diapositiva 2</vt:lpstr>
      <vt:lpstr>Diapositiva 3</vt:lpstr>
      <vt:lpstr>I prossimi 20 anni avremo  diversi tipi di  consumatori/utenti. </vt:lpstr>
      <vt:lpstr>Baby boomers</vt:lpstr>
      <vt:lpstr>Gen. X, Y</vt:lpstr>
      <vt:lpstr>Gen-Z </vt:lpstr>
      <vt:lpstr>Diapositiva 8</vt:lpstr>
      <vt:lpstr>TECHNOLOGY TIMELINE 1995 TO 2014 </vt:lpstr>
      <vt:lpstr>Più intelligenti?</vt:lpstr>
      <vt:lpstr>Come? Perché?</vt:lpstr>
      <vt:lpstr>Diapositiva 12</vt:lpstr>
      <vt:lpstr>Diapositiva 13</vt:lpstr>
      <vt:lpstr>Diapositiva 14</vt:lpstr>
      <vt:lpstr>Greenfield, 2009</vt:lpstr>
      <vt:lpstr>Diapositiva 16</vt:lpstr>
      <vt:lpstr>Effetto finito?</vt:lpstr>
      <vt:lpstr>Più distratti?</vt:lpstr>
      <vt:lpstr>Più tecnologici? Dati ISTAT</vt:lpstr>
      <vt:lpstr>Digital divide</vt:lpstr>
      <vt:lpstr>Diapositiva 21</vt:lpstr>
      <vt:lpstr>Cosa usiamo?</vt:lpstr>
      <vt:lpstr>Cosa vogliono i teen?</vt:lpstr>
      <vt:lpstr>   MEDIA MENAGEMENT CENTER  Università del Northwestern, Illinois 2009  TEENS KNOW WHAT THEY WANT FROM ONLINE NEWS: DO YOU?  Dati da una ricerca con ragazzi dai 13 ai 18 anni.   </vt:lpstr>
      <vt:lpstr>PROBLEMA</vt:lpstr>
      <vt:lpstr>SOLUZIONI</vt:lpstr>
      <vt:lpstr>I difetti: ipotesi</vt:lpstr>
      <vt:lpstr> </vt:lpstr>
      <vt:lpstr>METODO</vt:lpstr>
      <vt:lpstr>RISULTATI: 10 LEZIONI CHIAVE</vt:lpstr>
      <vt:lpstr>CONCLUSIONI</vt:lpstr>
      <vt:lpstr>Solo i teens?</vt:lpstr>
      <vt:lpstr>Diapositiva 33</vt:lpstr>
      <vt:lpstr>Diapositiva 34</vt:lpstr>
      <vt:lpstr>Diapositiva 35</vt:lpstr>
      <vt:lpstr>Diapositiva 36</vt:lpstr>
      <vt:lpstr>Diapositiva 37</vt:lpstr>
      <vt:lpstr>F-Shaped Pattern For Reading Web Content by JAKOB NIELSEN on April 17, 2006 http://www.nngroup.com/articles/f-shaped-pattern-reading-web-content/</vt:lpstr>
      <vt:lpstr>Diapositiva 39</vt:lpstr>
      <vt:lpstr>Diapositiva 40</vt:lpstr>
      <vt:lpstr>Diapositiva 41</vt:lpstr>
      <vt:lpstr>L’importanza di essere primi…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90</cp:revision>
  <dcterms:created xsi:type="dcterms:W3CDTF">2013-09-22T10:31:02Z</dcterms:created>
  <dcterms:modified xsi:type="dcterms:W3CDTF">2019-10-08T14:26:10Z</dcterms:modified>
</cp:coreProperties>
</file>