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6"/>
  </p:notesMasterIdLst>
  <p:sldIdLst>
    <p:sldId id="843" r:id="rId3"/>
    <p:sldId id="1072" r:id="rId4"/>
    <p:sldId id="1073" r:id="rId5"/>
    <p:sldId id="1100" r:id="rId6"/>
    <p:sldId id="1062" r:id="rId7"/>
    <p:sldId id="1098" r:id="rId8"/>
    <p:sldId id="1068" r:id="rId9"/>
    <p:sldId id="1065" r:id="rId10"/>
    <p:sldId id="1069" r:id="rId11"/>
    <p:sldId id="1118" r:id="rId12"/>
    <p:sldId id="1115" r:id="rId13"/>
    <p:sldId id="1116" r:id="rId14"/>
    <p:sldId id="1117" r:id="rId15"/>
    <p:sldId id="1076" r:id="rId16"/>
    <p:sldId id="1077" r:id="rId17"/>
    <p:sldId id="838" r:id="rId18"/>
    <p:sldId id="1048" r:id="rId19"/>
    <p:sldId id="1051" r:id="rId20"/>
    <p:sldId id="1066" r:id="rId21"/>
    <p:sldId id="1083" r:id="rId22"/>
    <p:sldId id="1084" r:id="rId23"/>
    <p:sldId id="1085" r:id="rId24"/>
    <p:sldId id="1086" r:id="rId25"/>
    <p:sldId id="1099" r:id="rId26"/>
    <p:sldId id="1088" r:id="rId27"/>
    <p:sldId id="1089" r:id="rId28"/>
    <p:sldId id="1090" r:id="rId29"/>
    <p:sldId id="1091" r:id="rId30"/>
    <p:sldId id="1092" r:id="rId31"/>
    <p:sldId id="1093" r:id="rId32"/>
    <p:sldId id="1094" r:id="rId33"/>
    <p:sldId id="1095" r:id="rId34"/>
    <p:sldId id="1096" r:id="rId35"/>
    <p:sldId id="1097" r:id="rId36"/>
    <p:sldId id="1047" r:id="rId37"/>
    <p:sldId id="1109" r:id="rId38"/>
    <p:sldId id="1108" r:id="rId39"/>
    <p:sldId id="1061" r:id="rId40"/>
    <p:sldId id="1052" r:id="rId41"/>
    <p:sldId id="1111" r:id="rId42"/>
    <p:sldId id="1058" r:id="rId43"/>
    <p:sldId id="1110" r:id="rId44"/>
    <p:sldId id="1081" r:id="rId45"/>
    <p:sldId id="1082" r:id="rId46"/>
    <p:sldId id="1105" r:id="rId47"/>
    <p:sldId id="1112" r:id="rId48"/>
    <p:sldId id="1113" r:id="rId49"/>
    <p:sldId id="1114" r:id="rId50"/>
    <p:sldId id="1101" r:id="rId51"/>
    <p:sldId id="1102" r:id="rId52"/>
    <p:sldId id="844" r:id="rId53"/>
    <p:sldId id="1071" r:id="rId54"/>
    <p:sldId id="1107" r:id="rId5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3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0000"/>
    <a:srgbClr val="DDDDDD"/>
    <a:srgbClr val="000099"/>
    <a:srgbClr val="00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8" autoAdjust="0"/>
    <p:restoredTop sz="64006" autoAdjust="0"/>
  </p:normalViewPr>
  <p:slideViewPr>
    <p:cSldViewPr snapToGrid="0" showGuides="1">
      <p:cViewPr varScale="1">
        <p:scale>
          <a:sx n="55" d="100"/>
          <a:sy n="55" d="100"/>
        </p:scale>
        <p:origin x="1770" y="102"/>
      </p:cViewPr>
      <p:guideLst>
        <p:guide orient="horz" pos="393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-1656" y="-108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3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Click to edit Master text styles</a:t>
            </a:r>
          </a:p>
          <a:p>
            <a:pPr lvl="1"/>
            <a:r>
              <a:rPr lang="it-IT" altLang="it-IT" noProof="0" smtClean="0"/>
              <a:t>Second level</a:t>
            </a:r>
          </a:p>
          <a:p>
            <a:pPr lvl="2"/>
            <a:r>
              <a:rPr lang="it-IT" altLang="it-IT" noProof="0" smtClean="0"/>
              <a:t>Third level</a:t>
            </a:r>
          </a:p>
          <a:p>
            <a:pPr lvl="3"/>
            <a:r>
              <a:rPr lang="it-IT" altLang="it-IT" noProof="0" smtClean="0"/>
              <a:t>Fourth level</a:t>
            </a:r>
          </a:p>
          <a:p>
            <a:pPr lvl="4"/>
            <a:r>
              <a:rPr lang="it-IT" altLang="it-IT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9DF284-0066-4E54-9181-921CF60FCBD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7481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21D08A-2FA0-4A38-9E8A-481A4E88A3A3}" type="slidenum">
              <a:rPr lang="it-IT" altLang="it-IT" smtClean="0"/>
              <a:pPr/>
              <a:t>1</a:t>
            </a:fld>
            <a:endParaRPr lang="it-IT" altLang="it-IT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742453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F3656A-2114-47D5-AA45-10862D450905}" type="slidenum">
              <a:rPr lang="it-IT" altLang="it-IT" smtClean="0"/>
              <a:pPr/>
              <a:t>12</a:t>
            </a:fld>
            <a:endParaRPr lang="it-IT" altLang="it-IT" smtClean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935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21A69D-680D-40EA-8C40-5818DC4CDE01}" type="slidenum">
              <a:rPr lang="it-IT" altLang="it-IT" smtClean="0"/>
              <a:pPr/>
              <a:t>13</a:t>
            </a:fld>
            <a:endParaRPr lang="it-IT" altLang="it-IT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908042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8F5200-680B-4237-9AB0-0C822349D675}" type="slidenum">
              <a:rPr lang="it-IT" altLang="it-IT" smtClean="0"/>
              <a:pPr/>
              <a:t>14</a:t>
            </a:fld>
            <a:endParaRPr lang="it-IT" altLang="it-IT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647577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E1E3C1-F3FF-4DBB-8439-3FBB8D6963AF}" type="slidenum">
              <a:rPr lang="it-IT" altLang="it-IT" smtClean="0"/>
              <a:pPr/>
              <a:t>15</a:t>
            </a:fld>
            <a:endParaRPr lang="it-IT" altLang="it-IT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23664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92EA8C-32AC-4AC3-857D-A641B1D9630C}" type="slidenum">
              <a:rPr lang="it-IT" altLang="it-IT" smtClean="0"/>
              <a:pPr/>
              <a:t>16</a:t>
            </a:fld>
            <a:endParaRPr lang="it-IT" altLang="it-IT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939482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8A25B0-3815-4F98-B31B-C488593ED4EE}" type="slidenum">
              <a:rPr lang="it-IT" altLang="it-IT" smtClean="0"/>
              <a:pPr/>
              <a:t>18</a:t>
            </a:fld>
            <a:endParaRPr lang="it-IT" altLang="it-IT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703203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A6A54A-1D90-40E3-A045-EF6A5A608D63}" type="slidenum">
              <a:rPr lang="it-IT" altLang="it-IT" smtClean="0"/>
              <a:pPr/>
              <a:t>19</a:t>
            </a:fld>
            <a:endParaRPr lang="it-IT" altLang="it-IT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755399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F3EFC6-CD42-4F2B-B892-8751E3CB2408}" type="slidenum">
              <a:rPr lang="it-IT" altLang="it-IT" smtClean="0">
                <a:solidFill>
                  <a:srgbClr val="000000"/>
                </a:solidFill>
              </a:rPr>
              <a:pPr/>
              <a:t>20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39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462D18-E963-4A69-8424-F617B9676B66}" type="slidenum">
              <a:rPr lang="it-IT" altLang="it-IT" smtClean="0">
                <a:solidFill>
                  <a:srgbClr val="000000"/>
                </a:solidFill>
              </a:rPr>
              <a:pPr/>
              <a:t>21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15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532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DE927-82FD-4C8A-B4DA-9ACF6EDED60A}" type="slidenum">
              <a:rPr lang="it-IT" altLang="it-IT" smtClean="0">
                <a:solidFill>
                  <a:srgbClr val="000000"/>
                </a:solidFill>
              </a:rPr>
              <a:pPr/>
              <a:t>22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3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 dirty="0" smtClean="0"/>
              <a:t>La comunicazione della scienza si evolve e va di pari passo con tecnologia e quindi oggi assistiamo allo sviluppo di articoli non più su fogli di carta o cosa ma i video-articoli.</a:t>
            </a:r>
            <a:r>
              <a:rPr lang="it-IT" altLang="it-IT" baseline="0" dirty="0" smtClean="0"/>
              <a:t> Questo è un buon esempio di comunicazione efficace scientifica perché essa significa sempre di più saper …… integrazione multisensoriale e multiformato. Vi facciamo subito vedere un esempio. </a:t>
            </a:r>
            <a:endParaRPr lang="it-IT" altLang="it-IT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C310A9-DEF2-440E-AF92-5665DF51EE5B}" type="slidenum">
              <a:rPr lang="it-IT" altLang="it-IT" smtClean="0"/>
              <a:pPr/>
              <a:t>2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43661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553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44BEB0-F8C4-4B1D-A573-E884D92E445D}" type="slidenum">
              <a:rPr lang="it-IT" altLang="it-IT" smtClean="0">
                <a:solidFill>
                  <a:srgbClr val="000000"/>
                </a:solidFill>
              </a:rPr>
              <a:pPr/>
              <a:t>23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8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00D68A-E774-490F-86EB-49B0C5E4F02A}" type="slidenum">
              <a:rPr lang="it-IT" altLang="it-IT" smtClean="0">
                <a:solidFill>
                  <a:srgbClr val="000000"/>
                </a:solidFill>
              </a:rPr>
              <a:pPr/>
              <a:t>24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74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223A48-CDC3-4FEC-A41B-E87B7771B2DF}" type="slidenum">
              <a:rPr lang="it-IT" altLang="it-IT" smtClean="0">
                <a:solidFill>
                  <a:srgbClr val="000000"/>
                </a:solidFill>
              </a:rPr>
              <a:pPr/>
              <a:t>25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35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1681A9-6BF4-4E59-A6F1-BF20F441AB5D}" type="slidenum">
              <a:rPr lang="it-IT" altLang="it-IT" smtClean="0">
                <a:solidFill>
                  <a:srgbClr val="000000"/>
                </a:solidFill>
              </a:rPr>
              <a:pPr/>
              <a:t>26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94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23AFC2-8689-4A7A-8074-10D86B6C9046}" type="slidenum">
              <a:rPr lang="it-IT" altLang="it-IT" smtClean="0">
                <a:solidFill>
                  <a:srgbClr val="000000"/>
                </a:solidFill>
              </a:rPr>
              <a:pPr/>
              <a:t>27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06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5A2108-43E6-4A05-A62D-EB58B03548FE}" type="slidenum">
              <a:rPr lang="it-IT" altLang="it-IT" smtClean="0">
                <a:solidFill>
                  <a:srgbClr val="000000"/>
                </a:solidFill>
              </a:rPr>
              <a:pPr/>
              <a:t>28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25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E80B78-7735-4962-869A-57AF9350DAC2}" type="slidenum">
              <a:rPr lang="it-IT" altLang="it-IT" smtClean="0">
                <a:solidFill>
                  <a:srgbClr val="000000"/>
                </a:solidFill>
              </a:rPr>
              <a:pPr/>
              <a:t>29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73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E8E00D-25FF-4B0E-A9FA-2437418216A4}" type="slidenum">
              <a:rPr lang="it-IT" altLang="it-IT" smtClean="0">
                <a:solidFill>
                  <a:srgbClr val="000000"/>
                </a:solidFill>
              </a:rPr>
              <a:pPr/>
              <a:t>30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92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F10CC1-B32F-4516-BD73-03143383CE58}" type="slidenum">
              <a:rPr lang="it-IT" altLang="it-IT" smtClean="0">
                <a:solidFill>
                  <a:srgbClr val="000000"/>
                </a:solidFill>
              </a:rPr>
              <a:pPr/>
              <a:t>31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93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737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14CFB3-58AF-4CC9-A9A9-EC2EDBB6D834}" type="slidenum">
              <a:rPr lang="it-IT" altLang="it-IT" smtClean="0">
                <a:solidFill>
                  <a:srgbClr val="000000"/>
                </a:solidFill>
              </a:rPr>
              <a:pPr/>
              <a:t>32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0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it-IT" dirty="0" smtClean="0"/>
              <a:t>Schema </a:t>
            </a:r>
            <a:r>
              <a:rPr lang="en-US" altLang="it-IT" dirty="0" err="1" smtClean="0"/>
              <a:t>corporeo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integra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feticci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virtuali</a:t>
            </a:r>
            <a:r>
              <a:rPr lang="en-US" altLang="it-IT" baseline="0" dirty="0" smtClean="0"/>
              <a:t> se </a:t>
            </a:r>
            <a:r>
              <a:rPr lang="en-US" altLang="it-IT" baseline="0" dirty="0" err="1" smtClean="0"/>
              <a:t>informazione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visiva</a:t>
            </a:r>
            <a:r>
              <a:rPr lang="en-US" altLang="it-IT" baseline="0" dirty="0" smtClean="0"/>
              <a:t> e </a:t>
            </a:r>
            <a:r>
              <a:rPr lang="en-US" altLang="it-IT" baseline="0" dirty="0" err="1" smtClean="0"/>
              <a:t>cinestetica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sono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congruenti</a:t>
            </a:r>
            <a:r>
              <a:rPr lang="en-US" altLang="it-IT" baseline="0" dirty="0" smtClean="0"/>
              <a:t> e </a:t>
            </a:r>
            <a:r>
              <a:rPr lang="en-US" altLang="it-IT" baseline="0" dirty="0" err="1" smtClean="0"/>
              <a:t>sincronizzate</a:t>
            </a:r>
            <a:r>
              <a:rPr lang="en-US" altLang="it-IT" baseline="0" dirty="0" smtClean="0"/>
              <a:t>. </a:t>
            </a:r>
          </a:p>
          <a:p>
            <a:endParaRPr lang="en-US" altLang="it-IT" baseline="0" dirty="0" smtClean="0"/>
          </a:p>
          <a:p>
            <a:r>
              <a:rPr lang="en-US" altLang="it-IT" baseline="0" dirty="0" smtClean="0"/>
              <a:t>Signore </a:t>
            </a:r>
            <a:r>
              <a:rPr lang="en-US" altLang="it-IT" baseline="0" dirty="0" err="1" smtClean="0"/>
              <a:t>che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parla</a:t>
            </a:r>
            <a:r>
              <a:rPr lang="en-US" altLang="it-IT" baseline="0" dirty="0" smtClean="0"/>
              <a:t> e </a:t>
            </a:r>
            <a:r>
              <a:rPr lang="en-US" altLang="it-IT" baseline="0" dirty="0" err="1" smtClean="0"/>
              <a:t>presenta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oralmente</a:t>
            </a:r>
            <a:r>
              <a:rPr lang="en-US" altLang="it-IT" baseline="0" dirty="0" smtClean="0"/>
              <a:t> le </a:t>
            </a:r>
            <a:r>
              <a:rPr lang="en-US" altLang="it-IT" baseline="0" dirty="0" err="1" smtClean="0"/>
              <a:t>informazioni</a:t>
            </a:r>
            <a:r>
              <a:rPr lang="en-US" altLang="it-IT" baseline="0" dirty="0" smtClean="0"/>
              <a:t>, </a:t>
            </a:r>
            <a:r>
              <a:rPr lang="en-US" altLang="it-IT" baseline="0" dirty="0" err="1" smtClean="0"/>
              <a:t>accompagnato</a:t>
            </a:r>
            <a:r>
              <a:rPr lang="en-US" altLang="it-IT" baseline="0" dirty="0" smtClean="0"/>
              <a:t> da </a:t>
            </a:r>
            <a:r>
              <a:rPr lang="en-US" altLang="it-IT" baseline="0" dirty="0" err="1" smtClean="0"/>
              <a:t>testo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scientifico</a:t>
            </a:r>
            <a:r>
              <a:rPr lang="en-US" altLang="it-IT" baseline="0" dirty="0" smtClean="0"/>
              <a:t> compost da </a:t>
            </a:r>
            <a:r>
              <a:rPr lang="en-US" altLang="it-IT" baseline="0" dirty="0" err="1" smtClean="0"/>
              <a:t>struttura</a:t>
            </a:r>
            <a:r>
              <a:rPr lang="en-US" altLang="it-IT" baseline="0" dirty="0" smtClean="0"/>
              <a:t> standard di </a:t>
            </a:r>
            <a:r>
              <a:rPr lang="en-US" altLang="it-IT" baseline="0" dirty="0" err="1" smtClean="0"/>
              <a:t>articolo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scientifico</a:t>
            </a:r>
            <a:r>
              <a:rPr lang="en-US" altLang="it-IT" baseline="0" dirty="0" smtClean="0"/>
              <a:t>. Breve summary, </a:t>
            </a:r>
            <a:r>
              <a:rPr lang="en-US" altLang="it-IT" baseline="0" dirty="0" err="1" smtClean="0"/>
              <a:t>etc</a:t>
            </a:r>
            <a:r>
              <a:rPr lang="en-US" altLang="it-IT" baseline="0" dirty="0" smtClean="0"/>
              <a:t>…. E </a:t>
            </a:r>
            <a:r>
              <a:rPr lang="en-US" altLang="it-IT" baseline="0" dirty="0" err="1" smtClean="0"/>
              <a:t>risultati</a:t>
            </a:r>
            <a:r>
              <a:rPr lang="en-US" altLang="it-IT" baseline="0" dirty="0" smtClean="0"/>
              <a:t> dove chi la fa da </a:t>
            </a:r>
            <a:r>
              <a:rPr lang="en-US" altLang="it-IT" baseline="0" dirty="0" err="1" smtClean="0"/>
              <a:t>leone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sono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i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dati</a:t>
            </a:r>
            <a:r>
              <a:rPr lang="en-US" altLang="it-IT" baseline="0" dirty="0" smtClean="0"/>
              <a:t> e la </a:t>
            </a:r>
            <a:r>
              <a:rPr lang="en-US" altLang="it-IT" baseline="0" dirty="0" err="1" smtClean="0"/>
              <a:t>loro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visualizzazione</a:t>
            </a:r>
            <a:r>
              <a:rPr lang="en-US" altLang="it-IT" baseline="0" dirty="0" smtClean="0"/>
              <a:t>.</a:t>
            </a:r>
            <a:endParaRPr lang="en-US" altLang="it-IT" dirty="0" smtClean="0"/>
          </a:p>
          <a:p>
            <a:endParaRPr lang="en-US" altLang="it-IT" dirty="0" smtClean="0"/>
          </a:p>
          <a:p>
            <a:r>
              <a:rPr lang="en-US" altLang="it-IT" dirty="0" smtClean="0"/>
              <a:t>The results were the same for ownership and agency. As indicated in </a:t>
            </a:r>
            <a:r>
              <a:rPr lang="en-US" altLang="it-IT" b="1" dirty="0" smtClean="0"/>
              <a:t>Figure 2</a:t>
            </a:r>
            <a:r>
              <a:rPr lang="en-US" altLang="it-IT" dirty="0" smtClean="0"/>
              <a:t>, perceived ownership and agency were stronger if real and virtual hand moved in synchrony [F(1,43) = 48.35; p &lt; 0.001; and F(1,43) = 54.64; p &lt; 0.001; for ownership and agency, respectively], if the virtual effector was a hand than if it was a rectangle [F(1,43)=14.85; p &lt; 0.001; and F(1,43) = 6.94; p &lt; 0.02], and if the participant was active rather than passive [F(1,43) = 9.32; p &lt; 0.005; and F(1,43) = 79.60; p &lt; 0.001]. The synchrony effect replicates the standard virtual-hand illusion.</a:t>
            </a:r>
            <a:endParaRPr lang="it-IT" altLang="it-IT" dirty="0" smtClean="0"/>
          </a:p>
          <a:p>
            <a:endParaRPr lang="it-IT" altLang="it-IT" dirty="0" smtClean="0"/>
          </a:p>
          <a:p>
            <a:r>
              <a:rPr lang="it-IT" altLang="it-IT" dirty="0" smtClean="0"/>
              <a:t>Attenzione tuttavia che quando comunichiamo dobbiamo sempre comunicarea</a:t>
            </a:r>
            <a:r>
              <a:rPr lang="it-IT" altLang="it-IT" baseline="0" dirty="0" smtClean="0"/>
              <a:t> tutti i livelli e modalità non solo in maniera efficace ma anche corretta. Imparare a comunicare significherà anche imparare a guardare con occhio critico ciò che cè nel testo, ossia che lo </a:t>
            </a:r>
            <a:r>
              <a:rPr lang="en-US" altLang="it-IT" dirty="0" smtClean="0"/>
              <a:t>Schema </a:t>
            </a:r>
            <a:r>
              <a:rPr lang="en-US" altLang="it-IT" dirty="0" err="1" smtClean="0"/>
              <a:t>corporeo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integra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feticci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virtuali</a:t>
            </a:r>
            <a:r>
              <a:rPr lang="en-US" altLang="it-IT" baseline="0" dirty="0" smtClean="0"/>
              <a:t> se </a:t>
            </a:r>
            <a:r>
              <a:rPr lang="en-US" altLang="it-IT" baseline="0" dirty="0" err="1" smtClean="0"/>
              <a:t>informazione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visiva</a:t>
            </a:r>
            <a:r>
              <a:rPr lang="en-US" altLang="it-IT" baseline="0" dirty="0" smtClean="0"/>
              <a:t> e </a:t>
            </a:r>
            <a:r>
              <a:rPr lang="en-US" altLang="it-IT" baseline="0" dirty="0" err="1" smtClean="0"/>
              <a:t>cinestetica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sono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sincronizzate</a:t>
            </a:r>
            <a:r>
              <a:rPr lang="en-US" altLang="it-IT" baseline="0" dirty="0" smtClean="0"/>
              <a:t> ma non </a:t>
            </a:r>
            <a:r>
              <a:rPr lang="en-US" altLang="it-IT" baseline="0" dirty="0" err="1" smtClean="0"/>
              <a:t>quando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asincrone</a:t>
            </a:r>
            <a:r>
              <a:rPr lang="en-US" altLang="it-IT" baseline="0" dirty="0" smtClean="0"/>
              <a:t>. Sulla base del </a:t>
            </a:r>
            <a:r>
              <a:rPr lang="en-US" altLang="it-IT" baseline="0" dirty="0" err="1" smtClean="0"/>
              <a:t>risultato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grafico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illustrato</a:t>
            </a:r>
            <a:r>
              <a:rPr lang="en-US" altLang="it-IT" baseline="0" dirty="0" smtClean="0"/>
              <a:t> da </a:t>
            </a:r>
            <a:r>
              <a:rPr lang="en-US" altLang="it-IT" baseline="0" dirty="0" err="1" smtClean="0"/>
              <a:t>questi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autori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potreste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buttarvi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nel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fuoco</a:t>
            </a:r>
            <a:r>
              <a:rPr lang="en-US" altLang="it-IT" baseline="0" dirty="0" smtClean="0"/>
              <a:t> per </a:t>
            </a:r>
            <a:r>
              <a:rPr lang="en-US" altLang="it-IT" baseline="0" dirty="0" err="1" smtClean="0"/>
              <a:t>sostenere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questa</a:t>
            </a:r>
            <a:r>
              <a:rPr lang="en-US" altLang="it-IT" baseline="0" dirty="0" smtClean="0"/>
              <a:t> </a:t>
            </a:r>
            <a:r>
              <a:rPr lang="en-US" altLang="it-IT" baseline="0" dirty="0" err="1" smtClean="0"/>
              <a:t>affermazione</a:t>
            </a:r>
            <a:r>
              <a:rPr lang="en-US" altLang="it-IT" baseline="0" dirty="0" smtClean="0"/>
              <a:t>? No, </a:t>
            </a:r>
            <a:r>
              <a:rPr lang="it-IT" altLang="it-IT" baseline="0" dirty="0" smtClean="0"/>
              <a:t>m</a:t>
            </a:r>
            <a:r>
              <a:rPr lang="it-IT" altLang="it-IT" dirty="0" smtClean="0"/>
              <a:t>ancano </a:t>
            </a:r>
            <a:r>
              <a:rPr lang="it-IT" altLang="it-IT" dirty="0" smtClean="0"/>
              <a:t>le barre di errore…..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66A279-93C7-49F0-9400-2100C299F379}" type="slidenum">
              <a:rPr lang="it-IT" altLang="it-IT" smtClean="0"/>
              <a:pPr/>
              <a:t>3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107519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3BDAA5-1719-4FF3-AFB3-48F91DBDFBE7}" type="slidenum">
              <a:rPr lang="it-IT" altLang="it-IT" smtClean="0">
                <a:solidFill>
                  <a:srgbClr val="000000"/>
                </a:solidFill>
              </a:rPr>
              <a:pPr/>
              <a:t>33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06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778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3E1FCE-4AAA-4800-B0F3-529D1884CB8A}" type="slidenum">
              <a:rPr lang="it-IT" altLang="it-IT" smtClean="0">
                <a:solidFill>
                  <a:srgbClr val="000000"/>
                </a:solidFill>
              </a:rPr>
              <a:pPr/>
              <a:t>34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5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FF9B7B-7315-43AC-97A7-BCEA2FF1AAA1}" type="slidenum">
              <a:rPr lang="it-IT" altLang="it-IT" smtClean="0"/>
              <a:pPr/>
              <a:t>35</a:t>
            </a:fld>
            <a:endParaRPr lang="it-IT" altLang="it-IT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73691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CD0F44-3D1F-4763-A1F9-3B4FE0A124B4}" type="slidenum">
              <a:rPr lang="it-IT" altLang="it-IT" sz="1200" b="0" smtClean="0"/>
              <a:pPr/>
              <a:t>36</a:t>
            </a:fld>
            <a:endParaRPr lang="it-IT" altLang="it-IT" sz="1200" b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794676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F6EEA6-6666-4E74-834B-0EC7E07C26BB}" type="slidenum">
              <a:rPr lang="it-IT" altLang="it-IT" smtClean="0"/>
              <a:pPr/>
              <a:t>38</a:t>
            </a:fld>
            <a:endParaRPr lang="it-IT" altLang="it-IT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5217784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E10F24-A65C-44F2-BD1F-72527DB48500}" type="slidenum">
              <a:rPr lang="it-IT" altLang="it-IT" smtClean="0"/>
              <a:pPr/>
              <a:t>39</a:t>
            </a:fld>
            <a:endParaRPr lang="it-IT" altLang="it-IT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29564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F6EEA6-6666-4E74-834B-0EC7E07C26BB}" type="slidenum">
              <a:rPr lang="it-IT" altLang="it-IT" smtClean="0"/>
              <a:pPr/>
              <a:t>40</a:t>
            </a:fld>
            <a:endParaRPr lang="it-IT" altLang="it-IT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0738806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127224-1F21-4465-9703-BE0CB5ACFAD1}" type="slidenum">
              <a:rPr lang="it-IT" altLang="it-IT" smtClean="0"/>
              <a:pPr/>
              <a:t>41</a:t>
            </a:fld>
            <a:endParaRPr lang="it-IT" altLang="it-IT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6129400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9DA389-C276-4A8C-A6C9-40A8ABAC850F}" type="slidenum">
              <a:rPr lang="it-IT" altLang="it-IT" smtClean="0"/>
              <a:pPr/>
              <a:t>43</a:t>
            </a:fld>
            <a:endParaRPr lang="it-IT" altLang="it-IT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91929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7A4FED-E401-4452-83C2-8D1B79C53B25}" type="slidenum">
              <a:rPr lang="it-IT" altLang="it-IT" smtClean="0"/>
              <a:pPr/>
              <a:t>44</a:t>
            </a:fld>
            <a:endParaRPr lang="it-IT" altLang="it-IT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4541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it-IT" smtClean="0"/>
              <a:t>Multimodalità, stratificazione ed integrazione di informazioni in diversi formati (simbolici e non)</a:t>
            </a:r>
          </a:p>
          <a:p>
            <a:endParaRPr lang="it-IT" altLang="it-IT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9DC73B0-40FB-4250-A09A-69B20BC2DC50}" type="slidenum">
              <a:rPr lang="it-IT" altLang="it-IT" smtClean="0"/>
              <a:pPr/>
              <a:t>4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983357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 smtClean="0"/>
              <a:t>Per la ricorrenza dei 500 anni dalla morte di Leonardo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AFC5E1-507F-45CD-B26A-A47DDCD1624E}" type="slidenum">
              <a:rPr lang="it-IT" altLang="it-IT" smtClean="0"/>
              <a:pPr/>
              <a:t>46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4150174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it-IT" smtClean="0"/>
              <a:t>Per la ricorrenza dei 500 anni dalla morte di Leonardo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8CDB61-B3F2-47BC-8B0C-1BCB16769071}" type="slidenum">
              <a:rPr lang="it-IT" altLang="it-IT" smtClean="0"/>
              <a:pPr/>
              <a:t>47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4545853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7D33FA-8615-4FF8-A1EA-4774A01B1499}" type="slidenum">
              <a:rPr lang="it-IT" altLang="it-IT" smtClean="0"/>
              <a:pPr/>
              <a:t>48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784950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A3D8E4-D1CC-4EBE-A77A-3DB3A21F513B}" type="slidenum">
              <a:rPr lang="it-IT" altLang="it-IT" smtClean="0">
                <a:solidFill>
                  <a:srgbClr val="000000"/>
                </a:solidFill>
              </a:rPr>
              <a:pPr/>
              <a:t>49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9650606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174CC9-848C-464D-9B2D-DA375ABF9307}" type="slidenum">
              <a:rPr lang="it-IT" altLang="it-IT" smtClean="0"/>
              <a:pPr/>
              <a:t>51</a:t>
            </a:fld>
            <a:endParaRPr lang="it-IT" altLang="it-IT" smtClean="0"/>
          </a:p>
        </p:txBody>
      </p:sp>
      <p:sp>
        <p:nvSpPr>
          <p:cNvPr id="1085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4752175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6648C8-340A-4E10-858D-F4F7C1CACA3D}" type="slidenum">
              <a:rPr lang="it-IT" altLang="it-IT" smtClean="0"/>
              <a:pPr/>
              <a:t>53</a:t>
            </a:fld>
            <a:endParaRPr lang="it-IT" altLang="it-IT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968469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Tra gli altri che vi vengono forniti in generale come capacità di apprendimento, </a:t>
            </a:r>
            <a:r>
              <a:rPr lang="it-IT" b="0" dirty="0" smtClean="0"/>
              <a:t>autonomia di giudizio e capacità di applicare conoscenza</a:t>
            </a:r>
            <a:endParaRPr lang="it-IT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DF284-0066-4E54-9181-921CF60FCBD6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159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7994AC-7C9D-4E02-925F-5BA8AE0012BA}" type="slidenum">
              <a:rPr lang="it-IT" altLang="it-IT" smtClean="0"/>
              <a:pPr/>
              <a:t>8</a:t>
            </a:fld>
            <a:endParaRPr lang="it-IT" altLang="it-IT" smtClean="0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618182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FB8A7D-B987-4301-9722-94AA3A88D1EF}" type="slidenum">
              <a:rPr lang="it-IT" altLang="it-IT" smtClean="0"/>
              <a:pPr/>
              <a:t>9</a:t>
            </a:fld>
            <a:endParaRPr lang="it-IT" altLang="it-IT" smtClean="0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50616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A71937-2167-4560-9A10-C397E24FFCF9}" type="slidenum">
              <a:rPr lang="it-IT" altLang="it-IT" sz="1200" b="0" smtClean="0"/>
              <a:pPr/>
              <a:t>10</a:t>
            </a:fld>
            <a:endParaRPr lang="it-IT" altLang="it-IT" sz="1200" b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17240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4856A3-9E6D-4571-A02F-762C2A8F6E57}" type="slidenum">
              <a:rPr lang="it-IT" altLang="it-IT" smtClean="0"/>
              <a:pPr/>
              <a:t>11</a:t>
            </a:fld>
            <a:endParaRPr lang="it-IT" altLang="it-IT" smtClean="0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66572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E6E72-1804-4A54-83FA-BF1DB4221E3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832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DC327-E016-4A26-AF36-5A754F251CC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091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0677B-9403-429D-B8C1-C19FE8B1A9C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9290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D0738-B9E1-4A47-A50E-2AEC130AFC4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5247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EE6A62-53EE-461F-8B99-EC836A2986CC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A070E1-5A49-4F3C-A10F-354F844BC5E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39516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7A8B62-E9A9-4967-88EB-839634306DB1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753755-36C1-4723-A015-1A7BB3D0F5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11151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901CDB-3D4B-4259-AD33-978D8DE8D251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78C49A-39F5-42BA-BFD8-22EBEEF0BB5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0259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1181EC-E90C-4010-9A2C-68E3882A8BFD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779E71-D3B1-4242-B8E3-6286E841B9B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95909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E4CC60-E66A-4DE9-A689-8842AF5151CB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5A2CB4-FC18-4F32-9A10-BA20303C7E8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77504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C736B3-D3BC-4002-8B8B-81C2BF53BD91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FA7B49-3A77-4660-A2B7-F6DD2F80361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32509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187AD0-7790-46D1-BF5B-141AB56B2850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7B0393-0936-4CFF-8D0D-B211AA67EF5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84240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27F1E-F867-440B-B9AE-9A014857568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6715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1CF433-2257-4231-9470-4B3B31A1C4C4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C538CB-F253-46BB-969A-E343590AA61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41872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BAE6DF-2F11-4C18-A7E8-F44408FCF061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712A09-DA18-4E8E-95FD-040ADB2A455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9667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A7249E-95A3-4F97-B85D-785D8CA15D5A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41E88B-FF28-4623-8709-7BED5DBD6FA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55654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B6B1A-BDFF-4CAB-9404-37CAD55304D4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6A15F7-0C2E-4AA3-9D5C-69D95B90773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92401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D44FD-1862-49E2-9DA7-3374DAFF5AB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61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994EE-A1C4-4C50-BA02-4E0383FAD3B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906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BEA6D-C9A1-4042-B53C-D753D6094F8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180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3AE4-8A86-43D4-A2CA-1617A1CDF78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563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BCB92-B543-42FA-8B76-29DF51EFCDB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98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B3573-3FA4-4112-A716-F4EEFADBF96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663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1A235-6028-4EF1-BC2E-C3F126B0221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446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353D8D2-424B-4552-A882-A010DE8B65A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Modifica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9410239C-8C5F-4245-87C6-18020C1F0370}" type="datetimeFigureOut">
              <a:rPr lang="it-IT"/>
              <a:pPr>
                <a:defRPr/>
              </a:pPr>
              <a:t>10/10/2019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C1ED291-3DD8-41FD-8E7E-54740FE17A9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oodle2.units.it/course/view.php?id=3345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2.units.it/course/view.php?id=465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logia.units.i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logia.units.it/insegnamenti/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ducts.office.com/it-it/student/office-in-educatio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ve.com/video/54784/creating-virtual-hand-virtual-face-illusions-to-investigate-sel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8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hyperlink" Target="https://products.office.com/it-it/student/office-in-education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0ahUKEwjQ4cayyeTPAhUCahoKHYxcBL0QjRwIBw&amp;url=http%3A%2F%2Fchocoramo.co%2Findex.php%2Fbibliography-of-books&amp;bvm=bv.135974163,d.d2s&amp;psig=AFQjCNHV1e1g6lc6lKxogksxEyLB0O6jrw&amp;ust=1476887649913377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iZgLanyOTPAhWMHxoKHeF2DpgQjRwIBw&amp;url=https%3A%2F%2Fempxtrack.com%2Fblog%2Femployee-training-management-nurtures-key-talent-effectively%2F&amp;bvm=bv.135974163,d.d2s&amp;psig=AFQjCNFQbXm9yEos-wPqmkEbOCqZvro3rQ&amp;ust=1476887332811863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iwm5-ByeTPAhXDBBoKHXMICagQjRwIBw&amp;url=https%3A%2F%2Fsganda.wordpress.com%2F2014%2F03%2F28%2F10-ways-to-ruin-a-presentation%2F&amp;bvm=bv.135974163,d.d2s&amp;psig=AFQjCNEtnESVlizSvzjIp3g881fQBYWH0g&amp;ust=1476887542636957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0ahUKEwjKjp6G6pzLAhXMXRQKHVhWAQkQjRwIBw&amp;url=http%3A%2F%2Fwww.peta2.com%2Flifestyle%2Fvegan-college%2F&amp;bvm=bv.115339255,d.ZWU&amp;psig=AFQjCNERVgRz3iNuT9I9eEyDgVrDKHRNgA&amp;ust=1456830195801348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unostudentedipsicologia@hotmail.co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mailto:gigiona@gmail.com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sicoattivita.it/index.php/festival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://www.psicoattivita.it/index.php/festival" TargetMode="External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www2.units.it/bernardis/index_TSPC2019.html" TargetMode="Externa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fantoni@units.it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logia.units.it/pagine/94/Informazioni-sullelaborato-finale-e-le-laure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243013"/>
            <a:ext cx="9144000" cy="1470025"/>
          </a:xfrm>
        </p:spPr>
        <p:txBody>
          <a:bodyPr anchor="ctr"/>
          <a:lstStyle/>
          <a:p>
            <a:pPr eaLnBrk="1" hangingPunct="1">
              <a:lnSpc>
                <a:spcPct val="85000"/>
              </a:lnSpc>
            </a:pPr>
            <a:r>
              <a:rPr lang="it-IT" altLang="it-IT" smtClean="0">
                <a:solidFill>
                  <a:schemeClr val="accent2"/>
                </a:solidFill>
              </a:rPr>
              <a:t>Metodologia della Comunicazione Scientifica</a:t>
            </a:r>
            <a:br>
              <a:rPr lang="it-IT" altLang="it-IT" smtClean="0">
                <a:solidFill>
                  <a:schemeClr val="accent2"/>
                </a:solidFill>
              </a:rPr>
            </a:br>
            <a:r>
              <a:rPr lang="it-IT" altLang="it-IT" smtClean="0">
                <a:solidFill>
                  <a:schemeClr val="accent2"/>
                </a:solidFill>
              </a:rPr>
              <a:t>MCS</a:t>
            </a:r>
            <a:br>
              <a:rPr lang="it-IT" altLang="it-IT" smtClean="0">
                <a:solidFill>
                  <a:schemeClr val="accent2"/>
                </a:solidFill>
              </a:rPr>
            </a:br>
            <a:r>
              <a:rPr lang="it-IT" altLang="it-IT" smtClean="0">
                <a:solidFill>
                  <a:schemeClr val="accent2"/>
                </a:solidFill>
              </a:rPr>
              <a:t/>
            </a:r>
            <a:br>
              <a:rPr lang="it-IT" altLang="it-IT" smtClean="0">
                <a:solidFill>
                  <a:schemeClr val="accent2"/>
                </a:solidFill>
              </a:rPr>
            </a:br>
            <a:endParaRPr lang="it-IT" altLang="it-IT" smtClean="0"/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1414463" y="6015038"/>
            <a:ext cx="33861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it-IT" sz="2400" b="1" dirty="0" smtClean="0">
                <a:solidFill>
                  <a:schemeClr val="bg2"/>
                </a:solidFill>
              </a:rPr>
              <a:t>2019-2020</a:t>
            </a:r>
            <a:endParaRPr lang="en-GB" altLang="it-IT" sz="2400" b="1" dirty="0">
              <a:solidFill>
                <a:schemeClr val="bg2"/>
              </a:solidFill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5705475" y="2271713"/>
            <a:ext cx="314325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b="1" dirty="0"/>
              <a:t>Lezione 1</a:t>
            </a:r>
          </a:p>
          <a:p>
            <a:pPr algn="ctr" eaLnBrk="1" hangingPunct="1"/>
            <a:r>
              <a:rPr lang="it-IT" altLang="it-IT" sz="2400" b="1" dirty="0" smtClean="0"/>
              <a:t>10/10/2019</a:t>
            </a:r>
            <a:endParaRPr lang="it-IT" altLang="it-IT" sz="2400" b="1" dirty="0"/>
          </a:p>
          <a:p>
            <a:pPr algn="ctr" eaLnBrk="1" hangingPunct="1"/>
            <a:endParaRPr lang="it-IT" altLang="it-IT" sz="2400" b="1" dirty="0"/>
          </a:p>
          <a:p>
            <a:pPr eaLnBrk="1" hangingPunct="1">
              <a:buFontTx/>
              <a:buChar char="•"/>
            </a:pPr>
            <a:r>
              <a:rPr lang="it-IT" altLang="it-IT" b="1" dirty="0"/>
              <a:t>Presentazione del corso</a:t>
            </a:r>
          </a:p>
          <a:p>
            <a:pPr eaLnBrk="1" hangingPunct="1">
              <a:buFontTx/>
              <a:buChar char="•"/>
            </a:pPr>
            <a:r>
              <a:rPr lang="it-IT" altLang="it-IT" b="1" dirty="0"/>
              <a:t>Comunicare diverse tipologie di informazione: l’esempio di JOVE</a:t>
            </a:r>
          </a:p>
          <a:p>
            <a:pPr eaLnBrk="1" hangingPunct="1">
              <a:buFontTx/>
              <a:buChar char="•"/>
            </a:pPr>
            <a:r>
              <a:rPr lang="it-IT" altLang="it-IT" b="1" dirty="0"/>
              <a:t>Logistica</a:t>
            </a:r>
          </a:p>
          <a:p>
            <a:pPr eaLnBrk="1" hangingPunct="1">
              <a:buFontTx/>
              <a:buChar char="•"/>
            </a:pPr>
            <a:r>
              <a:rPr lang="it-IT" altLang="it-IT" b="1" dirty="0"/>
              <a:t>Orari e appuntamenti</a:t>
            </a:r>
          </a:p>
          <a:p>
            <a:pPr eaLnBrk="1" hangingPunct="1">
              <a:buFontTx/>
              <a:buChar char="•"/>
            </a:pPr>
            <a:r>
              <a:rPr lang="it-IT" altLang="it-IT" b="1" dirty="0"/>
              <a:t>Iscrizione laboratorio</a:t>
            </a:r>
          </a:p>
          <a:p>
            <a:pPr eaLnBrk="1" hangingPunct="1">
              <a:buFontTx/>
              <a:buChar char="•"/>
            </a:pPr>
            <a:r>
              <a:rPr lang="it-IT" altLang="it-IT" b="1" dirty="0"/>
              <a:t>Modalità di esame</a:t>
            </a:r>
          </a:p>
          <a:p>
            <a:pPr eaLnBrk="1" hangingPunct="1">
              <a:buFontTx/>
              <a:buChar char="•"/>
            </a:pPr>
            <a:r>
              <a:rPr lang="it-IT" altLang="it-IT" b="1" dirty="0"/>
              <a:t>Strumenti</a:t>
            </a:r>
          </a:p>
          <a:p>
            <a:pPr eaLnBrk="1" hangingPunct="1"/>
            <a:endParaRPr lang="it-IT" altLang="it-IT" sz="2400" b="1" dirty="0"/>
          </a:p>
        </p:txBody>
      </p:sp>
      <p:sp>
        <p:nvSpPr>
          <p:cNvPr id="15365" name="Text Box 13"/>
          <p:cNvSpPr txBox="1">
            <a:spLocks noChangeArrowheads="1"/>
          </p:cNvSpPr>
          <p:nvPr/>
        </p:nvSpPr>
        <p:spPr bwMode="auto">
          <a:xfrm>
            <a:off x="1381125" y="5095875"/>
            <a:ext cx="33861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it-IT" sz="2400" b="1">
                <a:solidFill>
                  <a:schemeClr val="bg2"/>
                </a:solidFill>
              </a:rPr>
              <a:t>Scienze tecniche e psicologiche</a:t>
            </a:r>
            <a:endParaRPr lang="en-GB" altLang="it-IT" sz="2400" b="1">
              <a:solidFill>
                <a:schemeClr val="bg2"/>
              </a:solidFill>
            </a:endParaRPr>
          </a:p>
        </p:txBody>
      </p:sp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495550"/>
            <a:ext cx="4554537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z="4000" b="1" dirty="0" smtClean="0">
                <a:solidFill>
                  <a:schemeClr val="accent2"/>
                </a:solidFill>
              </a:rPr>
              <a:t>d</a:t>
            </a:r>
            <a:r>
              <a:rPr lang="it-IT" altLang="it-IT" sz="4000" b="1" dirty="0" smtClean="0">
                <a:solidFill>
                  <a:schemeClr val="accent2"/>
                </a:solidFill>
              </a:rPr>
              <a:t>ove?</a:t>
            </a:r>
            <a:endParaRPr lang="it-IT" altLang="it-IT" sz="4000" b="1" i="1" dirty="0" smtClean="0">
              <a:solidFill>
                <a:srgbClr val="FF9900"/>
              </a:solidFill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6088" y="1998663"/>
            <a:ext cx="8229600" cy="4525962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zh-CN" sz="4000" dirty="0" err="1" smtClean="0">
                <a:ea typeface="SimSun" panose="02010600030101010101" pitchFamily="2" charset="-122"/>
              </a:rPr>
              <a:t>sul</a:t>
            </a:r>
            <a:r>
              <a:rPr lang="en-US" altLang="zh-CN" sz="4000" dirty="0" smtClean="0">
                <a:ea typeface="SimSun" panose="02010600030101010101" pitchFamily="2" charset="-122"/>
              </a:rPr>
              <a:t> </a:t>
            </a:r>
            <a:r>
              <a:rPr lang="en-US" altLang="zh-CN" sz="4000" dirty="0" err="1" smtClean="0">
                <a:ea typeface="SimSun" panose="02010600030101010101" pitchFamily="2" charset="-122"/>
              </a:rPr>
              <a:t>sito</a:t>
            </a:r>
            <a:r>
              <a:rPr lang="en-US" altLang="zh-CN" sz="4000" dirty="0" smtClean="0">
                <a:ea typeface="SimSun" panose="02010600030101010101" pitchFamily="2" charset="-122"/>
              </a:rPr>
              <a:t> web del </a:t>
            </a:r>
            <a:r>
              <a:rPr lang="en-US" altLang="zh-CN" sz="4000" dirty="0" err="1" smtClean="0">
                <a:ea typeface="SimSun" panose="02010600030101010101" pitchFamily="2" charset="-122"/>
              </a:rPr>
              <a:t>corso</a:t>
            </a:r>
            <a:r>
              <a:rPr lang="en-US" altLang="zh-CN" sz="4000" dirty="0" smtClean="0">
                <a:ea typeface="SimSun" panose="02010600030101010101" pitchFamily="2" charset="-122"/>
              </a:rPr>
              <a:t> </a:t>
            </a:r>
            <a:r>
              <a:rPr lang="en-US" altLang="zh-CN" sz="4000" dirty="0" smtClean="0">
                <a:ea typeface="SimSun" panose="02010600030101010101" pitchFamily="2" charset="-122"/>
              </a:rPr>
              <a:t>di </a:t>
            </a:r>
            <a:r>
              <a:rPr lang="en-US" altLang="zh-CN" sz="4000" dirty="0" smtClean="0">
                <a:ea typeface="SimSun" panose="02010600030101010101" pitchFamily="2" charset="-122"/>
              </a:rPr>
              <a:t>MCS </a:t>
            </a:r>
            <a:r>
              <a:rPr lang="en-US" altLang="zh-CN" sz="4000" dirty="0" err="1" smtClean="0">
                <a:ea typeface="SimSun" panose="02010600030101010101" pitchFamily="2" charset="-122"/>
              </a:rPr>
              <a:t>piattaforma</a:t>
            </a:r>
            <a:r>
              <a:rPr lang="en-US" altLang="zh-CN" sz="4000" dirty="0" smtClean="0">
                <a:ea typeface="SimSun" panose="02010600030101010101" pitchFamily="2" charset="-122"/>
              </a:rPr>
              <a:t> </a:t>
            </a:r>
            <a:r>
              <a:rPr lang="en-US" altLang="zh-CN" sz="4000" i="1" dirty="0" smtClean="0">
                <a:ea typeface="SimSun" panose="02010600030101010101" pitchFamily="2" charset="-122"/>
              </a:rPr>
              <a:t>Moodle 2 di </a:t>
            </a:r>
            <a:r>
              <a:rPr lang="en-US" altLang="zh-CN" sz="4000" i="1" dirty="0" err="1" smtClean="0">
                <a:ea typeface="SimSun" panose="02010600030101010101" pitchFamily="2" charset="-122"/>
              </a:rPr>
              <a:t>ateneo</a:t>
            </a:r>
            <a:r>
              <a:rPr lang="it-IT" altLang="zh-CN" sz="4000" dirty="0" smtClean="0">
                <a:ea typeface="SimSun" panose="02010600030101010101" pitchFamily="2" charset="-122"/>
              </a:rPr>
              <a:t> </a:t>
            </a:r>
            <a:endParaRPr lang="it-IT" altLang="it-IT" sz="4000" dirty="0" smtClean="0"/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94200"/>
            <a:ext cx="8399463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59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342" t="14386" r="13289" b="16842"/>
          <a:stretch/>
        </p:blipFill>
        <p:spPr>
          <a:xfrm>
            <a:off x="4330" y="1968500"/>
            <a:ext cx="9147026" cy="4889500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87313"/>
            <a:ext cx="8229600" cy="114300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chemeClr val="accent2"/>
                </a:solidFill>
              </a:rPr>
              <a:t>come?</a:t>
            </a:r>
            <a:endParaRPr lang="it-IT" altLang="it-IT" b="1" dirty="0" smtClean="0">
              <a:solidFill>
                <a:schemeClr val="accent2"/>
              </a:solidFill>
            </a:endParaRP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-114299" y="6380163"/>
            <a:ext cx="2311400" cy="368300"/>
          </a:xfrm>
          <a:prstGeom prst="rightArrow">
            <a:avLst>
              <a:gd name="adj1" fmla="val 62935"/>
              <a:gd name="adj2" fmla="val 115948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1674246" name="AutoShape 6"/>
          <p:cNvSpPr>
            <a:spLocks noChangeArrowheads="1"/>
          </p:cNvSpPr>
          <p:nvPr/>
        </p:nvSpPr>
        <p:spPr bwMode="auto">
          <a:xfrm>
            <a:off x="-114299" y="5786438"/>
            <a:ext cx="2311400" cy="368300"/>
          </a:xfrm>
          <a:prstGeom prst="rightArrow">
            <a:avLst>
              <a:gd name="adj1" fmla="val 62935"/>
              <a:gd name="adj2" fmla="val 115948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1674247" name="Rectangle 7"/>
          <p:cNvSpPr>
            <a:spLocks noChangeArrowheads="1"/>
          </p:cNvSpPr>
          <p:nvPr/>
        </p:nvSpPr>
        <p:spPr bwMode="auto">
          <a:xfrm>
            <a:off x="2257424" y="5762625"/>
            <a:ext cx="3330575" cy="381000"/>
          </a:xfrm>
          <a:prstGeom prst="rect">
            <a:avLst/>
          </a:prstGeom>
          <a:solidFill>
            <a:srgbClr val="FF9900">
              <a:alpha val="32156"/>
            </a:srgbClr>
          </a:solidFill>
          <a:ln w="381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grpSp>
        <p:nvGrpSpPr>
          <p:cNvPr id="1674248" name="Group 8"/>
          <p:cNvGrpSpPr>
            <a:grpSpLocks/>
          </p:cNvGrpSpPr>
          <p:nvPr/>
        </p:nvGrpSpPr>
        <p:grpSpPr bwMode="auto">
          <a:xfrm>
            <a:off x="5643562" y="5608638"/>
            <a:ext cx="3500438" cy="914400"/>
            <a:chOff x="3365" y="2263"/>
            <a:chExt cx="2205" cy="576"/>
          </a:xfrm>
        </p:grpSpPr>
        <p:sp>
          <p:nvSpPr>
            <p:cNvPr id="28680" name="Text Box 9"/>
            <p:cNvSpPr txBox="1">
              <a:spLocks noChangeArrowheads="1"/>
            </p:cNvSpPr>
            <p:nvPr/>
          </p:nvSpPr>
          <p:spPr bwMode="auto">
            <a:xfrm>
              <a:off x="3816" y="2263"/>
              <a:ext cx="175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Materiali in più (audio)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rispetto allo studente standard</a:t>
              </a:r>
            </a:p>
          </p:txBody>
        </p:sp>
        <p:sp>
          <p:nvSpPr>
            <p:cNvPr id="28681" name="Line 10"/>
            <p:cNvSpPr>
              <a:spLocks noChangeShapeType="1"/>
            </p:cNvSpPr>
            <p:nvPr/>
          </p:nvSpPr>
          <p:spPr bwMode="auto">
            <a:xfrm flipV="1">
              <a:off x="3365" y="2388"/>
              <a:ext cx="379" cy="21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772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4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4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mph" presetSubtype="6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74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4246" grpId="0" animBg="1"/>
      <p:bldP spid="16742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763" t="17485" r="13289" b="38304"/>
          <a:stretch/>
        </p:blipFill>
        <p:spPr>
          <a:xfrm>
            <a:off x="21006" y="1574799"/>
            <a:ext cx="9122994" cy="3068053"/>
          </a:xfrm>
          <a:prstGeom prst="rect">
            <a:avLst/>
          </a:prstGeom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7313"/>
            <a:ext cx="8229600" cy="114300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chemeClr val="accent2"/>
                </a:solidFill>
              </a:rPr>
              <a:t>come?</a:t>
            </a:r>
          </a:p>
        </p:txBody>
      </p:sp>
      <p:sp>
        <p:nvSpPr>
          <p:cNvPr id="1675269" name="AutoShape 5"/>
          <p:cNvSpPr>
            <a:spLocks noChangeArrowheads="1"/>
          </p:cNvSpPr>
          <p:nvPr/>
        </p:nvSpPr>
        <p:spPr bwMode="auto">
          <a:xfrm>
            <a:off x="114301" y="4081463"/>
            <a:ext cx="2184400" cy="368300"/>
          </a:xfrm>
          <a:prstGeom prst="rightArrow">
            <a:avLst>
              <a:gd name="adj1" fmla="val 62935"/>
              <a:gd name="adj2" fmla="val 115948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grpSp>
        <p:nvGrpSpPr>
          <p:cNvPr id="1675271" name="Group 7"/>
          <p:cNvGrpSpPr>
            <a:grpSpLocks/>
          </p:cNvGrpSpPr>
          <p:nvPr/>
        </p:nvGrpSpPr>
        <p:grpSpPr bwMode="auto">
          <a:xfrm>
            <a:off x="2444750" y="3848100"/>
            <a:ext cx="5908675" cy="3009900"/>
            <a:chOff x="1540" y="2424"/>
            <a:chExt cx="3722" cy="1896"/>
          </a:xfrm>
        </p:grpSpPr>
        <p:pic>
          <p:nvPicPr>
            <p:cNvPr id="3072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6" r="55051" b="22917"/>
            <a:stretch>
              <a:fillRect/>
            </a:stretch>
          </p:blipFill>
          <p:spPr bwMode="auto">
            <a:xfrm>
              <a:off x="3552" y="2424"/>
              <a:ext cx="1710" cy="1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</p:pic>
        <p:sp>
          <p:nvSpPr>
            <p:cNvPr id="30728" name="Text Box 9"/>
            <p:cNvSpPr txBox="1">
              <a:spLocks noChangeArrowheads="1"/>
            </p:cNvSpPr>
            <p:nvPr/>
          </p:nvSpPr>
          <p:spPr bwMode="auto">
            <a:xfrm>
              <a:off x="1540" y="3331"/>
              <a:ext cx="2020" cy="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dirty="0"/>
                <a:t>Se iscrizione Spontanea Studenti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dirty="0"/>
                <a:t>inserite USER ID e PASSWORD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dirty="0"/>
                <a:t>Stesse che usate per Esse3</a:t>
              </a:r>
            </a:p>
          </p:txBody>
        </p:sp>
      </p:grpSp>
      <p:sp>
        <p:nvSpPr>
          <p:cNvPr id="30726" name="Rectangle 10"/>
          <p:cNvSpPr>
            <a:spLocks noChangeArrowheads="1"/>
          </p:cNvSpPr>
          <p:nvPr/>
        </p:nvSpPr>
        <p:spPr bwMode="auto">
          <a:xfrm>
            <a:off x="2076450" y="936625"/>
            <a:ext cx="48021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>
                <a:hlinkClick r:id="rId5"/>
              </a:rPr>
              <a:t>https://moodle2.units.it/course/view.php?id=3345</a:t>
            </a:r>
            <a:endParaRPr lang="it-IT" altLang="it-IT" sz="1600"/>
          </a:p>
        </p:txBody>
      </p:sp>
    </p:spTree>
    <p:extLst>
      <p:ext uri="{BB962C8B-B14F-4D97-AF65-F5344CB8AC3E}">
        <p14:creationId xmlns:p14="http://schemas.microsoft.com/office/powerpoint/2010/main" val="3421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7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52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3188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i="1" dirty="0" smtClean="0">
                <a:solidFill>
                  <a:schemeClr val="accent2"/>
                </a:solidFill>
              </a:rPr>
              <a:t>moodle</a:t>
            </a:r>
            <a:r>
              <a:rPr lang="it-IT" altLang="it-IT" b="1" dirty="0" smtClean="0">
                <a:solidFill>
                  <a:schemeClr val="accent2"/>
                </a:solidFill>
              </a:rPr>
              <a:t> 2 di MCS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895475" y="971550"/>
            <a:ext cx="5353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smtClean="0">
                <a:hlinkClick r:id="rId3"/>
              </a:rPr>
              <a:t>https://moodle2.units.it/course/view.php?id=4653</a:t>
            </a:r>
            <a:endParaRPr lang="it-IT" altLang="it-IT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500" t="17284" r="22917" b="4691"/>
          <a:stretch/>
        </p:blipFill>
        <p:spPr>
          <a:xfrm>
            <a:off x="749300" y="1346943"/>
            <a:ext cx="7010400" cy="56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chemeClr val="accent2"/>
                </a:solidFill>
              </a:rPr>
              <a:t>programma </a:t>
            </a:r>
            <a:r>
              <a:rPr lang="it-IT" altLang="it-IT" b="1" i="1" smtClean="0">
                <a:solidFill>
                  <a:schemeClr val="accent2"/>
                </a:solidFill>
              </a:rPr>
              <a:t>Syllabus</a:t>
            </a:r>
            <a:r>
              <a:rPr lang="it-IT" altLang="it-IT" b="1" smtClean="0">
                <a:solidFill>
                  <a:schemeClr val="accent2"/>
                </a:solidFill>
              </a:rPr>
              <a:t> </a:t>
            </a:r>
            <a:br>
              <a:rPr lang="it-IT" altLang="it-IT" b="1" smtClean="0">
                <a:solidFill>
                  <a:schemeClr val="accent2"/>
                </a:solidFill>
              </a:rPr>
            </a:br>
            <a:r>
              <a:rPr lang="it-IT" altLang="it-IT" b="1" smtClean="0">
                <a:solidFill>
                  <a:schemeClr val="accent2"/>
                </a:solidFill>
              </a:rPr>
              <a:t>dal sito </a:t>
            </a:r>
            <a:r>
              <a:rPr lang="it-IT" altLang="it-IT" b="1" i="1" smtClean="0">
                <a:solidFill>
                  <a:srgbClr val="FF9900"/>
                </a:solidFill>
              </a:rPr>
              <a:t>dsv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3863" cy="4525963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613025" y="6286500"/>
            <a:ext cx="3946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hlinkClick r:id="rId4"/>
              </a:rPr>
              <a:t>https://www.biologia.units.it</a:t>
            </a:r>
            <a:r>
              <a:rPr lang="it-IT" altLang="it-IT" sz="2400"/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chemeClr val="accent2"/>
                </a:solidFill>
              </a:rPr>
              <a:t>studiare → MCS </a:t>
            </a:r>
          </a:p>
        </p:txBody>
      </p:sp>
      <p:pic>
        <p:nvPicPr>
          <p:cNvPr id="38915" name="Picture 3">
            <a:hlinkClick r:id="rId3"/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1489075"/>
            <a:ext cx="5834063" cy="3281363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906588" y="3922713"/>
            <a:ext cx="7237412" cy="2935287"/>
            <a:chOff x="1906858" y="3922945"/>
            <a:chExt cx="7237142" cy="2935055"/>
          </a:xfrm>
        </p:grpSpPr>
        <p:pic>
          <p:nvPicPr>
            <p:cNvPr id="38917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50" t="17564" r="24574" b="42970"/>
            <a:stretch>
              <a:fillRect/>
            </a:stretch>
          </p:blipFill>
          <p:spPr bwMode="auto">
            <a:xfrm>
              <a:off x="2084163" y="3927127"/>
              <a:ext cx="7059837" cy="29308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918" name="Group 10"/>
            <p:cNvGrpSpPr>
              <a:grpSpLocks/>
            </p:cNvGrpSpPr>
            <p:nvPr/>
          </p:nvGrpSpPr>
          <p:grpSpPr bwMode="auto">
            <a:xfrm>
              <a:off x="1906858" y="3922945"/>
              <a:ext cx="177305" cy="2935055"/>
              <a:chOff x="1906858" y="3922945"/>
              <a:chExt cx="177305" cy="2935055"/>
            </a:xfrm>
          </p:grpSpPr>
          <p:cxnSp>
            <p:nvCxnSpPr>
              <p:cNvPr id="38919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1906858" y="3994382"/>
                <a:ext cx="177305" cy="286361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920" name="Straight Connector 11"/>
              <p:cNvCxnSpPr>
                <a:cxnSpLocks noChangeShapeType="1"/>
              </p:cNvCxnSpPr>
              <p:nvPr/>
            </p:nvCxnSpPr>
            <p:spPr bwMode="auto">
              <a:xfrm flipV="1">
                <a:off x="1906858" y="3922945"/>
                <a:ext cx="177305" cy="3571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209550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chemeClr val="accent2"/>
                </a:solidFill>
              </a:rPr>
              <a:t>esame</a:t>
            </a:r>
          </a:p>
        </p:txBody>
      </p:sp>
      <p:sp>
        <p:nvSpPr>
          <p:cNvPr id="1214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1600200"/>
            <a:ext cx="8134350" cy="52578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GB" altLang="it-IT" sz="2800" dirty="0" smtClean="0"/>
              <a:t>	</a:t>
            </a:r>
            <a:r>
              <a:rPr lang="en-GB" altLang="it-IT" sz="2800" dirty="0" err="1" smtClean="0"/>
              <a:t>Relazione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alla</a:t>
            </a:r>
            <a:r>
              <a:rPr lang="en-GB" altLang="it-IT" sz="2800" dirty="0" smtClean="0"/>
              <a:t> fine del </a:t>
            </a:r>
            <a:r>
              <a:rPr lang="en-GB" altLang="it-IT" sz="2800" dirty="0" err="1" smtClean="0"/>
              <a:t>corso</a:t>
            </a:r>
            <a:r>
              <a:rPr lang="en-GB" altLang="it-IT" sz="2800" dirty="0" smtClean="0"/>
              <a:t> (</a:t>
            </a:r>
            <a:r>
              <a:rPr lang="en-GB" altLang="it-IT" sz="2800" dirty="0" err="1" smtClean="0"/>
              <a:t>valida</a:t>
            </a:r>
            <a:r>
              <a:rPr lang="en-GB" altLang="it-IT" sz="2800" dirty="0" smtClean="0"/>
              <a:t> per </a:t>
            </a:r>
            <a:r>
              <a:rPr lang="en-GB" altLang="it-IT" sz="2800" dirty="0" err="1" smtClean="0"/>
              <a:t>entrambi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i</a:t>
            </a:r>
            <a:r>
              <a:rPr lang="en-GB" altLang="it-IT" sz="2800" dirty="0" smtClean="0"/>
              <a:t> moduli)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800" dirty="0" smtClean="0"/>
              <a:t>Assegnazione di un articolo, che preferibilmente, se dovutamente comunicato, riguarderà argomenti rilevanti per la prova finale di </a:t>
            </a:r>
            <a:r>
              <a:rPr lang="it-IT" altLang="it-IT" sz="2800" dirty="0" smtClean="0"/>
              <a:t>laurea. Consegna di:</a:t>
            </a:r>
            <a:endParaRPr lang="it-IT" altLang="it-IT" sz="2800" dirty="0" smtClean="0"/>
          </a:p>
          <a:p>
            <a:pPr marL="514350" indent="-514350" eaLnBrk="1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it-IT" altLang="it-IT" sz="2800" dirty="0"/>
              <a:t>u</a:t>
            </a:r>
            <a:r>
              <a:rPr lang="it-IT" altLang="it-IT" sz="2800" dirty="0" smtClean="0"/>
              <a:t>n abstract/summary</a:t>
            </a:r>
            <a:endParaRPr lang="it-IT" altLang="it-IT" sz="2800" dirty="0" smtClean="0"/>
          </a:p>
          <a:p>
            <a:pPr marL="514350" indent="-514350" eaLnBrk="1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it-IT" altLang="it-IT" sz="2800" dirty="0" smtClean="0"/>
              <a:t>un </a:t>
            </a:r>
            <a:r>
              <a:rPr lang="it-IT" altLang="it-IT" sz="2800" i="1" dirty="0" smtClean="0"/>
              <a:t>ppt </a:t>
            </a:r>
            <a:r>
              <a:rPr lang="it-IT" altLang="it-IT" sz="2800" dirty="0" smtClean="0"/>
              <a:t>che</a:t>
            </a:r>
            <a:r>
              <a:rPr lang="it-IT" altLang="it-IT" sz="2800" i="1" dirty="0" smtClean="0"/>
              <a:t> </a:t>
            </a:r>
            <a:r>
              <a:rPr lang="it-IT" altLang="it-IT" sz="2800" dirty="0" smtClean="0"/>
              <a:t>includa una parte di visualizzazione dati e una slide di Bibliografia in formato </a:t>
            </a:r>
            <a:r>
              <a:rPr lang="it-IT" altLang="it-IT" sz="2800" dirty="0" smtClean="0"/>
              <a:t>APA</a:t>
            </a:r>
          </a:p>
          <a:p>
            <a:pPr marL="0" indent="0" eaLnBrk="1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None/>
            </a:pPr>
            <a:r>
              <a:rPr lang="it-IT" altLang="it-IT" sz="2800" i="1" dirty="0" smtClean="0"/>
              <a:t> </a:t>
            </a:r>
            <a:endParaRPr lang="it-IT" altLang="it-IT" sz="2800" i="1" dirty="0" smtClean="0"/>
          </a:p>
          <a:p>
            <a:pPr marL="609600" indent="-609600" eaLnBrk="1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800" dirty="0" smtClean="0"/>
              <a:t>Valutazione: giudizio su scala a 5 punti (solo se insufficiente = non approvato)</a:t>
            </a:r>
          </a:p>
        </p:txBody>
      </p:sp>
      <p:pic>
        <p:nvPicPr>
          <p:cNvPr id="40964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5838" y="0"/>
            <a:ext cx="1628775" cy="1620838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38" y="5592030"/>
            <a:ext cx="5359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1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14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14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4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14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4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chemeClr val="accent2"/>
                </a:solidFill>
              </a:rPr>
              <a:t>la consegna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t="6314" r="27708" b="23149"/>
          <a:stretch>
            <a:fillRect/>
          </a:stretch>
        </p:blipFill>
        <p:spPr>
          <a:xfrm>
            <a:off x="1616075" y="1258888"/>
            <a:ext cx="6248400" cy="536257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it-IT" altLang="it-IT" sz="4000" b="1" smtClean="0">
                <a:solidFill>
                  <a:schemeClr val="accent2"/>
                </a:solidFill>
              </a:rPr>
              <a:t>esame di fine corso </a:t>
            </a:r>
            <a:br>
              <a:rPr lang="it-IT" altLang="it-IT" sz="4000" b="1" smtClean="0">
                <a:solidFill>
                  <a:schemeClr val="accent2"/>
                </a:solidFill>
              </a:rPr>
            </a:br>
            <a:r>
              <a:rPr lang="it-IT" altLang="it-IT" sz="4000" b="1" smtClean="0">
                <a:solidFill>
                  <a:srgbClr val="FF9900"/>
                </a:solidFill>
              </a:rPr>
              <a:t>solo per </a:t>
            </a:r>
            <a:r>
              <a:rPr lang="it-IT" altLang="it-IT" sz="4000" b="1" i="1" smtClean="0">
                <a:solidFill>
                  <a:srgbClr val="FF9900"/>
                </a:solidFill>
              </a:rPr>
              <a:t>frequentanti</a:t>
            </a:r>
          </a:p>
        </p:txBody>
      </p:sp>
      <p:sp>
        <p:nvSpPr>
          <p:cNvPr id="190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5" y="1673225"/>
            <a:ext cx="8778875" cy="518477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altLang="it-IT" sz="2600" dirty="0" err="1" smtClean="0"/>
              <a:t>Presentazione</a:t>
            </a:r>
            <a:r>
              <a:rPr lang="en-GB" altLang="it-IT" sz="2600" dirty="0" smtClean="0"/>
              <a:t> </a:t>
            </a:r>
            <a:r>
              <a:rPr lang="en-GB" altLang="it-IT" sz="2600" i="1" dirty="0" err="1" smtClean="0"/>
              <a:t>ppt</a:t>
            </a:r>
            <a:r>
              <a:rPr lang="en-GB" altLang="it-IT" sz="2600" i="1" dirty="0" smtClean="0"/>
              <a:t> </a:t>
            </a:r>
            <a:r>
              <a:rPr lang="en-GB" altLang="it-IT" sz="2600" dirty="0" err="1" smtClean="0"/>
              <a:t>elaborata</a:t>
            </a:r>
            <a:r>
              <a:rPr lang="en-GB" altLang="it-IT" sz="2600" dirty="0" smtClean="0"/>
              <a:t> in </a:t>
            </a:r>
            <a:r>
              <a:rPr lang="en-GB" altLang="it-IT" sz="2600" dirty="0" err="1" smtClean="0"/>
              <a:t>gruppo</a:t>
            </a:r>
            <a:r>
              <a:rPr lang="en-GB" altLang="it-IT" sz="2600" dirty="0" smtClean="0"/>
              <a:t> (max 5 </a:t>
            </a:r>
            <a:r>
              <a:rPr lang="en-GB" altLang="it-IT" sz="2600" dirty="0" err="1" smtClean="0"/>
              <a:t>studenti</a:t>
            </a:r>
            <a:r>
              <a:rPr lang="en-GB" altLang="it-IT" sz="2600" dirty="0" smtClean="0"/>
              <a:t>) sotto la </a:t>
            </a:r>
            <a:r>
              <a:rPr lang="en-GB" altLang="it-IT" sz="2600" dirty="0" err="1" smtClean="0"/>
              <a:t>supervisione</a:t>
            </a:r>
            <a:r>
              <a:rPr lang="en-GB" altLang="it-IT" sz="2600" dirty="0" smtClean="0"/>
              <a:t> </a:t>
            </a:r>
            <a:r>
              <a:rPr lang="en-GB" altLang="it-IT" sz="2600" dirty="0" err="1" smtClean="0"/>
              <a:t>della</a:t>
            </a:r>
            <a:r>
              <a:rPr lang="en-GB" altLang="it-IT" sz="2600" dirty="0" smtClean="0"/>
              <a:t> prof. Sara </a:t>
            </a:r>
            <a:r>
              <a:rPr lang="en-GB" altLang="it-IT" sz="2600" dirty="0" err="1" smtClean="0"/>
              <a:t>Rigutti</a:t>
            </a:r>
            <a:r>
              <a:rPr lang="en-GB" altLang="it-IT" sz="2600" dirty="0" smtClean="0"/>
              <a:t>, </a:t>
            </a:r>
            <a:r>
              <a:rPr lang="en-GB" altLang="it-IT" sz="2600" dirty="0" err="1" smtClean="0"/>
              <a:t>esperta</a:t>
            </a:r>
            <a:r>
              <a:rPr lang="en-GB" altLang="it-IT" sz="2600" dirty="0" smtClean="0"/>
              <a:t> di </a:t>
            </a:r>
            <a:r>
              <a:rPr lang="en-GB" altLang="it-IT" sz="2600" dirty="0" err="1" smtClean="0"/>
              <a:t>tecniche</a:t>
            </a:r>
            <a:r>
              <a:rPr lang="en-GB" altLang="it-IT" sz="2600" dirty="0" smtClean="0"/>
              <a:t> di </a:t>
            </a:r>
            <a:r>
              <a:rPr lang="en-GB" altLang="it-IT" sz="2600" dirty="0" err="1" smtClean="0"/>
              <a:t>presentazione</a:t>
            </a:r>
            <a:r>
              <a:rPr lang="en-GB" altLang="it-IT" sz="2600" dirty="0" smtClean="0"/>
              <a:t> di </a:t>
            </a:r>
            <a:r>
              <a:rPr lang="en-GB" altLang="it-IT" sz="2600" dirty="0" err="1" smtClean="0"/>
              <a:t>materiali</a:t>
            </a:r>
            <a:r>
              <a:rPr lang="en-GB" altLang="it-IT" sz="2600" dirty="0" smtClean="0"/>
              <a:t> </a:t>
            </a:r>
            <a:r>
              <a:rPr lang="en-GB" altLang="it-IT" sz="2600" dirty="0" err="1" smtClean="0"/>
              <a:t>scientifici</a:t>
            </a:r>
            <a:endParaRPr lang="en-GB" altLang="it-IT" sz="2600" i="1" dirty="0" smtClean="0"/>
          </a:p>
          <a:p>
            <a:pPr marL="609600" indent="-609600" eaLnBrk="1" hangingPunct="1"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600" dirty="0" smtClean="0"/>
              <a:t>I ppt verranno presentati alla classe durante l’ultimo mercoledì prima della fine dei corsi, in presenza di tutti i docenti </a:t>
            </a:r>
            <a:r>
              <a:rPr lang="it-IT" altLang="it-IT" sz="2600" dirty="0" smtClean="0"/>
              <a:t>(possibile </a:t>
            </a:r>
            <a:r>
              <a:rPr lang="it-IT" altLang="it-IT" sz="2600" i="1" dirty="0" smtClean="0"/>
              <a:t>giovedì 19/12/2019</a:t>
            </a:r>
            <a:r>
              <a:rPr lang="it-IT" altLang="it-IT" sz="2600" dirty="0" smtClean="0"/>
              <a:t>?) </a:t>
            </a:r>
            <a:endParaRPr lang="it-IT" altLang="it-IT" sz="2600" dirty="0" smtClean="0"/>
          </a:p>
          <a:p>
            <a:pPr marL="609600" indent="-609600" eaLnBrk="1" hangingPunct="1"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600" dirty="0" smtClean="0"/>
              <a:t>Come per la presentazione prevista per la laurea triennale in STP la presentazione del gruppo durerà 7 minuti (+ 1 aggiuntivo di cambi di oratore)</a:t>
            </a:r>
          </a:p>
          <a:p>
            <a:pPr marL="609600" indent="-609600" eaLnBrk="1" hangingPunct="1"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600" dirty="0" smtClean="0"/>
              <a:t>Di ciascuna presentazione varranno evidenziati/discussi punti di forza e debolezza  </a:t>
            </a:r>
            <a:endParaRPr lang="it-IT" altLang="it-IT" sz="2600" i="1" dirty="0" smtClean="0"/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0"/>
            <a:ext cx="3762375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6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6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06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06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66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 idx="4294967295"/>
          </p:nvPr>
        </p:nvSpPr>
        <p:spPr>
          <a:xfrm>
            <a:off x="342900" y="338138"/>
            <a:ext cx="7105650" cy="762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r" eaLnBrk="1" hangingPunct="1"/>
            <a:r>
              <a:rPr lang="it-IT" altLang="it-IT" b="1" smtClean="0">
                <a:solidFill>
                  <a:schemeClr val="accent2"/>
                </a:solidFill>
              </a:rPr>
              <a:t>strumenti per il corso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6688" y="1770063"/>
            <a:ext cx="8858250" cy="1555750"/>
          </a:xfrm>
        </p:spPr>
        <p:txBody>
          <a:bodyPr/>
          <a:lstStyle/>
          <a:p>
            <a:pPr algn="just" eaLnBrk="1" hangingPunct="1">
              <a:spcBef>
                <a:spcPct val="4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b="1" smtClean="0">
                <a:solidFill>
                  <a:schemeClr val="accent2"/>
                </a:solidFill>
              </a:rPr>
              <a:t>Office </a:t>
            </a:r>
            <a:r>
              <a:rPr lang="it-IT" altLang="it-IT" b="1" smtClean="0">
                <a:solidFill>
                  <a:srgbClr val="FF0000"/>
                </a:solidFill>
              </a:rPr>
              <a:t>365°</a:t>
            </a:r>
            <a:r>
              <a:rPr lang="it-IT" altLang="it-IT" b="1" smtClean="0">
                <a:solidFill>
                  <a:schemeClr val="accent2"/>
                </a:solidFill>
              </a:rPr>
              <a:t> </a:t>
            </a:r>
            <a:r>
              <a:rPr lang="it-IT" altLang="it-IT" smtClean="0"/>
              <a:t>per studenti units (</a:t>
            </a:r>
            <a:r>
              <a:rPr lang="it-IT" altLang="it-IT" i="1" smtClean="0"/>
              <a:t>ppt, word, excel</a:t>
            </a:r>
            <a:r>
              <a:rPr lang="it-IT" altLang="it-IT" smtClean="0"/>
              <a:t>)? </a:t>
            </a:r>
          </a:p>
          <a:p>
            <a:pPr algn="just" eaLnBrk="1" hangingPunct="1">
              <a:spcBef>
                <a:spcPct val="45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</a:pPr>
            <a:r>
              <a:rPr lang="it-IT" altLang="it-IT" smtClean="0"/>
              <a:t>Si: </a:t>
            </a:r>
            <a:r>
              <a:rPr lang="it-IT" altLang="it-IT" smtClean="0">
                <a:hlinkClick r:id="rId3"/>
              </a:rPr>
              <a:t>https://products.office.com/it-it/student/office-in-education</a:t>
            </a:r>
            <a:endParaRPr lang="it-IT" altLang="it-IT" smtClean="0"/>
          </a:p>
          <a:p>
            <a:pPr algn="just" eaLnBrk="1" hangingPunct="1">
              <a:spcBef>
                <a:spcPct val="4500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Software installato sui vostri </a:t>
            </a:r>
            <a:r>
              <a:rPr lang="it-IT" altLang="it-IT" i="1" smtClean="0"/>
              <a:t>laptop </a:t>
            </a:r>
            <a:r>
              <a:rPr lang="it-IT" altLang="it-IT" smtClean="0"/>
              <a:t>(no tablet, o cellulari)</a:t>
            </a:r>
          </a:p>
          <a:p>
            <a:pPr algn="just" eaLnBrk="1" hangingPunct="1">
              <a:spcBef>
                <a:spcPct val="4500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In maniera da permettere lavori di gruppo     (1 </a:t>
            </a:r>
            <a:r>
              <a:rPr lang="it-IT" altLang="it-IT" i="1" smtClean="0"/>
              <a:t>laptop</a:t>
            </a:r>
            <a:r>
              <a:rPr lang="it-IT" altLang="it-IT" smtClean="0"/>
              <a:t> per 3-4 di voi)</a:t>
            </a:r>
          </a:p>
          <a:p>
            <a:pPr algn="just" eaLnBrk="1" hangingPunct="1">
              <a:spcBef>
                <a:spcPct val="45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</a:pPr>
            <a:endParaRPr lang="it-IT" altLang="it-IT" smtClean="0"/>
          </a:p>
          <a:p>
            <a:pPr algn="just" eaLnBrk="1" hangingPunct="1">
              <a:spcBef>
                <a:spcPct val="45000"/>
              </a:spcBef>
              <a:buClr>
                <a:schemeClr val="folHlink"/>
              </a:buClr>
              <a:buFont typeface="Wingdings" panose="05000000000000000000" pitchFamily="2" charset="2"/>
              <a:buChar char="ü"/>
            </a:pPr>
            <a:endParaRPr lang="it-IT" altLang="it-IT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0"/>
            <a:ext cx="13239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39713"/>
            <a:ext cx="8229600" cy="114300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chemeClr val="accent2"/>
                </a:solidFill>
              </a:rPr>
              <a:t>al giorno d’oggi: video-articoli</a:t>
            </a:r>
          </a:p>
        </p:txBody>
      </p:sp>
      <p:pic>
        <p:nvPicPr>
          <p:cNvPr id="1985541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 b="4445"/>
          <a:stretch>
            <a:fillRect/>
          </a:stretch>
        </p:blipFill>
        <p:spPr bwMode="auto">
          <a:xfrm>
            <a:off x="0" y="819150"/>
            <a:ext cx="91440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55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7150" y="5056188"/>
            <a:ext cx="8915400" cy="1801812"/>
          </a:xfrm>
          <a:noFill/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it-IT" altLang="it-IT" smtClean="0"/>
              <a:t>comunicare scienza significa sempre più trovare soluzioni ottimali atte ad integrare informazioni </a:t>
            </a:r>
            <a:r>
              <a:rPr lang="it-IT" altLang="it-IT" i="1" smtClean="0"/>
              <a:t>visive</a:t>
            </a:r>
            <a:r>
              <a:rPr lang="it-IT" altLang="it-IT" smtClean="0"/>
              <a:t>, </a:t>
            </a:r>
            <a:r>
              <a:rPr lang="it-IT" altLang="it-IT" i="1" smtClean="0"/>
              <a:t>orali</a:t>
            </a:r>
            <a:r>
              <a:rPr lang="it-IT" altLang="it-IT" smtClean="0"/>
              <a:t> e </a:t>
            </a:r>
            <a:r>
              <a:rPr lang="it-IT" altLang="it-IT" i="1" smtClean="0"/>
              <a:t>testuali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8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8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55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 rot="20563279">
            <a:off x="3368675" y="644525"/>
            <a:ext cx="1227138" cy="570865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857250"/>
            <a:ext cx="3006725" cy="51435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 rot="20563279">
            <a:off x="2506663" y="530225"/>
            <a:ext cx="1300162" cy="5816600"/>
          </a:xfrm>
          <a:prstGeom prst="rect">
            <a:avLst/>
          </a:prstGeom>
          <a:solidFill>
            <a:srgbClr val="EB3C00"/>
          </a:solidFill>
          <a:ln>
            <a:solidFill>
              <a:srgbClr val="EB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54075" y="3503613"/>
            <a:ext cx="2706688" cy="2497137"/>
          </a:xfrm>
          <a:prstGeom prst="rect">
            <a:avLst/>
          </a:prstGeom>
          <a:solidFill>
            <a:srgbClr val="EB3C00"/>
          </a:solidFill>
          <a:ln>
            <a:solidFill>
              <a:srgbClr val="EB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857250"/>
            <a:ext cx="3006725" cy="51435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57238" y="3506788"/>
            <a:ext cx="2706687" cy="24971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0" y="857250"/>
            <a:ext cx="3006725" cy="5143500"/>
          </a:xfrm>
          <a:prstGeom prst="rect">
            <a:avLst/>
          </a:prstGeom>
          <a:solidFill>
            <a:srgbClr val="EB3C00"/>
          </a:solidFill>
          <a:ln>
            <a:solidFill>
              <a:srgbClr val="EB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757238" y="3506788"/>
            <a:ext cx="2706687" cy="2497137"/>
          </a:xfrm>
          <a:prstGeom prst="rect">
            <a:avLst/>
          </a:prstGeom>
          <a:solidFill>
            <a:srgbClr val="EB3C00"/>
          </a:solidFill>
          <a:ln>
            <a:solidFill>
              <a:srgbClr val="EB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0" y="1693863"/>
            <a:ext cx="3536950" cy="337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75" b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75" b="1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Office 365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5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5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Il meglio per le famiglie, gli studenti e le imprese. Sono incluse applicazioni Office sempre aggiornate e uno spazio di archiviazione ulteriore su OneDrive oltre che minuti al mese di chiamate Skype.</a:t>
            </a:r>
            <a:endParaRPr lang="it-IT" sz="1650" b="1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8139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9726" r="79250" b="17509"/>
          <a:stretch>
            <a:fillRect/>
          </a:stretch>
        </p:blipFill>
        <p:spPr bwMode="auto">
          <a:xfrm>
            <a:off x="112713" y="5589588"/>
            <a:ext cx="2841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Immagine 25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t="29726" r="10947" b="17509"/>
          <a:stretch>
            <a:fillRect/>
          </a:stretch>
        </p:blipFill>
        <p:spPr bwMode="auto">
          <a:xfrm>
            <a:off x="425450" y="5589588"/>
            <a:ext cx="9048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5035550"/>
            <a:ext cx="286861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928688"/>
            <a:ext cx="91440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Applicazioni di Office sempre aggiornate</a:t>
            </a:r>
          </a:p>
        </p:txBody>
      </p:sp>
      <p:pic>
        <p:nvPicPr>
          <p:cNvPr id="5017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2801938"/>
            <a:ext cx="2295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571875"/>
            <a:ext cx="8255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3571875"/>
            <a:ext cx="8239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1992313"/>
            <a:ext cx="825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4156" r="4704" b="6049"/>
          <a:stretch>
            <a:fillRect/>
          </a:stretch>
        </p:blipFill>
        <p:spPr bwMode="auto">
          <a:xfrm>
            <a:off x="4956175" y="5016500"/>
            <a:ext cx="8159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1992313"/>
            <a:ext cx="825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Immagin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1992313"/>
            <a:ext cx="831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Immagin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011738"/>
            <a:ext cx="8255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ttore diritto 1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832225" y="3389313"/>
            <a:ext cx="0" cy="10541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/>
            </a:extLst>
          </p:cNvPr>
          <p:cNvCxnSpPr/>
          <p:nvPr/>
        </p:nvCxnSpPr>
        <p:spPr>
          <a:xfrm flipV="1">
            <a:off x="3833813" y="3192463"/>
            <a:ext cx="1520825" cy="21113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364163" y="3176588"/>
            <a:ext cx="0" cy="14874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/>
            </a:extLst>
          </p:cNvPr>
          <p:cNvCxnSpPr/>
          <p:nvPr/>
        </p:nvCxnSpPr>
        <p:spPr>
          <a:xfrm>
            <a:off x="3832225" y="4432300"/>
            <a:ext cx="1531938" cy="2206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91" name="Immagin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Immagin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928688"/>
            <a:ext cx="91440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Applicazioni di Office per tutti i dispositivi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36533" r="15494" b="6624"/>
          <a:stretch>
            <a:fillRect/>
          </a:stretch>
        </p:blipFill>
        <p:spPr bwMode="auto">
          <a:xfrm>
            <a:off x="979488" y="2073275"/>
            <a:ext cx="3217862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11478" r="15494" b="50932"/>
          <a:stretch>
            <a:fillRect/>
          </a:stretch>
        </p:blipFill>
        <p:spPr bwMode="auto">
          <a:xfrm>
            <a:off x="979488" y="1581150"/>
            <a:ext cx="32178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08225"/>
            <a:ext cx="84772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2017713"/>
            <a:ext cx="27082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336800"/>
            <a:ext cx="9540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133850"/>
            <a:ext cx="23495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690688"/>
            <a:ext cx="24352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2074863"/>
            <a:ext cx="16700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960563"/>
            <a:ext cx="227013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/>
          <a:stretch>
            <a:fillRect/>
          </a:stretch>
        </p:blipFill>
        <p:spPr bwMode="auto">
          <a:xfrm>
            <a:off x="146050" y="2376488"/>
            <a:ext cx="70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/>
            </a:extLst>
          </p:cNvPr>
          <p:cNvSpPr/>
          <p:nvPr/>
        </p:nvSpPr>
        <p:spPr>
          <a:xfrm>
            <a:off x="150813" y="3413125"/>
            <a:ext cx="701675" cy="233363"/>
          </a:xfrm>
          <a:prstGeom prst="rect">
            <a:avLst/>
          </a:prstGeom>
          <a:solidFill>
            <a:srgbClr val="217346"/>
          </a:solidFill>
          <a:ln>
            <a:solidFill>
              <a:srgbClr val="217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t="4588" r="33105" b="5478"/>
          <a:stretch>
            <a:fillRect/>
          </a:stretch>
        </p:blipFill>
        <p:spPr bwMode="auto">
          <a:xfrm>
            <a:off x="750888" y="2892425"/>
            <a:ext cx="6635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016250"/>
            <a:ext cx="5794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6018" r="12038" b="13029"/>
          <a:stretch>
            <a:fillRect/>
          </a:stretch>
        </p:blipFill>
        <p:spPr bwMode="auto">
          <a:xfrm>
            <a:off x="6723063" y="2120900"/>
            <a:ext cx="199707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8923" r="6767" b="9207"/>
          <a:stretch>
            <a:fillRect/>
          </a:stretch>
        </p:blipFill>
        <p:spPr bwMode="auto">
          <a:xfrm>
            <a:off x="5646738" y="2471738"/>
            <a:ext cx="849312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s://www.mts.ca/file_source/mts/assets/img/wireless_devices/iphones/iphonerefresh/iPhone7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30513"/>
            <a:ext cx="11715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997200"/>
            <a:ext cx="5270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12354" r="8804" b="13962"/>
          <a:stretch>
            <a:fillRect/>
          </a:stretch>
        </p:blipFill>
        <p:spPr bwMode="auto">
          <a:xfrm>
            <a:off x="3167063" y="4279900"/>
            <a:ext cx="20605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3"/>
          <a:stretch>
            <a:fillRect/>
          </a:stretch>
        </p:blipFill>
        <p:spPr bwMode="auto">
          <a:xfrm>
            <a:off x="5176838" y="4521200"/>
            <a:ext cx="625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5" t="4311" r="25449" b="4175"/>
          <a:stretch>
            <a:fillRect/>
          </a:stretch>
        </p:blipFill>
        <p:spPr bwMode="auto">
          <a:xfrm>
            <a:off x="5122863" y="4484688"/>
            <a:ext cx="7207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32"/>
          <p:cNvSpPr txBox="1">
            <a:spLocks noChangeArrowheads="1"/>
          </p:cNvSpPr>
          <p:nvPr/>
        </p:nvSpPr>
        <p:spPr bwMode="auto">
          <a:xfrm>
            <a:off x="1906588" y="3757613"/>
            <a:ext cx="9001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500">
                <a:solidFill>
                  <a:srgbClr val="EB3C00"/>
                </a:solidFill>
                <a:latin typeface="Segoe UI Light" panose="020B0502040204020203" pitchFamily="34" charset="0"/>
              </a:rPr>
              <a:t>Windows</a:t>
            </a:r>
          </a:p>
        </p:txBody>
      </p:sp>
      <p:sp>
        <p:nvSpPr>
          <p:cNvPr id="34" name="CasellaDiTesto 33"/>
          <p:cNvSpPr txBox="1">
            <a:spLocks noChangeArrowheads="1"/>
          </p:cNvSpPr>
          <p:nvPr/>
        </p:nvSpPr>
        <p:spPr bwMode="auto">
          <a:xfrm>
            <a:off x="3748088" y="5653088"/>
            <a:ext cx="8985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500">
                <a:solidFill>
                  <a:srgbClr val="EB3C00"/>
                </a:solidFill>
                <a:latin typeface="Segoe UI Light" panose="020B0502040204020203" pitchFamily="34" charset="0"/>
              </a:rPr>
              <a:t>Android</a:t>
            </a:r>
          </a:p>
        </p:txBody>
      </p:sp>
      <p:sp>
        <p:nvSpPr>
          <p:cNvPr id="35" name="CasellaDiTesto 34"/>
          <p:cNvSpPr txBox="1">
            <a:spLocks noChangeArrowheads="1"/>
          </p:cNvSpPr>
          <p:nvPr/>
        </p:nvSpPr>
        <p:spPr bwMode="auto">
          <a:xfrm>
            <a:off x="7396163" y="3752850"/>
            <a:ext cx="8985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500">
                <a:solidFill>
                  <a:srgbClr val="EB3C00"/>
                </a:solidFill>
                <a:latin typeface="Segoe UI Light" panose="020B0502040204020203" pitchFamily="34" charset="0"/>
              </a:rPr>
              <a:t>iOS/Mac</a:t>
            </a:r>
          </a:p>
        </p:txBody>
      </p:sp>
      <p:pic>
        <p:nvPicPr>
          <p:cNvPr id="52250" name="Immagin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Immagine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Immagin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1" t="9076" r="52171" b="46207"/>
          <a:stretch>
            <a:fillRect/>
          </a:stretch>
        </p:blipFill>
        <p:spPr bwMode="auto">
          <a:xfrm>
            <a:off x="842963" y="3181350"/>
            <a:ext cx="490537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928688"/>
            <a:ext cx="91440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Spazio in </a:t>
            </a:r>
            <a:r>
              <a:rPr lang="it-IT" sz="3750" b="1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OneDrive</a:t>
            </a:r>
          </a:p>
        </p:txBody>
      </p:sp>
      <p:pic>
        <p:nvPicPr>
          <p:cNvPr id="5427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82"/>
          <a:stretch>
            <a:fillRect/>
          </a:stretch>
        </p:blipFill>
        <p:spPr bwMode="auto">
          <a:xfrm>
            <a:off x="2928938" y="2413000"/>
            <a:ext cx="328612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/>
            </a:extLst>
          </p:cNvPr>
          <p:cNvSpPr txBox="1"/>
          <p:nvPr/>
        </p:nvSpPr>
        <p:spPr>
          <a:xfrm>
            <a:off x="2928938" y="4287838"/>
            <a:ext cx="3286125" cy="495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25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1TB di spazio</a:t>
            </a:r>
            <a:endParaRPr lang="it-IT" sz="2625" b="1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4277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928688"/>
            <a:ext cx="91440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6323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1479550" y="1763713"/>
            <a:ext cx="6176963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L’università permette di attivare una sottoscrizione gratuita del servizio di Office 365 che comprende:</a:t>
            </a:r>
          </a:p>
          <a:p>
            <a:pPr marL="257175" indent="-257175" algn="just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più </a:t>
            </a:r>
            <a:r>
              <a:rPr lang="it-IT" sz="16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recenti versioni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Microsoft Word, Excel, PowerPoint, OneNote, Outlook, Access e Publisher.</a:t>
            </a:r>
          </a:p>
          <a:p>
            <a:pPr marL="257175" indent="-257175" algn="just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Installazione su un massimo di </a:t>
            </a:r>
            <a:r>
              <a:rPr lang="it-IT" sz="16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PC o Mac, 5 tablets (Windows, iPad e Android) e 5 smartphone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it-IT" sz="16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it-IT" sz="1600" u="sng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Terabyte</a:t>
            </a:r>
            <a:r>
              <a:rPr lang="it-IT" sz="16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storage in OneDrive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Online.</a:t>
            </a:r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1058863" y="4387850"/>
            <a:ext cx="7961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Vediamo come procedere.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0" y="1582738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 I – Attivazione dell’account Office 365 </a:t>
            </a:r>
            <a:r>
              <a:rPr lang="it-IT" sz="2100" b="1" u="sng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it-IT" sz="21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installazione sul  PC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Recatevi all’indirizzo </a:t>
            </a: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https://products.office.com/it-it/student/office-in-education</a:t>
            </a: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immettete l’indirizzo email (ad esempio </a:t>
            </a:r>
            <a:r>
              <a:rPr lang="it-IT" sz="135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guidorizzo@studenti.universita.it</a:t>
            </a: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 cliccate </a:t>
            </a:r>
            <a:r>
              <a:rPr lang="it-IT" sz="13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Inizia</a:t>
            </a:r>
            <a:endParaRPr lang="it-IT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/>
            </a:extLst>
          </p:cNvPr>
          <p:cNvSpPr txBox="1"/>
          <p:nvPr/>
        </p:nvSpPr>
        <p:spPr>
          <a:xfrm>
            <a:off x="0" y="857250"/>
            <a:ext cx="91440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8374" name="Immagin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95538"/>
            <a:ext cx="467836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mmagine 6" descr="C:\Users\a-giriz\AppData\Local\Microsoft\Windows\INetCache\Content.Word\Screenshot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6" t="24565" r="30864" b="25340"/>
          <a:stretch>
            <a:fillRect/>
          </a:stretch>
        </p:blipFill>
        <p:spPr bwMode="auto">
          <a:xfrm>
            <a:off x="3027363" y="3429000"/>
            <a:ext cx="256857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397375" y="3575050"/>
            <a:ext cx="3478213" cy="488950"/>
            <a:chOff x="3359" y="2378"/>
            <a:chExt cx="2191" cy="308"/>
          </a:xfrm>
        </p:grpSpPr>
        <p:sp>
          <p:nvSpPr>
            <p:cNvPr id="58377" name="Text Box 7"/>
            <p:cNvSpPr txBox="1">
              <a:spLocks noChangeArrowheads="1"/>
            </p:cNvSpPr>
            <p:nvPr/>
          </p:nvSpPr>
          <p:spPr bwMode="auto">
            <a:xfrm>
              <a:off x="3796" y="2378"/>
              <a:ext cx="1754" cy="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600"/>
                <a:t>inserite </a:t>
              </a:r>
              <a:r>
                <a:rPr lang="it-IT" altLang="it-IT" sz="1600" i="1"/>
                <a:t>email</a:t>
              </a:r>
              <a:r>
                <a:rPr lang="it-IT" altLang="it-IT" sz="1600"/>
                <a:t> istituzionale di UNITS e premere Iscrizione</a:t>
              </a:r>
            </a:p>
          </p:txBody>
        </p:sp>
        <p:sp>
          <p:nvSpPr>
            <p:cNvPr id="58378" name="Line 8"/>
            <p:cNvSpPr>
              <a:spLocks noChangeShapeType="1"/>
            </p:cNvSpPr>
            <p:nvPr/>
          </p:nvSpPr>
          <p:spPr bwMode="auto">
            <a:xfrm flipV="1">
              <a:off x="3359" y="2460"/>
              <a:ext cx="408" cy="144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it-IT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ttangolo 1"/>
          <p:cNvSpPr>
            <a:spLocks noChangeArrowheads="1"/>
          </p:cNvSpPr>
          <p:nvPr/>
        </p:nvSpPr>
        <p:spPr bwMode="auto">
          <a:xfrm>
            <a:off x="0" y="1749425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Cliccate sulla voce Studente</a:t>
            </a:r>
          </a:p>
        </p:txBody>
      </p:sp>
      <p:pic>
        <p:nvPicPr>
          <p:cNvPr id="60421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120900"/>
            <a:ext cx="46799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ttangolo 2"/>
          <p:cNvSpPr>
            <a:spLocks noChangeArrowheads="1"/>
          </p:cNvSpPr>
          <p:nvPr/>
        </p:nvSpPr>
        <p:spPr bwMode="auto">
          <a:xfrm>
            <a:off x="0" y="1749425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Create l’account immettendo tutti i dati e cliccate Inizio.</a:t>
            </a:r>
          </a:p>
        </p:txBody>
      </p:sp>
      <p:pic>
        <p:nvPicPr>
          <p:cNvPr id="62469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120900"/>
            <a:ext cx="46799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ttangolo 2"/>
          <p:cNvSpPr>
            <a:spLocks noChangeArrowheads="1"/>
          </p:cNvSpPr>
          <p:nvPr/>
        </p:nvSpPr>
        <p:spPr bwMode="auto">
          <a:xfrm>
            <a:off x="0" y="1692275"/>
            <a:ext cx="914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Attendete la creazione dell’account. NON CHIUDETE LA FINESTRA!</a:t>
            </a:r>
          </a:p>
        </p:txBody>
      </p:sp>
      <p:pic>
        <p:nvPicPr>
          <p:cNvPr id="64517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006600"/>
            <a:ext cx="46799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ttangolo 2"/>
          <p:cNvSpPr>
            <a:spLocks noChangeArrowheads="1"/>
          </p:cNvSpPr>
          <p:nvPr/>
        </p:nvSpPr>
        <p:spPr bwMode="auto">
          <a:xfrm>
            <a:off x="0" y="163353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Potrebbero esservi chieste informazioni aggiuntive. Cliccate Next.</a:t>
            </a:r>
            <a:endParaRPr lang="it-IT" altLang="it-IT" sz="1200" b="1" u="sng">
              <a:solidFill>
                <a:srgbClr val="000000"/>
              </a:solidFill>
            </a:endParaRPr>
          </a:p>
        </p:txBody>
      </p:sp>
      <p:pic>
        <p:nvPicPr>
          <p:cNvPr id="66565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99866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0" y="101600"/>
            <a:ext cx="8915400" cy="2997200"/>
            <a:chOff x="272844" y="-24637"/>
            <a:chExt cx="8915400" cy="2996432"/>
          </a:xfrm>
        </p:grpSpPr>
        <p:pic>
          <p:nvPicPr>
            <p:cNvPr id="1946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47" t="34946" r="4031" b="32652"/>
            <a:stretch>
              <a:fillRect/>
            </a:stretch>
          </p:blipFill>
          <p:spPr bwMode="auto">
            <a:xfrm>
              <a:off x="353961" y="553059"/>
              <a:ext cx="3360546" cy="241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Rectangle 6"/>
            <p:cNvSpPr txBox="1">
              <a:spLocks noChangeArrowheads="1"/>
            </p:cNvSpPr>
            <p:nvPr/>
          </p:nvSpPr>
          <p:spPr bwMode="auto">
            <a:xfrm>
              <a:off x="272844" y="-24637"/>
              <a:ext cx="8915400" cy="180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it-IT" altLang="it-IT"/>
                <a:t>comunicazione orale </a:t>
              </a:r>
              <a:endParaRPr lang="it-IT" altLang="it-IT" i="1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305050" y="1692275"/>
            <a:ext cx="5545138" cy="2736850"/>
            <a:chOff x="2639959" y="1326094"/>
            <a:chExt cx="5545395" cy="2737086"/>
          </a:xfrm>
        </p:grpSpPr>
        <p:pic>
          <p:nvPicPr>
            <p:cNvPr id="19466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6" t="43584" r="33710" b="18279"/>
            <a:stretch>
              <a:fillRect/>
            </a:stretch>
          </p:blipFill>
          <p:spPr bwMode="auto">
            <a:xfrm>
              <a:off x="2639959" y="2101643"/>
              <a:ext cx="5545395" cy="196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Rectangle 6"/>
            <p:cNvSpPr txBox="1">
              <a:spLocks noChangeArrowheads="1"/>
            </p:cNvSpPr>
            <p:nvPr/>
          </p:nvSpPr>
          <p:spPr bwMode="auto">
            <a:xfrm>
              <a:off x="3795624" y="1326094"/>
              <a:ext cx="3711305" cy="180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it-IT" altLang="it-IT"/>
                <a:t>informazione testuale </a:t>
              </a:r>
              <a:endParaRPr lang="it-IT" altLang="it-IT" i="1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526088" y="2463800"/>
            <a:ext cx="3810000" cy="4394200"/>
            <a:chOff x="5776823" y="2181505"/>
            <a:chExt cx="3809628" cy="4393914"/>
          </a:xfrm>
        </p:grpSpPr>
        <p:pic>
          <p:nvPicPr>
            <p:cNvPr id="19464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252" y="3317250"/>
              <a:ext cx="1893291" cy="3258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Rectangle 6"/>
            <p:cNvSpPr txBox="1">
              <a:spLocks noChangeArrowheads="1"/>
            </p:cNvSpPr>
            <p:nvPr/>
          </p:nvSpPr>
          <p:spPr bwMode="auto">
            <a:xfrm>
              <a:off x="5776823" y="2181505"/>
              <a:ext cx="3809628" cy="1135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it-IT" altLang="it-IT"/>
                <a:t>visualizzazione grafica</a:t>
              </a:r>
              <a:endParaRPr lang="it-IT" altLang="it-IT" i="1"/>
            </a:p>
          </p:txBody>
        </p:sp>
      </p:grp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-1462088" y="15875"/>
            <a:ext cx="8229601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it-IT" altLang="it-IT" b="1" smtClean="0">
                <a:solidFill>
                  <a:schemeClr val="accent2"/>
                </a:solidFill>
              </a:rPr>
              <a:t>flusso</a:t>
            </a:r>
          </a:p>
        </p:txBody>
      </p:sp>
      <p:pic>
        <p:nvPicPr>
          <p:cNvPr id="19462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7938"/>
            <a:ext cx="1841500" cy="245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63763" y="4689475"/>
            <a:ext cx="3895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/>
              <a:t>sguardo critico: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/>
              <a:t>riconoscere gli </a:t>
            </a:r>
            <a:r>
              <a:rPr lang="it-IT" altLang="it-IT">
                <a:solidFill>
                  <a:srgbClr val="FF0000"/>
                </a:solidFill>
              </a:rPr>
              <a:t>errori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ttangolo 2"/>
          <p:cNvSpPr>
            <a:spLocks noChangeArrowheads="1"/>
          </p:cNvSpPr>
          <p:nvPr/>
        </p:nvSpPr>
        <p:spPr bwMode="auto">
          <a:xfrm>
            <a:off x="0" y="157638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Se l’operazione è andata a buon fine, visualizzerete la seguente schermata. Cliccate Installa Office.</a:t>
            </a:r>
          </a:p>
        </p:txBody>
      </p:sp>
      <p:sp>
        <p:nvSpPr>
          <p:cNvPr id="9" name="CasellaDiTesto 8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8614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082800"/>
            <a:ext cx="718502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ttangolo 2"/>
          <p:cNvSpPr>
            <a:spLocks noChangeArrowheads="1"/>
          </p:cNvSpPr>
          <p:nvPr/>
        </p:nvSpPr>
        <p:spPr bwMode="auto">
          <a:xfrm>
            <a:off x="0" y="16510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Vi verrà chiesto di salvare e/o eseguire un file. Fatelo!</a:t>
            </a:r>
          </a:p>
        </p:txBody>
      </p:sp>
      <p:pic>
        <p:nvPicPr>
          <p:cNvPr id="70661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006600"/>
            <a:ext cx="46799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ttangolo 2"/>
          <p:cNvSpPr>
            <a:spLocks noChangeArrowheads="1"/>
          </p:cNvSpPr>
          <p:nvPr/>
        </p:nvSpPr>
        <p:spPr bwMode="auto">
          <a:xfrm>
            <a:off x="0" y="170973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Potreste visualizzare un messaggio da parte del Controllo dell’account utente. Cliccate Sì.</a:t>
            </a:r>
          </a:p>
        </p:txBody>
      </p:sp>
      <p:pic>
        <p:nvPicPr>
          <p:cNvPr id="72709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03676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ttangolo 2"/>
          <p:cNvSpPr>
            <a:spLocks noChangeArrowheads="1"/>
          </p:cNvSpPr>
          <p:nvPr/>
        </p:nvSpPr>
        <p:spPr bwMode="auto">
          <a:xfrm>
            <a:off x="0" y="167322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Verrà avviata la Preparazione del sistema. Attendete!</a:t>
            </a:r>
          </a:p>
        </p:txBody>
      </p:sp>
      <p:pic>
        <p:nvPicPr>
          <p:cNvPr id="74757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01771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3"/>
          <a:stretch>
            <a:fillRect/>
          </a:stretch>
        </p:blipFill>
        <p:spPr bwMode="auto">
          <a:xfrm>
            <a:off x="8077200" y="559752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/>
          <a:stretch>
            <a:fillRect/>
          </a:stretch>
        </p:blipFill>
        <p:spPr bwMode="auto">
          <a:xfrm>
            <a:off x="80963" y="5597525"/>
            <a:ext cx="147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ttangolo 3"/>
          <p:cNvSpPr>
            <a:spLocks noChangeArrowheads="1"/>
          </p:cNvSpPr>
          <p:nvPr/>
        </p:nvSpPr>
        <p:spPr bwMode="auto">
          <a:xfrm>
            <a:off x="0" y="1576388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Il programma scaricherà e installerà l’ultima versione di Microsoft Office. </a:t>
            </a:r>
          </a:p>
          <a:p>
            <a:pPr algn="ctr"/>
            <a:r>
              <a:rPr lang="it-IT" altLang="it-IT" sz="1200" b="1">
                <a:solidFill>
                  <a:srgbClr val="000000"/>
                </a:solidFill>
              </a:rPr>
              <a:t>Restate connessi alla linea internet e non chiudete la schermata.</a:t>
            </a:r>
          </a:p>
        </p:txBody>
      </p:sp>
      <p:pic>
        <p:nvPicPr>
          <p:cNvPr id="76805" name="Immagin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145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/>
            </a:extLst>
          </p:cNvPr>
          <p:cNvSpPr txBox="1"/>
          <p:nvPr/>
        </p:nvSpPr>
        <p:spPr>
          <a:xfrm>
            <a:off x="0" y="1011238"/>
            <a:ext cx="9144000" cy="66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Microsoft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Student</a:t>
            </a:r>
            <a:r>
              <a:rPr lang="it-IT" sz="3750" dirty="0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it-IT" sz="3750" dirty="0" err="1">
                <a:solidFill>
                  <a:srgbClr val="EB3C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Advantage</a:t>
            </a:r>
            <a:endParaRPr lang="it-IT" sz="3750" dirty="0">
              <a:solidFill>
                <a:srgbClr val="EB3C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01613"/>
            <a:ext cx="8229600" cy="114300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chemeClr val="accent2"/>
                </a:solidFill>
              </a:rPr>
              <a:t>lezioni e calendario</a:t>
            </a:r>
          </a:p>
        </p:txBody>
      </p:sp>
      <p:sp>
        <p:nvSpPr>
          <p:cNvPr id="1806339" name="Rectangle 3"/>
          <p:cNvSpPr>
            <a:spLocks noChangeArrowheads="1"/>
          </p:cNvSpPr>
          <p:nvPr/>
        </p:nvSpPr>
        <p:spPr bwMode="auto">
          <a:xfrm>
            <a:off x="247650" y="1628915"/>
            <a:ext cx="889635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Char char="ü"/>
            </a:pPr>
            <a:r>
              <a:rPr lang="it-IT" altLang="it-IT" sz="2800" dirty="0"/>
              <a:t>Dove? </a:t>
            </a:r>
            <a:r>
              <a:rPr lang="it-IT" altLang="it-IT" sz="2800" dirty="0" smtClean="0"/>
              <a:t>Ed. </a:t>
            </a:r>
            <a:r>
              <a:rPr lang="it-IT" altLang="it-IT" sz="2800" dirty="0"/>
              <a:t>H3 Aula </a:t>
            </a:r>
            <a:r>
              <a:rPr lang="it-IT" altLang="it-IT" sz="2800" dirty="0" smtClean="0"/>
              <a:t>3° (Testi); Ed. A Aula A (Dati)  </a:t>
            </a:r>
            <a:endParaRPr lang="it-IT" altLang="it-IT" sz="2800" dirty="0"/>
          </a:p>
          <a:p>
            <a:pPr algn="just" eaLnBrk="1" hangingPunct="1"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Char char="ü"/>
            </a:pPr>
            <a:r>
              <a:rPr lang="it-IT" altLang="it-IT" sz="2800" dirty="0"/>
              <a:t>Quando? </a:t>
            </a:r>
            <a:endParaRPr lang="it-IT" altLang="it-IT" sz="2800" dirty="0" smtClean="0"/>
          </a:p>
          <a:p>
            <a:pPr algn="just" eaLnBrk="1" hangingPunct="1">
              <a:spcBef>
                <a:spcPct val="0"/>
              </a:spcBef>
              <a:buClr>
                <a:schemeClr val="folHlink"/>
              </a:buClr>
              <a:buFont typeface="Wingdings" panose="05000000000000000000" pitchFamily="2" charset="2"/>
              <a:buChar char="ü"/>
            </a:pPr>
            <a:endParaRPr lang="it-IT" altLang="it-IT" sz="2800" dirty="0"/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800" dirty="0"/>
              <a:t>Dati (12 ore – 4 lezioni), dal </a:t>
            </a:r>
            <a:r>
              <a:rPr lang="it-IT" altLang="it-IT" sz="2800" dirty="0" smtClean="0"/>
              <a:t>14 ottobre </a:t>
            </a:r>
            <a:r>
              <a:rPr lang="it-IT" altLang="it-IT" sz="2800" dirty="0"/>
              <a:t>al </a:t>
            </a:r>
            <a:r>
              <a:rPr lang="it-IT" altLang="it-IT" sz="2800" dirty="0" smtClean="0"/>
              <a:t>4 </a:t>
            </a:r>
            <a:r>
              <a:rPr lang="it-IT" altLang="it-IT" sz="2800" dirty="0"/>
              <a:t>novembre. </a:t>
            </a:r>
            <a:r>
              <a:rPr lang="it-IT" altLang="it-IT" sz="2800" dirty="0" smtClean="0"/>
              <a:t>Lunedì , 11:00 </a:t>
            </a:r>
            <a:r>
              <a:rPr lang="it-IT" altLang="it-IT" sz="2800" dirty="0"/>
              <a:t>→ </a:t>
            </a:r>
            <a:r>
              <a:rPr lang="it-IT" altLang="it-IT" sz="2800" dirty="0" smtClean="0"/>
              <a:t>13:00</a:t>
            </a:r>
            <a:endParaRPr lang="it-IT" altLang="it-IT" sz="2800" dirty="0"/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800" dirty="0"/>
              <a:t>Testi (12 ore – 4 lezioni), dal </a:t>
            </a:r>
            <a:r>
              <a:rPr lang="it-IT" altLang="it-IT" sz="2800" dirty="0" smtClean="0"/>
              <a:t>14 novembre al </a:t>
            </a:r>
            <a:r>
              <a:rPr lang="it-IT" altLang="it-IT" sz="2800" dirty="0"/>
              <a:t>5 dicembre. Giovedì, 14:00 → 16:15</a:t>
            </a:r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800" dirty="0" smtClean="0"/>
              <a:t>2 Laboratori (12 ore)</a:t>
            </a:r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800" dirty="0" smtClean="0"/>
              <a:t>Frequenza </a:t>
            </a:r>
            <a:r>
              <a:rPr lang="it-IT" altLang="it-IT" sz="2800" dirty="0"/>
              <a:t>consigliata data la natura pratica del corso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28575"/>
            <a:ext cx="11176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9" name="Text Box 3"/>
          <p:cNvSpPr txBox="1">
            <a:spLocks noChangeArrowheads="1"/>
          </p:cNvSpPr>
          <p:nvPr/>
        </p:nvSpPr>
        <p:spPr bwMode="auto">
          <a:xfrm>
            <a:off x="0" y="3568246"/>
            <a:ext cx="9318171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8988" indent="-3429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68375" indent="-3429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47763" indent="-3429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7150" indent="-3429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84350" indent="-3429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41550" indent="-3429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98750" indent="-3429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155950" indent="-3429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Wingdings" panose="05000000000000000000" pitchFamily="2" charset="2"/>
              <a:buNone/>
            </a:pPr>
            <a:endParaRPr lang="it-IT" altLang="it-IT" sz="3100" dirty="0">
              <a:solidFill>
                <a:schemeClr val="accent2"/>
              </a:solidFill>
            </a:endParaRPr>
          </a:p>
          <a:p>
            <a:pPr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3100" b="0" dirty="0"/>
              <a:t>a</a:t>
            </a:r>
            <a:r>
              <a:rPr lang="it-IT" altLang="it-IT" sz="3100" b="0" dirty="0" smtClean="0"/>
              <a:t>ppuntamenti validi per CFU da attività libera (F)</a:t>
            </a:r>
            <a:endParaRPr lang="it-IT" altLang="it-IT" sz="3100" b="0" dirty="0" smtClean="0"/>
          </a:p>
          <a:p>
            <a:pPr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3100" b="0" dirty="0" smtClean="0"/>
              <a:t>laboratorio 1 </a:t>
            </a:r>
            <a:r>
              <a:rPr lang="it-IT" altLang="it-IT" sz="3100" b="0" dirty="0" smtClean="0"/>
              <a:t>teorico/pratico (in </a:t>
            </a:r>
            <a:r>
              <a:rPr lang="it-IT" altLang="it-IT" sz="3100" b="0" dirty="0"/>
              <a:t>aula </a:t>
            </a:r>
            <a:r>
              <a:rPr lang="it-IT" altLang="it-IT" sz="3100" b="0" dirty="0" smtClean="0"/>
              <a:t>informatica) </a:t>
            </a:r>
            <a:endParaRPr lang="it-IT" altLang="it-IT" sz="3100" b="0" dirty="0"/>
          </a:p>
          <a:p>
            <a:pPr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3100" b="0" dirty="0"/>
              <a:t>l</a:t>
            </a:r>
            <a:r>
              <a:rPr lang="it-IT" altLang="it-IT" sz="3100" b="0" dirty="0" smtClean="0"/>
              <a:t>aboratorio 2 </a:t>
            </a:r>
            <a:r>
              <a:rPr lang="it-IT" altLang="it-IT" sz="3100" b="0" dirty="0" smtClean="0"/>
              <a:t>propedeutico per esame da frequentanti (in </a:t>
            </a:r>
            <a:r>
              <a:rPr lang="it-IT" altLang="it-IT" sz="3100" b="0" dirty="0" smtClean="0"/>
              <a:t>classe: </a:t>
            </a:r>
            <a:r>
              <a:rPr lang="it-IT" altLang="it-IT" sz="3100" b="0" i="1" dirty="0" smtClean="0"/>
              <a:t>a gruppi</a:t>
            </a:r>
            <a:r>
              <a:rPr lang="it-IT" altLang="it-IT" sz="3100" b="0" dirty="0" smtClean="0"/>
              <a:t>) </a:t>
            </a:r>
            <a:endParaRPr lang="it-IT" altLang="it-IT" sz="3100" b="0" dirty="0"/>
          </a:p>
          <a:p>
            <a:pPr algn="ctr" eaLnBrk="1" hangingPunct="1"/>
            <a:endParaRPr lang="it-IT" altLang="it-IT" sz="3100" dirty="0">
              <a:solidFill>
                <a:schemeClr val="accent2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699376" y="641768"/>
            <a:ext cx="51689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dirty="0">
                <a:solidFill>
                  <a:schemeClr val="accent2"/>
                </a:solidFill>
              </a:rPr>
              <a:t>a</a:t>
            </a:r>
            <a:r>
              <a:rPr lang="it-IT" altLang="it-IT" sz="4400" dirty="0" smtClean="0">
                <a:solidFill>
                  <a:schemeClr val="accent2"/>
                </a:solidFill>
              </a:rPr>
              <a:t>ppuntamenti e laboratori</a:t>
            </a:r>
            <a:endParaRPr lang="it-IT" altLang="it-IT" sz="4400" i="1" dirty="0">
              <a:solidFill>
                <a:srgbClr val="FF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76" y="152400"/>
            <a:ext cx="2740253" cy="25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5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5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001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7" y="2422751"/>
            <a:ext cx="5006706" cy="370227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2998" y="988906"/>
            <a:ext cx="8229600" cy="114300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chemeClr val="accent2"/>
                </a:solidFill>
              </a:rPr>
              <a:t>i</a:t>
            </a:r>
            <a:r>
              <a:rPr lang="it-IT" altLang="it-IT" sz="4000" b="1" dirty="0" smtClean="0">
                <a:solidFill>
                  <a:schemeClr val="accent2"/>
                </a:solidFill>
              </a:rPr>
              <a:t> nostri </a:t>
            </a:r>
            <a:r>
              <a:rPr lang="it-IT" altLang="it-IT" sz="4000" b="1" dirty="0" smtClean="0">
                <a:solidFill>
                  <a:schemeClr val="accent2"/>
                </a:solidFill>
              </a:rPr>
              <a:t>laboratori didattici</a:t>
            </a:r>
            <a:endParaRPr lang="it-IT" altLang="it-IT" sz="4000" b="1" i="1" dirty="0">
              <a:solidFill>
                <a:srgbClr val="FF99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88938"/>
            <a:ext cx="88011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it-IT" altLang="it-IT" sz="4300" b="1" dirty="0">
                <a:solidFill>
                  <a:schemeClr val="accent2"/>
                </a:solidFill>
              </a:rPr>
              <a:t>l</a:t>
            </a:r>
            <a:r>
              <a:rPr lang="it-IT" altLang="it-IT" sz="4300" b="1" dirty="0" smtClean="0">
                <a:solidFill>
                  <a:schemeClr val="accent2"/>
                </a:solidFill>
              </a:rPr>
              <a:t>aboratorio 1: </a:t>
            </a:r>
            <a:br>
              <a:rPr lang="it-IT" altLang="it-IT" sz="4300" b="1" dirty="0" smtClean="0">
                <a:solidFill>
                  <a:schemeClr val="accent2"/>
                </a:solidFill>
              </a:rPr>
            </a:br>
            <a:r>
              <a:rPr lang="it-IT" altLang="it-IT" sz="4300" dirty="0" smtClean="0">
                <a:solidFill>
                  <a:schemeClr val="accent2"/>
                </a:solidFill>
              </a:rPr>
              <a:t>la </a:t>
            </a:r>
            <a:r>
              <a:rPr lang="it-IT" altLang="it-IT" sz="4300" dirty="0" smtClean="0">
                <a:solidFill>
                  <a:schemeClr val="accent2"/>
                </a:solidFill>
              </a:rPr>
              <a:t>ricerca bibliografica in ambito </a:t>
            </a:r>
            <a:r>
              <a:rPr lang="it-IT" altLang="it-IT" sz="4300" dirty="0" smtClean="0">
                <a:solidFill>
                  <a:schemeClr val="accent2"/>
                </a:solidFill>
              </a:rPr>
              <a:t>psicologico - </a:t>
            </a:r>
            <a:r>
              <a:rPr lang="it-IT" altLang="it-IT" sz="4300" dirty="0" smtClean="0">
                <a:solidFill>
                  <a:srgbClr val="FF9900"/>
                </a:solidFill>
              </a:rPr>
              <a:t>modulo avanzato </a:t>
            </a:r>
            <a:endParaRPr lang="it-IT" altLang="it-IT" sz="4300" dirty="0" smtClean="0">
              <a:solidFill>
                <a:srgbClr val="FF9900"/>
              </a:solidFill>
            </a:endParaRPr>
          </a:p>
        </p:txBody>
      </p:sp>
      <p:pic>
        <p:nvPicPr>
          <p:cNvPr id="86019" name="Picture 6" descr="Risultati immagini per bibliography">
            <a:hlinkClick r:id="rId3"/>
          </p:cNvPr>
          <p:cNvPicPr>
            <a:picLocks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2263" y="2222500"/>
            <a:ext cx="603408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2388"/>
            <a:ext cx="88011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85000"/>
              </a:lnSpc>
            </a:pPr>
            <a:r>
              <a:rPr lang="it-IT" altLang="it-IT" sz="4300" b="1" i="1" dirty="0">
                <a:solidFill>
                  <a:schemeClr val="accent2"/>
                </a:solidFill>
              </a:rPr>
              <a:t>l</a:t>
            </a:r>
            <a:r>
              <a:rPr lang="it-IT" altLang="it-IT" sz="4300" b="1" i="1" dirty="0" smtClean="0">
                <a:solidFill>
                  <a:schemeClr val="accent2"/>
                </a:solidFill>
              </a:rPr>
              <a:t>ogistica</a:t>
            </a:r>
            <a:r>
              <a:rPr lang="it-IT" altLang="it-IT" sz="4300" b="1" dirty="0" smtClean="0">
                <a:solidFill>
                  <a:schemeClr val="accent2"/>
                </a:solidFill>
              </a:rPr>
              <a:t> e argomenti</a:t>
            </a:r>
            <a:endParaRPr lang="it-IT" altLang="it-IT" sz="4300" b="1" dirty="0" smtClean="0">
              <a:solidFill>
                <a:schemeClr val="accent2"/>
              </a:solidFill>
            </a:endParaRPr>
          </a:p>
        </p:txBody>
      </p:sp>
      <p:sp>
        <p:nvSpPr>
          <p:cNvPr id="1916931" name="Rectangle 3"/>
          <p:cNvSpPr>
            <a:spLocks noChangeArrowheads="1"/>
          </p:cNvSpPr>
          <p:nvPr/>
        </p:nvSpPr>
        <p:spPr bwMode="auto">
          <a:xfrm>
            <a:off x="406400" y="2744788"/>
            <a:ext cx="85915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700" b="1" dirty="0"/>
              <a:t>Argomenti: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700" dirty="0"/>
              <a:t>utilizzo avanzato di </a:t>
            </a:r>
            <a:r>
              <a:rPr lang="it-IT" altLang="it-IT" sz="2700" i="1" dirty="0"/>
              <a:t>database</a:t>
            </a:r>
            <a:r>
              <a:rPr lang="it-IT" altLang="it-IT" sz="2700" dirty="0"/>
              <a:t> di psicologia della piattaforma Ebsco (PsycINFO) e banche dati “generaliste” PUBMED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700" i="1" dirty="0"/>
              <a:t>Zootero</a:t>
            </a:r>
            <a:r>
              <a:rPr lang="it-IT" altLang="it-IT" sz="2700" dirty="0"/>
              <a:t> come strumento per la gestione e citazione di articoli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700" dirty="0"/>
              <a:t>NILDE come strumento per il reperimento di articoli non presenti nel catalogo della biblioteca di ateneo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700" dirty="0"/>
              <a:t>Esercitazioni pratiche: corso Moodle2 dedicato con materiale didattico, esercitazioni e quiz finali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it-IT" altLang="it-IT" sz="2700" dirty="0"/>
          </a:p>
        </p:txBody>
      </p:sp>
      <p:sp>
        <p:nvSpPr>
          <p:cNvPr id="1916936" name="Rectangle 8"/>
          <p:cNvSpPr>
            <a:spLocks noChangeArrowheads="1"/>
          </p:cNvSpPr>
          <p:nvPr/>
        </p:nvSpPr>
        <p:spPr bwMode="auto">
          <a:xfrm>
            <a:off x="381001" y="1085696"/>
            <a:ext cx="852170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1162050" indent="-1162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700" b="1" dirty="0" smtClean="0"/>
              <a:t>Durata: </a:t>
            </a:r>
            <a:r>
              <a:rPr lang="it-IT" altLang="it-IT" sz="2700" dirty="0" smtClean="0"/>
              <a:t>3 ore e mezzo</a:t>
            </a:r>
          </a:p>
          <a:p>
            <a:pPr marL="1346200" indent="-1346200"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700" b="1" dirty="0" smtClean="0"/>
              <a:t>Dove</a:t>
            </a:r>
            <a:r>
              <a:rPr lang="it-IT" altLang="it-IT" sz="2700" b="1" dirty="0"/>
              <a:t>:</a:t>
            </a:r>
            <a:r>
              <a:rPr lang="it-IT" altLang="it-IT" sz="2700" dirty="0"/>
              <a:t> </a:t>
            </a:r>
            <a:r>
              <a:rPr lang="it-IT" altLang="it-IT" sz="2700" dirty="0" smtClean="0"/>
              <a:t>	aula </a:t>
            </a:r>
            <a:r>
              <a:rPr lang="it-IT" altLang="it-IT" sz="2700" dirty="0"/>
              <a:t>informatizzata biblioteca di San </a:t>
            </a:r>
            <a:r>
              <a:rPr lang="it-IT" altLang="it-IT" sz="2700" dirty="0" smtClean="0"/>
              <a:t>Giovanni</a:t>
            </a:r>
          </a:p>
          <a:p>
            <a:pPr marL="1346200" indent="-1346200"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700" b="1" dirty="0" smtClean="0"/>
              <a:t>Come</a:t>
            </a:r>
            <a:r>
              <a:rPr lang="it-IT" altLang="it-IT" sz="2700" b="1" dirty="0"/>
              <a:t>:</a:t>
            </a:r>
            <a:r>
              <a:rPr lang="it-IT" altLang="it-IT" sz="2700" dirty="0"/>
              <a:t>  </a:t>
            </a:r>
            <a:r>
              <a:rPr lang="it-IT" altLang="it-IT" sz="2700" dirty="0" smtClean="0"/>
              <a:t> gruppi </a:t>
            </a:r>
            <a:r>
              <a:rPr lang="it-IT" altLang="it-IT" sz="2700" dirty="0"/>
              <a:t>di 32 </a:t>
            </a:r>
            <a:r>
              <a:rPr lang="it-IT" altLang="it-IT" sz="2700" dirty="0" smtClean="0"/>
              <a:t>max</a:t>
            </a:r>
            <a:endParaRPr lang="it-IT" altLang="it-IT"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16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169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16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16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16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16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16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16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6931" grpId="0" build="p"/>
      <p:bldP spid="191693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309688"/>
            <a:ext cx="3697287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3597275" y="2179638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it-IT" altLang="it-IT" b="1" dirty="0" smtClean="0">
                <a:solidFill>
                  <a:schemeClr val="accent2"/>
                </a:solidFill>
              </a:rPr>
              <a:t>multimodale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459163" y="5075238"/>
            <a:ext cx="82296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chemeClr val="accent2"/>
                </a:solidFill>
              </a:rPr>
              <a:t>multiformato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4702175"/>
            <a:ext cx="36718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/>
          <p:cNvSpPr txBox="1">
            <a:spLocks noChangeArrowheads="1"/>
          </p:cNvSpPr>
          <p:nvPr/>
        </p:nvSpPr>
        <p:spPr bwMode="auto">
          <a:xfrm>
            <a:off x="334963" y="52388"/>
            <a:ext cx="86725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 smtClean="0">
                <a:solidFill>
                  <a:schemeClr val="accent2"/>
                </a:solidFill>
              </a:rPr>
              <a:t>informazione scientifica</a:t>
            </a:r>
            <a:endParaRPr lang="it-IT" altLang="it-IT" sz="4400" b="1" dirty="0">
              <a:solidFill>
                <a:schemeClr val="accent2"/>
              </a:solidFill>
            </a:endParaRPr>
          </a:p>
        </p:txBody>
      </p:sp>
      <p:sp>
        <p:nvSpPr>
          <p:cNvPr id="2" name="Up-Down Arrow 1"/>
          <p:cNvSpPr/>
          <p:nvPr/>
        </p:nvSpPr>
        <p:spPr bwMode="auto">
          <a:xfrm>
            <a:off x="2667000" y="3124200"/>
            <a:ext cx="520700" cy="2159000"/>
          </a:xfrm>
          <a:prstGeom prst="upDownArrow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88938"/>
            <a:ext cx="88011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it-IT" altLang="it-IT" sz="4300" b="1" dirty="0">
                <a:solidFill>
                  <a:schemeClr val="accent2"/>
                </a:solidFill>
              </a:rPr>
              <a:t>l</a:t>
            </a:r>
            <a:r>
              <a:rPr lang="it-IT" altLang="it-IT" sz="4300" b="1" dirty="0" smtClean="0">
                <a:solidFill>
                  <a:schemeClr val="accent2"/>
                </a:solidFill>
              </a:rPr>
              <a:t>aboratorio 2: </a:t>
            </a:r>
            <a:br>
              <a:rPr lang="it-IT" altLang="it-IT" sz="4300" b="1" dirty="0" smtClean="0">
                <a:solidFill>
                  <a:schemeClr val="accent2"/>
                </a:solidFill>
              </a:rPr>
            </a:br>
            <a:r>
              <a:rPr lang="it-IT" altLang="it-IT" sz="4300" dirty="0" smtClean="0">
                <a:solidFill>
                  <a:schemeClr val="accent2"/>
                </a:solidFill>
              </a:rPr>
              <a:t>Come presentare l’elaborato finale in </a:t>
            </a:r>
            <a:r>
              <a:rPr lang="it-IT" altLang="it-IT" sz="4300" dirty="0" smtClean="0">
                <a:solidFill>
                  <a:srgbClr val="FF9900"/>
                </a:solidFill>
              </a:rPr>
              <a:t>PowerPoint</a:t>
            </a:r>
            <a:endParaRPr lang="it-IT" altLang="it-IT" sz="4300" dirty="0" smtClean="0">
              <a:solidFill>
                <a:srgbClr val="FF9900"/>
              </a:solidFill>
            </a:endParaRPr>
          </a:p>
        </p:txBody>
      </p:sp>
      <p:pic>
        <p:nvPicPr>
          <p:cNvPr id="5" name="Picture 14" descr="Risultati immagini per traini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205038"/>
            <a:ext cx="58928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5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7938"/>
            <a:ext cx="678815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it-IT" altLang="it-IT" sz="4300" b="1" i="1" dirty="0">
                <a:solidFill>
                  <a:schemeClr val="accent2"/>
                </a:solidFill>
              </a:rPr>
              <a:t>l</a:t>
            </a:r>
            <a:r>
              <a:rPr lang="it-IT" altLang="it-IT" sz="4300" b="1" i="1" dirty="0" smtClean="0">
                <a:solidFill>
                  <a:schemeClr val="accent2"/>
                </a:solidFill>
              </a:rPr>
              <a:t>ogistica</a:t>
            </a:r>
            <a:r>
              <a:rPr lang="it-IT" altLang="it-IT" sz="4300" b="1" dirty="0" smtClean="0">
                <a:solidFill>
                  <a:schemeClr val="accent2"/>
                </a:solidFill>
              </a:rPr>
              <a:t> e argomenti</a:t>
            </a:r>
            <a:endParaRPr lang="it-IT" altLang="it-IT" sz="4300" b="1" i="1" dirty="0" smtClean="0">
              <a:solidFill>
                <a:schemeClr val="accent2"/>
              </a:solidFill>
            </a:endParaRPr>
          </a:p>
        </p:txBody>
      </p:sp>
      <p:sp>
        <p:nvSpPr>
          <p:cNvPr id="1930243" name="Rectangle 3"/>
          <p:cNvSpPr>
            <a:spLocks noChangeArrowheads="1"/>
          </p:cNvSpPr>
          <p:nvPr/>
        </p:nvSpPr>
        <p:spPr bwMode="auto">
          <a:xfrm>
            <a:off x="304800" y="2707234"/>
            <a:ext cx="855186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700" b="1" dirty="0"/>
              <a:t>Argomenti: </a:t>
            </a:r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700" dirty="0"/>
              <a:t>linee guida e standard per lo sviluppo e la realizzazione di efficaci presentazioni scientifiche mediante l’uso del software power point</a:t>
            </a:r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700" dirty="0"/>
              <a:t>guida pratica alla costruzione di una valida presentazione, basata su risultati di studi di usabilità applicata all’ </a:t>
            </a:r>
            <a:r>
              <a:rPr lang="it-IT" altLang="it-IT" sz="2700" i="1" dirty="0"/>
              <a:t>Instructional Design</a:t>
            </a:r>
            <a:r>
              <a:rPr lang="it-IT" altLang="it-IT" sz="2700" dirty="0"/>
              <a:t> </a:t>
            </a:r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700" dirty="0"/>
              <a:t>fase applicativa in cui gli studenti in gruppi attueranno le conoscenze acquisite elaborando un </a:t>
            </a:r>
            <a:r>
              <a:rPr lang="it-IT" altLang="it-IT" sz="2700" i="1" dirty="0"/>
              <a:t>ppt </a:t>
            </a:r>
            <a:r>
              <a:rPr lang="it-IT" altLang="it-IT" sz="2700" b="1" dirty="0"/>
              <a:t>valido</a:t>
            </a:r>
            <a:r>
              <a:rPr lang="it-IT" altLang="it-IT" sz="2700" b="1" i="1" dirty="0"/>
              <a:t> </a:t>
            </a:r>
            <a:r>
              <a:rPr lang="it-IT" altLang="it-IT" sz="2700" b="1" dirty="0"/>
              <a:t>per la valutazione finale</a:t>
            </a:r>
          </a:p>
        </p:txBody>
      </p:sp>
      <p:sp>
        <p:nvSpPr>
          <p:cNvPr id="1930245" name="Rectangle 5"/>
          <p:cNvSpPr>
            <a:spLocks noChangeArrowheads="1"/>
          </p:cNvSpPr>
          <p:nvPr/>
        </p:nvSpPr>
        <p:spPr bwMode="auto">
          <a:xfrm>
            <a:off x="333375" y="1102607"/>
            <a:ext cx="668972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700" b="1" dirty="0"/>
              <a:t>Durata: </a:t>
            </a:r>
            <a:r>
              <a:rPr lang="it-IT" altLang="it-IT" sz="2700" dirty="0"/>
              <a:t>7 ore</a:t>
            </a:r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700" b="1" dirty="0" smtClean="0"/>
              <a:t>Dove</a:t>
            </a:r>
            <a:r>
              <a:rPr lang="it-IT" altLang="it-IT" sz="2700" b="1" dirty="0"/>
              <a:t>:</a:t>
            </a:r>
            <a:r>
              <a:rPr lang="it-IT" altLang="it-IT" sz="2700" dirty="0"/>
              <a:t> </a:t>
            </a:r>
            <a:r>
              <a:rPr lang="it-IT" altLang="it-IT" sz="2700" dirty="0" smtClean="0"/>
              <a:t>   </a:t>
            </a:r>
            <a:r>
              <a:rPr lang="it-IT" altLang="it-IT" sz="2800" dirty="0" smtClean="0"/>
              <a:t>Ed</a:t>
            </a:r>
            <a:r>
              <a:rPr lang="it-IT" altLang="it-IT" sz="2800" dirty="0"/>
              <a:t>. H3 Aula </a:t>
            </a:r>
            <a:r>
              <a:rPr lang="it-IT" altLang="it-IT" sz="2800" dirty="0" smtClean="0"/>
              <a:t>e </a:t>
            </a:r>
            <a:r>
              <a:rPr lang="it-IT" altLang="it-IT" sz="2800" dirty="0"/>
              <a:t>Ed. A Aula </a:t>
            </a:r>
            <a:r>
              <a:rPr lang="it-IT" altLang="it-IT" sz="2800" dirty="0" smtClean="0"/>
              <a:t>A</a:t>
            </a:r>
          </a:p>
          <a:p>
            <a:pPr algn="just" eaLnBrk="1" hangingPunct="1">
              <a:spcBef>
                <a:spcPct val="0"/>
              </a:spcBef>
              <a:buClr>
                <a:schemeClr val="accent2"/>
              </a:buClr>
              <a:buNone/>
            </a:pPr>
            <a:r>
              <a:rPr lang="it-IT" altLang="it-IT" sz="2700" b="1" dirty="0" smtClean="0"/>
              <a:t>Come:</a:t>
            </a:r>
            <a:r>
              <a:rPr lang="it-IT" altLang="it-IT" sz="2700" dirty="0" smtClean="0"/>
              <a:t>   gruppi di 6 max</a:t>
            </a:r>
          </a:p>
        </p:txBody>
      </p:sp>
      <p:pic>
        <p:nvPicPr>
          <p:cNvPr id="83973" name="Picture 7" descr="Risultati immagini per presentation">
            <a:hlinkClick r:id="rId3"/>
          </p:cNvPr>
          <p:cNvPicPr>
            <a:picLocks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4850" y="7938"/>
            <a:ext cx="3302000" cy="29638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3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3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3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3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3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3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0243" grpId="0" build="p"/>
      <p:bldP spid="193024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0"/>
            <a:ext cx="5995987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0" y="812800"/>
            <a:ext cx="51689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>
                <a:solidFill>
                  <a:schemeClr val="accent2"/>
                </a:solidFill>
              </a:rPr>
              <a:t>su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472" t="18149" r="14027" b="5555"/>
          <a:stretch/>
        </p:blipFill>
        <p:spPr>
          <a:xfrm>
            <a:off x="1473200" y="1407583"/>
            <a:ext cx="6667500" cy="5450417"/>
          </a:xfrm>
          <a:prstGeom prst="rect">
            <a:avLst/>
          </a:prstGeom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-800099" y="6316663"/>
            <a:ext cx="2311400" cy="368300"/>
          </a:xfrm>
          <a:prstGeom prst="rightArrow">
            <a:avLst>
              <a:gd name="adj1" fmla="val 62935"/>
              <a:gd name="adj2" fmla="val 115948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-787399" y="4110038"/>
            <a:ext cx="2311400" cy="368300"/>
          </a:xfrm>
          <a:prstGeom prst="rightArrow">
            <a:avLst>
              <a:gd name="adj1" fmla="val 62935"/>
              <a:gd name="adj2" fmla="val 115948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</p:spTree>
    <p:extLst>
      <p:ext uri="{BB962C8B-B14F-4D97-AF65-F5344CB8AC3E}">
        <p14:creationId xmlns:p14="http://schemas.microsoft.com/office/powerpoint/2010/main" val="37178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784350" y="-122238"/>
            <a:ext cx="8229600" cy="114300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it-IT" altLang="it-IT" b="1" smtClean="0">
                <a:solidFill>
                  <a:schemeClr val="accent2"/>
                </a:solidFill>
              </a:rPr>
              <a:t>uso della </a:t>
            </a:r>
            <a:r>
              <a:rPr lang="it-IT" altLang="it-IT" b="1" i="1" smtClean="0">
                <a:solidFill>
                  <a:schemeClr val="accent2"/>
                </a:solidFill>
              </a:rPr>
              <a:t>e-mail</a:t>
            </a:r>
          </a:p>
        </p:txBody>
      </p:sp>
      <p:pic>
        <p:nvPicPr>
          <p:cNvPr id="1778691" name="Picture 3" descr="angry-typi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547938"/>
            <a:ext cx="6224587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8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6838" y="1349375"/>
            <a:ext cx="8362950" cy="110807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19050" algn="ctr" eaLnBrk="1" hangingPunct="1"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GB" altLang="it-IT" i="1" smtClean="0"/>
              <a:t>ragionato</a:t>
            </a:r>
            <a:r>
              <a:rPr lang="en-GB" altLang="it-IT" smtClean="0"/>
              <a:t> e  finalizzato alla comunicazione del </a:t>
            </a:r>
            <a:r>
              <a:rPr lang="en-GB" altLang="it-IT" b="1" smtClean="0"/>
              <a:t>reale</a:t>
            </a:r>
            <a:r>
              <a:rPr lang="en-GB" altLang="it-IT" smtClean="0"/>
              <a:t> contenuto</a:t>
            </a:r>
            <a:endParaRPr lang="it-IT" altLang="it-IT" smtClean="0"/>
          </a:p>
        </p:txBody>
      </p:sp>
      <p:sp>
        <p:nvSpPr>
          <p:cNvPr id="1778693" name="Rectangle 5"/>
          <p:cNvSpPr>
            <a:spLocks noChangeArrowheads="1"/>
          </p:cNvSpPr>
          <p:nvPr/>
        </p:nvSpPr>
        <p:spPr bwMode="auto">
          <a:xfrm>
            <a:off x="485775" y="6092825"/>
            <a:ext cx="836295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GB" altLang="it-IT" i="1"/>
              <a:t>non così</a:t>
            </a:r>
            <a:endParaRPr lang="it-IT" altLang="it-IT"/>
          </a:p>
        </p:txBody>
      </p:sp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2225"/>
            <a:ext cx="2660650" cy="90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8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7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78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692" grpId="0" build="p"/>
      <p:bldP spid="177869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ChangeArrowheads="1"/>
          </p:cNvSpPr>
          <p:nvPr/>
        </p:nvSpPr>
        <p:spPr bwMode="auto">
          <a:xfrm>
            <a:off x="42863" y="1123950"/>
            <a:ext cx="893445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it-IT" altLang="it-IT" sz="2400"/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400"/>
              <a:t>Non verranno lette email:</a:t>
            </a:r>
          </a:p>
          <a:p>
            <a:pPr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2400"/>
              <a:t>con </a:t>
            </a:r>
            <a:r>
              <a:rPr lang="it-IT" altLang="it-IT" sz="2400" i="1"/>
              <a:t>userid</a:t>
            </a:r>
            <a:r>
              <a:rPr lang="it-IT" altLang="it-IT" sz="2400"/>
              <a:t> criptiche,                                                                         es. </a:t>
            </a:r>
            <a:r>
              <a:rPr lang="it-IT" altLang="it-IT" sz="2400">
                <a:hlinkClick r:id="rId3"/>
              </a:rPr>
              <a:t>unostudentedipsicologia@hotmail.com</a:t>
            </a:r>
            <a:r>
              <a:rPr lang="it-IT" altLang="it-IT" sz="2400"/>
              <a:t>, </a:t>
            </a:r>
            <a:r>
              <a:rPr lang="it-IT" altLang="it-IT" sz="2400">
                <a:hlinkClick r:id="rId4"/>
              </a:rPr>
              <a:t>gigiona@gmail.com</a:t>
            </a:r>
            <a:endParaRPr lang="it-IT" altLang="it-IT" sz="2400"/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2400"/>
              <a:t>senza </a:t>
            </a:r>
            <a:r>
              <a:rPr lang="it-IT" altLang="it-IT" sz="2400" i="1"/>
              <a:t>oggetto</a:t>
            </a:r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2400"/>
              <a:t>che non contengano nel </a:t>
            </a:r>
            <a:r>
              <a:rPr lang="it-IT" altLang="it-IT" sz="2400" i="1"/>
              <a:t>corpo</a:t>
            </a:r>
            <a:r>
              <a:rPr lang="it-IT" altLang="it-IT" sz="2400"/>
              <a:t> la “Firma”, ossia tutte le informazioni utili al fine di una vostra identificazione univoca (cdl, anno, insegnamento, nome, cognome e numero matricola)</a:t>
            </a:r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it-IT" altLang="it-IT" sz="2400"/>
              <a:t> </a:t>
            </a:r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2400"/>
              <a:t>Quindi risponderò a email:</a:t>
            </a:r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2400"/>
              <a:t>con </a:t>
            </a:r>
            <a:r>
              <a:rPr lang="it-IT" altLang="it-IT" sz="2400" i="1"/>
              <a:t>userid</a:t>
            </a:r>
            <a:r>
              <a:rPr lang="it-IT" altLang="it-IT" sz="2400"/>
              <a:t> istituzionale</a:t>
            </a:r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2400"/>
              <a:t>con un chiaro </a:t>
            </a:r>
            <a:r>
              <a:rPr lang="it-IT" altLang="it-IT" sz="2400" i="1"/>
              <a:t>oggetto</a:t>
            </a:r>
            <a:r>
              <a:rPr lang="it-IT" altLang="it-IT" sz="2400"/>
              <a:t> (che indichi brevemente la richiesta)</a:t>
            </a:r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AutoNum type="arabicPeriod"/>
            </a:pPr>
            <a:r>
              <a:rPr lang="it-IT" altLang="it-IT" sz="2400"/>
              <a:t>contengano nel </a:t>
            </a:r>
            <a:r>
              <a:rPr lang="it-IT" altLang="it-IT" sz="2400" i="1"/>
              <a:t>corpo</a:t>
            </a:r>
            <a:r>
              <a:rPr lang="it-IT" altLang="it-IT" sz="2400"/>
              <a:t> la “Firma” e informazioni utili che mi permettano di capire le specifiche della vostra richiesta</a:t>
            </a:r>
          </a:p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it-IT" altLang="it-IT" sz="2400" b="1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-606425" y="44450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it-IT" altLang="it-IT" b="1" smtClean="0">
                <a:solidFill>
                  <a:schemeClr val="accent2"/>
                </a:solidFill>
              </a:rPr>
              <a:t>istruzioni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0"/>
            <a:ext cx="14224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0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0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0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807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80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807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807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807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807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073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4038" y="623888"/>
            <a:ext cx="8229600" cy="11430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4000" b="1" dirty="0" smtClean="0">
                <a:solidFill>
                  <a:schemeClr val="accent2"/>
                </a:solidFill>
              </a:rPr>
              <a:t>agenda </a:t>
            </a:r>
            <a:r>
              <a:rPr lang="it-IT" altLang="it-IT" sz="4000" b="1" i="1" dirty="0" smtClean="0">
                <a:solidFill>
                  <a:srgbClr val="FF9900"/>
                </a:solidFill>
                <a:ea typeface="+mn-ea"/>
              </a:rPr>
              <a:t>appuntamenti </a:t>
            </a:r>
            <a:r>
              <a:rPr lang="it-IT" altLang="it-IT" sz="4000" b="1" dirty="0" smtClean="0">
                <a:solidFill>
                  <a:schemeClr val="accent2"/>
                </a:solidFill>
              </a:rPr>
              <a:t>rilevanti sulla comunicazione della scienza</a:t>
            </a:r>
            <a:endParaRPr lang="it-IT" altLang="it-IT" sz="4000" b="1" i="1" dirty="0">
              <a:solidFill>
                <a:srgbClr val="FF9900"/>
              </a:solidFill>
              <a:ea typeface="+mn-ea"/>
            </a:endParaRPr>
          </a:p>
        </p:txBody>
      </p:sp>
      <p:pic>
        <p:nvPicPr>
          <p:cNvPr id="1003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2771775"/>
            <a:ext cx="4071938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6"/>
          <p:cNvSpPr>
            <a:spLocks noChangeArrowheads="1"/>
          </p:cNvSpPr>
          <p:nvPr/>
        </p:nvSpPr>
        <p:spPr bwMode="auto">
          <a:xfrm>
            <a:off x="1992313" y="2301875"/>
            <a:ext cx="5964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1"/>
              <a:t>http://</a:t>
            </a:r>
            <a:r>
              <a:rPr lang="it-IT" altLang="it-IT" sz="2000" b="1">
                <a:hlinkClick r:id="rId4"/>
              </a:rPr>
              <a:t>www.psicoattivita.it/index.php/festival</a:t>
            </a:r>
            <a:endParaRPr lang="it-IT" altLang="it-IT" sz="2000" b="1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66900" y="3165475"/>
            <a:ext cx="5360988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</a:pPr>
            <a:r>
              <a:rPr lang="it-IT" altLang="it-IT" sz="2400"/>
              <a:t>Frequenza ricompensata in termini di CFU ritirando attestato di partecipazione al </a:t>
            </a:r>
            <a:r>
              <a:rPr lang="it-IT" altLang="it-IT" sz="2400" i="1"/>
              <a:t>desk </a:t>
            </a:r>
            <a:r>
              <a:rPr lang="it-IT" altLang="it-IT" sz="2400"/>
              <a:t>(</a:t>
            </a:r>
            <a:r>
              <a:rPr lang="it-IT" altLang="it-IT" sz="2400" i="1"/>
              <a:t>h</a:t>
            </a:r>
            <a:r>
              <a:rPr lang="it-IT" altLang="it-IT" sz="2400"/>
              <a:t>CFU= numero ore evento + 2 ore di spostamento) </a:t>
            </a:r>
            <a:endParaRPr lang="it-IT" altLang="it-IT" sz="2400" i="1"/>
          </a:p>
          <a:p>
            <a:pPr algn="just" eaLnBrk="1" hangingPunct="1">
              <a:buClr>
                <a:schemeClr val="accent2"/>
              </a:buClr>
            </a:pP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37438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6"/>
          <p:cNvSpPr>
            <a:spLocks noChangeArrowheads="1"/>
          </p:cNvSpPr>
          <p:nvPr/>
        </p:nvSpPr>
        <p:spPr bwMode="auto">
          <a:xfrm>
            <a:off x="1992313" y="2301875"/>
            <a:ext cx="5964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b="1"/>
              <a:t>http://</a:t>
            </a:r>
            <a:r>
              <a:rPr lang="it-IT" altLang="it-IT" sz="2000" b="1">
                <a:hlinkClick r:id="rId4"/>
              </a:rPr>
              <a:t>www.psicoattivita.it/index.php/festival</a:t>
            </a:r>
            <a:endParaRPr lang="it-IT" altLang="it-IT" sz="2000" b="1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23813" y="2971800"/>
            <a:ext cx="4837113" cy="2181225"/>
            <a:chOff x="0" y="3116179"/>
            <a:chExt cx="5041233" cy="2273969"/>
          </a:xfrm>
        </p:grpSpPr>
        <p:pic>
          <p:nvPicPr>
            <p:cNvPr id="10343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0" t="34563" r="18027" b="41579"/>
            <a:stretch>
              <a:fillRect/>
            </a:stretch>
          </p:blipFill>
          <p:spPr bwMode="auto">
            <a:xfrm>
              <a:off x="0" y="3116179"/>
              <a:ext cx="4908885" cy="122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3" t="33859" r="16580" b="45555"/>
            <a:stretch>
              <a:fillRect/>
            </a:stretch>
          </p:blipFill>
          <p:spPr bwMode="auto">
            <a:xfrm>
              <a:off x="36096" y="4331368"/>
              <a:ext cx="5005137" cy="105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508500" y="2971800"/>
            <a:ext cx="4719638" cy="2128838"/>
            <a:chOff x="4812632" y="3128209"/>
            <a:chExt cx="4932947" cy="2225845"/>
          </a:xfrm>
        </p:grpSpPr>
        <p:pic>
          <p:nvPicPr>
            <p:cNvPr id="103431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37" t="41579" r="28421" b="37134"/>
            <a:stretch>
              <a:fillRect/>
            </a:stretch>
          </p:blipFill>
          <p:spPr bwMode="auto">
            <a:xfrm>
              <a:off x="5690937" y="3128209"/>
              <a:ext cx="4054642" cy="109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2" t="35965" r="29736" b="42047"/>
            <a:stretch>
              <a:fillRect/>
            </a:stretch>
          </p:blipFill>
          <p:spPr bwMode="auto">
            <a:xfrm>
              <a:off x="4812632" y="4223084"/>
              <a:ext cx="4812631" cy="113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t="30116" r="21184" b="46257"/>
          <a:stretch>
            <a:fillRect/>
          </a:stretch>
        </p:blipFill>
        <p:spPr bwMode="auto">
          <a:xfrm>
            <a:off x="2779713" y="5318125"/>
            <a:ext cx="48117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2309813" y="2451100"/>
            <a:ext cx="6027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http://</a:t>
            </a:r>
            <a:r>
              <a:rPr lang="it-IT" altLang="it-IT">
                <a:hlinkClick r:id="rId3" action="ppaction://hlinkfile"/>
              </a:rPr>
              <a:t>www2.units.it/bernardis/index_TSPC2019.html</a:t>
            </a:r>
            <a:endParaRPr lang="it-IT" altLang="it-IT"/>
          </a:p>
        </p:txBody>
      </p:sp>
      <p:sp>
        <p:nvSpPr>
          <p:cNvPr id="105475" name="Picture 6"/>
          <p:cNvSpPr>
            <a:spLocks noChangeAspect="1"/>
          </p:cNvSpPr>
          <p:nvPr/>
        </p:nvSpPr>
        <p:spPr bwMode="auto">
          <a:xfrm>
            <a:off x="4975225" y="5576888"/>
            <a:ext cx="13779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547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5522913"/>
            <a:ext cx="95567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8" t="35263" r="28947" b="22630"/>
          <a:stretch>
            <a:fillRect/>
          </a:stretch>
        </p:blipFill>
        <p:spPr bwMode="auto">
          <a:xfrm>
            <a:off x="3856038" y="512763"/>
            <a:ext cx="363378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00" y="-317500"/>
            <a:ext cx="2895600" cy="1143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defRPr/>
            </a:pPr>
            <a:r>
              <a:rPr lang="it-IT" altLang="it-IT" sz="2800" dirty="0" smtClean="0">
                <a:solidFill>
                  <a:schemeClr val="tx1"/>
                </a:solidFill>
              </a:rPr>
              <a:t>08/11/ a Trieste</a:t>
            </a:r>
            <a:endParaRPr lang="it-IT" altLang="it-IT" sz="2800" i="1" dirty="0">
              <a:solidFill>
                <a:schemeClr val="tx1"/>
              </a:solidFill>
              <a:ea typeface="+mn-ea"/>
            </a:endParaRPr>
          </a:p>
        </p:txBody>
      </p:sp>
      <p:grpSp>
        <p:nvGrpSpPr>
          <p:cNvPr id="105479" name="Group 15"/>
          <p:cNvGrpSpPr>
            <a:grpSpLocks/>
          </p:cNvGrpSpPr>
          <p:nvPr/>
        </p:nvGrpSpPr>
        <p:grpSpPr bwMode="auto">
          <a:xfrm>
            <a:off x="0" y="2738438"/>
            <a:ext cx="9144000" cy="4395787"/>
            <a:chOff x="0" y="2739189"/>
            <a:chExt cx="9144000" cy="4395537"/>
          </a:xfrm>
        </p:grpSpPr>
        <p:pic>
          <p:nvPicPr>
            <p:cNvPr id="105483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" t="16368" r="5527" b="4385"/>
            <a:stretch>
              <a:fillRect/>
            </a:stretch>
          </p:blipFill>
          <p:spPr bwMode="auto">
            <a:xfrm>
              <a:off x="0" y="2777827"/>
              <a:ext cx="9144000" cy="4356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4" name="Rectangle 14"/>
            <p:cNvSpPr>
              <a:spLocks noChangeArrowheads="1"/>
            </p:cNvSpPr>
            <p:nvPr/>
          </p:nvSpPr>
          <p:spPr bwMode="auto">
            <a:xfrm>
              <a:off x="2919662" y="2739189"/>
              <a:ext cx="1747588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600" b="1"/>
            </a:p>
          </p:txBody>
        </p:sp>
      </p:grpSp>
      <p:grpSp>
        <p:nvGrpSpPr>
          <p:cNvPr id="105480" name="Group 13"/>
          <p:cNvGrpSpPr>
            <a:grpSpLocks/>
          </p:cNvGrpSpPr>
          <p:nvPr/>
        </p:nvGrpSpPr>
        <p:grpSpPr bwMode="auto">
          <a:xfrm>
            <a:off x="0" y="-3175"/>
            <a:ext cx="2814638" cy="2236788"/>
            <a:chOff x="0" y="633664"/>
            <a:chExt cx="2815390" cy="2236668"/>
          </a:xfrm>
        </p:grpSpPr>
        <p:pic>
          <p:nvPicPr>
            <p:cNvPr id="10548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628"/>
            <a:stretch>
              <a:fillRect/>
            </a:stretch>
          </p:blipFill>
          <p:spPr bwMode="auto">
            <a:xfrm>
              <a:off x="0" y="633664"/>
              <a:ext cx="2322095" cy="223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2" name="Rectangle 12"/>
            <p:cNvSpPr>
              <a:spLocks noChangeArrowheads="1"/>
            </p:cNvSpPr>
            <p:nvPr/>
          </p:nvSpPr>
          <p:spPr bwMode="auto">
            <a:xfrm>
              <a:off x="1937084" y="962526"/>
              <a:ext cx="878306" cy="890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600" b="1"/>
            </a:p>
          </p:txBody>
        </p:sp>
      </p:grpSp>
    </p:spTree>
    <p:extLst>
      <p:ext uri="{BB962C8B-B14F-4D97-AF65-F5344CB8AC3E}">
        <p14:creationId xmlns:p14="http://schemas.microsoft.com/office/powerpoint/2010/main" val="22874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4651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>
                <a:solidFill>
                  <a:srgbClr val="333399"/>
                </a:solidFill>
              </a:rPr>
              <a:t>CFU per attività sperimentale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/>
              <a:t>esperienze individuali nei nostri laboratori</a:t>
            </a:r>
            <a:endParaRPr lang="it-IT" altLang="it-IT" sz="4400" i="1"/>
          </a:p>
        </p:txBody>
      </p:sp>
      <p:pic>
        <p:nvPicPr>
          <p:cNvPr id="97283" name="Picture 3" descr="Setting_NEXT_SID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96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it-IT" altLang="it-IT" b="1" smtClean="0">
                <a:solidFill>
                  <a:schemeClr val="accent2"/>
                </a:solidFill>
              </a:rPr>
              <a:t>obiettivi generali</a:t>
            </a:r>
          </a:p>
        </p:txBody>
      </p:sp>
      <p:sp>
        <p:nvSpPr>
          <p:cNvPr id="194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703388"/>
            <a:ext cx="9067800" cy="497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4° descrittore di Dublino - </a:t>
            </a:r>
            <a:r>
              <a:rPr lang="it-IT" altLang="it-IT" i="1" smtClean="0"/>
              <a:t>communication skills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acquisizione di conoscenze sugli standard internazionali per comunicare in maniera ottimale (</a:t>
            </a:r>
            <a:r>
              <a:rPr lang="it-IT" altLang="it-IT" i="1" smtClean="0"/>
              <a:t>linee guida di</a:t>
            </a:r>
            <a:r>
              <a:rPr lang="it-IT" altLang="it-IT" smtClean="0"/>
              <a:t> </a:t>
            </a:r>
            <a:r>
              <a:rPr lang="it-IT" altLang="it-IT" i="1" smtClean="0"/>
              <a:t>presentazione</a:t>
            </a:r>
            <a:r>
              <a:rPr lang="it-IT" altLang="it-IT" smtClean="0"/>
              <a:t>) informazioni visive (</a:t>
            </a:r>
            <a:r>
              <a:rPr lang="it-IT" altLang="it-IT" i="1" smtClean="0"/>
              <a:t>dati</a:t>
            </a:r>
            <a:r>
              <a:rPr lang="it-IT" altLang="it-IT" smtClean="0"/>
              <a:t>) e testuali (</a:t>
            </a:r>
            <a:r>
              <a:rPr lang="it-IT" altLang="it-IT" i="1" smtClean="0"/>
              <a:t>testi</a:t>
            </a:r>
            <a:r>
              <a:rPr lang="it-IT" altLang="it-IT" smtClean="0"/>
              <a:t>) in ambito psicologico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miglioramento dell’efficacia della comunicazione scientifica - orale, testuale e visiva – 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supporto alla preparazione dell’ elaborato finale per la laurea triennale</a:t>
            </a: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286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4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457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z="4300" b="1" smtClean="0">
                <a:solidFill>
                  <a:schemeClr val="accent2"/>
                </a:solidFill>
              </a:rPr>
              <a:t>movimenti </a:t>
            </a:r>
            <a:r>
              <a:rPr lang="it-IT" altLang="it-IT" sz="4300" b="1" i="1" smtClean="0">
                <a:solidFill>
                  <a:schemeClr val="accent2"/>
                </a:solidFill>
              </a:rPr>
              <a:t>Oculari</a:t>
            </a:r>
            <a:r>
              <a:rPr lang="it-IT" altLang="it-IT" sz="4300" b="1" smtClean="0">
                <a:solidFill>
                  <a:schemeClr val="accent2"/>
                </a:solidFill>
              </a:rPr>
              <a:t> e </a:t>
            </a:r>
            <a:r>
              <a:rPr lang="it-IT" altLang="it-IT" sz="4300" b="1" i="1" smtClean="0">
                <a:solidFill>
                  <a:schemeClr val="accent2"/>
                </a:solidFill>
              </a:rPr>
              <a:t>Emozioni</a:t>
            </a: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0" y="739775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reazione fisiologica/comportamentale (cinematiche oculari ad alta precisione spazio/temporale) e percezione di espressioni facciali</a:t>
            </a:r>
          </a:p>
        </p:txBody>
      </p:sp>
      <p:sp>
        <p:nvSpPr>
          <p:cNvPr id="64521" name="Rectangle 11"/>
          <p:cNvSpPr>
            <a:spLocks noChangeArrowheads="1"/>
          </p:cNvSpPr>
          <p:nvPr/>
        </p:nvSpPr>
        <p:spPr bwMode="auto">
          <a:xfrm>
            <a:off x="0" y="5084763"/>
            <a:ext cx="91440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sz="2400" dirty="0">
                <a:solidFill>
                  <a:srgbClr val="000000"/>
                </a:solidFill>
                <a:ea typeface="MS PGothic" panose="020B0600070205080204" pitchFamily="34" charset="-128"/>
              </a:rPr>
              <a:t>durata: </a:t>
            </a:r>
            <a:r>
              <a:rPr lang="it-IT" altLang="it-IT" sz="2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1.5 </a:t>
            </a:r>
            <a:r>
              <a:rPr lang="it-IT" altLang="it-IT" sz="2400" dirty="0">
                <a:solidFill>
                  <a:srgbClr val="000000"/>
                </a:solidFill>
                <a:ea typeface="MS PGothic" panose="020B0600070205080204" pitchFamily="34" charset="-128"/>
              </a:rPr>
              <a:t>ore; </a:t>
            </a:r>
            <a:endParaRPr lang="it-IT" altLang="it-IT" sz="2400" dirty="0" smtClean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sz="2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compenso:1/6 CFU, pari a 4h </a:t>
            </a:r>
            <a:endParaRPr lang="it-IT" altLang="it-IT" sz="2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Char char="§"/>
              <a:defRPr/>
            </a:pPr>
            <a:r>
              <a:rPr lang="it-IT" altLang="it-IT" sz="2400" dirty="0">
                <a:solidFill>
                  <a:srgbClr val="000000"/>
                </a:solidFill>
                <a:ea typeface="MS PGothic" panose="020B0600070205080204" pitchFamily="34" charset="-128"/>
              </a:rPr>
              <a:t>per verificare/chiedere la partecipazione scrivere all’indirizzo e-mail </a:t>
            </a:r>
            <a:r>
              <a:rPr lang="it-IT" altLang="it-IT" sz="2400" dirty="0" smtClean="0">
                <a:solidFill>
                  <a:schemeClr val="accent1">
                    <a:lumMod val="75000"/>
                  </a:schemeClr>
                </a:solidFill>
                <a:ea typeface="MS PGothic" panose="020B0600070205080204" pitchFamily="34" charset="-128"/>
              </a:rPr>
              <a:t>giulio.baldassi@phd.units.it</a:t>
            </a:r>
            <a:endParaRPr lang="it-IT" altLang="it-IT" sz="2400" dirty="0">
              <a:solidFill>
                <a:schemeClr val="accent1">
                  <a:lumMod val="75000"/>
                </a:schemeClr>
              </a:solidFill>
              <a:ea typeface="MS PGothic" panose="020B0600070205080204" pitchFamily="34" charset="-128"/>
            </a:endParaRPr>
          </a:p>
        </p:txBody>
      </p:sp>
      <p:pic>
        <p:nvPicPr>
          <p:cNvPr id="9933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4" t="28506" r="30975" b="26564"/>
          <a:stretch>
            <a:fillRect/>
          </a:stretch>
        </p:blipFill>
        <p:spPr bwMode="auto">
          <a:xfrm>
            <a:off x="1970088" y="2000250"/>
            <a:ext cx="3602037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2" t="27460" r="1965" b="27611"/>
          <a:stretch>
            <a:fillRect/>
          </a:stretch>
        </p:blipFill>
        <p:spPr bwMode="auto">
          <a:xfrm>
            <a:off x="5572125" y="2000250"/>
            <a:ext cx="8905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11"/>
          <p:cNvSpPr txBox="1">
            <a:spLocks noChangeArrowheads="1"/>
          </p:cNvSpPr>
          <p:nvPr/>
        </p:nvSpPr>
        <p:spPr bwMode="auto">
          <a:xfrm>
            <a:off x="250825" y="209550"/>
            <a:ext cx="853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30213" indent="-323850" defTabSz="449263">
              <a:spcBef>
                <a:spcPct val="20000"/>
              </a:spcBef>
              <a:buChar char="•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425"/>
              </a:spcAft>
              <a:buSzPct val="45000"/>
              <a:buFont typeface="Wingdings" panose="05000000000000000000" pitchFamily="2" charset="2"/>
              <a:buNone/>
            </a:pPr>
            <a:r>
              <a:rPr lang="en-GB" altLang="it-IT" sz="3600" b="1">
                <a:solidFill>
                  <a:schemeClr val="accent2"/>
                </a:solidFill>
                <a:latin typeface="MetaPlus-Book"/>
                <a:ea typeface="MetaPlus-Roman"/>
                <a:cs typeface="MetaPlus-Roman"/>
              </a:rPr>
              <a:t>  Dove/Quando</a:t>
            </a:r>
            <a:r>
              <a:rPr lang="en-GB" altLang="it-IT" sz="3600" b="1">
                <a:solidFill>
                  <a:schemeClr val="bg2"/>
                </a:solidFill>
                <a:latin typeface="MetaPlus-Book"/>
                <a:ea typeface="MetaPlus-Roman"/>
                <a:cs typeface="MetaPlus-Roman"/>
              </a:rPr>
              <a:t>                             </a:t>
            </a:r>
            <a:r>
              <a:rPr lang="en-GB" altLang="it-IT" sz="2400" b="1">
                <a:latin typeface="MetaPlus-Book"/>
                <a:ea typeface="MetaPlus-Roman"/>
                <a:cs typeface="MetaPlus-Roman"/>
              </a:rPr>
              <a:t>Palazzina W, via Weiss n 21, San Giovanni, Stanza 128</a:t>
            </a:r>
          </a:p>
        </p:txBody>
      </p:sp>
      <p:sp>
        <p:nvSpPr>
          <p:cNvPr id="107523" name="AutoShape 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u="sng">
              <a:ea typeface="MS PGothic" panose="020B0600070205080204" pitchFamily="34" charset="-128"/>
            </a:endParaRPr>
          </a:p>
        </p:txBody>
      </p:sp>
      <p:sp>
        <p:nvSpPr>
          <p:cNvPr id="107524" name="AutoShape 6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u="sng">
              <a:ea typeface="MS PGothic" panose="020B0600070205080204" pitchFamily="34" charset="-128"/>
            </a:endParaRPr>
          </a:p>
        </p:txBody>
      </p:sp>
      <p:sp>
        <p:nvSpPr>
          <p:cNvPr id="107525" name="AutoShape 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u="sng">
              <a:ea typeface="MS PGothic" panose="020B0600070205080204" pitchFamily="34" charset="-128"/>
            </a:endParaRPr>
          </a:p>
        </p:txBody>
      </p:sp>
      <p:sp>
        <p:nvSpPr>
          <p:cNvPr id="107526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u="sng">
              <a:ea typeface="MS PGothic" panose="020B0600070205080204" pitchFamily="34" charset="-128"/>
            </a:endParaRPr>
          </a:p>
        </p:txBody>
      </p:sp>
      <p:pic>
        <p:nvPicPr>
          <p:cNvPr id="10752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7" t="18054" r="21413" b="26367"/>
          <a:stretch>
            <a:fillRect/>
          </a:stretch>
        </p:blipFill>
        <p:spPr bwMode="auto">
          <a:xfrm>
            <a:off x="788988" y="1287463"/>
            <a:ext cx="5400675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8" name="Rectangle 47"/>
          <p:cNvSpPr>
            <a:spLocks noChangeArrowheads="1"/>
          </p:cNvSpPr>
          <p:nvPr/>
        </p:nvSpPr>
        <p:spPr bwMode="auto">
          <a:xfrm>
            <a:off x="739775" y="4883150"/>
            <a:ext cx="41036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accent2"/>
                </a:solidFill>
                <a:latin typeface="MetaPlus-Book"/>
                <a:ea typeface="MS PGothic" panose="020B0600070205080204" pitchFamily="34" charset="-128"/>
              </a:rPr>
              <a:t>Ricevimento e Contatti</a:t>
            </a:r>
            <a:r>
              <a:rPr lang="it-IT" altLang="it-IT" sz="2400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Fantoni:</a:t>
            </a:r>
            <a:r>
              <a:rPr lang="it-IT" altLang="it-IT" sz="2400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 </a:t>
            </a:r>
            <a:r>
              <a:rPr lang="it-IT" altLang="it-IT" sz="2400" i="1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ven.</a:t>
            </a:r>
            <a:r>
              <a:rPr lang="it-IT" altLang="it-IT" sz="2400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 10.00-12:00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Cavallero:</a:t>
            </a:r>
            <a:r>
              <a:rPr lang="it-IT" altLang="it-IT" sz="2400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 gio. 17:00-19:00         </a:t>
            </a:r>
            <a:r>
              <a:rPr lang="it-IT" altLang="it-IT" sz="2400" b="1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email:</a:t>
            </a:r>
            <a:r>
              <a:rPr lang="it-IT" altLang="it-IT" sz="2400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  </a:t>
            </a:r>
            <a:r>
              <a:rPr lang="it-IT" altLang="it-IT" sz="2400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  <a:hlinkClick r:id="rId4"/>
              </a:rPr>
              <a:t>cfantoni@units.it</a:t>
            </a:r>
            <a:endParaRPr lang="it-IT" altLang="it-IT" sz="2400">
              <a:solidFill>
                <a:srgbClr val="0066FF"/>
              </a:solidFill>
              <a:latin typeface="MetaPlus-Book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email:</a:t>
            </a:r>
            <a:r>
              <a:rPr lang="it-IT" altLang="it-IT" sz="2400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  </a:t>
            </a:r>
            <a:r>
              <a:rPr lang="it-IT" altLang="it-IT" sz="2400" u="sng">
                <a:solidFill>
                  <a:srgbClr val="0066FF"/>
                </a:solidFill>
                <a:latin typeface="MetaPlus-Book"/>
                <a:ea typeface="MS PGothic" panose="020B0600070205080204" pitchFamily="34" charset="-128"/>
              </a:rPr>
              <a:t>cavaller@units.it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330325"/>
            <a:ext cx="7181850" cy="541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8263"/>
            <a:ext cx="8229600" cy="1143001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z="6000" b="1" smtClean="0">
                <a:solidFill>
                  <a:srgbClr val="000099"/>
                </a:solidFill>
              </a:rPr>
              <a:t>Pronti per…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8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/>
          <p:cNvSpPr>
            <a:spLocks noGrp="1"/>
          </p:cNvSpPr>
          <p:nvPr>
            <p:ph type="title" idx="4294967295"/>
          </p:nvPr>
        </p:nvSpPr>
        <p:spPr>
          <a:xfrm>
            <a:off x="-295275" y="369888"/>
            <a:ext cx="7891463" cy="212407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algn="r" eaLnBrk="1" hangingPunct="1"/>
            <a:r>
              <a:rPr lang="it-IT" altLang="it-IT" b="1" smtClean="0">
                <a:solidFill>
                  <a:schemeClr val="accent2"/>
                </a:solidFill>
              </a:rPr>
              <a:t>iscrizione laboratorio avanzato ricerca bibliografica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95250" y="2598738"/>
            <a:ext cx="8823325" cy="1412875"/>
          </a:xfrm>
        </p:spPr>
        <p:txBody>
          <a:bodyPr/>
          <a:lstStyle/>
          <a:p>
            <a:pPr marL="609600" indent="-609600" algn="just" eaLnBrk="1" hangingPunct="1">
              <a:spcBef>
                <a:spcPct val="4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Distribuiremo 3 moduli:</a:t>
            </a:r>
          </a:p>
          <a:p>
            <a:pPr marL="609600" indent="-609600" algn="just" eaLnBrk="1" hangingPunct="1">
              <a:spcBef>
                <a:spcPct val="4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mtClean="0"/>
              <a:t>Un  modulo per gruppo/giorno</a:t>
            </a:r>
          </a:p>
          <a:p>
            <a:pPr marL="609600" indent="-609600" algn="just" eaLnBrk="1" hangingPunct="1">
              <a:spcBef>
                <a:spcPct val="4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i="1" smtClean="0"/>
              <a:t>Iscrivetevi solo ad una gruppo/giornata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88938"/>
            <a:ext cx="13239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5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7574" r="12593" b="8243"/>
          <a:stretch>
            <a:fillRect/>
          </a:stretch>
        </p:blipFill>
        <p:spPr bwMode="auto">
          <a:xfrm>
            <a:off x="0" y="1738313"/>
            <a:ext cx="916305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 txBox="1">
            <a:spLocks noChangeArrowheads="1"/>
          </p:cNvSpPr>
          <p:nvPr/>
        </p:nvSpPr>
        <p:spPr bwMode="auto">
          <a:xfrm>
            <a:off x="168275" y="-98425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chemeClr val="accent2"/>
                </a:solidFill>
              </a:rPr>
              <a:t>da questo anno …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rgbClr val="FF9900"/>
                </a:solidFill>
              </a:rPr>
              <a:t>subito informati sul sito di STP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4450" y="1289050"/>
            <a:ext cx="9144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333399"/>
              </a:buClr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hlinkClick r:id="rId3"/>
              </a:rPr>
              <a:t>https://www.biologia.units.it/pagine/94/Informazioni-sullelaborato-finale-e-le-lauree</a:t>
            </a:r>
            <a:endParaRPr lang="it-IT" altLang="it-IT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8372" name="Picture 4" descr="53e05d0a5385be63ab19c2427cfd94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695450"/>
            <a:ext cx="47625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it-IT" altLang="it-IT" b="1" smtClean="0">
                <a:solidFill>
                  <a:schemeClr val="accent2"/>
                </a:solidFill>
              </a:rPr>
              <a:t>per arrivare così a fine laurea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chemeClr val="accent2"/>
                </a:solidFill>
              </a:rPr>
              <a:t>modalità</a:t>
            </a:r>
          </a:p>
        </p:txBody>
      </p:sp>
      <p:sp>
        <p:nvSpPr>
          <p:cNvPr id="195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00150"/>
            <a:ext cx="6324600" cy="580548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6700" indent="-266700" algn="just" eaLnBrk="1" hangingPunct="1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GB" altLang="it-IT" sz="2800" b="1" dirty="0" err="1" smtClean="0"/>
              <a:t>Laboratorio</a:t>
            </a:r>
            <a:r>
              <a:rPr lang="en-GB" altLang="it-IT" sz="2800" b="1" dirty="0" smtClean="0"/>
              <a:t> di </a:t>
            </a:r>
            <a:r>
              <a:rPr lang="en-GB" altLang="it-IT" sz="2800" b="1" dirty="0" err="1" smtClean="0"/>
              <a:t>conoscenza</a:t>
            </a:r>
            <a:endParaRPr lang="en-GB" altLang="it-IT" sz="2800" b="1" dirty="0" smtClean="0"/>
          </a:p>
          <a:p>
            <a:pPr marL="266700" indent="-266700" algn="just" eaLnBrk="1" hangingPunct="1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GB" altLang="it-IT" sz="2800" dirty="0" err="1" smtClean="0"/>
              <a:t>Condivisione</a:t>
            </a:r>
            <a:r>
              <a:rPr lang="en-GB" altLang="it-IT" sz="2800" dirty="0" smtClean="0"/>
              <a:t> di </a:t>
            </a:r>
            <a:r>
              <a:rPr lang="en-GB" altLang="it-IT" sz="2800" dirty="0" err="1" smtClean="0"/>
              <a:t>uno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spazio</a:t>
            </a:r>
            <a:r>
              <a:rPr lang="en-GB" altLang="it-IT" sz="2800" dirty="0" smtClean="0"/>
              <a:t> Moodle in cui </a:t>
            </a:r>
            <a:r>
              <a:rPr lang="en-GB" altLang="it-IT" sz="2800" dirty="0" err="1" smtClean="0"/>
              <a:t>depositeremo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i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materiali</a:t>
            </a:r>
            <a:r>
              <a:rPr lang="en-GB" altLang="it-IT" sz="2800" dirty="0" smtClean="0"/>
              <a:t> del </a:t>
            </a:r>
            <a:r>
              <a:rPr lang="en-GB" altLang="it-IT" sz="2800" dirty="0" err="1" smtClean="0"/>
              <a:t>corso</a:t>
            </a:r>
            <a:r>
              <a:rPr lang="en-GB" altLang="it-IT" sz="2800" dirty="0" smtClean="0"/>
              <a:t> (slide </a:t>
            </a:r>
            <a:r>
              <a:rPr lang="en-GB" altLang="it-IT" sz="2800" dirty="0" err="1" smtClean="0"/>
              <a:t>interattive</a:t>
            </a:r>
            <a:r>
              <a:rPr lang="en-GB" altLang="it-IT" sz="2800" dirty="0" smtClean="0"/>
              <a:t>, </a:t>
            </a:r>
            <a:r>
              <a:rPr lang="en-GB" altLang="it-IT" sz="2800" dirty="0" err="1" smtClean="0"/>
              <a:t>esercizi</a:t>
            </a:r>
            <a:r>
              <a:rPr lang="en-GB" altLang="it-IT" sz="2800" dirty="0" smtClean="0"/>
              <a:t>, link)</a:t>
            </a:r>
          </a:p>
          <a:p>
            <a:pPr marL="266700" indent="-266700" algn="just" eaLnBrk="1" hangingPunct="1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GB" altLang="it-IT" sz="2800" b="1" dirty="0" err="1" smtClean="0"/>
              <a:t>Lezioni</a:t>
            </a:r>
            <a:r>
              <a:rPr lang="en-GB" altLang="it-IT" sz="2800" b="1" dirty="0" smtClean="0"/>
              <a:t> di </a:t>
            </a:r>
            <a:r>
              <a:rPr lang="en-GB" altLang="it-IT" sz="2800" b="1" dirty="0" err="1" smtClean="0"/>
              <a:t>natura</a:t>
            </a:r>
            <a:r>
              <a:rPr lang="en-GB" altLang="it-IT" sz="2800" b="1" dirty="0" smtClean="0"/>
              <a:t> </a:t>
            </a:r>
            <a:r>
              <a:rPr lang="en-GB" altLang="it-IT" sz="2800" b="1" dirty="0" err="1" smtClean="0"/>
              <a:t>pratica</a:t>
            </a:r>
            <a:endParaRPr lang="en-GB" altLang="it-IT" sz="2800" dirty="0" smtClean="0"/>
          </a:p>
          <a:p>
            <a:pPr marL="266700" indent="-266700" algn="just" eaLnBrk="1" hangingPunct="1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GB" altLang="it-IT" sz="2800" b="1" dirty="0" err="1" smtClean="0"/>
              <a:t>Molto</a:t>
            </a:r>
            <a:r>
              <a:rPr lang="en-GB" altLang="it-IT" sz="2800" b="1" dirty="0" smtClean="0"/>
              <a:t> </a:t>
            </a:r>
            <a:r>
              <a:rPr lang="en-GB" altLang="it-IT" sz="2800" b="1" dirty="0" err="1"/>
              <a:t>l</a:t>
            </a:r>
            <a:r>
              <a:rPr lang="en-GB" altLang="it-IT" sz="2800" b="1" dirty="0" err="1" smtClean="0"/>
              <a:t>avoro</a:t>
            </a:r>
            <a:r>
              <a:rPr lang="en-GB" altLang="it-IT" sz="2800" b="1" dirty="0" smtClean="0"/>
              <a:t> di </a:t>
            </a:r>
            <a:r>
              <a:rPr lang="en-GB" altLang="it-IT" sz="2800" b="1" dirty="0" err="1" smtClean="0"/>
              <a:t>gruppo</a:t>
            </a:r>
            <a:r>
              <a:rPr lang="en-GB" altLang="it-IT" sz="2800" b="1" dirty="0" smtClean="0"/>
              <a:t> </a:t>
            </a:r>
            <a:r>
              <a:rPr lang="en-GB" altLang="it-IT" sz="2800" dirty="0" err="1" smtClean="0"/>
              <a:t>anche</a:t>
            </a:r>
            <a:r>
              <a:rPr lang="en-GB" altLang="it-IT" sz="2800" dirty="0" smtClean="0"/>
              <a:t> se </a:t>
            </a:r>
            <a:r>
              <a:rPr lang="en-GB" altLang="it-IT" sz="2800" dirty="0" err="1" smtClean="0"/>
              <a:t>verrà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valutata</a:t>
            </a:r>
            <a:r>
              <a:rPr lang="en-GB" altLang="it-IT" sz="2800" dirty="0" smtClean="0"/>
              <a:t> la performance </a:t>
            </a:r>
            <a:r>
              <a:rPr lang="en-GB" altLang="it-IT" sz="2800" dirty="0" err="1" smtClean="0"/>
              <a:t>individuale</a:t>
            </a:r>
            <a:r>
              <a:rPr lang="en-GB" altLang="it-IT" sz="2800" dirty="0" smtClean="0"/>
              <a:t>!</a:t>
            </a:r>
          </a:p>
          <a:p>
            <a:pPr marL="266700" indent="-266700" algn="just" eaLnBrk="1" hangingPunct="1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en-GB" altLang="it-IT" sz="2800" b="1" dirty="0" err="1" smtClean="0"/>
              <a:t>Consigli</a:t>
            </a:r>
            <a:r>
              <a:rPr lang="en-GB" altLang="it-IT" sz="2800" b="1" dirty="0" smtClean="0"/>
              <a:t>:</a:t>
            </a:r>
          </a:p>
          <a:p>
            <a:pPr algn="just" eaLnBrk="1" hangingPunct="1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r>
              <a:rPr lang="en-GB" altLang="it-IT" sz="2800" b="1" dirty="0" err="1" smtClean="0"/>
              <a:t>Seguite</a:t>
            </a:r>
            <a:r>
              <a:rPr lang="en-GB" altLang="it-IT" sz="2800" b="1" dirty="0" smtClean="0"/>
              <a:t> le </a:t>
            </a:r>
            <a:r>
              <a:rPr lang="en-GB" altLang="it-IT" sz="2800" b="1" dirty="0" err="1" smtClean="0"/>
              <a:t>lezioni</a:t>
            </a:r>
            <a:r>
              <a:rPr lang="en-GB" altLang="it-IT" sz="2800" dirty="0" smtClean="0"/>
              <a:t> in </a:t>
            </a:r>
            <a:r>
              <a:rPr lang="en-GB" altLang="it-IT" sz="2800" dirty="0" err="1" smtClean="0"/>
              <a:t>maniera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più</a:t>
            </a:r>
            <a:r>
              <a:rPr lang="en-GB" altLang="it-IT" sz="2800" dirty="0" smtClean="0"/>
              <a:t> </a:t>
            </a:r>
            <a:r>
              <a:rPr lang="en-GB" altLang="it-IT" sz="2800" dirty="0" err="1" smtClean="0"/>
              <a:t>regolare</a:t>
            </a:r>
            <a:r>
              <a:rPr lang="en-GB" altLang="it-IT" sz="2800" dirty="0" smtClean="0"/>
              <a:t> e continua </a:t>
            </a:r>
            <a:r>
              <a:rPr lang="en-GB" altLang="it-IT" sz="2800" dirty="0" err="1" smtClean="0"/>
              <a:t>possibile</a:t>
            </a:r>
            <a:endParaRPr lang="en-GB" altLang="it-IT" sz="2800" dirty="0" smtClean="0"/>
          </a:p>
          <a:p>
            <a:pPr algn="just" eaLnBrk="1" hangingPunct="1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r>
              <a:rPr lang="en-GB" altLang="it-IT" sz="2800" b="1" dirty="0" err="1" smtClean="0"/>
              <a:t>Esercitarsi</a:t>
            </a:r>
            <a:r>
              <a:rPr lang="en-GB" altLang="it-IT" sz="2800" b="1" dirty="0" smtClean="0"/>
              <a:t> </a:t>
            </a:r>
            <a:r>
              <a:rPr lang="en-GB" altLang="it-IT" sz="2800" b="1" dirty="0" err="1" smtClean="0"/>
              <a:t>durante</a:t>
            </a:r>
            <a:r>
              <a:rPr lang="en-GB" altLang="it-IT" sz="2800" b="1" dirty="0" smtClean="0"/>
              <a:t> </a:t>
            </a:r>
            <a:r>
              <a:rPr lang="en-GB" altLang="it-IT" sz="2800" b="1" dirty="0" err="1" smtClean="0"/>
              <a:t>il</a:t>
            </a:r>
            <a:r>
              <a:rPr lang="en-GB" altLang="it-IT" sz="2800" b="1" dirty="0" smtClean="0"/>
              <a:t> </a:t>
            </a:r>
            <a:r>
              <a:rPr lang="en-GB" altLang="it-IT" sz="2800" b="1" dirty="0" err="1" smtClean="0"/>
              <a:t>corso</a:t>
            </a:r>
            <a:endParaRPr lang="en-GB" altLang="it-IT" sz="2800" dirty="0" smtClean="0"/>
          </a:p>
        </p:txBody>
      </p:sp>
      <p:pic>
        <p:nvPicPr>
          <p:cNvPr id="195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814513"/>
            <a:ext cx="2762250" cy="19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057775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5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5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5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5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5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5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5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5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379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419" name="Text Box 3"/>
          <p:cNvSpPr txBox="1">
            <a:spLocks noChangeArrowheads="1"/>
          </p:cNvSpPr>
          <p:nvPr/>
        </p:nvSpPr>
        <p:spPr bwMode="auto">
          <a:xfrm>
            <a:off x="0" y="4562475"/>
            <a:ext cx="91440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4400"/>
              <a:t>materiali didattici</a:t>
            </a:r>
            <a:endParaRPr lang="it-IT" altLang="it-IT" sz="4400" b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4400"/>
              <a:t>programma dettagliato 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4400"/>
              <a:t>modalità di esame con esempio </a:t>
            </a:r>
            <a:r>
              <a:rPr lang="it-IT" altLang="it-IT" sz="440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4400"/>
              <a:t>orari gruppi laboratori</a:t>
            </a:r>
            <a:endParaRPr lang="it-IT" altLang="it-IT" sz="44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altLang="it-IT" sz="4400"/>
              <a:t>un </a:t>
            </a:r>
            <a:r>
              <a:rPr lang="it-IT" altLang="it-IT" sz="4400">
                <a:solidFill>
                  <a:srgbClr val="FF9900"/>
                </a:solidFill>
              </a:rPr>
              <a:t>Forum MCS </a:t>
            </a:r>
            <a:r>
              <a:rPr lang="it-IT" altLang="it-IT" sz="4400"/>
              <a:t>per voi studenti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4400" b="1">
              <a:solidFill>
                <a:schemeClr val="accent2"/>
              </a:solidFill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975100" y="1169988"/>
            <a:ext cx="51689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chemeClr val="accent2"/>
                </a:solidFill>
              </a:rPr>
              <a:t>Questo anno subito disponibili </a:t>
            </a:r>
            <a:r>
              <a:rPr lang="it-IT" altLang="it-IT" sz="4400" b="1" i="1">
                <a:solidFill>
                  <a:schemeClr val="accent2"/>
                </a:solidFill>
              </a:rPr>
              <a:t>on line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812"/>
            <a:ext cx="4014147" cy="2334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8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8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8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8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0419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102138</TotalTime>
  <Words>1716</Words>
  <Application>Microsoft Office PowerPoint</Application>
  <PresentationFormat>On-screen Show (4:3)</PresentationFormat>
  <Paragraphs>249</Paragraphs>
  <Slides>53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Calibri Light</vt:lpstr>
      <vt:lpstr>Calibri</vt:lpstr>
      <vt:lpstr>Wingdings</vt:lpstr>
      <vt:lpstr>Segoe UI Light</vt:lpstr>
      <vt:lpstr>Times New Roman</vt:lpstr>
      <vt:lpstr>Symbol</vt:lpstr>
      <vt:lpstr>MS PGothic</vt:lpstr>
      <vt:lpstr>MetaPlus-Book</vt:lpstr>
      <vt:lpstr>MetaPlus-Roman</vt:lpstr>
      <vt:lpstr>Default Design</vt:lpstr>
      <vt:lpstr>Tema di Office</vt:lpstr>
      <vt:lpstr>Metodologia della Comunicazione Scientifica MCS  </vt:lpstr>
      <vt:lpstr>al giorno d’oggi: video-articoli</vt:lpstr>
      <vt:lpstr>flusso</vt:lpstr>
      <vt:lpstr>multimodale</vt:lpstr>
      <vt:lpstr>obiettivi generali</vt:lpstr>
      <vt:lpstr>PowerPoint Presentation</vt:lpstr>
      <vt:lpstr>per arrivare così a fine laurea </vt:lpstr>
      <vt:lpstr>modalità</vt:lpstr>
      <vt:lpstr>PowerPoint Presentation</vt:lpstr>
      <vt:lpstr>dove?</vt:lpstr>
      <vt:lpstr>come?</vt:lpstr>
      <vt:lpstr>come?</vt:lpstr>
      <vt:lpstr>moodle 2 di MCS</vt:lpstr>
      <vt:lpstr>programma Syllabus  dal sito dsv</vt:lpstr>
      <vt:lpstr>studiare → MCS </vt:lpstr>
      <vt:lpstr>esame</vt:lpstr>
      <vt:lpstr>la consegna</vt:lpstr>
      <vt:lpstr>esame di fine corso  solo per frequentanti</vt:lpstr>
      <vt:lpstr>strumenti per il corso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lezioni e calendario</vt:lpstr>
      <vt:lpstr>PowerPoint Presentation</vt:lpstr>
      <vt:lpstr>i nostri laboratori didattici</vt:lpstr>
      <vt:lpstr>laboratorio 1:  la ricerca bibliografica in ambito psicologico - modulo avanzato </vt:lpstr>
      <vt:lpstr>logistica e argomenti</vt:lpstr>
      <vt:lpstr>laboratorio 2:  Come presentare l’elaborato finale in PowerPoint</vt:lpstr>
      <vt:lpstr>logistica e argomenti</vt:lpstr>
      <vt:lpstr>PowerPoint Presentation</vt:lpstr>
      <vt:lpstr>uso della e-mail</vt:lpstr>
      <vt:lpstr>istruzioni</vt:lpstr>
      <vt:lpstr>PowerPoint Presentation</vt:lpstr>
      <vt:lpstr>PowerPoint Presentation</vt:lpstr>
      <vt:lpstr>PowerPoint Presentation</vt:lpstr>
      <vt:lpstr>08/11/ a Trieste</vt:lpstr>
      <vt:lpstr>PowerPoint Presentation</vt:lpstr>
      <vt:lpstr>movimenti Oculari e Emozioni</vt:lpstr>
      <vt:lpstr>PowerPoint Presentation</vt:lpstr>
      <vt:lpstr>Pronti per…</vt:lpstr>
      <vt:lpstr>iscrizione laboratorio avanzato ricerca bibliografica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Writing  to maximize paper acceptance rate</dc:title>
  <dc:creator>Carlo</dc:creator>
  <cp:lastModifiedBy>Carlo</cp:lastModifiedBy>
  <cp:revision>1014</cp:revision>
  <dcterms:created xsi:type="dcterms:W3CDTF">2013-01-26T09:25:23Z</dcterms:created>
  <dcterms:modified xsi:type="dcterms:W3CDTF">2019-10-11T08:28:34Z</dcterms:modified>
</cp:coreProperties>
</file>