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9" r:id="rId5"/>
    <p:sldId id="264" r:id="rId6"/>
    <p:sldId id="265" r:id="rId7"/>
    <p:sldId id="25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7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61C2C-E903-4881-8C53-D3C977ED2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1DE4CC-7A15-4560-9505-7F0EC8D5B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B15037-4CC5-4452-BC09-9CF59F72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48F017-B0B9-4F02-9770-E5977924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4BB34E-005B-4DC7-833D-4E6A7EB8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75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819B32-F471-41C1-920B-111907E0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1F6D28-4AC4-46B2-B98A-9DE999FCE3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85873F-7994-496E-A92A-6FFA4993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776AB7-394C-4AD0-8FA0-C5382F38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F39AE9-3496-4C97-A397-0E1377C5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05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A465BD9-8CCB-460B-8612-ED47FF3BB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93BE07B-ECF2-46FE-BE43-8DA98604E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04E3F9-5E70-4897-B8DA-7B8568E58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3CC9237-AFE3-4569-8334-9ACCC122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34D1F0-E4B9-4633-BDDC-C1C5B5A74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812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80D65F-9375-4975-9F40-34C7D8FC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87AE7B-FA90-4768-8D8A-BD906D8E5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696706-9E8E-42BF-ACCC-C5AB6E8E5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DCD7B1-CAFA-4F33-BE11-9B8C5207E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4FA012-C827-41AE-B57E-56BCDD14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4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32BC75-D960-413C-ACF0-58693CFE3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F83E6E-993B-4478-9B30-11259C4E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B2B82A-7E63-493B-B1B4-BEC260C0B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0CB69E-8A31-4A95-A869-7D5288990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CDF078-AD93-4120-ABA9-943AABE31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424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A540BF-EA53-49DF-AB37-28629F538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A82315-0483-4C4B-88AF-94BBF8F3E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7135397-BF31-45ED-AE98-7873E23D0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A5B073-0164-47C2-98EB-45C23D7A7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ECF2BD2-5CF7-4E80-B284-62F180B4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C170C3D-6FE1-49C4-9CB5-CBE4BCB9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48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F211B8-7E67-44B5-9FD3-997D11EAC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2B8257A-27B4-4612-928A-20B4ABF8A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864FB40-30C7-48CE-9414-B78318873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35E9C60-9358-4842-B467-57777996F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2BDDD5D-5510-4053-8334-2B1AAFFC93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6D774C5-4232-4D68-81BB-EBD9F1D9B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6191FBE-F198-458C-A30E-FF06F6AC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A33E8E-7078-413F-B288-883124AE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765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3D51B-39BE-4F64-A009-E072A23A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CEBC390-490F-4F10-A83C-667E5D08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42C7387-41E6-4A37-9B5B-432FB635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B8C344-BAE5-4F60-909C-F81D56CA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08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CD95CD6-BDB6-4386-ABBE-E7638D511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95E0326-72F7-425F-9FAA-2F71F701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B4AE248-5915-4150-A2E0-83AB3508E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12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4B80B0-C634-4B9D-AD3D-81C423228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6885E9-ED2E-41A3-8892-D15D385D1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721DB98-9FD5-44B6-AE6C-5AE29A5AF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94929AC-AD1E-4132-A246-8B1B9EBB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E62DAE-B5C9-4607-86B8-2DDBB0D8D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55448D-2AED-46D3-A39E-5CD60B44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465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ABD7B1-B6C6-4016-A365-1E21F1D3B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53C7C94-508F-4AA9-B03A-F86018F0E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2D686ED-82C0-449B-A935-B441CE154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E66AB18-5764-4331-BF75-0DAE82E6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ED16492-FA23-4518-AF15-6C8B8D5A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7FA57D9-5830-491B-A4CF-81EEC6725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49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98AF76B-7EE4-474B-A326-E87A7C66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0C6F92-5777-4E0F-A087-EABC6C6AB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804EB7-A3A1-40A6-8BBE-A0AE9663B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EC0BD-003C-4C1A-83B2-CE68527D8EE5}" type="datetimeFigureOut">
              <a:rPr lang="it-IT" smtClean="0"/>
              <a:t>12/10/2019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1AEA1D-CE17-45E5-9269-4C83FE571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D4E6E9-2616-48A8-9488-EB4257A32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4E92-B649-4955-819A-C8CC7B2714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5354-6DD2-436B-A08D-AAC1DE7AC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8936"/>
          </a:xfrm>
        </p:spPr>
        <p:txBody>
          <a:bodyPr>
            <a:noAutofit/>
          </a:bodyPr>
          <a:lstStyle/>
          <a:p>
            <a:r>
              <a:rPr lang="it-IT" sz="4200" dirty="0"/>
              <a:t>Che cos’è una cultura?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14D70-D205-4BBF-B79F-37FB9DC2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937"/>
            <a:ext cx="12192000" cy="6269062"/>
          </a:xfrm>
        </p:spPr>
        <p:txBody>
          <a:bodyPr>
            <a:normAutofit lnSpcReduction="10000"/>
          </a:bodyPr>
          <a:lstStyle/>
          <a:p>
            <a:r>
              <a:rPr lang="it-IT" sz="4400" dirty="0">
                <a:solidFill>
                  <a:srgbClr val="FF0000"/>
                </a:solidFill>
              </a:rPr>
              <a:t>Esistono le culture o la cultura?</a:t>
            </a:r>
          </a:p>
          <a:p>
            <a:r>
              <a:rPr lang="it-IT" sz="4400" dirty="0">
                <a:solidFill>
                  <a:srgbClr val="FF0000"/>
                </a:solidFill>
              </a:rPr>
              <a:t>Le culture sono insiemi omogenei? Esistono tensioni all’interno delle culture? Esiste un interno/esterno delle culture?</a:t>
            </a:r>
          </a:p>
          <a:p>
            <a:r>
              <a:rPr lang="it-IT" sz="4400" dirty="0">
                <a:solidFill>
                  <a:srgbClr val="FF0000"/>
                </a:solidFill>
              </a:rPr>
              <a:t>La cultura è tutta formalizzabile linguisticamente?</a:t>
            </a:r>
          </a:p>
          <a:p>
            <a:r>
              <a:rPr lang="it-IT" sz="4400" dirty="0">
                <a:solidFill>
                  <a:srgbClr val="FF0000"/>
                </a:solidFill>
              </a:rPr>
              <a:t>Che rapporto c’è tra mente e cultura?</a:t>
            </a:r>
          </a:p>
          <a:p>
            <a:r>
              <a:rPr lang="it-IT" sz="4400" dirty="0">
                <a:solidFill>
                  <a:srgbClr val="FF0000"/>
                </a:solidFill>
              </a:rPr>
              <a:t>Come si studiano le culture?</a:t>
            </a:r>
          </a:p>
          <a:p>
            <a:r>
              <a:rPr lang="it-IT" sz="4400" dirty="0">
                <a:solidFill>
                  <a:srgbClr val="0070C0"/>
                </a:solidFill>
              </a:rPr>
              <a:t>Esistono «popoli» senza cultura?</a:t>
            </a:r>
          </a:p>
          <a:p>
            <a:r>
              <a:rPr lang="it-IT" sz="4400" dirty="0">
                <a:solidFill>
                  <a:srgbClr val="0070C0"/>
                </a:solidFill>
              </a:rPr>
              <a:t>In cosa consiste l’insuccesso scolastico in relazione ai diversi background?</a:t>
            </a:r>
          </a:p>
          <a:p>
            <a:endParaRPr lang="it-IT" sz="4400" dirty="0">
              <a:solidFill>
                <a:srgbClr val="FF0000"/>
              </a:solidFill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319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5354-6DD2-436B-A08D-AAC1DE7AC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8936"/>
          </a:xfrm>
        </p:spPr>
        <p:txBody>
          <a:bodyPr>
            <a:noAutofit/>
          </a:bodyPr>
          <a:lstStyle/>
          <a:p>
            <a:r>
              <a:rPr lang="it-IT" sz="4200" dirty="0"/>
              <a:t>Chi siamo noi «occidentali»?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14D70-D205-4BBF-B79F-37FB9DC2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937"/>
            <a:ext cx="12192000" cy="6269062"/>
          </a:xfrm>
        </p:spPr>
        <p:txBody>
          <a:bodyPr>
            <a:normAutofit/>
          </a:bodyPr>
          <a:lstStyle/>
          <a:p>
            <a:r>
              <a:rPr lang="it-IT" sz="4000" dirty="0"/>
              <a:t>Ci svegliamo in un letto costruito secondo un modello che ebbe origine nel vicino Oriente. Scostiamo le lenzuola e le coperte che possono essere di cotone, pianta originaria dell’India; o di lino, pianta originaria del vicino Oriente; o di lana di pecora, animale originariamente addomesticato nel vicino Oriente; o di seta, il cui uso fu scoperto in Cina.</a:t>
            </a:r>
            <a:br>
              <a:rPr lang="it-IT" sz="4000" dirty="0"/>
            </a:br>
            <a:br>
              <a:rPr lang="it-IT" sz="4000" dirty="0"/>
            </a:br>
            <a:r>
              <a:rPr lang="it-IT" sz="4000" dirty="0"/>
              <a:t>Andiamo in bagno la cui architettura è un insieme di invenzioni europee e americane recenti, e prendiamo il sapone, inventato dalle antiche popolazioni galliche</a:t>
            </a:r>
          </a:p>
          <a:p>
            <a:r>
              <a:rPr lang="it-IT" sz="4000" dirty="0"/>
              <a:t>(da Ralph </a:t>
            </a:r>
            <a:r>
              <a:rPr lang="it-IT" sz="4000" dirty="0" err="1"/>
              <a:t>Linton</a:t>
            </a:r>
            <a:r>
              <a:rPr lang="it-IT" sz="4000" dirty="0"/>
              <a:t>, 1953)</a:t>
            </a:r>
          </a:p>
        </p:txBody>
      </p:sp>
    </p:spTree>
    <p:extLst>
      <p:ext uri="{BB962C8B-B14F-4D97-AF65-F5344CB8AC3E}">
        <p14:creationId xmlns:p14="http://schemas.microsoft.com/office/powerpoint/2010/main" val="230359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5354-6DD2-436B-A08D-AAC1DE7AC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8936"/>
          </a:xfrm>
        </p:spPr>
        <p:txBody>
          <a:bodyPr>
            <a:noAutofit/>
          </a:bodyPr>
          <a:lstStyle/>
          <a:p>
            <a:r>
              <a:rPr lang="it-IT" sz="4200" dirty="0"/>
              <a:t>Cos’è una «cultura»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14D70-D205-4BBF-B79F-37FB9DC2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937"/>
            <a:ext cx="12192000" cy="6269062"/>
          </a:xfrm>
        </p:spPr>
        <p:txBody>
          <a:bodyPr/>
          <a:lstStyle/>
          <a:p>
            <a:pPr algn="l"/>
            <a:r>
              <a:rPr lang="it-IT" sz="4000" dirty="0"/>
              <a:t>- Un ordine normativo coerente (</a:t>
            </a:r>
            <a:r>
              <a:rPr lang="it-IT" sz="4000" dirty="0" err="1"/>
              <a:t>Malinowski</a:t>
            </a:r>
            <a:r>
              <a:rPr lang="it-IT" sz="4000" dirty="0"/>
              <a:t>)</a:t>
            </a:r>
          </a:p>
          <a:p>
            <a:pPr algn="l"/>
            <a:r>
              <a:rPr lang="it-IT" sz="4000" dirty="0"/>
              <a:t>- La cultura è ciò che gli esseri umani devono conoscere per vivere in un mondo che non ha significati intrinseci, ma soggetto alle leggi della natura (</a:t>
            </a:r>
            <a:r>
              <a:rPr lang="it-IT" sz="4000" dirty="0" err="1"/>
              <a:t>Rappaport</a:t>
            </a:r>
            <a:r>
              <a:rPr lang="it-IT" sz="4000" dirty="0"/>
              <a:t>)</a:t>
            </a:r>
          </a:p>
          <a:p>
            <a:pPr algn="l"/>
            <a:r>
              <a:rPr lang="it-IT" sz="4000" dirty="0"/>
              <a:t>- La cultura è ciò che si deve sapere in modo da agire ragionevolmente e con efficacia in uno specifico ambiente umano (Bloch)</a:t>
            </a:r>
          </a:p>
          <a:p>
            <a:pPr algn="l"/>
            <a:r>
              <a:rPr lang="it-IT" sz="4000" dirty="0"/>
              <a:t>- La sufficiente conoscenza per interagire quotidianamente (</a:t>
            </a:r>
            <a:r>
              <a:rPr lang="it-IT" sz="4000" dirty="0" err="1"/>
              <a:t>Goodenough</a:t>
            </a:r>
            <a:r>
              <a:rPr lang="it-IT" sz="4000" dirty="0"/>
              <a:t>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637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5354-6DD2-436B-A08D-AAC1DE7AC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8936"/>
          </a:xfrm>
        </p:spPr>
        <p:txBody>
          <a:bodyPr>
            <a:noAutofit/>
          </a:bodyPr>
          <a:lstStyle/>
          <a:p>
            <a:r>
              <a:rPr lang="it-IT" sz="4200" dirty="0"/>
              <a:t>Cos’è la «cultura»?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14D70-D205-4BBF-B79F-37FB9DC2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937"/>
            <a:ext cx="12192000" cy="6269062"/>
          </a:xfrm>
        </p:spPr>
        <p:txBody>
          <a:bodyPr>
            <a:normAutofit/>
          </a:bodyPr>
          <a:lstStyle/>
          <a:p>
            <a:r>
              <a:rPr lang="it-IT" sz="3200" dirty="0"/>
              <a:t>Tutti i </a:t>
            </a:r>
            <a:r>
              <a:rPr lang="it-IT" sz="3200" dirty="0" err="1"/>
              <a:t>saperi</a:t>
            </a:r>
            <a:r>
              <a:rPr lang="it-IT" sz="3200" dirty="0"/>
              <a:t> sono radicati nella pratica. Di conseguenza il loro significato deve essere contestualizzato in quelle pratiche. I </a:t>
            </a:r>
            <a:r>
              <a:rPr lang="it-IT" sz="3200" dirty="0" err="1"/>
              <a:t>saperi</a:t>
            </a:r>
            <a:r>
              <a:rPr lang="it-IT" sz="3200" dirty="0"/>
              <a:t> non sono costrutti astratti e decontestualizzati</a:t>
            </a:r>
          </a:p>
          <a:p>
            <a:r>
              <a:rPr lang="it-IT" sz="3200" dirty="0"/>
              <a:t>Tutte le prospettive sono parziali. Non c’è uno sguardo onnisciente</a:t>
            </a:r>
          </a:p>
          <a:p>
            <a:r>
              <a:rPr lang="it-IT" sz="3200" dirty="0"/>
              <a:t>Tutti i significati sono criticabili. Quello che diamo per scontato è un oggetto di analisi</a:t>
            </a:r>
          </a:p>
          <a:p>
            <a:r>
              <a:rPr lang="it-IT" sz="3200" dirty="0"/>
              <a:t>Un insieme di pratiche</a:t>
            </a:r>
          </a:p>
          <a:p>
            <a:r>
              <a:rPr lang="it-IT" sz="3200" dirty="0"/>
              <a:t>Ciascuna orientata alla coltivazione della normatività</a:t>
            </a:r>
          </a:p>
          <a:p>
            <a:r>
              <a:rPr lang="it-IT" sz="3200" dirty="0"/>
              <a:t>(le pratiche possono essere in tensione al loro interno</a:t>
            </a:r>
          </a:p>
          <a:p>
            <a:r>
              <a:rPr lang="it-IT" sz="3200" dirty="0"/>
              <a:t>Dissonanti nelle loro idee di normatività)</a:t>
            </a:r>
          </a:p>
          <a:p>
            <a:r>
              <a:rPr lang="it-IT" sz="3200" dirty="0"/>
              <a:t>Di discorsi tra pratiche (spazio politico?): analizzare i presupposti?</a:t>
            </a:r>
          </a:p>
          <a:p>
            <a:endParaRPr lang="it-IT" sz="3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7622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5354-6DD2-436B-A08D-AAC1DE7AC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8936"/>
          </a:xfrm>
        </p:spPr>
        <p:txBody>
          <a:bodyPr>
            <a:noAutofit/>
          </a:bodyPr>
          <a:lstStyle/>
          <a:p>
            <a:r>
              <a:rPr lang="it-IT" sz="4200" dirty="0"/>
              <a:t>Cos’è la «cultura»?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14D70-D205-4BBF-B79F-37FB9DC2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937"/>
            <a:ext cx="12192000" cy="6269062"/>
          </a:xfrm>
        </p:spPr>
        <p:txBody>
          <a:bodyPr/>
          <a:lstStyle/>
          <a:p>
            <a:pPr algn="just"/>
            <a:r>
              <a:rPr lang="it-IT" sz="3600" dirty="0"/>
              <a:t>- Le culture non si impongono alle persone – sono associazioni di idee (</a:t>
            </a:r>
            <a:r>
              <a:rPr lang="it-IT" sz="3600" dirty="0">
                <a:solidFill>
                  <a:srgbClr val="002060"/>
                </a:solidFill>
              </a:rPr>
              <a:t>chi è ‘italiano’?)</a:t>
            </a:r>
          </a:p>
          <a:p>
            <a:pPr algn="just"/>
            <a:r>
              <a:rPr lang="it-IT" sz="3600" dirty="0"/>
              <a:t>- Variazioni intergenerazionali – variazioni tra individui che hanno le stesse esperienze (</a:t>
            </a:r>
            <a:r>
              <a:rPr lang="it-IT" sz="3600" dirty="0">
                <a:solidFill>
                  <a:srgbClr val="FF0000"/>
                </a:solidFill>
              </a:rPr>
              <a:t>musica</a:t>
            </a:r>
            <a:r>
              <a:rPr lang="it-IT" sz="3600" dirty="0"/>
              <a:t>)</a:t>
            </a:r>
          </a:p>
          <a:p>
            <a:pPr algn="just"/>
            <a:r>
              <a:rPr lang="it-IT" sz="3600" dirty="0"/>
              <a:t>L’interazione con il mondo è mediata da </a:t>
            </a:r>
            <a:r>
              <a:rPr lang="it-IT" sz="3600" dirty="0">
                <a:solidFill>
                  <a:srgbClr val="002060"/>
                </a:solidFill>
              </a:rPr>
              <a:t>schemi</a:t>
            </a:r>
            <a:r>
              <a:rPr lang="it-IT" sz="3600" dirty="0"/>
              <a:t> appresi (patterns di prevedibilità)</a:t>
            </a:r>
          </a:p>
          <a:p>
            <a:pPr algn="just"/>
            <a:r>
              <a:rPr lang="it-IT" sz="3600" dirty="0"/>
              <a:t>Si apprendono nelle </a:t>
            </a:r>
            <a:r>
              <a:rPr lang="it-IT" sz="3600" dirty="0">
                <a:solidFill>
                  <a:srgbClr val="002060"/>
                </a:solidFill>
              </a:rPr>
              <a:t>pratiche sociali</a:t>
            </a:r>
          </a:p>
          <a:p>
            <a:pPr algn="just"/>
            <a:r>
              <a:rPr lang="it-IT" sz="3600" dirty="0"/>
              <a:t>Per ogni nuova situazione si attivano molteplici schemi (</a:t>
            </a:r>
            <a:r>
              <a:rPr lang="it-IT" sz="3600" dirty="0">
                <a:solidFill>
                  <a:srgbClr val="002060"/>
                </a:solidFill>
              </a:rPr>
              <a:t>improvvisazione regolata</a:t>
            </a:r>
            <a:r>
              <a:rPr lang="it-IT" sz="3600" dirty="0"/>
              <a:t>)</a:t>
            </a:r>
          </a:p>
          <a:p>
            <a:pPr algn="just"/>
            <a:r>
              <a:rPr lang="it-IT" sz="3600" dirty="0"/>
              <a:t>Schemi </a:t>
            </a:r>
            <a:r>
              <a:rPr lang="it-IT" sz="3600" dirty="0">
                <a:solidFill>
                  <a:srgbClr val="002060"/>
                </a:solidFill>
              </a:rPr>
              <a:t>cognitivi associati ad emozioni e alle motivazioni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6205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6C5354-6DD2-436B-A08D-AAC1DE7AC8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88936"/>
          </a:xfrm>
        </p:spPr>
        <p:txBody>
          <a:bodyPr>
            <a:noAutofit/>
          </a:bodyPr>
          <a:lstStyle/>
          <a:p>
            <a:r>
              <a:rPr lang="it-IT" sz="4200" dirty="0"/>
              <a:t>La riproduzione e il cambiamento culturale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6B14D70-D205-4BBF-B79F-37FB9DC229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88936"/>
            <a:ext cx="12192000" cy="6573863"/>
          </a:xfrm>
        </p:spPr>
        <p:txBody>
          <a:bodyPr>
            <a:noAutofit/>
          </a:bodyPr>
          <a:lstStyle/>
          <a:p>
            <a:r>
              <a:rPr lang="it-IT" sz="3200" dirty="0"/>
              <a:t>Alcune associazioni di idee avvengono in pratiche diffuse e stabili</a:t>
            </a:r>
          </a:p>
          <a:p>
            <a:r>
              <a:rPr lang="it-IT" sz="3200" dirty="0"/>
              <a:t>Riprodotte intergenerazionalmente (i giochi, le relazioni)</a:t>
            </a:r>
          </a:p>
          <a:p>
            <a:r>
              <a:rPr lang="it-IT" sz="3200" dirty="0"/>
              <a:t>Possono essere tematiche (alcuni schemi tendono a essere attivati in congiunzione all’interno di determinate pratiche)</a:t>
            </a:r>
          </a:p>
          <a:p>
            <a:r>
              <a:rPr lang="it-IT" sz="3200" dirty="0"/>
              <a:t>Ciò struttura specifiche reti di schemi</a:t>
            </a:r>
          </a:p>
          <a:p>
            <a:r>
              <a:rPr lang="it-IT" sz="3200" b="1" dirty="0"/>
              <a:t>MA</a:t>
            </a:r>
            <a:r>
              <a:rPr lang="it-IT" sz="3200" dirty="0"/>
              <a:t>:</a:t>
            </a:r>
          </a:p>
          <a:p>
            <a:r>
              <a:rPr lang="it-IT" sz="3200" dirty="0"/>
              <a:t>Le persone partecipano a una varietà di pratiche non del tutto coincidenti</a:t>
            </a:r>
          </a:p>
          <a:p>
            <a:r>
              <a:rPr lang="it-IT" sz="3200" dirty="0"/>
              <a:t>Imparano quindi schemi diversi e diversi collegamenti tra schemi</a:t>
            </a:r>
          </a:p>
          <a:p>
            <a:r>
              <a:rPr lang="it-IT" sz="3200" dirty="0"/>
              <a:t>Si aprono nuove possibilità emotive, cognitive di motivazione</a:t>
            </a:r>
          </a:p>
        </p:txBody>
      </p:sp>
    </p:spTree>
    <p:extLst>
      <p:ext uri="{BB962C8B-B14F-4D97-AF65-F5344CB8AC3E}">
        <p14:creationId xmlns:p14="http://schemas.microsoft.com/office/powerpoint/2010/main" val="4774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4D6E4B-D4ED-4370-9F8F-927305EB1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899886"/>
          </a:xfrm>
        </p:spPr>
        <p:txBody>
          <a:bodyPr>
            <a:normAutofit fontScale="90000"/>
          </a:bodyPr>
          <a:lstStyle/>
          <a:p>
            <a:r>
              <a:rPr lang="it-IT" dirty="0"/>
              <a:t>Discontinuità culturale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B3B99DB-E78C-4B84-9FCC-125A849B3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15999"/>
            <a:ext cx="12192000" cy="5841999"/>
          </a:xfrm>
        </p:spPr>
        <p:txBody>
          <a:bodyPr>
            <a:normAutofit/>
          </a:bodyPr>
          <a:lstStyle/>
          <a:p>
            <a:r>
              <a:rPr lang="it-IT" sz="3200" dirty="0"/>
              <a:t>Quello che è stabile è frutto di un percorso storico culturale. Le famiglie, i giochi, le scuole e il sistema sanitario hanno stabilito una osmosi. Questi sistemi richiedono modelli culturali coerenti e appresi (dalla scolarizzazione/ lingua scritta)</a:t>
            </a:r>
          </a:p>
          <a:p>
            <a:r>
              <a:rPr lang="it-IT" sz="3200" dirty="0"/>
              <a:t>Gli immigrati possono vivere in sistemi divergenti quindi non riuscire ad applicare un modello culturale da un contesto all’altro. </a:t>
            </a:r>
          </a:p>
          <a:p>
            <a:r>
              <a:rPr lang="it-IT" sz="3200" dirty="0"/>
              <a:t>Ad esempio i modelli culturali della narrazione orale (</a:t>
            </a:r>
            <a:r>
              <a:rPr lang="it-IT" sz="3200" dirty="0" err="1"/>
              <a:t>oral</a:t>
            </a:r>
            <a:r>
              <a:rPr lang="it-IT" sz="3200" dirty="0"/>
              <a:t> </a:t>
            </a:r>
            <a:r>
              <a:rPr lang="it-IT" sz="3200" dirty="0" err="1"/>
              <a:t>poetry</a:t>
            </a:r>
            <a:r>
              <a:rPr lang="it-IT" sz="3200" dirty="0"/>
              <a:t>) e quelli del testo scritto appreso nelle società scolarizzate</a:t>
            </a:r>
          </a:p>
          <a:p>
            <a:r>
              <a:rPr lang="it-IT" sz="3200" dirty="0"/>
              <a:t> </a:t>
            </a:r>
            <a:r>
              <a:rPr lang="it-IT" sz="3200" dirty="0">
                <a:solidFill>
                  <a:srgbClr val="FF0000"/>
                </a:solidFill>
              </a:rPr>
              <a:t>C’è una differenza tra il «non esprimere» una competenza e il «non saperla esprimere»</a:t>
            </a:r>
          </a:p>
        </p:txBody>
      </p:sp>
    </p:spTree>
    <p:extLst>
      <p:ext uri="{BB962C8B-B14F-4D97-AF65-F5344CB8AC3E}">
        <p14:creationId xmlns:p14="http://schemas.microsoft.com/office/powerpoint/2010/main" val="2785281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586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Che cos’è una cultura?</vt:lpstr>
      <vt:lpstr>Chi siamo noi «occidentali»?</vt:lpstr>
      <vt:lpstr>Cos’è una «cultura»</vt:lpstr>
      <vt:lpstr>Cos’è la «cultura»?</vt:lpstr>
      <vt:lpstr>Cos’è la «cultura»?</vt:lpstr>
      <vt:lpstr>La riproduzione e il cambiamento culturale</vt:lpstr>
      <vt:lpstr>Discontinuità culturale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 cos’è una cultura?</dc:title>
  <dc:creator>Paolo Sorzio</dc:creator>
  <cp:lastModifiedBy>Paolo Sorzio</cp:lastModifiedBy>
  <cp:revision>1</cp:revision>
  <dcterms:created xsi:type="dcterms:W3CDTF">2019-10-12T09:10:27Z</dcterms:created>
  <dcterms:modified xsi:type="dcterms:W3CDTF">2019-10-12T09:15:27Z</dcterms:modified>
</cp:coreProperties>
</file>