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314" r:id="rId3"/>
    <p:sldId id="368" r:id="rId4"/>
    <p:sldId id="369" r:id="rId5"/>
    <p:sldId id="374"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734" y="60"/>
      </p:cViewPr>
      <p:guideLst/>
    </p:cSldViewPr>
  </p:slideViewPr>
  <p:notesTextViewPr>
    <p:cViewPr>
      <p:scale>
        <a:sx n="1" d="1"/>
        <a:sy n="1" d="1"/>
      </p:scale>
      <p:origin x="0" y="0"/>
    </p:cViewPr>
  </p:notesTextViewPr>
  <p:sorterViewPr>
    <p:cViewPr>
      <p:scale>
        <a:sx n="100" d="100"/>
        <a:sy n="100" d="100"/>
      </p:scale>
      <p:origin x="0" y="-3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61FF23-672D-4C55-974D-6735ABF3E991}" type="datetimeFigureOut">
              <a:rPr lang="it-IT" smtClean="0"/>
              <a:t>12/10/2019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6C544B-E353-45D8-A57A-C64D5AD3F555}" type="slidenum">
              <a:rPr lang="it-IT" smtClean="0"/>
              <a:t>‹N›</a:t>
            </a:fld>
            <a:endParaRPr lang="it-IT"/>
          </a:p>
        </p:txBody>
      </p:sp>
    </p:spTree>
    <p:extLst>
      <p:ext uri="{BB962C8B-B14F-4D97-AF65-F5344CB8AC3E}">
        <p14:creationId xmlns:p14="http://schemas.microsoft.com/office/powerpoint/2010/main" val="4032786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0B33C6-E117-414D-8792-EBB11A5A0A5A}" type="slidenum">
              <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alt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4235119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B79916-80C4-428C-ADA1-889B115921A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5A647D2-CF33-4A52-B137-6572D6A81F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37EC552-E138-4E9B-A18D-F9DB4D84E22B}"/>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5" name="Segnaposto piè di pagina 4">
            <a:extLst>
              <a:ext uri="{FF2B5EF4-FFF2-40B4-BE49-F238E27FC236}">
                <a16:creationId xmlns:a16="http://schemas.microsoft.com/office/drawing/2014/main" id="{82D1467B-2A65-4BF4-A319-30B51C3C4E6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0ADC693-1FA0-4B1B-81EE-66C75468CCC1}"/>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343699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63B40-3647-4087-9D0E-C54478D7473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75EF90A-0E3D-4E33-B2CC-3FF13D5414A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5332BEB-11B1-485A-A95C-2B142BF162A9}"/>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5" name="Segnaposto piè di pagina 4">
            <a:extLst>
              <a:ext uri="{FF2B5EF4-FFF2-40B4-BE49-F238E27FC236}">
                <a16:creationId xmlns:a16="http://schemas.microsoft.com/office/drawing/2014/main" id="{A01F48A5-7F1C-41C8-B7C1-2F2B22E0C61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B777864-4018-453B-868C-B1FC0348FF18}"/>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2209646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8144073-8ACE-4348-A885-6739D1C281A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302CC20-B629-4783-8FFD-78161023A25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BB39043-CAF6-48B2-AFEB-7E7CB36B21E8}"/>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5" name="Segnaposto piè di pagina 4">
            <a:extLst>
              <a:ext uri="{FF2B5EF4-FFF2-40B4-BE49-F238E27FC236}">
                <a16:creationId xmlns:a16="http://schemas.microsoft.com/office/drawing/2014/main" id="{1874AE2A-D897-4CEC-ABFC-F276BE13338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95B9F76-6BF3-4D83-8BDA-A77D1AAA7949}"/>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167267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E5F4F1-7596-4091-8BEF-85E2F36A51C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C59B177-CF6C-492A-8291-DEC65B1D458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2372D2B-2D42-4B38-86F6-582D426EA40D}"/>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5" name="Segnaposto piè di pagina 4">
            <a:extLst>
              <a:ext uri="{FF2B5EF4-FFF2-40B4-BE49-F238E27FC236}">
                <a16:creationId xmlns:a16="http://schemas.microsoft.com/office/drawing/2014/main" id="{CE2466D7-8B49-465F-927E-B5984AB036D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660003D-E796-4355-B36D-886F442D8C51}"/>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317701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5957FB-B748-403F-98AB-BA3DE52F06D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D1CBB79-2052-4E61-9CF2-B84778B0C0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506C4AD-0780-46C3-9F9B-02E248B88862}"/>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5" name="Segnaposto piè di pagina 4">
            <a:extLst>
              <a:ext uri="{FF2B5EF4-FFF2-40B4-BE49-F238E27FC236}">
                <a16:creationId xmlns:a16="http://schemas.microsoft.com/office/drawing/2014/main" id="{C8804149-C9E0-4FA8-9D4B-9C40C59A64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D2C7BE1-2568-40B2-B313-0EE0416949E7}"/>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171278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51A0BE-37AF-46E1-BFDA-7E20E2871E6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D571BC8-F8B5-4E42-9C98-D065AB5E3CD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D09B90E-0494-47D3-9752-ECCC788C0F4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7A7988F-F512-46F1-9A18-91E87E1BD521}"/>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6" name="Segnaposto piè di pagina 5">
            <a:extLst>
              <a:ext uri="{FF2B5EF4-FFF2-40B4-BE49-F238E27FC236}">
                <a16:creationId xmlns:a16="http://schemas.microsoft.com/office/drawing/2014/main" id="{956767A2-C85D-430C-9B11-ED075D28EC7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A67E578-69D1-4B4E-A060-E9088D5349CD}"/>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4408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E029A8-AA25-4E25-B3E1-20F73599671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BDE7646-9022-40C0-9CA4-B67C9117E1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609AB1A-7E79-456D-9CBA-485CED6C002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F192280-D3C5-477D-BDDF-40A1AE616B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0CF13A2-3E88-4E90-AD09-21B15DD3EDB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2CADE1B-F737-4116-BA6D-75C7D2BE7076}"/>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8" name="Segnaposto piè di pagina 7">
            <a:extLst>
              <a:ext uri="{FF2B5EF4-FFF2-40B4-BE49-F238E27FC236}">
                <a16:creationId xmlns:a16="http://schemas.microsoft.com/office/drawing/2014/main" id="{6BAB63C5-C80B-42AD-ABB7-C1AD34DF11B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9C9B01A-8CBA-41A9-8A02-B606B5245F89}"/>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364026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5D0139-DE07-4FD1-809A-9D3EC61ADD5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DD6149B-33A0-4D2E-9A17-B02FF9D9A8F1}"/>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4" name="Segnaposto piè di pagina 3">
            <a:extLst>
              <a:ext uri="{FF2B5EF4-FFF2-40B4-BE49-F238E27FC236}">
                <a16:creationId xmlns:a16="http://schemas.microsoft.com/office/drawing/2014/main" id="{01A217E8-6372-41B1-B25B-5022D1F8156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E4160E8-3E01-40E3-BE28-E3A642B31FDF}"/>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1157905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725C44A-0394-49FC-8E7A-58F05E8D911F}"/>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3" name="Segnaposto piè di pagina 2">
            <a:extLst>
              <a:ext uri="{FF2B5EF4-FFF2-40B4-BE49-F238E27FC236}">
                <a16:creationId xmlns:a16="http://schemas.microsoft.com/office/drawing/2014/main" id="{18820301-9599-4FD4-82B4-B00E9EAFBFA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2E35A95-80FE-4C4C-88E9-6B3B61844368}"/>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409926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112638-8D06-45E0-8E8B-92F50491DFB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081DCC9-ADB7-4704-8651-DCF1578F2B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98C3E3F-88F8-44C0-B977-CD6476212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15CD084-34D2-460B-8BCA-832BBE795E25}"/>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6" name="Segnaposto piè di pagina 5">
            <a:extLst>
              <a:ext uri="{FF2B5EF4-FFF2-40B4-BE49-F238E27FC236}">
                <a16:creationId xmlns:a16="http://schemas.microsoft.com/office/drawing/2014/main" id="{82B8A295-93C8-4DC7-B505-816F9BEFE24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0B2D087-4178-404A-8939-3597940F1C41}"/>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169036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4258F4-A457-4834-9E7D-712DE79BF33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E9096F5-B197-40B8-9659-37AAAE5C0F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94D08C9-3B05-44D1-A4E0-DCC4C79D82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53FB4A7-ED15-4F38-9994-8C822CDE9C30}"/>
              </a:ext>
            </a:extLst>
          </p:cNvPr>
          <p:cNvSpPr>
            <a:spLocks noGrp="1"/>
          </p:cNvSpPr>
          <p:nvPr>
            <p:ph type="dt" sz="half" idx="10"/>
          </p:nvPr>
        </p:nvSpPr>
        <p:spPr/>
        <p:txBody>
          <a:bodyPr/>
          <a:lstStyle/>
          <a:p>
            <a:fld id="{9136421B-66BD-4E74-BA70-105462085AD6}" type="datetimeFigureOut">
              <a:rPr lang="it-IT" smtClean="0"/>
              <a:t>12/10/2019</a:t>
            </a:fld>
            <a:endParaRPr lang="it-IT"/>
          </a:p>
        </p:txBody>
      </p:sp>
      <p:sp>
        <p:nvSpPr>
          <p:cNvPr id="6" name="Segnaposto piè di pagina 5">
            <a:extLst>
              <a:ext uri="{FF2B5EF4-FFF2-40B4-BE49-F238E27FC236}">
                <a16:creationId xmlns:a16="http://schemas.microsoft.com/office/drawing/2014/main" id="{77AC6981-4790-42C5-928D-9FF286DC77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8EC7C0D-04C1-4A3C-9BCD-CE0307BF1657}"/>
              </a:ext>
            </a:extLst>
          </p:cNvPr>
          <p:cNvSpPr>
            <a:spLocks noGrp="1"/>
          </p:cNvSpPr>
          <p:nvPr>
            <p:ph type="sldNum" sz="quarter" idx="12"/>
          </p:nvPr>
        </p:nvSpPr>
        <p:spPr/>
        <p:txBody>
          <a:bodyPr/>
          <a:lstStyle/>
          <a:p>
            <a:fld id="{DFB9B8BB-74B3-4D6C-AB9E-3A5E4A33D0B1}" type="slidenum">
              <a:rPr lang="it-IT" smtClean="0"/>
              <a:t>‹N›</a:t>
            </a:fld>
            <a:endParaRPr lang="it-IT"/>
          </a:p>
        </p:txBody>
      </p:sp>
    </p:spTree>
    <p:extLst>
      <p:ext uri="{BB962C8B-B14F-4D97-AF65-F5344CB8AC3E}">
        <p14:creationId xmlns:p14="http://schemas.microsoft.com/office/powerpoint/2010/main" val="170230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F167EEA-29C5-444A-9429-876050EE9A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5A86C2A-CD2F-4D51-ADD0-2D80845B54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809F3C8-8DFA-4428-9552-A7DF657A0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6421B-66BD-4E74-BA70-105462085AD6}" type="datetimeFigureOut">
              <a:rPr lang="it-IT" smtClean="0"/>
              <a:t>12/10/2019</a:t>
            </a:fld>
            <a:endParaRPr lang="it-IT"/>
          </a:p>
        </p:txBody>
      </p:sp>
      <p:sp>
        <p:nvSpPr>
          <p:cNvPr id="5" name="Segnaposto piè di pagina 4">
            <a:extLst>
              <a:ext uri="{FF2B5EF4-FFF2-40B4-BE49-F238E27FC236}">
                <a16:creationId xmlns:a16="http://schemas.microsoft.com/office/drawing/2014/main" id="{9B087347-291D-4CEB-AB7E-95CBB35F6D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0264496-222F-4A74-85E5-C622B47BCA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9B8BB-74B3-4D6C-AB9E-3A5E4A33D0B1}" type="slidenum">
              <a:rPr lang="it-IT" smtClean="0"/>
              <a:t>‹N›</a:t>
            </a:fld>
            <a:endParaRPr lang="it-IT"/>
          </a:p>
        </p:txBody>
      </p:sp>
    </p:spTree>
    <p:extLst>
      <p:ext uri="{BB962C8B-B14F-4D97-AF65-F5344CB8AC3E}">
        <p14:creationId xmlns:p14="http://schemas.microsoft.com/office/powerpoint/2010/main" val="3044323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89A353-FB94-4B41-A49A-BAE54F29F7B6}"/>
              </a:ext>
            </a:extLst>
          </p:cNvPr>
          <p:cNvSpPr>
            <a:spLocks noGrp="1"/>
          </p:cNvSpPr>
          <p:nvPr>
            <p:ph type="ctrTitle"/>
          </p:nvPr>
        </p:nvSpPr>
        <p:spPr>
          <a:xfrm>
            <a:off x="0" y="1"/>
            <a:ext cx="12192000" cy="781050"/>
          </a:xfrm>
        </p:spPr>
        <p:txBody>
          <a:bodyPr>
            <a:normAutofit fontScale="90000"/>
          </a:bodyPr>
          <a:lstStyle/>
          <a:p>
            <a:r>
              <a:rPr lang="it-IT" dirty="0"/>
              <a:t>Cos’è il gioco</a:t>
            </a:r>
          </a:p>
        </p:txBody>
      </p:sp>
      <p:sp>
        <p:nvSpPr>
          <p:cNvPr id="3" name="Sottotitolo 2">
            <a:extLst>
              <a:ext uri="{FF2B5EF4-FFF2-40B4-BE49-F238E27FC236}">
                <a16:creationId xmlns:a16="http://schemas.microsoft.com/office/drawing/2014/main" id="{FB6CD790-B7AB-49BC-9FDD-92715A8B9D1C}"/>
              </a:ext>
            </a:extLst>
          </p:cNvPr>
          <p:cNvSpPr>
            <a:spLocks noGrp="1"/>
          </p:cNvSpPr>
          <p:nvPr>
            <p:ph type="subTitle" idx="1"/>
          </p:nvPr>
        </p:nvSpPr>
        <p:spPr>
          <a:xfrm>
            <a:off x="0" y="781051"/>
            <a:ext cx="12192000" cy="6076949"/>
          </a:xfrm>
        </p:spPr>
        <p:txBody>
          <a:bodyPr/>
          <a:lstStyle/>
          <a:p>
            <a:pPr>
              <a:lnSpc>
                <a:spcPct val="150000"/>
              </a:lnSpc>
            </a:pPr>
            <a:r>
              <a:rPr lang="it-IT" sz="4800" i="1" dirty="0"/>
              <a:t>Cos’è il gioco?</a:t>
            </a:r>
          </a:p>
          <a:p>
            <a:pPr>
              <a:lnSpc>
                <a:spcPct val="150000"/>
              </a:lnSpc>
            </a:pPr>
            <a:r>
              <a:rPr lang="it-IT" sz="4800" i="1" dirty="0"/>
              <a:t>Perché i bambini giocano?</a:t>
            </a:r>
          </a:p>
          <a:p>
            <a:pPr>
              <a:lnSpc>
                <a:spcPct val="150000"/>
              </a:lnSpc>
            </a:pPr>
            <a:r>
              <a:rPr lang="it-IT" sz="4800" i="1" dirty="0"/>
              <a:t>Si apprende a giocare?</a:t>
            </a:r>
          </a:p>
          <a:p>
            <a:pPr>
              <a:lnSpc>
                <a:spcPct val="150000"/>
              </a:lnSpc>
            </a:pPr>
            <a:r>
              <a:rPr lang="it-IT" sz="4800" i="1" dirty="0"/>
              <a:t>Che rapporto c’è tra «gioco» e «educazione»?</a:t>
            </a:r>
          </a:p>
          <a:p>
            <a:endParaRPr lang="it-IT" dirty="0"/>
          </a:p>
        </p:txBody>
      </p:sp>
    </p:spTree>
    <p:extLst>
      <p:ext uri="{BB962C8B-B14F-4D97-AF65-F5344CB8AC3E}">
        <p14:creationId xmlns:p14="http://schemas.microsoft.com/office/powerpoint/2010/main" val="83205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09800" y="0"/>
            <a:ext cx="7772400" cy="838200"/>
          </a:xfrm>
        </p:spPr>
        <p:txBody>
          <a:bodyPr>
            <a:normAutofit fontScale="90000"/>
          </a:bodyPr>
          <a:lstStyle/>
          <a:p>
            <a:r>
              <a:rPr lang="it-IT" altLang="it-IT" b="1" dirty="0">
                <a:solidFill>
                  <a:srgbClr val="660066"/>
                </a:solidFill>
              </a:rPr>
              <a:t>cultura educativa</a:t>
            </a:r>
          </a:p>
        </p:txBody>
      </p:sp>
      <p:sp>
        <p:nvSpPr>
          <p:cNvPr id="4099" name="Rectangle 3"/>
          <p:cNvSpPr>
            <a:spLocks noGrp="1" noChangeArrowheads="1"/>
          </p:cNvSpPr>
          <p:nvPr>
            <p:ph type="subTitle" idx="1"/>
          </p:nvPr>
        </p:nvSpPr>
        <p:spPr>
          <a:xfrm>
            <a:off x="0" y="838200"/>
            <a:ext cx="12192000" cy="6019800"/>
          </a:xfrm>
        </p:spPr>
        <p:txBody>
          <a:bodyPr>
            <a:normAutofit fontScale="92500" lnSpcReduction="10000"/>
          </a:bodyPr>
          <a:lstStyle/>
          <a:p>
            <a:pPr algn="just">
              <a:lnSpc>
                <a:spcPct val="170000"/>
              </a:lnSpc>
            </a:pPr>
            <a:r>
              <a:rPr lang="it-IT" sz="3600" dirty="0"/>
              <a:t>- fin dalla nascita i bambini e le bambine sviluppano le competenze che saranno parte essenziale del corso di vita;</a:t>
            </a:r>
          </a:p>
          <a:p>
            <a:pPr algn="just">
              <a:lnSpc>
                <a:spcPct val="170000"/>
              </a:lnSpc>
            </a:pPr>
            <a:r>
              <a:rPr lang="it-IT" sz="3600" dirty="0"/>
              <a:t>- l'educazione valorizza le potenzialità tramite l’uso di molteplici sistemi simbolici per esprimersi, per rappresentare la realtà circostante e per comunicare con gli altri</a:t>
            </a:r>
          </a:p>
          <a:p>
            <a:pPr algn="just">
              <a:lnSpc>
                <a:spcPct val="170000"/>
              </a:lnSpc>
            </a:pPr>
            <a:r>
              <a:rPr lang="it-IT" sz="3600" dirty="0"/>
              <a:t>- il rispetto per ciascuno, indipendentemente dal genere, dall'etnia e dalla religione.</a:t>
            </a:r>
          </a:p>
          <a:p>
            <a:pPr marL="457200" indent="-457200" algn="just">
              <a:lnSpc>
                <a:spcPct val="150000"/>
              </a:lnSpc>
              <a:buFontTx/>
              <a:buChar char="-"/>
            </a:pPr>
            <a:endParaRPr lang="it-IT" altLang="it-IT" dirty="0">
              <a:solidFill>
                <a:schemeClr val="tx1"/>
              </a:solidFill>
            </a:endParaRPr>
          </a:p>
        </p:txBody>
      </p:sp>
    </p:spTree>
    <p:extLst>
      <p:ext uri="{BB962C8B-B14F-4D97-AF65-F5344CB8AC3E}">
        <p14:creationId xmlns:p14="http://schemas.microsoft.com/office/powerpoint/2010/main" val="2024394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89A353-FB94-4B41-A49A-BAE54F29F7B6}"/>
              </a:ext>
            </a:extLst>
          </p:cNvPr>
          <p:cNvSpPr>
            <a:spLocks noGrp="1"/>
          </p:cNvSpPr>
          <p:nvPr>
            <p:ph type="ctrTitle"/>
          </p:nvPr>
        </p:nvSpPr>
        <p:spPr>
          <a:xfrm>
            <a:off x="0" y="1"/>
            <a:ext cx="12192000" cy="781050"/>
          </a:xfrm>
        </p:spPr>
        <p:txBody>
          <a:bodyPr>
            <a:normAutofit fontScale="90000"/>
          </a:bodyPr>
          <a:lstStyle/>
          <a:p>
            <a:r>
              <a:rPr lang="it-IT" dirty="0"/>
              <a:t>Cos’è il gioco</a:t>
            </a:r>
          </a:p>
        </p:txBody>
      </p:sp>
      <p:sp>
        <p:nvSpPr>
          <p:cNvPr id="3" name="Sottotitolo 2">
            <a:extLst>
              <a:ext uri="{FF2B5EF4-FFF2-40B4-BE49-F238E27FC236}">
                <a16:creationId xmlns:a16="http://schemas.microsoft.com/office/drawing/2014/main" id="{FB6CD790-B7AB-49BC-9FDD-92715A8B9D1C}"/>
              </a:ext>
            </a:extLst>
          </p:cNvPr>
          <p:cNvSpPr>
            <a:spLocks noGrp="1"/>
          </p:cNvSpPr>
          <p:nvPr>
            <p:ph type="subTitle" idx="1"/>
          </p:nvPr>
        </p:nvSpPr>
        <p:spPr>
          <a:xfrm>
            <a:off x="0" y="781051"/>
            <a:ext cx="12192000" cy="6076949"/>
          </a:xfrm>
        </p:spPr>
        <p:txBody>
          <a:bodyPr>
            <a:normAutofit/>
          </a:bodyPr>
          <a:lstStyle/>
          <a:p>
            <a:r>
              <a:rPr lang="it-IT" sz="3200" dirty="0"/>
              <a:t>Le caratteristiche del gioco</a:t>
            </a:r>
          </a:p>
          <a:p>
            <a:r>
              <a:rPr lang="it-IT" sz="3200" dirty="0"/>
              <a:t>Motivazione intrinseca, priorità dei mezzi sul fine, la dominanza dell’individuo sulla realtà, la non letterarietà, la libertà dei vincoli, il coinvolgimento attivo. Significa ritagliare uno spazio mentale e culturale di sperimentazione.</a:t>
            </a:r>
          </a:p>
          <a:p>
            <a:r>
              <a:rPr lang="it-IT" sz="3200" dirty="0"/>
              <a:t>Non si può obbligare uno a giocare</a:t>
            </a:r>
          </a:p>
          <a:p>
            <a:r>
              <a:rPr lang="it-IT" sz="3200" dirty="0"/>
              <a:t>Il gioco coinvolge diversi piani mentali: la percezione e manipolazione della realtà, la fantasia e la consapevolezza. Passaggio costante tra i tre piani</a:t>
            </a:r>
          </a:p>
        </p:txBody>
      </p:sp>
    </p:spTree>
    <p:extLst>
      <p:ext uri="{BB962C8B-B14F-4D97-AF65-F5344CB8AC3E}">
        <p14:creationId xmlns:p14="http://schemas.microsoft.com/office/powerpoint/2010/main" val="1882647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89A353-FB94-4B41-A49A-BAE54F29F7B6}"/>
              </a:ext>
            </a:extLst>
          </p:cNvPr>
          <p:cNvSpPr>
            <a:spLocks noGrp="1"/>
          </p:cNvSpPr>
          <p:nvPr>
            <p:ph type="ctrTitle"/>
          </p:nvPr>
        </p:nvSpPr>
        <p:spPr>
          <a:xfrm>
            <a:off x="0" y="1"/>
            <a:ext cx="12192000" cy="781050"/>
          </a:xfrm>
        </p:spPr>
        <p:txBody>
          <a:bodyPr>
            <a:normAutofit fontScale="90000"/>
          </a:bodyPr>
          <a:lstStyle/>
          <a:p>
            <a:r>
              <a:rPr lang="it-IT" dirty="0"/>
              <a:t>Aspetti ecologici del gioco</a:t>
            </a:r>
          </a:p>
        </p:txBody>
      </p:sp>
      <p:sp>
        <p:nvSpPr>
          <p:cNvPr id="3" name="Sottotitolo 2">
            <a:extLst>
              <a:ext uri="{FF2B5EF4-FFF2-40B4-BE49-F238E27FC236}">
                <a16:creationId xmlns:a16="http://schemas.microsoft.com/office/drawing/2014/main" id="{FB6CD790-B7AB-49BC-9FDD-92715A8B9D1C}"/>
              </a:ext>
            </a:extLst>
          </p:cNvPr>
          <p:cNvSpPr>
            <a:spLocks noGrp="1"/>
          </p:cNvSpPr>
          <p:nvPr>
            <p:ph type="subTitle" idx="1"/>
          </p:nvPr>
        </p:nvSpPr>
        <p:spPr>
          <a:xfrm>
            <a:off x="0" y="781051"/>
            <a:ext cx="12192000" cy="6076949"/>
          </a:xfrm>
        </p:spPr>
        <p:txBody>
          <a:bodyPr>
            <a:normAutofit/>
          </a:bodyPr>
          <a:lstStyle/>
          <a:p>
            <a:r>
              <a:rPr lang="it-IT" sz="3600" dirty="0"/>
              <a:t>Le caratteristiche personali del bambino</a:t>
            </a:r>
          </a:p>
          <a:p>
            <a:r>
              <a:rPr lang="it-IT" sz="3600" dirty="0"/>
              <a:t>Le interazioni in famiglia</a:t>
            </a:r>
          </a:p>
          <a:p>
            <a:r>
              <a:rPr lang="it-IT" sz="3600" dirty="0"/>
              <a:t>Le condizioni socio-economiche della famiglia </a:t>
            </a:r>
          </a:p>
          <a:p>
            <a:r>
              <a:rPr lang="it-IT" sz="3600" dirty="0"/>
              <a:t>La comunità in cui vive</a:t>
            </a:r>
          </a:p>
          <a:p>
            <a:r>
              <a:rPr lang="it-IT" sz="3600" dirty="0"/>
              <a:t>Le reti sociali</a:t>
            </a:r>
          </a:p>
          <a:p>
            <a:r>
              <a:rPr lang="it-IT" sz="3600" dirty="0"/>
              <a:t>La struttura sociale</a:t>
            </a:r>
          </a:p>
          <a:p>
            <a:r>
              <a:rPr lang="it-IT" sz="3600" b="1" dirty="0">
                <a:solidFill>
                  <a:srgbClr val="002060"/>
                </a:solidFill>
              </a:rPr>
              <a:t>Il gioco al Nido: diverse idee di bambino e diverse organizzazioni degli spazi</a:t>
            </a:r>
          </a:p>
        </p:txBody>
      </p:sp>
    </p:spTree>
    <p:extLst>
      <p:ext uri="{BB962C8B-B14F-4D97-AF65-F5344CB8AC3E}">
        <p14:creationId xmlns:p14="http://schemas.microsoft.com/office/powerpoint/2010/main" val="3359167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2"/>
            <a:ext cx="9144000" cy="1247921"/>
          </a:xfrm>
        </p:spPr>
        <p:txBody>
          <a:bodyPr/>
          <a:lstStyle/>
          <a:p>
            <a:r>
              <a:rPr lang="it-IT" dirty="0"/>
              <a:t>la continuità educativa</a:t>
            </a:r>
          </a:p>
        </p:txBody>
      </p:sp>
      <p:sp>
        <p:nvSpPr>
          <p:cNvPr id="3" name="Sottotitolo 2"/>
          <p:cNvSpPr>
            <a:spLocks noGrp="1"/>
          </p:cNvSpPr>
          <p:nvPr>
            <p:ph type="subTitle" idx="1"/>
          </p:nvPr>
        </p:nvSpPr>
        <p:spPr>
          <a:xfrm>
            <a:off x="0" y="1247922"/>
            <a:ext cx="12192000" cy="5610078"/>
          </a:xfrm>
        </p:spPr>
        <p:txBody>
          <a:bodyPr/>
          <a:lstStyle/>
          <a:p>
            <a:pPr>
              <a:lnSpc>
                <a:spcPct val="150000"/>
              </a:lnSpc>
            </a:pPr>
            <a:r>
              <a:rPr lang="it-IT" sz="3600" dirty="0">
                <a:solidFill>
                  <a:schemeClr val="tx1"/>
                </a:solidFill>
              </a:rPr>
              <a:t>i bambini e le bambine crescono in diversi contesti sociali, ciascuno con domande specifiche (in famiglia, al Nido, nella scuola dell’Infanzia, nella scuola, …). ciascun contesto ha le sue modalità, le sue risorse, le sue potenzialità per lo sviluppo</a:t>
            </a:r>
            <a:endParaRPr lang="it-IT" dirty="0"/>
          </a:p>
          <a:p>
            <a:endParaRPr lang="it-IT" dirty="0"/>
          </a:p>
        </p:txBody>
      </p:sp>
    </p:spTree>
    <p:extLst>
      <p:ext uri="{BB962C8B-B14F-4D97-AF65-F5344CB8AC3E}">
        <p14:creationId xmlns:p14="http://schemas.microsoft.com/office/powerpoint/2010/main" val="252176297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263</Words>
  <Application>Microsoft Office PowerPoint</Application>
  <PresentationFormat>Widescreen</PresentationFormat>
  <Paragraphs>25</Paragraphs>
  <Slides>5</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Tema di Office</vt:lpstr>
      <vt:lpstr>Cos’è il gioco</vt:lpstr>
      <vt:lpstr>cultura educativa</vt:lpstr>
      <vt:lpstr>Cos’è il gioco</vt:lpstr>
      <vt:lpstr>Aspetti ecologici del gioco</vt:lpstr>
      <vt:lpstr>la continuità educativa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Cos’è il gioco</dc:title>
  <dc:creator>Paolo Sorzio</dc:creator>
  <cp:lastModifiedBy>Paolo Sorzio</cp:lastModifiedBy>
  <cp:revision>2</cp:revision>
  <dcterms:created xsi:type="dcterms:W3CDTF">2019-10-12T09:19:57Z</dcterms:created>
  <dcterms:modified xsi:type="dcterms:W3CDTF">2019-10-12T09:24:20Z</dcterms:modified>
</cp:coreProperties>
</file>