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1" r:id="rId3"/>
  </p:sldMasterIdLst>
  <p:notesMasterIdLst>
    <p:notesMasterId r:id="rId64"/>
  </p:notesMasterIdLst>
  <p:handoutMasterIdLst>
    <p:handoutMasterId r:id="rId65"/>
  </p:handoutMasterIdLst>
  <p:sldIdLst>
    <p:sldId id="256" r:id="rId4"/>
    <p:sldId id="290" r:id="rId5"/>
    <p:sldId id="292" r:id="rId6"/>
    <p:sldId id="293" r:id="rId7"/>
    <p:sldId id="257" r:id="rId8"/>
    <p:sldId id="259" r:id="rId9"/>
    <p:sldId id="260" r:id="rId10"/>
    <p:sldId id="313" r:id="rId11"/>
    <p:sldId id="314" r:id="rId12"/>
    <p:sldId id="315" r:id="rId13"/>
    <p:sldId id="261" r:id="rId14"/>
    <p:sldId id="262" r:id="rId15"/>
    <p:sldId id="294" r:id="rId16"/>
    <p:sldId id="263" r:id="rId17"/>
    <p:sldId id="299" r:id="rId18"/>
    <p:sldId id="264" r:id="rId19"/>
    <p:sldId id="265" r:id="rId20"/>
    <p:sldId id="312" r:id="rId21"/>
    <p:sldId id="266" r:id="rId22"/>
    <p:sldId id="267" r:id="rId23"/>
    <p:sldId id="297" r:id="rId24"/>
    <p:sldId id="268" r:id="rId25"/>
    <p:sldId id="311" r:id="rId26"/>
    <p:sldId id="298" r:id="rId27"/>
    <p:sldId id="330" r:id="rId28"/>
    <p:sldId id="326" r:id="rId29"/>
    <p:sldId id="327" r:id="rId30"/>
    <p:sldId id="321" r:id="rId31"/>
    <p:sldId id="325" r:id="rId32"/>
    <p:sldId id="324" r:id="rId33"/>
    <p:sldId id="331" r:id="rId34"/>
    <p:sldId id="269" r:id="rId35"/>
    <p:sldId id="270" r:id="rId36"/>
    <p:sldId id="329" r:id="rId37"/>
    <p:sldId id="274" r:id="rId38"/>
    <p:sldId id="275" r:id="rId39"/>
    <p:sldId id="276" r:id="rId40"/>
    <p:sldId id="304" r:id="rId41"/>
    <p:sldId id="305" r:id="rId42"/>
    <p:sldId id="306" r:id="rId43"/>
    <p:sldId id="310" r:id="rId44"/>
    <p:sldId id="303" r:id="rId45"/>
    <p:sldId id="309" r:id="rId46"/>
    <p:sldId id="307" r:id="rId47"/>
    <p:sldId id="308" r:id="rId48"/>
    <p:sldId id="277" r:id="rId49"/>
    <p:sldId id="278" r:id="rId50"/>
    <p:sldId id="300" r:id="rId51"/>
    <p:sldId id="317" r:id="rId52"/>
    <p:sldId id="319" r:id="rId53"/>
    <p:sldId id="332" r:id="rId54"/>
    <p:sldId id="316" r:id="rId55"/>
    <p:sldId id="279" r:id="rId56"/>
    <p:sldId id="280" r:id="rId57"/>
    <p:sldId id="281" r:id="rId58"/>
    <p:sldId id="282" r:id="rId59"/>
    <p:sldId id="283" r:id="rId60"/>
    <p:sldId id="284" r:id="rId61"/>
    <p:sldId id="285" r:id="rId62"/>
    <p:sldId id="286" r:id="rId63"/>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75" autoAdjust="0"/>
  </p:normalViewPr>
  <p:slideViewPr>
    <p:cSldViewPr snapToGrid="0" snapToObjects="1">
      <p:cViewPr>
        <p:scale>
          <a:sx n="75" d="100"/>
          <a:sy n="75" d="100"/>
        </p:scale>
        <p:origin x="-2104" y="-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AA455A-36CE-9240-BF4F-6B43EEC944B5}" type="datetimeFigureOut">
              <a:rPr lang="it-IT" smtClean="0"/>
              <a:t>10/10/19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D9C6A2-1F44-B24D-B8CE-68AFAA557133}" type="slidenum">
              <a:rPr lang="it-IT" smtClean="0"/>
              <a:t>‹n.›</a:t>
            </a:fld>
            <a:endParaRPr lang="it-IT"/>
          </a:p>
        </p:txBody>
      </p:sp>
    </p:spTree>
    <p:extLst>
      <p:ext uri="{BB962C8B-B14F-4D97-AF65-F5344CB8AC3E}">
        <p14:creationId xmlns:p14="http://schemas.microsoft.com/office/powerpoint/2010/main" val="21563850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C023B2-1E5E-0C43-9AD9-38B8D8576E9B}" type="datetimeFigureOut">
              <a:rPr lang="it-IT" smtClean="0"/>
              <a:t>09/10/19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D87769-4E44-0C49-99DF-37C45E701549}" type="slidenum">
              <a:rPr lang="it-IT" smtClean="0"/>
              <a:t>‹n.›</a:t>
            </a:fld>
            <a:endParaRPr lang="it-IT"/>
          </a:p>
        </p:txBody>
      </p:sp>
    </p:spTree>
    <p:extLst>
      <p:ext uri="{BB962C8B-B14F-4D97-AF65-F5344CB8AC3E}">
        <p14:creationId xmlns:p14="http://schemas.microsoft.com/office/powerpoint/2010/main" val="788712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28674" name="Segnaposto note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it-IT"/>
          </a:p>
        </p:txBody>
      </p:sp>
      <p:sp>
        <p:nvSpPr>
          <p:cNvPr id="28675"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99C65D-E993-7C4A-9911-00439F1B0989}" type="slidenum">
              <a:rPr lang="it-IT" sz="1200">
                <a:solidFill>
                  <a:srgbClr val="000000"/>
                </a:solidFill>
              </a:rPr>
              <a:pPr/>
              <a:t>3</a:t>
            </a:fld>
            <a:endParaRPr lang="it-IT"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a:defRPr/>
            </a:pPr>
            <a:endParaRPr lang="it-IT" dirty="0" smtClean="0"/>
          </a:p>
          <a:p>
            <a:pPr>
              <a:defRPr/>
            </a:pPr>
            <a:r>
              <a:rPr lang="it-IT" dirty="0" smtClean="0"/>
              <a:t>Figura 1. Panoramica dell'architettura di dominio delle 20 famiglie di RTK umane. Ogni RTK contiene cinque strutture fondamentali: </a:t>
            </a:r>
          </a:p>
          <a:p>
            <a:pPr marL="171450" indent="-171450">
              <a:buFontTx/>
              <a:buChar char="-"/>
              <a:defRPr/>
            </a:pPr>
            <a:r>
              <a:rPr lang="it-IT" dirty="0" smtClean="0"/>
              <a:t>un dominio extracellulare legante-legante, </a:t>
            </a:r>
          </a:p>
          <a:p>
            <a:pPr marL="171450" indent="-171450">
              <a:buFontTx/>
              <a:buChar char="-"/>
              <a:defRPr/>
            </a:pPr>
            <a:r>
              <a:rPr lang="it-IT" dirty="0" smtClean="0"/>
              <a:t>una breve regione </a:t>
            </a:r>
            <a:r>
              <a:rPr lang="it-IT" dirty="0" err="1" smtClean="0"/>
              <a:t>transmembrana</a:t>
            </a:r>
            <a:r>
              <a:rPr lang="it-IT" dirty="0" smtClean="0"/>
              <a:t> elicoidale,</a:t>
            </a:r>
          </a:p>
          <a:p>
            <a:pPr marL="171450" indent="-171450">
              <a:buFontTx/>
              <a:buChar char="-"/>
              <a:defRPr/>
            </a:pPr>
            <a:r>
              <a:rPr lang="it-IT" dirty="0" smtClean="0"/>
              <a:t>una regione </a:t>
            </a:r>
            <a:r>
              <a:rPr lang="it-IT" dirty="0" err="1" smtClean="0"/>
              <a:t>juxtamembrana</a:t>
            </a:r>
            <a:r>
              <a:rPr lang="it-IT" dirty="0" smtClean="0"/>
              <a:t>, </a:t>
            </a:r>
          </a:p>
          <a:p>
            <a:pPr marL="171450" indent="-171450">
              <a:buFontTx/>
              <a:buChar char="-"/>
              <a:defRPr/>
            </a:pPr>
            <a:r>
              <a:rPr lang="it-IT" dirty="0" smtClean="0"/>
              <a:t>un dominio citoplasmatico con attività tirosina </a:t>
            </a:r>
            <a:r>
              <a:rPr lang="it-IT" dirty="0" err="1" smtClean="0"/>
              <a:t>chinasi</a:t>
            </a:r>
            <a:r>
              <a:rPr lang="it-IT" dirty="0" smtClean="0"/>
              <a:t> </a:t>
            </a:r>
          </a:p>
          <a:p>
            <a:pPr marL="171450" indent="-171450">
              <a:buFontTx/>
              <a:buChar char="-"/>
              <a:defRPr/>
            </a:pPr>
            <a:r>
              <a:rPr lang="it-IT" dirty="0" smtClean="0"/>
              <a:t>una regione di coda C terminale flessibile. </a:t>
            </a:r>
          </a:p>
          <a:p>
            <a:pPr>
              <a:defRPr/>
            </a:pPr>
            <a:r>
              <a:rPr lang="it-IT" dirty="0" smtClean="0"/>
              <a:t>Il dominio extracellulare di legame con </a:t>
            </a:r>
            <a:r>
              <a:rPr lang="it-IT" dirty="0" err="1" smtClean="0"/>
              <a:t>ligandi</a:t>
            </a:r>
            <a:r>
              <a:rPr lang="it-IT" dirty="0" smtClean="0"/>
              <a:t> mostra una significativa variabilità tra le famiglie, con notevoli aggiunte di motivi ricchi di glicina, cisteina o leucina e domini </a:t>
            </a:r>
            <a:r>
              <a:rPr lang="it-IT" dirty="0" err="1" smtClean="0"/>
              <a:t>immunoglobulinici</a:t>
            </a:r>
            <a:r>
              <a:rPr lang="it-IT" dirty="0" smtClean="0"/>
              <a:t> tra gli altri. La famiglia del recettore dell'insulina si differenzia dal resto a causa del suo complesso </a:t>
            </a:r>
            <a:r>
              <a:rPr lang="it-IT" dirty="0" err="1" smtClean="0"/>
              <a:t>multimerico</a:t>
            </a:r>
            <a:r>
              <a:rPr lang="it-IT" dirty="0" smtClean="0"/>
              <a:t> </a:t>
            </a:r>
            <a:r>
              <a:rPr lang="it-IT" dirty="0" err="1" smtClean="0"/>
              <a:t>pre</a:t>
            </a:r>
            <a:r>
              <a:rPr lang="it-IT" dirty="0" smtClean="0"/>
              <a:t>-assemblato.</a:t>
            </a:r>
          </a:p>
          <a:p>
            <a:pPr>
              <a:defRPr/>
            </a:pPr>
            <a:endParaRPr lang="it-IT" dirty="0" smtClean="0"/>
          </a:p>
          <a:p>
            <a:pPr>
              <a:defRPr/>
            </a:pPr>
            <a:r>
              <a:rPr lang="it-IT" dirty="0" smtClean="0"/>
              <a:t> source</a:t>
            </a:r>
          </a:p>
          <a:p>
            <a:pPr>
              <a:defRPr/>
            </a:pPr>
            <a:r>
              <a:rPr lang="it-IT" dirty="0" err="1" smtClean="0"/>
              <a:t>https</a:t>
            </a:r>
            <a:r>
              <a:rPr lang="it-IT" dirty="0" smtClean="0"/>
              <a:t>://</a:t>
            </a:r>
            <a:r>
              <a:rPr lang="it-IT" dirty="0" err="1" smtClean="0"/>
              <a:t>www.researchgate.net</a:t>
            </a:r>
            <a:r>
              <a:rPr lang="it-IT" dirty="0" smtClean="0"/>
              <a:t>/</a:t>
            </a:r>
            <a:r>
              <a:rPr lang="it-IT" dirty="0" err="1" smtClean="0"/>
              <a:t>publication</a:t>
            </a:r>
            <a:r>
              <a:rPr lang="it-IT" dirty="0" smtClean="0"/>
              <a:t>/323790036_Receptor_Tyrosine_Kinase_Ubiquitination_and_De-Ubiquitination_in_Signal_Transduction_and_Receptor_Trafficking/</a:t>
            </a:r>
            <a:r>
              <a:rPr lang="it-IT" dirty="0" err="1" smtClean="0"/>
              <a:t>figures?lo</a:t>
            </a:r>
            <a:r>
              <a:rPr lang="it-IT" dirty="0" smtClean="0"/>
              <a:t>=1</a:t>
            </a:r>
          </a:p>
          <a:p>
            <a:pPr>
              <a:defRPr/>
            </a:pPr>
            <a:endParaRPr lang="it-IT" dirty="0" smtClean="0"/>
          </a:p>
          <a:p>
            <a:pPr>
              <a:defRPr/>
            </a:pPr>
            <a:endParaRPr lang="it-IT" dirty="0"/>
          </a:p>
        </p:txBody>
      </p:sp>
      <p:sp>
        <p:nvSpPr>
          <p:cNvPr id="76803"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71DF32-DC51-E04C-9D64-EF6AC817D7BD}" type="slidenum">
              <a:rPr lang="it-IT" sz="1200"/>
              <a:pPr/>
              <a:t>26</a:t>
            </a:fld>
            <a:endParaRPr lang="it-IT"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www.nobelprize.org</a:t>
            </a:r>
            <a:r>
              <a:rPr lang="it-IT" dirty="0" smtClean="0"/>
              <a:t>/</a:t>
            </a:r>
            <a:r>
              <a:rPr lang="it-IT" dirty="0" err="1" smtClean="0"/>
              <a:t>prizes</a:t>
            </a:r>
            <a:r>
              <a:rPr lang="it-IT" dirty="0" smtClean="0"/>
              <a:t>/medicine/1986/press-release/</a:t>
            </a:r>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27</a:t>
            </a:fld>
            <a:endParaRPr lang="it-IT"/>
          </a:p>
        </p:txBody>
      </p:sp>
    </p:spTree>
    <p:extLst>
      <p:ext uri="{BB962C8B-B14F-4D97-AF65-F5344CB8AC3E}">
        <p14:creationId xmlns:p14="http://schemas.microsoft.com/office/powerpoint/2010/main" val="775232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en.wikibooks.org</a:t>
            </a:r>
            <a:r>
              <a:rPr lang="it-IT" dirty="0" smtClean="0"/>
              <a:t>/</a:t>
            </a:r>
            <a:r>
              <a:rPr lang="it-IT" dirty="0" err="1" smtClean="0"/>
              <a:t>wiki</a:t>
            </a:r>
            <a:r>
              <a:rPr lang="it-IT" dirty="0" smtClean="0"/>
              <a:t>/</a:t>
            </a:r>
            <a:r>
              <a:rPr lang="it-IT" dirty="0" err="1" smtClean="0"/>
              <a:t>Structural_Biochemistry</a:t>
            </a:r>
            <a:r>
              <a:rPr lang="it-IT" dirty="0" smtClean="0"/>
              <a:t>/</a:t>
            </a:r>
            <a:r>
              <a:rPr lang="it-IT" dirty="0" err="1" smtClean="0"/>
              <a:t>Cell_Signaling_Pathways</a:t>
            </a:r>
            <a:r>
              <a:rPr lang="it-IT" dirty="0" smtClean="0"/>
              <a:t>/</a:t>
            </a:r>
            <a:r>
              <a:rPr lang="it-IT" dirty="0" err="1" smtClean="0"/>
              <a:t>Epidermal_Growth_Factor_Signaling</a:t>
            </a:r>
            <a:endParaRPr lang="it-IT" dirty="0" smtClean="0"/>
          </a:p>
          <a:p>
            <a:r>
              <a:rPr lang="it-IT" dirty="0" smtClean="0"/>
              <a:t>NOTE: questa fonte è</a:t>
            </a:r>
            <a:r>
              <a:rPr lang="it-IT" baseline="0" dirty="0" smtClean="0"/>
              <a:t> stata citata anche dal National </a:t>
            </a:r>
            <a:r>
              <a:rPr lang="it-IT" baseline="0" dirty="0" err="1" smtClean="0"/>
              <a:t>Cancer</a:t>
            </a:r>
            <a:r>
              <a:rPr lang="it-IT" baseline="0" dirty="0" smtClean="0"/>
              <a:t> </a:t>
            </a:r>
            <a:r>
              <a:rPr lang="it-IT" baseline="0" dirty="0" err="1" smtClean="0"/>
              <a:t>Institute</a:t>
            </a:r>
            <a:r>
              <a:rPr lang="it-IT" baseline="0" dirty="0" smtClean="0"/>
              <a:t>, ai fini della divulgazione scientifica. Lo scopo di questa diapositiva è fornire un riassunto utile per l’apprendimento.</a:t>
            </a:r>
            <a:endParaRPr lang="it-IT" dirty="0" smtClean="0"/>
          </a:p>
          <a:p>
            <a:endParaRPr lang="it-IT" dirty="0" smtClean="0"/>
          </a:p>
          <a:p>
            <a:r>
              <a:rPr lang="it-IT" dirty="0" smtClean="0"/>
              <a:t>Un fattore di crescita epidermico o EGF è un tipo di fattore di crescita che controlla la proliferazione, la differenziazione e la sopravvivenza di una cellula. Si trova in tutti gli organismi viventi. Lo scopo degli EFG è proteggere tutti i tessuti viventi inviando segnali ad altre cellule per moltiplicare o rilasciare determinati prodotti chimici. Gli EGF vengono secreti dalle cellule e rilasciati nell'ambiente esterno dove possono legarsi ai recettori del fattore di crescita epidermico, o EGFR. Al momento del legame, gli EFG possono </a:t>
            </a:r>
            <a:r>
              <a:rPr lang="it-IT" dirty="0" err="1" smtClean="0"/>
              <a:t>dimerizzare</a:t>
            </a:r>
            <a:r>
              <a:rPr lang="it-IT" dirty="0" smtClean="0"/>
              <a:t> con se stessi (</a:t>
            </a:r>
            <a:r>
              <a:rPr lang="it-IT" dirty="0" err="1" smtClean="0"/>
              <a:t>omodimero</a:t>
            </a:r>
            <a:r>
              <a:rPr lang="it-IT" dirty="0" smtClean="0"/>
              <a:t>) o </a:t>
            </a:r>
            <a:r>
              <a:rPr lang="it-IT" dirty="0" err="1" smtClean="0"/>
              <a:t>dimerizzare</a:t>
            </a:r>
            <a:r>
              <a:rPr lang="it-IT" dirty="0" smtClean="0"/>
              <a:t> con altri fattori di crescita (</a:t>
            </a:r>
            <a:r>
              <a:rPr lang="it-IT" dirty="0" err="1" smtClean="0"/>
              <a:t>eterodimero</a:t>
            </a:r>
            <a:r>
              <a:rPr lang="it-IT" dirty="0" smtClean="0"/>
              <a:t>). Una volta </a:t>
            </a:r>
            <a:r>
              <a:rPr lang="it-IT" dirty="0" err="1" smtClean="0"/>
              <a:t>dimerizzato</a:t>
            </a:r>
            <a:r>
              <a:rPr lang="it-IT" dirty="0" smtClean="0"/>
              <a:t>, il lato interno dell'EGFR che contiene una proteina </a:t>
            </a:r>
            <a:r>
              <a:rPr lang="it-IT" dirty="0" err="1" smtClean="0"/>
              <a:t>chinasi</a:t>
            </a:r>
            <a:r>
              <a:rPr lang="it-IT" dirty="0" smtClean="0"/>
              <a:t> aggiunge un gruppo fosforico (donato da ATP) alle tirosine sulle catene vicine. In tal modo, le proteine si associano alle tirosine appena fosforilate attivando così una cascata di segnalazione che termina con la sintesi del DNA e la crescita cellulare.</a:t>
            </a:r>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28</a:t>
            </a:fld>
            <a:endParaRPr lang="it-IT"/>
          </a:p>
        </p:txBody>
      </p:sp>
    </p:spTree>
    <p:extLst>
      <p:ext uri="{BB962C8B-B14F-4D97-AF65-F5344CB8AC3E}">
        <p14:creationId xmlns:p14="http://schemas.microsoft.com/office/powerpoint/2010/main" val="2768501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a:p>
            <a:endParaRPr lang="it-IT" dirty="0" smtClean="0"/>
          </a:p>
          <a:p>
            <a:pPr marL="0" indent="0">
              <a:buNone/>
            </a:pPr>
            <a:r>
              <a:rPr lang="it-IT" sz="1200" dirty="0" smtClean="0"/>
              <a:t>source</a:t>
            </a:r>
          </a:p>
          <a:p>
            <a:pPr marL="0" indent="0">
              <a:buNone/>
            </a:pPr>
            <a:r>
              <a:rPr lang="it-IT" sz="1200" dirty="0" err="1" smtClean="0"/>
              <a:t>https</a:t>
            </a:r>
            <a:r>
              <a:rPr lang="it-IT" sz="1200" dirty="0" smtClean="0"/>
              <a:t>://</a:t>
            </a:r>
            <a:r>
              <a:rPr lang="it-IT" sz="1200" dirty="0" err="1" smtClean="0"/>
              <a:t>www.genecopoeia.com</a:t>
            </a:r>
            <a:r>
              <a:rPr lang="it-IT" sz="1200" dirty="0" smtClean="0"/>
              <a:t>/</a:t>
            </a:r>
            <a:r>
              <a:rPr lang="it-IT" sz="1200" dirty="0" err="1" smtClean="0"/>
              <a:t>product</a:t>
            </a:r>
            <a:r>
              <a:rPr lang="it-IT" sz="1200" dirty="0" smtClean="0"/>
              <a:t>/</a:t>
            </a:r>
            <a:r>
              <a:rPr lang="it-IT" sz="1200" dirty="0" err="1" smtClean="0"/>
              <a:t>search</a:t>
            </a:r>
            <a:r>
              <a:rPr lang="it-IT" sz="1200" dirty="0" smtClean="0"/>
              <a:t>/</a:t>
            </a:r>
            <a:r>
              <a:rPr lang="it-IT" sz="1200" dirty="0" err="1" smtClean="0"/>
              <a:t>pathway</a:t>
            </a:r>
            <a:r>
              <a:rPr lang="it-IT" sz="1200" dirty="0" smtClean="0"/>
              <a:t>/</a:t>
            </a:r>
            <a:r>
              <a:rPr lang="it-IT" sz="1200" dirty="0" err="1" smtClean="0"/>
              <a:t>h_ngfPathway.php</a:t>
            </a:r>
            <a:endParaRPr lang="it-IT" sz="1200" dirty="0" smtClean="0"/>
          </a:p>
          <a:p>
            <a:pPr marL="0" indent="0">
              <a:buNone/>
            </a:pPr>
            <a:endParaRPr lang="it-IT" sz="1200" dirty="0" smtClean="0"/>
          </a:p>
          <a:p>
            <a:pPr marL="0" indent="0">
              <a:buNone/>
            </a:pPr>
            <a:r>
              <a:rPr lang="it-IT" sz="1200" dirty="0" smtClean="0"/>
              <a:t>Da notare:</a:t>
            </a:r>
          </a:p>
          <a:p>
            <a:r>
              <a:rPr lang="it-IT" sz="1200" dirty="0" smtClean="0"/>
              <a:t>1) Il recettore </a:t>
            </a:r>
            <a:r>
              <a:rPr lang="it-IT" sz="1200" dirty="0" err="1" smtClean="0"/>
              <a:t>dimerizza</a:t>
            </a:r>
            <a:r>
              <a:rPr lang="it-IT" sz="1200" dirty="0" smtClean="0"/>
              <a:t> dopo il legame con il fattore di crescita</a:t>
            </a:r>
          </a:p>
          <a:p>
            <a:r>
              <a:rPr lang="it-IT" sz="1200" dirty="0" smtClean="0"/>
              <a:t>2) Si attivano due vie di segnalazione:</a:t>
            </a:r>
          </a:p>
          <a:p>
            <a:r>
              <a:rPr lang="it-IT" sz="1200" dirty="0" smtClean="0"/>
              <a:t>2.1 Via GRB2, come nel caso del recettore per l’insulina.</a:t>
            </a:r>
          </a:p>
          <a:p>
            <a:r>
              <a:rPr lang="it-IT" sz="1200" dirty="0" smtClean="0"/>
              <a:t>2.2</a:t>
            </a:r>
            <a:r>
              <a:rPr lang="it-IT" sz="1200" baseline="0" dirty="0" smtClean="0"/>
              <a:t> Via PI3K, che catalizza la </a:t>
            </a:r>
            <a:r>
              <a:rPr lang="it-IT" sz="1200" baseline="0" dirty="0" err="1" smtClean="0"/>
              <a:t>fosfoorilazione</a:t>
            </a:r>
            <a:r>
              <a:rPr lang="it-IT" sz="1200" baseline="0" dirty="0" smtClean="0"/>
              <a:t> di PIP2 a PIP3 (non mostrato), che causa l’attracco (docking) alla membrana dell’enzima </a:t>
            </a:r>
            <a:r>
              <a:rPr lang="it-IT" sz="1200" baseline="0" dirty="0" err="1" smtClean="0"/>
              <a:t>PLCgamma</a:t>
            </a:r>
            <a:r>
              <a:rPr lang="it-IT" sz="1200" baseline="0" dirty="0" smtClean="0"/>
              <a:t> (</a:t>
            </a:r>
            <a:r>
              <a:rPr lang="it-IT" sz="1200" baseline="0" dirty="0" err="1" smtClean="0"/>
              <a:t>fosfolipasi</a:t>
            </a:r>
            <a:r>
              <a:rPr lang="it-IT" sz="1200" baseline="0" dirty="0" smtClean="0"/>
              <a:t> C). Quest’ultima catalizza l’idrolisi di PIP2, con formazione di DAG e IP3. IP3 causerà l’aumento intracellulare di Ca++, che insieme  a DAG attiveranno la </a:t>
            </a:r>
            <a:r>
              <a:rPr lang="it-IT" sz="1200" baseline="0" dirty="0" err="1" smtClean="0"/>
              <a:t>proteinc</a:t>
            </a:r>
            <a:r>
              <a:rPr lang="it-IT" sz="1200" baseline="0" dirty="0" smtClean="0"/>
              <a:t> </a:t>
            </a:r>
            <a:r>
              <a:rPr lang="it-IT" sz="1200" baseline="0" dirty="0" err="1" smtClean="0"/>
              <a:t>chinasi</a:t>
            </a:r>
            <a:r>
              <a:rPr lang="it-IT" sz="1200" baseline="0" dirty="0" smtClean="0"/>
              <a:t> C (PKC).</a:t>
            </a:r>
            <a:endParaRPr lang="it-IT" sz="1200" dirty="0" smtClean="0"/>
          </a:p>
          <a:p>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29</a:t>
            </a:fld>
            <a:endParaRPr lang="it-IT"/>
          </a:p>
        </p:txBody>
      </p:sp>
    </p:spTree>
    <p:extLst>
      <p:ext uri="{BB962C8B-B14F-4D97-AF65-F5344CB8AC3E}">
        <p14:creationId xmlns:p14="http://schemas.microsoft.com/office/powerpoint/2010/main" val="3444464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oregonstate.edu</a:t>
            </a:r>
            <a:r>
              <a:rPr lang="it-IT" dirty="0" smtClean="0"/>
              <a:t>/</a:t>
            </a:r>
            <a:r>
              <a:rPr lang="it-IT" dirty="0" err="1" smtClean="0"/>
              <a:t>instruction</a:t>
            </a:r>
            <a:r>
              <a:rPr lang="it-IT" dirty="0" smtClean="0"/>
              <a:t>/bb331/lecture14/ras3.html</a:t>
            </a:r>
          </a:p>
          <a:p>
            <a:endParaRPr lang="it-IT" dirty="0" smtClean="0"/>
          </a:p>
          <a:p>
            <a:r>
              <a:rPr lang="it-IT" dirty="0" err="1" smtClean="0"/>
              <a:t>Binding</a:t>
            </a:r>
            <a:r>
              <a:rPr lang="it-IT" dirty="0" smtClean="0"/>
              <a:t> of </a:t>
            </a:r>
            <a:r>
              <a:rPr lang="it-IT" dirty="0" err="1" smtClean="0"/>
              <a:t>growth</a:t>
            </a:r>
            <a:r>
              <a:rPr lang="it-IT" dirty="0" smtClean="0"/>
              <a:t> </a:t>
            </a:r>
            <a:r>
              <a:rPr lang="it-IT" dirty="0" err="1" smtClean="0"/>
              <a:t>factors</a:t>
            </a:r>
            <a:r>
              <a:rPr lang="it-IT" dirty="0" smtClean="0"/>
              <a:t> to </a:t>
            </a:r>
            <a:r>
              <a:rPr lang="it-IT" dirty="0" err="1" smtClean="0"/>
              <a:t>receptor</a:t>
            </a:r>
            <a:r>
              <a:rPr lang="it-IT" dirty="0" smtClean="0"/>
              <a:t> </a:t>
            </a:r>
            <a:r>
              <a:rPr lang="it-IT" dirty="0" err="1" smtClean="0"/>
              <a:t>tyrosine</a:t>
            </a:r>
            <a:r>
              <a:rPr lang="it-IT" dirty="0" smtClean="0"/>
              <a:t> </a:t>
            </a:r>
            <a:r>
              <a:rPr lang="it-IT" dirty="0" err="1" smtClean="0"/>
              <a:t>kinases</a:t>
            </a:r>
            <a:r>
              <a:rPr lang="it-IT" dirty="0" smtClean="0"/>
              <a:t> </a:t>
            </a:r>
            <a:r>
              <a:rPr lang="it-IT" dirty="0" err="1" smtClean="0"/>
              <a:t>stimulates</a:t>
            </a:r>
            <a:r>
              <a:rPr lang="it-IT" dirty="0" smtClean="0"/>
              <a:t> the </a:t>
            </a:r>
            <a:r>
              <a:rPr lang="it-IT" dirty="0" err="1" smtClean="0"/>
              <a:t>autophosphorylation</a:t>
            </a:r>
            <a:r>
              <a:rPr lang="it-IT" dirty="0" smtClean="0"/>
              <a:t> of </a:t>
            </a:r>
            <a:r>
              <a:rPr lang="it-IT" dirty="0" err="1" smtClean="0"/>
              <a:t>specific</a:t>
            </a:r>
            <a:r>
              <a:rPr lang="it-IT" dirty="0" smtClean="0"/>
              <a:t> </a:t>
            </a:r>
            <a:r>
              <a:rPr lang="it-IT" dirty="0" err="1" smtClean="0"/>
              <a:t>tyrosines</a:t>
            </a:r>
            <a:r>
              <a:rPr lang="it-IT" dirty="0" smtClean="0"/>
              <a:t> on the </a:t>
            </a:r>
            <a:r>
              <a:rPr lang="it-IT" dirty="0" err="1" smtClean="0"/>
              <a:t>receptors</a:t>
            </a:r>
            <a:r>
              <a:rPr lang="it-IT" dirty="0" smtClean="0"/>
              <a:t>. The </a:t>
            </a:r>
            <a:r>
              <a:rPr lang="it-IT" dirty="0" err="1" smtClean="0"/>
              <a:t>phosphorylated</a:t>
            </a:r>
            <a:r>
              <a:rPr lang="it-IT" dirty="0" smtClean="0"/>
              <a:t> </a:t>
            </a:r>
            <a:r>
              <a:rPr lang="it-IT" dirty="0" err="1" smtClean="0"/>
              <a:t>receptor</a:t>
            </a:r>
            <a:r>
              <a:rPr lang="it-IT" dirty="0" smtClean="0"/>
              <a:t> </a:t>
            </a:r>
            <a:r>
              <a:rPr lang="it-IT" dirty="0" err="1" smtClean="0"/>
              <a:t>then</a:t>
            </a:r>
            <a:r>
              <a:rPr lang="it-IT" dirty="0" smtClean="0"/>
              <a:t> </a:t>
            </a:r>
            <a:r>
              <a:rPr lang="it-IT" dirty="0" err="1" smtClean="0"/>
              <a:t>binds</a:t>
            </a:r>
            <a:r>
              <a:rPr lang="it-IT" dirty="0" smtClean="0"/>
              <a:t> to an </a:t>
            </a:r>
            <a:r>
              <a:rPr lang="it-IT" dirty="0" err="1" smtClean="0"/>
              <a:t>adaptor</a:t>
            </a:r>
            <a:r>
              <a:rPr lang="it-IT" dirty="0" smtClean="0"/>
              <a:t> </a:t>
            </a:r>
            <a:r>
              <a:rPr lang="it-IT" dirty="0" err="1" smtClean="0"/>
              <a:t>protein</a:t>
            </a:r>
            <a:r>
              <a:rPr lang="it-IT" dirty="0" smtClean="0"/>
              <a:t> </a:t>
            </a:r>
            <a:r>
              <a:rPr lang="it-IT" dirty="0" err="1" smtClean="0"/>
              <a:t>called</a:t>
            </a:r>
            <a:r>
              <a:rPr lang="it-IT" dirty="0" smtClean="0"/>
              <a:t> GRB2 </a:t>
            </a:r>
            <a:r>
              <a:rPr lang="it-IT" dirty="0" err="1" smtClean="0"/>
              <a:t>which</a:t>
            </a:r>
            <a:r>
              <a:rPr lang="it-IT" dirty="0" smtClean="0"/>
              <a:t>, in turn, </a:t>
            </a:r>
            <a:r>
              <a:rPr lang="it-IT" dirty="0" err="1" smtClean="0"/>
              <a:t>recuits</a:t>
            </a:r>
            <a:r>
              <a:rPr lang="it-IT" dirty="0" smtClean="0"/>
              <a:t> SOS (son of </a:t>
            </a:r>
            <a:r>
              <a:rPr lang="it-IT" dirty="0" err="1" smtClean="0"/>
              <a:t>sevenless</a:t>
            </a:r>
            <a:r>
              <a:rPr lang="it-IT" dirty="0" smtClean="0"/>
              <a:t>) to the plasma membrane. SOS </a:t>
            </a:r>
            <a:r>
              <a:rPr lang="it-IT" dirty="0" err="1" smtClean="0"/>
              <a:t>is</a:t>
            </a:r>
            <a:r>
              <a:rPr lang="it-IT" dirty="0" smtClean="0"/>
              <a:t> a guanine nucleotide </a:t>
            </a:r>
            <a:r>
              <a:rPr lang="it-IT" dirty="0" err="1" smtClean="0"/>
              <a:t>exchange</a:t>
            </a:r>
            <a:r>
              <a:rPr lang="it-IT" dirty="0" smtClean="0"/>
              <a:t> </a:t>
            </a:r>
            <a:r>
              <a:rPr lang="it-IT" dirty="0" err="1" smtClean="0"/>
              <a:t>factor</a:t>
            </a:r>
            <a:r>
              <a:rPr lang="it-IT" dirty="0" smtClean="0"/>
              <a:t> </a:t>
            </a:r>
            <a:r>
              <a:rPr lang="it-IT" dirty="0" err="1" smtClean="0"/>
              <a:t>which</a:t>
            </a:r>
            <a:r>
              <a:rPr lang="it-IT" dirty="0" smtClean="0"/>
              <a:t> </a:t>
            </a:r>
            <a:r>
              <a:rPr lang="it-IT" dirty="0" err="1" smtClean="0"/>
              <a:t>displaces</a:t>
            </a:r>
            <a:r>
              <a:rPr lang="it-IT" dirty="0" smtClean="0"/>
              <a:t> GDP from Ras, </a:t>
            </a:r>
            <a:r>
              <a:rPr lang="it-IT" dirty="0" err="1" smtClean="0"/>
              <a:t>subsequently</a:t>
            </a:r>
            <a:r>
              <a:rPr lang="it-IT" dirty="0" smtClean="0"/>
              <a:t> </a:t>
            </a:r>
            <a:r>
              <a:rPr lang="it-IT" dirty="0" err="1" smtClean="0"/>
              <a:t>allowing</a:t>
            </a:r>
            <a:r>
              <a:rPr lang="it-IT" dirty="0" smtClean="0"/>
              <a:t> the </a:t>
            </a:r>
            <a:r>
              <a:rPr lang="it-IT" dirty="0" err="1" smtClean="0"/>
              <a:t>binding</a:t>
            </a:r>
            <a:r>
              <a:rPr lang="it-IT" dirty="0" smtClean="0"/>
              <a:t> of GTP (Ras </a:t>
            </a:r>
            <a:r>
              <a:rPr lang="it-IT" dirty="0" err="1" smtClean="0"/>
              <a:t>is</a:t>
            </a:r>
            <a:r>
              <a:rPr lang="it-IT" dirty="0" smtClean="0"/>
              <a:t> </a:t>
            </a:r>
            <a:r>
              <a:rPr lang="it-IT" dirty="0" err="1" smtClean="0"/>
              <a:t>already</a:t>
            </a:r>
            <a:r>
              <a:rPr lang="it-IT" dirty="0" smtClean="0"/>
              <a:t> </a:t>
            </a:r>
            <a:r>
              <a:rPr lang="it-IT" dirty="0" err="1" smtClean="0"/>
              <a:t>anchored</a:t>
            </a:r>
            <a:r>
              <a:rPr lang="it-IT" dirty="0" smtClean="0"/>
              <a:t> to the plasma membrane by post-</a:t>
            </a:r>
            <a:r>
              <a:rPr lang="it-IT" dirty="0" err="1" smtClean="0"/>
              <a:t>translationally</a:t>
            </a:r>
            <a:r>
              <a:rPr lang="it-IT" dirty="0" smtClean="0"/>
              <a:t> </a:t>
            </a:r>
            <a:r>
              <a:rPr lang="it-IT" dirty="0" err="1" smtClean="0"/>
              <a:t>added</a:t>
            </a:r>
            <a:r>
              <a:rPr lang="it-IT" dirty="0" smtClean="0"/>
              <a:t> </a:t>
            </a:r>
            <a:r>
              <a:rPr lang="it-IT" dirty="0" err="1" smtClean="0"/>
              <a:t>lipids</a:t>
            </a:r>
            <a:r>
              <a:rPr lang="it-IT" dirty="0" smtClean="0"/>
              <a:t>, </a:t>
            </a:r>
            <a:r>
              <a:rPr lang="it-IT" dirty="0" err="1" smtClean="0"/>
              <a:t>shown</a:t>
            </a:r>
            <a:r>
              <a:rPr lang="it-IT" dirty="0" smtClean="0"/>
              <a:t> </a:t>
            </a:r>
            <a:r>
              <a:rPr lang="it-IT" dirty="0" err="1" smtClean="0"/>
              <a:t>as</a:t>
            </a:r>
            <a:r>
              <a:rPr lang="it-IT" dirty="0" smtClean="0"/>
              <a:t> a </a:t>
            </a:r>
            <a:r>
              <a:rPr lang="it-IT" dirty="0" err="1" smtClean="0"/>
              <a:t>red</a:t>
            </a:r>
            <a:r>
              <a:rPr lang="it-IT" dirty="0" smtClean="0"/>
              <a:t> line). GTP-</a:t>
            </a:r>
            <a:r>
              <a:rPr lang="it-IT" dirty="0" err="1" smtClean="0"/>
              <a:t>bound</a:t>
            </a:r>
            <a:r>
              <a:rPr lang="it-IT" dirty="0" smtClean="0"/>
              <a:t> Ras </a:t>
            </a:r>
            <a:r>
              <a:rPr lang="it-IT" dirty="0" err="1" smtClean="0"/>
              <a:t>recruits</a:t>
            </a:r>
            <a:r>
              <a:rPr lang="it-IT" dirty="0" smtClean="0"/>
              <a:t> and </a:t>
            </a:r>
            <a:r>
              <a:rPr lang="it-IT" dirty="0" err="1" smtClean="0"/>
              <a:t>activates</a:t>
            </a:r>
            <a:r>
              <a:rPr lang="it-IT" dirty="0" smtClean="0"/>
              <a:t> </a:t>
            </a:r>
            <a:r>
              <a:rPr lang="it-IT" dirty="0" err="1" smtClean="0"/>
              <a:t>Raf</a:t>
            </a:r>
            <a:r>
              <a:rPr lang="it-IT" dirty="0" smtClean="0"/>
              <a:t>. </a:t>
            </a:r>
            <a:r>
              <a:rPr lang="it-IT" dirty="0" err="1" smtClean="0"/>
              <a:t>Raf</a:t>
            </a:r>
            <a:r>
              <a:rPr lang="it-IT" dirty="0" smtClean="0"/>
              <a:t> </a:t>
            </a:r>
            <a:r>
              <a:rPr lang="it-IT" dirty="0" err="1" smtClean="0"/>
              <a:t>initates</a:t>
            </a:r>
            <a:r>
              <a:rPr lang="it-IT" dirty="0" smtClean="0"/>
              <a:t> a </a:t>
            </a:r>
            <a:r>
              <a:rPr lang="it-IT" dirty="0" err="1" smtClean="0"/>
              <a:t>cascade</a:t>
            </a:r>
            <a:r>
              <a:rPr lang="it-IT" dirty="0" smtClean="0"/>
              <a:t> of </a:t>
            </a:r>
            <a:r>
              <a:rPr lang="it-IT" dirty="0" err="1" smtClean="0"/>
              <a:t>protein</a:t>
            </a:r>
            <a:r>
              <a:rPr lang="it-IT" dirty="0" smtClean="0"/>
              <a:t> </a:t>
            </a:r>
            <a:r>
              <a:rPr lang="it-IT" dirty="0" err="1" smtClean="0"/>
              <a:t>phosphorylation</a:t>
            </a:r>
            <a:r>
              <a:rPr lang="it-IT" dirty="0" smtClean="0"/>
              <a:t> by first </a:t>
            </a:r>
            <a:r>
              <a:rPr lang="it-IT" dirty="0" err="1" smtClean="0"/>
              <a:t>phophorylating</a:t>
            </a:r>
            <a:r>
              <a:rPr lang="it-IT" dirty="0" smtClean="0"/>
              <a:t> MEK. </a:t>
            </a:r>
            <a:r>
              <a:rPr lang="it-IT" dirty="0" err="1" smtClean="0"/>
              <a:t>Phosphorylated</a:t>
            </a:r>
            <a:r>
              <a:rPr lang="it-IT" dirty="0" smtClean="0"/>
              <a:t> MEK in turn </a:t>
            </a:r>
            <a:r>
              <a:rPr lang="it-IT" dirty="0" err="1" smtClean="0"/>
              <a:t>phosphorylates</a:t>
            </a:r>
            <a:r>
              <a:rPr lang="it-IT" dirty="0" smtClean="0"/>
              <a:t> ERK. </a:t>
            </a:r>
            <a:r>
              <a:rPr lang="it-IT" dirty="0" err="1" smtClean="0"/>
              <a:t>Phosphorylated</a:t>
            </a:r>
            <a:r>
              <a:rPr lang="it-IT" dirty="0" smtClean="0"/>
              <a:t> ERK </a:t>
            </a:r>
            <a:r>
              <a:rPr lang="it-IT" dirty="0" err="1" smtClean="0"/>
              <a:t>moves</a:t>
            </a:r>
            <a:r>
              <a:rPr lang="it-IT" dirty="0" smtClean="0"/>
              <a:t> from the </a:t>
            </a:r>
            <a:r>
              <a:rPr lang="it-IT" dirty="0" err="1" smtClean="0"/>
              <a:t>cytoplasm</a:t>
            </a:r>
            <a:r>
              <a:rPr lang="it-IT" dirty="0" smtClean="0"/>
              <a:t> </a:t>
            </a:r>
            <a:r>
              <a:rPr lang="it-IT" dirty="0" err="1" smtClean="0"/>
              <a:t>into</a:t>
            </a:r>
            <a:r>
              <a:rPr lang="it-IT" dirty="0" smtClean="0"/>
              <a:t> the </a:t>
            </a:r>
            <a:r>
              <a:rPr lang="it-IT" dirty="0" err="1" smtClean="0"/>
              <a:t>nucleus</a:t>
            </a:r>
            <a:r>
              <a:rPr lang="it-IT" dirty="0" smtClean="0"/>
              <a:t> </a:t>
            </a:r>
            <a:r>
              <a:rPr lang="it-IT" dirty="0" err="1" smtClean="0"/>
              <a:t>where</a:t>
            </a:r>
            <a:r>
              <a:rPr lang="it-IT" dirty="0" smtClean="0"/>
              <a:t> </a:t>
            </a:r>
            <a:r>
              <a:rPr lang="it-IT" dirty="0" err="1" smtClean="0"/>
              <a:t>it</a:t>
            </a:r>
            <a:r>
              <a:rPr lang="it-IT" dirty="0" smtClean="0"/>
              <a:t> </a:t>
            </a:r>
            <a:r>
              <a:rPr lang="it-IT" dirty="0" err="1" smtClean="0"/>
              <a:t>subsequently</a:t>
            </a:r>
            <a:r>
              <a:rPr lang="it-IT" dirty="0" smtClean="0"/>
              <a:t> </a:t>
            </a:r>
            <a:r>
              <a:rPr lang="it-IT" dirty="0" err="1" smtClean="0"/>
              <a:t>phosphorylates</a:t>
            </a:r>
            <a:r>
              <a:rPr lang="it-IT" dirty="0" smtClean="0"/>
              <a:t> a </a:t>
            </a:r>
            <a:r>
              <a:rPr lang="it-IT" dirty="0" err="1" smtClean="0"/>
              <a:t>number</a:t>
            </a:r>
            <a:r>
              <a:rPr lang="it-IT" dirty="0" smtClean="0"/>
              <a:t> of </a:t>
            </a:r>
            <a:r>
              <a:rPr lang="it-IT" dirty="0" err="1" smtClean="0"/>
              <a:t>transcription</a:t>
            </a:r>
            <a:r>
              <a:rPr lang="it-IT" dirty="0" smtClean="0"/>
              <a:t> </a:t>
            </a:r>
            <a:r>
              <a:rPr lang="it-IT" dirty="0" err="1" smtClean="0"/>
              <a:t>factors</a:t>
            </a:r>
            <a:r>
              <a:rPr lang="it-IT" dirty="0" smtClean="0"/>
              <a:t>, </a:t>
            </a:r>
            <a:r>
              <a:rPr lang="it-IT" dirty="0" err="1" smtClean="0"/>
              <a:t>including</a:t>
            </a:r>
            <a:r>
              <a:rPr lang="it-IT" dirty="0" smtClean="0"/>
              <a:t> the </a:t>
            </a:r>
            <a:r>
              <a:rPr lang="it-IT" dirty="0" err="1" smtClean="0"/>
              <a:t>specific</a:t>
            </a:r>
            <a:r>
              <a:rPr lang="it-IT" dirty="0" smtClean="0"/>
              <a:t> </a:t>
            </a:r>
            <a:r>
              <a:rPr lang="it-IT" dirty="0" err="1" smtClean="0"/>
              <a:t>transcription</a:t>
            </a:r>
            <a:r>
              <a:rPr lang="it-IT" dirty="0" smtClean="0"/>
              <a:t> </a:t>
            </a:r>
            <a:r>
              <a:rPr lang="it-IT" dirty="0" err="1" smtClean="0"/>
              <a:t>factor</a:t>
            </a:r>
            <a:r>
              <a:rPr lang="it-IT" dirty="0" smtClean="0"/>
              <a:t> </a:t>
            </a:r>
            <a:r>
              <a:rPr lang="it-IT" dirty="0" err="1" smtClean="0"/>
              <a:t>called</a:t>
            </a:r>
            <a:r>
              <a:rPr lang="it-IT" dirty="0" smtClean="0"/>
              <a:t> Elk-1. </a:t>
            </a:r>
            <a:r>
              <a:rPr lang="it-IT" dirty="0" err="1" smtClean="0"/>
              <a:t>Phosphorylated</a:t>
            </a:r>
            <a:r>
              <a:rPr lang="it-IT" dirty="0" smtClean="0"/>
              <a:t> </a:t>
            </a:r>
            <a:r>
              <a:rPr lang="it-IT" dirty="0" err="1" smtClean="0"/>
              <a:t>transcription</a:t>
            </a:r>
            <a:r>
              <a:rPr lang="it-IT" dirty="0" smtClean="0"/>
              <a:t> </a:t>
            </a:r>
            <a:r>
              <a:rPr lang="it-IT" dirty="0" err="1" smtClean="0"/>
              <a:t>factors</a:t>
            </a:r>
            <a:r>
              <a:rPr lang="it-IT" dirty="0" smtClean="0"/>
              <a:t> turn on </a:t>
            </a:r>
            <a:r>
              <a:rPr lang="it-IT" dirty="0" err="1" smtClean="0"/>
              <a:t>transcription</a:t>
            </a:r>
            <a:r>
              <a:rPr lang="it-IT" dirty="0" smtClean="0"/>
              <a:t> (gene </a:t>
            </a:r>
            <a:r>
              <a:rPr lang="it-IT" dirty="0" err="1" smtClean="0"/>
              <a:t>expression</a:t>
            </a:r>
            <a:r>
              <a:rPr lang="it-IT" dirty="0" smtClean="0"/>
              <a:t>) of </a:t>
            </a:r>
            <a:r>
              <a:rPr lang="it-IT" dirty="0" err="1" smtClean="0"/>
              <a:t>specific</a:t>
            </a:r>
            <a:r>
              <a:rPr lang="it-IT" dirty="0" smtClean="0"/>
              <a:t> sets of target </a:t>
            </a:r>
            <a:r>
              <a:rPr lang="it-IT" dirty="0" err="1" smtClean="0"/>
              <a:t>genes</a:t>
            </a:r>
            <a:r>
              <a:rPr lang="it-IT" dirty="0" smtClean="0"/>
              <a:t>. The </a:t>
            </a:r>
            <a:r>
              <a:rPr lang="it-IT" dirty="0" err="1" smtClean="0"/>
              <a:t>activity</a:t>
            </a:r>
            <a:r>
              <a:rPr lang="it-IT" dirty="0" smtClean="0"/>
              <a:t> of Ras </a:t>
            </a:r>
            <a:r>
              <a:rPr lang="it-IT" dirty="0" err="1" smtClean="0"/>
              <a:t>is</a:t>
            </a:r>
            <a:r>
              <a:rPr lang="it-IT" dirty="0" smtClean="0"/>
              <a:t> </a:t>
            </a:r>
            <a:r>
              <a:rPr lang="it-IT" dirty="0" err="1" smtClean="0"/>
              <a:t>limited</a:t>
            </a:r>
            <a:r>
              <a:rPr lang="it-IT" dirty="0" smtClean="0"/>
              <a:t> by the </a:t>
            </a:r>
            <a:r>
              <a:rPr lang="it-IT" dirty="0" err="1" smtClean="0"/>
              <a:t>hydrolysis</a:t>
            </a:r>
            <a:r>
              <a:rPr lang="it-IT" dirty="0" smtClean="0"/>
              <a:t> of GTP back to GDP by </a:t>
            </a:r>
            <a:r>
              <a:rPr lang="it-IT" dirty="0" err="1" smtClean="0"/>
              <a:t>GTPase</a:t>
            </a:r>
            <a:r>
              <a:rPr lang="it-IT" dirty="0" smtClean="0"/>
              <a:t> </a:t>
            </a:r>
            <a:r>
              <a:rPr lang="it-IT" dirty="0" err="1" smtClean="0"/>
              <a:t>activating</a:t>
            </a:r>
            <a:r>
              <a:rPr lang="it-IT" dirty="0" smtClean="0"/>
              <a:t> </a:t>
            </a:r>
            <a:r>
              <a:rPr lang="it-IT" dirty="0" err="1" smtClean="0"/>
              <a:t>proteins</a:t>
            </a:r>
            <a:r>
              <a:rPr lang="it-IT" dirty="0" smtClean="0"/>
              <a:t> (GAP). </a:t>
            </a:r>
            <a:r>
              <a:rPr lang="it-IT" dirty="0" err="1" smtClean="0"/>
              <a:t>Other</a:t>
            </a:r>
            <a:r>
              <a:rPr lang="it-IT" dirty="0" smtClean="0"/>
              <a:t> </a:t>
            </a:r>
            <a:r>
              <a:rPr lang="it-IT" dirty="0" err="1" smtClean="0"/>
              <a:t>abbreviations</a:t>
            </a:r>
            <a:r>
              <a:rPr lang="it-IT" dirty="0" smtClean="0"/>
              <a:t> are: MEK = MAPK/ERK </a:t>
            </a:r>
            <a:r>
              <a:rPr lang="it-IT" dirty="0" err="1" smtClean="0"/>
              <a:t>kinase</a:t>
            </a:r>
            <a:r>
              <a:rPr lang="it-IT" dirty="0" smtClean="0"/>
              <a:t>, ERK = </a:t>
            </a:r>
            <a:r>
              <a:rPr lang="it-IT" dirty="0" err="1" smtClean="0"/>
              <a:t>extracellular</a:t>
            </a:r>
            <a:r>
              <a:rPr lang="it-IT" dirty="0" smtClean="0"/>
              <a:t> </a:t>
            </a:r>
            <a:r>
              <a:rPr lang="it-IT" dirty="0" err="1" smtClean="0"/>
              <a:t>receptor-stimulated</a:t>
            </a:r>
            <a:r>
              <a:rPr lang="it-IT" dirty="0" smtClean="0"/>
              <a:t> </a:t>
            </a:r>
            <a:r>
              <a:rPr lang="it-IT" dirty="0" err="1" smtClean="0"/>
              <a:t>kinase</a:t>
            </a:r>
            <a:r>
              <a:rPr lang="it-IT" dirty="0" smtClean="0"/>
              <a:t>, MAPK = </a:t>
            </a:r>
            <a:r>
              <a:rPr lang="it-IT" dirty="0" err="1" smtClean="0"/>
              <a:t>mitogen-activated</a:t>
            </a:r>
            <a:r>
              <a:rPr lang="it-IT" dirty="0" smtClean="0"/>
              <a:t> </a:t>
            </a:r>
            <a:r>
              <a:rPr lang="it-IT" dirty="0" err="1" smtClean="0"/>
              <a:t>protein</a:t>
            </a:r>
            <a:r>
              <a:rPr lang="it-IT" dirty="0" smtClean="0"/>
              <a:t> </a:t>
            </a:r>
            <a:r>
              <a:rPr lang="it-IT" dirty="0" err="1" smtClean="0"/>
              <a:t>kinase</a:t>
            </a:r>
            <a:r>
              <a:rPr lang="it-IT" dirty="0" smtClean="0"/>
              <a:t>. </a:t>
            </a:r>
            <a:r>
              <a:rPr lang="it-IT" dirty="0" err="1" smtClean="0"/>
              <a:t>Kinases</a:t>
            </a:r>
            <a:r>
              <a:rPr lang="it-IT" dirty="0" smtClean="0"/>
              <a:t> are </a:t>
            </a:r>
            <a:r>
              <a:rPr lang="it-IT" dirty="0" err="1" smtClean="0"/>
              <a:t>enzymes</a:t>
            </a:r>
            <a:r>
              <a:rPr lang="it-IT" dirty="0" smtClean="0"/>
              <a:t> </a:t>
            </a:r>
            <a:r>
              <a:rPr lang="it-IT" dirty="0" err="1" smtClean="0"/>
              <a:t>that</a:t>
            </a:r>
            <a:r>
              <a:rPr lang="it-IT" dirty="0" smtClean="0"/>
              <a:t> </a:t>
            </a:r>
            <a:r>
              <a:rPr lang="it-IT" dirty="0" err="1" smtClean="0"/>
              <a:t>add</a:t>
            </a:r>
            <a:r>
              <a:rPr lang="it-IT" dirty="0" smtClean="0"/>
              <a:t> </a:t>
            </a:r>
            <a:r>
              <a:rPr lang="it-IT" dirty="0" err="1" smtClean="0"/>
              <a:t>phosphates</a:t>
            </a:r>
            <a:r>
              <a:rPr lang="it-IT" dirty="0" smtClean="0"/>
              <a:t> to </a:t>
            </a:r>
            <a:r>
              <a:rPr lang="it-IT" dirty="0" err="1" smtClean="0"/>
              <a:t>molecules</a:t>
            </a:r>
            <a:r>
              <a:rPr lang="it-IT" dirty="0" smtClean="0"/>
              <a:t> </a:t>
            </a:r>
            <a:r>
              <a:rPr lang="it-IT" dirty="0" err="1" smtClean="0"/>
              <a:t>using</a:t>
            </a:r>
            <a:r>
              <a:rPr lang="it-IT" dirty="0" smtClean="0"/>
              <a:t> ATP. </a:t>
            </a:r>
            <a:r>
              <a:rPr lang="it-IT" dirty="0" err="1" smtClean="0"/>
              <a:t>Mitogens</a:t>
            </a:r>
            <a:r>
              <a:rPr lang="it-IT" dirty="0" smtClean="0"/>
              <a:t> are </a:t>
            </a:r>
            <a:r>
              <a:rPr lang="it-IT" dirty="0" err="1" smtClean="0"/>
              <a:t>factors</a:t>
            </a:r>
            <a:r>
              <a:rPr lang="it-IT" dirty="0" smtClean="0"/>
              <a:t> (</a:t>
            </a:r>
            <a:r>
              <a:rPr lang="it-IT" dirty="0" err="1" smtClean="0"/>
              <a:t>such</a:t>
            </a:r>
            <a:r>
              <a:rPr lang="it-IT" dirty="0" smtClean="0"/>
              <a:t> </a:t>
            </a:r>
            <a:r>
              <a:rPr lang="it-IT" dirty="0" err="1" smtClean="0"/>
              <a:t>as</a:t>
            </a:r>
            <a:r>
              <a:rPr lang="it-IT" dirty="0" smtClean="0"/>
              <a:t> </a:t>
            </a:r>
            <a:r>
              <a:rPr lang="it-IT" dirty="0" err="1" smtClean="0"/>
              <a:t>growth</a:t>
            </a:r>
            <a:r>
              <a:rPr lang="it-IT" dirty="0" smtClean="0"/>
              <a:t> </a:t>
            </a:r>
            <a:r>
              <a:rPr lang="it-IT" dirty="0" err="1" smtClean="0"/>
              <a:t>factors</a:t>
            </a:r>
            <a:r>
              <a:rPr lang="it-IT" dirty="0" smtClean="0"/>
              <a:t>) </a:t>
            </a:r>
            <a:r>
              <a:rPr lang="it-IT" dirty="0" err="1" smtClean="0"/>
              <a:t>that</a:t>
            </a:r>
            <a:r>
              <a:rPr lang="it-IT" dirty="0" smtClean="0"/>
              <a:t> </a:t>
            </a:r>
            <a:r>
              <a:rPr lang="it-IT" dirty="0" err="1" smtClean="0"/>
              <a:t>stimulate</a:t>
            </a:r>
            <a:r>
              <a:rPr lang="it-IT" dirty="0" smtClean="0"/>
              <a:t> </a:t>
            </a:r>
            <a:r>
              <a:rPr lang="it-IT" dirty="0" err="1" smtClean="0"/>
              <a:t>cell</a:t>
            </a:r>
            <a:r>
              <a:rPr lang="it-IT" dirty="0" smtClean="0"/>
              <a:t> </a:t>
            </a:r>
            <a:r>
              <a:rPr lang="it-IT" dirty="0" err="1" smtClean="0"/>
              <a:t>division</a:t>
            </a:r>
            <a:r>
              <a:rPr lang="it-IT" dirty="0" smtClean="0"/>
              <a:t>.</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30</a:t>
            </a:fld>
            <a:endParaRPr lang="it-IT"/>
          </a:p>
        </p:txBody>
      </p:sp>
    </p:spTree>
    <p:extLst>
      <p:ext uri="{BB962C8B-B14F-4D97-AF65-F5344CB8AC3E}">
        <p14:creationId xmlns:p14="http://schemas.microsoft.com/office/powerpoint/2010/main" val="349925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Utile questo schema</a:t>
            </a:r>
            <a:r>
              <a:rPr lang="it-IT" baseline="0" dirty="0" smtClean="0"/>
              <a:t> delle due vie di segnalazione attivate dal recettore per l’insulina</a:t>
            </a:r>
            <a:endParaRPr lang="it-IT" dirty="0" smtClean="0"/>
          </a:p>
          <a:p>
            <a:endParaRPr lang="it-IT" dirty="0" smtClean="0"/>
          </a:p>
          <a:p>
            <a:r>
              <a:rPr lang="it-IT" dirty="0" err="1" smtClean="0"/>
              <a:t>Insulin</a:t>
            </a:r>
            <a:r>
              <a:rPr lang="it-IT" dirty="0" smtClean="0"/>
              <a:t>- and IGF-1-signaling </a:t>
            </a:r>
            <a:r>
              <a:rPr lang="it-IT" dirty="0" err="1" smtClean="0"/>
              <a:t>pathways</a:t>
            </a:r>
            <a:r>
              <a:rPr lang="it-IT" dirty="0" smtClean="0"/>
              <a:t>. </a:t>
            </a:r>
            <a:r>
              <a:rPr lang="it-IT" dirty="0" err="1" smtClean="0"/>
              <a:t>Activation</a:t>
            </a:r>
            <a:r>
              <a:rPr lang="it-IT" dirty="0" smtClean="0"/>
              <a:t> of </a:t>
            </a:r>
            <a:r>
              <a:rPr lang="it-IT" dirty="0" err="1" smtClean="0"/>
              <a:t>insulin</a:t>
            </a:r>
            <a:r>
              <a:rPr lang="it-IT" dirty="0" smtClean="0"/>
              <a:t> and IGF-1 </a:t>
            </a:r>
            <a:r>
              <a:rPr lang="it-IT" dirty="0" err="1" smtClean="0"/>
              <a:t>receptors</a:t>
            </a:r>
            <a:r>
              <a:rPr lang="it-IT" dirty="0" smtClean="0"/>
              <a:t> by </a:t>
            </a:r>
            <a:r>
              <a:rPr lang="it-IT" dirty="0" err="1" smtClean="0"/>
              <a:t>their</a:t>
            </a:r>
            <a:r>
              <a:rPr lang="it-IT" dirty="0" smtClean="0"/>
              <a:t> </a:t>
            </a:r>
            <a:r>
              <a:rPr lang="it-IT" dirty="0" err="1" smtClean="0"/>
              <a:t>ligands</a:t>
            </a:r>
            <a:r>
              <a:rPr lang="it-IT" dirty="0" smtClean="0"/>
              <a:t> </a:t>
            </a:r>
            <a:r>
              <a:rPr lang="it-IT" dirty="0" err="1" smtClean="0"/>
              <a:t>initiates</a:t>
            </a:r>
            <a:r>
              <a:rPr lang="it-IT" dirty="0" smtClean="0"/>
              <a:t> a </a:t>
            </a:r>
            <a:r>
              <a:rPr lang="it-IT" dirty="0" err="1" smtClean="0"/>
              <a:t>cascade</a:t>
            </a:r>
            <a:r>
              <a:rPr lang="it-IT" dirty="0" smtClean="0"/>
              <a:t> of </a:t>
            </a:r>
            <a:r>
              <a:rPr lang="it-IT" dirty="0" err="1" smtClean="0"/>
              <a:t>phosphorylation</a:t>
            </a:r>
            <a:r>
              <a:rPr lang="it-IT" dirty="0" smtClean="0"/>
              <a:t> </a:t>
            </a:r>
            <a:r>
              <a:rPr lang="it-IT" dirty="0" err="1" smtClean="0"/>
              <a:t>events</a:t>
            </a:r>
            <a:r>
              <a:rPr lang="it-IT" dirty="0" smtClean="0"/>
              <a:t>. A </a:t>
            </a:r>
            <a:r>
              <a:rPr lang="it-IT" dirty="0" err="1" smtClean="0"/>
              <a:t>conformational</a:t>
            </a:r>
            <a:r>
              <a:rPr lang="it-IT" dirty="0" smtClean="0"/>
              <a:t> </a:t>
            </a:r>
            <a:r>
              <a:rPr lang="it-IT" dirty="0" err="1" smtClean="0"/>
              <a:t>change</a:t>
            </a:r>
            <a:r>
              <a:rPr lang="it-IT" dirty="0" smtClean="0"/>
              <a:t> and </a:t>
            </a:r>
            <a:r>
              <a:rPr lang="it-IT" dirty="0" err="1" smtClean="0"/>
              <a:t>autophosphorylation</a:t>
            </a:r>
            <a:r>
              <a:rPr lang="it-IT" dirty="0" smtClean="0"/>
              <a:t> of the </a:t>
            </a:r>
            <a:r>
              <a:rPr lang="it-IT" dirty="0" err="1" smtClean="0"/>
              <a:t>receptors</a:t>
            </a:r>
            <a:r>
              <a:rPr lang="it-IT" dirty="0" smtClean="0"/>
              <a:t> </a:t>
            </a:r>
            <a:r>
              <a:rPr lang="it-IT" dirty="0" err="1" smtClean="0"/>
              <a:t>occur</a:t>
            </a:r>
            <a:r>
              <a:rPr lang="it-IT" dirty="0" smtClean="0"/>
              <a:t> </a:t>
            </a:r>
            <a:r>
              <a:rPr lang="it-IT" dirty="0" err="1" smtClean="0"/>
              <a:t>at</a:t>
            </a:r>
            <a:r>
              <a:rPr lang="it-IT" dirty="0" smtClean="0"/>
              <a:t> the time of </a:t>
            </a:r>
            <a:r>
              <a:rPr lang="it-IT" dirty="0" err="1" smtClean="0"/>
              <a:t>ligand</a:t>
            </a:r>
            <a:r>
              <a:rPr lang="it-IT" dirty="0" smtClean="0"/>
              <a:t> </a:t>
            </a:r>
            <a:r>
              <a:rPr lang="it-IT" dirty="0" err="1" smtClean="0"/>
              <a:t>binding</a:t>
            </a:r>
            <a:r>
              <a:rPr lang="it-IT" dirty="0" smtClean="0"/>
              <a:t>, </a:t>
            </a:r>
            <a:r>
              <a:rPr lang="it-IT" dirty="0" err="1" smtClean="0"/>
              <a:t>leading</a:t>
            </a:r>
            <a:r>
              <a:rPr lang="it-IT" dirty="0" smtClean="0"/>
              <a:t> to the </a:t>
            </a:r>
            <a:r>
              <a:rPr lang="it-IT" dirty="0" err="1" smtClean="0"/>
              <a:t>recruitment</a:t>
            </a:r>
            <a:r>
              <a:rPr lang="it-IT" dirty="0" smtClean="0"/>
              <a:t> and </a:t>
            </a:r>
            <a:r>
              <a:rPr lang="it-IT" dirty="0" err="1" smtClean="0"/>
              <a:t>phosphorylation</a:t>
            </a:r>
            <a:r>
              <a:rPr lang="it-IT" dirty="0" smtClean="0"/>
              <a:t> of </a:t>
            </a:r>
            <a:r>
              <a:rPr lang="it-IT" dirty="0" err="1" smtClean="0"/>
              <a:t>receptor</a:t>
            </a:r>
            <a:r>
              <a:rPr lang="it-IT" dirty="0" smtClean="0"/>
              <a:t> </a:t>
            </a:r>
            <a:r>
              <a:rPr lang="it-IT" dirty="0" err="1" smtClean="0"/>
              <a:t>substrates</a:t>
            </a:r>
            <a:r>
              <a:rPr lang="it-IT" dirty="0" smtClean="0"/>
              <a:t> </a:t>
            </a:r>
            <a:r>
              <a:rPr lang="it-IT" dirty="0" err="1" smtClean="0"/>
              <a:t>such</a:t>
            </a:r>
            <a:r>
              <a:rPr lang="it-IT" dirty="0" smtClean="0"/>
              <a:t> </a:t>
            </a:r>
            <a:r>
              <a:rPr lang="it-IT" dirty="0" err="1" smtClean="0"/>
              <a:t>as</a:t>
            </a:r>
            <a:r>
              <a:rPr lang="it-IT" dirty="0" smtClean="0"/>
              <a:t> IRS and </a:t>
            </a:r>
            <a:r>
              <a:rPr lang="it-IT" dirty="0" err="1" smtClean="0"/>
              <a:t>Shc</a:t>
            </a:r>
            <a:r>
              <a:rPr lang="it-IT" dirty="0" smtClean="0"/>
              <a:t> </a:t>
            </a:r>
            <a:r>
              <a:rPr lang="it-IT" dirty="0" err="1" smtClean="0"/>
              <a:t>proteins</a:t>
            </a:r>
            <a:r>
              <a:rPr lang="it-IT" dirty="0" smtClean="0"/>
              <a:t>. </a:t>
            </a:r>
            <a:r>
              <a:rPr lang="it-IT" dirty="0" err="1" smtClean="0"/>
              <a:t>Shc</a:t>
            </a:r>
            <a:r>
              <a:rPr lang="it-IT" dirty="0" smtClean="0"/>
              <a:t> </a:t>
            </a:r>
            <a:r>
              <a:rPr lang="it-IT" dirty="0" err="1" smtClean="0"/>
              <a:t>activates</a:t>
            </a:r>
            <a:r>
              <a:rPr lang="it-IT" dirty="0" smtClean="0"/>
              <a:t> the Ras-MAPK </a:t>
            </a:r>
            <a:r>
              <a:rPr lang="it-IT" dirty="0" err="1" smtClean="0"/>
              <a:t>pathway</a:t>
            </a:r>
            <a:r>
              <a:rPr lang="it-IT" dirty="0" smtClean="0"/>
              <a:t>, </a:t>
            </a:r>
            <a:r>
              <a:rPr lang="it-IT" dirty="0" err="1" smtClean="0"/>
              <a:t>whereas</a:t>
            </a:r>
            <a:r>
              <a:rPr lang="it-IT" dirty="0" smtClean="0"/>
              <a:t> IRS </a:t>
            </a:r>
            <a:r>
              <a:rPr lang="it-IT" dirty="0" err="1" smtClean="0"/>
              <a:t>proteins</a:t>
            </a:r>
            <a:r>
              <a:rPr lang="it-IT" dirty="0" smtClean="0"/>
              <a:t> </a:t>
            </a:r>
            <a:r>
              <a:rPr lang="it-IT" dirty="0" err="1" smtClean="0"/>
              <a:t>mostly</a:t>
            </a:r>
            <a:r>
              <a:rPr lang="it-IT" dirty="0" smtClean="0"/>
              <a:t> </a:t>
            </a:r>
            <a:r>
              <a:rPr lang="it-IT" dirty="0" err="1" smtClean="0"/>
              <a:t>activate</a:t>
            </a:r>
            <a:r>
              <a:rPr lang="it-IT" dirty="0" smtClean="0"/>
              <a:t> the PI3K-Akt </a:t>
            </a:r>
            <a:r>
              <a:rPr lang="it-IT" dirty="0" err="1" smtClean="0"/>
              <a:t>pathway</a:t>
            </a:r>
            <a:r>
              <a:rPr lang="it-IT" dirty="0" smtClean="0"/>
              <a:t> by </a:t>
            </a:r>
            <a:r>
              <a:rPr lang="it-IT" dirty="0" err="1" smtClean="0"/>
              <a:t>recruiting</a:t>
            </a:r>
            <a:r>
              <a:rPr lang="it-IT" dirty="0" smtClean="0"/>
              <a:t> and </a:t>
            </a:r>
            <a:r>
              <a:rPr lang="it-IT" dirty="0" err="1" smtClean="0"/>
              <a:t>activating</a:t>
            </a:r>
            <a:r>
              <a:rPr lang="it-IT" dirty="0" smtClean="0"/>
              <a:t> PI3K, </a:t>
            </a:r>
            <a:r>
              <a:rPr lang="it-IT" dirty="0" err="1" smtClean="0"/>
              <a:t>leading</a:t>
            </a:r>
            <a:r>
              <a:rPr lang="it-IT" dirty="0" smtClean="0"/>
              <a:t> to the generation of </a:t>
            </a:r>
            <a:r>
              <a:rPr lang="it-IT" dirty="0" err="1" smtClean="0"/>
              <a:t>second</a:t>
            </a:r>
            <a:r>
              <a:rPr lang="it-IT" dirty="0" smtClean="0"/>
              <a:t> </a:t>
            </a:r>
            <a:r>
              <a:rPr lang="it-IT" dirty="0" err="1" smtClean="0"/>
              <a:t>messenger</a:t>
            </a:r>
            <a:r>
              <a:rPr lang="it-IT" dirty="0" smtClean="0"/>
              <a:t> PIP3. Membrane-</a:t>
            </a:r>
            <a:r>
              <a:rPr lang="it-IT" dirty="0" err="1" smtClean="0"/>
              <a:t>bound</a:t>
            </a:r>
            <a:r>
              <a:rPr lang="it-IT" dirty="0" smtClean="0"/>
              <a:t> PIP3 </a:t>
            </a:r>
            <a:r>
              <a:rPr lang="it-IT" dirty="0" err="1" smtClean="0"/>
              <a:t>recruits</a:t>
            </a:r>
            <a:r>
              <a:rPr lang="it-IT" dirty="0" smtClean="0"/>
              <a:t> and </a:t>
            </a:r>
            <a:r>
              <a:rPr lang="it-IT" dirty="0" err="1" smtClean="0"/>
              <a:t>activates</a:t>
            </a:r>
            <a:r>
              <a:rPr lang="it-IT" dirty="0" smtClean="0"/>
              <a:t> PDK-1, </a:t>
            </a:r>
            <a:r>
              <a:rPr lang="it-IT" dirty="0" err="1" smtClean="0"/>
              <a:t>which</a:t>
            </a:r>
            <a:r>
              <a:rPr lang="it-IT" dirty="0" smtClean="0"/>
              <a:t> </a:t>
            </a:r>
            <a:r>
              <a:rPr lang="it-IT" dirty="0" err="1" smtClean="0"/>
              <a:t>phosphorylates</a:t>
            </a:r>
            <a:r>
              <a:rPr lang="it-IT" dirty="0" smtClean="0"/>
              <a:t> and </a:t>
            </a:r>
            <a:r>
              <a:rPr lang="it-IT" dirty="0" err="1" smtClean="0"/>
              <a:t>activates</a:t>
            </a:r>
            <a:r>
              <a:rPr lang="it-IT" dirty="0" smtClean="0"/>
              <a:t> </a:t>
            </a:r>
            <a:r>
              <a:rPr lang="it-IT" dirty="0" err="1" smtClean="0"/>
              <a:t>Akt</a:t>
            </a:r>
            <a:r>
              <a:rPr lang="it-IT" dirty="0" smtClean="0"/>
              <a:t> and </a:t>
            </a:r>
            <a:r>
              <a:rPr lang="it-IT" dirty="0" err="1" smtClean="0"/>
              <a:t>atypical</a:t>
            </a:r>
            <a:r>
              <a:rPr lang="it-IT" dirty="0" smtClean="0"/>
              <a:t> </a:t>
            </a:r>
            <a:r>
              <a:rPr lang="it-IT" dirty="0" err="1" smtClean="0"/>
              <a:t>PKCs</a:t>
            </a:r>
            <a:r>
              <a:rPr lang="it-IT" dirty="0" smtClean="0"/>
              <a:t>. </a:t>
            </a:r>
            <a:r>
              <a:rPr lang="it-IT" dirty="0" err="1" smtClean="0"/>
              <a:t>Akt</a:t>
            </a:r>
            <a:r>
              <a:rPr lang="it-IT" dirty="0" smtClean="0"/>
              <a:t> </a:t>
            </a:r>
            <a:r>
              <a:rPr lang="it-IT" dirty="0" err="1" smtClean="0"/>
              <a:t>mediates</a:t>
            </a:r>
            <a:r>
              <a:rPr lang="it-IT" dirty="0" smtClean="0"/>
              <a:t> </a:t>
            </a:r>
            <a:r>
              <a:rPr lang="it-IT" dirty="0" err="1" smtClean="0"/>
              <a:t>most</a:t>
            </a:r>
            <a:r>
              <a:rPr lang="it-IT" dirty="0" smtClean="0"/>
              <a:t> of </a:t>
            </a:r>
            <a:r>
              <a:rPr lang="it-IT" dirty="0" err="1" smtClean="0"/>
              <a:t>insulin's</a:t>
            </a:r>
            <a:r>
              <a:rPr lang="it-IT" dirty="0" smtClean="0"/>
              <a:t> </a:t>
            </a:r>
            <a:r>
              <a:rPr lang="it-IT" dirty="0" err="1" smtClean="0"/>
              <a:t>metabolic</a:t>
            </a:r>
            <a:r>
              <a:rPr lang="it-IT" dirty="0" smtClean="0"/>
              <a:t> </a:t>
            </a:r>
            <a:r>
              <a:rPr lang="it-IT" dirty="0" err="1" smtClean="0"/>
              <a:t>effects</a:t>
            </a:r>
            <a:r>
              <a:rPr lang="it-IT" dirty="0" smtClean="0"/>
              <a:t>, </a:t>
            </a:r>
            <a:r>
              <a:rPr lang="it-IT" dirty="0" err="1" smtClean="0"/>
              <a:t>regulating</a:t>
            </a:r>
            <a:r>
              <a:rPr lang="it-IT" dirty="0" smtClean="0"/>
              <a:t> </a:t>
            </a:r>
            <a:r>
              <a:rPr lang="it-IT" dirty="0" err="1" smtClean="0"/>
              <a:t>glucose</a:t>
            </a:r>
            <a:r>
              <a:rPr lang="it-IT" dirty="0" smtClean="0"/>
              <a:t> </a:t>
            </a:r>
            <a:r>
              <a:rPr lang="it-IT" dirty="0" err="1" smtClean="0"/>
              <a:t>transport</a:t>
            </a:r>
            <a:r>
              <a:rPr lang="it-IT" dirty="0" smtClean="0"/>
              <a:t>, </a:t>
            </a:r>
            <a:r>
              <a:rPr lang="it-IT" dirty="0" err="1" smtClean="0"/>
              <a:t>lipid</a:t>
            </a:r>
            <a:r>
              <a:rPr lang="it-IT" dirty="0" smtClean="0"/>
              <a:t> </a:t>
            </a:r>
            <a:r>
              <a:rPr lang="it-IT" dirty="0" err="1" smtClean="0"/>
              <a:t>synthesis</a:t>
            </a:r>
            <a:r>
              <a:rPr lang="it-IT" dirty="0" smtClean="0"/>
              <a:t>, </a:t>
            </a:r>
            <a:r>
              <a:rPr lang="it-IT" dirty="0" err="1" smtClean="0"/>
              <a:t>gluconeogenesis</a:t>
            </a:r>
            <a:r>
              <a:rPr lang="it-IT" dirty="0" smtClean="0"/>
              <a:t>, and </a:t>
            </a:r>
            <a:r>
              <a:rPr lang="it-IT" dirty="0" err="1" smtClean="0"/>
              <a:t>glycogen</a:t>
            </a:r>
            <a:r>
              <a:rPr lang="it-IT" dirty="0" smtClean="0"/>
              <a:t> </a:t>
            </a:r>
            <a:r>
              <a:rPr lang="it-IT" dirty="0" err="1" smtClean="0"/>
              <a:t>synthesis</a:t>
            </a:r>
            <a:r>
              <a:rPr lang="it-IT" dirty="0" smtClean="0"/>
              <a:t>. </a:t>
            </a:r>
            <a:r>
              <a:rPr lang="it-IT" dirty="0" err="1" smtClean="0"/>
              <a:t>Akt</a:t>
            </a:r>
            <a:r>
              <a:rPr lang="it-IT" dirty="0" smtClean="0"/>
              <a:t> </a:t>
            </a:r>
            <a:r>
              <a:rPr lang="it-IT" dirty="0" err="1" smtClean="0"/>
              <a:t>also</a:t>
            </a:r>
            <a:r>
              <a:rPr lang="it-IT" dirty="0" smtClean="0"/>
              <a:t> </a:t>
            </a:r>
            <a:r>
              <a:rPr lang="it-IT" dirty="0" err="1" smtClean="0"/>
              <a:t>plays</a:t>
            </a:r>
            <a:r>
              <a:rPr lang="it-IT" dirty="0" smtClean="0"/>
              <a:t> a </a:t>
            </a:r>
            <a:r>
              <a:rPr lang="it-IT" dirty="0" err="1" smtClean="0"/>
              <a:t>role</a:t>
            </a:r>
            <a:r>
              <a:rPr lang="it-IT" dirty="0" smtClean="0"/>
              <a:t> in the control of </a:t>
            </a:r>
            <a:r>
              <a:rPr lang="it-IT" dirty="0" err="1" smtClean="0"/>
              <a:t>cell</a:t>
            </a:r>
            <a:r>
              <a:rPr lang="it-IT" dirty="0" smtClean="0"/>
              <a:t> </a:t>
            </a:r>
            <a:r>
              <a:rPr lang="it-IT" dirty="0" err="1" smtClean="0"/>
              <a:t>cycle</a:t>
            </a:r>
            <a:r>
              <a:rPr lang="it-IT" dirty="0" smtClean="0"/>
              <a:t> and </a:t>
            </a:r>
            <a:r>
              <a:rPr lang="it-IT" dirty="0" err="1" smtClean="0"/>
              <a:t>survival</a:t>
            </a:r>
            <a:r>
              <a:rPr lang="it-IT" dirty="0" smtClean="0"/>
              <a:t>. The Shc-Grb2-Sos-Ras-Raf-MAPK </a:t>
            </a:r>
            <a:r>
              <a:rPr lang="it-IT" dirty="0" err="1" smtClean="0"/>
              <a:t>pathway</a:t>
            </a:r>
            <a:r>
              <a:rPr lang="it-IT" dirty="0" smtClean="0"/>
              <a:t> </a:t>
            </a:r>
            <a:r>
              <a:rPr lang="it-IT" dirty="0" err="1" smtClean="0"/>
              <a:t>controls</a:t>
            </a:r>
            <a:r>
              <a:rPr lang="it-IT" dirty="0" smtClean="0"/>
              <a:t> </a:t>
            </a:r>
            <a:r>
              <a:rPr lang="it-IT" dirty="0" err="1" smtClean="0"/>
              <a:t>cellular</a:t>
            </a:r>
            <a:r>
              <a:rPr lang="it-IT" dirty="0" smtClean="0"/>
              <a:t> </a:t>
            </a:r>
            <a:r>
              <a:rPr lang="it-IT" dirty="0" err="1" smtClean="0"/>
              <a:t>proliferation</a:t>
            </a:r>
            <a:r>
              <a:rPr lang="it-IT" dirty="0" smtClean="0"/>
              <a:t> and gene </a:t>
            </a:r>
            <a:r>
              <a:rPr lang="it-IT" dirty="0" err="1" smtClean="0"/>
              <a:t>transcription</a:t>
            </a:r>
            <a:r>
              <a:rPr lang="it-IT" dirty="0" smtClean="0"/>
              <a:t>.</a:t>
            </a:r>
          </a:p>
          <a:p>
            <a:endParaRPr lang="it-IT" dirty="0" smtClean="0"/>
          </a:p>
          <a:p>
            <a:r>
              <a:rPr lang="it-IT" dirty="0" smtClean="0"/>
              <a:t>source</a:t>
            </a:r>
          </a:p>
          <a:p>
            <a:r>
              <a:rPr lang="it-IT" dirty="0" err="1" smtClean="0"/>
              <a:t>Cold</a:t>
            </a:r>
            <a:r>
              <a:rPr lang="it-IT" dirty="0" smtClean="0"/>
              <a:t> Spring </a:t>
            </a:r>
            <a:r>
              <a:rPr lang="it-IT" dirty="0" err="1" smtClean="0"/>
              <a:t>Harb</a:t>
            </a:r>
            <a:r>
              <a:rPr lang="it-IT" dirty="0" smtClean="0"/>
              <a:t> </a:t>
            </a:r>
            <a:r>
              <a:rPr lang="it-IT" dirty="0" err="1" smtClean="0"/>
              <a:t>Perspect</a:t>
            </a:r>
            <a:r>
              <a:rPr lang="it-IT" dirty="0" smtClean="0"/>
              <a:t> </a:t>
            </a:r>
            <a:r>
              <a:rPr lang="it-IT" dirty="0" err="1" smtClean="0"/>
              <a:t>Biol</a:t>
            </a:r>
            <a:r>
              <a:rPr lang="it-IT" dirty="0" smtClean="0"/>
              <a:t>. 2014 </a:t>
            </a:r>
            <a:r>
              <a:rPr lang="it-IT" dirty="0" err="1" smtClean="0"/>
              <a:t>Jan</a:t>
            </a:r>
            <a:r>
              <a:rPr lang="it-IT" dirty="0" smtClean="0"/>
              <a:t> 1;6(1). pii: a009191. </a:t>
            </a:r>
            <a:r>
              <a:rPr lang="it-IT" dirty="0" err="1" smtClean="0"/>
              <a:t>doi</a:t>
            </a:r>
            <a:r>
              <a:rPr lang="it-IT" dirty="0" smtClean="0"/>
              <a:t>: 10.1101/cshperspect.a009191.</a:t>
            </a:r>
          </a:p>
          <a:p>
            <a:r>
              <a:rPr lang="it-IT" dirty="0" err="1" smtClean="0"/>
              <a:t>Insulin</a:t>
            </a:r>
            <a:r>
              <a:rPr lang="it-IT" dirty="0" smtClean="0"/>
              <a:t> </a:t>
            </a:r>
            <a:r>
              <a:rPr lang="it-IT" dirty="0" err="1" smtClean="0"/>
              <a:t>receptor</a:t>
            </a:r>
            <a:r>
              <a:rPr lang="it-IT" dirty="0" smtClean="0"/>
              <a:t> </a:t>
            </a:r>
            <a:r>
              <a:rPr lang="it-IT" dirty="0" err="1" smtClean="0"/>
              <a:t>signaling</a:t>
            </a:r>
            <a:r>
              <a:rPr lang="it-IT" dirty="0" smtClean="0"/>
              <a:t> in </a:t>
            </a:r>
            <a:r>
              <a:rPr lang="it-IT" dirty="0" err="1" smtClean="0"/>
              <a:t>normal</a:t>
            </a:r>
            <a:r>
              <a:rPr lang="it-IT" dirty="0" smtClean="0"/>
              <a:t> and </a:t>
            </a:r>
            <a:r>
              <a:rPr lang="it-IT" dirty="0" err="1" smtClean="0"/>
              <a:t>insulin-resistant</a:t>
            </a:r>
            <a:r>
              <a:rPr lang="it-IT" dirty="0" smtClean="0"/>
              <a:t> </a:t>
            </a:r>
            <a:r>
              <a:rPr lang="it-IT" dirty="0" err="1" smtClean="0"/>
              <a:t>states</a:t>
            </a:r>
            <a:r>
              <a:rPr lang="it-IT" dirty="0" smtClean="0"/>
              <a:t>.</a:t>
            </a:r>
          </a:p>
          <a:p>
            <a:r>
              <a:rPr lang="it-IT" dirty="0" err="1" smtClean="0"/>
              <a:t>Boucher</a:t>
            </a:r>
            <a:r>
              <a:rPr lang="it-IT" dirty="0" smtClean="0"/>
              <a:t> J1, </a:t>
            </a:r>
            <a:r>
              <a:rPr lang="it-IT" dirty="0" err="1" smtClean="0"/>
              <a:t>Kleinridders</a:t>
            </a:r>
            <a:r>
              <a:rPr lang="it-IT" dirty="0" smtClean="0"/>
              <a:t> A, Kahn CR.</a:t>
            </a:r>
          </a:p>
        </p:txBody>
      </p:sp>
      <p:sp>
        <p:nvSpPr>
          <p:cNvPr id="4" name="Segnaposto numero diapositiva 3"/>
          <p:cNvSpPr>
            <a:spLocks noGrp="1"/>
          </p:cNvSpPr>
          <p:nvPr>
            <p:ph type="sldNum" sz="quarter" idx="10"/>
          </p:nvPr>
        </p:nvSpPr>
        <p:spPr/>
        <p:txBody>
          <a:bodyPr/>
          <a:lstStyle/>
          <a:p>
            <a:fld id="{5949E4B4-5D00-7847-BF68-7A9B92E1FB3C}" type="slidenum">
              <a:rPr lang="it-IT" smtClean="0"/>
              <a:t>31</a:t>
            </a:fld>
            <a:endParaRPr lang="it-IT"/>
          </a:p>
        </p:txBody>
      </p:sp>
    </p:spTree>
    <p:extLst>
      <p:ext uri="{BB962C8B-B14F-4D97-AF65-F5344CB8AC3E}">
        <p14:creationId xmlns:p14="http://schemas.microsoft.com/office/powerpoint/2010/main" val="1246277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60418" name="Segnaposto note 2"/>
          <p:cNvSpPr>
            <a:spLocks noGrp="1"/>
          </p:cNvSpPr>
          <p:nvPr>
            <p:ph type="body" idx="1"/>
          </p:nvPr>
        </p:nvSpPr>
        <p:spPr>
          <a:noFill/>
        </p:spPr>
        <p:txBody>
          <a:bodyPr/>
          <a:lstStyle/>
          <a:p>
            <a:r>
              <a:rPr lang="it-IT"/>
              <a:t>source</a:t>
            </a:r>
          </a:p>
          <a:p>
            <a:r>
              <a:rPr lang="it-IT"/>
              <a:t>https://courses.washington.edu/conj/bess/nitric-oxide/nitric-oxide.html</a:t>
            </a:r>
          </a:p>
        </p:txBody>
      </p:sp>
      <p:sp>
        <p:nvSpPr>
          <p:cNvPr id="60419"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32AAF8-F6F2-1043-890D-9A0BAA9E48FE}" type="slidenum">
              <a:rPr lang="it-IT" sz="1200">
                <a:solidFill>
                  <a:srgbClr val="000000"/>
                </a:solidFill>
              </a:rPr>
              <a:pPr/>
              <a:t>37</a:t>
            </a:fld>
            <a:endParaRPr lang="it-IT"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Source</a:t>
            </a:r>
          </a:p>
          <a:p>
            <a:r>
              <a:rPr lang="it-IT" dirty="0" err="1" smtClean="0"/>
              <a:t>Endothelial</a:t>
            </a:r>
            <a:r>
              <a:rPr lang="it-IT" dirty="0" smtClean="0"/>
              <a:t> </a:t>
            </a:r>
            <a:r>
              <a:rPr lang="it-IT" dirty="0" err="1" smtClean="0"/>
              <a:t>Nitric</a:t>
            </a:r>
            <a:r>
              <a:rPr lang="it-IT" dirty="0" smtClean="0"/>
              <a:t> </a:t>
            </a:r>
            <a:r>
              <a:rPr lang="it-IT" dirty="0" err="1" smtClean="0"/>
              <a:t>Oxide</a:t>
            </a:r>
            <a:r>
              <a:rPr lang="it-IT" dirty="0" smtClean="0"/>
              <a:t> </a:t>
            </a:r>
            <a:r>
              <a:rPr lang="it-IT" dirty="0" err="1" smtClean="0"/>
              <a:t>Synthase</a:t>
            </a:r>
            <a:r>
              <a:rPr lang="it-IT" dirty="0" smtClean="0"/>
              <a:t> in </a:t>
            </a:r>
            <a:r>
              <a:rPr lang="it-IT" dirty="0" err="1" smtClean="0"/>
              <a:t>Vascular</a:t>
            </a:r>
            <a:r>
              <a:rPr lang="it-IT" dirty="0" smtClean="0"/>
              <a:t> </a:t>
            </a:r>
            <a:r>
              <a:rPr lang="it-IT" dirty="0" err="1" smtClean="0"/>
              <a:t>Disease</a:t>
            </a:r>
            <a:endParaRPr lang="it-IT" dirty="0" smtClean="0"/>
          </a:p>
          <a:p>
            <a:r>
              <a:rPr lang="it-IT" dirty="0" smtClean="0"/>
              <a:t>From Marvel to </a:t>
            </a:r>
            <a:r>
              <a:rPr lang="it-IT" dirty="0" err="1" smtClean="0"/>
              <a:t>Menace</a:t>
            </a:r>
            <a:endParaRPr lang="it-IT" dirty="0" smtClean="0"/>
          </a:p>
          <a:p>
            <a:r>
              <a:rPr lang="it-IT" dirty="0" smtClean="0"/>
              <a:t>Ulrich </a:t>
            </a:r>
            <a:r>
              <a:rPr lang="it-IT" dirty="0" err="1" smtClean="0"/>
              <a:t>Förstermann</a:t>
            </a:r>
            <a:r>
              <a:rPr lang="it-IT" dirty="0" smtClean="0"/>
              <a:t> and Thomas </a:t>
            </a:r>
            <a:r>
              <a:rPr lang="it-IT" dirty="0" err="1" smtClean="0"/>
              <a:t>Münzel</a:t>
            </a:r>
            <a:endParaRPr lang="it-IT" dirty="0" smtClean="0"/>
          </a:p>
          <a:p>
            <a:r>
              <a:rPr lang="it-IT" dirty="0" err="1" smtClean="0"/>
              <a:t>Originally</a:t>
            </a:r>
            <a:r>
              <a:rPr lang="it-IT" dirty="0" smtClean="0"/>
              <a:t> published4 </a:t>
            </a:r>
            <a:r>
              <a:rPr lang="it-IT" dirty="0" err="1" smtClean="0"/>
              <a:t>Apr</a:t>
            </a:r>
            <a:r>
              <a:rPr lang="it-IT" dirty="0" smtClean="0"/>
              <a:t> 2006 </a:t>
            </a:r>
            <a:r>
              <a:rPr lang="it-IT" dirty="0" err="1" smtClean="0"/>
              <a:t>https</a:t>
            </a:r>
            <a:r>
              <a:rPr lang="it-IT" dirty="0" smtClean="0"/>
              <a:t>://</a:t>
            </a:r>
            <a:r>
              <a:rPr lang="it-IT" dirty="0" err="1" smtClean="0"/>
              <a:t>doi.org</a:t>
            </a:r>
            <a:r>
              <a:rPr lang="it-IT" dirty="0" smtClean="0"/>
              <a:t>/10.1161/CIRCULATIONAHA.105.602532Circulation. 2006;113:1708–1714</a:t>
            </a:r>
          </a:p>
          <a:p>
            <a:endParaRPr lang="it-IT" dirty="0" smtClean="0"/>
          </a:p>
          <a:p>
            <a:r>
              <a:rPr lang="it-IT" dirty="0" err="1" smtClean="0"/>
              <a:t>https</a:t>
            </a:r>
            <a:r>
              <a:rPr lang="it-IT" dirty="0" smtClean="0"/>
              <a:t>://</a:t>
            </a:r>
            <a:r>
              <a:rPr lang="it-IT" dirty="0" err="1" smtClean="0"/>
              <a:t>www.ahajournals.org</a:t>
            </a:r>
            <a:r>
              <a:rPr lang="it-IT" dirty="0" smtClean="0"/>
              <a:t>/</a:t>
            </a:r>
            <a:r>
              <a:rPr lang="it-IT" dirty="0" err="1" smtClean="0"/>
              <a:t>doi</a:t>
            </a:r>
            <a:r>
              <a:rPr lang="it-IT" dirty="0" smtClean="0"/>
              <a:t>/full/10.1161/circulationaha.105.602532</a:t>
            </a:r>
          </a:p>
          <a:p>
            <a:endParaRPr lang="it-IT" dirty="0" smtClean="0"/>
          </a:p>
          <a:p>
            <a:endParaRPr lang="it-IT" dirty="0" smtClean="0"/>
          </a:p>
          <a:p>
            <a:r>
              <a:rPr lang="it-IT" dirty="0" smtClean="0"/>
              <a:t>Figure 1. A, Basic </a:t>
            </a:r>
            <a:r>
              <a:rPr lang="it-IT" dirty="0" err="1" smtClean="0"/>
              <a:t>structure</a:t>
            </a:r>
            <a:r>
              <a:rPr lang="it-IT" dirty="0" smtClean="0"/>
              <a:t> of </a:t>
            </a:r>
            <a:r>
              <a:rPr lang="it-IT" dirty="0" err="1" smtClean="0"/>
              <a:t>eNOS</a:t>
            </a:r>
            <a:r>
              <a:rPr lang="it-IT" dirty="0" smtClean="0"/>
              <a:t> and </a:t>
            </a:r>
            <a:r>
              <a:rPr lang="it-IT" dirty="0" err="1" smtClean="0"/>
              <a:t>scheme</a:t>
            </a:r>
            <a:r>
              <a:rPr lang="it-IT" dirty="0" smtClean="0"/>
              <a:t> of NOS </a:t>
            </a:r>
            <a:r>
              <a:rPr lang="it-IT" dirty="0" err="1" smtClean="0"/>
              <a:t>catalysis</a:t>
            </a:r>
            <a:r>
              <a:rPr lang="it-IT" dirty="0" smtClean="0"/>
              <a:t>. </a:t>
            </a:r>
            <a:r>
              <a:rPr lang="it-IT" dirty="0" err="1" smtClean="0"/>
              <a:t>All</a:t>
            </a:r>
            <a:r>
              <a:rPr lang="it-IT" dirty="0" smtClean="0"/>
              <a:t> NOS </a:t>
            </a:r>
            <a:r>
              <a:rPr lang="it-IT" dirty="0" err="1" smtClean="0"/>
              <a:t>enzymes</a:t>
            </a:r>
            <a:r>
              <a:rPr lang="it-IT" dirty="0" smtClean="0"/>
              <a:t> are </a:t>
            </a:r>
            <a:r>
              <a:rPr lang="it-IT" dirty="0" err="1" smtClean="0"/>
              <a:t>synthesized</a:t>
            </a:r>
            <a:r>
              <a:rPr lang="it-IT" dirty="0" smtClean="0"/>
              <a:t> </a:t>
            </a:r>
            <a:r>
              <a:rPr lang="it-IT" dirty="0" err="1" smtClean="0"/>
              <a:t>as</a:t>
            </a:r>
            <a:r>
              <a:rPr lang="it-IT" dirty="0" smtClean="0"/>
              <a:t> </a:t>
            </a:r>
            <a:r>
              <a:rPr lang="it-IT" dirty="0" err="1" smtClean="0"/>
              <a:t>monomers</a:t>
            </a:r>
            <a:r>
              <a:rPr lang="it-IT" dirty="0" smtClean="0"/>
              <a:t>. </a:t>
            </a:r>
            <a:r>
              <a:rPr lang="it-IT" dirty="0" err="1" smtClean="0"/>
              <a:t>Each</a:t>
            </a:r>
            <a:r>
              <a:rPr lang="it-IT" dirty="0" smtClean="0"/>
              <a:t> </a:t>
            </a:r>
            <a:r>
              <a:rPr lang="it-IT" dirty="0" err="1" smtClean="0"/>
              <a:t>subunit</a:t>
            </a:r>
            <a:r>
              <a:rPr lang="it-IT" dirty="0" smtClean="0"/>
              <a:t> </a:t>
            </a:r>
            <a:r>
              <a:rPr lang="it-IT" dirty="0" err="1" smtClean="0"/>
              <a:t>consists</a:t>
            </a:r>
            <a:r>
              <a:rPr lang="it-IT" dirty="0" smtClean="0"/>
              <a:t> of a </a:t>
            </a:r>
            <a:r>
              <a:rPr lang="it-IT" dirty="0" err="1" smtClean="0"/>
              <a:t>reductase</a:t>
            </a:r>
            <a:r>
              <a:rPr lang="it-IT" dirty="0" smtClean="0"/>
              <a:t> domain and an </a:t>
            </a:r>
            <a:r>
              <a:rPr lang="it-IT" dirty="0" err="1" smtClean="0"/>
              <a:t>oxygenase</a:t>
            </a:r>
            <a:r>
              <a:rPr lang="it-IT" dirty="0" smtClean="0"/>
              <a:t> domain. </a:t>
            </a:r>
            <a:r>
              <a:rPr lang="it-IT" dirty="0" err="1" smtClean="0"/>
              <a:t>Monomers</a:t>
            </a:r>
            <a:r>
              <a:rPr lang="it-IT" dirty="0" smtClean="0"/>
              <a:t> and </a:t>
            </a:r>
            <a:r>
              <a:rPr lang="it-IT" dirty="0" err="1" smtClean="0"/>
              <a:t>even</a:t>
            </a:r>
            <a:r>
              <a:rPr lang="it-IT" dirty="0" smtClean="0"/>
              <a:t> </a:t>
            </a:r>
            <a:r>
              <a:rPr lang="it-IT" dirty="0" err="1" smtClean="0"/>
              <a:t>isolated</a:t>
            </a:r>
            <a:r>
              <a:rPr lang="it-IT" dirty="0" smtClean="0"/>
              <a:t> </a:t>
            </a:r>
            <a:r>
              <a:rPr lang="it-IT" dirty="0" err="1" smtClean="0"/>
              <a:t>reductase</a:t>
            </a:r>
            <a:r>
              <a:rPr lang="it-IT" dirty="0" smtClean="0"/>
              <a:t> </a:t>
            </a:r>
            <a:r>
              <a:rPr lang="it-IT" dirty="0" err="1" smtClean="0"/>
              <a:t>domains</a:t>
            </a:r>
            <a:r>
              <a:rPr lang="it-IT" dirty="0" smtClean="0"/>
              <a:t> are </a:t>
            </a:r>
            <a:r>
              <a:rPr lang="it-IT" dirty="0" err="1" smtClean="0"/>
              <a:t>able</a:t>
            </a:r>
            <a:r>
              <a:rPr lang="it-IT" dirty="0" smtClean="0"/>
              <a:t> to transfer </a:t>
            </a:r>
            <a:r>
              <a:rPr lang="it-IT" dirty="0" err="1" smtClean="0"/>
              <a:t>electrons</a:t>
            </a:r>
            <a:r>
              <a:rPr lang="it-IT" dirty="0" smtClean="0"/>
              <a:t> from NADPH to the </a:t>
            </a:r>
            <a:r>
              <a:rPr lang="it-IT" dirty="0" err="1" smtClean="0"/>
              <a:t>flavins</a:t>
            </a:r>
            <a:r>
              <a:rPr lang="it-IT" dirty="0" smtClean="0"/>
              <a:t> FAD and FMN and </a:t>
            </a:r>
            <a:r>
              <a:rPr lang="it-IT" dirty="0" err="1" smtClean="0"/>
              <a:t>have</a:t>
            </a:r>
            <a:r>
              <a:rPr lang="it-IT" dirty="0" smtClean="0"/>
              <a:t> a </a:t>
            </a:r>
            <a:r>
              <a:rPr lang="it-IT" dirty="0" err="1" smtClean="0"/>
              <a:t>limited</a:t>
            </a:r>
            <a:r>
              <a:rPr lang="it-IT" dirty="0" smtClean="0"/>
              <a:t> </a:t>
            </a:r>
            <a:r>
              <a:rPr lang="it-IT" dirty="0" err="1" smtClean="0"/>
              <a:t>capacity</a:t>
            </a:r>
            <a:r>
              <a:rPr lang="it-IT" dirty="0" smtClean="0"/>
              <a:t> to reduce </a:t>
            </a:r>
            <a:r>
              <a:rPr lang="it-IT" dirty="0" err="1" smtClean="0"/>
              <a:t>molecular</a:t>
            </a:r>
            <a:r>
              <a:rPr lang="it-IT" dirty="0" smtClean="0"/>
              <a:t> </a:t>
            </a:r>
            <a:r>
              <a:rPr lang="it-IT" dirty="0" err="1" smtClean="0"/>
              <a:t>oxygen</a:t>
            </a:r>
            <a:r>
              <a:rPr lang="it-IT" dirty="0" smtClean="0"/>
              <a:t> to O2·−. </a:t>
            </a:r>
            <a:r>
              <a:rPr lang="it-IT" dirty="0" err="1" smtClean="0"/>
              <a:t>Monomers</a:t>
            </a:r>
            <a:r>
              <a:rPr lang="it-IT" dirty="0" smtClean="0"/>
              <a:t> and </a:t>
            </a:r>
            <a:r>
              <a:rPr lang="it-IT" dirty="0" err="1" smtClean="0"/>
              <a:t>isolated</a:t>
            </a:r>
            <a:r>
              <a:rPr lang="it-IT" dirty="0" smtClean="0"/>
              <a:t> </a:t>
            </a:r>
            <a:r>
              <a:rPr lang="it-IT" dirty="0" err="1" smtClean="0"/>
              <a:t>reductase</a:t>
            </a:r>
            <a:r>
              <a:rPr lang="it-IT" dirty="0" smtClean="0"/>
              <a:t> </a:t>
            </a:r>
            <a:r>
              <a:rPr lang="it-IT" dirty="0" err="1" smtClean="0"/>
              <a:t>domains</a:t>
            </a:r>
            <a:r>
              <a:rPr lang="it-IT" dirty="0" smtClean="0"/>
              <a:t> can </a:t>
            </a:r>
            <a:r>
              <a:rPr lang="it-IT" dirty="0" err="1" smtClean="0"/>
              <a:t>bind</a:t>
            </a:r>
            <a:r>
              <a:rPr lang="it-IT" dirty="0" smtClean="0"/>
              <a:t> </a:t>
            </a:r>
            <a:r>
              <a:rPr lang="it-IT" dirty="0" err="1" smtClean="0"/>
              <a:t>calmodulin</a:t>
            </a:r>
            <a:r>
              <a:rPr lang="it-IT" dirty="0" smtClean="0"/>
              <a:t> (</a:t>
            </a:r>
            <a:r>
              <a:rPr lang="it-IT" dirty="0" err="1" smtClean="0"/>
              <a:t>CaM</a:t>
            </a:r>
            <a:r>
              <a:rPr lang="it-IT" dirty="0" smtClean="0"/>
              <a:t>), </a:t>
            </a:r>
            <a:r>
              <a:rPr lang="it-IT" dirty="0" err="1" smtClean="0"/>
              <a:t>which</a:t>
            </a:r>
            <a:r>
              <a:rPr lang="it-IT" dirty="0" smtClean="0"/>
              <a:t> </a:t>
            </a:r>
            <a:r>
              <a:rPr lang="it-IT" dirty="0" err="1" smtClean="0"/>
              <a:t>stimulates</a:t>
            </a:r>
            <a:r>
              <a:rPr lang="it-IT" dirty="0" smtClean="0"/>
              <a:t> the electron transfer </a:t>
            </a:r>
            <a:r>
              <a:rPr lang="it-IT" dirty="0" err="1" smtClean="0"/>
              <a:t>within</a:t>
            </a:r>
            <a:r>
              <a:rPr lang="it-IT" dirty="0" smtClean="0"/>
              <a:t> the </a:t>
            </a:r>
            <a:r>
              <a:rPr lang="it-IT" dirty="0" err="1" smtClean="0"/>
              <a:t>reductase</a:t>
            </a:r>
            <a:r>
              <a:rPr lang="it-IT" dirty="0" smtClean="0"/>
              <a:t> domain. </a:t>
            </a:r>
            <a:r>
              <a:rPr lang="it-IT" dirty="0" err="1" smtClean="0"/>
              <a:t>However</a:t>
            </a:r>
            <a:r>
              <a:rPr lang="it-IT" dirty="0" smtClean="0"/>
              <a:t>, </a:t>
            </a:r>
            <a:r>
              <a:rPr lang="it-IT" dirty="0" err="1" smtClean="0"/>
              <a:t>monomers</a:t>
            </a:r>
            <a:r>
              <a:rPr lang="it-IT" dirty="0" smtClean="0"/>
              <a:t> are </a:t>
            </a:r>
            <a:r>
              <a:rPr lang="it-IT" dirty="0" err="1" smtClean="0"/>
              <a:t>unable</a:t>
            </a:r>
            <a:r>
              <a:rPr lang="it-IT" dirty="0" smtClean="0"/>
              <a:t> to </a:t>
            </a:r>
            <a:r>
              <a:rPr lang="it-IT" dirty="0" err="1" smtClean="0"/>
              <a:t>bind</a:t>
            </a:r>
            <a:r>
              <a:rPr lang="it-IT" dirty="0" smtClean="0"/>
              <a:t> the </a:t>
            </a:r>
            <a:r>
              <a:rPr lang="it-IT" dirty="0" err="1" smtClean="0"/>
              <a:t>cofactor</a:t>
            </a:r>
            <a:r>
              <a:rPr lang="it-IT" dirty="0" smtClean="0"/>
              <a:t> BH4 or the </a:t>
            </a:r>
            <a:r>
              <a:rPr lang="it-IT" dirty="0" err="1" smtClean="0"/>
              <a:t>substrate</a:t>
            </a:r>
            <a:r>
              <a:rPr lang="it-IT" dirty="0" smtClean="0"/>
              <a:t> l-arginine and </a:t>
            </a:r>
            <a:r>
              <a:rPr lang="it-IT" dirty="0" err="1" smtClean="0"/>
              <a:t>cannot</a:t>
            </a:r>
            <a:r>
              <a:rPr lang="it-IT" dirty="0" smtClean="0"/>
              <a:t> </a:t>
            </a:r>
            <a:r>
              <a:rPr lang="it-IT" dirty="0" err="1" smtClean="0"/>
              <a:t>catalyze</a:t>
            </a:r>
            <a:r>
              <a:rPr lang="it-IT" dirty="0" smtClean="0"/>
              <a:t> NO· production. B, The </a:t>
            </a:r>
            <a:r>
              <a:rPr lang="it-IT" dirty="0" err="1" smtClean="0"/>
              <a:t>presence</a:t>
            </a:r>
            <a:r>
              <a:rPr lang="it-IT" dirty="0" smtClean="0"/>
              <a:t> of </a:t>
            </a:r>
            <a:r>
              <a:rPr lang="it-IT" dirty="0" err="1" smtClean="0"/>
              <a:t>heme</a:t>
            </a:r>
            <a:r>
              <a:rPr lang="it-IT" dirty="0" smtClean="0"/>
              <a:t> </a:t>
            </a:r>
            <a:r>
              <a:rPr lang="it-IT" dirty="0" err="1" smtClean="0"/>
              <a:t>allows</a:t>
            </a:r>
            <a:r>
              <a:rPr lang="it-IT" dirty="0" smtClean="0"/>
              <a:t> NOS </a:t>
            </a:r>
            <a:r>
              <a:rPr lang="it-IT" dirty="0" err="1" smtClean="0"/>
              <a:t>dimerization</a:t>
            </a:r>
            <a:r>
              <a:rPr lang="it-IT" dirty="0" smtClean="0"/>
              <a:t>; in </a:t>
            </a:r>
            <a:r>
              <a:rPr lang="it-IT" dirty="0" err="1" smtClean="0"/>
              <a:t>fact</a:t>
            </a:r>
            <a:r>
              <a:rPr lang="it-IT" dirty="0" smtClean="0"/>
              <a:t>, </a:t>
            </a:r>
            <a:r>
              <a:rPr lang="it-IT" dirty="0" err="1" smtClean="0"/>
              <a:t>heme</a:t>
            </a:r>
            <a:r>
              <a:rPr lang="it-IT" dirty="0" smtClean="0"/>
              <a:t> </a:t>
            </a:r>
            <a:r>
              <a:rPr lang="it-IT" dirty="0" err="1" smtClean="0"/>
              <a:t>is</a:t>
            </a:r>
            <a:r>
              <a:rPr lang="it-IT" dirty="0" smtClean="0"/>
              <a:t> the </a:t>
            </a:r>
            <a:r>
              <a:rPr lang="it-IT" dirty="0" err="1" smtClean="0"/>
              <a:t>only</a:t>
            </a:r>
            <a:r>
              <a:rPr lang="it-IT" dirty="0" smtClean="0"/>
              <a:t> </a:t>
            </a:r>
            <a:r>
              <a:rPr lang="it-IT" dirty="0" err="1" smtClean="0"/>
              <a:t>cofactor</a:t>
            </a:r>
            <a:r>
              <a:rPr lang="it-IT" dirty="0" smtClean="0"/>
              <a:t> </a:t>
            </a:r>
            <a:r>
              <a:rPr lang="it-IT" dirty="0" err="1" smtClean="0"/>
              <a:t>that</a:t>
            </a:r>
            <a:r>
              <a:rPr lang="it-IT" dirty="0" smtClean="0"/>
              <a:t> </a:t>
            </a:r>
            <a:r>
              <a:rPr lang="it-IT" dirty="0" err="1" smtClean="0"/>
              <a:t>is</a:t>
            </a:r>
            <a:r>
              <a:rPr lang="it-IT" dirty="0" smtClean="0"/>
              <a:t> </a:t>
            </a:r>
            <a:r>
              <a:rPr lang="it-IT" dirty="0" err="1" smtClean="0"/>
              <a:t>absolutely</a:t>
            </a:r>
            <a:r>
              <a:rPr lang="it-IT" dirty="0" smtClean="0"/>
              <a:t> </a:t>
            </a:r>
            <a:r>
              <a:rPr lang="it-IT" dirty="0" err="1" smtClean="0"/>
              <a:t>required</a:t>
            </a:r>
            <a:r>
              <a:rPr lang="it-IT" dirty="0" smtClean="0"/>
              <a:t> for the </a:t>
            </a:r>
            <a:r>
              <a:rPr lang="it-IT" dirty="0" err="1" smtClean="0"/>
              <a:t>formation</a:t>
            </a:r>
            <a:r>
              <a:rPr lang="it-IT" dirty="0" smtClean="0"/>
              <a:t> of </a:t>
            </a:r>
            <a:r>
              <a:rPr lang="it-IT" dirty="0" err="1" smtClean="0"/>
              <a:t>active</a:t>
            </a:r>
            <a:r>
              <a:rPr lang="it-IT" dirty="0" smtClean="0"/>
              <a:t> NOS </a:t>
            </a:r>
            <a:r>
              <a:rPr lang="it-IT" dirty="0" err="1" smtClean="0"/>
              <a:t>dimers</a:t>
            </a:r>
            <a:r>
              <a:rPr lang="it-IT" dirty="0" smtClean="0"/>
              <a:t>. </a:t>
            </a:r>
            <a:r>
              <a:rPr lang="it-IT" dirty="0" err="1" smtClean="0"/>
              <a:t>Heme</a:t>
            </a:r>
            <a:r>
              <a:rPr lang="it-IT" dirty="0" smtClean="0"/>
              <a:t> </a:t>
            </a:r>
            <a:r>
              <a:rPr lang="it-IT" dirty="0" err="1" smtClean="0"/>
              <a:t>also</a:t>
            </a:r>
            <a:r>
              <a:rPr lang="it-IT" dirty="0" smtClean="0"/>
              <a:t> </a:t>
            </a:r>
            <a:r>
              <a:rPr lang="it-IT" dirty="0" err="1" smtClean="0"/>
              <a:t>is</a:t>
            </a:r>
            <a:r>
              <a:rPr lang="it-IT" dirty="0" smtClean="0"/>
              <a:t> </a:t>
            </a:r>
            <a:r>
              <a:rPr lang="it-IT" dirty="0" err="1" smtClean="0"/>
              <a:t>essential</a:t>
            </a:r>
            <a:r>
              <a:rPr lang="it-IT" dirty="0" smtClean="0"/>
              <a:t> for the </a:t>
            </a:r>
            <a:r>
              <a:rPr lang="it-IT" dirty="0" err="1" smtClean="0"/>
              <a:t>interaction</a:t>
            </a:r>
            <a:r>
              <a:rPr lang="it-IT" dirty="0" smtClean="0"/>
              <a:t> </a:t>
            </a:r>
            <a:r>
              <a:rPr lang="it-IT" dirty="0" err="1" smtClean="0"/>
              <a:t>between</a:t>
            </a:r>
            <a:r>
              <a:rPr lang="it-IT" dirty="0" smtClean="0"/>
              <a:t> </a:t>
            </a:r>
            <a:r>
              <a:rPr lang="it-IT" dirty="0" err="1" smtClean="0"/>
              <a:t>reductase</a:t>
            </a:r>
            <a:r>
              <a:rPr lang="it-IT" dirty="0" smtClean="0"/>
              <a:t> and </a:t>
            </a:r>
            <a:r>
              <a:rPr lang="it-IT" dirty="0" err="1" smtClean="0"/>
              <a:t>oxygenase</a:t>
            </a:r>
            <a:r>
              <a:rPr lang="it-IT" dirty="0" smtClean="0"/>
              <a:t> </a:t>
            </a:r>
            <a:r>
              <a:rPr lang="it-IT" dirty="0" err="1" smtClean="0"/>
              <a:t>domains</a:t>
            </a:r>
            <a:r>
              <a:rPr lang="it-IT" dirty="0" smtClean="0"/>
              <a:t> and for the </a:t>
            </a:r>
            <a:r>
              <a:rPr lang="it-IT" dirty="0" err="1" smtClean="0"/>
              <a:t>interdomain</a:t>
            </a:r>
            <a:r>
              <a:rPr lang="it-IT" dirty="0" smtClean="0"/>
              <a:t> electron transfer from the </a:t>
            </a:r>
            <a:r>
              <a:rPr lang="it-IT" dirty="0" err="1" smtClean="0"/>
              <a:t>flavins</a:t>
            </a:r>
            <a:r>
              <a:rPr lang="it-IT" dirty="0" smtClean="0"/>
              <a:t> to the </a:t>
            </a:r>
            <a:r>
              <a:rPr lang="it-IT" dirty="0" err="1" smtClean="0"/>
              <a:t>heme</a:t>
            </a:r>
            <a:r>
              <a:rPr lang="it-IT" dirty="0" smtClean="0"/>
              <a:t> of the opposite </a:t>
            </a:r>
            <a:r>
              <a:rPr lang="it-IT" dirty="0" err="1" smtClean="0"/>
              <a:t>monomer</a:t>
            </a:r>
            <a:r>
              <a:rPr lang="it-IT" dirty="0" smtClean="0"/>
              <a:t>. NADPH </a:t>
            </a:r>
            <a:r>
              <a:rPr lang="it-IT" dirty="0" err="1" smtClean="0"/>
              <a:t>oxidation</a:t>
            </a:r>
            <a:r>
              <a:rPr lang="it-IT" dirty="0" smtClean="0"/>
              <a:t> </a:t>
            </a:r>
            <a:r>
              <a:rPr lang="it-IT" dirty="0" err="1" smtClean="0"/>
              <a:t>rates</a:t>
            </a:r>
            <a:r>
              <a:rPr lang="it-IT" dirty="0" smtClean="0"/>
              <a:t> are </a:t>
            </a:r>
            <a:r>
              <a:rPr lang="it-IT" dirty="0" err="1" smtClean="0"/>
              <a:t>significantly</a:t>
            </a:r>
            <a:r>
              <a:rPr lang="it-IT" dirty="0" smtClean="0"/>
              <a:t> </a:t>
            </a:r>
            <a:r>
              <a:rPr lang="it-IT" dirty="0" err="1" smtClean="0"/>
              <a:t>enhanced</a:t>
            </a:r>
            <a:r>
              <a:rPr lang="it-IT" dirty="0" smtClean="0"/>
              <a:t> in </a:t>
            </a:r>
            <a:r>
              <a:rPr lang="it-IT" dirty="0" err="1" smtClean="0"/>
              <a:t>heme-containing</a:t>
            </a:r>
            <a:r>
              <a:rPr lang="it-IT" dirty="0" smtClean="0"/>
              <a:t> </a:t>
            </a:r>
            <a:r>
              <a:rPr lang="it-IT" dirty="0" err="1" smtClean="0"/>
              <a:t>substrate</a:t>
            </a:r>
            <a:r>
              <a:rPr lang="it-IT" dirty="0" smtClean="0"/>
              <a:t>-free NOS </a:t>
            </a:r>
            <a:r>
              <a:rPr lang="it-IT" dirty="0" err="1" smtClean="0"/>
              <a:t>dimers</a:t>
            </a:r>
            <a:r>
              <a:rPr lang="it-IT" dirty="0" smtClean="0"/>
              <a:t> </a:t>
            </a:r>
            <a:r>
              <a:rPr lang="it-IT" dirty="0" err="1" smtClean="0"/>
              <a:t>compared</a:t>
            </a:r>
            <a:r>
              <a:rPr lang="it-IT" dirty="0" smtClean="0"/>
              <a:t> with </a:t>
            </a:r>
            <a:r>
              <a:rPr lang="it-IT" dirty="0" err="1" smtClean="0"/>
              <a:t>monomers</a:t>
            </a:r>
            <a:r>
              <a:rPr lang="it-IT" dirty="0" smtClean="0"/>
              <a:t>, </a:t>
            </a:r>
            <a:r>
              <a:rPr lang="it-IT" dirty="0" err="1" smtClean="0"/>
              <a:t>consistent</a:t>
            </a:r>
            <a:r>
              <a:rPr lang="it-IT" dirty="0" smtClean="0"/>
              <a:t> with a more </a:t>
            </a:r>
            <a:r>
              <a:rPr lang="it-IT" dirty="0" err="1" smtClean="0"/>
              <a:t>effective</a:t>
            </a:r>
            <a:r>
              <a:rPr lang="it-IT" dirty="0" smtClean="0"/>
              <a:t> O2·− production. C, </a:t>
            </a:r>
            <a:r>
              <a:rPr lang="it-IT" dirty="0" err="1" smtClean="0"/>
              <a:t>When</a:t>
            </a:r>
            <a:r>
              <a:rPr lang="it-IT" dirty="0" smtClean="0"/>
              <a:t> </a:t>
            </a:r>
            <a:r>
              <a:rPr lang="it-IT" dirty="0" err="1" smtClean="0"/>
              <a:t>sufficient</a:t>
            </a:r>
            <a:r>
              <a:rPr lang="it-IT" dirty="0" smtClean="0"/>
              <a:t> </a:t>
            </a:r>
            <a:r>
              <a:rPr lang="it-IT" dirty="0" err="1" smtClean="0"/>
              <a:t>substrate</a:t>
            </a:r>
            <a:r>
              <a:rPr lang="it-IT" dirty="0" smtClean="0"/>
              <a:t> l-arginine and </a:t>
            </a:r>
            <a:r>
              <a:rPr lang="it-IT" dirty="0" err="1" smtClean="0"/>
              <a:t>cofactor</a:t>
            </a:r>
            <a:r>
              <a:rPr lang="it-IT" dirty="0" smtClean="0"/>
              <a:t> BH4 are </a:t>
            </a:r>
            <a:r>
              <a:rPr lang="it-IT" dirty="0" err="1" smtClean="0"/>
              <a:t>present</a:t>
            </a:r>
            <a:r>
              <a:rPr lang="it-IT" dirty="0" smtClean="0"/>
              <a:t>, </a:t>
            </a:r>
            <a:r>
              <a:rPr lang="it-IT" dirty="0" err="1" smtClean="0"/>
              <a:t>intact</a:t>
            </a:r>
            <a:r>
              <a:rPr lang="it-IT" dirty="0" smtClean="0"/>
              <a:t> NOS </a:t>
            </a:r>
            <a:r>
              <a:rPr lang="it-IT" dirty="0" err="1" smtClean="0"/>
              <a:t>dimers</a:t>
            </a:r>
            <a:r>
              <a:rPr lang="it-IT" dirty="0" smtClean="0"/>
              <a:t> </a:t>
            </a:r>
            <a:r>
              <a:rPr lang="it-IT" dirty="0" err="1" smtClean="0"/>
              <a:t>couple</a:t>
            </a:r>
            <a:r>
              <a:rPr lang="it-IT" dirty="0" smtClean="0"/>
              <a:t> </a:t>
            </a:r>
            <a:r>
              <a:rPr lang="it-IT" dirty="0" err="1" smtClean="0"/>
              <a:t>their</a:t>
            </a:r>
            <a:r>
              <a:rPr lang="it-IT" dirty="0" smtClean="0"/>
              <a:t> </a:t>
            </a:r>
            <a:r>
              <a:rPr lang="it-IT" dirty="0" err="1" smtClean="0"/>
              <a:t>heme</a:t>
            </a:r>
            <a:r>
              <a:rPr lang="it-IT" dirty="0" smtClean="0"/>
              <a:t> and O2 </a:t>
            </a:r>
            <a:r>
              <a:rPr lang="it-IT" dirty="0" err="1" smtClean="0"/>
              <a:t>reduction</a:t>
            </a:r>
            <a:r>
              <a:rPr lang="it-IT" dirty="0" smtClean="0"/>
              <a:t> to the </a:t>
            </a:r>
            <a:r>
              <a:rPr lang="it-IT" dirty="0" err="1" smtClean="0"/>
              <a:t>synthesis</a:t>
            </a:r>
            <a:r>
              <a:rPr lang="it-IT" dirty="0" smtClean="0"/>
              <a:t> of NO·. l-</a:t>
            </a:r>
            <a:r>
              <a:rPr lang="it-IT" dirty="0" err="1" smtClean="0"/>
              <a:t>Citrulline</a:t>
            </a:r>
            <a:r>
              <a:rPr lang="it-IT" dirty="0" smtClean="0"/>
              <a:t> </a:t>
            </a:r>
            <a:r>
              <a:rPr lang="it-IT" dirty="0" err="1" smtClean="0"/>
              <a:t>is</a:t>
            </a:r>
            <a:r>
              <a:rPr lang="it-IT" dirty="0" smtClean="0"/>
              <a:t> </a:t>
            </a:r>
            <a:r>
              <a:rPr lang="it-IT" dirty="0" err="1" smtClean="0"/>
              <a:t>formed</a:t>
            </a:r>
            <a:r>
              <a:rPr lang="it-IT" dirty="0" smtClean="0"/>
              <a:t> </a:t>
            </a:r>
            <a:r>
              <a:rPr lang="it-IT" dirty="0" err="1" smtClean="0"/>
              <a:t>as</a:t>
            </a:r>
            <a:r>
              <a:rPr lang="it-IT" dirty="0" smtClean="0"/>
              <a:t> the </a:t>
            </a:r>
            <a:r>
              <a:rPr lang="it-IT" dirty="0" err="1" smtClean="0"/>
              <a:t>byproduct</a:t>
            </a:r>
            <a:r>
              <a:rPr lang="it-IT" dirty="0" smtClean="0"/>
              <a:t>; </a:t>
            </a:r>
            <a:r>
              <a:rPr lang="it-IT" dirty="0" err="1" smtClean="0"/>
              <a:t>Nω</a:t>
            </a:r>
            <a:r>
              <a:rPr lang="it-IT" dirty="0" smtClean="0"/>
              <a:t>-</a:t>
            </a:r>
            <a:r>
              <a:rPr lang="it-IT" dirty="0" err="1" smtClean="0"/>
              <a:t>hydroxy</a:t>
            </a:r>
            <a:r>
              <a:rPr lang="it-IT" dirty="0" smtClean="0"/>
              <a:t>-l-arginine </a:t>
            </a:r>
            <a:r>
              <a:rPr lang="it-IT" dirty="0" err="1" smtClean="0"/>
              <a:t>is</a:t>
            </a:r>
            <a:r>
              <a:rPr lang="it-IT" dirty="0" smtClean="0"/>
              <a:t> an intermediate in the </a:t>
            </a:r>
            <a:r>
              <a:rPr lang="it-IT" dirty="0" err="1" smtClean="0"/>
              <a:t>reaction</a:t>
            </a:r>
            <a:r>
              <a:rPr lang="it-IT" dirty="0" smtClean="0"/>
              <a:t>.</a:t>
            </a:r>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39</a:t>
            </a:fld>
            <a:endParaRPr lang="it-IT"/>
          </a:p>
        </p:txBody>
      </p:sp>
    </p:spTree>
    <p:extLst>
      <p:ext uri="{BB962C8B-B14F-4D97-AF65-F5344CB8AC3E}">
        <p14:creationId xmlns:p14="http://schemas.microsoft.com/office/powerpoint/2010/main" val="2487402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watcut.uwaterloo.ca</a:t>
            </a:r>
            <a:r>
              <a:rPr lang="it-IT" dirty="0" smtClean="0"/>
              <a:t>/</a:t>
            </a:r>
            <a:r>
              <a:rPr lang="it-IT" dirty="0" err="1" smtClean="0"/>
              <a:t>webnotes</a:t>
            </a:r>
            <a:r>
              <a:rPr lang="it-IT" dirty="0" smtClean="0"/>
              <a:t>/</a:t>
            </a:r>
            <a:r>
              <a:rPr lang="it-IT" dirty="0" err="1" smtClean="0"/>
              <a:t>Pharmacology</a:t>
            </a:r>
            <a:r>
              <a:rPr lang="it-IT" dirty="0" smtClean="0"/>
              <a:t>/</a:t>
            </a:r>
            <a:r>
              <a:rPr lang="it-IT" dirty="0" err="1" smtClean="0"/>
              <a:t>NitricOxide.html</a:t>
            </a:r>
            <a:endParaRPr lang="it-IT" dirty="0" smtClean="0"/>
          </a:p>
          <a:p>
            <a:endParaRPr lang="it-IT" dirty="0" smtClean="0"/>
          </a:p>
          <a:p>
            <a:r>
              <a:rPr lang="it-IT" dirty="0" smtClean="0"/>
              <a:t>NO </a:t>
            </a:r>
            <a:r>
              <a:rPr lang="it-IT" dirty="0" err="1" smtClean="0"/>
              <a:t>binds</a:t>
            </a:r>
            <a:r>
              <a:rPr lang="it-IT" dirty="0" smtClean="0"/>
              <a:t> to the </a:t>
            </a:r>
            <a:r>
              <a:rPr lang="it-IT" dirty="0" err="1" smtClean="0"/>
              <a:t>heme</a:t>
            </a:r>
            <a:r>
              <a:rPr lang="it-IT" dirty="0" smtClean="0"/>
              <a:t> </a:t>
            </a:r>
            <a:r>
              <a:rPr lang="it-IT" dirty="0" err="1" smtClean="0"/>
              <a:t>group</a:t>
            </a:r>
            <a:r>
              <a:rPr lang="it-IT" dirty="0" smtClean="0"/>
              <a:t> of </a:t>
            </a:r>
            <a:r>
              <a:rPr lang="it-IT" dirty="0" err="1" smtClean="0"/>
              <a:t>soluble</a:t>
            </a:r>
            <a:r>
              <a:rPr lang="it-IT" dirty="0" smtClean="0"/>
              <a:t> </a:t>
            </a:r>
            <a:r>
              <a:rPr lang="it-IT" dirty="0" err="1" smtClean="0"/>
              <a:t>guanylate</a:t>
            </a:r>
            <a:r>
              <a:rPr lang="it-IT" dirty="0" smtClean="0"/>
              <a:t> </a:t>
            </a:r>
            <a:r>
              <a:rPr lang="it-IT" dirty="0" err="1" smtClean="0"/>
              <a:t>cyclase</a:t>
            </a:r>
            <a:r>
              <a:rPr lang="it-IT" dirty="0" smtClean="0"/>
              <a:t> (</a:t>
            </a:r>
            <a:r>
              <a:rPr lang="it-IT" dirty="0" err="1" smtClean="0"/>
              <a:t>sGC</a:t>
            </a:r>
            <a:r>
              <a:rPr lang="it-IT" dirty="0" smtClean="0"/>
              <a:t>), </a:t>
            </a:r>
            <a:r>
              <a:rPr lang="it-IT" dirty="0" err="1" smtClean="0"/>
              <a:t>dislodging</a:t>
            </a:r>
            <a:r>
              <a:rPr lang="it-IT" dirty="0" smtClean="0"/>
              <a:t> a </a:t>
            </a:r>
            <a:r>
              <a:rPr lang="it-IT" dirty="0" err="1" smtClean="0"/>
              <a:t>strategic</a:t>
            </a:r>
            <a:r>
              <a:rPr lang="it-IT" dirty="0" smtClean="0"/>
              <a:t> </a:t>
            </a:r>
            <a:r>
              <a:rPr lang="it-IT" dirty="0" err="1" smtClean="0"/>
              <a:t>histidine</a:t>
            </a:r>
            <a:r>
              <a:rPr lang="it-IT" dirty="0" smtClean="0"/>
              <a:t> residue. </a:t>
            </a:r>
            <a:r>
              <a:rPr lang="it-IT" dirty="0" err="1" smtClean="0"/>
              <a:t>This</a:t>
            </a:r>
            <a:r>
              <a:rPr lang="it-IT" dirty="0" smtClean="0"/>
              <a:t> </a:t>
            </a:r>
            <a:r>
              <a:rPr lang="it-IT" dirty="0" err="1" smtClean="0"/>
              <a:t>causes</a:t>
            </a:r>
            <a:r>
              <a:rPr lang="it-IT" dirty="0" smtClean="0"/>
              <a:t> a </a:t>
            </a:r>
            <a:r>
              <a:rPr lang="it-IT" dirty="0" err="1" smtClean="0"/>
              <a:t>conformational</a:t>
            </a:r>
            <a:r>
              <a:rPr lang="it-IT" dirty="0" smtClean="0"/>
              <a:t> </a:t>
            </a:r>
            <a:r>
              <a:rPr lang="it-IT" dirty="0" err="1" smtClean="0"/>
              <a:t>change</a:t>
            </a:r>
            <a:r>
              <a:rPr lang="it-IT" dirty="0" smtClean="0"/>
              <a:t> </a:t>
            </a:r>
            <a:r>
              <a:rPr lang="it-IT" dirty="0" err="1" smtClean="0"/>
              <a:t>that</a:t>
            </a:r>
            <a:r>
              <a:rPr lang="it-IT" dirty="0" smtClean="0"/>
              <a:t> </a:t>
            </a:r>
            <a:r>
              <a:rPr lang="it-IT" dirty="0" err="1" smtClean="0"/>
              <a:t>activates</a:t>
            </a:r>
            <a:r>
              <a:rPr lang="it-IT" dirty="0" smtClean="0"/>
              <a:t> the </a:t>
            </a:r>
            <a:r>
              <a:rPr lang="it-IT" dirty="0" err="1" smtClean="0"/>
              <a:t>enzyme</a:t>
            </a:r>
            <a:r>
              <a:rPr lang="it-IT" dirty="0" smtClean="0"/>
              <a:t>, </a:t>
            </a:r>
            <a:r>
              <a:rPr lang="it-IT" dirty="0" err="1" smtClean="0"/>
              <a:t>which</a:t>
            </a:r>
            <a:r>
              <a:rPr lang="it-IT" dirty="0" smtClean="0"/>
              <a:t> </a:t>
            </a:r>
            <a:r>
              <a:rPr lang="it-IT" dirty="0" err="1" smtClean="0"/>
              <a:t>then</a:t>
            </a:r>
            <a:r>
              <a:rPr lang="it-IT" dirty="0" smtClean="0"/>
              <a:t> </a:t>
            </a:r>
            <a:r>
              <a:rPr lang="it-IT" dirty="0" err="1" smtClean="0"/>
              <a:t>begins</a:t>
            </a:r>
            <a:r>
              <a:rPr lang="it-IT" dirty="0" smtClean="0"/>
              <a:t> to </a:t>
            </a:r>
            <a:r>
              <a:rPr lang="it-IT" dirty="0" err="1" smtClean="0"/>
              <a:t>make</a:t>
            </a:r>
            <a:r>
              <a:rPr lang="it-IT" dirty="0" smtClean="0"/>
              <a:t> </a:t>
            </a:r>
            <a:r>
              <a:rPr lang="it-IT" dirty="0" err="1" smtClean="0"/>
              <a:t>cyclic</a:t>
            </a:r>
            <a:r>
              <a:rPr lang="it-IT" dirty="0" smtClean="0"/>
              <a:t> GMP (</a:t>
            </a:r>
            <a:r>
              <a:rPr lang="it-IT" dirty="0" err="1" smtClean="0"/>
              <a:t>cGMP</a:t>
            </a:r>
            <a:r>
              <a:rPr lang="it-IT" dirty="0" smtClean="0"/>
              <a:t>). The production of </a:t>
            </a:r>
            <a:r>
              <a:rPr lang="it-IT" dirty="0" err="1" smtClean="0"/>
              <a:t>cGMP</a:t>
            </a:r>
            <a:r>
              <a:rPr lang="it-IT" dirty="0" smtClean="0"/>
              <a:t> </a:t>
            </a:r>
            <a:r>
              <a:rPr lang="it-IT" dirty="0" err="1" smtClean="0"/>
              <a:t>as</a:t>
            </a:r>
            <a:r>
              <a:rPr lang="it-IT" dirty="0" smtClean="0"/>
              <a:t> a </a:t>
            </a:r>
            <a:r>
              <a:rPr lang="it-IT" dirty="0" err="1" smtClean="0"/>
              <a:t>second</a:t>
            </a:r>
            <a:r>
              <a:rPr lang="it-IT" dirty="0" smtClean="0"/>
              <a:t> </a:t>
            </a:r>
            <a:r>
              <a:rPr lang="it-IT" dirty="0" err="1" smtClean="0"/>
              <a:t>messenger</a:t>
            </a:r>
            <a:r>
              <a:rPr lang="it-IT" dirty="0" smtClean="0"/>
              <a:t> </a:t>
            </a:r>
            <a:r>
              <a:rPr lang="it-IT" dirty="0" err="1" smtClean="0"/>
              <a:t>is</a:t>
            </a:r>
            <a:r>
              <a:rPr lang="it-IT" dirty="0" smtClean="0"/>
              <a:t> the </a:t>
            </a:r>
            <a:r>
              <a:rPr lang="it-IT" dirty="0" err="1" smtClean="0"/>
              <a:t>most</a:t>
            </a:r>
            <a:r>
              <a:rPr lang="it-IT" dirty="0" smtClean="0"/>
              <a:t> </a:t>
            </a:r>
            <a:r>
              <a:rPr lang="it-IT" dirty="0" err="1" smtClean="0"/>
              <a:t>important</a:t>
            </a:r>
            <a:r>
              <a:rPr lang="it-IT" dirty="0" smtClean="0"/>
              <a:t> </a:t>
            </a:r>
            <a:r>
              <a:rPr lang="it-IT" dirty="0" err="1" smtClean="0"/>
              <a:t>signal</a:t>
            </a:r>
            <a:r>
              <a:rPr lang="it-IT" dirty="0" smtClean="0"/>
              <a:t> downstream of NO.</a:t>
            </a:r>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41</a:t>
            </a:fld>
            <a:endParaRPr lang="it-IT"/>
          </a:p>
        </p:txBody>
      </p:sp>
    </p:spTree>
    <p:extLst>
      <p:ext uri="{BB962C8B-B14F-4D97-AF65-F5344CB8AC3E}">
        <p14:creationId xmlns:p14="http://schemas.microsoft.com/office/powerpoint/2010/main" val="530037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42</a:t>
            </a:fld>
            <a:endParaRPr lang="it-IT"/>
          </a:p>
        </p:txBody>
      </p:sp>
    </p:spTree>
    <p:extLst>
      <p:ext uri="{BB962C8B-B14F-4D97-AF65-F5344CB8AC3E}">
        <p14:creationId xmlns:p14="http://schemas.microsoft.com/office/powerpoint/2010/main" val="375719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78850" name="Segnaposto note 2"/>
          <p:cNvSpPr>
            <a:spLocks noGrp="1"/>
          </p:cNvSpPr>
          <p:nvPr>
            <p:ph type="body" idx="1"/>
          </p:nvPr>
        </p:nvSpPr>
        <p:spPr>
          <a:noFill/>
        </p:spPr>
        <p:txBody>
          <a:bodyPr/>
          <a:lstStyle/>
          <a:p>
            <a:r>
              <a:rPr lang="it-IT" dirty="0"/>
              <a:t>source</a:t>
            </a:r>
          </a:p>
          <a:p>
            <a:r>
              <a:rPr lang="it-IT" dirty="0" err="1"/>
              <a:t>https</a:t>
            </a:r>
            <a:r>
              <a:rPr lang="it-IT" dirty="0"/>
              <a:t>://</a:t>
            </a:r>
            <a:r>
              <a:rPr lang="it-IT" dirty="0" err="1"/>
              <a:t>www.nature.com</a:t>
            </a:r>
            <a:r>
              <a:rPr lang="it-IT" dirty="0"/>
              <a:t>/</a:t>
            </a:r>
            <a:r>
              <a:rPr lang="it-IT" dirty="0" err="1"/>
              <a:t>articles</a:t>
            </a:r>
            <a:r>
              <a:rPr lang="it-IT" dirty="0"/>
              <a:t>/srep09198/</a:t>
            </a:r>
            <a:r>
              <a:rPr lang="it-IT" dirty="0" err="1"/>
              <a:t>figures</a:t>
            </a:r>
            <a:r>
              <a:rPr lang="it-IT" dirty="0"/>
              <a:t>/</a:t>
            </a:r>
            <a:r>
              <a:rPr lang="it-IT" dirty="0" smtClean="0"/>
              <a:t>1</a:t>
            </a:r>
          </a:p>
          <a:p>
            <a:endParaRPr lang="it-IT" dirty="0" smtClean="0"/>
          </a:p>
          <a:p>
            <a:r>
              <a:rPr lang="it-IT" dirty="0" smtClean="0"/>
              <a:t>(a) </a:t>
            </a:r>
            <a:r>
              <a:rPr lang="it-IT" dirty="0" err="1" smtClean="0"/>
              <a:t>Schematic</a:t>
            </a:r>
            <a:r>
              <a:rPr lang="it-IT" dirty="0" smtClean="0"/>
              <a:t> </a:t>
            </a:r>
            <a:r>
              <a:rPr lang="it-IT" dirty="0" err="1" smtClean="0"/>
              <a:t>representation</a:t>
            </a:r>
            <a:r>
              <a:rPr lang="it-IT" dirty="0" smtClean="0"/>
              <a:t> of a </a:t>
            </a:r>
            <a:r>
              <a:rPr lang="it-IT" dirty="0" err="1" smtClean="0"/>
              <a:t>generic</a:t>
            </a:r>
            <a:r>
              <a:rPr lang="it-IT" dirty="0" smtClean="0"/>
              <a:t> RTK model (</a:t>
            </a:r>
            <a:r>
              <a:rPr lang="it-IT" dirty="0" err="1" smtClean="0"/>
              <a:t>generated</a:t>
            </a:r>
            <a:r>
              <a:rPr lang="it-IT" dirty="0" smtClean="0"/>
              <a:t> </a:t>
            </a:r>
            <a:r>
              <a:rPr lang="it-IT" dirty="0" err="1" smtClean="0"/>
              <a:t>using</a:t>
            </a:r>
            <a:r>
              <a:rPr lang="it-IT" dirty="0" smtClean="0"/>
              <a:t> MODELLER69 </a:t>
            </a:r>
            <a:r>
              <a:rPr lang="it-IT" dirty="0" err="1" smtClean="0"/>
              <a:t>based</a:t>
            </a:r>
            <a:r>
              <a:rPr lang="it-IT" dirty="0" smtClean="0"/>
              <a:t> on PDB id: 2GS670, 3GOP26, 2JIU71 2M2072 and 3NJP73) with an </a:t>
            </a:r>
            <a:r>
              <a:rPr lang="it-IT" dirty="0" err="1" smtClean="0"/>
              <a:t>extracellular</a:t>
            </a:r>
            <a:r>
              <a:rPr lang="it-IT" dirty="0" smtClean="0"/>
              <a:t> </a:t>
            </a:r>
            <a:r>
              <a:rPr lang="it-IT" dirty="0" err="1" smtClean="0"/>
              <a:t>ligand</a:t>
            </a:r>
            <a:r>
              <a:rPr lang="it-IT" dirty="0" smtClean="0"/>
              <a:t> </a:t>
            </a:r>
            <a:r>
              <a:rPr lang="it-IT" dirty="0" err="1" smtClean="0"/>
              <a:t>binding</a:t>
            </a:r>
            <a:r>
              <a:rPr lang="it-IT" dirty="0" smtClean="0"/>
              <a:t> </a:t>
            </a:r>
            <a:r>
              <a:rPr lang="it-IT" dirty="0" err="1" smtClean="0"/>
              <a:t>ectodomain</a:t>
            </a:r>
            <a:r>
              <a:rPr lang="it-IT" dirty="0" smtClean="0"/>
              <a:t>, a single </a:t>
            </a:r>
            <a:r>
              <a:rPr lang="it-IT" dirty="0" err="1" smtClean="0"/>
              <a:t>transmembrane</a:t>
            </a:r>
            <a:r>
              <a:rPr lang="it-IT" dirty="0" smtClean="0"/>
              <a:t> </a:t>
            </a:r>
            <a:r>
              <a:rPr lang="it-IT" dirty="0" err="1" smtClean="0"/>
              <a:t>spanning</a:t>
            </a:r>
            <a:r>
              <a:rPr lang="it-IT" dirty="0" smtClean="0"/>
              <a:t> </a:t>
            </a:r>
            <a:r>
              <a:rPr lang="it-IT" dirty="0" err="1" smtClean="0"/>
              <a:t>helix</a:t>
            </a:r>
            <a:r>
              <a:rPr lang="it-IT" dirty="0" smtClean="0"/>
              <a:t>, a </a:t>
            </a:r>
            <a:r>
              <a:rPr lang="it-IT" dirty="0" err="1" smtClean="0"/>
              <a:t>basic</a:t>
            </a:r>
            <a:r>
              <a:rPr lang="it-IT" dirty="0" smtClean="0"/>
              <a:t> JM </a:t>
            </a:r>
            <a:r>
              <a:rPr lang="it-IT" dirty="0" err="1" smtClean="0"/>
              <a:t>region</a:t>
            </a:r>
            <a:r>
              <a:rPr lang="it-IT" dirty="0" smtClean="0"/>
              <a:t>, and a </a:t>
            </a:r>
            <a:r>
              <a:rPr lang="it-IT" dirty="0" err="1" smtClean="0"/>
              <a:t>kinase</a:t>
            </a:r>
            <a:r>
              <a:rPr lang="it-IT" dirty="0" smtClean="0"/>
              <a:t> domain. The TM and JM </a:t>
            </a:r>
            <a:r>
              <a:rPr lang="it-IT" dirty="0" err="1" smtClean="0"/>
              <a:t>regions</a:t>
            </a:r>
            <a:r>
              <a:rPr lang="it-IT" dirty="0" smtClean="0"/>
              <a:t> </a:t>
            </a:r>
            <a:r>
              <a:rPr lang="it-IT" dirty="0" err="1" smtClean="0"/>
              <a:t>have</a:t>
            </a:r>
            <a:r>
              <a:rPr lang="it-IT" dirty="0" smtClean="0"/>
              <a:t> </a:t>
            </a:r>
            <a:r>
              <a:rPr lang="it-IT" dirty="0" err="1" smtClean="0"/>
              <a:t>been</a:t>
            </a:r>
            <a:r>
              <a:rPr lang="it-IT" dirty="0" smtClean="0"/>
              <a:t> </a:t>
            </a:r>
            <a:r>
              <a:rPr lang="it-IT" dirty="0" err="1" smtClean="0"/>
              <a:t>highlighted</a:t>
            </a:r>
            <a:r>
              <a:rPr lang="it-IT" dirty="0" smtClean="0"/>
              <a:t> in </a:t>
            </a:r>
            <a:r>
              <a:rPr lang="it-IT" dirty="0" err="1" smtClean="0"/>
              <a:t>red</a:t>
            </a:r>
            <a:r>
              <a:rPr lang="it-IT" dirty="0" smtClean="0"/>
              <a:t>. (b) </a:t>
            </a:r>
            <a:r>
              <a:rPr lang="it-IT" dirty="0" err="1" smtClean="0"/>
              <a:t>Sequence</a:t>
            </a:r>
            <a:r>
              <a:rPr lang="it-IT" dirty="0" smtClean="0"/>
              <a:t> of INSR and the EphA2 </a:t>
            </a:r>
            <a:r>
              <a:rPr lang="it-IT" dirty="0" err="1" smtClean="0"/>
              <a:t>receptor</a:t>
            </a:r>
            <a:r>
              <a:rPr lang="it-IT" dirty="0" smtClean="0"/>
              <a:t> with </a:t>
            </a:r>
            <a:r>
              <a:rPr lang="it-IT" dirty="0" err="1" smtClean="0"/>
              <a:t>charged</a:t>
            </a:r>
            <a:r>
              <a:rPr lang="it-IT" dirty="0" smtClean="0"/>
              <a:t> </a:t>
            </a:r>
            <a:r>
              <a:rPr lang="it-IT" dirty="0" err="1" smtClean="0"/>
              <a:t>residues</a:t>
            </a:r>
            <a:r>
              <a:rPr lang="it-IT" dirty="0" smtClean="0"/>
              <a:t> </a:t>
            </a:r>
            <a:r>
              <a:rPr lang="it-IT" dirty="0" err="1" smtClean="0"/>
              <a:t>within</a:t>
            </a:r>
            <a:r>
              <a:rPr lang="it-IT" dirty="0" smtClean="0"/>
              <a:t> the JM </a:t>
            </a:r>
            <a:r>
              <a:rPr lang="it-IT" dirty="0" err="1" smtClean="0"/>
              <a:t>region</a:t>
            </a:r>
            <a:r>
              <a:rPr lang="it-IT" dirty="0" smtClean="0"/>
              <a:t> </a:t>
            </a:r>
            <a:r>
              <a:rPr lang="it-IT" dirty="0" err="1" smtClean="0"/>
              <a:t>highlighted</a:t>
            </a:r>
            <a:r>
              <a:rPr lang="it-IT" dirty="0" smtClean="0"/>
              <a:t> with </a:t>
            </a:r>
            <a:r>
              <a:rPr lang="it-IT" dirty="0" err="1" smtClean="0"/>
              <a:t>basic</a:t>
            </a:r>
            <a:r>
              <a:rPr lang="it-IT" dirty="0" smtClean="0"/>
              <a:t> </a:t>
            </a:r>
            <a:r>
              <a:rPr lang="it-IT" dirty="0" err="1" smtClean="0"/>
              <a:t>residues</a:t>
            </a:r>
            <a:r>
              <a:rPr lang="it-IT" dirty="0" smtClean="0"/>
              <a:t> in blue and </a:t>
            </a:r>
            <a:r>
              <a:rPr lang="it-IT" dirty="0" err="1" smtClean="0"/>
              <a:t>anionic</a:t>
            </a:r>
            <a:r>
              <a:rPr lang="it-IT" dirty="0" smtClean="0"/>
              <a:t> </a:t>
            </a:r>
            <a:r>
              <a:rPr lang="it-IT" dirty="0" err="1" smtClean="0"/>
              <a:t>residues</a:t>
            </a:r>
            <a:r>
              <a:rPr lang="it-IT" dirty="0" smtClean="0"/>
              <a:t> in </a:t>
            </a:r>
            <a:r>
              <a:rPr lang="it-IT" dirty="0" err="1" smtClean="0"/>
              <a:t>red</a:t>
            </a:r>
            <a:r>
              <a:rPr lang="it-IT" dirty="0" smtClean="0"/>
              <a:t>. (c) </a:t>
            </a:r>
            <a:r>
              <a:rPr lang="it-IT" dirty="0" err="1" smtClean="0"/>
              <a:t>Protein</a:t>
            </a:r>
            <a:r>
              <a:rPr lang="it-IT" dirty="0" smtClean="0"/>
              <a:t> model of the TM-JM </a:t>
            </a:r>
            <a:r>
              <a:rPr lang="it-IT" dirty="0" err="1" smtClean="0"/>
              <a:t>region</a:t>
            </a:r>
            <a:r>
              <a:rPr lang="it-IT" dirty="0" smtClean="0"/>
              <a:t> of the EphA2 </a:t>
            </a:r>
            <a:r>
              <a:rPr lang="it-IT" dirty="0" err="1" smtClean="0"/>
              <a:t>receptor</a:t>
            </a:r>
            <a:r>
              <a:rPr lang="it-IT" dirty="0" smtClean="0"/>
              <a:t> with CG </a:t>
            </a:r>
            <a:r>
              <a:rPr lang="it-IT" dirty="0" err="1" smtClean="0"/>
              <a:t>beads</a:t>
            </a:r>
            <a:r>
              <a:rPr lang="it-IT" dirty="0" smtClean="0"/>
              <a:t> </a:t>
            </a:r>
            <a:r>
              <a:rPr lang="it-IT" dirty="0" err="1" smtClean="0"/>
              <a:t>overlaid</a:t>
            </a:r>
            <a:r>
              <a:rPr lang="it-IT" dirty="0" smtClean="0"/>
              <a:t> </a:t>
            </a:r>
            <a:r>
              <a:rPr lang="it-IT" dirty="0" err="1" smtClean="0"/>
              <a:t>onto</a:t>
            </a:r>
            <a:r>
              <a:rPr lang="it-IT" dirty="0" smtClean="0"/>
              <a:t> an </a:t>
            </a:r>
            <a:r>
              <a:rPr lang="it-IT" dirty="0" err="1" smtClean="0"/>
              <a:t>atomistic</a:t>
            </a:r>
            <a:r>
              <a:rPr lang="it-IT" dirty="0" smtClean="0"/>
              <a:t> model: </a:t>
            </a:r>
            <a:r>
              <a:rPr lang="it-IT" dirty="0" err="1" smtClean="0"/>
              <a:t>basic</a:t>
            </a:r>
            <a:r>
              <a:rPr lang="it-IT" dirty="0" smtClean="0"/>
              <a:t> </a:t>
            </a:r>
            <a:r>
              <a:rPr lang="it-IT" dirty="0" err="1" smtClean="0"/>
              <a:t>residues</a:t>
            </a:r>
            <a:r>
              <a:rPr lang="it-IT" dirty="0" smtClean="0"/>
              <a:t> are </a:t>
            </a:r>
            <a:r>
              <a:rPr lang="it-IT" dirty="0" err="1" smtClean="0"/>
              <a:t>shown</a:t>
            </a:r>
            <a:r>
              <a:rPr lang="it-IT" dirty="0" smtClean="0"/>
              <a:t> in blue, </a:t>
            </a:r>
            <a:r>
              <a:rPr lang="it-IT" dirty="0" err="1" smtClean="0"/>
              <a:t>acidic</a:t>
            </a:r>
            <a:r>
              <a:rPr lang="it-IT" dirty="0" smtClean="0"/>
              <a:t> in </a:t>
            </a:r>
            <a:r>
              <a:rPr lang="it-IT" dirty="0" err="1" smtClean="0"/>
              <a:t>red</a:t>
            </a:r>
            <a:r>
              <a:rPr lang="it-IT" dirty="0" smtClean="0"/>
              <a:t>, </a:t>
            </a:r>
            <a:r>
              <a:rPr lang="it-IT" dirty="0" err="1" smtClean="0"/>
              <a:t>polar</a:t>
            </a:r>
            <a:r>
              <a:rPr lang="it-IT" dirty="0" smtClean="0"/>
              <a:t> in green, and non-</a:t>
            </a:r>
            <a:r>
              <a:rPr lang="it-IT" dirty="0" err="1" smtClean="0"/>
              <a:t>polar</a:t>
            </a:r>
            <a:r>
              <a:rPr lang="it-IT" dirty="0" smtClean="0"/>
              <a:t> in </a:t>
            </a:r>
            <a:r>
              <a:rPr lang="it-IT" dirty="0" err="1" smtClean="0"/>
              <a:t>white</a:t>
            </a:r>
            <a:r>
              <a:rPr lang="it-IT" dirty="0" smtClean="0"/>
              <a:t>. (d) Cross </a:t>
            </a:r>
            <a:r>
              <a:rPr lang="it-IT" dirty="0" err="1" smtClean="0"/>
              <a:t>section</a:t>
            </a:r>
            <a:r>
              <a:rPr lang="it-IT" dirty="0" smtClean="0"/>
              <a:t> of the </a:t>
            </a:r>
            <a:r>
              <a:rPr lang="it-IT" dirty="0" err="1" smtClean="0"/>
              <a:t>same</a:t>
            </a:r>
            <a:r>
              <a:rPr lang="it-IT" dirty="0" smtClean="0"/>
              <a:t> EphA2 </a:t>
            </a:r>
            <a:r>
              <a:rPr lang="it-IT" dirty="0" err="1" smtClean="0"/>
              <a:t>receptor</a:t>
            </a:r>
            <a:r>
              <a:rPr lang="it-IT" dirty="0" smtClean="0"/>
              <a:t> TM-JM model </a:t>
            </a:r>
            <a:r>
              <a:rPr lang="it-IT" dirty="0" err="1" smtClean="0"/>
              <a:t>embedded</a:t>
            </a:r>
            <a:r>
              <a:rPr lang="it-IT" dirty="0" smtClean="0"/>
              <a:t> in a </a:t>
            </a:r>
            <a:r>
              <a:rPr lang="it-IT" dirty="0" err="1" smtClean="0"/>
              <a:t>lipid</a:t>
            </a:r>
            <a:r>
              <a:rPr lang="it-IT" dirty="0" smtClean="0"/>
              <a:t> </a:t>
            </a:r>
            <a:r>
              <a:rPr lang="it-IT" dirty="0" err="1" smtClean="0"/>
              <a:t>bilayer</a:t>
            </a:r>
            <a:r>
              <a:rPr lang="it-IT" dirty="0" smtClean="0"/>
              <a:t> </a:t>
            </a:r>
            <a:r>
              <a:rPr lang="it-IT" dirty="0" err="1" smtClean="0"/>
              <a:t>containing</a:t>
            </a:r>
            <a:r>
              <a:rPr lang="it-IT" dirty="0" smtClean="0"/>
              <a:t> 20% PS and 20% PIP2 </a:t>
            </a:r>
            <a:r>
              <a:rPr lang="it-IT" dirty="0" err="1" smtClean="0"/>
              <a:t>within</a:t>
            </a:r>
            <a:r>
              <a:rPr lang="it-IT" dirty="0" smtClean="0"/>
              <a:t> the </a:t>
            </a:r>
            <a:r>
              <a:rPr lang="it-IT" dirty="0" err="1" smtClean="0"/>
              <a:t>inner</a:t>
            </a:r>
            <a:r>
              <a:rPr lang="it-IT" dirty="0" smtClean="0"/>
              <a:t> </a:t>
            </a:r>
            <a:r>
              <a:rPr lang="it-IT" dirty="0" err="1" smtClean="0"/>
              <a:t>leaflet</a:t>
            </a:r>
            <a:r>
              <a:rPr lang="it-IT" dirty="0" smtClean="0"/>
              <a:t>.</a:t>
            </a:r>
          </a:p>
          <a:p>
            <a:endParaRPr lang="it-IT" dirty="0" smtClean="0"/>
          </a:p>
          <a:p>
            <a:endParaRPr lang="it-IT" dirty="0"/>
          </a:p>
        </p:txBody>
      </p:sp>
      <p:sp>
        <p:nvSpPr>
          <p:cNvPr id="78851"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92AC15-B533-B347-A9A7-376EBBDA8BE2}" type="slidenum">
              <a:rPr lang="it-IT" sz="1200"/>
              <a:pPr/>
              <a:t>4</a:t>
            </a:fld>
            <a:endParaRPr lang="it-IT"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err="1" smtClean="0"/>
              <a:t>Targeting</a:t>
            </a:r>
            <a:r>
              <a:rPr lang="it-IT" dirty="0" smtClean="0"/>
              <a:t> L-arginine-</a:t>
            </a:r>
            <a:r>
              <a:rPr lang="it-IT" dirty="0" err="1" smtClean="0"/>
              <a:t>nitric</a:t>
            </a:r>
            <a:r>
              <a:rPr lang="it-IT" dirty="0" smtClean="0"/>
              <a:t> </a:t>
            </a:r>
            <a:r>
              <a:rPr lang="it-IT" dirty="0" err="1" smtClean="0"/>
              <a:t>oxide-cGMP</a:t>
            </a:r>
            <a:r>
              <a:rPr lang="it-IT" dirty="0" smtClean="0"/>
              <a:t> </a:t>
            </a:r>
            <a:r>
              <a:rPr lang="it-IT" dirty="0" err="1" smtClean="0"/>
              <a:t>pathway</a:t>
            </a:r>
            <a:r>
              <a:rPr lang="it-IT" dirty="0" smtClean="0"/>
              <a:t> in </a:t>
            </a:r>
            <a:r>
              <a:rPr lang="it-IT" dirty="0" err="1" smtClean="0"/>
              <a:t>pulmonary</a:t>
            </a:r>
            <a:r>
              <a:rPr lang="it-IT" dirty="0" smtClean="0"/>
              <a:t> </a:t>
            </a:r>
            <a:r>
              <a:rPr lang="it-IT" dirty="0" err="1" smtClean="0"/>
              <a:t>arterial</a:t>
            </a:r>
            <a:r>
              <a:rPr lang="it-IT" dirty="0" smtClean="0"/>
              <a:t> </a:t>
            </a:r>
            <a:r>
              <a:rPr lang="it-IT" dirty="0" err="1" smtClean="0"/>
              <a:t>hypertension</a:t>
            </a:r>
            <a:endParaRPr lang="it-IT" dirty="0" smtClean="0"/>
          </a:p>
          <a:p>
            <a:r>
              <a:rPr lang="it-IT" dirty="0" err="1" smtClean="0"/>
              <a:t>Haiyang</a:t>
            </a:r>
            <a:r>
              <a:rPr lang="it-IT" dirty="0" smtClean="0"/>
              <a:t> </a:t>
            </a:r>
            <a:r>
              <a:rPr lang="it-IT" dirty="0" err="1" smtClean="0"/>
              <a:t>Tang</a:t>
            </a:r>
            <a:r>
              <a:rPr lang="it-IT" dirty="0" smtClean="0"/>
              <a:t>, Rebecca </a:t>
            </a:r>
            <a:r>
              <a:rPr lang="it-IT" dirty="0" err="1" smtClean="0"/>
              <a:t>R</a:t>
            </a:r>
            <a:r>
              <a:rPr lang="it-IT" dirty="0" smtClean="0"/>
              <a:t>. </a:t>
            </a:r>
            <a:r>
              <a:rPr lang="it-IT" dirty="0" err="1" smtClean="0"/>
              <a:t>Vanderpool</a:t>
            </a:r>
            <a:r>
              <a:rPr lang="it-IT" dirty="0" smtClean="0"/>
              <a:t>, </a:t>
            </a:r>
            <a:r>
              <a:rPr lang="it-IT" dirty="0" err="1" smtClean="0"/>
              <a:t>Jian</a:t>
            </a:r>
            <a:r>
              <a:rPr lang="it-IT" dirty="0" smtClean="0"/>
              <a:t> </a:t>
            </a:r>
            <a:r>
              <a:rPr lang="it-IT" dirty="0" err="1" smtClean="0"/>
              <a:t>Wang</a:t>
            </a:r>
            <a:r>
              <a:rPr lang="it-IT" dirty="0" smtClean="0"/>
              <a:t>, ...</a:t>
            </a:r>
          </a:p>
          <a:p>
            <a:r>
              <a:rPr lang="it-IT" dirty="0" smtClean="0"/>
              <a:t>First </a:t>
            </a:r>
            <a:r>
              <a:rPr lang="it-IT" dirty="0" err="1" smtClean="0"/>
              <a:t>Published</a:t>
            </a:r>
            <a:r>
              <a:rPr lang="it-IT" dirty="0" smtClean="0"/>
              <a:t> </a:t>
            </a:r>
            <a:r>
              <a:rPr lang="it-IT" dirty="0" err="1" smtClean="0"/>
              <a:t>September</a:t>
            </a:r>
            <a:r>
              <a:rPr lang="it-IT" dirty="0" smtClean="0"/>
              <a:t> 12, 2017 </a:t>
            </a:r>
            <a:r>
              <a:rPr lang="it-IT" dirty="0" err="1" smtClean="0"/>
              <a:t>Editorial</a:t>
            </a:r>
            <a:endParaRPr lang="it-IT" dirty="0" smtClean="0"/>
          </a:p>
          <a:p>
            <a:r>
              <a:rPr lang="it-IT" dirty="0" err="1" smtClean="0"/>
              <a:t>https</a:t>
            </a:r>
            <a:r>
              <a:rPr lang="it-IT" dirty="0" smtClean="0"/>
              <a:t>://</a:t>
            </a:r>
            <a:r>
              <a:rPr lang="it-IT" dirty="0" err="1" smtClean="0"/>
              <a:t>doi.org</a:t>
            </a:r>
            <a:r>
              <a:rPr lang="it-IT" dirty="0" smtClean="0"/>
              <a:t>/10.1177/2045893217728261</a:t>
            </a:r>
          </a:p>
          <a:p>
            <a:endParaRPr lang="it-IT" dirty="0" smtClean="0"/>
          </a:p>
          <a:p>
            <a:r>
              <a:rPr lang="it-IT" dirty="0" smtClean="0"/>
              <a:t>Fig. 1. </a:t>
            </a:r>
            <a:r>
              <a:rPr lang="it-IT" dirty="0" err="1" smtClean="0"/>
              <a:t>Strategies</a:t>
            </a:r>
            <a:r>
              <a:rPr lang="it-IT" dirty="0" smtClean="0"/>
              <a:t> for </a:t>
            </a:r>
            <a:r>
              <a:rPr lang="it-IT" dirty="0" err="1" smtClean="0"/>
              <a:t>targeting</a:t>
            </a:r>
            <a:r>
              <a:rPr lang="it-IT" dirty="0" smtClean="0"/>
              <a:t> L-arginine-</a:t>
            </a:r>
            <a:r>
              <a:rPr lang="it-IT" dirty="0" err="1" smtClean="0"/>
              <a:t>nitric</a:t>
            </a:r>
            <a:r>
              <a:rPr lang="it-IT" dirty="0" smtClean="0"/>
              <a:t> </a:t>
            </a:r>
            <a:r>
              <a:rPr lang="it-IT" dirty="0" err="1" smtClean="0"/>
              <a:t>oxide</a:t>
            </a:r>
            <a:r>
              <a:rPr lang="it-IT" dirty="0" smtClean="0"/>
              <a:t> </a:t>
            </a:r>
            <a:r>
              <a:rPr lang="it-IT" dirty="0" err="1" smtClean="0"/>
              <a:t>signaling</a:t>
            </a:r>
            <a:r>
              <a:rPr lang="it-IT" dirty="0" smtClean="0"/>
              <a:t> </a:t>
            </a:r>
            <a:r>
              <a:rPr lang="it-IT" dirty="0" err="1" smtClean="0"/>
              <a:t>pathways</a:t>
            </a:r>
            <a:r>
              <a:rPr lang="it-IT" dirty="0" smtClean="0"/>
              <a:t> in PH treatment. The </a:t>
            </a:r>
            <a:r>
              <a:rPr lang="it-IT" dirty="0" err="1" smtClean="0"/>
              <a:t>increase</a:t>
            </a:r>
            <a:r>
              <a:rPr lang="it-IT" dirty="0" smtClean="0"/>
              <a:t> of [Ca 2þ ] </a:t>
            </a:r>
            <a:r>
              <a:rPr lang="it-IT" dirty="0" err="1" smtClean="0"/>
              <a:t>cty</a:t>
            </a:r>
            <a:r>
              <a:rPr lang="it-IT" dirty="0" smtClean="0"/>
              <a:t> in </a:t>
            </a:r>
            <a:r>
              <a:rPr lang="it-IT" dirty="0" err="1" smtClean="0"/>
              <a:t>response</a:t>
            </a:r>
            <a:r>
              <a:rPr lang="it-IT" dirty="0" smtClean="0"/>
              <a:t> to </a:t>
            </a:r>
            <a:r>
              <a:rPr lang="it-IT" dirty="0" err="1" smtClean="0"/>
              <a:t>receptormediated</a:t>
            </a:r>
            <a:r>
              <a:rPr lang="it-IT" dirty="0" smtClean="0"/>
              <a:t> </a:t>
            </a:r>
            <a:r>
              <a:rPr lang="it-IT" dirty="0" err="1" smtClean="0"/>
              <a:t>agonists</a:t>
            </a:r>
            <a:r>
              <a:rPr lang="it-IT" dirty="0" smtClean="0"/>
              <a:t> or </a:t>
            </a:r>
            <a:r>
              <a:rPr lang="it-IT" dirty="0" err="1" smtClean="0"/>
              <a:t>increased</a:t>
            </a:r>
            <a:r>
              <a:rPr lang="it-IT" dirty="0" smtClean="0"/>
              <a:t> </a:t>
            </a:r>
            <a:r>
              <a:rPr lang="it-IT" dirty="0" err="1" smtClean="0"/>
              <a:t>shear</a:t>
            </a:r>
            <a:r>
              <a:rPr lang="it-IT" dirty="0" smtClean="0"/>
              <a:t> stress </a:t>
            </a:r>
            <a:r>
              <a:rPr lang="it-IT" dirty="0" err="1" smtClean="0"/>
              <a:t>results</a:t>
            </a:r>
            <a:r>
              <a:rPr lang="it-IT" dirty="0" smtClean="0"/>
              <a:t> in </a:t>
            </a:r>
            <a:r>
              <a:rPr lang="it-IT" dirty="0" err="1" smtClean="0"/>
              <a:t>activation</a:t>
            </a:r>
            <a:r>
              <a:rPr lang="it-IT" dirty="0" smtClean="0"/>
              <a:t> of NOS in </a:t>
            </a:r>
            <a:r>
              <a:rPr lang="it-IT" dirty="0" err="1" smtClean="0"/>
              <a:t>ECs</a:t>
            </a:r>
            <a:r>
              <a:rPr lang="it-IT" dirty="0" smtClean="0"/>
              <a:t>. </a:t>
            </a:r>
            <a:r>
              <a:rPr lang="it-IT" dirty="0" err="1" smtClean="0"/>
              <a:t>Activated</a:t>
            </a:r>
            <a:r>
              <a:rPr lang="it-IT" dirty="0" smtClean="0"/>
              <a:t> NOS </a:t>
            </a:r>
            <a:r>
              <a:rPr lang="it-IT" dirty="0" err="1" smtClean="0"/>
              <a:t>converts</a:t>
            </a:r>
            <a:r>
              <a:rPr lang="it-IT" dirty="0" smtClean="0"/>
              <a:t> L-arginine in the </a:t>
            </a:r>
            <a:r>
              <a:rPr lang="it-IT" dirty="0" err="1" smtClean="0"/>
              <a:t>presence</a:t>
            </a:r>
            <a:r>
              <a:rPr lang="it-IT" dirty="0" smtClean="0"/>
              <a:t> of </a:t>
            </a:r>
            <a:r>
              <a:rPr lang="it-IT" dirty="0" err="1" smtClean="0"/>
              <a:t>oxygen</a:t>
            </a:r>
            <a:r>
              <a:rPr lang="it-IT" dirty="0" smtClean="0"/>
              <a:t> to NO and L-</a:t>
            </a:r>
            <a:r>
              <a:rPr lang="it-IT" dirty="0" err="1" smtClean="0"/>
              <a:t>citrulline</a:t>
            </a:r>
            <a:r>
              <a:rPr lang="it-IT" dirty="0" smtClean="0"/>
              <a:t>. </a:t>
            </a:r>
            <a:r>
              <a:rPr lang="it-IT" dirty="0" err="1" smtClean="0"/>
              <a:t>These</a:t>
            </a:r>
            <a:r>
              <a:rPr lang="it-IT" dirty="0" smtClean="0"/>
              <a:t> </a:t>
            </a:r>
            <a:r>
              <a:rPr lang="it-IT" dirty="0" err="1" smtClean="0"/>
              <a:t>processes</a:t>
            </a:r>
            <a:r>
              <a:rPr lang="it-IT" dirty="0" smtClean="0"/>
              <a:t> </a:t>
            </a:r>
            <a:r>
              <a:rPr lang="it-IT" dirty="0" err="1" smtClean="0"/>
              <a:t>also</a:t>
            </a:r>
            <a:r>
              <a:rPr lang="it-IT" dirty="0" smtClean="0"/>
              <a:t> </a:t>
            </a:r>
            <a:r>
              <a:rPr lang="it-IT" dirty="0" err="1" smtClean="0"/>
              <a:t>require</a:t>
            </a:r>
            <a:r>
              <a:rPr lang="it-IT" dirty="0" smtClean="0"/>
              <a:t> BH4. NO </a:t>
            </a:r>
            <a:r>
              <a:rPr lang="it-IT" dirty="0" err="1" smtClean="0"/>
              <a:t>released</a:t>
            </a:r>
            <a:r>
              <a:rPr lang="it-IT" dirty="0" smtClean="0"/>
              <a:t> from </a:t>
            </a:r>
            <a:r>
              <a:rPr lang="it-IT" dirty="0" err="1" smtClean="0"/>
              <a:t>ECs</a:t>
            </a:r>
            <a:r>
              <a:rPr lang="it-IT" dirty="0" smtClean="0"/>
              <a:t> </a:t>
            </a:r>
            <a:r>
              <a:rPr lang="it-IT" dirty="0" err="1" smtClean="0"/>
              <a:t>diffuses</a:t>
            </a:r>
            <a:r>
              <a:rPr lang="it-IT" dirty="0" smtClean="0"/>
              <a:t> </a:t>
            </a:r>
            <a:r>
              <a:rPr lang="it-IT" dirty="0" err="1" smtClean="0"/>
              <a:t>into</a:t>
            </a:r>
            <a:r>
              <a:rPr lang="it-IT" dirty="0" smtClean="0"/>
              <a:t> </a:t>
            </a:r>
            <a:r>
              <a:rPr lang="it-IT" dirty="0" err="1" smtClean="0"/>
              <a:t>PASMCs</a:t>
            </a:r>
            <a:r>
              <a:rPr lang="it-IT" dirty="0" smtClean="0"/>
              <a:t> and </a:t>
            </a:r>
            <a:r>
              <a:rPr lang="it-IT" dirty="0" err="1" smtClean="0"/>
              <a:t>binds</a:t>
            </a:r>
            <a:r>
              <a:rPr lang="it-IT" dirty="0" smtClean="0"/>
              <a:t> to </a:t>
            </a:r>
            <a:r>
              <a:rPr lang="it-IT" dirty="0" err="1" smtClean="0"/>
              <a:t>its</a:t>
            </a:r>
            <a:r>
              <a:rPr lang="it-IT" dirty="0" smtClean="0"/>
              <a:t> </a:t>
            </a:r>
            <a:r>
              <a:rPr lang="it-IT" dirty="0" err="1" smtClean="0"/>
              <a:t>intracellular</a:t>
            </a:r>
            <a:r>
              <a:rPr lang="it-IT" dirty="0" smtClean="0"/>
              <a:t> </a:t>
            </a:r>
            <a:r>
              <a:rPr lang="it-IT" dirty="0" err="1" smtClean="0"/>
              <a:t>receptor</a:t>
            </a:r>
            <a:r>
              <a:rPr lang="it-IT" dirty="0" smtClean="0"/>
              <a:t> </a:t>
            </a:r>
            <a:r>
              <a:rPr lang="it-IT" dirty="0" err="1" smtClean="0"/>
              <a:t>sGC</a:t>
            </a:r>
            <a:r>
              <a:rPr lang="it-IT" dirty="0" smtClean="0"/>
              <a:t>, </a:t>
            </a:r>
            <a:r>
              <a:rPr lang="it-IT" dirty="0" err="1" smtClean="0"/>
              <a:t>which</a:t>
            </a:r>
            <a:r>
              <a:rPr lang="it-IT" dirty="0" smtClean="0"/>
              <a:t> </a:t>
            </a:r>
            <a:r>
              <a:rPr lang="it-IT" dirty="0" err="1" smtClean="0"/>
              <a:t>produces</a:t>
            </a:r>
            <a:r>
              <a:rPr lang="it-IT" dirty="0" smtClean="0"/>
              <a:t> </a:t>
            </a:r>
            <a:r>
              <a:rPr lang="it-IT" dirty="0" err="1" smtClean="0"/>
              <a:t>cGMP</a:t>
            </a:r>
            <a:r>
              <a:rPr lang="it-IT" dirty="0" smtClean="0"/>
              <a:t> from GTP. The </a:t>
            </a:r>
            <a:r>
              <a:rPr lang="it-IT" dirty="0" err="1" smtClean="0"/>
              <a:t>increase</a:t>
            </a:r>
            <a:r>
              <a:rPr lang="it-IT" dirty="0" smtClean="0"/>
              <a:t> in </a:t>
            </a:r>
            <a:r>
              <a:rPr lang="it-IT" dirty="0" err="1" smtClean="0"/>
              <a:t>intracellular</a:t>
            </a:r>
            <a:r>
              <a:rPr lang="it-IT" dirty="0" smtClean="0"/>
              <a:t> </a:t>
            </a:r>
            <a:r>
              <a:rPr lang="it-IT" dirty="0" err="1" smtClean="0"/>
              <a:t>cGMP</a:t>
            </a:r>
            <a:r>
              <a:rPr lang="it-IT" dirty="0" smtClean="0"/>
              <a:t> </a:t>
            </a:r>
            <a:r>
              <a:rPr lang="it-IT" dirty="0" err="1" smtClean="0"/>
              <a:t>concentration</a:t>
            </a:r>
            <a:r>
              <a:rPr lang="it-IT" dirty="0" smtClean="0"/>
              <a:t> </a:t>
            </a:r>
            <a:r>
              <a:rPr lang="it-IT" dirty="0" err="1" smtClean="0"/>
              <a:t>results</a:t>
            </a:r>
            <a:r>
              <a:rPr lang="it-IT" dirty="0" smtClean="0"/>
              <a:t> in </a:t>
            </a:r>
            <a:r>
              <a:rPr lang="it-IT" dirty="0" err="1" smtClean="0"/>
              <a:t>activation</a:t>
            </a:r>
            <a:r>
              <a:rPr lang="it-IT" dirty="0" smtClean="0"/>
              <a:t> of PKG. </a:t>
            </a:r>
            <a:r>
              <a:rPr lang="it-IT" dirty="0" err="1" smtClean="0"/>
              <a:t>Activation</a:t>
            </a:r>
            <a:r>
              <a:rPr lang="it-IT" dirty="0" smtClean="0"/>
              <a:t> of PKG </a:t>
            </a:r>
            <a:r>
              <a:rPr lang="it-IT" dirty="0" err="1" smtClean="0"/>
              <a:t>leads</a:t>
            </a:r>
            <a:r>
              <a:rPr lang="it-IT" dirty="0" smtClean="0"/>
              <a:t> to the </a:t>
            </a:r>
            <a:r>
              <a:rPr lang="it-IT" dirty="0" err="1" smtClean="0"/>
              <a:t>decrease</a:t>
            </a:r>
            <a:r>
              <a:rPr lang="it-IT" dirty="0" smtClean="0"/>
              <a:t> of [Ca 2þ ] </a:t>
            </a:r>
            <a:r>
              <a:rPr lang="it-IT" dirty="0" err="1" smtClean="0"/>
              <a:t>cty</a:t>
            </a:r>
            <a:r>
              <a:rPr lang="it-IT" dirty="0" smtClean="0"/>
              <a:t> and </a:t>
            </a:r>
            <a:r>
              <a:rPr lang="it-IT" dirty="0" err="1" smtClean="0"/>
              <a:t>relaxation</a:t>
            </a:r>
            <a:r>
              <a:rPr lang="it-IT" dirty="0" smtClean="0"/>
              <a:t> of </a:t>
            </a:r>
            <a:r>
              <a:rPr lang="it-IT" dirty="0" err="1" smtClean="0"/>
              <a:t>smooth</a:t>
            </a:r>
            <a:r>
              <a:rPr lang="it-IT" dirty="0" smtClean="0"/>
              <a:t> </a:t>
            </a:r>
            <a:r>
              <a:rPr lang="it-IT" dirty="0" err="1" smtClean="0"/>
              <a:t>muscle</a:t>
            </a:r>
            <a:r>
              <a:rPr lang="it-IT" dirty="0" smtClean="0"/>
              <a:t> via </a:t>
            </a:r>
            <a:r>
              <a:rPr lang="it-IT" dirty="0" err="1" smtClean="0"/>
              <a:t>several</a:t>
            </a:r>
            <a:r>
              <a:rPr lang="it-IT" dirty="0" smtClean="0"/>
              <a:t> </a:t>
            </a:r>
            <a:r>
              <a:rPr lang="it-IT" dirty="0" err="1" smtClean="0"/>
              <a:t>mechanisms</a:t>
            </a:r>
            <a:r>
              <a:rPr lang="it-IT" dirty="0" smtClean="0"/>
              <a:t>. </a:t>
            </a:r>
            <a:r>
              <a:rPr lang="it-IT" dirty="0" err="1" smtClean="0"/>
              <a:t>cGMP</a:t>
            </a:r>
            <a:r>
              <a:rPr lang="it-IT" dirty="0" smtClean="0"/>
              <a:t> are </a:t>
            </a:r>
            <a:r>
              <a:rPr lang="it-IT" dirty="0" err="1" smtClean="0"/>
              <a:t>also</a:t>
            </a:r>
            <a:r>
              <a:rPr lang="it-IT" dirty="0" smtClean="0"/>
              <a:t> </a:t>
            </a:r>
            <a:r>
              <a:rPr lang="it-IT" dirty="0" err="1" smtClean="0"/>
              <a:t>determined</a:t>
            </a:r>
            <a:r>
              <a:rPr lang="it-IT" dirty="0" smtClean="0"/>
              <a:t> by </a:t>
            </a:r>
            <a:r>
              <a:rPr lang="it-IT" dirty="0" err="1" smtClean="0"/>
              <a:t>activity</a:t>
            </a:r>
            <a:r>
              <a:rPr lang="it-IT" dirty="0" smtClean="0"/>
              <a:t> of </a:t>
            </a:r>
            <a:r>
              <a:rPr lang="it-IT" dirty="0" err="1" smtClean="0"/>
              <a:t>type</a:t>
            </a:r>
            <a:r>
              <a:rPr lang="it-IT" dirty="0" smtClean="0"/>
              <a:t> PDE5. </a:t>
            </a:r>
            <a:r>
              <a:rPr lang="it-IT" dirty="0" err="1" smtClean="0"/>
              <a:t>There</a:t>
            </a:r>
            <a:r>
              <a:rPr lang="it-IT" dirty="0" smtClean="0"/>
              <a:t> are </a:t>
            </a:r>
            <a:r>
              <a:rPr lang="it-IT" dirty="0" err="1" smtClean="0"/>
              <a:t>several</a:t>
            </a:r>
            <a:r>
              <a:rPr lang="it-IT" dirty="0" smtClean="0"/>
              <a:t> </a:t>
            </a:r>
            <a:r>
              <a:rPr lang="it-IT" dirty="0" err="1" smtClean="0"/>
              <a:t>therapeutic</a:t>
            </a:r>
            <a:r>
              <a:rPr lang="it-IT" dirty="0" smtClean="0"/>
              <a:t> </a:t>
            </a:r>
            <a:r>
              <a:rPr lang="it-IT" dirty="0" err="1" smtClean="0"/>
              <a:t>strategies</a:t>
            </a:r>
            <a:r>
              <a:rPr lang="it-IT" dirty="0" smtClean="0"/>
              <a:t> for </a:t>
            </a:r>
            <a:r>
              <a:rPr lang="it-IT" dirty="0" err="1" smtClean="0"/>
              <a:t>targeting</a:t>
            </a:r>
            <a:r>
              <a:rPr lang="it-IT" dirty="0" smtClean="0"/>
              <a:t> NO </a:t>
            </a:r>
            <a:r>
              <a:rPr lang="it-IT" dirty="0" err="1" smtClean="0"/>
              <a:t>signaling</a:t>
            </a:r>
            <a:r>
              <a:rPr lang="it-IT" dirty="0" smtClean="0"/>
              <a:t> in PAH </a:t>
            </a:r>
            <a:r>
              <a:rPr lang="it-IT" dirty="0" err="1" smtClean="0"/>
              <a:t>including</a:t>
            </a:r>
            <a:r>
              <a:rPr lang="it-IT" dirty="0" smtClean="0"/>
              <a:t> </a:t>
            </a:r>
            <a:r>
              <a:rPr lang="it-IT" dirty="0" err="1" smtClean="0"/>
              <a:t>increasing</a:t>
            </a:r>
            <a:r>
              <a:rPr lang="it-IT" dirty="0" smtClean="0"/>
              <a:t> NO </a:t>
            </a:r>
            <a:r>
              <a:rPr lang="it-IT" dirty="0" err="1" smtClean="0"/>
              <a:t>formation</a:t>
            </a:r>
            <a:r>
              <a:rPr lang="it-IT" dirty="0" smtClean="0"/>
              <a:t> or </a:t>
            </a:r>
            <a:r>
              <a:rPr lang="it-IT" dirty="0" err="1" smtClean="0"/>
              <a:t>direct</a:t>
            </a:r>
            <a:r>
              <a:rPr lang="it-IT" dirty="0" smtClean="0"/>
              <a:t> </a:t>
            </a:r>
            <a:r>
              <a:rPr lang="it-IT" dirty="0" err="1" smtClean="0"/>
              <a:t>inhalation</a:t>
            </a:r>
            <a:r>
              <a:rPr lang="it-IT" dirty="0" smtClean="0"/>
              <a:t> of NO, </a:t>
            </a:r>
            <a:r>
              <a:rPr lang="it-IT" dirty="0" err="1" smtClean="0"/>
              <a:t>stimulating</a:t>
            </a:r>
            <a:r>
              <a:rPr lang="it-IT" dirty="0" smtClean="0"/>
              <a:t> </a:t>
            </a:r>
            <a:r>
              <a:rPr lang="it-IT" dirty="0" err="1" smtClean="0"/>
              <a:t>sGC</a:t>
            </a:r>
            <a:r>
              <a:rPr lang="it-IT" dirty="0" smtClean="0"/>
              <a:t> </a:t>
            </a:r>
            <a:r>
              <a:rPr lang="it-IT" dirty="0" err="1" smtClean="0"/>
              <a:t>activation</a:t>
            </a:r>
            <a:r>
              <a:rPr lang="it-IT" dirty="0" smtClean="0"/>
              <a:t>, and </a:t>
            </a:r>
            <a:r>
              <a:rPr lang="it-IT" dirty="0" err="1" smtClean="0"/>
              <a:t>preventing</a:t>
            </a:r>
            <a:r>
              <a:rPr lang="it-IT" dirty="0" smtClean="0"/>
              <a:t> the breakdown of </a:t>
            </a:r>
            <a:r>
              <a:rPr lang="it-IT" dirty="0" err="1" smtClean="0"/>
              <a:t>cGMP</a:t>
            </a:r>
            <a:r>
              <a:rPr lang="it-IT" dirty="0" smtClean="0"/>
              <a:t>. </a:t>
            </a:r>
            <a:r>
              <a:rPr lang="it-IT" dirty="0" err="1" smtClean="0"/>
              <a:t>Compounds</a:t>
            </a:r>
            <a:r>
              <a:rPr lang="it-IT" dirty="0" smtClean="0"/>
              <a:t>, </a:t>
            </a:r>
            <a:r>
              <a:rPr lang="it-IT" dirty="0" err="1" smtClean="0"/>
              <a:t>such</a:t>
            </a:r>
            <a:r>
              <a:rPr lang="it-IT" dirty="0" smtClean="0"/>
              <a:t> </a:t>
            </a:r>
            <a:r>
              <a:rPr lang="it-IT" dirty="0" err="1" smtClean="0"/>
              <a:t>as</a:t>
            </a:r>
            <a:r>
              <a:rPr lang="it-IT" dirty="0" smtClean="0"/>
              <a:t> L-</a:t>
            </a:r>
            <a:r>
              <a:rPr lang="it-IT" dirty="0" err="1" smtClean="0"/>
              <a:t>arinine</a:t>
            </a:r>
            <a:r>
              <a:rPr lang="it-IT" dirty="0" smtClean="0"/>
              <a:t>, </a:t>
            </a:r>
            <a:r>
              <a:rPr lang="it-IT" dirty="0" err="1" smtClean="0"/>
              <a:t>S</a:t>
            </a:r>
            <a:r>
              <a:rPr lang="it-IT" dirty="0" smtClean="0"/>
              <a:t>-(2-boronoethly)-l-</a:t>
            </a:r>
            <a:r>
              <a:rPr lang="it-IT" dirty="0" err="1" smtClean="0"/>
              <a:t>cysteine</a:t>
            </a:r>
            <a:r>
              <a:rPr lang="it-IT" dirty="0" smtClean="0"/>
              <a:t>, L-</a:t>
            </a:r>
            <a:r>
              <a:rPr lang="it-IT" dirty="0" err="1" smtClean="0"/>
              <a:t>citrulline</a:t>
            </a:r>
            <a:r>
              <a:rPr lang="it-IT" dirty="0" smtClean="0"/>
              <a:t>, </a:t>
            </a:r>
            <a:r>
              <a:rPr lang="it-IT" dirty="0" err="1" smtClean="0"/>
              <a:t>statins</a:t>
            </a:r>
            <a:r>
              <a:rPr lang="it-IT" dirty="0" smtClean="0"/>
              <a:t>, </a:t>
            </a:r>
            <a:r>
              <a:rPr lang="it-IT" dirty="0" err="1" smtClean="0"/>
              <a:t>polyphenols</a:t>
            </a:r>
            <a:r>
              <a:rPr lang="it-IT" dirty="0" smtClean="0"/>
              <a:t>, </a:t>
            </a:r>
            <a:r>
              <a:rPr lang="it-IT" dirty="0" err="1" smtClean="0"/>
              <a:t>Nebivolol</a:t>
            </a:r>
            <a:r>
              <a:rPr lang="it-IT" dirty="0" smtClean="0"/>
              <a:t>, and BH4 can </a:t>
            </a:r>
            <a:r>
              <a:rPr lang="it-IT" dirty="0" err="1" smtClean="0"/>
              <a:t>increase</a:t>
            </a:r>
            <a:r>
              <a:rPr lang="it-IT" dirty="0" smtClean="0"/>
              <a:t> </a:t>
            </a:r>
            <a:r>
              <a:rPr lang="it-IT" dirty="0" err="1" smtClean="0"/>
              <a:t>substrates</a:t>
            </a:r>
            <a:r>
              <a:rPr lang="it-IT" dirty="0" smtClean="0"/>
              <a:t> or NOS </a:t>
            </a:r>
            <a:r>
              <a:rPr lang="it-IT" dirty="0" err="1" smtClean="0"/>
              <a:t>activation</a:t>
            </a:r>
            <a:r>
              <a:rPr lang="it-IT" dirty="0" smtClean="0"/>
              <a:t> </a:t>
            </a:r>
            <a:r>
              <a:rPr lang="it-IT" dirty="0" err="1" smtClean="0"/>
              <a:t>leading</a:t>
            </a:r>
            <a:r>
              <a:rPr lang="it-IT" dirty="0" smtClean="0"/>
              <a:t> to </a:t>
            </a:r>
            <a:r>
              <a:rPr lang="it-IT" dirty="0" err="1" smtClean="0"/>
              <a:t>increase</a:t>
            </a:r>
            <a:r>
              <a:rPr lang="it-IT" dirty="0" smtClean="0"/>
              <a:t> of NO </a:t>
            </a:r>
            <a:r>
              <a:rPr lang="it-IT" dirty="0" err="1" smtClean="0"/>
              <a:t>formation</a:t>
            </a:r>
            <a:r>
              <a:rPr lang="it-IT" dirty="0" smtClean="0"/>
              <a:t>. NO </a:t>
            </a:r>
            <a:r>
              <a:rPr lang="it-IT" dirty="0" err="1" smtClean="0"/>
              <a:t>inhalation</a:t>
            </a:r>
            <a:r>
              <a:rPr lang="it-IT" dirty="0" smtClean="0"/>
              <a:t> can </a:t>
            </a:r>
            <a:r>
              <a:rPr lang="it-IT" dirty="0" err="1" smtClean="0"/>
              <a:t>also</a:t>
            </a:r>
            <a:r>
              <a:rPr lang="it-IT" dirty="0" smtClean="0"/>
              <a:t> </a:t>
            </a:r>
            <a:r>
              <a:rPr lang="it-IT" dirty="0" err="1" smtClean="0"/>
              <a:t>enhance</a:t>
            </a:r>
            <a:r>
              <a:rPr lang="it-IT" dirty="0" smtClean="0"/>
              <a:t> NO </a:t>
            </a:r>
            <a:r>
              <a:rPr lang="it-IT" dirty="0" err="1" smtClean="0"/>
              <a:t>signaling</a:t>
            </a:r>
            <a:r>
              <a:rPr lang="it-IT" dirty="0" smtClean="0"/>
              <a:t>. </a:t>
            </a:r>
            <a:r>
              <a:rPr lang="it-IT" dirty="0" err="1" smtClean="0"/>
              <a:t>Therapeutics</a:t>
            </a:r>
            <a:r>
              <a:rPr lang="it-IT" dirty="0" smtClean="0"/>
              <a:t> </a:t>
            </a:r>
            <a:r>
              <a:rPr lang="it-IT" dirty="0" err="1" smtClean="0"/>
              <a:t>also</a:t>
            </a:r>
            <a:r>
              <a:rPr lang="it-IT" dirty="0" smtClean="0"/>
              <a:t> </a:t>
            </a:r>
            <a:r>
              <a:rPr lang="it-IT" dirty="0" err="1" smtClean="0"/>
              <a:t>takes</a:t>
            </a:r>
            <a:r>
              <a:rPr lang="it-IT" dirty="0" smtClean="0"/>
              <a:t> </a:t>
            </a:r>
            <a:r>
              <a:rPr lang="it-IT" dirty="0" err="1" smtClean="0"/>
              <a:t>advantage</a:t>
            </a:r>
            <a:r>
              <a:rPr lang="it-IT" dirty="0" smtClean="0"/>
              <a:t> of </a:t>
            </a:r>
            <a:r>
              <a:rPr lang="it-IT" dirty="0" err="1" smtClean="0"/>
              <a:t>enhancing</a:t>
            </a:r>
            <a:r>
              <a:rPr lang="it-IT" dirty="0" smtClean="0"/>
              <a:t> NO downstream </a:t>
            </a:r>
            <a:r>
              <a:rPr lang="it-IT" dirty="0" err="1" smtClean="0"/>
              <a:t>pathways</a:t>
            </a:r>
            <a:r>
              <a:rPr lang="it-IT" dirty="0" smtClean="0"/>
              <a:t> </a:t>
            </a:r>
            <a:r>
              <a:rPr lang="it-IT" dirty="0" err="1" smtClean="0"/>
              <a:t>including</a:t>
            </a:r>
            <a:r>
              <a:rPr lang="it-IT" dirty="0" smtClean="0"/>
              <a:t> </a:t>
            </a:r>
            <a:r>
              <a:rPr lang="it-IT" dirty="0" err="1" smtClean="0"/>
              <a:t>stimulators</a:t>
            </a:r>
            <a:r>
              <a:rPr lang="it-IT" dirty="0" smtClean="0"/>
              <a:t> or </a:t>
            </a:r>
            <a:r>
              <a:rPr lang="it-IT" dirty="0" err="1" smtClean="0"/>
              <a:t>activators</a:t>
            </a:r>
            <a:r>
              <a:rPr lang="it-IT" dirty="0" smtClean="0"/>
              <a:t> of </a:t>
            </a:r>
            <a:r>
              <a:rPr lang="it-IT" dirty="0" err="1" smtClean="0"/>
              <a:t>sGC</a:t>
            </a:r>
            <a:r>
              <a:rPr lang="it-IT" dirty="0" smtClean="0"/>
              <a:t> </a:t>
            </a:r>
            <a:r>
              <a:rPr lang="it-IT" dirty="0" err="1" smtClean="0"/>
              <a:t>such</a:t>
            </a:r>
            <a:r>
              <a:rPr lang="it-IT" dirty="0" smtClean="0"/>
              <a:t> </a:t>
            </a:r>
            <a:r>
              <a:rPr lang="it-IT" dirty="0" err="1" smtClean="0"/>
              <a:t>as</a:t>
            </a:r>
            <a:r>
              <a:rPr lang="it-IT" dirty="0" smtClean="0"/>
              <a:t> </a:t>
            </a:r>
            <a:r>
              <a:rPr lang="it-IT" dirty="0" err="1" smtClean="0"/>
              <a:t>Riociguat</a:t>
            </a:r>
            <a:r>
              <a:rPr lang="it-IT" dirty="0" smtClean="0"/>
              <a:t> and PED5 </a:t>
            </a:r>
            <a:r>
              <a:rPr lang="it-IT" dirty="0" err="1" smtClean="0"/>
              <a:t>inhibitors</a:t>
            </a:r>
            <a:r>
              <a:rPr lang="it-IT" dirty="0" smtClean="0"/>
              <a:t>, </a:t>
            </a:r>
            <a:r>
              <a:rPr lang="it-IT" dirty="0" err="1" smtClean="0"/>
              <a:t>such</a:t>
            </a:r>
            <a:r>
              <a:rPr lang="it-IT" dirty="0" smtClean="0"/>
              <a:t> </a:t>
            </a:r>
            <a:r>
              <a:rPr lang="it-IT" dirty="0" err="1" smtClean="0"/>
              <a:t>as</a:t>
            </a:r>
            <a:r>
              <a:rPr lang="it-IT" dirty="0" smtClean="0"/>
              <a:t> </a:t>
            </a:r>
            <a:r>
              <a:rPr lang="it-IT" dirty="0" err="1" smtClean="0"/>
              <a:t>Sildenafil</a:t>
            </a:r>
            <a:r>
              <a:rPr lang="it-IT" dirty="0" smtClean="0"/>
              <a:t> and </a:t>
            </a:r>
            <a:r>
              <a:rPr lang="it-IT" dirty="0" err="1" smtClean="0"/>
              <a:t>Tadalafil</a:t>
            </a:r>
            <a:r>
              <a:rPr lang="it-IT" dirty="0" smtClean="0"/>
              <a:t>. </a:t>
            </a:r>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43</a:t>
            </a:fld>
            <a:endParaRPr lang="it-IT"/>
          </a:p>
        </p:txBody>
      </p:sp>
    </p:spTree>
    <p:extLst>
      <p:ext uri="{BB962C8B-B14F-4D97-AF65-F5344CB8AC3E}">
        <p14:creationId xmlns:p14="http://schemas.microsoft.com/office/powerpoint/2010/main" val="1567753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n.neurology.org</a:t>
            </a:r>
            <a:r>
              <a:rPr lang="it-IT" dirty="0" smtClean="0"/>
              <a:t>/</a:t>
            </a:r>
            <a:r>
              <a:rPr lang="it-IT" dirty="0" err="1" smtClean="0"/>
              <a:t>content</a:t>
            </a:r>
            <a:r>
              <a:rPr lang="it-IT" dirty="0" smtClean="0"/>
              <a:t>/77/16/1568/</a:t>
            </a:r>
            <a:r>
              <a:rPr lang="it-IT" dirty="0" err="1" smtClean="0"/>
              <a:t>tab</a:t>
            </a:r>
            <a:r>
              <a:rPr lang="it-IT" dirty="0" smtClean="0"/>
              <a:t>-</a:t>
            </a:r>
            <a:r>
              <a:rPr lang="it-IT" dirty="0" err="1" smtClean="0"/>
              <a:t>figures</a:t>
            </a:r>
            <a:r>
              <a:rPr lang="it-IT" dirty="0" smtClean="0"/>
              <a:t>-data</a:t>
            </a:r>
          </a:p>
          <a:p>
            <a:endParaRPr lang="it-IT" dirty="0" smtClean="0"/>
          </a:p>
          <a:p>
            <a:r>
              <a:rPr lang="it-IT" dirty="0" smtClean="0"/>
              <a:t>Figure 1</a:t>
            </a:r>
          </a:p>
          <a:p>
            <a:r>
              <a:rPr lang="it-IT" dirty="0" smtClean="0"/>
              <a:t>General </a:t>
            </a:r>
            <a:r>
              <a:rPr lang="it-IT" dirty="0" err="1" smtClean="0"/>
              <a:t>features</a:t>
            </a:r>
            <a:r>
              <a:rPr lang="it-IT" dirty="0" smtClean="0"/>
              <a:t> of </a:t>
            </a:r>
            <a:r>
              <a:rPr lang="it-IT" dirty="0" err="1" smtClean="0"/>
              <a:t>nitric</a:t>
            </a:r>
            <a:r>
              <a:rPr lang="it-IT" dirty="0" smtClean="0"/>
              <a:t> </a:t>
            </a:r>
            <a:r>
              <a:rPr lang="it-IT" dirty="0" err="1" smtClean="0"/>
              <a:t>oxide</a:t>
            </a:r>
            <a:r>
              <a:rPr lang="it-IT" dirty="0" smtClean="0"/>
              <a:t> </a:t>
            </a:r>
            <a:r>
              <a:rPr lang="it-IT" dirty="0" err="1" smtClean="0"/>
              <a:t>signaling</a:t>
            </a:r>
            <a:endParaRPr lang="it-IT" dirty="0" smtClean="0"/>
          </a:p>
          <a:p>
            <a:r>
              <a:rPr lang="it-IT" dirty="0" err="1" smtClean="0"/>
              <a:t>Nitric</a:t>
            </a:r>
            <a:r>
              <a:rPr lang="it-IT" dirty="0" smtClean="0"/>
              <a:t> </a:t>
            </a:r>
            <a:r>
              <a:rPr lang="it-IT" dirty="0" err="1" smtClean="0"/>
              <a:t>oxide</a:t>
            </a:r>
            <a:r>
              <a:rPr lang="it-IT" dirty="0" smtClean="0"/>
              <a:t> (NO*) </a:t>
            </a:r>
            <a:r>
              <a:rPr lang="it-IT" dirty="0" err="1" smtClean="0"/>
              <a:t>is</a:t>
            </a:r>
            <a:r>
              <a:rPr lang="it-IT" dirty="0" smtClean="0"/>
              <a:t> </a:t>
            </a:r>
            <a:r>
              <a:rPr lang="it-IT" dirty="0" err="1" smtClean="0"/>
              <a:t>produced</a:t>
            </a:r>
            <a:r>
              <a:rPr lang="it-IT" dirty="0" smtClean="0"/>
              <a:t> from arginine by </a:t>
            </a:r>
            <a:r>
              <a:rPr lang="it-IT" dirty="0" err="1" smtClean="0"/>
              <a:t>action</a:t>
            </a:r>
            <a:r>
              <a:rPr lang="it-IT" dirty="0" smtClean="0"/>
              <a:t> of NO </a:t>
            </a:r>
            <a:r>
              <a:rPr lang="it-IT" dirty="0" err="1" smtClean="0"/>
              <a:t>synthase</a:t>
            </a:r>
            <a:r>
              <a:rPr lang="it-IT" dirty="0" smtClean="0"/>
              <a:t> (NOS) in the </a:t>
            </a:r>
            <a:r>
              <a:rPr lang="it-IT" dirty="0" err="1" smtClean="0"/>
              <a:t>presence</a:t>
            </a:r>
            <a:r>
              <a:rPr lang="it-IT" dirty="0" smtClean="0"/>
              <a:t> of </a:t>
            </a:r>
            <a:r>
              <a:rPr lang="it-IT" dirty="0" err="1" smtClean="0"/>
              <a:t>heme</a:t>
            </a:r>
            <a:r>
              <a:rPr lang="it-IT" dirty="0" smtClean="0"/>
              <a:t>, </a:t>
            </a:r>
            <a:r>
              <a:rPr lang="it-IT" dirty="0" err="1" smtClean="0"/>
              <a:t>oxygen</a:t>
            </a:r>
            <a:r>
              <a:rPr lang="it-IT" dirty="0" smtClean="0"/>
              <a:t> (O2), </a:t>
            </a:r>
            <a:r>
              <a:rPr lang="it-IT" dirty="0" err="1" smtClean="0"/>
              <a:t>tetrahydrobiopterin</a:t>
            </a:r>
            <a:r>
              <a:rPr lang="it-IT" dirty="0" smtClean="0"/>
              <a:t> (BH4) </a:t>
            </a:r>
            <a:r>
              <a:rPr lang="it-IT" dirty="0" err="1" smtClean="0"/>
              <a:t>as</a:t>
            </a:r>
            <a:r>
              <a:rPr lang="it-IT" dirty="0" smtClean="0"/>
              <a:t> </a:t>
            </a:r>
            <a:r>
              <a:rPr lang="it-IT" dirty="0" err="1" smtClean="0"/>
              <a:t>flavin</a:t>
            </a:r>
            <a:r>
              <a:rPr lang="it-IT" dirty="0" smtClean="0"/>
              <a:t> adenine </a:t>
            </a:r>
            <a:r>
              <a:rPr lang="it-IT" dirty="0" err="1" smtClean="0"/>
              <a:t>dinucleotide</a:t>
            </a:r>
            <a:r>
              <a:rPr lang="it-IT" dirty="0" smtClean="0"/>
              <a:t> (FAD), </a:t>
            </a:r>
            <a:r>
              <a:rPr lang="it-IT" dirty="0" err="1" smtClean="0"/>
              <a:t>flavin</a:t>
            </a:r>
            <a:r>
              <a:rPr lang="it-IT" dirty="0" smtClean="0"/>
              <a:t> </a:t>
            </a:r>
            <a:r>
              <a:rPr lang="it-IT" dirty="0" err="1" smtClean="0"/>
              <a:t>mononucleotide</a:t>
            </a:r>
            <a:r>
              <a:rPr lang="it-IT" dirty="0" smtClean="0"/>
              <a:t> (FMN), and </a:t>
            </a:r>
            <a:r>
              <a:rPr lang="it-IT" dirty="0" err="1" smtClean="0"/>
              <a:t>reduced</a:t>
            </a:r>
            <a:r>
              <a:rPr lang="it-IT" dirty="0" smtClean="0"/>
              <a:t> </a:t>
            </a:r>
            <a:r>
              <a:rPr lang="it-IT" dirty="0" err="1" smtClean="0"/>
              <a:t>nicotinamide</a:t>
            </a:r>
            <a:r>
              <a:rPr lang="it-IT" dirty="0" smtClean="0"/>
              <a:t>-adenine </a:t>
            </a:r>
            <a:r>
              <a:rPr lang="it-IT" dirty="0" err="1" smtClean="0"/>
              <a:t>dinucleotide</a:t>
            </a:r>
            <a:r>
              <a:rPr lang="it-IT" dirty="0" smtClean="0"/>
              <a:t> </a:t>
            </a:r>
            <a:r>
              <a:rPr lang="it-IT" dirty="0" err="1" smtClean="0"/>
              <a:t>phosphate</a:t>
            </a:r>
            <a:r>
              <a:rPr lang="it-IT" dirty="0" smtClean="0"/>
              <a:t> (NADPH). </a:t>
            </a:r>
            <a:r>
              <a:rPr lang="it-IT" dirty="0" err="1" smtClean="0"/>
              <a:t>Neuronal</a:t>
            </a:r>
            <a:r>
              <a:rPr lang="it-IT" dirty="0" smtClean="0"/>
              <a:t> NOS (</a:t>
            </a:r>
            <a:r>
              <a:rPr lang="it-IT" dirty="0" err="1" smtClean="0"/>
              <a:t>nNOS</a:t>
            </a:r>
            <a:r>
              <a:rPr lang="it-IT" dirty="0" smtClean="0"/>
              <a:t>) (</a:t>
            </a:r>
            <a:r>
              <a:rPr lang="it-IT" dirty="0" err="1" smtClean="0"/>
              <a:t>like</a:t>
            </a:r>
            <a:r>
              <a:rPr lang="it-IT" dirty="0" smtClean="0"/>
              <a:t> </a:t>
            </a:r>
            <a:r>
              <a:rPr lang="it-IT" dirty="0" err="1" smtClean="0"/>
              <a:t>endothelial</a:t>
            </a:r>
            <a:r>
              <a:rPr lang="it-IT" dirty="0" smtClean="0"/>
              <a:t> NOS) </a:t>
            </a:r>
            <a:r>
              <a:rPr lang="it-IT" dirty="0" err="1" smtClean="0"/>
              <a:t>requires</a:t>
            </a:r>
            <a:r>
              <a:rPr lang="it-IT" dirty="0" smtClean="0"/>
              <a:t> </a:t>
            </a:r>
            <a:r>
              <a:rPr lang="it-IT" dirty="0" err="1" smtClean="0"/>
              <a:t>calcium</a:t>
            </a:r>
            <a:r>
              <a:rPr lang="it-IT" dirty="0" smtClean="0"/>
              <a:t> (Ca2+)/</a:t>
            </a:r>
            <a:r>
              <a:rPr lang="it-IT" dirty="0" err="1" smtClean="0"/>
              <a:t>calmodulin</a:t>
            </a:r>
            <a:r>
              <a:rPr lang="it-IT" dirty="0" smtClean="0"/>
              <a:t> (</a:t>
            </a:r>
            <a:r>
              <a:rPr lang="it-IT" dirty="0" err="1" smtClean="0"/>
              <a:t>CaM</a:t>
            </a:r>
            <a:r>
              <a:rPr lang="it-IT" dirty="0" smtClean="0"/>
              <a:t>) </a:t>
            </a:r>
            <a:r>
              <a:rPr lang="it-IT" dirty="0" err="1" smtClean="0"/>
              <a:t>complexes</a:t>
            </a:r>
            <a:r>
              <a:rPr lang="it-IT" dirty="0" smtClean="0"/>
              <a:t> for </a:t>
            </a:r>
            <a:r>
              <a:rPr lang="it-IT" dirty="0" err="1" smtClean="0"/>
              <a:t>its</a:t>
            </a:r>
            <a:r>
              <a:rPr lang="it-IT" dirty="0" smtClean="0"/>
              <a:t> </a:t>
            </a:r>
            <a:r>
              <a:rPr lang="it-IT" dirty="0" err="1" smtClean="0"/>
              <a:t>activation</a:t>
            </a:r>
            <a:r>
              <a:rPr lang="it-IT" dirty="0" smtClean="0"/>
              <a:t>. The </a:t>
            </a:r>
            <a:r>
              <a:rPr lang="it-IT" dirty="0" err="1" smtClean="0"/>
              <a:t>primary</a:t>
            </a:r>
            <a:r>
              <a:rPr lang="it-IT" dirty="0" smtClean="0"/>
              <a:t> </a:t>
            </a:r>
            <a:r>
              <a:rPr lang="it-IT" dirty="0" err="1" smtClean="0"/>
              <a:t>mechanism</a:t>
            </a:r>
            <a:r>
              <a:rPr lang="it-IT" dirty="0" smtClean="0"/>
              <a:t> of </a:t>
            </a:r>
            <a:r>
              <a:rPr lang="it-IT" dirty="0" err="1" smtClean="0"/>
              <a:t>activation</a:t>
            </a:r>
            <a:r>
              <a:rPr lang="it-IT" dirty="0" smtClean="0"/>
              <a:t> of </a:t>
            </a:r>
            <a:r>
              <a:rPr lang="it-IT" dirty="0" err="1" smtClean="0"/>
              <a:t>nNOS</a:t>
            </a:r>
            <a:r>
              <a:rPr lang="it-IT" dirty="0" smtClean="0"/>
              <a:t> </a:t>
            </a:r>
            <a:r>
              <a:rPr lang="it-IT" dirty="0" err="1" smtClean="0"/>
              <a:t>is</a:t>
            </a:r>
            <a:r>
              <a:rPr lang="it-IT" dirty="0" smtClean="0"/>
              <a:t> Ca2+ </a:t>
            </a:r>
            <a:r>
              <a:rPr lang="it-IT" dirty="0" err="1" smtClean="0"/>
              <a:t>influx</a:t>
            </a:r>
            <a:r>
              <a:rPr lang="it-IT" dirty="0" smtClean="0"/>
              <a:t> via </a:t>
            </a:r>
            <a:r>
              <a:rPr lang="it-IT" dirty="0" err="1" smtClean="0"/>
              <a:t>glutamate</a:t>
            </a:r>
            <a:r>
              <a:rPr lang="it-IT" dirty="0" smtClean="0"/>
              <a:t> NMDA </a:t>
            </a:r>
            <a:r>
              <a:rPr lang="it-IT" dirty="0" err="1" smtClean="0"/>
              <a:t>receptors</a:t>
            </a:r>
            <a:r>
              <a:rPr lang="it-IT" dirty="0" smtClean="0"/>
              <a:t> (</a:t>
            </a:r>
            <a:r>
              <a:rPr lang="it-IT" dirty="0" err="1" smtClean="0"/>
              <a:t>NMDARs</a:t>
            </a:r>
            <a:r>
              <a:rPr lang="it-IT" dirty="0" smtClean="0"/>
              <a:t>). The NMDA </a:t>
            </a:r>
            <a:r>
              <a:rPr lang="it-IT" dirty="0" err="1" smtClean="0"/>
              <a:t>receptor</a:t>
            </a:r>
            <a:r>
              <a:rPr lang="it-IT" dirty="0" smtClean="0"/>
              <a:t>, </a:t>
            </a:r>
            <a:r>
              <a:rPr lang="it-IT" dirty="0" err="1" smtClean="0"/>
              <a:t>CaM</a:t>
            </a:r>
            <a:r>
              <a:rPr lang="it-IT" dirty="0" smtClean="0"/>
              <a:t>, and </a:t>
            </a:r>
            <a:r>
              <a:rPr lang="it-IT" dirty="0" err="1" smtClean="0"/>
              <a:t>nNOS</a:t>
            </a:r>
            <a:r>
              <a:rPr lang="it-IT" dirty="0" smtClean="0"/>
              <a:t> are part of a </a:t>
            </a:r>
            <a:r>
              <a:rPr lang="it-IT" dirty="0" err="1" smtClean="0"/>
              <a:t>molecular</a:t>
            </a:r>
            <a:r>
              <a:rPr lang="it-IT" dirty="0" smtClean="0"/>
              <a:t> </a:t>
            </a:r>
            <a:r>
              <a:rPr lang="it-IT" dirty="0" err="1" smtClean="0"/>
              <a:t>complex</a:t>
            </a:r>
            <a:r>
              <a:rPr lang="it-IT" dirty="0" smtClean="0"/>
              <a:t> </a:t>
            </a:r>
            <a:r>
              <a:rPr lang="it-IT" dirty="0" err="1" smtClean="0"/>
              <a:t>assembled</a:t>
            </a:r>
            <a:r>
              <a:rPr lang="it-IT" dirty="0" smtClean="0"/>
              <a:t> by </a:t>
            </a:r>
            <a:r>
              <a:rPr lang="it-IT" dirty="0" err="1" smtClean="0"/>
              <a:t>action</a:t>
            </a:r>
            <a:r>
              <a:rPr lang="it-IT" dirty="0" smtClean="0"/>
              <a:t> of PSD-95 (</a:t>
            </a:r>
            <a:r>
              <a:rPr lang="it-IT" dirty="0" err="1" smtClean="0"/>
              <a:t>postsynaptic</a:t>
            </a:r>
            <a:r>
              <a:rPr lang="it-IT" dirty="0" smtClean="0"/>
              <a:t> </a:t>
            </a:r>
            <a:r>
              <a:rPr lang="it-IT" dirty="0" err="1" smtClean="0"/>
              <a:t>density</a:t>
            </a:r>
            <a:r>
              <a:rPr lang="it-IT" dirty="0" smtClean="0"/>
              <a:t> </a:t>
            </a:r>
            <a:r>
              <a:rPr lang="it-IT" dirty="0" err="1" smtClean="0"/>
              <a:t>protein</a:t>
            </a:r>
            <a:r>
              <a:rPr lang="it-IT" dirty="0" smtClean="0"/>
              <a:t> of 95 </a:t>
            </a:r>
            <a:r>
              <a:rPr lang="it-IT" dirty="0" err="1" smtClean="0"/>
              <a:t>kD</a:t>
            </a:r>
            <a:r>
              <a:rPr lang="it-IT" dirty="0" smtClean="0"/>
              <a:t>). NO </a:t>
            </a:r>
            <a:r>
              <a:rPr lang="it-IT" dirty="0" err="1" smtClean="0"/>
              <a:t>acts</a:t>
            </a:r>
            <a:r>
              <a:rPr lang="it-IT" dirty="0" smtClean="0"/>
              <a:t> </a:t>
            </a:r>
            <a:r>
              <a:rPr lang="it-IT" dirty="0" err="1" smtClean="0"/>
              <a:t>as</a:t>
            </a:r>
            <a:r>
              <a:rPr lang="it-IT" dirty="0" smtClean="0"/>
              <a:t> a </a:t>
            </a:r>
            <a:r>
              <a:rPr lang="it-IT" dirty="0" err="1" smtClean="0"/>
              <a:t>rapidly</a:t>
            </a:r>
            <a:r>
              <a:rPr lang="it-IT" dirty="0" smtClean="0"/>
              <a:t> </a:t>
            </a:r>
            <a:r>
              <a:rPr lang="it-IT" dirty="0" err="1" smtClean="0"/>
              <a:t>diffusible</a:t>
            </a:r>
            <a:r>
              <a:rPr lang="it-IT" dirty="0" smtClean="0"/>
              <a:t> </a:t>
            </a:r>
            <a:r>
              <a:rPr lang="it-IT" dirty="0" err="1" smtClean="0"/>
              <a:t>messenger</a:t>
            </a:r>
            <a:r>
              <a:rPr lang="it-IT" dirty="0" smtClean="0"/>
              <a:t> </a:t>
            </a:r>
            <a:r>
              <a:rPr lang="it-IT" dirty="0" err="1" smtClean="0"/>
              <a:t>that</a:t>
            </a:r>
            <a:r>
              <a:rPr lang="it-IT" dirty="0" smtClean="0"/>
              <a:t>, under </a:t>
            </a:r>
            <a:r>
              <a:rPr lang="it-IT" dirty="0" err="1" smtClean="0"/>
              <a:t>physiologic</a:t>
            </a:r>
            <a:r>
              <a:rPr lang="it-IT" dirty="0" smtClean="0"/>
              <a:t> </a:t>
            </a:r>
            <a:r>
              <a:rPr lang="it-IT" dirty="0" err="1" smtClean="0"/>
              <a:t>conditions</a:t>
            </a:r>
            <a:r>
              <a:rPr lang="it-IT" dirty="0" smtClean="0"/>
              <a:t>, </a:t>
            </a:r>
            <a:r>
              <a:rPr lang="it-IT" dirty="0" err="1" smtClean="0"/>
              <a:t>elicits</a:t>
            </a:r>
            <a:r>
              <a:rPr lang="it-IT" dirty="0" smtClean="0"/>
              <a:t> </a:t>
            </a:r>
            <a:r>
              <a:rPr lang="it-IT" dirty="0" err="1" smtClean="0"/>
              <a:t>activation</a:t>
            </a:r>
            <a:r>
              <a:rPr lang="it-IT" dirty="0" smtClean="0"/>
              <a:t> of </a:t>
            </a:r>
            <a:r>
              <a:rPr lang="it-IT" dirty="0" err="1" smtClean="0"/>
              <a:t>soluble</a:t>
            </a:r>
            <a:r>
              <a:rPr lang="it-IT" dirty="0" smtClean="0"/>
              <a:t> (</a:t>
            </a:r>
            <a:r>
              <a:rPr lang="it-IT" dirty="0" err="1" smtClean="0"/>
              <a:t>cytosolic</a:t>
            </a:r>
            <a:r>
              <a:rPr lang="it-IT" dirty="0" smtClean="0"/>
              <a:t>) </a:t>
            </a:r>
            <a:r>
              <a:rPr lang="it-IT" dirty="0" err="1" smtClean="0"/>
              <a:t>guanylyl</a:t>
            </a:r>
            <a:r>
              <a:rPr lang="it-IT" dirty="0" smtClean="0"/>
              <a:t> </a:t>
            </a:r>
            <a:r>
              <a:rPr lang="it-IT" dirty="0" err="1" smtClean="0"/>
              <a:t>cyclase</a:t>
            </a:r>
            <a:r>
              <a:rPr lang="it-IT" dirty="0" smtClean="0"/>
              <a:t> (</a:t>
            </a:r>
            <a:r>
              <a:rPr lang="it-IT" dirty="0" err="1" smtClean="0"/>
              <a:t>sGC</a:t>
            </a:r>
            <a:r>
              <a:rPr lang="it-IT" dirty="0" smtClean="0"/>
              <a:t>), </a:t>
            </a:r>
            <a:r>
              <a:rPr lang="it-IT" dirty="0" err="1" smtClean="0"/>
              <a:t>leading</a:t>
            </a:r>
            <a:r>
              <a:rPr lang="it-IT" dirty="0" smtClean="0"/>
              <a:t> to </a:t>
            </a:r>
            <a:r>
              <a:rPr lang="it-IT" dirty="0" err="1" smtClean="0"/>
              <a:t>formation</a:t>
            </a:r>
            <a:r>
              <a:rPr lang="it-IT" dirty="0" smtClean="0"/>
              <a:t> of </a:t>
            </a:r>
            <a:r>
              <a:rPr lang="it-IT" dirty="0" err="1" smtClean="0"/>
              <a:t>cyclic</a:t>
            </a:r>
            <a:r>
              <a:rPr lang="it-IT" dirty="0" smtClean="0"/>
              <a:t> </a:t>
            </a:r>
            <a:r>
              <a:rPr lang="it-IT" dirty="0" err="1" smtClean="0"/>
              <a:t>guanosine</a:t>
            </a:r>
            <a:r>
              <a:rPr lang="it-IT" dirty="0" smtClean="0"/>
              <a:t> </a:t>
            </a:r>
            <a:r>
              <a:rPr lang="it-IT" dirty="0" err="1" smtClean="0"/>
              <a:t>monophosphate</a:t>
            </a:r>
            <a:r>
              <a:rPr lang="it-IT" dirty="0" smtClean="0"/>
              <a:t> (</a:t>
            </a:r>
            <a:r>
              <a:rPr lang="it-IT" dirty="0" err="1" smtClean="0"/>
              <a:t>cGMP</a:t>
            </a:r>
            <a:r>
              <a:rPr lang="it-IT" dirty="0" smtClean="0"/>
              <a:t>) in target </a:t>
            </a:r>
            <a:r>
              <a:rPr lang="it-IT" dirty="0" err="1" smtClean="0"/>
              <a:t>cells</a:t>
            </a:r>
            <a:r>
              <a:rPr lang="it-IT" dirty="0" smtClean="0"/>
              <a:t>. </a:t>
            </a:r>
            <a:r>
              <a:rPr lang="it-IT" dirty="0" err="1" smtClean="0"/>
              <a:t>Cyclic</a:t>
            </a:r>
            <a:r>
              <a:rPr lang="it-IT" dirty="0" smtClean="0"/>
              <a:t> GMP </a:t>
            </a:r>
            <a:r>
              <a:rPr lang="it-IT" dirty="0" err="1" smtClean="0"/>
              <a:t>activates</a:t>
            </a:r>
            <a:r>
              <a:rPr lang="it-IT" dirty="0" smtClean="0"/>
              <a:t> </a:t>
            </a:r>
            <a:r>
              <a:rPr lang="it-IT" dirty="0" err="1" smtClean="0"/>
              <a:t>protein</a:t>
            </a:r>
            <a:r>
              <a:rPr lang="it-IT" dirty="0" smtClean="0"/>
              <a:t> </a:t>
            </a:r>
            <a:r>
              <a:rPr lang="it-IT" dirty="0" err="1" smtClean="0"/>
              <a:t>kinase</a:t>
            </a:r>
            <a:r>
              <a:rPr lang="it-IT" dirty="0" smtClean="0"/>
              <a:t> G (PKG) and </a:t>
            </a:r>
            <a:r>
              <a:rPr lang="it-IT" dirty="0" err="1" smtClean="0"/>
              <a:t>cyclic</a:t>
            </a:r>
            <a:r>
              <a:rPr lang="it-IT" dirty="0" smtClean="0"/>
              <a:t> nucleotide </a:t>
            </a:r>
            <a:r>
              <a:rPr lang="it-IT" dirty="0" err="1" smtClean="0"/>
              <a:t>gated</a:t>
            </a:r>
            <a:r>
              <a:rPr lang="it-IT" dirty="0" smtClean="0"/>
              <a:t> </a:t>
            </a:r>
            <a:r>
              <a:rPr lang="it-IT" dirty="0" err="1" smtClean="0"/>
              <a:t>channels</a:t>
            </a:r>
            <a:r>
              <a:rPr lang="it-IT" dirty="0" smtClean="0"/>
              <a:t> (CNG). Downstream </a:t>
            </a:r>
            <a:r>
              <a:rPr lang="it-IT" dirty="0" err="1" smtClean="0"/>
              <a:t>effectors</a:t>
            </a:r>
            <a:r>
              <a:rPr lang="it-IT" dirty="0" smtClean="0"/>
              <a:t> include </a:t>
            </a:r>
            <a:r>
              <a:rPr lang="it-IT" dirty="0" err="1" smtClean="0"/>
              <a:t>protein</a:t>
            </a:r>
            <a:r>
              <a:rPr lang="it-IT" dirty="0" smtClean="0"/>
              <a:t> </a:t>
            </a:r>
            <a:r>
              <a:rPr lang="it-IT" dirty="0" err="1" smtClean="0"/>
              <a:t>kinases</a:t>
            </a:r>
            <a:r>
              <a:rPr lang="it-IT" dirty="0" smtClean="0"/>
              <a:t> and </a:t>
            </a:r>
            <a:r>
              <a:rPr lang="it-IT" dirty="0" err="1" smtClean="0"/>
              <a:t>transcription</a:t>
            </a:r>
            <a:r>
              <a:rPr lang="it-IT" dirty="0" smtClean="0"/>
              <a:t> </a:t>
            </a:r>
            <a:r>
              <a:rPr lang="it-IT" dirty="0" err="1" smtClean="0"/>
              <a:t>factors</a:t>
            </a:r>
            <a:r>
              <a:rPr lang="it-IT" dirty="0" smtClean="0"/>
              <a:t> </a:t>
            </a:r>
            <a:r>
              <a:rPr lang="it-IT" dirty="0" err="1" smtClean="0"/>
              <a:t>such</a:t>
            </a:r>
            <a:r>
              <a:rPr lang="it-IT" dirty="0" smtClean="0"/>
              <a:t> </a:t>
            </a:r>
            <a:r>
              <a:rPr lang="it-IT" dirty="0" err="1" smtClean="0"/>
              <a:t>as</a:t>
            </a:r>
            <a:r>
              <a:rPr lang="it-IT" dirty="0" smtClean="0"/>
              <a:t> </a:t>
            </a:r>
            <a:r>
              <a:rPr lang="it-IT" dirty="0" err="1" smtClean="0"/>
              <a:t>cyclic</a:t>
            </a:r>
            <a:r>
              <a:rPr lang="it-IT" dirty="0" smtClean="0"/>
              <a:t> </a:t>
            </a:r>
            <a:r>
              <a:rPr lang="it-IT" dirty="0" err="1" smtClean="0"/>
              <a:t>adenosyl</a:t>
            </a:r>
            <a:r>
              <a:rPr lang="it-IT" dirty="0" smtClean="0"/>
              <a:t> </a:t>
            </a:r>
            <a:r>
              <a:rPr lang="it-IT" dirty="0" err="1" smtClean="0"/>
              <a:t>monophosphate</a:t>
            </a:r>
            <a:r>
              <a:rPr lang="it-IT" dirty="0" smtClean="0"/>
              <a:t> (</a:t>
            </a:r>
            <a:r>
              <a:rPr lang="it-IT" dirty="0" err="1" smtClean="0"/>
              <a:t>cAMP</a:t>
            </a:r>
            <a:r>
              <a:rPr lang="it-IT" dirty="0" smtClean="0"/>
              <a:t>) </a:t>
            </a:r>
            <a:r>
              <a:rPr lang="it-IT" dirty="0" err="1" smtClean="0"/>
              <a:t>response</a:t>
            </a:r>
            <a:r>
              <a:rPr lang="it-IT" dirty="0" smtClean="0"/>
              <a:t> </a:t>
            </a:r>
            <a:r>
              <a:rPr lang="it-IT" dirty="0" err="1" smtClean="0"/>
              <a:t>element-binding</a:t>
            </a:r>
            <a:r>
              <a:rPr lang="it-IT" dirty="0" smtClean="0"/>
              <a:t> </a:t>
            </a:r>
            <a:r>
              <a:rPr lang="it-IT" dirty="0" err="1" smtClean="0"/>
              <a:t>protein</a:t>
            </a:r>
            <a:r>
              <a:rPr lang="it-IT" dirty="0" smtClean="0"/>
              <a:t> (CREB). </a:t>
            </a:r>
            <a:r>
              <a:rPr lang="it-IT" dirty="0" err="1" smtClean="0"/>
              <a:t>These</a:t>
            </a:r>
            <a:r>
              <a:rPr lang="it-IT" dirty="0" smtClean="0"/>
              <a:t> </a:t>
            </a:r>
            <a:r>
              <a:rPr lang="it-IT" dirty="0" err="1" smtClean="0"/>
              <a:t>pathways</a:t>
            </a:r>
            <a:r>
              <a:rPr lang="it-IT" dirty="0" smtClean="0"/>
              <a:t> mediate </a:t>
            </a:r>
            <a:r>
              <a:rPr lang="it-IT" dirty="0" err="1" smtClean="0"/>
              <a:t>modulation</a:t>
            </a:r>
            <a:r>
              <a:rPr lang="it-IT" dirty="0" smtClean="0"/>
              <a:t> of </a:t>
            </a:r>
            <a:r>
              <a:rPr lang="it-IT" dirty="0" err="1" smtClean="0"/>
              <a:t>synaptic</a:t>
            </a:r>
            <a:r>
              <a:rPr lang="it-IT" dirty="0" smtClean="0"/>
              <a:t> </a:t>
            </a:r>
            <a:r>
              <a:rPr lang="it-IT" dirty="0" err="1" smtClean="0"/>
              <a:t>activity</a:t>
            </a:r>
            <a:r>
              <a:rPr lang="it-IT" dirty="0" smtClean="0"/>
              <a:t>, </a:t>
            </a:r>
            <a:r>
              <a:rPr lang="it-IT" dirty="0" err="1" smtClean="0"/>
              <a:t>smooth</a:t>
            </a:r>
            <a:r>
              <a:rPr lang="it-IT" dirty="0" smtClean="0"/>
              <a:t> </a:t>
            </a:r>
            <a:r>
              <a:rPr lang="it-IT" dirty="0" err="1" smtClean="0"/>
              <a:t>muscle</a:t>
            </a:r>
            <a:r>
              <a:rPr lang="it-IT" dirty="0" smtClean="0"/>
              <a:t> </a:t>
            </a:r>
            <a:r>
              <a:rPr lang="it-IT" dirty="0" err="1" smtClean="0"/>
              <a:t>relaxation</a:t>
            </a:r>
            <a:r>
              <a:rPr lang="it-IT" dirty="0" smtClean="0"/>
              <a:t>, and </a:t>
            </a:r>
            <a:r>
              <a:rPr lang="it-IT" dirty="0" err="1" smtClean="0"/>
              <a:t>neuroprotective</a:t>
            </a:r>
            <a:r>
              <a:rPr lang="it-IT" dirty="0" smtClean="0"/>
              <a:t> </a:t>
            </a:r>
            <a:r>
              <a:rPr lang="it-IT" dirty="0" err="1" smtClean="0"/>
              <a:t>effects</a:t>
            </a:r>
            <a:r>
              <a:rPr lang="it-IT" dirty="0" smtClean="0"/>
              <a:t>. At high </a:t>
            </a:r>
            <a:r>
              <a:rPr lang="it-IT" dirty="0" err="1" smtClean="0"/>
              <a:t>intracellular</a:t>
            </a:r>
            <a:r>
              <a:rPr lang="it-IT" dirty="0" smtClean="0"/>
              <a:t> </a:t>
            </a:r>
            <a:r>
              <a:rPr lang="it-IT" dirty="0" err="1" smtClean="0"/>
              <a:t>levels</a:t>
            </a:r>
            <a:r>
              <a:rPr lang="it-IT" dirty="0" smtClean="0"/>
              <a:t>, NO </a:t>
            </a:r>
            <a:r>
              <a:rPr lang="it-IT" dirty="0" err="1" smtClean="0"/>
              <a:t>combines</a:t>
            </a:r>
            <a:r>
              <a:rPr lang="it-IT" dirty="0" smtClean="0"/>
              <a:t> with O2 to produce </a:t>
            </a:r>
            <a:r>
              <a:rPr lang="it-IT" dirty="0" err="1" smtClean="0"/>
              <a:t>nitrosonium</a:t>
            </a:r>
            <a:r>
              <a:rPr lang="it-IT" dirty="0" smtClean="0"/>
              <a:t> </a:t>
            </a:r>
            <a:r>
              <a:rPr lang="it-IT" dirty="0" err="1" smtClean="0"/>
              <a:t>ion</a:t>
            </a:r>
            <a:r>
              <a:rPr lang="it-IT" dirty="0" smtClean="0"/>
              <a:t> (NO+), </a:t>
            </a:r>
            <a:r>
              <a:rPr lang="it-IT" dirty="0" err="1" smtClean="0"/>
              <a:t>which</a:t>
            </a:r>
            <a:r>
              <a:rPr lang="it-IT" dirty="0" smtClean="0"/>
              <a:t> </a:t>
            </a:r>
            <a:r>
              <a:rPr lang="it-IT" dirty="0" err="1" smtClean="0"/>
              <a:t>reacts</a:t>
            </a:r>
            <a:r>
              <a:rPr lang="it-IT" dirty="0" smtClean="0"/>
              <a:t> with </a:t>
            </a:r>
            <a:r>
              <a:rPr lang="it-IT" dirty="0" err="1" smtClean="0"/>
              <a:t>thiol</a:t>
            </a:r>
            <a:r>
              <a:rPr lang="it-IT" dirty="0" smtClean="0"/>
              <a:t> </a:t>
            </a:r>
            <a:r>
              <a:rPr lang="it-IT" dirty="0" err="1" smtClean="0"/>
              <a:t>radicals</a:t>
            </a:r>
            <a:r>
              <a:rPr lang="it-IT" dirty="0" smtClean="0"/>
              <a:t> (R-SH) to </a:t>
            </a:r>
            <a:r>
              <a:rPr lang="it-IT" dirty="0" err="1" smtClean="0"/>
              <a:t>elicit</a:t>
            </a:r>
            <a:r>
              <a:rPr lang="it-IT" dirty="0" smtClean="0"/>
              <a:t> </a:t>
            </a:r>
            <a:r>
              <a:rPr lang="it-IT" dirty="0" err="1" smtClean="0"/>
              <a:t>S-nitrosylation</a:t>
            </a:r>
            <a:r>
              <a:rPr lang="it-IT" dirty="0" smtClean="0"/>
              <a:t> (RSNO). </a:t>
            </a:r>
            <a:r>
              <a:rPr lang="it-IT" dirty="0" err="1" smtClean="0"/>
              <a:t>Nitric</a:t>
            </a:r>
            <a:r>
              <a:rPr lang="it-IT" dirty="0" smtClean="0"/>
              <a:t> </a:t>
            </a:r>
            <a:r>
              <a:rPr lang="it-IT" dirty="0" err="1" smtClean="0"/>
              <a:t>oxide</a:t>
            </a:r>
            <a:r>
              <a:rPr lang="it-IT" dirty="0" smtClean="0"/>
              <a:t> </a:t>
            </a:r>
            <a:r>
              <a:rPr lang="it-IT" dirty="0" err="1" smtClean="0"/>
              <a:t>may</a:t>
            </a:r>
            <a:r>
              <a:rPr lang="it-IT" dirty="0" smtClean="0"/>
              <a:t> </a:t>
            </a:r>
            <a:r>
              <a:rPr lang="it-IT" dirty="0" err="1" smtClean="0"/>
              <a:t>also</a:t>
            </a:r>
            <a:r>
              <a:rPr lang="it-IT" dirty="0" smtClean="0"/>
              <a:t> </a:t>
            </a:r>
            <a:r>
              <a:rPr lang="it-IT" dirty="0" err="1" smtClean="0"/>
              <a:t>react</a:t>
            </a:r>
            <a:r>
              <a:rPr lang="it-IT" dirty="0" smtClean="0"/>
              <a:t> </a:t>
            </a:r>
            <a:r>
              <a:rPr lang="it-IT" dirty="0" err="1" smtClean="0"/>
              <a:t>rapidly</a:t>
            </a:r>
            <a:r>
              <a:rPr lang="it-IT" dirty="0" smtClean="0"/>
              <a:t> with </a:t>
            </a:r>
            <a:r>
              <a:rPr lang="it-IT" dirty="0" err="1" smtClean="0"/>
              <a:t>superoxide</a:t>
            </a:r>
            <a:r>
              <a:rPr lang="it-IT" dirty="0" smtClean="0"/>
              <a:t> radical (O2*−) to produce </a:t>
            </a:r>
            <a:r>
              <a:rPr lang="it-IT" dirty="0" err="1" smtClean="0"/>
              <a:t>peroxynitrite</a:t>
            </a:r>
            <a:r>
              <a:rPr lang="it-IT" dirty="0" smtClean="0"/>
              <a:t> (ONOO−), </a:t>
            </a:r>
            <a:r>
              <a:rPr lang="it-IT" dirty="0" err="1" smtClean="0"/>
              <a:t>which</a:t>
            </a:r>
            <a:r>
              <a:rPr lang="it-IT" dirty="0" smtClean="0"/>
              <a:t> </a:t>
            </a:r>
            <a:r>
              <a:rPr lang="it-IT" dirty="0" err="1" smtClean="0"/>
              <a:t>elicits</a:t>
            </a:r>
            <a:r>
              <a:rPr lang="it-IT" dirty="0" smtClean="0"/>
              <a:t> multiple </a:t>
            </a:r>
            <a:r>
              <a:rPr lang="it-IT" dirty="0" err="1" smtClean="0"/>
              <a:t>neurotoxic</a:t>
            </a:r>
            <a:r>
              <a:rPr lang="it-IT" dirty="0" smtClean="0"/>
              <a:t> </a:t>
            </a:r>
            <a:r>
              <a:rPr lang="it-IT" dirty="0" err="1" smtClean="0"/>
              <a:t>effects</a:t>
            </a:r>
            <a:r>
              <a:rPr lang="it-IT" dirty="0" smtClean="0"/>
              <a:t>, in part due to </a:t>
            </a:r>
            <a:r>
              <a:rPr lang="it-IT" dirty="0" err="1" smtClean="0"/>
              <a:t>nitration</a:t>
            </a:r>
            <a:r>
              <a:rPr lang="it-IT" dirty="0" smtClean="0"/>
              <a:t> of </a:t>
            </a:r>
            <a:r>
              <a:rPr lang="it-IT" dirty="0" err="1" smtClean="0"/>
              <a:t>tyrosine</a:t>
            </a:r>
            <a:r>
              <a:rPr lang="it-IT" dirty="0" smtClean="0"/>
              <a:t> </a:t>
            </a:r>
            <a:r>
              <a:rPr lang="it-IT" dirty="0" err="1" smtClean="0"/>
              <a:t>residues</a:t>
            </a:r>
            <a:r>
              <a:rPr lang="it-IT" dirty="0" smtClean="0"/>
              <a:t> of </a:t>
            </a:r>
            <a:r>
              <a:rPr lang="it-IT" dirty="0" err="1" smtClean="0"/>
              <a:t>proteins</a:t>
            </a:r>
            <a:r>
              <a:rPr lang="it-IT" dirty="0" smtClean="0"/>
              <a:t> (</a:t>
            </a:r>
            <a:r>
              <a:rPr lang="it-IT" dirty="0" err="1" smtClean="0"/>
              <a:t>nitrotyrosylation</a:t>
            </a:r>
            <a:r>
              <a:rPr lang="it-IT" dirty="0" smtClean="0"/>
              <a:t>), </a:t>
            </a:r>
            <a:r>
              <a:rPr lang="it-IT" dirty="0" err="1" smtClean="0"/>
              <a:t>resulting</a:t>
            </a:r>
            <a:r>
              <a:rPr lang="it-IT" dirty="0" smtClean="0"/>
              <a:t> in </a:t>
            </a:r>
            <a:r>
              <a:rPr lang="it-IT" dirty="0" err="1" smtClean="0"/>
              <a:t>formation</a:t>
            </a:r>
            <a:r>
              <a:rPr lang="it-IT" dirty="0" smtClean="0"/>
              <a:t> of 3-nitrotyrosine.</a:t>
            </a:r>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44</a:t>
            </a:fld>
            <a:endParaRPr lang="it-IT"/>
          </a:p>
        </p:txBody>
      </p:sp>
    </p:spTree>
    <p:extLst>
      <p:ext uri="{BB962C8B-B14F-4D97-AF65-F5344CB8AC3E}">
        <p14:creationId xmlns:p14="http://schemas.microsoft.com/office/powerpoint/2010/main" val="1483714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err="1" smtClean="0"/>
              <a:t>https</a:t>
            </a:r>
            <a:r>
              <a:rPr lang="it-IT" dirty="0" smtClean="0"/>
              <a:t>://</a:t>
            </a:r>
            <a:r>
              <a:rPr lang="it-IT" dirty="0" err="1" smtClean="0"/>
              <a:t>n.neurology.org</a:t>
            </a:r>
            <a:r>
              <a:rPr lang="it-IT" dirty="0" smtClean="0"/>
              <a:t>/</a:t>
            </a:r>
            <a:r>
              <a:rPr lang="it-IT" dirty="0" err="1" smtClean="0"/>
              <a:t>content</a:t>
            </a:r>
            <a:r>
              <a:rPr lang="it-IT" dirty="0" smtClean="0"/>
              <a:t>/77/16/1568/</a:t>
            </a:r>
            <a:r>
              <a:rPr lang="it-IT" dirty="0" err="1" smtClean="0"/>
              <a:t>tab</a:t>
            </a:r>
            <a:r>
              <a:rPr lang="it-IT" dirty="0" smtClean="0"/>
              <a:t>-</a:t>
            </a:r>
            <a:r>
              <a:rPr lang="it-IT" dirty="0" err="1" smtClean="0"/>
              <a:t>figures</a:t>
            </a:r>
            <a:r>
              <a:rPr lang="it-IT" dirty="0" smtClean="0"/>
              <a:t>-data</a:t>
            </a:r>
          </a:p>
          <a:p>
            <a:endParaRPr lang="it-IT" dirty="0" smtClean="0"/>
          </a:p>
          <a:p>
            <a:r>
              <a:rPr lang="it-IT" dirty="0" err="1" smtClean="0"/>
              <a:t>Neuroprotective</a:t>
            </a:r>
            <a:r>
              <a:rPr lang="it-IT" dirty="0" smtClean="0"/>
              <a:t> and </a:t>
            </a:r>
            <a:r>
              <a:rPr lang="it-IT" dirty="0" err="1" smtClean="0"/>
              <a:t>neurotoxic</a:t>
            </a:r>
            <a:r>
              <a:rPr lang="it-IT" dirty="0" smtClean="0"/>
              <a:t> </a:t>
            </a:r>
            <a:r>
              <a:rPr lang="it-IT" dirty="0" err="1" smtClean="0"/>
              <a:t>effects</a:t>
            </a:r>
            <a:r>
              <a:rPr lang="it-IT" dirty="0" smtClean="0"/>
              <a:t> of </a:t>
            </a:r>
            <a:r>
              <a:rPr lang="it-IT" dirty="0" err="1" smtClean="0"/>
              <a:t>nitric</a:t>
            </a:r>
            <a:r>
              <a:rPr lang="it-IT" dirty="0" smtClean="0"/>
              <a:t> </a:t>
            </a:r>
            <a:r>
              <a:rPr lang="it-IT" dirty="0" err="1" smtClean="0"/>
              <a:t>oxide</a:t>
            </a:r>
            <a:r>
              <a:rPr lang="it-IT" dirty="0" smtClean="0"/>
              <a:t> (NO) NO can </a:t>
            </a:r>
            <a:r>
              <a:rPr lang="it-IT" dirty="0" err="1" smtClean="0"/>
              <a:t>exert</a:t>
            </a:r>
            <a:r>
              <a:rPr lang="it-IT" dirty="0" smtClean="0"/>
              <a:t> </a:t>
            </a:r>
            <a:r>
              <a:rPr lang="it-IT" dirty="0" err="1" smtClean="0"/>
              <a:t>neuroprotective</a:t>
            </a:r>
            <a:r>
              <a:rPr lang="it-IT" dirty="0" smtClean="0"/>
              <a:t> or </a:t>
            </a:r>
            <a:r>
              <a:rPr lang="it-IT" dirty="0" err="1" smtClean="0"/>
              <a:t>neurotoxic</a:t>
            </a:r>
            <a:r>
              <a:rPr lang="it-IT" dirty="0" smtClean="0"/>
              <a:t> </a:t>
            </a:r>
            <a:r>
              <a:rPr lang="it-IT" dirty="0" err="1" smtClean="0"/>
              <a:t>effects</a:t>
            </a:r>
            <a:r>
              <a:rPr lang="it-IT" dirty="0" smtClean="0"/>
              <a:t> </a:t>
            </a:r>
            <a:r>
              <a:rPr lang="it-IT" dirty="0" err="1" smtClean="0"/>
              <a:t>according</a:t>
            </a:r>
            <a:r>
              <a:rPr lang="it-IT" dirty="0" smtClean="0"/>
              <a:t> to </a:t>
            </a:r>
            <a:r>
              <a:rPr lang="it-IT" dirty="0" err="1" smtClean="0"/>
              <a:t>its</a:t>
            </a:r>
            <a:r>
              <a:rPr lang="it-IT" dirty="0" smtClean="0"/>
              <a:t> </a:t>
            </a:r>
            <a:r>
              <a:rPr lang="it-IT" dirty="0" err="1" smtClean="0"/>
              <a:t>concentration</a:t>
            </a:r>
            <a:r>
              <a:rPr lang="it-IT" dirty="0" smtClean="0"/>
              <a:t> and the </a:t>
            </a:r>
            <a:r>
              <a:rPr lang="it-IT" dirty="0" err="1" smtClean="0"/>
              <a:t>cellular</a:t>
            </a:r>
            <a:r>
              <a:rPr lang="it-IT" dirty="0" smtClean="0"/>
              <a:t> </a:t>
            </a:r>
            <a:r>
              <a:rPr lang="it-IT" dirty="0" err="1" smtClean="0"/>
              <a:t>environment</a:t>
            </a:r>
            <a:r>
              <a:rPr lang="it-IT" dirty="0" smtClean="0"/>
              <a:t>. </a:t>
            </a:r>
            <a:r>
              <a:rPr lang="it-IT" dirty="0" err="1" smtClean="0"/>
              <a:t>Low</a:t>
            </a:r>
            <a:r>
              <a:rPr lang="it-IT" dirty="0" smtClean="0"/>
              <a:t> and </a:t>
            </a:r>
            <a:r>
              <a:rPr lang="it-IT" dirty="0" err="1" smtClean="0"/>
              <a:t>transient</a:t>
            </a:r>
            <a:r>
              <a:rPr lang="it-IT" dirty="0" smtClean="0"/>
              <a:t> NO </a:t>
            </a:r>
            <a:r>
              <a:rPr lang="it-IT" dirty="0" err="1" smtClean="0"/>
              <a:t>increases</a:t>
            </a:r>
            <a:r>
              <a:rPr lang="it-IT" dirty="0" smtClean="0"/>
              <a:t> </a:t>
            </a:r>
            <a:r>
              <a:rPr lang="it-IT" dirty="0" err="1" smtClean="0"/>
              <a:t>activates</a:t>
            </a:r>
            <a:r>
              <a:rPr lang="it-IT" dirty="0" smtClean="0"/>
              <a:t> the </a:t>
            </a:r>
            <a:r>
              <a:rPr lang="it-IT" dirty="0" err="1" smtClean="0"/>
              <a:t>soluble</a:t>
            </a:r>
            <a:r>
              <a:rPr lang="it-IT" dirty="0" smtClean="0"/>
              <a:t> </a:t>
            </a:r>
            <a:r>
              <a:rPr lang="it-IT" dirty="0" err="1" smtClean="0"/>
              <a:t>guanylyl</a:t>
            </a:r>
            <a:r>
              <a:rPr lang="it-IT" dirty="0" smtClean="0"/>
              <a:t> </a:t>
            </a:r>
            <a:r>
              <a:rPr lang="it-IT" dirty="0" err="1" smtClean="0"/>
              <a:t>cyclase</a:t>
            </a:r>
            <a:r>
              <a:rPr lang="it-IT" dirty="0" smtClean="0"/>
              <a:t> (</a:t>
            </a:r>
            <a:r>
              <a:rPr lang="it-IT" dirty="0" err="1" smtClean="0"/>
              <a:t>sCG</a:t>
            </a:r>
            <a:r>
              <a:rPr lang="it-IT" dirty="0" smtClean="0"/>
              <a:t>)–</a:t>
            </a:r>
            <a:r>
              <a:rPr lang="it-IT" dirty="0" err="1" smtClean="0"/>
              <a:t>cyclic</a:t>
            </a:r>
            <a:r>
              <a:rPr lang="it-IT" dirty="0" smtClean="0"/>
              <a:t> </a:t>
            </a:r>
            <a:r>
              <a:rPr lang="it-IT" dirty="0" err="1" smtClean="0"/>
              <a:t>guanosine</a:t>
            </a:r>
            <a:r>
              <a:rPr lang="it-IT" dirty="0" smtClean="0"/>
              <a:t> </a:t>
            </a:r>
            <a:r>
              <a:rPr lang="it-IT" dirty="0" err="1" smtClean="0"/>
              <a:t>monophosphate</a:t>
            </a:r>
            <a:r>
              <a:rPr lang="it-IT" dirty="0" smtClean="0"/>
              <a:t> (</a:t>
            </a:r>
            <a:r>
              <a:rPr lang="it-IT" dirty="0" err="1" smtClean="0"/>
              <a:t>cGMP</a:t>
            </a:r>
            <a:r>
              <a:rPr lang="it-IT" dirty="0" smtClean="0"/>
              <a:t>) </a:t>
            </a:r>
            <a:r>
              <a:rPr lang="it-IT" dirty="0" err="1" smtClean="0"/>
              <a:t>pathway</a:t>
            </a:r>
            <a:r>
              <a:rPr lang="it-IT" dirty="0" smtClean="0"/>
              <a:t>, </a:t>
            </a:r>
            <a:r>
              <a:rPr lang="it-IT" dirty="0" err="1" smtClean="0"/>
              <a:t>which</a:t>
            </a:r>
            <a:r>
              <a:rPr lang="it-IT" dirty="0" smtClean="0"/>
              <a:t> </a:t>
            </a:r>
            <a:r>
              <a:rPr lang="it-IT" dirty="0" err="1" smtClean="0"/>
              <a:t>exerts</a:t>
            </a:r>
            <a:r>
              <a:rPr lang="it-IT" dirty="0" smtClean="0"/>
              <a:t> </a:t>
            </a:r>
            <a:r>
              <a:rPr lang="it-IT" dirty="0" err="1" smtClean="0"/>
              <a:t>neuroprotective</a:t>
            </a:r>
            <a:r>
              <a:rPr lang="it-IT" dirty="0" smtClean="0"/>
              <a:t> </a:t>
            </a:r>
            <a:r>
              <a:rPr lang="it-IT" dirty="0" err="1" smtClean="0"/>
              <a:t>effects</a:t>
            </a:r>
            <a:r>
              <a:rPr lang="it-IT" dirty="0" smtClean="0"/>
              <a:t> in part via </a:t>
            </a:r>
            <a:r>
              <a:rPr lang="it-IT" dirty="0" err="1" smtClean="0"/>
              <a:t>activation</a:t>
            </a:r>
            <a:r>
              <a:rPr lang="it-IT" dirty="0" smtClean="0"/>
              <a:t> of </a:t>
            </a:r>
            <a:r>
              <a:rPr lang="it-IT" dirty="0" err="1" smtClean="0"/>
              <a:t>cyclic</a:t>
            </a:r>
            <a:r>
              <a:rPr lang="it-IT" dirty="0" smtClean="0"/>
              <a:t> </a:t>
            </a:r>
            <a:r>
              <a:rPr lang="it-IT" dirty="0" err="1" smtClean="0"/>
              <a:t>adenosyl</a:t>
            </a:r>
            <a:r>
              <a:rPr lang="it-IT" dirty="0" smtClean="0"/>
              <a:t> </a:t>
            </a:r>
            <a:r>
              <a:rPr lang="it-IT" dirty="0" err="1" smtClean="0"/>
              <a:t>monophosphate</a:t>
            </a:r>
            <a:r>
              <a:rPr lang="it-IT" dirty="0" smtClean="0"/>
              <a:t> (</a:t>
            </a:r>
            <a:r>
              <a:rPr lang="it-IT" dirty="0" err="1" smtClean="0"/>
              <a:t>cAMP</a:t>
            </a:r>
            <a:r>
              <a:rPr lang="it-IT" dirty="0" smtClean="0"/>
              <a:t>) </a:t>
            </a:r>
            <a:r>
              <a:rPr lang="it-IT" dirty="0" err="1" smtClean="0"/>
              <a:t>response</a:t>
            </a:r>
            <a:r>
              <a:rPr lang="it-IT" dirty="0" smtClean="0"/>
              <a:t> </a:t>
            </a:r>
            <a:r>
              <a:rPr lang="it-IT" dirty="0" err="1" smtClean="0"/>
              <a:t>element-binding</a:t>
            </a:r>
            <a:r>
              <a:rPr lang="it-IT" dirty="0" smtClean="0"/>
              <a:t> </a:t>
            </a:r>
            <a:r>
              <a:rPr lang="it-IT" dirty="0" err="1" smtClean="0"/>
              <a:t>protein</a:t>
            </a:r>
            <a:r>
              <a:rPr lang="it-IT" dirty="0" smtClean="0"/>
              <a:t> (CREB) and the </a:t>
            </a:r>
            <a:r>
              <a:rPr lang="it-IT" dirty="0" err="1" smtClean="0"/>
              <a:t>antiapoptotic</a:t>
            </a:r>
            <a:r>
              <a:rPr lang="it-IT" dirty="0" smtClean="0"/>
              <a:t> </a:t>
            </a:r>
            <a:r>
              <a:rPr lang="it-IT" dirty="0" err="1" smtClean="0"/>
              <a:t>Akt</a:t>
            </a:r>
            <a:r>
              <a:rPr lang="it-IT" dirty="0" smtClean="0"/>
              <a:t>/</a:t>
            </a:r>
            <a:r>
              <a:rPr lang="it-IT" dirty="0" err="1" smtClean="0"/>
              <a:t>protein</a:t>
            </a:r>
            <a:r>
              <a:rPr lang="it-IT" dirty="0" smtClean="0"/>
              <a:t> </a:t>
            </a:r>
            <a:r>
              <a:rPr lang="it-IT" dirty="0" err="1" smtClean="0"/>
              <a:t>kinase</a:t>
            </a:r>
            <a:r>
              <a:rPr lang="it-IT" dirty="0" smtClean="0"/>
              <a:t> B </a:t>
            </a:r>
            <a:r>
              <a:rPr lang="it-IT" dirty="0" err="1" smtClean="0"/>
              <a:t>pathway</a:t>
            </a:r>
            <a:r>
              <a:rPr lang="it-IT" dirty="0" smtClean="0"/>
              <a:t>. NO </a:t>
            </a:r>
            <a:r>
              <a:rPr lang="it-IT" dirty="0" err="1" smtClean="0"/>
              <a:t>may</a:t>
            </a:r>
            <a:r>
              <a:rPr lang="it-IT" dirty="0" smtClean="0"/>
              <a:t> </a:t>
            </a:r>
            <a:r>
              <a:rPr lang="it-IT" dirty="0" err="1" smtClean="0"/>
              <a:t>also</a:t>
            </a:r>
            <a:r>
              <a:rPr lang="it-IT" dirty="0" smtClean="0"/>
              <a:t> </a:t>
            </a:r>
            <a:r>
              <a:rPr lang="it-IT" dirty="0" err="1" smtClean="0"/>
              <a:t>exert</a:t>
            </a:r>
            <a:r>
              <a:rPr lang="it-IT" dirty="0" smtClean="0"/>
              <a:t> </a:t>
            </a:r>
            <a:r>
              <a:rPr lang="it-IT" dirty="0" err="1" smtClean="0"/>
              <a:t>neuroprotection</a:t>
            </a:r>
            <a:r>
              <a:rPr lang="it-IT" dirty="0" smtClean="0"/>
              <a:t> via </a:t>
            </a:r>
            <a:r>
              <a:rPr lang="it-IT" dirty="0" err="1" smtClean="0"/>
              <a:t>nitrosylation</a:t>
            </a:r>
            <a:r>
              <a:rPr lang="it-IT" dirty="0" smtClean="0"/>
              <a:t>; </a:t>
            </a:r>
            <a:r>
              <a:rPr lang="it-IT" dirty="0" err="1" smtClean="0"/>
              <a:t>this</a:t>
            </a:r>
            <a:r>
              <a:rPr lang="it-IT" dirty="0" smtClean="0"/>
              <a:t> </a:t>
            </a:r>
            <a:r>
              <a:rPr lang="it-IT" dirty="0" err="1" smtClean="0"/>
              <a:t>results</a:t>
            </a:r>
            <a:r>
              <a:rPr lang="it-IT" dirty="0" smtClean="0"/>
              <a:t> in </a:t>
            </a:r>
            <a:r>
              <a:rPr lang="it-IT" dirty="0" err="1" smtClean="0"/>
              <a:t>inhibition</a:t>
            </a:r>
            <a:r>
              <a:rPr lang="it-IT" dirty="0" smtClean="0"/>
              <a:t> of NMDA </a:t>
            </a:r>
            <a:r>
              <a:rPr lang="it-IT" dirty="0" err="1" smtClean="0"/>
              <a:t>receptor</a:t>
            </a:r>
            <a:r>
              <a:rPr lang="it-IT" dirty="0" smtClean="0"/>
              <a:t> (NMDAR) and </a:t>
            </a:r>
            <a:r>
              <a:rPr lang="it-IT" dirty="0" err="1" smtClean="0"/>
              <a:t>caspase</a:t>
            </a:r>
            <a:r>
              <a:rPr lang="it-IT" dirty="0" smtClean="0"/>
              <a:t> 3, and </a:t>
            </a:r>
            <a:r>
              <a:rPr lang="it-IT" dirty="0" err="1" smtClean="0"/>
              <a:t>activation</a:t>
            </a:r>
            <a:r>
              <a:rPr lang="it-IT" dirty="0" smtClean="0"/>
              <a:t> of </a:t>
            </a:r>
            <a:r>
              <a:rPr lang="it-IT" dirty="0" err="1" smtClean="0"/>
              <a:t>hypoxia-induced</a:t>
            </a:r>
            <a:r>
              <a:rPr lang="it-IT" dirty="0" smtClean="0"/>
              <a:t> </a:t>
            </a:r>
            <a:r>
              <a:rPr lang="it-IT" dirty="0" err="1" smtClean="0"/>
              <a:t>factor</a:t>
            </a:r>
            <a:r>
              <a:rPr lang="it-IT" dirty="0" smtClean="0"/>
              <a:t> 1 (HIF-1) and </a:t>
            </a:r>
            <a:r>
              <a:rPr lang="it-IT" dirty="0" err="1" smtClean="0"/>
              <a:t>heme</a:t>
            </a:r>
            <a:r>
              <a:rPr lang="it-IT" dirty="0" smtClean="0"/>
              <a:t> </a:t>
            </a:r>
            <a:r>
              <a:rPr lang="it-IT" dirty="0" err="1" smtClean="0"/>
              <a:t>oxygenase</a:t>
            </a:r>
            <a:r>
              <a:rPr lang="it-IT" dirty="0" smtClean="0"/>
              <a:t> 1 (HO-1) </a:t>
            </a:r>
            <a:r>
              <a:rPr lang="it-IT" dirty="0" err="1" smtClean="0"/>
              <a:t>histone</a:t>
            </a:r>
            <a:r>
              <a:rPr lang="it-IT" dirty="0" smtClean="0"/>
              <a:t> </a:t>
            </a:r>
            <a:r>
              <a:rPr lang="it-IT" dirty="0" err="1" smtClean="0"/>
              <a:t>deacetylase</a:t>
            </a:r>
            <a:r>
              <a:rPr lang="it-IT" dirty="0" smtClean="0"/>
              <a:t> 2 (HDAC2) </a:t>
            </a:r>
            <a:r>
              <a:rPr lang="it-IT" dirty="0" err="1" smtClean="0"/>
              <a:t>activity</a:t>
            </a:r>
            <a:r>
              <a:rPr lang="it-IT" dirty="0" smtClean="0"/>
              <a:t>. </a:t>
            </a:r>
            <a:r>
              <a:rPr lang="it-IT" dirty="0" err="1" smtClean="0"/>
              <a:t>Excessive</a:t>
            </a:r>
            <a:r>
              <a:rPr lang="it-IT" dirty="0" smtClean="0"/>
              <a:t> NO production, </a:t>
            </a:r>
            <a:r>
              <a:rPr lang="it-IT" dirty="0" err="1" smtClean="0"/>
              <a:t>particularly</a:t>
            </a:r>
            <a:r>
              <a:rPr lang="it-IT" dirty="0" smtClean="0"/>
              <a:t> in the </a:t>
            </a:r>
            <a:r>
              <a:rPr lang="it-IT" dirty="0" err="1" smtClean="0"/>
              <a:t>setting</a:t>
            </a:r>
            <a:r>
              <a:rPr lang="it-IT" dirty="0" smtClean="0"/>
              <a:t> of </a:t>
            </a:r>
            <a:r>
              <a:rPr lang="it-IT" dirty="0" err="1" smtClean="0"/>
              <a:t>oxidative</a:t>
            </a:r>
            <a:r>
              <a:rPr lang="it-IT" dirty="0" smtClean="0"/>
              <a:t> stress </a:t>
            </a:r>
            <a:r>
              <a:rPr lang="it-IT" dirty="0" err="1" smtClean="0"/>
              <a:t>leading</a:t>
            </a:r>
            <a:r>
              <a:rPr lang="it-IT" dirty="0" smtClean="0"/>
              <a:t> to production of </a:t>
            </a:r>
            <a:r>
              <a:rPr lang="it-IT" dirty="0" err="1" smtClean="0"/>
              <a:t>peroxynitrite</a:t>
            </a:r>
            <a:r>
              <a:rPr lang="it-IT" dirty="0" smtClean="0"/>
              <a:t> (ONOO−), </a:t>
            </a:r>
            <a:r>
              <a:rPr lang="it-IT" dirty="0" err="1" smtClean="0"/>
              <a:t>triggers</a:t>
            </a:r>
            <a:r>
              <a:rPr lang="it-IT" dirty="0" smtClean="0"/>
              <a:t> </a:t>
            </a:r>
            <a:r>
              <a:rPr lang="it-IT" dirty="0" err="1" smtClean="0"/>
              <a:t>S-nitrosylation</a:t>
            </a:r>
            <a:r>
              <a:rPr lang="it-IT" dirty="0" smtClean="0"/>
              <a:t> or </a:t>
            </a:r>
            <a:r>
              <a:rPr lang="it-IT" dirty="0" err="1" smtClean="0"/>
              <a:t>protein</a:t>
            </a:r>
            <a:r>
              <a:rPr lang="it-IT" dirty="0" smtClean="0"/>
              <a:t> </a:t>
            </a:r>
            <a:r>
              <a:rPr lang="it-IT" dirty="0" err="1" smtClean="0"/>
              <a:t>nitration</a:t>
            </a:r>
            <a:r>
              <a:rPr lang="it-IT" dirty="0" smtClean="0"/>
              <a:t> of </a:t>
            </a:r>
            <a:r>
              <a:rPr lang="it-IT" dirty="0" err="1" smtClean="0"/>
              <a:t>critical</a:t>
            </a:r>
            <a:r>
              <a:rPr lang="it-IT" dirty="0" smtClean="0"/>
              <a:t> </a:t>
            </a:r>
            <a:r>
              <a:rPr lang="it-IT" dirty="0" err="1" smtClean="0"/>
              <a:t>proteins</a:t>
            </a:r>
            <a:r>
              <a:rPr lang="it-IT" dirty="0" smtClean="0"/>
              <a:t> in the </a:t>
            </a:r>
            <a:r>
              <a:rPr lang="it-IT" dirty="0" err="1" smtClean="0"/>
              <a:t>cytosol</a:t>
            </a:r>
            <a:r>
              <a:rPr lang="it-IT" dirty="0" smtClean="0"/>
              <a:t> and </a:t>
            </a:r>
            <a:r>
              <a:rPr lang="it-IT" dirty="0" err="1" smtClean="0"/>
              <a:t>mitochondria</a:t>
            </a:r>
            <a:r>
              <a:rPr lang="it-IT" dirty="0" smtClean="0"/>
              <a:t>, </a:t>
            </a:r>
            <a:r>
              <a:rPr lang="it-IT" dirty="0" err="1" smtClean="0"/>
              <a:t>promoting</a:t>
            </a:r>
            <a:r>
              <a:rPr lang="it-IT" dirty="0" smtClean="0"/>
              <a:t> </a:t>
            </a:r>
            <a:r>
              <a:rPr lang="it-IT" dirty="0" err="1" smtClean="0"/>
              <a:t>cell</a:t>
            </a:r>
            <a:r>
              <a:rPr lang="it-IT" dirty="0" smtClean="0"/>
              <a:t> </a:t>
            </a:r>
            <a:r>
              <a:rPr lang="it-IT" dirty="0" err="1" smtClean="0"/>
              <a:t>injury</a:t>
            </a:r>
            <a:r>
              <a:rPr lang="it-IT" dirty="0" smtClean="0"/>
              <a:t> via </a:t>
            </a:r>
            <a:r>
              <a:rPr lang="it-IT" dirty="0" err="1" smtClean="0"/>
              <a:t>protein</a:t>
            </a:r>
            <a:r>
              <a:rPr lang="it-IT" dirty="0" smtClean="0"/>
              <a:t> </a:t>
            </a:r>
            <a:r>
              <a:rPr lang="it-IT" dirty="0" err="1" smtClean="0"/>
              <a:t>misfolding</a:t>
            </a:r>
            <a:r>
              <a:rPr lang="it-IT" dirty="0" smtClean="0"/>
              <a:t>, </a:t>
            </a:r>
            <a:r>
              <a:rPr lang="it-IT" dirty="0" err="1" smtClean="0"/>
              <a:t>mitochondrial</a:t>
            </a:r>
            <a:r>
              <a:rPr lang="it-IT" dirty="0" smtClean="0"/>
              <a:t> </a:t>
            </a:r>
            <a:r>
              <a:rPr lang="it-IT" dirty="0" err="1" smtClean="0"/>
              <a:t>dysfunction</a:t>
            </a:r>
            <a:r>
              <a:rPr lang="it-IT" dirty="0" smtClean="0"/>
              <a:t>, </a:t>
            </a:r>
            <a:r>
              <a:rPr lang="it-IT" dirty="0" err="1" smtClean="0"/>
              <a:t>synaptic</a:t>
            </a:r>
            <a:r>
              <a:rPr lang="it-IT" dirty="0" smtClean="0"/>
              <a:t> </a:t>
            </a:r>
            <a:r>
              <a:rPr lang="it-IT" dirty="0" err="1" smtClean="0"/>
              <a:t>injury</a:t>
            </a:r>
            <a:r>
              <a:rPr lang="it-IT" dirty="0" smtClean="0"/>
              <a:t>, and </a:t>
            </a:r>
            <a:r>
              <a:rPr lang="it-IT" dirty="0" err="1" smtClean="0"/>
              <a:t>apoptosis</a:t>
            </a:r>
            <a:r>
              <a:rPr lang="it-IT" dirty="0" smtClean="0"/>
              <a:t>. </a:t>
            </a:r>
            <a:r>
              <a:rPr lang="it-IT" dirty="0" err="1" smtClean="0"/>
              <a:t>Important</a:t>
            </a:r>
            <a:r>
              <a:rPr lang="it-IT" dirty="0" smtClean="0"/>
              <a:t> target </a:t>
            </a:r>
            <a:r>
              <a:rPr lang="it-IT" dirty="0" err="1" smtClean="0"/>
              <a:t>gets</a:t>
            </a:r>
            <a:r>
              <a:rPr lang="it-IT" dirty="0" smtClean="0"/>
              <a:t> include glyceraldehyde-3-phophate </a:t>
            </a:r>
            <a:r>
              <a:rPr lang="it-IT" dirty="0" err="1" smtClean="0"/>
              <a:t>dehydrogenase</a:t>
            </a:r>
            <a:r>
              <a:rPr lang="it-IT" dirty="0" smtClean="0"/>
              <a:t> (GADPH), Hsp90, </a:t>
            </a:r>
            <a:r>
              <a:rPr lang="it-IT" dirty="0" err="1" smtClean="0"/>
              <a:t>parkin</a:t>
            </a:r>
            <a:r>
              <a:rPr lang="it-IT" dirty="0" smtClean="0"/>
              <a:t> </a:t>
            </a:r>
            <a:r>
              <a:rPr lang="it-IT" dirty="0" err="1" smtClean="0"/>
              <a:t>peroxiredoxin</a:t>
            </a:r>
            <a:r>
              <a:rPr lang="it-IT" dirty="0" smtClean="0"/>
              <a:t> II (</a:t>
            </a:r>
            <a:r>
              <a:rPr lang="it-IT" dirty="0" err="1" smtClean="0"/>
              <a:t>Prx</a:t>
            </a:r>
            <a:r>
              <a:rPr lang="it-IT" dirty="0" smtClean="0"/>
              <a:t> II) 2, and </a:t>
            </a:r>
            <a:r>
              <a:rPr lang="it-IT" dirty="0" err="1" smtClean="0"/>
              <a:t>protein-disulfide</a:t>
            </a:r>
            <a:r>
              <a:rPr lang="it-IT" dirty="0" smtClean="0"/>
              <a:t> </a:t>
            </a:r>
            <a:r>
              <a:rPr lang="it-IT" dirty="0" err="1" smtClean="0"/>
              <a:t>isomerase</a:t>
            </a:r>
            <a:r>
              <a:rPr lang="it-IT" dirty="0" smtClean="0"/>
              <a:t> (PDI). </a:t>
            </a:r>
            <a:r>
              <a:rPr lang="it-IT" dirty="0" err="1" smtClean="0"/>
              <a:t>Tyrosine</a:t>
            </a:r>
            <a:r>
              <a:rPr lang="it-IT" dirty="0" smtClean="0"/>
              <a:t> </a:t>
            </a:r>
            <a:r>
              <a:rPr lang="it-IT" dirty="0" err="1" smtClean="0"/>
              <a:t>nitration</a:t>
            </a:r>
            <a:r>
              <a:rPr lang="it-IT" dirty="0" smtClean="0"/>
              <a:t> of α-</a:t>
            </a:r>
            <a:r>
              <a:rPr lang="it-IT" dirty="0" err="1" smtClean="0"/>
              <a:t>synuclein</a:t>
            </a:r>
            <a:r>
              <a:rPr lang="it-IT" dirty="0" smtClean="0"/>
              <a:t> </a:t>
            </a:r>
            <a:r>
              <a:rPr lang="it-IT" dirty="0" err="1" smtClean="0"/>
              <a:t>promotes</a:t>
            </a:r>
            <a:r>
              <a:rPr lang="it-IT" dirty="0" smtClean="0"/>
              <a:t> </a:t>
            </a:r>
            <a:r>
              <a:rPr lang="it-IT" dirty="0" err="1" smtClean="0"/>
              <a:t>its</a:t>
            </a:r>
            <a:r>
              <a:rPr lang="it-IT" dirty="0" smtClean="0"/>
              <a:t> </a:t>
            </a:r>
            <a:r>
              <a:rPr lang="it-IT" dirty="0" err="1" smtClean="0"/>
              <a:t>oligomerization</a:t>
            </a:r>
            <a:r>
              <a:rPr lang="it-IT" dirty="0" smtClean="0"/>
              <a:t> and </a:t>
            </a:r>
            <a:r>
              <a:rPr lang="it-IT" dirty="0" err="1" smtClean="0"/>
              <a:t>Lewy</a:t>
            </a:r>
            <a:r>
              <a:rPr lang="it-IT" dirty="0" smtClean="0"/>
              <a:t> body </a:t>
            </a:r>
            <a:r>
              <a:rPr lang="it-IT" dirty="0" err="1" smtClean="0"/>
              <a:t>formation</a:t>
            </a:r>
            <a:r>
              <a:rPr lang="it-IT" dirty="0" smtClean="0"/>
              <a:t> and </a:t>
            </a:r>
            <a:r>
              <a:rPr lang="it-IT" dirty="0" err="1" smtClean="0"/>
              <a:t>also</a:t>
            </a:r>
            <a:r>
              <a:rPr lang="it-IT" dirty="0" smtClean="0"/>
              <a:t> </a:t>
            </a:r>
            <a:r>
              <a:rPr lang="it-IT" dirty="0" err="1" smtClean="0"/>
              <a:t>affects</a:t>
            </a:r>
            <a:r>
              <a:rPr lang="it-IT" dirty="0" smtClean="0"/>
              <a:t> </a:t>
            </a:r>
            <a:r>
              <a:rPr lang="it-IT" dirty="0" err="1" smtClean="0"/>
              <a:t>neurofilament</a:t>
            </a:r>
            <a:r>
              <a:rPr lang="it-IT" dirty="0" smtClean="0"/>
              <a:t> light </a:t>
            </a:r>
            <a:r>
              <a:rPr lang="it-IT" dirty="0" err="1" smtClean="0"/>
              <a:t>chain</a:t>
            </a:r>
            <a:r>
              <a:rPr lang="it-IT" dirty="0" smtClean="0"/>
              <a:t> (NF-L) and </a:t>
            </a:r>
            <a:r>
              <a:rPr lang="it-IT" dirty="0" err="1" smtClean="0"/>
              <a:t>other</a:t>
            </a:r>
            <a:r>
              <a:rPr lang="it-IT" dirty="0" smtClean="0"/>
              <a:t> targets. </a:t>
            </a:r>
            <a:r>
              <a:rPr lang="it-IT" dirty="0" err="1" smtClean="0"/>
              <a:t>Hsp</a:t>
            </a:r>
            <a:r>
              <a:rPr lang="it-IT" dirty="0" smtClean="0"/>
              <a:t>=</a:t>
            </a:r>
            <a:r>
              <a:rPr lang="it-IT" dirty="0" err="1" smtClean="0"/>
              <a:t>heat</a:t>
            </a:r>
            <a:r>
              <a:rPr lang="it-IT" dirty="0" smtClean="0"/>
              <a:t> shock </a:t>
            </a:r>
            <a:r>
              <a:rPr lang="it-IT" dirty="0" err="1" smtClean="0"/>
              <a:t>protein</a:t>
            </a:r>
            <a:r>
              <a:rPr lang="it-IT" dirty="0" smtClean="0"/>
              <a:t>; Keap1=</a:t>
            </a:r>
            <a:r>
              <a:rPr lang="it-IT" dirty="0" err="1" smtClean="0"/>
              <a:t>Kelch-like</a:t>
            </a:r>
            <a:r>
              <a:rPr lang="it-IT" dirty="0" smtClean="0"/>
              <a:t> ECH-</a:t>
            </a:r>
            <a:r>
              <a:rPr lang="it-IT" dirty="0" err="1" smtClean="0"/>
              <a:t>associated</a:t>
            </a:r>
            <a:r>
              <a:rPr lang="it-IT" dirty="0" smtClean="0"/>
              <a:t> </a:t>
            </a:r>
            <a:r>
              <a:rPr lang="it-IT" dirty="0" err="1" smtClean="0"/>
              <a:t>protein</a:t>
            </a:r>
            <a:r>
              <a:rPr lang="it-IT" dirty="0" smtClean="0"/>
              <a:t> 1; </a:t>
            </a:r>
            <a:r>
              <a:rPr lang="it-IT" dirty="0" err="1" smtClean="0"/>
              <a:t>NFκB</a:t>
            </a:r>
            <a:r>
              <a:rPr lang="it-IT" dirty="0" smtClean="0"/>
              <a:t>=</a:t>
            </a:r>
            <a:r>
              <a:rPr lang="it-IT" dirty="0" err="1" smtClean="0"/>
              <a:t>nuclear</a:t>
            </a:r>
            <a:r>
              <a:rPr lang="it-IT" dirty="0" smtClean="0"/>
              <a:t> </a:t>
            </a:r>
            <a:r>
              <a:rPr lang="it-IT" dirty="0" err="1" smtClean="0"/>
              <a:t>factor</a:t>
            </a:r>
            <a:r>
              <a:rPr lang="it-IT" dirty="0" smtClean="0"/>
              <a:t> </a:t>
            </a:r>
            <a:r>
              <a:rPr lang="it-IT" dirty="0" err="1" smtClean="0"/>
              <a:t>κB</a:t>
            </a:r>
            <a:r>
              <a:rPr lang="it-IT" dirty="0" smtClean="0"/>
              <a:t>.</a:t>
            </a:r>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45</a:t>
            </a:fld>
            <a:endParaRPr lang="it-IT"/>
          </a:p>
        </p:txBody>
      </p:sp>
    </p:spTree>
    <p:extLst>
      <p:ext uri="{BB962C8B-B14F-4D97-AF65-F5344CB8AC3E}">
        <p14:creationId xmlns:p14="http://schemas.microsoft.com/office/powerpoint/2010/main" val="2995099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iubmb.onlinelibrary.wiley.com</a:t>
            </a:r>
            <a:r>
              <a:rPr lang="it-IT" dirty="0" smtClean="0"/>
              <a:t>/</a:t>
            </a:r>
            <a:r>
              <a:rPr lang="it-IT" dirty="0" err="1" smtClean="0"/>
              <a:t>doi</a:t>
            </a:r>
            <a:r>
              <a:rPr lang="it-IT" dirty="0" smtClean="0"/>
              <a:t>/</a:t>
            </a:r>
            <a:r>
              <a:rPr lang="it-IT" dirty="0" err="1" smtClean="0"/>
              <a:t>epdf</a:t>
            </a:r>
            <a:r>
              <a:rPr lang="it-IT" dirty="0" smtClean="0"/>
              <a:t>/10.1080/1521654031000115951</a:t>
            </a:r>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48</a:t>
            </a:fld>
            <a:endParaRPr lang="it-IT"/>
          </a:p>
        </p:txBody>
      </p:sp>
    </p:spTree>
    <p:extLst>
      <p:ext uri="{BB962C8B-B14F-4D97-AF65-F5344CB8AC3E}">
        <p14:creationId xmlns:p14="http://schemas.microsoft.com/office/powerpoint/2010/main" val="3257518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err="1" smtClean="0"/>
              <a:t>Cancer</a:t>
            </a:r>
            <a:r>
              <a:rPr lang="it-IT" dirty="0" smtClean="0"/>
              <a:t>: proto-</a:t>
            </a:r>
            <a:r>
              <a:rPr lang="it-IT" dirty="0" err="1" smtClean="0"/>
              <a:t>oncogenes</a:t>
            </a:r>
            <a:r>
              <a:rPr lang="it-IT" dirty="0" smtClean="0"/>
              <a:t> </a:t>
            </a:r>
            <a:r>
              <a:rPr lang="it-IT" dirty="0" err="1" smtClean="0"/>
              <a:t>such</a:t>
            </a:r>
            <a:r>
              <a:rPr lang="it-IT" dirty="0" smtClean="0"/>
              <a:t> </a:t>
            </a:r>
            <a:r>
              <a:rPr lang="it-IT" dirty="0" err="1" smtClean="0"/>
              <a:t>as</a:t>
            </a:r>
            <a:r>
              <a:rPr lang="it-IT" dirty="0" smtClean="0"/>
              <a:t> </a:t>
            </a:r>
            <a:r>
              <a:rPr lang="it-IT" dirty="0" err="1" smtClean="0"/>
              <a:t>breakpoint</a:t>
            </a:r>
            <a:r>
              <a:rPr lang="it-IT" dirty="0" smtClean="0"/>
              <a:t> cluster </a:t>
            </a:r>
            <a:r>
              <a:rPr lang="it-IT" dirty="0" err="1" smtClean="0"/>
              <a:t>region</a:t>
            </a:r>
            <a:r>
              <a:rPr lang="it-IT" dirty="0" smtClean="0"/>
              <a:t> </a:t>
            </a:r>
            <a:r>
              <a:rPr lang="it-IT" dirty="0" err="1" smtClean="0"/>
              <a:t>protein</a:t>
            </a:r>
            <a:r>
              <a:rPr lang="it-IT" dirty="0" smtClean="0"/>
              <a:t> (BCR)–</a:t>
            </a:r>
            <a:r>
              <a:rPr lang="it-IT" dirty="0" err="1" smtClean="0"/>
              <a:t>Abelson</a:t>
            </a:r>
            <a:r>
              <a:rPr lang="it-IT" dirty="0" smtClean="0"/>
              <a:t> </a:t>
            </a:r>
            <a:r>
              <a:rPr lang="it-IT" dirty="0" err="1" smtClean="0"/>
              <a:t>tyrosine</a:t>
            </a:r>
            <a:r>
              <a:rPr lang="it-IT" dirty="0" smtClean="0"/>
              <a:t> </a:t>
            </a:r>
            <a:r>
              <a:rPr lang="it-IT" dirty="0" err="1" smtClean="0"/>
              <a:t>kinase</a:t>
            </a:r>
            <a:r>
              <a:rPr lang="it-IT" dirty="0" smtClean="0"/>
              <a:t> (ABL), </a:t>
            </a:r>
            <a:r>
              <a:rPr lang="it-IT" dirty="0" err="1" smtClean="0"/>
              <a:t>phosphoinositide</a:t>
            </a:r>
            <a:r>
              <a:rPr lang="it-IT" dirty="0" smtClean="0"/>
              <a:t> 3-kinase </a:t>
            </a:r>
            <a:r>
              <a:rPr lang="it-IT" dirty="0" err="1" smtClean="0"/>
              <a:t>catalytic</a:t>
            </a:r>
            <a:r>
              <a:rPr lang="it-IT" dirty="0" smtClean="0"/>
              <a:t> </a:t>
            </a:r>
            <a:r>
              <a:rPr lang="it-IT" dirty="0" err="1" smtClean="0"/>
              <a:t>subunit</a:t>
            </a:r>
            <a:r>
              <a:rPr lang="it-IT" dirty="0" smtClean="0"/>
              <a:t>-α (PIK3CA) and </a:t>
            </a:r>
            <a:r>
              <a:rPr lang="it-IT" dirty="0" err="1" smtClean="0"/>
              <a:t>mitogen-activated</a:t>
            </a:r>
            <a:r>
              <a:rPr lang="it-IT" dirty="0" smtClean="0"/>
              <a:t> </a:t>
            </a:r>
            <a:r>
              <a:rPr lang="it-IT" dirty="0" err="1" smtClean="0"/>
              <a:t>protein</a:t>
            </a:r>
            <a:r>
              <a:rPr lang="it-IT" dirty="0" smtClean="0"/>
              <a:t> </a:t>
            </a:r>
            <a:r>
              <a:rPr lang="it-IT" dirty="0" err="1" smtClean="0"/>
              <a:t>kinase</a:t>
            </a:r>
            <a:r>
              <a:rPr lang="it-IT" dirty="0" smtClean="0"/>
              <a:t> (MAPK) </a:t>
            </a:r>
            <a:r>
              <a:rPr lang="it-IT" dirty="0" err="1" smtClean="0"/>
              <a:t>kinases</a:t>
            </a:r>
            <a:r>
              <a:rPr lang="it-IT" dirty="0" smtClean="0"/>
              <a:t> drive </a:t>
            </a:r>
            <a:r>
              <a:rPr lang="it-IT" dirty="0" err="1" smtClean="0"/>
              <a:t>aberrant</a:t>
            </a:r>
            <a:r>
              <a:rPr lang="it-IT" dirty="0" smtClean="0"/>
              <a:t> </a:t>
            </a:r>
            <a:r>
              <a:rPr lang="it-IT" dirty="0" err="1" smtClean="0"/>
              <a:t>proliferation</a:t>
            </a:r>
            <a:r>
              <a:rPr lang="it-IT" dirty="0" smtClean="0"/>
              <a:t> in </a:t>
            </a:r>
            <a:r>
              <a:rPr lang="it-IT" dirty="0" err="1" smtClean="0"/>
              <a:t>cancer</a:t>
            </a:r>
            <a:r>
              <a:rPr lang="it-IT" dirty="0" smtClean="0"/>
              <a:t>. </a:t>
            </a:r>
            <a:r>
              <a:rPr lang="it-IT" dirty="0" err="1" smtClean="0"/>
              <a:t>Approved</a:t>
            </a:r>
            <a:r>
              <a:rPr lang="it-IT" dirty="0" smtClean="0"/>
              <a:t> </a:t>
            </a:r>
            <a:r>
              <a:rPr lang="it-IT" dirty="0" err="1" smtClean="0"/>
              <a:t>anticancer</a:t>
            </a:r>
            <a:r>
              <a:rPr lang="it-IT" dirty="0" smtClean="0"/>
              <a:t> </a:t>
            </a:r>
            <a:r>
              <a:rPr lang="it-IT" dirty="0" err="1" smtClean="0"/>
              <a:t>drugs</a:t>
            </a:r>
            <a:r>
              <a:rPr lang="it-IT" dirty="0" smtClean="0"/>
              <a:t>, </a:t>
            </a:r>
            <a:r>
              <a:rPr lang="it-IT" dirty="0" err="1" smtClean="0"/>
              <a:t>such</a:t>
            </a:r>
            <a:r>
              <a:rPr lang="it-IT" dirty="0" smtClean="0"/>
              <a:t> </a:t>
            </a:r>
            <a:r>
              <a:rPr lang="it-IT" dirty="0" err="1" smtClean="0"/>
              <a:t>as</a:t>
            </a:r>
            <a:r>
              <a:rPr lang="it-IT" dirty="0" smtClean="0"/>
              <a:t> </a:t>
            </a:r>
            <a:r>
              <a:rPr lang="it-IT" dirty="0" err="1" smtClean="0"/>
              <a:t>imatinib</a:t>
            </a:r>
            <a:r>
              <a:rPr lang="it-IT" dirty="0" smtClean="0"/>
              <a:t>, target </a:t>
            </a:r>
            <a:r>
              <a:rPr lang="it-IT" dirty="0" err="1" smtClean="0"/>
              <a:t>this</a:t>
            </a:r>
            <a:r>
              <a:rPr lang="it-IT" dirty="0" smtClean="0"/>
              <a:t> family. </a:t>
            </a:r>
            <a:r>
              <a:rPr lang="it-IT" dirty="0" err="1" smtClean="0"/>
              <a:t>Receptor</a:t>
            </a:r>
            <a:r>
              <a:rPr lang="it-IT" dirty="0" smtClean="0"/>
              <a:t> </a:t>
            </a:r>
            <a:r>
              <a:rPr lang="it-IT" dirty="0" err="1" smtClean="0"/>
              <a:t>tyrosine</a:t>
            </a:r>
            <a:r>
              <a:rPr lang="it-IT" dirty="0" smtClean="0"/>
              <a:t> </a:t>
            </a:r>
            <a:r>
              <a:rPr lang="it-IT" dirty="0" err="1" smtClean="0"/>
              <a:t>kinases</a:t>
            </a:r>
            <a:r>
              <a:rPr lang="it-IT" dirty="0" smtClean="0"/>
              <a:t>, </a:t>
            </a:r>
            <a:r>
              <a:rPr lang="it-IT" dirty="0" err="1" smtClean="0"/>
              <a:t>such</a:t>
            </a:r>
            <a:r>
              <a:rPr lang="it-IT" dirty="0" smtClean="0"/>
              <a:t> </a:t>
            </a:r>
            <a:r>
              <a:rPr lang="it-IT" dirty="0" err="1" smtClean="0"/>
              <a:t>as</a:t>
            </a:r>
            <a:r>
              <a:rPr lang="it-IT" dirty="0" smtClean="0"/>
              <a:t> </a:t>
            </a:r>
            <a:r>
              <a:rPr lang="it-IT" dirty="0" err="1" smtClean="0"/>
              <a:t>epidermal</a:t>
            </a:r>
            <a:r>
              <a:rPr lang="it-IT" dirty="0" smtClean="0"/>
              <a:t> </a:t>
            </a:r>
            <a:r>
              <a:rPr lang="it-IT" dirty="0" err="1" smtClean="0"/>
              <a:t>growth</a:t>
            </a:r>
            <a:r>
              <a:rPr lang="it-IT" dirty="0" smtClean="0"/>
              <a:t> </a:t>
            </a:r>
            <a:r>
              <a:rPr lang="it-IT" dirty="0" err="1" smtClean="0"/>
              <a:t>factor</a:t>
            </a:r>
            <a:r>
              <a:rPr lang="it-IT" dirty="0" smtClean="0"/>
              <a:t> </a:t>
            </a:r>
            <a:r>
              <a:rPr lang="it-IT" dirty="0" err="1" smtClean="0"/>
              <a:t>receptor</a:t>
            </a:r>
            <a:r>
              <a:rPr lang="it-IT" dirty="0" smtClean="0"/>
              <a:t> (EGFR) and </a:t>
            </a:r>
            <a:r>
              <a:rPr lang="it-IT" dirty="0" err="1" smtClean="0"/>
              <a:t>vascular</a:t>
            </a:r>
            <a:r>
              <a:rPr lang="it-IT" dirty="0" smtClean="0"/>
              <a:t> </a:t>
            </a:r>
            <a:r>
              <a:rPr lang="it-IT" dirty="0" err="1" smtClean="0"/>
              <a:t>endothelial</a:t>
            </a:r>
            <a:r>
              <a:rPr lang="it-IT" dirty="0" smtClean="0"/>
              <a:t> </a:t>
            </a:r>
            <a:r>
              <a:rPr lang="it-IT" dirty="0" err="1" smtClean="0"/>
              <a:t>growth</a:t>
            </a:r>
            <a:r>
              <a:rPr lang="it-IT" dirty="0" smtClean="0"/>
              <a:t> </a:t>
            </a:r>
            <a:r>
              <a:rPr lang="it-IT" dirty="0" err="1" smtClean="0"/>
              <a:t>factor</a:t>
            </a:r>
            <a:r>
              <a:rPr lang="it-IT" dirty="0" smtClean="0"/>
              <a:t> </a:t>
            </a:r>
            <a:r>
              <a:rPr lang="it-IT" dirty="0" err="1" smtClean="0"/>
              <a:t>receptor</a:t>
            </a:r>
            <a:r>
              <a:rPr lang="it-IT" dirty="0" smtClean="0"/>
              <a:t> (VEGFR), can </a:t>
            </a:r>
            <a:r>
              <a:rPr lang="it-IT" dirty="0" err="1" smtClean="0"/>
              <a:t>also</a:t>
            </a:r>
            <a:r>
              <a:rPr lang="it-IT" dirty="0" smtClean="0"/>
              <a:t> drive </a:t>
            </a:r>
            <a:r>
              <a:rPr lang="it-IT" dirty="0" err="1" smtClean="0"/>
              <a:t>cancer</a:t>
            </a:r>
            <a:r>
              <a:rPr lang="it-IT" dirty="0" smtClean="0"/>
              <a:t> </a:t>
            </a:r>
            <a:r>
              <a:rPr lang="it-IT" dirty="0" err="1" smtClean="0"/>
              <a:t>proliferation</a:t>
            </a:r>
            <a:r>
              <a:rPr lang="it-IT" dirty="0" smtClean="0"/>
              <a:t> and </a:t>
            </a:r>
            <a:r>
              <a:rPr lang="it-IT" dirty="0" err="1" smtClean="0"/>
              <a:t>angiogenesis</a:t>
            </a:r>
            <a:r>
              <a:rPr lang="it-IT" dirty="0" smtClean="0"/>
              <a:t>. </a:t>
            </a:r>
            <a:r>
              <a:rPr lang="it-IT" dirty="0" err="1" smtClean="0"/>
              <a:t>Approved</a:t>
            </a:r>
            <a:r>
              <a:rPr lang="it-IT" dirty="0" smtClean="0"/>
              <a:t> </a:t>
            </a:r>
            <a:r>
              <a:rPr lang="it-IT" dirty="0" err="1" smtClean="0"/>
              <a:t>anticancer</a:t>
            </a:r>
            <a:r>
              <a:rPr lang="it-IT" dirty="0" smtClean="0"/>
              <a:t> </a:t>
            </a:r>
            <a:r>
              <a:rPr lang="it-IT" dirty="0" err="1" smtClean="0"/>
              <a:t>drugs</a:t>
            </a:r>
            <a:r>
              <a:rPr lang="it-IT" dirty="0" smtClean="0"/>
              <a:t> </a:t>
            </a:r>
            <a:r>
              <a:rPr lang="it-IT" dirty="0" err="1" smtClean="0"/>
              <a:t>such</a:t>
            </a:r>
            <a:r>
              <a:rPr lang="it-IT" dirty="0" smtClean="0"/>
              <a:t> </a:t>
            </a:r>
            <a:r>
              <a:rPr lang="it-IT" dirty="0" err="1" smtClean="0"/>
              <a:t>as</a:t>
            </a:r>
            <a:r>
              <a:rPr lang="it-IT" dirty="0" smtClean="0"/>
              <a:t> </a:t>
            </a:r>
            <a:r>
              <a:rPr lang="it-IT" dirty="0" err="1" smtClean="0"/>
              <a:t>erlotinib</a:t>
            </a:r>
            <a:r>
              <a:rPr lang="it-IT" dirty="0" smtClean="0"/>
              <a:t> target </a:t>
            </a:r>
            <a:r>
              <a:rPr lang="it-IT" dirty="0" err="1" smtClean="0"/>
              <a:t>this</a:t>
            </a:r>
            <a:r>
              <a:rPr lang="it-IT" dirty="0" smtClean="0"/>
              <a:t> </a:t>
            </a:r>
            <a:r>
              <a:rPr lang="it-IT" dirty="0" err="1" smtClean="0"/>
              <a:t>class</a:t>
            </a:r>
            <a:r>
              <a:rPr lang="it-IT" dirty="0" smtClean="0"/>
              <a:t> of kinases282. </a:t>
            </a:r>
            <a:r>
              <a:rPr lang="it-IT" dirty="0" err="1" smtClean="0"/>
              <a:t>Transcription-associated</a:t>
            </a:r>
            <a:r>
              <a:rPr lang="it-IT" dirty="0" smtClean="0"/>
              <a:t> </a:t>
            </a:r>
            <a:r>
              <a:rPr lang="it-IT" dirty="0" err="1" smtClean="0"/>
              <a:t>kinases</a:t>
            </a:r>
            <a:r>
              <a:rPr lang="it-IT" dirty="0" smtClean="0"/>
              <a:t>, </a:t>
            </a:r>
            <a:r>
              <a:rPr lang="it-IT" dirty="0" err="1" smtClean="0"/>
              <a:t>such</a:t>
            </a:r>
            <a:r>
              <a:rPr lang="it-IT" dirty="0" smtClean="0"/>
              <a:t> </a:t>
            </a:r>
            <a:r>
              <a:rPr lang="it-IT" dirty="0" err="1" smtClean="0"/>
              <a:t>as</a:t>
            </a:r>
            <a:r>
              <a:rPr lang="it-IT" dirty="0" smtClean="0"/>
              <a:t> </a:t>
            </a:r>
            <a:r>
              <a:rPr lang="it-IT" dirty="0" err="1" smtClean="0"/>
              <a:t>cyclin-dependent</a:t>
            </a:r>
            <a:r>
              <a:rPr lang="it-IT" dirty="0" smtClean="0"/>
              <a:t> </a:t>
            </a:r>
            <a:r>
              <a:rPr lang="it-IT" dirty="0" err="1" smtClean="0"/>
              <a:t>kinase</a:t>
            </a:r>
            <a:r>
              <a:rPr lang="it-IT" dirty="0" smtClean="0"/>
              <a:t> 7 (CDK7) and CDK9, play </a:t>
            </a:r>
            <a:r>
              <a:rPr lang="it-IT" dirty="0" err="1" smtClean="0"/>
              <a:t>key</a:t>
            </a:r>
            <a:r>
              <a:rPr lang="it-IT" dirty="0" smtClean="0"/>
              <a:t> </a:t>
            </a:r>
            <a:r>
              <a:rPr lang="it-IT" dirty="0" err="1" smtClean="0"/>
              <a:t>roles</a:t>
            </a:r>
            <a:r>
              <a:rPr lang="it-IT" dirty="0" smtClean="0"/>
              <a:t> in </a:t>
            </a:r>
            <a:r>
              <a:rPr lang="it-IT" dirty="0" err="1" smtClean="0"/>
              <a:t>regulating</a:t>
            </a:r>
            <a:r>
              <a:rPr lang="it-IT" dirty="0" smtClean="0"/>
              <a:t> </a:t>
            </a:r>
            <a:r>
              <a:rPr lang="it-IT" dirty="0" err="1" smtClean="0"/>
              <a:t>transcription</a:t>
            </a:r>
            <a:r>
              <a:rPr lang="it-IT" dirty="0" smtClean="0"/>
              <a:t>. </a:t>
            </a:r>
            <a:r>
              <a:rPr lang="it-IT" dirty="0" err="1" smtClean="0"/>
              <a:t>Recently</a:t>
            </a:r>
            <a:r>
              <a:rPr lang="it-IT" dirty="0" smtClean="0"/>
              <a:t>, </a:t>
            </a:r>
            <a:r>
              <a:rPr lang="it-IT" dirty="0" err="1" smtClean="0"/>
              <a:t>these</a:t>
            </a:r>
            <a:r>
              <a:rPr lang="it-IT" dirty="0" smtClean="0"/>
              <a:t> </a:t>
            </a:r>
            <a:r>
              <a:rPr lang="it-IT" dirty="0" err="1" smtClean="0"/>
              <a:t>kinases</a:t>
            </a:r>
            <a:r>
              <a:rPr lang="it-IT" dirty="0" smtClean="0"/>
              <a:t> </a:t>
            </a:r>
            <a:r>
              <a:rPr lang="it-IT" dirty="0" err="1" smtClean="0"/>
              <a:t>have</a:t>
            </a:r>
            <a:r>
              <a:rPr lang="it-IT" dirty="0" smtClean="0"/>
              <a:t> </a:t>
            </a:r>
            <a:r>
              <a:rPr lang="it-IT" dirty="0" err="1" smtClean="0"/>
              <a:t>emerged</a:t>
            </a:r>
            <a:r>
              <a:rPr lang="it-IT" dirty="0" smtClean="0"/>
              <a:t> </a:t>
            </a:r>
            <a:r>
              <a:rPr lang="it-IT" dirty="0" err="1" smtClean="0"/>
              <a:t>as</a:t>
            </a:r>
            <a:r>
              <a:rPr lang="it-IT" dirty="0" smtClean="0"/>
              <a:t> </a:t>
            </a:r>
            <a:r>
              <a:rPr lang="it-IT" dirty="0" err="1" smtClean="0"/>
              <a:t>potential</a:t>
            </a:r>
            <a:r>
              <a:rPr lang="it-IT" dirty="0" smtClean="0"/>
              <a:t> </a:t>
            </a:r>
            <a:r>
              <a:rPr lang="it-IT" dirty="0" err="1" smtClean="0"/>
              <a:t>cancer</a:t>
            </a:r>
            <a:r>
              <a:rPr lang="it-IT" dirty="0" smtClean="0"/>
              <a:t> </a:t>
            </a:r>
            <a:r>
              <a:rPr lang="it-IT" dirty="0" err="1" smtClean="0"/>
              <a:t>drug</a:t>
            </a:r>
            <a:r>
              <a:rPr lang="it-IT" dirty="0" smtClean="0"/>
              <a:t> targets; the </a:t>
            </a:r>
            <a:r>
              <a:rPr lang="it-IT" dirty="0" err="1" smtClean="0"/>
              <a:t>most</a:t>
            </a:r>
            <a:r>
              <a:rPr lang="it-IT" dirty="0" smtClean="0"/>
              <a:t> </a:t>
            </a:r>
            <a:r>
              <a:rPr lang="it-IT" dirty="0" err="1" smtClean="0"/>
              <a:t>advanced</a:t>
            </a:r>
            <a:r>
              <a:rPr lang="it-IT" dirty="0" smtClean="0"/>
              <a:t> </a:t>
            </a:r>
            <a:r>
              <a:rPr lang="it-IT" dirty="0" err="1" smtClean="0"/>
              <a:t>kinase</a:t>
            </a:r>
            <a:r>
              <a:rPr lang="it-IT" dirty="0" smtClean="0"/>
              <a:t> </a:t>
            </a:r>
            <a:r>
              <a:rPr lang="it-IT" dirty="0" err="1" smtClean="0"/>
              <a:t>inhibitors</a:t>
            </a:r>
            <a:r>
              <a:rPr lang="it-IT" dirty="0" smtClean="0"/>
              <a:t> </a:t>
            </a:r>
            <a:r>
              <a:rPr lang="it-IT" dirty="0" err="1" smtClean="0"/>
              <a:t>targeting</a:t>
            </a:r>
            <a:r>
              <a:rPr lang="it-IT" dirty="0" smtClean="0"/>
              <a:t> </a:t>
            </a:r>
            <a:r>
              <a:rPr lang="it-IT" dirty="0" err="1" smtClean="0"/>
              <a:t>transcriptional</a:t>
            </a:r>
            <a:r>
              <a:rPr lang="it-IT" dirty="0" smtClean="0"/>
              <a:t> </a:t>
            </a:r>
            <a:r>
              <a:rPr lang="it-IT" dirty="0" err="1" smtClean="0"/>
              <a:t>kinases</a:t>
            </a:r>
            <a:r>
              <a:rPr lang="it-IT" dirty="0" smtClean="0"/>
              <a:t> are in </a:t>
            </a:r>
            <a:r>
              <a:rPr lang="it-IT" dirty="0" err="1" smtClean="0"/>
              <a:t>phase</a:t>
            </a:r>
            <a:r>
              <a:rPr lang="it-IT" dirty="0" smtClean="0"/>
              <a:t> I/II </a:t>
            </a:r>
            <a:r>
              <a:rPr lang="it-IT" dirty="0" err="1" smtClean="0"/>
              <a:t>clinical</a:t>
            </a:r>
            <a:r>
              <a:rPr lang="it-IT" dirty="0" smtClean="0"/>
              <a:t> trials17. Immune </a:t>
            </a:r>
            <a:r>
              <a:rPr lang="it-IT" dirty="0" err="1" smtClean="0"/>
              <a:t>system-associated</a:t>
            </a:r>
            <a:r>
              <a:rPr lang="it-IT" dirty="0" smtClean="0"/>
              <a:t> </a:t>
            </a:r>
            <a:r>
              <a:rPr lang="it-IT" dirty="0" err="1" smtClean="0"/>
              <a:t>kinases</a:t>
            </a:r>
            <a:r>
              <a:rPr lang="it-IT" dirty="0" smtClean="0"/>
              <a:t>, </a:t>
            </a:r>
            <a:r>
              <a:rPr lang="it-IT" dirty="0" err="1" smtClean="0"/>
              <a:t>such</a:t>
            </a:r>
            <a:r>
              <a:rPr lang="it-IT" dirty="0" smtClean="0"/>
              <a:t> </a:t>
            </a:r>
            <a:r>
              <a:rPr lang="it-IT" dirty="0" err="1" smtClean="0"/>
              <a:t>as</a:t>
            </a:r>
            <a:r>
              <a:rPr lang="it-IT" dirty="0" smtClean="0"/>
              <a:t> the TAM </a:t>
            </a:r>
            <a:r>
              <a:rPr lang="it-IT" dirty="0" err="1" smtClean="0"/>
              <a:t>kinases</a:t>
            </a:r>
            <a:r>
              <a:rPr lang="it-IT" dirty="0" smtClean="0"/>
              <a:t> (TYRO3, AXL and MER), play a </a:t>
            </a:r>
            <a:r>
              <a:rPr lang="it-IT" dirty="0" err="1" smtClean="0"/>
              <a:t>key</a:t>
            </a:r>
            <a:r>
              <a:rPr lang="it-IT" dirty="0" smtClean="0"/>
              <a:t> </a:t>
            </a:r>
            <a:r>
              <a:rPr lang="it-IT" dirty="0" err="1" smtClean="0"/>
              <a:t>role</a:t>
            </a:r>
            <a:r>
              <a:rPr lang="it-IT" dirty="0" smtClean="0"/>
              <a:t> in </a:t>
            </a:r>
            <a:r>
              <a:rPr lang="it-IT" dirty="0" err="1" smtClean="0"/>
              <a:t>regulating</a:t>
            </a:r>
            <a:r>
              <a:rPr lang="it-IT" dirty="0" smtClean="0"/>
              <a:t> the immune </a:t>
            </a:r>
            <a:r>
              <a:rPr lang="it-IT" dirty="0" err="1" smtClean="0"/>
              <a:t>system</a:t>
            </a:r>
            <a:r>
              <a:rPr lang="it-IT" dirty="0" smtClean="0"/>
              <a:t>; </a:t>
            </a:r>
            <a:r>
              <a:rPr lang="it-IT" dirty="0" err="1" smtClean="0"/>
              <a:t>therefore</a:t>
            </a:r>
            <a:r>
              <a:rPr lang="it-IT" dirty="0" smtClean="0"/>
              <a:t>, </a:t>
            </a:r>
            <a:r>
              <a:rPr lang="it-IT" dirty="0" err="1" smtClean="0"/>
              <a:t>inhibiting</a:t>
            </a:r>
            <a:r>
              <a:rPr lang="it-IT" dirty="0" smtClean="0"/>
              <a:t> </a:t>
            </a:r>
            <a:r>
              <a:rPr lang="it-IT" dirty="0" err="1" smtClean="0"/>
              <a:t>these</a:t>
            </a:r>
            <a:r>
              <a:rPr lang="it-IT" dirty="0" smtClean="0"/>
              <a:t> </a:t>
            </a:r>
            <a:r>
              <a:rPr lang="it-IT" dirty="0" err="1" smtClean="0"/>
              <a:t>kinases</a:t>
            </a:r>
            <a:r>
              <a:rPr lang="it-IT" dirty="0" smtClean="0"/>
              <a:t> </a:t>
            </a:r>
            <a:r>
              <a:rPr lang="it-IT" dirty="0" err="1" smtClean="0"/>
              <a:t>may</a:t>
            </a:r>
            <a:r>
              <a:rPr lang="it-IT" dirty="0" smtClean="0"/>
              <a:t> be </a:t>
            </a:r>
            <a:r>
              <a:rPr lang="it-IT" dirty="0" err="1" smtClean="0"/>
              <a:t>beneficial</a:t>
            </a:r>
            <a:r>
              <a:rPr lang="it-IT" dirty="0" smtClean="0"/>
              <a:t> </a:t>
            </a:r>
            <a:r>
              <a:rPr lang="it-IT" dirty="0" err="1" smtClean="0"/>
              <a:t>both</a:t>
            </a:r>
            <a:r>
              <a:rPr lang="it-IT" dirty="0" smtClean="0"/>
              <a:t> in </a:t>
            </a:r>
            <a:r>
              <a:rPr lang="it-IT" dirty="0" err="1" smtClean="0"/>
              <a:t>cancer</a:t>
            </a:r>
            <a:r>
              <a:rPr lang="it-IT" dirty="0" smtClean="0"/>
              <a:t> and in </a:t>
            </a:r>
            <a:r>
              <a:rPr lang="it-IT" dirty="0" err="1" smtClean="0"/>
              <a:t>alleviating</a:t>
            </a:r>
            <a:r>
              <a:rPr lang="it-IT" dirty="0" smtClean="0"/>
              <a:t> </a:t>
            </a:r>
            <a:r>
              <a:rPr lang="it-IT" dirty="0" err="1" smtClean="0"/>
              <a:t>immunosuppression</a:t>
            </a:r>
            <a:r>
              <a:rPr lang="it-IT" dirty="0" smtClean="0"/>
              <a:t> (for </a:t>
            </a:r>
            <a:r>
              <a:rPr lang="it-IT" dirty="0" err="1" smtClean="0"/>
              <a:t>example</a:t>
            </a:r>
            <a:r>
              <a:rPr lang="it-IT" dirty="0" smtClean="0"/>
              <a:t>, in the </a:t>
            </a:r>
            <a:r>
              <a:rPr lang="it-IT" dirty="0" err="1" smtClean="0"/>
              <a:t>latter</a:t>
            </a:r>
            <a:r>
              <a:rPr lang="it-IT" dirty="0" smtClean="0"/>
              <a:t> </a:t>
            </a:r>
            <a:r>
              <a:rPr lang="it-IT" dirty="0" err="1" smtClean="0"/>
              <a:t>stages</a:t>
            </a:r>
            <a:r>
              <a:rPr lang="it-IT" dirty="0" smtClean="0"/>
              <a:t> of </a:t>
            </a:r>
            <a:r>
              <a:rPr lang="it-IT" dirty="0" err="1" smtClean="0"/>
              <a:t>septic</a:t>
            </a:r>
            <a:r>
              <a:rPr lang="it-IT" dirty="0" smtClean="0"/>
              <a:t> shock) or </a:t>
            </a:r>
            <a:r>
              <a:rPr lang="it-IT" dirty="0" err="1" smtClean="0"/>
              <a:t>as</a:t>
            </a:r>
            <a:r>
              <a:rPr lang="it-IT" dirty="0" smtClean="0"/>
              <a:t> vaccine </a:t>
            </a:r>
            <a:r>
              <a:rPr lang="it-IT" dirty="0" err="1" smtClean="0"/>
              <a:t>adjuvants</a:t>
            </a:r>
            <a:r>
              <a:rPr lang="it-IT" dirty="0" smtClean="0"/>
              <a:t>. Immune </a:t>
            </a:r>
            <a:r>
              <a:rPr lang="it-IT" dirty="0" err="1" smtClean="0"/>
              <a:t>system</a:t>
            </a:r>
            <a:r>
              <a:rPr lang="it-IT" dirty="0" smtClean="0"/>
              <a:t>: T </a:t>
            </a:r>
            <a:r>
              <a:rPr lang="it-IT" dirty="0" err="1" smtClean="0"/>
              <a:t>cell</a:t>
            </a:r>
            <a:r>
              <a:rPr lang="it-IT" dirty="0" smtClean="0"/>
              <a:t> checkpoint </a:t>
            </a:r>
            <a:r>
              <a:rPr lang="it-IT" dirty="0" err="1" smtClean="0"/>
              <a:t>inhibitors</a:t>
            </a:r>
            <a:r>
              <a:rPr lang="it-IT" dirty="0" smtClean="0"/>
              <a:t> </a:t>
            </a:r>
            <a:r>
              <a:rPr lang="it-IT" dirty="0" err="1" smtClean="0"/>
              <a:t>achieve</a:t>
            </a:r>
            <a:r>
              <a:rPr lang="it-IT" dirty="0" smtClean="0"/>
              <a:t> a complete and </a:t>
            </a:r>
            <a:r>
              <a:rPr lang="it-IT" dirty="0" err="1" smtClean="0"/>
              <a:t>durable</a:t>
            </a:r>
            <a:r>
              <a:rPr lang="it-IT" dirty="0" smtClean="0"/>
              <a:t> </a:t>
            </a:r>
            <a:r>
              <a:rPr lang="it-IT" dirty="0" err="1" smtClean="0"/>
              <a:t>response</a:t>
            </a:r>
            <a:r>
              <a:rPr lang="it-IT" dirty="0" smtClean="0"/>
              <a:t> in a small </a:t>
            </a:r>
            <a:r>
              <a:rPr lang="it-IT" dirty="0" err="1" smtClean="0"/>
              <a:t>number</a:t>
            </a:r>
            <a:r>
              <a:rPr lang="it-IT" dirty="0" smtClean="0"/>
              <a:t> of </a:t>
            </a:r>
            <a:r>
              <a:rPr lang="it-IT" dirty="0" err="1" smtClean="0"/>
              <a:t>cancer</a:t>
            </a:r>
            <a:r>
              <a:rPr lang="it-IT" dirty="0" smtClean="0"/>
              <a:t> </a:t>
            </a:r>
            <a:r>
              <a:rPr lang="it-IT" dirty="0" err="1" smtClean="0"/>
              <a:t>patients</a:t>
            </a:r>
            <a:r>
              <a:rPr lang="it-IT" dirty="0" smtClean="0"/>
              <a:t>. </a:t>
            </a:r>
            <a:r>
              <a:rPr lang="it-IT" dirty="0" err="1" smtClean="0"/>
              <a:t>As</a:t>
            </a:r>
            <a:r>
              <a:rPr lang="it-IT" dirty="0" smtClean="0"/>
              <a:t> </a:t>
            </a:r>
            <a:r>
              <a:rPr lang="it-IT" dirty="0" err="1" smtClean="0"/>
              <a:t>oncogenic</a:t>
            </a:r>
            <a:r>
              <a:rPr lang="it-IT" dirty="0" smtClean="0"/>
              <a:t> </a:t>
            </a:r>
            <a:r>
              <a:rPr lang="it-IT" dirty="0" err="1" smtClean="0"/>
              <a:t>kinases</a:t>
            </a:r>
            <a:r>
              <a:rPr lang="it-IT" dirty="0" smtClean="0"/>
              <a:t>, </a:t>
            </a:r>
            <a:r>
              <a:rPr lang="it-IT" dirty="0" err="1" smtClean="0"/>
              <a:t>such</a:t>
            </a:r>
            <a:r>
              <a:rPr lang="it-IT" dirty="0" smtClean="0"/>
              <a:t> </a:t>
            </a:r>
            <a:r>
              <a:rPr lang="it-IT" dirty="0" err="1" smtClean="0"/>
              <a:t>as</a:t>
            </a:r>
            <a:r>
              <a:rPr lang="it-IT" dirty="0" smtClean="0"/>
              <a:t> EGFR and CDK4 and/or CDK6, </a:t>
            </a:r>
            <a:r>
              <a:rPr lang="it-IT" dirty="0" err="1" smtClean="0"/>
              <a:t>aid</a:t>
            </a:r>
            <a:r>
              <a:rPr lang="it-IT" dirty="0" smtClean="0"/>
              <a:t> immune </a:t>
            </a:r>
            <a:r>
              <a:rPr lang="it-IT" dirty="0" err="1" smtClean="0"/>
              <a:t>system</a:t>
            </a:r>
            <a:r>
              <a:rPr lang="it-IT" dirty="0" smtClean="0"/>
              <a:t> </a:t>
            </a:r>
            <a:r>
              <a:rPr lang="it-IT" dirty="0" err="1" smtClean="0"/>
              <a:t>evasion</a:t>
            </a:r>
            <a:r>
              <a:rPr lang="it-IT" dirty="0" smtClean="0"/>
              <a:t> in </a:t>
            </a:r>
            <a:r>
              <a:rPr lang="it-IT" dirty="0" err="1" smtClean="0"/>
              <a:t>cancer</a:t>
            </a:r>
            <a:r>
              <a:rPr lang="it-IT" dirty="0" smtClean="0"/>
              <a:t>, </a:t>
            </a:r>
            <a:r>
              <a:rPr lang="it-IT" dirty="0" err="1" smtClean="0"/>
              <a:t>identifying</a:t>
            </a:r>
            <a:r>
              <a:rPr lang="it-IT" dirty="0" smtClean="0"/>
              <a:t> </a:t>
            </a:r>
            <a:r>
              <a:rPr lang="it-IT" dirty="0" err="1" smtClean="0"/>
              <a:t>kinase</a:t>
            </a:r>
            <a:r>
              <a:rPr lang="it-IT" dirty="0" smtClean="0"/>
              <a:t> </a:t>
            </a:r>
            <a:r>
              <a:rPr lang="it-IT" dirty="0" err="1" smtClean="0"/>
              <a:t>inhibitors</a:t>
            </a:r>
            <a:r>
              <a:rPr lang="it-IT" dirty="0" smtClean="0"/>
              <a:t> </a:t>
            </a:r>
            <a:r>
              <a:rPr lang="it-IT" dirty="0" err="1" smtClean="0"/>
              <a:t>that</a:t>
            </a:r>
            <a:r>
              <a:rPr lang="it-IT" dirty="0" smtClean="0"/>
              <a:t> </a:t>
            </a:r>
            <a:r>
              <a:rPr lang="it-IT" dirty="0" err="1" smtClean="0"/>
              <a:t>synergize</a:t>
            </a:r>
            <a:r>
              <a:rPr lang="it-IT" dirty="0" smtClean="0"/>
              <a:t> with T </a:t>
            </a:r>
            <a:r>
              <a:rPr lang="it-IT" dirty="0" err="1" smtClean="0"/>
              <a:t>cell</a:t>
            </a:r>
            <a:r>
              <a:rPr lang="it-IT" dirty="0" smtClean="0"/>
              <a:t> checkpoint </a:t>
            </a:r>
            <a:r>
              <a:rPr lang="it-IT" dirty="0" err="1" smtClean="0"/>
              <a:t>inhibitor</a:t>
            </a:r>
            <a:r>
              <a:rPr lang="it-IT" dirty="0" smtClean="0"/>
              <a:t> </a:t>
            </a:r>
            <a:r>
              <a:rPr lang="it-IT" dirty="0" err="1" smtClean="0"/>
              <a:t>therapy</a:t>
            </a:r>
            <a:r>
              <a:rPr lang="it-IT" dirty="0" smtClean="0"/>
              <a:t> and </a:t>
            </a:r>
            <a:r>
              <a:rPr lang="it-IT" dirty="0" err="1" smtClean="0"/>
              <a:t>sensitize</a:t>
            </a:r>
            <a:r>
              <a:rPr lang="it-IT" dirty="0" smtClean="0"/>
              <a:t> </a:t>
            </a:r>
            <a:r>
              <a:rPr lang="it-IT" dirty="0" err="1" smtClean="0"/>
              <a:t>resistant</a:t>
            </a:r>
            <a:r>
              <a:rPr lang="it-IT" dirty="0" smtClean="0"/>
              <a:t> </a:t>
            </a:r>
            <a:r>
              <a:rPr lang="it-IT" dirty="0" err="1" smtClean="0"/>
              <a:t>cancers</a:t>
            </a:r>
            <a:r>
              <a:rPr lang="it-IT" dirty="0" smtClean="0"/>
              <a:t> to </a:t>
            </a:r>
            <a:r>
              <a:rPr lang="it-IT" dirty="0" err="1" smtClean="0"/>
              <a:t>its</a:t>
            </a:r>
            <a:r>
              <a:rPr lang="it-IT" dirty="0" smtClean="0"/>
              <a:t> </a:t>
            </a:r>
            <a:r>
              <a:rPr lang="it-IT" dirty="0" err="1" smtClean="0"/>
              <a:t>effects</a:t>
            </a:r>
            <a:r>
              <a:rPr lang="it-IT" dirty="0" smtClean="0"/>
              <a:t> </a:t>
            </a:r>
            <a:r>
              <a:rPr lang="it-IT" dirty="0" err="1" smtClean="0"/>
              <a:t>has</a:t>
            </a:r>
            <a:r>
              <a:rPr lang="it-IT" dirty="0" smtClean="0"/>
              <a:t> </a:t>
            </a:r>
            <a:r>
              <a:rPr lang="it-IT" dirty="0" err="1" smtClean="0"/>
              <a:t>been</a:t>
            </a:r>
            <a:r>
              <a:rPr lang="it-IT" dirty="0" smtClean="0"/>
              <a:t> the focus of </a:t>
            </a:r>
            <a:r>
              <a:rPr lang="it-IT" dirty="0" err="1" smtClean="0"/>
              <a:t>extensive</a:t>
            </a:r>
            <a:r>
              <a:rPr lang="it-IT" dirty="0" smtClean="0"/>
              <a:t> investigation101. </a:t>
            </a:r>
            <a:r>
              <a:rPr lang="it-IT" dirty="0" err="1" smtClean="0"/>
              <a:t>Kinase</a:t>
            </a:r>
            <a:r>
              <a:rPr lang="it-IT" dirty="0" smtClean="0"/>
              <a:t> </a:t>
            </a:r>
            <a:r>
              <a:rPr lang="it-IT" dirty="0" err="1" smtClean="0"/>
              <a:t>inhibitors</a:t>
            </a:r>
            <a:r>
              <a:rPr lang="it-IT" dirty="0" smtClean="0"/>
              <a:t> are </a:t>
            </a:r>
            <a:r>
              <a:rPr lang="it-IT" dirty="0" err="1" smtClean="0"/>
              <a:t>also</a:t>
            </a:r>
            <a:r>
              <a:rPr lang="it-IT" dirty="0" smtClean="0"/>
              <a:t> </a:t>
            </a:r>
            <a:r>
              <a:rPr lang="it-IT" dirty="0" err="1" smtClean="0"/>
              <a:t>relevant</a:t>
            </a:r>
            <a:r>
              <a:rPr lang="it-IT" dirty="0" smtClean="0"/>
              <a:t> for the treatment of autoimmune and </a:t>
            </a:r>
            <a:r>
              <a:rPr lang="it-IT" dirty="0" err="1" smtClean="0"/>
              <a:t>inflammatory</a:t>
            </a:r>
            <a:r>
              <a:rPr lang="it-IT" dirty="0" smtClean="0"/>
              <a:t> </a:t>
            </a:r>
            <a:r>
              <a:rPr lang="it-IT" dirty="0" err="1" smtClean="0"/>
              <a:t>disorders</a:t>
            </a:r>
            <a:r>
              <a:rPr lang="it-IT" dirty="0" smtClean="0"/>
              <a:t>, </a:t>
            </a:r>
            <a:r>
              <a:rPr lang="it-IT" dirty="0" err="1" smtClean="0"/>
              <a:t>such</a:t>
            </a:r>
            <a:r>
              <a:rPr lang="it-IT" dirty="0" smtClean="0"/>
              <a:t> </a:t>
            </a:r>
            <a:r>
              <a:rPr lang="it-IT" dirty="0" err="1" smtClean="0"/>
              <a:t>as</a:t>
            </a:r>
            <a:r>
              <a:rPr lang="it-IT" dirty="0" smtClean="0"/>
              <a:t> </a:t>
            </a:r>
            <a:r>
              <a:rPr lang="it-IT" dirty="0" err="1" smtClean="0"/>
              <a:t>rheumatoid</a:t>
            </a:r>
            <a:r>
              <a:rPr lang="it-IT" dirty="0" smtClean="0"/>
              <a:t> </a:t>
            </a:r>
            <a:r>
              <a:rPr lang="it-IT" dirty="0" err="1" smtClean="0"/>
              <a:t>arthritis</a:t>
            </a:r>
            <a:r>
              <a:rPr lang="it-IT" dirty="0" smtClean="0"/>
              <a:t>, </a:t>
            </a:r>
            <a:r>
              <a:rPr lang="it-IT" dirty="0" err="1" smtClean="0"/>
              <a:t>where</a:t>
            </a:r>
            <a:r>
              <a:rPr lang="it-IT" dirty="0" smtClean="0"/>
              <a:t> Janus </a:t>
            </a:r>
            <a:r>
              <a:rPr lang="it-IT" dirty="0" err="1" smtClean="0"/>
              <a:t>kinase</a:t>
            </a:r>
            <a:r>
              <a:rPr lang="it-IT" dirty="0" smtClean="0"/>
              <a:t> (JAK) </a:t>
            </a:r>
            <a:r>
              <a:rPr lang="it-IT" dirty="0" err="1" smtClean="0"/>
              <a:t>inhibitors</a:t>
            </a:r>
            <a:r>
              <a:rPr lang="it-IT" dirty="0" smtClean="0"/>
              <a:t> </a:t>
            </a:r>
            <a:r>
              <a:rPr lang="it-IT" dirty="0" err="1" smtClean="0"/>
              <a:t>were</a:t>
            </a:r>
            <a:r>
              <a:rPr lang="it-IT" dirty="0" smtClean="0"/>
              <a:t> </a:t>
            </a:r>
            <a:r>
              <a:rPr lang="it-IT" dirty="0" err="1" smtClean="0"/>
              <a:t>recently</a:t>
            </a:r>
            <a:r>
              <a:rPr lang="it-IT" dirty="0" smtClean="0"/>
              <a:t> approved103. Degenerative </a:t>
            </a:r>
            <a:r>
              <a:rPr lang="it-IT" dirty="0" err="1" smtClean="0"/>
              <a:t>disease</a:t>
            </a:r>
            <a:r>
              <a:rPr lang="it-IT" dirty="0" smtClean="0"/>
              <a:t>: </a:t>
            </a:r>
            <a:r>
              <a:rPr lang="it-IT" dirty="0" err="1" smtClean="0"/>
              <a:t>excessive</a:t>
            </a:r>
            <a:r>
              <a:rPr lang="it-IT" dirty="0" smtClean="0"/>
              <a:t> </a:t>
            </a:r>
            <a:r>
              <a:rPr lang="it-IT" dirty="0" err="1" smtClean="0"/>
              <a:t>endoplasmic</a:t>
            </a:r>
            <a:r>
              <a:rPr lang="it-IT" dirty="0" smtClean="0"/>
              <a:t> </a:t>
            </a:r>
            <a:r>
              <a:rPr lang="it-IT" dirty="0" err="1" smtClean="0"/>
              <a:t>reticulum</a:t>
            </a:r>
            <a:r>
              <a:rPr lang="it-IT" dirty="0" smtClean="0"/>
              <a:t> stress </a:t>
            </a:r>
            <a:r>
              <a:rPr lang="it-IT" dirty="0" err="1" smtClean="0"/>
              <a:t>drives</a:t>
            </a:r>
            <a:r>
              <a:rPr lang="it-IT" dirty="0" smtClean="0"/>
              <a:t> degenerative </a:t>
            </a:r>
            <a:r>
              <a:rPr lang="it-IT" dirty="0" err="1" smtClean="0"/>
              <a:t>diseases</a:t>
            </a:r>
            <a:r>
              <a:rPr lang="it-IT" dirty="0" smtClean="0"/>
              <a:t> </a:t>
            </a:r>
            <a:r>
              <a:rPr lang="it-IT" dirty="0" err="1" smtClean="0"/>
              <a:t>such</a:t>
            </a:r>
            <a:r>
              <a:rPr lang="it-IT" dirty="0" smtClean="0"/>
              <a:t> </a:t>
            </a:r>
            <a:r>
              <a:rPr lang="it-IT" dirty="0" err="1" smtClean="0"/>
              <a:t>as</a:t>
            </a:r>
            <a:r>
              <a:rPr lang="it-IT" dirty="0" smtClean="0"/>
              <a:t> </a:t>
            </a:r>
            <a:r>
              <a:rPr lang="it-IT" dirty="0" err="1" smtClean="0"/>
              <a:t>retinitis</a:t>
            </a:r>
            <a:r>
              <a:rPr lang="it-IT" dirty="0" smtClean="0"/>
              <a:t> pigmentosa and </a:t>
            </a:r>
            <a:r>
              <a:rPr lang="it-IT" dirty="0" err="1" smtClean="0"/>
              <a:t>diabetes</a:t>
            </a:r>
            <a:r>
              <a:rPr lang="it-IT" dirty="0" smtClean="0"/>
              <a:t> </a:t>
            </a:r>
            <a:r>
              <a:rPr lang="it-IT" dirty="0" err="1" smtClean="0"/>
              <a:t>mellitus</a:t>
            </a:r>
            <a:r>
              <a:rPr lang="it-IT" dirty="0" smtClean="0"/>
              <a:t>. </a:t>
            </a:r>
            <a:r>
              <a:rPr lang="it-IT" dirty="0" err="1" smtClean="0"/>
              <a:t>Inhibition</a:t>
            </a:r>
            <a:r>
              <a:rPr lang="it-IT" dirty="0" smtClean="0"/>
              <a:t> of </a:t>
            </a:r>
            <a:r>
              <a:rPr lang="it-IT" dirty="0" err="1" smtClean="0"/>
              <a:t>kinases</a:t>
            </a:r>
            <a:r>
              <a:rPr lang="it-IT" dirty="0" smtClean="0"/>
              <a:t> in the </a:t>
            </a:r>
            <a:r>
              <a:rPr lang="it-IT" dirty="0" err="1" smtClean="0"/>
              <a:t>unfolded</a:t>
            </a:r>
            <a:r>
              <a:rPr lang="it-IT" dirty="0" smtClean="0"/>
              <a:t> </a:t>
            </a:r>
            <a:r>
              <a:rPr lang="it-IT" dirty="0" err="1" smtClean="0"/>
              <a:t>protein</a:t>
            </a:r>
            <a:r>
              <a:rPr lang="it-IT" dirty="0" smtClean="0"/>
              <a:t> </a:t>
            </a:r>
            <a:r>
              <a:rPr lang="it-IT" dirty="0" err="1" smtClean="0"/>
              <a:t>response</a:t>
            </a:r>
            <a:r>
              <a:rPr lang="it-IT" dirty="0" smtClean="0"/>
              <a:t> </a:t>
            </a:r>
            <a:r>
              <a:rPr lang="it-IT" dirty="0" err="1" smtClean="0"/>
              <a:t>pathway</a:t>
            </a:r>
            <a:r>
              <a:rPr lang="it-IT" dirty="0" smtClean="0"/>
              <a:t>, </a:t>
            </a:r>
            <a:r>
              <a:rPr lang="it-IT" dirty="0" err="1" smtClean="0"/>
              <a:t>such</a:t>
            </a:r>
            <a:r>
              <a:rPr lang="it-IT" dirty="0" smtClean="0"/>
              <a:t> </a:t>
            </a:r>
            <a:r>
              <a:rPr lang="it-IT" dirty="0" err="1" smtClean="0"/>
              <a:t>as</a:t>
            </a:r>
            <a:r>
              <a:rPr lang="it-IT" dirty="0" smtClean="0"/>
              <a:t> IRE1α, are </a:t>
            </a:r>
            <a:r>
              <a:rPr lang="it-IT" dirty="0" err="1" smtClean="0"/>
              <a:t>promising</a:t>
            </a:r>
            <a:r>
              <a:rPr lang="it-IT" dirty="0" smtClean="0"/>
              <a:t> targets for </a:t>
            </a:r>
            <a:r>
              <a:rPr lang="it-IT" dirty="0" err="1" smtClean="0"/>
              <a:t>these</a:t>
            </a:r>
            <a:r>
              <a:rPr lang="it-IT" dirty="0" smtClean="0"/>
              <a:t> </a:t>
            </a:r>
            <a:r>
              <a:rPr lang="it-IT" dirty="0" err="1" smtClean="0"/>
              <a:t>orphan</a:t>
            </a:r>
            <a:r>
              <a:rPr lang="it-IT" dirty="0" smtClean="0"/>
              <a:t> diseases131. </a:t>
            </a:r>
            <a:r>
              <a:rPr lang="it-IT" dirty="0" err="1" smtClean="0"/>
              <a:t>Kinases</a:t>
            </a:r>
            <a:r>
              <a:rPr lang="it-IT" dirty="0" smtClean="0"/>
              <a:t> </a:t>
            </a:r>
            <a:r>
              <a:rPr lang="it-IT" dirty="0" err="1" smtClean="0"/>
              <a:t>that</a:t>
            </a:r>
            <a:r>
              <a:rPr lang="it-IT" dirty="0" smtClean="0"/>
              <a:t> drive </a:t>
            </a:r>
            <a:r>
              <a:rPr lang="it-IT" dirty="0" err="1" smtClean="0"/>
              <a:t>angiogenesis</a:t>
            </a:r>
            <a:r>
              <a:rPr lang="it-IT" dirty="0" smtClean="0"/>
              <a:t> are </a:t>
            </a:r>
            <a:r>
              <a:rPr lang="it-IT" dirty="0" err="1" smtClean="0"/>
              <a:t>also</a:t>
            </a:r>
            <a:r>
              <a:rPr lang="it-IT" dirty="0" smtClean="0"/>
              <a:t> </a:t>
            </a:r>
            <a:r>
              <a:rPr lang="it-IT" dirty="0" err="1" smtClean="0"/>
              <a:t>highly</a:t>
            </a:r>
            <a:r>
              <a:rPr lang="it-IT" dirty="0" smtClean="0"/>
              <a:t> </a:t>
            </a:r>
            <a:r>
              <a:rPr lang="it-IT" dirty="0" err="1" smtClean="0"/>
              <a:t>relevant</a:t>
            </a:r>
            <a:r>
              <a:rPr lang="it-IT" dirty="0" smtClean="0"/>
              <a:t> targets in </a:t>
            </a:r>
            <a:r>
              <a:rPr lang="it-IT" dirty="0" err="1" smtClean="0"/>
              <a:t>ocular</a:t>
            </a:r>
            <a:r>
              <a:rPr lang="it-IT" dirty="0" smtClean="0"/>
              <a:t> degenerative </a:t>
            </a:r>
            <a:r>
              <a:rPr lang="it-IT" dirty="0" err="1" smtClean="0"/>
              <a:t>diseases</a:t>
            </a:r>
            <a:r>
              <a:rPr lang="it-IT" dirty="0" smtClean="0"/>
              <a:t>, </a:t>
            </a:r>
            <a:r>
              <a:rPr lang="it-IT" dirty="0" err="1" smtClean="0"/>
              <a:t>such</a:t>
            </a:r>
            <a:r>
              <a:rPr lang="it-IT" dirty="0" smtClean="0"/>
              <a:t> </a:t>
            </a:r>
            <a:r>
              <a:rPr lang="it-IT" dirty="0" err="1" smtClean="0"/>
              <a:t>as</a:t>
            </a:r>
            <a:r>
              <a:rPr lang="it-IT" dirty="0" smtClean="0"/>
              <a:t> </a:t>
            </a:r>
            <a:r>
              <a:rPr lang="it-IT" dirty="0" err="1" smtClean="0"/>
              <a:t>wet</a:t>
            </a:r>
            <a:r>
              <a:rPr lang="it-IT" dirty="0" smtClean="0"/>
              <a:t> </a:t>
            </a:r>
            <a:r>
              <a:rPr lang="it-IT" dirty="0" err="1" smtClean="0"/>
              <a:t>age-related</a:t>
            </a:r>
            <a:r>
              <a:rPr lang="it-IT" dirty="0" smtClean="0"/>
              <a:t> macular degeneration151. </a:t>
            </a:r>
            <a:r>
              <a:rPr lang="it-IT" dirty="0" err="1" smtClean="0"/>
              <a:t>Finally</a:t>
            </a:r>
            <a:r>
              <a:rPr lang="it-IT" dirty="0" smtClean="0"/>
              <a:t>, </a:t>
            </a:r>
            <a:r>
              <a:rPr lang="it-IT" dirty="0" err="1" smtClean="0"/>
              <a:t>there</a:t>
            </a:r>
            <a:r>
              <a:rPr lang="it-IT" dirty="0" smtClean="0"/>
              <a:t> are a </a:t>
            </a:r>
            <a:r>
              <a:rPr lang="it-IT" dirty="0" err="1" smtClean="0"/>
              <a:t>number</a:t>
            </a:r>
            <a:r>
              <a:rPr lang="it-IT" dirty="0" smtClean="0"/>
              <a:t> of </a:t>
            </a:r>
            <a:r>
              <a:rPr lang="it-IT" dirty="0" err="1" smtClean="0"/>
              <a:t>promising</a:t>
            </a:r>
            <a:r>
              <a:rPr lang="it-IT" dirty="0" smtClean="0"/>
              <a:t> </a:t>
            </a:r>
            <a:r>
              <a:rPr lang="it-IT" dirty="0" err="1" smtClean="0"/>
              <a:t>but</a:t>
            </a:r>
            <a:r>
              <a:rPr lang="it-IT" dirty="0" smtClean="0"/>
              <a:t> </a:t>
            </a:r>
            <a:r>
              <a:rPr lang="it-IT" dirty="0" err="1" smtClean="0"/>
              <a:t>relatively</a:t>
            </a:r>
            <a:r>
              <a:rPr lang="it-IT" dirty="0" smtClean="0"/>
              <a:t> </a:t>
            </a:r>
            <a:r>
              <a:rPr lang="it-IT" dirty="0" err="1" smtClean="0"/>
              <a:t>underexplored</a:t>
            </a:r>
            <a:r>
              <a:rPr lang="it-IT" dirty="0" smtClean="0"/>
              <a:t> </a:t>
            </a:r>
            <a:r>
              <a:rPr lang="it-IT" dirty="0" err="1" smtClean="0"/>
              <a:t>kinase</a:t>
            </a:r>
            <a:r>
              <a:rPr lang="it-IT" dirty="0" smtClean="0"/>
              <a:t> targets in neurodegenerative </a:t>
            </a:r>
            <a:r>
              <a:rPr lang="it-IT" dirty="0" err="1" smtClean="0"/>
              <a:t>diseases</a:t>
            </a:r>
            <a:r>
              <a:rPr lang="it-IT" dirty="0" smtClean="0"/>
              <a:t>, </a:t>
            </a:r>
            <a:r>
              <a:rPr lang="it-IT" dirty="0" err="1" smtClean="0"/>
              <a:t>such</a:t>
            </a:r>
            <a:r>
              <a:rPr lang="it-IT" dirty="0" smtClean="0"/>
              <a:t> </a:t>
            </a:r>
            <a:r>
              <a:rPr lang="it-IT" dirty="0" err="1" smtClean="0"/>
              <a:t>as</a:t>
            </a:r>
            <a:r>
              <a:rPr lang="it-IT" dirty="0" smtClean="0"/>
              <a:t> leucine-</a:t>
            </a:r>
            <a:r>
              <a:rPr lang="it-IT" dirty="0" err="1" smtClean="0"/>
              <a:t>rich</a:t>
            </a:r>
            <a:r>
              <a:rPr lang="it-IT" dirty="0" smtClean="0"/>
              <a:t> </a:t>
            </a:r>
            <a:r>
              <a:rPr lang="it-IT" dirty="0" err="1" smtClean="0"/>
              <a:t>repeat</a:t>
            </a:r>
            <a:r>
              <a:rPr lang="it-IT" dirty="0" smtClean="0"/>
              <a:t> serine/</a:t>
            </a:r>
            <a:r>
              <a:rPr lang="it-IT" dirty="0" err="1" smtClean="0"/>
              <a:t>threonine-protein</a:t>
            </a:r>
            <a:r>
              <a:rPr lang="it-IT" dirty="0" smtClean="0"/>
              <a:t> </a:t>
            </a:r>
            <a:r>
              <a:rPr lang="it-IT" dirty="0" err="1" smtClean="0"/>
              <a:t>kinase</a:t>
            </a:r>
            <a:r>
              <a:rPr lang="it-IT" dirty="0" smtClean="0"/>
              <a:t> 2 (LRRK2) and CDK5 (</a:t>
            </a:r>
            <a:r>
              <a:rPr lang="it-IT" dirty="0" err="1" smtClean="0"/>
              <a:t>Refs</a:t>
            </a:r>
            <a:r>
              <a:rPr lang="it-IT" dirty="0" smtClean="0"/>
              <a:t> 156, 283). BTK, </a:t>
            </a:r>
            <a:r>
              <a:rPr lang="it-IT" dirty="0" err="1" smtClean="0"/>
              <a:t>Bruton</a:t>
            </a:r>
            <a:r>
              <a:rPr lang="it-IT" dirty="0" smtClean="0"/>
              <a:t> </a:t>
            </a:r>
            <a:r>
              <a:rPr lang="it-IT" dirty="0" err="1" smtClean="0"/>
              <a:t>tyrosine</a:t>
            </a:r>
            <a:r>
              <a:rPr lang="it-IT" dirty="0" smtClean="0"/>
              <a:t> </a:t>
            </a:r>
            <a:r>
              <a:rPr lang="it-IT" dirty="0" err="1" smtClean="0"/>
              <a:t>kinase</a:t>
            </a:r>
            <a:r>
              <a:rPr lang="it-IT" dirty="0" smtClean="0"/>
              <a:t>; CSF1R, </a:t>
            </a:r>
            <a:r>
              <a:rPr lang="it-IT" dirty="0" err="1" smtClean="0"/>
              <a:t>macrophage</a:t>
            </a:r>
            <a:r>
              <a:rPr lang="it-IT" dirty="0" smtClean="0"/>
              <a:t> </a:t>
            </a:r>
            <a:r>
              <a:rPr lang="it-IT" dirty="0" err="1" smtClean="0"/>
              <a:t>colony-stimulating</a:t>
            </a:r>
            <a:r>
              <a:rPr lang="it-IT" dirty="0" smtClean="0"/>
              <a:t> </a:t>
            </a:r>
            <a:r>
              <a:rPr lang="it-IT" dirty="0" err="1" smtClean="0"/>
              <a:t>factor</a:t>
            </a:r>
            <a:r>
              <a:rPr lang="it-IT" dirty="0" smtClean="0"/>
              <a:t> 1 </a:t>
            </a:r>
            <a:r>
              <a:rPr lang="it-IT" dirty="0" err="1" smtClean="0"/>
              <a:t>receptor</a:t>
            </a:r>
            <a:r>
              <a:rPr lang="it-IT" dirty="0" smtClean="0"/>
              <a:t>; DLK, </a:t>
            </a:r>
            <a:r>
              <a:rPr lang="it-IT" dirty="0" err="1" smtClean="0"/>
              <a:t>dual</a:t>
            </a:r>
            <a:r>
              <a:rPr lang="it-IT" dirty="0" smtClean="0"/>
              <a:t> leucine </a:t>
            </a:r>
            <a:r>
              <a:rPr lang="it-IT" dirty="0" err="1" smtClean="0"/>
              <a:t>zipper</a:t>
            </a:r>
            <a:r>
              <a:rPr lang="it-IT" dirty="0" smtClean="0"/>
              <a:t> </a:t>
            </a:r>
            <a:r>
              <a:rPr lang="it-IT" dirty="0" err="1" smtClean="0"/>
              <a:t>kinase</a:t>
            </a:r>
            <a:r>
              <a:rPr lang="it-IT" dirty="0" smtClean="0"/>
              <a:t>; FAK, </a:t>
            </a:r>
            <a:r>
              <a:rPr lang="it-IT" dirty="0" err="1" smtClean="0"/>
              <a:t>focal</a:t>
            </a:r>
            <a:r>
              <a:rPr lang="it-IT" dirty="0" smtClean="0"/>
              <a:t> </a:t>
            </a:r>
            <a:r>
              <a:rPr lang="it-IT" dirty="0" err="1" smtClean="0"/>
              <a:t>adhesion</a:t>
            </a:r>
            <a:r>
              <a:rPr lang="it-IT" dirty="0" smtClean="0"/>
              <a:t> </a:t>
            </a:r>
            <a:r>
              <a:rPr lang="it-IT" dirty="0" err="1" smtClean="0"/>
              <a:t>kinase</a:t>
            </a:r>
            <a:r>
              <a:rPr lang="it-IT" dirty="0" smtClean="0"/>
              <a:t>; HER2, human </a:t>
            </a:r>
            <a:r>
              <a:rPr lang="it-IT" dirty="0" err="1" smtClean="0"/>
              <a:t>epidermal</a:t>
            </a:r>
            <a:r>
              <a:rPr lang="it-IT" dirty="0" smtClean="0"/>
              <a:t> </a:t>
            </a:r>
            <a:r>
              <a:rPr lang="it-IT" dirty="0" err="1" smtClean="0"/>
              <a:t>growth</a:t>
            </a:r>
            <a:r>
              <a:rPr lang="it-IT" dirty="0" smtClean="0"/>
              <a:t> </a:t>
            </a:r>
            <a:r>
              <a:rPr lang="it-IT" dirty="0" err="1" smtClean="0"/>
              <a:t>factor</a:t>
            </a:r>
            <a:r>
              <a:rPr lang="it-IT" dirty="0" smtClean="0"/>
              <a:t> </a:t>
            </a:r>
            <a:r>
              <a:rPr lang="it-IT" dirty="0" err="1" smtClean="0"/>
              <a:t>receptor</a:t>
            </a:r>
            <a:r>
              <a:rPr lang="it-IT" dirty="0" smtClean="0"/>
              <a:t> 2; IGF1R, </a:t>
            </a:r>
            <a:r>
              <a:rPr lang="it-IT" dirty="0" err="1" smtClean="0"/>
              <a:t>insulin-like</a:t>
            </a:r>
            <a:r>
              <a:rPr lang="it-IT" dirty="0" smtClean="0"/>
              <a:t> </a:t>
            </a:r>
            <a:r>
              <a:rPr lang="it-IT" dirty="0" err="1" smtClean="0"/>
              <a:t>growth</a:t>
            </a:r>
            <a:r>
              <a:rPr lang="it-IT" dirty="0" smtClean="0"/>
              <a:t> </a:t>
            </a:r>
            <a:r>
              <a:rPr lang="it-IT" dirty="0" err="1" smtClean="0"/>
              <a:t>factor</a:t>
            </a:r>
            <a:r>
              <a:rPr lang="it-IT" dirty="0" smtClean="0"/>
              <a:t> 1 </a:t>
            </a:r>
            <a:r>
              <a:rPr lang="it-IT" dirty="0" err="1" smtClean="0"/>
              <a:t>receptor</a:t>
            </a:r>
            <a:r>
              <a:rPr lang="it-IT" dirty="0" smtClean="0"/>
              <a:t>; PDGFR, </a:t>
            </a:r>
            <a:r>
              <a:rPr lang="it-IT" dirty="0" err="1" smtClean="0"/>
              <a:t>platelet-derived</a:t>
            </a:r>
            <a:r>
              <a:rPr lang="it-IT" dirty="0" smtClean="0"/>
              <a:t> </a:t>
            </a:r>
            <a:r>
              <a:rPr lang="it-IT" dirty="0" err="1" smtClean="0"/>
              <a:t>growth</a:t>
            </a:r>
            <a:r>
              <a:rPr lang="it-IT" dirty="0" smtClean="0"/>
              <a:t> </a:t>
            </a:r>
            <a:r>
              <a:rPr lang="it-IT" dirty="0" err="1" smtClean="0"/>
              <a:t>factor</a:t>
            </a:r>
            <a:r>
              <a:rPr lang="it-IT" dirty="0" smtClean="0"/>
              <a:t> </a:t>
            </a:r>
            <a:r>
              <a:rPr lang="it-IT" dirty="0" err="1" smtClean="0"/>
              <a:t>receptor</a:t>
            </a:r>
            <a:r>
              <a:rPr lang="it-IT" dirty="0" smtClean="0"/>
              <a:t>; PERK, PRKR-</a:t>
            </a:r>
            <a:r>
              <a:rPr lang="it-IT" dirty="0" err="1" smtClean="0"/>
              <a:t>like</a:t>
            </a:r>
            <a:r>
              <a:rPr lang="it-IT" dirty="0" smtClean="0"/>
              <a:t> ER </a:t>
            </a:r>
            <a:r>
              <a:rPr lang="it-IT" dirty="0" err="1" smtClean="0"/>
              <a:t>kinase</a:t>
            </a:r>
            <a:r>
              <a:rPr lang="it-IT" dirty="0" smtClean="0"/>
              <a:t>; PI3Kδ, </a:t>
            </a:r>
            <a:r>
              <a:rPr lang="it-IT" dirty="0" err="1" smtClean="0"/>
              <a:t>phosphoinositide</a:t>
            </a:r>
            <a:r>
              <a:rPr lang="it-IT" dirty="0" smtClean="0"/>
              <a:t> 3-kinase-δ; SE, super-</a:t>
            </a:r>
            <a:r>
              <a:rPr lang="it-IT" dirty="0" err="1" smtClean="0"/>
              <a:t>enhancer</a:t>
            </a:r>
            <a:r>
              <a:rPr lang="it-IT" dirty="0" smtClean="0"/>
              <a:t>; SRPK1, SFRS </a:t>
            </a:r>
            <a:r>
              <a:rPr lang="it-IT" dirty="0" err="1" smtClean="0"/>
              <a:t>protein</a:t>
            </a:r>
            <a:r>
              <a:rPr lang="it-IT" dirty="0" smtClean="0"/>
              <a:t> </a:t>
            </a:r>
            <a:r>
              <a:rPr lang="it-IT" dirty="0" err="1" smtClean="0"/>
              <a:t>kinase</a:t>
            </a:r>
            <a:r>
              <a:rPr lang="it-IT" dirty="0" smtClean="0"/>
              <a:t> 1; SYK, spleen </a:t>
            </a:r>
            <a:r>
              <a:rPr lang="it-IT" dirty="0" err="1" smtClean="0"/>
              <a:t>tyrosine</a:t>
            </a:r>
            <a:r>
              <a:rPr lang="it-IT" dirty="0" smtClean="0"/>
              <a:t> </a:t>
            </a:r>
            <a:r>
              <a:rPr lang="it-IT" dirty="0" err="1" smtClean="0"/>
              <a:t>kinase</a:t>
            </a:r>
            <a:r>
              <a:rPr lang="it-IT" dirty="0" smtClean="0"/>
              <a:t>.</a:t>
            </a:r>
          </a:p>
          <a:p>
            <a:r>
              <a:rPr lang="it-IT" dirty="0" err="1" smtClean="0"/>
              <a:t>Review</a:t>
            </a:r>
            <a:r>
              <a:rPr lang="it-IT" dirty="0" smtClean="0"/>
              <a:t> </a:t>
            </a:r>
            <a:r>
              <a:rPr lang="it-IT" dirty="0" err="1" smtClean="0"/>
              <a:t>Article</a:t>
            </a:r>
            <a:r>
              <a:rPr lang="it-IT" dirty="0" smtClean="0"/>
              <a:t> | </a:t>
            </a:r>
            <a:r>
              <a:rPr lang="it-IT" dirty="0" err="1" smtClean="0"/>
              <a:t>Published</a:t>
            </a:r>
            <a:r>
              <a:rPr lang="it-IT" dirty="0" smtClean="0"/>
              <a:t>: 16 March 2018</a:t>
            </a:r>
          </a:p>
          <a:p>
            <a:endParaRPr lang="it-IT" dirty="0" smtClean="0"/>
          </a:p>
          <a:p>
            <a:r>
              <a:rPr lang="it-IT" dirty="0" err="1" smtClean="0"/>
              <a:t>Kinase</a:t>
            </a:r>
            <a:r>
              <a:rPr lang="it-IT" dirty="0" smtClean="0"/>
              <a:t> </a:t>
            </a:r>
            <a:r>
              <a:rPr lang="it-IT" dirty="0" err="1" smtClean="0"/>
              <a:t>inhibitors</a:t>
            </a:r>
            <a:r>
              <a:rPr lang="it-IT" dirty="0" smtClean="0"/>
              <a:t>: the road </a:t>
            </a:r>
            <a:r>
              <a:rPr lang="it-IT" dirty="0" err="1" smtClean="0"/>
              <a:t>ahead</a:t>
            </a:r>
            <a:endParaRPr lang="it-IT" dirty="0" smtClean="0"/>
          </a:p>
          <a:p>
            <a:r>
              <a:rPr lang="it-IT" dirty="0" err="1" smtClean="0"/>
              <a:t>Fleur</a:t>
            </a:r>
            <a:r>
              <a:rPr lang="it-IT" dirty="0" smtClean="0"/>
              <a:t> M. Ferguson &amp; </a:t>
            </a:r>
            <a:r>
              <a:rPr lang="it-IT" dirty="0" err="1" smtClean="0"/>
              <a:t>Nathanael</a:t>
            </a:r>
            <a:r>
              <a:rPr lang="it-IT" dirty="0" smtClean="0"/>
              <a:t> S. </a:t>
            </a:r>
            <a:r>
              <a:rPr lang="it-IT" dirty="0" err="1" smtClean="0"/>
              <a:t>Gray</a:t>
            </a:r>
            <a:endParaRPr lang="it-IT" dirty="0" smtClean="0"/>
          </a:p>
          <a:p>
            <a:r>
              <a:rPr lang="it-IT" dirty="0" smtClean="0"/>
              <a:t>Nature </a:t>
            </a:r>
            <a:r>
              <a:rPr lang="it-IT" dirty="0" err="1" smtClean="0"/>
              <a:t>Reviews</a:t>
            </a:r>
            <a:r>
              <a:rPr lang="it-IT" dirty="0" smtClean="0"/>
              <a:t> </a:t>
            </a:r>
            <a:r>
              <a:rPr lang="it-IT" dirty="0" err="1" smtClean="0"/>
              <a:t>Drug</a:t>
            </a:r>
            <a:r>
              <a:rPr lang="it-IT" dirty="0" smtClean="0"/>
              <a:t> </a:t>
            </a:r>
            <a:r>
              <a:rPr lang="it-IT" dirty="0" err="1" smtClean="0"/>
              <a:t>Discovery</a:t>
            </a:r>
            <a:r>
              <a:rPr lang="it-IT" dirty="0" smtClean="0"/>
              <a:t> volume17, pages353–377 (2018)</a:t>
            </a:r>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49</a:t>
            </a:fld>
            <a:endParaRPr lang="it-IT"/>
          </a:p>
        </p:txBody>
      </p:sp>
    </p:spTree>
    <p:extLst>
      <p:ext uri="{BB962C8B-B14F-4D97-AF65-F5344CB8AC3E}">
        <p14:creationId xmlns:p14="http://schemas.microsoft.com/office/powerpoint/2010/main" val="2532578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err="1" smtClean="0"/>
              <a:t>https</a:t>
            </a:r>
            <a:r>
              <a:rPr lang="it-IT" dirty="0" smtClean="0"/>
              <a:t>://</a:t>
            </a:r>
            <a:r>
              <a:rPr lang="it-IT" dirty="0" err="1" smtClean="0"/>
              <a:t>en.wikipedia.org</a:t>
            </a:r>
            <a:r>
              <a:rPr lang="it-IT" dirty="0" smtClean="0"/>
              <a:t>/</a:t>
            </a:r>
            <a:r>
              <a:rPr lang="it-IT" dirty="0" err="1" smtClean="0"/>
              <a:t>wiki</a:t>
            </a:r>
            <a:r>
              <a:rPr lang="it-IT" dirty="0" smtClean="0"/>
              <a:t>/</a:t>
            </a:r>
            <a:r>
              <a:rPr lang="it-IT" dirty="0" err="1" smtClean="0"/>
              <a:t>Signal_transduction</a:t>
            </a:r>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50</a:t>
            </a:fld>
            <a:endParaRPr lang="it-IT"/>
          </a:p>
        </p:txBody>
      </p:sp>
    </p:spTree>
    <p:extLst>
      <p:ext uri="{BB962C8B-B14F-4D97-AF65-F5344CB8AC3E}">
        <p14:creationId xmlns:p14="http://schemas.microsoft.com/office/powerpoint/2010/main" val="350546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65538" name="Segnaposto note 2"/>
          <p:cNvSpPr>
            <a:spLocks noGrp="1"/>
          </p:cNvSpPr>
          <p:nvPr>
            <p:ph type="body" idx="1"/>
          </p:nvPr>
        </p:nvSpPr>
        <p:spPr>
          <a:noFill/>
        </p:spPr>
        <p:txBody>
          <a:bodyPr/>
          <a:lstStyle/>
          <a:p>
            <a:r>
              <a:rPr lang="it-IT"/>
              <a:t>source</a:t>
            </a:r>
          </a:p>
          <a:p>
            <a:r>
              <a:rPr lang="it-IT"/>
              <a:t>https://www.slideshare.net/dralazeb/sonsory-receptors</a:t>
            </a:r>
          </a:p>
          <a:p>
            <a:endParaRPr lang="it-IT"/>
          </a:p>
        </p:txBody>
      </p:sp>
      <p:sp>
        <p:nvSpPr>
          <p:cNvPr id="65539"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F4D78E-E70B-AC41-9D11-78D1216F5837}" type="slidenum">
              <a:rPr lang="it-IT" sz="1200">
                <a:solidFill>
                  <a:srgbClr val="000000"/>
                </a:solidFill>
              </a:rPr>
              <a:pPr/>
              <a:t>54</a:t>
            </a:fld>
            <a:endParaRPr lang="it-IT"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155650" name="Segnaposto note 2"/>
          <p:cNvSpPr>
            <a:spLocks noGrp="1"/>
          </p:cNvSpPr>
          <p:nvPr>
            <p:ph type="body" idx="1"/>
          </p:nvPr>
        </p:nvSpPr>
        <p:spPr>
          <a:noFill/>
        </p:spPr>
        <p:txBody>
          <a:bodyPr/>
          <a:lstStyle/>
          <a:p>
            <a:r>
              <a:rPr lang="it-IT"/>
              <a:t>source</a:t>
            </a:r>
          </a:p>
          <a:p>
            <a:r>
              <a:rPr lang="it-IT"/>
              <a:t>https://hubpages.com/education/Ion-Channels-Definition-Types-Description-of-Sodium-Calcium-Potassium-and-Chloride-Ion-channels</a:t>
            </a:r>
          </a:p>
        </p:txBody>
      </p:sp>
      <p:sp>
        <p:nvSpPr>
          <p:cNvPr id="155651"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064C13-4EC0-2142-8D16-4E3F8526C850}" type="slidenum">
              <a:rPr lang="it-IT" sz="1200"/>
              <a:pPr/>
              <a:t>55</a:t>
            </a:fld>
            <a:endParaRPr lang="it-IT"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156674" name="Segnaposto note 2"/>
          <p:cNvSpPr>
            <a:spLocks noGrp="1"/>
          </p:cNvSpPr>
          <p:nvPr>
            <p:ph type="body" idx="1"/>
          </p:nvPr>
        </p:nvSpPr>
        <p:spPr>
          <a:noFill/>
        </p:spPr>
        <p:txBody>
          <a:bodyPr/>
          <a:lstStyle/>
          <a:p>
            <a:r>
              <a:rPr lang="it-IT"/>
              <a:t>source</a:t>
            </a:r>
          </a:p>
          <a:p>
            <a:r>
              <a:rPr lang="it-IT"/>
              <a:t>https://hubpages.com/education/Ion-Channels-Definition-Types-Description-of-Sodium-Calcium-Potassium-and-Chloride-Ion-channels</a:t>
            </a:r>
          </a:p>
        </p:txBody>
      </p:sp>
      <p:sp>
        <p:nvSpPr>
          <p:cNvPr id="156675"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5E5DA6-71A6-DF4D-9537-EC009E7CD017}" type="slidenum">
              <a:rPr lang="it-IT" sz="1200"/>
              <a:pPr/>
              <a:t>56</a:t>
            </a:fld>
            <a:endParaRPr lang="it-IT"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67586" name="Segnaposto note 2"/>
          <p:cNvSpPr>
            <a:spLocks noGrp="1"/>
          </p:cNvSpPr>
          <p:nvPr>
            <p:ph type="body" idx="1"/>
          </p:nvPr>
        </p:nvSpPr>
        <p:spPr>
          <a:noFill/>
        </p:spPr>
        <p:txBody>
          <a:bodyPr/>
          <a:lstStyle/>
          <a:p>
            <a:r>
              <a:rPr lang="it-IT"/>
              <a:t>source</a:t>
            </a:r>
          </a:p>
          <a:p>
            <a:r>
              <a:rPr lang="it-IT"/>
              <a:t>https://drawittoknowit.com/course/anatomy-physiology/cells/communication-signals/1126/ligand-gated-ion-channels/video</a:t>
            </a:r>
          </a:p>
        </p:txBody>
      </p:sp>
      <p:sp>
        <p:nvSpPr>
          <p:cNvPr id="67587"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940411-068E-EF41-A2B7-D5727FF20DC5}" type="slidenum">
              <a:rPr lang="it-IT" sz="1200">
                <a:solidFill>
                  <a:srgbClr val="000000"/>
                </a:solidFill>
              </a:rPr>
              <a:pPr/>
              <a:t>57</a:t>
            </a:fld>
            <a:endParaRPr lang="it-IT"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a:defRPr/>
            </a:pPr>
            <a:endParaRPr lang="it-IT" dirty="0" smtClean="0"/>
          </a:p>
          <a:p>
            <a:pPr>
              <a:defRPr/>
            </a:pPr>
            <a:r>
              <a:rPr lang="it-IT" dirty="0" smtClean="0"/>
              <a:t>Figura 1. Panoramica dell'architettura di dominio delle 20 famiglie di RTK umane. Ogni RTK contiene cinque strutture fondamentali: </a:t>
            </a:r>
          </a:p>
          <a:p>
            <a:pPr marL="171450" indent="-171450">
              <a:buFontTx/>
              <a:buChar char="-"/>
              <a:defRPr/>
            </a:pPr>
            <a:r>
              <a:rPr lang="it-IT" dirty="0" smtClean="0"/>
              <a:t>un dominio extracellulare legante-legante, </a:t>
            </a:r>
          </a:p>
          <a:p>
            <a:pPr marL="171450" indent="-171450">
              <a:buFontTx/>
              <a:buChar char="-"/>
              <a:defRPr/>
            </a:pPr>
            <a:r>
              <a:rPr lang="it-IT" dirty="0" smtClean="0"/>
              <a:t>una breve regione </a:t>
            </a:r>
            <a:r>
              <a:rPr lang="it-IT" dirty="0" err="1" smtClean="0"/>
              <a:t>transmembrana</a:t>
            </a:r>
            <a:r>
              <a:rPr lang="it-IT" dirty="0" smtClean="0"/>
              <a:t> elicoidale,</a:t>
            </a:r>
          </a:p>
          <a:p>
            <a:pPr marL="171450" indent="-171450">
              <a:buFontTx/>
              <a:buChar char="-"/>
              <a:defRPr/>
            </a:pPr>
            <a:r>
              <a:rPr lang="it-IT" dirty="0" smtClean="0"/>
              <a:t>una regione </a:t>
            </a:r>
            <a:r>
              <a:rPr lang="it-IT" dirty="0" err="1" smtClean="0"/>
              <a:t>juxtamembrana</a:t>
            </a:r>
            <a:r>
              <a:rPr lang="it-IT" dirty="0" smtClean="0"/>
              <a:t>, </a:t>
            </a:r>
          </a:p>
          <a:p>
            <a:pPr marL="171450" indent="-171450">
              <a:buFontTx/>
              <a:buChar char="-"/>
              <a:defRPr/>
            </a:pPr>
            <a:r>
              <a:rPr lang="it-IT" dirty="0" smtClean="0"/>
              <a:t>un dominio citoplasmatico con attività tirosina </a:t>
            </a:r>
            <a:r>
              <a:rPr lang="it-IT" dirty="0" err="1" smtClean="0"/>
              <a:t>chinasi</a:t>
            </a:r>
            <a:r>
              <a:rPr lang="it-IT" dirty="0" smtClean="0"/>
              <a:t> </a:t>
            </a:r>
          </a:p>
          <a:p>
            <a:pPr marL="171450" indent="-171450">
              <a:buFontTx/>
              <a:buChar char="-"/>
              <a:defRPr/>
            </a:pPr>
            <a:r>
              <a:rPr lang="it-IT" dirty="0" smtClean="0"/>
              <a:t>una regione di coda C terminale flessibile. </a:t>
            </a:r>
          </a:p>
          <a:p>
            <a:pPr>
              <a:defRPr/>
            </a:pPr>
            <a:r>
              <a:rPr lang="it-IT" dirty="0" smtClean="0"/>
              <a:t>Il dominio extracellulare di legame con </a:t>
            </a:r>
            <a:r>
              <a:rPr lang="it-IT" dirty="0" err="1" smtClean="0"/>
              <a:t>ligandi</a:t>
            </a:r>
            <a:r>
              <a:rPr lang="it-IT" dirty="0" smtClean="0"/>
              <a:t> mostra una significativa variabilità tra le famiglie, con notevoli aggiunte di motivi ricchi di glicina, cisteina o leucina e domini </a:t>
            </a:r>
            <a:r>
              <a:rPr lang="it-IT" dirty="0" err="1" smtClean="0"/>
              <a:t>immunoglobulinici</a:t>
            </a:r>
            <a:r>
              <a:rPr lang="it-IT" dirty="0" smtClean="0"/>
              <a:t> tra gli altri. La famiglia del recettore dell'insulina si differenzia dal resto a causa del suo complesso </a:t>
            </a:r>
            <a:r>
              <a:rPr lang="it-IT" dirty="0" err="1" smtClean="0"/>
              <a:t>multimerico</a:t>
            </a:r>
            <a:r>
              <a:rPr lang="it-IT" dirty="0" smtClean="0"/>
              <a:t> </a:t>
            </a:r>
            <a:r>
              <a:rPr lang="it-IT" dirty="0" err="1" smtClean="0"/>
              <a:t>pre</a:t>
            </a:r>
            <a:r>
              <a:rPr lang="it-IT" dirty="0" smtClean="0"/>
              <a:t>-assemblato.</a:t>
            </a:r>
          </a:p>
          <a:p>
            <a:pPr>
              <a:defRPr/>
            </a:pPr>
            <a:endParaRPr lang="it-IT" dirty="0" smtClean="0"/>
          </a:p>
          <a:p>
            <a:pPr>
              <a:defRPr/>
            </a:pPr>
            <a:r>
              <a:rPr lang="it-IT" dirty="0" smtClean="0"/>
              <a:t> source</a:t>
            </a:r>
          </a:p>
          <a:p>
            <a:pPr>
              <a:defRPr/>
            </a:pPr>
            <a:r>
              <a:rPr lang="it-IT" dirty="0" err="1" smtClean="0"/>
              <a:t>https</a:t>
            </a:r>
            <a:r>
              <a:rPr lang="it-IT" dirty="0" smtClean="0"/>
              <a:t>://</a:t>
            </a:r>
            <a:r>
              <a:rPr lang="it-IT" dirty="0" err="1" smtClean="0"/>
              <a:t>www.researchgate.net</a:t>
            </a:r>
            <a:r>
              <a:rPr lang="it-IT" dirty="0" smtClean="0"/>
              <a:t>/</a:t>
            </a:r>
            <a:r>
              <a:rPr lang="it-IT" dirty="0" err="1" smtClean="0"/>
              <a:t>publication</a:t>
            </a:r>
            <a:r>
              <a:rPr lang="it-IT" dirty="0" smtClean="0"/>
              <a:t>/323790036_Receptor_Tyrosine_Kinase_Ubiquitination_and_De-Ubiquitination_in_Signal_Transduction_and_Receptor_Trafficking/</a:t>
            </a:r>
            <a:r>
              <a:rPr lang="it-IT" dirty="0" err="1" smtClean="0"/>
              <a:t>figures?lo</a:t>
            </a:r>
            <a:r>
              <a:rPr lang="it-IT" dirty="0" smtClean="0"/>
              <a:t>=1</a:t>
            </a:r>
          </a:p>
          <a:p>
            <a:pPr>
              <a:defRPr/>
            </a:pPr>
            <a:endParaRPr lang="it-IT" dirty="0" smtClean="0"/>
          </a:p>
          <a:p>
            <a:pPr>
              <a:defRPr/>
            </a:pPr>
            <a:endParaRPr lang="it-IT" dirty="0"/>
          </a:p>
        </p:txBody>
      </p:sp>
      <p:sp>
        <p:nvSpPr>
          <p:cNvPr id="76803"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71DF32-DC51-E04C-9D64-EF6AC817D7BD}" type="slidenum">
              <a:rPr lang="it-IT" sz="1200"/>
              <a:pPr/>
              <a:t>5</a:t>
            </a:fld>
            <a:endParaRPr lang="it-IT"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81922" name="Segnaposto note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it-IT"/>
          </a:p>
        </p:txBody>
      </p:sp>
      <p:sp>
        <p:nvSpPr>
          <p:cNvPr id="81923"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481BEC-FB7A-7940-90AE-2EDAC4972549}" type="slidenum">
              <a:rPr lang="it-IT" sz="1200">
                <a:solidFill>
                  <a:srgbClr val="000000"/>
                </a:solidFill>
              </a:rPr>
              <a:pPr/>
              <a:t>60</a:t>
            </a:fld>
            <a:endParaRPr lang="it-IT"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80898" name="Segnaposto note 2"/>
          <p:cNvSpPr>
            <a:spLocks noGrp="1"/>
          </p:cNvSpPr>
          <p:nvPr>
            <p:ph type="body" idx="1"/>
          </p:nvPr>
        </p:nvSpPr>
        <p:spPr>
          <a:noFill/>
        </p:spPr>
        <p:txBody>
          <a:bodyPr/>
          <a:lstStyle/>
          <a:p>
            <a:r>
              <a:rPr lang="it-IT"/>
              <a:t>source (left)</a:t>
            </a:r>
          </a:p>
          <a:p>
            <a:r>
              <a:rPr lang="it-IT"/>
              <a:t>https://www.researchgate.net/publication/311994370_b-Adrenergic_Receptor_and_Insulin_Resistance_in_the_Heart/figures?lo=1</a:t>
            </a:r>
          </a:p>
          <a:p>
            <a:endParaRPr lang="it-IT"/>
          </a:p>
          <a:p>
            <a:r>
              <a:rPr lang="it-IT"/>
              <a:t>source (right)</a:t>
            </a:r>
          </a:p>
          <a:p>
            <a:r>
              <a:rPr lang="it-IT"/>
              <a:t>https://pdb101.rcsb.org/motm/182</a:t>
            </a:r>
          </a:p>
          <a:p>
            <a:endParaRPr lang="it-IT"/>
          </a:p>
        </p:txBody>
      </p:sp>
      <p:sp>
        <p:nvSpPr>
          <p:cNvPr id="80899"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26F41C-75FE-C84A-9BE1-24A566970B77}" type="slidenum">
              <a:rPr lang="it-IT" sz="1200"/>
              <a:pPr/>
              <a:t>6</a:t>
            </a:fld>
            <a:endParaRPr lang="it-IT"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it-IT"/>
          </a:p>
        </p:txBody>
      </p:sp>
      <p:sp>
        <p:nvSpPr>
          <p:cNvPr id="4098" name="Text Box 2"/>
          <p:cNvSpPr txBox="1">
            <a:spLocks noGrp="1" noChangeArrowheads="1"/>
          </p:cNvSpPr>
          <p:nvPr>
            <p:ph type="body"/>
          </p:nvPr>
        </p:nvSpPr>
        <p:spPr>
          <a:xfrm>
            <a:off x="1046163" y="4352925"/>
            <a:ext cx="4770437" cy="3478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sz="1300" b="1">
                <a:latin typeface="Arial" charset="0"/>
                <a:cs typeface="msgothic" charset="0"/>
              </a:rPr>
              <a:t>IR reconstitution into nanodiscs and activity assay. (A)</a:t>
            </a:r>
            <a:r>
              <a:rPr lang="en-GB">
                <a:latin typeface="Arial" charset="0"/>
                <a:cs typeface="msgothic" charset="0"/>
              </a:rPr>
              <a:t> Left: Schematic cartoon showing the ectodomain (ECD), transmembrane domain (TMD), and tyrosine kinase domain (TKD). Right: Structural model of the full-length human (αβ)</a:t>
            </a:r>
            <a:r>
              <a:rPr lang="en-GB" baseline="-33000">
                <a:latin typeface="Arial" charset="0"/>
                <a:cs typeface="msgothic" charset="0"/>
              </a:rPr>
              <a:t>2</a:t>
            </a:r>
            <a:r>
              <a:rPr lang="en-GB">
                <a:latin typeface="Arial" charset="0"/>
                <a:cs typeface="msgothic" charset="0"/>
              </a:rPr>
              <a:t> IR assembled from available crystal structures of the tyrosine kinase (Hubbard et al., 1994) and extracellular domain (Croll et al., 2016) as well as the nuclear magnetic resonance solution structure of the transmembrane domain (Li et al., 2014). </a:t>
            </a:r>
            <a:r>
              <a:rPr lang="en-GB" sz="1300" b="1">
                <a:latin typeface="Arial" charset="0"/>
                <a:cs typeface="msgothic" charset="0"/>
              </a:rPr>
              <a:t>(B)</a:t>
            </a:r>
            <a:r>
              <a:rPr lang="en-GB">
                <a:latin typeface="Arial" charset="0"/>
                <a:cs typeface="msgothic" charset="0"/>
              </a:rPr>
              <a:t> Silver-stained native PAGE of glycosylated full-length human IR reconstituted into MSP1E3D1 nanodiscs. </a:t>
            </a:r>
            <a:r>
              <a:rPr lang="en-GB" sz="1300" b="1">
                <a:latin typeface="Arial" charset="0"/>
                <a:cs typeface="msgothic" charset="0"/>
              </a:rPr>
              <a:t>(C)</a:t>
            </a:r>
            <a:r>
              <a:rPr lang="en-GB">
                <a:latin typeface="Arial" charset="0"/>
                <a:cs typeface="msgothic" charset="0"/>
              </a:rPr>
              <a:t> SDS-PAGE of nanodisc-embedded IRs under nonreducing (−DTT) and reducing conditions (+DTT). </a:t>
            </a:r>
            <a:r>
              <a:rPr lang="en-GB" sz="1300" b="1">
                <a:latin typeface="Arial" charset="0"/>
                <a:cs typeface="msgothic" charset="0"/>
              </a:rPr>
              <a:t>(D)</a:t>
            </a:r>
            <a:r>
              <a:rPr lang="en-GB">
                <a:latin typeface="Arial" charset="0"/>
                <a:cs typeface="msgothic" charset="0"/>
              </a:rPr>
              <a:t> Activity assay showing that both CHAPS-solubilized and nanodisc-embedded IRs are autophosphorylated upon exposure to insulin. IRα, IR α subunit; IRβ, IR β subunit; IR(αβ)</a:t>
            </a:r>
            <a:r>
              <a:rPr lang="en-GB" baseline="-33000">
                <a:latin typeface="Arial" charset="0"/>
                <a:cs typeface="msgothic" charset="0"/>
              </a:rPr>
              <a:t>2</a:t>
            </a:r>
            <a:r>
              <a:rPr lang="en-GB">
                <a:latin typeface="Arial" charset="0"/>
                <a:cs typeface="msgothic" charset="0"/>
              </a:rPr>
              <a:t>, mature IR; pIRβ, phosphorylated IRβ; pro-IRαβ, unprocessed intracellular form of IR. Experimental details are provided in the In vitro phosphorylation assay and SDS-PAGE and Western blots sections in Materials and methods as well as Figs. S1 and S2.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it-IT"/>
          </a:p>
        </p:txBody>
      </p:sp>
      <p:sp>
        <p:nvSpPr>
          <p:cNvPr id="4098" name="Text Box 2"/>
          <p:cNvSpPr txBox="1">
            <a:spLocks noGrp="1" noChangeArrowheads="1"/>
          </p:cNvSpPr>
          <p:nvPr>
            <p:ph type="body"/>
          </p:nvPr>
        </p:nvSpPr>
        <p:spPr>
          <a:xfrm>
            <a:off x="1046163" y="4352925"/>
            <a:ext cx="4770437" cy="3478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it-IT" dirty="0" smtClean="0"/>
              <a:t>Source: http://</a:t>
            </a:r>
            <a:r>
              <a:rPr lang="it-IT" dirty="0" err="1" smtClean="0"/>
              <a:t>jcb.rupress.org</a:t>
            </a:r>
            <a:r>
              <a:rPr lang="it-IT" dirty="0" smtClean="0"/>
              <a:t>/</a:t>
            </a:r>
            <a:r>
              <a:rPr lang="it-IT" dirty="0" err="1" smtClean="0"/>
              <a:t>content</a:t>
            </a:r>
            <a:r>
              <a:rPr lang="it-IT" dirty="0" smtClean="0"/>
              <a:t>/217/5/1643</a:t>
            </a:r>
            <a:endParaRPr lang="it-I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source</a:t>
            </a:r>
          </a:p>
          <a:p>
            <a:r>
              <a:rPr lang="it-IT" dirty="0" err="1" smtClean="0"/>
              <a:t>Review</a:t>
            </a:r>
            <a:r>
              <a:rPr lang="it-IT" dirty="0" smtClean="0"/>
              <a:t> </a:t>
            </a:r>
            <a:r>
              <a:rPr lang="it-IT" dirty="0" err="1" smtClean="0"/>
              <a:t>Article</a:t>
            </a:r>
            <a:r>
              <a:rPr lang="it-IT" dirty="0" smtClean="0"/>
              <a:t> | </a:t>
            </a:r>
            <a:r>
              <a:rPr lang="it-IT" dirty="0" err="1" smtClean="0"/>
              <a:t>Published</a:t>
            </a:r>
            <a:r>
              <a:rPr lang="it-IT" dirty="0" smtClean="0"/>
              <a:t>: 17 </a:t>
            </a:r>
            <a:r>
              <a:rPr lang="it-IT" dirty="0" err="1" smtClean="0"/>
              <a:t>October</a:t>
            </a:r>
            <a:r>
              <a:rPr lang="it-IT" dirty="0" smtClean="0"/>
              <a:t> 2016</a:t>
            </a:r>
          </a:p>
          <a:p>
            <a:endParaRPr lang="it-IT" dirty="0" smtClean="0"/>
          </a:p>
          <a:p>
            <a:r>
              <a:rPr lang="it-IT" dirty="0" smtClean="0"/>
              <a:t>The impact of </a:t>
            </a:r>
            <a:r>
              <a:rPr lang="it-IT" dirty="0" err="1" smtClean="0"/>
              <a:t>insulin</a:t>
            </a:r>
            <a:r>
              <a:rPr lang="it-IT" dirty="0" smtClean="0"/>
              <a:t> </a:t>
            </a:r>
            <a:r>
              <a:rPr lang="it-IT" dirty="0" err="1" smtClean="0"/>
              <a:t>resistance</a:t>
            </a:r>
            <a:r>
              <a:rPr lang="it-IT" dirty="0" smtClean="0"/>
              <a:t> on the </a:t>
            </a:r>
            <a:r>
              <a:rPr lang="it-IT" dirty="0" err="1" smtClean="0"/>
              <a:t>kidney</a:t>
            </a:r>
            <a:r>
              <a:rPr lang="it-IT" dirty="0" smtClean="0"/>
              <a:t> and </a:t>
            </a:r>
            <a:r>
              <a:rPr lang="it-IT" dirty="0" err="1" smtClean="0"/>
              <a:t>vasculature</a:t>
            </a:r>
            <a:endParaRPr lang="it-IT" dirty="0" smtClean="0"/>
          </a:p>
          <a:p>
            <a:r>
              <a:rPr lang="it-IT" dirty="0" err="1" smtClean="0"/>
              <a:t>Ferruh</a:t>
            </a:r>
            <a:r>
              <a:rPr lang="it-IT" dirty="0" smtClean="0"/>
              <a:t> </a:t>
            </a:r>
            <a:r>
              <a:rPr lang="it-IT" dirty="0" err="1" smtClean="0"/>
              <a:t>Artunc</a:t>
            </a:r>
            <a:r>
              <a:rPr lang="it-IT" dirty="0" smtClean="0"/>
              <a:t>, Erwin </a:t>
            </a:r>
            <a:r>
              <a:rPr lang="it-IT" dirty="0" err="1" smtClean="0"/>
              <a:t>Schleicher</a:t>
            </a:r>
            <a:r>
              <a:rPr lang="it-IT" dirty="0" smtClean="0"/>
              <a:t>, Cora </a:t>
            </a:r>
            <a:r>
              <a:rPr lang="it-IT" dirty="0" err="1" smtClean="0"/>
              <a:t>Weigert</a:t>
            </a:r>
            <a:r>
              <a:rPr lang="it-IT" dirty="0" smtClean="0"/>
              <a:t>, Andreas </a:t>
            </a:r>
            <a:r>
              <a:rPr lang="it-IT" dirty="0" err="1" smtClean="0"/>
              <a:t>Fritsche</a:t>
            </a:r>
            <a:r>
              <a:rPr lang="it-IT" dirty="0" smtClean="0"/>
              <a:t>, </a:t>
            </a:r>
            <a:r>
              <a:rPr lang="it-IT" dirty="0" err="1" smtClean="0"/>
              <a:t>Norbert</a:t>
            </a:r>
            <a:r>
              <a:rPr lang="it-IT" dirty="0" smtClean="0"/>
              <a:t> Stefan &amp; Hans-Ulrich </a:t>
            </a:r>
            <a:r>
              <a:rPr lang="it-IT" dirty="0" err="1" smtClean="0"/>
              <a:t>Häring</a:t>
            </a:r>
            <a:endParaRPr lang="it-IT" dirty="0" smtClean="0"/>
          </a:p>
          <a:p>
            <a:r>
              <a:rPr lang="it-IT" dirty="0" smtClean="0"/>
              <a:t>Nature </a:t>
            </a:r>
            <a:r>
              <a:rPr lang="it-IT" dirty="0" err="1" smtClean="0"/>
              <a:t>Reviews</a:t>
            </a:r>
            <a:r>
              <a:rPr lang="it-IT" dirty="0" smtClean="0"/>
              <a:t> </a:t>
            </a:r>
            <a:r>
              <a:rPr lang="it-IT" dirty="0" err="1" smtClean="0"/>
              <a:t>Nephrology</a:t>
            </a:r>
            <a:r>
              <a:rPr lang="it-IT" dirty="0" smtClean="0"/>
              <a:t> volume12, pages721–737 (2016)</a:t>
            </a:r>
          </a:p>
          <a:p>
            <a:endParaRPr lang="it-IT" dirty="0" smtClean="0"/>
          </a:p>
          <a:p>
            <a:endParaRPr lang="it-IT" dirty="0" smtClean="0"/>
          </a:p>
          <a:p>
            <a:r>
              <a:rPr lang="it-IT" dirty="0" smtClean="0"/>
              <a:t>Figure 1 | The </a:t>
            </a:r>
            <a:r>
              <a:rPr lang="it-IT" dirty="0" err="1" smtClean="0"/>
              <a:t>insulin</a:t>
            </a:r>
            <a:r>
              <a:rPr lang="it-IT" dirty="0" smtClean="0"/>
              <a:t> </a:t>
            </a:r>
            <a:r>
              <a:rPr lang="it-IT" dirty="0" err="1" smtClean="0"/>
              <a:t>signalling</a:t>
            </a:r>
            <a:r>
              <a:rPr lang="it-IT" dirty="0" smtClean="0"/>
              <a:t> </a:t>
            </a:r>
            <a:r>
              <a:rPr lang="it-IT" dirty="0" err="1" smtClean="0"/>
              <a:t>pathway</a:t>
            </a:r>
            <a:r>
              <a:rPr lang="it-IT" dirty="0" smtClean="0"/>
              <a:t>. a | </a:t>
            </a:r>
            <a:r>
              <a:rPr lang="it-IT" dirty="0" err="1" smtClean="0"/>
              <a:t>Activation</a:t>
            </a:r>
            <a:r>
              <a:rPr lang="it-IT" dirty="0" smtClean="0"/>
              <a:t> of </a:t>
            </a:r>
            <a:r>
              <a:rPr lang="it-IT" dirty="0" err="1" smtClean="0"/>
              <a:t>insulin</a:t>
            </a:r>
            <a:r>
              <a:rPr lang="it-IT" dirty="0" smtClean="0"/>
              <a:t> </a:t>
            </a:r>
            <a:r>
              <a:rPr lang="it-IT" dirty="0" err="1" smtClean="0"/>
              <a:t>signalling</a:t>
            </a:r>
            <a:r>
              <a:rPr lang="it-IT" dirty="0" smtClean="0"/>
              <a:t> </a:t>
            </a:r>
            <a:r>
              <a:rPr lang="it-IT" dirty="0" err="1" smtClean="0"/>
              <a:t>pathways</a:t>
            </a:r>
            <a:r>
              <a:rPr lang="it-IT" dirty="0" smtClean="0"/>
              <a:t>. </a:t>
            </a:r>
            <a:r>
              <a:rPr lang="it-IT" dirty="0" err="1" smtClean="0"/>
              <a:t>Insulin</a:t>
            </a:r>
            <a:r>
              <a:rPr lang="it-IT" dirty="0" smtClean="0"/>
              <a:t> </a:t>
            </a:r>
            <a:r>
              <a:rPr lang="it-IT" dirty="0" err="1" smtClean="0"/>
              <a:t>binding</a:t>
            </a:r>
            <a:r>
              <a:rPr lang="it-IT" dirty="0" smtClean="0"/>
              <a:t> </a:t>
            </a:r>
            <a:r>
              <a:rPr lang="it-IT" dirty="0" err="1" smtClean="0"/>
              <a:t>activates</a:t>
            </a:r>
            <a:r>
              <a:rPr lang="it-IT" dirty="0" smtClean="0"/>
              <a:t> the</a:t>
            </a:r>
          </a:p>
          <a:p>
            <a:r>
              <a:rPr lang="it-IT" dirty="0" err="1" smtClean="0"/>
              <a:t>insulin</a:t>
            </a:r>
            <a:r>
              <a:rPr lang="it-IT" dirty="0" smtClean="0"/>
              <a:t> </a:t>
            </a:r>
            <a:r>
              <a:rPr lang="it-IT" dirty="0" err="1" smtClean="0"/>
              <a:t>receptor</a:t>
            </a:r>
            <a:r>
              <a:rPr lang="it-IT" dirty="0" smtClean="0"/>
              <a:t> and </a:t>
            </a:r>
            <a:r>
              <a:rPr lang="it-IT" dirty="0" err="1" smtClean="0"/>
              <a:t>leads</a:t>
            </a:r>
            <a:r>
              <a:rPr lang="it-IT" dirty="0" smtClean="0"/>
              <a:t> to the </a:t>
            </a:r>
            <a:r>
              <a:rPr lang="it-IT" dirty="0" err="1" smtClean="0"/>
              <a:t>recruitment</a:t>
            </a:r>
            <a:r>
              <a:rPr lang="it-IT" dirty="0" smtClean="0"/>
              <a:t> of </a:t>
            </a:r>
            <a:r>
              <a:rPr lang="it-IT" dirty="0" err="1" smtClean="0"/>
              <a:t>insulin</a:t>
            </a:r>
            <a:r>
              <a:rPr lang="it-IT" dirty="0" smtClean="0"/>
              <a:t> </a:t>
            </a:r>
            <a:r>
              <a:rPr lang="it-IT" dirty="0" err="1" smtClean="0"/>
              <a:t>receptor</a:t>
            </a:r>
            <a:r>
              <a:rPr lang="it-IT" dirty="0" smtClean="0"/>
              <a:t> </a:t>
            </a:r>
            <a:r>
              <a:rPr lang="it-IT" dirty="0" err="1" smtClean="0"/>
              <a:t>substrate</a:t>
            </a:r>
            <a:r>
              <a:rPr lang="it-IT" dirty="0" smtClean="0"/>
              <a:t> (IRS) </a:t>
            </a:r>
            <a:r>
              <a:rPr lang="it-IT" dirty="0" err="1" smtClean="0"/>
              <a:t>isoforms</a:t>
            </a:r>
            <a:r>
              <a:rPr lang="it-IT" dirty="0" smtClean="0"/>
              <a:t> and </a:t>
            </a:r>
            <a:r>
              <a:rPr lang="it-IT" dirty="0" err="1" smtClean="0"/>
              <a:t>subsequent</a:t>
            </a:r>
            <a:r>
              <a:rPr lang="it-IT" dirty="0" smtClean="0"/>
              <a:t> </a:t>
            </a:r>
            <a:r>
              <a:rPr lang="it-IT" dirty="0" err="1" smtClean="0"/>
              <a:t>activation</a:t>
            </a:r>
            <a:r>
              <a:rPr lang="it-IT" dirty="0" smtClean="0"/>
              <a:t> of</a:t>
            </a:r>
          </a:p>
          <a:p>
            <a:r>
              <a:rPr lang="it-IT" dirty="0" smtClean="0"/>
              <a:t>the </a:t>
            </a:r>
            <a:r>
              <a:rPr lang="it-IT" dirty="0" err="1" smtClean="0"/>
              <a:t>phosphatidylinositol</a:t>
            </a:r>
            <a:r>
              <a:rPr lang="it-IT" dirty="0" smtClean="0"/>
              <a:t> 3-kinase (PI3K)–</a:t>
            </a:r>
            <a:r>
              <a:rPr lang="it-IT" dirty="0" err="1" smtClean="0"/>
              <a:t>Akt</a:t>
            </a:r>
            <a:r>
              <a:rPr lang="it-IT" dirty="0" smtClean="0"/>
              <a:t> </a:t>
            </a:r>
            <a:r>
              <a:rPr lang="it-IT" dirty="0" err="1" smtClean="0"/>
              <a:t>pathway</a:t>
            </a:r>
            <a:r>
              <a:rPr lang="it-IT" dirty="0" smtClean="0"/>
              <a:t>, </a:t>
            </a:r>
            <a:r>
              <a:rPr lang="it-IT" dirty="0" err="1" smtClean="0"/>
              <a:t>which</a:t>
            </a:r>
            <a:r>
              <a:rPr lang="it-IT" dirty="0" smtClean="0"/>
              <a:t> </a:t>
            </a:r>
            <a:r>
              <a:rPr lang="it-IT" dirty="0" err="1" smtClean="0"/>
              <a:t>regulates</a:t>
            </a:r>
            <a:r>
              <a:rPr lang="it-IT" dirty="0" smtClean="0"/>
              <a:t> </a:t>
            </a:r>
            <a:r>
              <a:rPr lang="it-IT" dirty="0" err="1" smtClean="0"/>
              <a:t>glucose</a:t>
            </a:r>
            <a:r>
              <a:rPr lang="it-IT" dirty="0" smtClean="0"/>
              <a:t> and </a:t>
            </a:r>
            <a:r>
              <a:rPr lang="it-IT" dirty="0" err="1" smtClean="0"/>
              <a:t>lipid</a:t>
            </a:r>
            <a:r>
              <a:rPr lang="it-IT" dirty="0" smtClean="0"/>
              <a:t> </a:t>
            </a:r>
            <a:r>
              <a:rPr lang="it-IT" dirty="0" err="1" smtClean="0"/>
              <a:t>metabolism</a:t>
            </a:r>
            <a:r>
              <a:rPr lang="it-IT" dirty="0" smtClean="0"/>
              <a:t>, </a:t>
            </a:r>
            <a:r>
              <a:rPr lang="it-IT" dirty="0" err="1" smtClean="0"/>
              <a:t>protein</a:t>
            </a:r>
            <a:r>
              <a:rPr lang="it-IT" dirty="0" smtClean="0"/>
              <a:t> </a:t>
            </a:r>
            <a:r>
              <a:rPr lang="it-IT" dirty="0" err="1" smtClean="0"/>
              <a:t>biosynthesis</a:t>
            </a:r>
            <a:r>
              <a:rPr lang="it-IT" dirty="0" smtClean="0"/>
              <a:t>,</a:t>
            </a:r>
          </a:p>
          <a:p>
            <a:r>
              <a:rPr lang="it-IT" dirty="0" err="1" smtClean="0"/>
              <a:t>cell</a:t>
            </a:r>
            <a:r>
              <a:rPr lang="it-IT" dirty="0" smtClean="0"/>
              <a:t> </a:t>
            </a:r>
            <a:r>
              <a:rPr lang="it-IT" dirty="0" err="1" smtClean="0"/>
              <a:t>survival</a:t>
            </a:r>
            <a:r>
              <a:rPr lang="it-IT" dirty="0" smtClean="0"/>
              <a:t> and </a:t>
            </a:r>
            <a:r>
              <a:rPr lang="it-IT" dirty="0" err="1" smtClean="0"/>
              <a:t>apoptosis</a:t>
            </a:r>
            <a:r>
              <a:rPr lang="it-IT" dirty="0" smtClean="0"/>
              <a:t>. </a:t>
            </a:r>
            <a:r>
              <a:rPr lang="it-IT" dirty="0" err="1" smtClean="0"/>
              <a:t>Insulin-induced</a:t>
            </a:r>
            <a:r>
              <a:rPr lang="it-IT" dirty="0" smtClean="0"/>
              <a:t> </a:t>
            </a:r>
            <a:r>
              <a:rPr lang="it-IT" dirty="0" err="1" smtClean="0"/>
              <a:t>activation</a:t>
            </a:r>
            <a:r>
              <a:rPr lang="it-IT" dirty="0" smtClean="0"/>
              <a:t> of the Ras–</a:t>
            </a:r>
            <a:r>
              <a:rPr lang="it-IT" dirty="0" err="1" smtClean="0"/>
              <a:t>mitogen-activated</a:t>
            </a:r>
            <a:r>
              <a:rPr lang="it-IT" dirty="0" smtClean="0"/>
              <a:t> </a:t>
            </a:r>
            <a:r>
              <a:rPr lang="it-IT" dirty="0" err="1" smtClean="0"/>
              <a:t>protein</a:t>
            </a:r>
            <a:r>
              <a:rPr lang="it-IT" dirty="0" smtClean="0"/>
              <a:t> </a:t>
            </a:r>
            <a:r>
              <a:rPr lang="it-IT" dirty="0" err="1" smtClean="0"/>
              <a:t>kinase</a:t>
            </a:r>
            <a:r>
              <a:rPr lang="it-IT" dirty="0" smtClean="0"/>
              <a:t> (MAPK) </a:t>
            </a:r>
            <a:r>
              <a:rPr lang="it-IT" dirty="0" err="1" smtClean="0"/>
              <a:t>pathway</a:t>
            </a:r>
            <a:endParaRPr lang="it-IT" dirty="0" smtClean="0"/>
          </a:p>
          <a:p>
            <a:r>
              <a:rPr lang="it-IT" dirty="0" err="1" smtClean="0"/>
              <a:t>increases</a:t>
            </a:r>
            <a:r>
              <a:rPr lang="it-IT" dirty="0" smtClean="0"/>
              <a:t> </a:t>
            </a:r>
            <a:r>
              <a:rPr lang="it-IT" dirty="0" err="1" smtClean="0"/>
              <a:t>cell</a:t>
            </a:r>
            <a:r>
              <a:rPr lang="it-IT" dirty="0" smtClean="0"/>
              <a:t> </a:t>
            </a:r>
            <a:r>
              <a:rPr lang="it-IT" dirty="0" err="1" smtClean="0"/>
              <a:t>proliferation</a:t>
            </a:r>
            <a:r>
              <a:rPr lang="it-IT" dirty="0" smtClean="0"/>
              <a:t>. b | Negative </a:t>
            </a:r>
            <a:r>
              <a:rPr lang="it-IT" dirty="0" err="1" smtClean="0"/>
              <a:t>regulation</a:t>
            </a:r>
            <a:r>
              <a:rPr lang="it-IT" dirty="0" smtClean="0"/>
              <a:t> of </a:t>
            </a:r>
            <a:r>
              <a:rPr lang="it-IT" dirty="0" err="1" smtClean="0"/>
              <a:t>insulin</a:t>
            </a:r>
            <a:r>
              <a:rPr lang="it-IT" dirty="0" smtClean="0"/>
              <a:t> </a:t>
            </a:r>
            <a:r>
              <a:rPr lang="it-IT" dirty="0" err="1" smtClean="0"/>
              <a:t>signalling</a:t>
            </a:r>
            <a:r>
              <a:rPr lang="it-IT" dirty="0" smtClean="0"/>
              <a:t> </a:t>
            </a:r>
            <a:r>
              <a:rPr lang="it-IT" dirty="0" err="1" smtClean="0"/>
              <a:t>pathways</a:t>
            </a:r>
            <a:r>
              <a:rPr lang="it-IT" dirty="0" smtClean="0"/>
              <a:t>. </a:t>
            </a:r>
            <a:r>
              <a:rPr lang="it-IT" dirty="0" err="1" smtClean="0"/>
              <a:t>Hyperglycaemia</a:t>
            </a:r>
            <a:r>
              <a:rPr lang="it-IT" dirty="0" smtClean="0"/>
              <a:t>, </a:t>
            </a:r>
            <a:r>
              <a:rPr lang="it-IT" dirty="0" err="1" smtClean="0"/>
              <a:t>hyperinsulinaemia</a:t>
            </a:r>
            <a:r>
              <a:rPr lang="it-IT" dirty="0" smtClean="0"/>
              <a:t>, high</a:t>
            </a:r>
          </a:p>
          <a:p>
            <a:r>
              <a:rPr lang="it-IT" dirty="0" smtClean="0"/>
              <a:t>plasma free </a:t>
            </a:r>
            <a:r>
              <a:rPr lang="it-IT" dirty="0" err="1" smtClean="0"/>
              <a:t>fatty</a:t>
            </a:r>
            <a:r>
              <a:rPr lang="it-IT" dirty="0" smtClean="0"/>
              <a:t> acid (FFA) </a:t>
            </a:r>
            <a:r>
              <a:rPr lang="it-IT" dirty="0" err="1" smtClean="0"/>
              <a:t>levels</a:t>
            </a:r>
            <a:r>
              <a:rPr lang="it-IT" dirty="0" smtClean="0"/>
              <a:t> and </a:t>
            </a:r>
            <a:r>
              <a:rPr lang="it-IT" dirty="0" err="1" smtClean="0"/>
              <a:t>inflammation</a:t>
            </a:r>
            <a:r>
              <a:rPr lang="it-IT" dirty="0" smtClean="0"/>
              <a:t> </a:t>
            </a:r>
            <a:r>
              <a:rPr lang="it-IT" dirty="0" err="1" smtClean="0"/>
              <a:t>activate</a:t>
            </a:r>
            <a:r>
              <a:rPr lang="it-IT" dirty="0" smtClean="0"/>
              <a:t> serine/</a:t>
            </a:r>
            <a:r>
              <a:rPr lang="it-IT" dirty="0" err="1" smtClean="0"/>
              <a:t>threonine</a:t>
            </a:r>
            <a:r>
              <a:rPr lang="it-IT" dirty="0" smtClean="0"/>
              <a:t> </a:t>
            </a:r>
            <a:r>
              <a:rPr lang="it-IT" dirty="0" err="1" smtClean="0"/>
              <a:t>kinases</a:t>
            </a:r>
            <a:r>
              <a:rPr lang="it-IT" dirty="0" smtClean="0"/>
              <a:t>, </a:t>
            </a:r>
            <a:r>
              <a:rPr lang="it-IT" dirty="0" err="1" smtClean="0"/>
              <a:t>adaptor</a:t>
            </a:r>
            <a:r>
              <a:rPr lang="it-IT" dirty="0" smtClean="0"/>
              <a:t> </a:t>
            </a:r>
            <a:r>
              <a:rPr lang="it-IT" dirty="0" err="1" smtClean="0"/>
              <a:t>proteins</a:t>
            </a:r>
            <a:r>
              <a:rPr lang="it-IT" dirty="0" smtClean="0"/>
              <a:t> and </a:t>
            </a:r>
            <a:r>
              <a:rPr lang="it-IT" dirty="0" err="1" smtClean="0"/>
              <a:t>phosphatases</a:t>
            </a:r>
            <a:endParaRPr lang="it-IT" dirty="0" smtClean="0"/>
          </a:p>
          <a:p>
            <a:r>
              <a:rPr lang="it-IT" dirty="0" err="1" smtClean="0"/>
              <a:t>either</a:t>
            </a:r>
            <a:r>
              <a:rPr lang="it-IT" dirty="0" smtClean="0"/>
              <a:t> </a:t>
            </a:r>
            <a:r>
              <a:rPr lang="it-IT" dirty="0" err="1" smtClean="0"/>
              <a:t>directly</a:t>
            </a:r>
            <a:r>
              <a:rPr lang="it-IT" dirty="0" smtClean="0"/>
              <a:t> or via </a:t>
            </a:r>
            <a:r>
              <a:rPr lang="it-IT" dirty="0" err="1" smtClean="0"/>
              <a:t>lipid</a:t>
            </a:r>
            <a:r>
              <a:rPr lang="it-IT" dirty="0" smtClean="0"/>
              <a:t> </a:t>
            </a:r>
            <a:r>
              <a:rPr lang="it-IT" dirty="0" err="1" smtClean="0"/>
              <a:t>intermediates</a:t>
            </a:r>
            <a:r>
              <a:rPr lang="it-IT" dirty="0" smtClean="0"/>
              <a:t>, </a:t>
            </a:r>
            <a:r>
              <a:rPr lang="it-IT" dirty="0" err="1" smtClean="0"/>
              <a:t>mitochondrial</a:t>
            </a:r>
            <a:r>
              <a:rPr lang="it-IT" dirty="0" smtClean="0"/>
              <a:t> </a:t>
            </a:r>
            <a:r>
              <a:rPr lang="it-IT" dirty="0" err="1" smtClean="0"/>
              <a:t>dysfunction</a:t>
            </a:r>
            <a:r>
              <a:rPr lang="it-IT" dirty="0" smtClean="0"/>
              <a:t> or the </a:t>
            </a:r>
            <a:r>
              <a:rPr lang="it-IT" dirty="0" err="1" smtClean="0"/>
              <a:t>induction</a:t>
            </a:r>
            <a:r>
              <a:rPr lang="it-IT" dirty="0" smtClean="0"/>
              <a:t> of </a:t>
            </a:r>
            <a:r>
              <a:rPr lang="it-IT" dirty="0" err="1" smtClean="0"/>
              <a:t>endoplasmic</a:t>
            </a:r>
            <a:r>
              <a:rPr lang="it-IT" dirty="0" smtClean="0"/>
              <a:t> </a:t>
            </a:r>
            <a:r>
              <a:rPr lang="it-IT" dirty="0" err="1" smtClean="0"/>
              <a:t>reticulum</a:t>
            </a:r>
            <a:r>
              <a:rPr lang="it-IT" dirty="0" smtClean="0"/>
              <a:t> (ER) stress.</a:t>
            </a:r>
          </a:p>
          <a:p>
            <a:r>
              <a:rPr lang="it-IT" dirty="0" err="1" smtClean="0"/>
              <a:t>Activation</a:t>
            </a:r>
            <a:r>
              <a:rPr lang="it-IT" dirty="0" smtClean="0"/>
              <a:t> of </a:t>
            </a:r>
            <a:r>
              <a:rPr lang="it-IT" dirty="0" err="1" smtClean="0"/>
              <a:t>these</a:t>
            </a:r>
            <a:r>
              <a:rPr lang="it-IT" dirty="0" smtClean="0"/>
              <a:t> negative </a:t>
            </a:r>
            <a:r>
              <a:rPr lang="it-IT" dirty="0" err="1" smtClean="0"/>
              <a:t>regulators</a:t>
            </a:r>
            <a:r>
              <a:rPr lang="it-IT" dirty="0" smtClean="0"/>
              <a:t> </a:t>
            </a:r>
            <a:r>
              <a:rPr lang="it-IT" dirty="0" err="1" smtClean="0"/>
              <a:t>results</a:t>
            </a:r>
            <a:r>
              <a:rPr lang="it-IT" dirty="0" smtClean="0"/>
              <a:t> in a </a:t>
            </a:r>
            <a:r>
              <a:rPr lang="it-IT" dirty="0" err="1" smtClean="0"/>
              <a:t>chronically</a:t>
            </a:r>
            <a:r>
              <a:rPr lang="it-IT" dirty="0" smtClean="0"/>
              <a:t> </a:t>
            </a:r>
            <a:r>
              <a:rPr lang="it-IT" dirty="0" err="1" smtClean="0"/>
              <a:t>reduced</a:t>
            </a:r>
            <a:r>
              <a:rPr lang="it-IT" dirty="0" smtClean="0"/>
              <a:t> </a:t>
            </a:r>
            <a:r>
              <a:rPr lang="it-IT" dirty="0" err="1" smtClean="0"/>
              <a:t>cellular</a:t>
            </a:r>
            <a:r>
              <a:rPr lang="it-IT" dirty="0" smtClean="0"/>
              <a:t> </a:t>
            </a:r>
            <a:r>
              <a:rPr lang="it-IT" dirty="0" err="1" smtClean="0"/>
              <a:t>response</a:t>
            </a:r>
            <a:r>
              <a:rPr lang="it-IT" dirty="0" smtClean="0"/>
              <a:t> to </a:t>
            </a:r>
            <a:r>
              <a:rPr lang="it-IT" dirty="0" err="1" smtClean="0"/>
              <a:t>insulin</a:t>
            </a:r>
            <a:r>
              <a:rPr lang="it-IT" dirty="0" smtClean="0"/>
              <a:t>. </a:t>
            </a:r>
            <a:r>
              <a:rPr lang="it-IT" dirty="0" err="1" smtClean="0"/>
              <a:t>aPKC</a:t>
            </a:r>
            <a:r>
              <a:rPr lang="it-IT" dirty="0" smtClean="0"/>
              <a:t>, </a:t>
            </a:r>
            <a:r>
              <a:rPr lang="it-IT" dirty="0" err="1" smtClean="0"/>
              <a:t>atypical</a:t>
            </a:r>
            <a:r>
              <a:rPr lang="it-IT" dirty="0" smtClean="0"/>
              <a:t> </a:t>
            </a:r>
            <a:r>
              <a:rPr lang="it-IT" dirty="0" err="1" smtClean="0"/>
              <a:t>protein</a:t>
            </a:r>
            <a:endParaRPr lang="it-IT" dirty="0" smtClean="0"/>
          </a:p>
          <a:p>
            <a:r>
              <a:rPr lang="it-IT" dirty="0" err="1" smtClean="0"/>
              <a:t>kinase</a:t>
            </a:r>
            <a:r>
              <a:rPr lang="it-IT" dirty="0" smtClean="0"/>
              <a:t> C; AS160, </a:t>
            </a:r>
            <a:r>
              <a:rPr lang="it-IT" dirty="0" err="1" smtClean="0"/>
              <a:t>Akt</a:t>
            </a:r>
            <a:r>
              <a:rPr lang="it-IT" dirty="0" smtClean="0"/>
              <a:t> </a:t>
            </a:r>
            <a:r>
              <a:rPr lang="it-IT" dirty="0" err="1" smtClean="0"/>
              <a:t>substrate</a:t>
            </a:r>
            <a:r>
              <a:rPr lang="it-IT" dirty="0" smtClean="0"/>
              <a:t> 160kDa; </a:t>
            </a:r>
            <a:r>
              <a:rPr lang="it-IT" dirty="0" err="1" smtClean="0"/>
              <a:t>FoxO</a:t>
            </a:r>
            <a:r>
              <a:rPr lang="it-IT" dirty="0" smtClean="0"/>
              <a:t>, </a:t>
            </a:r>
            <a:r>
              <a:rPr lang="it-IT" dirty="0" err="1" smtClean="0"/>
              <a:t>forkhead</a:t>
            </a:r>
            <a:r>
              <a:rPr lang="it-IT" dirty="0" smtClean="0"/>
              <a:t> box O; </a:t>
            </a:r>
            <a:r>
              <a:rPr lang="it-IT" dirty="0" err="1" smtClean="0"/>
              <a:t>Grb</a:t>
            </a:r>
            <a:r>
              <a:rPr lang="it-IT" dirty="0" smtClean="0"/>
              <a:t>, </a:t>
            </a:r>
            <a:r>
              <a:rPr lang="it-IT" dirty="0" err="1" smtClean="0"/>
              <a:t>growth</a:t>
            </a:r>
            <a:r>
              <a:rPr lang="it-IT" dirty="0" smtClean="0"/>
              <a:t> </a:t>
            </a:r>
            <a:r>
              <a:rPr lang="it-IT" dirty="0" err="1" smtClean="0"/>
              <a:t>factor</a:t>
            </a:r>
            <a:r>
              <a:rPr lang="it-IT" dirty="0" smtClean="0"/>
              <a:t> </a:t>
            </a:r>
            <a:r>
              <a:rPr lang="it-IT" dirty="0" err="1" smtClean="0"/>
              <a:t>receptor-bound</a:t>
            </a:r>
            <a:r>
              <a:rPr lang="it-IT" dirty="0" smtClean="0"/>
              <a:t> </a:t>
            </a:r>
            <a:r>
              <a:rPr lang="it-IT" dirty="0" err="1" smtClean="0"/>
              <a:t>protein</a:t>
            </a:r>
            <a:r>
              <a:rPr lang="it-IT" dirty="0" smtClean="0"/>
              <a:t>; GSK3, </a:t>
            </a:r>
            <a:r>
              <a:rPr lang="it-IT" dirty="0" err="1" smtClean="0"/>
              <a:t>glycogen</a:t>
            </a:r>
            <a:endParaRPr lang="it-IT" dirty="0" smtClean="0"/>
          </a:p>
          <a:p>
            <a:r>
              <a:rPr lang="it-IT" dirty="0" err="1" smtClean="0"/>
              <a:t>synthase</a:t>
            </a:r>
            <a:r>
              <a:rPr lang="it-IT" dirty="0" smtClean="0"/>
              <a:t> </a:t>
            </a:r>
            <a:r>
              <a:rPr lang="it-IT" dirty="0" err="1" smtClean="0"/>
              <a:t>kinase</a:t>
            </a:r>
            <a:r>
              <a:rPr lang="it-IT" dirty="0" smtClean="0"/>
              <a:t> 3; IKK, </a:t>
            </a:r>
            <a:r>
              <a:rPr lang="it-IT" dirty="0" err="1" smtClean="0"/>
              <a:t>IκB</a:t>
            </a:r>
            <a:r>
              <a:rPr lang="it-IT" dirty="0" smtClean="0"/>
              <a:t> </a:t>
            </a:r>
            <a:r>
              <a:rPr lang="it-IT" dirty="0" err="1" smtClean="0"/>
              <a:t>kinase</a:t>
            </a:r>
            <a:r>
              <a:rPr lang="it-IT" dirty="0" smtClean="0"/>
              <a:t>; JNK, c‑</a:t>
            </a:r>
            <a:r>
              <a:rPr lang="it-IT" dirty="0" err="1" smtClean="0"/>
              <a:t>Jun</a:t>
            </a:r>
            <a:r>
              <a:rPr lang="it-IT" dirty="0" smtClean="0"/>
              <a:t> </a:t>
            </a:r>
            <a:r>
              <a:rPr lang="it-IT" dirty="0" err="1" smtClean="0"/>
              <a:t>N</a:t>
            </a:r>
            <a:r>
              <a:rPr lang="it-IT" dirty="0" smtClean="0"/>
              <a:t>‑terminal </a:t>
            </a:r>
            <a:r>
              <a:rPr lang="it-IT" dirty="0" err="1" smtClean="0"/>
              <a:t>kinase</a:t>
            </a:r>
            <a:r>
              <a:rPr lang="it-IT" dirty="0" smtClean="0"/>
              <a:t>; </a:t>
            </a:r>
            <a:r>
              <a:rPr lang="it-IT" dirty="0" err="1" smtClean="0"/>
              <a:t>mTORC</a:t>
            </a:r>
            <a:r>
              <a:rPr lang="it-IT" dirty="0" smtClean="0"/>
              <a:t>, </a:t>
            </a:r>
            <a:r>
              <a:rPr lang="it-IT" dirty="0" err="1" smtClean="0"/>
              <a:t>mTOR</a:t>
            </a:r>
            <a:r>
              <a:rPr lang="it-IT" dirty="0" smtClean="0"/>
              <a:t> </a:t>
            </a:r>
            <a:r>
              <a:rPr lang="it-IT" dirty="0" err="1" smtClean="0"/>
              <a:t>complex</a:t>
            </a:r>
            <a:r>
              <a:rPr lang="it-IT" dirty="0" smtClean="0"/>
              <a:t>; PDK1, </a:t>
            </a:r>
            <a:r>
              <a:rPr lang="it-IT" dirty="0" err="1" smtClean="0"/>
              <a:t>phosphatidylinositidedependent</a:t>
            </a:r>
            <a:r>
              <a:rPr lang="it-IT" dirty="0" smtClean="0"/>
              <a:t> </a:t>
            </a:r>
            <a:r>
              <a:rPr lang="it-IT" dirty="0" err="1" smtClean="0"/>
              <a:t>protein</a:t>
            </a:r>
            <a:r>
              <a:rPr lang="it-IT" dirty="0" smtClean="0"/>
              <a:t> </a:t>
            </a:r>
            <a:r>
              <a:rPr lang="it-IT" dirty="0" err="1" smtClean="0"/>
              <a:t>kinase</a:t>
            </a:r>
            <a:r>
              <a:rPr lang="it-IT" dirty="0" smtClean="0"/>
              <a:t> 1; PIP2, </a:t>
            </a:r>
            <a:r>
              <a:rPr lang="it-IT" dirty="0" err="1" smtClean="0"/>
              <a:t>phosphatidylinositol</a:t>
            </a:r>
            <a:r>
              <a:rPr lang="it-IT" dirty="0" smtClean="0"/>
              <a:t> 4,5‑bisphosphate; PIP3, </a:t>
            </a:r>
            <a:r>
              <a:rPr lang="it-IT" dirty="0" err="1" smtClean="0"/>
              <a:t>phosphatidylinositol</a:t>
            </a:r>
            <a:r>
              <a:rPr lang="it-IT" dirty="0" smtClean="0"/>
              <a:t> 3,4,5‑trisphosphate;</a:t>
            </a:r>
          </a:p>
          <a:p>
            <a:r>
              <a:rPr lang="it-IT" dirty="0" smtClean="0"/>
              <a:t>PKC, </a:t>
            </a:r>
            <a:r>
              <a:rPr lang="it-IT" dirty="0" err="1" smtClean="0"/>
              <a:t>protein</a:t>
            </a:r>
            <a:r>
              <a:rPr lang="it-IT" dirty="0" smtClean="0"/>
              <a:t> </a:t>
            </a:r>
            <a:r>
              <a:rPr lang="it-IT" dirty="0" err="1" smtClean="0"/>
              <a:t>kinase</a:t>
            </a:r>
            <a:r>
              <a:rPr lang="it-IT" dirty="0" smtClean="0"/>
              <a:t> C; PPA, </a:t>
            </a:r>
            <a:r>
              <a:rPr lang="it-IT" dirty="0" err="1" smtClean="0"/>
              <a:t>protein</a:t>
            </a:r>
            <a:r>
              <a:rPr lang="it-IT" dirty="0" smtClean="0"/>
              <a:t> </a:t>
            </a:r>
            <a:r>
              <a:rPr lang="it-IT" dirty="0" err="1" smtClean="0"/>
              <a:t>phosphatase</a:t>
            </a:r>
            <a:r>
              <a:rPr lang="it-IT" dirty="0" smtClean="0"/>
              <a:t> A; PTEN, </a:t>
            </a:r>
            <a:r>
              <a:rPr lang="it-IT" dirty="0" err="1" smtClean="0"/>
              <a:t>phosphatase</a:t>
            </a:r>
            <a:r>
              <a:rPr lang="it-IT" dirty="0" smtClean="0"/>
              <a:t> and </a:t>
            </a:r>
            <a:r>
              <a:rPr lang="it-IT" dirty="0" err="1" smtClean="0"/>
              <a:t>tensin</a:t>
            </a:r>
            <a:r>
              <a:rPr lang="it-IT" dirty="0" smtClean="0"/>
              <a:t> </a:t>
            </a:r>
            <a:r>
              <a:rPr lang="it-IT" dirty="0" err="1" smtClean="0"/>
              <a:t>homologue</a:t>
            </a:r>
            <a:r>
              <a:rPr lang="it-IT" dirty="0" smtClean="0"/>
              <a:t>; PTP1B, </a:t>
            </a:r>
            <a:r>
              <a:rPr lang="it-IT" dirty="0" err="1" smtClean="0"/>
              <a:t>protein-tyrosine</a:t>
            </a:r>
            <a:endParaRPr lang="it-IT" dirty="0" smtClean="0"/>
          </a:p>
          <a:p>
            <a:r>
              <a:rPr lang="it-IT" dirty="0" err="1" smtClean="0"/>
              <a:t>phosphatase</a:t>
            </a:r>
            <a:r>
              <a:rPr lang="it-IT" dirty="0" smtClean="0"/>
              <a:t> 1B; p85, PI3K 85kDa </a:t>
            </a:r>
            <a:r>
              <a:rPr lang="it-IT" dirty="0" err="1" smtClean="0"/>
              <a:t>regulatory</a:t>
            </a:r>
            <a:r>
              <a:rPr lang="it-IT" dirty="0" smtClean="0"/>
              <a:t> </a:t>
            </a:r>
            <a:r>
              <a:rPr lang="it-IT" dirty="0" err="1" smtClean="0"/>
              <a:t>subunit</a:t>
            </a:r>
            <a:r>
              <a:rPr lang="it-IT" dirty="0" smtClean="0"/>
              <a:t> α; p110, PI3K 110kDa </a:t>
            </a:r>
            <a:r>
              <a:rPr lang="it-IT" dirty="0" err="1" smtClean="0"/>
              <a:t>catalytic</a:t>
            </a:r>
            <a:r>
              <a:rPr lang="it-IT" dirty="0" smtClean="0"/>
              <a:t> </a:t>
            </a:r>
            <a:r>
              <a:rPr lang="it-IT" dirty="0" err="1" smtClean="0"/>
              <a:t>subunit</a:t>
            </a:r>
            <a:r>
              <a:rPr lang="it-IT" dirty="0" smtClean="0"/>
              <a:t> α; Raf‑1, RAF proto-oncogene</a:t>
            </a:r>
          </a:p>
          <a:p>
            <a:r>
              <a:rPr lang="it-IT" dirty="0" smtClean="0"/>
              <a:t>serine/</a:t>
            </a:r>
            <a:r>
              <a:rPr lang="it-IT" dirty="0" err="1" smtClean="0"/>
              <a:t>threonine-protein</a:t>
            </a:r>
            <a:r>
              <a:rPr lang="it-IT" dirty="0" smtClean="0"/>
              <a:t> </a:t>
            </a:r>
            <a:r>
              <a:rPr lang="it-IT" dirty="0" err="1" smtClean="0"/>
              <a:t>kinase</a:t>
            </a:r>
            <a:r>
              <a:rPr lang="it-IT" dirty="0" smtClean="0"/>
              <a:t>; SHIP, SH2 domain-</a:t>
            </a:r>
            <a:r>
              <a:rPr lang="it-IT" dirty="0" err="1" smtClean="0"/>
              <a:t>containing</a:t>
            </a:r>
            <a:r>
              <a:rPr lang="it-IT" dirty="0" smtClean="0"/>
              <a:t> </a:t>
            </a:r>
            <a:r>
              <a:rPr lang="it-IT" dirty="0" err="1" smtClean="0"/>
              <a:t>inositol</a:t>
            </a:r>
            <a:r>
              <a:rPr lang="it-IT" dirty="0" smtClean="0"/>
              <a:t> </a:t>
            </a:r>
            <a:r>
              <a:rPr lang="it-IT" dirty="0" err="1" smtClean="0"/>
              <a:t>phosphatase</a:t>
            </a:r>
            <a:r>
              <a:rPr lang="it-IT" dirty="0" smtClean="0"/>
              <a:t>; SOCS, </a:t>
            </a:r>
            <a:r>
              <a:rPr lang="it-IT" dirty="0" err="1" smtClean="0"/>
              <a:t>suppressor</a:t>
            </a:r>
            <a:r>
              <a:rPr lang="it-IT" dirty="0" smtClean="0"/>
              <a:t> of </a:t>
            </a:r>
            <a:r>
              <a:rPr lang="it-IT" dirty="0" err="1" smtClean="0"/>
              <a:t>cytokine</a:t>
            </a:r>
            <a:endParaRPr lang="it-IT" dirty="0" smtClean="0"/>
          </a:p>
          <a:p>
            <a:r>
              <a:rPr lang="it-IT" dirty="0" err="1" smtClean="0"/>
              <a:t>signalling</a:t>
            </a:r>
            <a:r>
              <a:rPr lang="it-IT" dirty="0" smtClean="0"/>
              <a:t>; SOS, son of </a:t>
            </a:r>
            <a:r>
              <a:rPr lang="it-IT" dirty="0" err="1" smtClean="0"/>
              <a:t>sevenless</a:t>
            </a:r>
            <a:r>
              <a:rPr lang="it-IT" dirty="0" smtClean="0"/>
              <a:t> </a:t>
            </a:r>
            <a:r>
              <a:rPr lang="it-IT" dirty="0" err="1" smtClean="0"/>
              <a:t>homologue</a:t>
            </a:r>
            <a:r>
              <a:rPr lang="it-IT" dirty="0" smtClean="0"/>
              <a:t> 1; S6K1, </a:t>
            </a:r>
            <a:r>
              <a:rPr lang="it-IT" dirty="0" err="1" smtClean="0"/>
              <a:t>ribosomal</a:t>
            </a:r>
            <a:r>
              <a:rPr lang="it-IT" dirty="0" smtClean="0"/>
              <a:t> </a:t>
            </a:r>
            <a:r>
              <a:rPr lang="it-IT" dirty="0" err="1" smtClean="0"/>
              <a:t>protein</a:t>
            </a:r>
            <a:r>
              <a:rPr lang="it-IT" dirty="0" smtClean="0"/>
              <a:t> S6 </a:t>
            </a:r>
            <a:r>
              <a:rPr lang="it-IT" dirty="0" err="1" smtClean="0"/>
              <a:t>kinase</a:t>
            </a:r>
            <a:r>
              <a:rPr lang="it-IT" dirty="0" smtClean="0"/>
              <a:t> β1.</a:t>
            </a:r>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15</a:t>
            </a:fld>
            <a:endParaRPr lang="it-IT"/>
          </a:p>
        </p:txBody>
      </p:sp>
    </p:spTree>
    <p:extLst>
      <p:ext uri="{BB962C8B-B14F-4D97-AF65-F5344CB8AC3E}">
        <p14:creationId xmlns:p14="http://schemas.microsoft.com/office/powerpoint/2010/main" val="3009146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90114" name="Segnaposto note 2"/>
          <p:cNvSpPr>
            <a:spLocks noGrp="1"/>
          </p:cNvSpPr>
          <p:nvPr>
            <p:ph type="body" idx="1"/>
          </p:nvPr>
        </p:nvSpPr>
        <p:spPr>
          <a:noFill/>
        </p:spPr>
        <p:txBody>
          <a:bodyPr/>
          <a:lstStyle/>
          <a:p>
            <a:r>
              <a:rPr lang="it-IT"/>
              <a:t>source</a:t>
            </a:r>
          </a:p>
          <a:p>
            <a:r>
              <a:rPr lang="it-IT"/>
              <a:t>https://www.researchgate.net/publication/318084821_Investigating_the_role_of_Class_Ia_phosphoinositide-3_kinase_isoforms_in_Mantle_Cell_Lymphoma/figures?lo=1</a:t>
            </a:r>
          </a:p>
        </p:txBody>
      </p:sp>
      <p:sp>
        <p:nvSpPr>
          <p:cNvPr id="90115"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72174A-F075-924D-A66F-350EB8D6E6D0}" type="slidenum">
              <a:rPr lang="it-IT" sz="1200"/>
              <a:pPr/>
              <a:t>20</a:t>
            </a:fld>
            <a:endParaRPr lang="it-IT"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r>
              <a:rPr lang="it-IT" dirty="0" smtClean="0"/>
              <a:t>source</a:t>
            </a:r>
          </a:p>
          <a:p>
            <a:endParaRPr lang="it-IT" dirty="0" smtClean="0"/>
          </a:p>
          <a:p>
            <a:r>
              <a:rPr lang="it-IT" dirty="0" err="1" smtClean="0"/>
              <a:t>Review</a:t>
            </a:r>
            <a:r>
              <a:rPr lang="it-IT" dirty="0" smtClean="0"/>
              <a:t> </a:t>
            </a:r>
            <a:r>
              <a:rPr lang="it-IT" dirty="0" err="1" smtClean="0"/>
              <a:t>Article</a:t>
            </a:r>
            <a:r>
              <a:rPr lang="it-IT" dirty="0" smtClean="0"/>
              <a:t> | </a:t>
            </a:r>
            <a:r>
              <a:rPr lang="it-IT" dirty="0" err="1" smtClean="0"/>
              <a:t>Published</a:t>
            </a:r>
            <a:r>
              <a:rPr lang="it-IT" dirty="0" smtClean="0"/>
              <a:t>: 04 </a:t>
            </a:r>
            <a:r>
              <a:rPr lang="it-IT" dirty="0" err="1" smtClean="0"/>
              <a:t>October</a:t>
            </a:r>
            <a:r>
              <a:rPr lang="it-IT" dirty="0" smtClean="0"/>
              <a:t> 2017</a:t>
            </a:r>
          </a:p>
          <a:p>
            <a:endParaRPr lang="it-IT" dirty="0" smtClean="0"/>
          </a:p>
          <a:p>
            <a:r>
              <a:rPr lang="it-IT" dirty="0" err="1" smtClean="0"/>
              <a:t>Biochemical</a:t>
            </a:r>
            <a:r>
              <a:rPr lang="it-IT" dirty="0" smtClean="0"/>
              <a:t> and </a:t>
            </a:r>
            <a:r>
              <a:rPr lang="it-IT" dirty="0" err="1" smtClean="0"/>
              <a:t>cellular</a:t>
            </a:r>
            <a:r>
              <a:rPr lang="it-IT" dirty="0" smtClean="0"/>
              <a:t> </a:t>
            </a:r>
            <a:r>
              <a:rPr lang="it-IT" dirty="0" err="1" smtClean="0"/>
              <a:t>properties</a:t>
            </a:r>
            <a:r>
              <a:rPr lang="it-IT" dirty="0" smtClean="0"/>
              <a:t> of </a:t>
            </a:r>
            <a:r>
              <a:rPr lang="it-IT" dirty="0" err="1" smtClean="0"/>
              <a:t>insulin</a:t>
            </a:r>
            <a:r>
              <a:rPr lang="it-IT" dirty="0" smtClean="0"/>
              <a:t> </a:t>
            </a:r>
            <a:r>
              <a:rPr lang="it-IT" dirty="0" err="1" smtClean="0"/>
              <a:t>receptor</a:t>
            </a:r>
            <a:r>
              <a:rPr lang="it-IT" dirty="0" smtClean="0"/>
              <a:t> </a:t>
            </a:r>
            <a:r>
              <a:rPr lang="it-IT" dirty="0" err="1" smtClean="0"/>
              <a:t>signalling</a:t>
            </a:r>
            <a:endParaRPr lang="it-IT" dirty="0" smtClean="0"/>
          </a:p>
          <a:p>
            <a:r>
              <a:rPr lang="it-IT" dirty="0" smtClean="0"/>
              <a:t>Rebecca A. </a:t>
            </a:r>
            <a:r>
              <a:rPr lang="it-IT" dirty="0" err="1" smtClean="0"/>
              <a:t>Haeusler</a:t>
            </a:r>
            <a:r>
              <a:rPr lang="it-IT" dirty="0" smtClean="0"/>
              <a:t>, Timothy E. </a:t>
            </a:r>
            <a:r>
              <a:rPr lang="it-IT" dirty="0" err="1" smtClean="0"/>
              <a:t>McGraw</a:t>
            </a:r>
            <a:r>
              <a:rPr lang="it-IT" dirty="0" smtClean="0"/>
              <a:t> &amp; Domenico Accili</a:t>
            </a:r>
          </a:p>
          <a:p>
            <a:r>
              <a:rPr lang="it-IT" dirty="0" smtClean="0"/>
              <a:t>Nature </a:t>
            </a:r>
            <a:r>
              <a:rPr lang="it-IT" dirty="0" err="1" smtClean="0"/>
              <a:t>Reviews</a:t>
            </a:r>
            <a:r>
              <a:rPr lang="it-IT" dirty="0" smtClean="0"/>
              <a:t> </a:t>
            </a:r>
            <a:r>
              <a:rPr lang="it-IT" dirty="0" err="1" smtClean="0"/>
              <a:t>Molecular</a:t>
            </a:r>
            <a:r>
              <a:rPr lang="it-IT" dirty="0" smtClean="0"/>
              <a:t> Cell </a:t>
            </a:r>
            <a:r>
              <a:rPr lang="it-IT" dirty="0" err="1" smtClean="0"/>
              <a:t>Biology</a:t>
            </a:r>
            <a:r>
              <a:rPr lang="it-IT" dirty="0" smtClean="0"/>
              <a:t> volume19, pages31–44 (2018)</a:t>
            </a:r>
          </a:p>
          <a:p>
            <a:r>
              <a:rPr lang="it-IT" dirty="0" smtClean="0"/>
              <a:t>Figure 2 | </a:t>
            </a:r>
            <a:r>
              <a:rPr lang="it-IT" dirty="0" err="1" smtClean="0"/>
              <a:t>Activation</a:t>
            </a:r>
            <a:r>
              <a:rPr lang="it-IT" dirty="0" smtClean="0"/>
              <a:t> of </a:t>
            </a:r>
            <a:r>
              <a:rPr lang="it-IT" dirty="0" err="1" smtClean="0"/>
              <a:t>insulin</a:t>
            </a:r>
            <a:r>
              <a:rPr lang="it-IT" dirty="0" smtClean="0"/>
              <a:t> </a:t>
            </a:r>
            <a:r>
              <a:rPr lang="it-IT" dirty="0" err="1" smtClean="0"/>
              <a:t>signalling</a:t>
            </a:r>
            <a:r>
              <a:rPr lang="it-IT" dirty="0" smtClean="0"/>
              <a:t>. a | </a:t>
            </a:r>
            <a:r>
              <a:rPr lang="it-IT" dirty="0" err="1" smtClean="0"/>
              <a:t>Following</a:t>
            </a:r>
            <a:r>
              <a:rPr lang="it-IT" dirty="0" smtClean="0"/>
              <a:t> </a:t>
            </a:r>
            <a:r>
              <a:rPr lang="it-IT" dirty="0" err="1" smtClean="0"/>
              <a:t>insulin</a:t>
            </a:r>
            <a:r>
              <a:rPr lang="it-IT" dirty="0" smtClean="0"/>
              <a:t> </a:t>
            </a:r>
            <a:r>
              <a:rPr lang="it-IT" dirty="0" err="1" smtClean="0"/>
              <a:t>binding</a:t>
            </a:r>
            <a:r>
              <a:rPr lang="it-IT" dirty="0" smtClean="0"/>
              <a:t>, the </a:t>
            </a:r>
            <a:r>
              <a:rPr lang="it-IT" dirty="0" err="1" smtClean="0"/>
              <a:t>insulin</a:t>
            </a:r>
            <a:r>
              <a:rPr lang="it-IT" dirty="0" smtClean="0"/>
              <a:t> </a:t>
            </a:r>
            <a:r>
              <a:rPr lang="it-IT" dirty="0" err="1" smtClean="0"/>
              <a:t>receptor</a:t>
            </a:r>
            <a:r>
              <a:rPr lang="it-IT" dirty="0" smtClean="0"/>
              <a:t> (IR) </a:t>
            </a:r>
            <a:r>
              <a:rPr lang="it-IT" dirty="0" err="1" smtClean="0"/>
              <a:t>tyrosine</a:t>
            </a:r>
            <a:r>
              <a:rPr lang="it-IT" dirty="0" smtClean="0"/>
              <a:t> </a:t>
            </a:r>
            <a:r>
              <a:rPr lang="it-IT" dirty="0" err="1" smtClean="0"/>
              <a:t>kinase</a:t>
            </a:r>
            <a:r>
              <a:rPr lang="it-IT" dirty="0" smtClean="0"/>
              <a:t> </a:t>
            </a:r>
            <a:r>
              <a:rPr lang="it-IT" dirty="0" err="1" smtClean="0"/>
              <a:t>is</a:t>
            </a:r>
            <a:endParaRPr lang="it-IT" dirty="0" smtClean="0"/>
          </a:p>
          <a:p>
            <a:r>
              <a:rPr lang="it-IT" dirty="0" err="1" smtClean="0"/>
              <a:t>activated</a:t>
            </a:r>
            <a:r>
              <a:rPr lang="it-IT" dirty="0" smtClean="0"/>
              <a:t>, </a:t>
            </a:r>
            <a:r>
              <a:rPr lang="it-IT" dirty="0" err="1" smtClean="0"/>
              <a:t>causing</a:t>
            </a:r>
            <a:r>
              <a:rPr lang="it-IT" dirty="0" smtClean="0"/>
              <a:t> </a:t>
            </a:r>
            <a:r>
              <a:rPr lang="it-IT" dirty="0" err="1" smtClean="0"/>
              <a:t>tyrosine</a:t>
            </a:r>
            <a:r>
              <a:rPr lang="it-IT" dirty="0" smtClean="0"/>
              <a:t> </a:t>
            </a:r>
            <a:r>
              <a:rPr lang="it-IT" dirty="0" err="1" smtClean="0"/>
              <a:t>phosphorylation</a:t>
            </a:r>
            <a:r>
              <a:rPr lang="it-IT" dirty="0" smtClean="0"/>
              <a:t> of IR and of the IR </a:t>
            </a:r>
            <a:r>
              <a:rPr lang="it-IT" dirty="0" err="1" smtClean="0"/>
              <a:t>substrate</a:t>
            </a:r>
            <a:r>
              <a:rPr lang="it-IT" dirty="0" smtClean="0"/>
              <a:t> (IRS) </a:t>
            </a:r>
            <a:r>
              <a:rPr lang="it-IT" dirty="0" err="1" smtClean="0"/>
              <a:t>proteins</a:t>
            </a:r>
            <a:r>
              <a:rPr lang="it-IT" dirty="0" smtClean="0"/>
              <a:t>. </a:t>
            </a:r>
            <a:r>
              <a:rPr lang="it-IT" dirty="0" err="1" smtClean="0"/>
              <a:t>Phosphotyrosine</a:t>
            </a:r>
            <a:r>
              <a:rPr lang="it-IT" dirty="0" smtClean="0"/>
              <a:t> </a:t>
            </a:r>
            <a:r>
              <a:rPr lang="it-IT" dirty="0" err="1" smtClean="0"/>
              <a:t>sites</a:t>
            </a:r>
            <a:r>
              <a:rPr lang="it-IT" dirty="0" smtClean="0"/>
              <a:t> on IRS </a:t>
            </a:r>
            <a:r>
              <a:rPr lang="it-IT" dirty="0" err="1" smtClean="0"/>
              <a:t>allow</a:t>
            </a:r>
            <a:endParaRPr lang="it-IT" dirty="0" smtClean="0"/>
          </a:p>
          <a:p>
            <a:r>
              <a:rPr lang="it-IT" dirty="0" err="1" smtClean="0"/>
              <a:t>binding</a:t>
            </a:r>
            <a:r>
              <a:rPr lang="it-IT" dirty="0" smtClean="0"/>
              <a:t> of the </a:t>
            </a:r>
            <a:r>
              <a:rPr lang="it-IT" dirty="0" err="1" smtClean="0"/>
              <a:t>lipid</a:t>
            </a:r>
            <a:r>
              <a:rPr lang="it-IT" dirty="0" smtClean="0"/>
              <a:t> </a:t>
            </a:r>
            <a:r>
              <a:rPr lang="it-IT" dirty="0" err="1" smtClean="0"/>
              <a:t>kinase</a:t>
            </a:r>
            <a:r>
              <a:rPr lang="it-IT" dirty="0" smtClean="0"/>
              <a:t> PI3K, </a:t>
            </a:r>
            <a:r>
              <a:rPr lang="it-IT" dirty="0" err="1" smtClean="0"/>
              <a:t>which</a:t>
            </a:r>
            <a:r>
              <a:rPr lang="it-IT" dirty="0" smtClean="0"/>
              <a:t> </a:t>
            </a:r>
            <a:r>
              <a:rPr lang="it-IT" dirty="0" err="1" smtClean="0"/>
              <a:t>synthesizes</a:t>
            </a:r>
            <a:r>
              <a:rPr lang="it-IT" dirty="0" smtClean="0"/>
              <a:t> </a:t>
            </a:r>
            <a:r>
              <a:rPr lang="it-IT" dirty="0" err="1" smtClean="0"/>
              <a:t>PtdIns</a:t>
            </a:r>
            <a:r>
              <a:rPr lang="it-IT" dirty="0" smtClean="0"/>
              <a:t>(3,4,5)P3 (PIP3) </a:t>
            </a:r>
            <a:r>
              <a:rPr lang="it-IT" dirty="0" err="1" smtClean="0"/>
              <a:t>at</a:t>
            </a:r>
            <a:r>
              <a:rPr lang="it-IT" dirty="0" smtClean="0"/>
              <a:t> the plasma membrane. </a:t>
            </a:r>
            <a:r>
              <a:rPr lang="it-IT" dirty="0" err="1" smtClean="0"/>
              <a:t>This</a:t>
            </a:r>
            <a:r>
              <a:rPr lang="it-IT" dirty="0" smtClean="0"/>
              <a:t> </a:t>
            </a:r>
            <a:r>
              <a:rPr lang="it-IT" dirty="0" err="1" smtClean="0"/>
              <a:t>recruits</a:t>
            </a:r>
            <a:r>
              <a:rPr lang="it-IT" dirty="0" smtClean="0"/>
              <a:t> the</a:t>
            </a:r>
          </a:p>
          <a:p>
            <a:r>
              <a:rPr lang="it-IT" dirty="0" err="1" smtClean="0"/>
              <a:t>phosphoinositide-dependent</a:t>
            </a:r>
            <a:r>
              <a:rPr lang="it-IT" dirty="0" smtClean="0"/>
              <a:t> </a:t>
            </a:r>
            <a:r>
              <a:rPr lang="it-IT" dirty="0" err="1" smtClean="0"/>
              <a:t>kinase</a:t>
            </a:r>
            <a:r>
              <a:rPr lang="it-IT" dirty="0" smtClean="0"/>
              <a:t> (PDK), </a:t>
            </a:r>
            <a:r>
              <a:rPr lang="it-IT" dirty="0" err="1" smtClean="0"/>
              <a:t>which</a:t>
            </a:r>
            <a:r>
              <a:rPr lang="it-IT" dirty="0" smtClean="0"/>
              <a:t> </a:t>
            </a:r>
            <a:r>
              <a:rPr lang="it-IT" dirty="0" err="1" smtClean="0"/>
              <a:t>directly</a:t>
            </a:r>
            <a:r>
              <a:rPr lang="it-IT" dirty="0" smtClean="0"/>
              <a:t> </a:t>
            </a:r>
            <a:r>
              <a:rPr lang="it-IT" dirty="0" err="1" smtClean="0"/>
              <a:t>phosphorylates</a:t>
            </a:r>
            <a:r>
              <a:rPr lang="it-IT" dirty="0" smtClean="0"/>
              <a:t> the Thr308 residue of AKT. A </a:t>
            </a:r>
            <a:r>
              <a:rPr lang="it-IT" dirty="0" err="1" smtClean="0"/>
              <a:t>second</a:t>
            </a:r>
            <a:endParaRPr lang="it-IT" dirty="0" smtClean="0"/>
          </a:p>
          <a:p>
            <a:r>
              <a:rPr lang="it-IT" dirty="0" err="1" smtClean="0"/>
              <a:t>phosphorylation</a:t>
            </a:r>
            <a:r>
              <a:rPr lang="it-IT" dirty="0" smtClean="0"/>
              <a:t> of AKT, </a:t>
            </a:r>
            <a:r>
              <a:rPr lang="it-IT" dirty="0" err="1" smtClean="0"/>
              <a:t>at</a:t>
            </a:r>
            <a:r>
              <a:rPr lang="it-IT" dirty="0" smtClean="0"/>
              <a:t> the Ser473 residue, </a:t>
            </a:r>
            <a:r>
              <a:rPr lang="it-IT" dirty="0" err="1" smtClean="0"/>
              <a:t>is</a:t>
            </a:r>
            <a:r>
              <a:rPr lang="it-IT" dirty="0" smtClean="0"/>
              <a:t> </a:t>
            </a:r>
            <a:r>
              <a:rPr lang="it-IT" dirty="0" err="1" smtClean="0"/>
              <a:t>carried</a:t>
            </a:r>
            <a:r>
              <a:rPr lang="it-IT" dirty="0" smtClean="0"/>
              <a:t> out by </a:t>
            </a:r>
            <a:r>
              <a:rPr lang="it-IT" dirty="0" err="1" smtClean="0"/>
              <a:t>mTOR</a:t>
            </a:r>
            <a:r>
              <a:rPr lang="it-IT" dirty="0" smtClean="0"/>
              <a:t> </a:t>
            </a:r>
            <a:r>
              <a:rPr lang="it-IT" dirty="0" err="1" smtClean="0"/>
              <a:t>complex</a:t>
            </a:r>
            <a:r>
              <a:rPr lang="it-IT" dirty="0" smtClean="0"/>
              <a:t> 2 (mTORC2) (</a:t>
            </a:r>
            <a:r>
              <a:rPr lang="it-IT" dirty="0" err="1" smtClean="0"/>
              <a:t>not</a:t>
            </a:r>
            <a:r>
              <a:rPr lang="it-IT" dirty="0" smtClean="0"/>
              <a:t> </a:t>
            </a:r>
            <a:r>
              <a:rPr lang="it-IT" dirty="0" err="1" smtClean="0"/>
              <a:t>shown</a:t>
            </a:r>
            <a:r>
              <a:rPr lang="it-IT" dirty="0" smtClean="0"/>
              <a:t>). </a:t>
            </a:r>
            <a:r>
              <a:rPr lang="it-IT" dirty="0" err="1" smtClean="0"/>
              <a:t>Activated</a:t>
            </a:r>
            <a:r>
              <a:rPr lang="it-IT" dirty="0" smtClean="0"/>
              <a:t> AKT</a:t>
            </a:r>
          </a:p>
          <a:p>
            <a:r>
              <a:rPr lang="it-IT" dirty="0" err="1" smtClean="0"/>
              <a:t>goes</a:t>
            </a:r>
            <a:r>
              <a:rPr lang="it-IT" dirty="0" smtClean="0"/>
              <a:t> on to </a:t>
            </a:r>
            <a:r>
              <a:rPr lang="it-IT" dirty="0" err="1" smtClean="0"/>
              <a:t>phosphorylate</a:t>
            </a:r>
            <a:r>
              <a:rPr lang="it-IT" dirty="0" smtClean="0"/>
              <a:t> a </a:t>
            </a:r>
            <a:r>
              <a:rPr lang="it-IT" dirty="0" err="1" smtClean="0"/>
              <a:t>number</a:t>
            </a:r>
            <a:r>
              <a:rPr lang="it-IT" dirty="0" smtClean="0"/>
              <a:t> of </a:t>
            </a:r>
            <a:r>
              <a:rPr lang="it-IT" dirty="0" err="1" smtClean="0"/>
              <a:t>substrates</a:t>
            </a:r>
            <a:r>
              <a:rPr lang="it-IT" dirty="0" smtClean="0"/>
              <a:t> </a:t>
            </a:r>
            <a:r>
              <a:rPr lang="it-IT" dirty="0" err="1" smtClean="0"/>
              <a:t>at</a:t>
            </a:r>
            <a:r>
              <a:rPr lang="it-IT" dirty="0" smtClean="0"/>
              <a:t> Ser/</a:t>
            </a:r>
            <a:r>
              <a:rPr lang="it-IT" dirty="0" err="1" smtClean="0"/>
              <a:t>Thr</a:t>
            </a:r>
            <a:r>
              <a:rPr lang="it-IT" dirty="0" smtClean="0"/>
              <a:t> </a:t>
            </a:r>
            <a:r>
              <a:rPr lang="it-IT" dirty="0" err="1" smtClean="0"/>
              <a:t>residues</a:t>
            </a:r>
            <a:r>
              <a:rPr lang="it-IT" dirty="0" smtClean="0"/>
              <a:t>. </a:t>
            </a:r>
            <a:r>
              <a:rPr lang="it-IT" dirty="0" err="1" smtClean="0"/>
              <a:t>These</a:t>
            </a:r>
            <a:r>
              <a:rPr lang="it-IT" dirty="0" smtClean="0"/>
              <a:t> include: the </a:t>
            </a:r>
            <a:r>
              <a:rPr lang="it-IT" dirty="0" err="1" smtClean="0"/>
              <a:t>forkhead</a:t>
            </a:r>
            <a:r>
              <a:rPr lang="it-IT" dirty="0" smtClean="0"/>
              <a:t> family box O (FOXO)</a:t>
            </a:r>
          </a:p>
          <a:p>
            <a:r>
              <a:rPr lang="it-IT" dirty="0" err="1" smtClean="0"/>
              <a:t>transcription</a:t>
            </a:r>
            <a:r>
              <a:rPr lang="it-IT" dirty="0" smtClean="0"/>
              <a:t> </a:t>
            </a:r>
            <a:r>
              <a:rPr lang="it-IT" dirty="0" err="1" smtClean="0"/>
              <a:t>factors</a:t>
            </a:r>
            <a:r>
              <a:rPr lang="it-IT" dirty="0" smtClean="0"/>
              <a:t>; the </a:t>
            </a:r>
            <a:r>
              <a:rPr lang="it-IT" dirty="0" err="1" smtClean="0"/>
              <a:t>protein</a:t>
            </a:r>
            <a:r>
              <a:rPr lang="it-IT" dirty="0" smtClean="0"/>
              <a:t> </a:t>
            </a:r>
            <a:r>
              <a:rPr lang="it-IT" dirty="0" err="1" smtClean="0"/>
              <a:t>tuberous</a:t>
            </a:r>
            <a:r>
              <a:rPr lang="it-IT" dirty="0" smtClean="0"/>
              <a:t> </a:t>
            </a:r>
            <a:r>
              <a:rPr lang="it-IT" dirty="0" err="1" smtClean="0"/>
              <a:t>sclerosis</a:t>
            </a:r>
            <a:r>
              <a:rPr lang="it-IT" dirty="0" smtClean="0"/>
              <a:t> 2 (TSC2), </a:t>
            </a:r>
            <a:r>
              <a:rPr lang="it-IT" dirty="0" err="1" smtClean="0"/>
              <a:t>which</a:t>
            </a:r>
            <a:r>
              <a:rPr lang="it-IT" dirty="0" smtClean="0"/>
              <a:t> </a:t>
            </a:r>
            <a:r>
              <a:rPr lang="it-IT" dirty="0" err="1" smtClean="0"/>
              <a:t>permits</a:t>
            </a:r>
            <a:r>
              <a:rPr lang="it-IT" dirty="0" smtClean="0"/>
              <a:t> </a:t>
            </a:r>
            <a:r>
              <a:rPr lang="it-IT" dirty="0" err="1" smtClean="0"/>
              <a:t>activation</a:t>
            </a:r>
            <a:r>
              <a:rPr lang="it-IT" dirty="0" smtClean="0"/>
              <a:t> of mTORC1 and </a:t>
            </a:r>
            <a:r>
              <a:rPr lang="it-IT" dirty="0" err="1" smtClean="0"/>
              <a:t>its</a:t>
            </a:r>
            <a:r>
              <a:rPr lang="it-IT" dirty="0" smtClean="0"/>
              <a:t> downstream</a:t>
            </a:r>
          </a:p>
          <a:p>
            <a:r>
              <a:rPr lang="it-IT" dirty="0" smtClean="0"/>
              <a:t>targets </a:t>
            </a:r>
            <a:r>
              <a:rPr lang="it-IT" dirty="0" err="1" smtClean="0"/>
              <a:t>ribosomal</a:t>
            </a:r>
            <a:r>
              <a:rPr lang="it-IT" dirty="0" smtClean="0"/>
              <a:t> </a:t>
            </a:r>
            <a:r>
              <a:rPr lang="it-IT" dirty="0" err="1" smtClean="0"/>
              <a:t>protein</a:t>
            </a:r>
            <a:r>
              <a:rPr lang="it-IT" dirty="0" smtClean="0"/>
              <a:t> S6 </a:t>
            </a:r>
            <a:r>
              <a:rPr lang="it-IT" dirty="0" err="1" smtClean="0"/>
              <a:t>kinase</a:t>
            </a:r>
            <a:r>
              <a:rPr lang="it-IT" dirty="0" smtClean="0"/>
              <a:t> (S6K) and </a:t>
            </a:r>
            <a:r>
              <a:rPr lang="it-IT" dirty="0" err="1" smtClean="0"/>
              <a:t>sterol</a:t>
            </a:r>
            <a:r>
              <a:rPr lang="it-IT" dirty="0" smtClean="0"/>
              <a:t> </a:t>
            </a:r>
            <a:r>
              <a:rPr lang="it-IT" dirty="0" err="1" smtClean="0"/>
              <a:t>regulatory</a:t>
            </a:r>
            <a:r>
              <a:rPr lang="it-IT" dirty="0" smtClean="0"/>
              <a:t> </a:t>
            </a:r>
            <a:r>
              <a:rPr lang="it-IT" dirty="0" err="1" smtClean="0"/>
              <a:t>element</a:t>
            </a:r>
            <a:r>
              <a:rPr lang="it-IT" dirty="0" smtClean="0"/>
              <a:t> </a:t>
            </a:r>
            <a:r>
              <a:rPr lang="it-IT" dirty="0" err="1" smtClean="0"/>
              <a:t>binding</a:t>
            </a:r>
            <a:r>
              <a:rPr lang="it-IT" dirty="0" smtClean="0"/>
              <a:t> </a:t>
            </a:r>
            <a:r>
              <a:rPr lang="it-IT" dirty="0" err="1" smtClean="0"/>
              <a:t>protein</a:t>
            </a:r>
            <a:r>
              <a:rPr lang="it-IT" dirty="0" smtClean="0"/>
              <a:t> 1c (SREBP1c); </a:t>
            </a:r>
            <a:r>
              <a:rPr lang="it-IT" dirty="0" err="1" smtClean="0"/>
              <a:t>glycogen</a:t>
            </a:r>
            <a:r>
              <a:rPr lang="it-IT" dirty="0" smtClean="0"/>
              <a:t> </a:t>
            </a:r>
            <a:r>
              <a:rPr lang="it-IT" dirty="0" err="1" smtClean="0"/>
              <a:t>synthase</a:t>
            </a:r>
            <a:endParaRPr lang="it-IT" dirty="0" smtClean="0"/>
          </a:p>
          <a:p>
            <a:r>
              <a:rPr lang="it-IT" dirty="0" err="1" smtClean="0"/>
              <a:t>kinase</a:t>
            </a:r>
            <a:r>
              <a:rPr lang="it-IT" dirty="0" smtClean="0"/>
              <a:t> 3β (GSK3β) and the </a:t>
            </a:r>
            <a:r>
              <a:rPr lang="it-IT" dirty="0" err="1" smtClean="0"/>
              <a:t>RabGAP</a:t>
            </a:r>
            <a:r>
              <a:rPr lang="it-IT" dirty="0" smtClean="0"/>
              <a:t> TBC1 domain family </a:t>
            </a:r>
            <a:r>
              <a:rPr lang="it-IT" dirty="0" err="1" smtClean="0"/>
              <a:t>member</a:t>
            </a:r>
            <a:r>
              <a:rPr lang="it-IT" dirty="0" smtClean="0"/>
              <a:t> 4 (TBC1D4). </a:t>
            </a:r>
            <a:r>
              <a:rPr lang="it-IT" dirty="0" err="1" smtClean="0"/>
              <a:t>These</a:t>
            </a:r>
            <a:r>
              <a:rPr lang="it-IT" dirty="0" smtClean="0"/>
              <a:t> </a:t>
            </a:r>
            <a:r>
              <a:rPr lang="it-IT" dirty="0" err="1" smtClean="0"/>
              <a:t>effector</a:t>
            </a:r>
            <a:r>
              <a:rPr lang="it-IT" dirty="0" smtClean="0"/>
              <a:t> </a:t>
            </a:r>
            <a:r>
              <a:rPr lang="it-IT" dirty="0" err="1" smtClean="0"/>
              <a:t>proteins</a:t>
            </a:r>
            <a:r>
              <a:rPr lang="it-IT" dirty="0" smtClean="0"/>
              <a:t> mediate the </a:t>
            </a:r>
            <a:r>
              <a:rPr lang="it-IT" dirty="0" err="1" smtClean="0"/>
              <a:t>effects</a:t>
            </a:r>
            <a:endParaRPr lang="it-IT" dirty="0" smtClean="0"/>
          </a:p>
          <a:p>
            <a:r>
              <a:rPr lang="it-IT" dirty="0" smtClean="0"/>
              <a:t>of </a:t>
            </a:r>
            <a:r>
              <a:rPr lang="it-IT" dirty="0" err="1" smtClean="0"/>
              <a:t>insulin</a:t>
            </a:r>
            <a:r>
              <a:rPr lang="it-IT" dirty="0" smtClean="0"/>
              <a:t> on </a:t>
            </a:r>
            <a:r>
              <a:rPr lang="it-IT" dirty="0" err="1" smtClean="0"/>
              <a:t>glucose</a:t>
            </a:r>
            <a:r>
              <a:rPr lang="it-IT" dirty="0" smtClean="0"/>
              <a:t> production, </a:t>
            </a:r>
            <a:r>
              <a:rPr lang="it-IT" dirty="0" err="1" smtClean="0"/>
              <a:t>utilization</a:t>
            </a:r>
            <a:r>
              <a:rPr lang="it-IT" dirty="0" smtClean="0"/>
              <a:t> and </a:t>
            </a:r>
            <a:r>
              <a:rPr lang="it-IT" dirty="0" err="1" smtClean="0"/>
              <a:t>uptake</a:t>
            </a:r>
            <a:r>
              <a:rPr lang="it-IT" dirty="0" smtClean="0"/>
              <a:t>, </a:t>
            </a:r>
            <a:r>
              <a:rPr lang="it-IT" dirty="0" err="1" smtClean="0"/>
              <a:t>as</a:t>
            </a:r>
            <a:r>
              <a:rPr lang="it-IT" dirty="0" smtClean="0"/>
              <a:t> </a:t>
            </a:r>
            <a:r>
              <a:rPr lang="it-IT" dirty="0" err="1" smtClean="0"/>
              <a:t>well</a:t>
            </a:r>
            <a:r>
              <a:rPr lang="it-IT" dirty="0" smtClean="0"/>
              <a:t> </a:t>
            </a:r>
            <a:r>
              <a:rPr lang="it-IT" dirty="0" err="1" smtClean="0"/>
              <a:t>as</a:t>
            </a:r>
            <a:r>
              <a:rPr lang="it-IT" dirty="0" smtClean="0"/>
              <a:t> the </a:t>
            </a:r>
            <a:r>
              <a:rPr lang="it-IT" dirty="0" err="1" smtClean="0"/>
              <a:t>synthesis</a:t>
            </a:r>
            <a:r>
              <a:rPr lang="it-IT" dirty="0" smtClean="0"/>
              <a:t> of </a:t>
            </a:r>
            <a:r>
              <a:rPr lang="it-IT" dirty="0" err="1" smtClean="0"/>
              <a:t>glycogen</a:t>
            </a:r>
            <a:r>
              <a:rPr lang="it-IT" dirty="0" smtClean="0"/>
              <a:t>, </a:t>
            </a:r>
            <a:r>
              <a:rPr lang="it-IT" dirty="0" err="1" smtClean="0"/>
              <a:t>protein</a:t>
            </a:r>
            <a:r>
              <a:rPr lang="it-IT" dirty="0" smtClean="0"/>
              <a:t> and </a:t>
            </a:r>
            <a:r>
              <a:rPr lang="it-IT" dirty="0" err="1" smtClean="0"/>
              <a:t>lipid</a:t>
            </a:r>
            <a:r>
              <a:rPr lang="it-IT" dirty="0" smtClean="0"/>
              <a:t>. b | </a:t>
            </a:r>
            <a:r>
              <a:rPr lang="it-IT" dirty="0" err="1" smtClean="0"/>
              <a:t>Effects</a:t>
            </a:r>
            <a:r>
              <a:rPr lang="it-IT" dirty="0" smtClean="0"/>
              <a:t> of</a:t>
            </a:r>
          </a:p>
          <a:p>
            <a:r>
              <a:rPr lang="it-IT" dirty="0" err="1" smtClean="0"/>
              <a:t>insulin</a:t>
            </a:r>
            <a:r>
              <a:rPr lang="it-IT" dirty="0" smtClean="0"/>
              <a:t> </a:t>
            </a:r>
            <a:r>
              <a:rPr lang="it-IT" dirty="0" err="1" smtClean="0"/>
              <a:t>signalling</a:t>
            </a:r>
            <a:r>
              <a:rPr lang="it-IT" dirty="0" smtClean="0"/>
              <a:t> in </a:t>
            </a:r>
            <a:r>
              <a:rPr lang="it-IT" dirty="0" err="1" smtClean="0"/>
              <a:t>various</a:t>
            </a:r>
            <a:r>
              <a:rPr lang="it-IT" dirty="0" smtClean="0"/>
              <a:t> </a:t>
            </a:r>
            <a:r>
              <a:rPr lang="it-IT" dirty="0" err="1" smtClean="0"/>
              <a:t>tissues</a:t>
            </a:r>
            <a:r>
              <a:rPr lang="it-IT" dirty="0" smtClean="0"/>
              <a:t> and </a:t>
            </a:r>
            <a:r>
              <a:rPr lang="it-IT" dirty="0" err="1" smtClean="0"/>
              <a:t>cell</a:t>
            </a:r>
            <a:r>
              <a:rPr lang="it-IT" dirty="0" smtClean="0"/>
              <a:t> </a:t>
            </a:r>
            <a:r>
              <a:rPr lang="it-IT" dirty="0" err="1" smtClean="0"/>
              <a:t>types</a:t>
            </a:r>
            <a:r>
              <a:rPr lang="it-IT" dirty="0" smtClean="0"/>
              <a:t>. ER, </a:t>
            </a:r>
            <a:r>
              <a:rPr lang="it-IT" dirty="0" err="1" smtClean="0"/>
              <a:t>endoplasmic</a:t>
            </a:r>
            <a:r>
              <a:rPr lang="it-IT" dirty="0" smtClean="0"/>
              <a:t> </a:t>
            </a:r>
            <a:r>
              <a:rPr lang="it-IT" dirty="0" err="1" smtClean="0"/>
              <a:t>reticulum</a:t>
            </a:r>
            <a:r>
              <a:rPr lang="it-IT" dirty="0" smtClean="0"/>
              <a:t>; NO, </a:t>
            </a:r>
            <a:r>
              <a:rPr lang="it-IT" dirty="0" err="1" smtClean="0"/>
              <a:t>nitric</a:t>
            </a:r>
            <a:r>
              <a:rPr lang="it-IT" dirty="0" smtClean="0"/>
              <a:t> </a:t>
            </a:r>
            <a:r>
              <a:rPr lang="it-IT" dirty="0" err="1" smtClean="0"/>
              <a:t>oxide</a:t>
            </a:r>
            <a:r>
              <a:rPr lang="it-IT" dirty="0" smtClean="0"/>
              <a:t>; TG, </a:t>
            </a:r>
            <a:r>
              <a:rPr lang="it-IT" dirty="0" err="1" smtClean="0"/>
              <a:t>triglyceride</a:t>
            </a:r>
            <a:r>
              <a:rPr lang="it-IT" dirty="0" smtClean="0"/>
              <a:t>.</a:t>
            </a:r>
            <a:endParaRPr lang="it-IT" dirty="0"/>
          </a:p>
        </p:txBody>
      </p:sp>
      <p:sp>
        <p:nvSpPr>
          <p:cNvPr id="4" name="Segnaposto numero diapositiva 3"/>
          <p:cNvSpPr>
            <a:spLocks noGrp="1"/>
          </p:cNvSpPr>
          <p:nvPr>
            <p:ph type="sldNum" sz="quarter" idx="10"/>
          </p:nvPr>
        </p:nvSpPr>
        <p:spPr/>
        <p:txBody>
          <a:bodyPr/>
          <a:lstStyle/>
          <a:p>
            <a:fld id="{4AD87769-4E44-0C49-99DF-37C45E701549}" type="slidenum">
              <a:rPr lang="it-IT" smtClean="0"/>
              <a:t>24</a:t>
            </a:fld>
            <a:endParaRPr lang="it-IT"/>
          </a:p>
        </p:txBody>
      </p:sp>
    </p:spTree>
    <p:extLst>
      <p:ext uri="{BB962C8B-B14F-4D97-AF65-F5344CB8AC3E}">
        <p14:creationId xmlns:p14="http://schemas.microsoft.com/office/powerpoint/2010/main" val="1055251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6172F4BA-6BB0-4343-93BF-AAACAE8348C5}" type="slidenum">
              <a:rPr lang="it-IT" smtClean="0"/>
              <a:t>‹n.›</a:t>
            </a:fld>
            <a:endParaRPr lang="it-IT"/>
          </a:p>
        </p:txBody>
      </p:sp>
    </p:spTree>
    <p:extLst>
      <p:ext uri="{BB962C8B-B14F-4D97-AF65-F5344CB8AC3E}">
        <p14:creationId xmlns:p14="http://schemas.microsoft.com/office/powerpoint/2010/main" val="1167592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6172F4BA-6BB0-4343-93BF-AAACAE8348C5}" type="slidenum">
              <a:rPr lang="it-IT" smtClean="0"/>
              <a:t>‹n.›</a:t>
            </a:fld>
            <a:endParaRPr lang="it-IT"/>
          </a:p>
        </p:txBody>
      </p:sp>
    </p:spTree>
    <p:extLst>
      <p:ext uri="{BB962C8B-B14F-4D97-AF65-F5344CB8AC3E}">
        <p14:creationId xmlns:p14="http://schemas.microsoft.com/office/powerpoint/2010/main" val="3342279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6172F4BA-6BB0-4343-93BF-AAACAE8348C5}" type="slidenum">
              <a:rPr lang="it-IT" smtClean="0"/>
              <a:t>‹n.›</a:t>
            </a:fld>
            <a:endParaRPr lang="it-IT"/>
          </a:p>
        </p:txBody>
      </p:sp>
    </p:spTree>
    <p:extLst>
      <p:ext uri="{BB962C8B-B14F-4D97-AF65-F5344CB8AC3E}">
        <p14:creationId xmlns:p14="http://schemas.microsoft.com/office/powerpoint/2010/main" val="1398001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1" y="6623052"/>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p:cNvSpPr>
            <a:spLocks noGrp="1" noChangeArrowheads="1"/>
          </p:cNvSpPr>
          <p:nvPr userDrawn="1"/>
        </p:nvSpPr>
        <p:spPr bwMode="auto">
          <a:xfrm>
            <a:off x="4589464"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pPr algn="ctr"/>
            <a:fld id="{C8B28890-0515-B34C-B8C3-D8D7EE176786}" type="slidenum">
              <a:rPr lang="it-IT" sz="800">
                <a:solidFill>
                  <a:srgbClr val="000000"/>
                </a:solidFill>
              </a:rPr>
              <a:pPr algn="ctr"/>
              <a:t>‹n.›</a:t>
            </a:fld>
            <a:endParaRPr lang="it-IT" sz="1400">
              <a:solidFill>
                <a:srgbClr val="000000"/>
              </a:solidFill>
            </a:endParaRPr>
          </a:p>
        </p:txBody>
      </p:sp>
    </p:spTree>
    <p:extLst>
      <p:ext uri="{BB962C8B-B14F-4D97-AF65-F5344CB8AC3E}">
        <p14:creationId xmlns:p14="http://schemas.microsoft.com/office/powerpoint/2010/main" val="2225214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hapter_titl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686050"/>
            <a:ext cx="6858000" cy="824230"/>
          </a:xfrm>
        </p:spPr>
        <p:txBody>
          <a:bodyPr anchor="b"/>
          <a:lstStyle>
            <a:lvl1pPr algn="ctr">
              <a:defRPr sz="4800">
                <a:latin typeface="+mj-lt"/>
              </a:defRPr>
            </a:lvl1pPr>
          </a:lstStyle>
          <a:p>
            <a:r>
              <a:rPr lang="en-US"/>
              <a:t>Click to edit Master title style</a:t>
            </a:r>
            <a:endParaRPr lang="en-CA"/>
          </a:p>
        </p:txBody>
      </p:sp>
    </p:spTree>
    <p:extLst>
      <p:ext uri="{BB962C8B-B14F-4D97-AF65-F5344CB8AC3E}">
        <p14:creationId xmlns:p14="http://schemas.microsoft.com/office/powerpoint/2010/main" val="998656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hasCustomPrompt="1"/>
          </p:nvPr>
        </p:nvSpPr>
        <p:spPr/>
        <p:txBody>
          <a:bodyPr/>
          <a:lstStyle>
            <a:lvl1pPr eaLnBrk="1" fontAlgn="auto" latinLnBrk="0" hangingPunct="1">
              <a:defRPr/>
            </a:lvl1pPr>
            <a:lvl2pPr marL="720090" indent="-467995" eaLnBrk="1" fontAlgn="auto" latinLnBrk="0" hangingPunct="1">
              <a:buClrTx/>
              <a:buFont typeface="+mj-lt"/>
              <a:buAutoNum type="arabicPeriod"/>
              <a:defRPr/>
            </a:lvl2pPr>
            <a:lvl3pPr marL="720090" indent="-431800" eaLnBrk="1" fontAlgn="auto" latinLnBrk="0" hangingPunct="1">
              <a:buClrTx/>
              <a:buFont typeface="Arial" charset="0"/>
              <a:buChar char="•"/>
              <a:defRPr/>
            </a:lvl3pPr>
            <a:lvl4pPr marL="1296035" indent="-467995" eaLnBrk="1" fontAlgn="auto" latinLnBrk="0" hangingPunct="1">
              <a:spcBef>
                <a:spcPts val="500"/>
              </a:spcBef>
              <a:buClrTx/>
              <a:buFont typeface="+mj-lt"/>
              <a:buAutoNum type="alphaLcParenR"/>
              <a:defRPr/>
            </a:lvl4pPr>
            <a:lvl5pPr marL="1296035" indent="-431800" eaLnBrk="1" fontAlgn="auto" latinLnBrk="0" hangingPunct="1">
              <a:spcBef>
                <a:spcPts val="500"/>
              </a:spcBef>
              <a:buClrTx/>
              <a:buFont typeface="Arial" charset="0"/>
              <a:buChar char="◦"/>
              <a:defRPr/>
            </a:lvl5pPr>
          </a:lstStyle>
          <a:p>
            <a:pPr lvl="0"/>
            <a:r>
              <a:rPr lang="en-US"/>
              <a:t>Level 0 is a plain paragraph, without formatting</a:t>
            </a:r>
          </a:p>
          <a:p>
            <a:pPr lvl="1"/>
            <a:r>
              <a:rPr lang="en-US"/>
              <a:t>Level 1 is an outer numbered item </a:t>
            </a:r>
          </a:p>
          <a:p>
            <a:pPr lvl="2"/>
            <a:r>
              <a:rPr lang="en-US"/>
              <a:t>Level 2 is an outer bulleted item</a:t>
            </a:r>
          </a:p>
          <a:p>
            <a:pPr lvl="3"/>
            <a:r>
              <a:rPr lang="en-US"/>
              <a:t>Level 3 is an inner numbered item </a:t>
            </a:r>
          </a:p>
          <a:p>
            <a:pPr lvl="4"/>
            <a:r>
              <a:rPr lang="en-US"/>
              <a:t>Level 4 is an inner bulleted item</a:t>
            </a:r>
            <a:endParaRPr lang="en-CA"/>
          </a:p>
        </p:txBody>
      </p:sp>
    </p:spTree>
    <p:extLst>
      <p:ext uri="{BB962C8B-B14F-4D97-AF65-F5344CB8AC3E}">
        <p14:creationId xmlns:p14="http://schemas.microsoft.com/office/powerpoint/2010/main" val="1983206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hasCustomPrompt="1"/>
          </p:nvPr>
        </p:nvSpPr>
        <p:spPr>
          <a:xfrm>
            <a:off x="1212056" y="1243965"/>
            <a:ext cx="6448425" cy="4932680"/>
          </a:xfrm>
        </p:spPr>
        <p:txBody>
          <a:bodyPr/>
          <a:lstStyle>
            <a:lvl1pPr eaLnBrk="1" fontAlgn="auto" latinLnBrk="0" hangingPunct="1">
              <a:spcBef>
                <a:spcPts val="0"/>
              </a:spcBef>
              <a:spcAft>
                <a:spcPts val="1200"/>
              </a:spcAft>
              <a:defRPr sz="2400" u="none" strike="noStrike" kern="1200" cap="none" spc="0" normalizeH="0">
                <a:solidFill>
                  <a:schemeClr val="tx1"/>
                </a:solidFill>
                <a:uFillTx/>
                <a:latin typeface="Calibri" charset="0"/>
              </a:defRPr>
            </a:lvl1pPr>
            <a:lvl2pPr marL="539750" indent="0" eaLnBrk="1" fontAlgn="auto" latinLnBrk="0" hangingPunct="1">
              <a:spcBef>
                <a:spcPts val="600"/>
              </a:spcBef>
              <a:spcAft>
                <a:spcPts val="600"/>
              </a:spcAft>
              <a:buNone/>
              <a:defRPr sz="2400" i="0" u="none" strike="noStrike" kern="1200" cap="none" spc="0" normalizeH="0">
                <a:solidFill>
                  <a:schemeClr val="tx1"/>
                </a:solidFill>
                <a:uFillTx/>
                <a:latin typeface="Constantia" charset="0"/>
              </a:defRPr>
            </a:lvl2pPr>
            <a:lvl3pPr marL="1080135" indent="0" algn="r" eaLnBrk="1" fontAlgn="auto" latinLnBrk="0" hangingPunct="1">
              <a:spcBef>
                <a:spcPts val="600"/>
              </a:spcBef>
              <a:spcAft>
                <a:spcPts val="600"/>
              </a:spcAft>
              <a:buNone/>
              <a:defRPr sz="2000" i="1" u="none" strike="noStrike" kern="1200" cap="none" spc="0" normalizeH="0">
                <a:solidFill>
                  <a:schemeClr val="tx1"/>
                </a:solidFill>
                <a:uFillTx/>
                <a:latin typeface="Constantia" charset="0"/>
              </a:defRPr>
            </a:lvl3pPr>
            <a:lvl4pPr marL="539750" indent="-431800" algn="l" eaLnBrk="1" fontAlgn="auto" latinLnBrk="0" hangingPunct="1">
              <a:spcBef>
                <a:spcPts val="600"/>
              </a:spcBef>
              <a:spcAft>
                <a:spcPts val="600"/>
              </a:spcAft>
              <a:buClrTx/>
              <a:buFont typeface="+mj-lt"/>
              <a:buAutoNum type="arabicPeriod"/>
              <a:defRPr u="none" strike="noStrike" kern="1200" cap="none" spc="0" normalizeH="0">
                <a:solidFill>
                  <a:schemeClr val="tx1"/>
                </a:solidFill>
                <a:uFillTx/>
                <a:latin typeface="+mn-lt"/>
              </a:defRPr>
            </a:lvl4pPr>
            <a:lvl5pPr marL="565150" indent="-457200" eaLnBrk="1" fontAlgn="auto" latinLnBrk="0" hangingPunct="1">
              <a:spcBef>
                <a:spcPts val="500"/>
              </a:spcBef>
              <a:buClrTx/>
              <a:buFont typeface="Arial" charset="0"/>
              <a:buChar char="•"/>
              <a:defRPr/>
            </a:lvl5pPr>
          </a:lstStyle>
          <a:p>
            <a:pPr lvl="0"/>
            <a:r>
              <a:rPr lang="en-US"/>
              <a:t>A lead-in paragraph at level zero. It may or may not be used. I am too lazy to make it stick out on the right hand side. </a:t>
            </a:r>
          </a:p>
          <a:p>
            <a:pPr lvl="1"/>
            <a:r>
              <a:rPr lang="en-US"/>
              <a:t>Level 1 should contain the body of the quote. Donec eu libero sit amet quam egestas semper. Aenean ultricies mi vitae est. Mauris placerat eleifend leo.</a:t>
            </a:r>
          </a:p>
          <a:p>
            <a:pPr lvl="2"/>
            <a:r>
              <a:rPr lang="en-US"/>
              <a:t>An attribution in smaller type at level 2. And we make sure it is offset both horizontally and vertically.   </a:t>
            </a:r>
          </a:p>
          <a:p>
            <a:pPr lvl="3"/>
            <a:r>
              <a:rPr lang="en-US"/>
              <a:t>Level 3 becomes a numbered item, so that we can provide for at least one list level together with quoting</a:t>
            </a:r>
          </a:p>
          <a:p>
            <a:pPr lvl="4"/>
            <a:r>
              <a:rPr lang="en-US"/>
              <a:t>Level 4 becomes a bulleted item. That should just about cover it.  </a:t>
            </a:r>
            <a:endParaRPr lang="en-CA"/>
          </a:p>
        </p:txBody>
      </p:sp>
    </p:spTree>
    <p:extLst>
      <p:ext uri="{BB962C8B-B14F-4D97-AF65-F5344CB8AC3E}">
        <p14:creationId xmlns:p14="http://schemas.microsoft.com/office/powerpoint/2010/main" val="1975977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_full_width">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Title spans full width of slide</a:t>
            </a:r>
            <a:endParaRPr lang="en-CA"/>
          </a:p>
        </p:txBody>
      </p:sp>
    </p:spTree>
    <p:extLst>
      <p:ext uri="{BB962C8B-B14F-4D97-AF65-F5344CB8AC3E}">
        <p14:creationId xmlns:p14="http://schemas.microsoft.com/office/powerpoint/2010/main" val="359450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_6_inch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0034" y="361953"/>
            <a:ext cx="3861000" cy="6069965"/>
          </a:xfrm>
        </p:spPr>
        <p:txBody>
          <a:bodyPr lIns="0" tIns="0" rIns="0" bIns="0" anchor="t" anchorCtr="0"/>
          <a:lstStyle/>
          <a:p>
            <a:r>
              <a:rPr lang="en-US"/>
              <a:t>Title 6 inches wide</a:t>
            </a:r>
            <a:endParaRPr lang="en-CA"/>
          </a:p>
        </p:txBody>
      </p:sp>
    </p:spTree>
    <p:extLst>
      <p:ext uri="{BB962C8B-B14F-4D97-AF65-F5344CB8AC3E}">
        <p14:creationId xmlns:p14="http://schemas.microsoft.com/office/powerpoint/2010/main" val="515035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_5_inch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0034" y="361953"/>
            <a:ext cx="3429000" cy="6069965"/>
          </a:xfrm>
        </p:spPr>
        <p:txBody>
          <a:bodyPr lIns="0" tIns="0" rIns="0" bIns="0" anchor="t" anchorCtr="0"/>
          <a:lstStyle/>
          <a:p>
            <a:r>
              <a:rPr lang="en-US"/>
              <a:t>Title 5 inches wide</a:t>
            </a:r>
            <a:endParaRPr lang="en-CA"/>
          </a:p>
        </p:txBody>
      </p:sp>
    </p:spTree>
    <p:extLst>
      <p:ext uri="{BB962C8B-B14F-4D97-AF65-F5344CB8AC3E}">
        <p14:creationId xmlns:p14="http://schemas.microsoft.com/office/powerpoint/2010/main" val="388165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_4_inch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0034" y="361953"/>
            <a:ext cx="2754000" cy="6069965"/>
          </a:xfrm>
        </p:spPr>
        <p:txBody>
          <a:bodyPr lIns="0" tIns="0" rIns="0" bIns="0" anchor="t" anchorCtr="0"/>
          <a:lstStyle/>
          <a:p>
            <a:r>
              <a:rPr lang="en-US"/>
              <a:t>Title 4 inches wide</a:t>
            </a:r>
            <a:endParaRPr lang="en-CA"/>
          </a:p>
        </p:txBody>
      </p:sp>
    </p:spTree>
    <p:extLst>
      <p:ext uri="{BB962C8B-B14F-4D97-AF65-F5344CB8AC3E}">
        <p14:creationId xmlns:p14="http://schemas.microsoft.com/office/powerpoint/2010/main" val="3645513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6172F4BA-6BB0-4343-93BF-AAACAE8348C5}" type="slidenum">
              <a:rPr lang="it-IT" smtClean="0"/>
              <a:t>‹n.›</a:t>
            </a:fld>
            <a:endParaRPr lang="it-IT"/>
          </a:p>
        </p:txBody>
      </p:sp>
    </p:spTree>
    <p:extLst>
      <p:ext uri="{BB962C8B-B14F-4D97-AF65-F5344CB8AC3E}">
        <p14:creationId xmlns:p14="http://schemas.microsoft.com/office/powerpoint/2010/main" val="447624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_3_inch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0986" y="360000"/>
            <a:ext cx="2057400" cy="6229985"/>
          </a:xfrm>
        </p:spPr>
        <p:txBody>
          <a:bodyPr lIns="0" tIns="0" rIns="0" bIns="0" anchor="t" anchorCtr="0"/>
          <a:lstStyle/>
          <a:p>
            <a:r>
              <a:rPr lang="en-US"/>
              <a:t>Title 3 inches wide</a:t>
            </a:r>
            <a:endParaRPr lang="en-CA"/>
          </a:p>
        </p:txBody>
      </p:sp>
    </p:spTree>
    <p:extLst>
      <p:ext uri="{BB962C8B-B14F-4D97-AF65-F5344CB8AC3E}">
        <p14:creationId xmlns:p14="http://schemas.microsoft.com/office/powerpoint/2010/main" val="4091421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22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chapter_titl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686050"/>
            <a:ext cx="6858000" cy="824230"/>
          </a:xfrm>
        </p:spPr>
        <p:txBody>
          <a:bodyPr anchor="b"/>
          <a:lstStyle>
            <a:lvl1pPr algn="ctr">
              <a:defRPr sz="4800">
                <a:latin typeface="+mj-lt"/>
              </a:defRPr>
            </a:lvl1pPr>
          </a:lstStyle>
          <a:p>
            <a:r>
              <a:rPr lang="en-US"/>
              <a:t>Click to edit Master title style</a:t>
            </a:r>
            <a:endParaRPr lang="en-CA"/>
          </a:p>
        </p:txBody>
      </p:sp>
    </p:spTree>
    <p:extLst>
      <p:ext uri="{BB962C8B-B14F-4D97-AF65-F5344CB8AC3E}">
        <p14:creationId xmlns:p14="http://schemas.microsoft.com/office/powerpoint/2010/main" val="3218487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hasCustomPrompt="1"/>
          </p:nvPr>
        </p:nvSpPr>
        <p:spPr/>
        <p:txBody>
          <a:bodyPr/>
          <a:lstStyle>
            <a:lvl1pPr eaLnBrk="1" fontAlgn="auto" latinLnBrk="0" hangingPunct="1">
              <a:defRPr/>
            </a:lvl1pPr>
            <a:lvl2pPr marL="720090" indent="-467995" eaLnBrk="1" fontAlgn="auto" latinLnBrk="0" hangingPunct="1">
              <a:buClrTx/>
              <a:buFont typeface="+mj-lt"/>
              <a:buAutoNum type="arabicPeriod"/>
              <a:defRPr/>
            </a:lvl2pPr>
            <a:lvl3pPr marL="720090" indent="-431800" eaLnBrk="1" fontAlgn="auto" latinLnBrk="0" hangingPunct="1">
              <a:buClrTx/>
              <a:buFont typeface="Arial" charset="0"/>
              <a:buChar char="•"/>
              <a:defRPr/>
            </a:lvl3pPr>
            <a:lvl4pPr marL="1296035" indent="-467995" eaLnBrk="1" fontAlgn="auto" latinLnBrk="0" hangingPunct="1">
              <a:spcBef>
                <a:spcPts val="500"/>
              </a:spcBef>
              <a:buClrTx/>
              <a:buFont typeface="+mj-lt"/>
              <a:buAutoNum type="alphaLcParenR"/>
              <a:defRPr/>
            </a:lvl4pPr>
            <a:lvl5pPr marL="1296035" indent="-431800" eaLnBrk="1" fontAlgn="auto" latinLnBrk="0" hangingPunct="1">
              <a:spcBef>
                <a:spcPts val="500"/>
              </a:spcBef>
              <a:buClrTx/>
              <a:buFont typeface="Arial" charset="0"/>
              <a:buChar char="◦"/>
              <a:defRPr/>
            </a:lvl5pPr>
          </a:lstStyle>
          <a:p>
            <a:pPr lvl="0"/>
            <a:r>
              <a:rPr lang="en-US"/>
              <a:t>Level 0 is a plain paragraph, without formatting</a:t>
            </a:r>
          </a:p>
          <a:p>
            <a:pPr lvl="1"/>
            <a:r>
              <a:rPr lang="en-US"/>
              <a:t>Level 1 is an outer numbered item </a:t>
            </a:r>
          </a:p>
          <a:p>
            <a:pPr lvl="2"/>
            <a:r>
              <a:rPr lang="en-US"/>
              <a:t>Level 2 is an outer bulleted item</a:t>
            </a:r>
          </a:p>
          <a:p>
            <a:pPr lvl="3"/>
            <a:r>
              <a:rPr lang="en-US"/>
              <a:t>Level 3 is an inner numbered item </a:t>
            </a:r>
          </a:p>
          <a:p>
            <a:pPr lvl="4"/>
            <a:r>
              <a:rPr lang="en-US"/>
              <a:t>Level 4 is an inner bulleted item</a:t>
            </a:r>
            <a:endParaRPr lang="en-CA"/>
          </a:p>
        </p:txBody>
      </p:sp>
    </p:spTree>
    <p:extLst>
      <p:ext uri="{BB962C8B-B14F-4D97-AF65-F5344CB8AC3E}">
        <p14:creationId xmlns:p14="http://schemas.microsoft.com/office/powerpoint/2010/main" val="4178544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hasCustomPrompt="1"/>
          </p:nvPr>
        </p:nvSpPr>
        <p:spPr>
          <a:xfrm>
            <a:off x="1212056" y="1243965"/>
            <a:ext cx="6448425" cy="4932680"/>
          </a:xfrm>
        </p:spPr>
        <p:txBody>
          <a:bodyPr/>
          <a:lstStyle>
            <a:lvl1pPr eaLnBrk="1" fontAlgn="auto" latinLnBrk="0" hangingPunct="1">
              <a:spcBef>
                <a:spcPts val="0"/>
              </a:spcBef>
              <a:spcAft>
                <a:spcPts val="1200"/>
              </a:spcAft>
              <a:defRPr sz="2400" u="none" strike="noStrike" kern="1200" cap="none" spc="0" normalizeH="0">
                <a:solidFill>
                  <a:schemeClr val="tx1"/>
                </a:solidFill>
                <a:uFillTx/>
                <a:latin typeface="Calibri" charset="0"/>
              </a:defRPr>
            </a:lvl1pPr>
            <a:lvl2pPr marL="539750" indent="0" eaLnBrk="1" fontAlgn="auto" latinLnBrk="0" hangingPunct="1">
              <a:spcBef>
                <a:spcPts val="600"/>
              </a:spcBef>
              <a:spcAft>
                <a:spcPts val="600"/>
              </a:spcAft>
              <a:buNone/>
              <a:defRPr sz="2400" i="0" u="none" strike="noStrike" kern="1200" cap="none" spc="0" normalizeH="0">
                <a:solidFill>
                  <a:schemeClr val="tx1"/>
                </a:solidFill>
                <a:uFillTx/>
                <a:latin typeface="Constantia" charset="0"/>
              </a:defRPr>
            </a:lvl2pPr>
            <a:lvl3pPr marL="1080135" indent="0" algn="r" eaLnBrk="1" fontAlgn="auto" latinLnBrk="0" hangingPunct="1">
              <a:spcBef>
                <a:spcPts val="600"/>
              </a:spcBef>
              <a:spcAft>
                <a:spcPts val="600"/>
              </a:spcAft>
              <a:buNone/>
              <a:defRPr sz="2000" i="1" u="none" strike="noStrike" kern="1200" cap="none" spc="0" normalizeH="0">
                <a:solidFill>
                  <a:schemeClr val="tx1"/>
                </a:solidFill>
                <a:uFillTx/>
                <a:latin typeface="Constantia" charset="0"/>
              </a:defRPr>
            </a:lvl3pPr>
            <a:lvl4pPr marL="539750" indent="-431800" algn="l" eaLnBrk="1" fontAlgn="auto" latinLnBrk="0" hangingPunct="1">
              <a:spcBef>
                <a:spcPts val="600"/>
              </a:spcBef>
              <a:spcAft>
                <a:spcPts val="600"/>
              </a:spcAft>
              <a:buClrTx/>
              <a:buFont typeface="+mj-lt"/>
              <a:buAutoNum type="arabicPeriod"/>
              <a:defRPr u="none" strike="noStrike" kern="1200" cap="none" spc="0" normalizeH="0">
                <a:solidFill>
                  <a:schemeClr val="tx1"/>
                </a:solidFill>
                <a:uFillTx/>
                <a:latin typeface="+mn-lt"/>
              </a:defRPr>
            </a:lvl4pPr>
            <a:lvl5pPr marL="565150" indent="-457200" eaLnBrk="1" fontAlgn="auto" latinLnBrk="0" hangingPunct="1">
              <a:spcBef>
                <a:spcPts val="500"/>
              </a:spcBef>
              <a:buClrTx/>
              <a:buFont typeface="Arial" charset="0"/>
              <a:buChar char="•"/>
              <a:defRPr/>
            </a:lvl5pPr>
          </a:lstStyle>
          <a:p>
            <a:pPr lvl="0"/>
            <a:r>
              <a:rPr lang="en-US"/>
              <a:t>A lead-in paragraph at level zero. It may or may not be used. I am too lazy to make it stick out on the right hand side. </a:t>
            </a:r>
          </a:p>
          <a:p>
            <a:pPr lvl="1"/>
            <a:r>
              <a:rPr lang="en-US"/>
              <a:t>Level 1 should contain the body of the quote. Donec eu libero sit amet quam egestas semper. Aenean ultricies mi vitae est. Mauris placerat eleifend leo.</a:t>
            </a:r>
          </a:p>
          <a:p>
            <a:pPr lvl="2"/>
            <a:r>
              <a:rPr lang="en-US"/>
              <a:t>An attribution in smaller type at level 2. And we make sure it is offset both horizontally and vertically.   </a:t>
            </a:r>
          </a:p>
          <a:p>
            <a:pPr lvl="3"/>
            <a:r>
              <a:rPr lang="en-US"/>
              <a:t>Level 3 becomes a numbered item, so that we can provide for at least one list level together with quoting</a:t>
            </a:r>
          </a:p>
          <a:p>
            <a:pPr lvl="4"/>
            <a:r>
              <a:rPr lang="en-US"/>
              <a:t>Level 4 becomes a bulleted item. That should just about cover it.  </a:t>
            </a:r>
            <a:endParaRPr lang="en-CA"/>
          </a:p>
        </p:txBody>
      </p:sp>
    </p:spTree>
    <p:extLst>
      <p:ext uri="{BB962C8B-B14F-4D97-AF65-F5344CB8AC3E}">
        <p14:creationId xmlns:p14="http://schemas.microsoft.com/office/powerpoint/2010/main" val="2439674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_full_width">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Title spans full width of slide</a:t>
            </a:r>
            <a:endParaRPr lang="en-CA"/>
          </a:p>
        </p:txBody>
      </p:sp>
    </p:spTree>
    <p:extLst>
      <p:ext uri="{BB962C8B-B14F-4D97-AF65-F5344CB8AC3E}">
        <p14:creationId xmlns:p14="http://schemas.microsoft.com/office/powerpoint/2010/main" val="1039254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_6_inch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0034" y="361951"/>
            <a:ext cx="3861000" cy="6069965"/>
          </a:xfrm>
        </p:spPr>
        <p:txBody>
          <a:bodyPr lIns="0" tIns="0" rIns="0" bIns="0" anchor="t" anchorCtr="0"/>
          <a:lstStyle/>
          <a:p>
            <a:r>
              <a:rPr lang="en-US"/>
              <a:t>Title 6 inches wide</a:t>
            </a:r>
            <a:endParaRPr lang="en-CA"/>
          </a:p>
        </p:txBody>
      </p:sp>
    </p:spTree>
    <p:extLst>
      <p:ext uri="{BB962C8B-B14F-4D97-AF65-F5344CB8AC3E}">
        <p14:creationId xmlns:p14="http://schemas.microsoft.com/office/powerpoint/2010/main" val="2515204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_5_inch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0034" y="361951"/>
            <a:ext cx="3429000" cy="6069965"/>
          </a:xfrm>
        </p:spPr>
        <p:txBody>
          <a:bodyPr lIns="0" tIns="0" rIns="0" bIns="0" anchor="t" anchorCtr="0"/>
          <a:lstStyle/>
          <a:p>
            <a:r>
              <a:rPr lang="en-US"/>
              <a:t>Title 5 inches wide</a:t>
            </a:r>
            <a:endParaRPr lang="en-CA"/>
          </a:p>
        </p:txBody>
      </p:sp>
    </p:spTree>
    <p:extLst>
      <p:ext uri="{BB962C8B-B14F-4D97-AF65-F5344CB8AC3E}">
        <p14:creationId xmlns:p14="http://schemas.microsoft.com/office/powerpoint/2010/main" val="3701585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_4_inch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0034" y="361951"/>
            <a:ext cx="2754000" cy="6069965"/>
          </a:xfrm>
        </p:spPr>
        <p:txBody>
          <a:bodyPr lIns="0" tIns="0" rIns="0" bIns="0" anchor="t" anchorCtr="0"/>
          <a:lstStyle/>
          <a:p>
            <a:r>
              <a:rPr lang="en-US"/>
              <a:t>Title 4 inches wide</a:t>
            </a:r>
            <a:endParaRPr lang="en-CA"/>
          </a:p>
        </p:txBody>
      </p:sp>
    </p:spTree>
    <p:extLst>
      <p:ext uri="{BB962C8B-B14F-4D97-AF65-F5344CB8AC3E}">
        <p14:creationId xmlns:p14="http://schemas.microsoft.com/office/powerpoint/2010/main" val="1041770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_3_inch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0986" y="360000"/>
            <a:ext cx="2057400" cy="6229985"/>
          </a:xfrm>
        </p:spPr>
        <p:txBody>
          <a:bodyPr lIns="0" tIns="0" rIns="0" bIns="0" anchor="t" anchorCtr="0"/>
          <a:lstStyle/>
          <a:p>
            <a:r>
              <a:rPr lang="en-US"/>
              <a:t>Title 3 inches wide</a:t>
            </a:r>
            <a:endParaRPr lang="en-CA"/>
          </a:p>
        </p:txBody>
      </p:sp>
    </p:spTree>
    <p:extLst>
      <p:ext uri="{BB962C8B-B14F-4D97-AF65-F5344CB8AC3E}">
        <p14:creationId xmlns:p14="http://schemas.microsoft.com/office/powerpoint/2010/main" val="301505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6172F4BA-6BB0-4343-93BF-AAACAE8348C5}" type="slidenum">
              <a:rPr lang="it-IT" smtClean="0"/>
              <a:t>‹n.›</a:t>
            </a:fld>
            <a:endParaRPr lang="it-IT"/>
          </a:p>
        </p:txBody>
      </p:sp>
    </p:spTree>
    <p:extLst>
      <p:ext uri="{BB962C8B-B14F-4D97-AF65-F5344CB8AC3E}">
        <p14:creationId xmlns:p14="http://schemas.microsoft.com/office/powerpoint/2010/main" val="40226406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724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10/10/2019 - S.Passamonti</a:t>
            </a:r>
            <a:endParaRPr lang="it-IT"/>
          </a:p>
        </p:txBody>
      </p:sp>
      <p:sp>
        <p:nvSpPr>
          <p:cNvPr id="6" name="Segnaposto piè di pagina 5"/>
          <p:cNvSpPr>
            <a:spLocks noGrp="1"/>
          </p:cNvSpPr>
          <p:nvPr>
            <p:ph type="ftr" sz="quarter" idx="11"/>
          </p:nvPr>
        </p:nvSpPr>
        <p:spPr/>
        <p:txBody>
          <a:bodyPr/>
          <a:lstStyle/>
          <a:p>
            <a:r>
              <a:rPr lang="it-IT" smtClean="0"/>
              <a:t>091FA - BIOCHIMICA APPLICATA MEDICA</a:t>
            </a:r>
            <a:endParaRPr lang="it-IT"/>
          </a:p>
        </p:txBody>
      </p:sp>
      <p:sp>
        <p:nvSpPr>
          <p:cNvPr id="7" name="Segnaposto numero diapositiva 6"/>
          <p:cNvSpPr>
            <a:spLocks noGrp="1"/>
          </p:cNvSpPr>
          <p:nvPr>
            <p:ph type="sldNum" sz="quarter" idx="12"/>
          </p:nvPr>
        </p:nvSpPr>
        <p:spPr/>
        <p:txBody>
          <a:bodyPr/>
          <a:lstStyle/>
          <a:p>
            <a:fld id="{6172F4BA-6BB0-4343-93BF-AAACAE8348C5}" type="slidenum">
              <a:rPr lang="it-IT" smtClean="0"/>
              <a:t>‹n.›</a:t>
            </a:fld>
            <a:endParaRPr lang="it-IT"/>
          </a:p>
        </p:txBody>
      </p:sp>
    </p:spTree>
    <p:extLst>
      <p:ext uri="{BB962C8B-B14F-4D97-AF65-F5344CB8AC3E}">
        <p14:creationId xmlns:p14="http://schemas.microsoft.com/office/powerpoint/2010/main" val="2372401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10/10/2019 - S.Passamonti</a:t>
            </a:r>
            <a:endParaRPr lang="it-IT"/>
          </a:p>
        </p:txBody>
      </p:sp>
      <p:sp>
        <p:nvSpPr>
          <p:cNvPr id="8" name="Segnaposto piè di pagina 7"/>
          <p:cNvSpPr>
            <a:spLocks noGrp="1"/>
          </p:cNvSpPr>
          <p:nvPr>
            <p:ph type="ftr" sz="quarter" idx="11"/>
          </p:nvPr>
        </p:nvSpPr>
        <p:spPr/>
        <p:txBody>
          <a:bodyPr/>
          <a:lstStyle/>
          <a:p>
            <a:r>
              <a:rPr lang="it-IT" smtClean="0"/>
              <a:t>091FA - BIOCHIMICA APPLICATA MEDICA</a:t>
            </a:r>
            <a:endParaRPr lang="it-IT"/>
          </a:p>
        </p:txBody>
      </p:sp>
      <p:sp>
        <p:nvSpPr>
          <p:cNvPr id="9" name="Segnaposto numero diapositiva 8"/>
          <p:cNvSpPr>
            <a:spLocks noGrp="1"/>
          </p:cNvSpPr>
          <p:nvPr>
            <p:ph type="sldNum" sz="quarter" idx="12"/>
          </p:nvPr>
        </p:nvSpPr>
        <p:spPr/>
        <p:txBody>
          <a:bodyPr/>
          <a:lstStyle/>
          <a:p>
            <a:fld id="{6172F4BA-6BB0-4343-93BF-AAACAE8348C5}" type="slidenum">
              <a:rPr lang="it-IT" smtClean="0"/>
              <a:t>‹n.›</a:t>
            </a:fld>
            <a:endParaRPr lang="it-IT"/>
          </a:p>
        </p:txBody>
      </p:sp>
    </p:spTree>
    <p:extLst>
      <p:ext uri="{BB962C8B-B14F-4D97-AF65-F5344CB8AC3E}">
        <p14:creationId xmlns:p14="http://schemas.microsoft.com/office/powerpoint/2010/main" val="2792846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‹n.›</a:t>
            </a:fld>
            <a:endParaRPr lang="it-IT"/>
          </a:p>
        </p:txBody>
      </p:sp>
    </p:spTree>
    <p:extLst>
      <p:ext uri="{BB962C8B-B14F-4D97-AF65-F5344CB8AC3E}">
        <p14:creationId xmlns:p14="http://schemas.microsoft.com/office/powerpoint/2010/main" val="429226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10/10/2019 - S.Passamonti</a:t>
            </a:r>
            <a:endParaRPr lang="it-IT"/>
          </a:p>
        </p:txBody>
      </p:sp>
      <p:sp>
        <p:nvSpPr>
          <p:cNvPr id="3" name="Segnaposto piè di pagina 2"/>
          <p:cNvSpPr>
            <a:spLocks noGrp="1"/>
          </p:cNvSpPr>
          <p:nvPr>
            <p:ph type="ftr" sz="quarter" idx="11"/>
          </p:nvPr>
        </p:nvSpPr>
        <p:spPr/>
        <p:txBody>
          <a:bodyPr/>
          <a:lstStyle/>
          <a:p>
            <a:r>
              <a:rPr lang="it-IT" smtClean="0"/>
              <a:t>091FA - BIOCHIMICA APPLICATA MEDICA</a:t>
            </a:r>
            <a:endParaRPr lang="it-IT"/>
          </a:p>
        </p:txBody>
      </p:sp>
      <p:sp>
        <p:nvSpPr>
          <p:cNvPr id="4" name="Segnaposto numero diapositiva 3"/>
          <p:cNvSpPr>
            <a:spLocks noGrp="1"/>
          </p:cNvSpPr>
          <p:nvPr>
            <p:ph type="sldNum" sz="quarter" idx="12"/>
          </p:nvPr>
        </p:nvSpPr>
        <p:spPr/>
        <p:txBody>
          <a:bodyPr/>
          <a:lstStyle/>
          <a:p>
            <a:fld id="{6172F4BA-6BB0-4343-93BF-AAACAE8348C5}" type="slidenum">
              <a:rPr lang="it-IT" smtClean="0"/>
              <a:t>‹n.›</a:t>
            </a:fld>
            <a:endParaRPr lang="it-IT"/>
          </a:p>
        </p:txBody>
      </p:sp>
    </p:spTree>
    <p:extLst>
      <p:ext uri="{BB962C8B-B14F-4D97-AF65-F5344CB8AC3E}">
        <p14:creationId xmlns:p14="http://schemas.microsoft.com/office/powerpoint/2010/main" val="1648606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10/10/2019 - S.Passamonti</a:t>
            </a:r>
            <a:endParaRPr lang="it-IT"/>
          </a:p>
        </p:txBody>
      </p:sp>
      <p:sp>
        <p:nvSpPr>
          <p:cNvPr id="6" name="Segnaposto piè di pagina 5"/>
          <p:cNvSpPr>
            <a:spLocks noGrp="1"/>
          </p:cNvSpPr>
          <p:nvPr>
            <p:ph type="ftr" sz="quarter" idx="11"/>
          </p:nvPr>
        </p:nvSpPr>
        <p:spPr/>
        <p:txBody>
          <a:bodyPr/>
          <a:lstStyle/>
          <a:p>
            <a:r>
              <a:rPr lang="it-IT" smtClean="0"/>
              <a:t>091FA - BIOCHIMICA APPLICATA MEDICA</a:t>
            </a:r>
            <a:endParaRPr lang="it-IT"/>
          </a:p>
        </p:txBody>
      </p:sp>
      <p:sp>
        <p:nvSpPr>
          <p:cNvPr id="7" name="Segnaposto numero diapositiva 6"/>
          <p:cNvSpPr>
            <a:spLocks noGrp="1"/>
          </p:cNvSpPr>
          <p:nvPr>
            <p:ph type="sldNum" sz="quarter" idx="12"/>
          </p:nvPr>
        </p:nvSpPr>
        <p:spPr/>
        <p:txBody>
          <a:bodyPr/>
          <a:lstStyle/>
          <a:p>
            <a:fld id="{6172F4BA-6BB0-4343-93BF-AAACAE8348C5}" type="slidenum">
              <a:rPr lang="it-IT" smtClean="0"/>
              <a:t>‹n.›</a:t>
            </a:fld>
            <a:endParaRPr lang="it-IT"/>
          </a:p>
        </p:txBody>
      </p:sp>
    </p:spTree>
    <p:extLst>
      <p:ext uri="{BB962C8B-B14F-4D97-AF65-F5344CB8AC3E}">
        <p14:creationId xmlns:p14="http://schemas.microsoft.com/office/powerpoint/2010/main" val="66273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10/10/2019 - S.Passamonti</a:t>
            </a:r>
            <a:endParaRPr lang="it-IT"/>
          </a:p>
        </p:txBody>
      </p:sp>
      <p:sp>
        <p:nvSpPr>
          <p:cNvPr id="6" name="Segnaposto piè di pagina 5"/>
          <p:cNvSpPr>
            <a:spLocks noGrp="1"/>
          </p:cNvSpPr>
          <p:nvPr>
            <p:ph type="ftr" sz="quarter" idx="11"/>
          </p:nvPr>
        </p:nvSpPr>
        <p:spPr/>
        <p:txBody>
          <a:bodyPr/>
          <a:lstStyle/>
          <a:p>
            <a:r>
              <a:rPr lang="it-IT" smtClean="0"/>
              <a:t>091FA - BIOCHIMICA APPLICATA MEDICA</a:t>
            </a:r>
            <a:endParaRPr lang="it-IT"/>
          </a:p>
        </p:txBody>
      </p:sp>
      <p:sp>
        <p:nvSpPr>
          <p:cNvPr id="7" name="Segnaposto numero diapositiva 6"/>
          <p:cNvSpPr>
            <a:spLocks noGrp="1"/>
          </p:cNvSpPr>
          <p:nvPr>
            <p:ph type="sldNum" sz="quarter" idx="12"/>
          </p:nvPr>
        </p:nvSpPr>
        <p:spPr/>
        <p:txBody>
          <a:bodyPr/>
          <a:lstStyle/>
          <a:p>
            <a:fld id="{6172F4BA-6BB0-4343-93BF-AAACAE8348C5}" type="slidenum">
              <a:rPr lang="it-IT" smtClean="0"/>
              <a:t>‹n.›</a:t>
            </a:fld>
            <a:endParaRPr lang="it-IT"/>
          </a:p>
        </p:txBody>
      </p:sp>
    </p:spTree>
    <p:extLst>
      <p:ext uri="{BB962C8B-B14F-4D97-AF65-F5344CB8AC3E}">
        <p14:creationId xmlns:p14="http://schemas.microsoft.com/office/powerpoint/2010/main" val="28081537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10/10/2019 - S.Passamonti</a:t>
            </a:r>
            <a:endParaRPr lang="it-IT"/>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091FA - BIOCHIMICA APPLICATA MEDICA</a:t>
            </a:r>
            <a:endParaRPr lang="it-IT"/>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2F4BA-6BB0-4343-93BF-AAACAE8348C5}" type="slidenum">
              <a:rPr lang="it-IT" smtClean="0"/>
              <a:t>‹n.›</a:t>
            </a:fld>
            <a:endParaRPr lang="it-IT"/>
          </a:p>
        </p:txBody>
      </p:sp>
    </p:spTree>
    <p:extLst>
      <p:ext uri="{BB962C8B-B14F-4D97-AF65-F5344CB8AC3E}">
        <p14:creationId xmlns:p14="http://schemas.microsoft.com/office/powerpoint/2010/main" val="1465347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5755" y="366398"/>
            <a:ext cx="8419624" cy="714375"/>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327185" y="1243965"/>
            <a:ext cx="8396764" cy="4932680"/>
          </a:xfrm>
          <a:prstGeom prst="rect">
            <a:avLst/>
          </a:prstGeom>
        </p:spPr>
        <p:txBody>
          <a:bodyPr vert="horz" lIns="91440" tIns="45720" rIns="91440" bIns="45720" rtlCol="0">
            <a:normAutofit/>
          </a:bodyPr>
          <a:lstStyle/>
          <a:p>
            <a:pPr lvl="0"/>
            <a:r>
              <a:rPr lang="en-US" dirty="0"/>
              <a:t>The outermost level (level 0) will be an unbulleted paragraph above a bulleted list. Whereas a proper bulleted list will exist at level 1. </a:t>
            </a:r>
          </a:p>
          <a:p>
            <a:pPr lvl="1"/>
            <a:r>
              <a:rPr lang="en-US" dirty="0"/>
              <a:t>Second level - yes, given the width of the slide, this indent seems reasonable. This will be used as a regular bulleted list. </a:t>
            </a:r>
          </a:p>
          <a:p>
            <a:pPr lvl="2"/>
            <a:r>
              <a:rPr lang="en-US" dirty="0"/>
              <a:t>Third level. This will be a nested bulleted list. And we need to add some filler copy again to see how well the line spacing works.  We again use single line spacing, since the 0.9 default is just unreadable. </a:t>
            </a:r>
          </a:p>
          <a:p>
            <a:pPr lvl="3"/>
            <a:r>
              <a:rPr lang="en-US" dirty="0"/>
              <a:t>Fourth level. This will be used as an un-bulleted entry at the second level. Well, no, we just axed this. Instead, this will be formatted as an outer numbered entry. </a:t>
            </a:r>
          </a:p>
          <a:p>
            <a:pPr lvl="4"/>
            <a:r>
              <a:rPr lang="en-US" dirty="0"/>
              <a:t>Fifth level - and this will become an inner numbered entry. Horrido. </a:t>
            </a:r>
            <a:endParaRPr lang="en-CA" dirty="0"/>
          </a:p>
        </p:txBody>
      </p:sp>
      <p:sp>
        <p:nvSpPr>
          <p:cNvPr id="7" name="TextBox 6"/>
          <p:cNvSpPr txBox="1"/>
          <p:nvPr userDrawn="1"/>
        </p:nvSpPr>
        <p:spPr>
          <a:xfrm>
            <a:off x="328137" y="6626225"/>
            <a:ext cx="1190149" cy="214630"/>
          </a:xfrm>
          <a:prstGeom prst="rect">
            <a:avLst/>
          </a:prstGeom>
          <a:noFill/>
        </p:spPr>
        <p:txBody>
          <a:bodyPr wrap="square" rtlCol="0" anchor="b" anchorCtr="0">
            <a:spAutoFit/>
          </a:bodyPr>
          <a:lstStyle/>
          <a:p>
            <a:pPr defTabSz="914400"/>
            <a:r>
              <a:rPr lang="en-US" altLang="en-CA" sz="800">
                <a:solidFill>
                  <a:prstClr val="black"/>
                </a:solidFill>
                <a:latin typeface="Calibri" charset="0"/>
                <a:cs typeface="Arial" charset="0"/>
              </a:rPr>
              <a:t>© </a:t>
            </a:r>
            <a:r>
              <a:rPr lang="x-none" altLang="en-US" sz="800">
                <a:solidFill>
                  <a:prstClr val="black"/>
                </a:solidFill>
                <a:latin typeface="Calibri" charset="0"/>
                <a:cs typeface="Arial" charset="0"/>
              </a:rPr>
              <a:t>Michael Palmer 2016</a:t>
            </a:r>
            <a:endParaRPr lang="en-US" altLang="en-CA" sz="800">
              <a:solidFill>
                <a:prstClr val="black"/>
              </a:solidFill>
              <a:latin typeface="Calibri" charset="0"/>
            </a:endParaRPr>
          </a:p>
        </p:txBody>
      </p:sp>
      <p:sp>
        <p:nvSpPr>
          <p:cNvPr id="9" name="TextBox 8"/>
          <p:cNvSpPr txBox="1"/>
          <p:nvPr userDrawn="1"/>
        </p:nvSpPr>
        <p:spPr>
          <a:xfrm>
            <a:off x="8258175" y="6597015"/>
            <a:ext cx="479584" cy="245110"/>
          </a:xfrm>
          <a:prstGeom prst="rect">
            <a:avLst/>
          </a:prstGeom>
          <a:noFill/>
        </p:spPr>
        <p:txBody>
          <a:bodyPr wrap="square" rtlCol="0" anchor="b" anchorCtr="0">
            <a:spAutoFit/>
          </a:bodyPr>
          <a:lstStyle/>
          <a:p>
            <a:pPr algn="r" defTabSz="914400"/>
            <a:fld id="{9A0DB2DC-4C9A-4742-B13C-FB6460FD3503}" type="slidenum">
              <a:rPr lang="x-none" altLang="en-CA" sz="1000">
                <a:solidFill>
                  <a:prstClr val="black"/>
                </a:solidFill>
                <a:latin typeface="Calibri" charset="0"/>
              </a:rPr>
              <a:pPr algn="r" defTabSz="914400"/>
              <a:t>‹n.›</a:t>
            </a:fld>
            <a:endParaRPr lang="x-none" altLang="en-CA" sz="1000">
              <a:solidFill>
                <a:prstClr val="black"/>
              </a:solidFill>
              <a:latin typeface="Calibri" charset="0"/>
            </a:endParaRPr>
          </a:p>
        </p:txBody>
      </p:sp>
    </p:spTree>
    <p:extLst>
      <p:ext uri="{BB962C8B-B14F-4D97-AF65-F5344CB8AC3E}">
        <p14:creationId xmlns:p14="http://schemas.microsoft.com/office/powerpoint/2010/main" val="16928203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hdr="0"/>
  <p:txStyles>
    <p:titleStyle>
      <a:lvl1pPr algn="l" defTabSz="914400" rtl="0" eaLnBrk="1" latinLnBrk="0" hangingPunct="1">
        <a:lnSpc>
          <a:spcPct val="90000"/>
        </a:lnSpc>
        <a:spcBef>
          <a:spcPct val="0"/>
        </a:spcBef>
        <a:buNone/>
        <a:defRPr sz="3600" kern="1200">
          <a:solidFill>
            <a:srgbClr val="2D61B7"/>
          </a:solidFill>
          <a:latin typeface="+mj-lt"/>
          <a:ea typeface="+mj-ea"/>
          <a:cs typeface="+mj-cs"/>
        </a:defRPr>
      </a:lvl1pPr>
    </p:titleStyle>
    <p:bodyStyle>
      <a:lvl1pPr marL="0" indent="0" algn="l" defTabSz="914400" rtl="0" eaLnBrk="1" fontAlgn="auto" latinLnBrk="0" hangingPunct="1">
        <a:lnSpc>
          <a:spcPct val="100000"/>
        </a:lnSpc>
        <a:spcBef>
          <a:spcPts val="500"/>
        </a:spcBef>
        <a:spcAft>
          <a:spcPts val="500"/>
        </a:spcAft>
        <a:buFont typeface="Arial" charset="0"/>
        <a:buNone/>
        <a:defRPr sz="2400" kern="1200">
          <a:solidFill>
            <a:schemeClr val="tx1"/>
          </a:solidFill>
          <a:latin typeface="+mn-lt"/>
          <a:ea typeface="+mn-ea"/>
          <a:cs typeface="+mn-cs"/>
        </a:defRPr>
      </a:lvl1pPr>
      <a:lvl2pPr marL="720090" indent="-431800" algn="l" defTabSz="914400" rtl="0" eaLnBrk="1" fontAlgn="auto" latinLnBrk="0" hangingPunct="1">
        <a:lnSpc>
          <a:spcPct val="100000"/>
        </a:lnSpc>
        <a:spcBef>
          <a:spcPts val="500"/>
        </a:spcBef>
        <a:spcAft>
          <a:spcPts val="500"/>
        </a:spcAft>
        <a:buFont typeface="Arial" charset="0"/>
        <a:buChar char="•"/>
        <a:defRPr sz="2400" kern="1200">
          <a:solidFill>
            <a:schemeClr val="tx1"/>
          </a:solidFill>
          <a:latin typeface="+mn-lt"/>
          <a:ea typeface="+mn-ea"/>
          <a:cs typeface="+mn-cs"/>
        </a:defRPr>
      </a:lvl2pPr>
      <a:lvl3pPr marL="1296035" indent="-360045" algn="l" defTabSz="914400" rtl="0" eaLnBrk="1" fontAlgn="auto" latinLnBrk="0" hangingPunct="1">
        <a:lnSpc>
          <a:spcPct val="100000"/>
        </a:lnSpc>
        <a:spcBef>
          <a:spcPts val="500"/>
        </a:spcBef>
        <a:spcAft>
          <a:spcPts val="500"/>
        </a:spcAft>
        <a:buClrTx/>
        <a:buFont typeface="Arial" charset="0"/>
        <a:buChar char="◦"/>
        <a:defRPr sz="2400" kern="1200">
          <a:solidFill>
            <a:schemeClr val="tx1"/>
          </a:solidFill>
          <a:latin typeface="+mn-lt"/>
          <a:ea typeface="+mn-ea"/>
          <a:cs typeface="+mn-cs"/>
        </a:defRPr>
      </a:lvl3pPr>
      <a:lvl4pPr marL="720090" indent="0" algn="l" defTabSz="914400" rtl="0" eaLnBrk="1" fontAlgn="auto" latinLnBrk="0" hangingPunct="1">
        <a:lnSpc>
          <a:spcPct val="100000"/>
        </a:lnSpc>
        <a:spcBef>
          <a:spcPts val="0"/>
        </a:spcBef>
        <a:spcAft>
          <a:spcPts val="500"/>
        </a:spcAft>
        <a:buFont typeface="Arial" charset="0"/>
        <a:buNone/>
        <a:defRPr sz="2400" kern="1200">
          <a:solidFill>
            <a:schemeClr val="tx1"/>
          </a:solidFill>
          <a:latin typeface="+mn-lt"/>
          <a:ea typeface="+mn-ea"/>
          <a:cs typeface="+mn-cs"/>
        </a:defRPr>
      </a:lvl4pPr>
      <a:lvl5pPr marL="1296035" indent="0" algn="l" defTabSz="914400" rtl="0" eaLnBrk="1" fontAlgn="auto" latinLnBrk="0" hangingPunct="1">
        <a:lnSpc>
          <a:spcPct val="100000"/>
        </a:lnSpc>
        <a:spcBef>
          <a:spcPts val="0"/>
        </a:spcBef>
        <a:spcAft>
          <a:spcPts val="500"/>
        </a:spcAft>
        <a:buFont typeface="Arial"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5754" y="366396"/>
            <a:ext cx="8419624" cy="714375"/>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327184" y="1243965"/>
            <a:ext cx="8396764" cy="4932680"/>
          </a:xfrm>
          <a:prstGeom prst="rect">
            <a:avLst/>
          </a:prstGeom>
        </p:spPr>
        <p:txBody>
          <a:bodyPr vert="horz" lIns="91440" tIns="45720" rIns="91440" bIns="45720" rtlCol="0">
            <a:normAutofit/>
          </a:bodyPr>
          <a:lstStyle/>
          <a:p>
            <a:pPr lvl="0"/>
            <a:r>
              <a:rPr lang="en-US" dirty="0"/>
              <a:t>The outermost level (level 0) will be an unbulleted paragraph above a bulleted list. Whereas a proper bulleted list will exist at level 1. </a:t>
            </a:r>
          </a:p>
          <a:p>
            <a:pPr lvl="1"/>
            <a:r>
              <a:rPr lang="en-US" dirty="0"/>
              <a:t>Second level - yes, given the width of the slide, this indent seems reasonable. This will be used as a regular bulleted list. </a:t>
            </a:r>
          </a:p>
          <a:p>
            <a:pPr lvl="2"/>
            <a:r>
              <a:rPr lang="en-US" dirty="0"/>
              <a:t>Third level. This will be a nested bulleted list. And we need to add some filler copy again to see how well the line spacing works.  We again use single line spacing, since the 0.9 default is just unreadable. </a:t>
            </a:r>
          </a:p>
          <a:p>
            <a:pPr lvl="3"/>
            <a:r>
              <a:rPr lang="en-US" dirty="0"/>
              <a:t>Fourth level. This will be used as an un-bulleted entry at the second level. Well, no, we just axed this. Instead, this will be formatted as an outer numbered entry. </a:t>
            </a:r>
          </a:p>
          <a:p>
            <a:pPr lvl="4"/>
            <a:r>
              <a:rPr lang="en-US" dirty="0"/>
              <a:t>Fifth level - and this will become an inner numbered entry. Horrido. </a:t>
            </a:r>
            <a:endParaRPr lang="en-CA" dirty="0"/>
          </a:p>
        </p:txBody>
      </p:sp>
      <p:sp>
        <p:nvSpPr>
          <p:cNvPr id="7" name="TextBox 6"/>
          <p:cNvSpPr txBox="1"/>
          <p:nvPr userDrawn="1"/>
        </p:nvSpPr>
        <p:spPr>
          <a:xfrm>
            <a:off x="328136" y="6626225"/>
            <a:ext cx="1190149" cy="214630"/>
          </a:xfrm>
          <a:prstGeom prst="rect">
            <a:avLst/>
          </a:prstGeom>
          <a:noFill/>
        </p:spPr>
        <p:txBody>
          <a:bodyPr wrap="square" rtlCol="0" anchor="b" anchorCtr="0">
            <a:spAutoFit/>
          </a:bodyPr>
          <a:lstStyle/>
          <a:p>
            <a:pPr defTabSz="914400"/>
            <a:r>
              <a:rPr lang="en-US" altLang="en-CA" sz="800">
                <a:solidFill>
                  <a:prstClr val="black"/>
                </a:solidFill>
                <a:latin typeface="Calibri" charset="0"/>
                <a:cs typeface="Arial" charset="0"/>
              </a:rPr>
              <a:t>© </a:t>
            </a:r>
            <a:r>
              <a:rPr lang="x-none" altLang="en-US" sz="800">
                <a:solidFill>
                  <a:prstClr val="black"/>
                </a:solidFill>
                <a:latin typeface="Calibri" charset="0"/>
                <a:cs typeface="Arial" charset="0"/>
              </a:rPr>
              <a:t>Michael Palmer 2016</a:t>
            </a:r>
            <a:endParaRPr lang="en-US" altLang="en-CA" sz="800">
              <a:solidFill>
                <a:prstClr val="black"/>
              </a:solidFill>
              <a:latin typeface="Calibri" charset="0"/>
            </a:endParaRPr>
          </a:p>
        </p:txBody>
      </p:sp>
      <p:sp>
        <p:nvSpPr>
          <p:cNvPr id="9" name="TextBox 8"/>
          <p:cNvSpPr txBox="1"/>
          <p:nvPr userDrawn="1"/>
        </p:nvSpPr>
        <p:spPr>
          <a:xfrm>
            <a:off x="8258175" y="6597015"/>
            <a:ext cx="479584" cy="245110"/>
          </a:xfrm>
          <a:prstGeom prst="rect">
            <a:avLst/>
          </a:prstGeom>
          <a:noFill/>
        </p:spPr>
        <p:txBody>
          <a:bodyPr wrap="square" rtlCol="0" anchor="b" anchorCtr="0">
            <a:spAutoFit/>
          </a:bodyPr>
          <a:lstStyle/>
          <a:p>
            <a:pPr algn="r" defTabSz="914400"/>
            <a:fld id="{9A0DB2DC-4C9A-4742-B13C-FB6460FD3503}" type="slidenum">
              <a:rPr lang="x-none" altLang="en-CA" sz="1000">
                <a:solidFill>
                  <a:prstClr val="black"/>
                </a:solidFill>
                <a:latin typeface="Calibri" charset="0"/>
              </a:rPr>
              <a:pPr algn="r" defTabSz="914400"/>
              <a:t>‹n.›</a:t>
            </a:fld>
            <a:endParaRPr lang="x-none" altLang="en-CA" sz="1000">
              <a:solidFill>
                <a:prstClr val="black"/>
              </a:solidFill>
              <a:latin typeface="Calibri" charset="0"/>
            </a:endParaRPr>
          </a:p>
        </p:txBody>
      </p:sp>
    </p:spTree>
    <p:extLst>
      <p:ext uri="{BB962C8B-B14F-4D97-AF65-F5344CB8AC3E}">
        <p14:creationId xmlns:p14="http://schemas.microsoft.com/office/powerpoint/2010/main" val="224807730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p:txStyles>
    <p:titleStyle>
      <a:lvl1pPr algn="l" defTabSz="914400" rtl="0" eaLnBrk="1" latinLnBrk="0" hangingPunct="1">
        <a:lnSpc>
          <a:spcPct val="90000"/>
        </a:lnSpc>
        <a:spcBef>
          <a:spcPct val="0"/>
        </a:spcBef>
        <a:buNone/>
        <a:defRPr sz="3600" kern="1200">
          <a:solidFill>
            <a:srgbClr val="2D61B7"/>
          </a:solidFill>
          <a:latin typeface="+mj-lt"/>
          <a:ea typeface="+mj-ea"/>
          <a:cs typeface="+mj-cs"/>
        </a:defRPr>
      </a:lvl1pPr>
    </p:titleStyle>
    <p:bodyStyle>
      <a:lvl1pPr marL="0" indent="0" algn="l" defTabSz="914400" rtl="0" eaLnBrk="1" fontAlgn="auto" latinLnBrk="0" hangingPunct="1">
        <a:lnSpc>
          <a:spcPct val="100000"/>
        </a:lnSpc>
        <a:spcBef>
          <a:spcPts val="500"/>
        </a:spcBef>
        <a:spcAft>
          <a:spcPts val="500"/>
        </a:spcAft>
        <a:buFont typeface="Arial" charset="0"/>
        <a:buNone/>
        <a:defRPr sz="2400" kern="1200">
          <a:solidFill>
            <a:schemeClr val="tx1"/>
          </a:solidFill>
          <a:latin typeface="+mn-lt"/>
          <a:ea typeface="+mn-ea"/>
          <a:cs typeface="+mn-cs"/>
        </a:defRPr>
      </a:lvl1pPr>
      <a:lvl2pPr marL="720090" indent="-431800" algn="l" defTabSz="914400" rtl="0" eaLnBrk="1" fontAlgn="auto" latinLnBrk="0" hangingPunct="1">
        <a:lnSpc>
          <a:spcPct val="100000"/>
        </a:lnSpc>
        <a:spcBef>
          <a:spcPts val="500"/>
        </a:spcBef>
        <a:spcAft>
          <a:spcPts val="500"/>
        </a:spcAft>
        <a:buFont typeface="Arial" charset="0"/>
        <a:buChar char="•"/>
        <a:defRPr sz="2400" kern="1200">
          <a:solidFill>
            <a:schemeClr val="tx1"/>
          </a:solidFill>
          <a:latin typeface="+mn-lt"/>
          <a:ea typeface="+mn-ea"/>
          <a:cs typeface="+mn-cs"/>
        </a:defRPr>
      </a:lvl2pPr>
      <a:lvl3pPr marL="1296035" indent="-360045" algn="l" defTabSz="914400" rtl="0" eaLnBrk="1" fontAlgn="auto" latinLnBrk="0" hangingPunct="1">
        <a:lnSpc>
          <a:spcPct val="100000"/>
        </a:lnSpc>
        <a:spcBef>
          <a:spcPts val="500"/>
        </a:spcBef>
        <a:spcAft>
          <a:spcPts val="500"/>
        </a:spcAft>
        <a:buClrTx/>
        <a:buFont typeface="Arial" charset="0"/>
        <a:buChar char="◦"/>
        <a:defRPr sz="2400" kern="1200">
          <a:solidFill>
            <a:schemeClr val="tx1"/>
          </a:solidFill>
          <a:latin typeface="+mn-lt"/>
          <a:ea typeface="+mn-ea"/>
          <a:cs typeface="+mn-cs"/>
        </a:defRPr>
      </a:lvl3pPr>
      <a:lvl4pPr marL="720090" indent="0" algn="l" defTabSz="914400" rtl="0" eaLnBrk="1" fontAlgn="auto" latinLnBrk="0" hangingPunct="1">
        <a:lnSpc>
          <a:spcPct val="100000"/>
        </a:lnSpc>
        <a:spcBef>
          <a:spcPts val="0"/>
        </a:spcBef>
        <a:spcAft>
          <a:spcPts val="500"/>
        </a:spcAft>
        <a:buFont typeface="Arial" charset="0"/>
        <a:buNone/>
        <a:defRPr sz="2400" kern="1200">
          <a:solidFill>
            <a:schemeClr val="tx1"/>
          </a:solidFill>
          <a:latin typeface="+mn-lt"/>
          <a:ea typeface="+mn-ea"/>
          <a:cs typeface="+mn-cs"/>
        </a:defRPr>
      </a:lvl4pPr>
      <a:lvl5pPr marL="1296035" indent="0" algn="l" defTabSz="914400" rtl="0" eaLnBrk="1" fontAlgn="auto" latinLnBrk="0" hangingPunct="1">
        <a:lnSpc>
          <a:spcPct val="100000"/>
        </a:lnSpc>
        <a:spcBef>
          <a:spcPts val="0"/>
        </a:spcBef>
        <a:spcAft>
          <a:spcPts val="500"/>
        </a:spcAft>
        <a:buFont typeface="Arial"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Lezione 4</a:t>
            </a:r>
            <a:endParaRPr lang="it-IT" dirty="0"/>
          </a:p>
        </p:txBody>
      </p:sp>
      <p:sp>
        <p:nvSpPr>
          <p:cNvPr id="3" name="Sottotitolo 2"/>
          <p:cNvSpPr>
            <a:spLocks noGrp="1"/>
          </p:cNvSpPr>
          <p:nvPr>
            <p:ph type="subTitle" idx="1"/>
          </p:nvPr>
        </p:nvSpPr>
        <p:spPr/>
        <p:txBody>
          <a:bodyPr/>
          <a:lstStyle/>
          <a:p>
            <a:r>
              <a:rPr lang="it-IT" dirty="0" smtClean="0"/>
              <a:t>Recettori enzimatici</a:t>
            </a:r>
          </a:p>
          <a:p>
            <a:r>
              <a:rPr lang="it-IT" dirty="0" smtClean="0"/>
              <a:t>Canali </a:t>
            </a:r>
            <a:r>
              <a:rPr lang="it-IT" smtClean="0"/>
              <a:t>ionici controllati </a:t>
            </a:r>
            <a:endParaRPr lang="it-IT" dirty="0"/>
          </a:p>
        </p:txBody>
      </p:sp>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6172F4BA-6BB0-4343-93BF-AAACAE8348C5}" type="slidenum">
              <a:rPr lang="it-IT" smtClean="0"/>
              <a:t>1</a:t>
            </a:fld>
            <a:endParaRPr lang="it-IT"/>
          </a:p>
        </p:txBody>
      </p:sp>
    </p:spTree>
    <p:extLst>
      <p:ext uri="{BB962C8B-B14F-4D97-AF65-F5344CB8AC3E}">
        <p14:creationId xmlns:p14="http://schemas.microsoft.com/office/powerpoint/2010/main" val="26194277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pPr>
              <a:defRPr/>
            </a:pPr>
            <a:endParaRPr lang="it-IT"/>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050" y="6362700"/>
            <a:ext cx="1038225" cy="414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1463677"/>
            <a:ext cx="7007225"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71563" y="6088062"/>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dirty="0" err="1" smtClean="0">
                <a:latin typeface="Arial" charset="0"/>
              </a:rPr>
              <a:t>Theresia</a:t>
            </a:r>
            <a:r>
              <a:rPr lang="en-GB" sz="1100" b="1" dirty="0" smtClean="0">
                <a:latin typeface="Arial" charset="0"/>
              </a:rPr>
              <a:t> </a:t>
            </a:r>
            <a:r>
              <a:rPr lang="en-GB" sz="1100" b="1" dirty="0" err="1" smtClean="0">
                <a:latin typeface="Arial" charset="0"/>
              </a:rPr>
              <a:t>Gutmann</a:t>
            </a:r>
            <a:r>
              <a:rPr lang="en-GB" sz="1100" b="1" dirty="0" smtClean="0">
                <a:latin typeface="Arial" charset="0"/>
              </a:rPr>
              <a:t> et al. J Cell </a:t>
            </a:r>
            <a:r>
              <a:rPr lang="en-GB" sz="1100" b="1" dirty="0" err="1" smtClean="0">
                <a:latin typeface="Arial" charset="0"/>
              </a:rPr>
              <a:t>Biol</a:t>
            </a:r>
            <a:r>
              <a:rPr lang="en-GB" sz="1100" b="1" dirty="0" smtClean="0">
                <a:latin typeface="Arial" charset="0"/>
              </a:rPr>
              <a:t> 2018;217:1643-1649</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smtClean="0">
                <a:latin typeface="Arial" charset="0"/>
              </a:rPr>
              <a:t>© 2018 Gutmann et al.</a:t>
            </a:r>
          </a:p>
        </p:txBody>
      </p:sp>
      <p:sp>
        <p:nvSpPr>
          <p:cNvPr id="5" name="Titolo 4"/>
          <p:cNvSpPr>
            <a:spLocks noGrp="1"/>
          </p:cNvSpPr>
          <p:nvPr>
            <p:ph type="title"/>
          </p:nvPr>
        </p:nvSpPr>
        <p:spPr/>
        <p:txBody>
          <a:bodyPr>
            <a:normAutofit fontScale="90000"/>
          </a:bodyPr>
          <a:lstStyle/>
          <a:p>
            <a:r>
              <a:rPr lang="it-IT" dirty="0" smtClean="0"/>
              <a:t>La variazione conformazionale del recettore, dopo il legame con l’insulina</a:t>
            </a:r>
            <a:endParaRPr lang="it-IT" dirty="0"/>
          </a:p>
        </p:txBody>
      </p:sp>
      <p:sp>
        <p:nvSpPr>
          <p:cNvPr id="2" name="Segnaposto data 1"/>
          <p:cNvSpPr>
            <a:spLocks noGrp="1"/>
          </p:cNvSpPr>
          <p:nvPr>
            <p:ph type="dt" sz="half" idx="10"/>
          </p:nvPr>
        </p:nvSpPr>
        <p:spPr/>
        <p:txBody>
          <a:bodyPr/>
          <a:lstStyle/>
          <a:p>
            <a:r>
              <a:rPr lang="it-IT" smtClean="0"/>
              <a:t>10/10/2019 - S.Passamonti</a:t>
            </a:r>
            <a:endParaRPr lang="it-IT"/>
          </a:p>
        </p:txBody>
      </p:sp>
      <p:sp>
        <p:nvSpPr>
          <p:cNvPr id="3" name="Segnaposto piè di pagina 2"/>
          <p:cNvSpPr>
            <a:spLocks noGrp="1"/>
          </p:cNvSpPr>
          <p:nvPr>
            <p:ph type="ftr" sz="quarter" idx="11"/>
          </p:nvPr>
        </p:nvSpPr>
        <p:spPr/>
        <p:txBody>
          <a:bodyPr/>
          <a:lstStyle/>
          <a:p>
            <a:r>
              <a:rPr lang="it-IT" smtClean="0"/>
              <a:t>091FA - BIOCHIMICA APPLICATA MEDICA</a:t>
            </a:r>
            <a:endParaRPr lang="it-IT"/>
          </a:p>
        </p:txBody>
      </p:sp>
      <p:sp>
        <p:nvSpPr>
          <p:cNvPr id="4" name="Segnaposto numero diapositiva 3"/>
          <p:cNvSpPr>
            <a:spLocks noGrp="1"/>
          </p:cNvSpPr>
          <p:nvPr>
            <p:ph type="sldNum" sz="quarter" idx="12"/>
          </p:nvPr>
        </p:nvSpPr>
        <p:spPr/>
        <p:txBody>
          <a:bodyPr/>
          <a:lstStyle/>
          <a:p>
            <a:fld id="{6172F4BA-6BB0-4343-93BF-AAACAE8348C5}" type="slidenum">
              <a:rPr lang="it-IT" smtClean="0"/>
              <a:t>10</a:t>
            </a:fld>
            <a:endParaRPr lang="it-IT"/>
          </a:p>
        </p:txBody>
      </p:sp>
    </p:spTree>
    <p:extLst>
      <p:ext uri="{BB962C8B-B14F-4D97-AF65-F5344CB8AC3E}">
        <p14:creationId xmlns:p14="http://schemas.microsoft.com/office/powerpoint/2010/main" val="896144157"/>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olo 1"/>
          <p:cNvSpPr>
            <a:spLocks noGrp="1"/>
          </p:cNvSpPr>
          <p:nvPr>
            <p:ph type="title"/>
          </p:nvPr>
        </p:nvSpPr>
        <p:spPr>
          <a:xfrm>
            <a:off x="457200" y="266700"/>
            <a:ext cx="8229600" cy="1511300"/>
          </a:xfrm>
        </p:spPr>
        <p:txBody>
          <a:bodyPr>
            <a:normAutofit fontScale="90000"/>
          </a:bodyPr>
          <a:lstStyle/>
          <a:p>
            <a:r>
              <a:rPr lang="it-IT" sz="4000">
                <a:latin typeface="Calibri" charset="0"/>
              </a:rPr>
              <a:t>I recettori tirosina chinasi (RTK)</a:t>
            </a:r>
            <a:br>
              <a:rPr lang="it-IT" sz="4000">
                <a:latin typeface="Calibri" charset="0"/>
              </a:rPr>
            </a:br>
            <a:r>
              <a:rPr lang="it-IT" sz="4000">
                <a:latin typeface="Calibri" charset="0"/>
              </a:rPr>
              <a:t> sono una famiglia di fosfotransferasi</a:t>
            </a:r>
            <a:br>
              <a:rPr lang="it-IT" sz="4000">
                <a:latin typeface="Calibri" charset="0"/>
              </a:rPr>
            </a:br>
            <a:r>
              <a:rPr lang="nb-NO" sz="4000">
                <a:latin typeface="Calibri" charset="0"/>
              </a:rPr>
              <a:t>EC 2.7.10.1</a:t>
            </a:r>
            <a:endParaRPr lang="it-IT" sz="4000">
              <a:latin typeface="Calibri" charset="0"/>
            </a:endParaRPr>
          </a:p>
        </p:txBody>
      </p:sp>
      <p:sp>
        <p:nvSpPr>
          <p:cNvPr id="82946" name="Segnaposto data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82947"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82948"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A70143F2-585A-C641-AF96-EE4ED15170C6}" type="slidenum">
              <a:rPr lang="it-IT" sz="1200">
                <a:solidFill>
                  <a:srgbClr val="898989"/>
                </a:solidFill>
                <a:latin typeface="Calibri" charset="0"/>
              </a:rPr>
              <a:pPr/>
              <a:t>11</a:t>
            </a:fld>
            <a:endParaRPr lang="it-IT" sz="1200">
              <a:solidFill>
                <a:srgbClr val="898989"/>
              </a:solidFill>
              <a:latin typeface="Calibri" charset="0"/>
            </a:endParaRPr>
          </a:p>
        </p:txBody>
      </p:sp>
      <p:pic>
        <p:nvPicPr>
          <p:cNvPr id="82949" name="Immagin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2827"/>
            <a:ext cx="75628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6921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olo 1"/>
          <p:cNvSpPr>
            <a:spLocks noGrp="1"/>
          </p:cNvSpPr>
          <p:nvPr>
            <p:ph type="title"/>
          </p:nvPr>
        </p:nvSpPr>
        <p:spPr/>
        <p:txBody>
          <a:bodyPr>
            <a:normAutofit fontScale="90000"/>
          </a:bodyPr>
          <a:lstStyle/>
          <a:p>
            <a:r>
              <a:rPr lang="it-IT">
                <a:latin typeface="Calibri" charset="0"/>
              </a:rPr>
              <a:t>Cosa succede dopo il legame dell’insulina al suo recettore (IR)?</a:t>
            </a:r>
          </a:p>
        </p:txBody>
      </p:sp>
      <p:sp>
        <p:nvSpPr>
          <p:cNvPr id="6" name="Segnaposto contenuto 5"/>
          <p:cNvSpPr>
            <a:spLocks noGrp="1"/>
          </p:cNvSpPr>
          <p:nvPr>
            <p:ph idx="1"/>
          </p:nvPr>
        </p:nvSpPr>
        <p:spPr/>
        <p:txBody>
          <a:bodyPr/>
          <a:lstStyle/>
          <a:p>
            <a:pPr marL="514350" indent="-514350">
              <a:buFont typeface="+mj-lt"/>
              <a:buAutoNum type="arabicPeriod"/>
              <a:defRPr/>
            </a:pPr>
            <a:r>
              <a:rPr lang="it-IT" sz="2800" dirty="0" smtClean="0"/>
              <a:t>Il complesso insulina-recettore (I-IR) si attiva</a:t>
            </a:r>
          </a:p>
          <a:p>
            <a:pPr marL="914400" lvl="1" indent="-514350">
              <a:defRPr/>
            </a:pPr>
            <a:r>
              <a:rPr lang="it-IT" sz="2400" dirty="0" smtClean="0"/>
              <a:t>la transizione allosterica indotta dal </a:t>
            </a:r>
            <a:r>
              <a:rPr lang="it-IT" sz="2400" dirty="0" err="1" smtClean="0"/>
              <a:t>ligando</a:t>
            </a:r>
            <a:r>
              <a:rPr lang="it-IT" sz="2400" dirty="0" smtClean="0"/>
              <a:t> sul dominio extracellulare causa l’attivazione del dominio catalitico intracellulare</a:t>
            </a:r>
          </a:p>
          <a:p>
            <a:pPr marL="514350" indent="-514350">
              <a:buFont typeface="+mj-lt"/>
              <a:buAutoNum type="arabicPeriod"/>
              <a:defRPr/>
            </a:pPr>
            <a:r>
              <a:rPr lang="it-IT" sz="2800" dirty="0" smtClean="0"/>
              <a:t>IR attivato catalizza la fosforilazione di alcuni residui TYR su: </a:t>
            </a:r>
          </a:p>
          <a:p>
            <a:pPr marL="914400" lvl="1" indent="-514350">
              <a:buFont typeface="+mj-lt"/>
              <a:buAutoNum type="arabicPeriod"/>
              <a:defRPr/>
            </a:pPr>
            <a:r>
              <a:rPr lang="it-IT" sz="2400" dirty="0" smtClean="0"/>
              <a:t>il suo dominio intracellulare (auto-fosforilazione)</a:t>
            </a:r>
          </a:p>
          <a:p>
            <a:pPr marL="914400" lvl="1" indent="-514350">
              <a:buFont typeface="+mj-lt"/>
              <a:buAutoNum type="arabicPeriod"/>
              <a:defRPr/>
            </a:pPr>
            <a:r>
              <a:rPr lang="it-IT" sz="2400" dirty="0" smtClean="0"/>
              <a:t>una proteina intracellulare </a:t>
            </a:r>
            <a:r>
              <a:rPr lang="it-IT" sz="2400" dirty="0" err="1" smtClean="0"/>
              <a:t>Insulin</a:t>
            </a:r>
            <a:r>
              <a:rPr lang="it-IT" sz="2400" dirty="0" smtClean="0"/>
              <a:t> </a:t>
            </a:r>
            <a:r>
              <a:rPr lang="it-IT" sz="2400" dirty="0" err="1" smtClean="0"/>
              <a:t>receptor</a:t>
            </a:r>
            <a:r>
              <a:rPr lang="it-IT" sz="2400" dirty="0" smtClean="0"/>
              <a:t> substrate</a:t>
            </a:r>
            <a:r>
              <a:rPr lang="it-IT" sz="2400" dirty="0" smtClean="0"/>
              <a:t>-1</a:t>
            </a:r>
          </a:p>
          <a:p>
            <a:pPr marL="1314450" lvl="2" indent="-514350">
              <a:defRPr/>
            </a:pPr>
            <a:r>
              <a:rPr lang="it-IT" sz="2000" dirty="0" smtClean="0"/>
              <a:t>IRS1+3 ATP</a:t>
            </a:r>
            <a:r>
              <a:rPr lang="it-IT" sz="2000" dirty="0" smtClean="0">
                <a:sym typeface="Wingdings"/>
              </a:rPr>
              <a:t>IRS1-3-P + 3ADP</a:t>
            </a:r>
            <a:endParaRPr lang="it-IT" sz="2000" dirty="0" smtClean="0"/>
          </a:p>
          <a:p>
            <a:pPr marL="514350" indent="-514350">
              <a:buFont typeface="+mj-lt"/>
              <a:buAutoNum type="arabicPeriod"/>
              <a:defRPr/>
            </a:pPr>
            <a:r>
              <a:rPr lang="it-IT" sz="2400" i="1" dirty="0" smtClean="0"/>
              <a:t>vedi diapositiva </a:t>
            </a:r>
            <a:r>
              <a:rPr lang="it-IT" sz="2400" i="1" dirty="0" smtClean="0"/>
              <a:t>seguente</a:t>
            </a:r>
          </a:p>
          <a:p>
            <a:pPr>
              <a:defRPr/>
            </a:pPr>
            <a:endParaRPr lang="it-IT" sz="2800" dirty="0"/>
          </a:p>
        </p:txBody>
      </p:sp>
      <p:sp>
        <p:nvSpPr>
          <p:cNvPr id="83971" name="Segnaposto data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83972"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83973"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1F5B9F6E-59C9-2D4D-9AC9-EE87D68836BB}" type="slidenum">
              <a:rPr lang="it-IT" sz="1200">
                <a:solidFill>
                  <a:srgbClr val="898989"/>
                </a:solidFill>
                <a:latin typeface="Calibri" charset="0"/>
              </a:rPr>
              <a:pPr/>
              <a:t>12</a:t>
            </a:fld>
            <a:endParaRPr lang="it-IT" sz="1200">
              <a:solidFill>
                <a:srgbClr val="898989"/>
              </a:solidFill>
              <a:latin typeface="Calibri" charset="0"/>
            </a:endParaRPr>
          </a:p>
        </p:txBody>
      </p:sp>
    </p:spTree>
    <p:extLst>
      <p:ext uri="{BB962C8B-B14F-4D97-AF65-F5344CB8AC3E}">
        <p14:creationId xmlns:p14="http://schemas.microsoft.com/office/powerpoint/2010/main" val="4089034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6172F4BA-6BB0-4343-93BF-AAACAE8348C5}" type="slidenum">
              <a:rPr lang="it-IT" smtClean="0"/>
              <a:t>13</a:t>
            </a:fld>
            <a:endParaRPr lang="it-IT"/>
          </a:p>
        </p:txBody>
      </p:sp>
      <p:grpSp>
        <p:nvGrpSpPr>
          <p:cNvPr id="10" name="Gruppo 9"/>
          <p:cNvGrpSpPr/>
          <p:nvPr/>
        </p:nvGrpSpPr>
        <p:grpSpPr>
          <a:xfrm>
            <a:off x="458773" y="935391"/>
            <a:ext cx="7986728" cy="5166961"/>
            <a:chOff x="1022350" y="1881539"/>
            <a:chExt cx="5848350" cy="3581400"/>
          </a:xfrm>
        </p:grpSpPr>
        <p:pic>
          <p:nvPicPr>
            <p:cNvPr id="8" name="Immagine 7"/>
            <p:cNvPicPr>
              <a:picLocks noChangeAspect="1"/>
            </p:cNvPicPr>
            <p:nvPr/>
          </p:nvPicPr>
          <p:blipFill>
            <a:blip r:embed="rId2"/>
            <a:stretch>
              <a:fillRect/>
            </a:stretch>
          </p:blipFill>
          <p:spPr>
            <a:xfrm>
              <a:off x="1022350" y="1881539"/>
              <a:ext cx="3543300" cy="3581400"/>
            </a:xfrm>
            <a:prstGeom prst="rect">
              <a:avLst/>
            </a:prstGeom>
          </p:spPr>
        </p:pic>
        <p:pic>
          <p:nvPicPr>
            <p:cNvPr id="9" name="Immagine 8"/>
            <p:cNvPicPr>
              <a:picLocks noChangeAspect="1"/>
            </p:cNvPicPr>
            <p:nvPr/>
          </p:nvPicPr>
          <p:blipFill>
            <a:blip r:embed="rId3"/>
            <a:stretch>
              <a:fillRect/>
            </a:stretch>
          </p:blipFill>
          <p:spPr>
            <a:xfrm>
              <a:off x="4406900" y="2300639"/>
              <a:ext cx="2463800" cy="2108200"/>
            </a:xfrm>
            <a:prstGeom prst="rect">
              <a:avLst/>
            </a:prstGeom>
          </p:spPr>
        </p:pic>
      </p:grpSp>
      <p:sp>
        <p:nvSpPr>
          <p:cNvPr id="11" name="Titolo 10"/>
          <p:cNvSpPr>
            <a:spLocks noGrp="1"/>
          </p:cNvSpPr>
          <p:nvPr>
            <p:ph type="title"/>
          </p:nvPr>
        </p:nvSpPr>
        <p:spPr/>
        <p:txBody>
          <a:bodyPr>
            <a:normAutofit fontScale="90000"/>
          </a:bodyPr>
          <a:lstStyle/>
          <a:p>
            <a:r>
              <a:rPr lang="it-IT" dirty="0" smtClean="0"/>
              <a:t>L’attività </a:t>
            </a:r>
            <a:r>
              <a:rPr lang="it-IT" dirty="0" err="1" smtClean="0"/>
              <a:t>tirona</a:t>
            </a:r>
            <a:r>
              <a:rPr lang="it-IT" dirty="0" smtClean="0"/>
              <a:t> </a:t>
            </a:r>
            <a:r>
              <a:rPr lang="it-IT" dirty="0" err="1" smtClean="0"/>
              <a:t>chinasi</a:t>
            </a:r>
            <a:r>
              <a:rPr lang="it-IT" dirty="0" smtClean="0"/>
              <a:t> del recettore dell’insulina, se attivato</a:t>
            </a:r>
            <a:endParaRPr lang="it-IT" dirty="0"/>
          </a:p>
        </p:txBody>
      </p:sp>
    </p:spTree>
    <p:extLst>
      <p:ext uri="{BB962C8B-B14F-4D97-AF65-F5344CB8AC3E}">
        <p14:creationId xmlns:p14="http://schemas.microsoft.com/office/powerpoint/2010/main" val="21531435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olo 1"/>
          <p:cNvSpPr>
            <a:spLocks noGrp="1"/>
          </p:cNvSpPr>
          <p:nvPr>
            <p:ph type="title"/>
          </p:nvPr>
        </p:nvSpPr>
        <p:spPr>
          <a:xfrm>
            <a:off x="457200" y="274638"/>
            <a:ext cx="8229600" cy="1109662"/>
          </a:xfrm>
        </p:spPr>
        <p:txBody>
          <a:bodyPr>
            <a:normAutofit fontScale="90000"/>
          </a:bodyPr>
          <a:lstStyle/>
          <a:p>
            <a:r>
              <a:rPr lang="it-IT" sz="3600" dirty="0">
                <a:latin typeface="Calibri" charset="0"/>
              </a:rPr>
              <a:t>La trasduzione intracellulare dell’insulina</a:t>
            </a:r>
            <a:br>
              <a:rPr lang="it-IT" sz="3600" dirty="0">
                <a:latin typeface="Calibri" charset="0"/>
              </a:rPr>
            </a:br>
            <a:r>
              <a:rPr lang="it-IT" sz="3600" dirty="0" smtClean="0">
                <a:latin typeface="Calibri" charset="0"/>
              </a:rPr>
              <a:t>DUE VIE DISTINTE</a:t>
            </a:r>
            <a:endParaRPr lang="it-IT" sz="3600" dirty="0">
              <a:latin typeface="Calibri" charset="0"/>
            </a:endParaRPr>
          </a:p>
        </p:txBody>
      </p:sp>
      <p:sp>
        <p:nvSpPr>
          <p:cNvPr id="6" name="Segnaposto contenuto 5"/>
          <p:cNvSpPr>
            <a:spLocks noGrp="1"/>
          </p:cNvSpPr>
          <p:nvPr>
            <p:ph idx="1"/>
          </p:nvPr>
        </p:nvSpPr>
        <p:spPr>
          <a:xfrm>
            <a:off x="457200" y="1749425"/>
            <a:ext cx="8229600" cy="3951288"/>
          </a:xfrm>
        </p:spPr>
        <p:txBody>
          <a:bodyPr>
            <a:normAutofit fontScale="92500"/>
          </a:bodyPr>
          <a:lstStyle/>
          <a:p>
            <a:pPr marL="0" indent="0" algn="ctr">
              <a:buFont typeface="Arial" charset="0"/>
              <a:buNone/>
              <a:defRPr/>
            </a:pPr>
            <a:r>
              <a:rPr lang="it-IT" b="1" dirty="0" smtClean="0"/>
              <a:t>IRS-1 fosforilato si lega a </a:t>
            </a:r>
            <a:r>
              <a:rPr lang="it-IT" b="1" u="sng" dirty="0" smtClean="0"/>
              <a:t>PROTEINE DI SEGNALE</a:t>
            </a:r>
            <a:r>
              <a:rPr lang="it-IT" b="1" dirty="0" smtClean="0"/>
              <a:t>:</a:t>
            </a:r>
            <a:endParaRPr lang="it-IT" b="1" dirty="0" smtClean="0"/>
          </a:p>
          <a:p>
            <a:pPr>
              <a:defRPr/>
            </a:pPr>
            <a:r>
              <a:rPr lang="it-IT" u="sng" dirty="0" smtClean="0"/>
              <a:t>Via di attivazione dei geni</a:t>
            </a:r>
          </a:p>
          <a:p>
            <a:pPr lvl="1">
              <a:defRPr/>
            </a:pPr>
            <a:r>
              <a:rPr lang="it-IT" dirty="0" smtClean="0"/>
              <a:t>fosfo-IRS-1 si lega alla proteina di segnale </a:t>
            </a:r>
            <a:r>
              <a:rPr lang="it-IT" b="1" dirty="0" smtClean="0"/>
              <a:t>GrB2</a:t>
            </a:r>
          </a:p>
          <a:p>
            <a:pPr lvl="1">
              <a:defRPr/>
            </a:pPr>
            <a:r>
              <a:rPr lang="it-IT" dirty="0" smtClean="0"/>
              <a:t>Figura 12.12</a:t>
            </a:r>
          </a:p>
          <a:p>
            <a:pPr>
              <a:defRPr/>
            </a:pPr>
            <a:r>
              <a:rPr lang="it-IT" u="sng" dirty="0" smtClean="0"/>
              <a:t>Via di controllo del metabolismo</a:t>
            </a:r>
            <a:r>
              <a:rPr lang="it-IT" dirty="0" smtClean="0"/>
              <a:t> </a:t>
            </a:r>
            <a:endParaRPr lang="it-IT" u="sng" dirty="0" smtClean="0"/>
          </a:p>
          <a:p>
            <a:pPr lvl="1">
              <a:defRPr/>
            </a:pPr>
            <a:r>
              <a:rPr lang="it-IT" dirty="0" smtClean="0"/>
              <a:t>fosfo-IRS-1 si lega alla proteina di segnale </a:t>
            </a:r>
            <a:r>
              <a:rPr lang="it-IT" b="1" dirty="0" smtClean="0"/>
              <a:t>PI3K</a:t>
            </a:r>
          </a:p>
          <a:p>
            <a:pPr lvl="2">
              <a:defRPr/>
            </a:pPr>
            <a:r>
              <a:rPr lang="it-IT" dirty="0" smtClean="0"/>
              <a:t>PI3K: </a:t>
            </a:r>
            <a:r>
              <a:rPr lang="it-IT" dirty="0" err="1" smtClean="0"/>
              <a:t>fosfatidil</a:t>
            </a:r>
            <a:r>
              <a:rPr lang="it-IT" dirty="0" smtClean="0"/>
              <a:t> inositolo 3-fosfato </a:t>
            </a:r>
            <a:r>
              <a:rPr lang="it-IT" dirty="0" err="1" smtClean="0"/>
              <a:t>chinasi</a:t>
            </a:r>
            <a:endParaRPr lang="it-IT" dirty="0" smtClean="0"/>
          </a:p>
          <a:p>
            <a:pPr lvl="1">
              <a:defRPr/>
            </a:pPr>
            <a:r>
              <a:rPr lang="it-IT" dirty="0" smtClean="0"/>
              <a:t>Figura 12.13</a:t>
            </a:r>
            <a:endParaRPr lang="it-IT" dirty="0"/>
          </a:p>
        </p:txBody>
      </p:sp>
      <p:sp>
        <p:nvSpPr>
          <p:cNvPr id="84995" name="Segnaposto data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84996"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84997"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3AD23640-1A1B-654A-AF95-930DB402135F}" type="slidenum">
              <a:rPr lang="it-IT" sz="1200">
                <a:solidFill>
                  <a:srgbClr val="898989"/>
                </a:solidFill>
                <a:latin typeface="Calibri" charset="0"/>
              </a:rPr>
              <a:pPr/>
              <a:t>14</a:t>
            </a:fld>
            <a:endParaRPr lang="it-IT" sz="1200">
              <a:solidFill>
                <a:srgbClr val="898989"/>
              </a:solidFill>
              <a:latin typeface="Calibri" charset="0"/>
            </a:endParaRPr>
          </a:p>
        </p:txBody>
      </p:sp>
    </p:spTree>
    <p:extLst>
      <p:ext uri="{BB962C8B-B14F-4D97-AF65-F5344CB8AC3E}">
        <p14:creationId xmlns:p14="http://schemas.microsoft.com/office/powerpoint/2010/main" val="31951449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6172F4BA-6BB0-4343-93BF-AAACAE8348C5}" type="slidenum">
              <a:rPr lang="it-IT" smtClean="0"/>
              <a:t>15</a:t>
            </a:fld>
            <a:endParaRPr lang="it-IT"/>
          </a:p>
        </p:txBody>
      </p:sp>
      <p:pic>
        <p:nvPicPr>
          <p:cNvPr id="9" name="Immagine 8"/>
          <p:cNvPicPr>
            <a:picLocks noChangeAspect="1"/>
          </p:cNvPicPr>
          <p:nvPr/>
        </p:nvPicPr>
        <p:blipFill>
          <a:blip r:embed="rId3"/>
          <a:stretch>
            <a:fillRect/>
          </a:stretch>
        </p:blipFill>
        <p:spPr>
          <a:xfrm>
            <a:off x="698500" y="0"/>
            <a:ext cx="7726530" cy="6858000"/>
          </a:xfrm>
          <a:prstGeom prst="rect">
            <a:avLst/>
          </a:prstGeom>
        </p:spPr>
      </p:pic>
      <p:sp>
        <p:nvSpPr>
          <p:cNvPr id="11" name="Rettangolo 10"/>
          <p:cNvSpPr/>
          <p:nvPr/>
        </p:nvSpPr>
        <p:spPr>
          <a:xfrm>
            <a:off x="1253068" y="0"/>
            <a:ext cx="6874933" cy="6604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712585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olo 1"/>
          <p:cNvSpPr>
            <a:spLocks noGrp="1"/>
          </p:cNvSpPr>
          <p:nvPr>
            <p:ph type="title"/>
          </p:nvPr>
        </p:nvSpPr>
        <p:spPr>
          <a:xfrm>
            <a:off x="457200" y="274640"/>
            <a:ext cx="8229600" cy="839787"/>
          </a:xfrm>
        </p:spPr>
        <p:txBody>
          <a:bodyPr>
            <a:noAutofit/>
          </a:bodyPr>
          <a:lstStyle/>
          <a:p>
            <a:pPr marL="0" indent="0">
              <a:defRPr/>
            </a:pPr>
            <a:r>
              <a:rPr lang="it-IT" sz="3600" dirty="0"/>
              <a:t>Via di attivazione della trascrizione dei geni</a:t>
            </a:r>
          </a:p>
        </p:txBody>
      </p:sp>
      <p:sp>
        <p:nvSpPr>
          <p:cNvPr id="6" name="Segnaposto contenuto 5"/>
          <p:cNvSpPr>
            <a:spLocks noGrp="1"/>
          </p:cNvSpPr>
          <p:nvPr>
            <p:ph idx="1"/>
          </p:nvPr>
        </p:nvSpPr>
        <p:spPr>
          <a:xfrm>
            <a:off x="457200" y="1114425"/>
            <a:ext cx="5029200" cy="4897438"/>
          </a:xfrm>
        </p:spPr>
        <p:txBody>
          <a:bodyPr>
            <a:normAutofit fontScale="77500" lnSpcReduction="20000"/>
          </a:bodyPr>
          <a:lstStyle/>
          <a:p>
            <a:pPr marL="0" indent="0" algn="ctr">
              <a:buFont typeface="Arial" charset="0"/>
              <a:buNone/>
              <a:defRPr/>
            </a:pPr>
            <a:r>
              <a:rPr lang="it-IT" sz="3600" b="1" dirty="0" smtClean="0"/>
              <a:t>IRS-1 fosforilato si lega </a:t>
            </a:r>
            <a:r>
              <a:rPr lang="it-IT" sz="3600" b="1" dirty="0" smtClean="0"/>
              <a:t>a Grb2</a:t>
            </a:r>
            <a:endParaRPr lang="it-IT" sz="3600" u="sng" dirty="0" smtClean="0"/>
          </a:p>
          <a:p>
            <a:pPr marL="514350" indent="-514350">
              <a:buFont typeface="+mj-lt"/>
              <a:buAutoNum type="arabicPeriod"/>
              <a:defRPr/>
            </a:pPr>
            <a:r>
              <a:rPr lang="it-IT" dirty="0" smtClean="0"/>
              <a:t>si </a:t>
            </a:r>
            <a:r>
              <a:rPr lang="it-IT" dirty="0" smtClean="0"/>
              <a:t>forma un complesso </a:t>
            </a:r>
            <a:r>
              <a:rPr lang="it-IT" dirty="0" err="1" smtClean="0"/>
              <a:t>pentamerico</a:t>
            </a:r>
            <a:r>
              <a:rPr lang="it-IT" dirty="0" smtClean="0"/>
              <a:t> con attività </a:t>
            </a:r>
            <a:r>
              <a:rPr lang="it-IT" dirty="0" smtClean="0"/>
              <a:t>proteina </a:t>
            </a:r>
            <a:r>
              <a:rPr lang="it-IT" dirty="0" err="1" smtClean="0"/>
              <a:t>chinasi</a:t>
            </a:r>
            <a:endParaRPr lang="it-IT" dirty="0"/>
          </a:p>
          <a:p>
            <a:pPr lvl="1">
              <a:defRPr/>
            </a:pPr>
            <a:r>
              <a:rPr lang="it-IT" sz="3600" dirty="0" smtClean="0"/>
              <a:t> (</a:t>
            </a:r>
            <a:r>
              <a:rPr lang="it-IT" sz="3600" dirty="0" smtClean="0"/>
              <a:t>IRS1</a:t>
            </a:r>
            <a:r>
              <a:rPr lang="it-IT" sz="3600" dirty="0" smtClean="0">
                <a:latin typeface="Wingdings"/>
                <a:ea typeface="Wingdings"/>
                <a:cs typeface="Wingdings"/>
                <a:sym typeface="Wingdings"/>
              </a:rPr>
              <a:t></a:t>
            </a:r>
            <a:r>
              <a:rPr lang="it-IT" sz="3600" dirty="0" smtClean="0"/>
              <a:t>Grb2</a:t>
            </a:r>
            <a:r>
              <a:rPr lang="it-IT" sz="3600" dirty="0" smtClean="0">
                <a:latin typeface="Wingdings"/>
                <a:ea typeface="Wingdings"/>
                <a:cs typeface="Wingdings"/>
                <a:sym typeface="Wingdings"/>
              </a:rPr>
              <a:t></a:t>
            </a:r>
            <a:r>
              <a:rPr lang="it-IT" sz="3600" dirty="0" smtClean="0">
                <a:latin typeface="+mj-lt"/>
                <a:ea typeface="Wingdings"/>
                <a:cs typeface="Wingdings"/>
                <a:sym typeface="Wingdings"/>
              </a:rPr>
              <a:t>Sos</a:t>
            </a:r>
            <a:r>
              <a:rPr lang="it-IT" sz="3600" dirty="0" smtClean="0">
                <a:latin typeface="Wingdings"/>
                <a:ea typeface="Wingdings"/>
                <a:cs typeface="Wingdings"/>
                <a:sym typeface="Wingdings"/>
              </a:rPr>
              <a:t></a:t>
            </a:r>
            <a:r>
              <a:rPr lang="it-IT" sz="3600" dirty="0" smtClean="0">
                <a:ea typeface="Wingdings"/>
                <a:cs typeface="Wingdings"/>
                <a:sym typeface="Wingdings"/>
              </a:rPr>
              <a:t>Ras</a:t>
            </a:r>
            <a:r>
              <a:rPr lang="it-IT" sz="3600" dirty="0" smtClean="0">
                <a:latin typeface="Wingdings"/>
                <a:ea typeface="Wingdings"/>
                <a:cs typeface="Wingdings"/>
                <a:sym typeface="Wingdings"/>
              </a:rPr>
              <a:t></a:t>
            </a:r>
            <a:r>
              <a:rPr lang="it-IT" sz="3600" dirty="0" smtClean="0">
                <a:latin typeface="+mj-lt"/>
                <a:ea typeface="Wingdings"/>
                <a:cs typeface="Wingdings"/>
                <a:sym typeface="Wingdings"/>
              </a:rPr>
              <a:t>Raf-1)</a:t>
            </a:r>
          </a:p>
          <a:p>
            <a:pPr marL="514350" indent="-514350">
              <a:buFont typeface="+mj-lt"/>
              <a:buAutoNum type="arabicPeriod"/>
              <a:defRPr/>
            </a:pPr>
            <a:r>
              <a:rPr lang="it-IT" dirty="0" smtClean="0">
                <a:latin typeface="+mj-lt"/>
                <a:ea typeface="Wingdings"/>
                <a:cs typeface="Wingdings"/>
                <a:sym typeface="Wingdings"/>
              </a:rPr>
              <a:t>si attiva una cascata di </a:t>
            </a:r>
            <a:r>
              <a:rPr lang="it-IT" dirty="0" err="1" smtClean="0">
                <a:latin typeface="+mj-lt"/>
                <a:ea typeface="Wingdings"/>
                <a:cs typeface="Wingdings"/>
                <a:sym typeface="Wingdings"/>
              </a:rPr>
              <a:t>protein</a:t>
            </a:r>
            <a:r>
              <a:rPr lang="it-IT" dirty="0" smtClean="0">
                <a:latin typeface="+mj-lt"/>
                <a:ea typeface="Wingdings"/>
                <a:cs typeface="Wingdings"/>
                <a:sym typeface="Wingdings"/>
              </a:rPr>
              <a:t> </a:t>
            </a:r>
            <a:r>
              <a:rPr lang="it-IT" dirty="0" err="1" smtClean="0">
                <a:latin typeface="+mj-lt"/>
                <a:ea typeface="Wingdings"/>
                <a:cs typeface="Wingdings"/>
                <a:sym typeface="Wingdings"/>
              </a:rPr>
              <a:t>chinasi</a:t>
            </a:r>
            <a:r>
              <a:rPr lang="it-IT" dirty="0" smtClean="0">
                <a:latin typeface="+mj-lt"/>
                <a:ea typeface="Wingdings"/>
                <a:cs typeface="Wingdings"/>
                <a:sym typeface="Wingdings"/>
              </a:rPr>
              <a:t> </a:t>
            </a:r>
            <a:r>
              <a:rPr lang="it-IT" dirty="0" smtClean="0">
                <a:latin typeface="+mj-lt"/>
                <a:ea typeface="Wingdings"/>
                <a:cs typeface="Wingdings"/>
                <a:sym typeface="Wingdings"/>
              </a:rPr>
              <a:t>c.d. MAPK</a:t>
            </a:r>
          </a:p>
          <a:p>
            <a:pPr lvl="1">
              <a:defRPr/>
            </a:pPr>
            <a:r>
              <a:rPr lang="it-IT" sz="3600" dirty="0" smtClean="0">
                <a:sym typeface="Wingdings"/>
              </a:rPr>
              <a:t> (</a:t>
            </a:r>
            <a:r>
              <a:rPr lang="it-IT" sz="3600" dirty="0" err="1">
                <a:sym typeface="Wingdings"/>
              </a:rPr>
              <a:t>Mek</a:t>
            </a:r>
            <a:r>
              <a:rPr lang="it-IT" sz="3600" dirty="0">
                <a:sym typeface="Wingdings"/>
              </a:rPr>
              <a:t> e </a:t>
            </a:r>
            <a:r>
              <a:rPr lang="it-IT" sz="3600" dirty="0" smtClean="0">
                <a:sym typeface="Wingdings"/>
              </a:rPr>
              <a:t>ERK; vedi libro)</a:t>
            </a:r>
            <a:endParaRPr lang="it-IT" sz="3600" dirty="0">
              <a:sym typeface="Wingdings"/>
            </a:endParaRPr>
          </a:p>
          <a:p>
            <a:pPr marL="514350" indent="-514350">
              <a:buFont typeface="+mj-lt"/>
              <a:buAutoNum type="arabicPeriod"/>
              <a:defRPr/>
            </a:pPr>
            <a:r>
              <a:rPr lang="it-IT" dirty="0" smtClean="0">
                <a:latin typeface="+mj-lt"/>
                <a:ea typeface="Wingdings"/>
                <a:cs typeface="Wingdings"/>
                <a:sym typeface="Wingdings"/>
              </a:rPr>
              <a:t>si attiva il fattore di trascrizione Elk1</a:t>
            </a:r>
          </a:p>
          <a:p>
            <a:pPr marL="742950" indent="-742950">
              <a:buFont typeface="+mj-lt"/>
              <a:buAutoNum type="arabicPeriod"/>
              <a:defRPr/>
            </a:pPr>
            <a:r>
              <a:rPr lang="it-IT" sz="4400" dirty="0" smtClean="0">
                <a:latin typeface="+mj-lt"/>
                <a:ea typeface="Wingdings"/>
                <a:cs typeface="Wingdings"/>
                <a:sym typeface="Wingdings"/>
              </a:rPr>
              <a:t>si attiva la RNA </a:t>
            </a:r>
            <a:r>
              <a:rPr lang="it-IT" sz="4400" dirty="0" smtClean="0">
                <a:latin typeface="+mj-lt"/>
                <a:ea typeface="Wingdings"/>
                <a:cs typeface="Wingdings"/>
                <a:sym typeface="Wingdings"/>
              </a:rPr>
              <a:t>polimerasi II</a:t>
            </a:r>
            <a:endParaRPr lang="it-IT" sz="4400" dirty="0" smtClean="0"/>
          </a:p>
          <a:p>
            <a:pPr marL="0" indent="0">
              <a:buFont typeface="Arial" charset="0"/>
              <a:buNone/>
              <a:defRPr/>
            </a:pPr>
            <a:endParaRPr lang="it-IT" sz="3600" dirty="0"/>
          </a:p>
        </p:txBody>
      </p:sp>
      <p:sp>
        <p:nvSpPr>
          <p:cNvPr id="86019" name="Segnaposto data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86020"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86021"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F9ADFF77-C552-BB44-A5EF-1A216EC998C1}" type="slidenum">
              <a:rPr lang="it-IT" sz="1200">
                <a:solidFill>
                  <a:srgbClr val="898989"/>
                </a:solidFill>
                <a:latin typeface="Calibri" charset="0"/>
              </a:rPr>
              <a:pPr/>
              <a:t>16</a:t>
            </a:fld>
            <a:endParaRPr lang="it-IT" sz="1200">
              <a:solidFill>
                <a:srgbClr val="898989"/>
              </a:solidFill>
              <a:latin typeface="Calibri" charset="0"/>
            </a:endParaRPr>
          </a:p>
        </p:txBody>
      </p:sp>
      <p:pic>
        <p:nvPicPr>
          <p:cNvPr id="2" name="Immagine 1"/>
          <p:cNvPicPr>
            <a:picLocks noChangeAspect="1"/>
          </p:cNvPicPr>
          <p:nvPr/>
        </p:nvPicPr>
        <p:blipFill>
          <a:blip r:embed="rId2"/>
          <a:stretch>
            <a:fillRect/>
          </a:stretch>
        </p:blipFill>
        <p:spPr>
          <a:xfrm>
            <a:off x="5727700" y="1114425"/>
            <a:ext cx="3276600" cy="3657600"/>
          </a:xfrm>
          <a:prstGeom prst="rect">
            <a:avLst/>
          </a:prstGeom>
        </p:spPr>
      </p:pic>
    </p:spTree>
    <p:extLst>
      <p:ext uri="{BB962C8B-B14F-4D97-AF65-F5344CB8AC3E}">
        <p14:creationId xmlns:p14="http://schemas.microsoft.com/office/powerpoint/2010/main" val="42871909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9351" y="255588"/>
            <a:ext cx="68453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ttangolo 1"/>
          <p:cNvSpPr>
            <a:spLocks noChangeArrowheads="1"/>
          </p:cNvSpPr>
          <p:nvPr/>
        </p:nvSpPr>
        <p:spPr bwMode="auto">
          <a:xfrm>
            <a:off x="3838575" y="1073150"/>
            <a:ext cx="1354138" cy="592138"/>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solidFill>
                <a:srgbClr val="000000"/>
              </a:solidFill>
            </a:endParaRPr>
          </a:p>
        </p:txBody>
      </p:sp>
      <p:sp>
        <p:nvSpPr>
          <p:cNvPr id="87043" name="Rettangolo 2"/>
          <p:cNvSpPr>
            <a:spLocks noChangeArrowheads="1"/>
          </p:cNvSpPr>
          <p:nvPr/>
        </p:nvSpPr>
        <p:spPr bwMode="auto">
          <a:xfrm>
            <a:off x="3527425" y="2216150"/>
            <a:ext cx="776288" cy="1028700"/>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solidFill>
                <a:srgbClr val="000000"/>
              </a:solidFill>
            </a:endParaRPr>
          </a:p>
        </p:txBody>
      </p:sp>
      <p:sp>
        <p:nvSpPr>
          <p:cNvPr id="87044" name="Rettangolo 4"/>
          <p:cNvSpPr>
            <a:spLocks noChangeArrowheads="1"/>
          </p:cNvSpPr>
          <p:nvPr/>
        </p:nvSpPr>
        <p:spPr bwMode="auto">
          <a:xfrm>
            <a:off x="1149351" y="4529140"/>
            <a:ext cx="925513" cy="434975"/>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solidFill>
                <a:srgbClr val="000000"/>
              </a:solidFill>
            </a:endParaRPr>
          </a:p>
        </p:txBody>
      </p:sp>
      <p:sp>
        <p:nvSpPr>
          <p:cNvPr id="87045" name="Rettangolo 5"/>
          <p:cNvSpPr>
            <a:spLocks noChangeArrowheads="1"/>
          </p:cNvSpPr>
          <p:nvPr/>
        </p:nvSpPr>
        <p:spPr bwMode="auto">
          <a:xfrm>
            <a:off x="1806575" y="3498850"/>
            <a:ext cx="2419350" cy="1030288"/>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solidFill>
                <a:srgbClr val="000000"/>
              </a:solidFill>
            </a:endParaRPr>
          </a:p>
        </p:txBody>
      </p:sp>
    </p:spTree>
    <p:extLst>
      <p:ext uri="{BB962C8B-B14F-4D97-AF65-F5344CB8AC3E}">
        <p14:creationId xmlns:p14="http://schemas.microsoft.com/office/powerpoint/2010/main" val="30609806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l"/>
            <a:r>
              <a:rPr/>
              <a:t>Transcriptional regulation by insulin</a:t>
            </a:r>
          </a:p>
        </p:txBody>
      </p:sp>
      <p:pic>
        <p:nvPicPr>
          <p:cNvPr id="3" name="Picture 2" descr="irs-transcription-a0dfa.png"/>
          <p:cNvPicPr>
            <a:picLocks noChangeAspect="1"/>
          </p:cNvPicPr>
          <p:nvPr/>
        </p:nvPicPr>
        <p:blipFill>
          <a:blip r:embed="rId2"/>
          <a:stretch>
            <a:fillRect/>
          </a:stretch>
        </p:blipFill>
        <p:spPr>
          <a:xfrm>
            <a:off x="1807846" y="1420495"/>
            <a:ext cx="5505451" cy="5022850"/>
          </a:xfrm>
          <a:prstGeom prst="rect">
            <a:avLst/>
          </a:prstGeom>
        </p:spPr>
      </p:pic>
    </p:spTree>
    <p:extLst>
      <p:ext uri="{BB962C8B-B14F-4D97-AF65-F5344CB8AC3E}">
        <p14:creationId xmlns:p14="http://schemas.microsoft.com/office/powerpoint/2010/main" val="21340245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olo 1"/>
          <p:cNvSpPr>
            <a:spLocks noGrp="1"/>
          </p:cNvSpPr>
          <p:nvPr>
            <p:ph type="title"/>
          </p:nvPr>
        </p:nvSpPr>
        <p:spPr>
          <a:xfrm>
            <a:off x="457200" y="274640"/>
            <a:ext cx="8229600" cy="839787"/>
          </a:xfrm>
        </p:spPr>
        <p:txBody>
          <a:bodyPr>
            <a:normAutofit/>
          </a:bodyPr>
          <a:lstStyle/>
          <a:p>
            <a:r>
              <a:rPr lang="it-IT" sz="3600" dirty="0" smtClean="0"/>
              <a:t>Via di controllo del metabolismo</a:t>
            </a:r>
            <a:endParaRPr lang="it-IT" sz="3600" dirty="0">
              <a:latin typeface="Calibri" charset="0"/>
            </a:endParaRPr>
          </a:p>
        </p:txBody>
      </p:sp>
      <p:sp>
        <p:nvSpPr>
          <p:cNvPr id="6" name="Segnaposto contenuto 5"/>
          <p:cNvSpPr>
            <a:spLocks noGrp="1"/>
          </p:cNvSpPr>
          <p:nvPr>
            <p:ph idx="1"/>
          </p:nvPr>
        </p:nvSpPr>
        <p:spPr>
          <a:xfrm>
            <a:off x="457200" y="1114425"/>
            <a:ext cx="8229600" cy="3141132"/>
          </a:xfrm>
        </p:spPr>
        <p:txBody>
          <a:bodyPr>
            <a:normAutofit fontScale="70000" lnSpcReduction="20000"/>
          </a:bodyPr>
          <a:lstStyle/>
          <a:p>
            <a:pPr marL="0" indent="0" algn="ctr">
              <a:lnSpc>
                <a:spcPct val="110000"/>
              </a:lnSpc>
              <a:buFont typeface="Arial" charset="0"/>
              <a:buNone/>
              <a:defRPr/>
            </a:pPr>
            <a:r>
              <a:rPr lang="it-IT" sz="4100" b="1" dirty="0" smtClean="0"/>
              <a:t>IRS-1 fosforilato si lega </a:t>
            </a:r>
            <a:r>
              <a:rPr lang="it-IT" sz="4100" b="1" dirty="0" smtClean="0"/>
              <a:t>a </a:t>
            </a:r>
            <a:r>
              <a:rPr lang="it-IT" sz="4100" b="1" u="sng" dirty="0" smtClean="0"/>
              <a:t>PI3K </a:t>
            </a:r>
          </a:p>
          <a:p>
            <a:pPr marL="0" indent="0" algn="ctr">
              <a:lnSpc>
                <a:spcPct val="110000"/>
              </a:lnSpc>
              <a:buFont typeface="Arial" charset="0"/>
              <a:buNone/>
              <a:defRPr/>
            </a:pPr>
            <a:r>
              <a:rPr lang="it-IT" sz="4100" b="1" u="sng" dirty="0" smtClean="0"/>
              <a:t>(</a:t>
            </a:r>
            <a:r>
              <a:rPr lang="it-IT" sz="4100" b="1" dirty="0" err="1" smtClean="0"/>
              <a:t>fosfoinositide</a:t>
            </a:r>
            <a:r>
              <a:rPr lang="it-IT" sz="4100" b="1" dirty="0" smtClean="0"/>
              <a:t> 3-kinasi, </a:t>
            </a:r>
            <a:r>
              <a:rPr lang="it-IT" sz="4100" b="1" dirty="0" err="1" smtClean="0"/>
              <a:t>chinasi</a:t>
            </a:r>
            <a:r>
              <a:rPr lang="it-IT" sz="4100" b="1" dirty="0" smtClean="0"/>
              <a:t> lipidica)</a:t>
            </a:r>
          </a:p>
          <a:p>
            <a:pPr marL="0" indent="0" algn="ctr">
              <a:lnSpc>
                <a:spcPct val="110000"/>
              </a:lnSpc>
              <a:buFont typeface="Arial" charset="0"/>
              <a:buNone/>
              <a:defRPr/>
            </a:pPr>
            <a:endParaRPr lang="it-IT" b="1" u="sng" dirty="0" smtClean="0"/>
          </a:p>
          <a:p>
            <a:pPr>
              <a:lnSpc>
                <a:spcPct val="110000"/>
              </a:lnSpc>
              <a:defRPr/>
            </a:pPr>
            <a:r>
              <a:rPr lang="it-IT" sz="3800" dirty="0" smtClean="0"/>
              <a:t>PI3K </a:t>
            </a:r>
            <a:r>
              <a:rPr lang="it-IT" sz="3800" dirty="0" smtClean="0"/>
              <a:t>associa</a:t>
            </a:r>
            <a:r>
              <a:rPr lang="it-IT" sz="3800" dirty="0" smtClean="0"/>
              <a:t>to a fosfo-IRS-1 si </a:t>
            </a:r>
            <a:r>
              <a:rPr lang="it-IT" sz="3800" dirty="0" smtClean="0"/>
              <a:t>attiva </a:t>
            </a:r>
            <a:endParaRPr lang="it-IT" sz="3800" dirty="0" smtClean="0"/>
          </a:p>
          <a:p>
            <a:pPr>
              <a:lnSpc>
                <a:spcPct val="110000"/>
              </a:lnSpc>
              <a:defRPr/>
            </a:pPr>
            <a:r>
              <a:rPr lang="it-IT" sz="3800" dirty="0" smtClean="0"/>
              <a:t>Catalizza la fosforilazione del </a:t>
            </a:r>
            <a:r>
              <a:rPr lang="it-IT" sz="3800" dirty="0"/>
              <a:t>fosfolipide </a:t>
            </a:r>
            <a:r>
              <a:rPr lang="it-IT" sz="3800" b="1" dirty="0" smtClean="0"/>
              <a:t>PIP2</a:t>
            </a:r>
            <a:r>
              <a:rPr lang="it-IT" sz="3800" dirty="0" smtClean="0"/>
              <a:t> (</a:t>
            </a:r>
            <a:r>
              <a:rPr lang="it-IT" sz="3800" dirty="0" err="1" smtClean="0"/>
              <a:t>fosfatidil</a:t>
            </a:r>
            <a:r>
              <a:rPr lang="it-IT" sz="3800" dirty="0" smtClean="0"/>
              <a:t> </a:t>
            </a:r>
            <a:r>
              <a:rPr lang="it-IT" sz="3800" dirty="0" smtClean="0"/>
              <a:t>inositolo 4,5-bisfosfato</a:t>
            </a:r>
            <a:r>
              <a:rPr lang="it-IT" sz="3800" dirty="0" smtClean="0"/>
              <a:t>) </a:t>
            </a:r>
            <a:r>
              <a:rPr lang="it-IT" sz="3800" dirty="0"/>
              <a:t>in </a:t>
            </a:r>
            <a:r>
              <a:rPr lang="it-IT" sz="3800" b="1" dirty="0" smtClean="0"/>
              <a:t>PIP3</a:t>
            </a:r>
            <a:r>
              <a:rPr lang="it-IT" sz="3800" dirty="0" smtClean="0"/>
              <a:t> (</a:t>
            </a:r>
            <a:r>
              <a:rPr lang="it-IT" sz="3800" dirty="0" err="1" smtClean="0"/>
              <a:t>fosfatidil</a:t>
            </a:r>
            <a:r>
              <a:rPr lang="it-IT" sz="3800" dirty="0" smtClean="0"/>
              <a:t> </a:t>
            </a:r>
            <a:r>
              <a:rPr lang="it-IT" sz="3800" dirty="0"/>
              <a:t>inositolo </a:t>
            </a:r>
            <a:r>
              <a:rPr lang="it-IT" sz="3800" dirty="0" smtClean="0"/>
              <a:t>3,4,5-trisfosfato)</a:t>
            </a:r>
            <a:endParaRPr lang="it-IT" sz="3800" dirty="0" smtClean="0"/>
          </a:p>
          <a:p>
            <a:pPr marL="0" indent="0" algn="ctr">
              <a:lnSpc>
                <a:spcPct val="110000"/>
              </a:lnSpc>
              <a:buNone/>
              <a:defRPr/>
            </a:pPr>
            <a:endParaRPr lang="it-IT" dirty="0" smtClean="0"/>
          </a:p>
          <a:p>
            <a:pPr marL="0" indent="0" algn="ctr">
              <a:buNone/>
              <a:defRPr/>
            </a:pPr>
            <a:endParaRPr lang="it-IT" dirty="0"/>
          </a:p>
        </p:txBody>
      </p:sp>
      <p:sp>
        <p:nvSpPr>
          <p:cNvPr id="88067" name="Segnaposto data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88068"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88069"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A9126A3E-2FD2-CF4D-AD1C-B7525AE90F3D}" type="slidenum">
              <a:rPr lang="it-IT" sz="1200">
                <a:solidFill>
                  <a:srgbClr val="898989"/>
                </a:solidFill>
                <a:latin typeface="Calibri" charset="0"/>
              </a:rPr>
              <a:pPr/>
              <a:t>19</a:t>
            </a:fld>
            <a:endParaRPr lang="it-IT" sz="1200">
              <a:solidFill>
                <a:srgbClr val="898989"/>
              </a:solidFill>
              <a:latin typeface="Calibri" charset="0"/>
            </a:endParaRPr>
          </a:p>
        </p:txBody>
      </p:sp>
      <p:pic>
        <p:nvPicPr>
          <p:cNvPr id="2" name="Immagine 1"/>
          <p:cNvPicPr>
            <a:picLocks noChangeAspect="1"/>
          </p:cNvPicPr>
          <p:nvPr/>
        </p:nvPicPr>
        <p:blipFill>
          <a:blip r:embed="rId2"/>
          <a:stretch>
            <a:fillRect/>
          </a:stretch>
        </p:blipFill>
        <p:spPr>
          <a:xfrm>
            <a:off x="2159001" y="3994150"/>
            <a:ext cx="4826000" cy="2362200"/>
          </a:xfrm>
          <a:prstGeom prst="rect">
            <a:avLst/>
          </a:prstGeom>
        </p:spPr>
      </p:pic>
    </p:spTree>
    <p:extLst>
      <p:ext uri="{BB962C8B-B14F-4D97-AF65-F5344CB8AC3E}">
        <p14:creationId xmlns:p14="http://schemas.microsoft.com/office/powerpoint/2010/main" val="32680668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Lezione 3</a:t>
            </a:r>
            <a:endParaRPr lang="it-IT" dirty="0"/>
          </a:p>
        </p:txBody>
      </p:sp>
      <p:sp>
        <p:nvSpPr>
          <p:cNvPr id="3" name="Sottotitolo 2"/>
          <p:cNvSpPr>
            <a:spLocks noGrp="1"/>
          </p:cNvSpPr>
          <p:nvPr>
            <p:ph type="subTitle" idx="1"/>
          </p:nvPr>
        </p:nvSpPr>
        <p:spPr/>
        <p:txBody>
          <a:bodyPr/>
          <a:lstStyle/>
          <a:p>
            <a:r>
              <a:rPr lang="it-IT" dirty="0" smtClean="0"/>
              <a:t>Recettori</a:t>
            </a:r>
            <a:endParaRPr lang="it-IT" dirty="0"/>
          </a:p>
        </p:txBody>
      </p:sp>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879262C3-E17A-F64D-8B3B-74E42D1DD398}" type="slidenum">
              <a:rPr lang="it-IT" smtClean="0"/>
              <a:t>2</a:t>
            </a:fld>
            <a:endParaRPr lang="it-IT"/>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6" y="565150"/>
            <a:ext cx="7616825" cy="62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457200" y="469320"/>
            <a:ext cx="8229600" cy="2078485"/>
          </a:xfrm>
          <a:prstGeom prst="rect">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8"/>
          <p:cNvSpPr/>
          <p:nvPr/>
        </p:nvSpPr>
        <p:spPr>
          <a:xfrm>
            <a:off x="695325" y="2467683"/>
            <a:ext cx="7616825" cy="160519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801248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olo 6"/>
          <p:cNvSpPr>
            <a:spLocks noGrp="1"/>
          </p:cNvSpPr>
          <p:nvPr>
            <p:ph type="title"/>
          </p:nvPr>
        </p:nvSpPr>
        <p:spPr>
          <a:xfrm>
            <a:off x="457200" y="542925"/>
            <a:ext cx="8229600" cy="1143000"/>
          </a:xfrm>
        </p:spPr>
        <p:txBody>
          <a:bodyPr/>
          <a:lstStyle/>
          <a:p>
            <a:r>
              <a:rPr lang="it-IT" sz="3200" dirty="0">
                <a:latin typeface="Calibri" charset="0"/>
              </a:rPr>
              <a:t>Conversione da PIP2 a PIP3 catalizzata dalla PI3K </a:t>
            </a:r>
            <a:r>
              <a:rPr lang="it-IT" sz="3200" dirty="0">
                <a:solidFill>
                  <a:srgbClr val="FF0000"/>
                </a:solidFill>
                <a:latin typeface="Calibri" charset="0"/>
              </a:rPr>
              <a:t>reazione inversa </a:t>
            </a:r>
            <a:r>
              <a:rPr lang="it-IT" sz="3200" dirty="0" smtClean="0">
                <a:solidFill>
                  <a:srgbClr val="FF0000"/>
                </a:solidFill>
                <a:latin typeface="Calibri" charset="0"/>
              </a:rPr>
              <a:t>catalizzata </a:t>
            </a:r>
            <a:r>
              <a:rPr lang="it-IT" sz="3200" dirty="0">
                <a:solidFill>
                  <a:srgbClr val="FF0000"/>
                </a:solidFill>
                <a:latin typeface="Calibri" charset="0"/>
              </a:rPr>
              <a:t>dalla fosfatasi PTEN</a:t>
            </a:r>
          </a:p>
        </p:txBody>
      </p:sp>
      <p:sp>
        <p:nvSpPr>
          <p:cNvPr id="89090"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89091"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89092"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B8962939-326B-1442-B3E2-751A86720507}" type="slidenum">
              <a:rPr lang="it-IT" sz="1200">
                <a:solidFill>
                  <a:srgbClr val="898989"/>
                </a:solidFill>
                <a:latin typeface="Calibri" charset="0"/>
              </a:rPr>
              <a:pPr/>
              <a:t>20</a:t>
            </a:fld>
            <a:endParaRPr lang="it-IT" sz="1200">
              <a:solidFill>
                <a:srgbClr val="898989"/>
              </a:solidFill>
              <a:latin typeface="Calibri" charset="0"/>
            </a:endParaRPr>
          </a:p>
        </p:txBody>
      </p:sp>
      <p:pic>
        <p:nvPicPr>
          <p:cNvPr id="89093"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1903415"/>
            <a:ext cx="64389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797731" y="5987018"/>
            <a:ext cx="7760658" cy="369332"/>
          </a:xfrm>
          <a:prstGeom prst="rect">
            <a:avLst/>
          </a:prstGeom>
          <a:noFill/>
        </p:spPr>
        <p:txBody>
          <a:bodyPr wrap="none" rtlCol="0">
            <a:spAutoFit/>
          </a:bodyPr>
          <a:lstStyle/>
          <a:p>
            <a:r>
              <a:rPr lang="it-IT" dirty="0" smtClean="0"/>
              <a:t>Confronta con  l’equilibrio  tra </a:t>
            </a:r>
            <a:r>
              <a:rPr lang="it-IT" dirty="0" err="1" smtClean="0"/>
              <a:t>adenilato</a:t>
            </a:r>
            <a:r>
              <a:rPr lang="it-IT" dirty="0" smtClean="0"/>
              <a:t> </a:t>
            </a:r>
            <a:r>
              <a:rPr lang="it-IT" dirty="0" err="1" smtClean="0"/>
              <a:t>ciclasi</a:t>
            </a:r>
            <a:r>
              <a:rPr lang="it-IT" dirty="0" smtClean="0"/>
              <a:t> e </a:t>
            </a:r>
            <a:r>
              <a:rPr lang="it-IT" dirty="0" err="1" smtClean="0"/>
              <a:t>fosfodiesterasi</a:t>
            </a:r>
            <a:r>
              <a:rPr lang="it-IT" dirty="0" smtClean="0"/>
              <a:t> e il caso del DAG</a:t>
            </a:r>
            <a:endParaRPr lang="it-IT" dirty="0"/>
          </a:p>
        </p:txBody>
      </p:sp>
    </p:spTree>
    <p:extLst>
      <p:ext uri="{BB962C8B-B14F-4D97-AF65-F5344CB8AC3E}">
        <p14:creationId xmlns:p14="http://schemas.microsoft.com/office/powerpoint/2010/main" val="36261564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olo 1"/>
          <p:cNvSpPr>
            <a:spLocks noGrp="1"/>
          </p:cNvSpPr>
          <p:nvPr>
            <p:ph type="title"/>
          </p:nvPr>
        </p:nvSpPr>
        <p:spPr>
          <a:xfrm>
            <a:off x="457200" y="274640"/>
            <a:ext cx="8229600" cy="839787"/>
          </a:xfrm>
        </p:spPr>
        <p:txBody>
          <a:bodyPr>
            <a:normAutofit/>
          </a:bodyPr>
          <a:lstStyle/>
          <a:p>
            <a:r>
              <a:rPr lang="it-IT" sz="3600" dirty="0" smtClean="0"/>
              <a:t>Via di controllo del metabolismo</a:t>
            </a:r>
            <a:endParaRPr lang="it-IT" sz="3600" dirty="0">
              <a:latin typeface="Calibri" charset="0"/>
            </a:endParaRPr>
          </a:p>
        </p:txBody>
      </p:sp>
      <p:sp>
        <p:nvSpPr>
          <p:cNvPr id="6" name="Segnaposto contenuto 5"/>
          <p:cNvSpPr>
            <a:spLocks noGrp="1"/>
          </p:cNvSpPr>
          <p:nvPr>
            <p:ph idx="1"/>
          </p:nvPr>
        </p:nvSpPr>
        <p:spPr>
          <a:xfrm>
            <a:off x="457200" y="1397002"/>
            <a:ext cx="8229600" cy="5108575"/>
          </a:xfrm>
        </p:spPr>
        <p:txBody>
          <a:bodyPr/>
          <a:lstStyle/>
          <a:p>
            <a:pPr marL="0" indent="0" algn="ctr">
              <a:buFont typeface="Arial" charset="0"/>
              <a:buNone/>
              <a:defRPr/>
            </a:pPr>
            <a:r>
              <a:rPr lang="it-IT" sz="2800" b="1" dirty="0" smtClean="0"/>
              <a:t>La </a:t>
            </a:r>
            <a:r>
              <a:rPr lang="it-IT" sz="2800" b="1" dirty="0" err="1" smtClean="0"/>
              <a:t>protein</a:t>
            </a:r>
            <a:r>
              <a:rPr lang="it-IT" sz="2800" b="1" dirty="0" smtClean="0"/>
              <a:t> </a:t>
            </a:r>
            <a:r>
              <a:rPr lang="it-IT" sz="2800" b="1" dirty="0" err="1" smtClean="0"/>
              <a:t>chinasi</a:t>
            </a:r>
            <a:r>
              <a:rPr lang="it-IT" sz="2800" b="1" dirty="0" smtClean="0"/>
              <a:t> B  si associa a PIP3</a:t>
            </a:r>
            <a:endParaRPr lang="it-IT" sz="2800" b="1" u="sng" dirty="0" smtClean="0"/>
          </a:p>
          <a:p>
            <a:pPr>
              <a:defRPr/>
            </a:pPr>
            <a:r>
              <a:rPr lang="it-IT" dirty="0" smtClean="0"/>
              <a:t>La </a:t>
            </a:r>
            <a:r>
              <a:rPr lang="it-IT" dirty="0" smtClean="0"/>
              <a:t>proteina </a:t>
            </a:r>
            <a:r>
              <a:rPr lang="it-IT" dirty="0" err="1" smtClean="0"/>
              <a:t>chinasi</a:t>
            </a:r>
            <a:r>
              <a:rPr lang="it-IT" dirty="0" smtClean="0"/>
              <a:t> B (PKB) si associa a PIP3 e si attiva</a:t>
            </a:r>
          </a:p>
          <a:p>
            <a:pPr>
              <a:defRPr/>
            </a:pPr>
            <a:r>
              <a:rPr lang="it-IT" dirty="0">
                <a:ea typeface="Wingdings"/>
                <a:cs typeface="Wingdings"/>
                <a:sym typeface="Wingdings"/>
              </a:rPr>
              <a:t>si attiva una cascata di </a:t>
            </a:r>
            <a:r>
              <a:rPr lang="it-IT" dirty="0" err="1">
                <a:ea typeface="Wingdings"/>
                <a:cs typeface="Wingdings"/>
                <a:sym typeface="Wingdings"/>
              </a:rPr>
              <a:t>protein</a:t>
            </a:r>
            <a:r>
              <a:rPr lang="it-IT" dirty="0">
                <a:ea typeface="Wingdings"/>
                <a:cs typeface="Wingdings"/>
                <a:sym typeface="Wingdings"/>
              </a:rPr>
              <a:t> </a:t>
            </a:r>
            <a:r>
              <a:rPr lang="it-IT" dirty="0" err="1">
                <a:ea typeface="Wingdings"/>
                <a:cs typeface="Wingdings"/>
                <a:sym typeface="Wingdings"/>
              </a:rPr>
              <a:t>chinasi</a:t>
            </a:r>
            <a:r>
              <a:rPr lang="it-IT" dirty="0">
                <a:ea typeface="Wingdings"/>
                <a:cs typeface="Wingdings"/>
                <a:sym typeface="Wingdings"/>
              </a:rPr>
              <a:t> </a:t>
            </a:r>
          </a:p>
          <a:p>
            <a:pPr lvl="1">
              <a:defRPr/>
            </a:pPr>
            <a:r>
              <a:rPr lang="it-IT" dirty="0" smtClean="0">
                <a:ea typeface="Wingdings"/>
                <a:cs typeface="Wingdings"/>
                <a:sym typeface="Wingdings"/>
              </a:rPr>
              <a:t>sintesi del glicogeno</a:t>
            </a:r>
          </a:p>
          <a:p>
            <a:pPr lvl="1">
              <a:defRPr/>
            </a:pPr>
            <a:r>
              <a:rPr lang="it-IT" dirty="0" smtClean="0">
                <a:ea typeface="Wingdings"/>
                <a:cs typeface="Wingdings"/>
                <a:sym typeface="Wingdings"/>
              </a:rPr>
              <a:t>esocitosi delle vescicole di GLUT4</a:t>
            </a:r>
            <a:endParaRPr lang="it-IT" sz="3200" dirty="0" smtClean="0"/>
          </a:p>
          <a:p>
            <a:pPr>
              <a:defRPr/>
            </a:pPr>
            <a:r>
              <a:rPr lang="it-IT" sz="2800" dirty="0" smtClean="0"/>
              <a:t>Figura 12.13</a:t>
            </a:r>
            <a:endParaRPr lang="it-IT" sz="2800" dirty="0"/>
          </a:p>
        </p:txBody>
      </p:sp>
      <p:sp>
        <p:nvSpPr>
          <p:cNvPr id="88067" name="Segnaposto data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88068"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88069"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A9126A3E-2FD2-CF4D-AD1C-B7525AE90F3D}" type="slidenum">
              <a:rPr lang="it-IT" sz="1200">
                <a:solidFill>
                  <a:srgbClr val="898989"/>
                </a:solidFill>
                <a:latin typeface="Calibri" charset="0"/>
              </a:rPr>
              <a:pPr/>
              <a:t>21</a:t>
            </a:fld>
            <a:endParaRPr lang="it-IT" sz="1200">
              <a:solidFill>
                <a:srgbClr val="898989"/>
              </a:solidFill>
              <a:latin typeface="Calibri" charset="0"/>
            </a:endParaRPr>
          </a:p>
        </p:txBody>
      </p:sp>
    </p:spTree>
    <p:extLst>
      <p:ext uri="{BB962C8B-B14F-4D97-AF65-F5344CB8AC3E}">
        <p14:creationId xmlns:p14="http://schemas.microsoft.com/office/powerpoint/2010/main" val="39438369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8175" y="241300"/>
            <a:ext cx="78676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7324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l"/>
            <a:r>
              <a:rPr/>
              <a:t>Insulin effects on glycogen synthesis</a:t>
            </a:r>
          </a:p>
        </p:txBody>
      </p:sp>
      <p:pic>
        <p:nvPicPr>
          <p:cNvPr id="3" name="Picture 2" descr="gsk3-d641b.png"/>
          <p:cNvPicPr>
            <a:picLocks noChangeAspect="1"/>
          </p:cNvPicPr>
          <p:nvPr/>
        </p:nvPicPr>
        <p:blipFill>
          <a:blip r:embed="rId2"/>
          <a:stretch>
            <a:fillRect/>
          </a:stretch>
        </p:blipFill>
        <p:spPr>
          <a:xfrm>
            <a:off x="1341119" y="1531619"/>
            <a:ext cx="6438900" cy="4800600"/>
          </a:xfrm>
          <a:prstGeom prst="rect">
            <a:avLst/>
          </a:prstGeom>
        </p:spPr>
      </p:pic>
    </p:spTree>
    <p:extLst>
      <p:ext uri="{BB962C8B-B14F-4D97-AF65-F5344CB8AC3E}">
        <p14:creationId xmlns:p14="http://schemas.microsoft.com/office/powerpoint/2010/main" val="16826123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smtClean="0"/>
              <a:t>Effetti metabolici dell’insulina</a:t>
            </a:r>
            <a:endParaRPr lang="it-IT" dirty="0"/>
          </a:p>
        </p:txBody>
      </p:sp>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6172F4BA-6BB0-4343-93BF-AAACAE8348C5}" type="slidenum">
              <a:rPr lang="it-IT" smtClean="0"/>
              <a:t>24</a:t>
            </a:fld>
            <a:endParaRPr lang="it-IT"/>
          </a:p>
        </p:txBody>
      </p:sp>
      <p:pic>
        <p:nvPicPr>
          <p:cNvPr id="8" name="Immagine 7"/>
          <p:cNvPicPr>
            <a:picLocks noChangeAspect="1"/>
          </p:cNvPicPr>
          <p:nvPr/>
        </p:nvPicPr>
        <p:blipFill>
          <a:blip r:embed="rId3"/>
          <a:stretch>
            <a:fillRect/>
          </a:stretch>
        </p:blipFill>
        <p:spPr>
          <a:xfrm>
            <a:off x="215901" y="1657350"/>
            <a:ext cx="8699500" cy="4699000"/>
          </a:xfrm>
          <a:prstGeom prst="rect">
            <a:avLst/>
          </a:prstGeom>
        </p:spPr>
      </p:pic>
    </p:spTree>
    <p:extLst>
      <p:ext uri="{BB962C8B-B14F-4D97-AF65-F5344CB8AC3E}">
        <p14:creationId xmlns:p14="http://schemas.microsoft.com/office/powerpoint/2010/main" val="34631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p:txBody>
          <a:bodyPr/>
          <a:lstStyle/>
          <a:p>
            <a:r>
              <a:rPr lang="it-IT" dirty="0" smtClean="0"/>
              <a:t>Fine del rettore dell’insulina</a:t>
            </a:r>
            <a:endParaRPr lang="it-IT" dirty="0"/>
          </a:p>
        </p:txBody>
      </p:sp>
      <p:sp>
        <p:nvSpPr>
          <p:cNvPr id="7" name="Sottotitolo 6"/>
          <p:cNvSpPr>
            <a:spLocks noGrp="1"/>
          </p:cNvSpPr>
          <p:nvPr>
            <p:ph type="subTitle" idx="1"/>
          </p:nvPr>
        </p:nvSpPr>
        <p:spPr/>
        <p:txBody>
          <a:bodyPr/>
          <a:lstStyle/>
          <a:p>
            <a:r>
              <a:rPr lang="it-IT" dirty="0" smtClean="0"/>
              <a:t>segue</a:t>
            </a:r>
          </a:p>
          <a:p>
            <a:r>
              <a:rPr lang="it-IT" dirty="0" smtClean="0"/>
              <a:t>I recettori per i fattori di crescita</a:t>
            </a:r>
            <a:endParaRPr lang="it-IT" dirty="0"/>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25</a:t>
            </a:fld>
            <a:endParaRPr lang="it-IT"/>
          </a:p>
        </p:txBody>
      </p:sp>
    </p:spTree>
    <p:extLst>
      <p:ext uri="{BB962C8B-B14F-4D97-AF65-F5344CB8AC3E}">
        <p14:creationId xmlns:p14="http://schemas.microsoft.com/office/powerpoint/2010/main" val="1407077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olo 1"/>
          <p:cNvSpPr>
            <a:spLocks noGrp="1"/>
          </p:cNvSpPr>
          <p:nvPr>
            <p:ph type="title"/>
          </p:nvPr>
        </p:nvSpPr>
        <p:spPr/>
        <p:txBody>
          <a:bodyPr/>
          <a:lstStyle/>
          <a:p>
            <a:r>
              <a:rPr lang="it-IT" sz="3600" dirty="0" smtClean="0">
                <a:latin typeface="Calibri" charset="0"/>
              </a:rPr>
              <a:t>Recettori dei fattori di crescita</a:t>
            </a:r>
            <a:endParaRPr lang="it-IT" sz="3600" dirty="0">
              <a:latin typeface="Calibri" charset="0"/>
            </a:endParaRPr>
          </a:p>
        </p:txBody>
      </p:sp>
      <p:sp>
        <p:nvSpPr>
          <p:cNvPr id="75779" name="Segnaposto data 2"/>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75780"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75781"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79CF160F-2EA8-9540-9E3D-B70BDBC7DF19}" type="slidenum">
              <a:rPr lang="it-IT" sz="1200">
                <a:solidFill>
                  <a:srgbClr val="898989"/>
                </a:solidFill>
                <a:latin typeface="Calibri" charset="0"/>
              </a:rPr>
              <a:pPr/>
              <a:t>26</a:t>
            </a:fld>
            <a:endParaRPr lang="it-IT" sz="1200">
              <a:solidFill>
                <a:srgbClr val="898989"/>
              </a:solidFill>
              <a:latin typeface="Calibri" charset="0"/>
            </a:endParaRPr>
          </a:p>
        </p:txBody>
      </p:sp>
      <p:pic>
        <p:nvPicPr>
          <p:cNvPr id="75782" name="Immagin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39" y="1209414"/>
            <a:ext cx="8609904" cy="494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018117" y="1417639"/>
            <a:ext cx="536575" cy="395022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75784" name="CasellaDiTesto 2"/>
          <p:cNvSpPr txBox="1">
            <a:spLocks noChangeArrowheads="1"/>
          </p:cNvSpPr>
          <p:nvPr/>
        </p:nvSpPr>
        <p:spPr bwMode="auto">
          <a:xfrm>
            <a:off x="2505868" y="5911595"/>
            <a:ext cx="2184665" cy="52322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400" dirty="0" smtClean="0"/>
              <a:t>recettori dei fattori di crescita</a:t>
            </a:r>
            <a:endParaRPr lang="it-IT" sz="1400" dirty="0"/>
          </a:p>
        </p:txBody>
      </p:sp>
      <p:cxnSp>
        <p:nvCxnSpPr>
          <p:cNvPr id="5" name="Connettore 2 4"/>
          <p:cNvCxnSpPr/>
          <p:nvPr/>
        </p:nvCxnSpPr>
        <p:spPr>
          <a:xfrm flipH="1" flipV="1">
            <a:off x="1282433" y="5367867"/>
            <a:ext cx="1289051" cy="5304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83718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44562"/>
          </a:xfrm>
        </p:spPr>
        <p:txBody>
          <a:bodyPr>
            <a:noAutofit/>
          </a:bodyPr>
          <a:lstStyle/>
          <a:p>
            <a:r>
              <a:rPr lang="it-IT" sz="3200" dirty="0" err="1" smtClean="0"/>
              <a:t>Nerve</a:t>
            </a:r>
            <a:r>
              <a:rPr lang="it-IT" sz="3200" dirty="0" smtClean="0"/>
              <a:t> </a:t>
            </a:r>
            <a:r>
              <a:rPr lang="it-IT" sz="3200" dirty="0" err="1" smtClean="0"/>
              <a:t>growth</a:t>
            </a:r>
            <a:r>
              <a:rPr lang="it-IT" sz="3200" dirty="0" smtClean="0"/>
              <a:t> </a:t>
            </a:r>
            <a:r>
              <a:rPr lang="it-IT" sz="3200" dirty="0" err="1" smtClean="0"/>
              <a:t>factor</a:t>
            </a:r>
            <a:r>
              <a:rPr lang="it-IT" sz="3200" dirty="0" smtClean="0"/>
              <a:t> (NGF) and </a:t>
            </a:r>
            <a:r>
              <a:rPr lang="it-IT" sz="3200" dirty="0" err="1" smtClean="0"/>
              <a:t>Epidermal</a:t>
            </a:r>
            <a:r>
              <a:rPr lang="it-IT" sz="3200" dirty="0" smtClean="0"/>
              <a:t> </a:t>
            </a:r>
            <a:r>
              <a:rPr lang="it-IT" sz="3200" dirty="0" err="1" smtClean="0"/>
              <a:t>growth</a:t>
            </a:r>
            <a:r>
              <a:rPr lang="it-IT" sz="3200" dirty="0" smtClean="0"/>
              <a:t> </a:t>
            </a:r>
            <a:r>
              <a:rPr lang="it-IT" sz="3200" dirty="0" err="1" smtClean="0"/>
              <a:t>factor</a:t>
            </a:r>
            <a:r>
              <a:rPr lang="it-IT" sz="3200" dirty="0" smtClean="0"/>
              <a:t> (EGF)</a:t>
            </a:r>
            <a:endParaRPr lang="it-IT" sz="3200" dirty="0"/>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27</a:t>
            </a:fld>
            <a:endParaRPr lang="it-IT"/>
          </a:p>
        </p:txBody>
      </p:sp>
      <p:pic>
        <p:nvPicPr>
          <p:cNvPr id="6" name="Immagine 5"/>
          <p:cNvPicPr>
            <a:picLocks noChangeAspect="1"/>
          </p:cNvPicPr>
          <p:nvPr/>
        </p:nvPicPr>
        <p:blipFill>
          <a:blip r:embed="rId3"/>
          <a:stretch>
            <a:fillRect/>
          </a:stretch>
        </p:blipFill>
        <p:spPr>
          <a:xfrm>
            <a:off x="0" y="1540933"/>
            <a:ext cx="9144000" cy="4409005"/>
          </a:xfrm>
          <a:prstGeom prst="rect">
            <a:avLst/>
          </a:prstGeom>
        </p:spPr>
      </p:pic>
    </p:spTree>
    <p:extLst>
      <p:ext uri="{BB962C8B-B14F-4D97-AF65-F5344CB8AC3E}">
        <p14:creationId xmlns:p14="http://schemas.microsoft.com/office/powerpoint/2010/main" val="3401440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55896"/>
          </a:xfrm>
        </p:spPr>
        <p:txBody>
          <a:bodyPr>
            <a:normAutofit fontScale="90000"/>
          </a:bodyPr>
          <a:lstStyle/>
          <a:p>
            <a:r>
              <a:rPr lang="it-IT" dirty="0" err="1" smtClean="0"/>
              <a:t>Epidermal</a:t>
            </a:r>
            <a:r>
              <a:rPr lang="it-IT" dirty="0" smtClean="0"/>
              <a:t> </a:t>
            </a:r>
            <a:r>
              <a:rPr lang="it-IT" dirty="0" err="1" smtClean="0"/>
              <a:t>growth</a:t>
            </a:r>
            <a:r>
              <a:rPr lang="it-IT" dirty="0" smtClean="0"/>
              <a:t> </a:t>
            </a:r>
            <a:r>
              <a:rPr lang="it-IT" dirty="0" err="1" smtClean="0"/>
              <a:t>factor</a:t>
            </a:r>
            <a:r>
              <a:rPr lang="it-IT" dirty="0" smtClean="0"/>
              <a:t> e altri simili</a:t>
            </a:r>
            <a:endParaRPr lang="it-IT" dirty="0"/>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28</a:t>
            </a:fld>
            <a:endParaRPr lang="it-IT"/>
          </a:p>
        </p:txBody>
      </p:sp>
      <p:pic>
        <p:nvPicPr>
          <p:cNvPr id="6" name="Immagine 5"/>
          <p:cNvPicPr>
            <a:picLocks noChangeAspect="1"/>
          </p:cNvPicPr>
          <p:nvPr/>
        </p:nvPicPr>
        <p:blipFill>
          <a:blip r:embed="rId3"/>
          <a:stretch>
            <a:fillRect/>
          </a:stretch>
        </p:blipFill>
        <p:spPr>
          <a:xfrm>
            <a:off x="2421467" y="1030534"/>
            <a:ext cx="4811669" cy="5827466"/>
          </a:xfrm>
          <a:prstGeom prst="rect">
            <a:avLst/>
          </a:prstGeom>
        </p:spPr>
      </p:pic>
    </p:spTree>
    <p:extLst>
      <p:ext uri="{BB962C8B-B14F-4D97-AF65-F5344CB8AC3E}">
        <p14:creationId xmlns:p14="http://schemas.microsoft.com/office/powerpoint/2010/main" val="3472975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22829"/>
          </a:xfrm>
        </p:spPr>
        <p:txBody>
          <a:bodyPr>
            <a:normAutofit fontScale="90000"/>
          </a:bodyPr>
          <a:lstStyle/>
          <a:p>
            <a:r>
              <a:rPr lang="it-IT" sz="3200" dirty="0" smtClean="0"/>
              <a:t>Il recettore del </a:t>
            </a:r>
            <a:r>
              <a:rPr lang="it-IT" sz="3200" dirty="0" err="1" smtClean="0"/>
              <a:t>nerve</a:t>
            </a:r>
            <a:r>
              <a:rPr lang="it-IT" sz="3200" dirty="0" smtClean="0"/>
              <a:t> </a:t>
            </a:r>
            <a:r>
              <a:rPr lang="it-IT" sz="3200" dirty="0" err="1" smtClean="0"/>
              <a:t>growth</a:t>
            </a:r>
            <a:r>
              <a:rPr lang="it-IT" sz="3200" dirty="0" smtClean="0"/>
              <a:t> </a:t>
            </a:r>
            <a:r>
              <a:rPr lang="it-IT" sz="3200" dirty="0" err="1" smtClean="0"/>
              <a:t>factor</a:t>
            </a:r>
            <a:r>
              <a:rPr lang="it-IT" sz="3200" dirty="0" smtClean="0"/>
              <a:t/>
            </a:r>
            <a:br>
              <a:rPr lang="it-IT" sz="3200" dirty="0" smtClean="0"/>
            </a:br>
            <a:r>
              <a:rPr lang="it-IT" sz="3200" dirty="0" smtClean="0"/>
              <a:t>e le sue 2 cascate di segnalazione</a:t>
            </a:r>
            <a:endParaRPr lang="it-IT" sz="3200" dirty="0"/>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29</a:t>
            </a:fld>
            <a:endParaRPr lang="it-IT"/>
          </a:p>
        </p:txBody>
      </p:sp>
      <p:pic>
        <p:nvPicPr>
          <p:cNvPr id="6" name="Immagine 5"/>
          <p:cNvPicPr>
            <a:picLocks noChangeAspect="1"/>
          </p:cNvPicPr>
          <p:nvPr/>
        </p:nvPicPr>
        <p:blipFill>
          <a:blip r:embed="rId3"/>
          <a:stretch>
            <a:fillRect/>
          </a:stretch>
        </p:blipFill>
        <p:spPr>
          <a:xfrm>
            <a:off x="1032933" y="1013879"/>
            <a:ext cx="7653867" cy="5707598"/>
          </a:xfrm>
          <a:prstGeom prst="rect">
            <a:avLst/>
          </a:prstGeom>
        </p:spPr>
      </p:pic>
    </p:spTree>
    <p:extLst>
      <p:ext uri="{BB962C8B-B14F-4D97-AF65-F5344CB8AC3E}">
        <p14:creationId xmlns:p14="http://schemas.microsoft.com/office/powerpoint/2010/main" val="4212995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olo 1"/>
          <p:cNvSpPr>
            <a:spLocks noGrp="1"/>
          </p:cNvSpPr>
          <p:nvPr>
            <p:ph type="title"/>
          </p:nvPr>
        </p:nvSpPr>
        <p:spPr>
          <a:xfrm>
            <a:off x="457200" y="274638"/>
            <a:ext cx="8229600" cy="1594092"/>
          </a:xfrm>
        </p:spPr>
        <p:txBody>
          <a:bodyPr>
            <a:normAutofit/>
          </a:bodyPr>
          <a:lstStyle/>
          <a:p>
            <a:r>
              <a:rPr lang="it-IT" sz="3200" dirty="0">
                <a:latin typeface="Calibri" charset="0"/>
              </a:rPr>
              <a:t>I recettori </a:t>
            </a:r>
            <a:r>
              <a:rPr lang="it-IT" sz="3200" dirty="0" smtClean="0">
                <a:latin typeface="Calibri" charset="0"/>
              </a:rPr>
              <a:t>enzimatici con attività protein</a:t>
            </a:r>
            <a:r>
              <a:rPr lang="it-IT" sz="3200" dirty="0" smtClean="0">
                <a:latin typeface="Calibri" charset="0"/>
              </a:rPr>
              <a:t>a tirosina </a:t>
            </a:r>
            <a:r>
              <a:rPr lang="it-IT" sz="3200" dirty="0" err="1" smtClean="0">
                <a:latin typeface="Calibri" charset="0"/>
              </a:rPr>
              <a:t>chinasi</a:t>
            </a:r>
            <a:r>
              <a:rPr lang="it-IT" sz="3200" dirty="0" smtClean="0">
                <a:latin typeface="Calibri" charset="0"/>
              </a:rPr>
              <a:t/>
            </a:r>
            <a:br>
              <a:rPr lang="it-IT" sz="3200" dirty="0" smtClean="0">
                <a:latin typeface="Calibri" charset="0"/>
              </a:rPr>
            </a:br>
            <a:r>
              <a:rPr lang="it-IT" sz="3200" b="1" dirty="0" smtClean="0">
                <a:latin typeface="Calibri" charset="0"/>
              </a:rPr>
              <a:t>RECEPTOR TYROSIN KINASE - RTK</a:t>
            </a:r>
            <a:endParaRPr lang="it-IT" sz="3200" b="1" dirty="0">
              <a:latin typeface="Calibri" charset="0"/>
            </a:endParaRPr>
          </a:p>
        </p:txBody>
      </p:sp>
      <p:sp>
        <p:nvSpPr>
          <p:cNvPr id="3" name="Segnaposto contenuto 2"/>
          <p:cNvSpPr>
            <a:spLocks noGrp="1"/>
          </p:cNvSpPr>
          <p:nvPr>
            <p:ph sz="half" idx="1"/>
          </p:nvPr>
        </p:nvSpPr>
        <p:spPr>
          <a:xfrm>
            <a:off x="711201" y="1868730"/>
            <a:ext cx="7786688" cy="4487620"/>
          </a:xfrm>
        </p:spPr>
        <p:txBody>
          <a:bodyPr>
            <a:noAutofit/>
          </a:bodyPr>
          <a:lstStyle/>
          <a:p>
            <a:pPr marL="0" indent="0" defTabSz="457153">
              <a:buFont typeface="Arial" charset="0"/>
              <a:buNone/>
              <a:defRPr/>
            </a:pPr>
            <a:r>
              <a:rPr lang="it-IT" sz="2400" dirty="0" smtClean="0"/>
              <a:t>Numerosi recettori compongono una FAMIGLIA PROTEICA, caratterizzata da una struttura comune: </a:t>
            </a:r>
            <a:r>
              <a:rPr lang="it-IT" sz="2400" dirty="0"/>
              <a:t> </a:t>
            </a:r>
            <a:endParaRPr lang="it-IT" sz="2400" dirty="0" smtClean="0"/>
          </a:p>
          <a:p>
            <a:pPr marL="0" indent="0" algn="ctr" defTabSz="457153">
              <a:buNone/>
              <a:defRPr/>
            </a:pPr>
            <a:r>
              <a:rPr lang="it-IT" sz="2400" b="1" dirty="0" smtClean="0"/>
              <a:t>proteina </a:t>
            </a:r>
            <a:r>
              <a:rPr lang="it-IT" sz="2400" b="1" dirty="0"/>
              <a:t>integrale di membrana, </a:t>
            </a:r>
            <a:r>
              <a:rPr lang="it-IT" sz="2400" b="1" dirty="0" smtClean="0"/>
              <a:t>monotopica, mono-</a:t>
            </a:r>
            <a:r>
              <a:rPr lang="it-IT" sz="2400" b="1" dirty="0" smtClean="0"/>
              <a:t>componente, TRI-FUNZIONALE</a:t>
            </a:r>
            <a:endParaRPr lang="it-IT" sz="2400" b="1" dirty="0" smtClean="0"/>
          </a:p>
          <a:p>
            <a:pPr marL="514350" lvl="1" indent="-514350" defTabSz="457153">
              <a:buFont typeface="+mj-lt"/>
              <a:buAutoNum type="arabicPeriod"/>
              <a:defRPr/>
            </a:pPr>
            <a:r>
              <a:rPr lang="it-IT" b="1" dirty="0" smtClean="0"/>
              <a:t>RECETTORE</a:t>
            </a:r>
            <a:r>
              <a:rPr lang="it-IT" dirty="0"/>
              <a:t>: dominio extracellulare con il sito di legame per il </a:t>
            </a:r>
            <a:r>
              <a:rPr lang="it-IT" dirty="0" err="1" smtClean="0"/>
              <a:t>ligando</a:t>
            </a:r>
            <a:r>
              <a:rPr lang="it-IT" dirty="0" smtClean="0"/>
              <a:t>. </a:t>
            </a:r>
            <a:endParaRPr lang="it-IT" dirty="0"/>
          </a:p>
          <a:p>
            <a:pPr marL="514350" lvl="1" indent="-514350" defTabSz="457153">
              <a:buFont typeface="+mj-lt"/>
              <a:buAutoNum type="arabicPeriod"/>
              <a:defRPr/>
            </a:pPr>
            <a:r>
              <a:rPr lang="it-IT" b="1" dirty="0" smtClean="0"/>
              <a:t>MEDIATORE: </a:t>
            </a:r>
            <a:r>
              <a:rPr lang="it-IT" dirty="0"/>
              <a:t>1 </a:t>
            </a:r>
            <a:r>
              <a:rPr lang="it-IT" dirty="0" smtClean="0"/>
              <a:t>dominio </a:t>
            </a:r>
            <a:r>
              <a:rPr lang="it-IT" dirty="0" err="1"/>
              <a:t>transmembrana</a:t>
            </a:r>
            <a:r>
              <a:rPr lang="it-IT" dirty="0"/>
              <a:t> ad α-</a:t>
            </a:r>
            <a:r>
              <a:rPr lang="it-IT" dirty="0" smtClean="0"/>
              <a:t>elica e 1 dominio </a:t>
            </a:r>
            <a:r>
              <a:rPr lang="it-IT" dirty="0" err="1" smtClean="0"/>
              <a:t>juxta</a:t>
            </a:r>
            <a:r>
              <a:rPr lang="it-IT" dirty="0" smtClean="0"/>
              <a:t>-membrana, funzionano da raccordo tra recettore ed effettore</a:t>
            </a:r>
          </a:p>
          <a:p>
            <a:pPr marL="514350" lvl="1" indent="-514350" defTabSz="457153">
              <a:buFont typeface="+mj-lt"/>
              <a:buAutoNum type="arabicPeriod"/>
              <a:defRPr/>
            </a:pPr>
            <a:r>
              <a:rPr lang="it-IT" sz="2400" b="1" dirty="0" smtClean="0"/>
              <a:t>EFFETTORE: </a:t>
            </a:r>
            <a:r>
              <a:rPr lang="it-IT" dirty="0" smtClean="0"/>
              <a:t>dominio </a:t>
            </a:r>
            <a:r>
              <a:rPr lang="it-IT" dirty="0"/>
              <a:t>intracellulare con il </a:t>
            </a:r>
            <a:r>
              <a:rPr lang="it-IT" dirty="0" smtClean="0"/>
              <a:t>sito catalitico per l’attività tirosina </a:t>
            </a:r>
            <a:r>
              <a:rPr lang="it-IT" dirty="0" err="1" smtClean="0"/>
              <a:t>chinasi</a:t>
            </a:r>
            <a:r>
              <a:rPr lang="it-IT" dirty="0" smtClean="0"/>
              <a:t> </a:t>
            </a:r>
            <a:endParaRPr lang="it-IT" dirty="0" smtClean="0"/>
          </a:p>
          <a:p>
            <a:pPr marL="914358" lvl="1" indent="-514350" defTabSz="457153">
              <a:defRPr/>
            </a:pPr>
            <a:endParaRPr lang="it-IT" dirty="0" smtClean="0"/>
          </a:p>
          <a:p>
            <a:pPr marL="914358" lvl="1" indent="-514350" defTabSz="457153">
              <a:defRPr/>
            </a:pPr>
            <a:endParaRPr lang="it-IT" dirty="0" smtClean="0"/>
          </a:p>
        </p:txBody>
      </p:sp>
      <p:sp>
        <p:nvSpPr>
          <p:cNvPr id="27651"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27652"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27653"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D8B772AD-FB0A-8E4F-AE18-DBB068CC190D}" type="slidenum">
              <a:rPr lang="it-IT" sz="1200">
                <a:solidFill>
                  <a:srgbClr val="898989"/>
                </a:solidFill>
                <a:latin typeface="Calibri" charset="0"/>
              </a:rPr>
              <a:pPr/>
              <a:t>3</a:t>
            </a:fld>
            <a:endParaRPr lang="it-IT" sz="1200">
              <a:solidFill>
                <a:srgbClr val="898989"/>
              </a:solidFill>
              <a:latin typeface="Calibri" charset="0"/>
            </a:endParaRPr>
          </a:p>
        </p:txBody>
      </p:sp>
    </p:spTree>
    <p:extLst>
      <p:ext uri="{BB962C8B-B14F-4D97-AF65-F5344CB8AC3E}">
        <p14:creationId xmlns:p14="http://schemas.microsoft.com/office/powerpoint/2010/main" val="28438787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0" y="274638"/>
            <a:ext cx="8229600" cy="714536"/>
          </a:xfrm>
        </p:spPr>
        <p:txBody>
          <a:bodyPr>
            <a:normAutofit fontScale="90000"/>
          </a:bodyPr>
          <a:lstStyle/>
          <a:p>
            <a:r>
              <a:rPr lang="it-IT" dirty="0" smtClean="0"/>
              <a:t>Approfondimento: la funzione di RAS</a:t>
            </a:r>
            <a:endParaRPr lang="it-IT" dirty="0"/>
          </a:p>
        </p:txBody>
      </p:sp>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6172F4BA-6BB0-4343-93BF-AAACAE8348C5}" type="slidenum">
              <a:rPr lang="it-IT" smtClean="0"/>
              <a:t>30</a:t>
            </a:fld>
            <a:endParaRPr lang="it-IT"/>
          </a:p>
        </p:txBody>
      </p:sp>
      <p:pic>
        <p:nvPicPr>
          <p:cNvPr id="8" name="Immagine 7"/>
          <p:cNvPicPr>
            <a:picLocks noChangeAspect="1"/>
          </p:cNvPicPr>
          <p:nvPr/>
        </p:nvPicPr>
        <p:blipFill>
          <a:blip r:embed="rId3"/>
          <a:stretch>
            <a:fillRect/>
          </a:stretch>
        </p:blipFill>
        <p:spPr>
          <a:xfrm>
            <a:off x="1100667" y="989174"/>
            <a:ext cx="7404100" cy="5724364"/>
          </a:xfrm>
          <a:prstGeom prst="rect">
            <a:avLst/>
          </a:prstGeom>
        </p:spPr>
      </p:pic>
    </p:spTree>
    <p:extLst>
      <p:ext uri="{BB962C8B-B14F-4D97-AF65-F5344CB8AC3E}">
        <p14:creationId xmlns:p14="http://schemas.microsoft.com/office/powerpoint/2010/main" val="3556714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0" y="274638"/>
            <a:ext cx="8229600" cy="773238"/>
          </a:xfrm>
        </p:spPr>
        <p:txBody>
          <a:bodyPr>
            <a:noAutofit/>
          </a:bodyPr>
          <a:lstStyle/>
          <a:p>
            <a:r>
              <a:rPr lang="it-IT" sz="2800" dirty="0" smtClean="0"/>
              <a:t>Il recettore dell’insulina lega anche  IGF-1 (</a:t>
            </a:r>
            <a:r>
              <a:rPr lang="it-IT" sz="2800" dirty="0" err="1" smtClean="0"/>
              <a:t>insulin-like</a:t>
            </a:r>
            <a:r>
              <a:rPr lang="it-IT" sz="2800" dirty="0" smtClean="0"/>
              <a:t> </a:t>
            </a:r>
            <a:r>
              <a:rPr lang="it-IT" sz="2800" dirty="0" err="1" smtClean="0"/>
              <a:t>growth</a:t>
            </a:r>
            <a:r>
              <a:rPr lang="it-IT" sz="2800" dirty="0" smtClean="0"/>
              <a:t> </a:t>
            </a:r>
            <a:r>
              <a:rPr lang="it-IT" sz="2800" dirty="0" err="1" smtClean="0"/>
              <a:t>factor</a:t>
            </a:r>
            <a:r>
              <a:rPr lang="it-IT" sz="2800" dirty="0" smtClean="0"/>
              <a:t> 1)</a:t>
            </a:r>
            <a:endParaRPr lang="it-IT" sz="2800" dirty="0"/>
          </a:p>
        </p:txBody>
      </p:sp>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F8D0B087-4A76-5E4B-BE34-5988ADB55836}" type="slidenum">
              <a:rPr lang="it-IT" smtClean="0"/>
              <a:t>31</a:t>
            </a:fld>
            <a:endParaRPr lang="it-IT"/>
          </a:p>
        </p:txBody>
      </p:sp>
      <p:pic>
        <p:nvPicPr>
          <p:cNvPr id="8" name="Immagine 7"/>
          <p:cNvPicPr>
            <a:picLocks noChangeAspect="1"/>
          </p:cNvPicPr>
          <p:nvPr/>
        </p:nvPicPr>
        <p:blipFill>
          <a:blip r:embed="rId3"/>
          <a:stretch>
            <a:fillRect/>
          </a:stretch>
        </p:blipFill>
        <p:spPr>
          <a:xfrm>
            <a:off x="0" y="1047876"/>
            <a:ext cx="9144000" cy="5810124"/>
          </a:xfrm>
          <a:prstGeom prst="rect">
            <a:avLst/>
          </a:prstGeom>
        </p:spPr>
      </p:pic>
    </p:spTree>
    <p:extLst>
      <p:ext uri="{BB962C8B-B14F-4D97-AF65-F5344CB8AC3E}">
        <p14:creationId xmlns:p14="http://schemas.microsoft.com/office/powerpoint/2010/main" val="142915360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olo 1"/>
          <p:cNvSpPr>
            <a:spLocks noGrp="1"/>
          </p:cNvSpPr>
          <p:nvPr>
            <p:ph type="title"/>
          </p:nvPr>
        </p:nvSpPr>
        <p:spPr/>
        <p:txBody>
          <a:bodyPr>
            <a:normAutofit fontScale="90000"/>
          </a:bodyPr>
          <a:lstStyle/>
          <a:p>
            <a:r>
              <a:rPr lang="it-IT">
                <a:latin typeface="Calibri" charset="0"/>
              </a:rPr>
              <a:t>Le proteine di segnalazione sono multimodulari</a:t>
            </a:r>
          </a:p>
        </p:txBody>
      </p:sp>
      <p:sp>
        <p:nvSpPr>
          <p:cNvPr id="3" name="Segnaposto contenuto 2"/>
          <p:cNvSpPr>
            <a:spLocks noGrp="1"/>
          </p:cNvSpPr>
          <p:nvPr>
            <p:ph idx="1"/>
          </p:nvPr>
        </p:nvSpPr>
        <p:spPr>
          <a:xfrm>
            <a:off x="457200" y="2220915"/>
            <a:ext cx="8229600" cy="2801937"/>
          </a:xfrm>
        </p:spPr>
        <p:txBody>
          <a:bodyPr/>
          <a:lstStyle/>
          <a:p>
            <a:pPr>
              <a:defRPr/>
            </a:pPr>
            <a:r>
              <a:rPr lang="it-IT" dirty="0" smtClean="0"/>
              <a:t>I moduli sono domini di legame ricorrenti e consentono l’interazione con </a:t>
            </a:r>
          </a:p>
          <a:p>
            <a:pPr lvl="1">
              <a:defRPr/>
            </a:pPr>
            <a:r>
              <a:rPr lang="it-IT" dirty="0" smtClean="0"/>
              <a:t>proteine partner</a:t>
            </a:r>
          </a:p>
          <a:p>
            <a:pPr lvl="1">
              <a:defRPr/>
            </a:pPr>
            <a:r>
              <a:rPr lang="it-IT" dirty="0" smtClean="0"/>
              <a:t>fosfolipidi di membrana (es. PIP3)</a:t>
            </a:r>
          </a:p>
          <a:p>
            <a:pPr marL="0" indent="0">
              <a:buFont typeface="Arial" charset="0"/>
              <a:buNone/>
              <a:defRPr/>
            </a:pPr>
            <a:endParaRPr lang="it-IT" dirty="0"/>
          </a:p>
        </p:txBody>
      </p:sp>
      <p:sp>
        <p:nvSpPr>
          <p:cNvPr id="92163"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92164"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92165"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F3EA5176-D658-5643-B27C-56DDF98D2AFE}" type="slidenum">
              <a:rPr lang="it-IT" sz="1200">
                <a:solidFill>
                  <a:srgbClr val="898989"/>
                </a:solidFill>
                <a:latin typeface="Calibri" charset="0"/>
              </a:rPr>
              <a:pPr/>
              <a:t>32</a:t>
            </a:fld>
            <a:endParaRPr lang="it-IT" sz="1200">
              <a:solidFill>
                <a:srgbClr val="898989"/>
              </a:solidFill>
              <a:latin typeface="Calibri" charset="0"/>
            </a:endParaRPr>
          </a:p>
        </p:txBody>
      </p:sp>
    </p:spTree>
    <p:extLst>
      <p:ext uri="{BB962C8B-B14F-4D97-AF65-F5344CB8AC3E}">
        <p14:creationId xmlns:p14="http://schemas.microsoft.com/office/powerpoint/2010/main" val="6449993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241300"/>
            <a:ext cx="66675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CasellaDiTesto 1"/>
          <p:cNvSpPr txBox="1">
            <a:spLocks noChangeArrowheads="1"/>
          </p:cNvSpPr>
          <p:nvPr/>
        </p:nvSpPr>
        <p:spPr bwMode="auto">
          <a:xfrm>
            <a:off x="7464425" y="158752"/>
            <a:ext cx="1609725" cy="2778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a:t>e partner di legame</a:t>
            </a:r>
          </a:p>
        </p:txBody>
      </p:sp>
    </p:spTree>
    <p:extLst>
      <p:ext uri="{BB962C8B-B14F-4D97-AF65-F5344CB8AC3E}">
        <p14:creationId xmlns:p14="http://schemas.microsoft.com/office/powerpoint/2010/main" val="36290781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lstStyle/>
          <a:p>
            <a:r>
              <a:rPr lang="it-IT" dirty="0" smtClean="0"/>
              <a:t>Fine dei recettori enzimatici RTK</a:t>
            </a:r>
            <a:endParaRPr lang="it-IT" dirty="0"/>
          </a:p>
        </p:txBody>
      </p:sp>
      <p:sp>
        <p:nvSpPr>
          <p:cNvPr id="8" name="Sottotitolo 7"/>
          <p:cNvSpPr>
            <a:spLocks noGrp="1"/>
          </p:cNvSpPr>
          <p:nvPr>
            <p:ph type="subTitle" idx="1"/>
          </p:nvPr>
        </p:nvSpPr>
        <p:spPr/>
        <p:txBody>
          <a:bodyPr/>
          <a:lstStyle/>
          <a:p>
            <a:endParaRPr lang="it-IT" dirty="0"/>
          </a:p>
        </p:txBody>
      </p:sp>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6172F4BA-6BB0-4343-93BF-AAACAE8348C5}" type="slidenum">
              <a:rPr lang="it-IT" smtClean="0"/>
              <a:t>34</a:t>
            </a:fld>
            <a:endParaRPr lang="it-IT"/>
          </a:p>
        </p:txBody>
      </p:sp>
    </p:spTree>
    <p:extLst>
      <p:ext uri="{BB962C8B-B14F-4D97-AF65-F5344CB8AC3E}">
        <p14:creationId xmlns:p14="http://schemas.microsoft.com/office/powerpoint/2010/main" val="3687807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olo 6"/>
          <p:cNvSpPr>
            <a:spLocks noGrp="1"/>
          </p:cNvSpPr>
          <p:nvPr>
            <p:ph type="title"/>
          </p:nvPr>
        </p:nvSpPr>
        <p:spPr/>
        <p:txBody>
          <a:bodyPr>
            <a:normAutofit fontScale="90000"/>
          </a:bodyPr>
          <a:lstStyle/>
          <a:p>
            <a:r>
              <a:rPr lang="it-IT" dirty="0" smtClean="0">
                <a:latin typeface="Calibri" charset="0"/>
              </a:rPr>
              <a:t>Un altro secondo messaggero</a:t>
            </a:r>
            <a:br>
              <a:rPr lang="it-IT" dirty="0" smtClean="0">
                <a:latin typeface="Calibri" charset="0"/>
              </a:rPr>
            </a:br>
            <a:r>
              <a:rPr lang="it-IT" dirty="0" smtClean="0">
                <a:latin typeface="Calibri" charset="0"/>
              </a:rPr>
              <a:t>il </a:t>
            </a:r>
            <a:r>
              <a:rPr lang="it-IT" dirty="0" err="1">
                <a:latin typeface="Calibri" charset="0"/>
              </a:rPr>
              <a:t>cGMP</a:t>
            </a:r>
            <a:endParaRPr lang="it-IT" dirty="0">
              <a:latin typeface="Calibri" charset="0"/>
            </a:endParaRPr>
          </a:p>
        </p:txBody>
      </p:sp>
      <p:sp>
        <p:nvSpPr>
          <p:cNvPr id="57346" name="Segnaposto contenuto 7"/>
          <p:cNvSpPr>
            <a:spLocks noGrp="1"/>
          </p:cNvSpPr>
          <p:nvPr>
            <p:ph idx="1"/>
          </p:nvPr>
        </p:nvSpPr>
        <p:spPr/>
        <p:txBody>
          <a:bodyPr/>
          <a:lstStyle/>
          <a:p>
            <a:r>
              <a:rPr lang="it-IT" dirty="0">
                <a:latin typeface="Calibri" charset="0"/>
              </a:rPr>
              <a:t>È il prodotto della reazione della </a:t>
            </a:r>
            <a:r>
              <a:rPr lang="it-IT" dirty="0" err="1">
                <a:latin typeface="Calibri" charset="0"/>
              </a:rPr>
              <a:t>guanilato</a:t>
            </a:r>
            <a:r>
              <a:rPr lang="it-IT" dirty="0">
                <a:latin typeface="Calibri" charset="0"/>
              </a:rPr>
              <a:t>/</a:t>
            </a:r>
            <a:r>
              <a:rPr lang="it-IT" dirty="0" err="1">
                <a:latin typeface="Calibri" charset="0"/>
              </a:rPr>
              <a:t>guanilil</a:t>
            </a:r>
            <a:r>
              <a:rPr lang="it-IT" dirty="0">
                <a:latin typeface="Calibri" charset="0"/>
              </a:rPr>
              <a:t> </a:t>
            </a:r>
            <a:r>
              <a:rPr lang="it-IT" dirty="0" err="1" smtClean="0">
                <a:latin typeface="Calibri" charset="0"/>
              </a:rPr>
              <a:t>ciclasi</a:t>
            </a:r>
            <a:r>
              <a:rPr lang="it-IT" dirty="0" smtClean="0">
                <a:latin typeface="Calibri" charset="0"/>
              </a:rPr>
              <a:t>, di cui esistono due forme:</a:t>
            </a:r>
            <a:endParaRPr lang="it-IT" dirty="0">
              <a:latin typeface="Calibri" charset="0"/>
            </a:endParaRPr>
          </a:p>
          <a:p>
            <a:pPr lvl="1"/>
            <a:r>
              <a:rPr lang="it-IT" dirty="0">
                <a:latin typeface="Calibri" charset="0"/>
              </a:rPr>
              <a:t>Recettore di membrana attivato da </a:t>
            </a:r>
            <a:r>
              <a:rPr lang="it-IT" dirty="0" err="1">
                <a:latin typeface="Calibri" charset="0"/>
              </a:rPr>
              <a:t>ligandi</a:t>
            </a:r>
            <a:endParaRPr lang="it-IT" dirty="0">
              <a:latin typeface="Calibri" charset="0"/>
            </a:endParaRPr>
          </a:p>
          <a:p>
            <a:pPr lvl="2"/>
            <a:r>
              <a:rPr lang="it-IT" dirty="0">
                <a:latin typeface="Calibri" charset="0"/>
              </a:rPr>
              <a:t>Fattore natriuretico atriale (ANF); </a:t>
            </a:r>
            <a:r>
              <a:rPr lang="it-IT" dirty="0" err="1">
                <a:latin typeface="Calibri" charset="0"/>
              </a:rPr>
              <a:t>guanilina</a:t>
            </a:r>
            <a:r>
              <a:rPr lang="it-IT" dirty="0">
                <a:latin typeface="Calibri" charset="0"/>
              </a:rPr>
              <a:t> (peptide di 15 aa, rilasciato nell’intestino dalle cellule secernenti muco)</a:t>
            </a:r>
          </a:p>
          <a:p>
            <a:pPr lvl="1"/>
            <a:r>
              <a:rPr lang="it-IT" dirty="0">
                <a:latin typeface="Calibri" charset="0"/>
              </a:rPr>
              <a:t>Recettore citoplasmatico attivato da monossido d’azoto (NO)</a:t>
            </a:r>
          </a:p>
          <a:p>
            <a:pPr lvl="2"/>
            <a:r>
              <a:rPr lang="it-IT" dirty="0">
                <a:latin typeface="Calibri" charset="0"/>
              </a:rPr>
              <a:t>NO si lega al gruppo prostetico eme</a:t>
            </a:r>
          </a:p>
          <a:p>
            <a:pPr lvl="2"/>
            <a:endParaRPr lang="it-IT" dirty="0">
              <a:latin typeface="Calibri" charset="0"/>
            </a:endParaRPr>
          </a:p>
        </p:txBody>
      </p:sp>
      <p:sp>
        <p:nvSpPr>
          <p:cNvPr id="57347"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57348"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57349"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90456F3D-D860-5349-BEE0-CB21155EFF91}" type="slidenum">
              <a:rPr lang="it-IT" sz="1200">
                <a:solidFill>
                  <a:srgbClr val="898989"/>
                </a:solidFill>
                <a:latin typeface="Calibri" charset="0"/>
              </a:rPr>
              <a:pPr/>
              <a:t>35</a:t>
            </a:fld>
            <a:endParaRPr lang="it-IT" sz="1200">
              <a:solidFill>
                <a:srgbClr val="898989"/>
              </a:solidFill>
              <a:latin typeface="Calibri" charset="0"/>
            </a:endParaRPr>
          </a:p>
        </p:txBody>
      </p:sp>
    </p:spTree>
    <p:extLst>
      <p:ext uri="{BB962C8B-B14F-4D97-AF65-F5344CB8AC3E}">
        <p14:creationId xmlns:p14="http://schemas.microsoft.com/office/powerpoint/2010/main" val="52185965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1" y="1366840"/>
            <a:ext cx="8928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1538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olo 1"/>
          <p:cNvSpPr>
            <a:spLocks noGrp="1"/>
          </p:cNvSpPr>
          <p:nvPr>
            <p:ph type="title"/>
          </p:nvPr>
        </p:nvSpPr>
        <p:spPr/>
        <p:txBody>
          <a:bodyPr>
            <a:normAutofit fontScale="90000"/>
          </a:bodyPr>
          <a:lstStyle/>
          <a:p>
            <a:r>
              <a:rPr lang="it-IT" sz="3600">
                <a:latin typeface="Calibri" charset="0"/>
              </a:rPr>
              <a:t>La guanilato ciclasi è il recettore intracellulare del monossido d’azoto</a:t>
            </a:r>
          </a:p>
        </p:txBody>
      </p:sp>
      <p:sp>
        <p:nvSpPr>
          <p:cNvPr id="59394"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59395"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59396"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E50449EE-3DB8-644E-800F-581F7567A46E}" type="slidenum">
              <a:rPr lang="it-IT" sz="1200">
                <a:solidFill>
                  <a:srgbClr val="898989"/>
                </a:solidFill>
                <a:latin typeface="Calibri" charset="0"/>
              </a:rPr>
              <a:pPr/>
              <a:t>37</a:t>
            </a:fld>
            <a:endParaRPr lang="it-IT" sz="1200">
              <a:solidFill>
                <a:srgbClr val="898989"/>
              </a:solidFill>
              <a:latin typeface="Calibri" charset="0"/>
            </a:endParaRPr>
          </a:p>
        </p:txBody>
      </p:sp>
      <p:pic>
        <p:nvPicPr>
          <p:cNvPr id="59397"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6" y="1638302"/>
            <a:ext cx="704215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Immagin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3789" y="1444627"/>
            <a:ext cx="3900487" cy="19462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9399" name="CasellaDiTesto 8"/>
          <p:cNvSpPr txBox="1">
            <a:spLocks noChangeArrowheads="1"/>
          </p:cNvSpPr>
          <p:nvPr/>
        </p:nvSpPr>
        <p:spPr bwMode="auto">
          <a:xfrm>
            <a:off x="5603876" y="5146676"/>
            <a:ext cx="23641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a:solidFill>
                  <a:srgbClr val="000000"/>
                </a:solidFill>
              </a:rPr>
              <a:t>Molte azioni</a:t>
            </a:r>
          </a:p>
          <a:p>
            <a:r>
              <a:rPr lang="it-IT" sz="1600">
                <a:solidFill>
                  <a:srgbClr val="000000"/>
                </a:solidFill>
              </a:rPr>
              <a:t>rilassamento muscolare</a:t>
            </a:r>
          </a:p>
          <a:p>
            <a:r>
              <a:rPr lang="it-IT" sz="1600">
                <a:solidFill>
                  <a:srgbClr val="000000"/>
                </a:solidFill>
              </a:rPr>
              <a:t>vasodilatazione</a:t>
            </a:r>
          </a:p>
          <a:p>
            <a:r>
              <a:rPr lang="it-IT" sz="1600" i="1">
                <a:solidFill>
                  <a:srgbClr val="000000"/>
                </a:solidFill>
              </a:rPr>
              <a:t>fisiologia, farmacologia</a:t>
            </a:r>
          </a:p>
        </p:txBody>
      </p:sp>
    </p:spTree>
    <p:extLst>
      <p:ext uri="{BB962C8B-B14F-4D97-AF65-F5344CB8AC3E}">
        <p14:creationId xmlns:p14="http://schemas.microsoft.com/office/powerpoint/2010/main" val="338956800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sintesi del monossido d’azoto</a:t>
            </a:r>
            <a:endParaRPr lang="it-IT" dirty="0"/>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38</a:t>
            </a:fld>
            <a:endParaRPr lang="it-IT"/>
          </a:p>
        </p:txBody>
      </p:sp>
      <p:pic>
        <p:nvPicPr>
          <p:cNvPr id="6" name="Immagine 5"/>
          <p:cNvPicPr>
            <a:picLocks noChangeAspect="1"/>
          </p:cNvPicPr>
          <p:nvPr/>
        </p:nvPicPr>
        <p:blipFill>
          <a:blip r:embed="rId2"/>
          <a:stretch>
            <a:fillRect/>
          </a:stretch>
        </p:blipFill>
        <p:spPr>
          <a:xfrm>
            <a:off x="406401" y="1739900"/>
            <a:ext cx="8331200" cy="3378200"/>
          </a:xfrm>
          <a:prstGeom prst="rect">
            <a:avLst/>
          </a:prstGeom>
        </p:spPr>
      </p:pic>
      <p:sp>
        <p:nvSpPr>
          <p:cNvPr id="7" name="CasellaDiTesto 6"/>
          <p:cNvSpPr txBox="1"/>
          <p:nvPr/>
        </p:nvSpPr>
        <p:spPr>
          <a:xfrm>
            <a:off x="2082801" y="5380279"/>
            <a:ext cx="4899899" cy="584776"/>
          </a:xfrm>
          <a:prstGeom prst="rect">
            <a:avLst/>
          </a:prstGeom>
          <a:noFill/>
        </p:spPr>
        <p:txBody>
          <a:bodyPr wrap="none" rtlCol="0">
            <a:spAutoFit/>
          </a:bodyPr>
          <a:lstStyle/>
          <a:p>
            <a:r>
              <a:rPr lang="it-IT" sz="3200" dirty="0" smtClean="0"/>
              <a:t>è catalizzata dalla NO </a:t>
            </a:r>
            <a:r>
              <a:rPr lang="it-IT" sz="3200" dirty="0" err="1" smtClean="0"/>
              <a:t>sintasi</a:t>
            </a:r>
            <a:endParaRPr lang="it-IT" sz="3200" dirty="0"/>
          </a:p>
        </p:txBody>
      </p:sp>
    </p:spTree>
    <p:extLst>
      <p:ext uri="{BB962C8B-B14F-4D97-AF65-F5344CB8AC3E}">
        <p14:creationId xmlns:p14="http://schemas.microsoft.com/office/powerpoint/2010/main" val="367690265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1" y="1256772"/>
            <a:ext cx="2997200" cy="3890962"/>
          </a:xfrm>
        </p:spPr>
        <p:txBody>
          <a:bodyPr>
            <a:normAutofit fontScale="90000"/>
          </a:bodyPr>
          <a:lstStyle/>
          <a:p>
            <a:r>
              <a:rPr lang="it-IT" dirty="0" smtClean="0"/>
              <a:t>Basic </a:t>
            </a:r>
            <a:r>
              <a:rPr lang="it-IT" dirty="0" err="1" smtClean="0"/>
              <a:t>structure</a:t>
            </a:r>
            <a:r>
              <a:rPr lang="it-IT" dirty="0" smtClean="0"/>
              <a:t> of </a:t>
            </a:r>
            <a:r>
              <a:rPr lang="it-IT" dirty="0" err="1" smtClean="0"/>
              <a:t>eNOS</a:t>
            </a:r>
            <a:r>
              <a:rPr lang="it-IT" dirty="0" smtClean="0"/>
              <a:t> and </a:t>
            </a:r>
            <a:r>
              <a:rPr lang="it-IT" dirty="0" err="1" smtClean="0"/>
              <a:t>scheme</a:t>
            </a:r>
            <a:r>
              <a:rPr lang="it-IT" dirty="0" smtClean="0"/>
              <a:t> of NOS </a:t>
            </a:r>
            <a:r>
              <a:rPr lang="it-IT" dirty="0" err="1" smtClean="0"/>
              <a:t>catalysis</a:t>
            </a:r>
            <a:endParaRPr lang="it-IT" dirty="0"/>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39</a:t>
            </a:fld>
            <a:endParaRPr lang="it-IT"/>
          </a:p>
        </p:txBody>
      </p:sp>
      <p:pic>
        <p:nvPicPr>
          <p:cNvPr id="7" name="Immagine 6"/>
          <p:cNvPicPr>
            <a:picLocks noChangeAspect="1"/>
          </p:cNvPicPr>
          <p:nvPr/>
        </p:nvPicPr>
        <p:blipFill>
          <a:blip r:embed="rId3"/>
          <a:stretch>
            <a:fillRect/>
          </a:stretch>
        </p:blipFill>
        <p:spPr>
          <a:xfrm>
            <a:off x="5073651" y="371475"/>
            <a:ext cx="2959100" cy="6350000"/>
          </a:xfrm>
          <a:prstGeom prst="rect">
            <a:avLst/>
          </a:prstGeom>
        </p:spPr>
      </p:pic>
    </p:spTree>
    <p:extLst>
      <p:ext uri="{BB962C8B-B14F-4D97-AF65-F5344CB8AC3E}">
        <p14:creationId xmlns:p14="http://schemas.microsoft.com/office/powerpoint/2010/main" val="11584318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olo 11"/>
          <p:cNvSpPr>
            <a:spLocks noGrp="1"/>
          </p:cNvSpPr>
          <p:nvPr>
            <p:ph type="title"/>
          </p:nvPr>
        </p:nvSpPr>
        <p:spPr/>
        <p:txBody>
          <a:bodyPr>
            <a:normAutofit/>
          </a:bodyPr>
          <a:lstStyle/>
          <a:p>
            <a:r>
              <a:rPr lang="it-IT" dirty="0" smtClean="0">
                <a:latin typeface="Calibri" charset="0"/>
              </a:rPr>
              <a:t>Il modello di un RTK </a:t>
            </a:r>
            <a:r>
              <a:rPr lang="it-IT" dirty="0">
                <a:latin typeface="Calibri" charset="0"/>
              </a:rPr>
              <a:t>generico</a:t>
            </a:r>
          </a:p>
        </p:txBody>
      </p:sp>
      <p:sp>
        <p:nvSpPr>
          <p:cNvPr id="77826" name="Segnaposto data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77827" name="Segnaposto piè di pagina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77828"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0751BB00-E728-8646-845B-905BD43AC106}" type="slidenum">
              <a:rPr lang="it-IT" sz="1200">
                <a:solidFill>
                  <a:srgbClr val="898989"/>
                </a:solidFill>
                <a:latin typeface="Calibri" charset="0"/>
              </a:rPr>
              <a:pPr/>
              <a:t>4</a:t>
            </a:fld>
            <a:endParaRPr lang="it-IT" sz="1200">
              <a:solidFill>
                <a:srgbClr val="898989"/>
              </a:solidFill>
              <a:latin typeface="Calibri" charset="0"/>
            </a:endParaRPr>
          </a:p>
        </p:txBody>
      </p:sp>
      <p:pic>
        <p:nvPicPr>
          <p:cNvPr id="77829" name="Immagin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6" y="1593850"/>
            <a:ext cx="8015288"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16391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Premio Nobel 1998</a:t>
            </a:r>
            <a:endParaRPr lang="it-IT" dirty="0"/>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40</a:t>
            </a:fld>
            <a:endParaRPr lang="it-IT"/>
          </a:p>
        </p:txBody>
      </p:sp>
      <p:pic>
        <p:nvPicPr>
          <p:cNvPr id="6" name="Immagine 5"/>
          <p:cNvPicPr>
            <a:picLocks noChangeAspect="1"/>
          </p:cNvPicPr>
          <p:nvPr/>
        </p:nvPicPr>
        <p:blipFill>
          <a:blip r:embed="rId2"/>
          <a:stretch>
            <a:fillRect/>
          </a:stretch>
        </p:blipFill>
        <p:spPr>
          <a:xfrm>
            <a:off x="0" y="1511300"/>
            <a:ext cx="9144000" cy="3816626"/>
          </a:xfrm>
          <a:prstGeom prst="rect">
            <a:avLst/>
          </a:prstGeom>
        </p:spPr>
      </p:pic>
    </p:spTree>
    <p:extLst>
      <p:ext uri="{BB962C8B-B14F-4D97-AF65-F5344CB8AC3E}">
        <p14:creationId xmlns:p14="http://schemas.microsoft.com/office/powerpoint/2010/main" val="386348486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L’effettore allosterico NO della </a:t>
            </a:r>
            <a:r>
              <a:rPr lang="it-IT" dirty="0" err="1" smtClean="0"/>
              <a:t>guanilato</a:t>
            </a:r>
            <a:r>
              <a:rPr lang="it-IT" dirty="0" smtClean="0"/>
              <a:t> </a:t>
            </a:r>
            <a:r>
              <a:rPr lang="it-IT" dirty="0" err="1" smtClean="0"/>
              <a:t>ciclasi</a:t>
            </a:r>
            <a:endParaRPr lang="it-IT" dirty="0"/>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41</a:t>
            </a:fld>
            <a:endParaRPr lang="it-IT"/>
          </a:p>
        </p:txBody>
      </p:sp>
      <p:pic>
        <p:nvPicPr>
          <p:cNvPr id="6" name="Immagine 5"/>
          <p:cNvPicPr>
            <a:picLocks noChangeAspect="1"/>
          </p:cNvPicPr>
          <p:nvPr/>
        </p:nvPicPr>
        <p:blipFill>
          <a:blip r:embed="rId3"/>
          <a:stretch>
            <a:fillRect/>
          </a:stretch>
        </p:blipFill>
        <p:spPr>
          <a:xfrm>
            <a:off x="673101" y="2197100"/>
            <a:ext cx="7785100" cy="2451100"/>
          </a:xfrm>
          <a:prstGeom prst="rect">
            <a:avLst/>
          </a:prstGeom>
        </p:spPr>
      </p:pic>
    </p:spTree>
    <p:extLst>
      <p:ext uri="{BB962C8B-B14F-4D97-AF65-F5344CB8AC3E}">
        <p14:creationId xmlns:p14="http://schemas.microsoft.com/office/powerpoint/2010/main" val="28181948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Gli effetti del </a:t>
            </a:r>
            <a:r>
              <a:rPr lang="it-IT" dirty="0" err="1" smtClean="0"/>
              <a:t>cGMP</a:t>
            </a:r>
            <a:endParaRPr lang="it-IT" dirty="0"/>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42</a:t>
            </a:fld>
            <a:endParaRPr lang="it-IT"/>
          </a:p>
        </p:txBody>
      </p:sp>
      <p:pic>
        <p:nvPicPr>
          <p:cNvPr id="6" name="Immagine 5"/>
          <p:cNvPicPr>
            <a:picLocks noChangeAspect="1"/>
          </p:cNvPicPr>
          <p:nvPr/>
        </p:nvPicPr>
        <p:blipFill>
          <a:blip r:embed="rId3"/>
          <a:stretch>
            <a:fillRect/>
          </a:stretch>
        </p:blipFill>
        <p:spPr>
          <a:xfrm>
            <a:off x="1009825" y="1651000"/>
            <a:ext cx="7063143" cy="4021667"/>
          </a:xfrm>
          <a:prstGeom prst="rect">
            <a:avLst/>
          </a:prstGeom>
        </p:spPr>
      </p:pic>
    </p:spTree>
    <p:extLst>
      <p:ext uri="{BB962C8B-B14F-4D97-AF65-F5344CB8AC3E}">
        <p14:creationId xmlns:p14="http://schemas.microsoft.com/office/powerpoint/2010/main" val="412197266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922338"/>
          </a:xfrm>
        </p:spPr>
        <p:txBody>
          <a:bodyPr>
            <a:normAutofit/>
          </a:bodyPr>
          <a:lstStyle/>
          <a:p>
            <a:r>
              <a:rPr lang="it-IT" sz="3600" dirty="0" smtClean="0"/>
              <a:t>L’accoppiamento endotelio-muscolo liscio</a:t>
            </a:r>
            <a:endParaRPr lang="it-IT" sz="3600" dirty="0"/>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43</a:t>
            </a:fld>
            <a:endParaRPr lang="it-IT"/>
          </a:p>
        </p:txBody>
      </p:sp>
      <p:pic>
        <p:nvPicPr>
          <p:cNvPr id="6" name="Immagine 5"/>
          <p:cNvPicPr>
            <a:picLocks noChangeAspect="1"/>
          </p:cNvPicPr>
          <p:nvPr/>
        </p:nvPicPr>
        <p:blipFill>
          <a:blip r:embed="rId3"/>
          <a:stretch>
            <a:fillRect/>
          </a:stretch>
        </p:blipFill>
        <p:spPr>
          <a:xfrm>
            <a:off x="508001" y="893233"/>
            <a:ext cx="8128000" cy="5600700"/>
          </a:xfrm>
          <a:prstGeom prst="rect">
            <a:avLst/>
          </a:prstGeom>
        </p:spPr>
      </p:pic>
    </p:spTree>
    <p:extLst>
      <p:ext uri="{BB962C8B-B14F-4D97-AF65-F5344CB8AC3E}">
        <p14:creationId xmlns:p14="http://schemas.microsoft.com/office/powerpoint/2010/main" val="285155706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0" y="254002"/>
            <a:ext cx="9144000" cy="6329363"/>
          </a:xfrm>
          <a:prstGeom prst="rect">
            <a:avLst/>
          </a:prstGeom>
        </p:spPr>
      </p:pic>
      <p:sp>
        <p:nvSpPr>
          <p:cNvPr id="7" name="Titolo 6"/>
          <p:cNvSpPr>
            <a:spLocks noGrp="1"/>
          </p:cNvSpPr>
          <p:nvPr>
            <p:ph type="title"/>
          </p:nvPr>
        </p:nvSpPr>
        <p:spPr>
          <a:xfrm>
            <a:off x="4944534" y="122238"/>
            <a:ext cx="4030133" cy="1757362"/>
          </a:xfrm>
        </p:spPr>
        <p:txBody>
          <a:bodyPr>
            <a:normAutofit fontScale="90000"/>
          </a:bodyPr>
          <a:lstStyle/>
          <a:p>
            <a:r>
              <a:rPr lang="it-IT" dirty="0" smtClean="0"/>
              <a:t>L’accoppiamento nelle cellule nervose</a:t>
            </a:r>
            <a:endParaRPr lang="it-IT" dirty="0"/>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44</a:t>
            </a:fld>
            <a:endParaRPr lang="it-IT"/>
          </a:p>
        </p:txBody>
      </p:sp>
    </p:spTree>
    <p:extLst>
      <p:ext uri="{BB962C8B-B14F-4D97-AF65-F5344CB8AC3E}">
        <p14:creationId xmlns:p14="http://schemas.microsoft.com/office/powerpoint/2010/main" val="220694512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45</a:t>
            </a:fld>
            <a:endParaRPr lang="it-IT"/>
          </a:p>
        </p:txBody>
      </p:sp>
      <p:pic>
        <p:nvPicPr>
          <p:cNvPr id="7" name="Immagine 6"/>
          <p:cNvPicPr>
            <a:picLocks noChangeAspect="1"/>
          </p:cNvPicPr>
          <p:nvPr/>
        </p:nvPicPr>
        <p:blipFill>
          <a:blip r:embed="rId3"/>
          <a:stretch>
            <a:fillRect/>
          </a:stretch>
        </p:blipFill>
        <p:spPr>
          <a:xfrm>
            <a:off x="0" y="101602"/>
            <a:ext cx="9144000" cy="6650831"/>
          </a:xfrm>
          <a:prstGeom prst="rect">
            <a:avLst/>
          </a:prstGeom>
        </p:spPr>
      </p:pic>
    </p:spTree>
    <p:extLst>
      <p:ext uri="{BB962C8B-B14F-4D97-AF65-F5344CB8AC3E}">
        <p14:creationId xmlns:p14="http://schemas.microsoft.com/office/powerpoint/2010/main" val="72642623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olo 1"/>
          <p:cNvSpPr>
            <a:spLocks noGrp="1"/>
          </p:cNvSpPr>
          <p:nvPr>
            <p:ph type="title"/>
          </p:nvPr>
        </p:nvSpPr>
        <p:spPr/>
        <p:txBody>
          <a:bodyPr>
            <a:normAutofit fontScale="90000"/>
          </a:bodyPr>
          <a:lstStyle/>
          <a:p>
            <a:r>
              <a:rPr lang="it-IT">
                <a:latin typeface="Calibri" charset="0"/>
              </a:rPr>
              <a:t>Le vie di segnalazione si influenzano </a:t>
            </a:r>
          </a:p>
        </p:txBody>
      </p:sp>
      <p:sp>
        <p:nvSpPr>
          <p:cNvPr id="3" name="Segnaposto contenuto 2"/>
          <p:cNvSpPr>
            <a:spLocks noGrp="1"/>
          </p:cNvSpPr>
          <p:nvPr>
            <p:ph idx="1"/>
          </p:nvPr>
        </p:nvSpPr>
        <p:spPr/>
        <p:txBody>
          <a:bodyPr/>
          <a:lstStyle/>
          <a:p>
            <a:pPr marL="0" indent="0" algn="ctr">
              <a:buFont typeface="Arial" charset="0"/>
              <a:buNone/>
              <a:defRPr/>
            </a:pPr>
            <a:r>
              <a:rPr lang="it-IT" dirty="0" smtClean="0"/>
              <a:t>Scambio di informazioni o cross-talk</a:t>
            </a:r>
          </a:p>
          <a:p>
            <a:pPr marL="0" indent="0" algn="ctr">
              <a:buFont typeface="Arial" charset="0"/>
              <a:buNone/>
              <a:defRPr/>
            </a:pPr>
            <a:r>
              <a:rPr lang="it-IT" dirty="0" smtClean="0"/>
              <a:t>Una proteina di segnale può essere regolata con meccanismi plurimi</a:t>
            </a:r>
          </a:p>
          <a:p>
            <a:pPr>
              <a:defRPr/>
            </a:pPr>
            <a:r>
              <a:rPr lang="it-IT" dirty="0" smtClean="0"/>
              <a:t>controllo allosterico + modificazione covalente</a:t>
            </a:r>
          </a:p>
          <a:p>
            <a:pPr>
              <a:defRPr/>
            </a:pPr>
            <a:r>
              <a:rPr lang="it-IT" dirty="0" smtClean="0"/>
              <a:t>modificazione covalente su due siti diversi</a:t>
            </a:r>
          </a:p>
          <a:p>
            <a:pPr marL="0" indent="0">
              <a:buFont typeface="Arial" charset="0"/>
              <a:buNone/>
              <a:defRPr/>
            </a:pPr>
            <a:endParaRPr lang="it-IT" dirty="0" smtClean="0"/>
          </a:p>
          <a:p>
            <a:pPr marL="0" indent="0" algn="ctr">
              <a:buFont typeface="Arial" charset="0"/>
              <a:buNone/>
              <a:defRPr/>
            </a:pPr>
            <a:r>
              <a:rPr lang="it-IT" dirty="0" smtClean="0"/>
              <a:t>Il caso del recettore dell’adrenalina e dell’insulina (diapositiva seguente)</a:t>
            </a:r>
          </a:p>
        </p:txBody>
      </p:sp>
      <p:sp>
        <p:nvSpPr>
          <p:cNvPr id="61443"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61444"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61445"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94826830-B706-3E4D-AF93-F1530678705A}" type="slidenum">
              <a:rPr lang="it-IT" sz="1200">
                <a:solidFill>
                  <a:srgbClr val="898989"/>
                </a:solidFill>
                <a:latin typeface="Calibri" charset="0"/>
              </a:rPr>
              <a:pPr/>
              <a:t>46</a:t>
            </a:fld>
            <a:endParaRPr lang="it-IT" sz="1200">
              <a:solidFill>
                <a:srgbClr val="898989"/>
              </a:solidFill>
              <a:latin typeface="Calibri" charset="0"/>
            </a:endParaRPr>
          </a:p>
        </p:txBody>
      </p:sp>
    </p:spTree>
    <p:extLst>
      <p:ext uri="{BB962C8B-B14F-4D97-AF65-F5344CB8AC3E}">
        <p14:creationId xmlns:p14="http://schemas.microsoft.com/office/powerpoint/2010/main" val="340728011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1" y="285750"/>
            <a:ext cx="89281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96062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48</a:t>
            </a:fld>
            <a:endParaRPr lang="it-IT"/>
          </a:p>
        </p:txBody>
      </p:sp>
      <p:pic>
        <p:nvPicPr>
          <p:cNvPr id="6" name="Immagine 5"/>
          <p:cNvPicPr>
            <a:picLocks noChangeAspect="1"/>
          </p:cNvPicPr>
          <p:nvPr/>
        </p:nvPicPr>
        <p:blipFill>
          <a:blip r:embed="rId3"/>
          <a:stretch>
            <a:fillRect/>
          </a:stretch>
        </p:blipFill>
        <p:spPr>
          <a:xfrm>
            <a:off x="0" y="419102"/>
            <a:ext cx="9144000" cy="5996609"/>
          </a:xfrm>
          <a:prstGeom prst="rect">
            <a:avLst/>
          </a:prstGeom>
        </p:spPr>
      </p:pic>
    </p:spTree>
    <p:extLst>
      <p:ext uri="{BB962C8B-B14F-4D97-AF65-F5344CB8AC3E}">
        <p14:creationId xmlns:p14="http://schemas.microsoft.com/office/powerpoint/2010/main" val="188460051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Autofit/>
          </a:bodyPr>
          <a:lstStyle/>
          <a:p>
            <a:r>
              <a:rPr lang="it-IT" sz="3200" dirty="0" smtClean="0"/>
              <a:t>Figure 1 : </a:t>
            </a:r>
            <a:r>
              <a:rPr lang="it-IT" sz="3200" dirty="0" err="1" smtClean="0"/>
              <a:t>Kinase</a:t>
            </a:r>
            <a:r>
              <a:rPr lang="it-IT" sz="3200" dirty="0" smtClean="0"/>
              <a:t> </a:t>
            </a:r>
            <a:r>
              <a:rPr lang="it-IT" sz="3200" dirty="0" err="1" smtClean="0"/>
              <a:t>inhibitors</a:t>
            </a:r>
            <a:r>
              <a:rPr lang="it-IT" sz="3200" dirty="0" smtClean="0"/>
              <a:t> in diverse </a:t>
            </a:r>
            <a:r>
              <a:rPr lang="it-IT" sz="3200" dirty="0" err="1" smtClean="0"/>
              <a:t>biological</a:t>
            </a:r>
            <a:r>
              <a:rPr lang="it-IT" sz="3200" dirty="0" smtClean="0"/>
              <a:t> </a:t>
            </a:r>
            <a:r>
              <a:rPr lang="it-IT" sz="3200" dirty="0" err="1" smtClean="0"/>
              <a:t>processes</a:t>
            </a:r>
            <a:r>
              <a:rPr lang="it-IT" sz="3200" dirty="0" smtClean="0"/>
              <a:t> and new </a:t>
            </a:r>
            <a:r>
              <a:rPr lang="it-IT" sz="3200" dirty="0" err="1" smtClean="0"/>
              <a:t>therapeutic</a:t>
            </a:r>
            <a:r>
              <a:rPr lang="it-IT" sz="3200" dirty="0" smtClean="0"/>
              <a:t> </a:t>
            </a:r>
            <a:r>
              <a:rPr lang="it-IT" sz="3200" dirty="0" err="1" smtClean="0"/>
              <a:t>areas</a:t>
            </a:r>
            <a:r>
              <a:rPr lang="it-IT" sz="3200" dirty="0" smtClean="0"/>
              <a:t>.</a:t>
            </a:r>
            <a:endParaRPr lang="it-IT" sz="3200" dirty="0"/>
          </a:p>
        </p:txBody>
      </p:sp>
      <p:pic>
        <p:nvPicPr>
          <p:cNvPr id="7" name="Picture 2" descr="nrd.2018.21-f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4283" y="1447800"/>
            <a:ext cx="5511654" cy="502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data 7"/>
          <p:cNvSpPr>
            <a:spLocks noGrp="1"/>
          </p:cNvSpPr>
          <p:nvPr>
            <p:ph type="dt" sz="half" idx="10"/>
          </p:nvPr>
        </p:nvSpPr>
        <p:spPr/>
        <p:txBody>
          <a:bodyPr/>
          <a:lstStyle/>
          <a:p>
            <a:r>
              <a:rPr lang="it-IT" smtClean="0"/>
              <a:t>10/10/2019 - S.Passamonti</a:t>
            </a:r>
            <a:endParaRPr lang="it-IT"/>
          </a:p>
        </p:txBody>
      </p:sp>
      <p:sp>
        <p:nvSpPr>
          <p:cNvPr id="9" name="Segnaposto piè di pagina 8"/>
          <p:cNvSpPr>
            <a:spLocks noGrp="1"/>
          </p:cNvSpPr>
          <p:nvPr>
            <p:ph type="ftr" sz="quarter" idx="11"/>
          </p:nvPr>
        </p:nvSpPr>
        <p:spPr/>
        <p:txBody>
          <a:bodyPr/>
          <a:lstStyle/>
          <a:p>
            <a:r>
              <a:rPr lang="it-IT" smtClean="0"/>
              <a:t>091FA - BIOCHIMICA APPLICATA MEDICA</a:t>
            </a:r>
            <a:endParaRPr lang="it-IT"/>
          </a:p>
        </p:txBody>
      </p:sp>
      <p:sp>
        <p:nvSpPr>
          <p:cNvPr id="10" name="Segnaposto numero diapositiva 9"/>
          <p:cNvSpPr>
            <a:spLocks noGrp="1"/>
          </p:cNvSpPr>
          <p:nvPr>
            <p:ph type="sldNum" sz="quarter" idx="12"/>
          </p:nvPr>
        </p:nvSpPr>
        <p:spPr/>
        <p:txBody>
          <a:bodyPr/>
          <a:lstStyle/>
          <a:p>
            <a:fld id="{6172F4BA-6BB0-4343-93BF-AAACAE8348C5}" type="slidenum">
              <a:rPr lang="it-IT" smtClean="0"/>
              <a:t>49</a:t>
            </a:fld>
            <a:endParaRPr lang="it-IT"/>
          </a:p>
        </p:txBody>
      </p:sp>
    </p:spTree>
    <p:extLst>
      <p:ext uri="{BB962C8B-B14F-4D97-AF65-F5344CB8AC3E}">
        <p14:creationId xmlns:p14="http://schemas.microsoft.com/office/powerpoint/2010/main" val="41318589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olo 1"/>
          <p:cNvSpPr>
            <a:spLocks noGrp="1"/>
          </p:cNvSpPr>
          <p:nvPr>
            <p:ph type="title"/>
          </p:nvPr>
        </p:nvSpPr>
        <p:spPr>
          <a:xfrm>
            <a:off x="457200" y="247652"/>
            <a:ext cx="8229600" cy="735013"/>
          </a:xfrm>
        </p:spPr>
        <p:txBody>
          <a:bodyPr/>
          <a:lstStyle/>
          <a:p>
            <a:r>
              <a:rPr lang="it-IT" sz="3600">
                <a:latin typeface="Calibri" charset="0"/>
              </a:rPr>
              <a:t>Le 20 famiglie dei recettori tirosina kinasi</a:t>
            </a:r>
          </a:p>
        </p:txBody>
      </p:sp>
      <p:sp>
        <p:nvSpPr>
          <p:cNvPr id="75778" name="Segnaposto contenuto 5"/>
          <p:cNvSpPr>
            <a:spLocks noGrp="1"/>
          </p:cNvSpPr>
          <p:nvPr>
            <p:ph idx="1"/>
          </p:nvPr>
        </p:nvSpPr>
        <p:spPr>
          <a:xfrm>
            <a:off x="457200" y="4618038"/>
            <a:ext cx="8229600" cy="1738312"/>
          </a:xfrm>
        </p:spPr>
        <p:txBody>
          <a:bodyPr>
            <a:normAutofit lnSpcReduction="10000"/>
          </a:bodyPr>
          <a:lstStyle/>
          <a:p>
            <a:r>
              <a:rPr lang="it-IT" sz="1600" b="1">
                <a:latin typeface="Calibri" charset="0"/>
              </a:rPr>
              <a:t>circa 60 tipi, nell’uomo</a:t>
            </a:r>
          </a:p>
          <a:p>
            <a:r>
              <a:rPr lang="it-IT" sz="1600" b="1">
                <a:latin typeface="Calibri" charset="0"/>
              </a:rPr>
              <a:t>Dominio extracellulare multimodulare, con sito di legame per il ligando</a:t>
            </a:r>
          </a:p>
          <a:p>
            <a:r>
              <a:rPr lang="it-IT" sz="1600" b="1">
                <a:latin typeface="Calibri" charset="0"/>
              </a:rPr>
              <a:t>Singola α-elica transmembrana</a:t>
            </a:r>
          </a:p>
          <a:p>
            <a:r>
              <a:rPr lang="it-IT" sz="1600" b="1">
                <a:latin typeface="Calibri" charset="0"/>
              </a:rPr>
              <a:t>Dominio intracellulare juxtramembrana</a:t>
            </a:r>
          </a:p>
          <a:p>
            <a:r>
              <a:rPr lang="it-IT" sz="1600" b="1">
                <a:latin typeface="Calibri" charset="0"/>
              </a:rPr>
              <a:t>Dominio intracellulare, con attività proteina chinasi</a:t>
            </a:r>
          </a:p>
          <a:p>
            <a:pPr lvl="1"/>
            <a:r>
              <a:rPr lang="it-IT" sz="1400" b="1">
                <a:latin typeface="Calibri" charset="0"/>
              </a:rPr>
              <a:t>fosforilazione a livello di residui TYR</a:t>
            </a:r>
          </a:p>
          <a:p>
            <a:pPr lvl="1"/>
            <a:endParaRPr lang="it-IT" sz="1400" b="1">
              <a:latin typeface="Calibri" charset="0"/>
            </a:endParaRPr>
          </a:p>
          <a:p>
            <a:endParaRPr lang="it-IT" sz="1600" b="1">
              <a:latin typeface="Calibri" charset="0"/>
            </a:endParaRPr>
          </a:p>
        </p:txBody>
      </p:sp>
      <p:sp>
        <p:nvSpPr>
          <p:cNvPr id="75779" name="Segnaposto data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75780"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75781"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79CF160F-2EA8-9540-9E3D-B70BDBC7DF19}" type="slidenum">
              <a:rPr lang="it-IT" sz="1200">
                <a:solidFill>
                  <a:srgbClr val="898989"/>
                </a:solidFill>
                <a:latin typeface="Calibri" charset="0"/>
              </a:rPr>
              <a:pPr/>
              <a:t>5</a:t>
            </a:fld>
            <a:endParaRPr lang="it-IT" sz="1200">
              <a:solidFill>
                <a:srgbClr val="898989"/>
              </a:solidFill>
              <a:latin typeface="Calibri" charset="0"/>
            </a:endParaRPr>
          </a:p>
        </p:txBody>
      </p:sp>
      <p:pic>
        <p:nvPicPr>
          <p:cNvPr id="75782" name="Immagin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526" y="982665"/>
            <a:ext cx="633095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5911851" y="982665"/>
            <a:ext cx="536575" cy="322262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75784" name="CasellaDiTesto 2"/>
          <p:cNvSpPr txBox="1">
            <a:spLocks noChangeArrowheads="1"/>
          </p:cNvSpPr>
          <p:nvPr/>
        </p:nvSpPr>
        <p:spPr bwMode="auto">
          <a:xfrm>
            <a:off x="7737476" y="3681415"/>
            <a:ext cx="1236663" cy="523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400"/>
              <a:t>recettore dell’insulina</a:t>
            </a:r>
          </a:p>
        </p:txBody>
      </p:sp>
      <p:cxnSp>
        <p:nvCxnSpPr>
          <p:cNvPr id="5" name="Connettore 2 4"/>
          <p:cNvCxnSpPr>
            <a:stCxn id="75784" idx="1"/>
          </p:cNvCxnSpPr>
          <p:nvPr/>
        </p:nvCxnSpPr>
        <p:spPr>
          <a:xfrm flipH="1">
            <a:off x="6448425" y="3943352"/>
            <a:ext cx="1289050" cy="1238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234580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50</a:t>
            </a:fld>
            <a:endParaRPr lang="it-IT"/>
          </a:p>
        </p:txBody>
      </p:sp>
      <p:pic>
        <p:nvPicPr>
          <p:cNvPr id="6" name="Immagine 5"/>
          <p:cNvPicPr>
            <a:picLocks noChangeAspect="1"/>
          </p:cNvPicPr>
          <p:nvPr/>
        </p:nvPicPr>
        <p:blipFill>
          <a:blip r:embed="rId3"/>
          <a:stretch>
            <a:fillRect/>
          </a:stretch>
        </p:blipFill>
        <p:spPr>
          <a:xfrm>
            <a:off x="0" y="63502"/>
            <a:ext cx="9144000" cy="6715125"/>
          </a:xfrm>
          <a:prstGeom prst="rect">
            <a:avLst/>
          </a:prstGeom>
        </p:spPr>
      </p:pic>
    </p:spTree>
    <p:extLst>
      <p:ext uri="{BB962C8B-B14F-4D97-AF65-F5344CB8AC3E}">
        <p14:creationId xmlns:p14="http://schemas.microsoft.com/office/powerpoint/2010/main" val="81347533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Lezione 3</a:t>
            </a:r>
            <a:endParaRPr lang="it-IT" dirty="0"/>
          </a:p>
        </p:txBody>
      </p:sp>
      <p:sp>
        <p:nvSpPr>
          <p:cNvPr id="3" name="Sottotitolo 2"/>
          <p:cNvSpPr>
            <a:spLocks noGrp="1"/>
          </p:cNvSpPr>
          <p:nvPr>
            <p:ph type="subTitle" idx="1"/>
          </p:nvPr>
        </p:nvSpPr>
        <p:spPr/>
        <p:txBody>
          <a:bodyPr/>
          <a:lstStyle/>
          <a:p>
            <a:r>
              <a:rPr lang="it-IT" dirty="0" smtClean="0"/>
              <a:t>Recettori</a:t>
            </a:r>
            <a:endParaRPr lang="it-IT" dirty="0"/>
          </a:p>
        </p:txBody>
      </p:sp>
      <p:sp>
        <p:nvSpPr>
          <p:cNvPr id="4" name="Segnaposto data 3"/>
          <p:cNvSpPr>
            <a:spLocks noGrp="1"/>
          </p:cNvSpPr>
          <p:nvPr>
            <p:ph type="dt" sz="half" idx="10"/>
          </p:nvPr>
        </p:nvSpPr>
        <p:spPr/>
        <p:txBody>
          <a:bodyPr/>
          <a:lstStyle/>
          <a:p>
            <a:r>
              <a:rPr lang="it-IT" smtClean="0"/>
              <a:t>10/10/2019 - S.Passamonti</a:t>
            </a:r>
            <a:endParaRPr lang="it-IT"/>
          </a:p>
        </p:txBody>
      </p:sp>
      <p:sp>
        <p:nvSpPr>
          <p:cNvPr id="5" name="Segnaposto piè di pagina 4"/>
          <p:cNvSpPr>
            <a:spLocks noGrp="1"/>
          </p:cNvSpPr>
          <p:nvPr>
            <p:ph type="ftr" sz="quarter" idx="11"/>
          </p:nvPr>
        </p:nvSpPr>
        <p:spPr/>
        <p:txBody>
          <a:bodyPr/>
          <a:lstStyle/>
          <a:p>
            <a:r>
              <a:rPr lang="it-IT" smtClean="0"/>
              <a:t>091FA - BIOCHIMICA APPLICATA MEDICA</a:t>
            </a:r>
            <a:endParaRPr lang="it-IT"/>
          </a:p>
        </p:txBody>
      </p:sp>
      <p:sp>
        <p:nvSpPr>
          <p:cNvPr id="6" name="Segnaposto numero diapositiva 5"/>
          <p:cNvSpPr>
            <a:spLocks noGrp="1"/>
          </p:cNvSpPr>
          <p:nvPr>
            <p:ph type="sldNum" sz="quarter" idx="12"/>
          </p:nvPr>
        </p:nvSpPr>
        <p:spPr/>
        <p:txBody>
          <a:bodyPr/>
          <a:lstStyle/>
          <a:p>
            <a:fld id="{879262C3-E17A-F64D-8B3B-74E42D1DD398}" type="slidenum">
              <a:rPr lang="it-IT" smtClean="0"/>
              <a:t>51</a:t>
            </a:fld>
            <a:endParaRPr lang="it-IT"/>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6" y="565150"/>
            <a:ext cx="7616825" cy="62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457200" y="469320"/>
            <a:ext cx="8229600" cy="2078485"/>
          </a:xfrm>
          <a:prstGeom prst="rect">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8"/>
          <p:cNvSpPr/>
          <p:nvPr/>
        </p:nvSpPr>
        <p:spPr>
          <a:xfrm>
            <a:off x="685800" y="3886200"/>
            <a:ext cx="7616825" cy="160519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p:cNvSpPr/>
          <p:nvPr/>
        </p:nvSpPr>
        <p:spPr>
          <a:xfrm>
            <a:off x="669926" y="2463798"/>
            <a:ext cx="8229600" cy="1540933"/>
          </a:xfrm>
          <a:prstGeom prst="rect">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6852091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p:txBody>
          <a:bodyPr/>
          <a:lstStyle/>
          <a:p>
            <a:r>
              <a:rPr lang="it-IT" dirty="0" smtClean="0"/>
              <a:t>Canali ionici</a:t>
            </a:r>
            <a:endParaRPr lang="it-IT" dirty="0"/>
          </a:p>
        </p:txBody>
      </p:sp>
      <p:sp>
        <p:nvSpPr>
          <p:cNvPr id="7" name="Sottotitolo 6"/>
          <p:cNvSpPr>
            <a:spLocks noGrp="1"/>
          </p:cNvSpPr>
          <p:nvPr>
            <p:ph type="subTitle" idx="1"/>
          </p:nvPr>
        </p:nvSpPr>
        <p:spPr/>
        <p:txBody>
          <a:bodyPr/>
          <a:lstStyle/>
          <a:p>
            <a:endParaRPr lang="it-IT"/>
          </a:p>
        </p:txBody>
      </p:sp>
      <p:sp>
        <p:nvSpPr>
          <p:cNvPr id="3" name="Segnaposto data 2"/>
          <p:cNvSpPr>
            <a:spLocks noGrp="1"/>
          </p:cNvSpPr>
          <p:nvPr>
            <p:ph type="dt" sz="half" idx="10"/>
          </p:nvPr>
        </p:nvSpPr>
        <p:spPr/>
        <p:txBody>
          <a:bodyPr/>
          <a:lstStyle/>
          <a:p>
            <a:r>
              <a:rPr lang="it-IT" smtClean="0"/>
              <a:t>10/10/2019 - S.Passamonti</a:t>
            </a:r>
            <a:endParaRPr lang="it-IT"/>
          </a:p>
        </p:txBody>
      </p:sp>
      <p:sp>
        <p:nvSpPr>
          <p:cNvPr id="4" name="Segnaposto piè di pagina 3"/>
          <p:cNvSpPr>
            <a:spLocks noGrp="1"/>
          </p:cNvSpPr>
          <p:nvPr>
            <p:ph type="ftr" sz="quarter" idx="11"/>
          </p:nvPr>
        </p:nvSpPr>
        <p:spPr/>
        <p:txBody>
          <a:bodyPr/>
          <a:lstStyle/>
          <a:p>
            <a:r>
              <a:rPr lang="it-IT" smtClean="0"/>
              <a:t>091FA - BIOCHIMICA APPLICATA MEDICA</a:t>
            </a:r>
            <a:endParaRPr lang="it-IT"/>
          </a:p>
        </p:txBody>
      </p:sp>
      <p:sp>
        <p:nvSpPr>
          <p:cNvPr id="5" name="Segnaposto numero diapositiva 4"/>
          <p:cNvSpPr>
            <a:spLocks noGrp="1"/>
          </p:cNvSpPr>
          <p:nvPr>
            <p:ph type="sldNum" sz="quarter" idx="12"/>
          </p:nvPr>
        </p:nvSpPr>
        <p:spPr/>
        <p:txBody>
          <a:bodyPr/>
          <a:lstStyle/>
          <a:p>
            <a:fld id="{6172F4BA-6BB0-4343-93BF-AAACAE8348C5}" type="slidenum">
              <a:rPr lang="it-IT" smtClean="0"/>
              <a:t>52</a:t>
            </a:fld>
            <a:endParaRPr lang="it-IT"/>
          </a:p>
        </p:txBody>
      </p:sp>
    </p:spTree>
    <p:extLst>
      <p:ext uri="{BB962C8B-B14F-4D97-AF65-F5344CB8AC3E}">
        <p14:creationId xmlns:p14="http://schemas.microsoft.com/office/powerpoint/2010/main" val="116419229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olo 1"/>
          <p:cNvSpPr>
            <a:spLocks noGrp="1"/>
          </p:cNvSpPr>
          <p:nvPr>
            <p:ph type="title"/>
          </p:nvPr>
        </p:nvSpPr>
        <p:spPr>
          <a:xfrm>
            <a:off x="457200" y="-107950"/>
            <a:ext cx="8229600" cy="1143000"/>
          </a:xfrm>
        </p:spPr>
        <p:txBody>
          <a:bodyPr/>
          <a:lstStyle/>
          <a:p>
            <a:r>
              <a:rPr lang="it-IT">
                <a:latin typeface="Calibri" charset="0"/>
              </a:rPr>
              <a:t>Le cellule eccitabili</a:t>
            </a:r>
          </a:p>
        </p:txBody>
      </p:sp>
      <p:sp>
        <p:nvSpPr>
          <p:cNvPr id="63490" name="Segnaposto contenuto 2"/>
          <p:cNvSpPr>
            <a:spLocks noGrp="1"/>
          </p:cNvSpPr>
          <p:nvPr>
            <p:ph idx="1"/>
          </p:nvPr>
        </p:nvSpPr>
        <p:spPr>
          <a:xfrm>
            <a:off x="457200" y="1035050"/>
            <a:ext cx="8229600" cy="5314950"/>
          </a:xfrm>
        </p:spPr>
        <p:txBody>
          <a:bodyPr/>
          <a:lstStyle/>
          <a:p>
            <a:r>
              <a:rPr lang="it-IT" sz="2800">
                <a:latin typeface="Calibri" charset="0"/>
              </a:rPr>
              <a:t>Sono le cellule sensoriali, nervose e muscolari (e alcune altre)</a:t>
            </a:r>
          </a:p>
          <a:p>
            <a:r>
              <a:rPr lang="it-IT" sz="2800">
                <a:latin typeface="Calibri" charset="0"/>
              </a:rPr>
              <a:t>Rispondono a segnali ambientali con un segnale elettrico</a:t>
            </a:r>
          </a:p>
          <a:p>
            <a:pPr lvl="1"/>
            <a:r>
              <a:rPr lang="it-IT" sz="2400">
                <a:latin typeface="Calibri" charset="0"/>
              </a:rPr>
              <a:t>variazione del potenziale di membrana  </a:t>
            </a:r>
          </a:p>
          <a:p>
            <a:r>
              <a:rPr lang="it-IT" sz="2800">
                <a:latin typeface="Calibri" charset="0"/>
              </a:rPr>
              <a:t>I segnali ambientali sono: </a:t>
            </a:r>
          </a:p>
          <a:p>
            <a:pPr lvl="1"/>
            <a:r>
              <a:rPr lang="it-IT" sz="2400">
                <a:latin typeface="Calibri" charset="0"/>
              </a:rPr>
              <a:t>fotoni (fotorecettori)</a:t>
            </a:r>
          </a:p>
          <a:p>
            <a:pPr lvl="1"/>
            <a:r>
              <a:rPr lang="it-IT" sz="2400">
                <a:latin typeface="Calibri" charset="0"/>
              </a:rPr>
              <a:t>pressione (meccanorecettori)</a:t>
            </a:r>
          </a:p>
          <a:p>
            <a:pPr lvl="1"/>
            <a:r>
              <a:rPr lang="it-IT" sz="2400">
                <a:latin typeface="Calibri" charset="0"/>
              </a:rPr>
              <a:t>molecole (chemorecettori). </a:t>
            </a:r>
          </a:p>
          <a:p>
            <a:pPr algn="ctr"/>
            <a:r>
              <a:rPr lang="it-IT" sz="2800">
                <a:latin typeface="Calibri" charset="0"/>
              </a:rPr>
              <a:t>La trasduzione elettrica del segnale è mediata dai</a:t>
            </a:r>
            <a:br>
              <a:rPr lang="it-IT" sz="2800">
                <a:latin typeface="Calibri" charset="0"/>
              </a:rPr>
            </a:br>
            <a:r>
              <a:rPr lang="it-IT" sz="2800" u="sng">
                <a:latin typeface="Calibri" charset="0"/>
              </a:rPr>
              <a:t>CANALI IONICI</a:t>
            </a:r>
          </a:p>
          <a:p>
            <a:endParaRPr lang="it-IT" sz="2800">
              <a:latin typeface="Calibri" charset="0"/>
            </a:endParaRPr>
          </a:p>
          <a:p>
            <a:endParaRPr lang="it-IT" sz="2800">
              <a:latin typeface="Calibri" charset="0"/>
            </a:endParaRPr>
          </a:p>
        </p:txBody>
      </p:sp>
      <p:sp>
        <p:nvSpPr>
          <p:cNvPr id="63491"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63492"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63493"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DB5444E9-5C77-FF4F-B5DC-A7ADDC33887D}" type="slidenum">
              <a:rPr lang="it-IT" sz="1200">
                <a:solidFill>
                  <a:srgbClr val="898989"/>
                </a:solidFill>
                <a:latin typeface="Calibri" charset="0"/>
              </a:rPr>
              <a:pPr/>
              <a:t>53</a:t>
            </a:fld>
            <a:endParaRPr lang="it-IT" sz="1200">
              <a:solidFill>
                <a:srgbClr val="898989"/>
              </a:solidFill>
              <a:latin typeface="Calibri" charset="0"/>
            </a:endParaRPr>
          </a:p>
        </p:txBody>
      </p:sp>
    </p:spTree>
    <p:extLst>
      <p:ext uri="{BB962C8B-B14F-4D97-AF65-F5344CB8AC3E}">
        <p14:creationId xmlns:p14="http://schemas.microsoft.com/office/powerpoint/2010/main" val="109579952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olo 6"/>
          <p:cNvSpPr>
            <a:spLocks noGrp="1"/>
          </p:cNvSpPr>
          <p:nvPr>
            <p:ph type="title"/>
          </p:nvPr>
        </p:nvSpPr>
        <p:spPr/>
        <p:txBody>
          <a:bodyPr/>
          <a:lstStyle/>
          <a:p>
            <a:r>
              <a:rPr lang="it-IT">
                <a:latin typeface="Calibri" charset="0"/>
              </a:rPr>
              <a:t>I canali ionici </a:t>
            </a:r>
            <a:endParaRPr lang="it-IT" baseline="-25000">
              <a:latin typeface="Calibri" charset="0"/>
            </a:endParaRPr>
          </a:p>
        </p:txBody>
      </p:sp>
      <p:sp>
        <p:nvSpPr>
          <p:cNvPr id="64514" name="Segnaposto contenuto 9"/>
          <p:cNvSpPr>
            <a:spLocks noGrp="1"/>
          </p:cNvSpPr>
          <p:nvPr>
            <p:ph idx="1"/>
          </p:nvPr>
        </p:nvSpPr>
        <p:spPr>
          <a:xfrm>
            <a:off x="457200" y="1452563"/>
            <a:ext cx="8229600" cy="4525962"/>
          </a:xfrm>
        </p:spPr>
        <p:txBody>
          <a:bodyPr/>
          <a:lstStyle/>
          <a:p>
            <a:r>
              <a:rPr lang="it-IT" sz="2400">
                <a:latin typeface="Calibri" charset="0"/>
              </a:rPr>
              <a:t>Proteine transmembrana che consentono il trasporto selettivo di ioni e soluti attraverso la membrana plasmatica</a:t>
            </a:r>
          </a:p>
          <a:p>
            <a:r>
              <a:rPr lang="it-IT" sz="2400">
                <a:latin typeface="Calibri" charset="0"/>
              </a:rPr>
              <a:t>Formano un poro acquoso altamente selettivo per i diversi ioni</a:t>
            </a:r>
          </a:p>
          <a:p>
            <a:r>
              <a:rPr lang="it-IT" sz="2400">
                <a:latin typeface="Calibri" charset="0"/>
              </a:rPr>
              <a:t>Due stati funzionali </a:t>
            </a:r>
          </a:p>
          <a:p>
            <a:pPr lvl="1"/>
            <a:r>
              <a:rPr lang="it-IT" sz="2000">
                <a:latin typeface="Calibri" charset="0"/>
              </a:rPr>
              <a:t>aperto</a:t>
            </a:r>
          </a:p>
          <a:p>
            <a:pPr lvl="1"/>
            <a:r>
              <a:rPr lang="it-IT" sz="2000">
                <a:latin typeface="Calibri" charset="0"/>
              </a:rPr>
              <a:t>chiuso</a:t>
            </a:r>
          </a:p>
          <a:p>
            <a:r>
              <a:rPr lang="it-IT" sz="2400">
                <a:latin typeface="Calibri" charset="0"/>
              </a:rPr>
              <a:t>Controllati da:</a:t>
            </a:r>
          </a:p>
          <a:p>
            <a:pPr lvl="1"/>
            <a:r>
              <a:rPr lang="it-IT" sz="2000">
                <a:latin typeface="Calibri" charset="0"/>
              </a:rPr>
              <a:t>ligando </a:t>
            </a:r>
          </a:p>
          <a:p>
            <a:pPr lvl="1"/>
            <a:r>
              <a:rPr lang="it-IT" sz="2000">
                <a:latin typeface="Calibri" charset="0"/>
              </a:rPr>
              <a:t>forza meccanica</a:t>
            </a:r>
          </a:p>
          <a:p>
            <a:pPr lvl="1"/>
            <a:r>
              <a:rPr lang="it-IT" sz="2000">
                <a:latin typeface="Calibri" charset="0"/>
              </a:rPr>
              <a:t>potenziale di membrana</a:t>
            </a:r>
          </a:p>
        </p:txBody>
      </p:sp>
      <p:sp>
        <p:nvSpPr>
          <p:cNvPr id="64515"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64516"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64517"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A90B40D7-4105-3544-9D7A-F2A617552606}" type="slidenum">
              <a:rPr lang="it-IT" sz="1200">
                <a:solidFill>
                  <a:srgbClr val="898989"/>
                </a:solidFill>
                <a:latin typeface="Calibri" charset="0"/>
              </a:rPr>
              <a:pPr/>
              <a:t>54</a:t>
            </a:fld>
            <a:endParaRPr lang="it-IT" sz="1200">
              <a:solidFill>
                <a:srgbClr val="898989"/>
              </a:solidFill>
              <a:latin typeface="Calibri" charset="0"/>
            </a:endParaRPr>
          </a:p>
        </p:txBody>
      </p:sp>
    </p:spTree>
    <p:extLst>
      <p:ext uri="{BB962C8B-B14F-4D97-AF65-F5344CB8AC3E}">
        <p14:creationId xmlns:p14="http://schemas.microsoft.com/office/powerpoint/2010/main" val="330994191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olo 7"/>
          <p:cNvSpPr>
            <a:spLocks noGrp="1"/>
          </p:cNvSpPr>
          <p:nvPr>
            <p:ph type="title"/>
          </p:nvPr>
        </p:nvSpPr>
        <p:spPr/>
        <p:txBody>
          <a:bodyPr/>
          <a:lstStyle/>
          <a:p>
            <a:r>
              <a:rPr lang="it-IT">
                <a:latin typeface="Calibri" charset="0"/>
              </a:rPr>
              <a:t>Canali ionici-elementi strutturali</a:t>
            </a:r>
          </a:p>
        </p:txBody>
      </p:sp>
      <p:sp>
        <p:nvSpPr>
          <p:cNvPr id="135170" name="Segnaposto contenuto 8"/>
          <p:cNvSpPr>
            <a:spLocks noGrp="1"/>
          </p:cNvSpPr>
          <p:nvPr>
            <p:ph idx="1"/>
          </p:nvPr>
        </p:nvSpPr>
        <p:spPr>
          <a:xfrm>
            <a:off x="457200" y="1600202"/>
            <a:ext cx="4483100" cy="4525963"/>
          </a:xfrm>
        </p:spPr>
        <p:txBody>
          <a:bodyPr/>
          <a:lstStyle/>
          <a:p>
            <a:pPr marL="514350" indent="-514350">
              <a:buFont typeface="Calibri" charset="0"/>
              <a:buAutoNum type="arabicPeriod"/>
            </a:pPr>
            <a:r>
              <a:rPr lang="it-IT" sz="2800">
                <a:latin typeface="Calibri" charset="0"/>
              </a:rPr>
              <a:t>Le subunità transmembrana (almeno 4)</a:t>
            </a:r>
          </a:p>
          <a:p>
            <a:pPr marL="514350" indent="-514350">
              <a:buFont typeface="Calibri" charset="0"/>
              <a:buAutoNum type="arabicPeriod"/>
            </a:pPr>
            <a:r>
              <a:rPr lang="it-IT" sz="2800">
                <a:latin typeface="Calibri" charset="0"/>
              </a:rPr>
              <a:t>Il vestibolo</a:t>
            </a:r>
          </a:p>
          <a:p>
            <a:pPr marL="514350" indent="-514350">
              <a:buFont typeface="Calibri" charset="0"/>
              <a:buAutoNum type="arabicPeriod"/>
            </a:pPr>
            <a:r>
              <a:rPr lang="it-IT" sz="2800">
                <a:latin typeface="Calibri" charset="0"/>
              </a:rPr>
              <a:t>Il filtro di selettività (catene R degli aac)</a:t>
            </a:r>
          </a:p>
          <a:p>
            <a:pPr marL="514350" indent="-514350">
              <a:buFont typeface="Calibri" charset="0"/>
              <a:buAutoNum type="arabicPeriod"/>
            </a:pPr>
            <a:r>
              <a:rPr lang="it-IT" sz="2800">
                <a:latin typeface="Calibri" charset="0"/>
              </a:rPr>
              <a:t>il diametro del filtro</a:t>
            </a:r>
          </a:p>
          <a:p>
            <a:pPr marL="514350" indent="-514350">
              <a:buFont typeface="Calibri" charset="0"/>
              <a:buAutoNum type="arabicPeriod"/>
            </a:pPr>
            <a:r>
              <a:rPr lang="it-IT" sz="2800">
                <a:latin typeface="Calibri" charset="0"/>
              </a:rPr>
              <a:t>il dominio intracellulare (modulatorio)</a:t>
            </a:r>
          </a:p>
        </p:txBody>
      </p:sp>
      <p:sp>
        <p:nvSpPr>
          <p:cNvPr id="135171"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135172"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135173"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A708ECF8-06A3-D84D-9552-518F76B4939D}" type="slidenum">
              <a:rPr lang="it-IT" sz="1200">
                <a:solidFill>
                  <a:srgbClr val="898989"/>
                </a:solidFill>
                <a:latin typeface="Calibri" charset="0"/>
              </a:rPr>
              <a:pPr/>
              <a:t>55</a:t>
            </a:fld>
            <a:endParaRPr lang="it-IT" sz="1200">
              <a:solidFill>
                <a:srgbClr val="898989"/>
              </a:solidFill>
              <a:latin typeface="Calibri" charset="0"/>
            </a:endParaRPr>
          </a:p>
        </p:txBody>
      </p:sp>
      <p:pic>
        <p:nvPicPr>
          <p:cNvPr id="135174"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8238" y="1998663"/>
            <a:ext cx="3421062"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4118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olo 6"/>
          <p:cNvSpPr>
            <a:spLocks noGrp="1"/>
          </p:cNvSpPr>
          <p:nvPr>
            <p:ph type="title"/>
          </p:nvPr>
        </p:nvSpPr>
        <p:spPr/>
        <p:txBody>
          <a:bodyPr/>
          <a:lstStyle/>
          <a:p>
            <a:r>
              <a:rPr lang="it-IT">
                <a:latin typeface="Calibri" charset="0"/>
              </a:rPr>
              <a:t>I principali tipi di canali</a:t>
            </a:r>
          </a:p>
        </p:txBody>
      </p:sp>
      <p:sp>
        <p:nvSpPr>
          <p:cNvPr id="136194"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136195"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136196"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635B2E9A-8453-8749-8179-FAE78FD1AACC}" type="slidenum">
              <a:rPr lang="it-IT" sz="1200">
                <a:solidFill>
                  <a:srgbClr val="898989"/>
                </a:solidFill>
                <a:latin typeface="Calibri" charset="0"/>
              </a:rPr>
              <a:pPr/>
              <a:t>56</a:t>
            </a:fld>
            <a:endParaRPr lang="it-IT" sz="1200">
              <a:solidFill>
                <a:srgbClr val="898989"/>
              </a:solidFill>
              <a:latin typeface="Calibri" charset="0"/>
            </a:endParaRPr>
          </a:p>
        </p:txBody>
      </p:sp>
      <p:pic>
        <p:nvPicPr>
          <p:cNvPr id="136197"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464" y="1960563"/>
            <a:ext cx="8689975"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40328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66562"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66563"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AA3A9164-F87F-3E46-AC29-964E8A0F982B}" type="slidenum">
              <a:rPr lang="it-IT" sz="1200">
                <a:solidFill>
                  <a:srgbClr val="898989"/>
                </a:solidFill>
                <a:latin typeface="Calibri" charset="0"/>
              </a:rPr>
              <a:pPr/>
              <a:t>57</a:t>
            </a:fld>
            <a:endParaRPr lang="it-IT" sz="1200">
              <a:solidFill>
                <a:srgbClr val="898989"/>
              </a:solidFill>
              <a:latin typeface="Calibri" charset="0"/>
            </a:endParaRPr>
          </a:p>
        </p:txBody>
      </p:sp>
      <p:pic>
        <p:nvPicPr>
          <p:cNvPr id="66564"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2"/>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04442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289" y="241300"/>
            <a:ext cx="80994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56230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6039" y="241300"/>
            <a:ext cx="6511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0805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olo 1"/>
          <p:cNvSpPr>
            <a:spLocks noGrp="1"/>
          </p:cNvSpPr>
          <p:nvPr>
            <p:ph type="title"/>
          </p:nvPr>
        </p:nvSpPr>
        <p:spPr>
          <a:xfrm>
            <a:off x="457200" y="274640"/>
            <a:ext cx="8229600" cy="1716087"/>
          </a:xfrm>
        </p:spPr>
        <p:txBody>
          <a:bodyPr/>
          <a:lstStyle/>
          <a:p>
            <a:r>
              <a:rPr lang="it-IT" sz="3600">
                <a:latin typeface="Calibri" charset="0"/>
              </a:rPr>
              <a:t>Il recettore per l’insulina è un tetramero</a:t>
            </a:r>
            <a:br>
              <a:rPr lang="it-IT" sz="3600">
                <a:latin typeface="Calibri" charset="0"/>
              </a:rPr>
            </a:br>
            <a:r>
              <a:rPr lang="it-IT" sz="2000" b="1">
                <a:latin typeface="Calibri" charset="0"/>
              </a:rPr>
              <a:t>Composto da due eterodimeri, </a:t>
            </a:r>
            <a:r>
              <a:rPr lang="it-IT" sz="2000" b="1" u="sng">
                <a:latin typeface="Calibri" charset="0"/>
              </a:rPr>
              <a:t>uno extracellulare e uno di membrana</a:t>
            </a:r>
            <a:r>
              <a:rPr lang="it-IT" sz="2000" u="sng">
                <a:latin typeface="Calibri" charset="0"/>
              </a:rPr>
              <a:t>,</a:t>
            </a:r>
            <a:r>
              <a:rPr lang="it-IT" sz="2000">
                <a:latin typeface="Calibri" charset="0"/>
              </a:rPr>
              <a:t/>
            </a:r>
            <a:br>
              <a:rPr lang="it-IT" sz="2000">
                <a:latin typeface="Calibri" charset="0"/>
              </a:rPr>
            </a:br>
            <a:r>
              <a:rPr lang="it-IT" sz="2000">
                <a:latin typeface="Calibri" charset="0"/>
              </a:rPr>
              <a:t>legati con un legame disolfuro. I due protomeri extracellulari solo legati con un ponte disolfuro</a:t>
            </a:r>
          </a:p>
        </p:txBody>
      </p:sp>
      <p:sp>
        <p:nvSpPr>
          <p:cNvPr id="79874" name="Segnaposto data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79875"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a:t>
            </a:r>
            <a:endParaRPr lang="it-IT" sz="1200">
              <a:solidFill>
                <a:srgbClr val="898989"/>
              </a:solidFill>
              <a:latin typeface="Calibri" charset="0"/>
            </a:endParaRPr>
          </a:p>
        </p:txBody>
      </p:sp>
      <p:sp>
        <p:nvSpPr>
          <p:cNvPr id="79876"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fld id="{DBC3BDF3-B204-B141-800C-1C25DF1DF4D8}" type="slidenum">
              <a:rPr lang="it-IT" sz="1200">
                <a:solidFill>
                  <a:srgbClr val="898989"/>
                </a:solidFill>
                <a:latin typeface="Calibri" charset="0"/>
              </a:rPr>
              <a:pPr/>
              <a:t>6</a:t>
            </a:fld>
            <a:endParaRPr lang="it-IT" sz="1200">
              <a:solidFill>
                <a:srgbClr val="898989"/>
              </a:solidFill>
              <a:latin typeface="Calibri" charset="0"/>
            </a:endParaRPr>
          </a:p>
        </p:txBody>
      </p:sp>
      <p:pic>
        <p:nvPicPr>
          <p:cNvPr id="79877" name="Immagin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1" y="2251075"/>
            <a:ext cx="429577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Immagin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3738" y="1990725"/>
            <a:ext cx="2913062"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12864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olo 1"/>
          <p:cNvSpPr>
            <a:spLocks noGrp="1"/>
          </p:cNvSpPr>
          <p:nvPr>
            <p:ph type="ctrTitle"/>
          </p:nvPr>
        </p:nvSpPr>
        <p:spPr/>
        <p:txBody>
          <a:bodyPr/>
          <a:lstStyle/>
          <a:p>
            <a:r>
              <a:rPr lang="it-IT">
                <a:latin typeface="Calibri" charset="0"/>
              </a:rPr>
              <a:t>Fine</a:t>
            </a:r>
          </a:p>
        </p:txBody>
      </p:sp>
      <p:sp>
        <p:nvSpPr>
          <p:cNvPr id="2" name="Sottotitolo 1"/>
          <p:cNvSpPr>
            <a:spLocks noGrp="1"/>
          </p:cNvSpPr>
          <p:nvPr>
            <p:ph type="subTitle" idx="1"/>
          </p:nvPr>
        </p:nvSpPr>
        <p:spPr/>
        <p:txBody>
          <a:bodyPr/>
          <a:lstStyle/>
          <a:p>
            <a:endParaRPr lang="it-IT"/>
          </a:p>
        </p:txBody>
      </p:sp>
      <p:sp>
        <p:nvSpPr>
          <p:cNvPr id="80899" name="Segnaposto data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10/10/2019 - S.Passamonti</a:t>
            </a:r>
            <a:endParaRPr lang="it-IT" sz="1200">
              <a:solidFill>
                <a:srgbClr val="898989"/>
              </a:solidFill>
              <a:latin typeface="Calibri" charset="0"/>
            </a:endParaRPr>
          </a:p>
        </p:txBody>
      </p:sp>
      <p:sp>
        <p:nvSpPr>
          <p:cNvPr id="80900"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dirty="0" smtClean="0">
                <a:solidFill>
                  <a:srgbClr val="898989"/>
                </a:solidFill>
                <a:latin typeface="Calibri" charset="0"/>
              </a:rPr>
              <a:t>091FA - BIOCHIMICA APPLICATA MEDICA</a:t>
            </a:r>
            <a:endParaRPr lang="it-IT" sz="1200" dirty="0">
              <a:solidFill>
                <a:srgbClr val="898989"/>
              </a:solidFill>
              <a:latin typeface="Calibri" charset="0"/>
            </a:endParaRPr>
          </a:p>
        </p:txBody>
      </p:sp>
      <p:sp>
        <p:nvSpPr>
          <p:cNvPr id="80901"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8F9CDA-CC9A-0D44-BCC2-7BEDABBB403B}" type="slidenum">
              <a:rPr lang="it-IT" sz="1200">
                <a:solidFill>
                  <a:srgbClr val="898989"/>
                </a:solidFill>
                <a:latin typeface="Calibri" charset="0"/>
              </a:rPr>
              <a:pPr/>
              <a:t>60</a:t>
            </a:fld>
            <a:endParaRPr lang="it-IT" sz="1200">
              <a:solidFill>
                <a:srgbClr val="898989"/>
              </a:solidFill>
              <a:latin typeface="Calibri" charset="0"/>
            </a:endParaRPr>
          </a:p>
        </p:txBody>
      </p:sp>
    </p:spTree>
    <p:extLst>
      <p:ext uri="{BB962C8B-B14F-4D97-AF65-F5344CB8AC3E}">
        <p14:creationId xmlns:p14="http://schemas.microsoft.com/office/powerpoint/2010/main" val="16389003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251" y="241300"/>
            <a:ext cx="76835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7785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olo 2"/>
          <p:cNvSpPr>
            <a:spLocks noGrp="1"/>
          </p:cNvSpPr>
          <p:nvPr>
            <p:ph type="title"/>
          </p:nvPr>
        </p:nvSpPr>
        <p:spPr/>
        <p:txBody>
          <a:bodyPr>
            <a:normAutofit fontScale="90000"/>
          </a:bodyPr>
          <a:lstStyle/>
          <a:p>
            <a:r>
              <a:rPr lang="it-IT">
                <a:latin typeface="Arial" charset="0"/>
              </a:rPr>
              <a:t>Struttura del recettore dell’insulina</a:t>
            </a:r>
          </a:p>
        </p:txBody>
      </p:sp>
      <p:pic>
        <p:nvPicPr>
          <p:cNvPr id="28674"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060575"/>
            <a:ext cx="73533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r>
              <a:rPr lang="it-IT" smtClean="0"/>
              <a:t>10/10/2019 - S.Passamonti</a:t>
            </a:r>
            <a:endParaRPr lang="it-IT"/>
          </a:p>
        </p:txBody>
      </p:sp>
      <p:sp>
        <p:nvSpPr>
          <p:cNvPr id="3" name="Segnaposto piè di pagina 2"/>
          <p:cNvSpPr>
            <a:spLocks noGrp="1"/>
          </p:cNvSpPr>
          <p:nvPr>
            <p:ph type="ftr" sz="quarter" idx="11"/>
          </p:nvPr>
        </p:nvSpPr>
        <p:spPr/>
        <p:txBody>
          <a:bodyPr/>
          <a:lstStyle/>
          <a:p>
            <a:r>
              <a:rPr lang="it-IT" smtClean="0"/>
              <a:t>091FA - BIOCHIMICA APPLICATA MEDICA</a:t>
            </a:r>
            <a:endParaRPr lang="it-IT"/>
          </a:p>
        </p:txBody>
      </p:sp>
      <p:sp>
        <p:nvSpPr>
          <p:cNvPr id="4" name="Segnaposto numero diapositiva 3"/>
          <p:cNvSpPr>
            <a:spLocks noGrp="1"/>
          </p:cNvSpPr>
          <p:nvPr>
            <p:ph type="sldNum" sz="quarter" idx="12"/>
          </p:nvPr>
        </p:nvSpPr>
        <p:spPr/>
        <p:txBody>
          <a:bodyPr/>
          <a:lstStyle/>
          <a:p>
            <a:fld id="{6172F4BA-6BB0-4343-93BF-AAACAE8348C5}" type="slidenum">
              <a:rPr lang="it-IT" smtClean="0"/>
              <a:t>8</a:t>
            </a:fld>
            <a:endParaRPr lang="it-IT"/>
          </a:p>
        </p:txBody>
      </p:sp>
    </p:spTree>
    <p:extLst>
      <p:ext uri="{BB962C8B-B14F-4D97-AF65-F5344CB8AC3E}">
        <p14:creationId xmlns:p14="http://schemas.microsoft.com/office/powerpoint/2010/main" val="9244425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500" b="1" dirty="0" smtClean="0">
                <a:latin typeface="Arial" charset="0"/>
              </a:rPr>
              <a:t>IR reconstitution into </a:t>
            </a:r>
            <a:r>
              <a:rPr lang="en-GB" sz="1500" b="1" dirty="0" err="1" smtClean="0">
                <a:latin typeface="Arial" charset="0"/>
              </a:rPr>
              <a:t>nanodiscs</a:t>
            </a:r>
            <a:r>
              <a:rPr lang="en-GB" sz="1500" b="1" dirty="0" smtClean="0">
                <a:latin typeface="Arial" charset="0"/>
              </a:rPr>
              <a:t> and activity assay.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050" y="6362700"/>
            <a:ext cx="1038225" cy="414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2146300"/>
            <a:ext cx="7804150" cy="2560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513"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smtClean="0">
                <a:latin typeface="Arial" charset="0"/>
              </a:rPr>
              <a:t>Theresia Gutmann et al. J Cell Biol 2018;217:1643-1649</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smtClean="0">
                <a:latin typeface="Arial" charset="0"/>
              </a:rPr>
              <a:t>© 2018 Gutmann et al.</a:t>
            </a:r>
          </a:p>
        </p:txBody>
      </p:sp>
      <p:sp>
        <p:nvSpPr>
          <p:cNvPr id="2" name="Segnaposto data 1"/>
          <p:cNvSpPr>
            <a:spLocks noGrp="1"/>
          </p:cNvSpPr>
          <p:nvPr>
            <p:ph type="dt" sz="half" idx="10"/>
          </p:nvPr>
        </p:nvSpPr>
        <p:spPr/>
        <p:txBody>
          <a:bodyPr/>
          <a:lstStyle/>
          <a:p>
            <a:r>
              <a:rPr lang="it-IT" smtClean="0"/>
              <a:t>10/10/2019 - S.Passamonti</a:t>
            </a:r>
            <a:endParaRPr lang="it-IT"/>
          </a:p>
        </p:txBody>
      </p:sp>
      <p:sp>
        <p:nvSpPr>
          <p:cNvPr id="3" name="Segnaposto piè di pagina 2"/>
          <p:cNvSpPr>
            <a:spLocks noGrp="1"/>
          </p:cNvSpPr>
          <p:nvPr>
            <p:ph type="ftr" sz="quarter" idx="11"/>
          </p:nvPr>
        </p:nvSpPr>
        <p:spPr/>
        <p:txBody>
          <a:bodyPr/>
          <a:lstStyle/>
          <a:p>
            <a:r>
              <a:rPr lang="it-IT" smtClean="0"/>
              <a:t>091FA - BIOCHIMICA APPLICATA MEDICA</a:t>
            </a:r>
            <a:endParaRPr lang="it-IT"/>
          </a:p>
        </p:txBody>
      </p:sp>
      <p:sp>
        <p:nvSpPr>
          <p:cNvPr id="4" name="Segnaposto numero diapositiva 3"/>
          <p:cNvSpPr>
            <a:spLocks noGrp="1"/>
          </p:cNvSpPr>
          <p:nvPr>
            <p:ph type="sldNum" sz="quarter" idx="12"/>
          </p:nvPr>
        </p:nvSpPr>
        <p:spPr/>
        <p:txBody>
          <a:bodyPr/>
          <a:lstStyle/>
          <a:p>
            <a:fld id="{6172F4BA-6BB0-4343-93BF-AAACAE8348C5}" type="slidenum">
              <a:rPr lang="it-IT" smtClean="0"/>
              <a:t>9</a:t>
            </a:fld>
            <a:endParaRPr lang="it-IT"/>
          </a:p>
        </p:txBody>
      </p:sp>
    </p:spTree>
    <p:extLst>
      <p:ext uri="{BB962C8B-B14F-4D97-AF65-F5344CB8AC3E}">
        <p14:creationId xmlns:p14="http://schemas.microsoft.com/office/powerpoint/2010/main" val="737105216"/>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5290</TotalTime>
  <Words>5921</Words>
  <Application>Microsoft Macintosh PowerPoint</Application>
  <PresentationFormat>Presentazione su schermo (4:3)</PresentationFormat>
  <Paragraphs>476</Paragraphs>
  <Slides>60</Slides>
  <Notes>30</Notes>
  <HiddenSlides>0</HiddenSlides>
  <MMClips>0</MMClips>
  <ScaleCrop>false</ScaleCrop>
  <HeadingPairs>
    <vt:vector size="4" baseType="variant">
      <vt:variant>
        <vt:lpstr>Tema</vt:lpstr>
      </vt:variant>
      <vt:variant>
        <vt:i4>3</vt:i4>
      </vt:variant>
      <vt:variant>
        <vt:lpstr>Titoli diapositive</vt:lpstr>
      </vt:variant>
      <vt:variant>
        <vt:i4>60</vt:i4>
      </vt:variant>
    </vt:vector>
  </HeadingPairs>
  <TitlesOfParts>
    <vt:vector size="63" baseType="lpstr">
      <vt:lpstr>Tema di Office</vt:lpstr>
      <vt:lpstr>Office Theme</vt:lpstr>
      <vt:lpstr>1_Office Theme</vt:lpstr>
      <vt:lpstr>Lezione 4</vt:lpstr>
      <vt:lpstr>Lezione 3</vt:lpstr>
      <vt:lpstr>I recettori enzimatici con attività proteina tirosina chinasi RECEPTOR TYROSIN KINASE - RTK</vt:lpstr>
      <vt:lpstr>Il modello di un RTK generico</vt:lpstr>
      <vt:lpstr>Le 20 famiglie dei recettori tirosina kinasi</vt:lpstr>
      <vt:lpstr>Il recettore per l’insulina è un tetramero Composto da due eterodimeri, uno extracellulare e uno di membrana, legati con un legame disolfuro. I due protomeri extracellulari solo legati con un ponte disolfuro</vt:lpstr>
      <vt:lpstr>Presentazione di PowerPoint</vt:lpstr>
      <vt:lpstr>Struttura del recettore dell’insulina</vt:lpstr>
      <vt:lpstr>Presentazione di PowerPoint</vt:lpstr>
      <vt:lpstr>La variazione conformazionale del recettore, dopo il legame con l’insulina</vt:lpstr>
      <vt:lpstr>I recettori tirosina chinasi (RTK)  sono una famiglia di fosfotransferasi EC 2.7.10.1</vt:lpstr>
      <vt:lpstr>Cosa succede dopo il legame dell’insulina al suo recettore (IR)?</vt:lpstr>
      <vt:lpstr>L’attività tirona chinasi del recettore dell’insulina, se attivato</vt:lpstr>
      <vt:lpstr>La trasduzione intracellulare dell’insulina DUE VIE DISTINTE</vt:lpstr>
      <vt:lpstr>Presentazione di PowerPoint</vt:lpstr>
      <vt:lpstr>Via di attivazione della trascrizione dei geni</vt:lpstr>
      <vt:lpstr>Presentazione di PowerPoint</vt:lpstr>
      <vt:lpstr>Transcriptional regulation by insulin</vt:lpstr>
      <vt:lpstr>Via di controllo del metabolismo</vt:lpstr>
      <vt:lpstr>Conversione da PIP2 a PIP3 catalizzata dalla PI3K reazione inversa catalizzata dalla fosfatasi PTEN</vt:lpstr>
      <vt:lpstr>Via di controllo del metabolismo</vt:lpstr>
      <vt:lpstr>Presentazione di PowerPoint</vt:lpstr>
      <vt:lpstr>Insulin effects on glycogen synthesis</vt:lpstr>
      <vt:lpstr>Effetti metabolici dell’insulina</vt:lpstr>
      <vt:lpstr>Fine del rettore dell’insulina</vt:lpstr>
      <vt:lpstr>Recettori dei fattori di crescita</vt:lpstr>
      <vt:lpstr>Nerve growth factor (NGF) and Epidermal growth factor (EGF)</vt:lpstr>
      <vt:lpstr>Epidermal growth factor e altri simili</vt:lpstr>
      <vt:lpstr>Il recettore del nerve growth factor e le sue 2 cascate di segnalazione</vt:lpstr>
      <vt:lpstr>Approfondimento: la funzione di RAS</vt:lpstr>
      <vt:lpstr>Il recettore dell’insulina lega anche  IGF-1 (insulin-like growth factor 1)</vt:lpstr>
      <vt:lpstr>Le proteine di segnalazione sono multimodulari</vt:lpstr>
      <vt:lpstr>Presentazione di PowerPoint</vt:lpstr>
      <vt:lpstr>Fine dei recettori enzimatici RTK</vt:lpstr>
      <vt:lpstr>Un altro secondo messaggero il cGMP</vt:lpstr>
      <vt:lpstr>Presentazione di PowerPoint</vt:lpstr>
      <vt:lpstr>La guanilato ciclasi è il recettore intracellulare del monossido d’azoto</vt:lpstr>
      <vt:lpstr>La sintesi del monossido d’azoto</vt:lpstr>
      <vt:lpstr>Basic structure of eNOS and scheme of NOS catalysis</vt:lpstr>
      <vt:lpstr>Premio Nobel 1998</vt:lpstr>
      <vt:lpstr>L’effettore allosterico NO della guanilato ciclasi</vt:lpstr>
      <vt:lpstr>Gli effetti del cGMP</vt:lpstr>
      <vt:lpstr>L’accoppiamento endotelio-muscolo liscio</vt:lpstr>
      <vt:lpstr>L’accoppiamento nelle cellule nervose</vt:lpstr>
      <vt:lpstr>Presentazione di PowerPoint</vt:lpstr>
      <vt:lpstr>Le vie di segnalazione si influenzano </vt:lpstr>
      <vt:lpstr>Presentazione di PowerPoint</vt:lpstr>
      <vt:lpstr>Presentazione di PowerPoint</vt:lpstr>
      <vt:lpstr>Figure 1 : Kinase inhibitors in diverse biological processes and new therapeutic areas.</vt:lpstr>
      <vt:lpstr>Presentazione di PowerPoint</vt:lpstr>
      <vt:lpstr>Lezione 3</vt:lpstr>
      <vt:lpstr>Canali ionici</vt:lpstr>
      <vt:lpstr>Le cellule eccitabili</vt:lpstr>
      <vt:lpstr>I canali ionici </vt:lpstr>
      <vt:lpstr>Canali ionici-elementi strutturali</vt:lpstr>
      <vt:lpstr>I principali tipi di canali</vt:lpstr>
      <vt:lpstr>Presentazione di PowerPoint</vt:lpstr>
      <vt:lpstr>Presentazione di PowerPoint</vt:lpstr>
      <vt:lpstr>Presentazione di PowerPoint</vt:lpstr>
      <vt:lpstr>Fine</vt:lpstr>
    </vt:vector>
  </TitlesOfParts>
  <Company>Univ.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Sabina Passamonti</dc:creator>
  <cp:lastModifiedBy>Sabina Passamonti</cp:lastModifiedBy>
  <cp:revision>74</cp:revision>
  <dcterms:created xsi:type="dcterms:W3CDTF">2019-10-09T15:00:18Z</dcterms:created>
  <dcterms:modified xsi:type="dcterms:W3CDTF">2019-10-13T07:11:02Z</dcterms:modified>
</cp:coreProperties>
</file>