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336" r:id="rId4"/>
    <p:sldId id="334" r:id="rId5"/>
    <p:sldId id="335" r:id="rId6"/>
    <p:sldId id="328" r:id="rId7"/>
    <p:sldId id="259" r:id="rId8"/>
    <p:sldId id="258" r:id="rId9"/>
    <p:sldId id="343" r:id="rId10"/>
    <p:sldId id="348" r:id="rId11"/>
    <p:sldId id="260" r:id="rId12"/>
    <p:sldId id="261" r:id="rId13"/>
    <p:sldId id="262" r:id="rId14"/>
    <p:sldId id="263" r:id="rId15"/>
    <p:sldId id="265" r:id="rId16"/>
    <p:sldId id="267" r:id="rId17"/>
    <p:sldId id="268" r:id="rId18"/>
    <p:sldId id="269" r:id="rId19"/>
    <p:sldId id="32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332" r:id="rId29"/>
    <p:sldId id="333" r:id="rId30"/>
    <p:sldId id="278" r:id="rId31"/>
    <p:sldId id="279" r:id="rId32"/>
    <p:sldId id="331" r:id="rId33"/>
    <p:sldId id="280" r:id="rId34"/>
    <p:sldId id="281" r:id="rId35"/>
    <p:sldId id="282" r:id="rId36"/>
    <p:sldId id="346" r:id="rId37"/>
    <p:sldId id="347" r:id="rId38"/>
    <p:sldId id="284" r:id="rId39"/>
    <p:sldId id="338" r:id="rId40"/>
    <p:sldId id="339" r:id="rId41"/>
    <p:sldId id="341" r:id="rId42"/>
    <p:sldId id="342" r:id="rId43"/>
    <p:sldId id="340" r:id="rId44"/>
    <p:sldId id="286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350" r:id="rId55"/>
    <p:sldId id="351" r:id="rId56"/>
    <p:sldId id="352" r:id="rId57"/>
    <p:sldId id="353" r:id="rId5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516" autoAdjust="0"/>
  </p:normalViewPr>
  <p:slideViewPr>
    <p:cSldViewPr snapToGrid="0" snapToObjects="1">
      <p:cViewPr varScale="1">
        <p:scale>
          <a:sx n="43" d="100"/>
          <a:sy n="43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A7ECF-5B69-9D43-8517-4827A2D20B1C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719DA-8DAD-7849-A42E-1E65FAC68D1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884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B75A6-B526-3644-A617-FE00F2F2E534}" type="datetimeFigureOut">
              <a:rPr lang="it-IT" smtClean="0"/>
              <a:t>09/10/19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C6249-9550-0745-8602-B276BA8F2CA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6708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7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99C65D-E993-7C4A-9911-00439F1B0989}" type="slidenum">
              <a:rPr lang="it-IT" sz="1200">
                <a:solidFill>
                  <a:srgbClr val="000000"/>
                </a:solidFill>
              </a:rPr>
              <a:pPr/>
              <a:t>2</a:t>
            </a:fld>
            <a:endParaRPr 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https://chem.libretexts.org/Bookshelves/Organic_Chemistry/Book%3A_Organic_Chemistry_with_a_Biological_Emphasis_(Soderberg)/10%3A_Phosphoryl_transfer_reactions/10.2%3A_Phosphorylation_reactions_-_kinase_enzymes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806062-64C2-C442-BF5E-FFD7C10C4FA3}" type="slidenum">
              <a:rPr lang="it-IT" sz="1200">
                <a:solidFill>
                  <a:prstClr val="black"/>
                </a:solidFill>
              </a:rPr>
              <a:pPr/>
              <a:t>19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0178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https://rgd.mcw.edu/rgdweb/pathway/pathwayRecord.html?acc_id=PW:0000543</a:t>
            </a:r>
          </a:p>
          <a:p>
            <a:endParaRPr lang="it-IT"/>
          </a:p>
        </p:txBody>
      </p:sp>
      <p:sp>
        <p:nvSpPr>
          <p:cNvPr id="5017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3A0D7B-9617-924E-8987-95FE5F443D11}" type="slidenum">
              <a:rPr lang="it-IT" sz="1200"/>
              <a:pPr/>
              <a:t>20</a:t>
            </a:fld>
            <a:endParaRPr lang="it-IT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https://www.slideshare.net/MohitBharti5/kinase-recognition-site</a:t>
            </a:r>
          </a:p>
        </p:txBody>
      </p:sp>
      <p:sp>
        <p:nvSpPr>
          <p:cNvPr id="522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248825-3A29-474A-9DC2-10C536523DD4}" type="slidenum">
              <a:rPr lang="it-IT" sz="1200"/>
              <a:pPr/>
              <a:t>21</a:t>
            </a:fld>
            <a:endParaRPr lang="it-IT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813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https://pdb101.rcsb.org/motm/152</a:t>
            </a:r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8C6396-D982-504D-A714-391A0B347BC1}" type="slidenum">
              <a:rPr lang="it-IT" sz="1200"/>
              <a:pPr/>
              <a:t>25</a:t>
            </a:fld>
            <a:endParaRPr lang="it-IT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0178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https://rgd.mcw.edu/rgdweb/pathway/pathwayRecord.html?acc_id=PW:0000543</a:t>
            </a:r>
          </a:p>
          <a:p>
            <a:endParaRPr lang="it-IT"/>
          </a:p>
        </p:txBody>
      </p:sp>
      <p:sp>
        <p:nvSpPr>
          <p:cNvPr id="5017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3A0D7B-9617-924E-8987-95FE5F443D11}" type="slidenum">
              <a:rPr lang="it-IT" sz="1200"/>
              <a:pPr/>
              <a:t>26</a:t>
            </a:fld>
            <a:endParaRPr lang="it-IT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https://www.slideshare.net/MohitBharti5/kinase-recognition-site</a:t>
            </a:r>
          </a:p>
        </p:txBody>
      </p:sp>
      <p:sp>
        <p:nvSpPr>
          <p:cNvPr id="522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248825-3A29-474A-9DC2-10C536523DD4}" type="slidenum">
              <a:rPr lang="it-IT" sz="1200"/>
              <a:pPr/>
              <a:t>27</a:t>
            </a:fld>
            <a:endParaRPr lang="it-IT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www.nobelprize.org</a:t>
            </a:r>
            <a:r>
              <a:rPr lang="it-IT" dirty="0" smtClean="0"/>
              <a:t>/</a:t>
            </a:r>
            <a:r>
              <a:rPr lang="it-IT" dirty="0" err="1" smtClean="0"/>
              <a:t>prizes</a:t>
            </a:r>
            <a:r>
              <a:rPr lang="it-IT" dirty="0" smtClean="0"/>
              <a:t>/medicine/1992/</a:t>
            </a:r>
            <a:r>
              <a:rPr lang="it-IT" dirty="0" err="1" smtClean="0"/>
              <a:t>summary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6249-9550-0745-8602-B276BA8F2CA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318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www.nobelprize.org</a:t>
            </a:r>
            <a:r>
              <a:rPr lang="it-IT" dirty="0" smtClean="0"/>
              <a:t>/</a:t>
            </a:r>
            <a:r>
              <a:rPr lang="it-IT" dirty="0" err="1" smtClean="0"/>
              <a:t>prizes</a:t>
            </a:r>
            <a:r>
              <a:rPr lang="it-IT" dirty="0" smtClean="0"/>
              <a:t>/medicine/1992/press-release/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6249-9550-0745-8602-B276BA8F2CA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572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www.nobelprize.org</a:t>
            </a:r>
            <a:r>
              <a:rPr lang="it-IT" dirty="0" smtClean="0"/>
              <a:t>/</a:t>
            </a:r>
            <a:r>
              <a:rPr lang="it-IT" dirty="0" err="1" smtClean="0"/>
              <a:t>prizes</a:t>
            </a:r>
            <a:r>
              <a:rPr lang="it-IT" dirty="0" smtClean="0"/>
              <a:t>/medicine/1971/</a:t>
            </a:r>
            <a:r>
              <a:rPr lang="it-IT" dirty="0" err="1" smtClean="0"/>
              <a:t>sutherland</a:t>
            </a:r>
            <a:r>
              <a:rPr lang="it-IT" dirty="0" smtClean="0"/>
              <a:t>/</a:t>
            </a:r>
            <a:r>
              <a:rPr lang="it-IT" dirty="0" err="1" smtClean="0"/>
              <a:t>facts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6249-9550-0745-8602-B276BA8F2CAA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237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www.nobelprize.org</a:t>
            </a:r>
            <a:r>
              <a:rPr lang="it-IT" dirty="0" smtClean="0"/>
              <a:t>/uploads/2018/06/</a:t>
            </a:r>
            <a:r>
              <a:rPr lang="it-IT" dirty="0" err="1" smtClean="0"/>
              <a:t>lefkowitz-lecture.pdf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6249-9550-0745-8602-B276BA8F2CAA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75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Le proteine G subiscono cicli ripetuti di attivazione e inattivazione. </a:t>
            </a:r>
          </a:p>
          <a:p>
            <a:endParaRPr lang="it-IT"/>
          </a:p>
          <a:p>
            <a:r>
              <a:rPr lang="it-IT"/>
              <a:t>Il ciclo inizia quando un agonista si lega alla faccia extracellulare di un GPCR (1), che modifica la conformazione dell'intera molecola GPCR, inclusa la sua superficie intracellulare. </a:t>
            </a:r>
          </a:p>
          <a:p>
            <a:endParaRPr lang="it-IT"/>
          </a:p>
          <a:p>
            <a:r>
              <a:rPr lang="it-IT"/>
              <a:t>In questa conformazione attivata, il GPCR lega una proteina G. Questa lega stabilmente il GDP al livello della subunità α (2). </a:t>
            </a:r>
          </a:p>
          <a:p>
            <a:endParaRPr lang="it-IT"/>
          </a:p>
          <a:p>
            <a:r>
              <a:rPr lang="it-IT"/>
              <a:t>Il legame dell’agonista al recettore induce il rilascio del GDP, che sarà sostituita dal GTP. Ciò causa la dissociazione del trimero in due componenti: la subunità α-GTP e il dimero βγ (3). </a:t>
            </a:r>
          </a:p>
          <a:p>
            <a:endParaRPr lang="it-IT"/>
          </a:p>
          <a:p>
            <a:r>
              <a:rPr lang="it-IT"/>
              <a:t>I due componenti della proteina G (Gα e Gβγ) i sono ora liberi legarsi alle loro rispettive proteine effettrici (4), che hanno varie attività biochimiche. In particolare, la subunità α-GTP può associarsi ad enzimi di membrana (es: adenilato ciclasi)</a:t>
            </a:r>
          </a:p>
          <a:p>
            <a:endParaRPr lang="it-IT"/>
          </a:p>
          <a:p>
            <a:r>
              <a:rPr lang="it-IT"/>
              <a:t>Il complesso Gα-GTP ha una lenta attività catalitica GTP-idrolasica. Perciò dopo un po’ di tempo, Il complesso Gα-GTP converte a complesso Gα-GDP (5). Ciò fa sì che Gα-GDP lasci il suo effettore e si associ nuovamente con un dimero Gβγ (6). Il trimero inattivo può entrare in un altro ciclo di attivazione.</a:t>
            </a:r>
          </a:p>
          <a:p>
            <a:endParaRPr lang="it-IT"/>
          </a:p>
          <a:p>
            <a:r>
              <a:rPr lang="it-IT"/>
              <a:t>source</a:t>
            </a:r>
          </a:p>
          <a:p>
            <a:r>
              <a:rPr lang="it-IT"/>
              <a:t>http://watcut.uwaterloo.ca/webnotes/Pharmacology/GPCRs.html</a:t>
            </a:r>
          </a:p>
          <a:p>
            <a:endParaRPr lang="it-IT"/>
          </a:p>
        </p:txBody>
      </p:sp>
      <p:sp>
        <p:nvSpPr>
          <p:cNvPr id="3277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23C916-21FE-D148-8079-B77FA9E8698C}" type="slidenum">
              <a:rPr lang="it-IT" sz="1200">
                <a:solidFill>
                  <a:prstClr val="black"/>
                </a:solidFill>
              </a:rPr>
              <a:pPr/>
              <a:t>7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oregonstate.edu</a:t>
            </a:r>
            <a:r>
              <a:rPr lang="it-IT" dirty="0" smtClean="0"/>
              <a:t>/</a:t>
            </a:r>
            <a:r>
              <a:rPr lang="it-IT" dirty="0" err="1" smtClean="0"/>
              <a:t>instruct</a:t>
            </a:r>
            <a:r>
              <a:rPr lang="it-IT" dirty="0" smtClean="0"/>
              <a:t>/bb450/fall14/stryer7/14/figure_14_12.jpg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6249-9550-0745-8602-B276BA8F2CA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434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349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http://www.sivabio.50webs.com/ip3.htm</a:t>
            </a:r>
          </a:p>
        </p:txBody>
      </p:sp>
      <p:sp>
        <p:nvSpPr>
          <p:cNvPr id="6349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19F219-0BBC-3F40-888E-CE707919A76A}" type="slidenum">
              <a:rPr lang="it-IT" sz="1200"/>
              <a:pPr/>
              <a:t>42</a:t>
            </a:fld>
            <a:endParaRPr lang="it-IT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oregonstate.edu</a:t>
            </a:r>
            <a:r>
              <a:rPr lang="it-IT" dirty="0" smtClean="0"/>
              <a:t>/</a:t>
            </a:r>
            <a:r>
              <a:rPr lang="it-IT" dirty="0" err="1" smtClean="0"/>
              <a:t>instruct</a:t>
            </a:r>
            <a:r>
              <a:rPr lang="it-IT" dirty="0" smtClean="0"/>
              <a:t>/bb450/fall14/stryer7/14/figure_14_13.jpg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6249-9550-0745-8602-B276BA8F2CAA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157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861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https://proteopedia.org/wiki/index.php/Calmodulin_JMU</a:t>
            </a:r>
          </a:p>
        </p:txBody>
      </p:sp>
      <p:sp>
        <p:nvSpPr>
          <p:cNvPr id="6861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4F3725-86BC-6843-AD3A-1C70281862D4}" type="slidenum">
              <a:rPr lang="it-IT" sz="1200"/>
              <a:pPr/>
              <a:t>48</a:t>
            </a:fld>
            <a:endParaRPr lang="it-IT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6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https://www.drawittoknowit.com/course/neuroanatomy/vision/the-eye/1303/phototransduction/subscribe</a:t>
            </a:r>
          </a:p>
          <a:p>
            <a:endParaRPr lang="it-IT"/>
          </a:p>
        </p:txBody>
      </p:sp>
      <p:sp>
        <p:nvSpPr>
          <p:cNvPr id="7270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8200CB-0798-DF40-B12D-0B5B6C09141D}" type="slidenum">
              <a:rPr lang="it-IT" sz="1200"/>
              <a:pPr/>
              <a:t>51</a:t>
            </a:fld>
            <a:endParaRPr 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dirty="0"/>
              <a:t>source</a:t>
            </a:r>
          </a:p>
          <a:p>
            <a:r>
              <a:rPr lang="it-IT" dirty="0"/>
              <a:t>http://</a:t>
            </a:r>
            <a:r>
              <a:rPr lang="it-IT" dirty="0" err="1"/>
              <a:t>www.costanziresearch.com</a:t>
            </a:r>
            <a:r>
              <a:rPr lang="it-IT" dirty="0"/>
              <a:t>/</a:t>
            </a:r>
            <a:r>
              <a:rPr lang="it-IT" dirty="0" err="1"/>
              <a:t>p</a:t>
            </a:r>
            <a:r>
              <a:rPr lang="it-IT" dirty="0"/>
              <a:t>/</a:t>
            </a:r>
            <a:r>
              <a:rPr lang="it-IT" dirty="0" err="1"/>
              <a:t>gpcrs.html</a:t>
            </a:r>
            <a:endParaRPr lang="it-IT" dirty="0"/>
          </a:p>
        </p:txBody>
      </p:sp>
      <p:sp>
        <p:nvSpPr>
          <p:cNvPr id="3072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68915D-8218-0E4E-8EE6-753FC1EA52DA}" type="slidenum">
              <a:rPr lang="it-IT" sz="1200">
                <a:solidFill>
                  <a:prstClr val="black"/>
                </a:solidFill>
              </a:rPr>
              <a:pPr/>
              <a:t>8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/49749524_The_structural_basis_for_agonist_and_partial_agonist_action_on_a_b1-adrenergic_receptor/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6249-9550-0745-8602-B276BA8F2CA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94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dirty="0"/>
              <a:t>source</a:t>
            </a:r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www.nature.com</a:t>
            </a:r>
            <a:r>
              <a:rPr lang="it-IT" dirty="0"/>
              <a:t>/</a:t>
            </a:r>
            <a:r>
              <a:rPr lang="it-IT" dirty="0" err="1"/>
              <a:t>articles</a:t>
            </a:r>
            <a:r>
              <a:rPr lang="it-IT" dirty="0"/>
              <a:t>/nrd2827</a:t>
            </a:r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www.brenda-enzymes.info</a:t>
            </a:r>
            <a:r>
              <a:rPr lang="it-IT" dirty="0"/>
              <a:t>/</a:t>
            </a:r>
            <a:r>
              <a:rPr lang="it-IT" dirty="0" err="1"/>
              <a:t>enzyme.php?ecno</a:t>
            </a:r>
            <a:r>
              <a:rPr lang="it-IT" dirty="0"/>
              <a:t>=4.6.1.1</a:t>
            </a:r>
          </a:p>
          <a:p>
            <a:endParaRPr lang="it-IT" dirty="0"/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3EBA20-4A56-A140-9D51-BDC9A23A15BA}" type="slidenum">
              <a:rPr lang="it-IT" sz="1200">
                <a:solidFill>
                  <a:prstClr val="black"/>
                </a:solidFill>
              </a:rPr>
              <a:pPr/>
              <a:t>11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6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Nelson-Cox pagina 200, parte della figura 12.3</a:t>
            </a:r>
          </a:p>
          <a:p>
            <a:r>
              <a:rPr lang="it-IT"/>
              <a:t>source</a:t>
            </a:r>
          </a:p>
          <a:p>
            <a:r>
              <a:rPr lang="it-IT"/>
              <a:t>https://study.com/academy/lesson/adenylate-cyclase-inhibitors-definition-overview.html</a:t>
            </a:r>
          </a:p>
        </p:txBody>
      </p:sp>
      <p:sp>
        <p:nvSpPr>
          <p:cNvPr id="3686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0E6249-E0ED-E941-8F67-088C1DD6A539}" type="slidenum">
              <a:rPr lang="it-IT" sz="1200">
                <a:solidFill>
                  <a:prstClr val="black"/>
                </a:solidFill>
              </a:rPr>
              <a:pPr/>
              <a:t>12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endParaRPr lang="it-IT"/>
          </a:p>
          <a:p>
            <a:r>
              <a:rPr lang="it-IT"/>
              <a:t>https://www.rhea-db.org/reaction?id=15389</a:t>
            </a:r>
          </a:p>
          <a:p>
            <a:endParaRPr lang="it-IT"/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41F767-329F-F84D-ACA0-0E221E333E46}" type="slidenum">
              <a:rPr lang="it-IT" sz="1200">
                <a:solidFill>
                  <a:prstClr val="black"/>
                </a:solidFill>
              </a:rPr>
              <a:pPr/>
              <a:t>13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http://www.sivabio.50webs.com/amp.htm</a:t>
            </a:r>
          </a:p>
        </p:txBody>
      </p:sp>
      <p:sp>
        <p:nvSpPr>
          <p:cNvPr id="4301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6C46FA-7DAD-0E46-A80B-8BE3F6062C87}" type="slidenum">
              <a:rPr lang="it-IT" sz="1200">
                <a:solidFill>
                  <a:prstClr val="black"/>
                </a:solidFill>
              </a:rPr>
              <a:pPr/>
              <a:t>15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813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/>
              <a:t>source</a:t>
            </a:r>
          </a:p>
          <a:p>
            <a:r>
              <a:rPr lang="it-IT"/>
              <a:t>https://pdb101.rcsb.org/motm/152</a:t>
            </a:r>
          </a:p>
        </p:txBody>
      </p:sp>
      <p:sp>
        <p:nvSpPr>
          <p:cNvPr id="4813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8C6396-D982-504D-A714-391A0B347BC1}" type="slidenum">
              <a:rPr lang="it-IT" sz="1200"/>
              <a:pPr/>
              <a:t>18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2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34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778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/>
          <p:cNvSpPr>
            <a:spLocks noGrp="1" noChangeArrowheads="1"/>
          </p:cNvSpPr>
          <p:nvPr userDrawn="1"/>
        </p:nvSpPr>
        <p:spPr bwMode="auto">
          <a:xfrm>
            <a:off x="45894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ctr"/>
            <a:fld id="{C8B28890-0515-B34C-B8C3-D8D7EE176786}" type="slidenum">
              <a:rPr lang="it-IT" sz="800">
                <a:solidFill>
                  <a:srgbClr val="000000"/>
                </a:solidFill>
              </a:rPr>
              <a:pPr algn="ctr"/>
              <a:t>‹n.›</a:t>
            </a:fld>
            <a:endParaRPr lang="it-IT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3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30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72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76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12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66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12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06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41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62C3-E17A-F64D-8B3B-74E42D1DD39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41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Lezione 3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Recettori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1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565150"/>
            <a:ext cx="7616825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57200" y="308996"/>
            <a:ext cx="8229600" cy="2334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24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The </a:t>
            </a:r>
            <a:r>
              <a:rPr lang="it-IT" sz="3200" dirty="0" err="1"/>
              <a:t>structural</a:t>
            </a:r>
            <a:r>
              <a:rPr lang="it-IT" sz="3200" dirty="0"/>
              <a:t> </a:t>
            </a:r>
            <a:r>
              <a:rPr lang="it-IT" sz="3200" dirty="0" err="1"/>
              <a:t>basis</a:t>
            </a:r>
            <a:r>
              <a:rPr lang="it-IT" sz="3200" dirty="0"/>
              <a:t> for </a:t>
            </a:r>
            <a:r>
              <a:rPr lang="it-IT" sz="3200" dirty="0" err="1"/>
              <a:t>agonist</a:t>
            </a:r>
            <a:r>
              <a:rPr lang="it-IT" sz="3200" dirty="0"/>
              <a:t> and </a:t>
            </a:r>
            <a:r>
              <a:rPr lang="it-IT" sz="3200" dirty="0" err="1"/>
              <a:t>partial</a:t>
            </a:r>
            <a:r>
              <a:rPr lang="it-IT" sz="3200" dirty="0"/>
              <a:t> </a:t>
            </a:r>
            <a:r>
              <a:rPr lang="it-IT" sz="3200" dirty="0" err="1"/>
              <a:t>agonist</a:t>
            </a:r>
            <a:r>
              <a:rPr lang="it-IT" sz="3200" dirty="0"/>
              <a:t> </a:t>
            </a:r>
            <a:r>
              <a:rPr lang="it-IT" sz="3200" dirty="0" err="1"/>
              <a:t>action</a:t>
            </a:r>
            <a:r>
              <a:rPr lang="it-IT" sz="3200" dirty="0"/>
              <a:t> on a β1-adrenergic </a:t>
            </a:r>
            <a:r>
              <a:rPr lang="it-IT" sz="3200" dirty="0" err="1"/>
              <a:t>receptor</a:t>
            </a:r>
            <a:endParaRPr lang="it-IT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10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821942"/>
            <a:ext cx="81280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4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</a:rPr>
              <a:t>Adenilato/Adeninil ciclasi</a:t>
            </a:r>
            <a:br>
              <a:rPr lang="it-IT">
                <a:latin typeface="Calibri" charset="0"/>
              </a:rPr>
            </a:br>
            <a:r>
              <a:rPr lang="it-IT">
                <a:latin typeface="Calibri" charset="0"/>
              </a:rPr>
              <a:t> </a:t>
            </a:r>
            <a:r>
              <a:rPr lang="hr-HR" sz="3200">
                <a:latin typeface="Calibri" charset="0"/>
              </a:rPr>
              <a:t>EC 4.6.1.1</a:t>
            </a:r>
            <a:r>
              <a:rPr lang="it-IT" sz="3200">
                <a:latin typeface="Calibri" charset="0"/>
              </a:rPr>
              <a:t> “ATP diphosphate-lyase”</a:t>
            </a:r>
          </a:p>
        </p:txBody>
      </p:sp>
      <p:sp>
        <p:nvSpPr>
          <p:cNvPr id="33794" name="Segnaposto contenuto 6"/>
          <p:cNvSpPr>
            <a:spLocks noGrp="1"/>
          </p:cNvSpPr>
          <p:nvPr>
            <p:ph idx="1"/>
          </p:nvPr>
        </p:nvSpPr>
        <p:spPr>
          <a:xfrm>
            <a:off x="457200" y="2319338"/>
            <a:ext cx="3762375" cy="3043237"/>
          </a:xfrm>
        </p:spPr>
        <p:txBody>
          <a:bodyPr/>
          <a:lstStyle/>
          <a:p>
            <a:r>
              <a:rPr lang="it-IT" sz="2400">
                <a:latin typeface="Calibri" charset="0"/>
              </a:rPr>
              <a:t>Polipeptide politopico </a:t>
            </a:r>
          </a:p>
          <a:p>
            <a:pPr lvl="1"/>
            <a:r>
              <a:rPr lang="is-IS" sz="2000">
                <a:latin typeface="Calibri" charset="0"/>
              </a:rPr>
              <a:t>1251 aa p.m. 140122</a:t>
            </a:r>
            <a:r>
              <a:rPr lang="it-IT" sz="2000">
                <a:latin typeface="Calibri" charset="0"/>
              </a:rPr>
              <a:t> Da</a:t>
            </a:r>
          </a:p>
          <a:p>
            <a:pPr lvl="1"/>
            <a:r>
              <a:rPr lang="it-IT" sz="2000">
                <a:latin typeface="Calibri" charset="0"/>
              </a:rPr>
              <a:t>2 super-domini transmembrana</a:t>
            </a:r>
          </a:p>
          <a:p>
            <a:pPr lvl="1"/>
            <a:r>
              <a:rPr lang="it-IT" sz="2000">
                <a:latin typeface="Calibri" charset="0"/>
              </a:rPr>
              <a:t>2 domini catalitici intracellulari</a:t>
            </a:r>
          </a:p>
        </p:txBody>
      </p:sp>
      <p:sp>
        <p:nvSpPr>
          <p:cNvPr id="33795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796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7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1314D8-06AF-0D41-8650-FD7B5941EA15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11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3798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319338"/>
            <a:ext cx="3810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84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La sintesi del cAMP e la sua idrolisi</a:t>
            </a:r>
          </a:p>
        </p:txBody>
      </p:sp>
      <p:sp>
        <p:nvSpPr>
          <p:cNvPr id="35842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5843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5844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668E72-8DAE-6143-B411-80640EAAB841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12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5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9144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magin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322763"/>
            <a:ext cx="46926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>
                <a:latin typeface="Calibri" charset="0"/>
              </a:rPr>
              <a:t>La struttura circolare del fosfodiestere intramolecolare del cAMP</a:t>
            </a:r>
          </a:p>
        </p:txBody>
      </p:sp>
      <p:sp>
        <p:nvSpPr>
          <p:cNvPr id="37890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7891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7892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ACAE9C-B91A-CF42-BA8E-7249C260C282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13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7893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317750"/>
            <a:ext cx="904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15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16075"/>
          </a:xfrm>
        </p:spPr>
        <p:txBody>
          <a:bodyPr/>
          <a:lstStyle/>
          <a:p>
            <a:r>
              <a:rPr lang="it-IT" sz="3200" dirty="0">
                <a:latin typeface="Calibri" charset="0"/>
              </a:rPr>
              <a:t>L’</a:t>
            </a:r>
            <a:r>
              <a:rPr lang="it-IT" altLang="ja-JP" sz="3200" dirty="0" err="1">
                <a:latin typeface="Calibri" charset="0"/>
              </a:rPr>
              <a:t>adenilato</a:t>
            </a:r>
            <a:r>
              <a:rPr lang="it-IT" altLang="ja-JP" sz="3200" dirty="0">
                <a:latin typeface="Calibri" charset="0"/>
              </a:rPr>
              <a:t> </a:t>
            </a:r>
            <a:r>
              <a:rPr lang="it-IT" altLang="ja-JP" sz="3200" dirty="0" err="1">
                <a:latin typeface="Calibri" charset="0"/>
              </a:rPr>
              <a:t>ciclasi</a:t>
            </a:r>
            <a:r>
              <a:rPr lang="it-IT" altLang="ja-JP" sz="3200" dirty="0">
                <a:latin typeface="Calibri" charset="0"/>
              </a:rPr>
              <a:t> è attivata con il meccanismo d</a:t>
            </a:r>
            <a:r>
              <a:rPr lang="it-IT" sz="3200" dirty="0">
                <a:latin typeface="Calibri" charset="0"/>
              </a:rPr>
              <a:t>’</a:t>
            </a:r>
            <a:r>
              <a:rPr lang="it-IT" altLang="ja-JP" sz="3200" dirty="0">
                <a:latin typeface="Calibri" charset="0"/>
              </a:rPr>
              <a:t>interazione proteina-proteina</a:t>
            </a:r>
            <a:br>
              <a:rPr lang="it-IT" altLang="ja-JP" sz="3200" dirty="0">
                <a:latin typeface="Calibri" charset="0"/>
              </a:rPr>
            </a:br>
            <a:r>
              <a:rPr lang="it-IT" altLang="ja-JP" sz="3200" dirty="0">
                <a:latin typeface="Calibri" charset="0"/>
              </a:rPr>
              <a:t>GTP-Gα</a:t>
            </a:r>
            <a:r>
              <a:rPr lang="it-IT" altLang="ja-JP" sz="3200" dirty="0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it-IT" altLang="ja-JP" sz="3200" dirty="0">
                <a:latin typeface="Calibri" charset="0"/>
                <a:sym typeface="Wingdings" charset="0"/>
              </a:rPr>
              <a:t>Enzima</a:t>
            </a:r>
            <a:endParaRPr lang="it-IT" sz="3200" dirty="0">
              <a:latin typeface="Calibri" charset="0"/>
            </a:endParaRPr>
          </a:p>
        </p:txBody>
      </p:sp>
      <p:sp>
        <p:nvSpPr>
          <p:cNvPr id="39938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9939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9940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5ECA18-496F-1D41-8E43-8E14683C568C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14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9941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580438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850" y="1251218"/>
            <a:ext cx="1837158" cy="3279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RECETTORE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04864" y="2142974"/>
            <a:ext cx="1837158" cy="3279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EFFETTORE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58248" y="4265515"/>
            <a:ext cx="3689417" cy="2455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MEDIATORE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0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</a:rPr>
              <a:t>I recettori GPCR Gα può avere due funzioni</a:t>
            </a:r>
          </a:p>
        </p:txBody>
      </p:sp>
      <p:sp>
        <p:nvSpPr>
          <p:cNvPr id="41986" name="Segnaposto contenuto 5"/>
          <p:cNvSpPr>
            <a:spLocks noGrp="1"/>
          </p:cNvSpPr>
          <p:nvPr>
            <p:ph idx="1"/>
          </p:nvPr>
        </p:nvSpPr>
        <p:spPr>
          <a:xfrm>
            <a:off x="612775" y="1593850"/>
            <a:ext cx="8229600" cy="1128713"/>
          </a:xfrm>
        </p:spPr>
        <p:txBody>
          <a:bodyPr>
            <a:normAutofit lnSpcReduction="10000"/>
          </a:bodyPr>
          <a:lstStyle/>
          <a:p>
            <a:r>
              <a:rPr lang="it-IT">
                <a:latin typeface="Calibri" charset="0"/>
              </a:rPr>
              <a:t>G</a:t>
            </a:r>
            <a:r>
              <a:rPr lang="it-IT" baseline="-25000">
                <a:latin typeface="Calibri" charset="0"/>
              </a:rPr>
              <a:t>a</a:t>
            </a:r>
            <a:r>
              <a:rPr lang="it-IT">
                <a:latin typeface="Calibri" charset="0"/>
              </a:rPr>
              <a:t>: attiva l’enzima effettore</a:t>
            </a:r>
          </a:p>
          <a:p>
            <a:r>
              <a:rPr lang="it-IT">
                <a:latin typeface="Calibri" charset="0"/>
              </a:rPr>
              <a:t>G</a:t>
            </a:r>
            <a:r>
              <a:rPr lang="it-IT" baseline="-25000">
                <a:latin typeface="Calibri" charset="0"/>
              </a:rPr>
              <a:t>i</a:t>
            </a:r>
            <a:r>
              <a:rPr lang="it-IT">
                <a:latin typeface="Calibri" charset="0"/>
              </a:rPr>
              <a:t>: inattiva l’enzima effettore</a:t>
            </a:r>
          </a:p>
        </p:txBody>
      </p:sp>
      <p:sp>
        <p:nvSpPr>
          <p:cNvPr id="41987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1988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1989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F6D2AA-E371-B146-8F47-EA715C6D82F6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15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1990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25750"/>
            <a:ext cx="73152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81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>
                <a:latin typeface="Calibri" charset="0"/>
              </a:rPr>
              <a:t>Cosa accade dopo la formazione di cAMP?</a:t>
            </a:r>
          </a:p>
        </p:txBody>
      </p:sp>
      <p:sp>
        <p:nvSpPr>
          <p:cNvPr id="112642" name="Sottotitolo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  <a:latin typeface="Calibri" charset="0"/>
              </a:rPr>
              <a:t>il cAMP attiva la proteina chinasi A</a:t>
            </a:r>
          </a:p>
          <a:p>
            <a:r>
              <a:rPr lang="it-IT">
                <a:solidFill>
                  <a:schemeClr val="tx1"/>
                </a:solidFill>
                <a:latin typeface="Calibri" charset="0"/>
              </a:rPr>
              <a:t>(PKA, proteina chinasi dipendente da cAMP)</a:t>
            </a:r>
          </a:p>
        </p:txBody>
      </p:sp>
      <p:sp>
        <p:nvSpPr>
          <p:cNvPr id="112643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264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2645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36C69A-C04F-B34D-9687-D40E12894534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16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9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70075"/>
          </a:xfrm>
        </p:spPr>
        <p:txBody>
          <a:bodyPr/>
          <a:lstStyle/>
          <a:p>
            <a:r>
              <a:rPr lang="it-IT" sz="2800">
                <a:latin typeface="Calibri" charset="0"/>
              </a:rPr>
              <a:t>Il cAMP</a:t>
            </a:r>
            <a:br>
              <a:rPr lang="it-IT" sz="2800">
                <a:latin typeface="Calibri" charset="0"/>
              </a:rPr>
            </a:br>
            <a:r>
              <a:rPr lang="it-IT" sz="2800">
                <a:latin typeface="Calibri" charset="0"/>
              </a:rPr>
              <a:t> è un attivatore allosterico eterotropico della PKA </a:t>
            </a:r>
            <a:br>
              <a:rPr lang="it-IT" sz="2800">
                <a:latin typeface="Calibri" charset="0"/>
              </a:rPr>
            </a:br>
            <a:r>
              <a:rPr lang="it-IT" sz="2800">
                <a:latin typeface="Calibri" charset="0"/>
              </a:rPr>
              <a:t>schema</a:t>
            </a:r>
          </a:p>
        </p:txBody>
      </p:sp>
      <p:sp>
        <p:nvSpPr>
          <p:cNvPr id="46082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6083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6084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F2DDC6-1C01-2845-8369-2FB7FCA1CEBE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17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5" name="Immagine 7" descr="mage result for protein kinase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2000250"/>
            <a:ext cx="65357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3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</a:rPr>
              <a:t>La struttura della protein chinasi A</a:t>
            </a:r>
            <a:br>
              <a:rPr lang="it-IT">
                <a:latin typeface="Calibri" charset="0"/>
              </a:rPr>
            </a:br>
            <a:r>
              <a:rPr lang="it-IT">
                <a:latin typeface="Calibri" charset="0"/>
              </a:rPr>
              <a:t>forma attiva e inattiva</a:t>
            </a:r>
          </a:p>
        </p:txBody>
      </p:sp>
      <p:sp>
        <p:nvSpPr>
          <p:cNvPr id="47106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7107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7108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3778AB-D5C4-4641-8DBE-20951CDA577F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18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9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563688"/>
            <a:ext cx="35480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0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4937"/>
          </a:xfrm>
        </p:spPr>
        <p:txBody>
          <a:bodyPr>
            <a:normAutofit fontScale="90000"/>
          </a:bodyPr>
          <a:lstStyle/>
          <a:p>
            <a:r>
              <a:rPr lang="it-IT">
                <a:latin typeface="Calibri" charset="0"/>
              </a:rPr>
              <a:t>La PKA </a:t>
            </a:r>
            <a:r>
              <a:rPr lang="nb-NO">
                <a:latin typeface="Calibri" charset="0"/>
              </a:rPr>
              <a:t>EC 2.7.11.11 </a:t>
            </a:r>
            <a:br>
              <a:rPr lang="nb-NO">
                <a:latin typeface="Calibri" charset="0"/>
              </a:rPr>
            </a:br>
            <a:r>
              <a:rPr lang="nb-NO">
                <a:latin typeface="Calibri" charset="0"/>
              </a:rPr>
              <a:t>è una fosfotransferasi</a:t>
            </a:r>
            <a:endParaRPr lang="it-IT">
              <a:latin typeface="Calibri" charset="0"/>
            </a:endParaRPr>
          </a:p>
        </p:txBody>
      </p:sp>
      <p:sp>
        <p:nvSpPr>
          <p:cNvPr id="44034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4035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4036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99E3EA-61BA-EE41-9D41-22A129724D72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19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4037" name="Immagin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965325"/>
            <a:ext cx="616585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9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79500"/>
          </a:xfrm>
        </p:spPr>
        <p:txBody>
          <a:bodyPr/>
          <a:lstStyle/>
          <a:p>
            <a:r>
              <a:rPr lang="it-IT" sz="3200">
                <a:latin typeface="Calibri" charset="0"/>
              </a:rPr>
              <a:t>I recettori accoppiati alla proteina G</a:t>
            </a:r>
            <a:br>
              <a:rPr lang="it-IT" sz="3200">
                <a:latin typeface="Calibri" charset="0"/>
              </a:rPr>
            </a:br>
            <a:r>
              <a:rPr lang="it-IT" sz="2400" b="1">
                <a:latin typeface="Calibri" charset="0"/>
              </a:rPr>
              <a:t>GPCR </a:t>
            </a:r>
            <a:r>
              <a:rPr lang="it-IT" sz="2400">
                <a:latin typeface="Calibri" charset="0"/>
              </a:rPr>
              <a:t>G-protein Coupled Receptor </a:t>
            </a:r>
            <a:endParaRPr lang="it-IT" sz="2400" b="1">
              <a:latin typeface="Calibri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11200" y="1354138"/>
            <a:ext cx="7786688" cy="5002212"/>
          </a:xfrm>
        </p:spPr>
        <p:txBody>
          <a:bodyPr/>
          <a:lstStyle/>
          <a:p>
            <a:pPr marL="0" indent="0" algn="ctr" defTabSz="457153">
              <a:buFont typeface="Arial" charset="0"/>
              <a:buNone/>
              <a:defRPr/>
            </a:pPr>
            <a:r>
              <a:rPr lang="it-IT" sz="2000" b="1" dirty="0" smtClean="0"/>
              <a:t>TRE COMPONENTI</a:t>
            </a:r>
          </a:p>
          <a:p>
            <a:pPr marL="514350" indent="-514350" defTabSz="457153">
              <a:buFont typeface="+mj-lt"/>
              <a:buAutoNum type="arabicPeriod"/>
              <a:defRPr/>
            </a:pPr>
            <a:r>
              <a:rPr lang="it-IT" sz="2400" b="1" dirty="0" smtClean="0"/>
              <a:t>Recettore</a:t>
            </a:r>
          </a:p>
          <a:p>
            <a:pPr marL="914358" lvl="1" indent="-514350" defTabSz="457153">
              <a:defRPr/>
            </a:pPr>
            <a:r>
              <a:rPr lang="it-IT" sz="1800" dirty="0" smtClean="0"/>
              <a:t>proteina integrale di membrana, politopica </a:t>
            </a:r>
          </a:p>
          <a:p>
            <a:pPr marL="914358" lvl="1" indent="-514350" defTabSz="457153">
              <a:defRPr/>
            </a:pPr>
            <a:r>
              <a:rPr lang="it-IT" sz="1800" dirty="0" smtClean="0"/>
              <a:t>7 domini </a:t>
            </a:r>
            <a:r>
              <a:rPr lang="it-IT" sz="1800" dirty="0" err="1" smtClean="0"/>
              <a:t>transmembrana</a:t>
            </a:r>
            <a:r>
              <a:rPr lang="it-IT" sz="1800" dirty="0" smtClean="0"/>
              <a:t> ad α-elica</a:t>
            </a:r>
          </a:p>
          <a:p>
            <a:pPr marL="914358" lvl="1" indent="-514350" defTabSz="457153">
              <a:defRPr/>
            </a:pPr>
            <a:r>
              <a:rPr lang="it-IT" sz="1800" dirty="0" smtClean="0"/>
              <a:t>dominio extracellulare con il sito di legame per il </a:t>
            </a:r>
            <a:r>
              <a:rPr lang="it-IT" sz="1800" dirty="0" err="1" smtClean="0"/>
              <a:t>ligando</a:t>
            </a:r>
            <a:endParaRPr lang="it-IT" sz="1800" dirty="0" smtClean="0"/>
          </a:p>
          <a:p>
            <a:pPr marL="914358" lvl="1" indent="-514350" defTabSz="457153">
              <a:defRPr/>
            </a:pPr>
            <a:r>
              <a:rPr lang="it-IT" sz="1800" dirty="0" smtClean="0"/>
              <a:t>dominio intracellulare con il sito di legame con la proteina G</a:t>
            </a:r>
          </a:p>
          <a:p>
            <a:pPr marL="514350" indent="-514350" defTabSz="457153">
              <a:buFont typeface="+mj-lt"/>
              <a:buAutoNum type="arabicPeriod"/>
              <a:defRPr/>
            </a:pPr>
            <a:r>
              <a:rPr lang="it-IT" sz="2400" b="1" dirty="0" smtClean="0"/>
              <a:t>Mediatore: </a:t>
            </a:r>
            <a:r>
              <a:rPr lang="it-IT" sz="2400" b="1" dirty="0" smtClean="0"/>
              <a:t>Proteina </a:t>
            </a:r>
            <a:r>
              <a:rPr lang="it-IT" sz="2400" b="1" dirty="0" smtClean="0"/>
              <a:t>G</a:t>
            </a:r>
            <a:r>
              <a:rPr lang="it-IT" sz="2000" b="1" dirty="0" smtClean="0"/>
              <a:t> (GTP-</a:t>
            </a:r>
            <a:r>
              <a:rPr lang="it-IT" sz="2000" b="1" dirty="0" err="1" smtClean="0"/>
              <a:t>binding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protein</a:t>
            </a:r>
            <a:r>
              <a:rPr lang="it-IT" sz="2000" b="1" dirty="0" smtClean="0"/>
              <a:t>)</a:t>
            </a:r>
          </a:p>
          <a:p>
            <a:pPr marL="914358" lvl="1" indent="-514350" defTabSz="457153">
              <a:defRPr/>
            </a:pPr>
            <a:r>
              <a:rPr lang="it-IT" sz="1800" dirty="0"/>
              <a:t>proteina </a:t>
            </a:r>
            <a:r>
              <a:rPr lang="it-IT" sz="1800" dirty="0" smtClean="0"/>
              <a:t>estrinseca </a:t>
            </a:r>
            <a:r>
              <a:rPr lang="it-IT" sz="1800" dirty="0"/>
              <a:t>di </a:t>
            </a:r>
            <a:r>
              <a:rPr lang="it-IT" sz="1800" dirty="0" smtClean="0"/>
              <a:t>membrana, intracellulare</a:t>
            </a:r>
          </a:p>
          <a:p>
            <a:pPr marL="914358" lvl="1" indent="-514350" defTabSz="457153">
              <a:defRPr/>
            </a:pPr>
            <a:r>
              <a:rPr lang="it-IT" sz="1800" dirty="0" smtClean="0"/>
              <a:t>sito di legame con il recettore</a:t>
            </a:r>
          </a:p>
          <a:p>
            <a:pPr marL="914358" lvl="1" indent="-514350" defTabSz="457153">
              <a:defRPr/>
            </a:pPr>
            <a:r>
              <a:rPr lang="it-IT" sz="1800" dirty="0" smtClean="0"/>
              <a:t>sito catalitico </a:t>
            </a:r>
            <a:r>
              <a:rPr lang="it-IT" sz="1800" dirty="0" err="1" smtClean="0"/>
              <a:t>nucleotidasico</a:t>
            </a:r>
            <a:r>
              <a:rPr lang="it-IT" sz="1800" dirty="0" smtClean="0"/>
              <a:t> (</a:t>
            </a:r>
            <a:r>
              <a:rPr lang="it-IT" sz="1800" dirty="0" err="1" smtClean="0"/>
              <a:t>GTPasi</a:t>
            </a:r>
            <a:r>
              <a:rPr lang="it-IT" sz="1800" dirty="0" smtClean="0"/>
              <a:t>)</a:t>
            </a:r>
          </a:p>
          <a:p>
            <a:pPr marL="914358" lvl="1" indent="-514350" defTabSz="457153">
              <a:defRPr/>
            </a:pPr>
            <a:r>
              <a:rPr lang="it-IT" sz="1800" dirty="0" smtClean="0"/>
              <a:t>sito di legame con l’enzima effettore</a:t>
            </a:r>
          </a:p>
          <a:p>
            <a:pPr marL="514350" indent="-514350" defTabSz="457153">
              <a:buFont typeface="+mj-lt"/>
              <a:buAutoNum type="arabicPeriod"/>
              <a:defRPr/>
            </a:pPr>
            <a:r>
              <a:rPr lang="it-IT" sz="2200" b="1" dirty="0" smtClean="0"/>
              <a:t>Effettore</a:t>
            </a:r>
          </a:p>
          <a:p>
            <a:pPr marL="914358" lvl="1" indent="-514350" defTabSz="457153">
              <a:defRPr/>
            </a:pPr>
            <a:r>
              <a:rPr lang="it-IT" sz="1800" dirty="0" smtClean="0"/>
              <a:t>proteina di membrana politopica (canale ionico, </a:t>
            </a:r>
            <a:r>
              <a:rPr lang="it-IT" sz="1800" dirty="0" err="1" smtClean="0"/>
              <a:t>adenilato</a:t>
            </a:r>
            <a:r>
              <a:rPr lang="it-IT" sz="1800" dirty="0" smtClean="0"/>
              <a:t> </a:t>
            </a:r>
            <a:r>
              <a:rPr lang="it-IT" sz="1800" dirty="0" err="1" smtClean="0"/>
              <a:t>ciclasi</a:t>
            </a:r>
            <a:r>
              <a:rPr lang="it-IT" sz="1800" dirty="0" smtClean="0"/>
              <a:t>,)</a:t>
            </a:r>
          </a:p>
          <a:p>
            <a:pPr marL="914358" lvl="1" indent="-514350" defTabSz="457153">
              <a:defRPr/>
            </a:pPr>
            <a:endParaRPr lang="it-IT" sz="1800" dirty="0" smtClean="0"/>
          </a:p>
          <a:p>
            <a:pPr marL="914358" lvl="1" indent="-514350" defTabSz="457153">
              <a:defRPr/>
            </a:pPr>
            <a:endParaRPr lang="it-IT" sz="1800" dirty="0" smtClean="0"/>
          </a:p>
        </p:txBody>
      </p:sp>
      <p:sp>
        <p:nvSpPr>
          <p:cNvPr id="27651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3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B772AD-FB0A-8E4F-AE18-DBB068CC190D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7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latin typeface="Calibri" charset="0"/>
              </a:rPr>
              <a:t>La PKA fosforila molti enzimi, importanti per la regolazione di diverse funzioni cellulari</a:t>
            </a:r>
          </a:p>
        </p:txBody>
      </p:sp>
      <p:sp>
        <p:nvSpPr>
          <p:cNvPr id="49154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5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6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386DD0-6B7A-A144-8755-7F949B3620E6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20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9157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9225"/>
            <a:ext cx="6700838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946150" y="4238625"/>
            <a:ext cx="7153275" cy="2038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159" name="CasellaDiTesto 10"/>
          <p:cNvSpPr txBox="1">
            <a:spLocks noChangeArrowheads="1"/>
          </p:cNvSpPr>
          <p:nvPr/>
        </p:nvSpPr>
        <p:spPr bwMode="auto">
          <a:xfrm>
            <a:off x="6723063" y="3322638"/>
            <a:ext cx="2243137" cy="738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/>
              <a:t>proteina CREB</a:t>
            </a:r>
          </a:p>
          <a:p>
            <a:r>
              <a:rPr lang="it-IT" sz="1400"/>
              <a:t>cAMP response element binding protein 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6019800" y="4060825"/>
            <a:ext cx="703263" cy="877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31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</a:rPr>
              <a:t>Le sequenze di riconoscimento per la PKA ed altre protein chinasi</a:t>
            </a:r>
          </a:p>
        </p:txBody>
      </p:sp>
      <p:sp>
        <p:nvSpPr>
          <p:cNvPr id="51202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4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E96CCE-2972-5648-ACA2-56F041715596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21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1205" name="Immagine 6" descr="mage result for PKA consensus sequ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9575"/>
            <a:ext cx="69183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7200" y="2936197"/>
            <a:ext cx="4111707" cy="2853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>
                <a:solidFill>
                  <a:srgbClr val="FF0000"/>
                </a:solidFill>
              </a:rPr>
              <a:t>Altre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protein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chinasi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8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>
                <a:latin typeface="Calibri" charset="0"/>
              </a:rPr>
              <a:t>L’amplificazione del segnale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defTabSz="457153">
              <a:defRPr/>
            </a:pPr>
            <a:r>
              <a:rPr lang="it-IT" dirty="0" smtClean="0"/>
              <a:t>Il caso dell’effetto dell’adrenalina sul metabolismo epatico del glicogeno</a:t>
            </a:r>
            <a:endParaRPr lang="it-IT" dirty="0"/>
          </a:p>
        </p:txBody>
      </p:sp>
      <p:sp>
        <p:nvSpPr>
          <p:cNvPr id="53251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3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238481-589A-3D49-BCCA-F27D80F82174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22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4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>
                <a:latin typeface="Calibri" charset="0"/>
              </a:rPr>
              <a:t>Cosa accade dopo la formazione di cAMP?</a:t>
            </a:r>
          </a:p>
        </p:txBody>
      </p:sp>
      <p:sp>
        <p:nvSpPr>
          <p:cNvPr id="112642" name="Sottotitolo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  <a:latin typeface="Calibri" charset="0"/>
              </a:rPr>
              <a:t>il cAMP attiva la proteina chinasi A</a:t>
            </a:r>
          </a:p>
          <a:p>
            <a:r>
              <a:rPr lang="it-IT">
                <a:solidFill>
                  <a:schemeClr val="tx1"/>
                </a:solidFill>
                <a:latin typeface="Calibri" charset="0"/>
              </a:rPr>
              <a:t>(PKA, proteina chinasi dipendente da cAMP)</a:t>
            </a:r>
          </a:p>
        </p:txBody>
      </p:sp>
      <p:sp>
        <p:nvSpPr>
          <p:cNvPr id="112643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2644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2645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36C69A-C04F-B34D-9687-D40E12894534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23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2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70075"/>
          </a:xfrm>
        </p:spPr>
        <p:txBody>
          <a:bodyPr/>
          <a:lstStyle/>
          <a:p>
            <a:r>
              <a:rPr lang="it-IT" sz="2800">
                <a:latin typeface="Calibri" charset="0"/>
              </a:rPr>
              <a:t>Il cAMP</a:t>
            </a:r>
            <a:br>
              <a:rPr lang="it-IT" sz="2800">
                <a:latin typeface="Calibri" charset="0"/>
              </a:rPr>
            </a:br>
            <a:r>
              <a:rPr lang="it-IT" sz="2800">
                <a:latin typeface="Calibri" charset="0"/>
              </a:rPr>
              <a:t> è un attivatore allosterico eterotropico della PKA </a:t>
            </a:r>
            <a:br>
              <a:rPr lang="it-IT" sz="2800">
                <a:latin typeface="Calibri" charset="0"/>
              </a:rPr>
            </a:br>
            <a:r>
              <a:rPr lang="it-IT" sz="2800">
                <a:latin typeface="Calibri" charset="0"/>
              </a:rPr>
              <a:t>schema</a:t>
            </a:r>
          </a:p>
        </p:txBody>
      </p:sp>
      <p:sp>
        <p:nvSpPr>
          <p:cNvPr id="46082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6083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6084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F2DDC6-1C01-2845-8369-2FB7FCA1CEBE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24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5" name="Immagine 7" descr="mage result for protein kinase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2000250"/>
            <a:ext cx="65357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35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</a:rPr>
              <a:t>La struttura della protein chinasi A</a:t>
            </a:r>
            <a:br>
              <a:rPr lang="it-IT">
                <a:latin typeface="Calibri" charset="0"/>
              </a:rPr>
            </a:br>
            <a:r>
              <a:rPr lang="it-IT">
                <a:latin typeface="Calibri" charset="0"/>
              </a:rPr>
              <a:t>forma attiva e inattiva</a:t>
            </a:r>
          </a:p>
        </p:txBody>
      </p:sp>
      <p:sp>
        <p:nvSpPr>
          <p:cNvPr id="47106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7107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7108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3778AB-D5C4-4641-8DBE-20951CDA577F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25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9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563688"/>
            <a:ext cx="35480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86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>
                <a:latin typeface="Calibri" charset="0"/>
              </a:rPr>
              <a:t>La PKA fosforila molti enzimi, importanti per la regolazione di diverse funzioni cellulari</a:t>
            </a:r>
          </a:p>
        </p:txBody>
      </p:sp>
      <p:sp>
        <p:nvSpPr>
          <p:cNvPr id="49154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5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6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386DD0-6B7A-A144-8755-7F949B3620E6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26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9157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19225"/>
            <a:ext cx="6700838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946150" y="4238625"/>
            <a:ext cx="7153275" cy="2038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159" name="CasellaDiTesto 10"/>
          <p:cNvSpPr txBox="1">
            <a:spLocks noChangeArrowheads="1"/>
          </p:cNvSpPr>
          <p:nvPr/>
        </p:nvSpPr>
        <p:spPr bwMode="auto">
          <a:xfrm>
            <a:off x="6723063" y="3322638"/>
            <a:ext cx="2243137" cy="738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/>
              <a:t>proteina CREB</a:t>
            </a:r>
          </a:p>
          <a:p>
            <a:r>
              <a:rPr lang="it-IT" sz="1400"/>
              <a:t>cAMP response element binding protein 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6019800" y="4060825"/>
            <a:ext cx="703263" cy="877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Calibri" charset="0"/>
              </a:rPr>
              <a:t>Le sequenze di riconoscimento per la PKA ed altre protein chinasi</a:t>
            </a:r>
          </a:p>
        </p:txBody>
      </p:sp>
      <p:sp>
        <p:nvSpPr>
          <p:cNvPr id="51202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4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E96CCE-2972-5648-ACA2-56F041715596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27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1205" name="Immagine 6" descr="mage result for PKA consensus sequ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9575"/>
            <a:ext cx="69183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07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28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625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317" y="1033497"/>
            <a:ext cx="3845766" cy="35655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03" y="4599061"/>
            <a:ext cx="7692506" cy="21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9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29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91657"/>
            <a:ext cx="5943600" cy="4381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3157"/>
            <a:ext cx="9144000" cy="14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Premio Nobel per la Medicina 1994</a:t>
            </a:r>
            <a:endParaRPr lang="it-IT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www.nobelprize.org</a:t>
            </a:r>
            <a:r>
              <a:rPr lang="it-IT" dirty="0"/>
              <a:t>/</a:t>
            </a:r>
            <a:r>
              <a:rPr lang="it-IT" dirty="0" err="1"/>
              <a:t>prizes</a:t>
            </a:r>
            <a:r>
              <a:rPr lang="it-IT" dirty="0"/>
              <a:t>/medicine/1994/press-release/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05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>
                <a:latin typeface="Calibri" charset="0"/>
              </a:rPr>
              <a:t>L’amplificazione del segnale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defTabSz="457153">
              <a:defRPr/>
            </a:pPr>
            <a:r>
              <a:rPr lang="it-IT" dirty="0" smtClean="0"/>
              <a:t>Il caso dell’effetto dell’adrenalina sul metabolismo epatico del glicogeno</a:t>
            </a:r>
            <a:endParaRPr lang="it-IT" dirty="0"/>
          </a:p>
        </p:txBody>
      </p:sp>
      <p:sp>
        <p:nvSpPr>
          <p:cNvPr id="53251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3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238481-589A-3D49-BCCA-F27D80F82174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30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9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41300"/>
            <a:ext cx="69754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82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32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27" y="358022"/>
            <a:ext cx="3781822" cy="137820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626" y="358023"/>
            <a:ext cx="4280420" cy="223177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4" y="3296848"/>
            <a:ext cx="9144000" cy="30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3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Calibri" charset="0"/>
              </a:rPr>
              <a:t>L’interruzione del messaggio</a:t>
            </a:r>
          </a:p>
        </p:txBody>
      </p:sp>
      <p:sp>
        <p:nvSpPr>
          <p:cNvPr id="81922" name="Segnaposto contenuto 5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473700"/>
          </a:xfrm>
        </p:spPr>
        <p:txBody>
          <a:bodyPr/>
          <a:lstStyle/>
          <a:p>
            <a:pPr marL="514350" indent="-514350">
              <a:buFont typeface="Calibri" charset="0"/>
              <a:buAutoNum type="arabicPeriod"/>
              <a:defRPr/>
            </a:pPr>
            <a:r>
              <a:rPr lang="it-IT" sz="2400" dirty="0">
                <a:latin typeface="Calibri" charset="0"/>
              </a:rPr>
              <a:t>Dissociazione del </a:t>
            </a:r>
            <a:r>
              <a:rPr lang="it-IT" sz="2400" dirty="0" err="1">
                <a:latin typeface="Calibri" charset="0"/>
              </a:rPr>
              <a:t>Ligando</a:t>
            </a:r>
            <a:r>
              <a:rPr lang="it-IT" sz="2400" dirty="0">
                <a:latin typeface="Calibri" charset="0"/>
              </a:rPr>
              <a:t> dal recettore</a:t>
            </a:r>
          </a:p>
          <a:p>
            <a:pPr marL="514350" indent="-514350">
              <a:buFont typeface="Calibri" charset="0"/>
              <a:buAutoNum type="arabicPeriod"/>
              <a:defRPr/>
            </a:pPr>
            <a:r>
              <a:rPr lang="it-IT" sz="2400" dirty="0" smtClean="0">
                <a:latin typeface="Calibri" charset="0"/>
              </a:rPr>
              <a:t>Auto-inattivazione </a:t>
            </a:r>
            <a:r>
              <a:rPr lang="it-IT" sz="2400" dirty="0">
                <a:latin typeface="Calibri" charset="0"/>
              </a:rPr>
              <a:t>della proteina G (GTP</a:t>
            </a:r>
            <a:r>
              <a:rPr lang="it-IT" sz="2400" dirty="0">
                <a:latin typeface="Calibri" charset="0"/>
                <a:sym typeface="Wingdings" charset="0"/>
              </a:rPr>
              <a:t>GDP)</a:t>
            </a:r>
          </a:p>
          <a:p>
            <a:pPr marL="912813" lvl="1" indent="-514350">
              <a:defRPr/>
            </a:pPr>
            <a:r>
              <a:rPr lang="it-IT" sz="2000" dirty="0">
                <a:latin typeface="Calibri" charset="0"/>
                <a:sym typeface="Wingdings" charset="0"/>
              </a:rPr>
              <a:t>prossima diapositiva</a:t>
            </a:r>
          </a:p>
          <a:p>
            <a:pPr marL="514350" indent="-514350">
              <a:buFont typeface="Calibri" charset="0"/>
              <a:buAutoNum type="arabicPeriod"/>
              <a:defRPr/>
            </a:pPr>
            <a:r>
              <a:rPr lang="it-IT" sz="2400" dirty="0" smtClean="0">
                <a:latin typeface="Calibri" charset="0"/>
                <a:sym typeface="Wingdings" charset="0"/>
              </a:rPr>
              <a:t>Desensibilizzazione </a:t>
            </a:r>
            <a:r>
              <a:rPr lang="it-IT" sz="2400" dirty="0" smtClean="0">
                <a:latin typeface="Calibri" charset="0"/>
                <a:sym typeface="Wingdings" charset="0"/>
              </a:rPr>
              <a:t>del recettore </a:t>
            </a:r>
          </a:p>
          <a:p>
            <a:pPr marL="912813" lvl="1" indent="-514350">
              <a:defRPr/>
            </a:pPr>
            <a:r>
              <a:rPr lang="it-IT" sz="2000" dirty="0" smtClean="0">
                <a:latin typeface="Calibri" charset="0"/>
                <a:sym typeface="Wingdings" charset="0"/>
              </a:rPr>
              <a:t>altra diapositiva</a:t>
            </a:r>
            <a:endParaRPr lang="it-IT" sz="2000" dirty="0" smtClean="0">
              <a:latin typeface="Calibri" charset="0"/>
            </a:endParaRPr>
          </a:p>
          <a:p>
            <a:pPr marL="514350" indent="-514350">
              <a:buFont typeface="Calibri" charset="0"/>
              <a:buAutoNum type="arabicPeriod"/>
              <a:defRPr/>
            </a:pPr>
            <a:r>
              <a:rPr lang="it-IT" sz="2400" dirty="0" smtClean="0">
                <a:latin typeface="Calibri" charset="0"/>
                <a:sym typeface="Wingdings" charset="0"/>
              </a:rPr>
              <a:t>Idrolisi </a:t>
            </a:r>
            <a:r>
              <a:rPr lang="it-IT" sz="2400" dirty="0">
                <a:latin typeface="Calibri" charset="0"/>
                <a:sym typeface="Wingdings" charset="0"/>
              </a:rPr>
              <a:t>del </a:t>
            </a:r>
            <a:r>
              <a:rPr lang="it-IT" sz="2400" dirty="0" err="1">
                <a:latin typeface="Calibri" charset="0"/>
                <a:sym typeface="Wingdings" charset="0"/>
              </a:rPr>
              <a:t>cAMP</a:t>
            </a:r>
            <a:r>
              <a:rPr lang="it-IT" sz="2400" dirty="0">
                <a:latin typeface="Calibri" charset="0"/>
                <a:sym typeface="Wingdings" charset="0"/>
              </a:rPr>
              <a:t> </a:t>
            </a:r>
          </a:p>
          <a:p>
            <a:pPr marL="912813" lvl="1" indent="-514350">
              <a:defRPr/>
            </a:pPr>
            <a:r>
              <a:rPr lang="it-IT" sz="2000" dirty="0" err="1" smtClean="0">
                <a:latin typeface="Calibri" charset="0"/>
                <a:sym typeface="Wingdings" charset="0"/>
              </a:rPr>
              <a:t>fosfodiesterasi</a:t>
            </a:r>
            <a:r>
              <a:rPr lang="it-IT" sz="2000" dirty="0" smtClean="0">
                <a:latin typeface="Calibri" charset="0"/>
                <a:sym typeface="Wingdings" charset="0"/>
              </a:rPr>
              <a:t>: </a:t>
            </a:r>
            <a:r>
              <a:rPr lang="it-IT" sz="2000" dirty="0" err="1">
                <a:latin typeface="Calibri" charset="0"/>
                <a:sym typeface="Wingdings" charset="0"/>
              </a:rPr>
              <a:t>cAMP</a:t>
            </a:r>
            <a:r>
              <a:rPr lang="it-IT" sz="2000" dirty="0">
                <a:latin typeface="Calibri" charset="0"/>
                <a:sym typeface="Wingdings" charset="0"/>
              </a:rPr>
              <a:t> AMP+</a:t>
            </a:r>
            <a:r>
              <a:rPr lang="it-IT" sz="2000" dirty="0" smtClean="0">
                <a:latin typeface="Calibri" charset="0"/>
                <a:sym typeface="Wingdings" charset="0"/>
              </a:rPr>
              <a:t>H</a:t>
            </a:r>
            <a:r>
              <a:rPr lang="it-IT" sz="2000" baseline="-25000" dirty="0" smtClean="0">
                <a:latin typeface="Calibri" charset="0"/>
                <a:sym typeface="Wingdings" charset="0"/>
              </a:rPr>
              <a:t>2</a:t>
            </a:r>
            <a:r>
              <a:rPr lang="it-IT" sz="2000" dirty="0" smtClean="0">
                <a:latin typeface="Calibri" charset="0"/>
                <a:sym typeface="Wingdings" charset="0"/>
              </a:rPr>
              <a:t>O</a:t>
            </a:r>
          </a:p>
          <a:p>
            <a:pPr marL="912813" lvl="1" indent="-514350">
              <a:defRPr/>
            </a:pPr>
            <a:r>
              <a:rPr lang="it-IT" sz="2000" dirty="0" smtClean="0">
                <a:latin typeface="Calibri" charset="0"/>
                <a:sym typeface="Wingdings" charset="0"/>
              </a:rPr>
              <a:t>de-attivazione della PKA</a:t>
            </a:r>
          </a:p>
          <a:p>
            <a:pPr marL="512763" indent="-514350">
              <a:buFont typeface="+mj-lt"/>
              <a:buAutoNum type="arabicPeriod"/>
              <a:defRPr/>
            </a:pPr>
            <a:r>
              <a:rPr lang="it-IT" sz="2400" dirty="0" smtClean="0">
                <a:latin typeface="Calibri" charset="0"/>
                <a:sym typeface="Wingdings" charset="0"/>
              </a:rPr>
              <a:t>prevalenza dell’attività della proteina fosfatasi </a:t>
            </a:r>
            <a:r>
              <a:rPr lang="it-IT" sz="2400" dirty="0" smtClean="0">
                <a:latin typeface="Calibri" charset="0"/>
                <a:sym typeface="Wingdings"/>
              </a:rPr>
              <a:t> proteina-O-P</a:t>
            </a:r>
            <a:r>
              <a:rPr lang="it-IT" sz="2400" dirty="0" smtClean="0">
                <a:latin typeface="Calibri" charset="0"/>
                <a:sym typeface="Wingdings" charset="0"/>
              </a:rPr>
              <a:t>+H</a:t>
            </a:r>
            <a:r>
              <a:rPr lang="it-IT" sz="2400" baseline="-25000" dirty="0" smtClean="0">
                <a:latin typeface="Calibri" charset="0"/>
                <a:sym typeface="Wingdings" charset="0"/>
              </a:rPr>
              <a:t>2</a:t>
            </a:r>
            <a:r>
              <a:rPr lang="it-IT" sz="2400" dirty="0" smtClean="0">
                <a:latin typeface="Calibri" charset="0"/>
                <a:sym typeface="Wingdings" charset="0"/>
              </a:rPr>
              <a:t>O </a:t>
            </a:r>
            <a:r>
              <a:rPr lang="it-IT" sz="2400" dirty="0" smtClean="0">
                <a:latin typeface="Calibri" charset="0"/>
                <a:sym typeface="Wingdings"/>
              </a:rPr>
              <a:t> proteina-OH+ </a:t>
            </a:r>
            <a:r>
              <a:rPr lang="it-IT" sz="2400" dirty="0" err="1" smtClean="0">
                <a:latin typeface="Calibri" charset="0"/>
                <a:sym typeface="Wingdings"/>
              </a:rPr>
              <a:t>Pi</a:t>
            </a:r>
            <a:endParaRPr lang="it-IT" sz="2400" dirty="0" smtClean="0">
              <a:latin typeface="Calibri" charset="0"/>
              <a:sym typeface="Wingdings"/>
            </a:endParaRPr>
          </a:p>
          <a:p>
            <a:pPr marL="512763" indent="-514350">
              <a:buFont typeface="+mj-lt"/>
              <a:buAutoNum type="arabicPeriod"/>
              <a:defRPr/>
            </a:pPr>
            <a:r>
              <a:rPr lang="it-IT" sz="2400" dirty="0" smtClean="0">
                <a:latin typeface="Calibri" charset="0"/>
                <a:sym typeface="Wingdings"/>
              </a:rPr>
              <a:t>Attivazione di un sistema di contro-messaggio (antagonista)</a:t>
            </a:r>
          </a:p>
          <a:p>
            <a:pPr marL="912813" lvl="1" indent="-514350">
              <a:defRPr/>
            </a:pPr>
            <a:r>
              <a:rPr lang="it-IT" sz="1800" dirty="0" smtClean="0">
                <a:latin typeface="Calibri" charset="0"/>
                <a:sym typeface="Wingdings"/>
              </a:rPr>
              <a:t>classico esempio: </a:t>
            </a:r>
            <a:r>
              <a:rPr lang="it-IT" sz="1800" dirty="0" err="1" smtClean="0">
                <a:latin typeface="Calibri" charset="0"/>
                <a:sym typeface="Wingdings"/>
              </a:rPr>
              <a:t>glucagone</a:t>
            </a:r>
            <a:r>
              <a:rPr lang="it-IT" sz="1800" dirty="0" smtClean="0">
                <a:latin typeface="Calibri" charset="0"/>
                <a:sym typeface="Wingdings"/>
              </a:rPr>
              <a:t>-insulina</a:t>
            </a:r>
            <a:endParaRPr lang="it-IT" sz="2400" dirty="0">
              <a:latin typeface="Calibri" charset="0"/>
              <a:sym typeface="Wingdings" charset="0"/>
            </a:endParaRPr>
          </a:p>
        </p:txBody>
      </p:sp>
      <p:sp>
        <p:nvSpPr>
          <p:cNvPr id="55299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5300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5301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4B60C4-3C9D-AE48-AAE5-27387EA6C172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33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5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241300"/>
            <a:ext cx="37687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7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41300"/>
            <a:ext cx="8074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6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 quanto tempo si desensibilizza un recettore?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36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298" y="1543050"/>
            <a:ext cx="61087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7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37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61" y="533602"/>
            <a:ext cx="5829300" cy="2032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61" y="2565602"/>
            <a:ext cx="4476127" cy="35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L’enzima effettore fosfolipasi C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6863" y="1417638"/>
            <a:ext cx="8389937" cy="4791075"/>
          </a:xfrm>
        </p:spPr>
        <p:txBody>
          <a:bodyPr/>
          <a:lstStyle/>
          <a:p>
            <a:pPr marL="0" indent="0" algn="ctr" defTabSz="457153">
              <a:buFont typeface="Arial" charset="0"/>
              <a:buNone/>
              <a:defRPr/>
            </a:pPr>
            <a:r>
              <a:rPr lang="it-IT" sz="2800" u="sng" dirty="0" smtClean="0"/>
              <a:t>Alcuni recettori accoppiati alla proteina G (GPCR) attivano l’enzima di membrana </a:t>
            </a:r>
            <a:r>
              <a:rPr lang="it-IT" sz="2800" u="sng" dirty="0" err="1" smtClean="0"/>
              <a:t>fosfolipasi</a:t>
            </a:r>
            <a:r>
              <a:rPr lang="it-IT" sz="2800" u="sng" dirty="0" smtClean="0"/>
              <a:t> C (PLC</a:t>
            </a:r>
            <a:r>
              <a:rPr lang="it-IT" sz="2800" u="sng" dirty="0" smtClean="0"/>
              <a:t>)</a:t>
            </a:r>
          </a:p>
          <a:p>
            <a:pPr marL="0" indent="0" algn="ctr" defTabSz="457153">
              <a:buFont typeface="Arial" charset="0"/>
              <a:buNone/>
              <a:defRPr/>
            </a:pPr>
            <a:endParaRPr lang="it-IT" sz="2800" u="sng" dirty="0" smtClean="0"/>
          </a:p>
          <a:p>
            <a:pPr defTabSz="457153">
              <a:defRPr/>
            </a:pPr>
            <a:r>
              <a:rPr lang="it-IT" sz="2800" dirty="0" smtClean="0"/>
              <a:t>Recettori per la serotonina (5-HT2)</a:t>
            </a:r>
          </a:p>
          <a:p>
            <a:pPr defTabSz="457153">
              <a:defRPr/>
            </a:pPr>
            <a:r>
              <a:rPr lang="it-IT" sz="2800" dirty="0" smtClean="0"/>
              <a:t>Recettori alfa-1 adrenergici </a:t>
            </a:r>
          </a:p>
          <a:p>
            <a:pPr defTabSz="457153">
              <a:defRPr/>
            </a:pPr>
            <a:r>
              <a:rPr lang="it-IT" sz="2800" dirty="0" smtClean="0"/>
              <a:t>Recettori per l’istamina (H1)</a:t>
            </a:r>
          </a:p>
          <a:p>
            <a:pPr defTabSz="457153">
              <a:defRPr/>
            </a:pPr>
            <a:r>
              <a:rPr lang="it-IT" sz="2800" dirty="0" smtClean="0"/>
              <a:t>Recettori per il glutammato (</a:t>
            </a:r>
            <a:r>
              <a:rPr lang="it-IT" sz="2800" dirty="0" err="1" smtClean="0"/>
              <a:t>metabotropici</a:t>
            </a:r>
            <a:r>
              <a:rPr lang="it-IT" sz="2800" dirty="0" smtClean="0"/>
              <a:t>, gruppi I)</a:t>
            </a:r>
          </a:p>
          <a:p>
            <a:pPr defTabSz="457153">
              <a:defRPr/>
            </a:pPr>
            <a:r>
              <a:rPr lang="it-IT" sz="2800" dirty="0" smtClean="0"/>
              <a:t>Recettori </a:t>
            </a:r>
            <a:r>
              <a:rPr lang="it-IT" sz="2800" dirty="0" err="1" smtClean="0"/>
              <a:t>muscrinici</a:t>
            </a:r>
            <a:r>
              <a:rPr lang="it-IT" sz="2800" dirty="0" smtClean="0"/>
              <a:t> (M1, M2, M5)</a:t>
            </a:r>
          </a:p>
          <a:p>
            <a:pPr marL="342865" indent="-342865" algn="ctr" defTabSz="457153">
              <a:defRPr/>
            </a:pPr>
            <a:endParaRPr lang="it-IT" dirty="0"/>
          </a:p>
        </p:txBody>
      </p:sp>
      <p:sp>
        <p:nvSpPr>
          <p:cNvPr id="58371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3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4C78BC-E3EF-7940-BB76-CD40D261B70C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38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3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L’enzima effettore fosfolipasi C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6863" y="1417638"/>
            <a:ext cx="8389937" cy="4791075"/>
          </a:xfrm>
        </p:spPr>
        <p:txBody>
          <a:bodyPr/>
          <a:lstStyle/>
          <a:p>
            <a:pPr marL="342865" indent="-342865" defTabSz="457153">
              <a:defRPr/>
            </a:pPr>
            <a:r>
              <a:rPr lang="it-IT" dirty="0" smtClean="0"/>
              <a:t>La </a:t>
            </a:r>
            <a:r>
              <a:rPr lang="it-IT" dirty="0" smtClean="0"/>
              <a:t>PLC produce TRE secondi messaggeri</a:t>
            </a:r>
          </a:p>
          <a:p>
            <a:pPr marL="971503" lvl="1" indent="-514350" defTabSz="457153">
              <a:buFont typeface="+mj-lt"/>
              <a:buAutoNum type="arabicPeriod"/>
              <a:defRPr/>
            </a:pPr>
            <a:r>
              <a:rPr lang="it-IT" sz="3200" dirty="0" err="1" smtClean="0"/>
              <a:t>Diacilglicerolo</a:t>
            </a:r>
            <a:r>
              <a:rPr lang="it-IT" sz="3200" dirty="0" smtClean="0"/>
              <a:t>, </a:t>
            </a:r>
            <a:r>
              <a:rPr lang="it-IT" sz="3200" dirty="0" smtClean="0"/>
              <a:t>DAG</a:t>
            </a:r>
          </a:p>
          <a:p>
            <a:pPr marL="1142882" lvl="2" indent="-228577" defTabSz="457153">
              <a:defRPr/>
            </a:pPr>
            <a:r>
              <a:rPr lang="it-IT" sz="2800" b="1" dirty="0" smtClean="0"/>
              <a:t>attiva la </a:t>
            </a:r>
            <a:r>
              <a:rPr lang="it-IT" sz="2800" b="1" dirty="0" err="1" smtClean="0"/>
              <a:t>protein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chinasi</a:t>
            </a:r>
            <a:r>
              <a:rPr lang="it-IT" sz="2800" b="1" dirty="0" smtClean="0"/>
              <a:t> C</a:t>
            </a:r>
          </a:p>
          <a:p>
            <a:pPr marL="971503" lvl="1" indent="-514350" defTabSz="457153">
              <a:buFont typeface="+mj-lt"/>
              <a:buAutoNum type="arabicPeriod"/>
              <a:defRPr/>
            </a:pPr>
            <a:r>
              <a:rPr lang="it-IT" sz="3200" dirty="0" smtClean="0"/>
              <a:t>Inositolo-3-fostato, IP</a:t>
            </a:r>
            <a:r>
              <a:rPr lang="it-IT" sz="3200" baseline="-25000" dirty="0" smtClean="0"/>
              <a:t>3 </a:t>
            </a:r>
            <a:r>
              <a:rPr lang="it-IT" sz="3200" dirty="0" smtClean="0"/>
              <a:t>(≠ PIP</a:t>
            </a:r>
            <a:r>
              <a:rPr lang="it-IT" sz="3200" baseline="-25000" dirty="0" smtClean="0"/>
              <a:t>3</a:t>
            </a:r>
            <a:r>
              <a:rPr lang="it-IT" sz="3200" dirty="0" smtClean="0"/>
              <a:t>)</a:t>
            </a:r>
          </a:p>
          <a:p>
            <a:pPr marL="1142882" lvl="2" indent="-228577" defTabSz="457153">
              <a:defRPr/>
            </a:pPr>
            <a:r>
              <a:rPr lang="it-IT" sz="2800" b="1" dirty="0"/>
              <a:t>a</a:t>
            </a:r>
            <a:r>
              <a:rPr lang="it-IT" sz="2800" b="1" dirty="0" smtClean="0"/>
              <a:t>ttiva i canali per il Ca</a:t>
            </a:r>
            <a:r>
              <a:rPr lang="it-IT" sz="2800" b="1" baseline="30000" dirty="0" smtClean="0"/>
              <a:t>++</a:t>
            </a:r>
            <a:r>
              <a:rPr lang="it-IT" sz="2800" b="1" dirty="0" smtClean="0"/>
              <a:t> sul reticolo endoplasmico</a:t>
            </a:r>
          </a:p>
          <a:p>
            <a:pPr marL="971503" lvl="1" indent="-514350" defTabSz="457153">
              <a:buFont typeface="+mj-lt"/>
              <a:buAutoNum type="arabicPeriod"/>
              <a:defRPr/>
            </a:pPr>
            <a:r>
              <a:rPr lang="it-IT" sz="3200" dirty="0" smtClean="0"/>
              <a:t>Ca</a:t>
            </a:r>
            <a:r>
              <a:rPr lang="it-IT" sz="3200" baseline="30000" dirty="0" smtClean="0"/>
              <a:t>++</a:t>
            </a:r>
          </a:p>
          <a:p>
            <a:pPr marL="1142882" lvl="2" indent="-228577" defTabSz="457153">
              <a:defRPr/>
            </a:pPr>
            <a:r>
              <a:rPr lang="it-IT" sz="2800" b="1" dirty="0" smtClean="0"/>
              <a:t>attiva la </a:t>
            </a:r>
            <a:r>
              <a:rPr lang="it-IT" sz="2800" b="1" dirty="0" err="1" smtClean="0"/>
              <a:t>protein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chinasi</a:t>
            </a:r>
            <a:r>
              <a:rPr lang="it-IT" sz="2800" b="1" dirty="0" smtClean="0"/>
              <a:t> C, insieme a DAG</a:t>
            </a:r>
          </a:p>
          <a:p>
            <a:pPr marL="1600034" lvl="3" indent="-228577" defTabSz="457153">
              <a:defRPr/>
            </a:pPr>
            <a:r>
              <a:rPr lang="it-IT" sz="2400" b="1" dirty="0" smtClean="0"/>
              <a:t>fosforila proteine ed enzimi substrato</a:t>
            </a:r>
          </a:p>
          <a:p>
            <a:pPr marL="1142882" lvl="2" indent="-228577" defTabSz="457153">
              <a:defRPr/>
            </a:pPr>
            <a:endParaRPr lang="it-IT" baseline="30000" dirty="0" smtClean="0"/>
          </a:p>
          <a:p>
            <a:pPr marL="342865" indent="-342865" algn="ctr" defTabSz="457153">
              <a:defRPr/>
            </a:pPr>
            <a:endParaRPr lang="it-IT" dirty="0"/>
          </a:p>
        </p:txBody>
      </p:sp>
      <p:sp>
        <p:nvSpPr>
          <p:cNvPr id="58371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2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3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4C78BC-E3EF-7940-BB76-CD40D261B70C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39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2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4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6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Richiamo: Le 4 classi di </a:t>
            </a:r>
            <a:r>
              <a:rPr lang="it-IT" dirty="0" err="1" smtClean="0"/>
              <a:t>fosfolipasi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40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55" y="1643708"/>
            <a:ext cx="5613400" cy="50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8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reazione della PLC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41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571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9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9352"/>
          </a:xfrm>
        </p:spPr>
        <p:txBody>
          <a:bodyPr>
            <a:noAutofit/>
          </a:bodyPr>
          <a:lstStyle/>
          <a:p>
            <a:r>
              <a:rPr lang="it-IT" sz="3600" dirty="0">
                <a:latin typeface="Calibri" charset="0"/>
              </a:rPr>
              <a:t>Il PIP</a:t>
            </a:r>
            <a:r>
              <a:rPr lang="it-IT" sz="3600" baseline="-25000" dirty="0">
                <a:latin typeface="Calibri" charset="0"/>
              </a:rPr>
              <a:t>2</a:t>
            </a:r>
            <a:r>
              <a:rPr lang="it-IT" sz="3600" dirty="0">
                <a:latin typeface="Calibri" charset="0"/>
              </a:rPr>
              <a:t> è idrolizzato dalla PLC</a:t>
            </a:r>
            <a:br>
              <a:rPr lang="it-IT" sz="3600" dirty="0">
                <a:latin typeface="Calibri" charset="0"/>
              </a:rPr>
            </a:br>
            <a:r>
              <a:rPr lang="it-IT" sz="3600" dirty="0">
                <a:latin typeface="Calibri" charset="0"/>
              </a:rPr>
              <a:t>i prodotti sono </a:t>
            </a:r>
            <a:r>
              <a:rPr lang="it-IT" sz="3600" dirty="0" smtClean="0">
                <a:latin typeface="Calibri" charset="0"/>
              </a:rPr>
              <a:t>DAG, che resta nella membrana, </a:t>
            </a:r>
            <a:r>
              <a:rPr lang="it-IT" sz="3600" dirty="0">
                <a:latin typeface="Calibri" charset="0"/>
              </a:rPr>
              <a:t>e </a:t>
            </a:r>
            <a:r>
              <a:rPr lang="it-IT" sz="3600" dirty="0" smtClean="0">
                <a:latin typeface="Calibri" charset="0"/>
              </a:rPr>
              <a:t>IP</a:t>
            </a:r>
            <a:r>
              <a:rPr lang="it-IT" sz="3600" baseline="-25000" dirty="0" smtClean="0">
                <a:latin typeface="Calibri" charset="0"/>
              </a:rPr>
              <a:t>3</a:t>
            </a:r>
            <a:r>
              <a:rPr lang="it-IT" sz="3600" dirty="0" smtClean="0">
                <a:latin typeface="Calibri" charset="0"/>
              </a:rPr>
              <a:t>, che diffonde nel </a:t>
            </a:r>
            <a:r>
              <a:rPr lang="it-IT" sz="3600" dirty="0" err="1" smtClean="0">
                <a:latin typeface="Calibri" charset="0"/>
              </a:rPr>
              <a:t>citosol</a:t>
            </a:r>
            <a:endParaRPr lang="it-IT" sz="3600" baseline="-25000" dirty="0">
              <a:latin typeface="Calibri" charset="0"/>
            </a:endParaRPr>
          </a:p>
        </p:txBody>
      </p:sp>
      <p:sp>
        <p:nvSpPr>
          <p:cNvPr id="62466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8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E12723-1B62-F546-9D46-CCE78844748B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42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2469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066434"/>
            <a:ext cx="35179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86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457200" y="148460"/>
            <a:ext cx="8229600" cy="462696"/>
          </a:xfrm>
        </p:spPr>
        <p:txBody>
          <a:bodyPr>
            <a:noAutofit/>
          </a:bodyPr>
          <a:lstStyle/>
          <a:p>
            <a:r>
              <a:rPr lang="it-IT" sz="2800" dirty="0">
                <a:latin typeface="Calibri" charset="0"/>
              </a:rPr>
              <a:t>La cascata di attivazione della proteina </a:t>
            </a:r>
            <a:r>
              <a:rPr lang="it-IT" sz="2800" dirty="0" err="1">
                <a:latin typeface="Calibri" charset="0"/>
              </a:rPr>
              <a:t>chinasi</a:t>
            </a:r>
            <a:r>
              <a:rPr lang="it-IT" sz="2800" dirty="0">
                <a:latin typeface="Calibri" charset="0"/>
              </a:rPr>
              <a:t> C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43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70" y="611155"/>
            <a:ext cx="5392378" cy="62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41300"/>
            <a:ext cx="62738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73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Il Ca</a:t>
            </a:r>
            <a:r>
              <a:rPr lang="it-IT" baseline="30000">
                <a:latin typeface="Calibri" charset="0"/>
              </a:rPr>
              <a:t>++</a:t>
            </a:r>
            <a:r>
              <a:rPr lang="it-IT">
                <a:latin typeface="Calibri" charset="0"/>
              </a:rPr>
              <a:t> come secondo messaggero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defTabSz="457153">
              <a:buFont typeface="Arial" charset="0"/>
              <a:buNone/>
              <a:defRPr/>
            </a:pPr>
            <a:r>
              <a:rPr lang="it-IT" dirty="0" smtClean="0"/>
              <a:t>Provoca</a:t>
            </a:r>
          </a:p>
          <a:p>
            <a:pPr marL="342865" indent="-342865" defTabSz="457153">
              <a:defRPr/>
            </a:pPr>
            <a:r>
              <a:rPr lang="it-IT" dirty="0" smtClean="0"/>
              <a:t>ESOCITOSI</a:t>
            </a:r>
          </a:p>
          <a:p>
            <a:pPr marL="742873" lvl="1" indent="-285720" defTabSz="457153">
              <a:defRPr/>
            </a:pPr>
            <a:r>
              <a:rPr lang="it-IT" dirty="0" smtClean="0"/>
              <a:t>nei </a:t>
            </a:r>
            <a:r>
              <a:rPr lang="it-IT" b="1" dirty="0" smtClean="0"/>
              <a:t>neuroni</a:t>
            </a:r>
            <a:r>
              <a:rPr lang="it-IT" dirty="0" smtClean="0"/>
              <a:t>, che rilasciano il </a:t>
            </a:r>
            <a:r>
              <a:rPr lang="it-IT" u="sng" dirty="0" smtClean="0"/>
              <a:t>neurotrasmettitore</a:t>
            </a:r>
            <a:r>
              <a:rPr lang="it-IT" dirty="0" smtClean="0"/>
              <a:t> (molecola che media la trasmissione del segnale nervoso da un neurone all’altro)</a:t>
            </a:r>
          </a:p>
          <a:p>
            <a:pPr marL="742873" lvl="1" indent="-285720" defTabSz="457153">
              <a:defRPr/>
            </a:pPr>
            <a:r>
              <a:rPr lang="it-IT" dirty="0" smtClean="0"/>
              <a:t>nelle </a:t>
            </a:r>
            <a:r>
              <a:rPr lang="it-IT" b="1" dirty="0" smtClean="0"/>
              <a:t>cellule endocrine</a:t>
            </a:r>
            <a:r>
              <a:rPr lang="it-IT" dirty="0" smtClean="0"/>
              <a:t>, che rilasciano </a:t>
            </a:r>
            <a:r>
              <a:rPr lang="it-IT" u="sng" dirty="0" smtClean="0"/>
              <a:t>l’ormone</a:t>
            </a:r>
          </a:p>
          <a:p>
            <a:pPr marL="342865" indent="-342865" defTabSz="457153">
              <a:defRPr/>
            </a:pPr>
            <a:r>
              <a:rPr lang="it-IT" dirty="0" smtClean="0"/>
              <a:t>CONTRAZIONE MUSCOLARE</a:t>
            </a:r>
          </a:p>
          <a:p>
            <a:pPr marL="342865" indent="-342865" defTabSz="457153">
              <a:defRPr/>
            </a:pPr>
            <a:r>
              <a:rPr lang="it-IT" dirty="0" smtClean="0"/>
              <a:t>MOVIMENTI AMEBOIDI</a:t>
            </a:r>
          </a:p>
          <a:p>
            <a:pPr marL="342865" indent="-342865" defTabSz="457153">
              <a:defRPr/>
            </a:pPr>
            <a:endParaRPr lang="it-IT" u="sng" dirty="0"/>
          </a:p>
        </p:txBody>
      </p:sp>
      <p:sp>
        <p:nvSpPr>
          <p:cNvPr id="64515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4516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451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F2FFD5-B259-264E-8AA1-1326077C0077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45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3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I recettori intracellulari del Ca</a:t>
            </a:r>
            <a:r>
              <a:rPr lang="it-IT" baseline="30000">
                <a:latin typeface="Calibri" charset="0"/>
              </a:rPr>
              <a:t>++</a:t>
            </a:r>
            <a:r>
              <a:rPr lang="it-IT">
                <a:latin typeface="Calibri" charset="0"/>
              </a:rPr>
              <a:t>  </a:t>
            </a:r>
          </a:p>
        </p:txBody>
      </p:sp>
      <p:sp>
        <p:nvSpPr>
          <p:cNvPr id="6553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Enzimi Ca</a:t>
            </a:r>
            <a:r>
              <a:rPr lang="it-IT" baseline="30000">
                <a:latin typeface="Calibri" charset="0"/>
              </a:rPr>
              <a:t>++</a:t>
            </a:r>
            <a:r>
              <a:rPr lang="it-IT">
                <a:latin typeface="Calibri" charset="0"/>
              </a:rPr>
              <a:t>-dipendenti</a:t>
            </a:r>
          </a:p>
          <a:p>
            <a:r>
              <a:rPr lang="it-IT">
                <a:latin typeface="Calibri" charset="0"/>
              </a:rPr>
              <a:t>CALMODULINA (CaM)</a:t>
            </a:r>
          </a:p>
          <a:p>
            <a:pPr lvl="1"/>
            <a:r>
              <a:rPr lang="it-IT">
                <a:latin typeface="Calibri" charset="0"/>
              </a:rPr>
              <a:t>proteina acida (anionica; p.m. 17 kDa), che lega il Ca</a:t>
            </a:r>
            <a:r>
              <a:rPr lang="it-IT" baseline="30000">
                <a:latin typeface="Calibri" charset="0"/>
              </a:rPr>
              <a:t>++</a:t>
            </a:r>
            <a:r>
              <a:rPr lang="it-IT">
                <a:latin typeface="Calibri" charset="0"/>
              </a:rPr>
              <a:t> ad alta affinità</a:t>
            </a:r>
          </a:p>
          <a:p>
            <a:pPr lvl="1"/>
            <a:r>
              <a:rPr lang="it-IT">
                <a:latin typeface="Calibri" charset="0"/>
              </a:rPr>
              <a:t>cambia conformazione</a:t>
            </a:r>
          </a:p>
          <a:p>
            <a:pPr lvl="1"/>
            <a:r>
              <a:rPr lang="it-IT">
                <a:latin typeface="Calibri" charset="0"/>
              </a:rPr>
              <a:t>si associa ad enzimi effettori</a:t>
            </a:r>
          </a:p>
          <a:p>
            <a:pPr lvl="2"/>
            <a:r>
              <a:rPr lang="it-IT">
                <a:latin typeface="Calibri" charset="0"/>
              </a:rPr>
              <a:t>Ca</a:t>
            </a:r>
            <a:r>
              <a:rPr lang="it-IT" baseline="30000">
                <a:latin typeface="Calibri" charset="0"/>
              </a:rPr>
              <a:t>++</a:t>
            </a:r>
            <a:r>
              <a:rPr lang="it-IT">
                <a:latin typeface="Calibri" charset="0"/>
              </a:rPr>
              <a:t>/CaM-dependent protein kinase II</a:t>
            </a:r>
          </a:p>
        </p:txBody>
      </p:sp>
      <p:sp>
        <p:nvSpPr>
          <p:cNvPr id="65539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40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41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43C3D7-22A3-D748-952E-98BBD64181AA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46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8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41300"/>
            <a:ext cx="30956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10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77937"/>
          </a:xfrm>
        </p:spPr>
        <p:txBody>
          <a:bodyPr>
            <a:normAutofit fontScale="90000"/>
          </a:bodyPr>
          <a:lstStyle/>
          <a:p>
            <a:r>
              <a:rPr lang="it-IT" sz="2800">
                <a:latin typeface="Calibri" charset="0"/>
              </a:rPr>
              <a:t>Il legame del Ca</a:t>
            </a:r>
            <a:r>
              <a:rPr lang="it-IT" sz="2800" baseline="30000">
                <a:latin typeface="Calibri" charset="0"/>
              </a:rPr>
              <a:t>++ </a:t>
            </a:r>
            <a:r>
              <a:rPr lang="it-IT" sz="2800">
                <a:latin typeface="Calibri" charset="0"/>
              </a:rPr>
              <a:t>alla CaM causa una transizione conformazionale che attiva CaM, che ora può legarsi alla protein chinasi CaM-dipendente (CaM kinase) </a:t>
            </a:r>
          </a:p>
        </p:txBody>
      </p:sp>
      <p:sp>
        <p:nvSpPr>
          <p:cNvPr id="67586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7587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7588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682E9A-C362-5148-BA7D-FCBEA3084EB4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48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7589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91440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La fototrasduzione visiva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65" indent="-342865" defTabSz="457153">
              <a:defRPr/>
            </a:pPr>
            <a:r>
              <a:rPr lang="it-IT" dirty="0"/>
              <a:t>La </a:t>
            </a:r>
            <a:r>
              <a:rPr lang="it-IT" dirty="0" err="1"/>
              <a:t>fototrasduzione</a:t>
            </a:r>
            <a:r>
              <a:rPr lang="it-IT" dirty="0"/>
              <a:t> è la generazione di un segnale elettrochimico in risposta all'assorbanza di </a:t>
            </a:r>
            <a:r>
              <a:rPr lang="it-IT" dirty="0" smtClean="0"/>
              <a:t>luce</a:t>
            </a:r>
          </a:p>
          <a:p>
            <a:pPr marL="342865" indent="-342865" defTabSz="457153">
              <a:defRPr/>
            </a:pPr>
            <a:r>
              <a:rPr lang="it-IT" dirty="0" smtClean="0"/>
              <a:t>Il “ciclo visivo di </a:t>
            </a:r>
            <a:r>
              <a:rPr lang="it-IT" dirty="0" err="1" smtClean="0"/>
              <a:t>Wald</a:t>
            </a:r>
            <a:r>
              <a:rPr lang="it-IT" dirty="0" smtClean="0"/>
              <a:t>” fu </a:t>
            </a:r>
            <a:r>
              <a:rPr lang="it-IT" dirty="0"/>
              <a:t>chiarito da George </a:t>
            </a:r>
            <a:r>
              <a:rPr lang="it-IT" dirty="0" err="1"/>
              <a:t>Wald</a:t>
            </a:r>
            <a:r>
              <a:rPr lang="it-IT" dirty="0"/>
              <a:t> (1906-1997) per il quale ricevette il premio Nobel nel 1967. </a:t>
            </a:r>
          </a:p>
          <a:p>
            <a:pPr marL="0" indent="0" algn="ctr" defTabSz="457153">
              <a:buFont typeface="Arial" charset="0"/>
              <a:buNone/>
              <a:defRPr/>
            </a:pPr>
            <a:endParaRPr lang="it-IT" dirty="0" smtClean="0"/>
          </a:p>
          <a:p>
            <a:pPr marL="0" indent="0" algn="ctr" defTabSz="457153">
              <a:buFont typeface="Arial" charset="0"/>
              <a:buNone/>
              <a:defRPr/>
            </a:pPr>
            <a:r>
              <a:rPr lang="it-IT" dirty="0" smtClean="0"/>
              <a:t>AUTO-APPRENDIMENTO</a:t>
            </a:r>
            <a:endParaRPr lang="it-IT" dirty="0"/>
          </a:p>
        </p:txBody>
      </p:sp>
      <p:sp>
        <p:nvSpPr>
          <p:cNvPr id="69635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9636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9637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0E38A0-5A2B-2B41-9927-EEAD256E740A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49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2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2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41300"/>
            <a:ext cx="66897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30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o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it-IT" sz="3600">
                <a:latin typeface="Calibri" charset="0"/>
              </a:rPr>
              <a:t>Schema semplificato della fototrasduzione</a:t>
            </a:r>
          </a:p>
        </p:txBody>
      </p:sp>
      <p:sp>
        <p:nvSpPr>
          <p:cNvPr id="71682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1683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1684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552BD1-CD5E-2F4A-B9AE-9E073424BD2A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51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1685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27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sz="4000">
                <a:latin typeface="Calibri" charset="0"/>
              </a:rPr>
              <a:t>La trasduzione del segnale mediante recettori tipo GPCR è comune in diverse cellule sensoriali e altre</a:t>
            </a:r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3731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3732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3733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458AD9-A97A-704C-833D-ECAF1AAB2D15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52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07988"/>
            <a:ext cx="89281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50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86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4000">
                <a:latin typeface="Calibri" charset="0"/>
              </a:rPr>
              <a:t>La classificazione degli enzimi</a:t>
            </a:r>
          </a:p>
        </p:txBody>
      </p:sp>
      <p:sp>
        <p:nvSpPr>
          <p:cNvPr id="97282" name="Segnaposto contenuto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lnSpcReduction="10000"/>
          </a:bodyPr>
          <a:lstStyle/>
          <a:p>
            <a:r>
              <a:rPr lang="it-IT" sz="2800">
                <a:latin typeface="Calibri" charset="0"/>
              </a:rPr>
              <a:t>Tutti gli enzimi hanno il nome con il suffisso </a:t>
            </a:r>
            <a:r>
              <a:rPr lang="mr-IN" sz="2800" b="1">
                <a:latin typeface="Mangal" charset="0"/>
              </a:rPr>
              <a:t>–</a:t>
            </a:r>
            <a:r>
              <a:rPr lang="it-IT" sz="2800" b="1">
                <a:latin typeface="Calibri" charset="0"/>
              </a:rPr>
              <a:t>asi</a:t>
            </a:r>
          </a:p>
          <a:p>
            <a:r>
              <a:rPr lang="it-IT" sz="2800">
                <a:latin typeface="Calibri" charset="0"/>
              </a:rPr>
              <a:t>Tutti gli enzimi catalizzano </a:t>
            </a:r>
            <a:r>
              <a:rPr lang="it-IT" sz="2800" b="1">
                <a:latin typeface="Calibri" charset="0"/>
              </a:rPr>
              <a:t>6 tipi di reazioni</a:t>
            </a:r>
          </a:p>
          <a:p>
            <a:r>
              <a:rPr lang="it-IT" sz="2800">
                <a:latin typeface="Calibri" charset="0"/>
              </a:rPr>
              <a:t>Ogni tipo di reazione costituisce una </a:t>
            </a:r>
            <a:r>
              <a:rPr lang="it-IT" sz="2800" b="1">
                <a:latin typeface="Calibri" charset="0"/>
              </a:rPr>
              <a:t>classe enzimatica, </a:t>
            </a:r>
            <a:r>
              <a:rPr lang="it-IT" sz="2800">
                <a:latin typeface="Calibri" charset="0"/>
              </a:rPr>
              <a:t>con diverse sottoclassi</a:t>
            </a:r>
          </a:p>
          <a:p>
            <a:r>
              <a:rPr lang="it-IT" sz="2800">
                <a:latin typeface="Calibri" charset="0"/>
              </a:rPr>
              <a:t>Nomenclatura standardizzata degli enzimi della Enzyme Commission:</a:t>
            </a:r>
          </a:p>
          <a:p>
            <a:pPr lvl="1"/>
            <a:r>
              <a:rPr lang="it-IT" sz="2400">
                <a:latin typeface="Calibri" charset="0"/>
              </a:rPr>
              <a:t>E.C. 1 </a:t>
            </a:r>
            <a:r>
              <a:rPr lang="it-IT" sz="2400">
                <a:latin typeface="Calibri" charset="0"/>
                <a:sym typeface="Wingdings" charset="0"/>
              </a:rPr>
              <a:t> classe</a:t>
            </a:r>
          </a:p>
          <a:p>
            <a:pPr lvl="1"/>
            <a:r>
              <a:rPr lang="it-IT" sz="2400">
                <a:latin typeface="Calibri" charset="0"/>
                <a:sym typeface="Wingdings" charset="0"/>
              </a:rPr>
              <a:t>E.C. 1.1  classe e sottoclasse</a:t>
            </a:r>
          </a:p>
          <a:p>
            <a:pPr lvl="1"/>
            <a:r>
              <a:rPr lang="it-IT" sz="2400">
                <a:latin typeface="Calibri" charset="0"/>
                <a:sym typeface="Wingdings" charset="0"/>
              </a:rPr>
              <a:t>E.C. 1.1.1  classe, sottoclasse e gruppo accettore</a:t>
            </a:r>
          </a:p>
          <a:p>
            <a:pPr lvl="1"/>
            <a:r>
              <a:rPr lang="it-IT" sz="2400">
                <a:latin typeface="Calibri" charset="0"/>
                <a:sym typeface="Wingdings" charset="0"/>
              </a:rPr>
              <a:t>E.C. 1.1.1.1  classe, sottoclasse, gruppo accettore, nome della molecola su cui agisce (substrato)</a:t>
            </a:r>
          </a:p>
          <a:p>
            <a:pPr lvl="1"/>
            <a:endParaRPr lang="it-IT" sz="2400">
              <a:latin typeface="Calibri" charset="0"/>
            </a:endParaRPr>
          </a:p>
          <a:p>
            <a:endParaRPr lang="it-IT" sz="2800" b="1">
              <a:latin typeface="Calibri" charset="0"/>
            </a:endParaRPr>
          </a:p>
        </p:txBody>
      </p:sp>
      <p:sp>
        <p:nvSpPr>
          <p:cNvPr id="97283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7284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7285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B1BF0C-AEBE-2E46-ADD2-530E17C7435C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55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728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417638"/>
            <a:ext cx="91440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37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Le classi degli enzimi</a:t>
            </a:r>
          </a:p>
        </p:txBody>
      </p:sp>
      <p:sp>
        <p:nvSpPr>
          <p:cNvPr id="98306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8307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8308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3F0296-96DE-8242-939C-4C60D0CE903F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56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8309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400"/>
            <a:ext cx="91440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81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Il nome degli enzimi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417638"/>
            <a:ext cx="8447088" cy="4899025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it-IT" sz="2800" u="sng" dirty="0" smtClean="0"/>
              <a:t>Substrato, tipo di reazione -</a:t>
            </a:r>
            <a:r>
              <a:rPr lang="it-IT" sz="2800" u="sng" dirty="0" err="1" smtClean="0"/>
              <a:t>asi</a:t>
            </a:r>
            <a:endParaRPr lang="it-IT" sz="2800" u="sng" dirty="0"/>
          </a:p>
          <a:p>
            <a:pPr marL="0" indent="0" algn="ctr">
              <a:buFont typeface="Arial" charset="0"/>
              <a:buNone/>
              <a:defRPr/>
            </a:pPr>
            <a:r>
              <a:rPr lang="it-IT" sz="2800" b="1" dirty="0" smtClean="0"/>
              <a:t>Tre esempi</a:t>
            </a:r>
          </a:p>
          <a:p>
            <a:pPr>
              <a:defRPr/>
            </a:pPr>
            <a:r>
              <a:rPr lang="it-IT" sz="2800" dirty="0" smtClean="0"/>
              <a:t>Lattato deidrogenasi </a:t>
            </a:r>
          </a:p>
          <a:p>
            <a:pPr lvl="1">
              <a:defRPr/>
            </a:pPr>
            <a:r>
              <a:rPr lang="it-IT" sz="2400" dirty="0" smtClean="0"/>
              <a:t>enzima che catalizza una reazione di tipo 1 (</a:t>
            </a:r>
            <a:r>
              <a:rPr lang="it-IT" sz="2400" dirty="0" err="1" smtClean="0"/>
              <a:t>ossidoreduttasi</a:t>
            </a:r>
            <a:r>
              <a:rPr lang="it-IT" sz="2400" dirty="0" smtClean="0"/>
              <a:t>) utilizzando il lattato come substrato</a:t>
            </a:r>
          </a:p>
          <a:p>
            <a:pPr>
              <a:defRPr/>
            </a:pPr>
            <a:r>
              <a:rPr lang="it-IT" sz="2800" dirty="0" smtClean="0"/>
              <a:t>Serina </a:t>
            </a:r>
            <a:r>
              <a:rPr lang="it-IT" sz="2800" dirty="0" err="1" smtClean="0"/>
              <a:t>idrossimetil</a:t>
            </a:r>
            <a:r>
              <a:rPr lang="it-IT" sz="2800" dirty="0" smtClean="0"/>
              <a:t> transferasi</a:t>
            </a:r>
          </a:p>
          <a:p>
            <a:pPr lvl="1">
              <a:defRPr/>
            </a:pPr>
            <a:r>
              <a:rPr lang="it-IT" sz="2400" dirty="0" smtClean="0"/>
              <a:t>enzima che trasferisce il gruppo </a:t>
            </a:r>
            <a:r>
              <a:rPr lang="it-IT" sz="2400" dirty="0" err="1" smtClean="0"/>
              <a:t>idrossimetile</a:t>
            </a:r>
            <a:r>
              <a:rPr lang="it-IT" sz="2400" dirty="0" smtClean="0"/>
              <a:t> della serina (substrato) su un altro accettore (non è nominato)</a:t>
            </a:r>
            <a:endParaRPr lang="it-IT" sz="2000" dirty="0" smtClean="0"/>
          </a:p>
          <a:p>
            <a:pPr>
              <a:defRPr/>
            </a:pPr>
            <a:r>
              <a:rPr lang="it-IT" sz="2800" dirty="0" smtClean="0"/>
              <a:t>Citrato </a:t>
            </a:r>
            <a:r>
              <a:rPr lang="it-IT" sz="2800" dirty="0" err="1" smtClean="0"/>
              <a:t>liasi</a:t>
            </a:r>
            <a:endParaRPr lang="it-IT" sz="2800" dirty="0" smtClean="0"/>
          </a:p>
          <a:p>
            <a:pPr lvl="1">
              <a:defRPr/>
            </a:pPr>
            <a:r>
              <a:rPr lang="it-IT" sz="2400" dirty="0" smtClean="0"/>
              <a:t>enzima che catalizza la rottura di un legame covalente (C-C) del citrato</a:t>
            </a:r>
          </a:p>
          <a:p>
            <a:pPr>
              <a:defRPr/>
            </a:pPr>
            <a:endParaRPr lang="it-IT" dirty="0" smtClean="0"/>
          </a:p>
          <a:p>
            <a:pPr marL="0" indent="0">
              <a:buFont typeface="Arial" charset="0"/>
              <a:buNone/>
              <a:defRPr/>
            </a:pPr>
            <a:endParaRPr lang="it-IT" sz="2800" dirty="0"/>
          </a:p>
        </p:txBody>
      </p:sp>
      <p:sp>
        <p:nvSpPr>
          <p:cNvPr id="99331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9332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9333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80D046-124A-0140-BA2D-49399D6AFADC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57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1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41300"/>
            <a:ext cx="50768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17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>
          <a:xfrm>
            <a:off x="225425" y="138113"/>
            <a:ext cx="8650288" cy="712787"/>
          </a:xfrm>
        </p:spPr>
        <p:txBody>
          <a:bodyPr/>
          <a:lstStyle/>
          <a:p>
            <a:r>
              <a:rPr lang="it-IT" sz="3200">
                <a:latin typeface="Calibri" charset="0"/>
              </a:rPr>
              <a:t>Il ciclo di attivazione-inattivazione delle proteine G</a:t>
            </a:r>
          </a:p>
        </p:txBody>
      </p:sp>
      <p:sp>
        <p:nvSpPr>
          <p:cNvPr id="31746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1747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1748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3BD686-8F71-B84A-80B2-4B308F8EC2E4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7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1749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2832100"/>
            <a:ext cx="1888014" cy="106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14" y="2447548"/>
            <a:ext cx="20066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8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923925"/>
          </a:xfrm>
        </p:spPr>
        <p:txBody>
          <a:bodyPr/>
          <a:lstStyle/>
          <a:p>
            <a:r>
              <a:rPr lang="it-IT" sz="3600">
                <a:latin typeface="Calibri" charset="0"/>
              </a:rPr>
              <a:t>Il complesso Ligando-Recettore- Proteina G</a:t>
            </a:r>
          </a:p>
        </p:txBody>
      </p:sp>
      <p:sp>
        <p:nvSpPr>
          <p:cNvPr id="29698" name="Segnaposto data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09/10/2019 - S.Passamonti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699" name="Segnaposto piè di pagina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200" smtClean="0">
                <a:solidFill>
                  <a:srgbClr val="898989"/>
                </a:solidFill>
                <a:latin typeface="Calibri" charset="0"/>
              </a:rPr>
              <a:t>091FA - BIOCHIMICA APPLICATA MEDICA</a:t>
            </a:r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A6BC1F-6739-3744-A2F5-357C47DD3483}" type="slidenum">
              <a:rPr lang="it-IT" sz="1200">
                <a:solidFill>
                  <a:srgbClr val="898989"/>
                </a:solidFill>
                <a:latin typeface="Calibri" charset="0"/>
              </a:rPr>
              <a:pPr/>
              <a:t>8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9701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CasellaDiTesto 9"/>
          <p:cNvSpPr txBox="1">
            <a:spLocks noChangeArrowheads="1"/>
          </p:cNvSpPr>
          <p:nvPr/>
        </p:nvSpPr>
        <p:spPr bwMode="auto">
          <a:xfrm>
            <a:off x="1693863" y="1187450"/>
            <a:ext cx="344487" cy="460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prstClr val="black"/>
                </a:solidFill>
              </a:rPr>
              <a:t>L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2038350" y="1647825"/>
            <a:ext cx="106363" cy="7508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4" name="CasellaDiTesto 12"/>
          <p:cNvSpPr txBox="1">
            <a:spLocks noChangeArrowheads="1"/>
          </p:cNvSpPr>
          <p:nvPr/>
        </p:nvSpPr>
        <p:spPr bwMode="auto">
          <a:xfrm>
            <a:off x="2952750" y="1187450"/>
            <a:ext cx="406400" cy="460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prstClr val="black"/>
                </a:solidFill>
              </a:rPr>
              <a:t>R</a:t>
            </a: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2736850" y="1647825"/>
            <a:ext cx="239713" cy="271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6" name="CasellaDiTesto 18"/>
          <p:cNvSpPr txBox="1">
            <a:spLocks noChangeArrowheads="1"/>
          </p:cNvSpPr>
          <p:nvPr/>
        </p:nvSpPr>
        <p:spPr bwMode="auto">
          <a:xfrm>
            <a:off x="1057275" y="5657850"/>
            <a:ext cx="3344863" cy="4603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prstClr val="black"/>
                </a:solidFill>
              </a:rPr>
              <a:t>proteina G: trimero αβγ</a:t>
            </a:r>
          </a:p>
        </p:txBody>
      </p:sp>
    </p:spTree>
    <p:extLst>
      <p:ext uri="{BB962C8B-B14F-4D97-AF65-F5344CB8AC3E}">
        <p14:creationId xmlns:p14="http://schemas.microsoft.com/office/powerpoint/2010/main" val="282995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recettore per l’adrenalina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09/10/2019 - S.Passamonti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62C3-E17A-F64D-8B3B-74E42D1DD398}" type="slidenum">
              <a:rPr lang="it-IT" smtClean="0"/>
              <a:t>9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36" y="1740778"/>
            <a:ext cx="4267200" cy="42672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974" y="2309369"/>
            <a:ext cx="3664451" cy="24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2240</Words>
  <Application>Microsoft Macintosh PowerPoint</Application>
  <PresentationFormat>Presentazione su schermo (4:3)</PresentationFormat>
  <Paragraphs>369</Paragraphs>
  <Slides>57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8" baseType="lpstr">
      <vt:lpstr>Tema di Office</vt:lpstr>
      <vt:lpstr>Lezione 3</vt:lpstr>
      <vt:lpstr>I recettori accoppiati alla proteina G GPCR G-protein Coupled Receptor </vt:lpstr>
      <vt:lpstr>Premio Nobel per la Medicina 1994</vt:lpstr>
      <vt:lpstr>Presentazione di PowerPoint</vt:lpstr>
      <vt:lpstr>Presentazione di PowerPoint</vt:lpstr>
      <vt:lpstr>Presentazione di PowerPoint</vt:lpstr>
      <vt:lpstr>Il ciclo di attivazione-inattivazione delle proteine G</vt:lpstr>
      <vt:lpstr>Il complesso Ligando-Recettore- Proteina G</vt:lpstr>
      <vt:lpstr>Il recettore per l’adrenalina</vt:lpstr>
      <vt:lpstr>The structural basis for agonist and partial agonist action on a β1-adrenergic receptor</vt:lpstr>
      <vt:lpstr>Adenilato/Adeninil ciclasi  EC 4.6.1.1 “ATP diphosphate-lyase”</vt:lpstr>
      <vt:lpstr>La sintesi del cAMP e la sua idrolisi</vt:lpstr>
      <vt:lpstr>La struttura circolare del fosfodiestere intramolecolare del cAMP</vt:lpstr>
      <vt:lpstr>L’adenilato ciclasi è attivata con il meccanismo d’interazione proteina-proteina GTP-GαEnzima</vt:lpstr>
      <vt:lpstr>I recettori GPCR Gα può avere due funzioni</vt:lpstr>
      <vt:lpstr>Cosa accade dopo la formazione di cAMP?</vt:lpstr>
      <vt:lpstr>Il cAMP  è un attivatore allosterico eterotropico della PKA  schema</vt:lpstr>
      <vt:lpstr>La struttura della protein chinasi A forma attiva e inattiva</vt:lpstr>
      <vt:lpstr>La PKA EC 2.7.11.11  è una fosfotransferasi</vt:lpstr>
      <vt:lpstr>La PKA fosforila molti enzimi, importanti per la regolazione di diverse funzioni cellulari</vt:lpstr>
      <vt:lpstr>Le sequenze di riconoscimento per la PKA ed altre protein chinasi</vt:lpstr>
      <vt:lpstr>L’amplificazione del segnale</vt:lpstr>
      <vt:lpstr>Cosa accade dopo la formazione di cAMP?</vt:lpstr>
      <vt:lpstr>Il cAMP  è un attivatore allosterico eterotropico della PKA  schema</vt:lpstr>
      <vt:lpstr>La struttura della protein chinasi A forma attiva e inattiva</vt:lpstr>
      <vt:lpstr>La PKA fosforila molti enzimi, importanti per la regolazione di diverse funzioni cellulari</vt:lpstr>
      <vt:lpstr>Le sequenze di riconoscimento per la PKA ed altre protein chinasi</vt:lpstr>
      <vt:lpstr>Presentazione di PowerPoint</vt:lpstr>
      <vt:lpstr>Presentazione di PowerPoint</vt:lpstr>
      <vt:lpstr>L’amplificazione del segnale</vt:lpstr>
      <vt:lpstr>Presentazione di PowerPoint</vt:lpstr>
      <vt:lpstr>Presentazione di PowerPoint</vt:lpstr>
      <vt:lpstr>L’interruzione del messaggio</vt:lpstr>
      <vt:lpstr>Presentazione di PowerPoint</vt:lpstr>
      <vt:lpstr>Presentazione di PowerPoint</vt:lpstr>
      <vt:lpstr>In quanto tempo si desensibilizza un recettore?</vt:lpstr>
      <vt:lpstr>Presentazione di PowerPoint</vt:lpstr>
      <vt:lpstr>L’enzima effettore fosfolipasi C</vt:lpstr>
      <vt:lpstr>L’enzima effettore fosfolipasi C</vt:lpstr>
      <vt:lpstr>Richiamo: Le 4 classi di fosfolipasi</vt:lpstr>
      <vt:lpstr>La reazione della PLC</vt:lpstr>
      <vt:lpstr>Il PIP2 è idrolizzato dalla PLC i prodotti sono DAG, che resta nella membrana, e IP3, che diffonde nel citosol</vt:lpstr>
      <vt:lpstr>La cascata di attivazione della proteina chinasi C</vt:lpstr>
      <vt:lpstr>Presentazione di PowerPoint</vt:lpstr>
      <vt:lpstr>Il Ca++ come secondo messaggero</vt:lpstr>
      <vt:lpstr>I recettori intracellulari del Ca++  </vt:lpstr>
      <vt:lpstr>Presentazione di PowerPoint</vt:lpstr>
      <vt:lpstr>Il legame del Ca++ alla CaM causa una transizione conformazionale che attiva CaM, che ora può legarsi alla protein chinasi CaM-dipendente (CaM kinase) </vt:lpstr>
      <vt:lpstr>La fototrasduzione visiva</vt:lpstr>
      <vt:lpstr>Presentazione di PowerPoint</vt:lpstr>
      <vt:lpstr>Schema semplificato della fototrasduzione</vt:lpstr>
      <vt:lpstr>La trasduzione del segnale mediante recettori tipo GPCR è comune in diverse cellule sensoriali e altre</vt:lpstr>
      <vt:lpstr>Presentazione di PowerPoint</vt:lpstr>
      <vt:lpstr>fine</vt:lpstr>
      <vt:lpstr>La classificazione degli enzimi</vt:lpstr>
      <vt:lpstr>Le classi degli enzimi</vt:lpstr>
      <vt:lpstr>Il nome degli enzimi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3</dc:title>
  <dc:creator>Sabina Passamonti</dc:creator>
  <cp:lastModifiedBy>Sabina Passamonti</cp:lastModifiedBy>
  <cp:revision>44</cp:revision>
  <dcterms:created xsi:type="dcterms:W3CDTF">2019-10-07T19:39:28Z</dcterms:created>
  <dcterms:modified xsi:type="dcterms:W3CDTF">2019-10-09T15:42:00Z</dcterms:modified>
</cp:coreProperties>
</file>