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6"/>
  </p:notesMasterIdLst>
  <p:sldIdLst>
    <p:sldId id="256" r:id="rId2"/>
    <p:sldId id="364" r:id="rId3"/>
    <p:sldId id="365" r:id="rId4"/>
    <p:sldId id="366" r:id="rId5"/>
    <p:sldId id="367" r:id="rId6"/>
    <p:sldId id="363" r:id="rId7"/>
    <p:sldId id="368" r:id="rId8"/>
    <p:sldId id="369" r:id="rId9"/>
    <p:sldId id="371" r:id="rId10"/>
    <p:sldId id="370" r:id="rId11"/>
    <p:sldId id="372" r:id="rId12"/>
    <p:sldId id="373" r:id="rId13"/>
    <p:sldId id="375" r:id="rId14"/>
    <p:sldId id="374" r:id="rId15"/>
  </p:sldIdLst>
  <p:sldSz cx="9144000" cy="6858000" type="screen4x3"/>
  <p:notesSz cx="6662738" cy="98329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3969" autoAdjust="0"/>
  </p:normalViewPr>
  <p:slideViewPr>
    <p:cSldViewPr>
      <p:cViewPr varScale="1">
        <p:scale>
          <a:sx n="109" d="100"/>
          <a:sy n="109" d="100"/>
        </p:scale>
        <p:origin x="1710" y="114"/>
      </p:cViewPr>
      <p:guideLst>
        <p:guide orient="horz" pos="2160"/>
        <p:guide pos="2880"/>
        <p:guide pos="29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notesViewPr>
    <p:cSldViewPr>
      <p:cViewPr varScale="1">
        <p:scale>
          <a:sx n="60" d="100"/>
          <a:sy n="60" d="100"/>
        </p:scale>
        <p:origin x="-1104" y="-84"/>
      </p:cViewPr>
      <p:guideLst>
        <p:guide orient="horz" pos="309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4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5876A0E-848B-4F43-A00E-B3025148462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2461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07E4D7-DDCE-4F0A-97B5-A449D4F4F047}" type="slidenum">
              <a:rPr lang="it-IT" altLang="it-IT" smtClean="0">
                <a:latin typeface="Arial" charset="0"/>
                <a:cs typeface="Arial" charset="0"/>
              </a:rPr>
              <a:pPr/>
              <a:t>1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7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38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altLang="it-IT" noProof="0"/>
              <a:t>Fare clic per modificare lo stile del titolo</a:t>
            </a:r>
          </a:p>
        </p:txBody>
      </p:sp>
      <p:sp>
        <p:nvSpPr>
          <p:cNvPr id="138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it-IT" altLang="it-IT" noProof="0"/>
              <a:t>Fare clic per modificare lo stile del sottotitolo dello schema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E291D-7B64-4DBE-8992-6282F24F5F3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C09D8-D532-48B3-98B7-AF249D25C20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4D99C-664B-4529-B197-85DD138FB9B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F0ADB-8EB5-4C9E-A86E-F17E7795FC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B306B-7081-4755-9621-AAA8D934F37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FA483-FF41-476D-B746-4B29A3E14AD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5355B-F170-454D-9CB9-CE988EDECBA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D977E-5FAC-405D-8C0D-4117AE76876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43441-C980-42EC-98AE-A5421EF15E3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8A808-3D51-4918-AF14-324829F08ED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74E3F-DB4E-4610-A1BF-BF13B5DBA8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B2F4F-9109-47FF-A282-2C96FCAC6D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C9FB54-FC0F-448D-80E5-50F42AB4664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en.wikipedia.org/wiki/List_of_Internet_top-level_domains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ioest.it/SebinaOpac/resource/TSA2174462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oi.org/10.1177/0018720819876139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784" y="1556792"/>
            <a:ext cx="6552728" cy="2880320"/>
          </a:xfrm>
          <a:noFill/>
        </p:spPr>
        <p:txBody>
          <a:bodyPr/>
          <a:lstStyle/>
          <a:p>
            <a:pPr algn="ctr" eaLnBrk="1" hangingPunct="1"/>
            <a:r>
              <a:rPr lang="it-IT" altLang="it-IT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L’affidabilità delle fonti:</a:t>
            </a:r>
            <a:br>
              <a:rPr lang="it-IT" altLang="it-IT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altLang="it-IT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come valutare le risorse in rete</a:t>
            </a:r>
            <a:endParaRPr lang="it-IT" altLang="it-IT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2792288" cy="1008112"/>
          </a:xfrm>
        </p:spPr>
        <p:txBody>
          <a:bodyPr/>
          <a:lstStyle/>
          <a:p>
            <a:r>
              <a:rPr lang="it-IT" sz="2000" dirty="0" smtClean="0"/>
              <a:t>Alfredo </a:t>
            </a:r>
            <a:r>
              <a:rPr lang="it-IT" sz="2000" dirty="0" err="1" smtClean="0"/>
              <a:t>Deluca</a:t>
            </a:r>
            <a:endParaRPr lang="it-IT" sz="2000" dirty="0"/>
          </a:p>
          <a:p>
            <a:r>
              <a:rPr lang="it-IT" sz="2000" dirty="0" smtClean="0"/>
              <a:t>adeluca@units.it</a:t>
            </a:r>
          </a:p>
        </p:txBody>
      </p:sp>
      <p:sp>
        <p:nvSpPr>
          <p:cNvPr id="15361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F21E04-149C-447E-9E17-939A42480078}" type="slidenum">
              <a:rPr lang="it-IT" altLang="it-IT" smtClean="0">
                <a:cs typeface="Arial" charset="0"/>
              </a:rPr>
              <a:pPr/>
              <a:t>1</a:t>
            </a:fld>
            <a:endParaRPr lang="it-IT" altLang="it-IT">
              <a:cs typeface="Arial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682172"/>
            <a:ext cx="1609280" cy="566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39552"/>
          </a:xfrm>
        </p:spPr>
        <p:txBody>
          <a:bodyPr/>
          <a:lstStyle/>
          <a:p>
            <a:pPr algn="ctr"/>
            <a:r>
              <a:rPr lang="it-IT" b="1" dirty="0" smtClean="0"/>
              <a:t>OBIETTIVITÀ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-108520" y="1412776"/>
            <a:ext cx="7416824" cy="5237112"/>
          </a:xfrm>
        </p:spPr>
        <p:txBody>
          <a:bodyPr/>
          <a:lstStyle/>
          <a:p>
            <a:r>
              <a:rPr lang="it-IT" dirty="0" smtClean="0"/>
              <a:t>Il punto di vista dell’autore è imparziale?</a:t>
            </a:r>
          </a:p>
          <a:p>
            <a:r>
              <a:rPr lang="it-IT" dirty="0" smtClean="0"/>
              <a:t>Il documento espone fatti, opinioni o propaganda?</a:t>
            </a:r>
          </a:p>
          <a:p>
            <a:r>
              <a:rPr lang="it-IT" dirty="0" smtClean="0"/>
              <a:t>Il linguaggio utilizzato è neutrale o condito da pregiudizi?</a:t>
            </a:r>
          </a:p>
          <a:p>
            <a:r>
              <a:rPr lang="it-IT" dirty="0" smtClean="0"/>
              <a:t>Il tono della risorsa è chiaro?</a:t>
            </a:r>
          </a:p>
          <a:p>
            <a:r>
              <a:rPr lang="it-IT" dirty="0" smtClean="0"/>
              <a:t>Esiste qualche tipo di conflitto di interessi all’interno della risorsa? (Autore/Argomento trattato, Argomento/Sito, Argomento/Finanziatore sito etc...)   </a:t>
            </a:r>
            <a:endParaRPr lang="it-IT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53271" y="2595802"/>
            <a:ext cx="4176464" cy="1810413"/>
          </a:xfr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65355B-F170-454D-9CB9-CE988EDECBA2}" type="slidenum">
              <a:rPr lang="it-IT" altLang="it-IT" smtClean="0"/>
              <a:pPr>
                <a:defRPr/>
              </a:pPr>
              <a:t>10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8598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811560"/>
          </a:xfrm>
        </p:spPr>
        <p:txBody>
          <a:bodyPr/>
          <a:lstStyle/>
          <a:p>
            <a:pPr algn="ctr"/>
            <a:r>
              <a:rPr lang="it-IT" b="1" dirty="0" smtClean="0"/>
              <a:t>ACCURATEZZA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44216"/>
            <a:ext cx="8507288" cy="3904034"/>
          </a:xfrm>
        </p:spPr>
        <p:txBody>
          <a:bodyPr/>
          <a:lstStyle/>
          <a:p>
            <a:r>
              <a:rPr lang="it-IT" dirty="0" smtClean="0"/>
              <a:t>Le informazioni fornite sono complete e accurate?</a:t>
            </a:r>
          </a:p>
          <a:p>
            <a:r>
              <a:rPr lang="it-IT" dirty="0" smtClean="0"/>
              <a:t>I dati presenti sono verificabili? </a:t>
            </a:r>
          </a:p>
          <a:p>
            <a:r>
              <a:rPr lang="it-IT" dirty="0" smtClean="0"/>
              <a:t>Sono citate le fonti?</a:t>
            </a:r>
          </a:p>
          <a:p>
            <a:r>
              <a:rPr lang="it-IT" dirty="0" smtClean="0"/>
              <a:t>La risorsa è corredata da una bibliografia</a:t>
            </a:r>
            <a:r>
              <a:rPr lang="it-IT" dirty="0"/>
              <a:t> </a:t>
            </a:r>
            <a:r>
              <a:rPr lang="it-IT" dirty="0" smtClean="0"/>
              <a:t>o tavole?</a:t>
            </a:r>
          </a:p>
          <a:p>
            <a:r>
              <a:rPr lang="it-IT" dirty="0" smtClean="0"/>
              <a:t>Il documento ha avuto una revisione indipendente?</a:t>
            </a:r>
          </a:p>
          <a:p>
            <a:r>
              <a:rPr lang="it-IT" dirty="0" smtClean="0"/>
              <a:t>Nomi, citazioni e date riportate                            sono esatti? </a:t>
            </a:r>
          </a:p>
          <a:p>
            <a:r>
              <a:rPr lang="it-IT" dirty="0" smtClean="0"/>
              <a:t>Sono presenti errori grammaticali                          o di impaginazione?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518" y="4210050"/>
            <a:ext cx="2945481" cy="2315294"/>
          </a:xfr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65355B-F170-454D-9CB9-CE988EDECBA2}" type="slidenum">
              <a:rPr lang="it-IT" altLang="it-IT" smtClean="0"/>
              <a:pPr>
                <a:defRPr/>
              </a:pPr>
              <a:t>11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2580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/>
          <a:lstStyle/>
          <a:p>
            <a:pPr algn="ctr"/>
            <a:r>
              <a:rPr lang="it-IT" b="1" dirty="0" smtClean="0"/>
              <a:t>CONTESTO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-60884" y="3571310"/>
            <a:ext cx="9097380" cy="3140968"/>
          </a:xfrm>
        </p:spPr>
        <p:txBody>
          <a:bodyPr/>
          <a:lstStyle/>
          <a:p>
            <a:r>
              <a:rPr lang="it-IT" dirty="0" smtClean="0"/>
              <a:t>All’interno di che sito è inserita la risorsa? Qual è il </a:t>
            </a:r>
            <a:r>
              <a:rPr lang="it-IT" dirty="0" smtClean="0">
                <a:hlinkClick r:id="rId2"/>
              </a:rPr>
              <a:t>dominio</a:t>
            </a:r>
            <a:r>
              <a:rPr lang="it-IT" dirty="0" smtClean="0"/>
              <a:t>? È coerente con il tipo di sito?</a:t>
            </a:r>
          </a:p>
          <a:p>
            <a:r>
              <a:rPr lang="it-IT" dirty="0" smtClean="0"/>
              <a:t>Ci sono link a corredo della risorsa? Se sì dove portano?</a:t>
            </a:r>
          </a:p>
          <a:p>
            <a:r>
              <a:rPr lang="it-IT" dirty="0" smtClean="0"/>
              <a:t>C’è pubblicità all’interno del sito? Se sì quanta?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0ADB-8EB5-4C9E-A86E-F17E7795FC12}" type="slidenum">
              <a:rPr lang="it-IT" altLang="it-IT" smtClean="0"/>
              <a:pPr>
                <a:defRPr/>
              </a:pPr>
              <a:t>12</a:t>
            </a:fld>
            <a:endParaRPr lang="it-IT" altLang="it-IT"/>
          </a:p>
        </p:txBody>
      </p:sp>
      <p:pic>
        <p:nvPicPr>
          <p:cNvPr id="10" name="Segnaposto contenuto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194" y="980728"/>
            <a:ext cx="3485223" cy="2520280"/>
          </a:xfrm>
        </p:spPr>
      </p:pic>
    </p:spTree>
    <p:extLst>
      <p:ext uri="{BB962C8B-B14F-4D97-AF65-F5344CB8AC3E}">
        <p14:creationId xmlns:p14="http://schemas.microsoft.com/office/powerpoint/2010/main" val="200064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5"/>
            <a:ext cx="8229600" cy="648073"/>
          </a:xfrm>
        </p:spPr>
        <p:txBody>
          <a:bodyPr/>
          <a:lstStyle/>
          <a:p>
            <a:pPr algn="ctr"/>
            <a:r>
              <a:rPr lang="it-IT" b="1" dirty="0" smtClean="0"/>
              <a:t>TRASPARENZA</a:t>
            </a:r>
            <a:endParaRPr lang="it-IT" b="1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492896"/>
            <a:ext cx="4038600" cy="2609556"/>
          </a:xfrm>
        </p:spPr>
      </p:pic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>
          <a:xfrm>
            <a:off x="-36512" y="1052736"/>
            <a:ext cx="8136904" cy="6021288"/>
          </a:xfrm>
        </p:spPr>
        <p:txBody>
          <a:bodyPr/>
          <a:lstStyle/>
          <a:p>
            <a:r>
              <a:rPr lang="it-IT" dirty="0" smtClean="0"/>
              <a:t>È presente una pagina di presentazione del sito? (Chi siamo, info, </a:t>
            </a:r>
            <a:r>
              <a:rPr lang="it-IT" dirty="0" err="1" smtClean="0"/>
              <a:t>mission</a:t>
            </a:r>
            <a:r>
              <a:rPr lang="it-IT" dirty="0" smtClean="0"/>
              <a:t> etc.)</a:t>
            </a:r>
          </a:p>
          <a:p>
            <a:r>
              <a:rPr lang="it-IT" dirty="0" smtClean="0"/>
              <a:t>Gli amministratori del sito sono contattabili? </a:t>
            </a:r>
          </a:p>
          <a:p>
            <a:r>
              <a:rPr lang="it-IT" dirty="0" smtClean="0"/>
              <a:t>L’autore della risorsa è                     contattabile? </a:t>
            </a:r>
            <a:endParaRPr lang="it-IT" dirty="0"/>
          </a:p>
          <a:p>
            <a:r>
              <a:rPr lang="it-IT" dirty="0" smtClean="0"/>
              <a:t>È presente l’indicazione della                         data di pubblicazione della                      risorsa?</a:t>
            </a:r>
          </a:p>
          <a:p>
            <a:r>
              <a:rPr lang="it-IT" dirty="0" smtClean="0"/>
              <a:t>È presente la data dell’ultima variazione/revisione della risorsa</a:t>
            </a:r>
            <a:r>
              <a:rPr lang="it-IT" dirty="0" smtClean="0"/>
              <a:t>?</a:t>
            </a:r>
          </a:p>
          <a:p>
            <a:r>
              <a:rPr lang="it-IT" dirty="0" smtClean="0"/>
              <a:t>È presente un </a:t>
            </a:r>
            <a:r>
              <a:rPr lang="it-IT" dirty="0" err="1" smtClean="0">
                <a:hlinkClick r:id="rId3"/>
              </a:rPr>
              <a:t>permalink</a:t>
            </a:r>
            <a:r>
              <a:rPr lang="it-IT" dirty="0" smtClean="0"/>
              <a:t> un </a:t>
            </a:r>
            <a:r>
              <a:rPr lang="it-IT" dirty="0" smtClean="0">
                <a:hlinkClick r:id="rId4"/>
              </a:rPr>
              <a:t>codice univoco </a:t>
            </a:r>
            <a:r>
              <a:rPr lang="it-IT" dirty="0" smtClean="0"/>
              <a:t>associato alla risorsa?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0ADB-8EB5-4C9E-A86E-F17E7795FC12}" type="slidenum">
              <a:rPr lang="it-IT" altLang="it-IT" smtClean="0"/>
              <a:pPr>
                <a:defRPr/>
              </a:pPr>
              <a:t>13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0298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0ADB-8EB5-4C9E-A86E-F17E7795FC12}" type="slidenum">
              <a:rPr lang="it-IT" altLang="it-IT" smtClean="0"/>
              <a:pPr>
                <a:defRPr/>
              </a:pPr>
              <a:t>14</a:t>
            </a:fld>
            <a:endParaRPr lang="it-IT" altLang="it-IT" dirty="0"/>
          </a:p>
        </p:txBody>
      </p:sp>
      <p:pic>
        <p:nvPicPr>
          <p:cNvPr id="8" name="Segnaposto contenuto 7"/>
          <p:cNvPicPr preferRelativeResize="0"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45765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59133" y="1916832"/>
            <a:ext cx="8568952" cy="3024336"/>
          </a:xfrm>
        </p:spPr>
        <p:txBody>
          <a:bodyPr/>
          <a:lstStyle/>
          <a:p>
            <a:pPr marL="0" indent="0">
              <a:buNone/>
            </a:pPr>
            <a:r>
              <a:rPr lang="it-IT" sz="4400" dirty="0" smtClean="0"/>
              <a:t>Attraverso i motori di ricerca è possibile ottenere un’enorme numero di informazioni con un semplice clic.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0ADB-8EB5-4C9E-A86E-F17E7795FC12}" type="slidenum">
              <a:rPr lang="it-IT" altLang="it-IT" smtClean="0"/>
              <a:pPr>
                <a:defRPr/>
              </a:pPr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4803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0ADB-8EB5-4C9E-A86E-F17E7795FC12}" type="slidenum">
              <a:rPr lang="it-IT" altLang="it-IT" smtClean="0"/>
              <a:pPr>
                <a:defRPr/>
              </a:pPr>
              <a:t>3</a:t>
            </a:fld>
            <a:endParaRPr lang="it-IT" alt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80292"/>
            <a:ext cx="8703502" cy="602237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6429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it-IT" dirty="0" smtClean="0"/>
              <a:t>Problema!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611560" y="1639888"/>
            <a:ext cx="8229600" cy="4608512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Quante di queste informazioni sono realmente affidabili?</a:t>
            </a:r>
          </a:p>
          <a:p>
            <a:pPr marL="0" indent="0">
              <a:buNone/>
            </a:pPr>
            <a:r>
              <a:rPr lang="it-IT" dirty="0" smtClean="0"/>
              <a:t>Quante sono inattendibili o solamente parziali?</a:t>
            </a:r>
          </a:p>
          <a:p>
            <a:pPr marL="0" indent="0">
              <a:buNone/>
            </a:pPr>
            <a:r>
              <a:rPr lang="it-IT" dirty="0" smtClean="0"/>
              <a:t>Quante sono poco aggiornate o addirittura obsolete?</a:t>
            </a:r>
          </a:p>
          <a:p>
            <a:pPr marL="0" indent="0">
              <a:buNone/>
            </a:pPr>
            <a:r>
              <a:rPr lang="it-IT" dirty="0" smtClean="0"/>
              <a:t>Quante sono volutamente ingannevoli o addirittura false?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0ADB-8EB5-4C9E-A86E-F17E7795FC12}" type="slidenum">
              <a:rPr lang="it-IT" altLang="it-IT" smtClean="0"/>
              <a:pPr>
                <a:defRPr/>
              </a:pPr>
              <a:t>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026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576"/>
          </a:xfrm>
        </p:spPr>
        <p:txBody>
          <a:bodyPr/>
          <a:lstStyle/>
          <a:p>
            <a:r>
              <a:rPr lang="it-IT" dirty="0" smtClean="0"/>
              <a:t>In altre parole...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323528" y="2780928"/>
            <a:ext cx="5797624" cy="2115616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Come faccio a capire se quella che sto consultando in rete è una fonte veramente affidabile?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DB306B-7081-4755-9621-AAA8D934F374}" type="slidenum">
              <a:rPr lang="it-IT" altLang="it-IT" smtClean="0"/>
              <a:pPr>
                <a:defRPr/>
              </a:pPr>
              <a:t>5</a:t>
            </a:fld>
            <a:endParaRPr lang="it-IT" alt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47794" y="1798102"/>
            <a:ext cx="4610829" cy="240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13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67544" y="1004392"/>
            <a:ext cx="8352928" cy="5472608"/>
          </a:xfrm>
        </p:spPr>
        <p:txBody>
          <a:bodyPr/>
          <a:lstStyle/>
          <a:p>
            <a:pPr marL="0" indent="0">
              <a:buNone/>
            </a:pPr>
            <a:r>
              <a:rPr lang="it-IT" spc="-150" dirty="0" smtClean="0"/>
              <a:t>«Uno studente per provocarlo... gli  </a:t>
            </a:r>
            <a:r>
              <a:rPr lang="it-IT" spc="-150" dirty="0"/>
              <a:t>stava  dicendo  che  le informazioni   che   Internet   gli   mette   a disposizione sono immensamente più ampie e  spesso  più  approfondite  di  quelle  di  cui dispone il professore. </a:t>
            </a:r>
            <a:endParaRPr lang="it-IT" spc="-150" dirty="0" smtClean="0"/>
          </a:p>
          <a:p>
            <a:pPr marL="0" indent="0">
              <a:buNone/>
            </a:pPr>
            <a:r>
              <a:rPr lang="it-IT" spc="-150" dirty="0" smtClean="0"/>
              <a:t>E </a:t>
            </a:r>
            <a:r>
              <a:rPr lang="it-IT" spc="-150" dirty="0"/>
              <a:t>trascurava un punto importante: che Internet gli dice 'quasi tutto', salvo  come  cercare,  filtrare,  selezionare, accettare o rifiutare quelle </a:t>
            </a:r>
            <a:r>
              <a:rPr lang="it-IT" spc="-150" dirty="0" smtClean="0"/>
              <a:t>informazioni».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</a:t>
            </a:r>
            <a:r>
              <a:rPr lang="it-IT" sz="2400" dirty="0" smtClean="0"/>
              <a:t>UMBERTO ECO</a:t>
            </a:r>
          </a:p>
          <a:p>
            <a:pPr marL="0" indent="0">
              <a:buNone/>
            </a:pPr>
            <a:r>
              <a:rPr lang="it-IT" sz="2400" dirty="0"/>
              <a:t>                                   </a:t>
            </a:r>
            <a:r>
              <a:rPr lang="it-IT" sz="2400" dirty="0" smtClean="0"/>
              <a:t>(La </a:t>
            </a:r>
            <a:r>
              <a:rPr lang="it-IT" sz="2400" dirty="0"/>
              <a:t>bustina di Minerva, 17 aprile </a:t>
            </a:r>
            <a:r>
              <a:rPr lang="it-IT" sz="2400" dirty="0" smtClean="0"/>
              <a:t>2007)</a:t>
            </a:r>
            <a:endParaRPr lang="it-IT" sz="24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0ADB-8EB5-4C9E-A86E-F17E7795FC12}" type="slidenum">
              <a:rPr lang="it-IT" altLang="it-IT" smtClean="0"/>
              <a:pPr>
                <a:defRPr/>
              </a:pPr>
              <a:t>6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83955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COME VALUTARE LE RISORSE IN RETE: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230488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Per poter valutare l’affidabilità della risorsa in rete </a:t>
            </a:r>
            <a:r>
              <a:rPr lang="it-IT" dirty="0"/>
              <a:t>è necessario sottoporre ogni singola fonte informativa </a:t>
            </a:r>
            <a:r>
              <a:rPr lang="it-IT" dirty="0" smtClean="0"/>
              <a:t>ad </a:t>
            </a:r>
            <a:r>
              <a:rPr lang="it-IT" dirty="0"/>
              <a:t>un accurato esame </a:t>
            </a:r>
            <a:r>
              <a:rPr lang="it-IT" dirty="0" smtClean="0"/>
              <a:t>critico utilizzando alcuni criteri generali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DB306B-7081-4755-9621-AAA8D934F374}" type="slidenum">
              <a:rPr lang="it-IT" altLang="it-IT" smtClean="0"/>
              <a:pPr>
                <a:defRPr/>
              </a:pPr>
              <a:t>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891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39552"/>
          </a:xfrm>
        </p:spPr>
        <p:txBody>
          <a:bodyPr/>
          <a:lstStyle/>
          <a:p>
            <a:pPr algn="ctr"/>
            <a:r>
              <a:rPr lang="it-IT" b="1" dirty="0" smtClean="0"/>
              <a:t>AUTOREVOLEZZA</a:t>
            </a:r>
            <a:endParaRPr lang="it-IT" b="1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313" y="2132856"/>
            <a:ext cx="3045130" cy="2160240"/>
          </a:xfrm>
        </p:spPr>
      </p:pic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-36512" y="1198974"/>
            <a:ext cx="6192688" cy="5614402"/>
          </a:xfrm>
        </p:spPr>
        <p:txBody>
          <a:bodyPr/>
          <a:lstStyle/>
          <a:p>
            <a:r>
              <a:rPr lang="it-IT" dirty="0" smtClean="0"/>
              <a:t>È presente il nome dell’autore?</a:t>
            </a:r>
          </a:p>
          <a:p>
            <a:r>
              <a:rPr lang="it-IT" dirty="0" smtClean="0"/>
              <a:t>Chi è? Cosa fa? Sono presenti le sue credenziali all’interno del sito?</a:t>
            </a:r>
          </a:p>
          <a:p>
            <a:r>
              <a:rPr lang="it-IT" dirty="0" smtClean="0"/>
              <a:t>L’autore fa parte di qualche organizzazione? (Università etc.)</a:t>
            </a:r>
          </a:p>
          <a:p>
            <a:r>
              <a:rPr lang="it-IT" dirty="0" smtClean="0"/>
              <a:t>Rispetto a quello che ha pubblicato si può considerare competente? Perché?</a:t>
            </a:r>
          </a:p>
          <a:p>
            <a:r>
              <a:rPr lang="it-IT" dirty="0" smtClean="0"/>
              <a:t>Cos’altro ha pubblicato l’autore?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DB306B-7081-4755-9621-AAA8D934F374}" type="slidenum">
              <a:rPr lang="it-IT" altLang="it-IT" smtClean="0"/>
              <a:pPr>
                <a:defRPr/>
              </a:pPr>
              <a:t>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8770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67544"/>
          </a:xfrm>
        </p:spPr>
        <p:txBody>
          <a:bodyPr/>
          <a:lstStyle/>
          <a:p>
            <a:pPr algn="ctr"/>
            <a:r>
              <a:rPr lang="it-IT" b="1" dirty="0" smtClean="0"/>
              <a:t>SCOPO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943164" y="1661810"/>
            <a:ext cx="5220072" cy="5040560"/>
          </a:xfrm>
        </p:spPr>
        <p:txBody>
          <a:bodyPr/>
          <a:lstStyle/>
          <a:p>
            <a:r>
              <a:rPr lang="it-IT" dirty="0" smtClean="0"/>
              <a:t>Qual è lo scopo della risorsa? (Divulgare, insegnare, persuadere, vendere...)</a:t>
            </a:r>
          </a:p>
          <a:p>
            <a:r>
              <a:rPr lang="it-IT" dirty="0" smtClean="0"/>
              <a:t>A chi si rivolge? (Esperti, ragazzi, pubblico generalista...)</a:t>
            </a:r>
          </a:p>
          <a:p>
            <a:r>
              <a:rPr lang="it-IT" dirty="0" smtClean="0"/>
              <a:t>Conoscere il motivo per cui una pagina web viene pubblica è importante per coglierne il contenuto e capire se ci può interessare</a:t>
            </a:r>
          </a:p>
          <a:p>
            <a:endParaRPr lang="it-IT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1098249"/>
            <a:ext cx="4717504" cy="2952328"/>
          </a:xfr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65355B-F170-454D-9CB9-CE988EDECBA2}" type="slidenum">
              <a:rPr lang="it-IT" altLang="it-IT" smtClean="0"/>
              <a:pPr>
                <a:defRPr/>
              </a:pPr>
              <a:t>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66808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6250</TotalTime>
  <Words>521</Words>
  <Application>Microsoft Office PowerPoint</Application>
  <PresentationFormat>Presentazione su schermo (4:3)</PresentationFormat>
  <Paragraphs>70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Times New Roman</vt:lpstr>
      <vt:lpstr>Verdana</vt:lpstr>
      <vt:lpstr>Wingdings</vt:lpstr>
      <vt:lpstr>Pixel</vt:lpstr>
      <vt:lpstr>L’affidabilità delle fonti: come valutare le risorse in rete</vt:lpstr>
      <vt:lpstr>Presentazione standard di PowerPoint</vt:lpstr>
      <vt:lpstr>Presentazione standard di PowerPoint</vt:lpstr>
      <vt:lpstr>Problema!</vt:lpstr>
      <vt:lpstr>In altre parole...</vt:lpstr>
      <vt:lpstr>Presentazione standard di PowerPoint</vt:lpstr>
      <vt:lpstr>COME VALUTARE LE RISORSE IN RETE:</vt:lpstr>
      <vt:lpstr>AUTOREVOLEZZA</vt:lpstr>
      <vt:lpstr>SCOPO</vt:lpstr>
      <vt:lpstr>OBIETTIVITÀ</vt:lpstr>
      <vt:lpstr>ACCURATEZZA</vt:lpstr>
      <vt:lpstr>CONTESTO</vt:lpstr>
      <vt:lpstr>TRASPARENZA</vt:lpstr>
      <vt:lpstr>Presentazione standard di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sulle ricerche bibliografiche</dc:title>
  <dc:creator>AliceTuttoIncluso</dc:creator>
  <cp:lastModifiedBy>DELUCA Alfredo</cp:lastModifiedBy>
  <cp:revision>488</cp:revision>
  <cp:lastPrinted>2008-05-14T18:28:30Z</cp:lastPrinted>
  <dcterms:created xsi:type="dcterms:W3CDTF">2008-05-11T18:38:40Z</dcterms:created>
  <dcterms:modified xsi:type="dcterms:W3CDTF">2019-10-14T08:10:52Z</dcterms:modified>
</cp:coreProperties>
</file>