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56" r:id="rId2"/>
    <p:sldId id="282" r:id="rId3"/>
    <p:sldId id="334" r:id="rId4"/>
    <p:sldId id="258" r:id="rId5"/>
    <p:sldId id="283" r:id="rId6"/>
    <p:sldId id="266" r:id="rId7"/>
    <p:sldId id="267" r:id="rId8"/>
    <p:sldId id="268" r:id="rId9"/>
    <p:sldId id="270" r:id="rId10"/>
    <p:sldId id="269" r:id="rId11"/>
    <p:sldId id="271" r:id="rId12"/>
    <p:sldId id="272" r:id="rId13"/>
    <p:sldId id="265" r:id="rId14"/>
    <p:sldId id="273" r:id="rId15"/>
    <p:sldId id="274" r:id="rId16"/>
    <p:sldId id="275" r:id="rId17"/>
    <p:sldId id="276" r:id="rId18"/>
    <p:sldId id="263" r:id="rId19"/>
    <p:sldId id="287" r:id="rId20"/>
    <p:sldId id="335" r:id="rId21"/>
    <p:sldId id="337" r:id="rId22"/>
    <p:sldId id="288" r:id="rId23"/>
    <p:sldId id="289" r:id="rId24"/>
    <p:sldId id="290" r:id="rId25"/>
    <p:sldId id="338" r:id="rId26"/>
    <p:sldId id="292" r:id="rId27"/>
    <p:sldId id="342" r:id="rId28"/>
    <p:sldId id="291" r:id="rId29"/>
    <p:sldId id="293" r:id="rId30"/>
    <p:sldId id="294" r:id="rId31"/>
    <p:sldId id="297" r:id="rId32"/>
    <p:sldId id="295" r:id="rId33"/>
    <p:sldId id="343" r:id="rId34"/>
    <p:sldId id="296" r:id="rId35"/>
    <p:sldId id="344" r:id="rId36"/>
    <p:sldId id="339" r:id="rId37"/>
    <p:sldId id="340" r:id="rId38"/>
    <p:sldId id="299" r:id="rId39"/>
    <p:sldId id="304" r:id="rId40"/>
    <p:sldId id="300" r:id="rId41"/>
    <p:sldId id="302" r:id="rId42"/>
    <p:sldId id="305" r:id="rId43"/>
    <p:sldId id="303" r:id="rId44"/>
    <p:sldId id="298" r:id="rId45"/>
    <p:sldId id="307" r:id="rId46"/>
    <p:sldId id="308" r:id="rId47"/>
    <p:sldId id="306" r:id="rId48"/>
    <p:sldId id="309" r:id="rId49"/>
    <p:sldId id="310" r:id="rId50"/>
    <p:sldId id="311" r:id="rId51"/>
    <p:sldId id="341" r:id="rId52"/>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95" autoAdjust="0"/>
  </p:normalViewPr>
  <p:slideViewPr>
    <p:cSldViewPr snapToGrid="0" snapToObjects="1">
      <p:cViewPr>
        <p:scale>
          <a:sx n="37" d="100"/>
          <a:sy n="37" d="100"/>
        </p:scale>
        <p:origin x="-1544" y="-208"/>
      </p:cViewPr>
      <p:guideLst>
        <p:guide orient="horz" pos="2160"/>
        <p:guide pos="2880"/>
      </p:guideLst>
    </p:cSldViewPr>
  </p:slideViewPr>
  <p:notesTextViewPr>
    <p:cViewPr>
      <p:scale>
        <a:sx n="100" d="100"/>
        <a:sy n="100" d="100"/>
      </p:scale>
      <p:origin x="0" y="0"/>
    </p:cViewPr>
  </p:notesTextViewPr>
  <p:sorterViewPr>
    <p:cViewPr>
      <p:scale>
        <a:sx n="33" d="100"/>
        <a:sy n="33" d="100"/>
      </p:scale>
      <p:origin x="0" y="1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77E653-869B-4A4C-BC4A-E59399F8B9B2}" type="datetimeFigureOut">
              <a:rPr lang="it-IT" smtClean="0"/>
              <a:t>12/10/19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906A54-84AB-6841-A4AF-A036AB02D177}" type="slidenum">
              <a:rPr lang="it-IT" smtClean="0"/>
              <a:t>‹n.›</a:t>
            </a:fld>
            <a:endParaRPr lang="it-IT"/>
          </a:p>
        </p:txBody>
      </p:sp>
    </p:spTree>
    <p:extLst>
      <p:ext uri="{BB962C8B-B14F-4D97-AF65-F5344CB8AC3E}">
        <p14:creationId xmlns:p14="http://schemas.microsoft.com/office/powerpoint/2010/main" val="5551658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025226-CC30-D542-80FF-EA04E6022CEC}" type="datetimeFigureOut">
              <a:rPr lang="it-IT" smtClean="0"/>
              <a:t>12/10/19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2914CA-05DA-334C-AF57-0B201D53399B}" type="slidenum">
              <a:rPr lang="it-IT" smtClean="0"/>
              <a:t>‹n.›</a:t>
            </a:fld>
            <a:endParaRPr lang="it-IT"/>
          </a:p>
        </p:txBody>
      </p:sp>
    </p:spTree>
    <p:extLst>
      <p:ext uri="{BB962C8B-B14F-4D97-AF65-F5344CB8AC3E}">
        <p14:creationId xmlns:p14="http://schemas.microsoft.com/office/powerpoint/2010/main" val="38706292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/PMC3781338/pdf/nihms474343.pdf</a:t>
            </a:r>
          </a:p>
          <a:p>
            <a:endParaRPr lang="it-IT" dirty="0" smtClean="0"/>
          </a:p>
          <a:p>
            <a:r>
              <a:rPr lang="it-IT" dirty="0" smtClean="0"/>
              <a:t>(B) In una cascata di trasmissione del segnale canonica, il legame del recettore sulla membrana plasmatica inizia una cascata enzimatica</a:t>
            </a:r>
            <a:r>
              <a:rPr lang="it-IT" baseline="0" dirty="0" smtClean="0"/>
              <a:t> </a:t>
            </a:r>
            <a:r>
              <a:rPr lang="it-IT" dirty="0" smtClean="0"/>
              <a:t>di fosforilazione di proteine,</a:t>
            </a:r>
            <a:r>
              <a:rPr lang="it-IT" baseline="0" dirty="0" smtClean="0"/>
              <a:t> </a:t>
            </a:r>
            <a:r>
              <a:rPr lang="it-IT" dirty="0" smtClean="0"/>
              <a:t>che culmina con la traslocazione del fattore di trascrizione nel</a:t>
            </a:r>
            <a:r>
              <a:rPr lang="it-IT" baseline="0" dirty="0" smtClean="0"/>
              <a:t> </a:t>
            </a:r>
            <a:r>
              <a:rPr lang="it-IT" dirty="0" smtClean="0"/>
              <a:t>nucleo. </a:t>
            </a:r>
          </a:p>
          <a:p>
            <a:r>
              <a:rPr lang="it-IT" dirty="0" smtClean="0"/>
              <a:t>(C) I recettori nucleari steroidei di tipo I sono sintetizzati in forme inattive e associate</a:t>
            </a:r>
            <a:r>
              <a:rPr lang="it-IT" baseline="0" dirty="0" smtClean="0"/>
              <a:t> </a:t>
            </a:r>
            <a:r>
              <a:rPr lang="it-IT" dirty="0" smtClean="0"/>
              <a:t>con complessi </a:t>
            </a:r>
            <a:r>
              <a:rPr lang="it-IT" dirty="0" err="1" smtClean="0"/>
              <a:t>heat</a:t>
            </a:r>
            <a:r>
              <a:rPr lang="it-IT" dirty="0" smtClean="0"/>
              <a:t> shock </a:t>
            </a:r>
            <a:r>
              <a:rPr lang="it-IT" dirty="0" err="1" smtClean="0"/>
              <a:t>protein</a:t>
            </a:r>
            <a:r>
              <a:rPr lang="it-IT" dirty="0" smtClean="0"/>
              <a:t> (HSP) nel citoplasma. </a:t>
            </a:r>
            <a:r>
              <a:rPr lang="it-IT" dirty="0" err="1" smtClean="0"/>
              <a:t>Il</a:t>
            </a:r>
            <a:r>
              <a:rPr lang="it-IT" baseline="0" dirty="0" err="1" smtClean="0"/>
              <a:t>l</a:t>
            </a:r>
            <a:r>
              <a:rPr lang="it-IT" dirty="0" smtClean="0"/>
              <a:t> legame ormonale al recettore </a:t>
            </a:r>
            <a:r>
              <a:rPr lang="it-IT" dirty="0" err="1" smtClean="0"/>
              <a:t>citosolico</a:t>
            </a:r>
            <a:r>
              <a:rPr lang="it-IT" dirty="0" smtClean="0"/>
              <a:t> causa un suo</a:t>
            </a:r>
            <a:r>
              <a:rPr lang="it-IT" baseline="0" dirty="0" smtClean="0"/>
              <a:t> </a:t>
            </a:r>
            <a:r>
              <a:rPr lang="it-IT" dirty="0" smtClean="0"/>
              <a:t>cambiamento conformazionale, la dissociazione dai complessi HSP e la traslocazione nel</a:t>
            </a:r>
            <a:r>
              <a:rPr lang="it-IT" baseline="0" dirty="0" smtClean="0"/>
              <a:t> </a:t>
            </a:r>
            <a:r>
              <a:rPr lang="it-IT" dirty="0" smtClean="0"/>
              <a:t>nucleo. Un complesso </a:t>
            </a:r>
            <a:r>
              <a:rPr lang="it-IT" dirty="0" err="1" smtClean="0"/>
              <a:t>omodimerico</a:t>
            </a:r>
            <a:r>
              <a:rPr lang="it-IT" baseline="0" dirty="0" smtClean="0"/>
              <a:t> si associa al DNA.</a:t>
            </a:r>
            <a:endParaRPr lang="it-IT" dirty="0" smtClean="0"/>
          </a:p>
          <a:p>
            <a:r>
              <a:rPr lang="it-IT" dirty="0" smtClean="0"/>
              <a:t>(D) I recettori nucleari di tipo II si legano in modo costitutivo al DNA, formando</a:t>
            </a:r>
            <a:r>
              <a:rPr lang="it-IT" baseline="0" dirty="0" smtClean="0"/>
              <a:t> un </a:t>
            </a:r>
            <a:r>
              <a:rPr lang="it-IT" baseline="0" dirty="0" err="1" smtClean="0"/>
              <a:t>eterodimero</a:t>
            </a:r>
            <a:r>
              <a:rPr lang="it-IT" dirty="0" smtClean="0"/>
              <a:t> con RXR (</a:t>
            </a:r>
            <a:r>
              <a:rPr lang="it-IT" dirty="0" err="1" smtClean="0"/>
              <a:t>retinoid</a:t>
            </a:r>
            <a:r>
              <a:rPr lang="it-IT" dirty="0" smtClean="0"/>
              <a:t> x </a:t>
            </a:r>
            <a:r>
              <a:rPr lang="it-IT" dirty="0" err="1" smtClean="0"/>
              <a:t>receptor</a:t>
            </a:r>
            <a:r>
              <a:rPr lang="it-IT" dirty="0" smtClean="0"/>
              <a:t>),</a:t>
            </a:r>
            <a:r>
              <a:rPr lang="it-IT" baseline="0" dirty="0" smtClean="0"/>
              <a:t> </a:t>
            </a:r>
            <a:r>
              <a:rPr lang="it-IT" dirty="0" smtClean="0"/>
              <a:t>come partner obbligato. Il legame con i </a:t>
            </a:r>
            <a:r>
              <a:rPr lang="it-IT" dirty="0" err="1" smtClean="0"/>
              <a:t>ligandi</a:t>
            </a:r>
            <a:r>
              <a:rPr lang="it-IT" dirty="0" smtClean="0"/>
              <a:t> provoca un cambiamento conformazionale, la dissociazione dei complessi </a:t>
            </a:r>
            <a:r>
              <a:rPr lang="it-IT" dirty="0" err="1" smtClean="0"/>
              <a:t>corepressori</a:t>
            </a:r>
            <a:r>
              <a:rPr lang="it-IT" dirty="0" smtClean="0"/>
              <a:t> e il reclutamento di co-attivatori </a:t>
            </a:r>
            <a:r>
              <a:rPr lang="it-IT" dirty="0" err="1" smtClean="0"/>
              <a:t>trascrizionali</a:t>
            </a:r>
            <a:r>
              <a:rPr lang="it-IT" dirty="0" smtClean="0"/>
              <a:t>, come PGC1α.</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3</a:t>
            </a:fld>
            <a:endParaRPr lang="it-IT"/>
          </a:p>
        </p:txBody>
      </p:sp>
    </p:spTree>
    <p:extLst>
      <p:ext uri="{BB962C8B-B14F-4D97-AF65-F5344CB8AC3E}">
        <p14:creationId xmlns:p14="http://schemas.microsoft.com/office/powerpoint/2010/main" val="1003307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it-IT"/>
          </a:p>
        </p:txBody>
      </p:sp>
      <p:sp>
        <p:nvSpPr>
          <p:cNvPr id="4098" name="Text Box 2"/>
          <p:cNvSpPr txBox="1">
            <a:spLocks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The structure of STRA6 in complex with CaM. The STRA6 dimer, drawn as a ribbon representation with one protomer in dark red and the other in black, is associated with two molecules of calmodulin, drawn in gray and gold. The internal volume of the outer cleft is represented as a semitransparent blue surface. Calcium ions are represented as green spheres.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it-IT"/>
          </a:p>
        </p:txBody>
      </p:sp>
      <p:sp>
        <p:nvSpPr>
          <p:cNvPr id="4098" name="Text Box 2"/>
          <p:cNvSpPr txBox="1">
            <a:spLocks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Possible mechanism for STRA6-mediated retinol uptake. (</a:t>
            </a:r>
            <a:r>
              <a:rPr lang="en-GB" sz="1300" b="1">
                <a:latin typeface="Arial" charset="0"/>
                <a:cs typeface="msgothic" charset="0"/>
              </a:rPr>
              <a:t>A</a:t>
            </a:r>
            <a:r>
              <a:rPr lang="en-GB">
                <a:latin typeface="Arial" charset="0"/>
                <a:cs typeface="msgothic" charset="0"/>
              </a:rPr>
              <a:t>) Ribbon representation of the STRA6-CaM complex, viewed from the plane of the membrane, with STRA6 colored in red and CaM in gold. Residues previously shown to be important for RBP binding are shown as magenta spheres. Green spheres, retinol. (</a:t>
            </a:r>
            <a:r>
              <a:rPr lang="en-GB" sz="1300" b="1">
                <a:latin typeface="Arial" charset="0"/>
                <a:cs typeface="msgothic" charset="0"/>
              </a:rPr>
              <a:t>B</a:t>
            </a:r>
            <a:r>
              <a:rPr lang="en-GB">
                <a:latin typeface="Arial" charset="0"/>
                <a:cs typeface="msgothic" charset="0"/>
              </a:rPr>
              <a:t>) Schematic of STRA6-mediated retinol release from RBP into the outer cleft and translocation to the lipid bilayer (shown as purple spheres and wavy lines) through the lateral window. Question marks indicate putative ligands binding to the NTD; green and white arrows show two potential retinol exit pathways, via the lateral window and the central dimer interface, respectively; and coloring of the STRA6 surface is as in Fig. 3C (by hydrophobicity). (</a:t>
            </a:r>
            <a:r>
              <a:rPr lang="en-GB" sz="1300" b="1">
                <a:latin typeface="Arial" charset="0"/>
                <a:cs typeface="msgothic" charset="0"/>
              </a:rPr>
              <a:t>C</a:t>
            </a:r>
            <a:r>
              <a:rPr lang="en-GB">
                <a:latin typeface="Arial" charset="0"/>
                <a:cs typeface="msgothic" charset="0"/>
              </a:rPr>
              <a:t>) Previous work mapped onto the STRA6 structure, shown as follows: the RBP-binding motif in the lid peptide in magenta (</a:t>
            </a:r>
            <a:r>
              <a:rPr lang="en-GB" i="1">
                <a:latin typeface="Arial" charset="0"/>
                <a:cs typeface="msgothic" charset="0"/>
              </a:rPr>
              <a:t>38</a:t>
            </a:r>
            <a:r>
              <a:rPr lang="en-GB">
                <a:latin typeface="Arial" charset="0"/>
                <a:cs typeface="msgothic" charset="0"/>
              </a:rPr>
              <a:t>); the region probed by acute chemical modification of single cysteine point mutants (</a:t>
            </a:r>
            <a:r>
              <a:rPr lang="en-GB" i="1">
                <a:latin typeface="Arial" charset="0"/>
                <a:cs typeface="msgothic" charset="0"/>
              </a:rPr>
              <a:t>48</a:t>
            </a:r>
            <a:r>
              <a:rPr lang="en-GB">
                <a:latin typeface="Arial" charset="0"/>
                <a:cs typeface="msgothic" charset="0"/>
              </a:rPr>
              <a:t>) in orange, and residues in this region, modification of which severely affects retinol uptake from RBP, in red; the putative CRBP1 interacting motif (</a:t>
            </a:r>
            <a:r>
              <a:rPr lang="en-GB" i="1">
                <a:latin typeface="Arial" charset="0"/>
                <a:cs typeface="msgothic" charset="0"/>
              </a:rPr>
              <a:t>45</a:t>
            </a:r>
            <a:r>
              <a:rPr lang="en-GB">
                <a:latin typeface="Arial" charset="0"/>
                <a:cs typeface="msgothic" charset="0"/>
              </a:rPr>
              <a:t>), located in CaMBP0, in cyan; and the putative STAT5 binding motif (</a:t>
            </a:r>
            <a:r>
              <a:rPr lang="en-GB" i="1">
                <a:latin typeface="Arial" charset="0"/>
                <a:cs typeface="msgothic" charset="0"/>
              </a:rPr>
              <a:t>22</a:t>
            </a:r>
            <a:r>
              <a:rPr lang="en-GB">
                <a:latin typeface="Arial" charset="0"/>
                <a:cs typeface="msgothic" charset="0"/>
              </a:rPr>
              <a:t>), located in CaMBP2, in green.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bio.libretexts.org</a:t>
            </a:r>
            <a:r>
              <a:rPr lang="it-IT" dirty="0" smtClean="0"/>
              <a:t>/</a:t>
            </a:r>
            <a:r>
              <a:rPr lang="it-IT" dirty="0" err="1" smtClean="0"/>
              <a:t>Bookshelves</a:t>
            </a:r>
            <a:r>
              <a:rPr lang="it-IT" dirty="0" smtClean="0"/>
              <a:t>/</a:t>
            </a:r>
            <a:r>
              <a:rPr lang="it-IT" dirty="0" err="1" smtClean="0"/>
              <a:t>Introductory_and_General_Biology</a:t>
            </a:r>
            <a:r>
              <a:rPr lang="it-IT" dirty="0" smtClean="0"/>
              <a:t>/Book%3A_General_Biology_(</a:t>
            </a:r>
            <a:r>
              <a:rPr lang="it-IT" dirty="0" err="1" smtClean="0"/>
              <a:t>Boundless</a:t>
            </a:r>
            <a:r>
              <a:rPr lang="it-IT" dirty="0" smtClean="0"/>
              <a:t>)/9%3A_Cell_Communication/9.1%3A_Signaling_Molecules_and_Cellular_Receptors/9.1C%3A_Types_of_Receptors</a:t>
            </a:r>
          </a:p>
          <a:p>
            <a:endParaRPr lang="it-IT" dirty="0" smtClean="0"/>
          </a:p>
          <a:p>
            <a:r>
              <a:rPr lang="it-IT" dirty="0" err="1" smtClean="0"/>
              <a:t>Internal</a:t>
            </a:r>
            <a:r>
              <a:rPr lang="it-IT" dirty="0" smtClean="0"/>
              <a:t> </a:t>
            </a:r>
            <a:r>
              <a:rPr lang="it-IT" dirty="0" err="1" smtClean="0"/>
              <a:t>receptors</a:t>
            </a:r>
            <a:r>
              <a:rPr lang="it-IT" dirty="0" smtClean="0"/>
              <a:t>, </a:t>
            </a:r>
            <a:r>
              <a:rPr lang="it-IT" dirty="0" err="1" smtClean="0"/>
              <a:t>also</a:t>
            </a:r>
            <a:r>
              <a:rPr lang="it-IT" dirty="0" smtClean="0"/>
              <a:t> </a:t>
            </a:r>
            <a:r>
              <a:rPr lang="it-IT" dirty="0" err="1" smtClean="0"/>
              <a:t>known</a:t>
            </a:r>
            <a:r>
              <a:rPr lang="it-IT" dirty="0" smtClean="0"/>
              <a:t> </a:t>
            </a:r>
            <a:r>
              <a:rPr lang="it-IT" dirty="0" err="1" smtClean="0"/>
              <a:t>as</a:t>
            </a:r>
            <a:r>
              <a:rPr lang="it-IT" dirty="0" smtClean="0"/>
              <a:t> </a:t>
            </a:r>
            <a:r>
              <a:rPr lang="it-IT" dirty="0" err="1" smtClean="0"/>
              <a:t>intracellular</a:t>
            </a:r>
            <a:r>
              <a:rPr lang="it-IT" dirty="0" smtClean="0"/>
              <a:t> or </a:t>
            </a:r>
            <a:r>
              <a:rPr lang="it-IT" dirty="0" err="1" smtClean="0"/>
              <a:t>cytoplasmic</a:t>
            </a:r>
            <a:r>
              <a:rPr lang="it-IT" dirty="0" smtClean="0"/>
              <a:t> </a:t>
            </a:r>
            <a:r>
              <a:rPr lang="it-IT" dirty="0" err="1" smtClean="0"/>
              <a:t>receptors</a:t>
            </a:r>
            <a:r>
              <a:rPr lang="it-IT" dirty="0" smtClean="0"/>
              <a:t>, are </a:t>
            </a:r>
            <a:r>
              <a:rPr lang="it-IT" dirty="0" err="1" smtClean="0"/>
              <a:t>found</a:t>
            </a:r>
            <a:r>
              <a:rPr lang="it-IT" dirty="0" smtClean="0"/>
              <a:t> in the </a:t>
            </a:r>
            <a:r>
              <a:rPr lang="it-IT" dirty="0" err="1" smtClean="0"/>
              <a:t>cytoplasm</a:t>
            </a:r>
            <a:r>
              <a:rPr lang="it-IT" dirty="0" smtClean="0"/>
              <a:t> of the </a:t>
            </a:r>
            <a:r>
              <a:rPr lang="it-IT" dirty="0" err="1" smtClean="0"/>
              <a:t>cell</a:t>
            </a:r>
            <a:r>
              <a:rPr lang="it-IT" dirty="0" smtClean="0"/>
              <a:t> and </a:t>
            </a:r>
            <a:r>
              <a:rPr lang="it-IT" dirty="0" err="1" smtClean="0"/>
              <a:t>respond</a:t>
            </a:r>
            <a:r>
              <a:rPr lang="it-IT" dirty="0" smtClean="0"/>
              <a:t> to </a:t>
            </a:r>
            <a:r>
              <a:rPr lang="it-IT" dirty="0" err="1" smtClean="0"/>
              <a:t>hydrophobic</a:t>
            </a:r>
            <a:r>
              <a:rPr lang="it-IT" dirty="0" smtClean="0"/>
              <a:t> </a:t>
            </a:r>
            <a:r>
              <a:rPr lang="it-IT" dirty="0" err="1" smtClean="0"/>
              <a:t>ligand</a:t>
            </a:r>
            <a:r>
              <a:rPr lang="it-IT" dirty="0" smtClean="0"/>
              <a:t> </a:t>
            </a:r>
            <a:r>
              <a:rPr lang="it-IT" dirty="0" err="1" smtClean="0"/>
              <a:t>molecules</a:t>
            </a:r>
            <a:r>
              <a:rPr lang="it-IT" dirty="0" smtClean="0"/>
              <a:t> </a:t>
            </a:r>
            <a:r>
              <a:rPr lang="it-IT" dirty="0" err="1" smtClean="0"/>
              <a:t>that</a:t>
            </a:r>
            <a:r>
              <a:rPr lang="it-IT" dirty="0" smtClean="0"/>
              <a:t> are </a:t>
            </a:r>
            <a:r>
              <a:rPr lang="it-IT" dirty="0" err="1" smtClean="0"/>
              <a:t>able</a:t>
            </a:r>
            <a:r>
              <a:rPr lang="it-IT" dirty="0" smtClean="0"/>
              <a:t> to </a:t>
            </a:r>
            <a:r>
              <a:rPr lang="it-IT" dirty="0" err="1" smtClean="0"/>
              <a:t>travel</a:t>
            </a:r>
            <a:r>
              <a:rPr lang="it-IT" dirty="0" smtClean="0"/>
              <a:t> </a:t>
            </a:r>
            <a:r>
              <a:rPr lang="it-IT" dirty="0" err="1" smtClean="0"/>
              <a:t>across</a:t>
            </a:r>
            <a:r>
              <a:rPr lang="it-IT" dirty="0" smtClean="0"/>
              <a:t> the plasma membrane. Once inside the </a:t>
            </a:r>
            <a:r>
              <a:rPr lang="it-IT" dirty="0" err="1" smtClean="0"/>
              <a:t>cell</a:t>
            </a:r>
            <a:r>
              <a:rPr lang="it-IT" dirty="0" smtClean="0"/>
              <a:t>, </a:t>
            </a:r>
            <a:r>
              <a:rPr lang="it-IT" dirty="0" err="1" smtClean="0"/>
              <a:t>many</a:t>
            </a:r>
            <a:r>
              <a:rPr lang="it-IT" dirty="0" smtClean="0"/>
              <a:t> of </a:t>
            </a:r>
            <a:r>
              <a:rPr lang="it-IT" dirty="0" err="1" smtClean="0"/>
              <a:t>these</a:t>
            </a:r>
            <a:r>
              <a:rPr lang="it-IT" dirty="0" smtClean="0"/>
              <a:t> </a:t>
            </a:r>
            <a:r>
              <a:rPr lang="it-IT" dirty="0" err="1" smtClean="0"/>
              <a:t>molecules</a:t>
            </a:r>
            <a:r>
              <a:rPr lang="it-IT" dirty="0" smtClean="0"/>
              <a:t> </a:t>
            </a:r>
            <a:r>
              <a:rPr lang="it-IT" dirty="0" err="1" smtClean="0"/>
              <a:t>bind</a:t>
            </a:r>
            <a:r>
              <a:rPr lang="it-IT" dirty="0" smtClean="0"/>
              <a:t> to </a:t>
            </a:r>
            <a:r>
              <a:rPr lang="it-IT" dirty="0" err="1" smtClean="0"/>
              <a:t>proteins</a:t>
            </a:r>
            <a:r>
              <a:rPr lang="it-IT" dirty="0" smtClean="0"/>
              <a:t> </a:t>
            </a:r>
            <a:r>
              <a:rPr lang="it-IT" dirty="0" err="1" smtClean="0"/>
              <a:t>that</a:t>
            </a:r>
            <a:r>
              <a:rPr lang="it-IT" dirty="0" smtClean="0"/>
              <a:t> </a:t>
            </a:r>
            <a:r>
              <a:rPr lang="it-IT" dirty="0" err="1" smtClean="0"/>
              <a:t>act</a:t>
            </a:r>
            <a:r>
              <a:rPr lang="it-IT" dirty="0" smtClean="0"/>
              <a:t> </a:t>
            </a:r>
            <a:r>
              <a:rPr lang="it-IT" dirty="0" err="1" smtClean="0"/>
              <a:t>as</a:t>
            </a:r>
            <a:r>
              <a:rPr lang="it-IT" dirty="0" smtClean="0"/>
              <a:t> </a:t>
            </a:r>
            <a:r>
              <a:rPr lang="it-IT" dirty="0" err="1" smtClean="0"/>
              <a:t>regulators</a:t>
            </a:r>
            <a:r>
              <a:rPr lang="it-IT" dirty="0" smtClean="0"/>
              <a:t> of </a:t>
            </a:r>
            <a:r>
              <a:rPr lang="it-IT" dirty="0" err="1" smtClean="0"/>
              <a:t>mRNA</a:t>
            </a:r>
            <a:r>
              <a:rPr lang="it-IT" dirty="0" smtClean="0"/>
              <a:t> </a:t>
            </a:r>
            <a:r>
              <a:rPr lang="it-IT" dirty="0" err="1" smtClean="0"/>
              <a:t>synthesis</a:t>
            </a:r>
            <a:r>
              <a:rPr lang="it-IT" dirty="0" smtClean="0"/>
              <a:t> to mediate gene </a:t>
            </a:r>
            <a:r>
              <a:rPr lang="it-IT" dirty="0" err="1" smtClean="0"/>
              <a:t>expression</a:t>
            </a:r>
            <a:r>
              <a:rPr lang="it-IT" dirty="0" smtClean="0"/>
              <a:t>. Gene </a:t>
            </a:r>
            <a:r>
              <a:rPr lang="it-IT" dirty="0" err="1" smtClean="0"/>
              <a:t>expression</a:t>
            </a:r>
            <a:r>
              <a:rPr lang="it-IT" dirty="0" smtClean="0"/>
              <a:t> </a:t>
            </a:r>
            <a:r>
              <a:rPr lang="it-IT" dirty="0" err="1" smtClean="0"/>
              <a:t>is</a:t>
            </a:r>
            <a:r>
              <a:rPr lang="it-IT" dirty="0" smtClean="0"/>
              <a:t> the </a:t>
            </a:r>
            <a:r>
              <a:rPr lang="it-IT" dirty="0" err="1" smtClean="0"/>
              <a:t>cellular</a:t>
            </a:r>
            <a:r>
              <a:rPr lang="it-IT" dirty="0" smtClean="0"/>
              <a:t> </a:t>
            </a:r>
            <a:r>
              <a:rPr lang="it-IT" dirty="0" err="1" smtClean="0"/>
              <a:t>process</a:t>
            </a:r>
            <a:r>
              <a:rPr lang="it-IT" dirty="0" smtClean="0"/>
              <a:t> of </a:t>
            </a:r>
            <a:r>
              <a:rPr lang="it-IT" dirty="0" err="1" smtClean="0"/>
              <a:t>transforming</a:t>
            </a:r>
            <a:r>
              <a:rPr lang="it-IT" dirty="0" smtClean="0"/>
              <a:t> the information in a </a:t>
            </a:r>
            <a:r>
              <a:rPr lang="it-IT" dirty="0" err="1" smtClean="0"/>
              <a:t>cell’s</a:t>
            </a:r>
            <a:r>
              <a:rPr lang="it-IT" dirty="0" smtClean="0"/>
              <a:t> DNA </a:t>
            </a:r>
            <a:r>
              <a:rPr lang="it-IT" dirty="0" err="1" smtClean="0"/>
              <a:t>into</a:t>
            </a:r>
            <a:r>
              <a:rPr lang="it-IT" dirty="0" smtClean="0"/>
              <a:t> a </a:t>
            </a:r>
            <a:r>
              <a:rPr lang="it-IT" dirty="0" err="1" smtClean="0"/>
              <a:t>sequence</a:t>
            </a:r>
            <a:r>
              <a:rPr lang="it-IT" dirty="0" smtClean="0"/>
              <a:t> of amino </a:t>
            </a:r>
            <a:r>
              <a:rPr lang="it-IT" dirty="0" err="1" smtClean="0"/>
              <a:t>acids</a:t>
            </a:r>
            <a:r>
              <a:rPr lang="it-IT" dirty="0" smtClean="0"/>
              <a:t> </a:t>
            </a:r>
            <a:r>
              <a:rPr lang="it-IT" dirty="0" err="1" smtClean="0"/>
              <a:t>that</a:t>
            </a:r>
            <a:r>
              <a:rPr lang="it-IT" dirty="0" smtClean="0"/>
              <a:t> </a:t>
            </a:r>
            <a:r>
              <a:rPr lang="it-IT" dirty="0" err="1" smtClean="0"/>
              <a:t>ultimately</a:t>
            </a:r>
            <a:r>
              <a:rPr lang="it-IT" dirty="0" smtClean="0"/>
              <a:t> </a:t>
            </a:r>
            <a:r>
              <a:rPr lang="it-IT" dirty="0" err="1" smtClean="0"/>
              <a:t>forms</a:t>
            </a:r>
            <a:r>
              <a:rPr lang="it-IT" dirty="0" smtClean="0"/>
              <a:t> a </a:t>
            </a:r>
            <a:r>
              <a:rPr lang="it-IT" dirty="0" err="1" smtClean="0"/>
              <a:t>protein</a:t>
            </a:r>
            <a:r>
              <a:rPr lang="it-IT" dirty="0" smtClean="0"/>
              <a:t>. </a:t>
            </a:r>
            <a:r>
              <a:rPr lang="it-IT" dirty="0" err="1" smtClean="0"/>
              <a:t>When</a:t>
            </a:r>
            <a:r>
              <a:rPr lang="it-IT" dirty="0" smtClean="0"/>
              <a:t> the </a:t>
            </a:r>
            <a:r>
              <a:rPr lang="it-IT" dirty="0" err="1" smtClean="0"/>
              <a:t>ligand</a:t>
            </a:r>
            <a:r>
              <a:rPr lang="it-IT" dirty="0" smtClean="0"/>
              <a:t> </a:t>
            </a:r>
            <a:r>
              <a:rPr lang="it-IT" dirty="0" err="1" smtClean="0"/>
              <a:t>binds</a:t>
            </a:r>
            <a:r>
              <a:rPr lang="it-IT" dirty="0" smtClean="0"/>
              <a:t> to the </a:t>
            </a:r>
            <a:r>
              <a:rPr lang="it-IT" dirty="0" err="1" smtClean="0"/>
              <a:t>internal</a:t>
            </a:r>
            <a:r>
              <a:rPr lang="it-IT" dirty="0" smtClean="0"/>
              <a:t> </a:t>
            </a:r>
            <a:r>
              <a:rPr lang="it-IT" dirty="0" err="1" smtClean="0"/>
              <a:t>receptor</a:t>
            </a:r>
            <a:r>
              <a:rPr lang="it-IT" dirty="0" smtClean="0"/>
              <a:t>, a </a:t>
            </a:r>
            <a:r>
              <a:rPr lang="it-IT" dirty="0" err="1" smtClean="0"/>
              <a:t>conformational</a:t>
            </a:r>
            <a:r>
              <a:rPr lang="it-IT" dirty="0" smtClean="0"/>
              <a:t> </a:t>
            </a:r>
            <a:r>
              <a:rPr lang="it-IT" dirty="0" err="1" smtClean="0"/>
              <a:t>change</a:t>
            </a:r>
            <a:r>
              <a:rPr lang="it-IT" dirty="0" smtClean="0"/>
              <a:t> </a:t>
            </a:r>
            <a:r>
              <a:rPr lang="it-IT" dirty="0" err="1" smtClean="0"/>
              <a:t>exposes</a:t>
            </a:r>
            <a:r>
              <a:rPr lang="it-IT" dirty="0" smtClean="0"/>
              <a:t> a DNA-</a:t>
            </a:r>
            <a:r>
              <a:rPr lang="it-IT" dirty="0" err="1" smtClean="0"/>
              <a:t>binding</a:t>
            </a:r>
            <a:r>
              <a:rPr lang="it-IT" dirty="0" smtClean="0"/>
              <a:t> site on the </a:t>
            </a:r>
            <a:r>
              <a:rPr lang="it-IT" dirty="0" err="1" smtClean="0"/>
              <a:t>protein</a:t>
            </a:r>
            <a:r>
              <a:rPr lang="it-IT" dirty="0" smtClean="0"/>
              <a:t>. The </a:t>
            </a:r>
            <a:r>
              <a:rPr lang="it-IT" dirty="0" err="1" smtClean="0"/>
              <a:t>ligand-receptor</a:t>
            </a:r>
            <a:r>
              <a:rPr lang="it-IT" dirty="0" smtClean="0"/>
              <a:t> </a:t>
            </a:r>
            <a:r>
              <a:rPr lang="it-IT" dirty="0" err="1" smtClean="0"/>
              <a:t>complex</a:t>
            </a:r>
            <a:r>
              <a:rPr lang="it-IT" dirty="0" smtClean="0"/>
              <a:t> </a:t>
            </a:r>
            <a:r>
              <a:rPr lang="it-IT" dirty="0" err="1" smtClean="0"/>
              <a:t>moves</a:t>
            </a:r>
            <a:r>
              <a:rPr lang="it-IT" dirty="0" smtClean="0"/>
              <a:t> </a:t>
            </a:r>
            <a:r>
              <a:rPr lang="it-IT" dirty="0" err="1" smtClean="0"/>
              <a:t>into</a:t>
            </a:r>
            <a:r>
              <a:rPr lang="it-IT" dirty="0" smtClean="0"/>
              <a:t> the </a:t>
            </a:r>
            <a:r>
              <a:rPr lang="it-IT" dirty="0" err="1" smtClean="0"/>
              <a:t>nucleus</a:t>
            </a:r>
            <a:r>
              <a:rPr lang="it-IT" dirty="0" smtClean="0"/>
              <a:t>, </a:t>
            </a:r>
            <a:r>
              <a:rPr lang="it-IT" dirty="0" err="1" smtClean="0"/>
              <a:t>binds</a:t>
            </a:r>
            <a:r>
              <a:rPr lang="it-IT" dirty="0" smtClean="0"/>
              <a:t> to </a:t>
            </a:r>
            <a:r>
              <a:rPr lang="it-IT" dirty="0" err="1" smtClean="0"/>
              <a:t>specific</a:t>
            </a:r>
            <a:r>
              <a:rPr lang="it-IT" dirty="0" smtClean="0"/>
              <a:t> </a:t>
            </a:r>
            <a:r>
              <a:rPr lang="it-IT" dirty="0" err="1" smtClean="0"/>
              <a:t>regulatory</a:t>
            </a:r>
            <a:r>
              <a:rPr lang="it-IT" dirty="0" smtClean="0"/>
              <a:t> </a:t>
            </a:r>
            <a:r>
              <a:rPr lang="it-IT" dirty="0" err="1" smtClean="0"/>
              <a:t>regions</a:t>
            </a:r>
            <a:r>
              <a:rPr lang="it-IT" dirty="0" smtClean="0"/>
              <a:t> of the </a:t>
            </a:r>
            <a:r>
              <a:rPr lang="it-IT" dirty="0" err="1" smtClean="0"/>
              <a:t>chromosomal</a:t>
            </a:r>
            <a:r>
              <a:rPr lang="it-IT" dirty="0" smtClean="0"/>
              <a:t> DNA, and </a:t>
            </a:r>
            <a:r>
              <a:rPr lang="it-IT" dirty="0" err="1" smtClean="0"/>
              <a:t>promotes</a:t>
            </a:r>
            <a:r>
              <a:rPr lang="it-IT" dirty="0" smtClean="0"/>
              <a:t> the </a:t>
            </a:r>
            <a:r>
              <a:rPr lang="it-IT" dirty="0" err="1" smtClean="0"/>
              <a:t>initiation</a:t>
            </a:r>
            <a:r>
              <a:rPr lang="it-IT" dirty="0" smtClean="0"/>
              <a:t> of </a:t>
            </a:r>
            <a:r>
              <a:rPr lang="it-IT" dirty="0" err="1" smtClean="0"/>
              <a:t>transcription</a:t>
            </a:r>
            <a:r>
              <a:rPr lang="it-IT" dirty="0" smtClean="0"/>
              <a:t>. </a:t>
            </a:r>
            <a:r>
              <a:rPr lang="it-IT" dirty="0" err="1" smtClean="0"/>
              <a:t>Internal</a:t>
            </a:r>
            <a:r>
              <a:rPr lang="it-IT" dirty="0" smtClean="0"/>
              <a:t> </a:t>
            </a:r>
            <a:r>
              <a:rPr lang="it-IT" dirty="0" err="1" smtClean="0"/>
              <a:t>receptors</a:t>
            </a:r>
            <a:r>
              <a:rPr lang="it-IT" dirty="0" smtClean="0"/>
              <a:t> can </a:t>
            </a:r>
            <a:r>
              <a:rPr lang="it-IT" dirty="0" err="1" smtClean="0"/>
              <a:t>directly</a:t>
            </a:r>
            <a:r>
              <a:rPr lang="it-IT" dirty="0" smtClean="0"/>
              <a:t> </a:t>
            </a:r>
            <a:r>
              <a:rPr lang="it-IT" dirty="0" err="1" smtClean="0"/>
              <a:t>influence</a:t>
            </a:r>
            <a:r>
              <a:rPr lang="it-IT" dirty="0" smtClean="0"/>
              <a:t> gene </a:t>
            </a:r>
            <a:r>
              <a:rPr lang="it-IT" dirty="0" err="1" smtClean="0"/>
              <a:t>expression</a:t>
            </a:r>
            <a:r>
              <a:rPr lang="it-IT" dirty="0" smtClean="0"/>
              <a:t> </a:t>
            </a:r>
            <a:r>
              <a:rPr lang="it-IT" dirty="0" err="1" smtClean="0"/>
              <a:t>without</a:t>
            </a:r>
            <a:r>
              <a:rPr lang="it-IT" dirty="0" smtClean="0"/>
              <a:t> </a:t>
            </a:r>
            <a:r>
              <a:rPr lang="it-IT" dirty="0" err="1" smtClean="0"/>
              <a:t>having</a:t>
            </a:r>
            <a:r>
              <a:rPr lang="it-IT" dirty="0" smtClean="0"/>
              <a:t> to pass the </a:t>
            </a:r>
            <a:r>
              <a:rPr lang="it-IT" dirty="0" err="1" smtClean="0"/>
              <a:t>signal</a:t>
            </a:r>
            <a:r>
              <a:rPr lang="it-IT" dirty="0" smtClean="0"/>
              <a:t> on to </a:t>
            </a:r>
            <a:r>
              <a:rPr lang="it-IT" dirty="0" err="1" smtClean="0"/>
              <a:t>other</a:t>
            </a:r>
            <a:r>
              <a:rPr lang="it-IT" dirty="0" smtClean="0"/>
              <a:t> </a:t>
            </a:r>
            <a:r>
              <a:rPr lang="it-IT" dirty="0" err="1" smtClean="0"/>
              <a:t>receptors</a:t>
            </a:r>
            <a:r>
              <a:rPr lang="it-IT" dirty="0" smtClean="0"/>
              <a:t> or </a:t>
            </a:r>
            <a:r>
              <a:rPr lang="it-IT" dirty="0" err="1" smtClean="0"/>
              <a:t>messengers</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18</a:t>
            </a:fld>
            <a:endParaRPr lang="it-IT"/>
          </a:p>
        </p:txBody>
      </p:sp>
    </p:spTree>
    <p:extLst>
      <p:ext uri="{BB962C8B-B14F-4D97-AF65-F5344CB8AC3E}">
        <p14:creationId xmlns:p14="http://schemas.microsoft.com/office/powerpoint/2010/main" val="410635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/PMC3871882/pdf/nihms530856.pdf</a:t>
            </a:r>
          </a:p>
          <a:p>
            <a:endParaRPr lang="it-IT" dirty="0" smtClean="0"/>
          </a:p>
          <a:p>
            <a:r>
              <a:rPr lang="it-IT" dirty="0" err="1" smtClean="0"/>
              <a:t>J</a:t>
            </a:r>
            <a:r>
              <a:rPr lang="it-IT" dirty="0" smtClean="0"/>
              <a:t> </a:t>
            </a:r>
            <a:r>
              <a:rPr lang="it-IT" dirty="0" err="1" smtClean="0"/>
              <a:t>Mol</a:t>
            </a:r>
            <a:r>
              <a:rPr lang="it-IT" dirty="0" smtClean="0"/>
              <a:t> </a:t>
            </a:r>
            <a:r>
              <a:rPr lang="it-IT" dirty="0" err="1" smtClean="0"/>
              <a:t>Endocrinol</a:t>
            </a:r>
            <a:r>
              <a:rPr lang="it-IT" dirty="0" smtClean="0"/>
              <a:t>. Author </a:t>
            </a:r>
            <a:r>
              <a:rPr lang="it-IT" dirty="0" err="1" smtClean="0"/>
              <a:t>manuscript</a:t>
            </a:r>
            <a:r>
              <a:rPr lang="it-IT" dirty="0" smtClean="0"/>
              <a:t>; </a:t>
            </a:r>
            <a:r>
              <a:rPr lang="it-IT" dirty="0" err="1" smtClean="0"/>
              <a:t>available</a:t>
            </a:r>
            <a:r>
              <a:rPr lang="it-IT" dirty="0" smtClean="0"/>
              <a:t> in PMC 2014 </a:t>
            </a:r>
            <a:r>
              <a:rPr lang="it-IT" dirty="0" err="1" smtClean="0"/>
              <a:t>Dec</a:t>
            </a:r>
            <a:r>
              <a:rPr lang="it-IT" dirty="0" smtClean="0"/>
              <a:t> 1.</a:t>
            </a:r>
          </a:p>
          <a:p>
            <a:r>
              <a:rPr lang="it-IT" dirty="0" err="1" smtClean="0"/>
              <a:t>Published</a:t>
            </a:r>
            <a:r>
              <a:rPr lang="it-IT" dirty="0" smtClean="0"/>
              <a:t> in </a:t>
            </a:r>
            <a:r>
              <a:rPr lang="it-IT" dirty="0" err="1" smtClean="0"/>
              <a:t>final</a:t>
            </a:r>
            <a:r>
              <a:rPr lang="it-IT" dirty="0" smtClean="0"/>
              <a:t> </a:t>
            </a:r>
            <a:r>
              <a:rPr lang="it-IT" dirty="0" err="1" smtClean="0"/>
              <a:t>edited</a:t>
            </a:r>
            <a:r>
              <a:rPr lang="it-IT" dirty="0" smtClean="0"/>
              <a:t> </a:t>
            </a:r>
            <a:r>
              <a:rPr lang="it-IT" dirty="0" err="1" smtClean="0"/>
              <a:t>form</a:t>
            </a:r>
            <a:r>
              <a:rPr lang="it-IT" dirty="0" smtClean="0"/>
              <a:t> </a:t>
            </a:r>
            <a:r>
              <a:rPr lang="it-IT" dirty="0" err="1" smtClean="0"/>
              <a:t>as</a:t>
            </a:r>
            <a:r>
              <a:rPr lang="it-IT" dirty="0" smtClean="0"/>
              <a:t>:</a:t>
            </a:r>
          </a:p>
          <a:p>
            <a:r>
              <a:rPr lang="it-IT" dirty="0" err="1" smtClean="0"/>
              <a:t>J</a:t>
            </a:r>
            <a:r>
              <a:rPr lang="it-IT" dirty="0" smtClean="0"/>
              <a:t> </a:t>
            </a:r>
            <a:r>
              <a:rPr lang="it-IT" dirty="0" err="1" smtClean="0"/>
              <a:t>Mol</a:t>
            </a:r>
            <a:r>
              <a:rPr lang="it-IT" dirty="0" smtClean="0"/>
              <a:t> </a:t>
            </a:r>
            <a:r>
              <a:rPr lang="it-IT" dirty="0" err="1" smtClean="0"/>
              <a:t>Endocrinol</a:t>
            </a:r>
            <a:r>
              <a:rPr lang="it-IT" dirty="0" smtClean="0"/>
              <a:t>. 2013 </a:t>
            </a:r>
            <a:r>
              <a:rPr lang="it-IT" dirty="0" err="1" smtClean="0"/>
              <a:t>Dec</a:t>
            </a:r>
            <a:r>
              <a:rPr lang="it-IT" dirty="0" smtClean="0"/>
              <a:t>; 51(3): T1–T21.</a:t>
            </a:r>
          </a:p>
          <a:p>
            <a:r>
              <a:rPr lang="it-IT" dirty="0" err="1" smtClean="0"/>
              <a:t>Published</a:t>
            </a:r>
            <a:r>
              <a:rPr lang="it-IT" dirty="0" smtClean="0"/>
              <a:t> online 2013 </a:t>
            </a:r>
            <a:r>
              <a:rPr lang="it-IT" dirty="0" err="1" smtClean="0"/>
              <a:t>Nov</a:t>
            </a:r>
            <a:r>
              <a:rPr lang="it-IT" dirty="0" smtClean="0"/>
              <a:t> 7. </a:t>
            </a:r>
            <a:r>
              <a:rPr lang="it-IT" dirty="0" err="1" smtClean="0"/>
              <a:t>doi</a:t>
            </a:r>
            <a:r>
              <a:rPr lang="it-IT" dirty="0" smtClean="0"/>
              <a:t>: 10.1530/JME-13-0173</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19</a:t>
            </a:fld>
            <a:endParaRPr lang="it-IT"/>
          </a:p>
        </p:txBody>
      </p:sp>
    </p:spTree>
    <p:extLst>
      <p:ext uri="{BB962C8B-B14F-4D97-AF65-F5344CB8AC3E}">
        <p14:creationId xmlns:p14="http://schemas.microsoft.com/office/powerpoint/2010/main" val="2141781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source</a:t>
            </a:r>
          </a:p>
          <a:p>
            <a:r>
              <a:rPr lang="it-IT" dirty="0" err="1" smtClean="0"/>
              <a:t>https</a:t>
            </a:r>
            <a:r>
              <a:rPr lang="it-IT" dirty="0" smtClean="0"/>
              <a:t>://</a:t>
            </a:r>
            <a:r>
              <a:rPr lang="it-IT" dirty="0" err="1" smtClean="0"/>
              <a:t>bio.libretexts.org</a:t>
            </a:r>
            <a:r>
              <a:rPr lang="it-IT" dirty="0" smtClean="0"/>
              <a:t>/</a:t>
            </a:r>
            <a:r>
              <a:rPr lang="it-IT" dirty="0" err="1" smtClean="0"/>
              <a:t>Bookshelves</a:t>
            </a:r>
            <a:r>
              <a:rPr lang="it-IT" dirty="0" smtClean="0"/>
              <a:t>/</a:t>
            </a:r>
            <a:r>
              <a:rPr lang="it-IT" dirty="0" err="1" smtClean="0"/>
              <a:t>Introductory_and_General_Biology</a:t>
            </a:r>
            <a:r>
              <a:rPr lang="it-IT" dirty="0" smtClean="0"/>
              <a:t>/Book%3A_General_Biology_(</a:t>
            </a:r>
            <a:r>
              <a:rPr lang="it-IT" dirty="0" err="1" smtClean="0"/>
              <a:t>Boundless</a:t>
            </a:r>
            <a:r>
              <a:rPr lang="it-IT" dirty="0" smtClean="0"/>
              <a:t>)/9%3A_Cell_Communication/9.1%3A_Signaling_Molecules_and_Cellular_Receptors/9.1C%3A_Types_of_Receptors</a:t>
            </a:r>
          </a:p>
          <a:p>
            <a:endParaRPr lang="it-IT" dirty="0" smtClean="0"/>
          </a:p>
          <a:p>
            <a:r>
              <a:rPr lang="it-IT" dirty="0" err="1" smtClean="0"/>
              <a:t>Internal</a:t>
            </a:r>
            <a:r>
              <a:rPr lang="it-IT" dirty="0" smtClean="0"/>
              <a:t> </a:t>
            </a:r>
            <a:r>
              <a:rPr lang="it-IT" dirty="0" err="1" smtClean="0"/>
              <a:t>receptors</a:t>
            </a:r>
            <a:r>
              <a:rPr lang="it-IT" dirty="0" smtClean="0"/>
              <a:t>, </a:t>
            </a:r>
            <a:r>
              <a:rPr lang="it-IT" dirty="0" err="1" smtClean="0"/>
              <a:t>also</a:t>
            </a:r>
            <a:r>
              <a:rPr lang="it-IT" dirty="0" smtClean="0"/>
              <a:t> </a:t>
            </a:r>
            <a:r>
              <a:rPr lang="it-IT" dirty="0" err="1" smtClean="0"/>
              <a:t>known</a:t>
            </a:r>
            <a:r>
              <a:rPr lang="it-IT" dirty="0" smtClean="0"/>
              <a:t> </a:t>
            </a:r>
            <a:r>
              <a:rPr lang="it-IT" dirty="0" err="1" smtClean="0"/>
              <a:t>as</a:t>
            </a:r>
            <a:r>
              <a:rPr lang="it-IT" dirty="0" smtClean="0"/>
              <a:t> </a:t>
            </a:r>
            <a:r>
              <a:rPr lang="it-IT" dirty="0" err="1" smtClean="0"/>
              <a:t>intracellular</a:t>
            </a:r>
            <a:r>
              <a:rPr lang="it-IT" dirty="0" smtClean="0"/>
              <a:t> or </a:t>
            </a:r>
            <a:r>
              <a:rPr lang="it-IT" dirty="0" err="1" smtClean="0"/>
              <a:t>cytoplasmic</a:t>
            </a:r>
            <a:r>
              <a:rPr lang="it-IT" dirty="0" smtClean="0"/>
              <a:t> </a:t>
            </a:r>
            <a:r>
              <a:rPr lang="it-IT" dirty="0" err="1" smtClean="0"/>
              <a:t>receptors</a:t>
            </a:r>
            <a:r>
              <a:rPr lang="it-IT" dirty="0" smtClean="0"/>
              <a:t>, are </a:t>
            </a:r>
            <a:r>
              <a:rPr lang="it-IT" dirty="0" err="1" smtClean="0"/>
              <a:t>found</a:t>
            </a:r>
            <a:r>
              <a:rPr lang="it-IT" dirty="0" smtClean="0"/>
              <a:t> in the </a:t>
            </a:r>
            <a:r>
              <a:rPr lang="it-IT" dirty="0" err="1" smtClean="0"/>
              <a:t>cytoplasm</a:t>
            </a:r>
            <a:r>
              <a:rPr lang="it-IT" dirty="0" smtClean="0"/>
              <a:t> of the </a:t>
            </a:r>
            <a:r>
              <a:rPr lang="it-IT" dirty="0" err="1" smtClean="0"/>
              <a:t>cell</a:t>
            </a:r>
            <a:r>
              <a:rPr lang="it-IT" dirty="0" smtClean="0"/>
              <a:t> and </a:t>
            </a:r>
            <a:r>
              <a:rPr lang="it-IT" dirty="0" err="1" smtClean="0"/>
              <a:t>respond</a:t>
            </a:r>
            <a:r>
              <a:rPr lang="it-IT" dirty="0" smtClean="0"/>
              <a:t> to </a:t>
            </a:r>
            <a:r>
              <a:rPr lang="it-IT" dirty="0" err="1" smtClean="0"/>
              <a:t>hydrophobic</a:t>
            </a:r>
            <a:r>
              <a:rPr lang="it-IT" dirty="0" smtClean="0"/>
              <a:t> </a:t>
            </a:r>
            <a:r>
              <a:rPr lang="it-IT" dirty="0" err="1" smtClean="0"/>
              <a:t>ligand</a:t>
            </a:r>
            <a:r>
              <a:rPr lang="it-IT" dirty="0" smtClean="0"/>
              <a:t> </a:t>
            </a:r>
            <a:r>
              <a:rPr lang="it-IT" dirty="0" err="1" smtClean="0"/>
              <a:t>molecules</a:t>
            </a:r>
            <a:r>
              <a:rPr lang="it-IT" dirty="0" smtClean="0"/>
              <a:t> </a:t>
            </a:r>
            <a:r>
              <a:rPr lang="it-IT" dirty="0" err="1" smtClean="0"/>
              <a:t>that</a:t>
            </a:r>
            <a:r>
              <a:rPr lang="it-IT" dirty="0" smtClean="0"/>
              <a:t> are </a:t>
            </a:r>
            <a:r>
              <a:rPr lang="it-IT" dirty="0" err="1" smtClean="0"/>
              <a:t>able</a:t>
            </a:r>
            <a:r>
              <a:rPr lang="it-IT" dirty="0" smtClean="0"/>
              <a:t> to </a:t>
            </a:r>
            <a:r>
              <a:rPr lang="it-IT" dirty="0" err="1" smtClean="0"/>
              <a:t>travel</a:t>
            </a:r>
            <a:r>
              <a:rPr lang="it-IT" dirty="0" smtClean="0"/>
              <a:t> </a:t>
            </a:r>
            <a:r>
              <a:rPr lang="it-IT" dirty="0" err="1" smtClean="0"/>
              <a:t>across</a:t>
            </a:r>
            <a:r>
              <a:rPr lang="it-IT" dirty="0" smtClean="0"/>
              <a:t> the plasma membrane. Once inside the </a:t>
            </a:r>
            <a:r>
              <a:rPr lang="it-IT" dirty="0" err="1" smtClean="0"/>
              <a:t>cell</a:t>
            </a:r>
            <a:r>
              <a:rPr lang="it-IT" dirty="0" smtClean="0"/>
              <a:t>, </a:t>
            </a:r>
            <a:r>
              <a:rPr lang="it-IT" dirty="0" err="1" smtClean="0"/>
              <a:t>many</a:t>
            </a:r>
            <a:r>
              <a:rPr lang="it-IT" dirty="0" smtClean="0"/>
              <a:t> of </a:t>
            </a:r>
            <a:r>
              <a:rPr lang="it-IT" dirty="0" err="1" smtClean="0"/>
              <a:t>these</a:t>
            </a:r>
            <a:r>
              <a:rPr lang="it-IT" dirty="0" smtClean="0"/>
              <a:t> </a:t>
            </a:r>
            <a:r>
              <a:rPr lang="it-IT" dirty="0" err="1" smtClean="0"/>
              <a:t>molecules</a:t>
            </a:r>
            <a:r>
              <a:rPr lang="it-IT" dirty="0" smtClean="0"/>
              <a:t> </a:t>
            </a:r>
            <a:r>
              <a:rPr lang="it-IT" dirty="0" err="1" smtClean="0"/>
              <a:t>bind</a:t>
            </a:r>
            <a:r>
              <a:rPr lang="it-IT" dirty="0" smtClean="0"/>
              <a:t> to </a:t>
            </a:r>
            <a:r>
              <a:rPr lang="it-IT" dirty="0" err="1" smtClean="0"/>
              <a:t>proteins</a:t>
            </a:r>
            <a:r>
              <a:rPr lang="it-IT" dirty="0" smtClean="0"/>
              <a:t> </a:t>
            </a:r>
            <a:r>
              <a:rPr lang="it-IT" dirty="0" err="1" smtClean="0"/>
              <a:t>that</a:t>
            </a:r>
            <a:r>
              <a:rPr lang="it-IT" dirty="0" smtClean="0"/>
              <a:t> </a:t>
            </a:r>
            <a:r>
              <a:rPr lang="it-IT" dirty="0" err="1" smtClean="0"/>
              <a:t>act</a:t>
            </a:r>
            <a:r>
              <a:rPr lang="it-IT" dirty="0" smtClean="0"/>
              <a:t> </a:t>
            </a:r>
            <a:r>
              <a:rPr lang="it-IT" dirty="0" err="1" smtClean="0"/>
              <a:t>as</a:t>
            </a:r>
            <a:r>
              <a:rPr lang="it-IT" dirty="0" smtClean="0"/>
              <a:t> </a:t>
            </a:r>
            <a:r>
              <a:rPr lang="it-IT" dirty="0" err="1" smtClean="0"/>
              <a:t>regulators</a:t>
            </a:r>
            <a:r>
              <a:rPr lang="it-IT" dirty="0" smtClean="0"/>
              <a:t> of </a:t>
            </a:r>
            <a:r>
              <a:rPr lang="it-IT" dirty="0" err="1" smtClean="0"/>
              <a:t>mRNA</a:t>
            </a:r>
            <a:r>
              <a:rPr lang="it-IT" dirty="0" smtClean="0"/>
              <a:t> </a:t>
            </a:r>
            <a:r>
              <a:rPr lang="it-IT" dirty="0" err="1" smtClean="0"/>
              <a:t>synthesis</a:t>
            </a:r>
            <a:r>
              <a:rPr lang="it-IT" dirty="0" smtClean="0"/>
              <a:t> to mediate gene </a:t>
            </a:r>
            <a:r>
              <a:rPr lang="it-IT" dirty="0" err="1" smtClean="0"/>
              <a:t>expression</a:t>
            </a:r>
            <a:r>
              <a:rPr lang="it-IT" dirty="0" smtClean="0"/>
              <a:t>. Gene </a:t>
            </a:r>
            <a:r>
              <a:rPr lang="it-IT" dirty="0" err="1" smtClean="0"/>
              <a:t>expression</a:t>
            </a:r>
            <a:r>
              <a:rPr lang="it-IT" dirty="0" smtClean="0"/>
              <a:t> </a:t>
            </a:r>
            <a:r>
              <a:rPr lang="it-IT" dirty="0" err="1" smtClean="0"/>
              <a:t>is</a:t>
            </a:r>
            <a:r>
              <a:rPr lang="it-IT" dirty="0" smtClean="0"/>
              <a:t> the </a:t>
            </a:r>
            <a:r>
              <a:rPr lang="it-IT" dirty="0" err="1" smtClean="0"/>
              <a:t>cellular</a:t>
            </a:r>
            <a:r>
              <a:rPr lang="it-IT" dirty="0" smtClean="0"/>
              <a:t> </a:t>
            </a:r>
            <a:r>
              <a:rPr lang="it-IT" dirty="0" err="1" smtClean="0"/>
              <a:t>process</a:t>
            </a:r>
            <a:r>
              <a:rPr lang="it-IT" dirty="0" smtClean="0"/>
              <a:t> of </a:t>
            </a:r>
            <a:r>
              <a:rPr lang="it-IT" dirty="0" err="1" smtClean="0"/>
              <a:t>transforming</a:t>
            </a:r>
            <a:r>
              <a:rPr lang="it-IT" dirty="0" smtClean="0"/>
              <a:t> the information in a </a:t>
            </a:r>
            <a:r>
              <a:rPr lang="it-IT" dirty="0" err="1" smtClean="0"/>
              <a:t>cell’s</a:t>
            </a:r>
            <a:r>
              <a:rPr lang="it-IT" dirty="0" smtClean="0"/>
              <a:t> DNA </a:t>
            </a:r>
            <a:r>
              <a:rPr lang="it-IT" dirty="0" err="1" smtClean="0"/>
              <a:t>into</a:t>
            </a:r>
            <a:r>
              <a:rPr lang="it-IT" dirty="0" smtClean="0"/>
              <a:t> a </a:t>
            </a:r>
            <a:r>
              <a:rPr lang="it-IT" dirty="0" err="1" smtClean="0"/>
              <a:t>sequence</a:t>
            </a:r>
            <a:r>
              <a:rPr lang="it-IT" dirty="0" smtClean="0"/>
              <a:t> of amino </a:t>
            </a:r>
            <a:r>
              <a:rPr lang="it-IT" dirty="0" err="1" smtClean="0"/>
              <a:t>acids</a:t>
            </a:r>
            <a:r>
              <a:rPr lang="it-IT" dirty="0" smtClean="0"/>
              <a:t> </a:t>
            </a:r>
            <a:r>
              <a:rPr lang="it-IT" dirty="0" err="1" smtClean="0"/>
              <a:t>that</a:t>
            </a:r>
            <a:r>
              <a:rPr lang="it-IT" dirty="0" smtClean="0"/>
              <a:t> </a:t>
            </a:r>
            <a:r>
              <a:rPr lang="it-IT" dirty="0" err="1" smtClean="0"/>
              <a:t>ultimately</a:t>
            </a:r>
            <a:r>
              <a:rPr lang="it-IT" dirty="0" smtClean="0"/>
              <a:t> </a:t>
            </a:r>
            <a:r>
              <a:rPr lang="it-IT" dirty="0" err="1" smtClean="0"/>
              <a:t>forms</a:t>
            </a:r>
            <a:r>
              <a:rPr lang="it-IT" dirty="0" smtClean="0"/>
              <a:t> a </a:t>
            </a:r>
            <a:r>
              <a:rPr lang="it-IT" dirty="0" err="1" smtClean="0"/>
              <a:t>protein</a:t>
            </a:r>
            <a:r>
              <a:rPr lang="it-IT" dirty="0" smtClean="0"/>
              <a:t>. </a:t>
            </a:r>
            <a:r>
              <a:rPr lang="it-IT" dirty="0" err="1" smtClean="0"/>
              <a:t>When</a:t>
            </a:r>
            <a:r>
              <a:rPr lang="it-IT" dirty="0" smtClean="0"/>
              <a:t> the </a:t>
            </a:r>
            <a:r>
              <a:rPr lang="it-IT" dirty="0" err="1" smtClean="0"/>
              <a:t>ligand</a:t>
            </a:r>
            <a:r>
              <a:rPr lang="it-IT" dirty="0" smtClean="0"/>
              <a:t> </a:t>
            </a:r>
            <a:r>
              <a:rPr lang="it-IT" dirty="0" err="1" smtClean="0"/>
              <a:t>binds</a:t>
            </a:r>
            <a:r>
              <a:rPr lang="it-IT" dirty="0" smtClean="0"/>
              <a:t> to the </a:t>
            </a:r>
            <a:r>
              <a:rPr lang="it-IT" dirty="0" err="1" smtClean="0"/>
              <a:t>internal</a:t>
            </a:r>
            <a:r>
              <a:rPr lang="it-IT" dirty="0" smtClean="0"/>
              <a:t> </a:t>
            </a:r>
            <a:r>
              <a:rPr lang="it-IT" dirty="0" err="1" smtClean="0"/>
              <a:t>receptor</a:t>
            </a:r>
            <a:r>
              <a:rPr lang="it-IT" dirty="0" smtClean="0"/>
              <a:t>, a </a:t>
            </a:r>
            <a:r>
              <a:rPr lang="it-IT" dirty="0" err="1" smtClean="0"/>
              <a:t>conformational</a:t>
            </a:r>
            <a:r>
              <a:rPr lang="it-IT" dirty="0" smtClean="0"/>
              <a:t> </a:t>
            </a:r>
            <a:r>
              <a:rPr lang="it-IT" dirty="0" err="1" smtClean="0"/>
              <a:t>change</a:t>
            </a:r>
            <a:r>
              <a:rPr lang="it-IT" dirty="0" smtClean="0"/>
              <a:t> </a:t>
            </a:r>
            <a:r>
              <a:rPr lang="it-IT" dirty="0" err="1" smtClean="0"/>
              <a:t>exposes</a:t>
            </a:r>
            <a:r>
              <a:rPr lang="it-IT" dirty="0" smtClean="0"/>
              <a:t> a DNA-</a:t>
            </a:r>
            <a:r>
              <a:rPr lang="it-IT" dirty="0" err="1" smtClean="0"/>
              <a:t>binding</a:t>
            </a:r>
            <a:r>
              <a:rPr lang="it-IT" dirty="0" smtClean="0"/>
              <a:t> site on the </a:t>
            </a:r>
            <a:r>
              <a:rPr lang="it-IT" dirty="0" err="1" smtClean="0"/>
              <a:t>protein</a:t>
            </a:r>
            <a:r>
              <a:rPr lang="it-IT" dirty="0" smtClean="0"/>
              <a:t>. The </a:t>
            </a:r>
            <a:r>
              <a:rPr lang="it-IT" dirty="0" err="1" smtClean="0"/>
              <a:t>ligand-receptor</a:t>
            </a:r>
            <a:r>
              <a:rPr lang="it-IT" dirty="0" smtClean="0"/>
              <a:t> </a:t>
            </a:r>
            <a:r>
              <a:rPr lang="it-IT" dirty="0" err="1" smtClean="0"/>
              <a:t>complex</a:t>
            </a:r>
            <a:r>
              <a:rPr lang="it-IT" dirty="0" smtClean="0"/>
              <a:t> </a:t>
            </a:r>
            <a:r>
              <a:rPr lang="it-IT" dirty="0" err="1" smtClean="0"/>
              <a:t>moves</a:t>
            </a:r>
            <a:r>
              <a:rPr lang="it-IT" dirty="0" smtClean="0"/>
              <a:t> </a:t>
            </a:r>
            <a:r>
              <a:rPr lang="it-IT" dirty="0" err="1" smtClean="0"/>
              <a:t>into</a:t>
            </a:r>
            <a:r>
              <a:rPr lang="it-IT" dirty="0" smtClean="0"/>
              <a:t> the </a:t>
            </a:r>
            <a:r>
              <a:rPr lang="it-IT" dirty="0" err="1" smtClean="0"/>
              <a:t>nucleus</a:t>
            </a:r>
            <a:r>
              <a:rPr lang="it-IT" dirty="0" smtClean="0"/>
              <a:t>, </a:t>
            </a:r>
            <a:r>
              <a:rPr lang="it-IT" dirty="0" err="1" smtClean="0"/>
              <a:t>binds</a:t>
            </a:r>
            <a:r>
              <a:rPr lang="it-IT" dirty="0" smtClean="0"/>
              <a:t> to </a:t>
            </a:r>
            <a:r>
              <a:rPr lang="it-IT" dirty="0" err="1" smtClean="0"/>
              <a:t>specific</a:t>
            </a:r>
            <a:r>
              <a:rPr lang="it-IT" dirty="0" smtClean="0"/>
              <a:t> </a:t>
            </a:r>
            <a:r>
              <a:rPr lang="it-IT" dirty="0" err="1" smtClean="0"/>
              <a:t>regulatory</a:t>
            </a:r>
            <a:r>
              <a:rPr lang="it-IT" dirty="0" smtClean="0"/>
              <a:t> </a:t>
            </a:r>
            <a:r>
              <a:rPr lang="it-IT" dirty="0" err="1" smtClean="0"/>
              <a:t>regions</a:t>
            </a:r>
            <a:r>
              <a:rPr lang="it-IT" dirty="0" smtClean="0"/>
              <a:t> of the </a:t>
            </a:r>
            <a:r>
              <a:rPr lang="it-IT" dirty="0" err="1" smtClean="0"/>
              <a:t>chromosomal</a:t>
            </a:r>
            <a:r>
              <a:rPr lang="it-IT" dirty="0" smtClean="0"/>
              <a:t> DNA, and </a:t>
            </a:r>
            <a:r>
              <a:rPr lang="it-IT" dirty="0" err="1" smtClean="0"/>
              <a:t>promotes</a:t>
            </a:r>
            <a:r>
              <a:rPr lang="it-IT" dirty="0" smtClean="0"/>
              <a:t> the </a:t>
            </a:r>
            <a:r>
              <a:rPr lang="it-IT" dirty="0" err="1" smtClean="0"/>
              <a:t>initiation</a:t>
            </a:r>
            <a:r>
              <a:rPr lang="it-IT" dirty="0" smtClean="0"/>
              <a:t> of </a:t>
            </a:r>
            <a:r>
              <a:rPr lang="it-IT" dirty="0" err="1" smtClean="0"/>
              <a:t>transcription</a:t>
            </a:r>
            <a:r>
              <a:rPr lang="it-IT" dirty="0" smtClean="0"/>
              <a:t>. </a:t>
            </a:r>
            <a:r>
              <a:rPr lang="it-IT" dirty="0" err="1" smtClean="0"/>
              <a:t>Internal</a:t>
            </a:r>
            <a:r>
              <a:rPr lang="it-IT" dirty="0" smtClean="0"/>
              <a:t> </a:t>
            </a:r>
            <a:r>
              <a:rPr lang="it-IT" dirty="0" err="1" smtClean="0"/>
              <a:t>receptors</a:t>
            </a:r>
            <a:r>
              <a:rPr lang="it-IT" dirty="0" smtClean="0"/>
              <a:t> can </a:t>
            </a:r>
            <a:r>
              <a:rPr lang="it-IT" dirty="0" err="1" smtClean="0"/>
              <a:t>directly</a:t>
            </a:r>
            <a:r>
              <a:rPr lang="it-IT" dirty="0" smtClean="0"/>
              <a:t> </a:t>
            </a:r>
            <a:r>
              <a:rPr lang="it-IT" dirty="0" err="1" smtClean="0"/>
              <a:t>influence</a:t>
            </a:r>
            <a:r>
              <a:rPr lang="it-IT" dirty="0" smtClean="0"/>
              <a:t> gene </a:t>
            </a:r>
            <a:r>
              <a:rPr lang="it-IT" dirty="0" err="1" smtClean="0"/>
              <a:t>expression</a:t>
            </a:r>
            <a:r>
              <a:rPr lang="it-IT" dirty="0" smtClean="0"/>
              <a:t> </a:t>
            </a:r>
            <a:r>
              <a:rPr lang="it-IT" dirty="0" err="1" smtClean="0"/>
              <a:t>without</a:t>
            </a:r>
            <a:r>
              <a:rPr lang="it-IT" dirty="0" smtClean="0"/>
              <a:t> </a:t>
            </a:r>
            <a:r>
              <a:rPr lang="it-IT" dirty="0" err="1" smtClean="0"/>
              <a:t>having</a:t>
            </a:r>
            <a:r>
              <a:rPr lang="it-IT" dirty="0" smtClean="0"/>
              <a:t> to pass the </a:t>
            </a:r>
            <a:r>
              <a:rPr lang="it-IT" dirty="0" err="1" smtClean="0"/>
              <a:t>signal</a:t>
            </a:r>
            <a:r>
              <a:rPr lang="it-IT" dirty="0" smtClean="0"/>
              <a:t> on to </a:t>
            </a:r>
            <a:r>
              <a:rPr lang="it-IT" dirty="0" err="1" smtClean="0"/>
              <a:t>other</a:t>
            </a:r>
            <a:r>
              <a:rPr lang="it-IT" dirty="0" smtClean="0"/>
              <a:t> </a:t>
            </a:r>
            <a:r>
              <a:rPr lang="it-IT" dirty="0" err="1" smtClean="0"/>
              <a:t>receptors</a:t>
            </a:r>
            <a:r>
              <a:rPr lang="it-IT" dirty="0" smtClean="0"/>
              <a:t> or </a:t>
            </a:r>
            <a:r>
              <a:rPr lang="it-IT" dirty="0" err="1" smtClean="0"/>
              <a:t>messengers</a:t>
            </a:r>
            <a:r>
              <a:rPr lang="it-IT" smtClean="0"/>
              <a:t>.</a:t>
            </a:r>
          </a:p>
          <a:p>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20</a:t>
            </a:fld>
            <a:endParaRPr lang="it-IT"/>
          </a:p>
        </p:txBody>
      </p:sp>
    </p:spTree>
    <p:extLst>
      <p:ext uri="{BB962C8B-B14F-4D97-AF65-F5344CB8AC3E}">
        <p14:creationId xmlns:p14="http://schemas.microsoft.com/office/powerpoint/2010/main" val="118502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/pii/S030372071000359X#fig0005</a:t>
            </a:r>
          </a:p>
          <a:p>
            <a:endParaRPr lang="it-IT" dirty="0" smtClean="0"/>
          </a:p>
          <a:p>
            <a:r>
              <a:rPr lang="it-IT" dirty="0" smtClean="0"/>
              <a:t>Fig. 1. Struttura e modalità di azione dei recettori nucleari (NR). </a:t>
            </a:r>
          </a:p>
          <a:p>
            <a:pPr marL="228600" indent="-228600">
              <a:buAutoNum type="alphaUcParenBoth"/>
            </a:pPr>
            <a:r>
              <a:rPr lang="it-IT" dirty="0" smtClean="0"/>
              <a:t>Struttura a domini (A – </a:t>
            </a:r>
            <a:r>
              <a:rPr lang="it-IT" dirty="0" err="1" smtClean="0"/>
              <a:t>F</a:t>
            </a:r>
            <a:r>
              <a:rPr lang="it-IT" dirty="0" smtClean="0"/>
              <a:t>) dei recettori nucleari. Il </a:t>
            </a:r>
            <a:r>
              <a:rPr lang="it-IT" b="1" dirty="0" smtClean="0"/>
              <a:t>dominio di legame al DNA </a:t>
            </a:r>
            <a:r>
              <a:rPr lang="it-IT" dirty="0" smtClean="0"/>
              <a:t>(DBD) è costituito da due motivi di legame allo </a:t>
            </a:r>
            <a:r>
              <a:rPr lang="it-IT" b="1" dirty="0" smtClean="0"/>
              <a:t>zinco</a:t>
            </a:r>
            <a:r>
              <a:rPr lang="it-IT" dirty="0" smtClean="0"/>
              <a:t> (Zn2 +) e spesso include la regione della cerniera (H). Viene mostrata la struttura cristallografica del dominio di legame del recettore degli estrogeni (LBD) legato al </a:t>
            </a:r>
            <a:r>
              <a:rPr lang="it-IT" dirty="0" err="1" smtClean="0"/>
              <a:t>dietilstilbestrolo</a:t>
            </a:r>
            <a:r>
              <a:rPr lang="it-IT" dirty="0" smtClean="0"/>
              <a:t> (DES), un estrogeno non steroideo sintetico che funziona come un agonista puro e l'antagonista 4-idrossi </a:t>
            </a:r>
            <a:r>
              <a:rPr lang="it-IT" dirty="0" err="1" smtClean="0"/>
              <a:t>tamoxifene</a:t>
            </a:r>
            <a:r>
              <a:rPr lang="it-IT" dirty="0" smtClean="0"/>
              <a:t> (4OHT) (blu scuro). </a:t>
            </a:r>
            <a:r>
              <a:rPr lang="it-IT" b="1" dirty="0" smtClean="0"/>
              <a:t>AF1, AF2, funzione di attivazione 1 e 2 (elica AF2, AF-2)</a:t>
            </a:r>
            <a:r>
              <a:rPr lang="it-IT" dirty="0" smtClean="0"/>
              <a:t>; entrambi contattano molecole di co-regolamentazione (co-repressori oppure co-attivatori), ma AF-1 è tipicamente indipendente dal </a:t>
            </a:r>
            <a:r>
              <a:rPr lang="it-IT" dirty="0" err="1" smtClean="0"/>
              <a:t>ligando</a:t>
            </a:r>
            <a:r>
              <a:rPr lang="it-IT" dirty="0" smtClean="0"/>
              <a:t> mentre AF-2 è </a:t>
            </a:r>
            <a:r>
              <a:rPr lang="it-IT" dirty="0" err="1" smtClean="0"/>
              <a:t>ligando</a:t>
            </a:r>
            <a:r>
              <a:rPr lang="it-IT" dirty="0" smtClean="0"/>
              <a:t>-dipendente (magenta colorato come elica 12). I NR hanno regioni AF1 e cerniera variabili e domini </a:t>
            </a:r>
            <a:r>
              <a:rPr lang="it-IT" dirty="0" err="1" smtClean="0"/>
              <a:t>F</a:t>
            </a:r>
            <a:r>
              <a:rPr lang="it-IT" dirty="0" smtClean="0"/>
              <a:t> e hanno dimensioni comprese tra 50450 e 33933 aminoacidi, sebbene la maggior parte sia ∼50 </a:t>
            </a:r>
            <a:r>
              <a:rPr lang="it-IT" dirty="0" err="1" smtClean="0"/>
              <a:t>kDa</a:t>
            </a:r>
            <a:r>
              <a:rPr lang="it-IT" dirty="0" smtClean="0"/>
              <a:t>. Molti geni NR hanno più </a:t>
            </a:r>
            <a:r>
              <a:rPr lang="it-IT" dirty="0" err="1" smtClean="0"/>
              <a:t>isoforme</a:t>
            </a:r>
            <a:r>
              <a:rPr lang="it-IT" dirty="0" smtClean="0"/>
              <a:t> generate dall'uso di promotori alternativi e varianti di giunzione. </a:t>
            </a:r>
          </a:p>
          <a:p>
            <a:pPr marL="228600" indent="-228600">
              <a:buAutoNum type="alphaUcParenBoth"/>
            </a:pPr>
            <a:r>
              <a:rPr lang="it-IT" dirty="0" smtClean="0"/>
              <a:t>Diagramma semplificato dell'azione NR classica. In assenza di </a:t>
            </a:r>
            <a:r>
              <a:rPr lang="it-IT" dirty="0" err="1" smtClean="0"/>
              <a:t>ligando</a:t>
            </a:r>
            <a:r>
              <a:rPr lang="it-IT" dirty="0" smtClean="0"/>
              <a:t>, i NR reclutano, a livello dei promotori dei geni, complessi di co-repressori multi-</a:t>
            </a:r>
            <a:r>
              <a:rPr lang="it-IT" dirty="0" err="1" smtClean="0"/>
              <a:t>subunità</a:t>
            </a:r>
            <a:r>
              <a:rPr lang="it-IT" dirty="0" smtClean="0"/>
              <a:t>, che contengono attività dell'istone </a:t>
            </a:r>
            <a:r>
              <a:rPr lang="it-IT" dirty="0" err="1" smtClean="0"/>
              <a:t>deacetilasi</a:t>
            </a:r>
            <a:r>
              <a:rPr lang="it-IT" dirty="0" smtClean="0"/>
              <a:t> (</a:t>
            </a:r>
            <a:r>
              <a:rPr lang="it-IT" b="1" dirty="0" smtClean="0"/>
              <a:t>HDAC</a:t>
            </a:r>
            <a:r>
              <a:rPr lang="it-IT" dirty="0" smtClean="0"/>
              <a:t>). La trascrizione dei geni bersaglio viene attivata quando il </a:t>
            </a:r>
            <a:r>
              <a:rPr lang="it-IT" dirty="0" err="1" smtClean="0"/>
              <a:t>ligando</a:t>
            </a:r>
            <a:r>
              <a:rPr lang="it-IT" dirty="0" smtClean="0"/>
              <a:t> (esagono) si lega alla NR e induce una variazione di conformazione nell'LBD che recluta complessi di co-attivatori che contengono attività dell'istone </a:t>
            </a:r>
            <a:r>
              <a:rPr lang="it-IT" dirty="0" err="1" smtClean="0"/>
              <a:t>acetilasi</a:t>
            </a:r>
            <a:r>
              <a:rPr lang="it-IT" dirty="0" smtClean="0"/>
              <a:t> transferasi (</a:t>
            </a:r>
            <a:r>
              <a:rPr lang="it-IT" b="1" dirty="0" smtClean="0"/>
              <a:t>HAT</a:t>
            </a:r>
            <a:r>
              <a:rPr lang="it-IT" dirty="0" smtClean="0"/>
              <a:t>). Non sono mostrati altri complessi di </a:t>
            </a:r>
            <a:r>
              <a:rPr lang="it-IT" dirty="0" err="1" smtClean="0"/>
              <a:t>coregolamentazione</a:t>
            </a:r>
            <a:r>
              <a:rPr lang="it-IT" dirty="0" smtClean="0"/>
              <a:t> necessari per la trascrizione come il rimodellamento della cromatina e i complessi mediatori e il meccanismo generale di trascrizione. Per questi dettagli si veda: M.G. </a:t>
            </a:r>
            <a:r>
              <a:rPr lang="it-IT" dirty="0" err="1" smtClean="0"/>
              <a:t>Rosenfeld</a:t>
            </a:r>
            <a:r>
              <a:rPr lang="it-IT" dirty="0" smtClean="0"/>
              <a:t>, V.V. </a:t>
            </a:r>
            <a:r>
              <a:rPr lang="it-IT" dirty="0" err="1" smtClean="0"/>
              <a:t>Lunyak</a:t>
            </a:r>
            <a:r>
              <a:rPr lang="it-IT" dirty="0" smtClean="0"/>
              <a:t>, C.K. Glass.</a:t>
            </a:r>
            <a:r>
              <a:rPr lang="it-IT" baseline="0" dirty="0" smtClean="0"/>
              <a:t> </a:t>
            </a:r>
            <a:r>
              <a:rPr lang="it-IT" dirty="0" err="1" smtClean="0"/>
              <a:t>Sensors</a:t>
            </a:r>
            <a:r>
              <a:rPr lang="it-IT" dirty="0" smtClean="0"/>
              <a:t> and </a:t>
            </a:r>
            <a:r>
              <a:rPr lang="it-IT" dirty="0" err="1" smtClean="0"/>
              <a:t>signals</a:t>
            </a:r>
            <a:r>
              <a:rPr lang="it-IT" dirty="0" smtClean="0"/>
              <a:t>: a </a:t>
            </a:r>
            <a:r>
              <a:rPr lang="it-IT" dirty="0" err="1" smtClean="0"/>
              <a:t>coactivator</a:t>
            </a:r>
            <a:r>
              <a:rPr lang="it-IT" dirty="0" smtClean="0"/>
              <a:t>/</a:t>
            </a:r>
            <a:r>
              <a:rPr lang="it-IT" dirty="0" err="1" smtClean="0"/>
              <a:t>corepressor</a:t>
            </a:r>
            <a:r>
              <a:rPr lang="it-IT" dirty="0" smtClean="0"/>
              <a:t>/</a:t>
            </a:r>
            <a:r>
              <a:rPr lang="it-IT" dirty="0" err="1" smtClean="0"/>
              <a:t>epigenetic</a:t>
            </a:r>
            <a:r>
              <a:rPr lang="it-IT" dirty="0" smtClean="0"/>
              <a:t> code for </a:t>
            </a:r>
            <a:r>
              <a:rPr lang="it-IT" dirty="0" err="1" smtClean="0"/>
              <a:t>integrating</a:t>
            </a:r>
            <a:r>
              <a:rPr lang="it-IT" dirty="0" smtClean="0"/>
              <a:t> </a:t>
            </a:r>
            <a:r>
              <a:rPr lang="it-IT" dirty="0" err="1" smtClean="0"/>
              <a:t>signal-dependent</a:t>
            </a:r>
            <a:r>
              <a:rPr lang="it-IT" dirty="0" smtClean="0"/>
              <a:t> </a:t>
            </a:r>
            <a:r>
              <a:rPr lang="it-IT" dirty="0" err="1" smtClean="0"/>
              <a:t>programs</a:t>
            </a:r>
            <a:r>
              <a:rPr lang="it-IT" dirty="0" smtClean="0"/>
              <a:t> of </a:t>
            </a:r>
            <a:r>
              <a:rPr lang="it-IT" dirty="0" err="1" smtClean="0"/>
              <a:t>transcriptional</a:t>
            </a:r>
            <a:r>
              <a:rPr lang="it-IT" dirty="0" smtClean="0"/>
              <a:t> </a:t>
            </a:r>
            <a:r>
              <a:rPr lang="it-IT" dirty="0" err="1" smtClean="0"/>
              <a:t>response</a:t>
            </a:r>
            <a:r>
              <a:rPr lang="it-IT" dirty="0" smtClean="0"/>
              <a:t>.</a:t>
            </a:r>
            <a:r>
              <a:rPr lang="it-IT" baseline="0" dirty="0" smtClean="0"/>
              <a:t> </a:t>
            </a:r>
            <a:r>
              <a:rPr lang="it-IT" dirty="0" err="1" smtClean="0"/>
              <a:t>Genes</a:t>
            </a:r>
            <a:r>
              <a:rPr lang="it-IT" dirty="0" smtClean="0"/>
              <a:t> </a:t>
            </a:r>
            <a:r>
              <a:rPr lang="it-IT" dirty="0" err="1" smtClean="0"/>
              <a:t>Dev</a:t>
            </a:r>
            <a:r>
              <a:rPr lang="it-IT" dirty="0" smtClean="0"/>
              <a:t>., 20 (2006), pp. 1405-1428 (http://</a:t>
            </a:r>
            <a:r>
              <a:rPr lang="it-IT" dirty="0" err="1" smtClean="0"/>
              <a:t>genesdev.cshlp.org</a:t>
            </a:r>
            <a:r>
              <a:rPr lang="it-IT" dirty="0" smtClean="0"/>
              <a:t>/</a:t>
            </a:r>
            <a:r>
              <a:rPr lang="it-IT" dirty="0" err="1" smtClean="0"/>
              <a:t>content</a:t>
            </a:r>
            <a:r>
              <a:rPr lang="it-IT" dirty="0" smtClean="0"/>
              <a:t>/20/11/1405.full.pdf). </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21</a:t>
            </a:fld>
            <a:endParaRPr lang="it-IT"/>
          </a:p>
        </p:txBody>
      </p:sp>
    </p:spTree>
    <p:extLst>
      <p:ext uri="{BB962C8B-B14F-4D97-AF65-F5344CB8AC3E}">
        <p14:creationId xmlns:p14="http://schemas.microsoft.com/office/powerpoint/2010/main" val="1154525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/PMC3871882/pdf/nihms530856.pdf</a:t>
            </a:r>
            <a:endParaRPr lang="it-IT" dirty="0" smtClean="0"/>
          </a:p>
        </p:txBody>
      </p:sp>
      <p:sp>
        <p:nvSpPr>
          <p:cNvPr id="4" name="Segnaposto numero diapositiva 3"/>
          <p:cNvSpPr>
            <a:spLocks noGrp="1"/>
          </p:cNvSpPr>
          <p:nvPr>
            <p:ph type="sldNum" sz="quarter" idx="10"/>
          </p:nvPr>
        </p:nvSpPr>
        <p:spPr/>
        <p:txBody>
          <a:bodyPr/>
          <a:lstStyle/>
          <a:p>
            <a:fld id="{082914CA-05DA-334C-AF57-0B201D53399B}" type="slidenum">
              <a:rPr lang="it-IT" smtClean="0"/>
              <a:t>22</a:t>
            </a:fld>
            <a:endParaRPr lang="it-IT"/>
          </a:p>
        </p:txBody>
      </p:sp>
    </p:spTree>
    <p:extLst>
      <p:ext uri="{BB962C8B-B14F-4D97-AF65-F5344CB8AC3E}">
        <p14:creationId xmlns:p14="http://schemas.microsoft.com/office/powerpoint/2010/main" val="1191496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://pdb101.rcsb.org/</a:t>
            </a:r>
            <a:r>
              <a:rPr lang="it-IT" dirty="0" err="1" smtClean="0"/>
              <a:t>motm</a:t>
            </a:r>
            <a:r>
              <a:rPr lang="it-IT" dirty="0" smtClean="0"/>
              <a:t>/45</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23</a:t>
            </a:fld>
            <a:endParaRPr lang="it-IT"/>
          </a:p>
        </p:txBody>
      </p:sp>
    </p:spTree>
    <p:extLst>
      <p:ext uri="{BB962C8B-B14F-4D97-AF65-F5344CB8AC3E}">
        <p14:creationId xmlns:p14="http://schemas.microsoft.com/office/powerpoint/2010/main" val="889191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://pdb101.rcsb.org/</a:t>
            </a:r>
            <a:r>
              <a:rPr lang="it-IT" dirty="0" err="1" smtClean="0"/>
              <a:t>motm</a:t>
            </a:r>
            <a:r>
              <a:rPr lang="it-IT" dirty="0" smtClean="0"/>
              <a:t>/45</a:t>
            </a:r>
          </a:p>
          <a:p>
            <a:endParaRPr lang="it-IT" dirty="0" smtClean="0"/>
          </a:p>
          <a:p>
            <a:r>
              <a:rPr lang="it-IT" dirty="0" err="1" smtClean="0"/>
              <a:t>Estrogen</a:t>
            </a:r>
            <a:r>
              <a:rPr lang="it-IT" dirty="0" smtClean="0"/>
              <a:t> and </a:t>
            </a:r>
            <a:r>
              <a:rPr lang="it-IT" dirty="0" err="1" smtClean="0"/>
              <a:t>Cancer</a:t>
            </a:r>
            <a:endParaRPr lang="it-IT" dirty="0" smtClean="0"/>
          </a:p>
          <a:p>
            <a:r>
              <a:rPr lang="it-IT" dirty="0" err="1" smtClean="0"/>
              <a:t>Estrogen</a:t>
            </a:r>
            <a:r>
              <a:rPr lang="it-IT" dirty="0" smtClean="0"/>
              <a:t> </a:t>
            </a:r>
            <a:r>
              <a:rPr lang="it-IT" dirty="0" err="1" smtClean="0"/>
              <a:t>gives</a:t>
            </a:r>
            <a:r>
              <a:rPr lang="it-IT" dirty="0" smtClean="0"/>
              <a:t> </a:t>
            </a:r>
            <a:r>
              <a:rPr lang="it-IT" dirty="0" err="1" smtClean="0"/>
              <a:t>cells</a:t>
            </a:r>
            <a:r>
              <a:rPr lang="it-IT" dirty="0" smtClean="0"/>
              <a:t> </a:t>
            </a:r>
            <a:r>
              <a:rPr lang="it-IT" dirty="0" err="1" smtClean="0"/>
              <a:t>permission</a:t>
            </a:r>
            <a:r>
              <a:rPr lang="it-IT" dirty="0" smtClean="0"/>
              <a:t> to </a:t>
            </a:r>
            <a:r>
              <a:rPr lang="it-IT" dirty="0" err="1" smtClean="0"/>
              <a:t>grow</a:t>
            </a:r>
            <a:r>
              <a:rPr lang="it-IT" dirty="0" smtClean="0"/>
              <a:t> </a:t>
            </a:r>
            <a:r>
              <a:rPr lang="it-IT" dirty="0" err="1" smtClean="0"/>
              <a:t>when</a:t>
            </a:r>
            <a:r>
              <a:rPr lang="it-IT" dirty="0" smtClean="0"/>
              <a:t> appropriate. </a:t>
            </a:r>
            <a:r>
              <a:rPr lang="it-IT" dirty="0" err="1" smtClean="0"/>
              <a:t>This</a:t>
            </a:r>
            <a:r>
              <a:rPr lang="it-IT" dirty="0" smtClean="0"/>
              <a:t> </a:t>
            </a:r>
            <a:r>
              <a:rPr lang="it-IT" dirty="0" err="1" smtClean="0"/>
              <a:t>is</a:t>
            </a:r>
            <a:r>
              <a:rPr lang="it-IT" dirty="0" smtClean="0"/>
              <a:t> </a:t>
            </a:r>
            <a:r>
              <a:rPr lang="it-IT" dirty="0" err="1" smtClean="0"/>
              <a:t>essential</a:t>
            </a:r>
            <a:r>
              <a:rPr lang="it-IT" dirty="0" smtClean="0"/>
              <a:t> </a:t>
            </a:r>
            <a:r>
              <a:rPr lang="it-IT" dirty="0" err="1" smtClean="0"/>
              <a:t>during</a:t>
            </a:r>
            <a:r>
              <a:rPr lang="it-IT" dirty="0" smtClean="0"/>
              <a:t> </a:t>
            </a:r>
            <a:r>
              <a:rPr lang="it-IT" dirty="0" err="1" smtClean="0"/>
              <a:t>puberty</a:t>
            </a:r>
            <a:r>
              <a:rPr lang="it-IT" dirty="0" smtClean="0"/>
              <a:t>, </a:t>
            </a:r>
            <a:r>
              <a:rPr lang="it-IT" dirty="0" err="1" smtClean="0"/>
              <a:t>but</a:t>
            </a:r>
            <a:r>
              <a:rPr lang="it-IT" dirty="0" smtClean="0"/>
              <a:t> </a:t>
            </a:r>
            <a:r>
              <a:rPr lang="it-IT" dirty="0" err="1" smtClean="0"/>
              <a:t>also</a:t>
            </a:r>
            <a:r>
              <a:rPr lang="it-IT" dirty="0" smtClean="0"/>
              <a:t> </a:t>
            </a:r>
            <a:r>
              <a:rPr lang="it-IT" dirty="0" err="1" smtClean="0"/>
              <a:t>necessary</a:t>
            </a:r>
            <a:r>
              <a:rPr lang="it-IT" dirty="0" smtClean="0"/>
              <a:t> in </a:t>
            </a:r>
            <a:r>
              <a:rPr lang="it-IT" dirty="0" err="1" smtClean="0"/>
              <a:t>adult</a:t>
            </a:r>
            <a:r>
              <a:rPr lang="it-IT" dirty="0" smtClean="0"/>
              <a:t> life. For </a:t>
            </a:r>
            <a:r>
              <a:rPr lang="it-IT" dirty="0" err="1" smtClean="0"/>
              <a:t>instance</a:t>
            </a:r>
            <a:r>
              <a:rPr lang="it-IT" dirty="0" smtClean="0"/>
              <a:t>, </a:t>
            </a:r>
            <a:r>
              <a:rPr lang="it-IT" dirty="0" err="1" smtClean="0"/>
              <a:t>estrogen</a:t>
            </a:r>
            <a:r>
              <a:rPr lang="it-IT" dirty="0" smtClean="0"/>
              <a:t> </a:t>
            </a:r>
            <a:r>
              <a:rPr lang="it-IT" dirty="0" err="1" smtClean="0"/>
              <a:t>is</a:t>
            </a:r>
            <a:r>
              <a:rPr lang="it-IT" dirty="0" smtClean="0"/>
              <a:t> </a:t>
            </a:r>
            <a:r>
              <a:rPr lang="it-IT" dirty="0" err="1" smtClean="0"/>
              <a:t>important</a:t>
            </a:r>
            <a:r>
              <a:rPr lang="it-IT" dirty="0" smtClean="0"/>
              <a:t> in bone </a:t>
            </a:r>
            <a:r>
              <a:rPr lang="it-IT" dirty="0" err="1" smtClean="0"/>
              <a:t>growth</a:t>
            </a:r>
            <a:r>
              <a:rPr lang="it-IT" dirty="0" smtClean="0"/>
              <a:t>, and </a:t>
            </a:r>
            <a:r>
              <a:rPr lang="it-IT" dirty="0" err="1" smtClean="0"/>
              <a:t>low</a:t>
            </a:r>
            <a:r>
              <a:rPr lang="it-IT" dirty="0" smtClean="0"/>
              <a:t> </a:t>
            </a:r>
            <a:r>
              <a:rPr lang="it-IT" dirty="0" err="1" smtClean="0"/>
              <a:t>levels</a:t>
            </a:r>
            <a:r>
              <a:rPr lang="it-IT" dirty="0" smtClean="0"/>
              <a:t> of </a:t>
            </a:r>
            <a:r>
              <a:rPr lang="it-IT" dirty="0" err="1" smtClean="0"/>
              <a:t>estrogens</a:t>
            </a:r>
            <a:r>
              <a:rPr lang="it-IT" dirty="0" smtClean="0"/>
              <a:t> can </a:t>
            </a:r>
            <a:r>
              <a:rPr lang="it-IT" dirty="0" err="1" smtClean="0"/>
              <a:t>lead</a:t>
            </a:r>
            <a:r>
              <a:rPr lang="it-IT" dirty="0" smtClean="0"/>
              <a:t> to </a:t>
            </a:r>
            <a:r>
              <a:rPr lang="it-IT" dirty="0" err="1" smtClean="0"/>
              <a:t>osteoporosis</a:t>
            </a:r>
            <a:r>
              <a:rPr lang="it-IT" dirty="0" smtClean="0"/>
              <a:t>. </a:t>
            </a:r>
            <a:r>
              <a:rPr lang="it-IT" dirty="0" err="1" smtClean="0"/>
              <a:t>But</a:t>
            </a:r>
            <a:r>
              <a:rPr lang="it-IT" dirty="0" smtClean="0"/>
              <a:t> in the case of </a:t>
            </a:r>
            <a:r>
              <a:rPr lang="it-IT" dirty="0" err="1" smtClean="0"/>
              <a:t>cancer</a:t>
            </a:r>
            <a:r>
              <a:rPr lang="it-IT" dirty="0" smtClean="0"/>
              <a:t>, </a:t>
            </a:r>
            <a:r>
              <a:rPr lang="it-IT" dirty="0" err="1" smtClean="0"/>
              <a:t>estrogen</a:t>
            </a:r>
            <a:r>
              <a:rPr lang="it-IT" dirty="0" smtClean="0"/>
              <a:t> can </a:t>
            </a:r>
            <a:r>
              <a:rPr lang="it-IT" dirty="0" err="1" smtClean="0"/>
              <a:t>enhance</a:t>
            </a:r>
            <a:r>
              <a:rPr lang="it-IT" dirty="0" smtClean="0"/>
              <a:t> </a:t>
            </a:r>
            <a:r>
              <a:rPr lang="it-IT" dirty="0" err="1" smtClean="0"/>
              <a:t>unnatural</a:t>
            </a:r>
            <a:r>
              <a:rPr lang="it-IT" dirty="0" smtClean="0"/>
              <a:t> </a:t>
            </a:r>
            <a:r>
              <a:rPr lang="it-IT" dirty="0" err="1" smtClean="0"/>
              <a:t>growth</a:t>
            </a:r>
            <a:r>
              <a:rPr lang="it-IT" dirty="0" smtClean="0"/>
              <a:t> and </a:t>
            </a:r>
            <a:r>
              <a:rPr lang="it-IT" dirty="0" err="1" smtClean="0"/>
              <a:t>make</a:t>
            </a:r>
            <a:r>
              <a:rPr lang="it-IT" dirty="0" smtClean="0"/>
              <a:t> the </a:t>
            </a:r>
            <a:r>
              <a:rPr lang="it-IT" dirty="0" err="1" smtClean="0"/>
              <a:t>disease</a:t>
            </a:r>
            <a:r>
              <a:rPr lang="it-IT" dirty="0" smtClean="0"/>
              <a:t> </a:t>
            </a:r>
            <a:r>
              <a:rPr lang="it-IT" dirty="0" err="1" smtClean="0"/>
              <a:t>worse</a:t>
            </a:r>
            <a:r>
              <a:rPr lang="it-IT" dirty="0" smtClean="0"/>
              <a:t>. The </a:t>
            </a:r>
            <a:r>
              <a:rPr lang="it-IT" dirty="0" err="1" smtClean="0"/>
              <a:t>drug</a:t>
            </a:r>
            <a:r>
              <a:rPr lang="it-IT" dirty="0" smtClean="0"/>
              <a:t> </a:t>
            </a:r>
            <a:r>
              <a:rPr lang="it-IT" dirty="0" err="1" smtClean="0"/>
              <a:t>tamoxifen</a:t>
            </a:r>
            <a:r>
              <a:rPr lang="it-IT" dirty="0" smtClean="0"/>
              <a:t> </a:t>
            </a:r>
            <a:r>
              <a:rPr lang="it-IT" dirty="0" err="1" smtClean="0"/>
              <a:t>is</a:t>
            </a:r>
            <a:r>
              <a:rPr lang="it-IT" dirty="0" smtClean="0"/>
              <a:t> </a:t>
            </a:r>
            <a:r>
              <a:rPr lang="it-IT" dirty="0" err="1" smtClean="0"/>
              <a:t>used</a:t>
            </a:r>
            <a:r>
              <a:rPr lang="it-IT" dirty="0" smtClean="0"/>
              <a:t> to </a:t>
            </a:r>
            <a:r>
              <a:rPr lang="it-IT" dirty="0" err="1" smtClean="0"/>
              <a:t>treat</a:t>
            </a:r>
            <a:r>
              <a:rPr lang="it-IT" dirty="0" smtClean="0"/>
              <a:t> </a:t>
            </a:r>
            <a:r>
              <a:rPr lang="it-IT" dirty="0" err="1" smtClean="0"/>
              <a:t>cancer</a:t>
            </a:r>
            <a:r>
              <a:rPr lang="it-IT" dirty="0" smtClean="0"/>
              <a:t> by </a:t>
            </a:r>
            <a:r>
              <a:rPr lang="it-IT" dirty="0" err="1" smtClean="0"/>
              <a:t>blocking</a:t>
            </a:r>
            <a:r>
              <a:rPr lang="it-IT" dirty="0" smtClean="0"/>
              <a:t> the </a:t>
            </a:r>
            <a:r>
              <a:rPr lang="it-IT" dirty="0" err="1" smtClean="0"/>
              <a:t>action</a:t>
            </a:r>
            <a:r>
              <a:rPr lang="it-IT" dirty="0" smtClean="0"/>
              <a:t> of </a:t>
            </a:r>
            <a:r>
              <a:rPr lang="it-IT" dirty="0" err="1" smtClean="0"/>
              <a:t>estrogen</a:t>
            </a:r>
            <a:r>
              <a:rPr lang="it-IT" dirty="0" smtClean="0"/>
              <a:t>. </a:t>
            </a:r>
            <a:r>
              <a:rPr lang="it-IT" dirty="0" err="1" smtClean="0"/>
              <a:t>Tamoxifen</a:t>
            </a:r>
            <a:r>
              <a:rPr lang="it-IT" dirty="0" smtClean="0"/>
              <a:t> </a:t>
            </a:r>
            <a:r>
              <a:rPr lang="it-IT" dirty="0" err="1" smtClean="0"/>
              <a:t>is</a:t>
            </a:r>
            <a:r>
              <a:rPr lang="it-IT" dirty="0" smtClean="0"/>
              <a:t> a small </a:t>
            </a:r>
            <a:r>
              <a:rPr lang="it-IT" dirty="0" err="1" smtClean="0"/>
              <a:t>drug</a:t>
            </a:r>
            <a:r>
              <a:rPr lang="it-IT" dirty="0" smtClean="0"/>
              <a:t> </a:t>
            </a:r>
            <a:r>
              <a:rPr lang="it-IT" dirty="0" err="1" smtClean="0"/>
              <a:t>that</a:t>
            </a:r>
            <a:r>
              <a:rPr lang="it-IT" dirty="0" smtClean="0"/>
              <a:t> </a:t>
            </a:r>
            <a:r>
              <a:rPr lang="it-IT" dirty="0" err="1" smtClean="0"/>
              <a:t>mimics</a:t>
            </a:r>
            <a:r>
              <a:rPr lang="it-IT" dirty="0" smtClean="0"/>
              <a:t> the </a:t>
            </a:r>
            <a:r>
              <a:rPr lang="it-IT" dirty="0" err="1" smtClean="0"/>
              <a:t>shape</a:t>
            </a:r>
            <a:r>
              <a:rPr lang="it-IT" dirty="0" smtClean="0"/>
              <a:t> of </a:t>
            </a:r>
            <a:r>
              <a:rPr lang="it-IT" dirty="0" err="1" smtClean="0"/>
              <a:t>estrogen</a:t>
            </a:r>
            <a:r>
              <a:rPr lang="it-IT" dirty="0" smtClean="0"/>
              <a:t> and </a:t>
            </a:r>
            <a:r>
              <a:rPr lang="it-IT" dirty="0" err="1" smtClean="0"/>
              <a:t>binds</a:t>
            </a:r>
            <a:r>
              <a:rPr lang="it-IT" dirty="0" smtClean="0"/>
              <a:t> </a:t>
            </a:r>
            <a:r>
              <a:rPr lang="it-IT" dirty="0" err="1" smtClean="0"/>
              <a:t>tightly</a:t>
            </a:r>
            <a:r>
              <a:rPr lang="it-IT" dirty="0" smtClean="0"/>
              <a:t> to the </a:t>
            </a:r>
            <a:r>
              <a:rPr lang="it-IT" dirty="0" err="1" smtClean="0"/>
              <a:t>estrogen</a:t>
            </a:r>
            <a:r>
              <a:rPr lang="it-IT" dirty="0" smtClean="0"/>
              <a:t> </a:t>
            </a:r>
            <a:r>
              <a:rPr lang="it-IT" dirty="0" err="1" smtClean="0"/>
              <a:t>receptor</a:t>
            </a:r>
            <a:r>
              <a:rPr lang="it-IT" dirty="0" smtClean="0"/>
              <a:t>. </a:t>
            </a:r>
            <a:r>
              <a:rPr lang="it-IT" dirty="0" err="1" smtClean="0"/>
              <a:t>When</a:t>
            </a:r>
            <a:r>
              <a:rPr lang="it-IT" dirty="0" smtClean="0"/>
              <a:t> </a:t>
            </a:r>
            <a:r>
              <a:rPr lang="it-IT" dirty="0" err="1" smtClean="0"/>
              <a:t>it</a:t>
            </a:r>
            <a:r>
              <a:rPr lang="it-IT" dirty="0" smtClean="0"/>
              <a:t> </a:t>
            </a:r>
            <a:r>
              <a:rPr lang="it-IT" dirty="0" err="1" smtClean="0"/>
              <a:t>binds</a:t>
            </a:r>
            <a:r>
              <a:rPr lang="it-IT" dirty="0" smtClean="0"/>
              <a:t>, </a:t>
            </a:r>
            <a:r>
              <a:rPr lang="it-IT" dirty="0" err="1" smtClean="0"/>
              <a:t>it</a:t>
            </a:r>
            <a:r>
              <a:rPr lang="it-IT" dirty="0" smtClean="0"/>
              <a:t> </a:t>
            </a:r>
            <a:r>
              <a:rPr lang="it-IT" dirty="0" err="1" smtClean="0"/>
              <a:t>changes</a:t>
            </a:r>
            <a:r>
              <a:rPr lang="it-IT" dirty="0" smtClean="0"/>
              <a:t> the </a:t>
            </a:r>
            <a:r>
              <a:rPr lang="it-IT" dirty="0" err="1" smtClean="0"/>
              <a:t>shape</a:t>
            </a:r>
            <a:r>
              <a:rPr lang="it-IT" dirty="0" smtClean="0"/>
              <a:t> of a </a:t>
            </a:r>
            <a:r>
              <a:rPr lang="it-IT" dirty="0" err="1" smtClean="0"/>
              <a:t>signaling</a:t>
            </a:r>
            <a:r>
              <a:rPr lang="it-IT" dirty="0" smtClean="0"/>
              <a:t> </a:t>
            </a:r>
            <a:r>
              <a:rPr lang="it-IT" dirty="0" err="1" smtClean="0"/>
              <a:t>loop</a:t>
            </a:r>
            <a:r>
              <a:rPr lang="it-IT" dirty="0" smtClean="0"/>
              <a:t> on the </a:t>
            </a:r>
            <a:r>
              <a:rPr lang="it-IT" dirty="0" err="1" smtClean="0"/>
              <a:t>surface</a:t>
            </a:r>
            <a:r>
              <a:rPr lang="it-IT" dirty="0" smtClean="0"/>
              <a:t> the </a:t>
            </a:r>
            <a:r>
              <a:rPr lang="it-IT" dirty="0" err="1" smtClean="0"/>
              <a:t>receptor</a:t>
            </a:r>
            <a:r>
              <a:rPr lang="it-IT" dirty="0" smtClean="0"/>
              <a:t>, </a:t>
            </a:r>
            <a:r>
              <a:rPr lang="it-IT" dirty="0" err="1" smtClean="0"/>
              <a:t>colored</a:t>
            </a:r>
            <a:r>
              <a:rPr lang="it-IT" dirty="0" smtClean="0"/>
              <a:t> green </a:t>
            </a:r>
            <a:r>
              <a:rPr lang="it-IT" dirty="0" err="1" smtClean="0"/>
              <a:t>here</a:t>
            </a:r>
            <a:r>
              <a:rPr lang="it-IT" dirty="0" smtClean="0"/>
              <a:t>. The </a:t>
            </a:r>
            <a:r>
              <a:rPr lang="it-IT" dirty="0" err="1" smtClean="0"/>
              <a:t>upper</a:t>
            </a:r>
            <a:r>
              <a:rPr lang="it-IT" dirty="0" smtClean="0"/>
              <a:t> </a:t>
            </a:r>
            <a:r>
              <a:rPr lang="it-IT" dirty="0" err="1" smtClean="0"/>
              <a:t>structure</a:t>
            </a:r>
            <a:r>
              <a:rPr lang="it-IT" dirty="0" smtClean="0"/>
              <a:t> </a:t>
            </a:r>
            <a:r>
              <a:rPr lang="it-IT" dirty="0" err="1" smtClean="0"/>
              <a:t>shown</a:t>
            </a:r>
            <a:r>
              <a:rPr lang="it-IT" dirty="0" smtClean="0"/>
              <a:t> </a:t>
            </a:r>
            <a:r>
              <a:rPr lang="it-IT" dirty="0" err="1" smtClean="0"/>
              <a:t>here</a:t>
            </a:r>
            <a:r>
              <a:rPr lang="it-IT" dirty="0" smtClean="0"/>
              <a:t>, from PDB entry 1qku , </a:t>
            </a:r>
            <a:r>
              <a:rPr lang="it-IT" dirty="0" err="1" smtClean="0"/>
              <a:t>has</a:t>
            </a:r>
            <a:r>
              <a:rPr lang="it-IT" dirty="0" smtClean="0"/>
              <a:t> </a:t>
            </a:r>
            <a:r>
              <a:rPr lang="it-IT" dirty="0" err="1" smtClean="0"/>
              <a:t>estradiol</a:t>
            </a:r>
            <a:r>
              <a:rPr lang="it-IT" dirty="0" smtClean="0"/>
              <a:t> </a:t>
            </a:r>
            <a:r>
              <a:rPr lang="it-IT" dirty="0" err="1" smtClean="0"/>
              <a:t>bound</a:t>
            </a:r>
            <a:r>
              <a:rPr lang="it-IT" dirty="0" smtClean="0"/>
              <a:t> (</a:t>
            </a:r>
            <a:r>
              <a:rPr lang="it-IT" dirty="0" err="1" smtClean="0"/>
              <a:t>estradiol</a:t>
            </a:r>
            <a:r>
              <a:rPr lang="it-IT" dirty="0" smtClean="0"/>
              <a:t> </a:t>
            </a:r>
            <a:r>
              <a:rPr lang="it-IT" dirty="0" err="1" smtClean="0"/>
              <a:t>is</a:t>
            </a:r>
            <a:r>
              <a:rPr lang="it-IT" dirty="0" smtClean="0"/>
              <a:t> </a:t>
            </a:r>
            <a:r>
              <a:rPr lang="it-IT" dirty="0" err="1" smtClean="0"/>
              <a:t>not</a:t>
            </a:r>
            <a:r>
              <a:rPr lang="it-IT" dirty="0" smtClean="0"/>
              <a:t> </a:t>
            </a:r>
            <a:r>
              <a:rPr lang="it-IT" dirty="0" err="1" smtClean="0"/>
              <a:t>seen</a:t>
            </a:r>
            <a:r>
              <a:rPr lang="it-IT" dirty="0" smtClean="0"/>
              <a:t> in the </a:t>
            </a:r>
            <a:r>
              <a:rPr lang="it-IT" dirty="0" err="1" smtClean="0"/>
              <a:t>picture</a:t>
            </a:r>
            <a:r>
              <a:rPr lang="it-IT" dirty="0" smtClean="0"/>
              <a:t>, </a:t>
            </a:r>
            <a:r>
              <a:rPr lang="it-IT" dirty="0" err="1" smtClean="0"/>
              <a:t>because</a:t>
            </a:r>
            <a:r>
              <a:rPr lang="it-IT" dirty="0" smtClean="0"/>
              <a:t> </a:t>
            </a:r>
            <a:r>
              <a:rPr lang="it-IT" dirty="0" err="1" smtClean="0"/>
              <a:t>it</a:t>
            </a:r>
            <a:r>
              <a:rPr lang="it-IT" dirty="0" smtClean="0"/>
              <a:t> </a:t>
            </a:r>
            <a:r>
              <a:rPr lang="it-IT" dirty="0" err="1" smtClean="0"/>
              <a:t>is</a:t>
            </a:r>
            <a:r>
              <a:rPr lang="it-IT" dirty="0" smtClean="0"/>
              <a:t> </a:t>
            </a:r>
            <a:r>
              <a:rPr lang="it-IT" dirty="0" err="1" smtClean="0"/>
              <a:t>bound</a:t>
            </a:r>
            <a:r>
              <a:rPr lang="it-IT" dirty="0" smtClean="0"/>
              <a:t> under the </a:t>
            </a:r>
            <a:r>
              <a:rPr lang="it-IT" dirty="0" err="1" smtClean="0"/>
              <a:t>loop</a:t>
            </a:r>
            <a:r>
              <a:rPr lang="it-IT" dirty="0" smtClean="0"/>
              <a:t>). The compact </a:t>
            </a:r>
            <a:r>
              <a:rPr lang="it-IT" dirty="0" err="1" smtClean="0"/>
              <a:t>conformation</a:t>
            </a:r>
            <a:r>
              <a:rPr lang="it-IT" dirty="0" smtClean="0"/>
              <a:t> of </a:t>
            </a:r>
            <a:r>
              <a:rPr lang="it-IT" dirty="0" err="1" smtClean="0"/>
              <a:t>this</a:t>
            </a:r>
            <a:r>
              <a:rPr lang="it-IT" dirty="0" smtClean="0"/>
              <a:t> </a:t>
            </a:r>
            <a:r>
              <a:rPr lang="it-IT" dirty="0" err="1" smtClean="0"/>
              <a:t>loop</a:t>
            </a:r>
            <a:r>
              <a:rPr lang="it-IT" dirty="0" smtClean="0"/>
              <a:t> </a:t>
            </a:r>
            <a:r>
              <a:rPr lang="it-IT" dirty="0" err="1" smtClean="0"/>
              <a:t>forms</a:t>
            </a:r>
            <a:r>
              <a:rPr lang="it-IT" dirty="0" smtClean="0"/>
              <a:t> part of the </a:t>
            </a:r>
            <a:r>
              <a:rPr lang="it-IT" dirty="0" err="1" smtClean="0"/>
              <a:t>activation</a:t>
            </a:r>
            <a:r>
              <a:rPr lang="it-IT" dirty="0" smtClean="0"/>
              <a:t> </a:t>
            </a:r>
            <a:r>
              <a:rPr lang="it-IT" dirty="0" err="1" smtClean="0"/>
              <a:t>signal</a:t>
            </a:r>
            <a:r>
              <a:rPr lang="it-IT" dirty="0" smtClean="0"/>
              <a:t> </a:t>
            </a:r>
            <a:r>
              <a:rPr lang="it-IT" dirty="0" err="1" smtClean="0"/>
              <a:t>that</a:t>
            </a:r>
            <a:r>
              <a:rPr lang="it-IT" dirty="0" smtClean="0"/>
              <a:t> </a:t>
            </a:r>
            <a:r>
              <a:rPr lang="it-IT" dirty="0" err="1" smtClean="0"/>
              <a:t>will</a:t>
            </a:r>
            <a:r>
              <a:rPr lang="it-IT" dirty="0" smtClean="0"/>
              <a:t> </a:t>
            </a:r>
            <a:r>
              <a:rPr lang="it-IT" dirty="0" err="1" smtClean="0"/>
              <a:t>stimulate</a:t>
            </a:r>
            <a:r>
              <a:rPr lang="it-IT" dirty="0" smtClean="0"/>
              <a:t> </a:t>
            </a:r>
            <a:r>
              <a:rPr lang="it-IT" dirty="0" err="1" smtClean="0"/>
              <a:t>normal</a:t>
            </a:r>
            <a:r>
              <a:rPr lang="it-IT" dirty="0" smtClean="0"/>
              <a:t> </a:t>
            </a:r>
            <a:r>
              <a:rPr lang="it-IT" dirty="0" err="1" smtClean="0"/>
              <a:t>growth</a:t>
            </a:r>
            <a:r>
              <a:rPr lang="it-IT" dirty="0" smtClean="0"/>
              <a:t>. The </a:t>
            </a:r>
            <a:r>
              <a:rPr lang="it-IT" dirty="0" err="1" smtClean="0"/>
              <a:t>lower</a:t>
            </a:r>
            <a:r>
              <a:rPr lang="it-IT" dirty="0" smtClean="0"/>
              <a:t> </a:t>
            </a:r>
            <a:r>
              <a:rPr lang="it-IT" dirty="0" err="1" smtClean="0"/>
              <a:t>structure</a:t>
            </a:r>
            <a:r>
              <a:rPr lang="it-IT" dirty="0" smtClean="0"/>
              <a:t>, from PDB entry 3ert , </a:t>
            </a:r>
            <a:r>
              <a:rPr lang="it-IT" dirty="0" err="1" smtClean="0"/>
              <a:t>has</a:t>
            </a:r>
            <a:r>
              <a:rPr lang="it-IT" dirty="0" smtClean="0"/>
              <a:t> the </a:t>
            </a:r>
            <a:r>
              <a:rPr lang="it-IT" dirty="0" err="1" smtClean="0"/>
              <a:t>drug</a:t>
            </a:r>
            <a:r>
              <a:rPr lang="it-IT" dirty="0" smtClean="0"/>
              <a:t> </a:t>
            </a:r>
            <a:r>
              <a:rPr lang="it-IT" dirty="0" err="1" smtClean="0"/>
              <a:t>bound</a:t>
            </a:r>
            <a:r>
              <a:rPr lang="it-IT" dirty="0" smtClean="0"/>
              <a:t>. </a:t>
            </a:r>
            <a:r>
              <a:rPr lang="it-IT" dirty="0" err="1" smtClean="0"/>
              <a:t>Since</a:t>
            </a:r>
            <a:r>
              <a:rPr lang="it-IT" dirty="0" smtClean="0"/>
              <a:t> the </a:t>
            </a:r>
            <a:r>
              <a:rPr lang="it-IT" dirty="0" err="1" smtClean="0"/>
              <a:t>drug</a:t>
            </a:r>
            <a:r>
              <a:rPr lang="it-IT" dirty="0" smtClean="0"/>
              <a:t> </a:t>
            </a:r>
            <a:r>
              <a:rPr lang="it-IT" dirty="0" err="1" smtClean="0"/>
              <a:t>is</a:t>
            </a:r>
            <a:r>
              <a:rPr lang="it-IT" dirty="0" smtClean="0"/>
              <a:t> </a:t>
            </a:r>
            <a:r>
              <a:rPr lang="it-IT" dirty="0" err="1" smtClean="0"/>
              <a:t>larger</a:t>
            </a:r>
            <a:r>
              <a:rPr lang="it-IT" dirty="0" smtClean="0"/>
              <a:t> </a:t>
            </a:r>
            <a:r>
              <a:rPr lang="it-IT" dirty="0" err="1" smtClean="0"/>
              <a:t>than</a:t>
            </a:r>
            <a:r>
              <a:rPr lang="it-IT" dirty="0" smtClean="0"/>
              <a:t> the </a:t>
            </a:r>
            <a:r>
              <a:rPr lang="it-IT" dirty="0" err="1" smtClean="0"/>
              <a:t>hormone</a:t>
            </a:r>
            <a:r>
              <a:rPr lang="it-IT" dirty="0" smtClean="0"/>
              <a:t>, </a:t>
            </a:r>
            <a:r>
              <a:rPr lang="it-IT" dirty="0" err="1" smtClean="0"/>
              <a:t>it</a:t>
            </a:r>
            <a:r>
              <a:rPr lang="it-IT" dirty="0" smtClean="0"/>
              <a:t> </a:t>
            </a:r>
            <a:r>
              <a:rPr lang="it-IT" dirty="0" err="1" smtClean="0"/>
              <a:t>forces</a:t>
            </a:r>
            <a:r>
              <a:rPr lang="it-IT" dirty="0" smtClean="0"/>
              <a:t> the </a:t>
            </a:r>
            <a:r>
              <a:rPr lang="it-IT" dirty="0" err="1" smtClean="0"/>
              <a:t>activation</a:t>
            </a:r>
            <a:r>
              <a:rPr lang="it-IT" dirty="0" smtClean="0"/>
              <a:t> </a:t>
            </a:r>
            <a:r>
              <a:rPr lang="it-IT" dirty="0" err="1" smtClean="0"/>
              <a:t>loop</a:t>
            </a:r>
            <a:r>
              <a:rPr lang="it-IT" dirty="0" smtClean="0"/>
              <a:t> out </a:t>
            </a:r>
            <a:r>
              <a:rPr lang="it-IT" dirty="0" err="1" smtClean="0"/>
              <a:t>into</a:t>
            </a:r>
            <a:r>
              <a:rPr lang="it-IT" dirty="0" smtClean="0"/>
              <a:t> an </a:t>
            </a:r>
            <a:r>
              <a:rPr lang="it-IT" dirty="0" err="1" smtClean="0"/>
              <a:t>inactive</a:t>
            </a:r>
            <a:r>
              <a:rPr lang="it-IT" dirty="0" smtClean="0"/>
              <a:t> </a:t>
            </a:r>
            <a:r>
              <a:rPr lang="it-IT" dirty="0" err="1" smtClean="0"/>
              <a:t>conformation</a:t>
            </a:r>
            <a:r>
              <a:rPr lang="it-IT" dirty="0" smtClean="0"/>
              <a:t>, </a:t>
            </a:r>
            <a:r>
              <a:rPr lang="it-IT" dirty="0" err="1" smtClean="0"/>
              <a:t>blocking</a:t>
            </a:r>
            <a:r>
              <a:rPr lang="it-IT" dirty="0" smtClean="0"/>
              <a:t> the </a:t>
            </a:r>
            <a:r>
              <a:rPr lang="it-IT" dirty="0" err="1" smtClean="0"/>
              <a:t>signal</a:t>
            </a:r>
            <a:r>
              <a:rPr lang="it-IT" dirty="0" smtClean="0"/>
              <a:t> to </a:t>
            </a:r>
            <a:r>
              <a:rPr lang="it-IT" dirty="0" err="1" smtClean="0"/>
              <a:t>grow</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24</a:t>
            </a:fld>
            <a:endParaRPr lang="it-IT"/>
          </a:p>
        </p:txBody>
      </p:sp>
    </p:spTree>
    <p:extLst>
      <p:ext uri="{BB962C8B-B14F-4D97-AF65-F5344CB8AC3E}">
        <p14:creationId xmlns:p14="http://schemas.microsoft.com/office/powerpoint/2010/main" val="775041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fi-FI" dirty="0" smtClean="0"/>
              <a:t>DOI: 10.3390/nu11010079</a:t>
            </a:r>
            <a:endParaRPr lang="it-IT" dirty="0" smtClean="0"/>
          </a:p>
          <a:p>
            <a:endParaRPr lang="it-IT" dirty="0" smtClean="0"/>
          </a:p>
          <a:p>
            <a:r>
              <a:rPr lang="it-IT" dirty="0" smtClean="0"/>
              <a:t>Figure 3: </a:t>
            </a:r>
            <a:r>
              <a:rPr lang="it-IT" dirty="0" err="1" smtClean="0"/>
              <a:t>Estrogen</a:t>
            </a:r>
            <a:r>
              <a:rPr lang="it-IT" dirty="0" smtClean="0"/>
              <a:t> </a:t>
            </a:r>
            <a:r>
              <a:rPr lang="it-IT" dirty="0" err="1" smtClean="0"/>
              <a:t>receptor</a:t>
            </a:r>
            <a:r>
              <a:rPr lang="it-IT" dirty="0" smtClean="0"/>
              <a:t> (ER) </a:t>
            </a:r>
            <a:r>
              <a:rPr lang="it-IT" dirty="0" err="1" smtClean="0"/>
              <a:t>structure</a:t>
            </a:r>
            <a:r>
              <a:rPr lang="it-IT" dirty="0" smtClean="0"/>
              <a:t> and </a:t>
            </a:r>
            <a:r>
              <a:rPr lang="it-IT" dirty="0" err="1" smtClean="0"/>
              <a:t>action</a:t>
            </a:r>
            <a:r>
              <a:rPr lang="it-IT" dirty="0" smtClean="0"/>
              <a:t>. The </a:t>
            </a:r>
            <a:r>
              <a:rPr lang="it-IT" dirty="0" err="1" smtClean="0"/>
              <a:t>schematic</a:t>
            </a:r>
            <a:r>
              <a:rPr lang="it-IT" dirty="0" smtClean="0"/>
              <a:t> </a:t>
            </a:r>
            <a:r>
              <a:rPr lang="it-IT" dirty="0" err="1" smtClean="0"/>
              <a:t>structures</a:t>
            </a:r>
            <a:r>
              <a:rPr lang="it-IT" dirty="0" smtClean="0"/>
              <a:t> of the </a:t>
            </a:r>
            <a:r>
              <a:rPr lang="it-IT" dirty="0" err="1" smtClean="0"/>
              <a:t>two</a:t>
            </a:r>
            <a:r>
              <a:rPr lang="it-IT" dirty="0" smtClean="0"/>
              <a:t> human ERα and ERβ and the </a:t>
            </a:r>
            <a:r>
              <a:rPr lang="it-IT" dirty="0" err="1" smtClean="0"/>
              <a:t>percentage</a:t>
            </a:r>
            <a:r>
              <a:rPr lang="it-IT" dirty="0" smtClean="0"/>
              <a:t> of </a:t>
            </a:r>
            <a:r>
              <a:rPr lang="it-IT" dirty="0" err="1" smtClean="0"/>
              <a:t>homology</a:t>
            </a:r>
            <a:r>
              <a:rPr lang="it-IT" dirty="0" smtClean="0"/>
              <a:t> </a:t>
            </a:r>
            <a:r>
              <a:rPr lang="it-IT" dirty="0" err="1" smtClean="0"/>
              <a:t>between</a:t>
            </a:r>
            <a:r>
              <a:rPr lang="it-IT" dirty="0" smtClean="0"/>
              <a:t> the </a:t>
            </a:r>
            <a:r>
              <a:rPr lang="it-IT" dirty="0" err="1" smtClean="0"/>
              <a:t>different</a:t>
            </a:r>
            <a:r>
              <a:rPr lang="it-IT" dirty="0" smtClean="0"/>
              <a:t> </a:t>
            </a:r>
            <a:r>
              <a:rPr lang="it-IT" dirty="0" err="1" smtClean="0"/>
              <a:t>domains</a:t>
            </a:r>
            <a:r>
              <a:rPr lang="it-IT" dirty="0" smtClean="0"/>
              <a:t> (</a:t>
            </a:r>
            <a:r>
              <a:rPr lang="it-IT" dirty="0" err="1" smtClean="0"/>
              <a:t>annotated</a:t>
            </a:r>
            <a:r>
              <a:rPr lang="it-IT" dirty="0" smtClean="0"/>
              <a:t> by the </a:t>
            </a:r>
            <a:r>
              <a:rPr lang="it-IT" dirty="0" err="1" smtClean="0"/>
              <a:t>letters</a:t>
            </a:r>
            <a:r>
              <a:rPr lang="it-IT" dirty="0" smtClean="0"/>
              <a:t> A to </a:t>
            </a:r>
            <a:r>
              <a:rPr lang="it-IT" dirty="0" err="1" smtClean="0"/>
              <a:t>F</a:t>
            </a:r>
            <a:r>
              <a:rPr lang="it-IT" dirty="0" smtClean="0"/>
              <a:t>) are </a:t>
            </a:r>
            <a:r>
              <a:rPr lang="it-IT" dirty="0" err="1" smtClean="0"/>
              <a:t>indicated</a:t>
            </a:r>
            <a:r>
              <a:rPr lang="it-IT" dirty="0" smtClean="0"/>
              <a:t> (A). </a:t>
            </a:r>
            <a:r>
              <a:rPr lang="it-IT" dirty="0" err="1" smtClean="0"/>
              <a:t>Domains</a:t>
            </a:r>
            <a:r>
              <a:rPr lang="it-IT" dirty="0" smtClean="0"/>
              <a:t> </a:t>
            </a:r>
            <a:r>
              <a:rPr lang="it-IT" dirty="0" err="1" smtClean="0"/>
              <a:t>involved</a:t>
            </a:r>
            <a:r>
              <a:rPr lang="it-IT" dirty="0" smtClean="0"/>
              <a:t> in DNA </a:t>
            </a:r>
            <a:r>
              <a:rPr lang="it-IT" dirty="0" err="1" smtClean="0"/>
              <a:t>binding</a:t>
            </a:r>
            <a:r>
              <a:rPr lang="it-IT" dirty="0" smtClean="0"/>
              <a:t> (DBD), </a:t>
            </a:r>
            <a:r>
              <a:rPr lang="it-IT" dirty="0" err="1" smtClean="0"/>
              <a:t>ligand</a:t>
            </a:r>
            <a:r>
              <a:rPr lang="it-IT" dirty="0" smtClean="0"/>
              <a:t> </a:t>
            </a:r>
            <a:r>
              <a:rPr lang="it-IT" dirty="0" err="1" smtClean="0"/>
              <a:t>binding</a:t>
            </a:r>
            <a:r>
              <a:rPr lang="it-IT" dirty="0" smtClean="0"/>
              <a:t> (LBD), </a:t>
            </a:r>
            <a:r>
              <a:rPr lang="it-IT" dirty="0" err="1" smtClean="0"/>
              <a:t>ligandindependent</a:t>
            </a:r>
            <a:r>
              <a:rPr lang="it-IT" dirty="0" smtClean="0"/>
              <a:t> </a:t>
            </a:r>
            <a:r>
              <a:rPr lang="it-IT" dirty="0" err="1" smtClean="0"/>
              <a:t>transactivation</a:t>
            </a:r>
            <a:r>
              <a:rPr lang="it-IT" dirty="0" smtClean="0"/>
              <a:t> </a:t>
            </a:r>
            <a:r>
              <a:rPr lang="it-IT" dirty="0" err="1" smtClean="0"/>
              <a:t>function</a:t>
            </a:r>
            <a:r>
              <a:rPr lang="it-IT" dirty="0" smtClean="0"/>
              <a:t> 1 (AF-1), and </a:t>
            </a:r>
            <a:r>
              <a:rPr lang="it-IT" dirty="0" err="1" smtClean="0"/>
              <a:t>ligand-dependent</a:t>
            </a:r>
            <a:r>
              <a:rPr lang="it-IT" dirty="0" smtClean="0"/>
              <a:t> </a:t>
            </a:r>
            <a:r>
              <a:rPr lang="it-IT" dirty="0" err="1" smtClean="0"/>
              <a:t>transactivation</a:t>
            </a:r>
            <a:r>
              <a:rPr lang="it-IT" dirty="0" smtClean="0"/>
              <a:t> </a:t>
            </a:r>
            <a:r>
              <a:rPr lang="it-IT" dirty="0" err="1" smtClean="0"/>
              <a:t>function</a:t>
            </a:r>
            <a:r>
              <a:rPr lang="it-IT" dirty="0" smtClean="0"/>
              <a:t> 2 (AF2) are </a:t>
            </a:r>
            <a:r>
              <a:rPr lang="it-IT" dirty="0" err="1" smtClean="0"/>
              <a:t>shown</a:t>
            </a:r>
            <a:r>
              <a:rPr lang="it-IT" dirty="0" smtClean="0"/>
              <a:t>. The </a:t>
            </a:r>
            <a:r>
              <a:rPr lang="it-IT" dirty="0" err="1" smtClean="0"/>
              <a:t>number</a:t>
            </a:r>
            <a:r>
              <a:rPr lang="it-IT" dirty="0" smtClean="0"/>
              <a:t> of amino </a:t>
            </a:r>
            <a:r>
              <a:rPr lang="it-IT" dirty="0" err="1" smtClean="0"/>
              <a:t>acids</a:t>
            </a:r>
            <a:r>
              <a:rPr lang="it-IT" dirty="0" smtClean="0"/>
              <a:t> for </a:t>
            </a:r>
            <a:r>
              <a:rPr lang="it-IT" dirty="0" err="1" smtClean="0"/>
              <a:t>each</a:t>
            </a:r>
            <a:r>
              <a:rPr lang="it-IT" dirty="0" smtClean="0"/>
              <a:t> </a:t>
            </a:r>
            <a:r>
              <a:rPr lang="it-IT" dirty="0" err="1" smtClean="0"/>
              <a:t>receptor</a:t>
            </a:r>
            <a:r>
              <a:rPr lang="it-IT" dirty="0" smtClean="0"/>
              <a:t> </a:t>
            </a:r>
            <a:r>
              <a:rPr lang="it-IT" dirty="0" err="1" smtClean="0"/>
              <a:t>is</a:t>
            </a:r>
            <a:r>
              <a:rPr lang="it-IT" dirty="0" smtClean="0"/>
              <a:t> </a:t>
            </a:r>
            <a:r>
              <a:rPr lang="it-IT" dirty="0" err="1" smtClean="0"/>
              <a:t>also</a:t>
            </a:r>
            <a:r>
              <a:rPr lang="it-IT" dirty="0" smtClean="0"/>
              <a:t> </a:t>
            </a:r>
            <a:r>
              <a:rPr lang="it-IT" dirty="0" err="1" smtClean="0"/>
              <a:t>indicated</a:t>
            </a:r>
            <a:r>
              <a:rPr lang="it-IT" dirty="0" smtClean="0"/>
              <a:t> on the right side. </a:t>
            </a:r>
            <a:r>
              <a:rPr lang="it-IT" dirty="0" err="1" smtClean="0"/>
              <a:t>Estradiol</a:t>
            </a:r>
            <a:r>
              <a:rPr lang="it-IT" dirty="0" smtClean="0"/>
              <a:t> (E2) </a:t>
            </a:r>
            <a:r>
              <a:rPr lang="it-IT" dirty="0" err="1" smtClean="0"/>
              <a:t>mediates</a:t>
            </a:r>
            <a:r>
              <a:rPr lang="it-IT" dirty="0" smtClean="0"/>
              <a:t> </a:t>
            </a:r>
            <a:r>
              <a:rPr lang="it-IT" dirty="0" err="1" smtClean="0"/>
              <a:t>numerous</a:t>
            </a:r>
            <a:r>
              <a:rPr lang="it-IT" dirty="0" smtClean="0"/>
              <a:t> </a:t>
            </a:r>
            <a:r>
              <a:rPr lang="it-IT" dirty="0" err="1" smtClean="0"/>
              <a:t>phenotypic</a:t>
            </a:r>
            <a:r>
              <a:rPr lang="it-IT" dirty="0" smtClean="0"/>
              <a:t> </a:t>
            </a:r>
            <a:r>
              <a:rPr lang="it-IT" dirty="0" err="1" smtClean="0"/>
              <a:t>effects</a:t>
            </a:r>
            <a:r>
              <a:rPr lang="it-IT" dirty="0" smtClean="0"/>
              <a:t> in </a:t>
            </a:r>
            <a:r>
              <a:rPr lang="it-IT" dirty="0" err="1" smtClean="0"/>
              <a:t>cells</a:t>
            </a:r>
            <a:r>
              <a:rPr lang="it-IT" dirty="0" smtClean="0"/>
              <a:t> by </a:t>
            </a:r>
            <a:r>
              <a:rPr lang="it-IT" dirty="0" err="1" smtClean="0"/>
              <a:t>binding</a:t>
            </a:r>
            <a:r>
              <a:rPr lang="it-IT" dirty="0" smtClean="0"/>
              <a:t> to and </a:t>
            </a:r>
            <a:r>
              <a:rPr lang="it-IT" dirty="0" err="1" smtClean="0"/>
              <a:t>activating</a:t>
            </a:r>
            <a:r>
              <a:rPr lang="it-IT" dirty="0" smtClean="0"/>
              <a:t> </a:t>
            </a:r>
            <a:r>
              <a:rPr lang="it-IT" dirty="0" err="1" smtClean="0"/>
              <a:t>ERs</a:t>
            </a:r>
            <a:r>
              <a:rPr lang="it-IT" dirty="0" smtClean="0"/>
              <a:t> (B). E2 </a:t>
            </a:r>
            <a:r>
              <a:rPr lang="it-IT" dirty="0" err="1" smtClean="0"/>
              <a:t>enters</a:t>
            </a:r>
            <a:r>
              <a:rPr lang="it-IT" dirty="0" smtClean="0"/>
              <a:t> the </a:t>
            </a:r>
            <a:r>
              <a:rPr lang="it-IT" dirty="0" err="1" smtClean="0"/>
              <a:t>cell</a:t>
            </a:r>
            <a:r>
              <a:rPr lang="it-IT" dirty="0" smtClean="0"/>
              <a:t> </a:t>
            </a:r>
            <a:r>
              <a:rPr lang="it-IT" dirty="0" err="1" smtClean="0"/>
              <a:t>through</a:t>
            </a:r>
            <a:r>
              <a:rPr lang="it-IT" dirty="0" smtClean="0"/>
              <a:t> the </a:t>
            </a:r>
            <a:r>
              <a:rPr lang="it-IT" dirty="0" err="1" smtClean="0"/>
              <a:t>lipid</a:t>
            </a:r>
            <a:r>
              <a:rPr lang="it-IT" dirty="0" smtClean="0"/>
              <a:t> </a:t>
            </a:r>
            <a:r>
              <a:rPr lang="it-IT" dirty="0" err="1" smtClean="0"/>
              <a:t>membranes</a:t>
            </a:r>
            <a:r>
              <a:rPr lang="it-IT" dirty="0" smtClean="0"/>
              <a:t> and </a:t>
            </a:r>
            <a:r>
              <a:rPr lang="it-IT" dirty="0" err="1" smtClean="0"/>
              <a:t>binds</a:t>
            </a:r>
            <a:r>
              <a:rPr lang="it-IT" dirty="0" smtClean="0"/>
              <a:t> ER, </a:t>
            </a:r>
            <a:r>
              <a:rPr lang="it-IT" dirty="0" err="1" smtClean="0"/>
              <a:t>which</a:t>
            </a:r>
            <a:r>
              <a:rPr lang="it-IT" dirty="0" smtClean="0"/>
              <a:t> can be </a:t>
            </a:r>
            <a:r>
              <a:rPr lang="it-IT" dirty="0" err="1" smtClean="0"/>
              <a:t>present</a:t>
            </a:r>
            <a:r>
              <a:rPr lang="it-IT" dirty="0" smtClean="0"/>
              <a:t> in the </a:t>
            </a:r>
            <a:r>
              <a:rPr lang="it-IT" dirty="0" err="1" smtClean="0"/>
              <a:t>cytoplasm</a:t>
            </a:r>
            <a:r>
              <a:rPr lang="it-IT" dirty="0" smtClean="0"/>
              <a:t> and the </a:t>
            </a:r>
            <a:r>
              <a:rPr lang="it-IT" dirty="0" err="1" smtClean="0"/>
              <a:t>nucleus</a:t>
            </a:r>
            <a:r>
              <a:rPr lang="it-IT" dirty="0" smtClean="0"/>
              <a:t>. The </a:t>
            </a:r>
            <a:r>
              <a:rPr lang="it-IT" dirty="0" err="1" smtClean="0"/>
              <a:t>activated</a:t>
            </a:r>
            <a:r>
              <a:rPr lang="it-IT" dirty="0" smtClean="0"/>
              <a:t> ER </a:t>
            </a:r>
            <a:r>
              <a:rPr lang="it-IT" dirty="0" err="1" smtClean="0"/>
              <a:t>forms</a:t>
            </a:r>
            <a:r>
              <a:rPr lang="it-IT" dirty="0" smtClean="0"/>
              <a:t> a </a:t>
            </a:r>
            <a:r>
              <a:rPr lang="it-IT" dirty="0" err="1" smtClean="0"/>
              <a:t>dimer</a:t>
            </a:r>
            <a:r>
              <a:rPr lang="it-IT" dirty="0" smtClean="0"/>
              <a:t> to </a:t>
            </a:r>
            <a:r>
              <a:rPr lang="it-IT" dirty="0" err="1" smtClean="0"/>
              <a:t>tightly</a:t>
            </a:r>
            <a:r>
              <a:rPr lang="it-IT" dirty="0" smtClean="0"/>
              <a:t> </a:t>
            </a:r>
            <a:r>
              <a:rPr lang="it-IT" dirty="0" err="1" smtClean="0"/>
              <a:t>fix</a:t>
            </a:r>
            <a:r>
              <a:rPr lang="it-IT" dirty="0" smtClean="0"/>
              <a:t> </a:t>
            </a:r>
            <a:r>
              <a:rPr lang="it-IT" dirty="0" err="1" smtClean="0"/>
              <a:t>chromatin</a:t>
            </a:r>
            <a:r>
              <a:rPr lang="it-IT" dirty="0" smtClean="0"/>
              <a:t> </a:t>
            </a:r>
            <a:r>
              <a:rPr lang="it-IT" dirty="0" err="1" smtClean="0"/>
              <a:t>directly</a:t>
            </a:r>
            <a:r>
              <a:rPr lang="it-IT" dirty="0" smtClean="0"/>
              <a:t> </a:t>
            </a:r>
            <a:r>
              <a:rPr lang="it-IT" dirty="0" err="1" smtClean="0"/>
              <a:t>at</a:t>
            </a:r>
            <a:r>
              <a:rPr lang="it-IT" dirty="0" smtClean="0"/>
              <a:t> the </a:t>
            </a:r>
            <a:r>
              <a:rPr lang="it-IT" dirty="0" err="1" smtClean="0"/>
              <a:t>estrogen</a:t>
            </a:r>
            <a:r>
              <a:rPr lang="it-IT" dirty="0" smtClean="0"/>
              <a:t>-responsive </a:t>
            </a:r>
            <a:r>
              <a:rPr lang="it-IT" dirty="0" err="1" smtClean="0"/>
              <a:t>element</a:t>
            </a:r>
            <a:r>
              <a:rPr lang="it-IT" dirty="0" smtClean="0"/>
              <a:t> (ERE) </a:t>
            </a:r>
            <a:r>
              <a:rPr lang="it-IT" dirty="0" err="1" smtClean="0"/>
              <a:t>sites</a:t>
            </a:r>
            <a:r>
              <a:rPr lang="it-IT" dirty="0" smtClean="0"/>
              <a:t> or </a:t>
            </a:r>
            <a:r>
              <a:rPr lang="it-IT" dirty="0" err="1" smtClean="0"/>
              <a:t>indirectly</a:t>
            </a:r>
            <a:r>
              <a:rPr lang="it-IT" dirty="0" smtClean="0"/>
              <a:t> </a:t>
            </a:r>
            <a:r>
              <a:rPr lang="it-IT" dirty="0" err="1" smtClean="0"/>
              <a:t>at</a:t>
            </a:r>
            <a:r>
              <a:rPr lang="it-IT" dirty="0" smtClean="0"/>
              <a:t> </a:t>
            </a:r>
            <a:r>
              <a:rPr lang="it-IT" dirty="0" err="1" smtClean="0"/>
              <a:t>activator</a:t>
            </a:r>
            <a:r>
              <a:rPr lang="it-IT" dirty="0" smtClean="0"/>
              <a:t> </a:t>
            </a:r>
            <a:r>
              <a:rPr lang="it-IT" dirty="0" err="1" smtClean="0"/>
              <a:t>protein</a:t>
            </a:r>
            <a:r>
              <a:rPr lang="it-IT" dirty="0" smtClean="0"/>
              <a:t> 1 (AP1) or </a:t>
            </a:r>
            <a:r>
              <a:rPr lang="it-IT" dirty="0" err="1" smtClean="0"/>
              <a:t>specificity</a:t>
            </a:r>
            <a:r>
              <a:rPr lang="it-IT" dirty="0" smtClean="0"/>
              <a:t> </a:t>
            </a:r>
            <a:r>
              <a:rPr lang="it-IT" dirty="0" err="1" smtClean="0"/>
              <a:t>protein</a:t>
            </a:r>
            <a:r>
              <a:rPr lang="it-IT" dirty="0" smtClean="0"/>
              <a:t> 1 (Sp1) </a:t>
            </a:r>
            <a:r>
              <a:rPr lang="it-IT" dirty="0" err="1" smtClean="0"/>
              <a:t>sites</a:t>
            </a:r>
            <a:r>
              <a:rPr lang="it-IT" dirty="0" smtClean="0"/>
              <a:t>. ER </a:t>
            </a:r>
            <a:r>
              <a:rPr lang="it-IT" dirty="0" err="1" smtClean="0"/>
              <a:t>is</a:t>
            </a:r>
            <a:r>
              <a:rPr lang="it-IT" dirty="0" smtClean="0"/>
              <a:t> </a:t>
            </a:r>
            <a:r>
              <a:rPr lang="it-IT" dirty="0" err="1" smtClean="0"/>
              <a:t>then</a:t>
            </a:r>
            <a:r>
              <a:rPr lang="it-IT" dirty="0" smtClean="0"/>
              <a:t> </a:t>
            </a:r>
            <a:r>
              <a:rPr lang="it-IT" dirty="0" err="1" smtClean="0"/>
              <a:t>able</a:t>
            </a:r>
            <a:r>
              <a:rPr lang="it-IT" dirty="0" smtClean="0"/>
              <a:t> to </a:t>
            </a:r>
            <a:r>
              <a:rPr lang="it-IT" dirty="0" err="1" smtClean="0"/>
              <a:t>remodel</a:t>
            </a:r>
            <a:r>
              <a:rPr lang="it-IT" dirty="0" smtClean="0"/>
              <a:t> </a:t>
            </a:r>
            <a:r>
              <a:rPr lang="it-IT" dirty="0" err="1" smtClean="0"/>
              <a:t>chromatin</a:t>
            </a:r>
            <a:r>
              <a:rPr lang="it-IT" dirty="0" smtClean="0"/>
              <a:t> by </a:t>
            </a:r>
            <a:r>
              <a:rPr lang="it-IT" dirty="0" err="1" smtClean="0"/>
              <a:t>recruiting</a:t>
            </a:r>
            <a:r>
              <a:rPr lang="it-IT" dirty="0" smtClean="0"/>
              <a:t> </a:t>
            </a:r>
            <a:r>
              <a:rPr lang="it-IT" dirty="0" err="1" smtClean="0"/>
              <a:t>cofactors</a:t>
            </a:r>
            <a:r>
              <a:rPr lang="it-IT" dirty="0" smtClean="0"/>
              <a:t> and </a:t>
            </a:r>
            <a:r>
              <a:rPr lang="it-IT" dirty="0" err="1" smtClean="0"/>
              <a:t>activating</a:t>
            </a:r>
            <a:r>
              <a:rPr lang="it-IT" dirty="0" smtClean="0"/>
              <a:t> RNA </a:t>
            </a:r>
            <a:r>
              <a:rPr lang="it-IT" dirty="0" err="1" smtClean="0"/>
              <a:t>polymerase</a:t>
            </a:r>
            <a:r>
              <a:rPr lang="it-IT" dirty="0" smtClean="0"/>
              <a:t> II (</a:t>
            </a:r>
            <a:r>
              <a:rPr lang="it-IT" dirty="0" err="1" smtClean="0"/>
              <a:t>Pol</a:t>
            </a:r>
            <a:r>
              <a:rPr lang="it-IT" dirty="0" smtClean="0"/>
              <a:t> II), </a:t>
            </a:r>
            <a:r>
              <a:rPr lang="it-IT" dirty="0" err="1" smtClean="0"/>
              <a:t>at</a:t>
            </a:r>
            <a:r>
              <a:rPr lang="it-IT" dirty="0" smtClean="0"/>
              <a:t> target </a:t>
            </a:r>
            <a:r>
              <a:rPr lang="it-IT" dirty="0" err="1" smtClean="0"/>
              <a:t>genes</a:t>
            </a:r>
            <a:r>
              <a:rPr lang="it-IT" dirty="0" smtClean="0"/>
              <a:t> (</a:t>
            </a:r>
            <a:r>
              <a:rPr lang="it-IT" dirty="0" err="1" smtClean="0"/>
              <a:t>genomic</a:t>
            </a:r>
            <a:r>
              <a:rPr lang="it-IT" dirty="0" smtClean="0"/>
              <a:t> </a:t>
            </a:r>
            <a:r>
              <a:rPr lang="it-IT" dirty="0" err="1" smtClean="0"/>
              <a:t>action</a:t>
            </a:r>
            <a:r>
              <a:rPr lang="it-IT" dirty="0" smtClean="0"/>
              <a:t>). </a:t>
            </a:r>
            <a:r>
              <a:rPr lang="it-IT" dirty="0" err="1" smtClean="0"/>
              <a:t>Besides</a:t>
            </a:r>
            <a:r>
              <a:rPr lang="it-IT" dirty="0" smtClean="0"/>
              <a:t>, </a:t>
            </a:r>
            <a:r>
              <a:rPr lang="it-IT" dirty="0" err="1" smtClean="0"/>
              <a:t>ERs</a:t>
            </a:r>
            <a:r>
              <a:rPr lang="it-IT" dirty="0" smtClean="0"/>
              <a:t> can use </a:t>
            </a:r>
            <a:r>
              <a:rPr lang="it-IT" dirty="0" err="1" smtClean="0"/>
              <a:t>rapid</a:t>
            </a:r>
            <a:r>
              <a:rPr lang="it-IT" dirty="0" smtClean="0"/>
              <a:t> non-</a:t>
            </a:r>
            <a:r>
              <a:rPr lang="it-IT" dirty="0" err="1" smtClean="0"/>
              <a:t>genomic</a:t>
            </a:r>
            <a:r>
              <a:rPr lang="it-IT" dirty="0" smtClean="0"/>
              <a:t> </a:t>
            </a:r>
            <a:r>
              <a:rPr lang="it-IT" dirty="0" err="1" smtClean="0"/>
              <a:t>action</a:t>
            </a:r>
            <a:r>
              <a:rPr lang="it-IT" dirty="0" smtClean="0"/>
              <a:t> </a:t>
            </a:r>
            <a:r>
              <a:rPr lang="it-IT" dirty="0" err="1" smtClean="0"/>
              <a:t>through</a:t>
            </a:r>
            <a:r>
              <a:rPr lang="it-IT" dirty="0" smtClean="0"/>
              <a:t> the </a:t>
            </a:r>
            <a:r>
              <a:rPr lang="it-IT" dirty="0" err="1" smtClean="0"/>
              <a:t>interaction</a:t>
            </a:r>
            <a:r>
              <a:rPr lang="it-IT" dirty="0" smtClean="0"/>
              <a:t> with </a:t>
            </a:r>
            <a:r>
              <a:rPr lang="it-IT" dirty="0" err="1" smtClean="0"/>
              <a:t>intracellular</a:t>
            </a:r>
            <a:r>
              <a:rPr lang="it-IT" dirty="0" smtClean="0"/>
              <a:t> </a:t>
            </a:r>
            <a:r>
              <a:rPr lang="it-IT" dirty="0" err="1" smtClean="0"/>
              <a:t>kinases</a:t>
            </a:r>
            <a:r>
              <a:rPr lang="it-IT" dirty="0" smtClean="0"/>
              <a:t> (</a:t>
            </a:r>
            <a:r>
              <a:rPr lang="it-IT" dirty="0" err="1" smtClean="0"/>
              <a:t>mitogen-activated</a:t>
            </a:r>
            <a:r>
              <a:rPr lang="it-IT" dirty="0" smtClean="0"/>
              <a:t> </a:t>
            </a:r>
            <a:r>
              <a:rPr lang="it-IT" dirty="0" err="1" smtClean="0"/>
              <a:t>protein</a:t>
            </a:r>
            <a:r>
              <a:rPr lang="it-IT" dirty="0" smtClean="0"/>
              <a:t> </a:t>
            </a:r>
            <a:r>
              <a:rPr lang="it-IT" dirty="0" err="1" smtClean="0"/>
              <a:t>kinase</a:t>
            </a:r>
            <a:r>
              <a:rPr lang="it-IT" dirty="0" smtClean="0"/>
              <a:t> (MAPK), </a:t>
            </a:r>
            <a:r>
              <a:rPr lang="it-IT" dirty="0" err="1" smtClean="0"/>
              <a:t>phosphatidylinositol</a:t>
            </a:r>
            <a:r>
              <a:rPr lang="it-IT" dirty="0" smtClean="0"/>
              <a:t> 3-kinase (PI3K),…) and the </a:t>
            </a:r>
            <a:r>
              <a:rPr lang="it-IT" dirty="0" err="1" smtClean="0"/>
              <a:t>growth</a:t>
            </a:r>
            <a:r>
              <a:rPr lang="it-IT" dirty="0" smtClean="0"/>
              <a:t> </a:t>
            </a:r>
            <a:r>
              <a:rPr lang="it-IT" dirty="0" err="1" smtClean="0"/>
              <a:t>factor</a:t>
            </a:r>
            <a:r>
              <a:rPr lang="it-IT" dirty="0" smtClean="0"/>
              <a:t> (GF) </a:t>
            </a:r>
            <a:r>
              <a:rPr lang="it-IT" dirty="0" err="1" smtClean="0"/>
              <a:t>receptor</a:t>
            </a:r>
            <a:r>
              <a:rPr lang="it-IT" dirty="0" smtClean="0"/>
              <a:t> (GFR) </a:t>
            </a:r>
            <a:r>
              <a:rPr lang="it-IT" dirty="0" err="1" smtClean="0"/>
              <a:t>pathways</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25</a:t>
            </a:fld>
            <a:endParaRPr lang="it-IT"/>
          </a:p>
        </p:txBody>
      </p:sp>
    </p:spTree>
    <p:extLst>
      <p:ext uri="{BB962C8B-B14F-4D97-AF65-F5344CB8AC3E}">
        <p14:creationId xmlns:p14="http://schemas.microsoft.com/office/powerpoint/2010/main" val="105020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4</a:t>
            </a:fld>
            <a:endParaRPr lang="it-IT"/>
          </a:p>
        </p:txBody>
      </p:sp>
    </p:spTree>
    <p:extLst>
      <p:ext uri="{BB962C8B-B14F-4D97-AF65-F5344CB8AC3E}">
        <p14:creationId xmlns:p14="http://schemas.microsoft.com/office/powerpoint/2010/main" val="4106355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/PMC3871882/pdf/nihms530856.pdf</a:t>
            </a:r>
          </a:p>
          <a:p>
            <a:endParaRPr lang="it-IT" dirty="0" smtClean="0"/>
          </a:p>
        </p:txBody>
      </p:sp>
      <p:sp>
        <p:nvSpPr>
          <p:cNvPr id="4" name="Segnaposto numero diapositiva 3"/>
          <p:cNvSpPr>
            <a:spLocks noGrp="1"/>
          </p:cNvSpPr>
          <p:nvPr>
            <p:ph type="sldNum" sz="quarter" idx="10"/>
          </p:nvPr>
        </p:nvSpPr>
        <p:spPr/>
        <p:txBody>
          <a:bodyPr/>
          <a:lstStyle/>
          <a:p>
            <a:fld id="{082914CA-05DA-334C-AF57-0B201D53399B}" type="slidenum">
              <a:rPr lang="it-IT" smtClean="0"/>
              <a:t>26</a:t>
            </a:fld>
            <a:endParaRPr lang="it-IT"/>
          </a:p>
        </p:txBody>
      </p:sp>
    </p:spTree>
    <p:extLst>
      <p:ext uri="{BB962C8B-B14F-4D97-AF65-F5344CB8AC3E}">
        <p14:creationId xmlns:p14="http://schemas.microsoft.com/office/powerpoint/2010/main" val="1017999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genoweb.toulouse.inra.fr</a:t>
            </a:r>
            <a:r>
              <a:rPr lang="it-IT" dirty="0" smtClean="0"/>
              <a:t>/~</a:t>
            </a:r>
            <a:r>
              <a:rPr lang="it-IT" dirty="0" err="1" smtClean="0"/>
              <a:t>pmartin</a:t>
            </a:r>
            <a:r>
              <a:rPr lang="it-IT" dirty="0" smtClean="0"/>
              <a:t>/</a:t>
            </a:r>
            <a:r>
              <a:rPr lang="it-IT" dirty="0" err="1" smtClean="0"/>
              <a:t>pgpmartin</a:t>
            </a:r>
            <a:r>
              <a:rPr lang="it-IT" dirty="0" smtClean="0"/>
              <a:t>/</a:t>
            </a:r>
            <a:r>
              <a:rPr lang="it-IT" dirty="0" err="1" smtClean="0"/>
              <a:t>project</a:t>
            </a:r>
            <a:r>
              <a:rPr lang="it-IT" dirty="0" smtClean="0"/>
              <a:t>/</a:t>
            </a:r>
            <a:r>
              <a:rPr lang="it-IT" dirty="0" err="1" smtClean="0"/>
              <a:t>nuclearreceptors</a:t>
            </a:r>
            <a:r>
              <a:rPr lang="it-IT" dirty="0" smtClean="0"/>
              <a:t>/</a:t>
            </a:r>
          </a:p>
          <a:p>
            <a:endParaRPr lang="it-IT" dirty="0" smtClean="0"/>
          </a:p>
          <a:p>
            <a:r>
              <a:rPr lang="it-IT" dirty="0" err="1" smtClean="0"/>
              <a:t>Steroid</a:t>
            </a:r>
            <a:r>
              <a:rPr lang="it-IT" dirty="0" smtClean="0"/>
              <a:t> </a:t>
            </a:r>
            <a:r>
              <a:rPr lang="it-IT" dirty="0" err="1" smtClean="0"/>
              <a:t>hormone</a:t>
            </a:r>
            <a:r>
              <a:rPr lang="it-IT" dirty="0" smtClean="0"/>
              <a:t> </a:t>
            </a:r>
            <a:r>
              <a:rPr lang="it-IT" dirty="0" err="1" smtClean="0"/>
              <a:t>receptors</a:t>
            </a:r>
            <a:r>
              <a:rPr lang="it-IT" dirty="0" smtClean="0"/>
              <a:t> (</a:t>
            </a:r>
            <a:r>
              <a:rPr lang="it-IT" dirty="0" err="1" smtClean="0"/>
              <a:t>androgen</a:t>
            </a:r>
            <a:r>
              <a:rPr lang="it-IT" dirty="0" smtClean="0"/>
              <a:t> </a:t>
            </a:r>
            <a:r>
              <a:rPr lang="it-IT" dirty="0" err="1" smtClean="0"/>
              <a:t>receptor</a:t>
            </a:r>
            <a:r>
              <a:rPr lang="it-IT" dirty="0" smtClean="0"/>
              <a:t> AR, </a:t>
            </a:r>
            <a:r>
              <a:rPr lang="it-IT" dirty="0" err="1" smtClean="0"/>
              <a:t>estrogen</a:t>
            </a:r>
            <a:r>
              <a:rPr lang="it-IT" dirty="0" smtClean="0"/>
              <a:t> </a:t>
            </a:r>
            <a:r>
              <a:rPr lang="it-IT" dirty="0" err="1" smtClean="0"/>
              <a:t>receptors</a:t>
            </a:r>
            <a:r>
              <a:rPr lang="it-IT" dirty="0" smtClean="0"/>
              <a:t> ER, </a:t>
            </a:r>
            <a:r>
              <a:rPr lang="it-IT" dirty="0" err="1" smtClean="0"/>
              <a:t>glucocorticoid</a:t>
            </a:r>
            <a:r>
              <a:rPr lang="it-IT" dirty="0" smtClean="0"/>
              <a:t> </a:t>
            </a:r>
            <a:r>
              <a:rPr lang="it-IT" dirty="0" err="1" smtClean="0"/>
              <a:t>receptor</a:t>
            </a:r>
            <a:r>
              <a:rPr lang="it-IT" dirty="0" smtClean="0"/>
              <a:t> GR, </a:t>
            </a:r>
            <a:r>
              <a:rPr lang="it-IT" dirty="0" err="1" smtClean="0"/>
              <a:t>mineralocorticoid</a:t>
            </a:r>
            <a:r>
              <a:rPr lang="it-IT" dirty="0" smtClean="0"/>
              <a:t> </a:t>
            </a:r>
            <a:r>
              <a:rPr lang="it-IT" dirty="0" err="1" smtClean="0"/>
              <a:t>receptor</a:t>
            </a:r>
            <a:r>
              <a:rPr lang="it-IT" dirty="0" smtClean="0"/>
              <a:t> MR and progesterone </a:t>
            </a:r>
            <a:r>
              <a:rPr lang="it-IT" dirty="0" err="1" smtClean="0"/>
              <a:t>receptor</a:t>
            </a:r>
            <a:r>
              <a:rPr lang="it-IT" dirty="0" smtClean="0"/>
              <a:t> PR) </a:t>
            </a:r>
            <a:r>
              <a:rPr lang="it-IT" dirty="0" err="1" smtClean="0"/>
              <a:t>comprise</a:t>
            </a:r>
            <a:r>
              <a:rPr lang="it-IT" dirty="0" smtClean="0"/>
              <a:t> the </a:t>
            </a:r>
            <a:r>
              <a:rPr lang="it-IT" dirty="0" err="1" smtClean="0"/>
              <a:t>class</a:t>
            </a:r>
            <a:r>
              <a:rPr lang="it-IT" dirty="0" smtClean="0"/>
              <a:t> I </a:t>
            </a:r>
            <a:r>
              <a:rPr lang="it-IT" dirty="0" err="1" smtClean="0"/>
              <a:t>nuclear</a:t>
            </a:r>
            <a:r>
              <a:rPr lang="it-IT" dirty="0" smtClean="0"/>
              <a:t> </a:t>
            </a:r>
            <a:r>
              <a:rPr lang="it-IT" dirty="0" err="1" smtClean="0"/>
              <a:t>receptors</a:t>
            </a:r>
            <a:r>
              <a:rPr lang="it-IT" dirty="0" smtClean="0"/>
              <a:t>. </a:t>
            </a:r>
            <a:r>
              <a:rPr lang="it-IT" dirty="0" err="1" smtClean="0"/>
              <a:t>These</a:t>
            </a:r>
            <a:r>
              <a:rPr lang="it-IT" dirty="0" smtClean="0"/>
              <a:t> </a:t>
            </a:r>
            <a:r>
              <a:rPr lang="it-IT" dirty="0" err="1" smtClean="0"/>
              <a:t>receptors</a:t>
            </a:r>
            <a:r>
              <a:rPr lang="it-IT" dirty="0" smtClean="0"/>
              <a:t> </a:t>
            </a:r>
            <a:r>
              <a:rPr lang="it-IT" dirty="0" err="1" smtClean="0"/>
              <a:t>function</a:t>
            </a:r>
            <a:r>
              <a:rPr lang="it-IT" dirty="0" smtClean="0"/>
              <a:t> </a:t>
            </a:r>
            <a:r>
              <a:rPr lang="it-IT" dirty="0" err="1" smtClean="0"/>
              <a:t>as</a:t>
            </a:r>
            <a:r>
              <a:rPr lang="it-IT" dirty="0" smtClean="0"/>
              <a:t> </a:t>
            </a:r>
            <a:r>
              <a:rPr lang="it-IT" dirty="0" err="1" smtClean="0"/>
              <a:t>homodimers</a:t>
            </a:r>
            <a:r>
              <a:rPr lang="it-IT" dirty="0" smtClean="0"/>
              <a:t>, are </a:t>
            </a:r>
            <a:r>
              <a:rPr lang="it-IT" dirty="0" err="1" smtClean="0"/>
              <a:t>activated</a:t>
            </a:r>
            <a:r>
              <a:rPr lang="it-IT" dirty="0" smtClean="0"/>
              <a:t> by </a:t>
            </a:r>
            <a:r>
              <a:rPr lang="it-IT" dirty="0" err="1" smtClean="0"/>
              <a:t>low</a:t>
            </a:r>
            <a:r>
              <a:rPr lang="it-IT" dirty="0" smtClean="0"/>
              <a:t> </a:t>
            </a:r>
            <a:r>
              <a:rPr lang="it-IT" dirty="0" err="1" smtClean="0"/>
              <a:t>doses</a:t>
            </a:r>
            <a:r>
              <a:rPr lang="it-IT" dirty="0" smtClean="0"/>
              <a:t> of </a:t>
            </a:r>
            <a:r>
              <a:rPr lang="it-IT" dirty="0" err="1" smtClean="0"/>
              <a:t>steroid</a:t>
            </a:r>
            <a:r>
              <a:rPr lang="it-IT" dirty="0" smtClean="0"/>
              <a:t> </a:t>
            </a:r>
            <a:r>
              <a:rPr lang="it-IT" dirty="0" err="1" smtClean="0"/>
              <a:t>hormones</a:t>
            </a:r>
            <a:r>
              <a:rPr lang="it-IT" dirty="0" smtClean="0"/>
              <a:t>, </a:t>
            </a:r>
            <a:r>
              <a:rPr lang="it-IT" dirty="0" err="1" smtClean="0"/>
              <a:t>bind</a:t>
            </a:r>
            <a:r>
              <a:rPr lang="it-IT" dirty="0" smtClean="0"/>
              <a:t> IR3-like </a:t>
            </a:r>
            <a:r>
              <a:rPr lang="it-IT" dirty="0" err="1" smtClean="0"/>
              <a:t>response</a:t>
            </a:r>
            <a:r>
              <a:rPr lang="it-IT" dirty="0" smtClean="0"/>
              <a:t> </a:t>
            </a:r>
            <a:r>
              <a:rPr lang="it-IT" dirty="0" err="1" smtClean="0"/>
              <a:t>elements</a:t>
            </a:r>
            <a:r>
              <a:rPr lang="it-IT" dirty="0" smtClean="0"/>
              <a:t> (</a:t>
            </a:r>
            <a:r>
              <a:rPr lang="it-IT" dirty="0" err="1" smtClean="0"/>
              <a:t>inverted</a:t>
            </a:r>
            <a:r>
              <a:rPr lang="it-IT" dirty="0" smtClean="0"/>
              <a:t> </a:t>
            </a:r>
            <a:r>
              <a:rPr lang="it-IT" dirty="0" err="1" smtClean="0"/>
              <a:t>repeats</a:t>
            </a:r>
            <a:r>
              <a:rPr lang="it-IT" dirty="0" smtClean="0"/>
              <a:t> </a:t>
            </a:r>
            <a:r>
              <a:rPr lang="it-IT" dirty="0" err="1" smtClean="0"/>
              <a:t>separated</a:t>
            </a:r>
            <a:r>
              <a:rPr lang="it-IT" dirty="0" smtClean="0"/>
              <a:t> by 3 </a:t>
            </a:r>
            <a:r>
              <a:rPr lang="it-IT" dirty="0" err="1" smtClean="0"/>
              <a:t>nucleotides</a:t>
            </a:r>
            <a:r>
              <a:rPr lang="it-IT" dirty="0" smtClean="0"/>
              <a:t>) and </a:t>
            </a:r>
            <a:r>
              <a:rPr lang="it-IT" dirty="0" err="1" smtClean="0"/>
              <a:t>regulate</a:t>
            </a:r>
            <a:r>
              <a:rPr lang="it-IT" dirty="0" smtClean="0"/>
              <a:t> </a:t>
            </a:r>
            <a:r>
              <a:rPr lang="it-IT" dirty="0" err="1" smtClean="0"/>
              <a:t>numerous</a:t>
            </a:r>
            <a:r>
              <a:rPr lang="it-IT" dirty="0" smtClean="0"/>
              <a:t> </a:t>
            </a:r>
            <a:r>
              <a:rPr lang="it-IT" dirty="0" err="1" smtClean="0"/>
              <a:t>physiological</a:t>
            </a:r>
            <a:r>
              <a:rPr lang="it-IT" dirty="0" smtClean="0"/>
              <a:t> </a:t>
            </a:r>
            <a:r>
              <a:rPr lang="it-IT" dirty="0" err="1" smtClean="0"/>
              <a:t>processes</a:t>
            </a:r>
            <a:r>
              <a:rPr lang="it-IT" dirty="0" smtClean="0"/>
              <a:t>, </a:t>
            </a:r>
            <a:r>
              <a:rPr lang="it-IT" dirty="0" err="1" smtClean="0"/>
              <a:t>including</a:t>
            </a:r>
            <a:r>
              <a:rPr lang="it-IT" dirty="0" smtClean="0"/>
              <a:t> </a:t>
            </a:r>
            <a:r>
              <a:rPr lang="it-IT" dirty="0" err="1" smtClean="0"/>
              <a:t>reproduction</a:t>
            </a:r>
            <a:r>
              <a:rPr lang="it-IT" dirty="0" smtClean="0"/>
              <a:t>, </a:t>
            </a:r>
            <a:r>
              <a:rPr lang="it-IT" dirty="0" err="1" smtClean="0"/>
              <a:t>metabolism</a:t>
            </a:r>
            <a:r>
              <a:rPr lang="it-IT" dirty="0" smtClean="0"/>
              <a:t> or </a:t>
            </a:r>
            <a:r>
              <a:rPr lang="it-IT" dirty="0" err="1" smtClean="0"/>
              <a:t>immunity</a:t>
            </a:r>
            <a:r>
              <a:rPr lang="it-IT" dirty="0" smtClean="0"/>
              <a:t>.</a:t>
            </a:r>
          </a:p>
          <a:p>
            <a:endParaRPr lang="it-IT" dirty="0" smtClean="0"/>
          </a:p>
          <a:p>
            <a:r>
              <a:rPr lang="it-IT" dirty="0" smtClean="0"/>
              <a:t>Class II </a:t>
            </a:r>
            <a:r>
              <a:rPr lang="it-IT" dirty="0" err="1" smtClean="0"/>
              <a:t>is</a:t>
            </a:r>
            <a:r>
              <a:rPr lang="it-IT" dirty="0" smtClean="0"/>
              <a:t> </a:t>
            </a:r>
            <a:r>
              <a:rPr lang="it-IT" dirty="0" err="1" smtClean="0"/>
              <a:t>composed</a:t>
            </a:r>
            <a:r>
              <a:rPr lang="it-IT" dirty="0" smtClean="0"/>
              <a:t> of the </a:t>
            </a:r>
            <a:r>
              <a:rPr lang="it-IT" dirty="0" err="1" smtClean="0"/>
              <a:t>nuclear</a:t>
            </a:r>
            <a:r>
              <a:rPr lang="it-IT" dirty="0" smtClean="0"/>
              <a:t> </a:t>
            </a:r>
            <a:r>
              <a:rPr lang="it-IT" dirty="0" err="1" smtClean="0"/>
              <a:t>receptors</a:t>
            </a:r>
            <a:r>
              <a:rPr lang="it-IT" dirty="0" smtClean="0"/>
              <a:t> </a:t>
            </a:r>
            <a:r>
              <a:rPr lang="it-IT" dirty="0" err="1" smtClean="0"/>
              <a:t>that</a:t>
            </a:r>
            <a:r>
              <a:rPr lang="it-IT" dirty="0" smtClean="0"/>
              <a:t> </a:t>
            </a:r>
            <a:r>
              <a:rPr lang="it-IT" dirty="0" err="1" smtClean="0"/>
              <a:t>function</a:t>
            </a:r>
            <a:r>
              <a:rPr lang="it-IT" dirty="0" smtClean="0"/>
              <a:t> </a:t>
            </a:r>
            <a:r>
              <a:rPr lang="it-IT" dirty="0" err="1" smtClean="0"/>
              <a:t>as</a:t>
            </a:r>
            <a:r>
              <a:rPr lang="it-IT" dirty="0" smtClean="0"/>
              <a:t> </a:t>
            </a:r>
            <a:r>
              <a:rPr lang="it-IT" dirty="0" err="1" smtClean="0"/>
              <a:t>heterodimers</a:t>
            </a:r>
            <a:r>
              <a:rPr lang="it-IT" dirty="0" smtClean="0"/>
              <a:t> with the RXR (</a:t>
            </a:r>
            <a:r>
              <a:rPr lang="it-IT" dirty="0" err="1" smtClean="0"/>
              <a:t>Retinoïd</a:t>
            </a:r>
            <a:r>
              <a:rPr lang="it-IT" dirty="0" smtClean="0"/>
              <a:t> X </a:t>
            </a:r>
            <a:r>
              <a:rPr lang="it-IT" dirty="0" err="1" smtClean="0"/>
              <a:t>Receptors</a:t>
            </a:r>
            <a:r>
              <a:rPr lang="it-IT" dirty="0" smtClean="0"/>
              <a:t>). </a:t>
            </a:r>
            <a:r>
              <a:rPr lang="it-IT" dirty="0" err="1" smtClean="0"/>
              <a:t>They</a:t>
            </a:r>
            <a:r>
              <a:rPr lang="it-IT" dirty="0" smtClean="0"/>
              <a:t> include the </a:t>
            </a:r>
            <a:r>
              <a:rPr lang="it-IT" dirty="0" err="1" smtClean="0"/>
              <a:t>PPARs</a:t>
            </a:r>
            <a:r>
              <a:rPr lang="it-IT" dirty="0" smtClean="0"/>
              <a:t>, </a:t>
            </a:r>
            <a:r>
              <a:rPr lang="it-IT" dirty="0" err="1" smtClean="0"/>
              <a:t>LXRs</a:t>
            </a:r>
            <a:r>
              <a:rPr lang="it-IT" dirty="0" smtClean="0"/>
              <a:t>, FXR, RAR, PXR, CAR, VDR and TR. </a:t>
            </a:r>
            <a:r>
              <a:rPr lang="it-IT" dirty="0" err="1" smtClean="0"/>
              <a:t>They</a:t>
            </a:r>
            <a:r>
              <a:rPr lang="it-IT" dirty="0" smtClean="0"/>
              <a:t> </a:t>
            </a:r>
            <a:r>
              <a:rPr lang="it-IT" dirty="0" err="1" smtClean="0"/>
              <a:t>generally</a:t>
            </a:r>
            <a:r>
              <a:rPr lang="it-IT" dirty="0" smtClean="0"/>
              <a:t> </a:t>
            </a:r>
            <a:r>
              <a:rPr lang="it-IT" dirty="0" err="1" smtClean="0"/>
              <a:t>bind</a:t>
            </a:r>
            <a:r>
              <a:rPr lang="it-IT" dirty="0" smtClean="0"/>
              <a:t> to DR-</a:t>
            </a:r>
            <a:r>
              <a:rPr lang="it-IT" dirty="0" err="1" smtClean="0"/>
              <a:t>like</a:t>
            </a:r>
            <a:r>
              <a:rPr lang="it-IT" dirty="0" smtClean="0"/>
              <a:t> </a:t>
            </a:r>
            <a:r>
              <a:rPr lang="it-IT" dirty="0" err="1" smtClean="0"/>
              <a:t>response</a:t>
            </a:r>
            <a:r>
              <a:rPr lang="it-IT" dirty="0" smtClean="0"/>
              <a:t> </a:t>
            </a:r>
            <a:r>
              <a:rPr lang="it-IT" dirty="0" err="1" smtClean="0"/>
              <a:t>elements</a:t>
            </a:r>
            <a:r>
              <a:rPr lang="it-IT" dirty="0" smtClean="0"/>
              <a:t> (</a:t>
            </a:r>
            <a:r>
              <a:rPr lang="it-IT" dirty="0" err="1" smtClean="0"/>
              <a:t>direct</a:t>
            </a:r>
            <a:r>
              <a:rPr lang="it-IT" dirty="0" smtClean="0"/>
              <a:t> </a:t>
            </a:r>
            <a:r>
              <a:rPr lang="it-IT" dirty="0" err="1" smtClean="0"/>
              <a:t>repeats</a:t>
            </a:r>
            <a:r>
              <a:rPr lang="it-IT" dirty="0" smtClean="0"/>
              <a:t> of the </a:t>
            </a:r>
            <a:r>
              <a:rPr lang="it-IT" dirty="0" err="1" smtClean="0"/>
              <a:t>consensus</a:t>
            </a:r>
            <a:r>
              <a:rPr lang="it-IT" dirty="0" smtClean="0"/>
              <a:t> </a:t>
            </a:r>
            <a:r>
              <a:rPr lang="it-IT" dirty="0" err="1" smtClean="0"/>
              <a:t>motif</a:t>
            </a:r>
            <a:r>
              <a:rPr lang="it-IT" dirty="0" smtClean="0"/>
              <a:t> AGGTCA </a:t>
            </a:r>
            <a:r>
              <a:rPr lang="it-IT" dirty="0" err="1" smtClean="0"/>
              <a:t>separated</a:t>
            </a:r>
            <a:r>
              <a:rPr lang="it-IT" dirty="0" smtClean="0"/>
              <a:t> by a </a:t>
            </a:r>
            <a:r>
              <a:rPr lang="it-IT" dirty="0" err="1" smtClean="0"/>
              <a:t>variable</a:t>
            </a:r>
            <a:r>
              <a:rPr lang="it-IT" dirty="0" smtClean="0"/>
              <a:t> </a:t>
            </a:r>
            <a:r>
              <a:rPr lang="it-IT" dirty="0" err="1" smtClean="0"/>
              <a:t>number</a:t>
            </a:r>
            <a:r>
              <a:rPr lang="it-IT" dirty="0" smtClean="0"/>
              <a:t> of </a:t>
            </a:r>
            <a:r>
              <a:rPr lang="it-IT" dirty="0" err="1" smtClean="0"/>
              <a:t>nucleotides</a:t>
            </a:r>
            <a:r>
              <a:rPr lang="it-IT" dirty="0" smtClean="0"/>
              <a:t>) </a:t>
            </a:r>
            <a:r>
              <a:rPr lang="it-IT" dirty="0" err="1" smtClean="0"/>
              <a:t>but</a:t>
            </a:r>
            <a:r>
              <a:rPr lang="it-IT" dirty="0" smtClean="0"/>
              <a:t> </a:t>
            </a:r>
            <a:r>
              <a:rPr lang="it-IT" dirty="0" err="1" smtClean="0"/>
              <a:t>other</a:t>
            </a:r>
            <a:r>
              <a:rPr lang="it-IT" dirty="0" smtClean="0"/>
              <a:t> </a:t>
            </a:r>
            <a:r>
              <a:rPr lang="it-IT" dirty="0" err="1" smtClean="0"/>
              <a:t>types</a:t>
            </a:r>
            <a:r>
              <a:rPr lang="it-IT" dirty="0" smtClean="0"/>
              <a:t> of </a:t>
            </a:r>
            <a:r>
              <a:rPr lang="it-IT" dirty="0" err="1" smtClean="0"/>
              <a:t>response</a:t>
            </a:r>
            <a:r>
              <a:rPr lang="it-IT" dirty="0" smtClean="0"/>
              <a:t> </a:t>
            </a:r>
            <a:r>
              <a:rPr lang="it-IT" dirty="0" err="1" smtClean="0"/>
              <a:t>elements</a:t>
            </a:r>
            <a:r>
              <a:rPr lang="it-IT" dirty="0" smtClean="0"/>
              <a:t> </a:t>
            </a:r>
            <a:r>
              <a:rPr lang="it-IT" dirty="0" err="1" smtClean="0"/>
              <a:t>have</a:t>
            </a:r>
            <a:r>
              <a:rPr lang="it-IT" dirty="0" smtClean="0"/>
              <a:t> </a:t>
            </a:r>
            <a:r>
              <a:rPr lang="it-IT" dirty="0" err="1" smtClean="0"/>
              <a:t>also</a:t>
            </a:r>
            <a:r>
              <a:rPr lang="it-IT" dirty="0" smtClean="0"/>
              <a:t> </a:t>
            </a:r>
            <a:r>
              <a:rPr lang="it-IT" dirty="0" err="1" smtClean="0"/>
              <a:t>been</a:t>
            </a:r>
            <a:r>
              <a:rPr lang="it-IT" dirty="0" smtClean="0"/>
              <a:t> </a:t>
            </a:r>
            <a:r>
              <a:rPr lang="it-IT" dirty="0" err="1" smtClean="0"/>
              <a:t>described</a:t>
            </a:r>
            <a:r>
              <a:rPr lang="it-IT" dirty="0" smtClean="0"/>
              <a:t>.</a:t>
            </a:r>
          </a:p>
          <a:p>
            <a:endParaRPr lang="it-IT" dirty="0" smtClean="0"/>
          </a:p>
          <a:p>
            <a:r>
              <a:rPr lang="it-IT" dirty="0" smtClean="0"/>
              <a:t>Class III </a:t>
            </a:r>
            <a:r>
              <a:rPr lang="it-IT" dirty="0" err="1" smtClean="0"/>
              <a:t>members</a:t>
            </a:r>
            <a:r>
              <a:rPr lang="it-IT" dirty="0" smtClean="0"/>
              <a:t> are the non-</a:t>
            </a:r>
            <a:r>
              <a:rPr lang="it-IT" dirty="0" err="1" smtClean="0"/>
              <a:t>steroid</a:t>
            </a:r>
            <a:r>
              <a:rPr lang="it-IT" dirty="0" smtClean="0"/>
              <a:t> </a:t>
            </a:r>
            <a:r>
              <a:rPr lang="it-IT" dirty="0" err="1" smtClean="0"/>
              <a:t>hormone</a:t>
            </a:r>
            <a:r>
              <a:rPr lang="it-IT" dirty="0" smtClean="0"/>
              <a:t> </a:t>
            </a:r>
            <a:r>
              <a:rPr lang="it-IT" dirty="0" err="1" smtClean="0"/>
              <a:t>nuclear</a:t>
            </a:r>
            <a:r>
              <a:rPr lang="it-IT" dirty="0" smtClean="0"/>
              <a:t> </a:t>
            </a:r>
            <a:r>
              <a:rPr lang="it-IT" dirty="0" err="1" smtClean="0"/>
              <a:t>receptors</a:t>
            </a:r>
            <a:r>
              <a:rPr lang="it-IT" dirty="0" smtClean="0"/>
              <a:t> </a:t>
            </a:r>
            <a:r>
              <a:rPr lang="it-IT" dirty="0" err="1" smtClean="0"/>
              <a:t>that</a:t>
            </a:r>
            <a:r>
              <a:rPr lang="it-IT" dirty="0" smtClean="0"/>
              <a:t> </a:t>
            </a:r>
            <a:r>
              <a:rPr lang="it-IT" dirty="0" err="1" smtClean="0"/>
              <a:t>also</a:t>
            </a:r>
            <a:r>
              <a:rPr lang="it-IT" dirty="0" smtClean="0"/>
              <a:t> </a:t>
            </a:r>
            <a:r>
              <a:rPr lang="it-IT" dirty="0" err="1" smtClean="0"/>
              <a:t>function</a:t>
            </a:r>
            <a:r>
              <a:rPr lang="it-IT" dirty="0" smtClean="0"/>
              <a:t> </a:t>
            </a:r>
            <a:r>
              <a:rPr lang="it-IT" dirty="0" err="1" smtClean="0"/>
              <a:t>as</a:t>
            </a:r>
            <a:r>
              <a:rPr lang="it-IT" dirty="0" smtClean="0"/>
              <a:t> </a:t>
            </a:r>
            <a:r>
              <a:rPr lang="it-IT" dirty="0" err="1" smtClean="0"/>
              <a:t>homodimers</a:t>
            </a:r>
            <a:r>
              <a:rPr lang="it-IT" dirty="0" smtClean="0"/>
              <a:t> </a:t>
            </a:r>
            <a:r>
              <a:rPr lang="it-IT" dirty="0" err="1" smtClean="0"/>
              <a:t>such</a:t>
            </a:r>
            <a:r>
              <a:rPr lang="it-IT" dirty="0" smtClean="0"/>
              <a:t> </a:t>
            </a:r>
            <a:r>
              <a:rPr lang="it-IT" dirty="0" err="1" smtClean="0"/>
              <a:t>as</a:t>
            </a:r>
            <a:r>
              <a:rPr lang="it-IT" dirty="0" smtClean="0"/>
              <a:t> </a:t>
            </a:r>
            <a:r>
              <a:rPr lang="it-IT" dirty="0" err="1" smtClean="0"/>
              <a:t>RXRs</a:t>
            </a:r>
            <a:r>
              <a:rPr lang="it-IT" dirty="0" smtClean="0"/>
              <a:t>, HNF4 or COUP-TF and </a:t>
            </a:r>
            <a:r>
              <a:rPr lang="it-IT" dirty="0" err="1" smtClean="0"/>
              <a:t>typically</a:t>
            </a:r>
            <a:r>
              <a:rPr lang="it-IT" dirty="0" smtClean="0"/>
              <a:t> </a:t>
            </a:r>
            <a:r>
              <a:rPr lang="it-IT" dirty="0" err="1" smtClean="0"/>
              <a:t>bind</a:t>
            </a:r>
            <a:r>
              <a:rPr lang="it-IT" dirty="0" smtClean="0"/>
              <a:t> DR-</a:t>
            </a:r>
            <a:r>
              <a:rPr lang="it-IT" dirty="0" err="1" smtClean="0"/>
              <a:t>like</a:t>
            </a:r>
            <a:r>
              <a:rPr lang="it-IT" dirty="0" smtClean="0"/>
              <a:t> </a:t>
            </a:r>
            <a:r>
              <a:rPr lang="it-IT" dirty="0" err="1" smtClean="0"/>
              <a:t>motifs</a:t>
            </a:r>
            <a:r>
              <a:rPr lang="it-IT" dirty="0" smtClean="0"/>
              <a:t>.</a:t>
            </a:r>
          </a:p>
          <a:p>
            <a:endParaRPr lang="it-IT" dirty="0" smtClean="0"/>
          </a:p>
          <a:p>
            <a:r>
              <a:rPr lang="it-IT" dirty="0" err="1" smtClean="0"/>
              <a:t>Nuclear</a:t>
            </a:r>
            <a:r>
              <a:rPr lang="it-IT" dirty="0" smtClean="0"/>
              <a:t> </a:t>
            </a:r>
            <a:r>
              <a:rPr lang="it-IT" dirty="0" err="1" smtClean="0"/>
              <a:t>receptors</a:t>
            </a:r>
            <a:r>
              <a:rPr lang="it-IT" dirty="0" smtClean="0"/>
              <a:t> of Class IV </a:t>
            </a:r>
            <a:r>
              <a:rPr lang="it-IT" dirty="0" err="1" smtClean="0"/>
              <a:t>function</a:t>
            </a:r>
            <a:r>
              <a:rPr lang="it-IT" dirty="0" smtClean="0"/>
              <a:t> </a:t>
            </a:r>
            <a:r>
              <a:rPr lang="it-IT" dirty="0" err="1" smtClean="0"/>
              <a:t>as</a:t>
            </a:r>
            <a:r>
              <a:rPr lang="it-IT" dirty="0" smtClean="0"/>
              <a:t> </a:t>
            </a:r>
            <a:r>
              <a:rPr lang="it-IT" dirty="0" err="1" smtClean="0"/>
              <a:t>monomers</a:t>
            </a:r>
            <a:r>
              <a:rPr lang="it-IT" dirty="0" smtClean="0"/>
              <a:t> and </a:t>
            </a:r>
            <a:r>
              <a:rPr lang="it-IT" dirty="0" err="1" smtClean="0"/>
              <a:t>bind</a:t>
            </a:r>
            <a:r>
              <a:rPr lang="it-IT" dirty="0" smtClean="0"/>
              <a:t> a single </a:t>
            </a:r>
            <a:r>
              <a:rPr lang="it-IT" dirty="0" err="1" smtClean="0"/>
              <a:t>consensus</a:t>
            </a:r>
            <a:r>
              <a:rPr lang="it-IT" dirty="0" smtClean="0"/>
              <a:t> </a:t>
            </a:r>
            <a:r>
              <a:rPr lang="it-IT" dirty="0" err="1" smtClean="0"/>
              <a:t>motif</a:t>
            </a:r>
            <a:r>
              <a:rPr lang="it-IT" dirty="0" smtClean="0"/>
              <a:t>. </a:t>
            </a:r>
            <a:r>
              <a:rPr lang="it-IT" dirty="0" err="1" smtClean="0"/>
              <a:t>This</a:t>
            </a:r>
            <a:r>
              <a:rPr lang="it-IT" dirty="0" smtClean="0"/>
              <a:t> </a:t>
            </a:r>
            <a:r>
              <a:rPr lang="it-IT" dirty="0" err="1" smtClean="0"/>
              <a:t>class</a:t>
            </a:r>
            <a:r>
              <a:rPr lang="it-IT" dirty="0" smtClean="0"/>
              <a:t> </a:t>
            </a:r>
            <a:r>
              <a:rPr lang="it-IT" dirty="0" err="1" smtClean="0"/>
              <a:t>includes</a:t>
            </a:r>
            <a:r>
              <a:rPr lang="it-IT" dirty="0" smtClean="0"/>
              <a:t> NGFI_B, Nur1, SF-1, LRH-1 and </a:t>
            </a:r>
            <a:r>
              <a:rPr lang="it-IT" dirty="0" err="1" smtClean="0"/>
              <a:t>RORs</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28</a:t>
            </a:fld>
            <a:endParaRPr lang="it-IT"/>
          </a:p>
        </p:txBody>
      </p:sp>
    </p:spTree>
    <p:extLst>
      <p:ext uri="{BB962C8B-B14F-4D97-AF65-F5344CB8AC3E}">
        <p14:creationId xmlns:p14="http://schemas.microsoft.com/office/powerpoint/2010/main" val="1879325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/PMC3871882/pdf/nihms530856.pdf</a:t>
            </a:r>
          </a:p>
          <a:p>
            <a:endParaRPr lang="it-IT" dirty="0" smtClean="0"/>
          </a:p>
          <a:p>
            <a:endParaRPr lang="it-IT" dirty="0" smtClean="0"/>
          </a:p>
          <a:p>
            <a:r>
              <a:rPr lang="it-IT" dirty="0" err="1" smtClean="0"/>
              <a:t>Oligomeric</a:t>
            </a:r>
            <a:r>
              <a:rPr lang="it-IT" dirty="0" smtClean="0"/>
              <a:t> </a:t>
            </a:r>
            <a:r>
              <a:rPr lang="it-IT" dirty="0" err="1" smtClean="0"/>
              <a:t>Complexes</a:t>
            </a:r>
            <a:r>
              <a:rPr lang="it-IT" dirty="0" smtClean="0"/>
              <a:t> of </a:t>
            </a:r>
            <a:r>
              <a:rPr lang="it-IT" dirty="0" err="1" smtClean="0"/>
              <a:t>NRs</a:t>
            </a:r>
            <a:r>
              <a:rPr lang="it-IT" dirty="0" smtClean="0"/>
              <a:t> and DNA </a:t>
            </a:r>
            <a:r>
              <a:rPr lang="it-IT" dirty="0" err="1" smtClean="0"/>
              <a:t>Response</a:t>
            </a:r>
            <a:r>
              <a:rPr lang="it-IT" dirty="0" smtClean="0"/>
              <a:t> </a:t>
            </a:r>
            <a:r>
              <a:rPr lang="it-IT" dirty="0" err="1" smtClean="0"/>
              <a:t>Element</a:t>
            </a:r>
            <a:r>
              <a:rPr lang="it-IT" dirty="0" smtClean="0"/>
              <a:t> </a:t>
            </a:r>
            <a:r>
              <a:rPr lang="it-IT" dirty="0" err="1" smtClean="0"/>
              <a:t>Repertoires</a:t>
            </a:r>
            <a:r>
              <a:rPr lang="it-IT" dirty="0" smtClean="0"/>
              <a:t>. </a:t>
            </a:r>
            <a:r>
              <a:rPr lang="it-IT" dirty="0" err="1" smtClean="0"/>
              <a:t>Receptors</a:t>
            </a:r>
            <a:r>
              <a:rPr lang="it-IT" dirty="0" smtClean="0"/>
              <a:t> can be</a:t>
            </a:r>
          </a:p>
          <a:p>
            <a:r>
              <a:rPr lang="it-IT" dirty="0" err="1" smtClean="0"/>
              <a:t>organized</a:t>
            </a:r>
            <a:r>
              <a:rPr lang="it-IT" dirty="0" smtClean="0"/>
              <a:t> </a:t>
            </a:r>
            <a:r>
              <a:rPr lang="it-IT" dirty="0" err="1" smtClean="0"/>
              <a:t>into</a:t>
            </a:r>
            <a:r>
              <a:rPr lang="it-IT" dirty="0" smtClean="0"/>
              <a:t> </a:t>
            </a:r>
            <a:r>
              <a:rPr lang="it-IT" dirty="0" err="1" smtClean="0"/>
              <a:t>distinct</a:t>
            </a:r>
            <a:r>
              <a:rPr lang="it-IT" dirty="0" smtClean="0"/>
              <a:t> </a:t>
            </a:r>
            <a:r>
              <a:rPr lang="it-IT" dirty="0" err="1" smtClean="0"/>
              <a:t>oligomeric</a:t>
            </a:r>
            <a:r>
              <a:rPr lang="it-IT" dirty="0" smtClean="0"/>
              <a:t> </a:t>
            </a:r>
            <a:r>
              <a:rPr lang="it-IT" dirty="0" err="1" smtClean="0"/>
              <a:t>states</a:t>
            </a:r>
            <a:r>
              <a:rPr lang="it-IT" dirty="0" smtClean="0"/>
              <a:t> </a:t>
            </a:r>
            <a:r>
              <a:rPr lang="it-IT" dirty="0" err="1" smtClean="0"/>
              <a:t>such</a:t>
            </a:r>
            <a:r>
              <a:rPr lang="it-IT" dirty="0" smtClean="0"/>
              <a:t> </a:t>
            </a:r>
            <a:r>
              <a:rPr lang="it-IT" dirty="0" err="1" smtClean="0"/>
              <a:t>as</a:t>
            </a:r>
            <a:r>
              <a:rPr lang="it-IT" dirty="0" smtClean="0"/>
              <a:t> </a:t>
            </a:r>
            <a:r>
              <a:rPr lang="it-IT" dirty="0" err="1" smtClean="0"/>
              <a:t>heterodimers</a:t>
            </a:r>
            <a:r>
              <a:rPr lang="it-IT" dirty="0" smtClean="0"/>
              <a:t> with the common partner</a:t>
            </a:r>
          </a:p>
          <a:p>
            <a:r>
              <a:rPr lang="it-IT" dirty="0" smtClean="0"/>
              <a:t>RXR, </a:t>
            </a:r>
            <a:r>
              <a:rPr lang="it-IT" dirty="0" err="1" smtClean="0"/>
              <a:t>homodimers</a:t>
            </a:r>
            <a:r>
              <a:rPr lang="it-IT" dirty="0" smtClean="0"/>
              <a:t>, or </a:t>
            </a:r>
            <a:r>
              <a:rPr lang="it-IT" dirty="0" err="1" smtClean="0"/>
              <a:t>monomers</a:t>
            </a:r>
            <a:r>
              <a:rPr lang="it-IT" dirty="0" smtClean="0"/>
              <a:t>. The non-</a:t>
            </a:r>
            <a:r>
              <a:rPr lang="it-IT" dirty="0" err="1" smtClean="0"/>
              <a:t>steroid</a:t>
            </a:r>
            <a:r>
              <a:rPr lang="it-IT" dirty="0" smtClean="0"/>
              <a:t> </a:t>
            </a:r>
            <a:r>
              <a:rPr lang="it-IT" dirty="0" err="1" smtClean="0"/>
              <a:t>receptor</a:t>
            </a:r>
            <a:r>
              <a:rPr lang="it-IT" dirty="0" smtClean="0"/>
              <a:t> </a:t>
            </a:r>
            <a:r>
              <a:rPr lang="it-IT" dirty="0" err="1" smtClean="0"/>
              <a:t>heterodimers</a:t>
            </a:r>
            <a:r>
              <a:rPr lang="it-IT" dirty="0" smtClean="0"/>
              <a:t> and </a:t>
            </a:r>
            <a:r>
              <a:rPr lang="it-IT" dirty="0" err="1" smtClean="0"/>
              <a:t>many</a:t>
            </a:r>
            <a:endParaRPr lang="it-IT" dirty="0" smtClean="0"/>
          </a:p>
          <a:p>
            <a:r>
              <a:rPr lang="it-IT" dirty="0" err="1" smtClean="0"/>
              <a:t>homodimers</a:t>
            </a:r>
            <a:r>
              <a:rPr lang="it-IT" dirty="0" smtClean="0"/>
              <a:t> </a:t>
            </a:r>
            <a:r>
              <a:rPr lang="it-IT" dirty="0" err="1" smtClean="0"/>
              <a:t>bind</a:t>
            </a:r>
            <a:r>
              <a:rPr lang="it-IT" dirty="0" smtClean="0"/>
              <a:t> to </a:t>
            </a:r>
            <a:r>
              <a:rPr lang="it-IT" dirty="0" err="1" smtClean="0"/>
              <a:t>direct</a:t>
            </a:r>
            <a:r>
              <a:rPr lang="it-IT" dirty="0" smtClean="0"/>
              <a:t> </a:t>
            </a:r>
            <a:r>
              <a:rPr lang="it-IT" dirty="0" err="1" smtClean="0"/>
              <a:t>repeat</a:t>
            </a:r>
            <a:r>
              <a:rPr lang="it-IT" dirty="0" smtClean="0"/>
              <a:t> </a:t>
            </a:r>
            <a:r>
              <a:rPr lang="it-IT" dirty="0" err="1" smtClean="0"/>
              <a:t>response</a:t>
            </a:r>
            <a:r>
              <a:rPr lang="it-IT" dirty="0" smtClean="0"/>
              <a:t> </a:t>
            </a:r>
            <a:r>
              <a:rPr lang="it-IT" dirty="0" err="1" smtClean="0"/>
              <a:t>elements</a:t>
            </a:r>
            <a:r>
              <a:rPr lang="it-IT" dirty="0" smtClean="0"/>
              <a:t> with </a:t>
            </a:r>
            <a:r>
              <a:rPr lang="it-IT" dirty="0" err="1" smtClean="0"/>
              <a:t>various</a:t>
            </a:r>
            <a:r>
              <a:rPr lang="it-IT" dirty="0" smtClean="0"/>
              <a:t> inter-</a:t>
            </a:r>
            <a:r>
              <a:rPr lang="it-IT" dirty="0" err="1" smtClean="0"/>
              <a:t>half</a:t>
            </a:r>
            <a:r>
              <a:rPr lang="it-IT" dirty="0" smtClean="0"/>
              <a:t>-site </a:t>
            </a:r>
            <a:r>
              <a:rPr lang="it-IT" dirty="0" err="1" smtClean="0"/>
              <a:t>spacings</a:t>
            </a:r>
            <a:r>
              <a:rPr lang="it-IT" dirty="0" smtClean="0"/>
              <a:t>.</a:t>
            </a:r>
          </a:p>
          <a:p>
            <a:r>
              <a:rPr lang="it-IT" dirty="0" err="1" smtClean="0"/>
              <a:t>Steroid</a:t>
            </a:r>
            <a:r>
              <a:rPr lang="it-IT" dirty="0" smtClean="0"/>
              <a:t> </a:t>
            </a:r>
            <a:r>
              <a:rPr lang="it-IT" dirty="0" err="1" smtClean="0"/>
              <a:t>receptor</a:t>
            </a:r>
            <a:r>
              <a:rPr lang="it-IT" dirty="0" smtClean="0"/>
              <a:t> </a:t>
            </a:r>
            <a:r>
              <a:rPr lang="it-IT" dirty="0" err="1" smtClean="0"/>
              <a:t>homodimers</a:t>
            </a:r>
            <a:r>
              <a:rPr lang="it-IT" dirty="0" smtClean="0"/>
              <a:t> </a:t>
            </a:r>
            <a:r>
              <a:rPr lang="it-IT" dirty="0" err="1" smtClean="0"/>
              <a:t>mainly</a:t>
            </a:r>
            <a:r>
              <a:rPr lang="it-IT" dirty="0" smtClean="0"/>
              <a:t> use </a:t>
            </a:r>
            <a:r>
              <a:rPr lang="it-IT" dirty="0" err="1" smtClean="0"/>
              <a:t>palindromic</a:t>
            </a:r>
            <a:r>
              <a:rPr lang="it-IT" dirty="0" smtClean="0"/>
              <a:t> DNA </a:t>
            </a:r>
            <a:r>
              <a:rPr lang="it-IT" dirty="0" err="1" smtClean="0"/>
              <a:t>elements</a:t>
            </a:r>
            <a:r>
              <a:rPr lang="it-IT" dirty="0" smtClean="0"/>
              <a:t>, </a:t>
            </a:r>
            <a:r>
              <a:rPr lang="it-IT" dirty="0" err="1" smtClean="0"/>
              <a:t>where</a:t>
            </a:r>
            <a:r>
              <a:rPr lang="it-IT" dirty="0" smtClean="0"/>
              <a:t> the </a:t>
            </a:r>
            <a:r>
              <a:rPr lang="it-IT" dirty="0" err="1" smtClean="0"/>
              <a:t>two</a:t>
            </a:r>
            <a:r>
              <a:rPr lang="it-IT" dirty="0" smtClean="0"/>
              <a:t> </a:t>
            </a:r>
            <a:r>
              <a:rPr lang="it-IT" dirty="0" err="1" smtClean="0"/>
              <a:t>half</a:t>
            </a:r>
            <a:endParaRPr lang="it-IT" dirty="0" smtClean="0"/>
          </a:p>
          <a:p>
            <a:r>
              <a:rPr lang="it-IT" dirty="0" err="1" smtClean="0"/>
              <a:t>sites</a:t>
            </a:r>
            <a:r>
              <a:rPr lang="it-IT" dirty="0" smtClean="0"/>
              <a:t> are in an </a:t>
            </a:r>
            <a:r>
              <a:rPr lang="it-IT" dirty="0" err="1" smtClean="0"/>
              <a:t>inverted</a:t>
            </a:r>
            <a:r>
              <a:rPr lang="it-IT" dirty="0" smtClean="0"/>
              <a:t> </a:t>
            </a:r>
            <a:r>
              <a:rPr lang="it-IT" dirty="0" err="1" smtClean="0"/>
              <a:t>repeat</a:t>
            </a:r>
            <a:r>
              <a:rPr lang="it-IT" dirty="0" smtClean="0"/>
              <a:t> fashion. </a:t>
            </a:r>
            <a:r>
              <a:rPr lang="it-IT" dirty="0" err="1" smtClean="0"/>
              <a:t>Other</a:t>
            </a:r>
            <a:r>
              <a:rPr lang="it-IT" dirty="0" smtClean="0"/>
              <a:t> </a:t>
            </a:r>
            <a:r>
              <a:rPr lang="it-IT" dirty="0" err="1" smtClean="0"/>
              <a:t>receptors</a:t>
            </a:r>
            <a:r>
              <a:rPr lang="it-IT" dirty="0" smtClean="0"/>
              <a:t> use </a:t>
            </a:r>
            <a:r>
              <a:rPr lang="it-IT" dirty="0" err="1" smtClean="0"/>
              <a:t>monomeric</a:t>
            </a:r>
            <a:r>
              <a:rPr lang="it-IT" dirty="0" smtClean="0"/>
              <a:t> </a:t>
            </a:r>
            <a:r>
              <a:rPr lang="it-IT" dirty="0" err="1" smtClean="0"/>
              <a:t>sites</a:t>
            </a:r>
            <a:r>
              <a:rPr lang="it-IT" dirty="0" smtClean="0"/>
              <a:t> </a:t>
            </a:r>
            <a:r>
              <a:rPr lang="it-IT" dirty="0" err="1" smtClean="0"/>
              <a:t>extended</a:t>
            </a:r>
            <a:r>
              <a:rPr lang="it-IT" dirty="0" smtClean="0"/>
              <a:t> </a:t>
            </a:r>
            <a:r>
              <a:rPr lang="it-IT" dirty="0" err="1" smtClean="0"/>
              <a:t>at</a:t>
            </a:r>
            <a:r>
              <a:rPr lang="it-IT" dirty="0" smtClean="0"/>
              <a:t> </a:t>
            </a:r>
            <a:r>
              <a:rPr lang="it-IT" dirty="0" err="1" smtClean="0"/>
              <a:t>their</a:t>
            </a:r>
            <a:endParaRPr lang="it-IT" dirty="0" smtClean="0"/>
          </a:p>
          <a:p>
            <a:r>
              <a:rPr lang="it-IT" dirty="0" smtClean="0"/>
              <a:t>5′ end with short </a:t>
            </a:r>
            <a:r>
              <a:rPr lang="it-IT" dirty="0" err="1" smtClean="0"/>
              <a:t>sequences</a:t>
            </a:r>
            <a:r>
              <a:rPr lang="it-IT" dirty="0" smtClean="0"/>
              <a:t> </a:t>
            </a:r>
            <a:r>
              <a:rPr lang="it-IT" dirty="0" err="1" smtClean="0"/>
              <a:t>used</a:t>
            </a:r>
            <a:r>
              <a:rPr lang="it-IT" dirty="0" smtClean="0"/>
              <a:t> for </a:t>
            </a:r>
            <a:r>
              <a:rPr lang="it-IT" dirty="0" err="1" smtClean="0"/>
              <a:t>selectivity</a:t>
            </a:r>
            <a:r>
              <a:rPr lang="it-IT" dirty="0" smtClean="0"/>
              <a:t>. </a:t>
            </a:r>
            <a:r>
              <a:rPr lang="it-IT" dirty="0" err="1" smtClean="0"/>
              <a:t>Several</a:t>
            </a:r>
            <a:r>
              <a:rPr lang="it-IT" dirty="0" smtClean="0"/>
              <a:t> </a:t>
            </a:r>
            <a:r>
              <a:rPr lang="it-IT" dirty="0" err="1" smtClean="0"/>
              <a:t>examples</a:t>
            </a:r>
            <a:r>
              <a:rPr lang="it-IT" dirty="0" smtClean="0"/>
              <a:t> of </a:t>
            </a:r>
            <a:r>
              <a:rPr lang="it-IT" dirty="0" err="1" smtClean="0"/>
              <a:t>receptors</a:t>
            </a:r>
            <a:r>
              <a:rPr lang="it-IT" dirty="0" smtClean="0"/>
              <a:t> </a:t>
            </a:r>
            <a:r>
              <a:rPr lang="it-IT" dirty="0" err="1" smtClean="0"/>
              <a:t>falling</a:t>
            </a:r>
            <a:r>
              <a:rPr lang="it-IT" dirty="0" smtClean="0"/>
              <a:t> </a:t>
            </a:r>
            <a:r>
              <a:rPr lang="it-IT" dirty="0" err="1" smtClean="0"/>
              <a:t>into</a:t>
            </a:r>
            <a:endParaRPr lang="it-IT" dirty="0" smtClean="0"/>
          </a:p>
          <a:p>
            <a:r>
              <a:rPr lang="it-IT" dirty="0" err="1" smtClean="0"/>
              <a:t>each</a:t>
            </a:r>
            <a:r>
              <a:rPr lang="it-IT" dirty="0" smtClean="0"/>
              <a:t> of </a:t>
            </a:r>
            <a:r>
              <a:rPr lang="it-IT" dirty="0" err="1" smtClean="0"/>
              <a:t>these</a:t>
            </a:r>
            <a:r>
              <a:rPr lang="it-IT" dirty="0" smtClean="0"/>
              <a:t> </a:t>
            </a:r>
            <a:r>
              <a:rPr lang="it-IT" dirty="0" err="1" smtClean="0"/>
              <a:t>four</a:t>
            </a:r>
            <a:r>
              <a:rPr lang="it-IT" dirty="0" smtClean="0"/>
              <a:t> </a:t>
            </a:r>
            <a:r>
              <a:rPr lang="it-IT" dirty="0" err="1" smtClean="0"/>
              <a:t>categories</a:t>
            </a:r>
            <a:r>
              <a:rPr lang="it-IT" dirty="0" smtClean="0"/>
              <a:t> are </a:t>
            </a:r>
            <a:r>
              <a:rPr lang="it-IT" dirty="0" err="1" smtClean="0"/>
              <a:t>shown</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29</a:t>
            </a:fld>
            <a:endParaRPr lang="it-IT"/>
          </a:p>
        </p:txBody>
      </p:sp>
    </p:spTree>
    <p:extLst>
      <p:ext uri="{BB962C8B-B14F-4D97-AF65-F5344CB8AC3E}">
        <p14:creationId xmlns:p14="http://schemas.microsoft.com/office/powerpoint/2010/main" val="31298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www.wormbook.org</a:t>
            </a:r>
            <a:r>
              <a:rPr lang="it-IT" dirty="0" smtClean="0"/>
              <a:t>/</a:t>
            </a:r>
            <a:r>
              <a:rPr lang="it-IT" dirty="0" err="1" smtClean="0"/>
              <a:t>chapters</a:t>
            </a:r>
            <a:r>
              <a:rPr lang="it-IT" dirty="0" smtClean="0"/>
              <a:t>/</a:t>
            </a:r>
            <a:r>
              <a:rPr lang="it-IT" dirty="0" err="1" smtClean="0"/>
              <a:t>www_nuclearhormonerecep</a:t>
            </a:r>
            <a:r>
              <a:rPr lang="it-IT" dirty="0" smtClean="0"/>
              <a:t>/</a:t>
            </a:r>
            <a:r>
              <a:rPr lang="it-IT" dirty="0" err="1" smtClean="0"/>
              <a:t>nuclearhormonerecep.html</a:t>
            </a:r>
            <a:endParaRPr lang="it-IT" dirty="0" smtClean="0"/>
          </a:p>
          <a:p>
            <a:endParaRPr lang="it-IT" dirty="0" smtClean="0"/>
          </a:p>
          <a:p>
            <a:r>
              <a:rPr lang="it-IT" dirty="0" smtClean="0"/>
              <a:t>Figure 1. (A) </a:t>
            </a:r>
            <a:r>
              <a:rPr lang="it-IT" dirty="0" err="1" smtClean="0"/>
              <a:t>Schematic</a:t>
            </a:r>
            <a:r>
              <a:rPr lang="it-IT" dirty="0" smtClean="0"/>
              <a:t> </a:t>
            </a:r>
            <a:r>
              <a:rPr lang="it-IT" dirty="0" err="1" smtClean="0"/>
              <a:t>diagram</a:t>
            </a:r>
            <a:r>
              <a:rPr lang="it-IT" dirty="0" smtClean="0"/>
              <a:t> of an </a:t>
            </a:r>
            <a:r>
              <a:rPr lang="it-IT" dirty="0" err="1" smtClean="0"/>
              <a:t>exemplary</a:t>
            </a:r>
            <a:r>
              <a:rPr lang="it-IT" dirty="0" smtClean="0"/>
              <a:t> </a:t>
            </a:r>
            <a:r>
              <a:rPr lang="it-IT" dirty="0" err="1" smtClean="0"/>
              <a:t>nuclear</a:t>
            </a:r>
            <a:r>
              <a:rPr lang="it-IT" dirty="0" smtClean="0"/>
              <a:t> </a:t>
            </a:r>
            <a:r>
              <a:rPr lang="it-IT" dirty="0" err="1" smtClean="0"/>
              <a:t>hormone</a:t>
            </a:r>
            <a:r>
              <a:rPr lang="it-IT" dirty="0" smtClean="0"/>
              <a:t> </a:t>
            </a:r>
            <a:r>
              <a:rPr lang="it-IT" dirty="0" err="1" smtClean="0"/>
              <a:t>receptor</a:t>
            </a:r>
            <a:r>
              <a:rPr lang="it-IT" dirty="0" smtClean="0"/>
              <a:t>. DNA </a:t>
            </a:r>
            <a:r>
              <a:rPr lang="it-IT" dirty="0" err="1" smtClean="0"/>
              <a:t>binding</a:t>
            </a:r>
            <a:r>
              <a:rPr lang="it-IT" dirty="0" smtClean="0"/>
              <a:t> domain (DNA) </a:t>
            </a:r>
            <a:r>
              <a:rPr lang="it-IT" dirty="0" err="1" smtClean="0"/>
              <a:t>comprised</a:t>
            </a:r>
            <a:r>
              <a:rPr lang="it-IT" dirty="0" smtClean="0"/>
              <a:t> of </a:t>
            </a:r>
            <a:r>
              <a:rPr lang="it-IT" dirty="0" err="1" smtClean="0"/>
              <a:t>two</a:t>
            </a:r>
            <a:r>
              <a:rPr lang="it-IT" dirty="0" smtClean="0"/>
              <a:t> Cys4 Zn </a:t>
            </a:r>
            <a:r>
              <a:rPr lang="it-IT" dirty="0" err="1" smtClean="0"/>
              <a:t>fingers</a:t>
            </a:r>
            <a:r>
              <a:rPr lang="it-IT" dirty="0" smtClean="0"/>
              <a:t>. Nine </a:t>
            </a:r>
            <a:r>
              <a:rPr lang="it-IT" dirty="0" err="1" smtClean="0"/>
              <a:t>conserved</a:t>
            </a:r>
            <a:r>
              <a:rPr lang="it-IT" dirty="0" smtClean="0"/>
              <a:t> </a:t>
            </a:r>
            <a:r>
              <a:rPr lang="it-IT" dirty="0" err="1" smtClean="0"/>
              <a:t>cysteines</a:t>
            </a:r>
            <a:r>
              <a:rPr lang="it-IT" dirty="0" smtClean="0"/>
              <a:t> are </a:t>
            </a:r>
            <a:r>
              <a:rPr lang="it-IT" dirty="0" err="1" smtClean="0"/>
              <a:t>highlighted</a:t>
            </a:r>
            <a:r>
              <a:rPr lang="it-IT" dirty="0" smtClean="0"/>
              <a:t> in </a:t>
            </a:r>
            <a:r>
              <a:rPr lang="it-IT" dirty="0" err="1" smtClean="0"/>
              <a:t>red</a:t>
            </a:r>
            <a:r>
              <a:rPr lang="it-IT" dirty="0" smtClean="0"/>
              <a:t>. A </a:t>
            </a:r>
            <a:r>
              <a:rPr lang="it-IT" dirty="0" err="1" smtClean="0"/>
              <a:t>typical</a:t>
            </a:r>
            <a:r>
              <a:rPr lang="it-IT" dirty="0" smtClean="0"/>
              <a:t> </a:t>
            </a:r>
            <a:r>
              <a:rPr lang="it-IT" dirty="0" err="1" smtClean="0"/>
              <a:t>P</a:t>
            </a:r>
            <a:r>
              <a:rPr lang="it-IT" dirty="0" smtClean="0"/>
              <a:t>-box, (CEGCKG) </a:t>
            </a:r>
            <a:r>
              <a:rPr lang="it-IT" dirty="0" err="1" smtClean="0"/>
              <a:t>which</a:t>
            </a:r>
            <a:r>
              <a:rPr lang="it-IT" dirty="0" smtClean="0"/>
              <a:t> </a:t>
            </a:r>
            <a:r>
              <a:rPr lang="it-IT" dirty="0" err="1" smtClean="0"/>
              <a:t>confers</a:t>
            </a:r>
            <a:r>
              <a:rPr lang="it-IT" dirty="0" smtClean="0"/>
              <a:t> DNA </a:t>
            </a:r>
            <a:r>
              <a:rPr lang="it-IT" dirty="0" err="1" smtClean="0"/>
              <a:t>binding</a:t>
            </a:r>
            <a:r>
              <a:rPr lang="it-IT" dirty="0" smtClean="0"/>
              <a:t> </a:t>
            </a:r>
            <a:r>
              <a:rPr lang="it-IT" dirty="0" err="1" smtClean="0"/>
              <a:t>specificity</a:t>
            </a:r>
            <a:r>
              <a:rPr lang="it-IT" dirty="0" smtClean="0"/>
              <a:t>, </a:t>
            </a:r>
            <a:r>
              <a:rPr lang="it-IT" dirty="0" err="1" smtClean="0"/>
              <a:t>is</a:t>
            </a:r>
            <a:r>
              <a:rPr lang="it-IT" dirty="0" smtClean="0"/>
              <a:t> </a:t>
            </a:r>
            <a:r>
              <a:rPr lang="it-IT" dirty="0" err="1" smtClean="0"/>
              <a:t>shown</a:t>
            </a:r>
            <a:r>
              <a:rPr lang="it-IT" dirty="0" smtClean="0"/>
              <a:t>. The </a:t>
            </a:r>
            <a:r>
              <a:rPr lang="it-IT" dirty="0" err="1" smtClean="0"/>
              <a:t>ligand</a:t>
            </a:r>
            <a:r>
              <a:rPr lang="it-IT" dirty="0" smtClean="0"/>
              <a:t> </a:t>
            </a:r>
            <a:r>
              <a:rPr lang="it-IT" dirty="0" err="1" smtClean="0"/>
              <a:t>binding</a:t>
            </a:r>
            <a:r>
              <a:rPr lang="it-IT" dirty="0" smtClean="0"/>
              <a:t> domain (</a:t>
            </a:r>
            <a:r>
              <a:rPr lang="it-IT" dirty="0" err="1" smtClean="0"/>
              <a:t>ligand</a:t>
            </a:r>
            <a:r>
              <a:rPr lang="it-IT" dirty="0" smtClean="0"/>
              <a:t>) </a:t>
            </a:r>
            <a:r>
              <a:rPr lang="it-IT" dirty="0" err="1" smtClean="0"/>
              <a:t>contains</a:t>
            </a:r>
            <a:r>
              <a:rPr lang="it-IT" dirty="0" smtClean="0"/>
              <a:t> multiple </a:t>
            </a:r>
            <a:r>
              <a:rPr lang="it-IT" dirty="0" err="1" smtClean="0"/>
              <a:t>surfaces</a:t>
            </a:r>
            <a:r>
              <a:rPr lang="it-IT" dirty="0" smtClean="0"/>
              <a:t> </a:t>
            </a:r>
            <a:r>
              <a:rPr lang="it-IT" dirty="0" err="1" smtClean="0"/>
              <a:t>that</a:t>
            </a:r>
            <a:r>
              <a:rPr lang="it-IT" dirty="0" smtClean="0"/>
              <a:t> </a:t>
            </a:r>
            <a:r>
              <a:rPr lang="it-IT" dirty="0" err="1" smtClean="0"/>
              <a:t>recruit</a:t>
            </a:r>
            <a:r>
              <a:rPr lang="it-IT" dirty="0" smtClean="0"/>
              <a:t> </a:t>
            </a:r>
            <a:r>
              <a:rPr lang="it-IT" dirty="0" err="1" smtClean="0"/>
              <a:t>coactivators</a:t>
            </a:r>
            <a:r>
              <a:rPr lang="it-IT" dirty="0" smtClean="0"/>
              <a:t> or </a:t>
            </a:r>
            <a:r>
              <a:rPr lang="it-IT" dirty="0" err="1" smtClean="0"/>
              <a:t>corepressors</a:t>
            </a:r>
            <a:r>
              <a:rPr lang="it-IT" dirty="0" smtClean="0"/>
              <a:t>. The AF-2 </a:t>
            </a:r>
            <a:r>
              <a:rPr lang="it-IT" dirty="0" err="1" smtClean="0"/>
              <a:t>transactivation</a:t>
            </a:r>
            <a:r>
              <a:rPr lang="it-IT" dirty="0" smtClean="0"/>
              <a:t> </a:t>
            </a:r>
            <a:r>
              <a:rPr lang="it-IT" dirty="0" err="1" smtClean="0"/>
              <a:t>helix</a:t>
            </a:r>
            <a:r>
              <a:rPr lang="it-IT" dirty="0" smtClean="0"/>
              <a:t> </a:t>
            </a:r>
            <a:r>
              <a:rPr lang="it-IT" dirty="0" err="1" smtClean="0"/>
              <a:t>closes</a:t>
            </a:r>
            <a:r>
              <a:rPr lang="it-IT" dirty="0" smtClean="0"/>
              <a:t> the </a:t>
            </a:r>
            <a:r>
              <a:rPr lang="it-IT" dirty="0" err="1" smtClean="0"/>
              <a:t>ligand</a:t>
            </a:r>
            <a:r>
              <a:rPr lang="it-IT" dirty="0" smtClean="0"/>
              <a:t> </a:t>
            </a:r>
            <a:r>
              <a:rPr lang="it-IT" dirty="0" err="1" smtClean="0"/>
              <a:t>binding</a:t>
            </a:r>
            <a:r>
              <a:rPr lang="it-IT" dirty="0" smtClean="0"/>
              <a:t> pocket </a:t>
            </a:r>
            <a:r>
              <a:rPr lang="it-IT" dirty="0" err="1" smtClean="0"/>
              <a:t>during</a:t>
            </a:r>
            <a:r>
              <a:rPr lang="it-IT" dirty="0" smtClean="0"/>
              <a:t> </a:t>
            </a:r>
            <a:r>
              <a:rPr lang="it-IT" dirty="0" err="1" smtClean="0"/>
              <a:t>hormonal</a:t>
            </a:r>
            <a:r>
              <a:rPr lang="it-IT" dirty="0" smtClean="0"/>
              <a:t> </a:t>
            </a:r>
            <a:r>
              <a:rPr lang="it-IT" dirty="0" err="1" smtClean="0"/>
              <a:t>activation</a:t>
            </a:r>
            <a:r>
              <a:rPr lang="it-IT" dirty="0" smtClean="0"/>
              <a:t>. (B) General model for </a:t>
            </a:r>
            <a:r>
              <a:rPr lang="it-IT" dirty="0" err="1" smtClean="0"/>
              <a:t>transcriptional</a:t>
            </a:r>
            <a:r>
              <a:rPr lang="it-IT" dirty="0" smtClean="0"/>
              <a:t> </a:t>
            </a:r>
            <a:r>
              <a:rPr lang="it-IT" dirty="0" err="1" smtClean="0"/>
              <a:t>activation</a:t>
            </a:r>
            <a:r>
              <a:rPr lang="it-IT" dirty="0" smtClean="0"/>
              <a:t> and </a:t>
            </a:r>
            <a:r>
              <a:rPr lang="it-IT" dirty="0" err="1" smtClean="0"/>
              <a:t>repression</a:t>
            </a:r>
            <a:r>
              <a:rPr lang="it-IT" dirty="0" smtClean="0"/>
              <a:t> </a:t>
            </a:r>
            <a:r>
              <a:rPr lang="it-IT" dirty="0" err="1" smtClean="0"/>
              <a:t>based</a:t>
            </a:r>
            <a:r>
              <a:rPr lang="it-IT" dirty="0" smtClean="0"/>
              <a:t> on vertebrate </a:t>
            </a:r>
            <a:r>
              <a:rPr lang="it-IT" dirty="0" err="1" smtClean="0"/>
              <a:t>receptors</a:t>
            </a:r>
            <a:r>
              <a:rPr lang="it-IT" dirty="0" smtClean="0"/>
              <a:t>. In the </a:t>
            </a:r>
            <a:r>
              <a:rPr lang="it-IT" dirty="0" err="1" smtClean="0"/>
              <a:t>presence</a:t>
            </a:r>
            <a:r>
              <a:rPr lang="it-IT" dirty="0" smtClean="0"/>
              <a:t> of </a:t>
            </a:r>
            <a:r>
              <a:rPr lang="it-IT" dirty="0" err="1" smtClean="0"/>
              <a:t>hormone</a:t>
            </a:r>
            <a:r>
              <a:rPr lang="it-IT" dirty="0" smtClean="0"/>
              <a:t> (</a:t>
            </a:r>
            <a:r>
              <a:rPr lang="it-IT" dirty="0" err="1" smtClean="0"/>
              <a:t>triangle</a:t>
            </a:r>
            <a:r>
              <a:rPr lang="it-IT" dirty="0" smtClean="0"/>
              <a:t>), </a:t>
            </a:r>
            <a:r>
              <a:rPr lang="it-IT" dirty="0" err="1" smtClean="0"/>
              <a:t>NRs</a:t>
            </a:r>
            <a:r>
              <a:rPr lang="it-IT" dirty="0" smtClean="0"/>
              <a:t> </a:t>
            </a:r>
            <a:r>
              <a:rPr lang="it-IT" dirty="0" err="1" smtClean="0"/>
              <a:t>bind</a:t>
            </a:r>
            <a:r>
              <a:rPr lang="it-IT" dirty="0" smtClean="0"/>
              <a:t> to </a:t>
            </a:r>
            <a:r>
              <a:rPr lang="it-IT" dirty="0" err="1" smtClean="0"/>
              <a:t>their</a:t>
            </a:r>
            <a:r>
              <a:rPr lang="it-IT" dirty="0" smtClean="0"/>
              <a:t> </a:t>
            </a:r>
            <a:r>
              <a:rPr lang="it-IT" dirty="0" err="1" smtClean="0"/>
              <a:t>hormone</a:t>
            </a:r>
            <a:r>
              <a:rPr lang="it-IT" dirty="0" smtClean="0"/>
              <a:t> </a:t>
            </a:r>
            <a:r>
              <a:rPr lang="it-IT" dirty="0" err="1" smtClean="0"/>
              <a:t>response</a:t>
            </a:r>
            <a:r>
              <a:rPr lang="it-IT" dirty="0" smtClean="0"/>
              <a:t> </a:t>
            </a:r>
            <a:r>
              <a:rPr lang="it-IT" dirty="0" err="1" smtClean="0"/>
              <a:t>elements</a:t>
            </a:r>
            <a:r>
              <a:rPr lang="it-IT" dirty="0" smtClean="0"/>
              <a:t> (HRE), and </a:t>
            </a:r>
            <a:r>
              <a:rPr lang="it-IT" dirty="0" err="1" smtClean="0"/>
              <a:t>assemble</a:t>
            </a:r>
            <a:r>
              <a:rPr lang="it-IT" dirty="0" smtClean="0"/>
              <a:t> </a:t>
            </a:r>
            <a:r>
              <a:rPr lang="it-IT" dirty="0" err="1" smtClean="0"/>
              <a:t>coactivator</a:t>
            </a:r>
            <a:r>
              <a:rPr lang="it-IT" dirty="0" smtClean="0"/>
              <a:t> </a:t>
            </a:r>
            <a:r>
              <a:rPr lang="it-IT" dirty="0" err="1" smtClean="0"/>
              <a:t>complexes</a:t>
            </a:r>
            <a:r>
              <a:rPr lang="it-IT" dirty="0" smtClean="0"/>
              <a:t> </a:t>
            </a:r>
            <a:r>
              <a:rPr lang="it-IT" dirty="0" err="1" smtClean="0"/>
              <a:t>that</a:t>
            </a:r>
            <a:r>
              <a:rPr lang="it-IT" dirty="0" smtClean="0"/>
              <a:t> </a:t>
            </a:r>
            <a:r>
              <a:rPr lang="it-IT" dirty="0" err="1" smtClean="0"/>
              <a:t>acetylate</a:t>
            </a:r>
            <a:r>
              <a:rPr lang="it-IT" dirty="0" smtClean="0"/>
              <a:t> (</a:t>
            </a:r>
            <a:r>
              <a:rPr lang="it-IT" dirty="0" err="1" smtClean="0"/>
              <a:t>ac</a:t>
            </a:r>
            <a:r>
              <a:rPr lang="it-IT" dirty="0" smtClean="0"/>
              <a:t>, p160, p300) or </a:t>
            </a:r>
            <a:r>
              <a:rPr lang="it-IT" dirty="0" err="1" smtClean="0"/>
              <a:t>methylate</a:t>
            </a:r>
            <a:r>
              <a:rPr lang="it-IT" dirty="0" smtClean="0"/>
              <a:t> (me, CARM1, PRMT1) </a:t>
            </a:r>
            <a:r>
              <a:rPr lang="it-IT" dirty="0" err="1" smtClean="0"/>
              <a:t>nucleosomes</a:t>
            </a:r>
            <a:r>
              <a:rPr lang="it-IT" dirty="0" smtClean="0"/>
              <a:t> (NUC). Mediator </a:t>
            </a:r>
            <a:r>
              <a:rPr lang="it-IT" dirty="0" err="1" smtClean="0"/>
              <a:t>components</a:t>
            </a:r>
            <a:r>
              <a:rPr lang="it-IT" dirty="0" smtClean="0"/>
              <a:t> </a:t>
            </a:r>
            <a:r>
              <a:rPr lang="it-IT" dirty="0" err="1" smtClean="0"/>
              <a:t>contact</a:t>
            </a:r>
            <a:r>
              <a:rPr lang="it-IT" dirty="0" smtClean="0"/>
              <a:t> </a:t>
            </a:r>
            <a:r>
              <a:rPr lang="it-IT" dirty="0" err="1" smtClean="0"/>
              <a:t>NRs</a:t>
            </a:r>
            <a:r>
              <a:rPr lang="it-IT" dirty="0" smtClean="0"/>
              <a:t> and facilitate the </a:t>
            </a:r>
            <a:r>
              <a:rPr lang="it-IT" dirty="0" err="1" smtClean="0"/>
              <a:t>recruitment</a:t>
            </a:r>
            <a:r>
              <a:rPr lang="it-IT" dirty="0" smtClean="0"/>
              <a:t> of the </a:t>
            </a:r>
            <a:r>
              <a:rPr lang="it-IT" dirty="0" err="1" smtClean="0"/>
              <a:t>basal</a:t>
            </a:r>
            <a:r>
              <a:rPr lang="it-IT" dirty="0" smtClean="0"/>
              <a:t> </a:t>
            </a:r>
            <a:r>
              <a:rPr lang="it-IT" dirty="0" err="1" smtClean="0"/>
              <a:t>transcription</a:t>
            </a:r>
            <a:r>
              <a:rPr lang="it-IT" dirty="0" smtClean="0"/>
              <a:t> </a:t>
            </a:r>
            <a:r>
              <a:rPr lang="it-IT" dirty="0" err="1" smtClean="0"/>
              <a:t>machinery</a:t>
            </a:r>
            <a:r>
              <a:rPr lang="it-IT" dirty="0" smtClean="0"/>
              <a:t>, </a:t>
            </a:r>
            <a:r>
              <a:rPr lang="it-IT" dirty="0" err="1" smtClean="0"/>
              <a:t>turning</a:t>
            </a:r>
            <a:r>
              <a:rPr lang="it-IT" dirty="0" smtClean="0"/>
              <a:t> on gene </a:t>
            </a:r>
            <a:r>
              <a:rPr lang="it-IT" dirty="0" err="1" smtClean="0"/>
              <a:t>expression</a:t>
            </a:r>
            <a:r>
              <a:rPr lang="it-IT" dirty="0" smtClean="0"/>
              <a:t>. Some </a:t>
            </a:r>
            <a:r>
              <a:rPr lang="it-IT" dirty="0" err="1" smtClean="0"/>
              <a:t>nuclear</a:t>
            </a:r>
            <a:r>
              <a:rPr lang="it-IT" dirty="0" smtClean="0"/>
              <a:t> </a:t>
            </a:r>
            <a:r>
              <a:rPr lang="it-IT" dirty="0" err="1" smtClean="0"/>
              <a:t>receptors</a:t>
            </a:r>
            <a:r>
              <a:rPr lang="it-IT" dirty="0" smtClean="0"/>
              <a:t> </a:t>
            </a:r>
            <a:r>
              <a:rPr lang="it-IT" dirty="0" err="1" smtClean="0"/>
              <a:t>repress</a:t>
            </a:r>
            <a:r>
              <a:rPr lang="it-IT" dirty="0" smtClean="0"/>
              <a:t> in the </a:t>
            </a:r>
            <a:r>
              <a:rPr lang="it-IT" dirty="0" err="1" smtClean="0"/>
              <a:t>absence</a:t>
            </a:r>
            <a:r>
              <a:rPr lang="it-IT" dirty="0" smtClean="0"/>
              <a:t> of </a:t>
            </a:r>
            <a:r>
              <a:rPr lang="it-IT" dirty="0" err="1" smtClean="0"/>
              <a:t>hormone</a:t>
            </a:r>
            <a:r>
              <a:rPr lang="it-IT" dirty="0" smtClean="0"/>
              <a:t>, by </a:t>
            </a:r>
            <a:r>
              <a:rPr lang="it-IT" dirty="0" err="1" smtClean="0"/>
              <a:t>assembling</a:t>
            </a:r>
            <a:r>
              <a:rPr lang="it-IT" dirty="0" smtClean="0"/>
              <a:t> </a:t>
            </a:r>
            <a:r>
              <a:rPr lang="it-IT" dirty="0" err="1" smtClean="0"/>
              <a:t>corepressor</a:t>
            </a:r>
            <a:r>
              <a:rPr lang="it-IT" dirty="0" smtClean="0"/>
              <a:t> </a:t>
            </a:r>
            <a:r>
              <a:rPr lang="it-IT" dirty="0" err="1" smtClean="0"/>
              <a:t>complexes</a:t>
            </a:r>
            <a:r>
              <a:rPr lang="it-IT" dirty="0" smtClean="0"/>
              <a:t>, </a:t>
            </a:r>
            <a:r>
              <a:rPr lang="it-IT" dirty="0" err="1" smtClean="0"/>
              <a:t>such</a:t>
            </a:r>
            <a:r>
              <a:rPr lang="it-IT" dirty="0" smtClean="0"/>
              <a:t> </a:t>
            </a:r>
            <a:r>
              <a:rPr lang="it-IT" dirty="0" err="1" smtClean="0"/>
              <a:t>as</a:t>
            </a:r>
            <a:r>
              <a:rPr lang="it-IT" dirty="0" smtClean="0"/>
              <a:t> SMRT and </a:t>
            </a:r>
            <a:r>
              <a:rPr lang="it-IT" dirty="0" err="1" smtClean="0"/>
              <a:t>NCoR</a:t>
            </a:r>
            <a:r>
              <a:rPr lang="it-IT" dirty="0" smtClean="0"/>
              <a:t>, </a:t>
            </a:r>
            <a:r>
              <a:rPr lang="it-IT" dirty="0" err="1" smtClean="0"/>
              <a:t>which</a:t>
            </a:r>
            <a:r>
              <a:rPr lang="it-IT" dirty="0" smtClean="0"/>
              <a:t> </a:t>
            </a:r>
            <a:r>
              <a:rPr lang="it-IT" dirty="0" err="1" smtClean="0"/>
              <a:t>recruit</a:t>
            </a:r>
            <a:r>
              <a:rPr lang="it-IT" dirty="0" smtClean="0"/>
              <a:t> </a:t>
            </a:r>
            <a:r>
              <a:rPr lang="it-IT" dirty="0" err="1" smtClean="0"/>
              <a:t>histone</a:t>
            </a:r>
            <a:r>
              <a:rPr lang="it-IT" dirty="0" smtClean="0"/>
              <a:t> </a:t>
            </a:r>
            <a:r>
              <a:rPr lang="it-IT" dirty="0" err="1" smtClean="0"/>
              <a:t>deacetylases</a:t>
            </a:r>
            <a:r>
              <a:rPr lang="it-IT" dirty="0" smtClean="0"/>
              <a:t> (</a:t>
            </a:r>
            <a:r>
              <a:rPr lang="it-IT" dirty="0" err="1" smtClean="0"/>
              <a:t>HDACs</a:t>
            </a:r>
            <a:r>
              <a:rPr lang="it-IT" dirty="0" smtClean="0"/>
              <a:t>) </a:t>
            </a:r>
            <a:r>
              <a:rPr lang="it-IT" dirty="0" err="1" smtClean="0"/>
              <a:t>that</a:t>
            </a:r>
            <a:r>
              <a:rPr lang="it-IT" dirty="0" smtClean="0"/>
              <a:t> </a:t>
            </a:r>
            <a:r>
              <a:rPr lang="it-IT" dirty="0" err="1" smtClean="0"/>
              <a:t>inhibit</a:t>
            </a:r>
            <a:r>
              <a:rPr lang="it-IT" dirty="0" smtClean="0"/>
              <a:t> </a:t>
            </a:r>
            <a:r>
              <a:rPr lang="it-IT" dirty="0" err="1" smtClean="0"/>
              <a:t>transcription</a:t>
            </a:r>
            <a:r>
              <a:rPr lang="it-IT" dirty="0" smtClean="0"/>
              <a:t>. The </a:t>
            </a:r>
            <a:r>
              <a:rPr lang="it-IT" dirty="0" err="1" smtClean="0"/>
              <a:t>composition</a:t>
            </a:r>
            <a:r>
              <a:rPr lang="it-IT" dirty="0" smtClean="0"/>
              <a:t> of </a:t>
            </a:r>
            <a:r>
              <a:rPr lang="it-IT" dirty="0" err="1" smtClean="0"/>
              <a:t>activation</a:t>
            </a:r>
            <a:r>
              <a:rPr lang="it-IT" dirty="0" smtClean="0"/>
              <a:t> and </a:t>
            </a:r>
            <a:r>
              <a:rPr lang="it-IT" dirty="0" err="1" smtClean="0"/>
              <a:t>repression</a:t>
            </a:r>
            <a:r>
              <a:rPr lang="it-IT" dirty="0" smtClean="0"/>
              <a:t> </a:t>
            </a:r>
            <a:r>
              <a:rPr lang="it-IT" dirty="0" err="1" smtClean="0"/>
              <a:t>complexes</a:t>
            </a:r>
            <a:r>
              <a:rPr lang="it-IT" dirty="0" smtClean="0"/>
              <a:t> </a:t>
            </a:r>
            <a:r>
              <a:rPr lang="it-IT" dirty="0" err="1" smtClean="0"/>
              <a:t>depends</a:t>
            </a:r>
            <a:r>
              <a:rPr lang="it-IT" dirty="0" smtClean="0"/>
              <a:t> on the NR </a:t>
            </a:r>
            <a:r>
              <a:rPr lang="it-IT" dirty="0" err="1" smtClean="0"/>
              <a:t>as</a:t>
            </a:r>
            <a:r>
              <a:rPr lang="it-IT" dirty="0" smtClean="0"/>
              <a:t> </a:t>
            </a:r>
            <a:r>
              <a:rPr lang="it-IT" dirty="0" err="1" smtClean="0"/>
              <a:t>well</a:t>
            </a:r>
            <a:r>
              <a:rPr lang="it-IT" dirty="0" smtClean="0"/>
              <a:t> </a:t>
            </a:r>
            <a:r>
              <a:rPr lang="it-IT" dirty="0" err="1" smtClean="0"/>
              <a:t>as</a:t>
            </a:r>
            <a:r>
              <a:rPr lang="it-IT" dirty="0" smtClean="0"/>
              <a:t> the promoter </a:t>
            </a:r>
            <a:r>
              <a:rPr lang="it-IT" dirty="0" err="1" smtClean="0"/>
              <a:t>context</a:t>
            </a:r>
            <a:r>
              <a:rPr lang="it-IT" dirty="0" smtClean="0"/>
              <a:t>. In </a:t>
            </a:r>
            <a:r>
              <a:rPr lang="it-IT" dirty="0" err="1" smtClean="0"/>
              <a:t>addition</a:t>
            </a:r>
            <a:r>
              <a:rPr lang="it-IT" dirty="0" smtClean="0"/>
              <a:t>, </a:t>
            </a:r>
            <a:r>
              <a:rPr lang="it-IT" dirty="0" err="1" smtClean="0"/>
              <a:t>many</a:t>
            </a:r>
            <a:r>
              <a:rPr lang="it-IT" dirty="0" smtClean="0"/>
              <a:t> </a:t>
            </a:r>
            <a:r>
              <a:rPr lang="it-IT" dirty="0" err="1" smtClean="0"/>
              <a:t>NRs</a:t>
            </a:r>
            <a:r>
              <a:rPr lang="it-IT" dirty="0" smtClean="0"/>
              <a:t> work </a:t>
            </a:r>
            <a:r>
              <a:rPr lang="it-IT" dirty="0" err="1" smtClean="0"/>
              <a:t>as</a:t>
            </a:r>
            <a:r>
              <a:rPr lang="it-IT" dirty="0" smtClean="0"/>
              <a:t> homo- or </a:t>
            </a:r>
            <a:r>
              <a:rPr lang="it-IT" dirty="0" err="1" smtClean="0"/>
              <a:t>heterodimers</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33</a:t>
            </a:fld>
            <a:endParaRPr lang="it-IT"/>
          </a:p>
        </p:txBody>
      </p:sp>
    </p:spTree>
    <p:extLst>
      <p:ext uri="{BB962C8B-B14F-4D97-AF65-F5344CB8AC3E}">
        <p14:creationId xmlns:p14="http://schemas.microsoft.com/office/powerpoint/2010/main" val="1828941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www.rcsb.org</a:t>
            </a:r>
            <a:r>
              <a:rPr lang="it-IT" dirty="0" smtClean="0"/>
              <a:t>/</a:t>
            </a:r>
            <a:r>
              <a:rPr lang="it-IT" dirty="0" err="1" smtClean="0"/>
              <a:t>structure</a:t>
            </a:r>
            <a:r>
              <a:rPr lang="it-IT" dirty="0" smtClean="0"/>
              <a:t>/1hcq</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34</a:t>
            </a:fld>
            <a:endParaRPr lang="it-IT"/>
          </a:p>
        </p:txBody>
      </p:sp>
    </p:spTree>
    <p:extLst>
      <p:ext uri="{BB962C8B-B14F-4D97-AF65-F5344CB8AC3E}">
        <p14:creationId xmlns:p14="http://schemas.microsoft.com/office/powerpoint/2010/main" val="1373754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www.als-journal.com</a:t>
            </a:r>
            <a:r>
              <a:rPr lang="it-IT" dirty="0" smtClean="0"/>
              <a:t>/343-16/</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35</a:t>
            </a:fld>
            <a:endParaRPr lang="it-IT"/>
          </a:p>
        </p:txBody>
      </p:sp>
    </p:spTree>
    <p:extLst>
      <p:ext uri="{BB962C8B-B14F-4D97-AF65-F5344CB8AC3E}">
        <p14:creationId xmlns:p14="http://schemas.microsoft.com/office/powerpoint/2010/main" val="3008676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www.ncbi.nlm.nih.gov</a:t>
            </a:r>
            <a:r>
              <a:rPr lang="it-IT" dirty="0" smtClean="0"/>
              <a:t>/</a:t>
            </a:r>
            <a:r>
              <a:rPr lang="it-IT" dirty="0" err="1" smtClean="0"/>
              <a:t>pmc</a:t>
            </a:r>
            <a:r>
              <a:rPr lang="it-IT" dirty="0" smtClean="0"/>
              <a:t>/</a:t>
            </a:r>
            <a:r>
              <a:rPr lang="it-IT" dirty="0" err="1" smtClean="0"/>
              <a:t>articles</a:t>
            </a:r>
            <a:r>
              <a:rPr lang="it-IT" dirty="0" smtClean="0"/>
              <a:t>/PMC4029515/pdf/nihms-578607.pdf</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36</a:t>
            </a:fld>
            <a:endParaRPr lang="it-IT"/>
          </a:p>
        </p:txBody>
      </p:sp>
    </p:spTree>
    <p:extLst>
      <p:ext uri="{BB962C8B-B14F-4D97-AF65-F5344CB8AC3E}">
        <p14:creationId xmlns:p14="http://schemas.microsoft.com/office/powerpoint/2010/main" val="1950924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40</a:t>
            </a:fld>
            <a:endParaRPr lang="it-IT"/>
          </a:p>
        </p:txBody>
      </p:sp>
    </p:spTree>
    <p:extLst>
      <p:ext uri="{BB962C8B-B14F-4D97-AF65-F5344CB8AC3E}">
        <p14:creationId xmlns:p14="http://schemas.microsoft.com/office/powerpoint/2010/main" val="1714354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Functional</a:t>
            </a:r>
            <a:r>
              <a:rPr lang="it-IT" dirty="0" smtClean="0"/>
              <a:t> </a:t>
            </a:r>
            <a:r>
              <a:rPr lang="it-IT" dirty="0" err="1" smtClean="0"/>
              <a:t>anatomy</a:t>
            </a:r>
            <a:r>
              <a:rPr lang="it-IT" dirty="0" smtClean="0"/>
              <a:t> and </a:t>
            </a:r>
            <a:r>
              <a:rPr lang="it-IT" dirty="0" err="1" smtClean="0"/>
              <a:t>physiology</a:t>
            </a:r>
            <a:r>
              <a:rPr lang="it-IT" dirty="0" smtClean="0"/>
              <a:t> of</a:t>
            </a:r>
            <a:r>
              <a:rPr lang="it-IT" baseline="0" dirty="0" smtClean="0"/>
              <a:t> </a:t>
            </a:r>
            <a:r>
              <a:rPr lang="it-IT" dirty="0" err="1" smtClean="0"/>
              <a:t>gastric</a:t>
            </a:r>
            <a:r>
              <a:rPr lang="it-IT" dirty="0" smtClean="0"/>
              <a:t> </a:t>
            </a:r>
            <a:r>
              <a:rPr lang="it-IT" dirty="0" err="1" smtClean="0"/>
              <a:t>secretion</a:t>
            </a:r>
            <a:endParaRPr lang="it-IT" dirty="0" smtClean="0"/>
          </a:p>
          <a:p>
            <a:r>
              <a:rPr lang="it-IT" dirty="0" smtClean="0"/>
              <a:t>Mitchell L. Schubert</a:t>
            </a:r>
          </a:p>
          <a:p>
            <a:r>
              <a:rPr lang="it-IT" dirty="0" err="1" smtClean="0"/>
              <a:t>Curr</a:t>
            </a:r>
            <a:r>
              <a:rPr lang="it-IT" dirty="0" smtClean="0"/>
              <a:t> </a:t>
            </a:r>
            <a:r>
              <a:rPr lang="it-IT" dirty="0" err="1" smtClean="0"/>
              <a:t>Opin</a:t>
            </a:r>
            <a:r>
              <a:rPr lang="it-IT" dirty="0" smtClean="0"/>
              <a:t> </a:t>
            </a:r>
            <a:r>
              <a:rPr lang="it-IT" dirty="0" err="1" smtClean="0"/>
              <a:t>Gastroenterol</a:t>
            </a:r>
            <a:r>
              <a:rPr lang="it-IT" dirty="0" smtClean="0"/>
              <a:t> 2015, 31:479–485</a:t>
            </a:r>
          </a:p>
          <a:p>
            <a:r>
              <a:rPr lang="is-IS" dirty="0" smtClean="0"/>
              <a:t>DOI:10.1097/MOG.0000000000000213</a:t>
            </a:r>
            <a:endParaRPr lang="it-IT" dirty="0" smtClean="0"/>
          </a:p>
          <a:p>
            <a:endParaRPr lang="it-IT" dirty="0" smtClean="0"/>
          </a:p>
          <a:p>
            <a:r>
              <a:rPr lang="it-IT" dirty="0" smtClean="0"/>
              <a:t>FIGURE 1. Model </a:t>
            </a:r>
            <a:r>
              <a:rPr lang="it-IT" dirty="0" err="1" smtClean="0"/>
              <a:t>illustrating</a:t>
            </a:r>
            <a:r>
              <a:rPr lang="it-IT" dirty="0" smtClean="0"/>
              <a:t> </a:t>
            </a:r>
            <a:r>
              <a:rPr lang="it-IT" dirty="0" err="1" smtClean="0"/>
              <a:t>parietal</a:t>
            </a:r>
            <a:r>
              <a:rPr lang="it-IT" dirty="0" smtClean="0"/>
              <a:t> </a:t>
            </a:r>
            <a:r>
              <a:rPr lang="it-IT" dirty="0" err="1" smtClean="0"/>
              <a:t>cell</a:t>
            </a:r>
            <a:r>
              <a:rPr lang="it-IT" dirty="0" smtClean="0"/>
              <a:t> </a:t>
            </a:r>
            <a:r>
              <a:rPr lang="it-IT" dirty="0" err="1" smtClean="0"/>
              <a:t>receptors</a:t>
            </a:r>
            <a:r>
              <a:rPr lang="it-IT" dirty="0" smtClean="0"/>
              <a:t> and </a:t>
            </a:r>
            <a:r>
              <a:rPr lang="it-IT" dirty="0" err="1" smtClean="0"/>
              <a:t>transduction</a:t>
            </a:r>
            <a:r>
              <a:rPr lang="it-IT" dirty="0" smtClean="0"/>
              <a:t> </a:t>
            </a:r>
            <a:r>
              <a:rPr lang="it-IT" dirty="0" err="1" smtClean="0"/>
              <a:t>pathways</a:t>
            </a:r>
            <a:r>
              <a:rPr lang="it-IT" dirty="0" smtClean="0"/>
              <a:t>. The </a:t>
            </a:r>
            <a:r>
              <a:rPr lang="it-IT" dirty="0" err="1" smtClean="0"/>
              <a:t>principal</a:t>
            </a:r>
            <a:r>
              <a:rPr lang="it-IT" dirty="0" smtClean="0"/>
              <a:t> </a:t>
            </a:r>
            <a:r>
              <a:rPr lang="it-IT" dirty="0" err="1" smtClean="0"/>
              <a:t>stimulants</a:t>
            </a:r>
            <a:r>
              <a:rPr lang="it-IT" dirty="0" smtClean="0"/>
              <a:t> of acid </a:t>
            </a:r>
            <a:r>
              <a:rPr lang="it-IT" dirty="0" err="1" smtClean="0"/>
              <a:t>secretion</a:t>
            </a:r>
            <a:r>
              <a:rPr lang="it-IT" dirty="0" smtClean="0"/>
              <a:t> </a:t>
            </a:r>
            <a:r>
              <a:rPr lang="it-IT" dirty="0" err="1" smtClean="0"/>
              <a:t>at</a:t>
            </a:r>
            <a:endParaRPr lang="it-IT" dirty="0" smtClean="0"/>
          </a:p>
          <a:p>
            <a:r>
              <a:rPr lang="it-IT" dirty="0" smtClean="0"/>
              <a:t>the </a:t>
            </a:r>
            <a:r>
              <a:rPr lang="it-IT" dirty="0" err="1" smtClean="0"/>
              <a:t>level</a:t>
            </a:r>
            <a:r>
              <a:rPr lang="it-IT" dirty="0" smtClean="0"/>
              <a:t> of the </a:t>
            </a:r>
            <a:r>
              <a:rPr lang="it-IT" dirty="0" err="1" smtClean="0"/>
              <a:t>parietal</a:t>
            </a:r>
            <a:r>
              <a:rPr lang="it-IT" dirty="0" smtClean="0"/>
              <a:t> </a:t>
            </a:r>
            <a:r>
              <a:rPr lang="it-IT" dirty="0" err="1" smtClean="0"/>
              <a:t>cell</a:t>
            </a:r>
            <a:r>
              <a:rPr lang="it-IT" dirty="0" smtClean="0"/>
              <a:t> are </a:t>
            </a:r>
            <a:r>
              <a:rPr lang="it-IT" dirty="0" err="1" smtClean="0"/>
              <a:t>histamine</a:t>
            </a:r>
            <a:r>
              <a:rPr lang="it-IT" dirty="0" smtClean="0"/>
              <a:t>, </a:t>
            </a:r>
            <a:r>
              <a:rPr lang="it-IT" dirty="0" err="1" smtClean="0"/>
              <a:t>gastrin</a:t>
            </a:r>
            <a:r>
              <a:rPr lang="it-IT" dirty="0" smtClean="0"/>
              <a:t>, and </a:t>
            </a:r>
            <a:r>
              <a:rPr lang="it-IT" dirty="0" err="1" smtClean="0"/>
              <a:t>acetylcholine</a:t>
            </a:r>
            <a:r>
              <a:rPr lang="it-IT" dirty="0" smtClean="0"/>
              <a:t> (</a:t>
            </a:r>
            <a:r>
              <a:rPr lang="it-IT" dirty="0" err="1" smtClean="0"/>
              <a:t>ACh</a:t>
            </a:r>
            <a:r>
              <a:rPr lang="it-IT" dirty="0" smtClean="0"/>
              <a:t>). </a:t>
            </a:r>
            <a:r>
              <a:rPr lang="it-IT" dirty="0" err="1" smtClean="0"/>
              <a:t>Histamine</a:t>
            </a:r>
            <a:r>
              <a:rPr lang="it-IT" dirty="0" smtClean="0"/>
              <a:t>, </a:t>
            </a:r>
            <a:r>
              <a:rPr lang="it-IT" dirty="0" err="1" smtClean="0"/>
              <a:t>released</a:t>
            </a:r>
            <a:r>
              <a:rPr lang="it-IT" dirty="0" smtClean="0"/>
              <a:t> from </a:t>
            </a:r>
            <a:r>
              <a:rPr lang="it-IT" dirty="0" err="1" smtClean="0"/>
              <a:t>enterochromaffin-like</a:t>
            </a:r>
            <a:endParaRPr lang="it-IT" dirty="0" smtClean="0"/>
          </a:p>
          <a:p>
            <a:r>
              <a:rPr lang="it-IT" dirty="0" smtClean="0"/>
              <a:t>(ECL) </a:t>
            </a:r>
            <a:r>
              <a:rPr lang="it-IT" dirty="0" err="1" smtClean="0"/>
              <a:t>cells</a:t>
            </a:r>
            <a:r>
              <a:rPr lang="it-IT" dirty="0" smtClean="0"/>
              <a:t>, </a:t>
            </a:r>
            <a:r>
              <a:rPr lang="it-IT" dirty="0" err="1" smtClean="0"/>
              <a:t>binds</a:t>
            </a:r>
            <a:r>
              <a:rPr lang="it-IT" dirty="0" smtClean="0"/>
              <a:t> to H2 </a:t>
            </a:r>
            <a:r>
              <a:rPr lang="it-IT" dirty="0" err="1" smtClean="0"/>
              <a:t>receptors</a:t>
            </a:r>
            <a:r>
              <a:rPr lang="it-IT" dirty="0" smtClean="0"/>
              <a:t> </a:t>
            </a:r>
            <a:r>
              <a:rPr lang="it-IT" dirty="0" err="1" smtClean="0"/>
              <a:t>that</a:t>
            </a:r>
            <a:r>
              <a:rPr lang="it-IT" dirty="0" smtClean="0"/>
              <a:t> </a:t>
            </a:r>
            <a:r>
              <a:rPr lang="it-IT" dirty="0" err="1" smtClean="0"/>
              <a:t>activate</a:t>
            </a:r>
            <a:r>
              <a:rPr lang="it-IT" dirty="0" smtClean="0"/>
              <a:t> </a:t>
            </a:r>
            <a:r>
              <a:rPr lang="it-IT" dirty="0" err="1" smtClean="0"/>
              <a:t>adenylate</a:t>
            </a:r>
            <a:r>
              <a:rPr lang="it-IT" dirty="0" smtClean="0"/>
              <a:t> </a:t>
            </a:r>
            <a:r>
              <a:rPr lang="it-IT" dirty="0" err="1" smtClean="0"/>
              <a:t>cyclase</a:t>
            </a:r>
            <a:r>
              <a:rPr lang="it-IT" dirty="0" smtClean="0"/>
              <a:t> and generate </a:t>
            </a:r>
            <a:r>
              <a:rPr lang="it-IT" dirty="0" err="1" smtClean="0"/>
              <a:t>cAMP</a:t>
            </a:r>
            <a:r>
              <a:rPr lang="it-IT" dirty="0" smtClean="0"/>
              <a:t>. </a:t>
            </a:r>
            <a:r>
              <a:rPr lang="it-IT" dirty="0" err="1" smtClean="0"/>
              <a:t>Gastrin</a:t>
            </a:r>
            <a:r>
              <a:rPr lang="it-IT" dirty="0" smtClean="0"/>
              <a:t>, </a:t>
            </a:r>
            <a:r>
              <a:rPr lang="it-IT" dirty="0" err="1" smtClean="0"/>
              <a:t>released</a:t>
            </a:r>
            <a:r>
              <a:rPr lang="it-IT" dirty="0" smtClean="0"/>
              <a:t> from G </a:t>
            </a:r>
            <a:r>
              <a:rPr lang="it-IT" dirty="0" err="1" smtClean="0"/>
              <a:t>cells</a:t>
            </a:r>
            <a:r>
              <a:rPr lang="it-IT" dirty="0" smtClean="0"/>
              <a:t>, </a:t>
            </a:r>
            <a:r>
              <a:rPr lang="it-IT" dirty="0" err="1" smtClean="0"/>
              <a:t>binds</a:t>
            </a:r>
            <a:r>
              <a:rPr lang="it-IT" dirty="0" smtClean="0"/>
              <a:t> to</a:t>
            </a:r>
          </a:p>
          <a:p>
            <a:r>
              <a:rPr lang="it-IT" dirty="0" smtClean="0"/>
              <a:t>CCK-2 </a:t>
            </a:r>
            <a:r>
              <a:rPr lang="it-IT" dirty="0" err="1" smtClean="0"/>
              <a:t>receptors</a:t>
            </a:r>
            <a:r>
              <a:rPr lang="it-IT" dirty="0" smtClean="0"/>
              <a:t> </a:t>
            </a:r>
            <a:r>
              <a:rPr lang="it-IT" dirty="0" err="1" smtClean="0"/>
              <a:t>that</a:t>
            </a:r>
            <a:r>
              <a:rPr lang="it-IT" dirty="0" smtClean="0"/>
              <a:t> </a:t>
            </a:r>
            <a:r>
              <a:rPr lang="it-IT" dirty="0" err="1" smtClean="0"/>
              <a:t>activate</a:t>
            </a:r>
            <a:r>
              <a:rPr lang="it-IT" dirty="0" smtClean="0"/>
              <a:t> </a:t>
            </a:r>
            <a:r>
              <a:rPr lang="it-IT" dirty="0" err="1" smtClean="0"/>
              <a:t>phospholipase</a:t>
            </a:r>
            <a:r>
              <a:rPr lang="it-IT" dirty="0" smtClean="0"/>
              <a:t> C (PLC) to induce the release of </a:t>
            </a:r>
            <a:r>
              <a:rPr lang="it-IT" dirty="0" err="1" smtClean="0"/>
              <a:t>cytosolic</a:t>
            </a:r>
            <a:r>
              <a:rPr lang="it-IT" dirty="0" smtClean="0"/>
              <a:t> </a:t>
            </a:r>
            <a:r>
              <a:rPr lang="it-IT" dirty="0" err="1" smtClean="0"/>
              <a:t>calcium</a:t>
            </a:r>
            <a:r>
              <a:rPr lang="it-IT" dirty="0" smtClean="0"/>
              <a:t> (</a:t>
            </a:r>
            <a:r>
              <a:rPr lang="it-IT" dirty="0" err="1" smtClean="0"/>
              <a:t>Caþþ</a:t>
            </a:r>
            <a:r>
              <a:rPr lang="it-IT" dirty="0" smtClean="0"/>
              <a:t>). </a:t>
            </a:r>
            <a:r>
              <a:rPr lang="it-IT" dirty="0" err="1" smtClean="0"/>
              <a:t>Gastrin</a:t>
            </a:r>
            <a:r>
              <a:rPr lang="it-IT" dirty="0" smtClean="0"/>
              <a:t> </a:t>
            </a:r>
            <a:r>
              <a:rPr lang="it-IT" dirty="0" err="1" smtClean="0"/>
              <a:t>stimulates</a:t>
            </a:r>
            <a:r>
              <a:rPr lang="it-IT" dirty="0" smtClean="0"/>
              <a:t> the</a:t>
            </a:r>
          </a:p>
          <a:p>
            <a:r>
              <a:rPr lang="it-IT" dirty="0" err="1" smtClean="0"/>
              <a:t>parietal</a:t>
            </a:r>
            <a:r>
              <a:rPr lang="it-IT" dirty="0" smtClean="0"/>
              <a:t> </a:t>
            </a:r>
            <a:r>
              <a:rPr lang="it-IT" dirty="0" err="1" smtClean="0"/>
              <a:t>cell</a:t>
            </a:r>
            <a:r>
              <a:rPr lang="it-IT" dirty="0" smtClean="0"/>
              <a:t> </a:t>
            </a:r>
            <a:r>
              <a:rPr lang="it-IT" dirty="0" err="1" smtClean="0"/>
              <a:t>directly</a:t>
            </a:r>
            <a:r>
              <a:rPr lang="it-IT" dirty="0" smtClean="0"/>
              <a:t> and, more </a:t>
            </a:r>
            <a:r>
              <a:rPr lang="it-IT" dirty="0" err="1" smtClean="0"/>
              <a:t>importantly</a:t>
            </a:r>
            <a:r>
              <a:rPr lang="it-IT" dirty="0" smtClean="0"/>
              <a:t>, </a:t>
            </a:r>
            <a:r>
              <a:rPr lang="it-IT" dirty="0" err="1" smtClean="0"/>
              <a:t>indirectly</a:t>
            </a:r>
            <a:r>
              <a:rPr lang="it-IT" dirty="0" smtClean="0"/>
              <a:t> by </a:t>
            </a:r>
            <a:r>
              <a:rPr lang="it-IT" dirty="0" err="1" smtClean="0"/>
              <a:t>releasing</a:t>
            </a:r>
            <a:r>
              <a:rPr lang="it-IT" dirty="0" smtClean="0"/>
              <a:t> </a:t>
            </a:r>
            <a:r>
              <a:rPr lang="it-IT" dirty="0" err="1" smtClean="0"/>
              <a:t>histamine</a:t>
            </a:r>
            <a:r>
              <a:rPr lang="it-IT" dirty="0" smtClean="0"/>
              <a:t> from ECL </a:t>
            </a:r>
            <a:r>
              <a:rPr lang="it-IT" dirty="0" err="1" smtClean="0"/>
              <a:t>cells</a:t>
            </a:r>
            <a:r>
              <a:rPr lang="it-IT" dirty="0" smtClean="0"/>
              <a:t>. </a:t>
            </a:r>
            <a:r>
              <a:rPr lang="it-IT" dirty="0" err="1" smtClean="0"/>
              <a:t>ACh</a:t>
            </a:r>
            <a:r>
              <a:rPr lang="it-IT" dirty="0" smtClean="0"/>
              <a:t>, </a:t>
            </a:r>
            <a:r>
              <a:rPr lang="it-IT" dirty="0" err="1" smtClean="0"/>
              <a:t>released</a:t>
            </a:r>
            <a:r>
              <a:rPr lang="it-IT" dirty="0" smtClean="0"/>
              <a:t> from </a:t>
            </a:r>
            <a:r>
              <a:rPr lang="it-IT" dirty="0" err="1" smtClean="0"/>
              <a:t>intramural</a:t>
            </a:r>
            <a:endParaRPr lang="it-IT" dirty="0" smtClean="0"/>
          </a:p>
          <a:p>
            <a:r>
              <a:rPr lang="it-IT" dirty="0" err="1" smtClean="0"/>
              <a:t>enteric</a:t>
            </a:r>
            <a:r>
              <a:rPr lang="it-IT" dirty="0" smtClean="0"/>
              <a:t> </a:t>
            </a:r>
            <a:r>
              <a:rPr lang="it-IT" dirty="0" err="1" smtClean="0"/>
              <a:t>neurons</a:t>
            </a:r>
            <a:r>
              <a:rPr lang="it-IT" dirty="0" smtClean="0"/>
              <a:t>, </a:t>
            </a:r>
            <a:r>
              <a:rPr lang="it-IT" dirty="0" err="1" smtClean="0"/>
              <a:t>binds</a:t>
            </a:r>
            <a:r>
              <a:rPr lang="it-IT" dirty="0" smtClean="0"/>
              <a:t> to the </a:t>
            </a:r>
            <a:r>
              <a:rPr lang="it-IT" dirty="0" err="1" smtClean="0"/>
              <a:t>muscarinic</a:t>
            </a:r>
            <a:r>
              <a:rPr lang="it-IT" dirty="0" smtClean="0"/>
              <a:t> </a:t>
            </a:r>
            <a:r>
              <a:rPr lang="it-IT" dirty="0" err="1" smtClean="0"/>
              <a:t>type</a:t>
            </a:r>
            <a:r>
              <a:rPr lang="it-IT" dirty="0" smtClean="0"/>
              <a:t> 3 (M3) </a:t>
            </a:r>
            <a:r>
              <a:rPr lang="it-IT" dirty="0" err="1" smtClean="0"/>
              <a:t>receptors</a:t>
            </a:r>
            <a:r>
              <a:rPr lang="it-IT" dirty="0" smtClean="0"/>
              <a:t> </a:t>
            </a:r>
            <a:r>
              <a:rPr lang="it-IT" dirty="0" err="1" smtClean="0"/>
              <a:t>that</a:t>
            </a:r>
            <a:r>
              <a:rPr lang="it-IT" dirty="0" smtClean="0"/>
              <a:t> are </a:t>
            </a:r>
            <a:r>
              <a:rPr lang="it-IT" dirty="0" err="1" smtClean="0"/>
              <a:t>coupled</a:t>
            </a:r>
            <a:r>
              <a:rPr lang="it-IT" dirty="0" smtClean="0"/>
              <a:t> to an </a:t>
            </a:r>
            <a:r>
              <a:rPr lang="it-IT" dirty="0" err="1" smtClean="0"/>
              <a:t>increase</a:t>
            </a:r>
            <a:r>
              <a:rPr lang="it-IT" dirty="0" smtClean="0"/>
              <a:t> in </a:t>
            </a:r>
            <a:r>
              <a:rPr lang="it-IT" dirty="0" err="1" smtClean="0"/>
              <a:t>intracellular</a:t>
            </a:r>
            <a:r>
              <a:rPr lang="it-IT" dirty="0" smtClean="0"/>
              <a:t> </a:t>
            </a:r>
            <a:r>
              <a:rPr lang="it-IT" dirty="0" err="1" smtClean="0"/>
              <a:t>calcium</a:t>
            </a:r>
            <a:r>
              <a:rPr lang="it-IT" dirty="0" smtClean="0"/>
              <a:t>. The</a:t>
            </a:r>
          </a:p>
          <a:p>
            <a:r>
              <a:rPr lang="it-IT" dirty="0" err="1" smtClean="0"/>
              <a:t>intracellular</a:t>
            </a:r>
            <a:r>
              <a:rPr lang="it-IT" dirty="0" smtClean="0"/>
              <a:t> </a:t>
            </a:r>
            <a:r>
              <a:rPr lang="it-IT" dirty="0" err="1" smtClean="0"/>
              <a:t>cAMP</a:t>
            </a:r>
            <a:r>
              <a:rPr lang="it-IT" dirty="0" smtClean="0"/>
              <a:t> and </a:t>
            </a:r>
            <a:r>
              <a:rPr lang="it-IT" dirty="0" err="1" smtClean="0"/>
              <a:t>calcium-dependent</a:t>
            </a:r>
            <a:r>
              <a:rPr lang="it-IT" dirty="0" smtClean="0"/>
              <a:t> </a:t>
            </a:r>
            <a:r>
              <a:rPr lang="it-IT" dirty="0" err="1" smtClean="0"/>
              <a:t>signaling</a:t>
            </a:r>
            <a:r>
              <a:rPr lang="it-IT" dirty="0" smtClean="0"/>
              <a:t> </a:t>
            </a:r>
            <a:r>
              <a:rPr lang="it-IT" dirty="0" err="1" smtClean="0"/>
              <a:t>systems</a:t>
            </a:r>
            <a:r>
              <a:rPr lang="it-IT" dirty="0" smtClean="0"/>
              <a:t> </a:t>
            </a:r>
            <a:r>
              <a:rPr lang="it-IT" dirty="0" err="1" smtClean="0"/>
              <a:t>active</a:t>
            </a:r>
            <a:r>
              <a:rPr lang="it-IT" dirty="0" smtClean="0"/>
              <a:t> downstream </a:t>
            </a:r>
            <a:r>
              <a:rPr lang="it-IT" dirty="0" err="1" smtClean="0"/>
              <a:t>protein</a:t>
            </a:r>
            <a:r>
              <a:rPr lang="it-IT" dirty="0" smtClean="0"/>
              <a:t> </a:t>
            </a:r>
            <a:r>
              <a:rPr lang="it-IT" dirty="0" err="1" smtClean="0"/>
              <a:t>kinases</a:t>
            </a:r>
            <a:r>
              <a:rPr lang="it-IT" dirty="0" smtClean="0"/>
              <a:t>, </a:t>
            </a:r>
            <a:r>
              <a:rPr lang="it-IT" dirty="0" err="1" smtClean="0"/>
              <a:t>ultimately</a:t>
            </a:r>
            <a:r>
              <a:rPr lang="it-IT" dirty="0" smtClean="0"/>
              <a:t> </a:t>
            </a:r>
            <a:r>
              <a:rPr lang="it-IT" dirty="0" err="1" smtClean="0"/>
              <a:t>leading</a:t>
            </a:r>
            <a:r>
              <a:rPr lang="it-IT" dirty="0" smtClean="0"/>
              <a:t> to</a:t>
            </a:r>
          </a:p>
          <a:p>
            <a:r>
              <a:rPr lang="it-IT" dirty="0" err="1" smtClean="0"/>
              <a:t>translocation</a:t>
            </a:r>
            <a:r>
              <a:rPr lang="it-IT" dirty="0" smtClean="0"/>
              <a:t>, fusion, and </a:t>
            </a:r>
            <a:r>
              <a:rPr lang="it-IT" dirty="0" err="1" smtClean="0"/>
              <a:t>activation</a:t>
            </a:r>
            <a:r>
              <a:rPr lang="it-IT" dirty="0" smtClean="0"/>
              <a:t> of H+/K+-</a:t>
            </a:r>
            <a:r>
              <a:rPr lang="it-IT" dirty="0" err="1" smtClean="0"/>
              <a:t>ATPase</a:t>
            </a:r>
            <a:r>
              <a:rPr lang="it-IT" dirty="0" smtClean="0"/>
              <a:t>, the </a:t>
            </a:r>
            <a:r>
              <a:rPr lang="it-IT" dirty="0" err="1" smtClean="0"/>
              <a:t>proton</a:t>
            </a:r>
            <a:r>
              <a:rPr lang="it-IT" dirty="0" smtClean="0"/>
              <a:t> </a:t>
            </a:r>
            <a:r>
              <a:rPr lang="it-IT" dirty="0" err="1" smtClean="0"/>
              <a:t>pump</a:t>
            </a:r>
            <a:r>
              <a:rPr lang="it-IT" dirty="0" smtClean="0"/>
              <a:t>. </a:t>
            </a:r>
            <a:r>
              <a:rPr lang="it-IT" dirty="0" err="1" smtClean="0"/>
              <a:t>Somatostatin</a:t>
            </a:r>
            <a:r>
              <a:rPr lang="it-IT" dirty="0" smtClean="0"/>
              <a:t>, </a:t>
            </a:r>
            <a:r>
              <a:rPr lang="it-IT" dirty="0" err="1" smtClean="0"/>
              <a:t>released</a:t>
            </a:r>
            <a:r>
              <a:rPr lang="it-IT" dirty="0" smtClean="0"/>
              <a:t> from </a:t>
            </a:r>
            <a:r>
              <a:rPr lang="it-IT" dirty="0" err="1" smtClean="0"/>
              <a:t>oxyntic</a:t>
            </a:r>
            <a:r>
              <a:rPr lang="it-IT" dirty="0" smtClean="0"/>
              <a:t> D </a:t>
            </a:r>
            <a:r>
              <a:rPr lang="it-IT" dirty="0" err="1" smtClean="0"/>
              <a:t>cells</a:t>
            </a:r>
            <a:r>
              <a:rPr lang="it-IT" dirty="0" smtClean="0"/>
              <a:t>, </a:t>
            </a:r>
            <a:r>
              <a:rPr lang="it-IT" dirty="0" err="1" smtClean="0"/>
              <a:t>is</a:t>
            </a:r>
            <a:r>
              <a:rPr lang="it-IT" dirty="0" smtClean="0"/>
              <a:t> the</a:t>
            </a:r>
          </a:p>
          <a:p>
            <a:r>
              <a:rPr lang="it-IT" dirty="0" err="1" smtClean="0"/>
              <a:t>principal</a:t>
            </a:r>
            <a:r>
              <a:rPr lang="it-IT" dirty="0" smtClean="0"/>
              <a:t> </a:t>
            </a:r>
            <a:r>
              <a:rPr lang="it-IT" dirty="0" err="1" smtClean="0"/>
              <a:t>inhibitor</a:t>
            </a:r>
            <a:r>
              <a:rPr lang="it-IT" dirty="0" smtClean="0"/>
              <a:t> of acid </a:t>
            </a:r>
            <a:r>
              <a:rPr lang="it-IT" dirty="0" err="1" smtClean="0"/>
              <a:t>secretion</a:t>
            </a:r>
            <a:r>
              <a:rPr lang="it-IT" dirty="0" smtClean="0"/>
              <a:t>. </a:t>
            </a:r>
            <a:r>
              <a:rPr lang="it-IT" dirty="0" err="1" smtClean="0"/>
              <a:t>Somatostatin</a:t>
            </a:r>
            <a:r>
              <a:rPr lang="it-IT" dirty="0" smtClean="0"/>
              <a:t>, </a:t>
            </a:r>
            <a:r>
              <a:rPr lang="it-IT" dirty="0" err="1" smtClean="0"/>
              <a:t>acting</a:t>
            </a:r>
            <a:r>
              <a:rPr lang="it-IT" dirty="0" smtClean="0"/>
              <a:t> via the SSTR2 </a:t>
            </a:r>
            <a:r>
              <a:rPr lang="it-IT" dirty="0" err="1" smtClean="0"/>
              <a:t>receptor</a:t>
            </a:r>
            <a:r>
              <a:rPr lang="it-IT" dirty="0" smtClean="0"/>
              <a:t>, </a:t>
            </a:r>
            <a:r>
              <a:rPr lang="it-IT" dirty="0" err="1" smtClean="0"/>
              <a:t>inhibits</a:t>
            </a:r>
            <a:r>
              <a:rPr lang="it-IT" dirty="0" smtClean="0"/>
              <a:t> the </a:t>
            </a:r>
            <a:r>
              <a:rPr lang="it-IT" dirty="0" err="1" smtClean="0"/>
              <a:t>parietal</a:t>
            </a:r>
            <a:r>
              <a:rPr lang="it-IT" dirty="0" smtClean="0"/>
              <a:t> </a:t>
            </a:r>
            <a:r>
              <a:rPr lang="it-IT" dirty="0" err="1" smtClean="0"/>
              <a:t>cell</a:t>
            </a:r>
            <a:r>
              <a:rPr lang="it-IT" dirty="0" smtClean="0"/>
              <a:t> </a:t>
            </a:r>
            <a:r>
              <a:rPr lang="it-IT" dirty="0" err="1" smtClean="0"/>
              <a:t>directly</a:t>
            </a:r>
            <a:r>
              <a:rPr lang="it-IT" dirty="0" smtClean="0"/>
              <a:t> </a:t>
            </a:r>
            <a:r>
              <a:rPr lang="it-IT" dirty="0" err="1" smtClean="0"/>
              <a:t>as</a:t>
            </a:r>
            <a:r>
              <a:rPr lang="it-IT" dirty="0" smtClean="0"/>
              <a:t> </a:t>
            </a:r>
            <a:r>
              <a:rPr lang="it-IT" dirty="0" err="1" smtClean="0"/>
              <a:t>well</a:t>
            </a:r>
            <a:r>
              <a:rPr lang="it-IT" dirty="0" smtClean="0"/>
              <a:t> </a:t>
            </a:r>
            <a:r>
              <a:rPr lang="it-IT" dirty="0" err="1" smtClean="0"/>
              <a:t>as</a:t>
            </a:r>
            <a:endParaRPr lang="it-IT" dirty="0" smtClean="0"/>
          </a:p>
          <a:p>
            <a:r>
              <a:rPr lang="it-IT" dirty="0" err="1" smtClean="0"/>
              <a:t>indirectly</a:t>
            </a:r>
            <a:r>
              <a:rPr lang="it-IT" dirty="0" smtClean="0"/>
              <a:t> by </a:t>
            </a:r>
            <a:r>
              <a:rPr lang="it-IT" dirty="0" err="1" smtClean="0"/>
              <a:t>inhibiting</a:t>
            </a:r>
            <a:r>
              <a:rPr lang="it-IT" dirty="0" smtClean="0"/>
              <a:t> </a:t>
            </a:r>
            <a:r>
              <a:rPr lang="it-IT" dirty="0" err="1" smtClean="0"/>
              <a:t>histamine</a:t>
            </a:r>
            <a:r>
              <a:rPr lang="it-IT" dirty="0" smtClean="0"/>
              <a:t> </a:t>
            </a:r>
            <a:r>
              <a:rPr lang="it-IT" dirty="0" err="1" smtClean="0"/>
              <a:t>secretion</a:t>
            </a:r>
            <a:r>
              <a:rPr lang="it-IT" dirty="0" smtClean="0"/>
              <a:t> from ECL </a:t>
            </a:r>
            <a:r>
              <a:rPr lang="it-IT" dirty="0" err="1" smtClean="0"/>
              <a:t>cells</a:t>
            </a:r>
            <a:r>
              <a:rPr lang="it-IT" dirty="0" smtClean="0"/>
              <a:t>. </a:t>
            </a:r>
            <a:r>
              <a:rPr lang="it-IT" dirty="0" err="1" smtClean="0"/>
              <a:t>þ</a:t>
            </a:r>
            <a:r>
              <a:rPr lang="it-IT" dirty="0" smtClean="0"/>
              <a:t>, </a:t>
            </a:r>
            <a:r>
              <a:rPr lang="it-IT" dirty="0" err="1" smtClean="0"/>
              <a:t>stimulatory</a:t>
            </a:r>
            <a:r>
              <a:rPr lang="it-IT" dirty="0" smtClean="0"/>
              <a:t>; , </a:t>
            </a:r>
            <a:r>
              <a:rPr lang="it-IT" dirty="0" err="1" smtClean="0"/>
              <a:t>inhibitory</a:t>
            </a:r>
            <a:r>
              <a:rPr lang="it-IT" dirty="0" smtClean="0"/>
              <a:t>; AC, </a:t>
            </a:r>
            <a:r>
              <a:rPr lang="it-IT" dirty="0" err="1" smtClean="0"/>
              <a:t>adenylate</a:t>
            </a:r>
            <a:r>
              <a:rPr lang="it-IT" dirty="0" smtClean="0"/>
              <a:t> </a:t>
            </a:r>
            <a:r>
              <a:rPr lang="it-IT" dirty="0" err="1" smtClean="0"/>
              <a:t>cyclase</a:t>
            </a:r>
            <a:r>
              <a:rPr lang="it-IT" dirty="0" smtClean="0"/>
              <a:t>; IP3, </a:t>
            </a:r>
            <a:r>
              <a:rPr lang="it-IT" dirty="0" err="1" smtClean="0"/>
              <a:t>inositol</a:t>
            </a:r>
            <a:endParaRPr lang="it-IT" dirty="0" smtClean="0"/>
          </a:p>
          <a:p>
            <a:r>
              <a:rPr lang="it-IT" dirty="0" err="1" smtClean="0"/>
              <a:t>trisphosphate</a:t>
            </a:r>
            <a:r>
              <a:rPr lang="it-IT" dirty="0" smtClean="0"/>
              <a:t>; PIP2, </a:t>
            </a:r>
            <a:r>
              <a:rPr lang="it-IT" dirty="0" err="1" smtClean="0"/>
              <a:t>phosphatidyl</a:t>
            </a:r>
            <a:r>
              <a:rPr lang="it-IT" dirty="0" smtClean="0"/>
              <a:t> 4,5-bisphosphate.</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41</a:t>
            </a:fld>
            <a:endParaRPr lang="it-IT"/>
          </a:p>
        </p:txBody>
      </p:sp>
    </p:spTree>
    <p:extLst>
      <p:ext uri="{BB962C8B-B14F-4D97-AF65-F5344CB8AC3E}">
        <p14:creationId xmlns:p14="http://schemas.microsoft.com/office/powerpoint/2010/main" val="1684135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www.frontiersin.org</a:t>
            </a:r>
            <a:r>
              <a:rPr lang="it-IT" dirty="0" smtClean="0"/>
              <a:t>/</a:t>
            </a:r>
            <a:r>
              <a:rPr lang="it-IT" dirty="0" err="1" smtClean="0"/>
              <a:t>articles</a:t>
            </a:r>
            <a:r>
              <a:rPr lang="it-IT" dirty="0" smtClean="0"/>
              <a:t>/10.3389/fendo.2019.00428/full</a:t>
            </a:r>
          </a:p>
          <a:p>
            <a:endParaRPr lang="it-IT" dirty="0" smtClean="0"/>
          </a:p>
          <a:p>
            <a:r>
              <a:rPr lang="it-IT" dirty="0" smtClean="0"/>
              <a:t>Figure 2. A </a:t>
            </a:r>
            <a:r>
              <a:rPr lang="it-IT" dirty="0" err="1" smtClean="0"/>
              <a:t>schematic</a:t>
            </a:r>
            <a:r>
              <a:rPr lang="it-IT" dirty="0" smtClean="0"/>
              <a:t> </a:t>
            </a:r>
            <a:r>
              <a:rPr lang="it-IT" dirty="0" err="1" smtClean="0"/>
              <a:t>diagram</a:t>
            </a:r>
            <a:r>
              <a:rPr lang="it-IT" dirty="0" smtClean="0"/>
              <a:t> </a:t>
            </a:r>
            <a:r>
              <a:rPr lang="it-IT" dirty="0" err="1" smtClean="0"/>
              <a:t>showing</a:t>
            </a:r>
            <a:r>
              <a:rPr lang="it-IT" dirty="0" smtClean="0"/>
              <a:t> the </a:t>
            </a:r>
            <a:r>
              <a:rPr lang="it-IT" dirty="0" err="1" smtClean="0"/>
              <a:t>autocrine</a:t>
            </a:r>
            <a:r>
              <a:rPr lang="it-IT" dirty="0" smtClean="0"/>
              <a:t> and paracrine </a:t>
            </a:r>
            <a:r>
              <a:rPr lang="it-IT" dirty="0" err="1" smtClean="0"/>
              <a:t>interactions</a:t>
            </a:r>
            <a:r>
              <a:rPr lang="it-IT" dirty="0" smtClean="0"/>
              <a:t> </a:t>
            </a:r>
            <a:r>
              <a:rPr lang="it-IT" dirty="0" err="1" smtClean="0"/>
              <a:t>between</a:t>
            </a:r>
            <a:r>
              <a:rPr lang="it-IT" dirty="0" smtClean="0"/>
              <a:t> </a:t>
            </a:r>
            <a:r>
              <a:rPr lang="it-IT" dirty="0" err="1" smtClean="0"/>
              <a:t>pancreatic</a:t>
            </a:r>
            <a:r>
              <a:rPr lang="it-IT" dirty="0" smtClean="0"/>
              <a:t> α-, β-, and </a:t>
            </a:r>
            <a:r>
              <a:rPr lang="it-IT" dirty="0" err="1" smtClean="0"/>
              <a:t>δ-cells</a:t>
            </a:r>
            <a:r>
              <a:rPr lang="it-IT" dirty="0" smtClean="0"/>
              <a:t> </a:t>
            </a:r>
            <a:r>
              <a:rPr lang="it-IT" dirty="0" err="1" smtClean="0"/>
              <a:t>that</a:t>
            </a:r>
            <a:r>
              <a:rPr lang="it-IT" dirty="0" smtClean="0"/>
              <a:t> </a:t>
            </a:r>
            <a:r>
              <a:rPr lang="it-IT" dirty="0" err="1" smtClean="0"/>
              <a:t>regulate</a:t>
            </a:r>
            <a:r>
              <a:rPr lang="it-IT" dirty="0" smtClean="0"/>
              <a:t> the </a:t>
            </a:r>
            <a:r>
              <a:rPr lang="it-IT" dirty="0" err="1" smtClean="0"/>
              <a:t>insulin</a:t>
            </a:r>
            <a:r>
              <a:rPr lang="it-IT" dirty="0" smtClean="0"/>
              <a:t> output. </a:t>
            </a:r>
            <a:r>
              <a:rPr lang="it-IT" dirty="0" err="1" smtClean="0"/>
              <a:t>Glucagon</a:t>
            </a:r>
            <a:r>
              <a:rPr lang="it-IT" dirty="0" smtClean="0"/>
              <a:t> and </a:t>
            </a:r>
            <a:r>
              <a:rPr lang="it-IT" dirty="0" err="1" smtClean="0"/>
              <a:t>acetylcholine</a:t>
            </a:r>
            <a:r>
              <a:rPr lang="it-IT" dirty="0" smtClean="0"/>
              <a:t> from α-</a:t>
            </a:r>
            <a:r>
              <a:rPr lang="it-IT" dirty="0" err="1" smtClean="0"/>
              <a:t>cell</a:t>
            </a:r>
            <a:r>
              <a:rPr lang="it-IT" dirty="0" smtClean="0"/>
              <a:t> (beige), and </a:t>
            </a:r>
            <a:r>
              <a:rPr lang="it-IT" dirty="0" err="1" smtClean="0"/>
              <a:t>somatostatin</a:t>
            </a:r>
            <a:r>
              <a:rPr lang="it-IT" dirty="0" smtClean="0"/>
              <a:t> from </a:t>
            </a:r>
            <a:r>
              <a:rPr lang="it-IT" dirty="0" err="1" smtClean="0"/>
              <a:t>δ-cell</a:t>
            </a:r>
            <a:r>
              <a:rPr lang="it-IT" dirty="0" smtClean="0"/>
              <a:t> (blue) are </a:t>
            </a:r>
            <a:r>
              <a:rPr lang="it-IT" dirty="0" err="1" smtClean="0"/>
              <a:t>stimulatory</a:t>
            </a:r>
            <a:r>
              <a:rPr lang="it-IT" dirty="0" smtClean="0"/>
              <a:t> and </a:t>
            </a:r>
            <a:r>
              <a:rPr lang="it-IT" dirty="0" err="1" smtClean="0"/>
              <a:t>inhibitory</a:t>
            </a:r>
            <a:r>
              <a:rPr lang="it-IT" dirty="0" smtClean="0"/>
              <a:t> </a:t>
            </a:r>
            <a:r>
              <a:rPr lang="it-IT" dirty="0" err="1" smtClean="0"/>
              <a:t>signals</a:t>
            </a:r>
            <a:r>
              <a:rPr lang="it-IT" dirty="0" smtClean="0"/>
              <a:t> for </a:t>
            </a:r>
            <a:r>
              <a:rPr lang="it-IT" dirty="0" err="1" smtClean="0"/>
              <a:t>hormone</a:t>
            </a:r>
            <a:r>
              <a:rPr lang="it-IT" dirty="0" smtClean="0"/>
              <a:t> </a:t>
            </a:r>
            <a:r>
              <a:rPr lang="it-IT" dirty="0" err="1" smtClean="0"/>
              <a:t>secretion</a:t>
            </a:r>
            <a:r>
              <a:rPr lang="it-IT" dirty="0" smtClean="0"/>
              <a:t>, </a:t>
            </a:r>
            <a:r>
              <a:rPr lang="it-IT" dirty="0" err="1" smtClean="0"/>
              <a:t>respectively</a:t>
            </a:r>
            <a:r>
              <a:rPr lang="it-IT" dirty="0" smtClean="0"/>
              <a:t>, </a:t>
            </a:r>
            <a:r>
              <a:rPr lang="it-IT" dirty="0" err="1" smtClean="0"/>
              <a:t>that</a:t>
            </a:r>
            <a:r>
              <a:rPr lang="it-IT" dirty="0" smtClean="0"/>
              <a:t> can </a:t>
            </a:r>
            <a:r>
              <a:rPr lang="it-IT" dirty="0" err="1" smtClean="0"/>
              <a:t>act</a:t>
            </a:r>
            <a:r>
              <a:rPr lang="it-IT" dirty="0" smtClean="0"/>
              <a:t> in </a:t>
            </a:r>
            <a:r>
              <a:rPr lang="it-IT" dirty="0" err="1" smtClean="0"/>
              <a:t>both</a:t>
            </a:r>
            <a:r>
              <a:rPr lang="it-IT" dirty="0" smtClean="0"/>
              <a:t> </a:t>
            </a:r>
            <a:r>
              <a:rPr lang="it-IT" dirty="0" err="1" smtClean="0"/>
              <a:t>autocrine</a:t>
            </a:r>
            <a:r>
              <a:rPr lang="it-IT" dirty="0" smtClean="0"/>
              <a:t> and paracrine </a:t>
            </a:r>
            <a:r>
              <a:rPr lang="it-IT" dirty="0" err="1" smtClean="0"/>
              <a:t>manners</a:t>
            </a:r>
            <a:r>
              <a:rPr lang="it-IT" dirty="0" smtClean="0"/>
              <a:t> via </a:t>
            </a:r>
            <a:r>
              <a:rPr lang="it-IT" dirty="0" err="1" smtClean="0"/>
              <a:t>their</a:t>
            </a:r>
            <a:r>
              <a:rPr lang="it-IT" dirty="0" smtClean="0"/>
              <a:t> </a:t>
            </a:r>
            <a:r>
              <a:rPr lang="it-IT" dirty="0" err="1" smtClean="0"/>
              <a:t>receptors</a:t>
            </a:r>
            <a:r>
              <a:rPr lang="it-IT" dirty="0" smtClean="0"/>
              <a:t> (GCGR for </a:t>
            </a:r>
            <a:r>
              <a:rPr lang="it-IT" dirty="0" err="1" smtClean="0"/>
              <a:t>glucagon</a:t>
            </a:r>
            <a:r>
              <a:rPr lang="it-IT" dirty="0" smtClean="0"/>
              <a:t>; M1R, M3R, and M5R for </a:t>
            </a:r>
            <a:r>
              <a:rPr lang="it-IT" dirty="0" err="1" smtClean="0"/>
              <a:t>acetylcholine</a:t>
            </a:r>
            <a:r>
              <a:rPr lang="it-IT" dirty="0" smtClean="0"/>
              <a:t>; SSTR2 and SSTR5 for </a:t>
            </a:r>
            <a:r>
              <a:rPr lang="it-IT" dirty="0" err="1" smtClean="0"/>
              <a:t>somatostatin</a:t>
            </a:r>
            <a:r>
              <a:rPr lang="it-IT" dirty="0" smtClean="0"/>
              <a:t>). The </a:t>
            </a:r>
            <a:r>
              <a:rPr lang="it-IT" dirty="0" err="1" smtClean="0"/>
              <a:t>insulin</a:t>
            </a:r>
            <a:r>
              <a:rPr lang="it-IT" dirty="0" smtClean="0"/>
              <a:t> output from β-</a:t>
            </a:r>
            <a:r>
              <a:rPr lang="it-IT" dirty="0" err="1" smtClean="0"/>
              <a:t>cell</a:t>
            </a:r>
            <a:r>
              <a:rPr lang="it-IT" dirty="0" smtClean="0"/>
              <a:t> (green) </a:t>
            </a:r>
            <a:r>
              <a:rPr lang="it-IT" dirty="0" err="1" smtClean="0"/>
              <a:t>is</a:t>
            </a:r>
            <a:r>
              <a:rPr lang="it-IT" dirty="0" smtClean="0"/>
              <a:t> </a:t>
            </a:r>
            <a:r>
              <a:rPr lang="it-IT" dirty="0" err="1" smtClean="0"/>
              <a:t>adjusted</a:t>
            </a:r>
            <a:r>
              <a:rPr lang="it-IT" dirty="0" smtClean="0"/>
              <a:t> by an </a:t>
            </a:r>
            <a:r>
              <a:rPr lang="it-IT" dirty="0" err="1" smtClean="0"/>
              <a:t>integration</a:t>
            </a:r>
            <a:r>
              <a:rPr lang="it-IT" dirty="0" smtClean="0"/>
              <a:t> of paracrine </a:t>
            </a:r>
            <a:r>
              <a:rPr lang="it-IT" dirty="0" err="1" smtClean="0"/>
              <a:t>signals</a:t>
            </a:r>
            <a:r>
              <a:rPr lang="it-IT" dirty="0" smtClean="0"/>
              <a:t> from </a:t>
            </a:r>
            <a:r>
              <a:rPr lang="it-IT" dirty="0" err="1" smtClean="0"/>
              <a:t>both</a:t>
            </a:r>
            <a:r>
              <a:rPr lang="it-IT" dirty="0" smtClean="0"/>
              <a:t> α- and </a:t>
            </a:r>
            <a:r>
              <a:rPr lang="it-IT" dirty="0" err="1" smtClean="0"/>
              <a:t>δ-cells</a:t>
            </a:r>
            <a:r>
              <a:rPr lang="it-IT" dirty="0" smtClean="0"/>
              <a:t> </a:t>
            </a:r>
            <a:r>
              <a:rPr lang="it-IT" dirty="0" err="1" smtClean="0"/>
              <a:t>within</a:t>
            </a:r>
            <a:r>
              <a:rPr lang="it-IT" dirty="0" smtClean="0"/>
              <a:t> the </a:t>
            </a:r>
            <a:r>
              <a:rPr lang="it-IT" dirty="0" err="1" smtClean="0"/>
              <a:t>niche</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42</a:t>
            </a:fld>
            <a:endParaRPr lang="it-IT"/>
          </a:p>
        </p:txBody>
      </p:sp>
    </p:spTree>
    <p:extLst>
      <p:ext uri="{BB962C8B-B14F-4D97-AF65-F5344CB8AC3E}">
        <p14:creationId xmlns:p14="http://schemas.microsoft.com/office/powerpoint/2010/main" val="504587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Heike</a:t>
            </a:r>
            <a:r>
              <a:rPr lang="it-IT" dirty="0" smtClean="0"/>
              <a:t> </a:t>
            </a:r>
            <a:r>
              <a:rPr lang="it-IT" dirty="0" err="1" smtClean="0"/>
              <a:t>Heuer</a:t>
            </a:r>
            <a:r>
              <a:rPr lang="it-IT" dirty="0" smtClean="0"/>
              <a:t>, Theo </a:t>
            </a:r>
            <a:r>
              <a:rPr lang="it-IT" dirty="0" err="1" smtClean="0"/>
              <a:t>J</a:t>
            </a:r>
            <a:r>
              <a:rPr lang="it-IT" dirty="0" smtClean="0"/>
              <a:t>. </a:t>
            </a:r>
            <a:r>
              <a:rPr lang="it-IT" dirty="0" err="1" smtClean="0"/>
              <a:t>Visser</a:t>
            </a:r>
            <a:r>
              <a:rPr lang="it-IT" dirty="0" smtClean="0"/>
              <a:t>,</a:t>
            </a:r>
          </a:p>
          <a:p>
            <a:r>
              <a:rPr lang="it-IT" dirty="0" smtClean="0"/>
              <a:t>The </a:t>
            </a:r>
            <a:r>
              <a:rPr lang="it-IT" dirty="0" err="1" smtClean="0"/>
              <a:t>pathophysiological</a:t>
            </a:r>
            <a:r>
              <a:rPr lang="it-IT" dirty="0" smtClean="0"/>
              <a:t> </a:t>
            </a:r>
            <a:r>
              <a:rPr lang="it-IT" dirty="0" err="1" smtClean="0"/>
              <a:t>consequences</a:t>
            </a:r>
            <a:r>
              <a:rPr lang="it-IT" dirty="0" smtClean="0"/>
              <a:t> of </a:t>
            </a:r>
            <a:r>
              <a:rPr lang="it-IT" dirty="0" err="1" smtClean="0"/>
              <a:t>thyroid</a:t>
            </a:r>
            <a:r>
              <a:rPr lang="it-IT" dirty="0" smtClean="0"/>
              <a:t> </a:t>
            </a:r>
            <a:r>
              <a:rPr lang="it-IT" dirty="0" err="1" smtClean="0"/>
              <a:t>hormone</a:t>
            </a:r>
            <a:r>
              <a:rPr lang="it-IT" dirty="0" smtClean="0"/>
              <a:t> </a:t>
            </a:r>
            <a:r>
              <a:rPr lang="it-IT" dirty="0" err="1" smtClean="0"/>
              <a:t>transporter</a:t>
            </a:r>
            <a:r>
              <a:rPr lang="it-IT" dirty="0" smtClean="0"/>
              <a:t> </a:t>
            </a:r>
            <a:r>
              <a:rPr lang="it-IT" dirty="0" err="1" smtClean="0"/>
              <a:t>deficiencies</a:t>
            </a:r>
            <a:r>
              <a:rPr lang="it-IT" dirty="0" smtClean="0"/>
              <a:t>: </a:t>
            </a:r>
            <a:r>
              <a:rPr lang="it-IT" dirty="0" err="1" smtClean="0"/>
              <a:t>Insights</a:t>
            </a:r>
            <a:r>
              <a:rPr lang="it-IT" dirty="0" smtClean="0"/>
              <a:t> from mouse </a:t>
            </a:r>
            <a:r>
              <a:rPr lang="it-IT" dirty="0" err="1" smtClean="0"/>
              <a:t>models</a:t>
            </a:r>
            <a:r>
              <a:rPr lang="it-IT" dirty="0" smtClean="0"/>
              <a:t>,</a:t>
            </a:r>
          </a:p>
          <a:p>
            <a:r>
              <a:rPr lang="it-IT" dirty="0" smtClean="0"/>
              <a:t>Biochimica et </a:t>
            </a:r>
            <a:r>
              <a:rPr lang="it-IT" dirty="0" err="1" smtClean="0"/>
              <a:t>Biophysica</a:t>
            </a:r>
            <a:r>
              <a:rPr lang="it-IT" dirty="0" smtClean="0"/>
              <a:t> Acta (BBA) - General </a:t>
            </a:r>
            <a:r>
              <a:rPr lang="it-IT" dirty="0" err="1" smtClean="0"/>
              <a:t>Subjects</a:t>
            </a:r>
            <a:r>
              <a:rPr lang="it-IT" dirty="0" smtClean="0"/>
              <a:t>,</a:t>
            </a:r>
            <a:r>
              <a:rPr lang="it-IT" baseline="0" dirty="0" smtClean="0"/>
              <a:t> </a:t>
            </a:r>
            <a:r>
              <a:rPr lang="it-IT" dirty="0" smtClean="0"/>
              <a:t>Volume 1830, </a:t>
            </a:r>
            <a:r>
              <a:rPr lang="it-IT" dirty="0" err="1" smtClean="0"/>
              <a:t>Issue</a:t>
            </a:r>
            <a:r>
              <a:rPr lang="it-IT" dirty="0" smtClean="0"/>
              <a:t> 7,</a:t>
            </a:r>
            <a:r>
              <a:rPr lang="it-IT" baseline="0" dirty="0" smtClean="0"/>
              <a:t> </a:t>
            </a:r>
            <a:r>
              <a:rPr lang="it-IT" dirty="0" smtClean="0"/>
              <a:t>2013,</a:t>
            </a:r>
            <a:r>
              <a:rPr lang="it-IT" baseline="0" dirty="0" smtClean="0"/>
              <a:t> </a:t>
            </a:r>
            <a:r>
              <a:rPr lang="it-IT" dirty="0" err="1" smtClean="0"/>
              <a:t>Pages</a:t>
            </a:r>
            <a:r>
              <a:rPr lang="it-IT" dirty="0" smtClean="0"/>
              <a:t> 3974-3978,</a:t>
            </a:r>
            <a:r>
              <a:rPr lang="it-IT" baseline="0" dirty="0" smtClean="0"/>
              <a:t> </a:t>
            </a:r>
            <a:r>
              <a:rPr lang="it-IT" dirty="0" smtClean="0"/>
              <a:t>ISSN 0304-4165,</a:t>
            </a:r>
          </a:p>
          <a:p>
            <a:r>
              <a:rPr lang="it-IT" dirty="0" err="1" smtClean="0"/>
              <a:t>https</a:t>
            </a:r>
            <a:r>
              <a:rPr lang="it-IT" dirty="0" smtClean="0"/>
              <a:t>://</a:t>
            </a:r>
            <a:r>
              <a:rPr lang="it-IT" dirty="0" err="1" smtClean="0"/>
              <a:t>doi.org</a:t>
            </a:r>
            <a:r>
              <a:rPr lang="it-IT" dirty="0" smtClean="0"/>
              <a:t>/10.1016/j.bbagen.2012.04.009.</a:t>
            </a:r>
            <a:r>
              <a:rPr lang="it-IT" baseline="0" dirty="0" smtClean="0"/>
              <a:t> </a:t>
            </a:r>
            <a:r>
              <a:rPr lang="it-IT" dirty="0" smtClean="0"/>
              <a:t>(http://</a:t>
            </a:r>
            <a:r>
              <a:rPr lang="it-IT" dirty="0" err="1" smtClean="0"/>
              <a:t>www.sciencedirect.com</a:t>
            </a:r>
            <a:r>
              <a:rPr lang="it-IT" dirty="0" smtClean="0"/>
              <a:t>/science/</a:t>
            </a:r>
            <a:r>
              <a:rPr lang="it-IT" dirty="0" err="1" smtClean="0"/>
              <a:t>article</a:t>
            </a:r>
            <a:r>
              <a:rPr lang="it-IT" dirty="0" smtClean="0"/>
              <a:t>/pii/S0304416512001080)</a:t>
            </a:r>
          </a:p>
          <a:p>
            <a:endParaRPr lang="it-IT" dirty="0" smtClean="0"/>
          </a:p>
          <a:p>
            <a:r>
              <a:rPr lang="it-IT" dirty="0" smtClean="0"/>
              <a:t>Fig. 1. </a:t>
            </a:r>
            <a:r>
              <a:rPr lang="it-IT" dirty="0" err="1" smtClean="0"/>
              <a:t>Schematic</a:t>
            </a:r>
            <a:r>
              <a:rPr lang="it-IT" dirty="0" smtClean="0"/>
              <a:t> </a:t>
            </a:r>
            <a:r>
              <a:rPr lang="it-IT" dirty="0" err="1" smtClean="0"/>
              <a:t>illustration</a:t>
            </a:r>
            <a:r>
              <a:rPr lang="it-IT" dirty="0" smtClean="0"/>
              <a:t> of </a:t>
            </a:r>
            <a:r>
              <a:rPr lang="it-IT" dirty="0" err="1" smtClean="0"/>
              <a:t>thyroid</a:t>
            </a:r>
            <a:r>
              <a:rPr lang="it-IT" dirty="0" smtClean="0"/>
              <a:t> </a:t>
            </a:r>
            <a:r>
              <a:rPr lang="it-IT" dirty="0" err="1" smtClean="0"/>
              <a:t>hormone</a:t>
            </a:r>
            <a:r>
              <a:rPr lang="it-IT" dirty="0" smtClean="0"/>
              <a:t> (TH) </a:t>
            </a:r>
            <a:r>
              <a:rPr lang="it-IT" dirty="0" err="1" smtClean="0"/>
              <a:t>traffic</a:t>
            </a:r>
            <a:r>
              <a:rPr lang="it-IT" dirty="0" smtClean="0"/>
              <a:t> in the mouse brain. T4 can pass the </a:t>
            </a:r>
            <a:r>
              <a:rPr lang="it-IT" dirty="0" err="1" smtClean="0"/>
              <a:t>blood</a:t>
            </a:r>
            <a:r>
              <a:rPr lang="it-IT" dirty="0" smtClean="0"/>
              <a:t>–brain </a:t>
            </a:r>
            <a:r>
              <a:rPr lang="it-IT" dirty="0" err="1" smtClean="0"/>
              <a:t>barrier</a:t>
            </a:r>
            <a:r>
              <a:rPr lang="it-IT" dirty="0" smtClean="0"/>
              <a:t> via the </a:t>
            </a:r>
            <a:r>
              <a:rPr lang="it-IT" dirty="0" err="1" smtClean="0"/>
              <a:t>monocarboxylate</a:t>
            </a:r>
            <a:r>
              <a:rPr lang="it-IT" dirty="0" smtClean="0"/>
              <a:t> </a:t>
            </a:r>
            <a:r>
              <a:rPr lang="it-IT" dirty="0" err="1" smtClean="0"/>
              <a:t>transporter</a:t>
            </a:r>
            <a:r>
              <a:rPr lang="it-IT" dirty="0" smtClean="0"/>
              <a:t> Mct8 and the </a:t>
            </a:r>
            <a:r>
              <a:rPr lang="it-IT" dirty="0" err="1" smtClean="0"/>
              <a:t>organic</a:t>
            </a:r>
            <a:r>
              <a:rPr lang="it-IT" dirty="0" smtClean="0"/>
              <a:t> </a:t>
            </a:r>
            <a:r>
              <a:rPr lang="it-IT" dirty="0" err="1" smtClean="0"/>
              <a:t>anion</a:t>
            </a:r>
            <a:r>
              <a:rPr lang="it-IT" dirty="0" smtClean="0"/>
              <a:t> </a:t>
            </a:r>
            <a:r>
              <a:rPr lang="it-IT" dirty="0" err="1" smtClean="0"/>
              <a:t>transporting</a:t>
            </a:r>
            <a:r>
              <a:rPr lang="it-IT" dirty="0" smtClean="0"/>
              <a:t> </a:t>
            </a:r>
            <a:r>
              <a:rPr lang="it-IT" dirty="0" err="1" smtClean="0"/>
              <a:t>polypeptide</a:t>
            </a:r>
            <a:r>
              <a:rPr lang="it-IT" dirty="0" smtClean="0"/>
              <a:t> Oatp1c1. </a:t>
            </a:r>
            <a:r>
              <a:rPr lang="it-IT" dirty="0" err="1" smtClean="0"/>
              <a:t>Uptake</a:t>
            </a:r>
            <a:r>
              <a:rPr lang="it-IT" dirty="0" smtClean="0"/>
              <a:t> of T3 </a:t>
            </a:r>
            <a:r>
              <a:rPr lang="it-IT" dirty="0" err="1" smtClean="0"/>
              <a:t>into</a:t>
            </a:r>
            <a:r>
              <a:rPr lang="it-IT" dirty="0" smtClean="0"/>
              <a:t> the CNS </a:t>
            </a:r>
            <a:r>
              <a:rPr lang="it-IT" dirty="0" err="1" smtClean="0"/>
              <a:t>is</a:t>
            </a:r>
            <a:r>
              <a:rPr lang="it-IT" dirty="0" smtClean="0"/>
              <a:t> </a:t>
            </a:r>
            <a:r>
              <a:rPr lang="it-IT" dirty="0" err="1" smtClean="0"/>
              <a:t>dependent</a:t>
            </a:r>
            <a:r>
              <a:rPr lang="it-IT" dirty="0" smtClean="0"/>
              <a:t> on Mct8. The </a:t>
            </a:r>
            <a:r>
              <a:rPr lang="it-IT" dirty="0" err="1" smtClean="0"/>
              <a:t>transporters</a:t>
            </a:r>
            <a:r>
              <a:rPr lang="it-IT" dirty="0" smtClean="0"/>
              <a:t> </a:t>
            </a:r>
            <a:r>
              <a:rPr lang="it-IT" dirty="0" err="1" smtClean="0"/>
              <a:t>involved</a:t>
            </a:r>
            <a:r>
              <a:rPr lang="it-IT" dirty="0" smtClean="0"/>
              <a:t> in </a:t>
            </a:r>
            <a:r>
              <a:rPr lang="it-IT" dirty="0" err="1" smtClean="0"/>
              <a:t>glial</a:t>
            </a:r>
            <a:r>
              <a:rPr lang="it-IT" dirty="0" smtClean="0"/>
              <a:t> TH </a:t>
            </a:r>
            <a:r>
              <a:rPr lang="it-IT" dirty="0" err="1" smtClean="0"/>
              <a:t>passages</a:t>
            </a:r>
            <a:r>
              <a:rPr lang="it-IT" dirty="0" smtClean="0"/>
              <a:t> are </a:t>
            </a:r>
            <a:r>
              <a:rPr lang="it-IT" dirty="0" err="1" smtClean="0"/>
              <a:t>still</a:t>
            </a:r>
            <a:r>
              <a:rPr lang="it-IT" dirty="0" smtClean="0"/>
              <a:t> </a:t>
            </a:r>
            <a:r>
              <a:rPr lang="it-IT" dirty="0" err="1" smtClean="0"/>
              <a:t>largely</a:t>
            </a:r>
            <a:r>
              <a:rPr lang="it-IT" dirty="0" smtClean="0"/>
              <a:t> </a:t>
            </a:r>
            <a:r>
              <a:rPr lang="it-IT" dirty="0" err="1" smtClean="0"/>
              <a:t>unknown</a:t>
            </a:r>
            <a:r>
              <a:rPr lang="it-IT" dirty="0" smtClean="0"/>
              <a:t> </a:t>
            </a:r>
            <a:r>
              <a:rPr lang="it-IT" dirty="0" err="1" smtClean="0"/>
              <a:t>although</a:t>
            </a:r>
            <a:r>
              <a:rPr lang="it-IT" dirty="0" smtClean="0"/>
              <a:t> </a:t>
            </a:r>
            <a:r>
              <a:rPr lang="it-IT" dirty="0" err="1" smtClean="0"/>
              <a:t>subtypes</a:t>
            </a:r>
            <a:r>
              <a:rPr lang="it-IT" dirty="0" smtClean="0"/>
              <a:t> of </a:t>
            </a:r>
            <a:r>
              <a:rPr lang="it-IT" dirty="0" err="1" smtClean="0"/>
              <a:t>astrocytes</a:t>
            </a:r>
            <a:r>
              <a:rPr lang="it-IT" dirty="0" smtClean="0"/>
              <a:t> </a:t>
            </a:r>
            <a:r>
              <a:rPr lang="it-IT" dirty="0" err="1" smtClean="0"/>
              <a:t>have</a:t>
            </a:r>
            <a:r>
              <a:rPr lang="it-IT" dirty="0" smtClean="0"/>
              <a:t> </a:t>
            </a:r>
            <a:r>
              <a:rPr lang="it-IT" dirty="0" err="1" smtClean="0"/>
              <a:t>been</a:t>
            </a:r>
            <a:r>
              <a:rPr lang="it-IT" dirty="0" smtClean="0"/>
              <a:t> </a:t>
            </a:r>
            <a:r>
              <a:rPr lang="it-IT" dirty="0" err="1" smtClean="0"/>
              <a:t>reported</a:t>
            </a:r>
            <a:r>
              <a:rPr lang="it-IT" dirty="0" smtClean="0"/>
              <a:t> to express Mct8 or Oatp1c1. </a:t>
            </a:r>
            <a:r>
              <a:rPr lang="it-IT" dirty="0" err="1" smtClean="0"/>
              <a:t>Neurons</a:t>
            </a:r>
            <a:r>
              <a:rPr lang="it-IT" dirty="0" smtClean="0"/>
              <a:t> can import T3 via Mct8 and the L-</a:t>
            </a:r>
            <a:r>
              <a:rPr lang="it-IT" dirty="0" err="1" smtClean="0"/>
              <a:t>type</a:t>
            </a:r>
            <a:r>
              <a:rPr lang="it-IT" dirty="0" smtClean="0"/>
              <a:t> amino acid </a:t>
            </a:r>
            <a:r>
              <a:rPr lang="it-IT" dirty="0" err="1" smtClean="0"/>
              <a:t>transporter</a:t>
            </a:r>
            <a:r>
              <a:rPr lang="it-IT" dirty="0" smtClean="0"/>
              <a:t> Lat2. </a:t>
            </a:r>
            <a:r>
              <a:rPr lang="it-IT" dirty="0" err="1" smtClean="0"/>
              <a:t>Activation</a:t>
            </a:r>
            <a:r>
              <a:rPr lang="it-IT" dirty="0" smtClean="0"/>
              <a:t> of T4 to T3 </a:t>
            </a:r>
            <a:r>
              <a:rPr lang="it-IT" dirty="0" err="1" smtClean="0"/>
              <a:t>is</a:t>
            </a:r>
            <a:r>
              <a:rPr lang="it-IT" dirty="0" smtClean="0"/>
              <a:t> </a:t>
            </a:r>
            <a:r>
              <a:rPr lang="it-IT" dirty="0" err="1" smtClean="0"/>
              <a:t>mediated</a:t>
            </a:r>
            <a:r>
              <a:rPr lang="it-IT" dirty="0" smtClean="0"/>
              <a:t> by </a:t>
            </a:r>
            <a:r>
              <a:rPr lang="it-IT" dirty="0" err="1" smtClean="0"/>
              <a:t>type</a:t>
            </a:r>
            <a:r>
              <a:rPr lang="it-IT" dirty="0" smtClean="0"/>
              <a:t> 2 </a:t>
            </a:r>
            <a:r>
              <a:rPr lang="it-IT" dirty="0" err="1" smtClean="0"/>
              <a:t>deiodinase</a:t>
            </a:r>
            <a:r>
              <a:rPr lang="it-IT" dirty="0" smtClean="0"/>
              <a:t> (D2) </a:t>
            </a:r>
            <a:r>
              <a:rPr lang="it-IT" dirty="0" err="1" smtClean="0"/>
              <a:t>localized</a:t>
            </a:r>
            <a:r>
              <a:rPr lang="it-IT" dirty="0" smtClean="0"/>
              <a:t> in </a:t>
            </a:r>
            <a:r>
              <a:rPr lang="it-IT" dirty="0" err="1" smtClean="0"/>
              <a:t>astrocytes</a:t>
            </a:r>
            <a:r>
              <a:rPr lang="it-IT" dirty="0" smtClean="0"/>
              <a:t>. In </a:t>
            </a:r>
            <a:r>
              <a:rPr lang="it-IT" dirty="0" err="1" smtClean="0"/>
              <a:t>contrast</a:t>
            </a:r>
            <a:r>
              <a:rPr lang="it-IT" dirty="0" smtClean="0"/>
              <a:t>, </a:t>
            </a:r>
            <a:r>
              <a:rPr lang="it-IT" dirty="0" err="1" smtClean="0"/>
              <a:t>inactivation</a:t>
            </a:r>
            <a:r>
              <a:rPr lang="it-IT" dirty="0" smtClean="0"/>
              <a:t> of TH </a:t>
            </a:r>
            <a:r>
              <a:rPr lang="it-IT" dirty="0" err="1" smtClean="0"/>
              <a:t>takes</a:t>
            </a:r>
            <a:r>
              <a:rPr lang="it-IT" dirty="0" smtClean="0"/>
              <a:t> </a:t>
            </a:r>
            <a:r>
              <a:rPr lang="it-IT" dirty="0" err="1" smtClean="0"/>
              <a:t>place</a:t>
            </a:r>
            <a:r>
              <a:rPr lang="it-IT" dirty="0" smtClean="0"/>
              <a:t> in </a:t>
            </a:r>
            <a:r>
              <a:rPr lang="it-IT" dirty="0" err="1" smtClean="0"/>
              <a:t>neurons</a:t>
            </a:r>
            <a:r>
              <a:rPr lang="it-IT" dirty="0" smtClean="0"/>
              <a:t> </a:t>
            </a:r>
            <a:r>
              <a:rPr lang="it-IT" dirty="0" err="1" smtClean="0"/>
              <a:t>where</a:t>
            </a:r>
            <a:r>
              <a:rPr lang="it-IT" dirty="0" smtClean="0"/>
              <a:t> </a:t>
            </a:r>
            <a:r>
              <a:rPr lang="it-IT" dirty="0" err="1" smtClean="0"/>
              <a:t>type</a:t>
            </a:r>
            <a:r>
              <a:rPr lang="it-IT" dirty="0" smtClean="0"/>
              <a:t> 3 </a:t>
            </a:r>
            <a:r>
              <a:rPr lang="it-IT" dirty="0" err="1" smtClean="0"/>
              <a:t>deiodinase</a:t>
            </a:r>
            <a:r>
              <a:rPr lang="it-IT" dirty="0" smtClean="0"/>
              <a:t> (D3) </a:t>
            </a:r>
            <a:r>
              <a:rPr lang="it-IT" dirty="0" err="1" smtClean="0"/>
              <a:t>is</a:t>
            </a:r>
            <a:r>
              <a:rPr lang="it-IT" dirty="0" smtClean="0"/>
              <a:t> </a:t>
            </a:r>
            <a:r>
              <a:rPr lang="it-IT" dirty="0" err="1" smtClean="0"/>
              <a:t>expressed</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8</a:t>
            </a:fld>
            <a:endParaRPr lang="it-IT"/>
          </a:p>
        </p:txBody>
      </p:sp>
    </p:spTree>
    <p:extLst>
      <p:ext uri="{BB962C8B-B14F-4D97-AF65-F5344CB8AC3E}">
        <p14:creationId xmlns:p14="http://schemas.microsoft.com/office/powerpoint/2010/main" val="4225843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www.austincc.edu</a:t>
            </a:r>
            <a:r>
              <a:rPr lang="it-IT" dirty="0" smtClean="0"/>
              <a:t>/</a:t>
            </a:r>
            <a:r>
              <a:rPr lang="it-IT" dirty="0" err="1" smtClean="0"/>
              <a:t>apreview</a:t>
            </a:r>
            <a:r>
              <a:rPr lang="it-IT" dirty="0" smtClean="0"/>
              <a:t>/</a:t>
            </a:r>
            <a:r>
              <a:rPr lang="it-IT" dirty="0" err="1" smtClean="0"/>
              <a:t>PhysText</a:t>
            </a:r>
            <a:r>
              <a:rPr lang="it-IT" dirty="0" smtClean="0"/>
              <a:t>/</a:t>
            </a:r>
            <a:r>
              <a:rPr lang="it-IT" dirty="0" err="1" smtClean="0"/>
              <a:t>Endocrine.html</a:t>
            </a:r>
            <a:endParaRPr lang="it-IT" dirty="0" smtClean="0"/>
          </a:p>
        </p:txBody>
      </p:sp>
      <p:sp>
        <p:nvSpPr>
          <p:cNvPr id="4" name="Segnaposto numero diapositiva 3"/>
          <p:cNvSpPr>
            <a:spLocks noGrp="1"/>
          </p:cNvSpPr>
          <p:nvPr>
            <p:ph type="sldNum" sz="quarter" idx="10"/>
          </p:nvPr>
        </p:nvSpPr>
        <p:spPr/>
        <p:txBody>
          <a:bodyPr/>
          <a:lstStyle/>
          <a:p>
            <a:fld id="{082914CA-05DA-334C-AF57-0B201D53399B}" type="slidenum">
              <a:rPr lang="it-IT" smtClean="0"/>
              <a:t>45</a:t>
            </a:fld>
            <a:endParaRPr lang="it-IT"/>
          </a:p>
        </p:txBody>
      </p:sp>
    </p:spTree>
    <p:extLst>
      <p:ext uri="{BB962C8B-B14F-4D97-AF65-F5344CB8AC3E}">
        <p14:creationId xmlns:p14="http://schemas.microsoft.com/office/powerpoint/2010/main" val="1613710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opentextbc.ca</a:t>
            </a:r>
            <a:r>
              <a:rPr lang="it-IT" dirty="0" smtClean="0"/>
              <a:t>/</a:t>
            </a:r>
            <a:r>
              <a:rPr lang="it-IT" dirty="0" err="1" smtClean="0"/>
              <a:t>biology</a:t>
            </a:r>
            <a:r>
              <a:rPr lang="it-IT" dirty="0" smtClean="0"/>
              <a:t>/</a:t>
            </a:r>
            <a:r>
              <a:rPr lang="it-IT" dirty="0" err="1" smtClean="0"/>
              <a:t>chapter</a:t>
            </a:r>
            <a:r>
              <a:rPr lang="it-IT" dirty="0" smtClean="0"/>
              <a:t>/24-4-hormonal-control-of-human-reproduction/</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49</a:t>
            </a:fld>
            <a:endParaRPr lang="it-IT"/>
          </a:p>
        </p:txBody>
      </p:sp>
    </p:spTree>
    <p:extLst>
      <p:ext uri="{BB962C8B-B14F-4D97-AF65-F5344CB8AC3E}">
        <p14:creationId xmlns:p14="http://schemas.microsoft.com/office/powerpoint/2010/main" val="1615768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www.vivo.colostate.edu</a:t>
            </a:r>
            <a:r>
              <a:rPr lang="it-IT" dirty="0" smtClean="0"/>
              <a:t>/</a:t>
            </a:r>
            <a:r>
              <a:rPr lang="it-IT" dirty="0" err="1" smtClean="0"/>
              <a:t>hbooks</a:t>
            </a:r>
            <a:r>
              <a:rPr lang="it-IT" dirty="0" smtClean="0"/>
              <a:t>/</a:t>
            </a:r>
            <a:r>
              <a:rPr lang="it-IT" dirty="0" err="1" smtClean="0"/>
              <a:t>pathphys</a:t>
            </a:r>
            <a:r>
              <a:rPr lang="it-IT" dirty="0" smtClean="0"/>
              <a:t>/endocrine/</a:t>
            </a:r>
            <a:r>
              <a:rPr lang="it-IT" dirty="0" err="1" smtClean="0"/>
              <a:t>thyroid</a:t>
            </a:r>
            <a:r>
              <a:rPr lang="it-IT" dirty="0" smtClean="0"/>
              <a:t>/</a:t>
            </a:r>
            <a:r>
              <a:rPr lang="it-IT" dirty="0" err="1" smtClean="0"/>
              <a:t>control.html</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50</a:t>
            </a:fld>
            <a:endParaRPr lang="it-IT"/>
          </a:p>
        </p:txBody>
      </p:sp>
    </p:spTree>
    <p:extLst>
      <p:ext uri="{BB962C8B-B14F-4D97-AF65-F5344CB8AC3E}">
        <p14:creationId xmlns:p14="http://schemas.microsoft.com/office/powerpoint/2010/main" val="259119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/pii/S0304416512002206#f0005</a:t>
            </a:r>
          </a:p>
          <a:p>
            <a:endParaRPr lang="it-IT" dirty="0" smtClean="0"/>
          </a:p>
          <a:p>
            <a:r>
              <a:rPr lang="it-IT" dirty="0" smtClean="0"/>
              <a:t>Fig. 1. </a:t>
            </a:r>
            <a:r>
              <a:rPr lang="it-IT" dirty="0" err="1" smtClean="0"/>
              <a:t>Expression</a:t>
            </a:r>
            <a:r>
              <a:rPr lang="it-IT" dirty="0" smtClean="0"/>
              <a:t> of </a:t>
            </a:r>
            <a:r>
              <a:rPr lang="it-IT" dirty="0" err="1" smtClean="0"/>
              <a:t>thyroid</a:t>
            </a:r>
            <a:r>
              <a:rPr lang="it-IT" dirty="0" smtClean="0"/>
              <a:t> </a:t>
            </a:r>
            <a:r>
              <a:rPr lang="it-IT" dirty="0" err="1" smtClean="0"/>
              <a:t>hormone</a:t>
            </a:r>
            <a:r>
              <a:rPr lang="it-IT" dirty="0" smtClean="0"/>
              <a:t> </a:t>
            </a:r>
            <a:r>
              <a:rPr lang="it-IT" dirty="0" err="1" smtClean="0"/>
              <a:t>transporters</a:t>
            </a:r>
            <a:r>
              <a:rPr lang="it-IT" dirty="0" smtClean="0"/>
              <a:t> in brain </a:t>
            </a:r>
            <a:r>
              <a:rPr lang="it-IT" dirty="0" err="1" smtClean="0"/>
              <a:t>cells</a:t>
            </a:r>
            <a:r>
              <a:rPr lang="it-IT" dirty="0" smtClean="0"/>
              <a:t>. On </a:t>
            </a:r>
            <a:r>
              <a:rPr lang="it-IT" dirty="0" err="1" smtClean="0"/>
              <a:t>their</a:t>
            </a:r>
            <a:r>
              <a:rPr lang="it-IT" dirty="0" smtClean="0"/>
              <a:t> way from the </a:t>
            </a:r>
            <a:r>
              <a:rPr lang="it-IT" dirty="0" err="1" smtClean="0"/>
              <a:t>microcapillary</a:t>
            </a:r>
            <a:r>
              <a:rPr lang="it-IT" dirty="0" smtClean="0"/>
              <a:t> lumen to target </a:t>
            </a:r>
            <a:r>
              <a:rPr lang="it-IT" dirty="0" err="1" smtClean="0"/>
              <a:t>cell</a:t>
            </a:r>
            <a:r>
              <a:rPr lang="it-IT" dirty="0" smtClean="0"/>
              <a:t> nuclei, </a:t>
            </a:r>
            <a:r>
              <a:rPr lang="it-IT" dirty="0" err="1" smtClean="0"/>
              <a:t>thyroid</a:t>
            </a:r>
            <a:r>
              <a:rPr lang="it-IT" dirty="0" smtClean="0"/>
              <a:t> </a:t>
            </a:r>
            <a:r>
              <a:rPr lang="it-IT" dirty="0" err="1" smtClean="0"/>
              <a:t>hormone</a:t>
            </a:r>
            <a:r>
              <a:rPr lang="it-IT" dirty="0" smtClean="0"/>
              <a:t> </a:t>
            </a:r>
            <a:r>
              <a:rPr lang="it-IT" dirty="0" err="1" smtClean="0"/>
              <a:t>molecules</a:t>
            </a:r>
            <a:r>
              <a:rPr lang="it-IT" dirty="0" smtClean="0"/>
              <a:t> </a:t>
            </a:r>
            <a:r>
              <a:rPr lang="it-IT" dirty="0" err="1" smtClean="0"/>
              <a:t>need</a:t>
            </a:r>
            <a:r>
              <a:rPr lang="it-IT" dirty="0" smtClean="0"/>
              <a:t> to cross </a:t>
            </a:r>
            <a:r>
              <a:rPr lang="it-IT" dirty="0" err="1" smtClean="0"/>
              <a:t>several</a:t>
            </a:r>
            <a:r>
              <a:rPr lang="it-IT" dirty="0" smtClean="0"/>
              <a:t> </a:t>
            </a:r>
            <a:r>
              <a:rPr lang="it-IT" dirty="0" err="1" smtClean="0"/>
              <a:t>membranes</a:t>
            </a:r>
            <a:r>
              <a:rPr lang="it-IT" dirty="0" smtClean="0"/>
              <a:t>: The luminal and </a:t>
            </a:r>
            <a:r>
              <a:rPr lang="it-IT" dirty="0" err="1" smtClean="0"/>
              <a:t>abluminal</a:t>
            </a:r>
            <a:r>
              <a:rPr lang="it-IT" dirty="0" smtClean="0"/>
              <a:t> plasma </a:t>
            </a:r>
            <a:r>
              <a:rPr lang="it-IT" dirty="0" err="1" smtClean="0"/>
              <a:t>membranes</a:t>
            </a:r>
            <a:r>
              <a:rPr lang="it-IT" dirty="0" smtClean="0"/>
              <a:t> of </a:t>
            </a:r>
            <a:r>
              <a:rPr lang="it-IT" dirty="0" err="1" smtClean="0"/>
              <a:t>endothelial</a:t>
            </a:r>
            <a:r>
              <a:rPr lang="it-IT" dirty="0" smtClean="0"/>
              <a:t> </a:t>
            </a:r>
            <a:r>
              <a:rPr lang="it-IT" dirty="0" err="1" smtClean="0"/>
              <a:t>cells</a:t>
            </a:r>
            <a:r>
              <a:rPr lang="it-IT" dirty="0" smtClean="0"/>
              <a:t>, </a:t>
            </a:r>
            <a:r>
              <a:rPr lang="it-IT" dirty="0" err="1" smtClean="0"/>
              <a:t>astrocytic</a:t>
            </a:r>
            <a:r>
              <a:rPr lang="it-IT" dirty="0" smtClean="0"/>
              <a:t> plasma </a:t>
            </a:r>
            <a:r>
              <a:rPr lang="it-IT" dirty="0" err="1" smtClean="0"/>
              <a:t>membranes</a:t>
            </a:r>
            <a:r>
              <a:rPr lang="it-IT" dirty="0" smtClean="0"/>
              <a:t>, and the plasma </a:t>
            </a:r>
            <a:r>
              <a:rPr lang="it-IT" dirty="0" err="1" smtClean="0"/>
              <a:t>membranes</a:t>
            </a:r>
            <a:r>
              <a:rPr lang="it-IT" dirty="0" smtClean="0"/>
              <a:t> of </a:t>
            </a:r>
            <a:r>
              <a:rPr lang="it-IT" dirty="0" err="1" smtClean="0"/>
              <a:t>neurons</a:t>
            </a:r>
            <a:r>
              <a:rPr lang="it-IT" dirty="0" smtClean="0"/>
              <a:t>, </a:t>
            </a:r>
            <a:r>
              <a:rPr lang="it-IT" dirty="0" err="1" smtClean="0"/>
              <a:t>oligodendrocytes</a:t>
            </a:r>
            <a:r>
              <a:rPr lang="it-IT" dirty="0" smtClean="0"/>
              <a:t>, and </a:t>
            </a:r>
            <a:r>
              <a:rPr lang="it-IT" dirty="0" err="1" smtClean="0"/>
              <a:t>microglia</a:t>
            </a:r>
            <a:r>
              <a:rPr lang="it-IT" dirty="0" smtClean="0"/>
              <a:t>. </a:t>
            </a:r>
            <a:r>
              <a:rPr lang="it-IT" dirty="0" err="1" smtClean="0"/>
              <a:t>Transporters</a:t>
            </a:r>
            <a:r>
              <a:rPr lang="it-IT" dirty="0" smtClean="0"/>
              <a:t> </a:t>
            </a:r>
            <a:r>
              <a:rPr lang="it-IT" dirty="0" err="1" smtClean="0"/>
              <a:t>may</a:t>
            </a:r>
            <a:r>
              <a:rPr lang="it-IT" dirty="0" smtClean="0"/>
              <a:t> be </a:t>
            </a:r>
            <a:r>
              <a:rPr lang="it-IT" dirty="0" err="1" smtClean="0"/>
              <a:t>differentially</a:t>
            </a:r>
            <a:r>
              <a:rPr lang="it-IT" dirty="0" smtClean="0"/>
              <a:t> </a:t>
            </a:r>
            <a:r>
              <a:rPr lang="it-IT" dirty="0" err="1" smtClean="0"/>
              <a:t>expressed</a:t>
            </a:r>
            <a:r>
              <a:rPr lang="it-IT" dirty="0" smtClean="0"/>
              <a:t> in </a:t>
            </a:r>
            <a:r>
              <a:rPr lang="it-IT" dirty="0" err="1" smtClean="0"/>
              <a:t>different</a:t>
            </a:r>
            <a:r>
              <a:rPr lang="it-IT" dirty="0" smtClean="0"/>
              <a:t> brain </a:t>
            </a:r>
            <a:r>
              <a:rPr lang="it-IT" dirty="0" err="1" smtClean="0"/>
              <a:t>regions</a:t>
            </a:r>
            <a:r>
              <a:rPr lang="it-IT" dirty="0" smtClean="0"/>
              <a:t> and </a:t>
            </a:r>
            <a:r>
              <a:rPr lang="it-IT" dirty="0" err="1" smtClean="0"/>
              <a:t>individual</a:t>
            </a:r>
            <a:r>
              <a:rPr lang="it-IT" dirty="0" smtClean="0"/>
              <a:t> nuclei </a:t>
            </a:r>
            <a:r>
              <a:rPr lang="it-IT" dirty="0" err="1" smtClean="0"/>
              <a:t>as</a:t>
            </a:r>
            <a:r>
              <a:rPr lang="it-IT" dirty="0" smtClean="0"/>
              <a:t> </a:t>
            </a:r>
            <a:r>
              <a:rPr lang="it-IT" dirty="0" err="1" smtClean="0"/>
              <a:t>recently</a:t>
            </a:r>
            <a:r>
              <a:rPr lang="it-IT" dirty="0" smtClean="0"/>
              <a:t> </a:t>
            </a:r>
            <a:r>
              <a:rPr lang="it-IT" dirty="0" err="1" smtClean="0"/>
              <a:t>demonstrated</a:t>
            </a:r>
            <a:r>
              <a:rPr lang="it-IT" dirty="0" smtClean="0"/>
              <a:t> for the human </a:t>
            </a:r>
            <a:r>
              <a:rPr lang="it-IT" dirty="0" err="1" smtClean="0"/>
              <a:t>hypothalamus</a:t>
            </a:r>
            <a:r>
              <a:rPr lang="it-IT" dirty="0" smtClean="0"/>
              <a:t>. </a:t>
            </a:r>
            <a:r>
              <a:rPr lang="it-IT" dirty="0" err="1" smtClean="0"/>
              <a:t>Moreover</a:t>
            </a:r>
            <a:r>
              <a:rPr lang="it-IT" dirty="0" smtClean="0"/>
              <a:t>, </a:t>
            </a:r>
            <a:r>
              <a:rPr lang="it-IT" dirty="0" err="1" smtClean="0"/>
              <a:t>species</a:t>
            </a:r>
            <a:r>
              <a:rPr lang="it-IT" dirty="0" smtClean="0"/>
              <a:t> </a:t>
            </a:r>
            <a:r>
              <a:rPr lang="it-IT" dirty="0" err="1" smtClean="0"/>
              <a:t>differences</a:t>
            </a:r>
            <a:r>
              <a:rPr lang="it-IT" dirty="0" smtClean="0"/>
              <a:t> </a:t>
            </a:r>
            <a:r>
              <a:rPr lang="it-IT" dirty="0" err="1" smtClean="0"/>
              <a:t>may</a:t>
            </a:r>
            <a:r>
              <a:rPr lang="it-IT" dirty="0" smtClean="0"/>
              <a:t> </a:t>
            </a:r>
            <a:r>
              <a:rPr lang="it-IT" dirty="0" err="1" smtClean="0"/>
              <a:t>exist</a:t>
            </a:r>
            <a:r>
              <a:rPr lang="it-IT" dirty="0" smtClean="0"/>
              <a:t> </a:t>
            </a:r>
            <a:r>
              <a:rPr lang="it-IT" dirty="0" err="1" smtClean="0"/>
              <a:t>that</a:t>
            </a:r>
            <a:r>
              <a:rPr lang="it-IT" dirty="0" smtClean="0"/>
              <a:t> </a:t>
            </a:r>
            <a:r>
              <a:rPr lang="it-IT" dirty="0" err="1" smtClean="0"/>
              <a:t>require</a:t>
            </a:r>
            <a:r>
              <a:rPr lang="it-IT" dirty="0" smtClean="0"/>
              <a:t> </a:t>
            </a:r>
            <a:r>
              <a:rPr lang="it-IT" dirty="0" err="1" smtClean="0"/>
              <a:t>systematic</a:t>
            </a:r>
            <a:r>
              <a:rPr lang="it-IT" dirty="0" smtClean="0"/>
              <a:t> </a:t>
            </a:r>
            <a:r>
              <a:rPr lang="it-IT" dirty="0" err="1" smtClean="0"/>
              <a:t>studies</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9</a:t>
            </a:fld>
            <a:endParaRPr lang="it-IT"/>
          </a:p>
        </p:txBody>
      </p:sp>
    </p:spTree>
    <p:extLst>
      <p:ext uri="{BB962C8B-B14F-4D97-AF65-F5344CB8AC3E}">
        <p14:creationId xmlns:p14="http://schemas.microsoft.com/office/powerpoint/2010/main" val="259072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/pii/S0304416512000852#f0005</a:t>
            </a:r>
          </a:p>
          <a:p>
            <a:endParaRPr lang="it-IT" dirty="0" smtClean="0"/>
          </a:p>
          <a:p>
            <a:r>
              <a:rPr lang="it-IT" dirty="0" smtClean="0"/>
              <a:t>Fig. 1. </a:t>
            </a:r>
            <a:r>
              <a:rPr lang="it-IT" dirty="0" err="1" smtClean="0"/>
              <a:t>Mechanism</a:t>
            </a:r>
            <a:r>
              <a:rPr lang="it-IT" dirty="0" smtClean="0"/>
              <a:t> of </a:t>
            </a:r>
            <a:r>
              <a:rPr lang="it-IT" dirty="0" err="1" smtClean="0"/>
              <a:t>action</a:t>
            </a:r>
            <a:r>
              <a:rPr lang="it-IT" dirty="0" smtClean="0"/>
              <a:t> of the </a:t>
            </a:r>
            <a:r>
              <a:rPr lang="it-IT" dirty="0" err="1" smtClean="0"/>
              <a:t>thyroid</a:t>
            </a:r>
            <a:r>
              <a:rPr lang="it-IT" dirty="0" smtClean="0"/>
              <a:t> </a:t>
            </a:r>
            <a:r>
              <a:rPr lang="it-IT" dirty="0" err="1" smtClean="0"/>
              <a:t>hormone</a:t>
            </a:r>
            <a:r>
              <a:rPr lang="it-IT" dirty="0" smtClean="0"/>
              <a:t> </a:t>
            </a:r>
            <a:r>
              <a:rPr lang="it-IT" dirty="0" err="1" smtClean="0"/>
              <a:t>receptors</a:t>
            </a:r>
            <a:r>
              <a:rPr lang="it-IT" dirty="0" smtClean="0"/>
              <a:t>. </a:t>
            </a:r>
            <a:r>
              <a:rPr lang="it-IT" dirty="0" err="1" smtClean="0"/>
              <a:t>Thyroxine</a:t>
            </a:r>
            <a:r>
              <a:rPr lang="it-IT" dirty="0" smtClean="0"/>
              <a:t> (T4) and </a:t>
            </a:r>
            <a:r>
              <a:rPr lang="it-IT" dirty="0" err="1" smtClean="0"/>
              <a:t>triiodothyronine</a:t>
            </a:r>
            <a:r>
              <a:rPr lang="it-IT" dirty="0" smtClean="0"/>
              <a:t> (T3) </a:t>
            </a:r>
            <a:r>
              <a:rPr lang="it-IT" dirty="0" err="1" smtClean="0"/>
              <a:t>enter</a:t>
            </a:r>
            <a:r>
              <a:rPr lang="it-IT" dirty="0" smtClean="0"/>
              <a:t> the </a:t>
            </a:r>
            <a:r>
              <a:rPr lang="it-IT" dirty="0" err="1" smtClean="0"/>
              <a:t>cell</a:t>
            </a:r>
            <a:r>
              <a:rPr lang="it-IT" dirty="0" smtClean="0"/>
              <a:t> </a:t>
            </a:r>
            <a:r>
              <a:rPr lang="it-IT" dirty="0" err="1" smtClean="0"/>
              <a:t>through</a:t>
            </a:r>
            <a:r>
              <a:rPr lang="it-IT" dirty="0" smtClean="0"/>
              <a:t> </a:t>
            </a:r>
            <a:r>
              <a:rPr lang="it-IT" dirty="0" err="1" smtClean="0"/>
              <a:t>transporter</a:t>
            </a:r>
            <a:r>
              <a:rPr lang="it-IT" dirty="0" smtClean="0"/>
              <a:t> </a:t>
            </a:r>
            <a:r>
              <a:rPr lang="it-IT" dirty="0" err="1" smtClean="0"/>
              <a:t>proteins</a:t>
            </a:r>
            <a:r>
              <a:rPr lang="it-IT" dirty="0" smtClean="0"/>
              <a:t> </a:t>
            </a:r>
            <a:r>
              <a:rPr lang="it-IT" dirty="0" err="1" smtClean="0"/>
              <a:t>such</a:t>
            </a:r>
            <a:r>
              <a:rPr lang="it-IT" dirty="0" smtClean="0"/>
              <a:t> </a:t>
            </a:r>
            <a:r>
              <a:rPr lang="it-IT" dirty="0" err="1" smtClean="0"/>
              <a:t>as</a:t>
            </a:r>
            <a:r>
              <a:rPr lang="it-IT" dirty="0" smtClean="0"/>
              <a:t> MCT8 and 10 or </a:t>
            </a:r>
            <a:r>
              <a:rPr lang="it-IT" dirty="0" err="1" smtClean="0"/>
              <a:t>OATPs</a:t>
            </a:r>
            <a:r>
              <a:rPr lang="it-IT" dirty="0" smtClean="0"/>
              <a:t>. Inside the </a:t>
            </a:r>
            <a:r>
              <a:rPr lang="it-IT" dirty="0" err="1" smtClean="0"/>
              <a:t>cells</a:t>
            </a:r>
            <a:r>
              <a:rPr lang="it-IT" dirty="0" smtClean="0"/>
              <a:t>, </a:t>
            </a:r>
            <a:r>
              <a:rPr lang="it-IT" dirty="0" err="1" smtClean="0"/>
              <a:t>deiodinases</a:t>
            </a:r>
            <a:r>
              <a:rPr lang="it-IT" dirty="0" smtClean="0"/>
              <a:t> (DIO1,2) </a:t>
            </a:r>
            <a:r>
              <a:rPr lang="it-IT" dirty="0" err="1" smtClean="0"/>
              <a:t>convert</a:t>
            </a:r>
            <a:r>
              <a:rPr lang="it-IT" dirty="0" smtClean="0"/>
              <a:t> T4, the major </a:t>
            </a:r>
            <a:r>
              <a:rPr lang="it-IT" dirty="0" err="1" smtClean="0"/>
              <a:t>form</a:t>
            </a:r>
            <a:r>
              <a:rPr lang="it-IT" dirty="0" smtClean="0"/>
              <a:t> of </a:t>
            </a:r>
            <a:r>
              <a:rPr lang="it-IT" dirty="0" err="1" smtClean="0"/>
              <a:t>thyroid</a:t>
            </a:r>
            <a:r>
              <a:rPr lang="it-IT" dirty="0" smtClean="0"/>
              <a:t> </a:t>
            </a:r>
            <a:r>
              <a:rPr lang="it-IT" dirty="0" err="1" smtClean="0"/>
              <a:t>hormone</a:t>
            </a:r>
            <a:r>
              <a:rPr lang="it-IT" dirty="0" smtClean="0"/>
              <a:t> in the </a:t>
            </a:r>
            <a:r>
              <a:rPr lang="it-IT" dirty="0" err="1" smtClean="0"/>
              <a:t>blood</a:t>
            </a:r>
            <a:r>
              <a:rPr lang="it-IT" dirty="0" smtClean="0"/>
              <a:t>, to the more </a:t>
            </a:r>
            <a:r>
              <a:rPr lang="it-IT" dirty="0" err="1" smtClean="0"/>
              <a:t>active</a:t>
            </a:r>
            <a:r>
              <a:rPr lang="it-IT" dirty="0" smtClean="0"/>
              <a:t> </a:t>
            </a:r>
            <a:r>
              <a:rPr lang="it-IT" dirty="0" err="1" smtClean="0"/>
              <a:t>form</a:t>
            </a:r>
            <a:r>
              <a:rPr lang="it-IT" dirty="0" smtClean="0"/>
              <a:t> T3. DIO3 </a:t>
            </a:r>
            <a:r>
              <a:rPr lang="it-IT" dirty="0" err="1" smtClean="0"/>
              <a:t>produces</a:t>
            </a:r>
            <a:r>
              <a:rPr lang="it-IT" dirty="0" smtClean="0"/>
              <a:t> rT3 and T2 from T4 and T3, </a:t>
            </a:r>
            <a:r>
              <a:rPr lang="it-IT" dirty="0" err="1" smtClean="0"/>
              <a:t>respectively</a:t>
            </a:r>
            <a:r>
              <a:rPr lang="it-IT" dirty="0" smtClean="0"/>
              <a:t>. T3 </a:t>
            </a:r>
            <a:r>
              <a:rPr lang="it-IT" dirty="0" err="1" smtClean="0"/>
              <a:t>binds</a:t>
            </a:r>
            <a:r>
              <a:rPr lang="it-IT" dirty="0" smtClean="0"/>
              <a:t> to </a:t>
            </a:r>
            <a:r>
              <a:rPr lang="it-IT" dirty="0" err="1" smtClean="0"/>
              <a:t>nuclear</a:t>
            </a:r>
            <a:r>
              <a:rPr lang="it-IT" dirty="0" smtClean="0"/>
              <a:t> </a:t>
            </a:r>
            <a:r>
              <a:rPr lang="it-IT" dirty="0" err="1" smtClean="0"/>
              <a:t>thyroid</a:t>
            </a:r>
            <a:r>
              <a:rPr lang="it-IT" dirty="0" smtClean="0"/>
              <a:t> </a:t>
            </a:r>
            <a:r>
              <a:rPr lang="it-IT" dirty="0" err="1" smtClean="0"/>
              <a:t>hormone</a:t>
            </a:r>
            <a:r>
              <a:rPr lang="it-IT" dirty="0" smtClean="0"/>
              <a:t> </a:t>
            </a:r>
            <a:r>
              <a:rPr lang="it-IT" dirty="0" err="1" smtClean="0"/>
              <a:t>receptors</a:t>
            </a:r>
            <a:r>
              <a:rPr lang="it-IT" dirty="0" smtClean="0"/>
              <a:t> (</a:t>
            </a:r>
            <a:r>
              <a:rPr lang="it-IT" dirty="0" err="1" smtClean="0"/>
              <a:t>TRs</a:t>
            </a:r>
            <a:r>
              <a:rPr lang="it-IT" dirty="0" smtClean="0"/>
              <a:t>) </a:t>
            </a:r>
            <a:r>
              <a:rPr lang="it-IT" dirty="0" err="1" smtClean="0"/>
              <a:t>that</a:t>
            </a:r>
            <a:r>
              <a:rPr lang="it-IT" dirty="0" smtClean="0"/>
              <a:t> </a:t>
            </a:r>
            <a:r>
              <a:rPr lang="it-IT" dirty="0" err="1" smtClean="0"/>
              <a:t>activate</a:t>
            </a:r>
            <a:r>
              <a:rPr lang="it-IT" dirty="0" smtClean="0"/>
              <a:t> </a:t>
            </a:r>
            <a:r>
              <a:rPr lang="it-IT" dirty="0" err="1" smtClean="0"/>
              <a:t>transcription</a:t>
            </a:r>
            <a:r>
              <a:rPr lang="it-IT" dirty="0" smtClean="0"/>
              <a:t> by </a:t>
            </a:r>
            <a:r>
              <a:rPr lang="it-IT" dirty="0" err="1" smtClean="0"/>
              <a:t>binding</a:t>
            </a:r>
            <a:r>
              <a:rPr lang="it-IT" dirty="0" smtClean="0"/>
              <a:t>, </a:t>
            </a:r>
            <a:r>
              <a:rPr lang="it-IT" dirty="0" err="1" smtClean="0"/>
              <a:t>generally</a:t>
            </a:r>
            <a:r>
              <a:rPr lang="it-IT" dirty="0" smtClean="0"/>
              <a:t> </a:t>
            </a:r>
            <a:r>
              <a:rPr lang="it-IT" dirty="0" err="1" smtClean="0"/>
              <a:t>as</a:t>
            </a:r>
            <a:r>
              <a:rPr lang="it-IT" dirty="0" smtClean="0"/>
              <a:t> </a:t>
            </a:r>
            <a:r>
              <a:rPr lang="it-IT" dirty="0" err="1" smtClean="0"/>
              <a:t>heterodimers</a:t>
            </a:r>
            <a:r>
              <a:rPr lang="it-IT" dirty="0" smtClean="0"/>
              <a:t> with the </a:t>
            </a:r>
            <a:r>
              <a:rPr lang="it-IT" dirty="0" err="1" smtClean="0"/>
              <a:t>retinoid</a:t>
            </a:r>
            <a:r>
              <a:rPr lang="it-IT" dirty="0" smtClean="0"/>
              <a:t> X </a:t>
            </a:r>
            <a:r>
              <a:rPr lang="it-IT" dirty="0" err="1" smtClean="0"/>
              <a:t>receptor</a:t>
            </a:r>
            <a:r>
              <a:rPr lang="it-IT" dirty="0" smtClean="0"/>
              <a:t> (RXR), to </a:t>
            </a:r>
            <a:r>
              <a:rPr lang="it-IT" dirty="0" err="1" smtClean="0"/>
              <a:t>thyroid</a:t>
            </a:r>
            <a:r>
              <a:rPr lang="it-IT" dirty="0" smtClean="0"/>
              <a:t> </a:t>
            </a:r>
            <a:r>
              <a:rPr lang="it-IT" dirty="0" err="1" smtClean="0"/>
              <a:t>hormone</a:t>
            </a:r>
            <a:r>
              <a:rPr lang="it-IT" dirty="0" smtClean="0"/>
              <a:t> </a:t>
            </a:r>
            <a:r>
              <a:rPr lang="it-IT" dirty="0" err="1" smtClean="0"/>
              <a:t>response</a:t>
            </a:r>
            <a:r>
              <a:rPr lang="it-IT" dirty="0" smtClean="0"/>
              <a:t> </a:t>
            </a:r>
            <a:r>
              <a:rPr lang="it-IT" dirty="0" err="1" smtClean="0"/>
              <a:t>elements</a:t>
            </a:r>
            <a:r>
              <a:rPr lang="it-IT" dirty="0" smtClean="0"/>
              <a:t> (</a:t>
            </a:r>
            <a:r>
              <a:rPr lang="it-IT" dirty="0" err="1" smtClean="0"/>
              <a:t>TREs</a:t>
            </a:r>
            <a:r>
              <a:rPr lang="it-IT" dirty="0" smtClean="0"/>
              <a:t>) </a:t>
            </a:r>
            <a:r>
              <a:rPr lang="it-IT" dirty="0" err="1" smtClean="0"/>
              <a:t>located</a:t>
            </a:r>
            <a:r>
              <a:rPr lang="it-IT" dirty="0" smtClean="0"/>
              <a:t> in </a:t>
            </a:r>
            <a:r>
              <a:rPr lang="it-IT" dirty="0" err="1" smtClean="0"/>
              <a:t>regulatory</a:t>
            </a:r>
            <a:r>
              <a:rPr lang="it-IT" dirty="0" smtClean="0"/>
              <a:t> </a:t>
            </a:r>
            <a:r>
              <a:rPr lang="it-IT" dirty="0" err="1" smtClean="0"/>
              <a:t>regions</a:t>
            </a:r>
            <a:r>
              <a:rPr lang="it-IT" dirty="0" smtClean="0"/>
              <a:t> of target </a:t>
            </a:r>
            <a:r>
              <a:rPr lang="it-IT" dirty="0" err="1" smtClean="0"/>
              <a:t>genes</a:t>
            </a:r>
            <a:r>
              <a:rPr lang="it-IT" dirty="0" smtClean="0"/>
              <a:t>. Activity </a:t>
            </a:r>
            <a:r>
              <a:rPr lang="it-IT" dirty="0" err="1" smtClean="0"/>
              <a:t>is</a:t>
            </a:r>
            <a:r>
              <a:rPr lang="it-IT" dirty="0" smtClean="0"/>
              <a:t> </a:t>
            </a:r>
            <a:r>
              <a:rPr lang="it-IT" dirty="0" err="1" smtClean="0"/>
              <a:t>regulated</a:t>
            </a:r>
            <a:r>
              <a:rPr lang="it-IT" dirty="0" smtClean="0"/>
              <a:t> by an </a:t>
            </a:r>
            <a:r>
              <a:rPr lang="it-IT" dirty="0" err="1" smtClean="0"/>
              <a:t>exchange</a:t>
            </a:r>
            <a:r>
              <a:rPr lang="it-IT" dirty="0" smtClean="0"/>
              <a:t> of </a:t>
            </a:r>
            <a:r>
              <a:rPr lang="it-IT" dirty="0" err="1" smtClean="0"/>
              <a:t>corepressor</a:t>
            </a:r>
            <a:r>
              <a:rPr lang="it-IT" dirty="0" smtClean="0"/>
              <a:t> (</a:t>
            </a:r>
            <a:r>
              <a:rPr lang="it-IT" dirty="0" err="1" smtClean="0"/>
              <a:t>CoR</a:t>
            </a:r>
            <a:r>
              <a:rPr lang="it-IT" dirty="0" smtClean="0"/>
              <a:t>) and </a:t>
            </a:r>
            <a:r>
              <a:rPr lang="it-IT" dirty="0" err="1" smtClean="0"/>
              <a:t>coactivator</a:t>
            </a:r>
            <a:r>
              <a:rPr lang="it-IT" dirty="0" smtClean="0"/>
              <a:t> (</a:t>
            </a:r>
            <a:r>
              <a:rPr lang="it-IT" dirty="0" err="1" smtClean="0"/>
              <a:t>CoA</a:t>
            </a:r>
            <a:r>
              <a:rPr lang="it-IT" dirty="0" smtClean="0"/>
              <a:t>) </a:t>
            </a:r>
            <a:r>
              <a:rPr lang="it-IT" dirty="0" err="1" smtClean="0"/>
              <a:t>complexes</a:t>
            </a:r>
            <a:r>
              <a:rPr lang="it-IT" dirty="0" smtClean="0"/>
              <a:t>. Negative </a:t>
            </a:r>
            <a:r>
              <a:rPr lang="it-IT" dirty="0" err="1" smtClean="0"/>
              <a:t>TREs</a:t>
            </a:r>
            <a:r>
              <a:rPr lang="it-IT" dirty="0" smtClean="0"/>
              <a:t> (</a:t>
            </a:r>
            <a:r>
              <a:rPr lang="it-IT" dirty="0" err="1" smtClean="0"/>
              <a:t>nTRE</a:t>
            </a:r>
            <a:r>
              <a:rPr lang="it-IT" dirty="0" smtClean="0"/>
              <a:t>) can mediate </a:t>
            </a:r>
            <a:r>
              <a:rPr lang="it-IT" dirty="0" err="1" smtClean="0"/>
              <a:t>ligand-dependent</a:t>
            </a:r>
            <a:r>
              <a:rPr lang="it-IT" dirty="0" smtClean="0"/>
              <a:t> </a:t>
            </a:r>
            <a:r>
              <a:rPr lang="it-IT" dirty="0" err="1" smtClean="0"/>
              <a:t>transcriptional</a:t>
            </a:r>
            <a:r>
              <a:rPr lang="it-IT" dirty="0" smtClean="0"/>
              <a:t> </a:t>
            </a:r>
            <a:r>
              <a:rPr lang="it-IT" dirty="0" err="1" smtClean="0"/>
              <a:t>repression</a:t>
            </a:r>
            <a:r>
              <a:rPr lang="it-IT" dirty="0" smtClean="0"/>
              <a:t>, </a:t>
            </a:r>
            <a:r>
              <a:rPr lang="it-IT" dirty="0" err="1" smtClean="0"/>
              <a:t>although</a:t>
            </a:r>
            <a:r>
              <a:rPr lang="it-IT" dirty="0" smtClean="0"/>
              <a:t> in </a:t>
            </a:r>
            <a:r>
              <a:rPr lang="it-IT" dirty="0" err="1" smtClean="0"/>
              <a:t>this</a:t>
            </a:r>
            <a:r>
              <a:rPr lang="it-IT" dirty="0" smtClean="0"/>
              <a:t> case the </a:t>
            </a:r>
            <a:r>
              <a:rPr lang="it-IT" dirty="0" err="1" smtClean="0"/>
              <a:t>role</a:t>
            </a:r>
            <a:r>
              <a:rPr lang="it-IT" dirty="0" smtClean="0"/>
              <a:t> of </a:t>
            </a:r>
            <a:r>
              <a:rPr lang="it-IT" dirty="0" err="1" smtClean="0"/>
              <a:t>coactivators</a:t>
            </a:r>
            <a:r>
              <a:rPr lang="it-IT" dirty="0" smtClean="0"/>
              <a:t> and </a:t>
            </a:r>
            <a:r>
              <a:rPr lang="it-IT" dirty="0" err="1" smtClean="0"/>
              <a:t>corepressors</a:t>
            </a:r>
            <a:r>
              <a:rPr lang="it-IT" dirty="0" smtClean="0"/>
              <a:t> </a:t>
            </a:r>
            <a:r>
              <a:rPr lang="it-IT" dirty="0" err="1" smtClean="0"/>
              <a:t>is</a:t>
            </a:r>
            <a:r>
              <a:rPr lang="it-IT" dirty="0" smtClean="0"/>
              <a:t> </a:t>
            </a:r>
            <a:r>
              <a:rPr lang="it-IT" dirty="0" err="1" smtClean="0"/>
              <a:t>not</a:t>
            </a:r>
            <a:r>
              <a:rPr lang="it-IT" dirty="0" smtClean="0"/>
              <a:t> </a:t>
            </a:r>
            <a:r>
              <a:rPr lang="it-IT" dirty="0" err="1" smtClean="0"/>
              <a:t>well</a:t>
            </a:r>
            <a:r>
              <a:rPr lang="it-IT" dirty="0" smtClean="0"/>
              <a:t> </a:t>
            </a:r>
            <a:r>
              <a:rPr lang="it-IT" dirty="0" err="1" smtClean="0"/>
              <a:t>defined</a:t>
            </a:r>
            <a:r>
              <a:rPr lang="it-IT" dirty="0" smtClean="0"/>
              <a:t>. </a:t>
            </a:r>
            <a:r>
              <a:rPr lang="it-IT" dirty="0" err="1" smtClean="0"/>
              <a:t>TRs</a:t>
            </a:r>
            <a:r>
              <a:rPr lang="it-IT" dirty="0" smtClean="0"/>
              <a:t> can </a:t>
            </a:r>
            <a:r>
              <a:rPr lang="it-IT" dirty="0" err="1" smtClean="0"/>
              <a:t>also</a:t>
            </a:r>
            <a:r>
              <a:rPr lang="it-IT" dirty="0" smtClean="0"/>
              <a:t> </a:t>
            </a:r>
            <a:r>
              <a:rPr lang="it-IT" dirty="0" err="1" smtClean="0"/>
              <a:t>regulate</a:t>
            </a:r>
            <a:r>
              <a:rPr lang="it-IT" dirty="0" smtClean="0"/>
              <a:t> the </a:t>
            </a:r>
            <a:r>
              <a:rPr lang="it-IT" dirty="0" err="1" smtClean="0"/>
              <a:t>activity</a:t>
            </a:r>
            <a:r>
              <a:rPr lang="it-IT" dirty="0" smtClean="0"/>
              <a:t> of </a:t>
            </a:r>
            <a:r>
              <a:rPr lang="it-IT" dirty="0" err="1" smtClean="0"/>
              <a:t>genes</a:t>
            </a:r>
            <a:r>
              <a:rPr lang="it-IT" dirty="0" smtClean="0"/>
              <a:t> </a:t>
            </a:r>
            <a:r>
              <a:rPr lang="it-IT" dirty="0" err="1" smtClean="0"/>
              <a:t>that</a:t>
            </a:r>
            <a:r>
              <a:rPr lang="it-IT" dirty="0" smtClean="0"/>
              <a:t> do </a:t>
            </a:r>
            <a:r>
              <a:rPr lang="it-IT" dirty="0" err="1" smtClean="0"/>
              <a:t>not</a:t>
            </a:r>
            <a:r>
              <a:rPr lang="it-IT" dirty="0" smtClean="0"/>
              <a:t> </a:t>
            </a:r>
            <a:r>
              <a:rPr lang="it-IT" dirty="0" err="1" smtClean="0"/>
              <a:t>contain</a:t>
            </a:r>
            <a:r>
              <a:rPr lang="it-IT" dirty="0" smtClean="0"/>
              <a:t> a TRE </a:t>
            </a:r>
            <a:r>
              <a:rPr lang="it-IT" dirty="0" err="1" smtClean="0"/>
              <a:t>through</a:t>
            </a:r>
            <a:r>
              <a:rPr lang="it-IT" dirty="0" smtClean="0"/>
              <a:t> “cross-talk” with </a:t>
            </a:r>
            <a:r>
              <a:rPr lang="it-IT" dirty="0" err="1" smtClean="0"/>
              <a:t>other</a:t>
            </a:r>
            <a:r>
              <a:rPr lang="it-IT" dirty="0" smtClean="0"/>
              <a:t> </a:t>
            </a:r>
            <a:r>
              <a:rPr lang="it-IT" dirty="0" err="1" smtClean="0"/>
              <a:t>transcription</a:t>
            </a:r>
            <a:r>
              <a:rPr lang="it-IT" dirty="0" smtClean="0"/>
              <a:t> </a:t>
            </a:r>
            <a:r>
              <a:rPr lang="it-IT" dirty="0" err="1" smtClean="0"/>
              <a:t>factors</a:t>
            </a:r>
            <a:r>
              <a:rPr lang="it-IT" dirty="0" smtClean="0"/>
              <a:t> (TF) </a:t>
            </a:r>
            <a:r>
              <a:rPr lang="it-IT" dirty="0" err="1" smtClean="0"/>
              <a:t>that</a:t>
            </a:r>
            <a:r>
              <a:rPr lang="it-IT" dirty="0" smtClean="0"/>
              <a:t> </a:t>
            </a:r>
            <a:r>
              <a:rPr lang="it-IT" dirty="0" err="1" smtClean="0"/>
              <a:t>stimulate</a:t>
            </a:r>
            <a:r>
              <a:rPr lang="it-IT" dirty="0" smtClean="0"/>
              <a:t> target gene </a:t>
            </a:r>
            <a:r>
              <a:rPr lang="it-IT" dirty="0" err="1" smtClean="0"/>
              <a:t>expression</a:t>
            </a:r>
            <a:r>
              <a:rPr lang="it-IT" dirty="0" smtClean="0"/>
              <a:t>. </a:t>
            </a:r>
            <a:r>
              <a:rPr lang="it-IT" dirty="0" err="1" smtClean="0"/>
              <a:t>Both</a:t>
            </a:r>
            <a:r>
              <a:rPr lang="it-IT" dirty="0" smtClean="0"/>
              <a:t> </a:t>
            </a:r>
            <a:r>
              <a:rPr lang="it-IT" dirty="0" err="1" smtClean="0"/>
              <a:t>receptors</a:t>
            </a:r>
            <a:r>
              <a:rPr lang="it-IT" dirty="0" smtClean="0"/>
              <a:t> and </a:t>
            </a:r>
            <a:r>
              <a:rPr lang="it-IT" dirty="0" err="1" smtClean="0"/>
              <a:t>coregulators</a:t>
            </a:r>
            <a:r>
              <a:rPr lang="it-IT" dirty="0" smtClean="0"/>
              <a:t> are targets for </a:t>
            </a:r>
            <a:r>
              <a:rPr lang="it-IT" dirty="0" err="1" smtClean="0"/>
              <a:t>phosphorylation</a:t>
            </a:r>
            <a:r>
              <a:rPr lang="it-IT" dirty="0" smtClean="0"/>
              <a:t> (</a:t>
            </a:r>
            <a:r>
              <a:rPr lang="it-IT" dirty="0" err="1" smtClean="0"/>
              <a:t>P</a:t>
            </a:r>
            <a:r>
              <a:rPr lang="it-IT" dirty="0" smtClean="0"/>
              <a:t>) by </a:t>
            </a:r>
            <a:r>
              <a:rPr lang="it-IT" dirty="0" err="1" smtClean="0"/>
              <a:t>signal</a:t>
            </a:r>
            <a:r>
              <a:rPr lang="it-IT" dirty="0" smtClean="0"/>
              <a:t> </a:t>
            </a:r>
            <a:r>
              <a:rPr lang="it-IT" dirty="0" err="1" smtClean="0"/>
              <a:t>transduction</a:t>
            </a:r>
            <a:r>
              <a:rPr lang="it-IT" dirty="0" smtClean="0"/>
              <a:t> </a:t>
            </a:r>
            <a:r>
              <a:rPr lang="it-IT" dirty="0" err="1" smtClean="0"/>
              <a:t>pathways</a:t>
            </a:r>
            <a:r>
              <a:rPr lang="it-IT" dirty="0" smtClean="0"/>
              <a:t> </a:t>
            </a:r>
            <a:r>
              <a:rPr lang="it-IT" dirty="0" err="1" smtClean="0"/>
              <a:t>stimulated</a:t>
            </a:r>
            <a:r>
              <a:rPr lang="it-IT" dirty="0" smtClean="0"/>
              <a:t> by </a:t>
            </a:r>
            <a:r>
              <a:rPr lang="it-IT" dirty="0" err="1" smtClean="0"/>
              <a:t>hormones</a:t>
            </a:r>
            <a:r>
              <a:rPr lang="it-IT" dirty="0" smtClean="0"/>
              <a:t> and </a:t>
            </a:r>
            <a:r>
              <a:rPr lang="it-IT" dirty="0" err="1" smtClean="0"/>
              <a:t>growth</a:t>
            </a:r>
            <a:r>
              <a:rPr lang="it-IT" dirty="0" smtClean="0"/>
              <a:t> </a:t>
            </a:r>
            <a:r>
              <a:rPr lang="it-IT" dirty="0" err="1" smtClean="0"/>
              <a:t>factors</a:t>
            </a:r>
            <a:r>
              <a:rPr lang="it-IT" dirty="0" smtClean="0"/>
              <a:t>. </a:t>
            </a:r>
            <a:r>
              <a:rPr lang="it-IT" dirty="0" err="1" smtClean="0"/>
              <a:t>Binding</a:t>
            </a:r>
            <a:r>
              <a:rPr lang="it-IT" dirty="0" smtClean="0"/>
              <a:t> of T3 to a </a:t>
            </a:r>
            <a:r>
              <a:rPr lang="it-IT" dirty="0" err="1" smtClean="0"/>
              <a:t>subpopulation</a:t>
            </a:r>
            <a:r>
              <a:rPr lang="it-IT" dirty="0" smtClean="0"/>
              <a:t> of </a:t>
            </a:r>
            <a:r>
              <a:rPr lang="it-IT" dirty="0" err="1" smtClean="0"/>
              <a:t>receptors</a:t>
            </a:r>
            <a:r>
              <a:rPr lang="it-IT" dirty="0" smtClean="0"/>
              <a:t> </a:t>
            </a:r>
            <a:r>
              <a:rPr lang="it-IT" dirty="0" err="1" smtClean="0"/>
              <a:t>located</a:t>
            </a:r>
            <a:r>
              <a:rPr lang="it-IT" dirty="0" smtClean="0"/>
              <a:t> </a:t>
            </a:r>
            <a:r>
              <a:rPr lang="it-IT" dirty="0" err="1" smtClean="0"/>
              <a:t>outside</a:t>
            </a:r>
            <a:r>
              <a:rPr lang="it-IT" dirty="0" smtClean="0"/>
              <a:t> the nuclei can </a:t>
            </a:r>
            <a:r>
              <a:rPr lang="it-IT" dirty="0" err="1" smtClean="0"/>
              <a:t>also</a:t>
            </a:r>
            <a:r>
              <a:rPr lang="it-IT" dirty="0" smtClean="0"/>
              <a:t> cause </a:t>
            </a:r>
            <a:r>
              <a:rPr lang="it-IT" dirty="0" err="1" smtClean="0"/>
              <a:t>rapid</a:t>
            </a:r>
            <a:r>
              <a:rPr lang="it-IT" dirty="0" smtClean="0"/>
              <a:t> “non-</a:t>
            </a:r>
            <a:r>
              <a:rPr lang="it-IT" dirty="0" err="1" smtClean="0"/>
              <a:t>genomic</a:t>
            </a:r>
            <a:r>
              <a:rPr lang="it-IT" dirty="0" smtClean="0"/>
              <a:t>” </a:t>
            </a:r>
            <a:r>
              <a:rPr lang="it-IT" dirty="0" err="1" smtClean="0"/>
              <a:t>effects</a:t>
            </a:r>
            <a:r>
              <a:rPr lang="it-IT" dirty="0" smtClean="0"/>
              <a:t> </a:t>
            </a:r>
            <a:r>
              <a:rPr lang="it-IT" dirty="0" err="1" smtClean="0"/>
              <a:t>through</a:t>
            </a:r>
            <a:r>
              <a:rPr lang="it-IT" dirty="0" smtClean="0"/>
              <a:t> </a:t>
            </a:r>
            <a:r>
              <a:rPr lang="it-IT" dirty="0" err="1" smtClean="0"/>
              <a:t>interaction</a:t>
            </a:r>
            <a:r>
              <a:rPr lang="it-IT" dirty="0" smtClean="0"/>
              <a:t> with </a:t>
            </a:r>
            <a:r>
              <a:rPr lang="it-IT" dirty="0" err="1" smtClean="0"/>
              <a:t>adaptor</a:t>
            </a:r>
            <a:r>
              <a:rPr lang="it-IT" dirty="0" smtClean="0"/>
              <a:t> </a:t>
            </a:r>
            <a:r>
              <a:rPr lang="it-IT" dirty="0" err="1" smtClean="0"/>
              <a:t>proteins</a:t>
            </a:r>
            <a:r>
              <a:rPr lang="it-IT" dirty="0" smtClean="0"/>
              <a:t>, </a:t>
            </a:r>
            <a:r>
              <a:rPr lang="it-IT" dirty="0" err="1" smtClean="0"/>
              <a:t>leading</a:t>
            </a:r>
            <a:r>
              <a:rPr lang="it-IT" dirty="0" smtClean="0"/>
              <a:t> to </a:t>
            </a:r>
            <a:r>
              <a:rPr lang="it-IT" dirty="0" err="1" smtClean="0"/>
              <a:t>stimulation</a:t>
            </a:r>
            <a:r>
              <a:rPr lang="it-IT" dirty="0" smtClean="0"/>
              <a:t> of </a:t>
            </a:r>
            <a:r>
              <a:rPr lang="it-IT" dirty="0" err="1" smtClean="0"/>
              <a:t>signaling</a:t>
            </a:r>
            <a:r>
              <a:rPr lang="it-IT" dirty="0" smtClean="0"/>
              <a:t> </a:t>
            </a:r>
            <a:r>
              <a:rPr lang="it-IT" dirty="0" err="1" smtClean="0"/>
              <a:t>pathways</a:t>
            </a:r>
            <a:r>
              <a:rPr lang="it-IT" dirty="0" smtClean="0"/>
              <a:t>. T4 can </a:t>
            </a:r>
            <a:r>
              <a:rPr lang="it-IT" dirty="0" err="1" smtClean="0"/>
              <a:t>also</a:t>
            </a:r>
            <a:r>
              <a:rPr lang="it-IT" dirty="0" smtClean="0"/>
              <a:t> </a:t>
            </a:r>
            <a:r>
              <a:rPr lang="it-IT" dirty="0" err="1" smtClean="0"/>
              <a:t>bind</a:t>
            </a:r>
            <a:r>
              <a:rPr lang="it-IT" dirty="0" smtClean="0"/>
              <a:t> to putative membrane </a:t>
            </a:r>
            <a:r>
              <a:rPr lang="it-IT" dirty="0" err="1" smtClean="0"/>
              <a:t>receptors</a:t>
            </a:r>
            <a:r>
              <a:rPr lang="it-IT" dirty="0" smtClean="0"/>
              <a:t> </a:t>
            </a:r>
            <a:r>
              <a:rPr lang="it-IT" dirty="0" err="1" smtClean="0"/>
              <a:t>such</a:t>
            </a:r>
            <a:r>
              <a:rPr lang="it-IT" dirty="0" smtClean="0"/>
              <a:t> </a:t>
            </a:r>
            <a:r>
              <a:rPr lang="it-IT" dirty="0" err="1" smtClean="0"/>
              <a:t>as</a:t>
            </a:r>
            <a:r>
              <a:rPr lang="it-IT" dirty="0" smtClean="0"/>
              <a:t> </a:t>
            </a:r>
            <a:r>
              <a:rPr lang="it-IT" dirty="0" err="1" smtClean="0"/>
              <a:t>integrin</a:t>
            </a:r>
            <a:r>
              <a:rPr lang="it-IT" dirty="0" smtClean="0"/>
              <a:t> αVβ3 </a:t>
            </a:r>
            <a:r>
              <a:rPr lang="it-IT" dirty="0" err="1" smtClean="0"/>
              <a:t>inducing</a:t>
            </a:r>
            <a:r>
              <a:rPr lang="it-IT" dirty="0" smtClean="0"/>
              <a:t> </a:t>
            </a:r>
            <a:r>
              <a:rPr lang="it-IT" dirty="0" err="1" smtClean="0"/>
              <a:t>mitogen</a:t>
            </a:r>
            <a:r>
              <a:rPr lang="it-IT" dirty="0" smtClean="0"/>
              <a:t> </a:t>
            </a:r>
            <a:r>
              <a:rPr lang="it-IT" dirty="0" err="1" smtClean="0"/>
              <a:t>activated</a:t>
            </a:r>
            <a:r>
              <a:rPr lang="it-IT" dirty="0" smtClean="0"/>
              <a:t> </a:t>
            </a:r>
            <a:r>
              <a:rPr lang="it-IT" dirty="0" err="1" smtClean="0"/>
              <a:t>protein</a:t>
            </a:r>
            <a:r>
              <a:rPr lang="it-IT" dirty="0" smtClean="0"/>
              <a:t> </a:t>
            </a:r>
            <a:r>
              <a:rPr lang="it-IT" dirty="0" err="1" smtClean="0"/>
              <a:t>kinase</a:t>
            </a:r>
            <a:r>
              <a:rPr lang="it-IT" dirty="0" smtClean="0"/>
              <a:t> (MAPK) </a:t>
            </a:r>
            <a:r>
              <a:rPr lang="it-IT" dirty="0" err="1" smtClean="0"/>
              <a:t>activity</a:t>
            </a:r>
            <a:r>
              <a:rPr lang="it-IT" dirty="0" smtClean="0"/>
              <a:t>.</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10</a:t>
            </a:fld>
            <a:endParaRPr lang="it-IT"/>
          </a:p>
        </p:txBody>
      </p:sp>
    </p:spTree>
    <p:extLst>
      <p:ext uri="{BB962C8B-B14F-4D97-AF65-F5344CB8AC3E}">
        <p14:creationId xmlns:p14="http://schemas.microsoft.com/office/powerpoint/2010/main" val="323095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/pii/S0304416512001389#f0005</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11</a:t>
            </a:fld>
            <a:endParaRPr lang="it-IT"/>
          </a:p>
        </p:txBody>
      </p:sp>
    </p:spTree>
    <p:extLst>
      <p:ext uri="{BB962C8B-B14F-4D97-AF65-F5344CB8AC3E}">
        <p14:creationId xmlns:p14="http://schemas.microsoft.com/office/powerpoint/2010/main" val="478897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https</a:t>
            </a:r>
            <a:r>
              <a:rPr lang="it-IT" dirty="0" smtClean="0"/>
              <a:t>://</a:t>
            </a:r>
            <a:r>
              <a:rPr lang="it-IT" dirty="0" err="1" smtClean="0"/>
              <a:t>www.sciencedirect.com</a:t>
            </a:r>
            <a:r>
              <a:rPr lang="it-IT" dirty="0" smtClean="0"/>
              <a:t>/science/</a:t>
            </a:r>
            <a:r>
              <a:rPr lang="it-IT" dirty="0" err="1" smtClean="0"/>
              <a:t>article</a:t>
            </a:r>
            <a:r>
              <a:rPr lang="it-IT" dirty="0" smtClean="0"/>
              <a:t>/pii/S0304416513000962#f0010</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12</a:t>
            </a:fld>
            <a:endParaRPr lang="it-IT"/>
          </a:p>
        </p:txBody>
      </p:sp>
    </p:spTree>
    <p:extLst>
      <p:ext uri="{BB962C8B-B14F-4D97-AF65-F5344CB8AC3E}">
        <p14:creationId xmlns:p14="http://schemas.microsoft.com/office/powerpoint/2010/main" val="159509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mr-IN" dirty="0" smtClean="0"/>
              <a:t>https://doi.org/10.3390/membranes5030425</a:t>
            </a:r>
            <a:endParaRPr lang="it-IT" dirty="0" smtClean="0"/>
          </a:p>
          <a:p>
            <a:endParaRPr lang="it-IT" dirty="0" smtClean="0"/>
          </a:p>
          <a:p>
            <a:r>
              <a:rPr lang="it-IT" dirty="0" smtClean="0"/>
              <a:t>Figure 7</a:t>
            </a:r>
          </a:p>
          <a:p>
            <a:r>
              <a:rPr lang="it-IT" dirty="0" err="1" smtClean="0"/>
              <a:t>Schematic</a:t>
            </a:r>
            <a:r>
              <a:rPr lang="it-IT" dirty="0" smtClean="0"/>
              <a:t> </a:t>
            </a:r>
            <a:r>
              <a:rPr lang="it-IT" dirty="0" err="1" smtClean="0"/>
              <a:t>diagram</a:t>
            </a:r>
            <a:r>
              <a:rPr lang="it-IT" dirty="0" smtClean="0"/>
              <a:t> of the </a:t>
            </a:r>
            <a:r>
              <a:rPr lang="it-IT" dirty="0" err="1" smtClean="0"/>
              <a:t>locations</a:t>
            </a:r>
            <a:r>
              <a:rPr lang="it-IT" dirty="0" smtClean="0"/>
              <a:t> of </a:t>
            </a:r>
            <a:r>
              <a:rPr lang="it-IT" dirty="0" err="1" smtClean="0"/>
              <a:t>key</a:t>
            </a:r>
            <a:r>
              <a:rPr lang="it-IT" dirty="0" smtClean="0"/>
              <a:t> positions in STRA6 </a:t>
            </a:r>
            <a:r>
              <a:rPr lang="it-IT" dirty="0" err="1" smtClean="0"/>
              <a:t>whose</a:t>
            </a:r>
            <a:r>
              <a:rPr lang="it-IT" dirty="0" smtClean="0"/>
              <a:t> acute </a:t>
            </a:r>
            <a:r>
              <a:rPr lang="it-IT" dirty="0" err="1" smtClean="0"/>
              <a:t>modifications</a:t>
            </a:r>
            <a:r>
              <a:rPr lang="it-IT" dirty="0" smtClean="0"/>
              <a:t> </a:t>
            </a:r>
            <a:r>
              <a:rPr lang="it-IT" dirty="0" err="1" smtClean="0"/>
              <a:t>block</a:t>
            </a:r>
            <a:r>
              <a:rPr lang="it-IT" dirty="0" smtClean="0"/>
              <a:t> </a:t>
            </a:r>
            <a:r>
              <a:rPr lang="it-IT" dirty="0" err="1" smtClean="0"/>
              <a:t>vitamin</a:t>
            </a:r>
            <a:r>
              <a:rPr lang="it-IT" dirty="0" smtClean="0"/>
              <a:t> A </a:t>
            </a:r>
            <a:r>
              <a:rPr lang="it-IT" dirty="0" err="1" smtClean="0"/>
              <a:t>transport</a:t>
            </a:r>
            <a:r>
              <a:rPr lang="it-IT" dirty="0" smtClean="0"/>
              <a:t> by STRA6. The </a:t>
            </a:r>
            <a:r>
              <a:rPr lang="it-IT" dirty="0" err="1" smtClean="0"/>
              <a:t>transmembrane</a:t>
            </a:r>
            <a:r>
              <a:rPr lang="it-IT" dirty="0" smtClean="0"/>
              <a:t> </a:t>
            </a:r>
            <a:r>
              <a:rPr lang="it-IT" dirty="0" err="1" smtClean="0"/>
              <a:t>topology</a:t>
            </a:r>
            <a:r>
              <a:rPr lang="it-IT" dirty="0" smtClean="0"/>
              <a:t> model of STRA6 </a:t>
            </a:r>
            <a:r>
              <a:rPr lang="it-IT" dirty="0" err="1" smtClean="0"/>
              <a:t>is</a:t>
            </a:r>
            <a:r>
              <a:rPr lang="it-IT" dirty="0" smtClean="0"/>
              <a:t> </a:t>
            </a:r>
            <a:r>
              <a:rPr lang="it-IT" dirty="0" err="1" smtClean="0"/>
              <a:t>depicted</a:t>
            </a:r>
            <a:r>
              <a:rPr lang="it-IT" dirty="0" smtClean="0"/>
              <a:t> </a:t>
            </a:r>
            <a:r>
              <a:rPr lang="it-IT" dirty="0" err="1" smtClean="0"/>
              <a:t>together</a:t>
            </a:r>
            <a:r>
              <a:rPr lang="it-IT" dirty="0" smtClean="0"/>
              <a:t> with the </a:t>
            </a:r>
            <a:r>
              <a:rPr lang="it-IT" dirty="0" err="1" smtClean="0"/>
              <a:t>crystal</a:t>
            </a:r>
            <a:r>
              <a:rPr lang="it-IT" dirty="0" smtClean="0"/>
              <a:t> </a:t>
            </a:r>
            <a:r>
              <a:rPr lang="it-IT" dirty="0" err="1" smtClean="0"/>
              <a:t>structure</a:t>
            </a:r>
            <a:r>
              <a:rPr lang="it-IT" dirty="0" smtClean="0"/>
              <a:t> of </a:t>
            </a:r>
            <a:r>
              <a:rPr lang="it-IT" dirty="0" err="1" smtClean="0"/>
              <a:t>holo</a:t>
            </a:r>
            <a:r>
              <a:rPr lang="it-IT" dirty="0" smtClean="0"/>
              <a:t>-RBP. STRA6’s </a:t>
            </a:r>
            <a:r>
              <a:rPr lang="it-IT" dirty="0" err="1" smtClean="0"/>
              <a:t>key</a:t>
            </a:r>
            <a:r>
              <a:rPr lang="it-IT" dirty="0" smtClean="0"/>
              <a:t> RBP </a:t>
            </a:r>
            <a:r>
              <a:rPr lang="it-IT" dirty="0" err="1" smtClean="0"/>
              <a:t>binding</a:t>
            </a:r>
            <a:r>
              <a:rPr lang="it-IT" dirty="0" smtClean="0"/>
              <a:t> domain </a:t>
            </a:r>
            <a:r>
              <a:rPr lang="it-IT" dirty="0" err="1" smtClean="0"/>
              <a:t>is</a:t>
            </a:r>
            <a:r>
              <a:rPr lang="it-IT" dirty="0" smtClean="0"/>
              <a:t> </a:t>
            </a:r>
            <a:r>
              <a:rPr lang="it-IT" dirty="0" err="1" smtClean="0"/>
              <a:t>shaded</a:t>
            </a:r>
            <a:r>
              <a:rPr lang="it-IT" dirty="0" smtClean="0"/>
              <a:t> in blue. The </a:t>
            </a:r>
            <a:r>
              <a:rPr lang="it-IT" dirty="0" err="1" smtClean="0"/>
              <a:t>transmembrane</a:t>
            </a:r>
            <a:r>
              <a:rPr lang="it-IT" dirty="0" smtClean="0"/>
              <a:t> </a:t>
            </a:r>
            <a:r>
              <a:rPr lang="it-IT" dirty="0" err="1" smtClean="0"/>
              <a:t>domains</a:t>
            </a:r>
            <a:r>
              <a:rPr lang="it-IT" dirty="0" smtClean="0"/>
              <a:t> and </a:t>
            </a:r>
            <a:r>
              <a:rPr lang="it-IT" dirty="0" err="1" smtClean="0"/>
              <a:t>adjacent</a:t>
            </a:r>
            <a:r>
              <a:rPr lang="it-IT" dirty="0" smtClean="0"/>
              <a:t> </a:t>
            </a:r>
            <a:r>
              <a:rPr lang="it-IT" dirty="0" err="1" smtClean="0"/>
              <a:t>regions</a:t>
            </a:r>
            <a:r>
              <a:rPr lang="it-IT" dirty="0" smtClean="0"/>
              <a:t> </a:t>
            </a:r>
            <a:r>
              <a:rPr lang="it-IT" dirty="0" err="1" smtClean="0"/>
              <a:t>that</a:t>
            </a:r>
            <a:r>
              <a:rPr lang="it-IT" dirty="0" smtClean="0"/>
              <a:t> are </a:t>
            </a:r>
            <a:r>
              <a:rPr lang="it-IT" dirty="0" err="1" smtClean="0"/>
              <a:t>known</a:t>
            </a:r>
            <a:r>
              <a:rPr lang="it-IT" dirty="0" smtClean="0"/>
              <a:t> to be part of the </a:t>
            </a:r>
            <a:r>
              <a:rPr lang="it-IT" dirty="0" err="1" smtClean="0"/>
              <a:t>vitamin</a:t>
            </a:r>
            <a:r>
              <a:rPr lang="it-IT" dirty="0" smtClean="0"/>
              <a:t> A </a:t>
            </a:r>
            <a:r>
              <a:rPr lang="it-IT" dirty="0" err="1" smtClean="0"/>
              <a:t>transport</a:t>
            </a:r>
            <a:r>
              <a:rPr lang="it-IT" dirty="0" smtClean="0"/>
              <a:t> </a:t>
            </a:r>
            <a:r>
              <a:rPr lang="it-IT" dirty="0" err="1" smtClean="0"/>
              <a:t>pore</a:t>
            </a:r>
            <a:r>
              <a:rPr lang="it-IT" dirty="0" smtClean="0"/>
              <a:t> are </a:t>
            </a:r>
            <a:r>
              <a:rPr lang="it-IT" dirty="0" err="1" smtClean="0"/>
              <a:t>shaded</a:t>
            </a:r>
            <a:r>
              <a:rPr lang="it-IT" dirty="0" smtClean="0"/>
              <a:t> in </a:t>
            </a:r>
            <a:r>
              <a:rPr lang="it-IT" dirty="0" err="1" smtClean="0"/>
              <a:t>orange</a:t>
            </a:r>
            <a:r>
              <a:rPr lang="it-IT" dirty="0" smtClean="0"/>
              <a:t>. </a:t>
            </a:r>
            <a:r>
              <a:rPr lang="it-IT" dirty="0" err="1" smtClean="0"/>
              <a:t>Residues</a:t>
            </a:r>
            <a:r>
              <a:rPr lang="it-IT" dirty="0" smtClean="0"/>
              <a:t> </a:t>
            </a:r>
            <a:r>
              <a:rPr lang="it-IT" dirty="0" err="1" smtClean="0"/>
              <a:t>whose</a:t>
            </a:r>
            <a:r>
              <a:rPr lang="it-IT" dirty="0" smtClean="0"/>
              <a:t> acute </a:t>
            </a:r>
            <a:r>
              <a:rPr lang="it-IT" dirty="0" err="1" smtClean="0"/>
              <a:t>modification</a:t>
            </a:r>
            <a:r>
              <a:rPr lang="it-IT" dirty="0" smtClean="0"/>
              <a:t> </a:t>
            </a:r>
            <a:r>
              <a:rPr lang="it-IT" dirty="0" err="1" smtClean="0"/>
              <a:t>impedes</a:t>
            </a:r>
            <a:r>
              <a:rPr lang="it-IT" dirty="0" smtClean="0"/>
              <a:t> </a:t>
            </a:r>
            <a:r>
              <a:rPr lang="it-IT" dirty="0" err="1" smtClean="0"/>
              <a:t>vitamin</a:t>
            </a:r>
            <a:r>
              <a:rPr lang="it-IT" dirty="0" smtClean="0"/>
              <a:t> A </a:t>
            </a:r>
            <a:r>
              <a:rPr lang="it-IT" dirty="0" err="1" smtClean="0"/>
              <a:t>transport</a:t>
            </a:r>
            <a:r>
              <a:rPr lang="it-IT" dirty="0" smtClean="0"/>
              <a:t> by STRA6 are </a:t>
            </a:r>
            <a:r>
              <a:rPr lang="it-IT" dirty="0" err="1" smtClean="0"/>
              <a:t>represented</a:t>
            </a:r>
            <a:r>
              <a:rPr lang="it-IT" dirty="0" smtClean="0"/>
              <a:t> </a:t>
            </a:r>
            <a:r>
              <a:rPr lang="it-IT" dirty="0" err="1" smtClean="0"/>
              <a:t>as</a:t>
            </a:r>
            <a:r>
              <a:rPr lang="it-IT" dirty="0" smtClean="0"/>
              <a:t> </a:t>
            </a:r>
            <a:r>
              <a:rPr lang="it-IT" dirty="0" err="1" smtClean="0"/>
              <a:t>red</a:t>
            </a:r>
            <a:r>
              <a:rPr lang="it-IT" dirty="0" smtClean="0"/>
              <a:t> </a:t>
            </a:r>
            <a:r>
              <a:rPr lang="it-IT" dirty="0" err="1" smtClean="0"/>
              <a:t>circles</a:t>
            </a:r>
            <a:r>
              <a:rPr lang="it-IT" dirty="0" smtClean="0"/>
              <a:t>. </a:t>
            </a:r>
            <a:r>
              <a:rPr lang="it-IT" dirty="0" err="1" smtClean="0"/>
              <a:t>This</a:t>
            </a:r>
            <a:r>
              <a:rPr lang="it-IT" dirty="0" smtClean="0"/>
              <a:t> figure </a:t>
            </a:r>
            <a:r>
              <a:rPr lang="it-IT" dirty="0" err="1" smtClean="0"/>
              <a:t>is</a:t>
            </a:r>
            <a:r>
              <a:rPr lang="it-IT" dirty="0" smtClean="0"/>
              <a:t> </a:t>
            </a:r>
            <a:r>
              <a:rPr lang="it-IT" dirty="0" err="1" smtClean="0"/>
              <a:t>based</a:t>
            </a:r>
            <a:r>
              <a:rPr lang="it-IT" dirty="0" smtClean="0"/>
              <a:t> on Figure 9 of </a:t>
            </a:r>
            <a:r>
              <a:rPr lang="it-IT" dirty="0" err="1" smtClean="0"/>
              <a:t>reference</a:t>
            </a:r>
            <a:r>
              <a:rPr lang="it-IT" dirty="0" smtClean="0"/>
              <a:t> 67.</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14</a:t>
            </a:fld>
            <a:endParaRPr lang="it-IT"/>
          </a:p>
        </p:txBody>
      </p:sp>
    </p:spTree>
    <p:extLst>
      <p:ext uri="{BB962C8B-B14F-4D97-AF65-F5344CB8AC3E}">
        <p14:creationId xmlns:p14="http://schemas.microsoft.com/office/powerpoint/2010/main" val="1828957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Cross Talk </a:t>
            </a:r>
            <a:r>
              <a:rPr lang="it-IT" dirty="0" err="1" smtClean="0"/>
              <a:t>between</a:t>
            </a:r>
            <a:r>
              <a:rPr lang="it-IT" dirty="0" smtClean="0"/>
              <a:t> </a:t>
            </a:r>
            <a:r>
              <a:rPr lang="it-IT" dirty="0" err="1" smtClean="0"/>
              <a:t>Signaling</a:t>
            </a:r>
            <a:r>
              <a:rPr lang="it-IT" dirty="0" smtClean="0"/>
              <a:t> and </a:t>
            </a:r>
            <a:r>
              <a:rPr lang="it-IT" dirty="0" err="1" smtClean="0"/>
              <a:t>Vitamin</a:t>
            </a:r>
            <a:r>
              <a:rPr lang="it-IT" dirty="0" smtClean="0"/>
              <a:t> A </a:t>
            </a:r>
            <a:r>
              <a:rPr lang="it-IT" dirty="0" err="1" smtClean="0"/>
              <a:t>Transport</a:t>
            </a:r>
            <a:r>
              <a:rPr lang="it-IT" dirty="0" smtClean="0"/>
              <a:t> by the </a:t>
            </a:r>
            <a:r>
              <a:rPr lang="it-IT" dirty="0" err="1" smtClean="0"/>
              <a:t>Retinol-Binding</a:t>
            </a:r>
            <a:r>
              <a:rPr lang="it-IT" dirty="0" smtClean="0"/>
              <a:t> </a:t>
            </a:r>
            <a:r>
              <a:rPr lang="it-IT" dirty="0" err="1" smtClean="0"/>
              <a:t>Protein</a:t>
            </a:r>
            <a:r>
              <a:rPr lang="it-IT" dirty="0" smtClean="0"/>
              <a:t> </a:t>
            </a:r>
            <a:r>
              <a:rPr lang="it-IT" dirty="0" err="1" smtClean="0"/>
              <a:t>Receptor</a:t>
            </a:r>
            <a:r>
              <a:rPr lang="it-IT" dirty="0" smtClean="0"/>
              <a:t> STRA6</a:t>
            </a:r>
          </a:p>
          <a:p>
            <a:r>
              <a:rPr lang="it-IT" dirty="0" err="1" smtClean="0"/>
              <a:t>June</a:t>
            </a:r>
            <a:r>
              <a:rPr lang="it-IT" dirty="0" smtClean="0"/>
              <a:t> 2012Molecular and Cellular </a:t>
            </a:r>
            <a:r>
              <a:rPr lang="it-IT" dirty="0" err="1" smtClean="0"/>
              <a:t>Biology</a:t>
            </a:r>
            <a:r>
              <a:rPr lang="it-IT" dirty="0" smtClean="0"/>
              <a:t> 32(15):3164-75</a:t>
            </a:r>
          </a:p>
          <a:p>
            <a:r>
              <a:rPr lang="it-IT" dirty="0" smtClean="0"/>
              <a:t>DOI: 10.1128/MCB.00505-12</a:t>
            </a:r>
          </a:p>
          <a:p>
            <a:endParaRPr lang="it-IT" dirty="0" smtClean="0"/>
          </a:p>
          <a:p>
            <a:r>
              <a:rPr lang="it-IT" dirty="0" smtClean="0"/>
              <a:t>FIG 7 Model </a:t>
            </a:r>
            <a:r>
              <a:rPr lang="it-IT" dirty="0" err="1" smtClean="0"/>
              <a:t>describing</a:t>
            </a:r>
            <a:r>
              <a:rPr lang="it-IT" dirty="0" smtClean="0"/>
              <a:t> </a:t>
            </a:r>
            <a:r>
              <a:rPr lang="it-IT" dirty="0" err="1" smtClean="0"/>
              <a:t>retinol</a:t>
            </a:r>
            <a:r>
              <a:rPr lang="it-IT" dirty="0" smtClean="0"/>
              <a:t> </a:t>
            </a:r>
            <a:r>
              <a:rPr lang="it-IT" dirty="0" err="1" smtClean="0"/>
              <a:t>uptake</a:t>
            </a:r>
            <a:r>
              <a:rPr lang="it-IT" dirty="0" smtClean="0"/>
              <a:t> and </a:t>
            </a:r>
            <a:r>
              <a:rPr lang="it-IT" dirty="0" err="1" smtClean="0"/>
              <a:t>signaling</a:t>
            </a:r>
            <a:r>
              <a:rPr lang="it-IT" dirty="0" smtClean="0"/>
              <a:t> by STRA6. (1) In </a:t>
            </a:r>
            <a:r>
              <a:rPr lang="it-IT" dirty="0" err="1" smtClean="0"/>
              <a:t>its</a:t>
            </a:r>
            <a:r>
              <a:rPr lang="it-IT" dirty="0" smtClean="0"/>
              <a:t> </a:t>
            </a:r>
            <a:r>
              <a:rPr lang="it-IT" dirty="0" err="1" smtClean="0"/>
              <a:t>quiescent</a:t>
            </a:r>
            <a:r>
              <a:rPr lang="it-IT" dirty="0" smtClean="0"/>
              <a:t> state, STRA6 </a:t>
            </a:r>
            <a:r>
              <a:rPr lang="it-IT" dirty="0" err="1" smtClean="0"/>
              <a:t>is</a:t>
            </a:r>
            <a:r>
              <a:rPr lang="it-IT" dirty="0" smtClean="0"/>
              <a:t> “</a:t>
            </a:r>
            <a:r>
              <a:rPr lang="it-IT" dirty="0" err="1" smtClean="0"/>
              <a:t>primed</a:t>
            </a:r>
            <a:r>
              <a:rPr lang="it-IT" dirty="0" smtClean="0"/>
              <a:t>” with </a:t>
            </a:r>
            <a:r>
              <a:rPr lang="it-IT" dirty="0" err="1" smtClean="0"/>
              <a:t>basal</a:t>
            </a:r>
            <a:r>
              <a:rPr lang="it-IT" dirty="0" smtClean="0"/>
              <a:t> </a:t>
            </a:r>
            <a:r>
              <a:rPr lang="it-IT" dirty="0" err="1" smtClean="0"/>
              <a:t>levels</a:t>
            </a:r>
            <a:r>
              <a:rPr lang="it-IT" dirty="0" smtClean="0"/>
              <a:t> of </a:t>
            </a:r>
            <a:r>
              <a:rPr lang="it-IT" dirty="0" err="1" smtClean="0"/>
              <a:t>bound</a:t>
            </a:r>
            <a:r>
              <a:rPr lang="it-IT" dirty="0" smtClean="0"/>
              <a:t> apo-CRBP-I and JAK2. (2) </a:t>
            </a:r>
            <a:r>
              <a:rPr lang="it-IT" dirty="0" err="1" smtClean="0"/>
              <a:t>Upon</a:t>
            </a:r>
            <a:r>
              <a:rPr lang="it-IT" dirty="0" smtClean="0"/>
              <a:t> </a:t>
            </a:r>
            <a:r>
              <a:rPr lang="it-IT" dirty="0" err="1" smtClean="0"/>
              <a:t>binding</a:t>
            </a:r>
            <a:r>
              <a:rPr lang="it-IT" dirty="0" smtClean="0"/>
              <a:t> of RBP-ROH to the </a:t>
            </a:r>
            <a:r>
              <a:rPr lang="it-IT" dirty="0" err="1" smtClean="0"/>
              <a:t>extracellular</a:t>
            </a:r>
            <a:r>
              <a:rPr lang="it-IT" dirty="0" smtClean="0"/>
              <a:t> </a:t>
            </a:r>
            <a:r>
              <a:rPr lang="it-IT" dirty="0" err="1" smtClean="0"/>
              <a:t>moiety</a:t>
            </a:r>
            <a:r>
              <a:rPr lang="it-IT" dirty="0" smtClean="0"/>
              <a:t> of STRA6, ROH </a:t>
            </a:r>
            <a:r>
              <a:rPr lang="it-IT" dirty="0" err="1" smtClean="0"/>
              <a:t>moves</a:t>
            </a:r>
            <a:r>
              <a:rPr lang="it-IT" dirty="0" smtClean="0"/>
              <a:t> </a:t>
            </a:r>
            <a:r>
              <a:rPr lang="it-IT" dirty="0" err="1" smtClean="0"/>
              <a:t>through</a:t>
            </a:r>
            <a:r>
              <a:rPr lang="it-IT" dirty="0" smtClean="0"/>
              <a:t> the </a:t>
            </a:r>
            <a:r>
              <a:rPr lang="it-IT" dirty="0" err="1" smtClean="0"/>
              <a:t>receptor</a:t>
            </a:r>
            <a:r>
              <a:rPr lang="it-IT" dirty="0" smtClean="0"/>
              <a:t> to apo-CRBP-I </a:t>
            </a:r>
            <a:r>
              <a:rPr lang="it-IT" dirty="0" err="1" smtClean="0"/>
              <a:t>associated</a:t>
            </a:r>
            <a:r>
              <a:rPr lang="it-IT" dirty="0" smtClean="0"/>
              <a:t> with the </a:t>
            </a:r>
            <a:r>
              <a:rPr lang="it-IT" dirty="0" err="1" smtClean="0"/>
              <a:t>intracellular</a:t>
            </a:r>
            <a:r>
              <a:rPr lang="it-IT" dirty="0" smtClean="0"/>
              <a:t> STRA6 </a:t>
            </a:r>
            <a:r>
              <a:rPr lang="it-IT" dirty="0" err="1" smtClean="0"/>
              <a:t>loop</a:t>
            </a:r>
            <a:r>
              <a:rPr lang="it-IT" dirty="0" smtClean="0"/>
              <a:t> CBL. </a:t>
            </a:r>
            <a:r>
              <a:rPr lang="it-IT" dirty="0" err="1" smtClean="0"/>
              <a:t>Retinol</a:t>
            </a:r>
            <a:r>
              <a:rPr lang="it-IT" dirty="0" smtClean="0"/>
              <a:t> transfer </a:t>
            </a:r>
            <a:r>
              <a:rPr lang="it-IT" dirty="0" err="1" smtClean="0"/>
              <a:t>triggers</a:t>
            </a:r>
            <a:r>
              <a:rPr lang="it-IT" dirty="0" smtClean="0"/>
              <a:t> </a:t>
            </a:r>
            <a:r>
              <a:rPr lang="it-IT" dirty="0" err="1" smtClean="0"/>
              <a:t>phosphorylation</a:t>
            </a:r>
            <a:r>
              <a:rPr lang="it-IT" dirty="0" smtClean="0"/>
              <a:t>/</a:t>
            </a:r>
            <a:r>
              <a:rPr lang="it-IT" dirty="0" err="1" smtClean="0"/>
              <a:t>activation</a:t>
            </a:r>
            <a:r>
              <a:rPr lang="it-IT" dirty="0" smtClean="0"/>
              <a:t> of JAK2. (3) </a:t>
            </a:r>
            <a:r>
              <a:rPr lang="it-IT" dirty="0" err="1" smtClean="0"/>
              <a:t>Activated</a:t>
            </a:r>
            <a:r>
              <a:rPr lang="it-IT" dirty="0" smtClean="0"/>
              <a:t> JAK2 </a:t>
            </a:r>
            <a:r>
              <a:rPr lang="it-IT" dirty="0" err="1" smtClean="0"/>
              <a:t>catalyzes</a:t>
            </a:r>
            <a:r>
              <a:rPr lang="it-IT" dirty="0" smtClean="0"/>
              <a:t> the </a:t>
            </a:r>
            <a:r>
              <a:rPr lang="it-IT" dirty="0" err="1" smtClean="0"/>
              <a:t>phosphorylation</a:t>
            </a:r>
            <a:r>
              <a:rPr lang="it-IT" dirty="0" smtClean="0"/>
              <a:t> of the STRA6 Y643 residue, </a:t>
            </a:r>
            <a:r>
              <a:rPr lang="it-IT" dirty="0" err="1" smtClean="0"/>
              <a:t>leading</a:t>
            </a:r>
            <a:r>
              <a:rPr lang="it-IT" dirty="0" smtClean="0"/>
              <a:t> to release of the C-</a:t>
            </a:r>
            <a:r>
              <a:rPr lang="it-IT" dirty="0" err="1" smtClean="0"/>
              <a:t>terminus</a:t>
            </a:r>
            <a:r>
              <a:rPr lang="it-IT" dirty="0" smtClean="0"/>
              <a:t> </a:t>
            </a:r>
            <a:r>
              <a:rPr lang="it-IT" dirty="0" err="1" smtClean="0"/>
              <a:t>tail</a:t>
            </a:r>
            <a:r>
              <a:rPr lang="it-IT" dirty="0" smtClean="0"/>
              <a:t> and </a:t>
            </a:r>
            <a:r>
              <a:rPr lang="it-IT" dirty="0" err="1" smtClean="0"/>
              <a:t>increasing</a:t>
            </a:r>
            <a:r>
              <a:rPr lang="it-IT" dirty="0" smtClean="0"/>
              <a:t> </a:t>
            </a:r>
            <a:r>
              <a:rPr lang="it-IT" dirty="0" err="1" smtClean="0"/>
              <a:t>access</a:t>
            </a:r>
            <a:r>
              <a:rPr lang="it-IT" dirty="0" smtClean="0"/>
              <a:t> of the CBL to the </a:t>
            </a:r>
            <a:r>
              <a:rPr lang="it-IT" dirty="0" err="1" smtClean="0"/>
              <a:t>cytosol</a:t>
            </a:r>
            <a:r>
              <a:rPr lang="it-IT" dirty="0" smtClean="0"/>
              <a:t>. </a:t>
            </a:r>
            <a:r>
              <a:rPr lang="it-IT" dirty="0" err="1" smtClean="0"/>
              <a:t>Holo</a:t>
            </a:r>
            <a:r>
              <a:rPr lang="it-IT" dirty="0" smtClean="0"/>
              <a:t>-CRBP-I </a:t>
            </a:r>
            <a:r>
              <a:rPr lang="it-IT" dirty="0" err="1" smtClean="0"/>
              <a:t>dissociates</a:t>
            </a:r>
            <a:r>
              <a:rPr lang="it-IT" dirty="0" smtClean="0"/>
              <a:t> from STRA6 and </a:t>
            </a:r>
            <a:r>
              <a:rPr lang="it-IT" dirty="0" err="1" smtClean="0"/>
              <a:t>is</a:t>
            </a:r>
            <a:r>
              <a:rPr lang="it-IT" dirty="0" smtClean="0"/>
              <a:t> </a:t>
            </a:r>
            <a:r>
              <a:rPr lang="it-IT" dirty="0" err="1" smtClean="0"/>
              <a:t>replaced</a:t>
            </a:r>
            <a:r>
              <a:rPr lang="it-IT" dirty="0" smtClean="0"/>
              <a:t> with high </a:t>
            </a:r>
            <a:r>
              <a:rPr lang="it-IT" dirty="0" err="1" smtClean="0"/>
              <a:t>affinity</a:t>
            </a:r>
            <a:r>
              <a:rPr lang="it-IT" dirty="0" smtClean="0"/>
              <a:t> by </a:t>
            </a:r>
            <a:r>
              <a:rPr lang="it-IT" dirty="0" err="1" smtClean="0"/>
              <a:t>cytosolic</a:t>
            </a:r>
            <a:r>
              <a:rPr lang="it-IT" dirty="0" smtClean="0"/>
              <a:t> apo-CRBP-I. (4) STAT5 </a:t>
            </a:r>
            <a:r>
              <a:rPr lang="it-IT" dirty="0" err="1" smtClean="0"/>
              <a:t>is</a:t>
            </a:r>
            <a:r>
              <a:rPr lang="it-IT" dirty="0" smtClean="0"/>
              <a:t> </a:t>
            </a:r>
            <a:r>
              <a:rPr lang="it-IT" dirty="0" err="1" smtClean="0"/>
              <a:t>recruited</a:t>
            </a:r>
            <a:r>
              <a:rPr lang="it-IT" dirty="0" smtClean="0"/>
              <a:t> to the </a:t>
            </a:r>
            <a:r>
              <a:rPr lang="it-IT" dirty="0" err="1" smtClean="0"/>
              <a:t>phosphotyrosine</a:t>
            </a:r>
            <a:r>
              <a:rPr lang="it-IT" dirty="0" smtClean="0"/>
              <a:t> of STRA6, </a:t>
            </a:r>
            <a:r>
              <a:rPr lang="it-IT" dirty="0" err="1" smtClean="0"/>
              <a:t>is</a:t>
            </a:r>
            <a:r>
              <a:rPr lang="it-IT" dirty="0" smtClean="0"/>
              <a:t> </a:t>
            </a:r>
            <a:r>
              <a:rPr lang="it-IT" dirty="0" err="1" smtClean="0"/>
              <a:t>activated</a:t>
            </a:r>
            <a:r>
              <a:rPr lang="it-IT" dirty="0" smtClean="0"/>
              <a:t> by JAK2, and </a:t>
            </a:r>
            <a:r>
              <a:rPr lang="it-IT" dirty="0" err="1" smtClean="0"/>
              <a:t>subsequently</a:t>
            </a:r>
            <a:r>
              <a:rPr lang="it-IT" dirty="0" smtClean="0"/>
              <a:t> </a:t>
            </a:r>
            <a:r>
              <a:rPr lang="it-IT" dirty="0" err="1" smtClean="0"/>
              <a:t>moves</a:t>
            </a:r>
            <a:r>
              <a:rPr lang="it-IT" dirty="0" smtClean="0"/>
              <a:t> to the </a:t>
            </a:r>
            <a:r>
              <a:rPr lang="it-IT" dirty="0" err="1" smtClean="0"/>
              <a:t>nucleus</a:t>
            </a:r>
            <a:r>
              <a:rPr lang="it-IT" dirty="0" smtClean="0"/>
              <a:t>, </a:t>
            </a:r>
            <a:r>
              <a:rPr lang="it-IT" dirty="0" err="1" smtClean="0"/>
              <a:t>where</a:t>
            </a:r>
            <a:r>
              <a:rPr lang="it-IT" dirty="0" smtClean="0"/>
              <a:t> </a:t>
            </a:r>
            <a:r>
              <a:rPr lang="it-IT" dirty="0" err="1" smtClean="0"/>
              <a:t>it</a:t>
            </a:r>
            <a:r>
              <a:rPr lang="it-IT" dirty="0" smtClean="0"/>
              <a:t> </a:t>
            </a:r>
            <a:r>
              <a:rPr lang="it-IT" dirty="0" err="1" smtClean="0"/>
              <a:t>induces</a:t>
            </a:r>
            <a:r>
              <a:rPr lang="it-IT" dirty="0" smtClean="0"/>
              <a:t> the </a:t>
            </a:r>
            <a:r>
              <a:rPr lang="it-IT" dirty="0" err="1" smtClean="0"/>
              <a:t>expression</a:t>
            </a:r>
            <a:r>
              <a:rPr lang="it-IT" dirty="0" smtClean="0"/>
              <a:t> of target </a:t>
            </a:r>
            <a:r>
              <a:rPr lang="it-IT" dirty="0" err="1" smtClean="0"/>
              <a:t>genes</a:t>
            </a:r>
            <a:r>
              <a:rPr lang="it-IT" dirty="0" smtClean="0"/>
              <a:t>. </a:t>
            </a:r>
            <a:r>
              <a:rPr lang="it-IT" dirty="0" err="1" smtClean="0"/>
              <a:t>Holo</a:t>
            </a:r>
            <a:r>
              <a:rPr lang="it-IT" dirty="0" smtClean="0"/>
              <a:t>-CRBP-I </a:t>
            </a:r>
            <a:r>
              <a:rPr lang="it-IT" dirty="0" err="1" smtClean="0"/>
              <a:t>delivers</a:t>
            </a:r>
            <a:r>
              <a:rPr lang="it-IT" dirty="0" smtClean="0"/>
              <a:t> </a:t>
            </a:r>
            <a:r>
              <a:rPr lang="it-IT" dirty="0" err="1" smtClean="0"/>
              <a:t>retinol</a:t>
            </a:r>
            <a:r>
              <a:rPr lang="it-IT" dirty="0" smtClean="0"/>
              <a:t> to LRAT, </a:t>
            </a:r>
            <a:r>
              <a:rPr lang="it-IT" dirty="0" err="1" smtClean="0"/>
              <a:t>thereby</a:t>
            </a:r>
            <a:r>
              <a:rPr lang="it-IT" dirty="0" smtClean="0"/>
              <a:t> </a:t>
            </a:r>
            <a:r>
              <a:rPr lang="it-IT" dirty="0" err="1" smtClean="0"/>
              <a:t>regenerating</a:t>
            </a:r>
            <a:r>
              <a:rPr lang="it-IT" dirty="0" smtClean="0"/>
              <a:t> apo-CRBP-I. </a:t>
            </a:r>
            <a:endParaRPr lang="it-IT" dirty="0"/>
          </a:p>
        </p:txBody>
      </p:sp>
      <p:sp>
        <p:nvSpPr>
          <p:cNvPr id="4" name="Segnaposto numero diapositiva 3"/>
          <p:cNvSpPr>
            <a:spLocks noGrp="1"/>
          </p:cNvSpPr>
          <p:nvPr>
            <p:ph type="sldNum" sz="quarter" idx="10"/>
          </p:nvPr>
        </p:nvSpPr>
        <p:spPr/>
        <p:txBody>
          <a:bodyPr/>
          <a:lstStyle/>
          <a:p>
            <a:fld id="{082914CA-05DA-334C-AF57-0B201D53399B}" type="slidenum">
              <a:rPr lang="it-IT" smtClean="0"/>
              <a:t>15</a:t>
            </a:fld>
            <a:endParaRPr lang="it-IT"/>
          </a:p>
        </p:txBody>
      </p:sp>
    </p:spTree>
    <p:extLst>
      <p:ext uri="{BB962C8B-B14F-4D97-AF65-F5344CB8AC3E}">
        <p14:creationId xmlns:p14="http://schemas.microsoft.com/office/powerpoint/2010/main" val="147178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477235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1673029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2683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274898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44422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14/10/19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112942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14/10/19</a:t>
            </a:r>
            <a:endParaRPr lang="it-IT"/>
          </a:p>
        </p:txBody>
      </p:sp>
      <p:sp>
        <p:nvSpPr>
          <p:cNvPr id="8" name="Segnaposto piè di pagina 7"/>
          <p:cNvSpPr>
            <a:spLocks noGrp="1"/>
          </p:cNvSpPr>
          <p:nvPr>
            <p:ph type="ftr" sz="quarter" idx="11"/>
          </p:nvPr>
        </p:nvSpPr>
        <p:spPr/>
        <p:txBody>
          <a:bodyPr/>
          <a:lstStyle/>
          <a:p>
            <a:r>
              <a:rPr lang="it-IT" smtClean="0"/>
              <a:t>091FA - BIOCHIMICA APPLICATA MEDICA </a:t>
            </a:r>
            <a:endParaRPr lang="it-IT"/>
          </a:p>
        </p:txBody>
      </p:sp>
      <p:sp>
        <p:nvSpPr>
          <p:cNvPr id="9" name="Segnaposto numero diapositiva 8"/>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215292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179112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14/10/19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108865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14/10/19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667699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14/10/19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28879D49-CF05-7346-97B8-F65CE729392B}" type="slidenum">
              <a:rPr lang="it-IT" smtClean="0"/>
              <a:t>‹n.›</a:t>
            </a:fld>
            <a:endParaRPr lang="it-IT"/>
          </a:p>
        </p:txBody>
      </p:sp>
    </p:spTree>
    <p:extLst>
      <p:ext uri="{BB962C8B-B14F-4D97-AF65-F5344CB8AC3E}">
        <p14:creationId xmlns:p14="http://schemas.microsoft.com/office/powerpoint/2010/main" val="41142831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14/10/19</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091FA - BIOCHIMICA APPLICATA MEDICA </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79D49-CF05-7346-97B8-F65CE729392B}" type="slidenum">
              <a:rPr lang="it-IT" smtClean="0"/>
              <a:t>‹n.›</a:t>
            </a:fld>
            <a:endParaRPr lang="it-IT"/>
          </a:p>
        </p:txBody>
      </p:sp>
    </p:spTree>
    <p:extLst>
      <p:ext uri="{BB962C8B-B14F-4D97-AF65-F5344CB8AC3E}">
        <p14:creationId xmlns:p14="http://schemas.microsoft.com/office/powerpoint/2010/main" val="3543904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Lezione 5</a:t>
            </a:r>
            <a:endParaRPr lang="it-IT" dirty="0"/>
          </a:p>
        </p:txBody>
      </p:sp>
      <p:sp>
        <p:nvSpPr>
          <p:cNvPr id="3" name="Sottotitolo 2"/>
          <p:cNvSpPr>
            <a:spLocks noGrp="1"/>
          </p:cNvSpPr>
          <p:nvPr>
            <p:ph type="subTitle" idx="1"/>
          </p:nvPr>
        </p:nvSpPr>
        <p:spPr/>
        <p:txBody>
          <a:bodyPr/>
          <a:lstStyle/>
          <a:p>
            <a:r>
              <a:rPr lang="it-IT" dirty="0" smtClean="0"/>
              <a:t>recettori </a:t>
            </a:r>
            <a:r>
              <a:rPr lang="it-IT" dirty="0" smtClean="0"/>
              <a:t>nucleari</a:t>
            </a:r>
          </a:p>
          <a:p>
            <a:r>
              <a:rPr lang="it-IT" dirty="0" smtClean="0"/>
              <a:t>ormoni</a:t>
            </a:r>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1</a:t>
            </a:fld>
            <a:endParaRPr lang="it-IT"/>
          </a:p>
        </p:txBody>
      </p:sp>
    </p:spTree>
    <p:extLst>
      <p:ext uri="{BB962C8B-B14F-4D97-AF65-F5344CB8AC3E}">
        <p14:creationId xmlns:p14="http://schemas.microsoft.com/office/powerpoint/2010/main" val="41259702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10</a:t>
            </a:fld>
            <a:endParaRPr lang="it-IT"/>
          </a:p>
        </p:txBody>
      </p:sp>
      <p:pic>
        <p:nvPicPr>
          <p:cNvPr id="6" name="Immagine 5"/>
          <p:cNvPicPr>
            <a:picLocks noChangeAspect="1"/>
          </p:cNvPicPr>
          <p:nvPr/>
        </p:nvPicPr>
        <p:blipFill>
          <a:blip r:embed="rId3"/>
          <a:stretch>
            <a:fillRect/>
          </a:stretch>
        </p:blipFill>
        <p:spPr>
          <a:xfrm>
            <a:off x="101600" y="800100"/>
            <a:ext cx="8928100" cy="5257800"/>
          </a:xfrm>
          <a:prstGeom prst="rect">
            <a:avLst/>
          </a:prstGeom>
        </p:spPr>
      </p:pic>
    </p:spTree>
    <p:extLst>
      <p:ext uri="{BB962C8B-B14F-4D97-AF65-F5344CB8AC3E}">
        <p14:creationId xmlns:p14="http://schemas.microsoft.com/office/powerpoint/2010/main" val="31732876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11</a:t>
            </a:fld>
            <a:endParaRPr lang="it-IT"/>
          </a:p>
        </p:txBody>
      </p:sp>
      <p:pic>
        <p:nvPicPr>
          <p:cNvPr id="6" name="Immagine 5"/>
          <p:cNvPicPr>
            <a:picLocks noChangeAspect="1"/>
          </p:cNvPicPr>
          <p:nvPr/>
        </p:nvPicPr>
        <p:blipFill>
          <a:blip r:embed="rId3"/>
          <a:stretch>
            <a:fillRect/>
          </a:stretch>
        </p:blipFill>
        <p:spPr>
          <a:xfrm>
            <a:off x="1181100" y="965200"/>
            <a:ext cx="6769100" cy="4914900"/>
          </a:xfrm>
          <a:prstGeom prst="rect">
            <a:avLst/>
          </a:prstGeom>
        </p:spPr>
      </p:pic>
    </p:spTree>
    <p:extLst>
      <p:ext uri="{BB962C8B-B14F-4D97-AF65-F5344CB8AC3E}">
        <p14:creationId xmlns:p14="http://schemas.microsoft.com/office/powerpoint/2010/main" val="34534467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12</a:t>
            </a:fld>
            <a:endParaRPr lang="it-IT"/>
          </a:p>
        </p:txBody>
      </p:sp>
      <p:pic>
        <p:nvPicPr>
          <p:cNvPr id="6" name="Immagine 5"/>
          <p:cNvPicPr>
            <a:picLocks noChangeAspect="1"/>
          </p:cNvPicPr>
          <p:nvPr/>
        </p:nvPicPr>
        <p:blipFill>
          <a:blip r:embed="rId3"/>
          <a:stretch>
            <a:fillRect/>
          </a:stretch>
        </p:blipFill>
        <p:spPr>
          <a:xfrm>
            <a:off x="1295400" y="1016000"/>
            <a:ext cx="6540500" cy="4813300"/>
          </a:xfrm>
          <a:prstGeom prst="rect">
            <a:avLst/>
          </a:prstGeom>
        </p:spPr>
      </p:pic>
    </p:spTree>
    <p:extLst>
      <p:ext uri="{BB962C8B-B14F-4D97-AF65-F5344CB8AC3E}">
        <p14:creationId xmlns:p14="http://schemas.microsoft.com/office/powerpoint/2010/main" val="38991645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Trasporto dell’</a:t>
            </a:r>
            <a:r>
              <a:rPr lang="it-IT" dirty="0" err="1" smtClean="0"/>
              <a:t>ecdysone</a:t>
            </a:r>
            <a:r>
              <a:rPr lang="it-IT" dirty="0" smtClean="0"/>
              <a:t> in </a:t>
            </a:r>
            <a:r>
              <a:rPr lang="it-IT" dirty="0" err="1" smtClean="0"/>
              <a:t>Drosophila</a:t>
            </a:r>
            <a:endParaRPr lang="it-IT" dirty="0"/>
          </a:p>
        </p:txBody>
      </p:sp>
      <p:sp>
        <p:nvSpPr>
          <p:cNvPr id="9" name="Segnaposto contenuto 8"/>
          <p:cNvSpPr>
            <a:spLocks noGrp="1"/>
          </p:cNvSpPr>
          <p:nvPr>
            <p:ph idx="1"/>
          </p:nvPr>
        </p:nvSpPr>
        <p:spPr>
          <a:xfrm>
            <a:off x="762000" y="1591733"/>
            <a:ext cx="3801533" cy="4525963"/>
          </a:xfrm>
        </p:spPr>
        <p:txBody>
          <a:bodyPr anchor="ctr">
            <a:normAutofit fontScale="92500" lnSpcReduction="20000"/>
          </a:bodyPr>
          <a:lstStyle/>
          <a:p>
            <a:pPr marL="0" indent="0">
              <a:buNone/>
            </a:pPr>
            <a:r>
              <a:rPr lang="it-IT" sz="2800" dirty="0" smtClean="0"/>
              <a:t>“</a:t>
            </a:r>
            <a:r>
              <a:rPr lang="it-IT" sz="2800" dirty="0" err="1" smtClean="0"/>
              <a:t>Altogether</a:t>
            </a:r>
            <a:r>
              <a:rPr lang="it-IT" sz="2800" dirty="0"/>
              <a:t>, </a:t>
            </a:r>
            <a:r>
              <a:rPr lang="it-IT" sz="2800" dirty="0" err="1"/>
              <a:t>our</a:t>
            </a:r>
            <a:r>
              <a:rPr lang="it-IT" sz="2800" dirty="0"/>
              <a:t> </a:t>
            </a:r>
            <a:r>
              <a:rPr lang="it-IT" sz="2800" dirty="0" err="1"/>
              <a:t>results</a:t>
            </a:r>
            <a:r>
              <a:rPr lang="it-IT" sz="2800" dirty="0"/>
              <a:t> </a:t>
            </a:r>
            <a:r>
              <a:rPr lang="it-IT" sz="2800" dirty="0" err="1"/>
              <a:t>challenge</a:t>
            </a:r>
            <a:r>
              <a:rPr lang="it-IT" sz="2800" dirty="0"/>
              <a:t> the </a:t>
            </a:r>
            <a:r>
              <a:rPr lang="it-IT" sz="2800" dirty="0" err="1"/>
              <a:t>simple</a:t>
            </a:r>
            <a:r>
              <a:rPr lang="it-IT" sz="2800" dirty="0"/>
              <a:t> </a:t>
            </a:r>
            <a:r>
              <a:rPr lang="it-IT" sz="2800" dirty="0" err="1"/>
              <a:t>diffusion</a:t>
            </a:r>
            <a:r>
              <a:rPr lang="it-IT" sz="2800" dirty="0"/>
              <a:t> model for </a:t>
            </a:r>
            <a:r>
              <a:rPr lang="it-IT" sz="2800" dirty="0" err="1"/>
              <a:t>cellular</a:t>
            </a:r>
            <a:r>
              <a:rPr lang="it-IT" sz="2800" dirty="0"/>
              <a:t> </a:t>
            </a:r>
            <a:r>
              <a:rPr lang="it-IT" sz="2800" dirty="0" err="1"/>
              <a:t>uptake</a:t>
            </a:r>
            <a:r>
              <a:rPr lang="it-IT" sz="2800" dirty="0"/>
              <a:t> of </a:t>
            </a:r>
            <a:r>
              <a:rPr lang="it-IT" sz="2800" dirty="0" err="1"/>
              <a:t>ecdysone</a:t>
            </a:r>
            <a:r>
              <a:rPr lang="it-IT" sz="2800" dirty="0"/>
              <a:t> and </a:t>
            </a:r>
            <a:r>
              <a:rPr lang="it-IT" sz="2800" dirty="0" err="1"/>
              <a:t>may</a:t>
            </a:r>
            <a:r>
              <a:rPr lang="it-IT" sz="2800" dirty="0"/>
              <a:t> </a:t>
            </a:r>
            <a:r>
              <a:rPr lang="it-IT" sz="2800" dirty="0" err="1"/>
              <a:t>have</a:t>
            </a:r>
            <a:r>
              <a:rPr lang="it-IT" sz="2800" dirty="0"/>
              <a:t> wide </a:t>
            </a:r>
            <a:r>
              <a:rPr lang="it-IT" sz="2800" dirty="0" err="1"/>
              <a:t>implications</a:t>
            </a:r>
            <a:r>
              <a:rPr lang="it-IT" sz="2800" dirty="0"/>
              <a:t> for </a:t>
            </a:r>
            <a:r>
              <a:rPr lang="it-IT" sz="2800" dirty="0" err="1"/>
              <a:t>basic</a:t>
            </a:r>
            <a:r>
              <a:rPr lang="it-IT" sz="2800" dirty="0"/>
              <a:t> and </a:t>
            </a:r>
            <a:r>
              <a:rPr lang="it-IT" sz="2800" dirty="0" err="1"/>
              <a:t>medical</a:t>
            </a:r>
            <a:r>
              <a:rPr lang="it-IT" sz="2800" dirty="0"/>
              <a:t> </a:t>
            </a:r>
            <a:r>
              <a:rPr lang="it-IT" sz="2800" dirty="0" err="1"/>
              <a:t>aspects</a:t>
            </a:r>
            <a:r>
              <a:rPr lang="it-IT" sz="2800" dirty="0"/>
              <a:t> of </a:t>
            </a:r>
            <a:r>
              <a:rPr lang="it-IT" sz="2800" dirty="0" err="1"/>
              <a:t>steroid</a:t>
            </a:r>
            <a:r>
              <a:rPr lang="it-IT" sz="2800" dirty="0"/>
              <a:t> </a:t>
            </a:r>
            <a:r>
              <a:rPr lang="it-IT" sz="2800" dirty="0" err="1"/>
              <a:t>hormone</a:t>
            </a:r>
            <a:r>
              <a:rPr lang="it-IT" sz="2800" dirty="0"/>
              <a:t> </a:t>
            </a:r>
            <a:r>
              <a:rPr lang="it-IT" sz="2800" dirty="0" err="1"/>
              <a:t>studies</a:t>
            </a:r>
            <a:r>
              <a:rPr lang="it-IT" sz="2800" dirty="0" smtClean="0"/>
              <a:t>.”</a:t>
            </a:r>
          </a:p>
          <a:p>
            <a:pPr marL="0" indent="0">
              <a:buNone/>
            </a:pPr>
            <a:r>
              <a:rPr lang="it-IT" sz="1700" dirty="0"/>
              <a:t>A Membrane </a:t>
            </a:r>
            <a:r>
              <a:rPr lang="it-IT" sz="1700" dirty="0" err="1"/>
              <a:t>Transporter</a:t>
            </a:r>
            <a:r>
              <a:rPr lang="it-IT" sz="1700" dirty="0"/>
              <a:t> </a:t>
            </a:r>
            <a:r>
              <a:rPr lang="it-IT" sz="1700" dirty="0" err="1"/>
              <a:t>Is</a:t>
            </a:r>
            <a:r>
              <a:rPr lang="it-IT" sz="1700" dirty="0"/>
              <a:t> </a:t>
            </a:r>
            <a:r>
              <a:rPr lang="it-IT" sz="1700" dirty="0" err="1"/>
              <a:t>Required</a:t>
            </a:r>
            <a:r>
              <a:rPr lang="it-IT" sz="1700" dirty="0"/>
              <a:t> for </a:t>
            </a:r>
            <a:r>
              <a:rPr lang="it-IT" sz="1700" dirty="0" err="1"/>
              <a:t>Steroid</a:t>
            </a:r>
            <a:r>
              <a:rPr lang="it-IT" sz="1700" dirty="0"/>
              <a:t> </a:t>
            </a:r>
            <a:r>
              <a:rPr lang="it-IT" sz="1700" dirty="0" err="1"/>
              <a:t>Hormone</a:t>
            </a:r>
            <a:r>
              <a:rPr lang="it-IT" sz="1700" dirty="0"/>
              <a:t> </a:t>
            </a:r>
            <a:r>
              <a:rPr lang="it-IT" sz="1700" dirty="0" err="1"/>
              <a:t>Uptake</a:t>
            </a:r>
            <a:r>
              <a:rPr lang="it-IT" sz="1700" dirty="0"/>
              <a:t> in </a:t>
            </a:r>
            <a:r>
              <a:rPr lang="it-IT" sz="1700" dirty="0" err="1"/>
              <a:t>Drosophila</a:t>
            </a:r>
            <a:endParaRPr lang="it-IT" sz="1700" dirty="0"/>
          </a:p>
          <a:p>
            <a:pPr marL="0" indent="0">
              <a:buNone/>
            </a:pPr>
            <a:r>
              <a:rPr lang="it-IT" sz="1700" dirty="0" err="1"/>
              <a:t>Okamoto</a:t>
            </a:r>
            <a:r>
              <a:rPr lang="it-IT" sz="1700" dirty="0"/>
              <a:t>, </a:t>
            </a:r>
            <a:r>
              <a:rPr lang="it-IT" sz="1700" dirty="0" err="1"/>
              <a:t>Naoki</a:t>
            </a:r>
            <a:r>
              <a:rPr lang="it-IT" sz="1700" dirty="0"/>
              <a:t> et al.</a:t>
            </a:r>
          </a:p>
          <a:p>
            <a:pPr marL="0" indent="0">
              <a:buNone/>
            </a:pPr>
            <a:r>
              <a:rPr lang="it-IT" sz="1700" dirty="0" err="1"/>
              <a:t>Developmental</a:t>
            </a:r>
            <a:r>
              <a:rPr lang="it-IT" sz="1700" dirty="0"/>
              <a:t> Cell, Volume 47, </a:t>
            </a:r>
            <a:r>
              <a:rPr lang="it-IT" sz="1700" dirty="0" err="1"/>
              <a:t>Issue</a:t>
            </a:r>
            <a:r>
              <a:rPr lang="it-IT" sz="1700" dirty="0"/>
              <a:t> 3, 294 - 305.</a:t>
            </a:r>
            <a:r>
              <a:rPr lang="it-IT" sz="1700" dirty="0" smtClean="0"/>
              <a:t>e7 </a:t>
            </a:r>
          </a:p>
          <a:p>
            <a:pPr marL="0" indent="0">
              <a:buNone/>
            </a:pPr>
            <a:r>
              <a:rPr lang="hr-HR" sz="1700" dirty="0"/>
              <a:t>DOI:https://doi.org/10.1016/j.devcel.2018.09.012</a:t>
            </a:r>
            <a:endParaRPr lang="it-IT" sz="1700"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13</a:t>
            </a:fld>
            <a:endParaRPr lang="it-IT"/>
          </a:p>
        </p:txBody>
      </p:sp>
      <p:pic>
        <p:nvPicPr>
          <p:cNvPr id="8" name="Immagine 7"/>
          <p:cNvPicPr>
            <a:picLocks noChangeAspect="1"/>
          </p:cNvPicPr>
          <p:nvPr/>
        </p:nvPicPr>
        <p:blipFill>
          <a:blip r:embed="rId2"/>
          <a:stretch>
            <a:fillRect/>
          </a:stretch>
        </p:blipFill>
        <p:spPr>
          <a:xfrm>
            <a:off x="4707467" y="1862666"/>
            <a:ext cx="3979333" cy="3979333"/>
          </a:xfrm>
          <a:prstGeom prst="rect">
            <a:avLst/>
          </a:prstGeom>
        </p:spPr>
      </p:pic>
    </p:spTree>
    <p:extLst>
      <p:ext uri="{BB962C8B-B14F-4D97-AF65-F5344CB8AC3E}">
        <p14:creationId xmlns:p14="http://schemas.microsoft.com/office/powerpoint/2010/main" val="34080506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trasporto di membrana dell’acido retinoico</a:t>
            </a:r>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14</a:t>
            </a:fld>
            <a:endParaRPr lang="it-IT"/>
          </a:p>
        </p:txBody>
      </p:sp>
      <p:pic>
        <p:nvPicPr>
          <p:cNvPr id="8" name="Immagine 7"/>
          <p:cNvPicPr>
            <a:picLocks noChangeAspect="1"/>
          </p:cNvPicPr>
          <p:nvPr/>
        </p:nvPicPr>
        <p:blipFill>
          <a:blip r:embed="rId3"/>
          <a:stretch>
            <a:fillRect/>
          </a:stretch>
        </p:blipFill>
        <p:spPr>
          <a:xfrm>
            <a:off x="643467" y="1662611"/>
            <a:ext cx="7874000" cy="5058864"/>
          </a:xfrm>
          <a:prstGeom prst="rect">
            <a:avLst/>
          </a:prstGeom>
        </p:spPr>
      </p:pic>
    </p:spTree>
    <p:extLst>
      <p:ext uri="{BB962C8B-B14F-4D97-AF65-F5344CB8AC3E}">
        <p14:creationId xmlns:p14="http://schemas.microsoft.com/office/powerpoint/2010/main" val="513736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15</a:t>
            </a:fld>
            <a:endParaRPr lang="it-IT"/>
          </a:p>
        </p:txBody>
      </p:sp>
      <p:pic>
        <p:nvPicPr>
          <p:cNvPr id="6" name="Immagine 5"/>
          <p:cNvPicPr>
            <a:picLocks noChangeAspect="1"/>
          </p:cNvPicPr>
          <p:nvPr/>
        </p:nvPicPr>
        <p:blipFill>
          <a:blip r:embed="rId3"/>
          <a:stretch>
            <a:fillRect/>
          </a:stretch>
        </p:blipFill>
        <p:spPr>
          <a:xfrm>
            <a:off x="508000" y="304800"/>
            <a:ext cx="8128000" cy="6235700"/>
          </a:xfrm>
          <a:prstGeom prst="rect">
            <a:avLst/>
          </a:prstGeom>
        </p:spPr>
      </p:pic>
    </p:spTree>
    <p:extLst>
      <p:ext uri="{BB962C8B-B14F-4D97-AF65-F5344CB8AC3E}">
        <p14:creationId xmlns:p14="http://schemas.microsoft.com/office/powerpoint/2010/main" val="10687094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The structure of STRA6 in complex with CaM.</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881" y="6120643"/>
            <a:ext cx="1182240" cy="5155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120" y="979303"/>
            <a:ext cx="59155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61712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Yunting Chen et al. Science 2016;353:aad8266</a:t>
            </a:r>
          </a:p>
        </p:txBody>
      </p:sp>
      <p:sp>
        <p:nvSpPr>
          <p:cNvPr id="3077" name="Text Box 5"/>
          <p:cNvSpPr txBox="1">
            <a:spLocks noChangeArrowheads="1"/>
          </p:cNvSpPr>
          <p:nvPr/>
        </p:nvSpPr>
        <p:spPr bwMode="auto">
          <a:xfrm>
            <a:off x="97920" y="643315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American Association for the Advancement of Science</a:t>
            </a:r>
          </a:p>
        </p:txBody>
      </p:sp>
      <p:sp>
        <p:nvSpPr>
          <p:cNvPr id="2" name="Segnaposto data 1"/>
          <p:cNvSpPr>
            <a:spLocks noGrp="1"/>
          </p:cNvSpPr>
          <p:nvPr>
            <p:ph type="dt" sz="half" idx="10"/>
          </p:nvPr>
        </p:nvSpPr>
        <p:spPr/>
        <p:txBody>
          <a:bodyPr/>
          <a:lstStyle/>
          <a:p>
            <a:r>
              <a:rPr lang="it-IT" smtClean="0"/>
              <a:t>14/10/19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28879D49-CF05-7346-97B8-F65CE729392B}" type="slidenum">
              <a:rPr lang="it-IT" smtClean="0"/>
              <a:t>16</a:t>
            </a:fld>
            <a:endParaRPr lang="it-IT"/>
          </a:p>
        </p:txBody>
      </p:sp>
    </p:spTree>
    <p:extLst>
      <p:ext uri="{BB962C8B-B14F-4D97-AF65-F5344CB8AC3E}">
        <p14:creationId xmlns:p14="http://schemas.microsoft.com/office/powerpoint/2010/main" val="1010000148"/>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Fig. 5 Possible mechanism for STRA6-mediated retinol uptake.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881" y="6120643"/>
            <a:ext cx="1182240" cy="5155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010986"/>
            <a:ext cx="7804800" cy="48288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Yunting Chen et al. Science 2016;353:aad8266</a:t>
            </a:r>
          </a:p>
        </p:txBody>
      </p:sp>
      <p:sp>
        <p:nvSpPr>
          <p:cNvPr id="3077" name="Text Box 5"/>
          <p:cNvSpPr txBox="1">
            <a:spLocks noChangeArrowheads="1"/>
          </p:cNvSpPr>
          <p:nvPr/>
        </p:nvSpPr>
        <p:spPr bwMode="auto">
          <a:xfrm>
            <a:off x="97920" y="643315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American Association for the Advancement of Science</a:t>
            </a:r>
          </a:p>
        </p:txBody>
      </p:sp>
      <p:sp>
        <p:nvSpPr>
          <p:cNvPr id="2" name="Segnaposto data 1"/>
          <p:cNvSpPr>
            <a:spLocks noGrp="1"/>
          </p:cNvSpPr>
          <p:nvPr>
            <p:ph type="dt" sz="half" idx="10"/>
          </p:nvPr>
        </p:nvSpPr>
        <p:spPr/>
        <p:txBody>
          <a:bodyPr/>
          <a:lstStyle/>
          <a:p>
            <a:r>
              <a:rPr lang="it-IT" smtClean="0"/>
              <a:t>14/10/19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28879D49-CF05-7346-97B8-F65CE729392B}" type="slidenum">
              <a:rPr lang="it-IT" smtClean="0"/>
              <a:t>17</a:t>
            </a:fld>
            <a:endParaRPr lang="it-IT"/>
          </a:p>
        </p:txBody>
      </p:sp>
    </p:spTree>
    <p:extLst>
      <p:ext uri="{BB962C8B-B14F-4D97-AF65-F5344CB8AC3E}">
        <p14:creationId xmlns:p14="http://schemas.microsoft.com/office/powerpoint/2010/main" val="4014446028"/>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I recettori nucleari degli ormoni</a:t>
            </a:r>
            <a:endParaRPr lang="it-IT" dirty="0">
              <a:solidFill>
                <a:srgbClr val="FF0000"/>
              </a:solidFill>
            </a:endParaRPr>
          </a:p>
        </p:txBody>
      </p:sp>
      <p:sp>
        <p:nvSpPr>
          <p:cNvPr id="5" name="Segnaposto contenuto 4"/>
          <p:cNvSpPr>
            <a:spLocks noGrp="1"/>
          </p:cNvSpPr>
          <p:nvPr>
            <p:ph idx="1"/>
          </p:nvPr>
        </p:nvSpPr>
        <p:spPr/>
        <p:txBody>
          <a:bodyPr>
            <a:normAutofit fontScale="85000" lnSpcReduction="20000"/>
          </a:bodyPr>
          <a:lstStyle/>
          <a:p>
            <a:r>
              <a:rPr lang="it-IT" dirty="0" smtClean="0"/>
              <a:t>Polipeptidi di 450-933 amminoacidi</a:t>
            </a:r>
          </a:p>
          <a:p>
            <a:r>
              <a:rPr lang="it-IT" dirty="0" smtClean="0">
                <a:sym typeface="Wingdings"/>
              </a:rPr>
              <a:t>Struttura modulare comune, con domini proteici </a:t>
            </a:r>
            <a:r>
              <a:rPr lang="it-IT" dirty="0" err="1" smtClean="0">
                <a:sym typeface="Wingdings"/>
              </a:rPr>
              <a:t>specific</a:t>
            </a:r>
            <a:r>
              <a:rPr lang="it-IT" dirty="0" smtClean="0">
                <a:sym typeface="Wingdings"/>
              </a:rPr>
              <a:t> per:</a:t>
            </a:r>
          </a:p>
          <a:p>
            <a:pPr lvl="1"/>
            <a:r>
              <a:rPr lang="it-IT" dirty="0" smtClean="0">
                <a:sym typeface="Wingdings"/>
              </a:rPr>
              <a:t>legame con il </a:t>
            </a:r>
            <a:r>
              <a:rPr lang="it-IT" dirty="0" err="1" smtClean="0">
                <a:sym typeface="Wingdings"/>
              </a:rPr>
              <a:t>ligando</a:t>
            </a:r>
            <a:endParaRPr lang="it-IT" dirty="0" smtClean="0">
              <a:sym typeface="Wingdings"/>
            </a:endParaRPr>
          </a:p>
          <a:p>
            <a:pPr lvl="1"/>
            <a:r>
              <a:rPr lang="it-IT" dirty="0" smtClean="0">
                <a:sym typeface="Wingdings"/>
              </a:rPr>
              <a:t>legame al DNA</a:t>
            </a:r>
          </a:p>
          <a:p>
            <a:pPr lvl="1"/>
            <a:r>
              <a:rPr lang="it-IT" dirty="0" smtClean="0">
                <a:sym typeface="Wingdings"/>
              </a:rPr>
              <a:t>legami con complessi </a:t>
            </a:r>
            <a:r>
              <a:rPr lang="it-IT" dirty="0" err="1" smtClean="0">
                <a:sym typeface="Wingdings"/>
              </a:rPr>
              <a:t>multimerici</a:t>
            </a:r>
            <a:r>
              <a:rPr lang="it-IT" dirty="0" smtClean="0">
                <a:sym typeface="Wingdings"/>
              </a:rPr>
              <a:t> di controllo della trascrizione del DNA</a:t>
            </a:r>
          </a:p>
          <a:p>
            <a:pPr lvl="2"/>
            <a:r>
              <a:rPr lang="it-IT" dirty="0" smtClean="0">
                <a:sym typeface="Wingdings"/>
              </a:rPr>
              <a:t>co-attivatori</a:t>
            </a:r>
          </a:p>
          <a:p>
            <a:pPr lvl="2"/>
            <a:r>
              <a:rPr lang="it-IT" dirty="0" smtClean="0">
                <a:sym typeface="Wingdings"/>
              </a:rPr>
              <a:t>co-repressori</a:t>
            </a:r>
          </a:p>
          <a:p>
            <a:r>
              <a:rPr lang="it-IT" dirty="0"/>
              <a:t>Molti recettori nucleari hanno diverse </a:t>
            </a:r>
            <a:r>
              <a:rPr lang="it-IT" dirty="0" err="1"/>
              <a:t>isoforme</a:t>
            </a:r>
            <a:r>
              <a:rPr lang="it-IT" dirty="0"/>
              <a:t> (uso alternativo del promotore, varianti di </a:t>
            </a:r>
            <a:r>
              <a:rPr lang="it-IT" dirty="0" err="1"/>
              <a:t>splicing</a:t>
            </a:r>
            <a:r>
              <a:rPr lang="it-IT" dirty="0"/>
              <a:t>) </a:t>
            </a:r>
            <a:r>
              <a:rPr lang="it-IT" dirty="0">
                <a:sym typeface="Wingdings"/>
              </a:rPr>
              <a:t> risposta ormonale </a:t>
            </a:r>
            <a:r>
              <a:rPr lang="it-IT" dirty="0" smtClean="0">
                <a:sym typeface="Wingdings"/>
              </a:rPr>
              <a:t>differenziata</a:t>
            </a:r>
            <a:endParaRPr lang="it-IT" dirty="0" smtClean="0"/>
          </a:p>
          <a:p>
            <a:endParaRPr lang="it-IT" dirty="0" smtClean="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18</a:t>
            </a:fld>
            <a:endParaRPr lang="it-IT"/>
          </a:p>
        </p:txBody>
      </p:sp>
    </p:spTree>
    <p:extLst>
      <p:ext uri="{BB962C8B-B14F-4D97-AF65-F5344CB8AC3E}">
        <p14:creationId xmlns:p14="http://schemas.microsoft.com/office/powerpoint/2010/main" val="28415676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a:t>La struttura primaria modulare dei recettori nucleari</a:t>
            </a:r>
          </a:p>
        </p:txBody>
      </p:sp>
      <p:sp>
        <p:nvSpPr>
          <p:cNvPr id="9" name="Segnaposto contenuto 8"/>
          <p:cNvSpPr>
            <a:spLocks noGrp="1"/>
          </p:cNvSpPr>
          <p:nvPr>
            <p:ph idx="1"/>
          </p:nvPr>
        </p:nvSpPr>
        <p:spPr>
          <a:xfrm>
            <a:off x="457200" y="3674533"/>
            <a:ext cx="8229600" cy="2451630"/>
          </a:xfrm>
        </p:spPr>
        <p:txBody>
          <a:bodyPr>
            <a:normAutofit fontScale="70000" lnSpcReduction="20000"/>
          </a:bodyPr>
          <a:lstStyle/>
          <a:p>
            <a:pPr marL="0" indent="0" algn="ctr">
              <a:buNone/>
            </a:pPr>
            <a:r>
              <a:rPr lang="it-IT" b="1" dirty="0" smtClean="0"/>
              <a:t>I DOMINI PROTEICI DEI RECETTORI NUCLEARI</a:t>
            </a:r>
          </a:p>
          <a:p>
            <a:pPr marL="0" indent="0" algn="ctr">
              <a:buNone/>
            </a:pPr>
            <a:endParaRPr lang="it-IT" b="1" dirty="0" smtClean="0"/>
          </a:p>
          <a:p>
            <a:pPr marL="514350" indent="-514350">
              <a:buFont typeface="+mj-lt"/>
              <a:buAutoNum type="arabicPeriod"/>
            </a:pPr>
            <a:r>
              <a:rPr lang="it-IT" dirty="0" err="1" smtClean="0"/>
              <a:t>N</a:t>
            </a:r>
            <a:r>
              <a:rPr lang="it-IT" dirty="0" smtClean="0"/>
              <a:t>-terminale </a:t>
            </a:r>
            <a:r>
              <a:rPr lang="it-IT" dirty="0"/>
              <a:t>(NTD</a:t>
            </a:r>
            <a:r>
              <a:rPr lang="it-IT" dirty="0" smtClean="0"/>
              <a:t>), con funzione AF-1 (</a:t>
            </a:r>
            <a:r>
              <a:rPr lang="it-IT" dirty="0" err="1" smtClean="0"/>
              <a:t>activator</a:t>
            </a:r>
            <a:r>
              <a:rPr lang="it-IT" dirty="0" smtClean="0"/>
              <a:t> </a:t>
            </a:r>
            <a:r>
              <a:rPr lang="it-IT" dirty="0" err="1" smtClean="0"/>
              <a:t>factor</a:t>
            </a:r>
            <a:r>
              <a:rPr lang="it-IT" dirty="0" smtClean="0"/>
              <a:t> 1) </a:t>
            </a:r>
          </a:p>
          <a:p>
            <a:pPr marL="514350" indent="-514350">
              <a:buFont typeface="+mj-lt"/>
              <a:buAutoNum type="arabicPeriod"/>
            </a:pPr>
            <a:r>
              <a:rPr lang="it-IT" dirty="0" smtClean="0"/>
              <a:t>di legame del DNA (DBD) </a:t>
            </a:r>
          </a:p>
          <a:p>
            <a:pPr marL="514350" indent="-514350">
              <a:buFont typeface="+mj-lt"/>
              <a:buAutoNum type="arabicPeriod"/>
            </a:pPr>
            <a:r>
              <a:rPr lang="it-IT" dirty="0" smtClean="0"/>
              <a:t>regione </a:t>
            </a:r>
            <a:r>
              <a:rPr lang="it-IT" dirty="0"/>
              <a:t>della cerniera </a:t>
            </a:r>
            <a:r>
              <a:rPr lang="it-IT" dirty="0" smtClean="0"/>
              <a:t>(H)</a:t>
            </a:r>
          </a:p>
          <a:p>
            <a:pPr marL="514350" indent="-514350">
              <a:buFont typeface="+mj-lt"/>
              <a:buAutoNum type="arabicPeriod"/>
            </a:pPr>
            <a:r>
              <a:rPr lang="it-IT" dirty="0" smtClean="0"/>
              <a:t>di legame con il </a:t>
            </a:r>
            <a:r>
              <a:rPr lang="it-IT" dirty="0" err="1" smtClean="0"/>
              <a:t>ligando</a:t>
            </a:r>
            <a:r>
              <a:rPr lang="it-IT" dirty="0" smtClean="0"/>
              <a:t> (LBD), </a:t>
            </a:r>
            <a:r>
              <a:rPr lang="it-IT" dirty="0"/>
              <a:t>, con funzione AF</a:t>
            </a:r>
            <a:r>
              <a:rPr lang="it-IT" dirty="0" smtClean="0"/>
              <a:t>-2 </a:t>
            </a:r>
            <a:r>
              <a:rPr lang="it-IT" dirty="0"/>
              <a:t>(</a:t>
            </a:r>
            <a:r>
              <a:rPr lang="it-IT" dirty="0" err="1"/>
              <a:t>activator</a:t>
            </a:r>
            <a:r>
              <a:rPr lang="it-IT" dirty="0"/>
              <a:t> </a:t>
            </a:r>
            <a:r>
              <a:rPr lang="it-IT" dirty="0" err="1" smtClean="0"/>
              <a:t>f</a:t>
            </a:r>
            <a:r>
              <a:rPr lang="it-IT" dirty="0" smtClean="0"/>
              <a:t>. 1</a:t>
            </a:r>
            <a:r>
              <a:rPr lang="it-IT" dirty="0"/>
              <a:t>) </a:t>
            </a:r>
            <a:endParaRPr lang="it-IT" dirty="0" smtClean="0"/>
          </a:p>
          <a:p>
            <a:pPr marL="514350" indent="-514350">
              <a:buFont typeface="+mj-lt"/>
              <a:buAutoNum type="arabicPeriod"/>
            </a:pPr>
            <a:r>
              <a:rPr lang="it-IT" dirty="0" smtClean="0"/>
              <a:t>regione C-terminale (</a:t>
            </a:r>
            <a:r>
              <a:rPr lang="it-IT" dirty="0" err="1" smtClean="0"/>
              <a:t>F</a:t>
            </a:r>
            <a:r>
              <a:rPr lang="it-IT" dirty="0" smtClean="0"/>
              <a:t>)  </a:t>
            </a:r>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19</a:t>
            </a:fld>
            <a:endParaRPr lang="it-IT"/>
          </a:p>
        </p:txBody>
      </p:sp>
      <p:pic>
        <p:nvPicPr>
          <p:cNvPr id="8" name="Immagine 7"/>
          <p:cNvPicPr>
            <a:picLocks noChangeAspect="1"/>
          </p:cNvPicPr>
          <p:nvPr/>
        </p:nvPicPr>
        <p:blipFill>
          <a:blip r:embed="rId3"/>
          <a:stretch>
            <a:fillRect/>
          </a:stretch>
        </p:blipFill>
        <p:spPr>
          <a:xfrm>
            <a:off x="0" y="1557867"/>
            <a:ext cx="8968397" cy="1761067"/>
          </a:xfrm>
          <a:prstGeom prst="rect">
            <a:avLst/>
          </a:prstGeom>
        </p:spPr>
      </p:pic>
    </p:spTree>
    <p:extLst>
      <p:ext uri="{BB962C8B-B14F-4D97-AF65-F5344CB8AC3E}">
        <p14:creationId xmlns:p14="http://schemas.microsoft.com/office/powerpoint/2010/main" val="5596435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Lezione 3</a:t>
            </a:r>
            <a:endParaRPr lang="it-IT" dirty="0"/>
          </a:p>
        </p:txBody>
      </p:sp>
      <p:sp>
        <p:nvSpPr>
          <p:cNvPr id="3" name="Sottotitolo 2"/>
          <p:cNvSpPr>
            <a:spLocks noGrp="1"/>
          </p:cNvSpPr>
          <p:nvPr>
            <p:ph type="subTitle" idx="1"/>
          </p:nvPr>
        </p:nvSpPr>
        <p:spPr/>
        <p:txBody>
          <a:bodyPr/>
          <a:lstStyle/>
          <a:p>
            <a:r>
              <a:rPr lang="it-IT" dirty="0" smtClean="0"/>
              <a:t>Recettori</a:t>
            </a:r>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879262C3-E17A-F64D-8B3B-74E42D1DD398}" type="slidenum">
              <a:rPr lang="it-IT" smtClean="0"/>
              <a:t>2</a:t>
            </a:fld>
            <a:endParaRPr 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6" y="565150"/>
            <a:ext cx="7616825"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457200" y="469320"/>
            <a:ext cx="8229600" cy="2078485"/>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695326" y="5418663"/>
            <a:ext cx="7616825" cy="119206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669926" y="2463798"/>
            <a:ext cx="8229600" cy="1540933"/>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p:cNvSpPr/>
          <p:nvPr/>
        </p:nvSpPr>
        <p:spPr>
          <a:xfrm>
            <a:off x="457200" y="3886200"/>
            <a:ext cx="8229600" cy="1540933"/>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731931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Autofit/>
          </a:bodyPr>
          <a:lstStyle/>
          <a:p>
            <a:r>
              <a:rPr lang="it-IT" sz="3600" dirty="0" smtClean="0"/>
              <a:t>I recettori nucleari (tipo I o II) sono attivati dal </a:t>
            </a:r>
            <a:r>
              <a:rPr lang="it-IT" sz="3600" dirty="0" err="1" smtClean="0"/>
              <a:t>ligando</a:t>
            </a:r>
            <a:endParaRPr lang="it-IT" sz="3600" dirty="0"/>
          </a:p>
        </p:txBody>
      </p:sp>
      <p:sp>
        <p:nvSpPr>
          <p:cNvPr id="9" name="Segnaposto contenuto 8"/>
          <p:cNvSpPr>
            <a:spLocks noGrp="1"/>
          </p:cNvSpPr>
          <p:nvPr>
            <p:ph idx="1"/>
          </p:nvPr>
        </p:nvSpPr>
        <p:spPr>
          <a:xfrm>
            <a:off x="457199" y="1600200"/>
            <a:ext cx="8059271" cy="4525963"/>
          </a:xfrm>
        </p:spPr>
        <p:txBody>
          <a:bodyPr>
            <a:normAutofit fontScale="92500" lnSpcReduction="20000"/>
          </a:bodyPr>
          <a:lstStyle/>
          <a:p>
            <a:r>
              <a:rPr lang="it-IT" dirty="0" smtClean="0"/>
              <a:t>I recettori nucleari “vuoti” (non legati al </a:t>
            </a:r>
            <a:r>
              <a:rPr lang="it-IT" dirty="0" err="1" smtClean="0"/>
              <a:t>ligando</a:t>
            </a:r>
            <a:r>
              <a:rPr lang="it-IT" dirty="0" smtClean="0"/>
              <a:t>) formano dei complessi inattivi (incapaci di attivare la </a:t>
            </a:r>
            <a:r>
              <a:rPr lang="it-IT" dirty="0" err="1" smtClean="0"/>
              <a:t>trascrizione</a:t>
            </a:r>
            <a:r>
              <a:rPr lang="it-IT" dirty="0" err="1" smtClean="0">
                <a:sym typeface="Wingdings"/>
              </a:rPr>
              <a:t>la</a:t>
            </a:r>
            <a:r>
              <a:rPr lang="it-IT" dirty="0" smtClean="0">
                <a:sym typeface="Wingdings"/>
              </a:rPr>
              <a:t> RNA polimerasi II).</a:t>
            </a:r>
            <a:endParaRPr lang="it-IT" dirty="0" smtClean="0"/>
          </a:p>
          <a:p>
            <a:r>
              <a:rPr lang="it-IT" dirty="0" smtClean="0"/>
              <a:t>Il legame dei </a:t>
            </a:r>
            <a:r>
              <a:rPr lang="it-IT" dirty="0" err="1" smtClean="0"/>
              <a:t>ligandi</a:t>
            </a:r>
            <a:r>
              <a:rPr lang="it-IT" dirty="0" smtClean="0"/>
              <a:t> specifico determina: </a:t>
            </a:r>
          </a:p>
          <a:p>
            <a:pPr marL="971550" lvl="1" indent="-514350">
              <a:buFont typeface="+mj-lt"/>
              <a:buAutoNum type="arabicPeriod"/>
            </a:pPr>
            <a:r>
              <a:rPr lang="it-IT" dirty="0" smtClean="0"/>
              <a:t>una variazione conformazionale, </a:t>
            </a:r>
          </a:p>
          <a:p>
            <a:pPr marL="971550" lvl="1" indent="-514350">
              <a:buFont typeface="+mj-lt"/>
              <a:buAutoNum type="arabicPeriod"/>
            </a:pPr>
            <a:r>
              <a:rPr lang="it-IT" dirty="0" smtClean="0"/>
              <a:t>la formazione di un </a:t>
            </a:r>
            <a:r>
              <a:rPr lang="it-IT" dirty="0" err="1" smtClean="0"/>
              <a:t>omodimero</a:t>
            </a:r>
            <a:r>
              <a:rPr lang="it-IT" dirty="0" smtClean="0"/>
              <a:t>, che trasloca nel nucleo e si associa al DNA (tipo I), oppure</a:t>
            </a:r>
          </a:p>
          <a:p>
            <a:pPr marL="971550" lvl="1" indent="-514350">
              <a:buFont typeface="+mj-lt"/>
              <a:buAutoNum type="arabicPeriod"/>
            </a:pPr>
            <a:r>
              <a:rPr lang="it-IT" dirty="0" smtClean="0"/>
              <a:t>la formazione di un </a:t>
            </a:r>
            <a:r>
              <a:rPr lang="it-IT" dirty="0" err="1" smtClean="0"/>
              <a:t>eterodimero</a:t>
            </a:r>
            <a:r>
              <a:rPr lang="it-IT" dirty="0" smtClean="0"/>
              <a:t> a livello del DNA (tipo II) </a:t>
            </a:r>
          </a:p>
          <a:p>
            <a:pPr marL="971550" lvl="1" indent="-514350">
              <a:buFont typeface="+mj-lt"/>
              <a:buAutoNum type="arabicPeriod"/>
            </a:pPr>
            <a:r>
              <a:rPr lang="it-IT" dirty="0" smtClean="0"/>
              <a:t>sempre, la dissociazione del complesso co-repressore e associazione del complesso co-attivatore della trascrizione</a:t>
            </a:r>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28879D49-CF05-7346-97B8-F65CE729392B}" type="slidenum">
              <a:rPr lang="it-IT" smtClean="0"/>
              <a:t>20</a:t>
            </a:fld>
            <a:endParaRPr lang="it-IT"/>
          </a:p>
        </p:txBody>
      </p:sp>
    </p:spTree>
    <p:extLst>
      <p:ext uri="{BB962C8B-B14F-4D97-AF65-F5344CB8AC3E}">
        <p14:creationId xmlns:p14="http://schemas.microsoft.com/office/powerpoint/2010/main" val="39110836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a:bodyPr>
          <a:lstStyle/>
          <a:p>
            <a:r>
              <a:rPr lang="it-IT" sz="3600" dirty="0" smtClean="0"/>
              <a:t>Struttura e funzione dei recettori nucleari</a:t>
            </a:r>
            <a:endParaRPr lang="it-IT" sz="3600"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21</a:t>
            </a:fld>
            <a:endParaRPr lang="it-IT"/>
          </a:p>
        </p:txBody>
      </p:sp>
      <p:pic>
        <p:nvPicPr>
          <p:cNvPr id="9" name="Immagine 8"/>
          <p:cNvPicPr>
            <a:picLocks noChangeAspect="1"/>
          </p:cNvPicPr>
          <p:nvPr/>
        </p:nvPicPr>
        <p:blipFill>
          <a:blip r:embed="rId3"/>
          <a:stretch>
            <a:fillRect/>
          </a:stretch>
        </p:blipFill>
        <p:spPr>
          <a:xfrm>
            <a:off x="1634565" y="1498558"/>
            <a:ext cx="5760571" cy="5222917"/>
          </a:xfrm>
          <a:prstGeom prst="rect">
            <a:avLst/>
          </a:prstGeom>
        </p:spPr>
      </p:pic>
      <p:sp>
        <p:nvSpPr>
          <p:cNvPr id="10" name="Rettangolo 9"/>
          <p:cNvSpPr/>
          <p:nvPr/>
        </p:nvSpPr>
        <p:spPr>
          <a:xfrm>
            <a:off x="3959412" y="4497294"/>
            <a:ext cx="4975412" cy="53788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it-IT" dirty="0" smtClean="0">
                <a:solidFill>
                  <a:srgbClr val="FF0000"/>
                </a:solidFill>
              </a:rPr>
              <a:t>estrogeni sintetici</a:t>
            </a:r>
          </a:p>
          <a:p>
            <a:pPr algn="r"/>
            <a:r>
              <a:rPr lang="it-IT" dirty="0" smtClean="0">
                <a:solidFill>
                  <a:srgbClr val="FF0000"/>
                </a:solidFill>
              </a:rPr>
              <a:t>farmaci</a:t>
            </a:r>
            <a:endParaRPr lang="it-IT" dirty="0">
              <a:solidFill>
                <a:srgbClr val="FF0000"/>
              </a:solidFill>
            </a:endParaRPr>
          </a:p>
        </p:txBody>
      </p:sp>
    </p:spTree>
    <p:extLst>
      <p:ext uri="{BB962C8B-B14F-4D97-AF65-F5344CB8AC3E}">
        <p14:creationId xmlns:p14="http://schemas.microsoft.com/office/powerpoint/2010/main" val="11232708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Schema della struttura quaternaria dei recettori nucleari</a:t>
            </a:r>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22</a:t>
            </a:fld>
            <a:endParaRPr lang="it-IT"/>
          </a:p>
        </p:txBody>
      </p:sp>
      <p:pic>
        <p:nvPicPr>
          <p:cNvPr id="8" name="Immagine 7"/>
          <p:cNvPicPr>
            <a:picLocks noChangeAspect="1"/>
          </p:cNvPicPr>
          <p:nvPr/>
        </p:nvPicPr>
        <p:blipFill>
          <a:blip r:embed="rId3"/>
          <a:stretch>
            <a:fillRect/>
          </a:stretch>
        </p:blipFill>
        <p:spPr>
          <a:xfrm>
            <a:off x="1750229" y="3318934"/>
            <a:ext cx="6356604" cy="2184400"/>
          </a:xfrm>
          <a:prstGeom prst="rect">
            <a:avLst/>
          </a:prstGeom>
        </p:spPr>
      </p:pic>
      <p:pic>
        <p:nvPicPr>
          <p:cNvPr id="9" name="Immagine 8"/>
          <p:cNvPicPr>
            <a:picLocks noChangeAspect="1"/>
          </p:cNvPicPr>
          <p:nvPr/>
        </p:nvPicPr>
        <p:blipFill>
          <a:blip r:embed="rId4"/>
          <a:stretch>
            <a:fillRect/>
          </a:stretch>
        </p:blipFill>
        <p:spPr>
          <a:xfrm>
            <a:off x="0" y="1557867"/>
            <a:ext cx="8968397" cy="1761067"/>
          </a:xfrm>
          <a:prstGeom prst="rect">
            <a:avLst/>
          </a:prstGeom>
        </p:spPr>
      </p:pic>
      <p:sp>
        <p:nvSpPr>
          <p:cNvPr id="10" name="CasellaDiTesto 9"/>
          <p:cNvSpPr txBox="1"/>
          <p:nvPr/>
        </p:nvSpPr>
        <p:spPr>
          <a:xfrm>
            <a:off x="745067" y="5503334"/>
            <a:ext cx="7941733" cy="923330"/>
          </a:xfrm>
          <a:prstGeom prst="rect">
            <a:avLst/>
          </a:prstGeom>
          <a:noFill/>
        </p:spPr>
        <p:txBody>
          <a:bodyPr wrap="square" rtlCol="0">
            <a:spAutoFit/>
          </a:bodyPr>
          <a:lstStyle/>
          <a:p>
            <a:pPr algn="ctr"/>
            <a:r>
              <a:rPr lang="it-IT" dirty="0" smtClean="0"/>
              <a:t>Il recettore nucleare è un dimero</a:t>
            </a:r>
          </a:p>
          <a:p>
            <a:pPr algn="ctr"/>
            <a:r>
              <a:rPr lang="it-IT" dirty="0" smtClean="0"/>
              <a:t>Il dominio DBD è legato al DNA a livello di una DNA </a:t>
            </a:r>
            <a:r>
              <a:rPr lang="it-IT" dirty="0" err="1" smtClean="0"/>
              <a:t>response</a:t>
            </a:r>
            <a:r>
              <a:rPr lang="it-IT" dirty="0" smtClean="0"/>
              <a:t> </a:t>
            </a:r>
            <a:r>
              <a:rPr lang="it-IT" dirty="0" err="1" smtClean="0"/>
              <a:t>element</a:t>
            </a:r>
            <a:r>
              <a:rPr lang="it-IT" dirty="0" smtClean="0"/>
              <a:t> (sequenza polinucleotidica specifica) </a:t>
            </a:r>
            <a:endParaRPr lang="it-IT" dirty="0"/>
          </a:p>
        </p:txBody>
      </p:sp>
    </p:spTree>
    <p:extLst>
      <p:ext uri="{BB962C8B-B14F-4D97-AF65-F5344CB8AC3E}">
        <p14:creationId xmlns:p14="http://schemas.microsoft.com/office/powerpoint/2010/main" val="22051782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94520"/>
          </a:xfrm>
        </p:spPr>
        <p:txBody>
          <a:bodyPr>
            <a:noAutofit/>
          </a:bodyPr>
          <a:lstStyle/>
          <a:p>
            <a:r>
              <a:rPr lang="it-IT" sz="2800" dirty="0" smtClean="0"/>
              <a:t>Il modello del recettore estrogenico associato al DNA</a:t>
            </a:r>
            <a:br>
              <a:rPr lang="it-IT" sz="2800" dirty="0" smtClean="0"/>
            </a:br>
            <a:r>
              <a:rPr lang="it-IT" sz="2800" dirty="0" smtClean="0"/>
              <a:t>tipo I, </a:t>
            </a:r>
            <a:r>
              <a:rPr lang="it-IT" sz="2800" dirty="0" err="1" smtClean="0"/>
              <a:t>omodimerico</a:t>
            </a:r>
            <a:endParaRPr lang="it-IT" sz="28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23</a:t>
            </a:fld>
            <a:endParaRPr lang="it-IT"/>
          </a:p>
        </p:txBody>
      </p:sp>
      <p:pic>
        <p:nvPicPr>
          <p:cNvPr id="6" name="Immagine 5"/>
          <p:cNvPicPr>
            <a:picLocks noChangeAspect="1"/>
          </p:cNvPicPr>
          <p:nvPr/>
        </p:nvPicPr>
        <p:blipFill>
          <a:blip r:embed="rId3"/>
          <a:stretch>
            <a:fillRect/>
          </a:stretch>
        </p:blipFill>
        <p:spPr>
          <a:xfrm>
            <a:off x="2794000" y="1169158"/>
            <a:ext cx="3454400" cy="5552317"/>
          </a:xfrm>
          <a:prstGeom prst="rect">
            <a:avLst/>
          </a:prstGeom>
        </p:spPr>
      </p:pic>
    </p:spTree>
    <p:extLst>
      <p:ext uri="{BB962C8B-B14F-4D97-AF65-F5344CB8AC3E}">
        <p14:creationId xmlns:p14="http://schemas.microsoft.com/office/powerpoint/2010/main" val="36837167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a:t>
            </a:r>
            <a:r>
              <a:rPr lang="it-IT" dirty="0" err="1" smtClean="0"/>
              <a:t>tamoxifene</a:t>
            </a:r>
            <a:r>
              <a:rPr lang="it-IT" dirty="0" smtClean="0"/>
              <a:t> inibisce l’attivazione del recettore per gli estrogeni</a:t>
            </a:r>
            <a:endParaRPr lang="it-IT"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24</a:t>
            </a:fld>
            <a:endParaRPr lang="it-IT"/>
          </a:p>
        </p:txBody>
      </p:sp>
      <p:pic>
        <p:nvPicPr>
          <p:cNvPr id="6" name="Immagine 5"/>
          <p:cNvPicPr>
            <a:picLocks noChangeAspect="1"/>
          </p:cNvPicPr>
          <p:nvPr/>
        </p:nvPicPr>
        <p:blipFill>
          <a:blip r:embed="rId3"/>
          <a:stretch>
            <a:fillRect/>
          </a:stretch>
        </p:blipFill>
        <p:spPr>
          <a:xfrm>
            <a:off x="3124200" y="1557460"/>
            <a:ext cx="5422900" cy="5122739"/>
          </a:xfrm>
          <a:prstGeom prst="rect">
            <a:avLst/>
          </a:prstGeom>
        </p:spPr>
      </p:pic>
      <p:pic>
        <p:nvPicPr>
          <p:cNvPr id="7" name="Immagine 6"/>
          <p:cNvPicPr>
            <a:picLocks noChangeAspect="1"/>
          </p:cNvPicPr>
          <p:nvPr/>
        </p:nvPicPr>
        <p:blipFill>
          <a:blip r:embed="rId4"/>
          <a:stretch>
            <a:fillRect/>
          </a:stretch>
        </p:blipFill>
        <p:spPr>
          <a:xfrm>
            <a:off x="457201" y="1888309"/>
            <a:ext cx="2133600" cy="2133600"/>
          </a:xfrm>
          <a:prstGeom prst="rect">
            <a:avLst/>
          </a:prstGeom>
        </p:spPr>
      </p:pic>
      <p:pic>
        <p:nvPicPr>
          <p:cNvPr id="8" name="Immagine 7"/>
          <p:cNvPicPr>
            <a:picLocks noChangeAspect="1"/>
          </p:cNvPicPr>
          <p:nvPr/>
        </p:nvPicPr>
        <p:blipFill>
          <a:blip r:embed="rId5"/>
          <a:stretch>
            <a:fillRect/>
          </a:stretch>
        </p:blipFill>
        <p:spPr>
          <a:xfrm rot="5400000">
            <a:off x="457200" y="4257281"/>
            <a:ext cx="2107254" cy="1558238"/>
          </a:xfrm>
          <a:prstGeom prst="rect">
            <a:avLst/>
          </a:prstGeom>
        </p:spPr>
      </p:pic>
    </p:spTree>
    <p:extLst>
      <p:ext uri="{BB962C8B-B14F-4D97-AF65-F5344CB8AC3E}">
        <p14:creationId xmlns:p14="http://schemas.microsoft.com/office/powerpoint/2010/main" val="22798233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t>Struttura e funzione del recettore per gli estrogeni</a:t>
            </a:r>
            <a:endParaRPr lang="it-IT" sz="28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25</a:t>
            </a:fld>
            <a:endParaRPr lang="it-IT"/>
          </a:p>
        </p:txBody>
      </p:sp>
      <p:pic>
        <p:nvPicPr>
          <p:cNvPr id="6" name="Immagine 5"/>
          <p:cNvPicPr>
            <a:picLocks noChangeAspect="1"/>
          </p:cNvPicPr>
          <p:nvPr/>
        </p:nvPicPr>
        <p:blipFill>
          <a:blip r:embed="rId3"/>
          <a:stretch>
            <a:fillRect/>
          </a:stretch>
        </p:blipFill>
        <p:spPr>
          <a:xfrm>
            <a:off x="1919194" y="1242642"/>
            <a:ext cx="5461747" cy="5615358"/>
          </a:xfrm>
          <a:prstGeom prst="rect">
            <a:avLst/>
          </a:prstGeom>
        </p:spPr>
      </p:pic>
    </p:spTree>
    <p:extLst>
      <p:ext uri="{BB962C8B-B14F-4D97-AF65-F5344CB8AC3E}">
        <p14:creationId xmlns:p14="http://schemas.microsoft.com/office/powerpoint/2010/main" val="38050929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494896"/>
          </a:xfrm>
        </p:spPr>
        <p:txBody>
          <a:bodyPr>
            <a:normAutofit/>
          </a:bodyPr>
          <a:lstStyle/>
          <a:p>
            <a:r>
              <a:rPr lang="it-IT" sz="3600" dirty="0" smtClean="0"/>
              <a:t>I recettori nucleari sono repressi o attivati da complessi proteici/enzimatici</a:t>
            </a:r>
            <a:endParaRPr lang="it-IT" sz="36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26</a:t>
            </a:fld>
            <a:endParaRPr lang="it-IT"/>
          </a:p>
        </p:txBody>
      </p:sp>
      <p:pic>
        <p:nvPicPr>
          <p:cNvPr id="6" name="Immagine 5"/>
          <p:cNvPicPr>
            <a:picLocks noChangeAspect="1"/>
          </p:cNvPicPr>
          <p:nvPr/>
        </p:nvPicPr>
        <p:blipFill>
          <a:blip r:embed="rId3"/>
          <a:stretch>
            <a:fillRect/>
          </a:stretch>
        </p:blipFill>
        <p:spPr>
          <a:xfrm>
            <a:off x="965200" y="1549400"/>
            <a:ext cx="7213600" cy="4064000"/>
          </a:xfrm>
          <a:prstGeom prst="rect">
            <a:avLst/>
          </a:prstGeom>
        </p:spPr>
      </p:pic>
      <p:sp>
        <p:nvSpPr>
          <p:cNvPr id="7" name="CasellaDiTesto 6"/>
          <p:cNvSpPr txBox="1"/>
          <p:nvPr/>
        </p:nvSpPr>
        <p:spPr>
          <a:xfrm>
            <a:off x="6333066" y="2375132"/>
            <a:ext cx="2506133" cy="646331"/>
          </a:xfrm>
          <a:prstGeom prst="rect">
            <a:avLst/>
          </a:prstGeom>
          <a:noFill/>
        </p:spPr>
        <p:txBody>
          <a:bodyPr wrap="square" rtlCol="0">
            <a:spAutoFit/>
          </a:bodyPr>
          <a:lstStyle/>
          <a:p>
            <a:r>
              <a:rPr lang="it-IT" dirty="0" smtClean="0"/>
              <a:t>HAT</a:t>
            </a:r>
          </a:p>
          <a:p>
            <a:r>
              <a:rPr lang="it-IT" dirty="0" smtClean="0"/>
              <a:t>istone </a:t>
            </a:r>
            <a:r>
              <a:rPr lang="it-IT" dirty="0" err="1" smtClean="0"/>
              <a:t>acetil</a:t>
            </a:r>
            <a:r>
              <a:rPr lang="it-IT" dirty="0" smtClean="0"/>
              <a:t> transferasi</a:t>
            </a:r>
          </a:p>
        </p:txBody>
      </p:sp>
      <p:sp>
        <p:nvSpPr>
          <p:cNvPr id="8" name="CasellaDiTesto 7"/>
          <p:cNvSpPr txBox="1"/>
          <p:nvPr/>
        </p:nvSpPr>
        <p:spPr>
          <a:xfrm>
            <a:off x="287868" y="4059999"/>
            <a:ext cx="1930399" cy="646331"/>
          </a:xfrm>
          <a:prstGeom prst="rect">
            <a:avLst/>
          </a:prstGeom>
          <a:noFill/>
        </p:spPr>
        <p:txBody>
          <a:bodyPr wrap="square" rtlCol="0">
            <a:spAutoFit/>
          </a:bodyPr>
          <a:lstStyle/>
          <a:p>
            <a:r>
              <a:rPr lang="it-IT" dirty="0" smtClean="0"/>
              <a:t>HDAC </a:t>
            </a:r>
          </a:p>
          <a:p>
            <a:r>
              <a:rPr lang="it-IT" dirty="0" smtClean="0"/>
              <a:t>istone de-</a:t>
            </a:r>
            <a:r>
              <a:rPr lang="it-IT" dirty="0" err="1" smtClean="0"/>
              <a:t>acetilasi</a:t>
            </a:r>
            <a:endParaRPr lang="it-IT" dirty="0" smtClean="0"/>
          </a:p>
        </p:txBody>
      </p:sp>
    </p:spTree>
    <p:extLst>
      <p:ext uri="{BB962C8B-B14F-4D97-AF65-F5344CB8AC3E}">
        <p14:creationId xmlns:p14="http://schemas.microsoft.com/office/powerpoint/2010/main" val="18819859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noAutofit/>
          </a:bodyPr>
          <a:lstStyle/>
          <a:p>
            <a:r>
              <a:rPr lang="it-IT" sz="3200" dirty="0" smtClean="0"/>
              <a:t>Attività enzimatiche dei complessi di regolazione </a:t>
            </a:r>
            <a:br>
              <a:rPr lang="it-IT" sz="3200" dirty="0" smtClean="0"/>
            </a:br>
            <a:r>
              <a:rPr lang="it-IT" sz="3200" dirty="0" smtClean="0"/>
              <a:t>co-repressione e co-attivazione</a:t>
            </a:r>
            <a:endParaRPr lang="it-IT" sz="3200" dirty="0"/>
          </a:p>
        </p:txBody>
      </p:sp>
      <p:sp>
        <p:nvSpPr>
          <p:cNvPr id="7" name="Segnaposto testo 6"/>
          <p:cNvSpPr>
            <a:spLocks noGrp="1"/>
          </p:cNvSpPr>
          <p:nvPr>
            <p:ph type="body" idx="1"/>
          </p:nvPr>
        </p:nvSpPr>
        <p:spPr>
          <a:xfrm>
            <a:off x="457200" y="1535112"/>
            <a:ext cx="4040188" cy="1229005"/>
          </a:xfrm>
          <a:ln>
            <a:solidFill>
              <a:schemeClr val="tx1"/>
            </a:solidFill>
          </a:ln>
        </p:spPr>
        <p:txBody>
          <a:bodyPr anchor="ctr">
            <a:normAutofit/>
          </a:bodyPr>
          <a:lstStyle/>
          <a:p>
            <a:pPr algn="ctr"/>
            <a:r>
              <a:rPr lang="it-IT" dirty="0"/>
              <a:t>Modificazione post-</a:t>
            </a:r>
            <a:r>
              <a:rPr lang="it-IT" dirty="0" err="1"/>
              <a:t>traduzionale</a:t>
            </a:r>
            <a:r>
              <a:rPr lang="it-IT" dirty="0"/>
              <a:t> delle </a:t>
            </a:r>
            <a:r>
              <a:rPr lang="it-IT" dirty="0" smtClean="0"/>
              <a:t>proteine</a:t>
            </a:r>
            <a:endParaRPr lang="it-IT" dirty="0"/>
          </a:p>
        </p:txBody>
      </p:sp>
      <p:sp>
        <p:nvSpPr>
          <p:cNvPr id="8" name="Segnaposto contenuto 7"/>
          <p:cNvSpPr>
            <a:spLocks noGrp="1"/>
          </p:cNvSpPr>
          <p:nvPr>
            <p:ph sz="half" idx="2"/>
          </p:nvPr>
        </p:nvSpPr>
        <p:spPr>
          <a:xfrm>
            <a:off x="457200" y="2973293"/>
            <a:ext cx="4040188" cy="2450353"/>
          </a:xfrm>
        </p:spPr>
        <p:txBody>
          <a:bodyPr>
            <a:normAutofit/>
          </a:bodyPr>
          <a:lstStyle/>
          <a:p>
            <a:r>
              <a:rPr lang="it-IT" sz="1800" dirty="0" smtClean="0"/>
              <a:t>enzimi </a:t>
            </a:r>
            <a:r>
              <a:rPr lang="it-IT" sz="1800" dirty="0"/>
              <a:t>in grado di modificare </a:t>
            </a:r>
            <a:r>
              <a:rPr lang="it-IT" sz="1800" dirty="0" smtClean="0"/>
              <a:t>le </a:t>
            </a:r>
            <a:r>
              <a:rPr lang="it-IT" sz="1800" dirty="0"/>
              <a:t>code degli istoni </a:t>
            </a:r>
            <a:r>
              <a:rPr lang="it-IT" sz="1800" dirty="0" smtClean="0"/>
              <a:t>e altre proteine (DNA-</a:t>
            </a:r>
            <a:r>
              <a:rPr lang="it-IT" sz="1800" dirty="0" err="1" smtClean="0"/>
              <a:t>binding</a:t>
            </a:r>
            <a:r>
              <a:rPr lang="it-IT" sz="1800" dirty="0" smtClean="0"/>
              <a:t> </a:t>
            </a:r>
            <a:r>
              <a:rPr lang="it-IT" sz="1800" dirty="0" err="1" smtClean="0"/>
              <a:t>factors</a:t>
            </a:r>
            <a:r>
              <a:rPr lang="it-IT" sz="1800" dirty="0" smtClean="0"/>
              <a:t>)</a:t>
            </a:r>
          </a:p>
          <a:p>
            <a:pPr lvl="1"/>
            <a:r>
              <a:rPr lang="it-IT" sz="1600" dirty="0" smtClean="0"/>
              <a:t>attività acetilanti/</a:t>
            </a:r>
            <a:r>
              <a:rPr lang="it-IT" sz="1600" dirty="0" err="1" smtClean="0"/>
              <a:t>deacetilanti</a:t>
            </a:r>
            <a:endParaRPr lang="it-IT" sz="1600" dirty="0" smtClean="0"/>
          </a:p>
          <a:p>
            <a:pPr lvl="1"/>
            <a:r>
              <a:rPr lang="it-IT" sz="1600" dirty="0" smtClean="0"/>
              <a:t>proteina </a:t>
            </a:r>
            <a:r>
              <a:rPr lang="it-IT" sz="1600" dirty="0" err="1" smtClean="0"/>
              <a:t>chinasi</a:t>
            </a:r>
            <a:r>
              <a:rPr lang="it-IT" sz="1600" dirty="0" smtClean="0"/>
              <a:t>/ fosfatasi </a:t>
            </a:r>
          </a:p>
          <a:p>
            <a:pPr lvl="1"/>
            <a:r>
              <a:rPr lang="it-IT" sz="1600" dirty="0" smtClean="0"/>
              <a:t>poli </a:t>
            </a:r>
            <a:r>
              <a:rPr lang="it-IT" sz="1600" dirty="0"/>
              <a:t>(ADP) </a:t>
            </a:r>
            <a:r>
              <a:rPr lang="it-IT" sz="1600" dirty="0" err="1"/>
              <a:t>ribosilasi</a:t>
            </a:r>
            <a:r>
              <a:rPr lang="it-IT" sz="1600" dirty="0"/>
              <a:t>,</a:t>
            </a:r>
          </a:p>
          <a:p>
            <a:pPr lvl="1"/>
            <a:r>
              <a:rPr lang="it-IT" sz="1600" dirty="0" err="1" smtClean="0"/>
              <a:t>ubiquitina</a:t>
            </a:r>
            <a:r>
              <a:rPr lang="it-IT" sz="1600" dirty="0" smtClean="0"/>
              <a:t>- </a:t>
            </a:r>
            <a:r>
              <a:rPr lang="it-IT" sz="1600" dirty="0"/>
              <a:t>e </a:t>
            </a:r>
            <a:r>
              <a:rPr lang="it-IT" sz="1600" dirty="0" smtClean="0"/>
              <a:t>SUMO </a:t>
            </a:r>
            <a:r>
              <a:rPr lang="it-IT" sz="1600" dirty="0" err="1" smtClean="0"/>
              <a:t>ligasi</a:t>
            </a:r>
            <a:r>
              <a:rPr lang="it-IT" sz="1600" dirty="0" smtClean="0"/>
              <a:t>.</a:t>
            </a:r>
          </a:p>
          <a:p>
            <a:pPr marL="0" indent="0">
              <a:buNone/>
            </a:pPr>
            <a:endParaRPr lang="it-IT" sz="1800" dirty="0" smtClean="0"/>
          </a:p>
          <a:p>
            <a:endParaRPr lang="it-IT" sz="1800" dirty="0"/>
          </a:p>
        </p:txBody>
      </p:sp>
      <p:sp>
        <p:nvSpPr>
          <p:cNvPr id="9" name="Segnaposto testo 8"/>
          <p:cNvSpPr>
            <a:spLocks noGrp="1"/>
          </p:cNvSpPr>
          <p:nvPr>
            <p:ph type="body" sz="quarter" idx="3"/>
          </p:nvPr>
        </p:nvSpPr>
        <p:spPr>
          <a:xfrm>
            <a:off x="4645025" y="1535113"/>
            <a:ext cx="4041775" cy="1229004"/>
          </a:xfrm>
          <a:ln>
            <a:solidFill>
              <a:srgbClr val="000000"/>
            </a:solidFill>
          </a:ln>
        </p:spPr>
        <p:txBody>
          <a:bodyPr anchor="ctr">
            <a:normAutofit/>
          </a:bodyPr>
          <a:lstStyle/>
          <a:p>
            <a:pPr algn="ctr"/>
            <a:r>
              <a:rPr lang="it-IT" dirty="0" smtClean="0"/>
              <a:t>modificazioni conformazionali del </a:t>
            </a:r>
            <a:r>
              <a:rPr lang="it-IT" dirty="0" err="1" smtClean="0"/>
              <a:t>nucleosoma</a:t>
            </a:r>
            <a:r>
              <a:rPr lang="it-IT" dirty="0" smtClean="0"/>
              <a:t>, ATP-dipendenti</a:t>
            </a:r>
            <a:endParaRPr lang="it-IT" dirty="0"/>
          </a:p>
        </p:txBody>
      </p:sp>
      <p:sp>
        <p:nvSpPr>
          <p:cNvPr id="10" name="Segnaposto contenuto 9"/>
          <p:cNvSpPr>
            <a:spLocks noGrp="1"/>
          </p:cNvSpPr>
          <p:nvPr>
            <p:ph sz="quarter" idx="4"/>
          </p:nvPr>
        </p:nvSpPr>
        <p:spPr>
          <a:xfrm>
            <a:off x="4645025" y="2973293"/>
            <a:ext cx="4041775" cy="2450354"/>
          </a:xfrm>
        </p:spPr>
        <p:txBody>
          <a:bodyPr vert="horz" lIns="91440" tIns="45720" rIns="91440" bIns="45720" rtlCol="0">
            <a:normAutofit/>
          </a:bodyPr>
          <a:lstStyle/>
          <a:p>
            <a:endParaRPr lang="it-IT" sz="1800" dirty="0"/>
          </a:p>
          <a:p>
            <a:r>
              <a:rPr lang="it-IT" sz="1800" dirty="0"/>
              <a:t>DNA-</a:t>
            </a:r>
            <a:r>
              <a:rPr lang="it-IT" sz="1800" dirty="0" err="1"/>
              <a:t>binding</a:t>
            </a:r>
            <a:r>
              <a:rPr lang="it-IT" sz="1800" dirty="0"/>
              <a:t> </a:t>
            </a:r>
            <a:r>
              <a:rPr lang="it-IT" sz="1800" dirty="0" err="1"/>
              <a:t>factors</a:t>
            </a:r>
            <a:endParaRPr lang="it-IT" sz="1800" dirty="0"/>
          </a:p>
          <a:p>
            <a:r>
              <a:rPr lang="mr-IN" sz="1800" dirty="0"/>
              <a:t>…</a:t>
            </a:r>
            <a:endParaRPr lang="it-IT" sz="18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27</a:t>
            </a:fld>
            <a:endParaRPr lang="it-IT"/>
          </a:p>
        </p:txBody>
      </p:sp>
      <p:sp>
        <p:nvSpPr>
          <p:cNvPr id="11" name="CasellaDiTesto 10"/>
          <p:cNvSpPr txBox="1"/>
          <p:nvPr/>
        </p:nvSpPr>
        <p:spPr>
          <a:xfrm>
            <a:off x="457200" y="5130337"/>
            <a:ext cx="8229600" cy="1200328"/>
          </a:xfrm>
          <a:prstGeom prst="rect">
            <a:avLst/>
          </a:prstGeom>
          <a:noFill/>
          <a:ln>
            <a:solidFill>
              <a:srgbClr val="000000"/>
            </a:solidFill>
          </a:ln>
        </p:spPr>
        <p:txBody>
          <a:bodyPr wrap="square" rtlCol="0">
            <a:spAutoFit/>
          </a:bodyPr>
          <a:lstStyle/>
          <a:p>
            <a:pPr algn="ctr"/>
            <a:r>
              <a:rPr lang="it-IT" sz="2400" b="1" dirty="0" smtClean="0"/>
              <a:t>EFFETTO FINALE </a:t>
            </a:r>
          </a:p>
          <a:p>
            <a:pPr algn="ctr"/>
            <a:r>
              <a:rPr lang="it-IT" sz="2400" b="1" dirty="0" err="1" smtClean="0"/>
              <a:t>Rimodellazione</a:t>
            </a:r>
            <a:r>
              <a:rPr lang="it-IT" sz="2400" b="1" dirty="0" smtClean="0"/>
              <a:t> dei </a:t>
            </a:r>
            <a:r>
              <a:rPr lang="it-IT" sz="2400" b="1" dirty="0" err="1" smtClean="0"/>
              <a:t>nucleosomi</a:t>
            </a:r>
            <a:r>
              <a:rPr lang="it-IT" sz="2400" b="1" dirty="0" smtClean="0"/>
              <a:t>, con esposizione del promotore e del gene per il legame con la RNA polimerasi II</a:t>
            </a:r>
            <a:endParaRPr lang="it-IT" sz="2400" b="1" dirty="0"/>
          </a:p>
        </p:txBody>
      </p:sp>
    </p:spTree>
    <p:extLst>
      <p:ext uri="{BB962C8B-B14F-4D97-AF65-F5344CB8AC3E}">
        <p14:creationId xmlns:p14="http://schemas.microsoft.com/office/powerpoint/2010/main" val="41757402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74638"/>
            <a:ext cx="8229600" cy="776668"/>
          </a:xfrm>
        </p:spPr>
        <p:txBody>
          <a:bodyPr>
            <a:noAutofit/>
          </a:bodyPr>
          <a:lstStyle/>
          <a:p>
            <a:r>
              <a:rPr lang="it-IT" sz="2400" dirty="0" smtClean="0"/>
              <a:t>Le due classi di recettori (tipo I e tipo II) sono stati suddivisi in 4 CLASSI, per comprendere i recettori monomerici e separare i recettori steroidei</a:t>
            </a:r>
            <a:endParaRPr lang="it-IT" sz="2400" dirty="0"/>
          </a:p>
        </p:txBody>
      </p:sp>
      <p:sp>
        <p:nvSpPr>
          <p:cNvPr id="2" name="Segnaposto data 1"/>
          <p:cNvSpPr>
            <a:spLocks noGrp="1"/>
          </p:cNvSpPr>
          <p:nvPr>
            <p:ph type="dt" sz="half" idx="10"/>
          </p:nvPr>
        </p:nvSpPr>
        <p:spPr/>
        <p:txBody>
          <a:bodyPr/>
          <a:lstStyle/>
          <a:p>
            <a:r>
              <a:rPr lang="it-IT" smtClean="0"/>
              <a:t>14/10/19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28879D49-CF05-7346-97B8-F65CE729392B}" type="slidenum">
              <a:rPr lang="it-IT" smtClean="0"/>
              <a:t>28</a:t>
            </a:fld>
            <a:endParaRPr lang="it-IT"/>
          </a:p>
        </p:txBody>
      </p:sp>
      <p:pic>
        <p:nvPicPr>
          <p:cNvPr id="5" name="Immagine 4"/>
          <p:cNvPicPr>
            <a:picLocks noChangeAspect="1"/>
          </p:cNvPicPr>
          <p:nvPr/>
        </p:nvPicPr>
        <p:blipFill>
          <a:blip r:embed="rId3"/>
          <a:stretch>
            <a:fillRect/>
          </a:stretch>
        </p:blipFill>
        <p:spPr>
          <a:xfrm>
            <a:off x="457200" y="1169840"/>
            <a:ext cx="7992533" cy="5305044"/>
          </a:xfrm>
          <a:prstGeom prst="rect">
            <a:avLst/>
          </a:prstGeom>
        </p:spPr>
      </p:pic>
    </p:spTree>
    <p:extLst>
      <p:ext uri="{BB962C8B-B14F-4D97-AF65-F5344CB8AC3E}">
        <p14:creationId xmlns:p14="http://schemas.microsoft.com/office/powerpoint/2010/main" val="8403938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95879"/>
          </a:xfrm>
        </p:spPr>
        <p:txBody>
          <a:bodyPr/>
          <a:lstStyle/>
          <a:p>
            <a:r>
              <a:rPr lang="it-IT" dirty="0" smtClean="0"/>
              <a:t>Le 4 classi di recettori nucleari</a:t>
            </a:r>
            <a:endParaRPr lang="it-IT"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29</a:t>
            </a:fld>
            <a:endParaRPr lang="it-IT"/>
          </a:p>
        </p:txBody>
      </p:sp>
      <p:pic>
        <p:nvPicPr>
          <p:cNvPr id="6" name="Immagine 5"/>
          <p:cNvPicPr>
            <a:picLocks noChangeAspect="1"/>
          </p:cNvPicPr>
          <p:nvPr/>
        </p:nvPicPr>
        <p:blipFill>
          <a:blip r:embed="rId3"/>
          <a:stretch>
            <a:fillRect/>
          </a:stretch>
        </p:blipFill>
        <p:spPr>
          <a:xfrm>
            <a:off x="914400" y="1170517"/>
            <a:ext cx="7302500" cy="5422900"/>
          </a:xfrm>
          <a:prstGeom prst="rect">
            <a:avLst/>
          </a:prstGeom>
        </p:spPr>
      </p:pic>
    </p:spTree>
    <p:extLst>
      <p:ext uri="{BB962C8B-B14F-4D97-AF65-F5344CB8AC3E}">
        <p14:creationId xmlns:p14="http://schemas.microsoft.com/office/powerpoint/2010/main" val="7802476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7"/>
            <a:ext cx="8229600" cy="1563127"/>
          </a:xfrm>
        </p:spPr>
        <p:txBody>
          <a:bodyPr>
            <a:normAutofit fontScale="90000"/>
          </a:bodyPr>
          <a:lstStyle/>
          <a:p>
            <a:r>
              <a:rPr lang="it-IT" dirty="0" smtClean="0"/>
              <a:t>Il controllo dell’espressione genica </a:t>
            </a:r>
            <a:br>
              <a:rPr lang="it-IT" dirty="0" smtClean="0"/>
            </a:br>
            <a:r>
              <a:rPr lang="it-IT" sz="3100" dirty="0" smtClean="0"/>
              <a:t>Fattori di trascrizione e recettori nucleari di tipo I o II, </a:t>
            </a:r>
            <a:br>
              <a:rPr lang="it-IT" sz="3100" dirty="0" smtClean="0"/>
            </a:br>
            <a:r>
              <a:rPr lang="it-IT" sz="3100" dirty="0" smtClean="0"/>
              <a:t>a confronto</a:t>
            </a:r>
            <a:endParaRPr lang="it-IT" sz="3100"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3</a:t>
            </a:fld>
            <a:endParaRPr lang="it-IT"/>
          </a:p>
        </p:txBody>
      </p:sp>
      <p:pic>
        <p:nvPicPr>
          <p:cNvPr id="8" name="Immagine 7"/>
          <p:cNvPicPr>
            <a:picLocks noChangeAspect="1"/>
          </p:cNvPicPr>
          <p:nvPr/>
        </p:nvPicPr>
        <p:blipFill>
          <a:blip r:embed="rId3"/>
          <a:stretch>
            <a:fillRect/>
          </a:stretch>
        </p:blipFill>
        <p:spPr>
          <a:xfrm>
            <a:off x="127000" y="2025650"/>
            <a:ext cx="8877300" cy="4330700"/>
          </a:xfrm>
          <a:prstGeom prst="rect">
            <a:avLst/>
          </a:prstGeom>
        </p:spPr>
      </p:pic>
    </p:spTree>
    <p:extLst>
      <p:ext uri="{BB962C8B-B14F-4D97-AF65-F5344CB8AC3E}">
        <p14:creationId xmlns:p14="http://schemas.microsoft.com/office/powerpoint/2010/main" val="8537852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L’interazione dei recettori nucleari con il DNA</a:t>
            </a:r>
            <a:endParaRPr lang="it-IT" dirty="0"/>
          </a:p>
        </p:txBody>
      </p:sp>
      <p:sp>
        <p:nvSpPr>
          <p:cNvPr id="7" name="Segnaposto contenuto 6"/>
          <p:cNvSpPr>
            <a:spLocks noGrp="1"/>
          </p:cNvSpPr>
          <p:nvPr>
            <p:ph idx="1"/>
          </p:nvPr>
        </p:nvSpPr>
        <p:spPr/>
        <p:txBody>
          <a:bodyPr>
            <a:normAutofit lnSpcReduction="10000"/>
          </a:bodyPr>
          <a:lstStyle/>
          <a:p>
            <a:pPr marL="0" indent="0" algn="ctr">
              <a:buNone/>
            </a:pPr>
            <a:r>
              <a:rPr lang="it-IT" dirty="0" smtClean="0"/>
              <a:t>I requisiti strutturali sono</a:t>
            </a:r>
          </a:p>
          <a:p>
            <a:pPr marL="514350" indent="-514350">
              <a:buFont typeface="+mj-lt"/>
              <a:buAutoNum type="arabicPeriod"/>
            </a:pPr>
            <a:r>
              <a:rPr lang="it-IT" dirty="0" smtClean="0"/>
              <a:t>Struttura primaria (sequenza) conservata del DNA</a:t>
            </a:r>
          </a:p>
          <a:p>
            <a:pPr marL="914400" lvl="1" indent="-514350"/>
            <a:r>
              <a:rPr lang="it-IT" dirty="0" err="1" smtClean="0"/>
              <a:t>Hormone</a:t>
            </a:r>
            <a:r>
              <a:rPr lang="it-IT" dirty="0" smtClean="0"/>
              <a:t> </a:t>
            </a:r>
            <a:r>
              <a:rPr lang="it-IT" dirty="0" err="1" smtClean="0"/>
              <a:t>Response</a:t>
            </a:r>
            <a:r>
              <a:rPr lang="it-IT" dirty="0" smtClean="0"/>
              <a:t> </a:t>
            </a:r>
            <a:r>
              <a:rPr lang="it-IT" dirty="0" err="1" smtClean="0"/>
              <a:t>Element</a:t>
            </a:r>
            <a:endParaRPr lang="it-IT" dirty="0" smtClean="0"/>
          </a:p>
          <a:p>
            <a:pPr marL="514350" indent="-514350">
              <a:buFont typeface="+mj-lt"/>
              <a:buAutoNum type="arabicPeriod"/>
            </a:pPr>
            <a:r>
              <a:rPr lang="it-IT" dirty="0" smtClean="0"/>
              <a:t>Struttura primaria conservata nel recettore nucleare</a:t>
            </a:r>
          </a:p>
          <a:p>
            <a:pPr marL="914400" lvl="1" indent="-514350"/>
            <a:r>
              <a:rPr lang="it-IT" dirty="0" smtClean="0"/>
              <a:t>DBD, DNA </a:t>
            </a:r>
            <a:r>
              <a:rPr lang="it-IT" dirty="0" err="1" smtClean="0"/>
              <a:t>binding</a:t>
            </a:r>
            <a:r>
              <a:rPr lang="it-IT" dirty="0" smtClean="0"/>
              <a:t> domain</a:t>
            </a:r>
          </a:p>
          <a:p>
            <a:pPr marL="914400" lvl="1" indent="-514350"/>
            <a:r>
              <a:rPr lang="it-IT" dirty="0" smtClean="0"/>
              <a:t>struttura secondaria conservata, con due domini </a:t>
            </a:r>
            <a:r>
              <a:rPr lang="it-IT" dirty="0" err="1" smtClean="0"/>
              <a:t>zinc</a:t>
            </a:r>
            <a:r>
              <a:rPr lang="it-IT" dirty="0" smtClean="0"/>
              <a:t> finger</a:t>
            </a:r>
          </a:p>
          <a:p>
            <a:pPr marL="914400" lvl="1" indent="-514350">
              <a:buFont typeface="+mj-lt"/>
              <a:buAutoNum type="arabicPeriod"/>
            </a:pPr>
            <a:endParaRPr lang="it-IT"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30</a:t>
            </a:fld>
            <a:endParaRPr lang="it-IT"/>
          </a:p>
        </p:txBody>
      </p:sp>
    </p:spTree>
    <p:extLst>
      <p:ext uri="{BB962C8B-B14F-4D97-AF65-F5344CB8AC3E}">
        <p14:creationId xmlns:p14="http://schemas.microsoft.com/office/powerpoint/2010/main" val="11610092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Le sequenze di DNA conservate</a:t>
            </a:r>
            <a:endParaRPr lang="it-IT"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31</a:t>
            </a:fld>
            <a:endParaRPr lang="it-IT"/>
          </a:p>
        </p:txBody>
      </p:sp>
      <p:pic>
        <p:nvPicPr>
          <p:cNvPr id="6" name="Immagine 5"/>
          <p:cNvPicPr>
            <a:picLocks noChangeAspect="1"/>
          </p:cNvPicPr>
          <p:nvPr/>
        </p:nvPicPr>
        <p:blipFill>
          <a:blip r:embed="rId2"/>
          <a:stretch>
            <a:fillRect/>
          </a:stretch>
        </p:blipFill>
        <p:spPr>
          <a:xfrm>
            <a:off x="1595966" y="1573990"/>
            <a:ext cx="6159500" cy="4390777"/>
          </a:xfrm>
          <a:prstGeom prst="rect">
            <a:avLst/>
          </a:prstGeom>
        </p:spPr>
      </p:pic>
    </p:spTree>
    <p:extLst>
      <p:ext uri="{BB962C8B-B14F-4D97-AF65-F5344CB8AC3E}">
        <p14:creationId xmlns:p14="http://schemas.microsoft.com/office/powerpoint/2010/main" val="9738420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96371"/>
            <a:ext cx="3060700" cy="2773362"/>
          </a:xfrm>
        </p:spPr>
        <p:txBody>
          <a:bodyPr>
            <a:normAutofit/>
          </a:bodyPr>
          <a:lstStyle/>
          <a:p>
            <a:pPr algn="l"/>
            <a:r>
              <a:rPr lang="it-IT" dirty="0" smtClean="0"/>
              <a:t>Il ruolo dei domini </a:t>
            </a:r>
            <a:r>
              <a:rPr lang="it-IT" dirty="0" err="1" smtClean="0"/>
              <a:t>zinc</a:t>
            </a:r>
            <a:r>
              <a:rPr lang="it-IT" dirty="0" smtClean="0"/>
              <a:t> finger</a:t>
            </a:r>
            <a:endParaRPr lang="it-IT"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32</a:t>
            </a:fld>
            <a:endParaRPr lang="it-IT"/>
          </a:p>
        </p:txBody>
      </p:sp>
      <p:pic>
        <p:nvPicPr>
          <p:cNvPr id="6" name="Immagine 5"/>
          <p:cNvPicPr>
            <a:picLocks noChangeAspect="1"/>
          </p:cNvPicPr>
          <p:nvPr/>
        </p:nvPicPr>
        <p:blipFill>
          <a:blip r:embed="rId2"/>
          <a:stretch>
            <a:fillRect/>
          </a:stretch>
        </p:blipFill>
        <p:spPr>
          <a:xfrm>
            <a:off x="3517900" y="215900"/>
            <a:ext cx="5003800" cy="6426200"/>
          </a:xfrm>
          <a:prstGeom prst="rect">
            <a:avLst/>
          </a:prstGeom>
        </p:spPr>
      </p:pic>
    </p:spTree>
    <p:extLst>
      <p:ext uri="{BB962C8B-B14F-4D97-AF65-F5344CB8AC3E}">
        <p14:creationId xmlns:p14="http://schemas.microsoft.com/office/powerpoint/2010/main" val="16714041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400" dirty="0" smtClean="0"/>
              <a:t>Il dominio di legame al DNA forma due anse tipo </a:t>
            </a:r>
            <a:r>
              <a:rPr lang="it-IT" sz="2400" dirty="0" err="1" smtClean="0"/>
              <a:t>zinc</a:t>
            </a:r>
            <a:r>
              <a:rPr lang="it-IT" sz="2400" dirty="0" smtClean="0"/>
              <a:t> finger</a:t>
            </a:r>
            <a:endParaRPr lang="it-IT" sz="24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33</a:t>
            </a:fld>
            <a:endParaRPr lang="it-IT"/>
          </a:p>
        </p:txBody>
      </p:sp>
      <p:pic>
        <p:nvPicPr>
          <p:cNvPr id="6" name="Immagine 5"/>
          <p:cNvPicPr>
            <a:picLocks noChangeAspect="1"/>
          </p:cNvPicPr>
          <p:nvPr/>
        </p:nvPicPr>
        <p:blipFill>
          <a:blip r:embed="rId3"/>
          <a:stretch>
            <a:fillRect/>
          </a:stretch>
        </p:blipFill>
        <p:spPr>
          <a:xfrm>
            <a:off x="2140889" y="1207946"/>
            <a:ext cx="5270500" cy="5513529"/>
          </a:xfrm>
          <a:prstGeom prst="rect">
            <a:avLst/>
          </a:prstGeom>
        </p:spPr>
      </p:pic>
    </p:spTree>
    <p:extLst>
      <p:ext uri="{BB962C8B-B14F-4D97-AF65-F5344CB8AC3E}">
        <p14:creationId xmlns:p14="http://schemas.microsoft.com/office/powerpoint/2010/main" val="37824461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t>Gli atomi Zn sono indicati come punti rossi</a:t>
            </a:r>
            <a:endParaRPr lang="it-IT" sz="36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34</a:t>
            </a:fld>
            <a:endParaRPr lang="it-IT"/>
          </a:p>
        </p:txBody>
      </p:sp>
      <p:pic>
        <p:nvPicPr>
          <p:cNvPr id="6" name="Immagine 5"/>
          <p:cNvPicPr>
            <a:picLocks noChangeAspect="1"/>
          </p:cNvPicPr>
          <p:nvPr/>
        </p:nvPicPr>
        <p:blipFill>
          <a:blip r:embed="rId3"/>
          <a:stretch>
            <a:fillRect/>
          </a:stretch>
        </p:blipFill>
        <p:spPr>
          <a:xfrm>
            <a:off x="2184400" y="1447800"/>
            <a:ext cx="5156200" cy="5156200"/>
          </a:xfrm>
          <a:prstGeom prst="rect">
            <a:avLst/>
          </a:prstGeom>
        </p:spPr>
      </p:pic>
    </p:spTree>
    <p:extLst>
      <p:ext uri="{BB962C8B-B14F-4D97-AF65-F5344CB8AC3E}">
        <p14:creationId xmlns:p14="http://schemas.microsoft.com/office/powerpoint/2010/main" val="32602342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7"/>
            <a:ext cx="8229600" cy="1519237"/>
          </a:xfrm>
        </p:spPr>
        <p:txBody>
          <a:bodyPr>
            <a:noAutofit/>
          </a:bodyPr>
          <a:lstStyle/>
          <a:p>
            <a:r>
              <a:rPr lang="it-IT" sz="3200" dirty="0" smtClean="0"/>
              <a:t>I due domini </a:t>
            </a:r>
            <a:r>
              <a:rPr lang="it-IT" sz="3200" dirty="0" err="1" smtClean="0"/>
              <a:t>zinc</a:t>
            </a:r>
            <a:r>
              <a:rPr lang="it-IT" sz="3200" dirty="0" smtClean="0"/>
              <a:t> finger rendono il dominio di legame al DNA adatto ad interagire con la </a:t>
            </a:r>
            <a:r>
              <a:rPr lang="it-IT" sz="3200" dirty="0" err="1" smtClean="0"/>
              <a:t>scanalutura</a:t>
            </a:r>
            <a:r>
              <a:rPr lang="it-IT" sz="3200" dirty="0" smtClean="0"/>
              <a:t> maggiore (major </a:t>
            </a:r>
            <a:r>
              <a:rPr lang="it-IT" sz="3200" dirty="0" err="1" smtClean="0"/>
              <a:t>groove</a:t>
            </a:r>
            <a:r>
              <a:rPr lang="it-IT" sz="3200" dirty="0" smtClean="0"/>
              <a:t>) del DNA</a:t>
            </a:r>
            <a:endParaRPr lang="it-IT" sz="32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35</a:t>
            </a:fld>
            <a:endParaRPr lang="it-IT"/>
          </a:p>
        </p:txBody>
      </p:sp>
      <p:pic>
        <p:nvPicPr>
          <p:cNvPr id="6" name="Immagine 5"/>
          <p:cNvPicPr>
            <a:picLocks noChangeAspect="1"/>
          </p:cNvPicPr>
          <p:nvPr/>
        </p:nvPicPr>
        <p:blipFill>
          <a:blip r:embed="rId3"/>
          <a:stretch>
            <a:fillRect/>
          </a:stretch>
        </p:blipFill>
        <p:spPr>
          <a:xfrm>
            <a:off x="1460500" y="1793875"/>
            <a:ext cx="6210300" cy="4927600"/>
          </a:xfrm>
          <a:prstGeom prst="rect">
            <a:avLst/>
          </a:prstGeom>
        </p:spPr>
      </p:pic>
    </p:spTree>
    <p:extLst>
      <p:ext uri="{BB962C8B-B14F-4D97-AF65-F5344CB8AC3E}">
        <p14:creationId xmlns:p14="http://schemas.microsoft.com/office/powerpoint/2010/main" val="18594858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Autofit/>
          </a:bodyPr>
          <a:lstStyle/>
          <a:p>
            <a:r>
              <a:rPr lang="it-IT" sz="3600" dirty="0" smtClean="0"/>
              <a:t>Esempi di recettori nucleari </a:t>
            </a:r>
            <a:r>
              <a:rPr lang="it-IT" sz="3600" dirty="0" err="1" smtClean="0"/>
              <a:t>eterodimerici</a:t>
            </a:r>
            <a:r>
              <a:rPr lang="it-IT" sz="3600" dirty="0" smtClean="0"/>
              <a:t> di tipo II e specifiche interazioni con il DNA</a:t>
            </a:r>
            <a:endParaRPr lang="it-IT" sz="3600"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36</a:t>
            </a:fld>
            <a:endParaRPr lang="it-IT"/>
          </a:p>
        </p:txBody>
      </p:sp>
      <p:pic>
        <p:nvPicPr>
          <p:cNvPr id="8" name="Immagine 7"/>
          <p:cNvPicPr>
            <a:picLocks noChangeAspect="1"/>
          </p:cNvPicPr>
          <p:nvPr/>
        </p:nvPicPr>
        <p:blipFill>
          <a:blip r:embed="rId3"/>
          <a:stretch>
            <a:fillRect/>
          </a:stretch>
        </p:blipFill>
        <p:spPr>
          <a:xfrm>
            <a:off x="101600" y="1675653"/>
            <a:ext cx="8940800" cy="4851400"/>
          </a:xfrm>
          <a:prstGeom prst="rect">
            <a:avLst/>
          </a:prstGeom>
        </p:spPr>
      </p:pic>
    </p:spTree>
    <p:extLst>
      <p:ext uri="{BB962C8B-B14F-4D97-AF65-F5344CB8AC3E}">
        <p14:creationId xmlns:p14="http://schemas.microsoft.com/office/powerpoint/2010/main" val="16609339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Fine dei recettori nucleari</a:t>
            </a:r>
            <a:endParaRPr lang="it-IT" dirty="0"/>
          </a:p>
        </p:txBody>
      </p:sp>
      <p:sp>
        <p:nvSpPr>
          <p:cNvPr id="7" name="Sottotitolo 6"/>
          <p:cNvSpPr>
            <a:spLocks noGrp="1"/>
          </p:cNvSpPr>
          <p:nvPr>
            <p:ph type="subTitle" idx="1"/>
          </p:nvPr>
        </p:nvSpPr>
        <p:spPr/>
        <p:txBody>
          <a:bodyPr/>
          <a:lstStyle/>
          <a:p>
            <a:r>
              <a:rPr lang="it-IT" dirty="0" smtClean="0"/>
              <a:t>segue</a:t>
            </a:r>
          </a:p>
          <a:p>
            <a:r>
              <a:rPr lang="it-IT" dirty="0" smtClean="0"/>
              <a:t>Gli ormoni, o primi messaggeri</a:t>
            </a:r>
            <a:endParaRPr lang="it-IT"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37</a:t>
            </a:fld>
            <a:endParaRPr lang="it-IT"/>
          </a:p>
        </p:txBody>
      </p:sp>
    </p:spTree>
    <p:extLst>
      <p:ext uri="{BB962C8B-B14F-4D97-AF65-F5344CB8AC3E}">
        <p14:creationId xmlns:p14="http://schemas.microsoft.com/office/powerpoint/2010/main" val="38758329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smtClean="0"/>
              <a:t>Gli ormoni</a:t>
            </a:r>
            <a:endParaRPr lang="it-IT" dirty="0"/>
          </a:p>
        </p:txBody>
      </p:sp>
      <p:sp>
        <p:nvSpPr>
          <p:cNvPr id="7" name="Sottotitolo 6"/>
          <p:cNvSpPr>
            <a:spLocks noGrp="1"/>
          </p:cNvSpPr>
          <p:nvPr>
            <p:ph idx="1"/>
          </p:nvPr>
        </p:nvSpPr>
        <p:spPr>
          <a:xfrm>
            <a:off x="457200" y="1286934"/>
            <a:ext cx="8229600" cy="5069416"/>
          </a:xfrm>
        </p:spPr>
        <p:txBody>
          <a:bodyPr>
            <a:normAutofit fontScale="92500"/>
          </a:bodyPr>
          <a:lstStyle/>
          <a:p>
            <a:r>
              <a:rPr lang="it-IT" dirty="0" smtClean="0">
                <a:solidFill>
                  <a:schemeClr val="tx1"/>
                </a:solidFill>
              </a:rPr>
              <a:t>Sono molecole (1) prodotte da cellule specializzate, con azione su (2) cellule bersaglio, dotate di recettori ormonali specifici.</a:t>
            </a:r>
          </a:p>
          <a:p>
            <a:r>
              <a:rPr lang="it-IT" dirty="0" smtClean="0"/>
              <a:t>A seconda della distanza tra la cellula specializzata e la cellula bersaglio, essi sono detti:</a:t>
            </a:r>
          </a:p>
          <a:p>
            <a:pPr lvl="1"/>
            <a:r>
              <a:rPr lang="it-IT" b="1" dirty="0" smtClean="0">
                <a:solidFill>
                  <a:schemeClr val="tx1"/>
                </a:solidFill>
              </a:rPr>
              <a:t>endocrini</a:t>
            </a:r>
            <a:r>
              <a:rPr lang="it-IT" dirty="0" smtClean="0">
                <a:solidFill>
                  <a:schemeClr val="tx1"/>
                </a:solidFill>
              </a:rPr>
              <a:t>: trasportati a distanza per via ematica</a:t>
            </a:r>
          </a:p>
          <a:p>
            <a:pPr lvl="1"/>
            <a:r>
              <a:rPr lang="it-IT" b="1" dirty="0" smtClean="0"/>
              <a:t>paracrini</a:t>
            </a:r>
            <a:r>
              <a:rPr lang="it-IT" dirty="0" smtClean="0"/>
              <a:t>: diffondono nello spazio interstiziale e agiscono su cellule vicine</a:t>
            </a:r>
          </a:p>
          <a:p>
            <a:pPr lvl="1"/>
            <a:r>
              <a:rPr lang="it-IT" b="1" dirty="0" err="1" smtClean="0">
                <a:solidFill>
                  <a:schemeClr val="tx1"/>
                </a:solidFill>
              </a:rPr>
              <a:t>autocrini</a:t>
            </a:r>
            <a:r>
              <a:rPr lang="it-IT" dirty="0" smtClean="0">
                <a:solidFill>
                  <a:schemeClr val="tx1"/>
                </a:solidFill>
              </a:rPr>
              <a:t>: il recettore è presente sulla stessa cellula</a:t>
            </a:r>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38</a:t>
            </a:fld>
            <a:endParaRPr lang="it-IT"/>
          </a:p>
        </p:txBody>
      </p:sp>
    </p:spTree>
    <p:extLst>
      <p:ext uri="{BB962C8B-B14F-4D97-AF65-F5344CB8AC3E}">
        <p14:creationId xmlns:p14="http://schemas.microsoft.com/office/powerpoint/2010/main" val="19423030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Esempi </a:t>
            </a:r>
            <a:r>
              <a:rPr lang="it-IT" dirty="0"/>
              <a:t>di regolazione </a:t>
            </a:r>
            <a:r>
              <a:rPr lang="it-IT" dirty="0" smtClean="0"/>
              <a:t>endocrina, paracrina e </a:t>
            </a:r>
            <a:r>
              <a:rPr lang="it-IT" dirty="0" err="1" smtClean="0"/>
              <a:t>autocrina</a:t>
            </a:r>
            <a:endParaRPr lang="it-IT" dirty="0"/>
          </a:p>
        </p:txBody>
      </p:sp>
      <p:sp>
        <p:nvSpPr>
          <p:cNvPr id="8" name="Sottotitolo 7"/>
          <p:cNvSpPr>
            <a:spLocks noGrp="1"/>
          </p:cNvSpPr>
          <p:nvPr>
            <p:ph idx="1"/>
          </p:nvPr>
        </p:nvSpPr>
        <p:spPr>
          <a:xfrm>
            <a:off x="457200" y="2455333"/>
            <a:ext cx="8229600" cy="3670830"/>
          </a:xfrm>
        </p:spPr>
        <p:txBody>
          <a:bodyPr/>
          <a:lstStyle/>
          <a:p>
            <a:r>
              <a:rPr lang="it-IT" dirty="0" smtClean="0"/>
              <a:t>La </a:t>
            </a:r>
            <a:r>
              <a:rPr lang="it-IT" dirty="0"/>
              <a:t>ghiandola </a:t>
            </a:r>
            <a:r>
              <a:rPr lang="it-IT" dirty="0" smtClean="0"/>
              <a:t>gastrica</a:t>
            </a:r>
          </a:p>
          <a:p>
            <a:pPr lvl="1"/>
            <a:r>
              <a:rPr lang="it-IT" dirty="0" smtClean="0"/>
              <a:t>regolazione della secrezione acida</a:t>
            </a:r>
          </a:p>
          <a:p>
            <a:r>
              <a:rPr lang="it-IT" dirty="0" smtClean="0"/>
              <a:t>Le isole di </a:t>
            </a:r>
            <a:r>
              <a:rPr lang="it-IT" dirty="0" err="1" smtClean="0"/>
              <a:t>Langherhans</a:t>
            </a:r>
            <a:r>
              <a:rPr lang="it-IT" dirty="0" smtClean="0"/>
              <a:t> (</a:t>
            </a:r>
            <a:r>
              <a:rPr lang="it-IT" dirty="0" err="1" smtClean="0"/>
              <a:t>pancrea</a:t>
            </a:r>
            <a:r>
              <a:rPr lang="it-IT" dirty="0" smtClean="0"/>
              <a:t> endocrino)</a:t>
            </a:r>
          </a:p>
          <a:p>
            <a:pPr lvl="1"/>
            <a:r>
              <a:rPr lang="it-IT" dirty="0" smtClean="0"/>
              <a:t>regolazione del rilascio di insulina</a:t>
            </a:r>
            <a:endParaRPr lang="it-IT" dirty="0"/>
          </a:p>
          <a:p>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39</a:t>
            </a:fld>
            <a:endParaRPr lang="it-IT"/>
          </a:p>
        </p:txBody>
      </p:sp>
    </p:spTree>
    <p:extLst>
      <p:ext uri="{BB962C8B-B14F-4D97-AF65-F5344CB8AC3E}">
        <p14:creationId xmlns:p14="http://schemas.microsoft.com/office/powerpoint/2010/main" val="25382614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9895"/>
          </a:xfrm>
        </p:spPr>
        <p:txBody>
          <a:bodyPr>
            <a:normAutofit fontScale="90000"/>
          </a:bodyPr>
          <a:lstStyle/>
          <a:p>
            <a:r>
              <a:rPr lang="it-IT" dirty="0" smtClean="0"/>
              <a:t>I </a:t>
            </a:r>
            <a:r>
              <a:rPr lang="it-IT" dirty="0" err="1" smtClean="0"/>
              <a:t>ligandi</a:t>
            </a:r>
            <a:r>
              <a:rPr lang="it-IT" dirty="0" smtClean="0"/>
              <a:t> dei recettori ormonali nucleari</a:t>
            </a:r>
            <a:endParaRPr lang="it-IT" dirty="0"/>
          </a:p>
        </p:txBody>
      </p:sp>
      <p:sp>
        <p:nvSpPr>
          <p:cNvPr id="5" name="Segnaposto contenuto 4"/>
          <p:cNvSpPr>
            <a:spLocks noGrp="1"/>
          </p:cNvSpPr>
          <p:nvPr>
            <p:ph idx="1"/>
          </p:nvPr>
        </p:nvSpPr>
        <p:spPr>
          <a:xfrm>
            <a:off x="126999" y="1600200"/>
            <a:ext cx="4927601" cy="4525963"/>
          </a:xfrm>
        </p:spPr>
        <p:txBody>
          <a:bodyPr>
            <a:normAutofit fontScale="92500" lnSpcReduction="20000"/>
          </a:bodyPr>
          <a:lstStyle/>
          <a:p>
            <a:pPr marL="0" indent="0" algn="ctr">
              <a:buNone/>
            </a:pPr>
            <a:r>
              <a:rPr lang="it-IT" b="1" dirty="0" smtClean="0"/>
              <a:t>Alcuni ormoni </a:t>
            </a:r>
            <a:r>
              <a:rPr lang="it-IT" dirty="0" smtClean="0"/>
              <a:t>hanno il loro recettore specifico in sede nucleare</a:t>
            </a:r>
          </a:p>
          <a:p>
            <a:r>
              <a:rPr lang="it-IT" b="1" dirty="0" smtClean="0"/>
              <a:t>ormoni steroidei</a:t>
            </a:r>
            <a:r>
              <a:rPr lang="it-IT" dirty="0" smtClean="0"/>
              <a:t> </a:t>
            </a:r>
            <a:r>
              <a:rPr lang="it-IT" dirty="0" smtClean="0">
                <a:sym typeface="Wingdings"/>
              </a:rPr>
              <a:t> derivano dal colesterolo</a:t>
            </a:r>
            <a:endParaRPr lang="it-IT" dirty="0" smtClean="0"/>
          </a:p>
          <a:p>
            <a:r>
              <a:rPr lang="it-IT" b="1" dirty="0"/>
              <a:t>vitamina D</a:t>
            </a:r>
            <a:r>
              <a:rPr lang="it-IT" dirty="0"/>
              <a:t> </a:t>
            </a:r>
            <a:r>
              <a:rPr lang="it-IT" dirty="0" smtClean="0">
                <a:sym typeface="Wingdings"/>
              </a:rPr>
              <a:t> deriva dal colesterolo</a:t>
            </a:r>
            <a:endParaRPr lang="it-IT" dirty="0"/>
          </a:p>
          <a:p>
            <a:r>
              <a:rPr lang="it-IT" b="1" dirty="0" smtClean="0"/>
              <a:t>ormoni tiroidei </a:t>
            </a:r>
            <a:r>
              <a:rPr lang="it-IT" dirty="0" smtClean="0">
                <a:sym typeface="Wingdings"/>
              </a:rPr>
              <a:t> derivano dalla tirosina</a:t>
            </a:r>
            <a:endParaRPr lang="it-IT" dirty="0" smtClean="0"/>
          </a:p>
          <a:p>
            <a:r>
              <a:rPr lang="it-IT" b="1" dirty="0" smtClean="0"/>
              <a:t>acido retinoico </a:t>
            </a:r>
            <a:r>
              <a:rPr lang="it-IT" dirty="0" smtClean="0">
                <a:sym typeface="Wingdings"/>
              </a:rPr>
              <a:t> deriva dal beta carotene</a:t>
            </a:r>
            <a:endParaRPr lang="it-IT" dirty="0" smtClean="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4</a:t>
            </a:fld>
            <a:endParaRPr lang="it-IT"/>
          </a:p>
        </p:txBody>
      </p:sp>
      <p:pic>
        <p:nvPicPr>
          <p:cNvPr id="8" name="Immagine 7"/>
          <p:cNvPicPr>
            <a:picLocks noChangeAspect="1"/>
          </p:cNvPicPr>
          <p:nvPr/>
        </p:nvPicPr>
        <p:blipFill>
          <a:blip r:embed="rId3"/>
          <a:stretch>
            <a:fillRect/>
          </a:stretch>
        </p:blipFill>
        <p:spPr>
          <a:xfrm>
            <a:off x="6019800" y="1758950"/>
            <a:ext cx="2425700" cy="1358900"/>
          </a:xfrm>
          <a:prstGeom prst="rect">
            <a:avLst/>
          </a:prstGeom>
        </p:spPr>
      </p:pic>
      <p:pic>
        <p:nvPicPr>
          <p:cNvPr id="9" name="Immagine 8"/>
          <p:cNvPicPr>
            <a:picLocks noChangeAspect="1"/>
          </p:cNvPicPr>
          <p:nvPr/>
        </p:nvPicPr>
        <p:blipFill>
          <a:blip r:embed="rId4"/>
          <a:stretch>
            <a:fillRect/>
          </a:stretch>
        </p:blipFill>
        <p:spPr>
          <a:xfrm>
            <a:off x="6553200" y="3310467"/>
            <a:ext cx="1422400" cy="2057400"/>
          </a:xfrm>
          <a:prstGeom prst="rect">
            <a:avLst/>
          </a:prstGeom>
        </p:spPr>
      </p:pic>
      <p:pic>
        <p:nvPicPr>
          <p:cNvPr id="11" name="Immagine 10"/>
          <p:cNvPicPr>
            <a:picLocks noChangeAspect="1"/>
          </p:cNvPicPr>
          <p:nvPr/>
        </p:nvPicPr>
        <p:blipFill>
          <a:blip r:embed="rId5"/>
          <a:stretch>
            <a:fillRect/>
          </a:stretch>
        </p:blipFill>
        <p:spPr>
          <a:xfrm>
            <a:off x="5308600" y="5486400"/>
            <a:ext cx="3810000" cy="970410"/>
          </a:xfrm>
          <a:prstGeom prst="rect">
            <a:avLst/>
          </a:prstGeom>
        </p:spPr>
      </p:pic>
      <p:sp>
        <p:nvSpPr>
          <p:cNvPr id="12" name="Rettangolo 11"/>
          <p:cNvSpPr/>
          <p:nvPr/>
        </p:nvSpPr>
        <p:spPr>
          <a:xfrm>
            <a:off x="5283196" y="1317178"/>
            <a:ext cx="3810000" cy="503917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it-IT" dirty="0" smtClean="0">
                <a:solidFill>
                  <a:srgbClr val="FF0000"/>
                </a:solidFill>
              </a:rPr>
              <a:t>Precursori degli ormoni elencati</a:t>
            </a:r>
            <a:endParaRPr lang="it-IT" dirty="0">
              <a:solidFill>
                <a:srgbClr val="FF0000"/>
              </a:solidFill>
            </a:endParaRPr>
          </a:p>
        </p:txBody>
      </p:sp>
    </p:spTree>
    <p:extLst>
      <p:ext uri="{BB962C8B-B14F-4D97-AF65-F5344CB8AC3E}">
        <p14:creationId xmlns:p14="http://schemas.microsoft.com/office/powerpoint/2010/main" val="4350882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 4 tipi cellulari della ghiandola gastrica</a:t>
            </a:r>
            <a:endParaRPr lang="it-IT"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40</a:t>
            </a:fld>
            <a:endParaRPr lang="it-IT"/>
          </a:p>
        </p:txBody>
      </p:sp>
      <p:pic>
        <p:nvPicPr>
          <p:cNvPr id="8" name="Immagine 7"/>
          <p:cNvPicPr>
            <a:picLocks noChangeAspect="1"/>
          </p:cNvPicPr>
          <p:nvPr/>
        </p:nvPicPr>
        <p:blipFill rotWithShape="1">
          <a:blip r:embed="rId3"/>
          <a:srcRect l="-12984" t="-678" r="40921" b="678"/>
          <a:stretch/>
        </p:blipFill>
        <p:spPr>
          <a:xfrm>
            <a:off x="2957866" y="1382400"/>
            <a:ext cx="5198400" cy="5198398"/>
          </a:xfrm>
          <a:prstGeom prst="rect">
            <a:avLst/>
          </a:prstGeom>
        </p:spPr>
      </p:pic>
      <p:sp>
        <p:nvSpPr>
          <p:cNvPr id="9" name="CasellaDiTesto 8"/>
          <p:cNvSpPr txBox="1"/>
          <p:nvPr/>
        </p:nvSpPr>
        <p:spPr>
          <a:xfrm>
            <a:off x="2438400" y="2082801"/>
            <a:ext cx="1745941" cy="369332"/>
          </a:xfrm>
          <a:prstGeom prst="rect">
            <a:avLst/>
          </a:prstGeom>
          <a:noFill/>
        </p:spPr>
        <p:txBody>
          <a:bodyPr wrap="none" rtlCol="0">
            <a:spAutoFit/>
          </a:bodyPr>
          <a:lstStyle/>
          <a:p>
            <a:r>
              <a:rPr lang="it-IT" dirty="0" smtClean="0"/>
              <a:t>secernono muco</a:t>
            </a:r>
            <a:endParaRPr lang="it-IT" dirty="0"/>
          </a:p>
        </p:txBody>
      </p:sp>
      <p:sp>
        <p:nvSpPr>
          <p:cNvPr id="10" name="CasellaDiTesto 9"/>
          <p:cNvSpPr txBox="1"/>
          <p:nvPr/>
        </p:nvSpPr>
        <p:spPr>
          <a:xfrm>
            <a:off x="2438400" y="2487601"/>
            <a:ext cx="1540806" cy="369332"/>
          </a:xfrm>
          <a:prstGeom prst="rect">
            <a:avLst/>
          </a:prstGeom>
          <a:noFill/>
        </p:spPr>
        <p:txBody>
          <a:bodyPr wrap="none" rtlCol="0">
            <a:spAutoFit/>
          </a:bodyPr>
          <a:lstStyle/>
          <a:p>
            <a:r>
              <a:rPr lang="it-IT" dirty="0" smtClean="0"/>
              <a:t>secernono </a:t>
            </a:r>
            <a:r>
              <a:rPr lang="it-IT" dirty="0" err="1" smtClean="0"/>
              <a:t>HCl</a:t>
            </a:r>
            <a:endParaRPr lang="it-IT" dirty="0"/>
          </a:p>
        </p:txBody>
      </p:sp>
      <p:sp>
        <p:nvSpPr>
          <p:cNvPr id="11" name="CasellaDiTesto 10"/>
          <p:cNvSpPr txBox="1"/>
          <p:nvPr/>
        </p:nvSpPr>
        <p:spPr>
          <a:xfrm>
            <a:off x="2590800" y="4604267"/>
            <a:ext cx="1394845" cy="646331"/>
          </a:xfrm>
          <a:prstGeom prst="rect">
            <a:avLst/>
          </a:prstGeom>
          <a:noFill/>
        </p:spPr>
        <p:txBody>
          <a:bodyPr wrap="none" rtlCol="0">
            <a:spAutoFit/>
          </a:bodyPr>
          <a:lstStyle/>
          <a:p>
            <a:r>
              <a:rPr lang="it-IT" dirty="0" smtClean="0"/>
              <a:t>secernono </a:t>
            </a:r>
          </a:p>
          <a:p>
            <a:r>
              <a:rPr lang="it-IT" dirty="0" smtClean="0"/>
              <a:t>pepsinogeno</a:t>
            </a:r>
            <a:endParaRPr lang="it-IT" dirty="0"/>
          </a:p>
        </p:txBody>
      </p:sp>
      <p:sp>
        <p:nvSpPr>
          <p:cNvPr id="12" name="CasellaDiTesto 11"/>
          <p:cNvSpPr txBox="1"/>
          <p:nvPr/>
        </p:nvSpPr>
        <p:spPr>
          <a:xfrm>
            <a:off x="2743200" y="5455063"/>
            <a:ext cx="1168747" cy="646331"/>
          </a:xfrm>
          <a:prstGeom prst="rect">
            <a:avLst/>
          </a:prstGeom>
          <a:noFill/>
        </p:spPr>
        <p:txBody>
          <a:bodyPr wrap="none" rtlCol="0">
            <a:spAutoFit/>
          </a:bodyPr>
          <a:lstStyle/>
          <a:p>
            <a:r>
              <a:rPr lang="it-IT" dirty="0" smtClean="0"/>
              <a:t>secernono </a:t>
            </a:r>
          </a:p>
          <a:p>
            <a:r>
              <a:rPr lang="it-IT" dirty="0" smtClean="0"/>
              <a:t>ormoni</a:t>
            </a:r>
            <a:endParaRPr lang="it-IT" dirty="0"/>
          </a:p>
        </p:txBody>
      </p:sp>
      <p:sp>
        <p:nvSpPr>
          <p:cNvPr id="13" name="CasellaDiTesto 12"/>
          <p:cNvSpPr txBox="1"/>
          <p:nvPr/>
        </p:nvSpPr>
        <p:spPr>
          <a:xfrm>
            <a:off x="407765" y="5285058"/>
            <a:ext cx="2183035" cy="923330"/>
          </a:xfrm>
          <a:prstGeom prst="rect">
            <a:avLst/>
          </a:prstGeom>
          <a:noFill/>
          <a:ln>
            <a:solidFill>
              <a:schemeClr val="tx1"/>
            </a:solidFill>
          </a:ln>
        </p:spPr>
        <p:txBody>
          <a:bodyPr wrap="none" rtlCol="0">
            <a:spAutoFit/>
          </a:bodyPr>
          <a:lstStyle/>
          <a:p>
            <a:r>
              <a:rPr lang="it-IT" dirty="0" smtClean="0"/>
              <a:t>Cell G: gastrina</a:t>
            </a:r>
          </a:p>
          <a:p>
            <a:r>
              <a:rPr lang="it-IT" dirty="0" smtClean="0"/>
              <a:t>Cell ECL: istamina</a:t>
            </a:r>
          </a:p>
          <a:p>
            <a:r>
              <a:rPr lang="it-IT" dirty="0" smtClean="0"/>
              <a:t>Cell D: somatostatina</a:t>
            </a:r>
            <a:endParaRPr lang="it-IT" dirty="0"/>
          </a:p>
        </p:txBody>
      </p:sp>
    </p:spTree>
    <p:extLst>
      <p:ext uri="{BB962C8B-B14F-4D97-AF65-F5344CB8AC3E}">
        <p14:creationId xmlns:p14="http://schemas.microsoft.com/office/powerpoint/2010/main" val="17812755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dirty="0" smtClean="0"/>
              <a:t>Ormoni endocrini e paracrini</a:t>
            </a:r>
            <a:br>
              <a:rPr lang="it-IT" sz="3600" dirty="0" smtClean="0"/>
            </a:br>
            <a:r>
              <a:rPr lang="it-IT" sz="3600" dirty="0" smtClean="0"/>
              <a:t>Azioni paracrine del neurotrasmettitore</a:t>
            </a:r>
            <a:endParaRPr lang="it-IT" sz="36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41</a:t>
            </a:fld>
            <a:endParaRPr lang="it-IT"/>
          </a:p>
        </p:txBody>
      </p:sp>
      <p:pic>
        <p:nvPicPr>
          <p:cNvPr id="6" name="Immagine 5"/>
          <p:cNvPicPr>
            <a:picLocks noChangeAspect="1"/>
          </p:cNvPicPr>
          <p:nvPr/>
        </p:nvPicPr>
        <p:blipFill>
          <a:blip r:embed="rId3"/>
          <a:stretch>
            <a:fillRect/>
          </a:stretch>
        </p:blipFill>
        <p:spPr>
          <a:xfrm>
            <a:off x="1811866" y="1608667"/>
            <a:ext cx="5486400" cy="4622800"/>
          </a:xfrm>
          <a:prstGeom prst="rect">
            <a:avLst/>
          </a:prstGeom>
        </p:spPr>
      </p:pic>
      <p:sp>
        <p:nvSpPr>
          <p:cNvPr id="7" name="Rettangolo 6"/>
          <p:cNvSpPr/>
          <p:nvPr/>
        </p:nvSpPr>
        <p:spPr>
          <a:xfrm>
            <a:off x="5435600" y="1608666"/>
            <a:ext cx="3369733" cy="4097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r"/>
            <a:r>
              <a:rPr lang="it-IT" dirty="0" smtClean="0">
                <a:solidFill>
                  <a:srgbClr val="FF0000"/>
                </a:solidFill>
              </a:rPr>
              <a:t>Gastrina: ormone endocrino, perché trasportato dal sangue, anche se rilasciato da cellule G, che sono vicine</a:t>
            </a:r>
          </a:p>
          <a:p>
            <a:pPr algn="r"/>
            <a:endParaRPr lang="it-IT" dirty="0">
              <a:solidFill>
                <a:srgbClr val="FF0000"/>
              </a:solidFill>
            </a:endParaRPr>
          </a:p>
          <a:p>
            <a:pPr algn="r"/>
            <a:endParaRPr lang="it-IT" dirty="0" smtClean="0">
              <a:solidFill>
                <a:srgbClr val="FF0000"/>
              </a:solidFill>
            </a:endParaRPr>
          </a:p>
          <a:p>
            <a:pPr algn="r"/>
            <a:endParaRPr lang="it-IT" dirty="0">
              <a:solidFill>
                <a:srgbClr val="FF0000"/>
              </a:solidFill>
            </a:endParaRPr>
          </a:p>
          <a:p>
            <a:pPr algn="r"/>
            <a:endParaRPr lang="it-IT" dirty="0" smtClean="0">
              <a:solidFill>
                <a:srgbClr val="FF0000"/>
              </a:solidFill>
            </a:endParaRPr>
          </a:p>
          <a:p>
            <a:pPr algn="r"/>
            <a:endParaRPr lang="it-IT" dirty="0">
              <a:solidFill>
                <a:srgbClr val="FF0000"/>
              </a:solidFill>
            </a:endParaRPr>
          </a:p>
          <a:p>
            <a:pPr algn="r"/>
            <a:endParaRPr lang="it-IT" dirty="0" smtClean="0">
              <a:solidFill>
                <a:srgbClr val="FF0000"/>
              </a:solidFill>
            </a:endParaRPr>
          </a:p>
          <a:p>
            <a:pPr algn="r"/>
            <a:endParaRPr lang="it-IT" dirty="0">
              <a:solidFill>
                <a:srgbClr val="FF0000"/>
              </a:solidFill>
            </a:endParaRPr>
          </a:p>
          <a:p>
            <a:pPr algn="r"/>
            <a:r>
              <a:rPr lang="it-IT" dirty="0" smtClean="0">
                <a:solidFill>
                  <a:srgbClr val="FF0000"/>
                </a:solidFill>
              </a:rPr>
              <a:t>Acetilcolina: è un neurotrasmettitore, che agisce da ormone paracrino</a:t>
            </a:r>
            <a:endParaRPr lang="it-IT" dirty="0">
              <a:solidFill>
                <a:srgbClr val="FF0000"/>
              </a:solidFill>
            </a:endParaRPr>
          </a:p>
        </p:txBody>
      </p:sp>
      <p:sp>
        <p:nvSpPr>
          <p:cNvPr id="8" name="Rettangolo 7"/>
          <p:cNvSpPr/>
          <p:nvPr/>
        </p:nvSpPr>
        <p:spPr>
          <a:xfrm>
            <a:off x="0" y="1744133"/>
            <a:ext cx="3369733" cy="165946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r>
              <a:rPr lang="it-IT" dirty="0" smtClean="0">
                <a:solidFill>
                  <a:srgbClr val="FF0000"/>
                </a:solidFill>
              </a:rPr>
              <a:t>Somatostatina: ormone paracrino, perché agisce </a:t>
            </a:r>
          </a:p>
          <a:p>
            <a:r>
              <a:rPr lang="it-IT" dirty="0" smtClean="0">
                <a:solidFill>
                  <a:srgbClr val="FF0000"/>
                </a:solidFill>
              </a:rPr>
              <a:t>sulle </a:t>
            </a:r>
            <a:r>
              <a:rPr lang="it-IT" dirty="0" err="1" smtClean="0">
                <a:solidFill>
                  <a:srgbClr val="FF0000"/>
                </a:solidFill>
              </a:rPr>
              <a:t>cell</a:t>
            </a:r>
            <a:r>
              <a:rPr lang="it-IT" dirty="0" smtClean="0">
                <a:solidFill>
                  <a:srgbClr val="FF0000"/>
                </a:solidFill>
              </a:rPr>
              <a:t> bersaglio </a:t>
            </a:r>
          </a:p>
          <a:p>
            <a:r>
              <a:rPr lang="it-IT" dirty="0" smtClean="0">
                <a:solidFill>
                  <a:srgbClr val="FF0000"/>
                </a:solidFill>
              </a:rPr>
              <a:t>vicine </a:t>
            </a:r>
          </a:p>
          <a:p>
            <a:endParaRPr lang="it-IT" dirty="0">
              <a:solidFill>
                <a:srgbClr val="FF0000"/>
              </a:solidFill>
            </a:endParaRPr>
          </a:p>
          <a:p>
            <a:r>
              <a:rPr lang="it-IT" dirty="0" smtClean="0">
                <a:solidFill>
                  <a:srgbClr val="FF0000"/>
                </a:solidFill>
              </a:rPr>
              <a:t>Istamina: idem</a:t>
            </a:r>
            <a:endParaRPr lang="it-IT" dirty="0">
              <a:solidFill>
                <a:srgbClr val="FF0000"/>
              </a:solidFill>
            </a:endParaRPr>
          </a:p>
        </p:txBody>
      </p:sp>
    </p:spTree>
    <p:extLst>
      <p:ext uri="{BB962C8B-B14F-4D97-AF65-F5344CB8AC3E}">
        <p14:creationId xmlns:p14="http://schemas.microsoft.com/office/powerpoint/2010/main" val="990561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t>Interazioni </a:t>
            </a:r>
            <a:r>
              <a:rPr lang="it-IT" sz="2800" dirty="0" err="1" smtClean="0"/>
              <a:t>autocrine</a:t>
            </a:r>
            <a:r>
              <a:rPr lang="it-IT" sz="2800" dirty="0" smtClean="0"/>
              <a:t> e paracrine nelle isole di </a:t>
            </a:r>
            <a:r>
              <a:rPr lang="it-IT" sz="2800" dirty="0" err="1" smtClean="0"/>
              <a:t>Langerhans</a:t>
            </a:r>
            <a:r>
              <a:rPr lang="it-IT" sz="2800" dirty="0" smtClean="0"/>
              <a:t> (pancreas endocrino), per regolare il rilascio di insulina</a:t>
            </a:r>
            <a:endParaRPr lang="it-IT" sz="28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42</a:t>
            </a:fld>
            <a:endParaRPr lang="it-IT"/>
          </a:p>
        </p:txBody>
      </p:sp>
      <p:pic>
        <p:nvPicPr>
          <p:cNvPr id="7" name="Immagine 6"/>
          <p:cNvPicPr>
            <a:picLocks noChangeAspect="1"/>
          </p:cNvPicPr>
          <p:nvPr/>
        </p:nvPicPr>
        <p:blipFill>
          <a:blip r:embed="rId3"/>
          <a:stretch>
            <a:fillRect/>
          </a:stretch>
        </p:blipFill>
        <p:spPr>
          <a:xfrm>
            <a:off x="338665" y="1753039"/>
            <a:ext cx="8517467" cy="4559650"/>
          </a:xfrm>
          <a:prstGeom prst="rect">
            <a:avLst/>
          </a:prstGeom>
        </p:spPr>
      </p:pic>
    </p:spTree>
    <p:extLst>
      <p:ext uri="{BB962C8B-B14F-4D97-AF65-F5344CB8AC3E}">
        <p14:creationId xmlns:p14="http://schemas.microsoft.com/office/powerpoint/2010/main" val="27460959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460904"/>
            <a:ext cx="8229600" cy="1571096"/>
          </a:xfrm>
        </p:spPr>
        <p:txBody>
          <a:bodyPr>
            <a:normAutofit fontScale="90000"/>
          </a:bodyPr>
          <a:lstStyle/>
          <a:p>
            <a:r>
              <a:rPr lang="it-IT" dirty="0" smtClean="0"/>
              <a:t>Gli ormoni servono a coordinare </a:t>
            </a:r>
            <a:r>
              <a:rPr lang="it-IT" dirty="0"/>
              <a:t>funzioni </a:t>
            </a:r>
            <a:r>
              <a:rPr lang="it-IT" dirty="0" smtClean="0"/>
              <a:t>complesse e che coinvolgono diversi organi</a:t>
            </a:r>
            <a:endParaRPr lang="it-IT" dirty="0"/>
          </a:p>
        </p:txBody>
      </p:sp>
      <p:sp>
        <p:nvSpPr>
          <p:cNvPr id="7" name="Sottotitolo 6"/>
          <p:cNvSpPr>
            <a:spLocks noGrp="1"/>
          </p:cNvSpPr>
          <p:nvPr>
            <p:ph idx="1"/>
          </p:nvPr>
        </p:nvSpPr>
        <p:spPr>
          <a:xfrm>
            <a:off x="457200" y="2269066"/>
            <a:ext cx="8229600" cy="4087283"/>
          </a:xfrm>
        </p:spPr>
        <p:txBody>
          <a:bodyPr>
            <a:normAutofit fontScale="92500" lnSpcReduction="20000"/>
          </a:bodyPr>
          <a:lstStyle/>
          <a:p>
            <a:r>
              <a:rPr lang="it-IT" dirty="0" smtClean="0"/>
              <a:t>metabolismo di diversi organi</a:t>
            </a:r>
          </a:p>
          <a:p>
            <a:pPr lvl="1"/>
            <a:r>
              <a:rPr lang="it-IT" dirty="0" smtClean="0"/>
              <a:t>fegato, muscolo, cuore, cervello, tessuto adiposo</a:t>
            </a:r>
          </a:p>
          <a:p>
            <a:r>
              <a:rPr lang="it-IT" dirty="0" smtClean="0"/>
              <a:t>il ciclo appetito-sazietà</a:t>
            </a:r>
          </a:p>
          <a:p>
            <a:pPr lvl="1"/>
            <a:r>
              <a:rPr lang="it-IT" dirty="0" smtClean="0"/>
              <a:t>tessuto adiposo, cervello</a:t>
            </a:r>
          </a:p>
          <a:p>
            <a:r>
              <a:rPr lang="it-IT" dirty="0" smtClean="0"/>
              <a:t>la pressione arteriosa</a:t>
            </a:r>
          </a:p>
          <a:p>
            <a:pPr lvl="1"/>
            <a:r>
              <a:rPr lang="it-IT" dirty="0" smtClean="0"/>
              <a:t>cuore, vasi, rene</a:t>
            </a:r>
          </a:p>
          <a:p>
            <a:r>
              <a:rPr lang="it-IT" dirty="0" smtClean="0"/>
              <a:t>lo sviluppo sessuale e la riproduzione</a:t>
            </a:r>
          </a:p>
          <a:p>
            <a:pPr lvl="1"/>
            <a:r>
              <a:rPr lang="it-IT" dirty="0" smtClean="0"/>
              <a:t>organi sessuali; placenta, mammelle</a:t>
            </a:r>
          </a:p>
          <a:p>
            <a:r>
              <a:rPr lang="it-IT" dirty="0" smtClean="0"/>
              <a:t>diverse altre </a:t>
            </a:r>
            <a:r>
              <a:rPr lang="mr-IN" dirty="0" smtClean="0"/>
              <a:t>…</a:t>
            </a:r>
            <a:r>
              <a:rPr lang="it-IT" dirty="0" smtClean="0"/>
              <a:t> vedi fisiologia</a:t>
            </a:r>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43</a:t>
            </a:fld>
            <a:endParaRPr lang="it-IT"/>
          </a:p>
        </p:txBody>
      </p:sp>
    </p:spTree>
    <p:extLst>
      <p:ext uri="{BB962C8B-B14F-4D97-AF65-F5344CB8AC3E}">
        <p14:creationId xmlns:p14="http://schemas.microsoft.com/office/powerpoint/2010/main" val="40410264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26029"/>
          </a:xfrm>
        </p:spPr>
        <p:txBody>
          <a:bodyPr>
            <a:normAutofit/>
          </a:bodyPr>
          <a:lstStyle/>
          <a:p>
            <a:r>
              <a:rPr lang="it-IT" sz="3600" dirty="0" smtClean="0"/>
              <a:t>Gli ormoni </a:t>
            </a:r>
            <a:r>
              <a:rPr lang="mr-IN" sz="3600" dirty="0" smtClean="0"/>
              <a:t>–</a:t>
            </a:r>
            <a:r>
              <a:rPr lang="it-IT" sz="3600" dirty="0" smtClean="0"/>
              <a:t> classi chimiche e ghiandole</a:t>
            </a:r>
            <a:endParaRPr lang="it-IT" sz="3600" dirty="0"/>
          </a:p>
        </p:txBody>
      </p:sp>
      <p:sp>
        <p:nvSpPr>
          <p:cNvPr id="6" name="Segnaposto contenuto 5"/>
          <p:cNvSpPr>
            <a:spLocks noGrp="1"/>
          </p:cNvSpPr>
          <p:nvPr>
            <p:ph idx="1"/>
          </p:nvPr>
        </p:nvSpPr>
        <p:spPr>
          <a:xfrm>
            <a:off x="457200" y="1100668"/>
            <a:ext cx="8229600" cy="5255682"/>
          </a:xfrm>
        </p:spPr>
        <p:txBody>
          <a:bodyPr>
            <a:noAutofit/>
          </a:bodyPr>
          <a:lstStyle/>
          <a:p>
            <a:pPr>
              <a:lnSpc>
                <a:spcPct val="80000"/>
              </a:lnSpc>
            </a:pPr>
            <a:r>
              <a:rPr lang="it-IT" sz="1800" dirty="0" smtClean="0"/>
              <a:t>derivati da amminoacidi</a:t>
            </a:r>
          </a:p>
          <a:p>
            <a:pPr lvl="1">
              <a:lnSpc>
                <a:spcPct val="80000"/>
              </a:lnSpc>
            </a:pPr>
            <a:r>
              <a:rPr lang="it-IT" sz="1600" dirty="0" smtClean="0"/>
              <a:t>tiroidei (TIROIDE)</a:t>
            </a:r>
          </a:p>
          <a:p>
            <a:pPr lvl="1">
              <a:lnSpc>
                <a:spcPct val="80000"/>
              </a:lnSpc>
            </a:pPr>
            <a:r>
              <a:rPr lang="it-IT" sz="1600" dirty="0" smtClean="0"/>
              <a:t>adrenalina (MIDOLLARE DEL SURRENE)</a:t>
            </a:r>
          </a:p>
          <a:p>
            <a:pPr>
              <a:lnSpc>
                <a:spcPct val="80000"/>
              </a:lnSpc>
            </a:pPr>
            <a:r>
              <a:rPr lang="it-IT" sz="1800" dirty="0" smtClean="0"/>
              <a:t>derivati dal colesterolo</a:t>
            </a:r>
          </a:p>
          <a:p>
            <a:pPr lvl="1">
              <a:lnSpc>
                <a:spcPct val="80000"/>
              </a:lnSpc>
            </a:pPr>
            <a:r>
              <a:rPr lang="it-IT" sz="1600" dirty="0" err="1" smtClean="0"/>
              <a:t>glucocorticoidi</a:t>
            </a:r>
            <a:r>
              <a:rPr lang="it-IT" sz="1600" dirty="0" smtClean="0"/>
              <a:t> (CORTICALE DEL SURRENE)</a:t>
            </a:r>
          </a:p>
          <a:p>
            <a:pPr lvl="1">
              <a:lnSpc>
                <a:spcPct val="80000"/>
              </a:lnSpc>
            </a:pPr>
            <a:r>
              <a:rPr lang="it-IT" sz="1600" dirty="0" err="1" smtClean="0"/>
              <a:t>mineralcorticoidi</a:t>
            </a:r>
            <a:r>
              <a:rPr lang="it-IT" sz="1600" dirty="0" smtClean="0"/>
              <a:t> </a:t>
            </a:r>
            <a:r>
              <a:rPr lang="it-IT" sz="1600" dirty="0"/>
              <a:t>(CORTICALE DEL SURRENE</a:t>
            </a:r>
            <a:r>
              <a:rPr lang="it-IT" sz="1600" dirty="0" smtClean="0"/>
              <a:t>)</a:t>
            </a:r>
          </a:p>
          <a:p>
            <a:pPr lvl="1">
              <a:lnSpc>
                <a:spcPct val="80000"/>
              </a:lnSpc>
            </a:pPr>
            <a:r>
              <a:rPr lang="it-IT" sz="1600" dirty="0" smtClean="0"/>
              <a:t>sessuali (estrogeni, progesterone, testosterone) (OVAIE, TESTICOLI, PLACENTA)</a:t>
            </a:r>
          </a:p>
          <a:p>
            <a:pPr>
              <a:lnSpc>
                <a:spcPct val="80000"/>
              </a:lnSpc>
            </a:pPr>
            <a:r>
              <a:rPr lang="it-IT" sz="1800" dirty="0" smtClean="0"/>
              <a:t>polipeptidici (classificati in base alla ghiandola endocrina che li sintetizza)</a:t>
            </a:r>
          </a:p>
          <a:p>
            <a:pPr lvl="1">
              <a:lnSpc>
                <a:spcPct val="80000"/>
              </a:lnSpc>
            </a:pPr>
            <a:r>
              <a:rPr lang="it-IT" sz="1600" dirty="0" smtClean="0"/>
              <a:t>pancreatici (ISOLE DI LANGERHAS DEL PANCREAS)</a:t>
            </a:r>
          </a:p>
          <a:p>
            <a:pPr lvl="2">
              <a:lnSpc>
                <a:spcPct val="80000"/>
              </a:lnSpc>
            </a:pPr>
            <a:r>
              <a:rPr lang="it-IT" sz="1400" dirty="0" smtClean="0"/>
              <a:t>insulina </a:t>
            </a:r>
          </a:p>
          <a:p>
            <a:pPr lvl="2">
              <a:lnSpc>
                <a:spcPct val="80000"/>
              </a:lnSpc>
            </a:pPr>
            <a:r>
              <a:rPr lang="it-IT" sz="1400" dirty="0" err="1" smtClean="0"/>
              <a:t>glucagone</a:t>
            </a:r>
            <a:endParaRPr lang="it-IT" sz="1400" dirty="0" smtClean="0"/>
          </a:p>
          <a:p>
            <a:pPr lvl="1">
              <a:lnSpc>
                <a:spcPct val="80000"/>
              </a:lnSpc>
            </a:pPr>
            <a:r>
              <a:rPr lang="it-IT" sz="1600" dirty="0" smtClean="0"/>
              <a:t>retro-ipofisari (IPOFISI POSTERIORE)</a:t>
            </a:r>
          </a:p>
          <a:p>
            <a:pPr lvl="2">
              <a:lnSpc>
                <a:spcPct val="80000"/>
              </a:lnSpc>
            </a:pPr>
            <a:r>
              <a:rPr lang="it-IT" sz="1400" dirty="0" smtClean="0"/>
              <a:t>ossitocina</a:t>
            </a:r>
          </a:p>
          <a:p>
            <a:pPr lvl="2">
              <a:lnSpc>
                <a:spcPct val="80000"/>
              </a:lnSpc>
            </a:pPr>
            <a:r>
              <a:rPr lang="it-IT" sz="1400" dirty="0" smtClean="0"/>
              <a:t>vasopressina</a:t>
            </a:r>
          </a:p>
          <a:p>
            <a:pPr lvl="1">
              <a:lnSpc>
                <a:spcPct val="80000"/>
              </a:lnSpc>
            </a:pPr>
            <a:r>
              <a:rPr lang="it-IT" sz="1600" dirty="0" smtClean="0"/>
              <a:t>ante-ipofisari </a:t>
            </a:r>
            <a:r>
              <a:rPr lang="it-IT" sz="1600" dirty="0"/>
              <a:t>(IPOFISI </a:t>
            </a:r>
            <a:r>
              <a:rPr lang="it-IT" sz="1600" dirty="0" smtClean="0"/>
              <a:t>ANTERIORE)</a:t>
            </a:r>
          </a:p>
          <a:p>
            <a:pPr lvl="2">
              <a:lnSpc>
                <a:spcPct val="80000"/>
              </a:lnSpc>
            </a:pPr>
            <a:r>
              <a:rPr lang="it-IT" sz="1400" dirty="0" smtClean="0"/>
              <a:t>corticotropina</a:t>
            </a:r>
          </a:p>
          <a:p>
            <a:pPr lvl="2">
              <a:lnSpc>
                <a:spcPct val="80000"/>
              </a:lnSpc>
            </a:pPr>
            <a:r>
              <a:rPr lang="it-IT" sz="1400" dirty="0" smtClean="0"/>
              <a:t>tirotropina</a:t>
            </a:r>
          </a:p>
          <a:p>
            <a:pPr lvl="2">
              <a:lnSpc>
                <a:spcPct val="80000"/>
              </a:lnSpc>
            </a:pPr>
            <a:r>
              <a:rPr lang="it-IT" sz="1400" dirty="0" smtClean="0"/>
              <a:t>gonadotropine (ormone </a:t>
            </a:r>
            <a:r>
              <a:rPr lang="it-IT" sz="1400" dirty="0" err="1" smtClean="0"/>
              <a:t>luteinizzante</a:t>
            </a:r>
            <a:r>
              <a:rPr lang="it-IT" sz="1400" dirty="0" smtClean="0"/>
              <a:t>, ormone follicolo-stimolante)</a:t>
            </a:r>
          </a:p>
          <a:p>
            <a:pPr lvl="2">
              <a:lnSpc>
                <a:spcPct val="80000"/>
              </a:lnSpc>
            </a:pPr>
            <a:r>
              <a:rPr lang="it-IT" sz="1400" dirty="0" smtClean="0"/>
              <a:t>somatotropina</a:t>
            </a:r>
          </a:p>
          <a:p>
            <a:pPr lvl="1">
              <a:lnSpc>
                <a:spcPct val="80000"/>
              </a:lnSpc>
            </a:pPr>
            <a:r>
              <a:rPr lang="it-IT" sz="1600" dirty="0" smtClean="0"/>
              <a:t>ipotalamici (IPOTALAMO)</a:t>
            </a:r>
          </a:p>
          <a:p>
            <a:pPr lvl="2">
              <a:lnSpc>
                <a:spcPct val="80000"/>
              </a:lnSpc>
            </a:pPr>
            <a:r>
              <a:rPr lang="it-IT" sz="1400" dirty="0" smtClean="0"/>
              <a:t>fattori di rilascio degli ormoni ante-ipofisari</a:t>
            </a:r>
          </a:p>
          <a:p>
            <a:pPr lvl="2">
              <a:lnSpc>
                <a:spcPct val="80000"/>
              </a:lnSpc>
            </a:pPr>
            <a:r>
              <a:rPr lang="it-IT" sz="1400" dirty="0" smtClean="0"/>
              <a:t>prolattina</a:t>
            </a:r>
          </a:p>
          <a:p>
            <a:pPr lvl="3">
              <a:lnSpc>
                <a:spcPct val="80000"/>
              </a:lnSpc>
            </a:pPr>
            <a:endParaRPr lang="it-IT" sz="900" dirty="0" smtClean="0"/>
          </a:p>
          <a:p>
            <a:pPr>
              <a:lnSpc>
                <a:spcPct val="80000"/>
              </a:lnSpc>
            </a:pPr>
            <a:endParaRPr lang="it-IT" sz="1400"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44</a:t>
            </a:fld>
            <a:endParaRPr lang="it-IT"/>
          </a:p>
        </p:txBody>
      </p:sp>
    </p:spTree>
    <p:extLst>
      <p:ext uri="{BB962C8B-B14F-4D97-AF65-F5344CB8AC3E}">
        <p14:creationId xmlns:p14="http://schemas.microsoft.com/office/powerpoint/2010/main" val="4282468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45</a:t>
            </a:fld>
            <a:endParaRPr lang="it-IT"/>
          </a:p>
        </p:txBody>
      </p:sp>
      <p:pic>
        <p:nvPicPr>
          <p:cNvPr id="9" name="Immagine 8"/>
          <p:cNvPicPr>
            <a:picLocks noChangeAspect="1"/>
          </p:cNvPicPr>
          <p:nvPr/>
        </p:nvPicPr>
        <p:blipFill>
          <a:blip r:embed="rId3"/>
          <a:stretch>
            <a:fillRect/>
          </a:stretch>
        </p:blipFill>
        <p:spPr>
          <a:xfrm>
            <a:off x="0" y="287867"/>
            <a:ext cx="9144000" cy="6858000"/>
          </a:xfrm>
          <a:prstGeom prst="rect">
            <a:avLst/>
          </a:prstGeom>
        </p:spPr>
      </p:pic>
    </p:spTree>
    <p:extLst>
      <p:ext uri="{BB962C8B-B14F-4D97-AF65-F5344CB8AC3E}">
        <p14:creationId xmlns:p14="http://schemas.microsoft.com/office/powerpoint/2010/main" val="16476341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rilascio degli ormoni è </a:t>
            </a:r>
            <a:r>
              <a:rPr lang="it-IT" dirty="0" err="1" smtClean="0"/>
              <a:t>controlalto</a:t>
            </a:r>
            <a:endParaRPr lang="it-IT" dirty="0"/>
          </a:p>
        </p:txBody>
      </p:sp>
      <p:sp>
        <p:nvSpPr>
          <p:cNvPr id="3" name="Segnaposto contenuto 2"/>
          <p:cNvSpPr>
            <a:spLocks noGrp="1"/>
          </p:cNvSpPr>
          <p:nvPr>
            <p:ph idx="1"/>
          </p:nvPr>
        </p:nvSpPr>
        <p:spPr/>
        <p:txBody>
          <a:bodyPr>
            <a:normAutofit/>
          </a:bodyPr>
          <a:lstStyle/>
          <a:p>
            <a:r>
              <a:rPr lang="it-IT" dirty="0" smtClean="0"/>
              <a:t>Le </a:t>
            </a:r>
            <a:r>
              <a:rPr lang="it-IT" dirty="0"/>
              <a:t>ghiandole sono controllate direttamente </a:t>
            </a:r>
            <a:r>
              <a:rPr lang="it-IT" dirty="0" smtClean="0"/>
              <a:t>da:</a:t>
            </a:r>
          </a:p>
          <a:p>
            <a:pPr lvl="1"/>
            <a:r>
              <a:rPr lang="it-IT" dirty="0" smtClean="0"/>
              <a:t>stimolazione </a:t>
            </a:r>
            <a:r>
              <a:rPr lang="it-IT" dirty="0"/>
              <a:t>del sistema </a:t>
            </a:r>
            <a:r>
              <a:rPr lang="it-IT" dirty="0" smtClean="0"/>
              <a:t>nervoso (neuroni) </a:t>
            </a:r>
          </a:p>
          <a:p>
            <a:pPr lvl="1"/>
            <a:r>
              <a:rPr lang="it-IT" dirty="0" smtClean="0"/>
              <a:t>da segnali chimici </a:t>
            </a:r>
            <a:r>
              <a:rPr lang="it-IT" dirty="0"/>
              <a:t>nel sangue </a:t>
            </a:r>
            <a:endParaRPr lang="it-IT" dirty="0" smtClean="0"/>
          </a:p>
          <a:p>
            <a:pPr lvl="1"/>
            <a:r>
              <a:rPr lang="it-IT" dirty="0" smtClean="0"/>
              <a:t>dagli </a:t>
            </a:r>
            <a:r>
              <a:rPr lang="it-IT" dirty="0"/>
              <a:t>ormoni prodotti da altre ghiandole. </a:t>
            </a:r>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46</a:t>
            </a:fld>
            <a:endParaRPr lang="it-IT"/>
          </a:p>
        </p:txBody>
      </p:sp>
    </p:spTree>
    <p:extLst>
      <p:ext uri="{BB962C8B-B14F-4D97-AF65-F5344CB8AC3E}">
        <p14:creationId xmlns:p14="http://schemas.microsoft.com/office/powerpoint/2010/main" val="171542253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152400" y="0"/>
            <a:ext cx="8788400" cy="783943"/>
          </a:xfrm>
        </p:spPr>
        <p:txBody>
          <a:bodyPr>
            <a:noAutofit/>
          </a:bodyPr>
          <a:lstStyle/>
          <a:p>
            <a:r>
              <a:rPr lang="it-IT" sz="2400" dirty="0"/>
              <a:t>Le cellule specializzate liberano l’ormone in modo controllato</a:t>
            </a:r>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47</a:t>
            </a:fld>
            <a:endParaRPr lang="it-IT"/>
          </a:p>
        </p:txBody>
      </p:sp>
      <p:pic>
        <p:nvPicPr>
          <p:cNvPr id="2" name="Immagine 1"/>
          <p:cNvPicPr>
            <a:picLocks noChangeAspect="1"/>
          </p:cNvPicPr>
          <p:nvPr/>
        </p:nvPicPr>
        <p:blipFill>
          <a:blip r:embed="rId2"/>
          <a:stretch>
            <a:fillRect/>
          </a:stretch>
        </p:blipFill>
        <p:spPr>
          <a:xfrm>
            <a:off x="1439323" y="562646"/>
            <a:ext cx="7562278" cy="6176822"/>
          </a:xfrm>
          <a:prstGeom prst="rect">
            <a:avLst/>
          </a:prstGeom>
        </p:spPr>
      </p:pic>
      <p:sp>
        <p:nvSpPr>
          <p:cNvPr id="8" name="Rettangolo 7"/>
          <p:cNvSpPr/>
          <p:nvPr/>
        </p:nvSpPr>
        <p:spPr>
          <a:xfrm>
            <a:off x="406400" y="3966634"/>
            <a:ext cx="8527476" cy="5503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sz="1050" dirty="0" smtClean="0">
                <a:solidFill>
                  <a:srgbClr val="FF0000"/>
                </a:solidFill>
              </a:rPr>
              <a:t>Le cellule specializzate </a:t>
            </a:r>
          </a:p>
          <a:p>
            <a:r>
              <a:rPr lang="it-IT" sz="1050" dirty="0" smtClean="0">
                <a:solidFill>
                  <a:srgbClr val="FF0000"/>
                </a:solidFill>
              </a:rPr>
              <a:t>sono</a:t>
            </a:r>
            <a:r>
              <a:rPr lang="it-IT" sz="1050" dirty="0">
                <a:solidFill>
                  <a:srgbClr val="FF0000"/>
                </a:solidFill>
              </a:rPr>
              <a:t> </a:t>
            </a:r>
            <a:r>
              <a:rPr lang="it-IT" sz="1050" dirty="0" smtClean="0">
                <a:solidFill>
                  <a:srgbClr val="FF0000"/>
                </a:solidFill>
              </a:rPr>
              <a:t>sotto il controllo </a:t>
            </a:r>
          </a:p>
          <a:p>
            <a:r>
              <a:rPr lang="it-IT" sz="1050" dirty="0" smtClean="0">
                <a:solidFill>
                  <a:srgbClr val="FF0000"/>
                </a:solidFill>
              </a:rPr>
              <a:t>di altri ormoni</a:t>
            </a:r>
            <a:endParaRPr lang="it-IT" sz="1050" dirty="0">
              <a:solidFill>
                <a:srgbClr val="FF0000"/>
              </a:solidFill>
            </a:endParaRPr>
          </a:p>
        </p:txBody>
      </p:sp>
      <p:cxnSp>
        <p:nvCxnSpPr>
          <p:cNvPr id="14" name="Connettore 2 13"/>
          <p:cNvCxnSpPr/>
          <p:nvPr/>
        </p:nvCxnSpPr>
        <p:spPr>
          <a:xfrm flipV="1">
            <a:off x="1151467" y="3640667"/>
            <a:ext cx="1202266" cy="34713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Rettangolo 14"/>
          <p:cNvSpPr/>
          <p:nvPr/>
        </p:nvSpPr>
        <p:spPr>
          <a:xfrm>
            <a:off x="2472267" y="3365500"/>
            <a:ext cx="5757333" cy="550334"/>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endParaRPr lang="it-IT" sz="1050" dirty="0">
              <a:solidFill>
                <a:srgbClr val="FF0000"/>
              </a:solidFill>
            </a:endParaRPr>
          </a:p>
        </p:txBody>
      </p:sp>
      <p:sp>
        <p:nvSpPr>
          <p:cNvPr id="17" name="Rettangolo 16"/>
          <p:cNvSpPr/>
          <p:nvPr/>
        </p:nvSpPr>
        <p:spPr>
          <a:xfrm>
            <a:off x="406400" y="2743197"/>
            <a:ext cx="6908800" cy="5503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sz="1050" dirty="0" smtClean="0">
                <a:solidFill>
                  <a:srgbClr val="FF0000"/>
                </a:solidFill>
              </a:rPr>
              <a:t>Le cellule specializzate </a:t>
            </a:r>
          </a:p>
          <a:p>
            <a:r>
              <a:rPr lang="it-IT" sz="1050" dirty="0" smtClean="0">
                <a:solidFill>
                  <a:srgbClr val="FF0000"/>
                </a:solidFill>
              </a:rPr>
              <a:t>sono</a:t>
            </a:r>
            <a:r>
              <a:rPr lang="it-IT" sz="1050" dirty="0">
                <a:solidFill>
                  <a:srgbClr val="FF0000"/>
                </a:solidFill>
              </a:rPr>
              <a:t> </a:t>
            </a:r>
            <a:r>
              <a:rPr lang="it-IT" sz="1050" dirty="0" smtClean="0">
                <a:solidFill>
                  <a:srgbClr val="FF0000"/>
                </a:solidFill>
              </a:rPr>
              <a:t>sotto il controllo </a:t>
            </a:r>
          </a:p>
          <a:p>
            <a:r>
              <a:rPr lang="it-IT" sz="1050" dirty="0" smtClean="0">
                <a:solidFill>
                  <a:srgbClr val="FF0000"/>
                </a:solidFill>
              </a:rPr>
              <a:t>di altri ormoni</a:t>
            </a:r>
            <a:endParaRPr lang="it-IT" sz="1050" dirty="0">
              <a:solidFill>
                <a:srgbClr val="FF0000"/>
              </a:solidFill>
            </a:endParaRPr>
          </a:p>
        </p:txBody>
      </p:sp>
      <p:cxnSp>
        <p:nvCxnSpPr>
          <p:cNvPr id="18" name="Connettore 2 17"/>
          <p:cNvCxnSpPr/>
          <p:nvPr/>
        </p:nvCxnSpPr>
        <p:spPr>
          <a:xfrm flipV="1">
            <a:off x="1710267" y="2396068"/>
            <a:ext cx="1202266" cy="34713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9" name="Rettangolo 18"/>
          <p:cNvSpPr/>
          <p:nvPr/>
        </p:nvSpPr>
        <p:spPr>
          <a:xfrm>
            <a:off x="2808939" y="2120897"/>
            <a:ext cx="1305862" cy="550334"/>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endParaRPr lang="it-IT" sz="1050" dirty="0">
              <a:solidFill>
                <a:srgbClr val="FF0000"/>
              </a:solidFill>
            </a:endParaRPr>
          </a:p>
        </p:txBody>
      </p:sp>
      <p:sp>
        <p:nvSpPr>
          <p:cNvPr id="24" name="Rettangolo 23"/>
          <p:cNvSpPr/>
          <p:nvPr/>
        </p:nvSpPr>
        <p:spPr>
          <a:xfrm>
            <a:off x="399467" y="1570564"/>
            <a:ext cx="4223333" cy="5503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it-IT" sz="1050" dirty="0" smtClean="0">
                <a:solidFill>
                  <a:srgbClr val="FF0000"/>
                </a:solidFill>
              </a:rPr>
              <a:t>Le cellule specializzate </a:t>
            </a:r>
          </a:p>
          <a:p>
            <a:r>
              <a:rPr lang="it-IT" sz="1050" dirty="0" smtClean="0">
                <a:solidFill>
                  <a:srgbClr val="FF0000"/>
                </a:solidFill>
              </a:rPr>
              <a:t>sono</a:t>
            </a:r>
            <a:r>
              <a:rPr lang="it-IT" sz="1050" dirty="0">
                <a:solidFill>
                  <a:srgbClr val="FF0000"/>
                </a:solidFill>
              </a:rPr>
              <a:t> </a:t>
            </a:r>
            <a:r>
              <a:rPr lang="it-IT" sz="1050" dirty="0" smtClean="0">
                <a:solidFill>
                  <a:srgbClr val="FF0000"/>
                </a:solidFill>
              </a:rPr>
              <a:t>sotto il controllo </a:t>
            </a:r>
          </a:p>
          <a:p>
            <a:r>
              <a:rPr lang="it-IT" sz="1050" dirty="0" smtClean="0">
                <a:solidFill>
                  <a:srgbClr val="FF0000"/>
                </a:solidFill>
              </a:rPr>
              <a:t>di altri ormoni</a:t>
            </a:r>
            <a:endParaRPr lang="it-IT" sz="1050" dirty="0">
              <a:solidFill>
                <a:srgbClr val="FF0000"/>
              </a:solidFill>
            </a:endParaRPr>
          </a:p>
        </p:txBody>
      </p:sp>
      <p:cxnSp>
        <p:nvCxnSpPr>
          <p:cNvPr id="25" name="Connettore 2 24"/>
          <p:cNvCxnSpPr/>
          <p:nvPr/>
        </p:nvCxnSpPr>
        <p:spPr>
          <a:xfrm flipV="1">
            <a:off x="1398533" y="1223431"/>
            <a:ext cx="1202266" cy="34713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6" name="Rettangolo 25"/>
          <p:cNvSpPr/>
          <p:nvPr/>
        </p:nvSpPr>
        <p:spPr>
          <a:xfrm>
            <a:off x="2719333" y="948264"/>
            <a:ext cx="1903467" cy="550334"/>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endParaRPr lang="it-IT" sz="1050" dirty="0">
              <a:solidFill>
                <a:srgbClr val="FF0000"/>
              </a:solidFill>
            </a:endParaRPr>
          </a:p>
        </p:txBody>
      </p:sp>
    </p:spTree>
    <p:extLst>
      <p:ext uri="{BB962C8B-B14F-4D97-AF65-F5344CB8AC3E}">
        <p14:creationId xmlns:p14="http://schemas.microsoft.com/office/powerpoint/2010/main" val="2746082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19" grpId="0" animBg="1"/>
      <p:bldP spid="24"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dirty="0" smtClean="0"/>
              <a:t>La liberazione dell’ormone è controllata con meccanismo a feed-back negativo</a:t>
            </a:r>
            <a:endParaRPr lang="it-IT" dirty="0"/>
          </a:p>
        </p:txBody>
      </p:sp>
      <p:sp>
        <p:nvSpPr>
          <p:cNvPr id="7" name="Sottotitolo 6"/>
          <p:cNvSpPr>
            <a:spLocks noGrp="1"/>
          </p:cNvSpPr>
          <p:nvPr>
            <p:ph type="subTitle" idx="1"/>
          </p:nvPr>
        </p:nvSpPr>
        <p:spPr/>
        <p:txBody>
          <a:bodyPr/>
          <a:lstStyle/>
          <a:p>
            <a:r>
              <a:rPr lang="it-IT" dirty="0" smtClean="0"/>
              <a:t>Il caso del testosterone</a:t>
            </a:r>
          </a:p>
          <a:p>
            <a:r>
              <a:rPr lang="it-IT" dirty="0" smtClean="0"/>
              <a:t>Il caso degli ormoni tiroidei</a:t>
            </a:r>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48</a:t>
            </a:fld>
            <a:endParaRPr lang="it-IT"/>
          </a:p>
        </p:txBody>
      </p:sp>
    </p:spTree>
    <p:extLst>
      <p:ext uri="{BB962C8B-B14F-4D97-AF65-F5344CB8AC3E}">
        <p14:creationId xmlns:p14="http://schemas.microsoft.com/office/powerpoint/2010/main" val="300706126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Autofit/>
          </a:bodyPr>
          <a:lstStyle/>
          <a:p>
            <a:r>
              <a:rPr lang="it-IT" sz="3200" dirty="0" smtClean="0"/>
              <a:t>Il livello del testosterone nel sangue è costante</a:t>
            </a:r>
            <a:br>
              <a:rPr lang="it-IT" sz="3200" dirty="0" smtClean="0"/>
            </a:br>
            <a:r>
              <a:rPr lang="it-IT" sz="3200" dirty="0" smtClean="0"/>
              <a:t>il controllo a feedback negativo </a:t>
            </a:r>
            <a:endParaRPr lang="it-IT" sz="3200"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49</a:t>
            </a:fld>
            <a:endParaRPr lang="it-IT"/>
          </a:p>
        </p:txBody>
      </p:sp>
      <p:pic>
        <p:nvPicPr>
          <p:cNvPr id="8" name="Immagine 7"/>
          <p:cNvPicPr>
            <a:picLocks noChangeAspect="1"/>
          </p:cNvPicPr>
          <p:nvPr/>
        </p:nvPicPr>
        <p:blipFill>
          <a:blip r:embed="rId3"/>
          <a:stretch>
            <a:fillRect/>
          </a:stretch>
        </p:blipFill>
        <p:spPr>
          <a:xfrm>
            <a:off x="0" y="1862667"/>
            <a:ext cx="9144000" cy="3896637"/>
          </a:xfrm>
          <a:prstGeom prst="rect">
            <a:avLst/>
          </a:prstGeom>
        </p:spPr>
      </p:pic>
      <p:sp>
        <p:nvSpPr>
          <p:cNvPr id="9" name="CasellaDiTesto 8"/>
          <p:cNvSpPr txBox="1"/>
          <p:nvPr/>
        </p:nvSpPr>
        <p:spPr>
          <a:xfrm>
            <a:off x="6383866" y="1539501"/>
            <a:ext cx="2472267" cy="923330"/>
          </a:xfrm>
          <a:prstGeom prst="rect">
            <a:avLst/>
          </a:prstGeom>
          <a:noFill/>
        </p:spPr>
        <p:txBody>
          <a:bodyPr wrap="square" rtlCol="0">
            <a:spAutoFit/>
          </a:bodyPr>
          <a:lstStyle/>
          <a:p>
            <a:r>
              <a:rPr lang="it-IT" dirty="0" err="1" smtClean="0"/>
              <a:t>GnRH</a:t>
            </a:r>
            <a:endParaRPr lang="it-IT" dirty="0" smtClean="0"/>
          </a:p>
          <a:p>
            <a:r>
              <a:rPr lang="it-IT" dirty="0" err="1" smtClean="0"/>
              <a:t>Gonadotropin</a:t>
            </a:r>
            <a:r>
              <a:rPr lang="it-IT" dirty="0" smtClean="0"/>
              <a:t> </a:t>
            </a:r>
            <a:r>
              <a:rPr lang="it-IT" dirty="0" err="1" smtClean="0"/>
              <a:t>releasing</a:t>
            </a:r>
            <a:r>
              <a:rPr lang="it-IT" dirty="0" smtClean="0"/>
              <a:t> </a:t>
            </a:r>
            <a:r>
              <a:rPr lang="it-IT" dirty="0" err="1" smtClean="0"/>
              <a:t>hormone</a:t>
            </a:r>
            <a:endParaRPr lang="it-IT" dirty="0"/>
          </a:p>
        </p:txBody>
      </p:sp>
      <p:sp>
        <p:nvSpPr>
          <p:cNvPr id="10" name="CasellaDiTesto 9"/>
          <p:cNvSpPr txBox="1"/>
          <p:nvPr/>
        </p:nvSpPr>
        <p:spPr>
          <a:xfrm>
            <a:off x="287867" y="4671187"/>
            <a:ext cx="2489200" cy="1477328"/>
          </a:xfrm>
          <a:prstGeom prst="rect">
            <a:avLst/>
          </a:prstGeom>
          <a:noFill/>
        </p:spPr>
        <p:txBody>
          <a:bodyPr wrap="square" rtlCol="0">
            <a:spAutoFit/>
          </a:bodyPr>
          <a:lstStyle/>
          <a:p>
            <a:r>
              <a:rPr lang="it-IT" dirty="0" smtClean="0"/>
              <a:t>LH </a:t>
            </a:r>
          </a:p>
          <a:p>
            <a:r>
              <a:rPr lang="it-IT" dirty="0" err="1" smtClean="0"/>
              <a:t>Luteinising</a:t>
            </a:r>
            <a:r>
              <a:rPr lang="it-IT" dirty="0" smtClean="0"/>
              <a:t> </a:t>
            </a:r>
            <a:r>
              <a:rPr lang="it-IT" dirty="0" err="1" smtClean="0"/>
              <a:t>hormone</a:t>
            </a:r>
            <a:endParaRPr lang="it-IT" dirty="0"/>
          </a:p>
          <a:p>
            <a:r>
              <a:rPr lang="it-IT" dirty="0" smtClean="0"/>
              <a:t>FSH</a:t>
            </a:r>
          </a:p>
          <a:p>
            <a:r>
              <a:rPr lang="it-IT" dirty="0" err="1" smtClean="0"/>
              <a:t>Follicle</a:t>
            </a:r>
            <a:r>
              <a:rPr lang="it-IT" dirty="0" smtClean="0"/>
              <a:t> </a:t>
            </a:r>
            <a:r>
              <a:rPr lang="it-IT" dirty="0" err="1" smtClean="0"/>
              <a:t>stimulating</a:t>
            </a:r>
            <a:r>
              <a:rPr lang="it-IT" dirty="0" smtClean="0"/>
              <a:t> </a:t>
            </a:r>
            <a:r>
              <a:rPr lang="it-IT" dirty="0" err="1" smtClean="0"/>
              <a:t>hormone</a:t>
            </a:r>
            <a:endParaRPr lang="it-IT" dirty="0"/>
          </a:p>
        </p:txBody>
      </p:sp>
    </p:spTree>
    <p:extLst>
      <p:ext uri="{BB962C8B-B14F-4D97-AF65-F5344CB8AC3E}">
        <p14:creationId xmlns:p14="http://schemas.microsoft.com/office/powerpoint/2010/main" val="21765341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Il trasporto degli ormoni liposolubili nella cellula</a:t>
            </a:r>
            <a:endParaRPr lang="it-IT" dirty="0"/>
          </a:p>
        </p:txBody>
      </p:sp>
      <p:sp>
        <p:nvSpPr>
          <p:cNvPr id="9" name="Segnaposto contenuto 8"/>
          <p:cNvSpPr>
            <a:spLocks noGrp="1"/>
          </p:cNvSpPr>
          <p:nvPr>
            <p:ph idx="1"/>
          </p:nvPr>
        </p:nvSpPr>
        <p:spPr/>
        <p:txBody>
          <a:bodyPr>
            <a:normAutofit fontScale="85000" lnSpcReduction="20000"/>
          </a:bodyPr>
          <a:lstStyle/>
          <a:p>
            <a:pPr marL="0" indent="0" algn="ctr">
              <a:buNone/>
            </a:pPr>
            <a:r>
              <a:rPr lang="it-IT" b="1" dirty="0" smtClean="0"/>
              <a:t>I fatti</a:t>
            </a:r>
          </a:p>
          <a:p>
            <a:r>
              <a:rPr lang="it-IT" dirty="0" smtClean="0"/>
              <a:t>I recettori nucleari sono specifici per ormoni (o altre molecole) </a:t>
            </a:r>
            <a:r>
              <a:rPr lang="it-IT" dirty="0" err="1" smtClean="0"/>
              <a:t>lipofilici</a:t>
            </a:r>
            <a:endParaRPr lang="it-IT" dirty="0" smtClean="0"/>
          </a:p>
          <a:p>
            <a:pPr marL="0" indent="0" algn="ctr">
              <a:buNone/>
            </a:pPr>
            <a:r>
              <a:rPr lang="it-IT" b="1" dirty="0"/>
              <a:t>I</a:t>
            </a:r>
            <a:r>
              <a:rPr lang="it-IT" b="1" dirty="0" smtClean="0"/>
              <a:t> paradigmi scientifici speculativi (o indimostrati)</a:t>
            </a:r>
          </a:p>
          <a:p>
            <a:r>
              <a:rPr lang="it-IT" dirty="0" smtClean="0"/>
              <a:t>La </a:t>
            </a:r>
            <a:r>
              <a:rPr lang="it-IT" dirty="0" err="1" smtClean="0"/>
              <a:t>lipofilia</a:t>
            </a:r>
            <a:r>
              <a:rPr lang="it-IT" dirty="0" smtClean="0"/>
              <a:t> di certi ormoni o molecole e la presenza di recettori all’interno della cellula, anziché sulla membrana, hanno fatto ritenere che queste molecole attraversassero la membrana plasmatica senza la partecipazione di proteine di trasporto (o altro apparato molecolare), quindi </a:t>
            </a:r>
            <a:r>
              <a:rPr lang="it-IT" i="1" dirty="0" smtClean="0"/>
              <a:t>per diffusione passiva</a:t>
            </a:r>
          </a:p>
          <a:p>
            <a:pPr marL="0" indent="0" algn="ctr">
              <a:buNone/>
            </a:pPr>
            <a:r>
              <a:rPr lang="it-IT" b="1" dirty="0" smtClean="0"/>
              <a:t>I nuovi fatti che smentiscono i paradigmi speculativi</a:t>
            </a:r>
          </a:p>
          <a:p>
            <a:r>
              <a:rPr lang="it-IT" dirty="0" smtClean="0"/>
              <a:t>segue</a:t>
            </a:r>
            <a:endParaRPr lang="it-IT" dirty="0"/>
          </a:p>
        </p:txBody>
      </p:sp>
      <p:sp>
        <p:nvSpPr>
          <p:cNvPr id="4" name="Segnaposto data 3"/>
          <p:cNvSpPr>
            <a:spLocks noGrp="1"/>
          </p:cNvSpPr>
          <p:nvPr>
            <p:ph type="dt" sz="half" idx="10"/>
          </p:nvPr>
        </p:nvSpPr>
        <p:spPr/>
        <p:txBody>
          <a:bodyPr/>
          <a:lstStyle/>
          <a:p>
            <a:r>
              <a:rPr lang="it-IT" smtClean="0"/>
              <a:t>14/10/19</a:t>
            </a:r>
            <a:endParaRPr lang="it-IT" dirty="0"/>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5</a:t>
            </a:fld>
            <a:endParaRPr lang="it-IT"/>
          </a:p>
        </p:txBody>
      </p:sp>
    </p:spTree>
    <p:extLst>
      <p:ext uri="{BB962C8B-B14F-4D97-AF65-F5344CB8AC3E}">
        <p14:creationId xmlns:p14="http://schemas.microsoft.com/office/powerpoint/2010/main" val="86758018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a:t>Il livello </a:t>
            </a:r>
            <a:r>
              <a:rPr lang="it-IT" sz="2800" dirty="0" smtClean="0"/>
              <a:t>degli ormoni tiroidei nel </a:t>
            </a:r>
            <a:r>
              <a:rPr lang="it-IT" sz="2800" dirty="0"/>
              <a:t>sangue è costante</a:t>
            </a:r>
            <a:br>
              <a:rPr lang="it-IT" sz="2800" dirty="0"/>
            </a:br>
            <a:r>
              <a:rPr lang="it-IT" sz="2800" dirty="0"/>
              <a:t>il controllo a feedback negativo </a:t>
            </a:r>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50</a:t>
            </a:fld>
            <a:endParaRPr lang="it-IT"/>
          </a:p>
        </p:txBody>
      </p:sp>
      <p:pic>
        <p:nvPicPr>
          <p:cNvPr id="6" name="Immagine 5"/>
          <p:cNvPicPr>
            <a:picLocks noChangeAspect="1"/>
          </p:cNvPicPr>
          <p:nvPr/>
        </p:nvPicPr>
        <p:blipFill>
          <a:blip r:embed="rId3"/>
          <a:stretch>
            <a:fillRect/>
          </a:stretch>
        </p:blipFill>
        <p:spPr>
          <a:xfrm>
            <a:off x="2590800" y="1417638"/>
            <a:ext cx="3786228" cy="5273675"/>
          </a:xfrm>
          <a:prstGeom prst="rect">
            <a:avLst/>
          </a:prstGeom>
        </p:spPr>
      </p:pic>
    </p:spTree>
    <p:extLst>
      <p:ext uri="{BB962C8B-B14F-4D97-AF65-F5344CB8AC3E}">
        <p14:creationId xmlns:p14="http://schemas.microsoft.com/office/powerpoint/2010/main" val="27707140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381344"/>
            <a:ext cx="8229600" cy="1143000"/>
          </a:xfrm>
        </p:spPr>
        <p:txBody>
          <a:bodyPr/>
          <a:lstStyle/>
          <a:p>
            <a:r>
              <a:rPr lang="it-IT" dirty="0" smtClean="0"/>
              <a:t>Fine</a:t>
            </a:r>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51</a:t>
            </a:fld>
            <a:endParaRPr lang="it-IT"/>
          </a:p>
        </p:txBody>
      </p:sp>
    </p:spTree>
    <p:extLst>
      <p:ext uri="{BB962C8B-B14F-4D97-AF65-F5344CB8AC3E}">
        <p14:creationId xmlns:p14="http://schemas.microsoft.com/office/powerpoint/2010/main" val="329479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normAutofit fontScale="90000"/>
          </a:bodyPr>
          <a:lstStyle/>
          <a:p>
            <a:r>
              <a:rPr lang="it-IT" dirty="0" smtClean="0"/>
              <a:t>La diffusione degli ormoni lipofili attraverso la membrana plasmatica</a:t>
            </a:r>
            <a:endParaRPr lang="it-IT" dirty="0"/>
          </a:p>
        </p:txBody>
      </p:sp>
      <p:sp>
        <p:nvSpPr>
          <p:cNvPr id="8" name="Sottotitolo 7"/>
          <p:cNvSpPr>
            <a:spLocks noGrp="1"/>
          </p:cNvSpPr>
          <p:nvPr>
            <p:ph type="subTitle" idx="1"/>
          </p:nvPr>
        </p:nvSpPr>
        <p:spPr/>
        <p:txBody>
          <a:bodyPr/>
          <a:lstStyle/>
          <a:p>
            <a:r>
              <a:rPr lang="it-IT" dirty="0" smtClean="0"/>
              <a:t>E’ mediata da trasportatori specifici</a:t>
            </a:r>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6</a:t>
            </a:fld>
            <a:endParaRPr lang="it-IT"/>
          </a:p>
        </p:txBody>
      </p:sp>
    </p:spTree>
    <p:extLst>
      <p:ext uri="{BB962C8B-B14F-4D97-AF65-F5344CB8AC3E}">
        <p14:creationId xmlns:p14="http://schemas.microsoft.com/office/powerpoint/2010/main" val="26527401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trasporto di membrana degli ormoni tiroidei</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E’ mediato da almeno tre trasportatori:</a:t>
            </a:r>
          </a:p>
          <a:p>
            <a:pPr lvl="1"/>
            <a:r>
              <a:rPr lang="it-IT" dirty="0" smtClean="0"/>
              <a:t>MCT-8 (</a:t>
            </a:r>
            <a:r>
              <a:rPr lang="it-IT" dirty="0" err="1" smtClean="0"/>
              <a:t>monocarboxylate</a:t>
            </a:r>
            <a:r>
              <a:rPr lang="it-IT" dirty="0" smtClean="0"/>
              <a:t> </a:t>
            </a:r>
            <a:r>
              <a:rPr lang="it-IT" dirty="0" err="1" smtClean="0"/>
              <a:t>transporter</a:t>
            </a:r>
            <a:r>
              <a:rPr lang="it-IT" dirty="0" smtClean="0"/>
              <a:t> 8, </a:t>
            </a:r>
            <a:r>
              <a:rPr lang="nb-NO" i="1" dirty="0" smtClean="0"/>
              <a:t>SLC16A2</a:t>
            </a:r>
            <a:r>
              <a:rPr lang="nb-NO" dirty="0" smtClean="0"/>
              <a:t>)</a:t>
            </a:r>
          </a:p>
          <a:p>
            <a:pPr lvl="2"/>
            <a:r>
              <a:rPr lang="nb-NO" dirty="0" err="1" smtClean="0"/>
              <a:t>trasporta</a:t>
            </a:r>
            <a:r>
              <a:rPr lang="nb-NO" dirty="0" smtClean="0"/>
              <a:t> T4, T3, rT3 e T2, </a:t>
            </a:r>
            <a:r>
              <a:rPr lang="nb-NO" dirty="0" err="1" smtClean="0"/>
              <a:t>lattato</a:t>
            </a:r>
            <a:r>
              <a:rPr lang="nb-NO" dirty="0" smtClean="0"/>
              <a:t> e </a:t>
            </a:r>
            <a:r>
              <a:rPr lang="nb-NO" dirty="0" err="1" smtClean="0"/>
              <a:t>piruvato</a:t>
            </a:r>
            <a:endParaRPr lang="nb-NO" dirty="0" smtClean="0"/>
          </a:p>
          <a:p>
            <a:pPr lvl="2"/>
            <a:r>
              <a:rPr lang="nb-NO" dirty="0" err="1" smtClean="0"/>
              <a:t>difetto</a:t>
            </a:r>
            <a:r>
              <a:rPr lang="nb-NO" dirty="0" smtClean="0"/>
              <a:t> </a:t>
            </a:r>
            <a:r>
              <a:rPr lang="nb-NO" dirty="0" err="1" smtClean="0"/>
              <a:t>geneico</a:t>
            </a:r>
            <a:r>
              <a:rPr lang="nb-NO" dirty="0" smtClean="0"/>
              <a:t>: grave </a:t>
            </a:r>
            <a:r>
              <a:rPr lang="nb-NO" dirty="0" err="1" smtClean="0"/>
              <a:t>ritardo</a:t>
            </a:r>
            <a:r>
              <a:rPr lang="nb-NO" dirty="0" smtClean="0"/>
              <a:t> </a:t>
            </a:r>
            <a:r>
              <a:rPr lang="nb-NO" dirty="0" err="1" smtClean="0"/>
              <a:t>psicomotorio</a:t>
            </a:r>
            <a:r>
              <a:rPr lang="nb-NO" dirty="0"/>
              <a:t> </a:t>
            </a:r>
            <a:r>
              <a:rPr lang="nb-NO" dirty="0" smtClean="0"/>
              <a:t>( </a:t>
            </a:r>
            <a:r>
              <a:rPr lang="nb-NO" dirty="0" err="1" smtClean="0"/>
              <a:t>sindrome</a:t>
            </a:r>
            <a:r>
              <a:rPr lang="nb-NO" dirty="0" smtClean="0"/>
              <a:t> di Allan</a:t>
            </a:r>
            <a:r>
              <a:rPr lang="nb-NO" dirty="0"/>
              <a:t>–</a:t>
            </a:r>
            <a:r>
              <a:rPr lang="nb-NO" dirty="0" err="1"/>
              <a:t>Herndon</a:t>
            </a:r>
            <a:r>
              <a:rPr lang="nb-NO" dirty="0"/>
              <a:t>–</a:t>
            </a:r>
            <a:r>
              <a:rPr lang="nb-NO" dirty="0" smtClean="0"/>
              <a:t>Dudley)</a:t>
            </a:r>
          </a:p>
          <a:p>
            <a:pPr lvl="1"/>
            <a:r>
              <a:rPr lang="it-IT" dirty="0" smtClean="0"/>
              <a:t>OATP1C1 (</a:t>
            </a:r>
            <a:r>
              <a:rPr lang="it-IT" dirty="0" err="1" smtClean="0"/>
              <a:t>organic</a:t>
            </a:r>
            <a:r>
              <a:rPr lang="it-IT" dirty="0" smtClean="0"/>
              <a:t> </a:t>
            </a:r>
            <a:r>
              <a:rPr lang="it-IT" dirty="0" err="1" smtClean="0"/>
              <a:t>anion</a:t>
            </a:r>
            <a:r>
              <a:rPr lang="it-IT" dirty="0" smtClean="0"/>
              <a:t> </a:t>
            </a:r>
            <a:r>
              <a:rPr lang="it-IT" dirty="0" err="1" smtClean="0"/>
              <a:t>transporting</a:t>
            </a:r>
            <a:r>
              <a:rPr lang="it-IT" dirty="0" smtClean="0"/>
              <a:t> </a:t>
            </a:r>
            <a:r>
              <a:rPr lang="it-IT" dirty="0" err="1" smtClean="0"/>
              <a:t>polypeptide</a:t>
            </a:r>
            <a:r>
              <a:rPr lang="it-IT" dirty="0" smtClean="0"/>
              <a:t> 1C1, </a:t>
            </a:r>
            <a:r>
              <a:rPr lang="it-IT" i="1" dirty="0" smtClean="0"/>
              <a:t>SLOCO1C1</a:t>
            </a:r>
            <a:r>
              <a:rPr lang="it-IT" dirty="0" smtClean="0"/>
              <a:t>)</a:t>
            </a:r>
          </a:p>
          <a:p>
            <a:pPr lvl="2"/>
            <a:r>
              <a:rPr lang="it-IT" dirty="0" smtClean="0"/>
              <a:t>trasporto di farmaci e anioni organici aromatici</a:t>
            </a:r>
          </a:p>
          <a:p>
            <a:pPr lvl="1"/>
            <a:r>
              <a:rPr lang="it-IT" dirty="0" smtClean="0"/>
              <a:t>LAT2 (</a:t>
            </a:r>
            <a:r>
              <a:rPr lang="it-IT" dirty="0" err="1" smtClean="0"/>
              <a:t>lactate</a:t>
            </a:r>
            <a:r>
              <a:rPr lang="it-IT" dirty="0" smtClean="0"/>
              <a:t> </a:t>
            </a:r>
            <a:r>
              <a:rPr lang="it-IT" dirty="0" err="1" smtClean="0"/>
              <a:t>transporter</a:t>
            </a:r>
            <a:r>
              <a:rPr lang="it-IT" dirty="0" smtClean="0"/>
              <a:t> 1</a:t>
            </a:r>
            <a:r>
              <a:rPr lang="it-IT" dirty="0"/>
              <a:t>, </a:t>
            </a:r>
            <a:r>
              <a:rPr lang="it-IT" i="1" dirty="0" smtClean="0"/>
              <a:t>SLC7A8</a:t>
            </a:r>
            <a:r>
              <a:rPr lang="it-IT" dirty="0" smtClean="0"/>
              <a:t>)</a:t>
            </a:r>
          </a:p>
          <a:p>
            <a:pPr lvl="2"/>
            <a:r>
              <a:rPr lang="it-IT" dirty="0" smtClean="0"/>
              <a:t>Traporta tirosina, cisteina, fenilalanina e altri amminoacidi neutri</a:t>
            </a:r>
          </a:p>
          <a:p>
            <a:pPr lvl="2"/>
            <a:endParaRPr lang="it-IT" dirty="0" smtClean="0"/>
          </a:p>
          <a:p>
            <a:pPr lvl="1"/>
            <a:endParaRPr lang="it-IT"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7</a:t>
            </a:fld>
            <a:endParaRPr lang="it-IT"/>
          </a:p>
        </p:txBody>
      </p:sp>
    </p:spTree>
    <p:extLst>
      <p:ext uri="{BB962C8B-B14F-4D97-AF65-F5344CB8AC3E}">
        <p14:creationId xmlns:p14="http://schemas.microsoft.com/office/powerpoint/2010/main" val="28878996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8"/>
            <a:ext cx="8229600" cy="956733"/>
          </a:xfrm>
        </p:spPr>
        <p:txBody>
          <a:bodyPr>
            <a:noAutofit/>
          </a:bodyPr>
          <a:lstStyle/>
          <a:p>
            <a:r>
              <a:rPr lang="it-IT" sz="3200" dirty="0" smtClean="0"/>
              <a:t>Il trasporto degli ormoni tiroidei nel cervello</a:t>
            </a:r>
            <a:endParaRPr lang="it-IT" sz="3200" dirty="0"/>
          </a:p>
        </p:txBody>
      </p:sp>
      <p:sp>
        <p:nvSpPr>
          <p:cNvPr id="4" name="Segnaposto data 3"/>
          <p:cNvSpPr>
            <a:spLocks noGrp="1"/>
          </p:cNvSpPr>
          <p:nvPr>
            <p:ph type="dt" sz="half" idx="10"/>
          </p:nvPr>
        </p:nvSpPr>
        <p:spPr/>
        <p:txBody>
          <a:bodyPr/>
          <a:lstStyle/>
          <a:p>
            <a:r>
              <a:rPr lang="it-IT" smtClean="0"/>
              <a:t>14/10/19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28879D49-CF05-7346-97B8-F65CE729392B}" type="slidenum">
              <a:rPr lang="it-IT" smtClean="0"/>
              <a:t>8</a:t>
            </a:fld>
            <a:endParaRPr lang="it-IT"/>
          </a:p>
        </p:txBody>
      </p:sp>
      <p:pic>
        <p:nvPicPr>
          <p:cNvPr id="8" name="Immagine 7"/>
          <p:cNvPicPr>
            <a:picLocks noChangeAspect="1"/>
          </p:cNvPicPr>
          <p:nvPr/>
        </p:nvPicPr>
        <p:blipFill>
          <a:blip r:embed="rId3"/>
          <a:stretch>
            <a:fillRect/>
          </a:stretch>
        </p:blipFill>
        <p:spPr>
          <a:xfrm>
            <a:off x="1052728" y="1231371"/>
            <a:ext cx="7380072" cy="5303837"/>
          </a:xfrm>
          <a:prstGeom prst="rect">
            <a:avLst/>
          </a:prstGeom>
        </p:spPr>
      </p:pic>
    </p:spTree>
    <p:extLst>
      <p:ext uri="{BB962C8B-B14F-4D97-AF65-F5344CB8AC3E}">
        <p14:creationId xmlns:p14="http://schemas.microsoft.com/office/powerpoint/2010/main" val="31874063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trasporto degli ormoni tiroidei nelle </a:t>
            </a:r>
            <a:r>
              <a:rPr lang="it-IT" dirty="0" err="1" smtClean="0"/>
              <a:t>cellul</a:t>
            </a:r>
            <a:endParaRPr lang="it-IT" dirty="0"/>
          </a:p>
        </p:txBody>
      </p:sp>
      <p:sp>
        <p:nvSpPr>
          <p:cNvPr id="3" name="Segnaposto data 2"/>
          <p:cNvSpPr>
            <a:spLocks noGrp="1"/>
          </p:cNvSpPr>
          <p:nvPr>
            <p:ph type="dt" sz="half" idx="10"/>
          </p:nvPr>
        </p:nvSpPr>
        <p:spPr/>
        <p:txBody>
          <a:bodyPr/>
          <a:lstStyle/>
          <a:p>
            <a:r>
              <a:rPr lang="it-IT" smtClean="0"/>
              <a:t>14/10/19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28879D49-CF05-7346-97B8-F65CE729392B}" type="slidenum">
              <a:rPr lang="it-IT" smtClean="0"/>
              <a:t>9</a:t>
            </a:fld>
            <a:endParaRPr lang="it-IT"/>
          </a:p>
        </p:txBody>
      </p:sp>
      <p:pic>
        <p:nvPicPr>
          <p:cNvPr id="6" name="Immagine 5"/>
          <p:cNvPicPr>
            <a:picLocks noChangeAspect="1"/>
          </p:cNvPicPr>
          <p:nvPr/>
        </p:nvPicPr>
        <p:blipFill>
          <a:blip r:embed="rId3"/>
          <a:stretch>
            <a:fillRect/>
          </a:stretch>
        </p:blipFill>
        <p:spPr>
          <a:xfrm>
            <a:off x="977207" y="1676400"/>
            <a:ext cx="7709593" cy="4318000"/>
          </a:xfrm>
          <a:prstGeom prst="rect">
            <a:avLst/>
          </a:prstGeom>
        </p:spPr>
      </p:pic>
    </p:spTree>
    <p:extLst>
      <p:ext uri="{BB962C8B-B14F-4D97-AF65-F5344CB8AC3E}">
        <p14:creationId xmlns:p14="http://schemas.microsoft.com/office/powerpoint/2010/main" val="8910193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2996</TotalTime>
  <Words>6004</Words>
  <Application>Microsoft Macintosh PowerPoint</Application>
  <PresentationFormat>Presentazione su schermo (4:3)</PresentationFormat>
  <Paragraphs>528</Paragraphs>
  <Slides>51</Slides>
  <Notes>32</Notes>
  <HiddenSlides>0</HiddenSlides>
  <MMClips>0</MMClips>
  <ScaleCrop>false</ScaleCrop>
  <HeadingPairs>
    <vt:vector size="4" baseType="variant">
      <vt:variant>
        <vt:lpstr>Tema</vt:lpstr>
      </vt:variant>
      <vt:variant>
        <vt:i4>1</vt:i4>
      </vt:variant>
      <vt:variant>
        <vt:lpstr>Titoli diapositive</vt:lpstr>
      </vt:variant>
      <vt:variant>
        <vt:i4>51</vt:i4>
      </vt:variant>
    </vt:vector>
  </HeadingPairs>
  <TitlesOfParts>
    <vt:vector size="52" baseType="lpstr">
      <vt:lpstr>Tema di Office</vt:lpstr>
      <vt:lpstr>Lezione 5</vt:lpstr>
      <vt:lpstr>Lezione 3</vt:lpstr>
      <vt:lpstr>Il controllo dell’espressione genica  Fattori di trascrizione e recettori nucleari di tipo I o II,  a confronto</vt:lpstr>
      <vt:lpstr>I ligandi dei recettori ormonali nucleari</vt:lpstr>
      <vt:lpstr>Il trasporto degli ormoni liposolubili nella cellula</vt:lpstr>
      <vt:lpstr>La diffusione degli ormoni lipofili attraverso la membrana plasmatica</vt:lpstr>
      <vt:lpstr>Il trasporto di membrana degli ormoni tiroidei</vt:lpstr>
      <vt:lpstr>Il trasporto degli ormoni tiroidei nel cervello</vt:lpstr>
      <vt:lpstr>Il trasporto degli ormoni tiroidei nelle cellul</vt:lpstr>
      <vt:lpstr>Presentazione di PowerPoint</vt:lpstr>
      <vt:lpstr>Presentazione di PowerPoint</vt:lpstr>
      <vt:lpstr>Presentazione di PowerPoint</vt:lpstr>
      <vt:lpstr>Trasporto dell’ecdysone in Drosophila</vt:lpstr>
      <vt:lpstr>Il trasporto di membrana dell’acido retinoico</vt:lpstr>
      <vt:lpstr>Presentazione di PowerPoint</vt:lpstr>
      <vt:lpstr>Presentazione di PowerPoint</vt:lpstr>
      <vt:lpstr>Presentazione di PowerPoint</vt:lpstr>
      <vt:lpstr>I recettori nucleari degli ormoni</vt:lpstr>
      <vt:lpstr>La struttura primaria modulare dei recettori nucleari</vt:lpstr>
      <vt:lpstr>I recettori nucleari (tipo I o II) sono attivati dal ligando</vt:lpstr>
      <vt:lpstr>Struttura e funzione dei recettori nucleari</vt:lpstr>
      <vt:lpstr>Schema della struttura quaternaria dei recettori nucleari</vt:lpstr>
      <vt:lpstr>Il modello del recettore estrogenico associato al DNA tipo I, omodimerico</vt:lpstr>
      <vt:lpstr>Il tamoxifene inibisce l’attivazione del recettore per gli estrogeni</vt:lpstr>
      <vt:lpstr>Struttura e funzione del recettore per gli estrogeni</vt:lpstr>
      <vt:lpstr>I recettori nucleari sono repressi o attivati da complessi proteici/enzimatici</vt:lpstr>
      <vt:lpstr>Attività enzimatiche dei complessi di regolazione  co-repressione e co-attivazione</vt:lpstr>
      <vt:lpstr>Le due classi di recettori (tipo I e tipo II) sono stati suddivisi in 4 CLASSI, per comprendere i recettori monomerici e separare i recettori steroidei</vt:lpstr>
      <vt:lpstr>Le 4 classi di recettori nucleari</vt:lpstr>
      <vt:lpstr>L’interazione dei recettori nucleari con il DNA</vt:lpstr>
      <vt:lpstr>Le sequenze di DNA conservate</vt:lpstr>
      <vt:lpstr>Il ruolo dei domini zinc finger</vt:lpstr>
      <vt:lpstr>Il dominio di legame al DNA forma due anse tipo zinc finger</vt:lpstr>
      <vt:lpstr>Gli atomi Zn sono indicati come punti rossi</vt:lpstr>
      <vt:lpstr>I due domini zinc finger rendono il dominio di legame al DNA adatto ad interagire con la scanalutura maggiore (major groove) del DNA</vt:lpstr>
      <vt:lpstr>Esempi di recettori nucleari eterodimerici di tipo II e specifiche interazioni con il DNA</vt:lpstr>
      <vt:lpstr>Fine dei recettori nucleari</vt:lpstr>
      <vt:lpstr>Gli ormoni</vt:lpstr>
      <vt:lpstr>Esempi di regolazione endocrina, paracrina e autocrina</vt:lpstr>
      <vt:lpstr>I 4 tipi cellulari della ghiandola gastrica</vt:lpstr>
      <vt:lpstr>Ormoni endocrini e paracrini Azioni paracrine del neurotrasmettitore</vt:lpstr>
      <vt:lpstr>Interazioni autocrine e paracrine nelle isole di Langerhans (pancreas endocrino), per regolare il rilascio di insulina</vt:lpstr>
      <vt:lpstr>Gli ormoni servono a coordinare funzioni complesse e che coinvolgono diversi organi</vt:lpstr>
      <vt:lpstr>Gli ormoni – classi chimiche e ghiandole</vt:lpstr>
      <vt:lpstr>Presentazione di PowerPoint</vt:lpstr>
      <vt:lpstr>Il rilascio degli ormoni è controlalto</vt:lpstr>
      <vt:lpstr>Le cellule specializzate liberano l’ormone in modo controllato</vt:lpstr>
      <vt:lpstr>La liberazione dell’ormone è controllata con meccanismo a feed-back negativo</vt:lpstr>
      <vt:lpstr>Il livello del testosterone nel sangue è costante il controllo a feedback negativo </vt:lpstr>
      <vt:lpstr>Il livello degli ormoni tiroidei nel sangue è costante il controllo a feedback negativo </vt:lpstr>
      <vt:lpstr>Fine</vt:lpstr>
    </vt:vector>
  </TitlesOfParts>
  <Company>Univ.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Sabina Passamonti</dc:creator>
  <cp:lastModifiedBy>Sabina Passamonti</cp:lastModifiedBy>
  <cp:revision>167</cp:revision>
  <dcterms:created xsi:type="dcterms:W3CDTF">2019-10-11T05:52:17Z</dcterms:created>
  <dcterms:modified xsi:type="dcterms:W3CDTF">2019-10-14T15:57:39Z</dcterms:modified>
</cp:coreProperties>
</file>