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67" r:id="rId6"/>
    <p:sldId id="268" r:id="rId7"/>
    <p:sldId id="259" r:id="rId8"/>
    <p:sldId id="260" r:id="rId9"/>
    <p:sldId id="275" r:id="rId10"/>
    <p:sldId id="271" r:id="rId11"/>
    <p:sldId id="272" r:id="rId12"/>
    <p:sldId id="273" r:id="rId13"/>
    <p:sldId id="269" r:id="rId14"/>
    <p:sldId id="270" r:id="rId15"/>
    <p:sldId id="274" r:id="rId16"/>
    <p:sldId id="276" r:id="rId17"/>
    <p:sldId id="261" r:id="rId18"/>
    <p:sldId id="277"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023"/>
  </p:normalViewPr>
  <p:slideViewPr>
    <p:cSldViewPr>
      <p:cViewPr varScale="1">
        <p:scale>
          <a:sx n="54" d="100"/>
          <a:sy n="54" d="100"/>
        </p:scale>
        <p:origin x="106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E4053F1-F15C-409A-A634-1C44C5F44633}"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E4053F1-F15C-409A-A634-1C44C5F44633}"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E4053F1-F15C-409A-A634-1C44C5F44633}"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E4053F1-F15C-409A-A634-1C44C5F44633}"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E4053F1-F15C-409A-A634-1C44C5F44633}" type="datetimeFigureOut">
              <a:rPr lang="it-IT" smtClean="0"/>
              <a:pPr/>
              <a:t>14/10/19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E4053F1-F15C-409A-A634-1C44C5F44633}"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E4053F1-F15C-409A-A634-1C44C5F44633}" type="datetimeFigureOut">
              <a:rPr lang="it-IT" smtClean="0"/>
              <a:pPr/>
              <a:t>14/10/19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E4053F1-F15C-409A-A634-1C44C5F44633}" type="datetimeFigureOut">
              <a:rPr lang="it-IT" smtClean="0"/>
              <a:pPr/>
              <a:t>14/10/19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E4053F1-F15C-409A-A634-1C44C5F44633}" type="datetimeFigureOut">
              <a:rPr lang="it-IT" smtClean="0"/>
              <a:pPr/>
              <a:t>14/10/19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E4053F1-F15C-409A-A634-1C44C5F44633}"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E4053F1-F15C-409A-A634-1C44C5F44633}" type="datetimeFigureOut">
              <a:rPr lang="it-IT" smtClean="0"/>
              <a:pPr/>
              <a:t>14/10/19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6C1123-BD17-4536-865E-D9682EBB7B6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053F1-F15C-409A-A634-1C44C5F44633}" type="datetimeFigureOut">
              <a:rPr lang="it-IT" smtClean="0"/>
              <a:pPr/>
              <a:t>14/10/19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C1123-BD17-4536-865E-D9682EBB7B6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764705"/>
            <a:ext cx="7772400" cy="792087"/>
          </a:xfrm>
        </p:spPr>
        <p:txBody>
          <a:bodyPr/>
          <a:lstStyle/>
          <a:p>
            <a:r>
              <a:rPr lang="it-IT" dirty="0" err="1"/>
              <a:t>Adab</a:t>
            </a:r>
            <a:endParaRPr lang="it-IT" dirty="0"/>
          </a:p>
        </p:txBody>
      </p:sp>
      <p:sp>
        <p:nvSpPr>
          <p:cNvPr id="3" name="Sottotitolo 2"/>
          <p:cNvSpPr>
            <a:spLocks noGrp="1"/>
          </p:cNvSpPr>
          <p:nvPr>
            <p:ph type="subTitle" idx="1"/>
          </p:nvPr>
        </p:nvSpPr>
        <p:spPr>
          <a:xfrm>
            <a:off x="1371600" y="1772816"/>
            <a:ext cx="6400800" cy="3865984"/>
          </a:xfrm>
        </p:spPr>
        <p:txBody>
          <a:bodyPr>
            <a:normAutofit fontScale="70000" lnSpcReduction="20000"/>
          </a:bodyPr>
          <a:lstStyle/>
          <a:p>
            <a:pPr algn="l"/>
            <a:r>
              <a:rPr lang="it-IT" b="1" dirty="0" err="1">
                <a:solidFill>
                  <a:schemeClr val="tx1"/>
                </a:solidFill>
              </a:rPr>
              <a:t>Adab</a:t>
            </a:r>
            <a:r>
              <a:rPr lang="it-IT" b="1" dirty="0">
                <a:solidFill>
                  <a:schemeClr val="tx1"/>
                </a:solidFill>
              </a:rPr>
              <a:t>:</a:t>
            </a:r>
            <a:r>
              <a:rPr lang="it-IT" dirty="0">
                <a:solidFill>
                  <a:schemeClr val="tx1"/>
                </a:solidFill>
              </a:rPr>
              <a:t> oggi è generalmente tradotto come “lettere” o letteratura; in passato il termine è stato usato per rendere un ambito semantico assai vasto.</a:t>
            </a:r>
          </a:p>
          <a:p>
            <a:pPr algn="l"/>
            <a:r>
              <a:rPr lang="it-IT" i="1" dirty="0" err="1">
                <a:solidFill>
                  <a:schemeClr val="tx1"/>
                </a:solidFill>
              </a:rPr>
              <a:t>Adaba</a:t>
            </a:r>
            <a:r>
              <a:rPr lang="it-IT" dirty="0">
                <a:solidFill>
                  <a:schemeClr val="tx1"/>
                </a:solidFill>
              </a:rPr>
              <a:t>, ha vari significati: essere educato oppure invitare a cena qualcuno, resta il senso di arricchimento, nutrimento intellettuale, educazione </a:t>
            </a:r>
          </a:p>
          <a:p>
            <a:pPr algn="l"/>
            <a:r>
              <a:rPr lang="it-IT" dirty="0">
                <a:solidFill>
                  <a:schemeClr val="tx1"/>
                </a:solidFill>
              </a:rPr>
              <a:t>La persona colta è </a:t>
            </a:r>
            <a:r>
              <a:rPr lang="it-IT" i="1" dirty="0" err="1">
                <a:solidFill>
                  <a:schemeClr val="tx1"/>
                </a:solidFill>
              </a:rPr>
              <a:t>adib</a:t>
            </a:r>
            <a:r>
              <a:rPr lang="it-IT" dirty="0">
                <a:solidFill>
                  <a:schemeClr val="tx1"/>
                </a:solidFill>
              </a:rPr>
              <a:t> (</a:t>
            </a:r>
            <a:r>
              <a:rPr lang="it-IT" dirty="0" err="1">
                <a:solidFill>
                  <a:schemeClr val="tx1"/>
                </a:solidFill>
              </a:rPr>
              <a:t>pl.</a:t>
            </a:r>
            <a:r>
              <a:rPr lang="it-IT" i="1" dirty="0" err="1">
                <a:solidFill>
                  <a:schemeClr val="tx1"/>
                </a:solidFill>
              </a:rPr>
              <a:t>udaba</a:t>
            </a:r>
            <a:r>
              <a:rPr lang="it-IT" dirty="0">
                <a:solidFill>
                  <a:schemeClr val="tx1"/>
                </a:solidFill>
              </a:rPr>
              <a:t>’), cioè il maestro, lo studioso di differenti campi: grammatica, poesia, eloquenza, oratoria , storia, filosofia morale.</a:t>
            </a:r>
          </a:p>
          <a:p>
            <a:pPr algn="l"/>
            <a:r>
              <a:rPr lang="it-IT" dirty="0">
                <a:solidFill>
                  <a:schemeClr val="tx1"/>
                </a:solidFill>
              </a:rPr>
              <a:t>Durante gli incontri nei salotti, riunioni, ecc. si intrattenevano i presenti con opere di </a:t>
            </a:r>
            <a:r>
              <a:rPr lang="it-IT" dirty="0" err="1">
                <a:solidFill>
                  <a:schemeClr val="tx1"/>
                </a:solidFill>
              </a:rPr>
              <a:t>adab</a:t>
            </a:r>
            <a:endParaRPr lang="it-IT" dirty="0">
              <a:solidFill>
                <a:schemeClr val="tx1"/>
              </a:solidFill>
            </a:endParaRPr>
          </a:p>
          <a:p>
            <a:pPr algn="l"/>
            <a:endParaRPr lang="it-IT" dirty="0">
              <a:solidFill>
                <a:schemeClr val="tx1"/>
              </a:solidFill>
            </a:endParaRPr>
          </a:p>
          <a:p>
            <a:pPr algn="l"/>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Kitab</a:t>
            </a:r>
            <a:r>
              <a:rPr lang="it-IT" dirty="0"/>
              <a:t> al-</a:t>
            </a:r>
            <a:r>
              <a:rPr lang="it-IT" dirty="0" err="1"/>
              <a:t>Hayawan</a:t>
            </a:r>
            <a:endParaRPr lang="it-IT" dirty="0"/>
          </a:p>
        </p:txBody>
      </p:sp>
      <p:sp>
        <p:nvSpPr>
          <p:cNvPr id="3" name="Segnaposto contenuto 2"/>
          <p:cNvSpPr>
            <a:spLocks noGrp="1"/>
          </p:cNvSpPr>
          <p:nvPr>
            <p:ph idx="1"/>
          </p:nvPr>
        </p:nvSpPr>
        <p:spPr/>
        <p:txBody>
          <a:bodyPr>
            <a:normAutofit fontScale="77500" lnSpcReduction="20000"/>
          </a:bodyPr>
          <a:lstStyle/>
          <a:p>
            <a:r>
              <a:rPr lang="it-IT" dirty="0"/>
              <a:t>Testo scritto nella tarda maturità, nel quale al-</a:t>
            </a:r>
            <a:r>
              <a:rPr lang="it-IT" dirty="0" err="1"/>
              <a:t>Jahiz</a:t>
            </a:r>
            <a:r>
              <a:rPr lang="it-IT" dirty="0"/>
              <a:t> raccoglie il sapere di una vita dedicata alla ricerca, allo studio e all'osservazione, che presenta in una forma di godibile intrattenimento.</a:t>
            </a:r>
          </a:p>
          <a:p>
            <a:r>
              <a:rPr lang="it-IT" dirty="0"/>
              <a:t>Offre al lettore un’ampia varietà di argomenti, secondo la poetica dell’</a:t>
            </a:r>
            <a:r>
              <a:rPr lang="it-IT" i="1" dirty="0" err="1"/>
              <a:t>adab</a:t>
            </a:r>
            <a:r>
              <a:rPr lang="it-IT" dirty="0"/>
              <a:t> informa divertendo</a:t>
            </a:r>
          </a:p>
          <a:p>
            <a:r>
              <a:rPr lang="it-IT" dirty="0"/>
              <a:t>L’autore cerca di confutare superstizioni e false convinzioni, intende spingere il lettore a riflettere sui misteri della natura, che insieme al Corano è espressione di Dio.</a:t>
            </a:r>
          </a:p>
          <a:p>
            <a:r>
              <a:rPr lang="it-IT" dirty="0"/>
              <a:t>Stile, </a:t>
            </a:r>
            <a:r>
              <a:rPr lang="it-IT" i="1" dirty="0" err="1"/>
              <a:t>sag</a:t>
            </a:r>
            <a:r>
              <a:rPr lang="it-IT" i="1" dirty="0"/>
              <a:t>’ </a:t>
            </a:r>
            <a:r>
              <a:rPr lang="it-IT" dirty="0"/>
              <a:t>prosa rimata e ritmata</a:t>
            </a:r>
          </a:p>
          <a:p>
            <a:r>
              <a:rPr lang="it-IT" dirty="0"/>
              <a:t>al-</a:t>
            </a:r>
            <a:r>
              <a:rPr lang="it-IT" dirty="0" err="1"/>
              <a:t>Jahiz</a:t>
            </a:r>
            <a:r>
              <a:rPr lang="it-IT" dirty="0"/>
              <a:t> attinge al corpus aristotelico (tradotto in arabo da Yahya </a:t>
            </a:r>
            <a:r>
              <a:rPr lang="it-IT" dirty="0" err="1"/>
              <a:t>ibn</a:t>
            </a:r>
            <a:r>
              <a:rPr lang="it-IT" dirty="0"/>
              <a:t> al-</a:t>
            </a:r>
            <a:r>
              <a:rPr lang="it-IT" dirty="0" err="1"/>
              <a:t>Bitriq</a:t>
            </a:r>
            <a:r>
              <a:rPr lang="it-IT" dirty="0"/>
              <a:t>), al Corano, alle conoscenze arabe (poesia preislamica, frequentazione dei beduini).</a:t>
            </a:r>
          </a:p>
          <a:p>
            <a:endParaRPr lang="it-IT" dirty="0"/>
          </a:p>
        </p:txBody>
      </p:sp>
    </p:spTree>
    <p:extLst>
      <p:ext uri="{BB962C8B-B14F-4D97-AF65-F5344CB8AC3E}">
        <p14:creationId xmlns:p14="http://schemas.microsoft.com/office/powerpoint/2010/main" val="240186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dirty="0"/>
              <a:t>Osservazione personale ed erudizione filologica; per es. il prezzo di alcuni animali (la colomba, che ha un costo vertiginoso!)</a:t>
            </a:r>
          </a:p>
          <a:p>
            <a:r>
              <a:rPr lang="it-IT" dirty="0"/>
              <a:t>Citazioni poetiche di opere precedenti (molte delle quali andate perdute), aneddoti di origine beduina; proverbi (“Si dice: più stupido di uno struzzo; </a:t>
            </a:r>
            <a:r>
              <a:rPr lang="it-IT" dirty="0" err="1"/>
              <a:t>piu</a:t>
            </a:r>
            <a:r>
              <a:rPr lang="it-IT" dirty="0"/>
              <a:t> vagabondo di uno struzzo; si dice cosi perché lo struzzo interrompe la cova delle sue uova nei momento in cui ha bisogno di cibo”). </a:t>
            </a:r>
          </a:p>
          <a:p>
            <a:endParaRPr lang="it-IT" dirty="0"/>
          </a:p>
        </p:txBody>
      </p:sp>
    </p:spTree>
    <p:extLst>
      <p:ext uri="{BB962C8B-B14F-4D97-AF65-F5344CB8AC3E}">
        <p14:creationId xmlns:p14="http://schemas.microsoft.com/office/powerpoint/2010/main" val="108023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85000" lnSpcReduction="20000"/>
          </a:bodyPr>
          <a:lstStyle/>
          <a:p>
            <a:r>
              <a:rPr lang="it-IT" dirty="0"/>
              <a:t>Classifica gli animali: unisce criteri di origine diversa, semitica e greca.</a:t>
            </a:r>
          </a:p>
          <a:p>
            <a:r>
              <a:rPr lang="it-IT" dirty="0"/>
              <a:t>I diversi gruppi che vengono individuati, non sono in alternativa l'uno all'altro ma convivono, dando origine a una classificazione che presenta livelli giustapposti e intersecati. Un criterio si basa sul grado di somiglianza con l’uomo. </a:t>
            </a:r>
          </a:p>
          <a:p>
            <a:r>
              <a:rPr lang="it-IT" dirty="0"/>
              <a:t>“Gli animali si dividono in quattro gruppi: quelli che camminano, quelli che nuotano, quelli che volano e quelli che strisciano. Ogni animale che vola, cammina, ma ogni animale che cammina non e necessariamente un uccello”. </a:t>
            </a:r>
          </a:p>
          <a:p>
            <a:pPr marL="0" indent="0">
              <a:buNone/>
            </a:pPr>
            <a:endParaRPr lang="it-IT" dirty="0"/>
          </a:p>
        </p:txBody>
      </p:sp>
    </p:spTree>
    <p:extLst>
      <p:ext uri="{BB962C8B-B14F-4D97-AF65-F5344CB8AC3E}">
        <p14:creationId xmlns:p14="http://schemas.microsoft.com/office/powerpoint/2010/main" val="3514443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rcRect l="-6313" r="-6313"/>
          <a:stretch>
            <a:fillRect/>
          </a:stretch>
        </p:blipFill>
        <p:spPr/>
      </p:pic>
    </p:spTree>
    <p:extLst>
      <p:ext uri="{BB962C8B-B14F-4D97-AF65-F5344CB8AC3E}">
        <p14:creationId xmlns:p14="http://schemas.microsoft.com/office/powerpoint/2010/main" val="236247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srcRect l="-10516" r="-10516"/>
          <a:stretch>
            <a:fillRect/>
          </a:stretch>
        </p:blipFill>
        <p:spPr/>
      </p:pic>
    </p:spTree>
    <p:extLst>
      <p:ext uri="{BB962C8B-B14F-4D97-AF65-F5344CB8AC3E}">
        <p14:creationId xmlns:p14="http://schemas.microsoft.com/office/powerpoint/2010/main" val="201624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Libro degli Avari</a:t>
            </a:r>
          </a:p>
        </p:txBody>
      </p:sp>
      <p:sp>
        <p:nvSpPr>
          <p:cNvPr id="3" name="Segnaposto contenuto 2"/>
          <p:cNvSpPr>
            <a:spLocks noGrp="1"/>
          </p:cNvSpPr>
          <p:nvPr>
            <p:ph idx="1"/>
          </p:nvPr>
        </p:nvSpPr>
        <p:spPr/>
        <p:txBody>
          <a:bodyPr>
            <a:normAutofit lnSpcReduction="10000"/>
          </a:bodyPr>
          <a:lstStyle/>
          <a:p>
            <a:r>
              <a:rPr lang="it-IT" dirty="0"/>
              <a:t>Collezione di aneddoti sugli avari, desunti dall’ambiente circostante a lui contemporaneo: Basra e </a:t>
            </a:r>
            <a:r>
              <a:rPr lang="it-IT" dirty="0" err="1"/>
              <a:t>Khorasan</a:t>
            </a:r>
            <a:r>
              <a:rPr lang="it-IT" dirty="0"/>
              <a:t>.</a:t>
            </a:r>
          </a:p>
          <a:p>
            <a:r>
              <a:rPr lang="it-IT" dirty="0"/>
              <a:t>Realistica precisione nei nomi, luoghi e circostanze, al-</a:t>
            </a:r>
            <a:r>
              <a:rPr lang="it-IT" dirty="0" err="1"/>
              <a:t>Jahiz</a:t>
            </a:r>
            <a:r>
              <a:rPr lang="it-IT" dirty="0"/>
              <a:t> sembra quasi un reporter</a:t>
            </a:r>
          </a:p>
          <a:p>
            <a:r>
              <a:rPr lang="it-IT" dirty="0"/>
              <a:t>Inspira “pianto e riso” mescola commedia e tragedia</a:t>
            </a:r>
          </a:p>
          <a:p>
            <a:r>
              <a:rPr lang="it-IT" dirty="0"/>
              <a:t>Gusto per l’aneddoto e la polemica, ricchezza di vocabolario, stile magistrale</a:t>
            </a:r>
          </a:p>
        </p:txBody>
      </p:sp>
    </p:spTree>
    <p:extLst>
      <p:ext uri="{BB962C8B-B14F-4D97-AF65-F5344CB8AC3E}">
        <p14:creationId xmlns:p14="http://schemas.microsoft.com/office/powerpoint/2010/main" val="394946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a:t>Al centro delle opere di al-</a:t>
            </a:r>
            <a:r>
              <a:rPr lang="it-IT" dirty="0" err="1"/>
              <a:t>Jahiz</a:t>
            </a:r>
            <a:r>
              <a:rPr lang="it-IT" dirty="0"/>
              <a:t> la società musulmana (della quale illustra classi e categorie diverse).</a:t>
            </a:r>
          </a:p>
          <a:p>
            <a:r>
              <a:rPr lang="it-IT" dirty="0"/>
              <a:t>Utilizza il ragionamento per spiegare e divulgare, conciliando con la fede islamica, la tradizione araba e la scienza greco-ellenista</a:t>
            </a:r>
          </a:p>
          <a:p>
            <a:r>
              <a:rPr lang="it-IT" dirty="0"/>
              <a:t>Notevole il suo contributo alla lingua araba, difende l’</a:t>
            </a:r>
            <a:r>
              <a:rPr lang="it-IT" dirty="0" err="1"/>
              <a:t>arabicità</a:t>
            </a:r>
            <a:r>
              <a:rPr lang="it-IT" dirty="0"/>
              <a:t> (contro la cultura iranica)</a:t>
            </a:r>
          </a:p>
        </p:txBody>
      </p:sp>
    </p:spTree>
    <p:extLst>
      <p:ext uri="{BB962C8B-B14F-4D97-AF65-F5344CB8AC3E}">
        <p14:creationId xmlns:p14="http://schemas.microsoft.com/office/powerpoint/2010/main" val="1018187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Ibn</a:t>
            </a:r>
            <a:r>
              <a:rPr lang="it-IT" dirty="0"/>
              <a:t> </a:t>
            </a:r>
            <a:r>
              <a:rPr lang="it-IT" dirty="0" err="1"/>
              <a:t>Qutayba</a:t>
            </a:r>
            <a:endParaRPr lang="it-IT" dirty="0"/>
          </a:p>
        </p:txBody>
      </p:sp>
      <p:sp>
        <p:nvSpPr>
          <p:cNvPr id="3" name="Segnaposto contenuto 2"/>
          <p:cNvSpPr>
            <a:spLocks noGrp="1"/>
          </p:cNvSpPr>
          <p:nvPr>
            <p:ph idx="1"/>
          </p:nvPr>
        </p:nvSpPr>
        <p:spPr/>
        <p:txBody>
          <a:bodyPr>
            <a:normAutofit fontScale="92500" lnSpcReduction="10000"/>
          </a:bodyPr>
          <a:lstStyle/>
          <a:p>
            <a:r>
              <a:rPr lang="it-IT" b="1" dirty="0" err="1"/>
              <a:t>Ibn</a:t>
            </a:r>
            <a:r>
              <a:rPr lang="it-IT" b="1" dirty="0"/>
              <a:t> </a:t>
            </a:r>
            <a:r>
              <a:rPr lang="it-IT" b="1" dirty="0" err="1"/>
              <a:t>Qutayba</a:t>
            </a:r>
            <a:r>
              <a:rPr lang="it-IT" dirty="0"/>
              <a:t> (m. 889), grammatico e giureconsulto (</a:t>
            </a:r>
            <a:r>
              <a:rPr lang="it-IT" dirty="0" err="1"/>
              <a:t>faqih</a:t>
            </a:r>
            <a:r>
              <a:rPr lang="it-IT" dirty="0"/>
              <a:t>), grande sostenitore del sunnismo.</a:t>
            </a:r>
          </a:p>
          <a:p>
            <a:r>
              <a:rPr lang="it-IT" dirty="0"/>
              <a:t>Autore del </a:t>
            </a:r>
            <a:r>
              <a:rPr lang="it-IT" i="1" dirty="0" err="1"/>
              <a:t>Kitab</a:t>
            </a:r>
            <a:r>
              <a:rPr lang="it-IT" i="1" dirty="0"/>
              <a:t> </a:t>
            </a:r>
            <a:r>
              <a:rPr lang="it-IT" i="1" dirty="0" err="1"/>
              <a:t>al-shi</a:t>
            </a:r>
            <a:r>
              <a:rPr lang="it-IT" i="1" dirty="0"/>
              <a:t>’r  </a:t>
            </a:r>
            <a:r>
              <a:rPr lang="it-IT" i="1" dirty="0" err="1"/>
              <a:t>wa</a:t>
            </a:r>
            <a:r>
              <a:rPr lang="it-IT" i="1" dirty="0"/>
              <a:t> </a:t>
            </a:r>
            <a:r>
              <a:rPr lang="it-IT" i="1" dirty="0" err="1"/>
              <a:t>shuara</a:t>
            </a:r>
            <a:r>
              <a:rPr lang="it-IT" i="1" dirty="0"/>
              <a:t>’</a:t>
            </a:r>
            <a:r>
              <a:rPr lang="it-IT" dirty="0"/>
              <a:t> stila una sorta di classifica  con un’antologia cronologica che giunge fino all’860.</a:t>
            </a:r>
          </a:p>
          <a:p>
            <a:r>
              <a:rPr lang="it-IT" dirty="0"/>
              <a:t> sostenitore della poesia arabe pura: cita solo </a:t>
            </a:r>
            <a:r>
              <a:rPr lang="it-IT" dirty="0" err="1"/>
              <a:t>qaside</a:t>
            </a:r>
            <a:r>
              <a:rPr lang="it-IT" dirty="0"/>
              <a:t>; nella controversia fra tradizione e ragione rifiuta la filosofia greca teme che la tradizione araba possa andare in crisi.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04BEB4-81B4-0240-AEF3-16FA614F52E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FDF28F1-1E02-4448-8A6D-A801C17B2EC5}"/>
              </a:ext>
            </a:extLst>
          </p:cNvPr>
          <p:cNvSpPr>
            <a:spLocks noGrp="1"/>
          </p:cNvSpPr>
          <p:nvPr>
            <p:ph idx="1"/>
          </p:nvPr>
        </p:nvSpPr>
        <p:spPr/>
        <p:txBody>
          <a:bodyPr>
            <a:normAutofit fontScale="85000" lnSpcReduction="20000"/>
          </a:bodyPr>
          <a:lstStyle/>
          <a:p>
            <a:r>
              <a:rPr lang="it-IT" dirty="0"/>
              <a:t>‘’</a:t>
            </a:r>
            <a:r>
              <a:rPr lang="it-IT" dirty="0" err="1"/>
              <a:t>Uyun</a:t>
            </a:r>
            <a:r>
              <a:rPr lang="it-IT" dirty="0"/>
              <a:t> al-</a:t>
            </a:r>
            <a:r>
              <a:rPr lang="it-IT" dirty="0" err="1"/>
              <a:t>akhbar</a:t>
            </a:r>
            <a:r>
              <a:rPr lang="it-IT" dirty="0"/>
              <a:t>  i principali racconti, in 10 sezioni, ognuna dedicata a un tema, guerra, nobiltà, eloquenza, ascetismo, ecc., dove </a:t>
            </a:r>
            <a:r>
              <a:rPr lang="it-IT" dirty="0" err="1"/>
              <a:t>Q</a:t>
            </a:r>
            <a:r>
              <a:rPr lang="it-IT" dirty="0"/>
              <a:t>. raccoglie aneddoti e brani poetici </a:t>
            </a:r>
            <a:r>
              <a:rPr lang="it-IT"/>
              <a:t>(Allen 175)</a:t>
            </a:r>
            <a:endParaRPr lang="it-IT" dirty="0"/>
          </a:p>
          <a:p>
            <a:r>
              <a:rPr lang="it-IT" dirty="0"/>
              <a:t>Scrive per i </a:t>
            </a:r>
            <a:r>
              <a:rPr lang="it-IT" dirty="0" err="1"/>
              <a:t>Katib</a:t>
            </a:r>
            <a:r>
              <a:rPr lang="it-IT" dirty="0"/>
              <a:t>, affronta dunque gli stessi temi dei suoi predecessori. </a:t>
            </a:r>
          </a:p>
          <a:p>
            <a:r>
              <a:rPr lang="it-IT" dirty="0"/>
              <a:t>La sua visione di </a:t>
            </a:r>
            <a:r>
              <a:rPr lang="it-IT" dirty="0" err="1"/>
              <a:t>adab</a:t>
            </a:r>
            <a:r>
              <a:rPr lang="it-IT" dirty="0"/>
              <a:t> è distinta da quella dell’‘</a:t>
            </a:r>
            <a:r>
              <a:rPr lang="it-IT" dirty="0" err="1"/>
              <a:t>ilm</a:t>
            </a:r>
            <a:r>
              <a:rPr lang="it-IT" dirty="0"/>
              <a:t>, (l’‘</a:t>
            </a:r>
            <a:r>
              <a:rPr lang="it-IT" dirty="0" err="1"/>
              <a:t>alim</a:t>
            </a:r>
            <a:r>
              <a:rPr lang="it-IT" dirty="0"/>
              <a:t> cultore scienze teologiche, </a:t>
            </a:r>
            <a:r>
              <a:rPr lang="it-IT" dirty="0" err="1"/>
              <a:t>adib</a:t>
            </a:r>
            <a:r>
              <a:rPr lang="it-IT" dirty="0"/>
              <a:t> delle scienze profane), anche se nelle sue opere sembra conciliare le due figure. In linea con gli Abbasidi cerca di armonizzare principi teologici e dogmatici delle diverse scuole sunnite.</a:t>
            </a:r>
          </a:p>
          <a:p>
            <a:endParaRPr lang="it-IT" dirty="0"/>
          </a:p>
        </p:txBody>
      </p:sp>
    </p:spTree>
    <p:extLst>
      <p:ext uri="{BB962C8B-B14F-4D97-AF65-F5344CB8AC3E}">
        <p14:creationId xmlns:p14="http://schemas.microsoft.com/office/powerpoint/2010/main" val="224670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normAutofit fontScale="77500" lnSpcReduction="20000"/>
          </a:bodyPr>
          <a:lstStyle/>
          <a:p>
            <a:pPr>
              <a:buNone/>
            </a:pPr>
            <a:r>
              <a:rPr lang="it-IT" dirty="0"/>
              <a:t>  A partire dall’VIII sec. la cultura di </a:t>
            </a:r>
            <a:r>
              <a:rPr lang="it-IT" i="1" dirty="0" err="1"/>
              <a:t>adab</a:t>
            </a:r>
            <a:r>
              <a:rPr lang="it-IT" dirty="0"/>
              <a:t> si dedica alla formazione del perfetto cortigiano e comprende gli influssi di culture diverse.</a:t>
            </a:r>
          </a:p>
          <a:p>
            <a:pPr>
              <a:buNone/>
            </a:pPr>
            <a:r>
              <a:rPr lang="it-IT" dirty="0"/>
              <a:t> - </a:t>
            </a:r>
            <a:r>
              <a:rPr lang="it-IT" i="1" dirty="0" err="1"/>
              <a:t>adab</a:t>
            </a:r>
            <a:r>
              <a:rPr lang="it-IT" dirty="0"/>
              <a:t> come una sommatoria di conoscenze unificate da un’ideale di sapere. </a:t>
            </a:r>
          </a:p>
          <a:p>
            <a:pPr>
              <a:buNone/>
            </a:pPr>
            <a:r>
              <a:rPr lang="it-IT" dirty="0"/>
              <a:t>Allen: elemento unificatore è la classe cui tali opere si rivolgevano cioè quella della classe dirigente, colta, a costoro l’</a:t>
            </a:r>
            <a:r>
              <a:rPr lang="it-IT" dirty="0" err="1"/>
              <a:t>adib</a:t>
            </a:r>
            <a:r>
              <a:rPr lang="it-IT" dirty="0"/>
              <a:t> indirizzava i suoi lavori: per intrattenerli ed educarli. </a:t>
            </a:r>
          </a:p>
          <a:p>
            <a:pPr>
              <a:buNone/>
            </a:pPr>
            <a:r>
              <a:rPr lang="it-IT" dirty="0"/>
              <a:t>L’</a:t>
            </a:r>
            <a:r>
              <a:rPr lang="it-IT" dirty="0" err="1"/>
              <a:t>adab</a:t>
            </a:r>
            <a:r>
              <a:rPr lang="it-IT" dirty="0"/>
              <a:t> era quindi una tecnica e un modello culturale composto da temi diversi trasmessi in una lingua elegante e rinnovata così da presentare argomenti seri in una veste accattivante;</a:t>
            </a:r>
          </a:p>
          <a:p>
            <a:pPr>
              <a:buNone/>
            </a:pPr>
            <a:r>
              <a:rPr lang="it-IT" dirty="0"/>
              <a:t> istruire in modo efficace e non didascalico con aneddoti morali e didattici, utili, ma anche arguti e piccanti.</a:t>
            </a:r>
          </a:p>
          <a:p>
            <a:pPr>
              <a:buNone/>
            </a:pPr>
            <a:endParaRPr lang="it-IT" dirty="0"/>
          </a:p>
          <a:p>
            <a:pPr>
              <a:buNone/>
            </a:pP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692696"/>
            <a:ext cx="6400800" cy="5544616"/>
          </a:xfrm>
        </p:spPr>
        <p:txBody>
          <a:bodyPr>
            <a:noAutofit/>
          </a:bodyPr>
          <a:lstStyle/>
          <a:p>
            <a:pPr algn="l">
              <a:buFont typeface="Arial" pitchFamily="34" charset="0"/>
              <a:buChar char="•"/>
            </a:pPr>
            <a:r>
              <a:rPr lang="it-IT" sz="2300" b="1" dirty="0" err="1"/>
              <a:t>Adab</a:t>
            </a:r>
            <a:r>
              <a:rPr lang="it-IT" sz="2300" dirty="0"/>
              <a:t> </a:t>
            </a:r>
            <a:r>
              <a:rPr lang="it-IT" sz="2300" dirty="0">
                <a:solidFill>
                  <a:schemeClr val="tx1"/>
                </a:solidFill>
              </a:rPr>
              <a:t>come modo di intendere, di praticare il sapere,  visione etica della conoscenza.</a:t>
            </a:r>
          </a:p>
          <a:p>
            <a:pPr algn="l">
              <a:buFont typeface="Arial" pitchFamily="34" charset="0"/>
              <a:buChar char="•"/>
            </a:pPr>
            <a:r>
              <a:rPr lang="it-IT" sz="2300" dirty="0">
                <a:solidFill>
                  <a:schemeClr val="tx1"/>
                </a:solidFill>
              </a:rPr>
              <a:t>Dal IX secolo in poi la cultura dell’</a:t>
            </a:r>
            <a:r>
              <a:rPr lang="it-IT" sz="2300" dirty="0" err="1">
                <a:solidFill>
                  <a:schemeClr val="tx1"/>
                </a:solidFill>
              </a:rPr>
              <a:t>adab</a:t>
            </a:r>
            <a:r>
              <a:rPr lang="it-IT" sz="2300" dirty="0">
                <a:solidFill>
                  <a:schemeClr val="tx1"/>
                </a:solidFill>
              </a:rPr>
              <a:t> rappresenterà uno stile di vita, un criterio di distinzione sociale </a:t>
            </a:r>
          </a:p>
          <a:p>
            <a:pPr algn="l">
              <a:buFont typeface="Arial" pitchFamily="34" charset="0"/>
              <a:buChar char="•"/>
            </a:pPr>
            <a:r>
              <a:rPr lang="it-IT" sz="2300" dirty="0">
                <a:solidFill>
                  <a:schemeClr val="tx1"/>
                </a:solidFill>
              </a:rPr>
              <a:t>Tale dimensione della cultura arabo-islamica è generalmente definita come “umanesimo”.</a:t>
            </a:r>
          </a:p>
          <a:p>
            <a:pPr algn="l">
              <a:buFont typeface="Arial" pitchFamily="34" charset="0"/>
              <a:buChar char="•"/>
            </a:pPr>
            <a:r>
              <a:rPr lang="it-IT" sz="2300" dirty="0" err="1">
                <a:solidFill>
                  <a:schemeClr val="tx1"/>
                </a:solidFill>
              </a:rPr>
              <a:t>Adab</a:t>
            </a:r>
            <a:r>
              <a:rPr lang="it-IT" sz="2300" dirty="0">
                <a:solidFill>
                  <a:schemeClr val="tx1"/>
                </a:solidFill>
              </a:rPr>
              <a:t> come sommatoria di conoscenze: non solo  di singole discipline ma di  campi d’azione del sapere.</a:t>
            </a:r>
          </a:p>
          <a:p>
            <a:pPr algn="l">
              <a:buFont typeface="Arial" pitchFamily="34" charset="0"/>
              <a:buChar char="•"/>
            </a:pPr>
            <a:r>
              <a:rPr lang="it-IT" sz="2300" dirty="0">
                <a:solidFill>
                  <a:schemeClr val="tx1"/>
                </a:solidFill>
              </a:rPr>
              <a:t>Convivono ‘</a:t>
            </a:r>
            <a:r>
              <a:rPr lang="it-IT" sz="2300" i="1" dirty="0" err="1">
                <a:solidFill>
                  <a:schemeClr val="tx1"/>
                </a:solidFill>
              </a:rPr>
              <a:t>ilm</a:t>
            </a:r>
            <a:r>
              <a:rPr lang="it-IT" sz="2300" dirty="0">
                <a:solidFill>
                  <a:schemeClr val="tx1"/>
                </a:solidFill>
              </a:rPr>
              <a:t> scienza fondata sull’autorità della tradizione e sull’accertamento dell’autenticità di essa; e </a:t>
            </a:r>
            <a:r>
              <a:rPr lang="it-IT" sz="2300" i="1" dirty="0" err="1">
                <a:solidFill>
                  <a:schemeClr val="tx1"/>
                </a:solidFill>
              </a:rPr>
              <a:t>hikma</a:t>
            </a:r>
            <a:r>
              <a:rPr lang="it-IT" sz="2300" dirty="0">
                <a:solidFill>
                  <a:schemeClr val="tx1"/>
                </a:solidFill>
              </a:rPr>
              <a:t> sapienza, dominata dall’arbitrio umano e dalla ragione. </a:t>
            </a:r>
            <a:r>
              <a:rPr lang="it-IT" sz="2300" dirty="0" err="1">
                <a:solidFill>
                  <a:schemeClr val="tx1"/>
                </a:solidFill>
              </a:rPr>
              <a:t>Adab</a:t>
            </a:r>
            <a:r>
              <a:rPr lang="it-IT" sz="2300" dirty="0">
                <a:solidFill>
                  <a:schemeClr val="tx1"/>
                </a:solidFill>
              </a:rPr>
              <a:t> dunque come territorio  dove scienza e sapienza si piegano a un’intercambiabilità di senso</a:t>
            </a:r>
            <a:r>
              <a:rPr lang="it-IT" sz="2300" dirty="0"/>
              <a:t>.  </a:t>
            </a:r>
          </a:p>
        </p:txBody>
      </p:sp>
    </p:spTree>
    <p:extLst>
      <p:ext uri="{BB962C8B-B14F-4D97-AF65-F5344CB8AC3E}">
        <p14:creationId xmlns:p14="http://schemas.microsoft.com/office/powerpoint/2010/main" val="403503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normAutofit fontScale="92500" lnSpcReduction="10000"/>
          </a:bodyPr>
          <a:lstStyle/>
          <a:p>
            <a:r>
              <a:rPr lang="it-IT" dirty="0"/>
              <a:t>Se alla base della costruzione dell’</a:t>
            </a:r>
            <a:r>
              <a:rPr lang="it-IT" dirty="0" err="1"/>
              <a:t>adab</a:t>
            </a:r>
            <a:r>
              <a:rPr lang="it-IT" dirty="0"/>
              <a:t> c’è il cortigiano, letterato, amministratore o </a:t>
            </a:r>
            <a:r>
              <a:rPr lang="it-IT" dirty="0" err="1"/>
              <a:t>katib</a:t>
            </a:r>
            <a:r>
              <a:rPr lang="it-IT" dirty="0"/>
              <a:t>, al vertice vi è il </a:t>
            </a:r>
            <a:r>
              <a:rPr lang="it-IT" dirty="0" err="1"/>
              <a:t>wazir</a:t>
            </a:r>
            <a:r>
              <a:rPr lang="it-IT" dirty="0"/>
              <a:t>, ministro.  </a:t>
            </a:r>
          </a:p>
          <a:p>
            <a:r>
              <a:rPr lang="it-IT" dirty="0"/>
              <a:t>Ministri filosofi, scienziati, patroni delle arti e delle scienze</a:t>
            </a:r>
          </a:p>
          <a:p>
            <a:r>
              <a:rPr lang="it-IT" dirty="0"/>
              <a:t>Riscoperta del passato: filologia (esegesi coranica), poesia (preislamica), storia.</a:t>
            </a:r>
          </a:p>
          <a:p>
            <a:r>
              <a:rPr lang="it-IT" dirty="0"/>
              <a:t>Creazione di un canone poetico, sua fissazione scritta; la riscoperta periodo preislamico (archivio del passato) attraverso la poesia in forma di testo, ma anche sapere greco e iranico; nascono le biblioteche (bibliografo </a:t>
            </a:r>
            <a:r>
              <a:rPr lang="it-IT" dirty="0" err="1"/>
              <a:t>Ibn</a:t>
            </a:r>
            <a:r>
              <a:rPr lang="it-IT" dirty="0"/>
              <a:t> </a:t>
            </a:r>
            <a:r>
              <a:rPr lang="it-IT" dirty="0" err="1"/>
              <a:t>al-Nadim</a:t>
            </a:r>
            <a:r>
              <a:rPr lang="it-IT" dirty="0"/>
              <a:t> (m. 995).   </a:t>
            </a:r>
          </a:p>
        </p:txBody>
      </p:sp>
    </p:spTree>
    <p:extLst>
      <p:ext uri="{BB962C8B-B14F-4D97-AF65-F5344CB8AC3E}">
        <p14:creationId xmlns:p14="http://schemas.microsoft.com/office/powerpoint/2010/main" val="174704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a:bodyPr>
          <a:lstStyle/>
          <a:p>
            <a:r>
              <a:rPr lang="it-IT" dirty="0"/>
              <a:t>Dalla fine del IX secolo il decentramento degli apparati burocratici vede ampliarsi lo spazio della corte e dall’ XI secolo in poi irrompono dinastie di etnia turca (Selgiuchidi, Mongoli) con la nascita di molte corti indipendenti e centri politici</a:t>
            </a:r>
          </a:p>
          <a:p>
            <a:r>
              <a:rPr lang="it-IT" dirty="0"/>
              <a:t>La Biblioteca pubblica del sovrano-ministro mecenate è sostituita dalla </a:t>
            </a:r>
            <a:r>
              <a:rPr lang="it-IT" dirty="0" err="1"/>
              <a:t>madrasa</a:t>
            </a:r>
            <a:endParaRPr lang="it-IT" dirty="0"/>
          </a:p>
          <a:p>
            <a:r>
              <a:rPr lang="it-IT" dirty="0"/>
              <a:t>Il </a:t>
            </a:r>
            <a:r>
              <a:rPr lang="it-IT" dirty="0" err="1"/>
              <a:t>wazir</a:t>
            </a:r>
            <a:r>
              <a:rPr lang="it-IT" dirty="0"/>
              <a:t> selgiuchide </a:t>
            </a:r>
            <a:r>
              <a:rPr lang="it-IT" dirty="0" err="1"/>
              <a:t>Nizam</a:t>
            </a:r>
            <a:r>
              <a:rPr lang="it-IT" dirty="0"/>
              <a:t> </a:t>
            </a:r>
            <a:r>
              <a:rPr lang="it-IT" dirty="0" err="1"/>
              <a:t>al-Mulk</a:t>
            </a:r>
            <a:r>
              <a:rPr lang="it-IT" dirty="0"/>
              <a:t> fonda nel 1067 la </a:t>
            </a:r>
            <a:r>
              <a:rPr lang="it-IT" b="1" dirty="0" err="1"/>
              <a:t>madrasa</a:t>
            </a:r>
            <a:r>
              <a:rPr lang="it-IT" dirty="0"/>
              <a:t> </a:t>
            </a:r>
            <a:r>
              <a:rPr lang="it-IT" i="1" dirty="0" err="1"/>
              <a:t>Nizamiyya</a:t>
            </a:r>
            <a:endParaRPr lang="it-IT" i="1" dirty="0"/>
          </a:p>
        </p:txBody>
      </p:sp>
    </p:spTree>
    <p:extLst>
      <p:ext uri="{BB962C8B-B14F-4D97-AF65-F5344CB8AC3E}">
        <p14:creationId xmlns:p14="http://schemas.microsoft.com/office/powerpoint/2010/main" val="319512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err="1"/>
              <a:t>Madrasa</a:t>
            </a:r>
            <a:endParaRPr lang="it-IT" dirty="0"/>
          </a:p>
        </p:txBody>
      </p:sp>
      <p:sp>
        <p:nvSpPr>
          <p:cNvPr id="3" name="Segnaposto contenuto 2"/>
          <p:cNvSpPr>
            <a:spLocks noGrp="1"/>
          </p:cNvSpPr>
          <p:nvPr>
            <p:ph idx="1"/>
          </p:nvPr>
        </p:nvSpPr>
        <p:spPr>
          <a:xfrm>
            <a:off x="457200" y="1196752"/>
            <a:ext cx="8229600" cy="4929411"/>
          </a:xfrm>
        </p:spPr>
        <p:txBody>
          <a:bodyPr>
            <a:normAutofit fontScale="92500" lnSpcReduction="20000"/>
          </a:bodyPr>
          <a:lstStyle/>
          <a:p>
            <a:r>
              <a:rPr lang="it-IT" dirty="0" err="1"/>
              <a:t>Madrasa</a:t>
            </a:r>
            <a:r>
              <a:rPr lang="it-IT" dirty="0"/>
              <a:t>: nasce per accogliere l’insegnamento della giurisprudenza, in un periodo in cui i giuristi costituiscono un corpo sociale di mediazione tra masse e potere.</a:t>
            </a:r>
          </a:p>
          <a:p>
            <a:r>
              <a:rPr lang="it-IT" dirty="0" err="1"/>
              <a:t>Madrasa</a:t>
            </a:r>
            <a:r>
              <a:rPr lang="it-IT" dirty="0"/>
              <a:t> erede delle concezioni e delle funzioni della biblioteca; sostituisce lo spazio pubblico della corte accogliendo alcune attività letterarie e intellettuali: letture pubbliche di poesie e dispute</a:t>
            </a:r>
          </a:p>
          <a:p>
            <a:r>
              <a:rPr lang="it-IT" dirty="0" err="1"/>
              <a:t>Madrasa</a:t>
            </a:r>
            <a:r>
              <a:rPr lang="it-IT" dirty="0"/>
              <a:t> anche luogo dove si insegna la ‘</a:t>
            </a:r>
            <a:r>
              <a:rPr lang="it-IT" dirty="0" err="1"/>
              <a:t>arabiyya</a:t>
            </a:r>
            <a:r>
              <a:rPr lang="it-IT" dirty="0"/>
              <a:t> (a partire dal IX sec. a est del Tigri la lingua più diffusa nel parlato non era l’arabo, ma il persiano e il turco).</a:t>
            </a:r>
          </a:p>
        </p:txBody>
      </p:sp>
    </p:spTree>
    <p:extLst>
      <p:ext uri="{BB962C8B-B14F-4D97-AF65-F5344CB8AC3E}">
        <p14:creationId xmlns:p14="http://schemas.microsoft.com/office/powerpoint/2010/main" val="196942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Opere di </a:t>
            </a:r>
            <a:r>
              <a:rPr lang="it-IT" dirty="0" err="1"/>
              <a:t>adab</a:t>
            </a:r>
            <a:endParaRPr lang="it-IT" dirty="0"/>
          </a:p>
        </p:txBody>
      </p:sp>
      <p:sp>
        <p:nvSpPr>
          <p:cNvPr id="3" name="Segnaposto contenuto 2"/>
          <p:cNvSpPr>
            <a:spLocks noGrp="1"/>
          </p:cNvSpPr>
          <p:nvPr>
            <p:ph idx="1"/>
          </p:nvPr>
        </p:nvSpPr>
        <p:spPr/>
        <p:txBody>
          <a:bodyPr>
            <a:normAutofit/>
          </a:bodyPr>
          <a:lstStyle/>
          <a:p>
            <a:r>
              <a:rPr lang="it-IT" dirty="0"/>
              <a:t>le storie delle città: (</a:t>
            </a:r>
            <a:r>
              <a:rPr lang="it-IT" i="1" dirty="0" err="1"/>
              <a:t>Tarikh</a:t>
            </a:r>
            <a:r>
              <a:rPr lang="it-IT" i="1" dirty="0"/>
              <a:t> Baghdad</a:t>
            </a:r>
            <a:r>
              <a:rPr lang="it-IT" dirty="0"/>
              <a:t>) riportano cioè le biografie delle persone importanti di quel luogo; il testo è organizzato in ordine alfabetico.</a:t>
            </a:r>
          </a:p>
          <a:p>
            <a:r>
              <a:rPr lang="it-IT" dirty="0"/>
              <a:t>opere monografiche su un soggetto, gli avari (</a:t>
            </a:r>
            <a:r>
              <a:rPr lang="it-IT" dirty="0" err="1"/>
              <a:t>Kitab</a:t>
            </a:r>
            <a:r>
              <a:rPr lang="it-IT" dirty="0"/>
              <a:t> </a:t>
            </a:r>
            <a:r>
              <a:rPr lang="it-IT" dirty="0" err="1"/>
              <a:t>al-Bukhala</a:t>
            </a:r>
            <a:r>
              <a:rPr lang="it-IT" dirty="0"/>
              <a:t>), le donne, i ciechi, gli animali (</a:t>
            </a:r>
            <a:r>
              <a:rPr lang="it-IT" dirty="0" err="1"/>
              <a:t>Kitab</a:t>
            </a:r>
            <a:r>
              <a:rPr lang="it-IT" dirty="0"/>
              <a:t> </a:t>
            </a:r>
            <a:r>
              <a:rPr lang="it-IT" dirty="0" err="1"/>
              <a:t>al-Hayawan</a:t>
            </a:r>
            <a:r>
              <a:rPr lang="it-IT" dirty="0"/>
              <a:t>)… ecc.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al-Jahiz</a:t>
            </a:r>
            <a:endParaRPr lang="it-IT" dirty="0"/>
          </a:p>
        </p:txBody>
      </p:sp>
      <p:sp>
        <p:nvSpPr>
          <p:cNvPr id="3" name="Segnaposto contenuto 2"/>
          <p:cNvSpPr>
            <a:spLocks noGrp="1"/>
          </p:cNvSpPr>
          <p:nvPr>
            <p:ph idx="1"/>
          </p:nvPr>
        </p:nvSpPr>
        <p:spPr/>
        <p:txBody>
          <a:bodyPr>
            <a:normAutofit/>
          </a:bodyPr>
          <a:lstStyle/>
          <a:p>
            <a:r>
              <a:rPr lang="it-IT" sz="2400" b="1" dirty="0"/>
              <a:t>JAHIZ</a:t>
            </a:r>
            <a:r>
              <a:rPr lang="it-IT" sz="2400" dirty="0"/>
              <a:t> (776-m. 868), nasce a Basra (dove si forma la </a:t>
            </a:r>
            <a:r>
              <a:rPr lang="it-IT" sz="2400" i="1" dirty="0" err="1"/>
              <a:t>mu’tazila</a:t>
            </a:r>
            <a:r>
              <a:rPr lang="it-IT" sz="2400" dirty="0"/>
              <a:t>), cerca di conciliare  la fede con la tradizione.</a:t>
            </a:r>
          </a:p>
          <a:p>
            <a:r>
              <a:rPr lang="it-IT" sz="2400" dirty="0"/>
              <a:t>Accolto alla corte di Baghdad, al-</a:t>
            </a:r>
            <a:r>
              <a:rPr lang="it-IT" sz="2400" dirty="0" err="1"/>
              <a:t>Jahiz</a:t>
            </a:r>
            <a:r>
              <a:rPr lang="it-IT" sz="2400" dirty="0"/>
              <a:t> è  un difensore degli Abbasidi, divulgatore loro politica</a:t>
            </a:r>
          </a:p>
          <a:p>
            <a:r>
              <a:rPr lang="it-IT" sz="2400" dirty="0"/>
              <a:t> Autore di oltre 200 opere</a:t>
            </a:r>
          </a:p>
          <a:p>
            <a:r>
              <a:rPr lang="it-IT" sz="2400" dirty="0"/>
              <a:t> tra cui il </a:t>
            </a:r>
            <a:r>
              <a:rPr lang="it-IT" sz="2400" i="1" dirty="0" err="1"/>
              <a:t>Kitab</a:t>
            </a:r>
            <a:r>
              <a:rPr lang="it-IT" sz="2400" i="1" dirty="0"/>
              <a:t> al-</a:t>
            </a:r>
            <a:r>
              <a:rPr lang="it-IT" sz="2400" i="1" dirty="0" err="1"/>
              <a:t>Bukhala</a:t>
            </a:r>
            <a:r>
              <a:rPr lang="it-IT" sz="2400" i="1" dirty="0"/>
              <a:t>’</a:t>
            </a:r>
            <a:r>
              <a:rPr lang="it-IT" sz="2400" dirty="0"/>
              <a:t>, sugli avari, dove raccoglie aneddoti sul tema ma attraverso discorsi apparentemente leggeri tratta problematiche complesse per presentare una sintesi del sapere dell’epoca.</a:t>
            </a:r>
          </a:p>
          <a:p>
            <a:r>
              <a:rPr lang="it-IT" sz="2400" dirty="0"/>
              <a:t>Stile alto, ironico.</a:t>
            </a:r>
          </a:p>
          <a:p>
            <a:pPr marL="0" indent="0">
              <a:buNone/>
            </a:pPr>
            <a:r>
              <a:rPr lang="it-IT" sz="2400" dirty="0"/>
              <a:t> </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it-IT" dirty="0"/>
              <a:t>Il </a:t>
            </a:r>
            <a:r>
              <a:rPr lang="it-IT" i="1" dirty="0" err="1"/>
              <a:t>Kitab</a:t>
            </a:r>
            <a:r>
              <a:rPr lang="it-IT" i="1" dirty="0"/>
              <a:t> al-</a:t>
            </a:r>
            <a:r>
              <a:rPr lang="it-IT" i="1" dirty="0" err="1"/>
              <a:t>Hayawan</a:t>
            </a:r>
            <a:r>
              <a:rPr lang="it-IT" dirty="0"/>
              <a:t>, un’opera in 7 volumi che prende in esame il mondo degli animali, partendo da una discussione fra due teologi che discutono tra i meriti del cane e quelli del gallo. Accanto alle storie su animali, serpenti, volpi, ecc. </a:t>
            </a:r>
            <a:r>
              <a:rPr lang="it-IT" dirty="0" err="1"/>
              <a:t>Jahiz</a:t>
            </a:r>
            <a:r>
              <a:rPr lang="it-IT" dirty="0"/>
              <a:t> temi di argomento filosofico </a:t>
            </a:r>
            <a:r>
              <a:rPr lang="it-IT"/>
              <a:t>e sociale </a:t>
            </a:r>
            <a:r>
              <a:rPr lang="it-IT" dirty="0"/>
              <a:t>tratta</a:t>
            </a:r>
          </a:p>
          <a:p>
            <a:r>
              <a:rPr lang="it-IT" dirty="0" err="1"/>
              <a:t>Jahiz</a:t>
            </a:r>
            <a:r>
              <a:rPr lang="it-IT" dirty="0"/>
              <a:t> mette in relazione l’uomo con il mondo del creato; tutto è frutto dell’opera divina. </a:t>
            </a:r>
          </a:p>
          <a:p>
            <a:r>
              <a:rPr lang="it-IT" dirty="0"/>
              <a:t>Il testo affronta anche questioni teologico-politiche come il ruolo del capo (</a:t>
            </a:r>
            <a:r>
              <a:rPr lang="it-IT" i="1" dirty="0" err="1"/>
              <a:t>khalifa</a:t>
            </a:r>
            <a:r>
              <a:rPr lang="it-IT" dirty="0"/>
              <a:t>) che lui difende (è per la guida di un solo capo). Cerca di conciliare le varie etnie all’interno dell’Islam, anche al livello culturale con il passato. Fonde la poesia beduina con quella di Abu </a:t>
            </a:r>
            <a:r>
              <a:rPr lang="it-IT" dirty="0" err="1"/>
              <a:t>Nuwas</a:t>
            </a:r>
            <a:r>
              <a:rPr lang="it-IT" dirty="0"/>
              <a:t>, e attinge al sapere ellenistico. </a:t>
            </a:r>
          </a:p>
          <a:p>
            <a:endParaRPr lang="it-IT" dirty="0"/>
          </a:p>
        </p:txBody>
      </p:sp>
    </p:spTree>
    <p:extLst>
      <p:ext uri="{BB962C8B-B14F-4D97-AF65-F5344CB8AC3E}">
        <p14:creationId xmlns:p14="http://schemas.microsoft.com/office/powerpoint/2010/main" val="30093964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1442</Words>
  <Application>Microsoft Macintosh PowerPoint</Application>
  <PresentationFormat>Presentazione su schermo (4:3)</PresentationFormat>
  <Paragraphs>65</Paragraphs>
  <Slides>18</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18</vt:i4>
      </vt:variant>
    </vt:vector>
  </HeadingPairs>
  <TitlesOfParts>
    <vt:vector size="21" baseType="lpstr">
      <vt:lpstr>Arial</vt:lpstr>
      <vt:lpstr>Calibri</vt:lpstr>
      <vt:lpstr>Tema di Office</vt:lpstr>
      <vt:lpstr>Adab</vt:lpstr>
      <vt:lpstr>Presentazione standard di PowerPoint</vt:lpstr>
      <vt:lpstr>Presentazione standard di PowerPoint</vt:lpstr>
      <vt:lpstr>Presentazione standard di PowerPoint</vt:lpstr>
      <vt:lpstr>Presentazione standard di PowerPoint</vt:lpstr>
      <vt:lpstr>Madrasa</vt:lpstr>
      <vt:lpstr>Opere di adab</vt:lpstr>
      <vt:lpstr>al-Jahiz</vt:lpstr>
      <vt:lpstr>Presentazione standard di PowerPoint</vt:lpstr>
      <vt:lpstr>Kitab al-Hayawan</vt:lpstr>
      <vt:lpstr>Presentazione standard di PowerPoint</vt:lpstr>
      <vt:lpstr>Presentazione standard di PowerPoint</vt:lpstr>
      <vt:lpstr>Presentazione standard di PowerPoint</vt:lpstr>
      <vt:lpstr>Presentazione standard di PowerPoint</vt:lpstr>
      <vt:lpstr>Libro degli Avari</vt:lpstr>
      <vt:lpstr>Presentazione standard di PowerPoint</vt:lpstr>
      <vt:lpstr>Ibn Qutayba</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Adab</dc:title>
  <dc:creator>HP</dc:creator>
  <cp:lastModifiedBy>Microsoft Office User</cp:lastModifiedBy>
  <cp:revision>59</cp:revision>
  <dcterms:created xsi:type="dcterms:W3CDTF">2012-10-12T21:36:26Z</dcterms:created>
  <dcterms:modified xsi:type="dcterms:W3CDTF">2019-10-14T12:00:23Z</dcterms:modified>
</cp:coreProperties>
</file>