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95" r:id="rId4"/>
    <p:sldId id="298" r:id="rId5"/>
    <p:sldId id="296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01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60" y="1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303CB-8FEA-41A9-90FC-985AE53AB765}" type="datetimeFigureOut">
              <a:rPr lang="it-IT" smtClean="0"/>
              <a:t>11/04/2019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DE8EE-E241-42E9-918A-FC9E3681A87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3120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303CB-8FEA-41A9-90FC-985AE53AB765}" type="datetimeFigureOut">
              <a:rPr lang="it-IT" smtClean="0"/>
              <a:t>11/04/2019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DE8EE-E241-42E9-918A-FC9E3681A87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68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303CB-8FEA-41A9-90FC-985AE53AB765}" type="datetimeFigureOut">
              <a:rPr lang="it-IT" smtClean="0"/>
              <a:t>11/04/2019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DE8EE-E241-42E9-918A-FC9E3681A87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0814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303CB-8FEA-41A9-90FC-985AE53AB765}" type="datetimeFigureOut">
              <a:rPr lang="it-IT" smtClean="0"/>
              <a:t>11/04/2019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DE8EE-E241-42E9-918A-FC9E3681A87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5562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303CB-8FEA-41A9-90FC-985AE53AB765}" type="datetimeFigureOut">
              <a:rPr lang="it-IT" smtClean="0"/>
              <a:t>11/04/2019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DE8EE-E241-42E9-918A-FC9E3681A87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9872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303CB-8FEA-41A9-90FC-985AE53AB765}" type="datetimeFigureOut">
              <a:rPr lang="it-IT" smtClean="0"/>
              <a:t>11/04/2019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DE8EE-E241-42E9-918A-FC9E3681A87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2472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303CB-8FEA-41A9-90FC-985AE53AB765}" type="datetimeFigureOut">
              <a:rPr lang="it-IT" smtClean="0"/>
              <a:t>11/04/2019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DE8EE-E241-42E9-918A-FC9E3681A87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4764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303CB-8FEA-41A9-90FC-985AE53AB765}" type="datetimeFigureOut">
              <a:rPr lang="it-IT" smtClean="0"/>
              <a:t>11/04/2019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DE8EE-E241-42E9-918A-FC9E3681A87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4364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303CB-8FEA-41A9-90FC-985AE53AB765}" type="datetimeFigureOut">
              <a:rPr lang="it-IT" smtClean="0"/>
              <a:t>11/04/2019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DE8EE-E241-42E9-918A-FC9E3681A87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4510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303CB-8FEA-41A9-90FC-985AE53AB765}" type="datetimeFigureOut">
              <a:rPr lang="it-IT" smtClean="0"/>
              <a:t>11/04/2019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DE8EE-E241-42E9-918A-FC9E3681A87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1581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303CB-8FEA-41A9-90FC-985AE53AB765}" type="datetimeFigureOut">
              <a:rPr lang="it-IT" smtClean="0"/>
              <a:t>11/04/2019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DE8EE-E241-42E9-918A-FC9E3681A87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0739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303CB-8FEA-41A9-90FC-985AE53AB765}" type="datetimeFigureOut">
              <a:rPr lang="it-IT" smtClean="0"/>
              <a:t>11/04/2019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DE8EE-E241-42E9-918A-FC9E3681A87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3850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/>
          <a:lstStyle/>
          <a:p>
            <a:r>
              <a:rPr lang="it-IT" dirty="0" err="1" smtClean="0"/>
              <a:t>Elements</a:t>
            </a:r>
            <a:r>
              <a:rPr lang="it-IT" dirty="0" smtClean="0"/>
              <a:t> of </a:t>
            </a:r>
            <a:r>
              <a:rPr lang="it-IT" dirty="0" err="1" smtClean="0"/>
              <a:t>scientific</a:t>
            </a:r>
            <a:r>
              <a:rPr lang="it-IT" dirty="0" smtClean="0"/>
              <a:t> </a:t>
            </a:r>
            <a:r>
              <a:rPr lang="it-IT" dirty="0" err="1" smtClean="0"/>
              <a:t>writing</a:t>
            </a:r>
            <a:endParaRPr lang="it-I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1700808"/>
            <a:ext cx="6400800" cy="1752600"/>
          </a:xfrm>
        </p:spPr>
        <p:txBody>
          <a:bodyPr/>
          <a:lstStyle/>
          <a:p>
            <a:r>
              <a:rPr lang="it-IT" dirty="0" err="1" smtClean="0">
                <a:solidFill>
                  <a:srgbClr val="1801BF"/>
                </a:solidFill>
              </a:rPr>
              <a:t>Module</a:t>
            </a:r>
            <a:r>
              <a:rPr lang="it-IT" dirty="0" smtClean="0">
                <a:solidFill>
                  <a:srgbClr val="1801BF"/>
                </a:solidFill>
              </a:rPr>
              <a:t> A  - 2 * 4h = 8h</a:t>
            </a:r>
          </a:p>
          <a:p>
            <a:r>
              <a:rPr lang="it-IT" dirty="0" smtClean="0">
                <a:solidFill>
                  <a:srgbClr val="1801BF"/>
                </a:solidFill>
              </a:rPr>
              <a:t>Graphs and Images – Lezione </a:t>
            </a:r>
            <a:r>
              <a:rPr lang="it-IT" dirty="0" smtClean="0">
                <a:solidFill>
                  <a:srgbClr val="1801BF"/>
                </a:solidFill>
              </a:rPr>
              <a:t>4</a:t>
            </a:r>
            <a:endParaRPr lang="it-IT" dirty="0">
              <a:solidFill>
                <a:srgbClr val="1801BF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12" t="22222" r="31094"/>
          <a:stretch/>
        </p:blipFill>
        <p:spPr bwMode="auto">
          <a:xfrm>
            <a:off x="3715608" y="3212976"/>
            <a:ext cx="1951668" cy="2746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8768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9092" y="544784"/>
            <a:ext cx="6222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0070C0"/>
                </a:solidFill>
              </a:rPr>
              <a:t>IMMAGINI IN PRESENTAZIONI – </a:t>
            </a:r>
            <a:r>
              <a:rPr lang="it-IT" sz="2400" b="1" i="1" dirty="0" smtClean="0">
                <a:solidFill>
                  <a:srgbClr val="0070C0"/>
                </a:solidFill>
              </a:rPr>
              <a:t>dos and don’ts</a:t>
            </a:r>
            <a:endParaRPr lang="it-IT" sz="2400" b="1" i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0053" y="1201667"/>
            <a:ext cx="23870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8. </a:t>
            </a:r>
            <a:r>
              <a:rPr lang="it-IT" dirty="0"/>
              <a:t>Amputare le persone</a:t>
            </a:r>
          </a:p>
          <a:p>
            <a:endParaRPr lang="it-IT" dirty="0"/>
          </a:p>
          <a:p>
            <a:endParaRPr lang="it-IT" dirty="0"/>
          </a:p>
          <a:p>
            <a:endParaRPr lang="it-IT" dirty="0" smtClean="0"/>
          </a:p>
        </p:txBody>
      </p:sp>
      <p:pic>
        <p:nvPicPr>
          <p:cNvPr id="13" name="Picture 2" descr="Risultati immagini per smi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967" y="984929"/>
            <a:ext cx="699924" cy="69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40"/>
          <a:stretch/>
        </p:blipFill>
        <p:spPr>
          <a:xfrm>
            <a:off x="539552" y="1801831"/>
            <a:ext cx="7251700" cy="32324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8" t="15937" r="17698" b="25462"/>
          <a:stretch/>
        </p:blipFill>
        <p:spPr>
          <a:xfrm>
            <a:off x="4716016" y="4077072"/>
            <a:ext cx="3960440" cy="25304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2086" y="4797152"/>
            <a:ext cx="38699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Tagliare la testa o 1 persona proprio no,</a:t>
            </a:r>
          </a:p>
          <a:p>
            <a:r>
              <a:rPr lang="it-IT" dirty="0" smtClean="0"/>
              <a:t>Se tagliate parte del busto o parte inferiore della foto è meno grave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76175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9092" y="544784"/>
            <a:ext cx="6222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0070C0"/>
                </a:solidFill>
              </a:rPr>
              <a:t>IMMAGINI IN PRESENTAZIONI – </a:t>
            </a:r>
            <a:r>
              <a:rPr lang="it-IT" sz="2400" b="1" i="1" dirty="0" smtClean="0">
                <a:solidFill>
                  <a:srgbClr val="0070C0"/>
                </a:solidFill>
              </a:rPr>
              <a:t>dos and don’ts</a:t>
            </a:r>
            <a:endParaRPr lang="it-IT" sz="2400" b="1" i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0053" y="1201667"/>
            <a:ext cx="32142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9</a:t>
            </a:r>
            <a:r>
              <a:rPr lang="it-IT" dirty="0" smtClean="0"/>
              <a:t>. Usare cornici e ghirigori inutili</a:t>
            </a:r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 smtClean="0"/>
          </a:p>
        </p:txBody>
      </p:sp>
      <p:pic>
        <p:nvPicPr>
          <p:cNvPr id="13" name="Picture 2" descr="Risultati immagini per smi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967" y="984929"/>
            <a:ext cx="699924" cy="69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03" y="1817494"/>
            <a:ext cx="3259763" cy="1833617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651111"/>
            <a:ext cx="3317548" cy="18661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229861"/>
            <a:ext cx="4407646" cy="315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397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83974">
            <a:off x="5148381" y="2168533"/>
            <a:ext cx="3517012" cy="418285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39092" y="544784"/>
            <a:ext cx="6222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0070C0"/>
                </a:solidFill>
              </a:rPr>
              <a:t>IMMAGINI IN PRESENTAZIONI – </a:t>
            </a:r>
            <a:r>
              <a:rPr lang="it-IT" sz="2400" b="1" i="1" dirty="0" smtClean="0">
                <a:solidFill>
                  <a:srgbClr val="0070C0"/>
                </a:solidFill>
              </a:rPr>
              <a:t>dos and don’ts</a:t>
            </a:r>
            <a:endParaRPr lang="it-IT" sz="2400" b="1" i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0053" y="1201667"/>
            <a:ext cx="32142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9</a:t>
            </a:r>
            <a:r>
              <a:rPr lang="it-IT" dirty="0" smtClean="0"/>
              <a:t>. Usare cornici e ghirigori inutili</a:t>
            </a:r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9" t="933" r="46665" b="2362"/>
          <a:stretch/>
        </p:blipFill>
        <p:spPr>
          <a:xfrm rot="870844">
            <a:off x="5694503" y="2726020"/>
            <a:ext cx="2354293" cy="2348865"/>
          </a:xfrm>
          <a:prstGeom prst="rect">
            <a:avLst/>
          </a:prstGeom>
        </p:spPr>
      </p:pic>
      <p:pic>
        <p:nvPicPr>
          <p:cNvPr id="9" name="Picture 8" descr="Immagine correla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201667"/>
            <a:ext cx="811627" cy="81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76852" y="2708920"/>
            <a:ext cx="37747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/>
              <a:t>ECCEZIONE: </a:t>
            </a:r>
          </a:p>
          <a:p>
            <a:r>
              <a:rPr lang="it-IT" b="1" i="1" dirty="0" smtClean="0"/>
              <a:t>ad es. una cornice effetto «polaroid»</a:t>
            </a:r>
          </a:p>
          <a:p>
            <a:r>
              <a:rPr lang="it-IT" b="1" i="1" dirty="0" smtClean="0"/>
              <a:t>Può lanciare il messaggio di «istantanea» di un evento</a:t>
            </a:r>
          </a:p>
          <a:p>
            <a:endParaRPr lang="it-IT" b="1" i="1" dirty="0"/>
          </a:p>
          <a:p>
            <a:r>
              <a:rPr lang="it-IT" b="1" i="1" dirty="0" smtClean="0"/>
              <a:t>(ad es . Congresso, vacanza, ecc.)</a:t>
            </a:r>
            <a:endParaRPr lang="it-IT" b="1" i="1" dirty="0"/>
          </a:p>
        </p:txBody>
      </p:sp>
    </p:spTree>
    <p:extLst>
      <p:ext uri="{BB962C8B-B14F-4D97-AF65-F5344CB8AC3E}">
        <p14:creationId xmlns:p14="http://schemas.microsoft.com/office/powerpoint/2010/main" val="3999131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9092" y="544784"/>
            <a:ext cx="6222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0070C0"/>
                </a:solidFill>
              </a:rPr>
              <a:t>IMMAGINI IN PRESENTAZIONI – </a:t>
            </a:r>
            <a:r>
              <a:rPr lang="it-IT" sz="2400" b="1" i="1" dirty="0" smtClean="0">
                <a:solidFill>
                  <a:srgbClr val="0070C0"/>
                </a:solidFill>
              </a:rPr>
              <a:t>dos and don’ts</a:t>
            </a:r>
            <a:endParaRPr lang="it-IT" sz="2400" b="1" i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0053" y="1201667"/>
            <a:ext cx="29218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10. Attenzione al copyright!!!</a:t>
            </a:r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 smtClean="0"/>
          </a:p>
        </p:txBody>
      </p:sp>
      <p:pic>
        <p:nvPicPr>
          <p:cNvPr id="9" name="Picture 8" descr="Immagine correla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201667"/>
            <a:ext cx="811627" cy="81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43608" y="2164391"/>
            <a:ext cx="377472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Controllate se l’immagine è in «public domain» (x es. in USA dopo 70 anni dalla morte dell’autore, le sue immagini diventano public domain)</a:t>
            </a:r>
          </a:p>
          <a:p>
            <a:endParaRPr lang="it-IT" dirty="0"/>
          </a:p>
          <a:p>
            <a:r>
              <a:rPr lang="it-IT" dirty="0" smtClean="0"/>
              <a:t>Controllate se c’è copyright</a:t>
            </a:r>
          </a:p>
          <a:p>
            <a:endParaRPr lang="it-IT" dirty="0"/>
          </a:p>
          <a:p>
            <a:r>
              <a:rPr lang="it-IT" dirty="0" smtClean="0"/>
              <a:t>Se i diritti sono Creative Commons (CC) controllate i termini </a:t>
            </a:r>
          </a:p>
          <a:p>
            <a:endParaRPr lang="it-IT" dirty="0"/>
          </a:p>
          <a:p>
            <a:r>
              <a:rPr lang="it-IT" dirty="0" smtClean="0"/>
              <a:t>Come minimo citate il sitoweb/fonte da cui le avete prese</a:t>
            </a:r>
          </a:p>
          <a:p>
            <a:endParaRPr lang="it-IT" dirty="0"/>
          </a:p>
          <a:p>
            <a:r>
              <a:rPr lang="it-IT" b="1" dirty="0" smtClean="0"/>
              <a:t>Articoli scientifici richiedono solitamente Copyright </a:t>
            </a:r>
            <a:endParaRPr lang="it-IT" b="1" dirty="0"/>
          </a:p>
        </p:txBody>
      </p:sp>
      <p:sp>
        <p:nvSpPr>
          <p:cNvPr id="3" name="Rectangle 2"/>
          <p:cNvSpPr/>
          <p:nvPr/>
        </p:nvSpPr>
        <p:spPr>
          <a:xfrm>
            <a:off x="4951579" y="2183487"/>
            <a:ext cx="3404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i="1" dirty="0">
                <a:solidFill>
                  <a:srgbClr val="0070C0"/>
                </a:solidFill>
              </a:rPr>
              <a:t>http://www.creativecommons.it/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361" y="2603431"/>
            <a:ext cx="2248508" cy="7920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065" y="3573016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915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9092" y="544784"/>
            <a:ext cx="6222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0070C0"/>
                </a:solidFill>
              </a:rPr>
              <a:t>IMMAGINI IN PRESENTAZIONI – </a:t>
            </a:r>
            <a:r>
              <a:rPr lang="it-IT" sz="2400" b="1" i="1" dirty="0" smtClean="0">
                <a:solidFill>
                  <a:srgbClr val="0070C0"/>
                </a:solidFill>
              </a:rPr>
              <a:t>dos and don’ts</a:t>
            </a:r>
            <a:endParaRPr lang="it-IT" sz="2400" b="1" i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0053" y="1201667"/>
            <a:ext cx="29218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10. Attenzione al copyright!!!</a:t>
            </a:r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 smtClean="0"/>
          </a:p>
        </p:txBody>
      </p:sp>
      <p:pic>
        <p:nvPicPr>
          <p:cNvPr id="9" name="Picture 8" descr="Immagine correla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925" y="1012057"/>
            <a:ext cx="811627" cy="81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43608" y="2164391"/>
            <a:ext cx="377472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Controllate se l’immagine è in «public domain» (x es. in USA dopo 70 anni dalla morte dell’autore, le sue immagini diventano public domain)</a:t>
            </a:r>
          </a:p>
          <a:p>
            <a:endParaRPr lang="it-IT" dirty="0"/>
          </a:p>
          <a:p>
            <a:r>
              <a:rPr lang="it-IT" dirty="0" smtClean="0"/>
              <a:t>Controllate se c’è copyright</a:t>
            </a:r>
          </a:p>
          <a:p>
            <a:endParaRPr lang="it-IT" dirty="0"/>
          </a:p>
          <a:p>
            <a:r>
              <a:rPr lang="it-IT" dirty="0" smtClean="0"/>
              <a:t>Se i diritti sono Creative Commons (CC) controllate i termini </a:t>
            </a:r>
          </a:p>
          <a:p>
            <a:endParaRPr lang="it-IT" dirty="0"/>
          </a:p>
          <a:p>
            <a:r>
              <a:rPr lang="it-IT" dirty="0" smtClean="0"/>
              <a:t>Come minimo citate il sitoweb/fonte da cui le avete prese</a:t>
            </a:r>
          </a:p>
          <a:p>
            <a:endParaRPr lang="it-IT" dirty="0"/>
          </a:p>
          <a:p>
            <a:r>
              <a:rPr lang="it-IT" b="1" dirty="0" smtClean="0"/>
              <a:t>Articoli scientifici richiedono solitamente Copyright </a:t>
            </a:r>
            <a:endParaRPr lang="it-IT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2988" t="6601" r="31100" b="20600"/>
          <a:stretch/>
        </p:blipFill>
        <p:spPr>
          <a:xfrm>
            <a:off x="611560" y="1969173"/>
            <a:ext cx="5112568" cy="374441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21569" y="4149080"/>
            <a:ext cx="898503" cy="210977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364088" y="3140968"/>
            <a:ext cx="1728192" cy="1008112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231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9092" y="544784"/>
            <a:ext cx="6222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0070C0"/>
                </a:solidFill>
              </a:rPr>
              <a:t>IMMAGINI IN PRESENTAZIONI – </a:t>
            </a:r>
            <a:r>
              <a:rPr lang="it-IT" sz="2400" b="1" i="1" dirty="0" smtClean="0">
                <a:solidFill>
                  <a:srgbClr val="0070C0"/>
                </a:solidFill>
              </a:rPr>
              <a:t>dos and don’ts</a:t>
            </a:r>
            <a:endParaRPr lang="it-IT" sz="2400" b="1" i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0053" y="1201667"/>
            <a:ext cx="29218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10. Attenzione al copyright!!!</a:t>
            </a:r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 smtClean="0"/>
          </a:p>
        </p:txBody>
      </p:sp>
      <p:pic>
        <p:nvPicPr>
          <p:cNvPr id="9" name="Picture 8" descr="Immagine correla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925" y="1012057"/>
            <a:ext cx="811627" cy="81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43608" y="2164391"/>
            <a:ext cx="377472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Controllate se l’immagine è in «public domain» (x es. in USA dopo 70 anni dalla morte dell’autore, le sue immagini diventano public domain)</a:t>
            </a:r>
          </a:p>
          <a:p>
            <a:endParaRPr lang="it-IT" dirty="0"/>
          </a:p>
          <a:p>
            <a:r>
              <a:rPr lang="it-IT" dirty="0" smtClean="0"/>
              <a:t>Controllate se c’è copyright</a:t>
            </a:r>
          </a:p>
          <a:p>
            <a:endParaRPr lang="it-IT" dirty="0"/>
          </a:p>
          <a:p>
            <a:r>
              <a:rPr lang="it-IT" dirty="0" smtClean="0"/>
              <a:t>Se i diritti sono Creative Commons (CC) controllate i termini </a:t>
            </a:r>
          </a:p>
          <a:p>
            <a:endParaRPr lang="it-IT" dirty="0"/>
          </a:p>
          <a:p>
            <a:r>
              <a:rPr lang="it-IT" dirty="0" smtClean="0"/>
              <a:t>Come minimo citate il sitoweb/fonte da cui le avete prese</a:t>
            </a:r>
          </a:p>
          <a:p>
            <a:endParaRPr lang="it-IT" dirty="0"/>
          </a:p>
          <a:p>
            <a:r>
              <a:rPr lang="it-IT" b="1" dirty="0" smtClean="0"/>
              <a:t>Articoli scientifici richiedono solitamente Copyright </a:t>
            </a:r>
            <a:endParaRPr lang="it-IT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5201" r="36613"/>
          <a:stretch/>
        </p:blipFill>
        <p:spPr>
          <a:xfrm>
            <a:off x="899592" y="1969173"/>
            <a:ext cx="4513100" cy="37966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24128" y="2276872"/>
            <a:ext cx="27363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/>
              <a:t>RIGHTSLINK</a:t>
            </a:r>
          </a:p>
          <a:p>
            <a:r>
              <a:rPr lang="it-IT" dirty="0" smtClean="0"/>
              <a:t>Potete agilmente seguire le istruzioni</a:t>
            </a:r>
          </a:p>
          <a:p>
            <a:r>
              <a:rPr lang="it-IT" dirty="0" smtClean="0"/>
              <a:t>Tipicamente per editori come ACS</a:t>
            </a:r>
          </a:p>
          <a:p>
            <a:r>
              <a:rPr lang="it-IT" dirty="0" smtClean="0"/>
              <a:t>3 immagini per articolo sono «free»</a:t>
            </a:r>
          </a:p>
          <a:p>
            <a:endParaRPr lang="it-IT" dirty="0"/>
          </a:p>
          <a:p>
            <a:r>
              <a:rPr lang="it-IT" dirty="0" smtClean="0"/>
              <a:t>In altri casi potrebbe essere richiesto un pagamento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83871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9092" y="544784"/>
            <a:ext cx="6222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0070C0"/>
                </a:solidFill>
              </a:rPr>
              <a:t>IMMAGINI IN PRESENTAZIONI – </a:t>
            </a:r>
            <a:r>
              <a:rPr lang="it-IT" sz="2400" b="1" i="1" dirty="0" smtClean="0">
                <a:solidFill>
                  <a:srgbClr val="0070C0"/>
                </a:solidFill>
              </a:rPr>
              <a:t>dos and don’ts</a:t>
            </a:r>
            <a:endParaRPr lang="it-IT" sz="2400" b="1" i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0053" y="1201667"/>
            <a:ext cx="79464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11. Il pubblico tende a «guardare» nella stessa direzione in cui «guarda» l’immagine, meglio quindi se «punta» verso il testo della slide </a:t>
            </a:r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 smtClean="0"/>
          </a:p>
        </p:txBody>
      </p:sp>
      <p:sp>
        <p:nvSpPr>
          <p:cNvPr id="6" name="Rectangle 5"/>
          <p:cNvSpPr/>
          <p:nvPr/>
        </p:nvSpPr>
        <p:spPr>
          <a:xfrm>
            <a:off x="1115616" y="2060848"/>
            <a:ext cx="3024336" cy="20882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2086290"/>
            <a:ext cx="140455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>
                    <a:lumMod val="65000"/>
                  </a:schemeClr>
                </a:solidFill>
              </a:rPr>
              <a:t>Blablabla </a:t>
            </a:r>
            <a:endParaRPr lang="it-IT" sz="2400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it-IT" sz="2400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65000"/>
                  </a:schemeClr>
                </a:solidFill>
              </a:rPr>
              <a:t>Blablabla</a:t>
            </a:r>
          </a:p>
          <a:p>
            <a:pPr algn="ctr"/>
            <a:endParaRPr lang="it-IT" sz="2400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it-IT" sz="2400" dirty="0">
                <a:solidFill>
                  <a:schemeClr val="bg1">
                    <a:lumMod val="65000"/>
                  </a:schemeClr>
                </a:solidFill>
              </a:rPr>
              <a:t>Blablabla</a:t>
            </a:r>
          </a:p>
          <a:p>
            <a:endParaRPr lang="it-IT" dirty="0"/>
          </a:p>
        </p:txBody>
      </p:sp>
      <p:sp>
        <p:nvSpPr>
          <p:cNvPr id="10" name="Rectangle 9"/>
          <p:cNvSpPr/>
          <p:nvPr/>
        </p:nvSpPr>
        <p:spPr>
          <a:xfrm>
            <a:off x="4851196" y="2060848"/>
            <a:ext cx="3024336" cy="20882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34165" y="2086290"/>
            <a:ext cx="140455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>
                    <a:lumMod val="65000"/>
                  </a:schemeClr>
                </a:solidFill>
              </a:rPr>
              <a:t>Blablabla </a:t>
            </a:r>
            <a:endParaRPr lang="it-IT" sz="2400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it-IT" sz="2400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65000"/>
                  </a:schemeClr>
                </a:solidFill>
              </a:rPr>
              <a:t>Blablabla</a:t>
            </a:r>
          </a:p>
          <a:p>
            <a:pPr algn="ctr"/>
            <a:endParaRPr lang="it-IT" sz="2400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it-IT" sz="2400" dirty="0">
                <a:solidFill>
                  <a:schemeClr val="bg1">
                    <a:lumMod val="65000"/>
                  </a:schemeClr>
                </a:solidFill>
              </a:rPr>
              <a:t>Blablabla</a:t>
            </a:r>
          </a:p>
          <a:p>
            <a:endParaRPr lang="it-IT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5" t="30803" r="46450" b="-405"/>
          <a:stretch/>
        </p:blipFill>
        <p:spPr>
          <a:xfrm>
            <a:off x="2706251" y="2240868"/>
            <a:ext cx="1321080" cy="17281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5" t="30803" r="46450" b="-405"/>
          <a:stretch/>
        </p:blipFill>
        <p:spPr>
          <a:xfrm flipH="1">
            <a:off x="6404584" y="2225228"/>
            <a:ext cx="1321080" cy="1728192"/>
          </a:xfrm>
          <a:prstGeom prst="rect">
            <a:avLst/>
          </a:prstGeom>
        </p:spPr>
      </p:pic>
      <p:pic>
        <p:nvPicPr>
          <p:cNvPr id="14" name="Picture 13" descr="Immagine correl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970" y="4455243"/>
            <a:ext cx="811627" cy="81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Risultati immagini per smil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511094"/>
            <a:ext cx="699924" cy="69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73000" y="5475683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Se dovete capolgerle, non fatelo «a mano» perché richiate di distorcere le proporzioni. Usate invece il comando dedicato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35689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9092" y="544784"/>
            <a:ext cx="6222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0070C0"/>
                </a:solidFill>
              </a:rPr>
              <a:t>IMMAGINI IN PRESENTAZIONI – </a:t>
            </a:r>
            <a:r>
              <a:rPr lang="it-IT" sz="2400" b="1" i="1" dirty="0" smtClean="0">
                <a:solidFill>
                  <a:srgbClr val="0070C0"/>
                </a:solidFill>
              </a:rPr>
              <a:t>dos and don’ts</a:t>
            </a:r>
            <a:endParaRPr lang="it-IT" sz="2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197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9092" y="544784"/>
            <a:ext cx="6222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0070C0"/>
                </a:solidFill>
              </a:rPr>
              <a:t>IMMAGINI IN PRESENTAZIONI – </a:t>
            </a:r>
            <a:r>
              <a:rPr lang="it-IT" sz="2400" b="1" i="1" dirty="0" smtClean="0">
                <a:solidFill>
                  <a:srgbClr val="0070C0"/>
                </a:solidFill>
              </a:rPr>
              <a:t>dos and don’ts</a:t>
            </a:r>
            <a:endParaRPr lang="it-IT" sz="2400" b="1" i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0053" y="1201667"/>
            <a:ext cx="4738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it-IT" dirty="0" smtClean="0"/>
              <a:t>immagini troppo piccole o che non si vedono</a:t>
            </a:r>
          </a:p>
          <a:p>
            <a:endParaRPr lang="it-IT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75" t="75200" r="16138" b="8001"/>
          <a:stretch/>
        </p:blipFill>
        <p:spPr>
          <a:xfrm>
            <a:off x="1115616" y="1587154"/>
            <a:ext cx="739058" cy="521688"/>
          </a:xfrm>
          <a:prstGeom prst="rect">
            <a:avLst/>
          </a:prstGeom>
        </p:spPr>
      </p:pic>
      <p:pic>
        <p:nvPicPr>
          <p:cNvPr id="6" name="Picture 2" descr="Risultati immagini per smil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979" y="1037245"/>
            <a:ext cx="699924" cy="69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517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9092" y="544784"/>
            <a:ext cx="6222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0070C0"/>
                </a:solidFill>
              </a:rPr>
              <a:t>IMMAGINI IN PRESENTAZIONI – </a:t>
            </a:r>
            <a:r>
              <a:rPr lang="it-IT" sz="2400" b="1" i="1" dirty="0" smtClean="0">
                <a:solidFill>
                  <a:srgbClr val="0070C0"/>
                </a:solidFill>
              </a:rPr>
              <a:t>dos and don’ts</a:t>
            </a:r>
            <a:endParaRPr lang="it-IT" sz="2400" b="1" i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0053" y="1201667"/>
            <a:ext cx="32371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2. Immagini SFOCATE o PIXELATE</a:t>
            </a:r>
            <a:endParaRPr lang="it-IT" dirty="0" smtClean="0"/>
          </a:p>
          <a:p>
            <a:endParaRPr lang="it-IT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75" t="75200" r="16138" b="8001"/>
          <a:stretch/>
        </p:blipFill>
        <p:spPr>
          <a:xfrm>
            <a:off x="1115616" y="1587154"/>
            <a:ext cx="739058" cy="5216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75" t="75200" r="16138" b="8001"/>
          <a:stretch/>
        </p:blipFill>
        <p:spPr>
          <a:xfrm>
            <a:off x="2197277" y="1611168"/>
            <a:ext cx="6961749" cy="4914176"/>
          </a:xfrm>
          <a:prstGeom prst="rect">
            <a:avLst/>
          </a:prstGeom>
        </p:spPr>
      </p:pic>
      <p:pic>
        <p:nvPicPr>
          <p:cNvPr id="6" name="Picture 2" descr="Risultati immagini per smil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01743"/>
            <a:ext cx="699924" cy="69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714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9092" y="544784"/>
            <a:ext cx="6222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0070C0"/>
                </a:solidFill>
              </a:rPr>
              <a:t>IMMAGINI IN PRESENTAZIONI – </a:t>
            </a:r>
            <a:r>
              <a:rPr lang="it-IT" sz="2400" b="1" i="1" dirty="0" smtClean="0">
                <a:solidFill>
                  <a:srgbClr val="0070C0"/>
                </a:solidFill>
              </a:rPr>
              <a:t>dos and don’ts</a:t>
            </a:r>
            <a:endParaRPr lang="it-IT" sz="2400" b="1" i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0053" y="1201667"/>
            <a:ext cx="4244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3. Troppe immagini con lo stesso significato</a:t>
            </a:r>
          </a:p>
          <a:p>
            <a:endParaRPr lang="it-IT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916832"/>
            <a:ext cx="2143125" cy="2143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2116856"/>
            <a:ext cx="2619375" cy="1743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7803" y="4059957"/>
            <a:ext cx="2095500" cy="21812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1880" y="4298081"/>
            <a:ext cx="1819275" cy="17049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4208" y="4221088"/>
            <a:ext cx="1343025" cy="16192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902" y="1659540"/>
            <a:ext cx="959412" cy="2200391"/>
          </a:xfrm>
          <a:prstGeom prst="rect">
            <a:avLst/>
          </a:prstGeom>
        </p:spPr>
      </p:pic>
      <p:pic>
        <p:nvPicPr>
          <p:cNvPr id="18" name="Picture 2" descr="Risultati immagini per smile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204" y="1052736"/>
            <a:ext cx="699924" cy="69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841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9092" y="544784"/>
            <a:ext cx="6222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0070C0"/>
                </a:solidFill>
              </a:rPr>
              <a:t>IMMAGINI IN PRESENTAZIONI – </a:t>
            </a:r>
            <a:r>
              <a:rPr lang="it-IT" sz="2400" b="1" i="1" dirty="0" smtClean="0">
                <a:solidFill>
                  <a:srgbClr val="0070C0"/>
                </a:solidFill>
              </a:rPr>
              <a:t>dos and don’ts</a:t>
            </a:r>
            <a:endParaRPr lang="it-IT" sz="2400" b="1" i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0053" y="1201667"/>
            <a:ext cx="16488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4. Brutte clipart</a:t>
            </a:r>
            <a:endParaRPr lang="it-IT" dirty="0"/>
          </a:p>
          <a:p>
            <a:endParaRPr lang="it-IT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902" y="1659540"/>
            <a:ext cx="959412" cy="22003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3626" y="1835736"/>
            <a:ext cx="2314575" cy="1971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53" y="1902412"/>
            <a:ext cx="2495550" cy="18383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053" y="4221088"/>
            <a:ext cx="3381375" cy="13525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1428" y="4005064"/>
            <a:ext cx="2143125" cy="21431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9803" y="4142586"/>
            <a:ext cx="2286000" cy="2000250"/>
          </a:xfrm>
          <a:prstGeom prst="rect">
            <a:avLst/>
          </a:prstGeom>
        </p:spPr>
      </p:pic>
      <p:pic>
        <p:nvPicPr>
          <p:cNvPr id="20" name="Picture 2" descr="Risultati immagini per smile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302" y="1058518"/>
            <a:ext cx="699924" cy="69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7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9092" y="544784"/>
            <a:ext cx="6222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0070C0"/>
                </a:solidFill>
              </a:rPr>
              <a:t>IMMAGINI IN PRESENTAZIONI – </a:t>
            </a:r>
            <a:r>
              <a:rPr lang="it-IT" sz="2400" b="1" i="1" dirty="0" smtClean="0">
                <a:solidFill>
                  <a:srgbClr val="0070C0"/>
                </a:solidFill>
              </a:rPr>
              <a:t>dos and don’ts</a:t>
            </a:r>
            <a:endParaRPr lang="it-IT" sz="2400" b="1" i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0053" y="1201667"/>
            <a:ext cx="29888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5. </a:t>
            </a:r>
            <a:r>
              <a:rPr lang="it-IT" dirty="0"/>
              <a:t>Immagini con «watermark»</a:t>
            </a:r>
          </a:p>
          <a:p>
            <a:endParaRPr lang="it-IT" dirty="0"/>
          </a:p>
          <a:p>
            <a:endParaRPr lang="it-IT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663332"/>
            <a:ext cx="4248472" cy="44222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401" y="1916832"/>
            <a:ext cx="4781103" cy="3384376"/>
          </a:xfrm>
          <a:prstGeom prst="rect">
            <a:avLst/>
          </a:prstGeom>
        </p:spPr>
      </p:pic>
      <p:pic>
        <p:nvPicPr>
          <p:cNvPr id="13" name="Picture 2" descr="Risultati immagini per smil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558" y="1000884"/>
            <a:ext cx="699924" cy="69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130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9092" y="544784"/>
            <a:ext cx="6222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0070C0"/>
                </a:solidFill>
              </a:rPr>
              <a:t>IMMAGINI IN PRESENTAZIONI – </a:t>
            </a:r>
            <a:r>
              <a:rPr lang="it-IT" sz="2400" b="1" i="1" dirty="0" smtClean="0">
                <a:solidFill>
                  <a:srgbClr val="0070C0"/>
                </a:solidFill>
              </a:rPr>
              <a:t>dos and don’ts</a:t>
            </a:r>
            <a:endParaRPr lang="it-IT" sz="2400" b="1" i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0053" y="1201667"/>
            <a:ext cx="39685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6. </a:t>
            </a:r>
            <a:r>
              <a:rPr lang="it-IT" dirty="0"/>
              <a:t>Immagini con sfondi «da mal di testa»</a:t>
            </a:r>
          </a:p>
          <a:p>
            <a:endParaRPr lang="it-IT" dirty="0"/>
          </a:p>
          <a:p>
            <a:endParaRPr lang="it-IT" dirty="0"/>
          </a:p>
          <a:p>
            <a:endParaRPr lang="it-IT" dirty="0" smtClean="0"/>
          </a:p>
        </p:txBody>
      </p:sp>
      <p:pic>
        <p:nvPicPr>
          <p:cNvPr id="13" name="Picture 2" descr="Risultati immagini per smi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967" y="984929"/>
            <a:ext cx="699924" cy="69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95632" y="1049806"/>
            <a:ext cx="2707289" cy="42113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828" y="1909027"/>
            <a:ext cx="2492896" cy="24928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35"/>
          <a:stretch/>
        </p:blipFill>
        <p:spPr>
          <a:xfrm>
            <a:off x="5353929" y="3429000"/>
            <a:ext cx="3260548" cy="29444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755" y="3654761"/>
            <a:ext cx="2492896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75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9092" y="544784"/>
            <a:ext cx="6222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0070C0"/>
                </a:solidFill>
              </a:rPr>
              <a:t>IMMAGINI IN PRESENTAZIONI – </a:t>
            </a:r>
            <a:r>
              <a:rPr lang="it-IT" sz="2400" b="1" i="1" dirty="0" smtClean="0">
                <a:solidFill>
                  <a:srgbClr val="0070C0"/>
                </a:solidFill>
              </a:rPr>
              <a:t>dos and don’ts</a:t>
            </a:r>
            <a:endParaRPr lang="it-IT" sz="2400" b="1" i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0053" y="1201667"/>
            <a:ext cx="282789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7. </a:t>
            </a:r>
            <a:r>
              <a:rPr lang="it-IT" dirty="0"/>
              <a:t>Stravolgere le proporzioni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 smtClean="0"/>
          </a:p>
        </p:txBody>
      </p:sp>
      <p:pic>
        <p:nvPicPr>
          <p:cNvPr id="13" name="Picture 2" descr="Risultati immagini per smi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967" y="984929"/>
            <a:ext cx="699924" cy="69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2816"/>
            <a:ext cx="2232248" cy="40223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6" r="14563" b="8076"/>
          <a:stretch/>
        </p:blipFill>
        <p:spPr>
          <a:xfrm>
            <a:off x="2591272" y="2420888"/>
            <a:ext cx="6552728" cy="21602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99792" y="4725144"/>
            <a:ext cx="41764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Se proprio dovete alterare le dimensioni per questioni di spazio, usate invece lo strumento «crop» o «ritaglia» e attenzione a quando spostate le immagini a non storpiarle</a:t>
            </a:r>
            <a:endParaRPr lang="it-IT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2368" y="4862092"/>
            <a:ext cx="1133475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350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1628</TotalTime>
  <Words>564</Words>
  <Application>Microsoft Office PowerPoint</Application>
  <PresentationFormat>On-screen Show (4:3)</PresentationFormat>
  <Paragraphs>95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Elements of scientific writing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Elements of scientific writing</dc:title>
  <dc:creator>author</dc:creator>
  <cp:lastModifiedBy>Silvia</cp:lastModifiedBy>
  <cp:revision>34</cp:revision>
  <dcterms:created xsi:type="dcterms:W3CDTF">2019-02-25T08:51:46Z</dcterms:created>
  <dcterms:modified xsi:type="dcterms:W3CDTF">2019-04-11T20:04:02Z</dcterms:modified>
</cp:coreProperties>
</file>