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304" r:id="rId2"/>
    <p:sldId id="300" r:id="rId3"/>
    <p:sldId id="317" r:id="rId4"/>
    <p:sldId id="333" r:id="rId5"/>
    <p:sldId id="334" r:id="rId6"/>
    <p:sldId id="319" r:id="rId7"/>
    <p:sldId id="318" r:id="rId8"/>
    <p:sldId id="278" r:id="rId9"/>
    <p:sldId id="305" r:id="rId10"/>
    <p:sldId id="309" r:id="rId11"/>
    <p:sldId id="314" r:id="rId12"/>
    <p:sldId id="310" r:id="rId13"/>
    <p:sldId id="311" r:id="rId14"/>
    <p:sldId id="308" r:id="rId15"/>
    <p:sldId id="313" r:id="rId16"/>
    <p:sldId id="312" r:id="rId17"/>
    <p:sldId id="294" r:id="rId18"/>
    <p:sldId id="332" r:id="rId19"/>
    <p:sldId id="295" r:id="rId20"/>
    <p:sldId id="281" r:id="rId21"/>
    <p:sldId id="320" r:id="rId22"/>
    <p:sldId id="315" r:id="rId23"/>
    <p:sldId id="316" r:id="rId24"/>
    <p:sldId id="282" r:id="rId25"/>
    <p:sldId id="283" r:id="rId26"/>
    <p:sldId id="321" r:id="rId27"/>
    <p:sldId id="327" r:id="rId28"/>
    <p:sldId id="284" r:id="rId29"/>
    <p:sldId id="322" r:id="rId30"/>
    <p:sldId id="285" r:id="rId31"/>
    <p:sldId id="325" r:id="rId32"/>
    <p:sldId id="326" r:id="rId33"/>
    <p:sldId id="323" r:id="rId34"/>
    <p:sldId id="324" r:id="rId35"/>
    <p:sldId id="329" r:id="rId36"/>
    <p:sldId id="330" r:id="rId37"/>
    <p:sldId id="331" r:id="rId38"/>
    <p:sldId id="336" r:id="rId39"/>
    <p:sldId id="338" r:id="rId40"/>
    <p:sldId id="339" r:id="rId41"/>
    <p:sldId id="337" r:id="rId42"/>
    <p:sldId id="340" r:id="rId43"/>
    <p:sldId id="341" r:id="rId44"/>
    <p:sldId id="342" r:id="rId45"/>
    <p:sldId id="288" r:id="rId46"/>
    <p:sldId id="289" r:id="rId47"/>
    <p:sldId id="290" r:id="rId48"/>
    <p:sldId id="291" r:id="rId49"/>
    <p:sldId id="298" r:id="rId50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090" autoAdjust="0"/>
    <p:restoredTop sz="78993" autoAdjust="0"/>
  </p:normalViewPr>
  <p:slideViewPr>
    <p:cSldViewPr snapToGrid="0" snapToObjects="1">
      <p:cViewPr varScale="1">
        <p:scale>
          <a:sx n="37" d="100"/>
          <a:sy n="37" d="100"/>
        </p:scale>
        <p:origin x="-10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20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D6C38-30D6-184F-BFE0-8068C4066F1D}" type="datetimeFigureOut">
              <a:rPr lang="it-IT" smtClean="0"/>
              <a:t>15/10/19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C84FD-B6D1-9A45-8940-C6D3FC66334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03637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265C2-2004-CB4F-A7E1-DA4DFF48D6AF}" type="datetimeFigureOut">
              <a:rPr lang="it-IT" smtClean="0"/>
              <a:t>15/10/19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80B9A-0A1E-754F-AD49-05B05789429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64349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www.vivo.colostate.edu</a:t>
            </a:r>
            <a:r>
              <a:rPr lang="it-IT" dirty="0" smtClean="0"/>
              <a:t>/</a:t>
            </a:r>
            <a:r>
              <a:rPr lang="it-IT" dirty="0" err="1" smtClean="0"/>
              <a:t>hbooks</a:t>
            </a:r>
            <a:r>
              <a:rPr lang="it-IT" dirty="0" smtClean="0"/>
              <a:t>/</a:t>
            </a:r>
            <a:r>
              <a:rPr lang="it-IT" dirty="0" err="1" smtClean="0"/>
              <a:t>pathphys</a:t>
            </a:r>
            <a:r>
              <a:rPr lang="it-IT" dirty="0" smtClean="0"/>
              <a:t>/endocrine/</a:t>
            </a:r>
            <a:r>
              <a:rPr lang="it-IT" dirty="0" err="1" smtClean="0"/>
              <a:t>thyroid</a:t>
            </a:r>
            <a:r>
              <a:rPr lang="it-IT" dirty="0" smtClean="0"/>
              <a:t>/</a:t>
            </a:r>
            <a:r>
              <a:rPr lang="it-IT" dirty="0" err="1" smtClean="0"/>
              <a:t>control.html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14CA-05DA-334C-AF57-0B201D53399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1196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basicmedicalkey.com</a:t>
            </a:r>
            <a:r>
              <a:rPr lang="it-IT" dirty="0" smtClean="0"/>
              <a:t>/endocrine-disease-3/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80B9A-0A1E-754F-AD49-05B057894297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5567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www.frontiersin.org</a:t>
            </a:r>
            <a:r>
              <a:rPr lang="it-IT" dirty="0" smtClean="0"/>
              <a:t>/</a:t>
            </a:r>
            <a:r>
              <a:rPr lang="it-IT" dirty="0" err="1" smtClean="0"/>
              <a:t>articles</a:t>
            </a:r>
            <a:r>
              <a:rPr lang="it-IT" dirty="0" smtClean="0"/>
              <a:t>/10.3389/fnins.2015.00510/full</a:t>
            </a:r>
          </a:p>
          <a:p>
            <a:endParaRPr lang="it-IT" dirty="0" smtClean="0"/>
          </a:p>
          <a:p>
            <a:r>
              <a:rPr lang="it-IT" dirty="0" smtClean="0"/>
              <a:t>FIGURA 1 | OXT (ossitocina)</a:t>
            </a:r>
            <a:r>
              <a:rPr lang="it-IT" baseline="0" dirty="0" smtClean="0"/>
              <a:t> </a:t>
            </a:r>
            <a:r>
              <a:rPr lang="it-IT" dirty="0" smtClean="0"/>
              <a:t>e AVP</a:t>
            </a:r>
            <a:r>
              <a:rPr lang="it-IT" baseline="0" dirty="0" smtClean="0"/>
              <a:t> (arginine </a:t>
            </a:r>
            <a:r>
              <a:rPr lang="it-IT" baseline="0" dirty="0" err="1" smtClean="0"/>
              <a:t>vasopressin</a:t>
            </a:r>
            <a:r>
              <a:rPr lang="it-IT" baseline="0" dirty="0" smtClean="0"/>
              <a:t>)</a:t>
            </a:r>
            <a:r>
              <a:rPr lang="it-IT" dirty="0" smtClean="0"/>
              <a:t> sono due </a:t>
            </a:r>
            <a:r>
              <a:rPr lang="it-IT" dirty="0" err="1" smtClean="0"/>
              <a:t>nonapeptidi</a:t>
            </a:r>
            <a:r>
              <a:rPr lang="it-IT" dirty="0" smtClean="0"/>
              <a:t> strettamente correlati che esercitano la loro azione su bersagli centrali e periferici. (A) OXT e AVP sono sintetizzati</a:t>
            </a:r>
          </a:p>
          <a:p>
            <a:r>
              <a:rPr lang="it-IT" dirty="0" smtClean="0"/>
              <a:t>nel </a:t>
            </a:r>
            <a:r>
              <a:rPr lang="it-IT" dirty="0" err="1" smtClean="0"/>
              <a:t>Nuclo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Paraventricolare</a:t>
            </a:r>
            <a:r>
              <a:rPr lang="it-IT" dirty="0" smtClean="0"/>
              <a:t> e nel Nucleo </a:t>
            </a:r>
            <a:r>
              <a:rPr lang="it-IT" dirty="0" err="1" smtClean="0"/>
              <a:t>sopraottico</a:t>
            </a:r>
            <a:r>
              <a:rPr lang="it-IT" dirty="0" smtClean="0"/>
              <a:t> dell'ipotalamo. I neuroni peptidergici in questi nuclei proiettano assoni nell'ipofisi posteriore, da dove vengono rilasciati i peptidi</a:t>
            </a:r>
            <a:r>
              <a:rPr lang="it-IT" baseline="0" dirty="0" smtClean="0"/>
              <a:t> </a:t>
            </a:r>
            <a:r>
              <a:rPr lang="it-IT" dirty="0" smtClean="0"/>
              <a:t>nella circolazione. Agiscono come ormoni su bersagli periferici, con azioni ben documentate (contrazione uterina e vasocostrizione, per esempio). Inoltre,</a:t>
            </a:r>
            <a:r>
              <a:rPr lang="it-IT" baseline="0" dirty="0" smtClean="0"/>
              <a:t> </a:t>
            </a:r>
            <a:r>
              <a:rPr lang="it-IT" dirty="0" smtClean="0"/>
              <a:t>i dendriti dei neuroni nel PVN e il SON rilasciano i peptidi direttamente nel cervello, dove agiscono come neurotrasmettitori o neuromodulatori, regolando il complesso</a:t>
            </a:r>
            <a:r>
              <a:rPr lang="it-IT" baseline="0" dirty="0" smtClean="0"/>
              <a:t> </a:t>
            </a:r>
            <a:r>
              <a:rPr lang="it-IT" dirty="0" smtClean="0"/>
              <a:t>cognizione sociale e comportamenti. (B) OXT e AVP differiscono solo in due aminoacidi: questo disegno schematico mostra che, mentre la sequenza </a:t>
            </a:r>
            <a:r>
              <a:rPr lang="it-IT" dirty="0" err="1" smtClean="0"/>
              <a:t>aminoacidica</a:t>
            </a:r>
            <a:r>
              <a:rPr lang="it-IT" dirty="0" smtClean="0"/>
              <a:t> di OXT (in alto)</a:t>
            </a:r>
            <a:r>
              <a:rPr lang="it-IT" baseline="0" dirty="0" smtClean="0"/>
              <a:t> </a:t>
            </a:r>
            <a:r>
              <a:rPr lang="it-IT" dirty="0" smtClean="0"/>
              <a:t>include una isoleucina al terzo e una leucina all'ottava posizione, quella dell'AVP (in basso) include una fenilalanina e un'arginina nelle posizioni corrispondenti.</a:t>
            </a:r>
          </a:p>
          <a:p>
            <a:r>
              <a:rPr lang="it-IT" dirty="0" smtClean="0"/>
              <a:t>Entrambi i peptidi contengono un anello ciclico di sei aminoacidi, a causa del legame disolfuro formato da due residui di cisteina.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14CA-05DA-334C-AF57-0B201D53399B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357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www.nobelprize.org</a:t>
            </a:r>
            <a:r>
              <a:rPr lang="it-IT" dirty="0" smtClean="0"/>
              <a:t>/nomination/</a:t>
            </a:r>
            <a:r>
              <a:rPr lang="it-IT" dirty="0" err="1" smtClean="0"/>
              <a:t>redirector</a:t>
            </a:r>
            <a:r>
              <a:rPr lang="it-IT" dirty="0" smtClean="0"/>
              <a:t>/?redir=</a:t>
            </a:r>
            <a:r>
              <a:rPr lang="it-IT" dirty="0" err="1" smtClean="0"/>
              <a:t>archive</a:t>
            </a:r>
            <a:r>
              <a:rPr lang="it-IT" dirty="0" smtClean="0"/>
              <a:t>/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14CA-05DA-334C-AF57-0B201D53399B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219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en-US" dirty="0" err="1" smtClean="0"/>
              <a:t>Histochem</a:t>
            </a:r>
            <a:r>
              <a:rPr lang="en-US" dirty="0" smtClean="0"/>
              <a:t> Cell Biol. 2008 Aug; 130(2): 197–209.</a:t>
            </a:r>
          </a:p>
          <a:p>
            <a:r>
              <a:rPr lang="en-US" dirty="0" smtClean="0"/>
              <a:t>Published online 2008 Jun 20. </a:t>
            </a:r>
            <a:r>
              <a:rPr lang="en-US" dirty="0" err="1" smtClean="0"/>
              <a:t>doi</a:t>
            </a:r>
            <a:r>
              <a:rPr lang="en-US" dirty="0" smtClean="0"/>
              <a:t>: 10.1007/s00418-008-0457-0</a:t>
            </a:r>
          </a:p>
          <a:p>
            <a:endParaRPr lang="it-IT" dirty="0" smtClean="0"/>
          </a:p>
          <a:p>
            <a:r>
              <a:rPr lang="it-IT" dirty="0" smtClean="0"/>
              <a:t>A schema </a:t>
            </a:r>
            <a:r>
              <a:rPr lang="it-IT" dirty="0" err="1" smtClean="0"/>
              <a:t>showing</a:t>
            </a:r>
            <a:r>
              <a:rPr lang="it-IT" dirty="0" smtClean="0"/>
              <a:t> the </a:t>
            </a:r>
            <a:r>
              <a:rPr lang="it-IT" dirty="0" err="1" smtClean="0"/>
              <a:t>expression</a:t>
            </a:r>
            <a:r>
              <a:rPr lang="it-IT" dirty="0" smtClean="0"/>
              <a:t> of </a:t>
            </a:r>
            <a:r>
              <a:rPr lang="it-IT" dirty="0" err="1" smtClean="0"/>
              <a:t>AQPs</a:t>
            </a:r>
            <a:r>
              <a:rPr lang="it-IT" dirty="0" smtClean="0"/>
              <a:t> in the </a:t>
            </a:r>
            <a:r>
              <a:rPr lang="it-IT" dirty="0" err="1" smtClean="0"/>
              <a:t>kidney</a:t>
            </a:r>
            <a:r>
              <a:rPr lang="it-IT" dirty="0" smtClean="0"/>
              <a:t>. AM </a:t>
            </a:r>
            <a:r>
              <a:rPr lang="it-IT" dirty="0" err="1" smtClean="0"/>
              <a:t>apical</a:t>
            </a:r>
            <a:r>
              <a:rPr lang="it-IT" dirty="0" smtClean="0"/>
              <a:t> membrane, ADH anti-</a:t>
            </a:r>
            <a:r>
              <a:rPr lang="it-IT" dirty="0" err="1" smtClean="0"/>
              <a:t>diuretic</a:t>
            </a:r>
            <a:r>
              <a:rPr lang="it-IT" dirty="0" smtClean="0"/>
              <a:t> </a:t>
            </a:r>
            <a:r>
              <a:rPr lang="it-IT" dirty="0" err="1" smtClean="0"/>
              <a:t>hormone</a:t>
            </a:r>
            <a:r>
              <a:rPr lang="it-IT" dirty="0" smtClean="0"/>
              <a:t>, BLM </a:t>
            </a:r>
            <a:r>
              <a:rPr lang="it-IT" dirty="0" err="1" smtClean="0"/>
              <a:t>basolateral</a:t>
            </a:r>
            <a:r>
              <a:rPr lang="it-IT" dirty="0" smtClean="0"/>
              <a:t> membrane, CYT </a:t>
            </a:r>
            <a:r>
              <a:rPr lang="it-IT" dirty="0" err="1" smtClean="0"/>
              <a:t>cytoplasmic</a:t>
            </a:r>
            <a:r>
              <a:rPr lang="it-IT" dirty="0" smtClean="0"/>
              <a:t> </a:t>
            </a:r>
            <a:r>
              <a:rPr lang="it-IT" dirty="0" err="1" smtClean="0"/>
              <a:t>compartment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14CA-05DA-334C-AF57-0B201D53399B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753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en-US" dirty="0" err="1" smtClean="0"/>
              <a:t>Histochem</a:t>
            </a:r>
            <a:r>
              <a:rPr lang="en-US" dirty="0" smtClean="0"/>
              <a:t> Cell Biol. 2008 Aug; 130(2): 197–209.</a:t>
            </a:r>
          </a:p>
          <a:p>
            <a:r>
              <a:rPr lang="en-US" dirty="0" smtClean="0"/>
              <a:t>Published online 2008 Jun 20. </a:t>
            </a:r>
            <a:r>
              <a:rPr lang="en-US" dirty="0" err="1" smtClean="0"/>
              <a:t>doi</a:t>
            </a:r>
            <a:r>
              <a:rPr lang="en-US" dirty="0" smtClean="0"/>
              <a:t>: 10.1007/s00418-008-0457-0</a:t>
            </a:r>
          </a:p>
          <a:p>
            <a:endParaRPr lang="it-IT" dirty="0" smtClean="0"/>
          </a:p>
          <a:p>
            <a:r>
              <a:rPr lang="it-IT" dirty="0" smtClean="0"/>
              <a:t>Uno schema che mostra la trasduzione del segnale di ADH, il traffico di AQP2 e il trasferimento di acqua </a:t>
            </a:r>
            <a:r>
              <a:rPr lang="it-IT" dirty="0" err="1" smtClean="0"/>
              <a:t>transcellulare</a:t>
            </a:r>
            <a:r>
              <a:rPr lang="it-IT" dirty="0" smtClean="0"/>
              <a:t>. AC </a:t>
            </a:r>
            <a:r>
              <a:rPr lang="it-IT" dirty="0" err="1" smtClean="0"/>
              <a:t>adenilato</a:t>
            </a:r>
            <a:r>
              <a:rPr lang="it-IT" dirty="0" smtClean="0"/>
              <a:t> </a:t>
            </a:r>
            <a:r>
              <a:rPr lang="it-IT" dirty="0" err="1" smtClean="0"/>
              <a:t>ciclasi</a:t>
            </a:r>
            <a:r>
              <a:rPr lang="it-IT" dirty="0" smtClean="0"/>
              <a:t>, ormone antidiuretico dell'ADH, mielina MAL e proteina associata ai linfociti, proteina PKA </a:t>
            </a:r>
            <a:r>
              <a:rPr lang="it-IT" dirty="0" err="1" smtClean="0"/>
              <a:t>chinasi</a:t>
            </a:r>
            <a:r>
              <a:rPr lang="it-IT" dirty="0" smtClean="0"/>
              <a:t> A. AQP2 è immagazzinato nelle vescicole Rab11. Il legame del recettore ADH al V2 attiva la CA e l'elevazione del livello del </a:t>
            </a:r>
            <a:r>
              <a:rPr lang="it-IT" dirty="0" err="1" smtClean="0"/>
              <a:t>cAMP</a:t>
            </a:r>
            <a:r>
              <a:rPr lang="it-IT" dirty="0" smtClean="0"/>
              <a:t> attiva la PKA. La fosforilazione di AQP2 nel comparto di stoccaggio da parte di PKA ne provoca la traslocazione sulla membrana plasmatica apicale. Le proteine ​​associate ad AQP2 (non illustrate in dettaglio in questo schema) possono svolgere un ruolo importante nella penetrazione del citoscheletro corticale </a:t>
            </a:r>
            <a:r>
              <a:rPr lang="it-IT" dirty="0" err="1" smtClean="0"/>
              <a:t>F</a:t>
            </a:r>
            <a:r>
              <a:rPr lang="it-IT" dirty="0" smtClean="0"/>
              <a:t>-actina che forma una barriera fisica. Tale complesso proteico può fungere da complesso generatore di forza nel traffico di vescicole (</a:t>
            </a:r>
            <a:r>
              <a:rPr lang="it-IT" dirty="0" err="1" smtClean="0"/>
              <a:t>Noda</a:t>
            </a:r>
            <a:r>
              <a:rPr lang="it-IT" dirty="0" smtClean="0"/>
              <a:t> et al. 2005, 2006). Una volta che AQP2 raggiunge la membrana plasmatica apicale, l'acqua viene riassorbita per via </a:t>
            </a:r>
            <a:r>
              <a:rPr lang="it-IT" dirty="0" err="1" smtClean="0"/>
              <a:t>transcellulare</a:t>
            </a:r>
            <a:r>
              <a:rPr lang="it-IT" dirty="0" smtClean="0"/>
              <a:t> tramite AQP2 sul lato apicale e AQP3 / AQP4 sul lato </a:t>
            </a:r>
            <a:r>
              <a:rPr lang="it-IT" dirty="0" err="1" smtClean="0"/>
              <a:t>basolaterale</a:t>
            </a:r>
            <a:r>
              <a:rPr lang="it-IT" dirty="0" smtClean="0"/>
              <a:t>. AQP2 fosforilato interagisce con MAL ed è preferibilmente trattenuto sulla membrana apicale. Non appena termina la stimolazione mediata da ADH, la superficie AQP2 viene </a:t>
            </a:r>
            <a:r>
              <a:rPr lang="it-IT" dirty="0" err="1" smtClean="0"/>
              <a:t>endocitata</a:t>
            </a:r>
            <a:r>
              <a:rPr lang="it-IT" dirty="0" smtClean="0"/>
              <a:t> attraverso la fossa rivestita di </a:t>
            </a:r>
            <a:r>
              <a:rPr lang="it-IT" dirty="0" err="1" smtClean="0"/>
              <a:t>clatrina</a:t>
            </a:r>
            <a:r>
              <a:rPr lang="it-IT" dirty="0" smtClean="0"/>
              <a:t> e consegnata all'</a:t>
            </a:r>
            <a:r>
              <a:rPr lang="it-IT" dirty="0" err="1" smtClean="0"/>
              <a:t>endosoma</a:t>
            </a:r>
            <a:r>
              <a:rPr lang="it-IT" dirty="0" smtClean="0"/>
              <a:t> precoce. La </a:t>
            </a:r>
            <a:r>
              <a:rPr lang="it-IT" dirty="0" err="1" smtClean="0"/>
              <a:t>chinasi</a:t>
            </a:r>
            <a:r>
              <a:rPr lang="it-IT" dirty="0" smtClean="0"/>
              <a:t> PI3 svolge un ruolo importante nel trasferimento di AQP2 dall'</a:t>
            </a:r>
            <a:r>
              <a:rPr lang="it-IT" dirty="0" err="1" smtClean="0"/>
              <a:t>endosoma</a:t>
            </a:r>
            <a:r>
              <a:rPr lang="it-IT" dirty="0" smtClean="0"/>
              <a:t> precoce al compartimento di stoccaggio AQP2. Parte dell'AQP2 viene instradata al corpo </a:t>
            </a:r>
            <a:r>
              <a:rPr lang="it-IT" dirty="0" err="1" smtClean="0"/>
              <a:t>multivicolare</a:t>
            </a:r>
            <a:r>
              <a:rPr lang="it-IT" dirty="0" smtClean="0"/>
              <a:t>. AQP2 </a:t>
            </a:r>
            <a:r>
              <a:rPr lang="it-IT" dirty="0" err="1" smtClean="0"/>
              <a:t>Ubiquitinato</a:t>
            </a:r>
            <a:r>
              <a:rPr lang="it-IT" dirty="0" smtClean="0"/>
              <a:t> (l'</a:t>
            </a:r>
            <a:r>
              <a:rPr lang="it-IT" dirty="0" err="1" smtClean="0"/>
              <a:t>ubiquitinazione</a:t>
            </a:r>
            <a:r>
              <a:rPr lang="it-IT" dirty="0" smtClean="0"/>
              <a:t> è indicata da un punto arancione) è preferibilmente ordinato per il corpo </a:t>
            </a:r>
            <a:r>
              <a:rPr lang="it-IT" dirty="0" err="1" smtClean="0"/>
              <a:t>multivicolare</a:t>
            </a:r>
            <a:r>
              <a:rPr lang="it-IT" dirty="0" smtClean="0"/>
              <a:t>. Le vescicole interne sono formate dal germogliamento della membrana limitante. L'esocitosi del corpo </a:t>
            </a:r>
            <a:r>
              <a:rPr lang="it-IT" dirty="0" err="1" smtClean="0"/>
              <a:t>multivicolare</a:t>
            </a:r>
            <a:r>
              <a:rPr lang="it-IT" dirty="0" smtClean="0"/>
              <a:t> provoca il rilascio di </a:t>
            </a:r>
            <a:r>
              <a:rPr lang="it-IT" dirty="0" err="1" smtClean="0"/>
              <a:t>esosomi</a:t>
            </a:r>
            <a:r>
              <a:rPr lang="it-IT" dirty="0" smtClean="0"/>
              <a:t> contenenti AQP2 nelle urine.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14CA-05DA-334C-AF57-0B201D53399B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4778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www.nobelprize.org</a:t>
            </a:r>
            <a:r>
              <a:rPr lang="it-IT" dirty="0" smtClean="0"/>
              <a:t>/uploads/2018/06/chempub3high-1.jpg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80B9A-0A1E-754F-AD49-05B057894297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4343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80B9A-0A1E-754F-AD49-05B057894297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34625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droualb.faculty.mjc.edu</a:t>
            </a:r>
            <a:r>
              <a:rPr lang="it-IT" dirty="0" smtClean="0"/>
              <a:t>/Course%20Materials/Physiology%20101/Chapter%20Notes/Fall%202007/chapter_19%20Fall%202007%20Phy%20101.htm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80B9A-0A1E-754F-AD49-05B057894297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3388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jcs.biologists.org</a:t>
            </a:r>
            <a:r>
              <a:rPr lang="it-IT" dirty="0" smtClean="0"/>
              <a:t>/</a:t>
            </a:r>
            <a:r>
              <a:rPr lang="it-IT" dirty="0" err="1" smtClean="0"/>
              <a:t>content</a:t>
            </a:r>
            <a:r>
              <a:rPr lang="it-IT" dirty="0" smtClean="0"/>
              <a:t>/124/13/2107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80B9A-0A1E-754F-AD49-05B057894297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7773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http://</a:t>
            </a:r>
            <a:r>
              <a:rPr lang="it-IT" dirty="0" err="1" smtClean="0"/>
              <a:t>droualb.faculty.mjc.edu</a:t>
            </a:r>
            <a:r>
              <a:rPr lang="it-IT" dirty="0" smtClean="0"/>
              <a:t>/Course%20Materials/Physiology%20101/Chapter%20Notes/Fall%202007/chapter_19%20Fall%202007%20Phy%20101.htm</a:t>
            </a:r>
          </a:p>
          <a:p>
            <a:endParaRPr lang="it-IT" dirty="0" smtClean="0"/>
          </a:p>
          <a:p>
            <a:r>
              <a:rPr lang="it-IT" b="1" dirty="0" smtClean="0"/>
              <a:t>Regolazione della secrezione di ADH da parte degli </a:t>
            </a:r>
            <a:r>
              <a:rPr lang="it-IT" b="1" dirty="0" err="1" smtClean="0"/>
              <a:t>osmocettori</a:t>
            </a:r>
            <a:endParaRPr lang="it-IT" b="1" dirty="0" smtClean="0"/>
          </a:p>
          <a:p>
            <a:pPr marL="171450" indent="-171450">
              <a:buFont typeface="Arial"/>
              <a:buChar char="•"/>
            </a:pPr>
            <a:endParaRPr lang="it-IT" dirty="0" smtClean="0"/>
          </a:p>
          <a:p>
            <a:pPr marL="171450" indent="-171450">
              <a:buFont typeface="Arial"/>
              <a:buChar char="•"/>
            </a:pPr>
            <a:r>
              <a:rPr lang="it-IT" dirty="0" smtClean="0"/>
              <a:t>Gli </a:t>
            </a:r>
            <a:r>
              <a:rPr lang="it-IT" dirty="0" err="1" smtClean="0"/>
              <a:t>osmorecettori</a:t>
            </a:r>
            <a:r>
              <a:rPr lang="it-IT" dirty="0" smtClean="0"/>
              <a:t> nell'ipotalamo rilevano i cambiamenti nell'osmolarità. </a:t>
            </a:r>
          </a:p>
          <a:p>
            <a:pPr marL="171450" indent="-171450">
              <a:buFont typeface="Arial"/>
              <a:buChar char="•"/>
            </a:pPr>
            <a:r>
              <a:rPr lang="it-IT" dirty="0" smtClean="0"/>
              <a:t>Quando l'osmolarità aumenta, l'ADH viene secreto dall'ipofisi e aumenta il riassorbimento di acqua. </a:t>
            </a:r>
          </a:p>
          <a:p>
            <a:pPr marL="171450" indent="-171450">
              <a:buFont typeface="Arial"/>
              <a:buChar char="•"/>
            </a:pPr>
            <a:r>
              <a:rPr lang="it-IT" dirty="0" smtClean="0"/>
              <a:t>Quando l'osmolarità diminuisce, la secrezione di ADH è inibita.</a:t>
            </a:r>
          </a:p>
          <a:p>
            <a:r>
              <a:rPr lang="it-IT" dirty="0" smtClean="0"/>
              <a:t>     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80B9A-0A1E-754F-AD49-05B057894297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271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opentextbc.ca</a:t>
            </a:r>
            <a:r>
              <a:rPr lang="it-IT" dirty="0" smtClean="0"/>
              <a:t>/</a:t>
            </a:r>
            <a:r>
              <a:rPr lang="it-IT" dirty="0" err="1" smtClean="0"/>
              <a:t>biology</a:t>
            </a:r>
            <a:r>
              <a:rPr lang="it-IT" dirty="0" smtClean="0"/>
              <a:t>/</a:t>
            </a:r>
            <a:r>
              <a:rPr lang="it-IT" dirty="0" err="1" smtClean="0"/>
              <a:t>chapter</a:t>
            </a:r>
            <a:r>
              <a:rPr lang="it-IT" dirty="0" smtClean="0"/>
              <a:t>/24-4-hormonal-control-of-human-reproduction/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14CA-05DA-334C-AF57-0B201D53399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768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http://</a:t>
            </a:r>
            <a:r>
              <a:rPr lang="it-IT" dirty="0" err="1" smtClean="0"/>
              <a:t>droualb.faculty.mjc.edu</a:t>
            </a:r>
            <a:r>
              <a:rPr lang="it-IT" dirty="0" smtClean="0"/>
              <a:t>/Course%20Materials/Physiology%20101/Chapter%20Notes/Fall%202007/chapter_19%20Fall%202007%20Phy%20101.htm</a:t>
            </a:r>
          </a:p>
          <a:p>
            <a:endParaRPr lang="it-I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 smtClean="0"/>
              <a:t>Regolazione della secrezione di ADH da parte dei barocettori</a:t>
            </a:r>
          </a:p>
          <a:p>
            <a:endParaRPr lang="it-IT" dirty="0" smtClean="0"/>
          </a:p>
          <a:p>
            <a:pPr marL="171450" indent="-171450">
              <a:buFont typeface="Arial"/>
              <a:buChar char="•"/>
            </a:pPr>
            <a:r>
              <a:rPr lang="it-IT" dirty="0" smtClean="0"/>
              <a:t>I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</a:t>
            </a:r>
            <a:r>
              <a:rPr lang="it-IT" dirty="0" err="1" smtClean="0"/>
              <a:t>arorecettori</a:t>
            </a:r>
            <a:r>
              <a:rPr lang="it-IT" dirty="0" smtClean="0"/>
              <a:t> negli atri rispondono ai cambiamenti nel volume del sangue </a:t>
            </a:r>
          </a:p>
          <a:p>
            <a:pPr marL="171450" indent="-171450">
              <a:buFont typeface="Arial"/>
              <a:buChar char="•"/>
            </a:pPr>
            <a:r>
              <a:rPr lang="it-IT" dirty="0" smtClean="0"/>
              <a:t>I </a:t>
            </a:r>
            <a:r>
              <a:rPr lang="it-IT" dirty="0" err="1" smtClean="0"/>
              <a:t>barorecettori</a:t>
            </a:r>
            <a:r>
              <a:rPr lang="it-IT" dirty="0" smtClean="0"/>
              <a:t> nell'arco aortico e nel seno carotideo rispondono ai cambiamenti della pressione sanguigna. </a:t>
            </a:r>
          </a:p>
          <a:p>
            <a:pPr marL="171450" indent="-171450">
              <a:buFont typeface="Arial"/>
              <a:buChar char="•"/>
            </a:pPr>
            <a:r>
              <a:rPr lang="it-IT" dirty="0" smtClean="0"/>
              <a:t>Quando il volume del sangue diminuisce o la pressione arteriosa cala, viene rilasciato l'ADH </a:t>
            </a:r>
          </a:p>
          <a:p>
            <a:pPr marL="171450" indent="-171450">
              <a:buFont typeface="Arial"/>
              <a:buChar char="•"/>
            </a:pPr>
            <a:r>
              <a:rPr lang="it-IT" dirty="0" smtClean="0"/>
              <a:t>L’ADH causa</a:t>
            </a:r>
            <a:r>
              <a:rPr lang="it-IT" baseline="0" dirty="0" smtClean="0"/>
              <a:t> un</a:t>
            </a:r>
            <a:r>
              <a:rPr lang="it-IT" dirty="0" smtClean="0"/>
              <a:t> aumentato riassorbimento di acqua a livello renale. </a:t>
            </a:r>
          </a:p>
          <a:p>
            <a:pPr marL="171450" indent="-171450">
              <a:buFont typeface="Arial"/>
              <a:buChar char="•"/>
            </a:pPr>
            <a:r>
              <a:rPr lang="it-IT" dirty="0" smtClean="0"/>
              <a:t>Quando il volume del sangue e la pressione aumentano, l'ADH viene inibito con gli effetti opposti.</a:t>
            </a:r>
          </a:p>
          <a:p>
            <a:r>
              <a:rPr lang="it-IT" dirty="0" smtClean="0"/>
              <a:t>     </a:t>
            </a:r>
          </a:p>
          <a:p>
            <a:r>
              <a:rPr lang="it-IT" dirty="0" smtClean="0"/>
              <a:t> Una carenza di secrezione di ADH provoca diabete insipido in cui vi è un'eccessiva minzione (poliuria) e un'assunzione eccessiva di liquidi (polidipsia).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80B9A-0A1E-754F-AD49-05B057894297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605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scholarship.claremont.edu</a:t>
            </a:r>
            <a:r>
              <a:rPr lang="it-IT" dirty="0" smtClean="0"/>
              <a:t>/</a:t>
            </a:r>
            <a:r>
              <a:rPr lang="it-IT" dirty="0" err="1" smtClean="0"/>
              <a:t>cgi</a:t>
            </a:r>
            <a:r>
              <a:rPr lang="it-IT" dirty="0" smtClean="0"/>
              <a:t>/</a:t>
            </a:r>
            <a:r>
              <a:rPr lang="it-IT" dirty="0" err="1" smtClean="0"/>
              <a:t>viewcontent.cgi?referer</a:t>
            </a:r>
            <a:r>
              <a:rPr lang="it-IT" dirty="0" smtClean="0"/>
              <a:t>=</a:t>
            </a:r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www.google.com</a:t>
            </a:r>
            <a:r>
              <a:rPr lang="it-IT" dirty="0" smtClean="0"/>
              <a:t>/&amp;</a:t>
            </a:r>
            <a:r>
              <a:rPr lang="it-IT" dirty="0" err="1" smtClean="0"/>
              <a:t>httpsredir</a:t>
            </a:r>
            <a:r>
              <a:rPr lang="it-IT" dirty="0" smtClean="0"/>
              <a:t>=1&amp;article=1112&amp;context=</a:t>
            </a:r>
            <a:r>
              <a:rPr lang="it-IT" dirty="0" err="1" smtClean="0"/>
              <a:t>scripps_theses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80B9A-0A1E-754F-AD49-05B057894297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99085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openi.nlm.nih.gov</a:t>
            </a:r>
            <a:r>
              <a:rPr lang="it-IT" dirty="0" smtClean="0"/>
              <a:t>/</a:t>
            </a:r>
            <a:r>
              <a:rPr lang="it-IT" dirty="0" err="1" smtClean="0"/>
              <a:t>detailedresult?img</a:t>
            </a:r>
            <a:r>
              <a:rPr lang="it-IT" dirty="0" smtClean="0"/>
              <a:t>=PMC3235456_IJE2011-350546.001&amp;req=4</a:t>
            </a:r>
          </a:p>
          <a:p>
            <a:endParaRPr lang="it-IT" dirty="0" smtClean="0"/>
          </a:p>
          <a:p>
            <a:r>
              <a:rPr lang="it-IT" dirty="0" smtClean="0"/>
              <a:t>fig1: vie di segnalazione collegate al recettore dell'ossitocina con conseguente contrazione </a:t>
            </a:r>
            <a:r>
              <a:rPr lang="it-IT" dirty="0" err="1" smtClean="0"/>
              <a:t>miometriale</a:t>
            </a:r>
            <a:r>
              <a:rPr lang="it-IT" dirty="0" smtClean="0"/>
              <a:t>. Il legame di OT a OTR attiva Gα</a:t>
            </a:r>
            <a:r>
              <a:rPr lang="it-IT" dirty="0" err="1" smtClean="0"/>
              <a:t>q</a:t>
            </a:r>
            <a:r>
              <a:rPr lang="it-IT" dirty="0" smtClean="0"/>
              <a:t> / 11 e quindi PLC, che idrolizza PIP2 in InsP3 e DAG. InsP3 provoca il rilascio di Ca2 + dal reticolo sarcoplasmatico, mentre il DAG attiva la PKC. Gα</a:t>
            </a:r>
            <a:r>
              <a:rPr lang="it-IT" dirty="0" err="1" smtClean="0"/>
              <a:t>q</a:t>
            </a:r>
            <a:r>
              <a:rPr lang="it-IT" dirty="0" smtClean="0"/>
              <a:t> / 11 provoca anche l'attivazione di canali Ca2 + regolati in tensione e l'ingresso di Ca2 + nelle celle. Ca2 + si lega alla </a:t>
            </a:r>
            <a:r>
              <a:rPr lang="it-IT" dirty="0" err="1" smtClean="0"/>
              <a:t>calmodulina</a:t>
            </a:r>
            <a:r>
              <a:rPr lang="it-IT" dirty="0" smtClean="0"/>
              <a:t> e il complesso Ca2 + -</a:t>
            </a:r>
            <a:r>
              <a:rPr lang="it-IT" dirty="0" err="1" smtClean="0"/>
              <a:t>calmodulina</a:t>
            </a:r>
            <a:r>
              <a:rPr lang="it-IT" dirty="0" smtClean="0"/>
              <a:t> attiva la MLC </a:t>
            </a:r>
            <a:r>
              <a:rPr lang="it-IT" dirty="0" err="1" smtClean="0"/>
              <a:t>chinasi</a:t>
            </a:r>
            <a:r>
              <a:rPr lang="it-IT" dirty="0" smtClean="0"/>
              <a:t>, con conseguente contrazione </a:t>
            </a:r>
            <a:r>
              <a:rPr lang="it-IT" dirty="0" err="1" smtClean="0"/>
              <a:t>miometriale</a:t>
            </a:r>
            <a:r>
              <a:rPr lang="it-IT" dirty="0" smtClean="0"/>
              <a:t>. Sia OTR che PKC attivano la cascata MAPK, mentre OTR e MAPK determinano una maggiore attività di cPLA2. Una maggiore attività di cPLA2 e l'attivazione di MAPK determinano la produzione di prostaglandine, che contribuisce anche all'effetto contrattile. L'attivazione della cascata </a:t>
            </a:r>
            <a:r>
              <a:rPr lang="it-IT" dirty="0" err="1" smtClean="0"/>
              <a:t>RhoA</a:t>
            </a:r>
            <a:r>
              <a:rPr lang="it-IT" dirty="0" smtClean="0"/>
              <a:t>-ROK da parte dell'OTR è un'altra via che si traduce in un aumento della fosforilazione di MLC e della contrazione </a:t>
            </a:r>
            <a:r>
              <a:rPr lang="it-IT" dirty="0" err="1" smtClean="0"/>
              <a:t>miometriale</a:t>
            </a:r>
            <a:r>
              <a:rPr lang="it-IT" dirty="0" smtClean="0"/>
              <a:t>. OT: ossitocina, OTR: recettore dell'ossitocina, PLC: </a:t>
            </a:r>
            <a:r>
              <a:rPr lang="it-IT" dirty="0" err="1" smtClean="0"/>
              <a:t>fosfolipasi</a:t>
            </a:r>
            <a:r>
              <a:rPr lang="it-IT" dirty="0" smtClean="0"/>
              <a:t>, PIP2: </a:t>
            </a:r>
            <a:r>
              <a:rPr lang="it-IT" dirty="0" err="1" smtClean="0"/>
              <a:t>fosfatidilinositolo</a:t>
            </a:r>
            <a:r>
              <a:rPr lang="it-IT" dirty="0" smtClean="0"/>
              <a:t> 4,5-bisfosfato, InsP3: inositolo 1,4,5-trifosfato, DAG: </a:t>
            </a:r>
            <a:r>
              <a:rPr lang="it-IT" dirty="0" err="1" smtClean="0"/>
              <a:t>diacilglicerolo</a:t>
            </a:r>
            <a:r>
              <a:rPr lang="it-IT" dirty="0" smtClean="0"/>
              <a:t>, PKC: </a:t>
            </a:r>
            <a:r>
              <a:rPr lang="it-IT" dirty="0" err="1" smtClean="0"/>
              <a:t>protein</a:t>
            </a:r>
            <a:r>
              <a:rPr lang="it-IT" dirty="0" smtClean="0"/>
              <a:t> </a:t>
            </a:r>
            <a:r>
              <a:rPr lang="it-IT" dirty="0" err="1" smtClean="0"/>
              <a:t>chinasi</a:t>
            </a:r>
            <a:r>
              <a:rPr lang="it-IT" dirty="0" smtClean="0"/>
              <a:t> tipo C, MLC: miosina catena leggera , MAPK: proteina </a:t>
            </a:r>
            <a:r>
              <a:rPr lang="it-IT" dirty="0" err="1" smtClean="0"/>
              <a:t>chinasi</a:t>
            </a:r>
            <a:r>
              <a:rPr lang="it-IT" dirty="0" smtClean="0"/>
              <a:t> attivata da </a:t>
            </a:r>
            <a:r>
              <a:rPr lang="it-IT" dirty="0" err="1" smtClean="0"/>
              <a:t>mitogeno</a:t>
            </a:r>
            <a:r>
              <a:rPr lang="it-IT" dirty="0" smtClean="0"/>
              <a:t>, cPLA2: </a:t>
            </a:r>
            <a:r>
              <a:rPr lang="it-IT" dirty="0" err="1" smtClean="0"/>
              <a:t>fosfolipasi</a:t>
            </a:r>
            <a:r>
              <a:rPr lang="it-IT" dirty="0" smtClean="0"/>
              <a:t> A2 </a:t>
            </a:r>
            <a:r>
              <a:rPr lang="it-IT" dirty="0" err="1" smtClean="0"/>
              <a:t>citosolica</a:t>
            </a:r>
            <a:r>
              <a:rPr lang="it-IT" dirty="0" smtClean="0"/>
              <a:t>, ROK: proteina </a:t>
            </a:r>
            <a:r>
              <a:rPr lang="it-IT" dirty="0" err="1" smtClean="0"/>
              <a:t>chinasi</a:t>
            </a:r>
            <a:r>
              <a:rPr lang="it-IT" dirty="0" smtClean="0"/>
              <a:t> associata a </a:t>
            </a:r>
            <a:r>
              <a:rPr lang="it-IT" dirty="0" err="1" smtClean="0"/>
              <a:t>RhoA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14CA-05DA-334C-AF57-0B201D53399B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37461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scholarship.claremont.edu</a:t>
            </a:r>
            <a:r>
              <a:rPr lang="it-IT" dirty="0" smtClean="0"/>
              <a:t>/</a:t>
            </a:r>
            <a:r>
              <a:rPr lang="it-IT" dirty="0" err="1" smtClean="0"/>
              <a:t>cgi</a:t>
            </a:r>
            <a:r>
              <a:rPr lang="it-IT" dirty="0" smtClean="0"/>
              <a:t>/</a:t>
            </a:r>
            <a:r>
              <a:rPr lang="it-IT" dirty="0" err="1" smtClean="0"/>
              <a:t>viewcontent.cgi?referer</a:t>
            </a:r>
            <a:r>
              <a:rPr lang="it-IT" dirty="0" smtClean="0"/>
              <a:t>=</a:t>
            </a:r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www.google.com</a:t>
            </a:r>
            <a:r>
              <a:rPr lang="it-IT" dirty="0" smtClean="0"/>
              <a:t>/&amp;</a:t>
            </a:r>
            <a:r>
              <a:rPr lang="it-IT" dirty="0" err="1" smtClean="0"/>
              <a:t>httpsredir</a:t>
            </a:r>
            <a:r>
              <a:rPr lang="it-IT" dirty="0" smtClean="0"/>
              <a:t>=1&amp;article=1112&amp;context=</a:t>
            </a:r>
            <a:r>
              <a:rPr lang="it-IT" dirty="0" err="1" smtClean="0"/>
              <a:t>scripps_theses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80B9A-0A1E-754F-AD49-05B057894297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36727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dev.biologists.org</a:t>
            </a:r>
            <a:r>
              <a:rPr lang="it-IT" dirty="0" smtClean="0"/>
              <a:t>/</a:t>
            </a:r>
            <a:r>
              <a:rPr lang="it-IT" dirty="0" err="1" smtClean="0"/>
              <a:t>content</a:t>
            </a:r>
            <a:r>
              <a:rPr lang="it-IT" dirty="0" smtClean="0"/>
              <a:t>/142/6/1028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80B9A-0A1E-754F-AD49-05B057894297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90181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www.pathophys.org</a:t>
            </a:r>
            <a:r>
              <a:rPr lang="it-IT" dirty="0" smtClean="0"/>
              <a:t>/</a:t>
            </a:r>
            <a:r>
              <a:rPr lang="it-IT" dirty="0" err="1" smtClean="0"/>
              <a:t>breast-cancer</a:t>
            </a:r>
            <a:r>
              <a:rPr lang="it-IT" dirty="0" smtClean="0"/>
              <a:t>/</a:t>
            </a:r>
            <a:r>
              <a:rPr lang="it-IT" dirty="0" err="1" smtClean="0"/>
              <a:t>breastnormal</a:t>
            </a:r>
            <a:r>
              <a:rPr lang="it-IT" dirty="0" smtClean="0"/>
              <a:t>-copy/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80B9A-0A1E-754F-AD49-05B057894297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52204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mr-IN" dirty="0" smtClean="0"/>
              <a:t>https://doi.org/10.1038/s41574-019-0194-6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14CA-05DA-334C-AF57-0B201D53399B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46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51085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oxfordre.com</a:t>
            </a:r>
            <a:r>
              <a:rPr lang="en-US" dirty="0" smtClean="0"/>
              <a:t>/neuroscience/view/10.1093/</a:t>
            </a:r>
            <a:r>
              <a:rPr lang="en-US" dirty="0" err="1" smtClean="0"/>
              <a:t>acrefore</a:t>
            </a:r>
            <a:r>
              <a:rPr lang="en-US" dirty="0" smtClean="0"/>
              <a:t>/9780190264086.001.0001/acrefore-9780190264086-e-61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14CA-05DA-334C-AF57-0B201D53399B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25967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oxfordre.com</a:t>
            </a:r>
            <a:r>
              <a:rPr lang="en-US" dirty="0" smtClean="0"/>
              <a:t>/neuroscience/view/10.1093/</a:t>
            </a:r>
            <a:r>
              <a:rPr lang="en-US" dirty="0" err="1" smtClean="0"/>
              <a:t>acrefore</a:t>
            </a:r>
            <a:r>
              <a:rPr lang="en-US" dirty="0" smtClean="0"/>
              <a:t>/9780190264086.001.0001/acrefore-9780190264086-e-61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14CA-05DA-334C-AF57-0B201D53399B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48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3291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www.pinterest.com</a:t>
            </a:r>
            <a:r>
              <a:rPr lang="en-US" dirty="0" smtClean="0"/>
              <a:t>/pin/318981586098484774/</a:t>
            </a:r>
          </a:p>
          <a:p>
            <a:endParaRPr lang="en-US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80B9A-0A1E-754F-AD49-05B057894297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0239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slideplayer.com</a:t>
            </a:r>
            <a:r>
              <a:rPr lang="it-IT" dirty="0" smtClean="0"/>
              <a:t>/slide/13198428/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80B9A-0A1E-754F-AD49-05B057894297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9147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www.apsubiology.org</a:t>
            </a:r>
            <a:r>
              <a:rPr lang="it-IT" dirty="0" smtClean="0"/>
              <a:t>/</a:t>
            </a:r>
            <a:r>
              <a:rPr lang="it-IT" dirty="0" err="1" smtClean="0"/>
              <a:t>anatomy</a:t>
            </a:r>
            <a:r>
              <a:rPr lang="it-IT" dirty="0" smtClean="0"/>
              <a:t>/2010/2010_Exam_Reviews/Exam_5_Final_Review/CH_16_Hypothalamus.htm</a:t>
            </a:r>
          </a:p>
          <a:p>
            <a:endParaRPr lang="it-IT" dirty="0" smtClean="0"/>
          </a:p>
          <a:p>
            <a:r>
              <a:rPr lang="it-IT" dirty="0" err="1" smtClean="0"/>
              <a:t>Hypothalamic-hypophyseal</a:t>
            </a:r>
            <a:r>
              <a:rPr lang="it-IT" dirty="0" smtClean="0"/>
              <a:t> </a:t>
            </a:r>
            <a:r>
              <a:rPr lang="it-IT" dirty="0" err="1" smtClean="0"/>
              <a:t>tract</a:t>
            </a:r>
            <a:r>
              <a:rPr lang="it-IT" dirty="0" smtClean="0"/>
              <a:t>=fascio ipotalamo-ipofisario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80B9A-0A1E-754F-AD49-05B057894297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089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www.macmillanhighered.com</a:t>
            </a:r>
            <a:r>
              <a:rPr lang="it-IT" dirty="0" smtClean="0"/>
              <a:t>/</a:t>
            </a:r>
            <a:r>
              <a:rPr lang="it-IT" dirty="0" err="1" smtClean="0"/>
              <a:t>BrainHoney</a:t>
            </a:r>
            <a:r>
              <a:rPr lang="it-IT" dirty="0" smtClean="0"/>
              <a:t>/Resource/6716/</a:t>
            </a:r>
            <a:r>
              <a:rPr lang="it-IT" dirty="0" err="1" smtClean="0"/>
              <a:t>digital_first_content</a:t>
            </a:r>
            <a:r>
              <a:rPr lang="it-IT" dirty="0" smtClean="0"/>
              <a:t>/</a:t>
            </a:r>
            <a:r>
              <a:rPr lang="it-IT" dirty="0" err="1" smtClean="0"/>
              <a:t>trunk</a:t>
            </a:r>
            <a:r>
              <a:rPr lang="it-IT" dirty="0" smtClean="0"/>
              <a:t>/test/hillis2e/</a:t>
            </a:r>
            <a:r>
              <a:rPr lang="it-IT" dirty="0" err="1" smtClean="0"/>
              <a:t>asset</a:t>
            </a:r>
            <a:r>
              <a:rPr lang="it-IT" dirty="0" smtClean="0"/>
              <a:t>/img_ch35/c35_fig07.html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80B9A-0A1E-754F-AD49-05B057894297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105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www.macmillanhighered.com</a:t>
            </a:r>
            <a:r>
              <a:rPr lang="it-IT" dirty="0" smtClean="0"/>
              <a:t>/</a:t>
            </a:r>
            <a:r>
              <a:rPr lang="it-IT" dirty="0" err="1" smtClean="0"/>
              <a:t>BrainHoney</a:t>
            </a:r>
            <a:r>
              <a:rPr lang="it-IT" dirty="0" smtClean="0"/>
              <a:t>/Resource/6716/</a:t>
            </a:r>
            <a:r>
              <a:rPr lang="it-IT" dirty="0" err="1" smtClean="0"/>
              <a:t>digital_first_content</a:t>
            </a:r>
            <a:r>
              <a:rPr lang="it-IT" dirty="0" smtClean="0"/>
              <a:t>/</a:t>
            </a:r>
            <a:r>
              <a:rPr lang="it-IT" dirty="0" err="1" smtClean="0"/>
              <a:t>trunk</a:t>
            </a:r>
            <a:r>
              <a:rPr lang="it-IT" dirty="0" smtClean="0"/>
              <a:t>/test/hillis2e/</a:t>
            </a:r>
            <a:r>
              <a:rPr lang="it-IT" dirty="0" err="1" smtClean="0"/>
              <a:t>asset</a:t>
            </a:r>
            <a:r>
              <a:rPr lang="it-IT" dirty="0" smtClean="0"/>
              <a:t>/img_ch35/c35_fig07.html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80B9A-0A1E-754F-AD49-05B057894297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666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www.pinterest.com</a:t>
            </a:r>
            <a:r>
              <a:rPr lang="en-US" dirty="0" smtClean="0"/>
              <a:t>/pin/575264552386217727/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14CA-05DA-334C-AF57-0B201D53399B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8371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basicmedicalkey.com</a:t>
            </a:r>
            <a:r>
              <a:rPr lang="it-IT" dirty="0" smtClean="0"/>
              <a:t>/endocrine-disease-3/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80B9A-0A1E-754F-AD49-05B057894297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1458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741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751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976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0538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4247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9117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7774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1584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0011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9235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1761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49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Lezione 6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Il rilascio controllato degli ormoni endocrini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6780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27" y="2897996"/>
            <a:ext cx="5753438" cy="382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6017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L’ipofisi ha due unità funzionali</a:t>
            </a:r>
            <a:endParaRPr lang="it-IT" sz="3100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396259" y="1091063"/>
            <a:ext cx="8052852" cy="1823049"/>
          </a:xfrm>
        </p:spPr>
        <p:txBody>
          <a:bodyPr>
            <a:normAutofit lnSpcReduction="10000"/>
          </a:bodyPr>
          <a:lstStyle/>
          <a:p>
            <a:r>
              <a:rPr lang="it-IT" sz="2800" dirty="0" smtClean="0"/>
              <a:t>ANTERIORE</a:t>
            </a:r>
          </a:p>
          <a:p>
            <a:pPr lvl="1"/>
            <a:r>
              <a:rPr lang="it-IT" sz="2400" dirty="0" smtClean="0"/>
              <a:t>adenoipofisi (cellule endocrine)</a:t>
            </a:r>
          </a:p>
          <a:p>
            <a:r>
              <a:rPr lang="it-IT" sz="2800" dirty="0" smtClean="0"/>
              <a:t>POSTERIORE</a:t>
            </a:r>
          </a:p>
          <a:p>
            <a:pPr lvl="1"/>
            <a:r>
              <a:rPr lang="it-IT" sz="2400" dirty="0" smtClean="0"/>
              <a:t>neuroipofisi (cellule </a:t>
            </a:r>
            <a:r>
              <a:rPr lang="it-IT" sz="2400" dirty="0" err="1" smtClean="0"/>
              <a:t>neurosecretorie</a:t>
            </a:r>
            <a:r>
              <a:rPr lang="it-IT" sz="2400" dirty="0" smtClean="0"/>
              <a:t>)</a:t>
            </a:r>
            <a:endParaRPr lang="it-IT" sz="2400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5261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62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L’asse ipotalamo-ipofisi</a:t>
            </a:r>
            <a:endParaRPr lang="it-IT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u="sng" dirty="0" smtClean="0"/>
              <a:t>alcuni</a:t>
            </a:r>
            <a:r>
              <a:rPr lang="it-IT" dirty="0" smtClean="0"/>
              <a:t> dettagli anatomici e fisiologici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6909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1018"/>
            <a:ext cx="8229600" cy="792827"/>
          </a:xfrm>
        </p:spPr>
        <p:txBody>
          <a:bodyPr/>
          <a:lstStyle/>
          <a:p>
            <a:r>
              <a:rPr lang="it-IT" dirty="0" smtClean="0"/>
              <a:t>Elementi strutturali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993845"/>
            <a:ext cx="8229600" cy="5727629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 smtClean="0"/>
              <a:t>L’ipotalamo e l’ipofisi sono connessi tramite il fascio ipotalamo-ipofisario</a:t>
            </a:r>
          </a:p>
          <a:p>
            <a:pPr marL="914400" lvl="1" indent="-514350"/>
            <a:r>
              <a:rPr lang="it-IT" dirty="0" smtClean="0"/>
              <a:t>il fascio è costituito da fibre nervose (assoni)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I neuroni che costituiscono il fascio hanno il loro soma </a:t>
            </a:r>
            <a:r>
              <a:rPr lang="it-IT" dirty="0"/>
              <a:t>(o corpo cellulare, </a:t>
            </a:r>
            <a:r>
              <a:rPr lang="it-IT" dirty="0" err="1"/>
              <a:t>cell</a:t>
            </a:r>
            <a:r>
              <a:rPr lang="it-IT" dirty="0"/>
              <a:t> body) </a:t>
            </a:r>
            <a:r>
              <a:rPr lang="it-IT" dirty="0" smtClean="0"/>
              <a:t>in tre nuclei ipotalamici:</a:t>
            </a:r>
          </a:p>
          <a:p>
            <a:pPr marL="914400" lvl="1" indent="-514350"/>
            <a:r>
              <a:rPr lang="it-IT" dirty="0" smtClean="0"/>
              <a:t>nucleo ventrale (NV)</a:t>
            </a:r>
          </a:p>
          <a:p>
            <a:pPr marL="914400" lvl="1" indent="-514350"/>
            <a:r>
              <a:rPr lang="it-IT" dirty="0" smtClean="0"/>
              <a:t>nucleo </a:t>
            </a:r>
            <a:r>
              <a:rPr lang="it-IT" dirty="0" err="1" smtClean="0"/>
              <a:t>paraventricolare</a:t>
            </a:r>
            <a:r>
              <a:rPr lang="it-IT" dirty="0" smtClean="0"/>
              <a:t> (NPV)</a:t>
            </a:r>
          </a:p>
          <a:p>
            <a:pPr marL="914400" lvl="1" indent="-514350"/>
            <a:r>
              <a:rPr lang="it-IT" dirty="0" smtClean="0"/>
              <a:t>nucleo </a:t>
            </a:r>
            <a:r>
              <a:rPr lang="it-IT" dirty="0" err="1" smtClean="0"/>
              <a:t>sopraottico</a:t>
            </a:r>
            <a:r>
              <a:rPr lang="it-IT" dirty="0" smtClean="0"/>
              <a:t> (NSO)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I terminali assonici delle fibre del fascio si suddividono in due categorie:</a:t>
            </a:r>
          </a:p>
          <a:p>
            <a:pPr marL="914400" lvl="1" indent="-514350"/>
            <a:r>
              <a:rPr lang="it-IT" dirty="0" smtClean="0"/>
              <a:t>BREVI: originano nel NV e terminano all’inizio del fascio; i loro (neuro)ormoni raggiungono l’adenoipofisi tramite la rete vascolare portale</a:t>
            </a:r>
          </a:p>
          <a:p>
            <a:pPr marL="914400" lvl="1" indent="-514350"/>
            <a:r>
              <a:rPr lang="it-IT" dirty="0" smtClean="0"/>
              <a:t>LUNGHI: originano nei NPV e NSO e terminano nella neuroipofisi.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960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44" y="0"/>
            <a:ext cx="7917872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803950" y="5594987"/>
            <a:ext cx="1049236" cy="5705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981638" y="5747387"/>
            <a:ext cx="1412250" cy="5705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8030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534" y="0"/>
            <a:ext cx="4575266" cy="6858000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3261145" cy="3774367"/>
          </a:xfrm>
        </p:spPr>
        <p:txBody>
          <a:bodyPr>
            <a:normAutofit/>
          </a:bodyPr>
          <a:lstStyle/>
          <a:p>
            <a:pPr algn="l"/>
            <a:r>
              <a:rPr lang="it-IT" sz="3600" dirty="0" smtClean="0"/>
              <a:t>Dettagli sull’asse ipotalamo-neuroipofisi</a:t>
            </a:r>
            <a:br>
              <a:rPr lang="it-IT" sz="3600" dirty="0" smtClean="0"/>
            </a:b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975249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716" y="0"/>
            <a:ext cx="6092167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392" y="1454933"/>
            <a:ext cx="2929808" cy="1913101"/>
          </a:xfrm>
        </p:spPr>
        <p:txBody>
          <a:bodyPr>
            <a:normAutofit fontScale="90000"/>
          </a:bodyPr>
          <a:lstStyle/>
          <a:p>
            <a:pPr algn="l"/>
            <a:r>
              <a:rPr lang="it-IT" sz="3600" dirty="0" smtClean="0"/>
              <a:t>Dettagli sull’asse ipotalamo-adenoipofisi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652499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http://medcell.med.yale.edu/histology/endocrine/images/pituitary_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60350"/>
            <a:ext cx="4908551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CasellaDiTesto 2"/>
          <p:cNvSpPr txBox="1">
            <a:spLocks noChangeArrowheads="1"/>
          </p:cNvSpPr>
          <p:nvPr/>
        </p:nvSpPr>
        <p:spPr bwMode="auto">
          <a:xfrm>
            <a:off x="4716463" y="260350"/>
            <a:ext cx="4427537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it-IT" sz="1800" b="1" dirty="0">
                <a:solidFill>
                  <a:prstClr val="black"/>
                </a:solidFill>
                <a:latin typeface="Arial" charset="0"/>
              </a:rPr>
              <a:t>Asse IPOTALAMO – IPOFISI</a:t>
            </a:r>
          </a:p>
          <a:p>
            <a:endParaRPr lang="it-IT" sz="1800" b="1" dirty="0">
              <a:solidFill>
                <a:prstClr val="black"/>
              </a:solidFill>
              <a:latin typeface="Arial" charset="0"/>
            </a:endParaRPr>
          </a:p>
          <a:p>
            <a:r>
              <a:rPr lang="it-IT" sz="1800" dirty="0">
                <a:solidFill>
                  <a:prstClr val="black"/>
                </a:solidFill>
                <a:latin typeface="Arial" charset="0"/>
              </a:rPr>
              <a:t>I neuroni ipotalamici </a:t>
            </a:r>
            <a:r>
              <a:rPr lang="it-IT" sz="1800" dirty="0" err="1">
                <a:solidFill>
                  <a:prstClr val="black"/>
                </a:solidFill>
                <a:latin typeface="Arial" charset="0"/>
              </a:rPr>
              <a:t>parvicellulari</a:t>
            </a:r>
            <a:r>
              <a:rPr lang="it-IT" sz="1800" dirty="0">
                <a:solidFill>
                  <a:prstClr val="black"/>
                </a:solidFill>
                <a:latin typeface="Arial" charset="0"/>
              </a:rPr>
              <a:t> secernono i </a:t>
            </a:r>
            <a:r>
              <a:rPr lang="it-IT" sz="1800" dirty="0" err="1">
                <a:solidFill>
                  <a:prstClr val="black"/>
                </a:solidFill>
                <a:latin typeface="Arial" charset="0"/>
              </a:rPr>
              <a:t>neuroormoni</a:t>
            </a:r>
            <a:r>
              <a:rPr lang="it-IT" sz="1800" dirty="0">
                <a:solidFill>
                  <a:prstClr val="black"/>
                </a:solidFill>
                <a:latin typeface="Arial" charset="0"/>
              </a:rPr>
              <a:t> definiti </a:t>
            </a:r>
          </a:p>
          <a:p>
            <a:endParaRPr lang="it-IT" sz="1800" dirty="0">
              <a:solidFill>
                <a:prstClr val="black"/>
              </a:solidFill>
              <a:latin typeface="Arial" charset="0"/>
            </a:endParaRPr>
          </a:p>
          <a:p>
            <a:r>
              <a:rPr lang="it-IT" sz="1800" b="1" u="sng" dirty="0">
                <a:solidFill>
                  <a:prstClr val="black"/>
                </a:solidFill>
                <a:latin typeface="Arial" charset="0"/>
              </a:rPr>
              <a:t>ORMONI TROFICI o</a:t>
            </a:r>
          </a:p>
          <a:p>
            <a:r>
              <a:rPr lang="it-IT" sz="1800" b="1" u="sng" dirty="0">
                <a:solidFill>
                  <a:prstClr val="black"/>
                </a:solidFill>
                <a:latin typeface="Arial" charset="0"/>
              </a:rPr>
              <a:t>TROPINE IPOTALAMICHE</a:t>
            </a:r>
          </a:p>
          <a:p>
            <a:endParaRPr lang="it-IT" sz="1800" b="1" dirty="0">
              <a:solidFill>
                <a:prstClr val="black"/>
              </a:solidFill>
              <a:latin typeface="Arial" charset="0"/>
            </a:endParaRPr>
          </a:p>
          <a:p>
            <a:r>
              <a:rPr lang="it-IT" sz="1800" dirty="0">
                <a:solidFill>
                  <a:prstClr val="black"/>
                </a:solidFill>
                <a:latin typeface="Arial" charset="0"/>
              </a:rPr>
              <a:t>conosciuti anche come</a:t>
            </a:r>
          </a:p>
          <a:p>
            <a:r>
              <a:rPr lang="it-IT" sz="1800" b="1" dirty="0" err="1">
                <a:solidFill>
                  <a:prstClr val="black"/>
                </a:solidFill>
                <a:latin typeface="Arial" charset="0"/>
              </a:rPr>
              <a:t>Releasing</a:t>
            </a:r>
            <a:r>
              <a:rPr lang="it-IT" sz="18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it-IT" sz="1800" b="1" dirty="0" err="1">
                <a:solidFill>
                  <a:prstClr val="black"/>
                </a:solidFill>
                <a:latin typeface="Arial" charset="0"/>
              </a:rPr>
              <a:t>Hormones</a:t>
            </a:r>
            <a:r>
              <a:rPr lang="it-IT" sz="1800" b="1" dirty="0">
                <a:solidFill>
                  <a:prstClr val="black"/>
                </a:solidFill>
                <a:latin typeface="Arial" charset="0"/>
              </a:rPr>
              <a:t> (RH)</a:t>
            </a:r>
          </a:p>
          <a:p>
            <a:r>
              <a:rPr lang="it-IT" sz="1800" b="1" dirty="0" err="1">
                <a:solidFill>
                  <a:prstClr val="black"/>
                </a:solidFill>
                <a:latin typeface="Arial" charset="0"/>
              </a:rPr>
              <a:t>Inhibiting</a:t>
            </a:r>
            <a:r>
              <a:rPr lang="it-IT" sz="18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it-IT" sz="1800" b="1" dirty="0" err="1">
                <a:solidFill>
                  <a:prstClr val="black"/>
                </a:solidFill>
                <a:latin typeface="Arial" charset="0"/>
              </a:rPr>
              <a:t>Hormones</a:t>
            </a:r>
            <a:r>
              <a:rPr lang="it-IT" sz="1800" b="1" dirty="0">
                <a:solidFill>
                  <a:prstClr val="black"/>
                </a:solidFill>
                <a:latin typeface="Arial" charset="0"/>
              </a:rPr>
              <a:t> (IH)</a:t>
            </a:r>
          </a:p>
          <a:p>
            <a:endParaRPr lang="it-IT" sz="1800" b="1" dirty="0">
              <a:solidFill>
                <a:prstClr val="black"/>
              </a:solidFill>
              <a:latin typeface="Arial" charset="0"/>
            </a:endParaRPr>
          </a:p>
          <a:p>
            <a:r>
              <a:rPr lang="it-IT" sz="1800" dirty="0">
                <a:solidFill>
                  <a:prstClr val="black"/>
                </a:solidFill>
                <a:latin typeface="Arial" charset="0"/>
              </a:rPr>
              <a:t>Sono</a:t>
            </a:r>
            <a:r>
              <a:rPr lang="it-IT" sz="1800" b="1" dirty="0">
                <a:solidFill>
                  <a:srgbClr val="FF0000"/>
                </a:solidFill>
                <a:latin typeface="Arial" charset="0"/>
              </a:rPr>
              <a:t> segnali peptidici (3-44 AA) </a:t>
            </a:r>
            <a:r>
              <a:rPr lang="it-IT" sz="1800" dirty="0">
                <a:solidFill>
                  <a:prstClr val="black"/>
                </a:solidFill>
                <a:latin typeface="Arial" charset="0"/>
              </a:rPr>
              <a:t>che vengono rilasciati nel sistema portale e da qui raggiungono le loro cellule bersaglio.  </a:t>
            </a:r>
          </a:p>
          <a:p>
            <a:r>
              <a:rPr lang="it-IT" sz="1800" b="1" dirty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r>
              <a:rPr lang="it-IT" sz="1800" dirty="0">
                <a:solidFill>
                  <a:prstClr val="black"/>
                </a:solidFill>
                <a:latin typeface="Arial" charset="0"/>
              </a:rPr>
              <a:t>i loro recettori si localizzano sulla membrana delle cellule dell’ipofisi anteriore (endocrine).</a:t>
            </a:r>
          </a:p>
          <a:p>
            <a:r>
              <a:rPr lang="it-IT" sz="1800" b="1" dirty="0">
                <a:solidFill>
                  <a:srgbClr val="FF0000"/>
                </a:solidFill>
                <a:latin typeface="Arial" charset="0"/>
              </a:rPr>
              <a:t>Stimolano il rilascio endocrino degli </a:t>
            </a:r>
            <a:r>
              <a:rPr lang="it-IT" sz="1800" b="1" u="sng" dirty="0" smtClean="0">
                <a:latin typeface="Arial" charset="0"/>
              </a:rPr>
              <a:t>ORMONI IPOFISARI.</a:t>
            </a:r>
            <a:endParaRPr lang="it-IT" sz="1800" b="1" u="sng" dirty="0">
              <a:latin typeface="Arial" charset="0"/>
            </a:endParaRPr>
          </a:p>
        </p:txBody>
      </p:sp>
      <p:cxnSp>
        <p:nvCxnSpPr>
          <p:cNvPr id="5" name="Connettore 2 4"/>
          <p:cNvCxnSpPr/>
          <p:nvPr/>
        </p:nvCxnSpPr>
        <p:spPr>
          <a:xfrm flipH="1">
            <a:off x="2051050" y="981075"/>
            <a:ext cx="144463" cy="151130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2268538" y="2420938"/>
            <a:ext cx="1582737" cy="1584325"/>
          </a:xfrm>
          <a:prstGeom prst="straightConnector1">
            <a:avLst/>
          </a:prstGeom>
          <a:ln w="76200">
            <a:solidFill>
              <a:srgbClr val="2AF65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e 8"/>
          <p:cNvSpPr/>
          <p:nvPr/>
        </p:nvSpPr>
        <p:spPr>
          <a:xfrm>
            <a:off x="2771775" y="3933825"/>
            <a:ext cx="1584325" cy="7191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3419475" y="4508500"/>
            <a:ext cx="144463" cy="64928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>
            <a:off x="3635375" y="4365625"/>
            <a:ext cx="144463" cy="6477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3276600" y="4292600"/>
            <a:ext cx="71438" cy="792163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3924300" y="4292600"/>
            <a:ext cx="142875" cy="64928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2916238" y="4365625"/>
            <a:ext cx="360362" cy="71913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5735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63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63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63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557338"/>
            <a:ext cx="517842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CasellaDiTesto 3"/>
          <p:cNvSpPr txBox="1">
            <a:spLocks noChangeArrowheads="1"/>
          </p:cNvSpPr>
          <p:nvPr/>
        </p:nvSpPr>
        <p:spPr bwMode="auto">
          <a:xfrm>
            <a:off x="-36513" y="2184400"/>
            <a:ext cx="1874838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it-IT" sz="1400" b="1" dirty="0" err="1">
                <a:solidFill>
                  <a:srgbClr val="1F497D"/>
                </a:solidFill>
                <a:latin typeface="Arial" charset="0"/>
              </a:rPr>
              <a:t>T</a:t>
            </a:r>
            <a:r>
              <a:rPr lang="it-IT" sz="1400" dirty="0" err="1">
                <a:solidFill>
                  <a:srgbClr val="1F497D"/>
                </a:solidFill>
                <a:latin typeface="Arial" charset="0"/>
              </a:rPr>
              <a:t>hyrotropin</a:t>
            </a:r>
            <a:r>
              <a:rPr lang="it-IT" sz="1400" b="1" dirty="0">
                <a:solidFill>
                  <a:srgbClr val="1F497D"/>
                </a:solidFill>
                <a:latin typeface="Arial" charset="0"/>
              </a:rPr>
              <a:t> RH</a:t>
            </a:r>
          </a:p>
          <a:p>
            <a:pPr algn="r"/>
            <a:endParaRPr lang="it-IT" sz="1400" b="1" dirty="0">
              <a:solidFill>
                <a:srgbClr val="1F497D"/>
              </a:solidFill>
              <a:latin typeface="Arial" charset="0"/>
            </a:endParaRPr>
          </a:p>
          <a:p>
            <a:pPr algn="r"/>
            <a:r>
              <a:rPr lang="it-IT" sz="1400" b="1" dirty="0" err="1">
                <a:solidFill>
                  <a:srgbClr val="1F497D"/>
                </a:solidFill>
                <a:latin typeface="Arial" charset="0"/>
              </a:rPr>
              <a:t>G</a:t>
            </a:r>
            <a:r>
              <a:rPr lang="it-IT" sz="1400" dirty="0" err="1">
                <a:solidFill>
                  <a:srgbClr val="1F497D"/>
                </a:solidFill>
                <a:latin typeface="Arial" charset="0"/>
              </a:rPr>
              <a:t>o</a:t>
            </a:r>
            <a:r>
              <a:rPr lang="it-IT" sz="1400" b="1" dirty="0" err="1">
                <a:solidFill>
                  <a:srgbClr val="1F497D"/>
                </a:solidFill>
                <a:latin typeface="Arial" charset="0"/>
              </a:rPr>
              <a:t>n</a:t>
            </a:r>
            <a:r>
              <a:rPr lang="it-IT" sz="1400" dirty="0" err="1">
                <a:solidFill>
                  <a:srgbClr val="1F497D"/>
                </a:solidFill>
                <a:latin typeface="Arial" charset="0"/>
              </a:rPr>
              <a:t>adotropin</a:t>
            </a:r>
            <a:r>
              <a:rPr lang="it-IT" sz="1400" b="1" dirty="0">
                <a:solidFill>
                  <a:srgbClr val="1F497D"/>
                </a:solidFill>
                <a:latin typeface="Arial" charset="0"/>
              </a:rPr>
              <a:t> RH</a:t>
            </a:r>
          </a:p>
          <a:p>
            <a:pPr algn="r"/>
            <a:endParaRPr lang="it-IT" sz="1400" b="1" dirty="0">
              <a:solidFill>
                <a:srgbClr val="1F497D"/>
              </a:solidFill>
              <a:latin typeface="Arial" charset="0"/>
            </a:endParaRPr>
          </a:p>
          <a:p>
            <a:pPr algn="r"/>
            <a:endParaRPr lang="it-IT" sz="1400" b="1" dirty="0">
              <a:solidFill>
                <a:srgbClr val="1F497D"/>
              </a:solidFill>
              <a:latin typeface="Arial" charset="0"/>
            </a:endParaRPr>
          </a:p>
          <a:p>
            <a:pPr algn="r"/>
            <a:r>
              <a:rPr lang="it-IT" sz="1400" b="1" dirty="0" err="1">
                <a:solidFill>
                  <a:srgbClr val="1F497D"/>
                </a:solidFill>
                <a:latin typeface="Arial" charset="0"/>
              </a:rPr>
              <a:t>C</a:t>
            </a:r>
            <a:r>
              <a:rPr lang="it-IT" sz="1400" dirty="0" err="1">
                <a:solidFill>
                  <a:srgbClr val="1F497D"/>
                </a:solidFill>
                <a:latin typeface="Arial" charset="0"/>
              </a:rPr>
              <a:t>orticotropin</a:t>
            </a:r>
            <a:r>
              <a:rPr lang="it-IT" sz="1400" b="1" dirty="0">
                <a:solidFill>
                  <a:srgbClr val="1F497D"/>
                </a:solidFill>
                <a:latin typeface="Arial" charset="0"/>
              </a:rPr>
              <a:t> RH</a:t>
            </a:r>
          </a:p>
          <a:p>
            <a:pPr algn="r"/>
            <a:endParaRPr lang="it-IT" sz="1400" b="1" dirty="0">
              <a:solidFill>
                <a:srgbClr val="1F497D"/>
              </a:solidFill>
              <a:latin typeface="Arial" charset="0"/>
            </a:endParaRPr>
          </a:p>
          <a:p>
            <a:pPr algn="r"/>
            <a:endParaRPr lang="it-IT" sz="1400" b="1" dirty="0">
              <a:solidFill>
                <a:srgbClr val="1F497D"/>
              </a:solidFill>
              <a:latin typeface="Arial" charset="0"/>
            </a:endParaRPr>
          </a:p>
          <a:p>
            <a:pPr algn="r"/>
            <a:r>
              <a:rPr lang="it-IT" sz="1400" b="1" dirty="0" err="1">
                <a:solidFill>
                  <a:srgbClr val="1F497D"/>
                </a:solidFill>
                <a:latin typeface="Arial" charset="0"/>
              </a:rPr>
              <a:t>G</a:t>
            </a:r>
            <a:r>
              <a:rPr lang="it-IT" sz="1400" dirty="0" err="1">
                <a:solidFill>
                  <a:srgbClr val="1F497D"/>
                </a:solidFill>
                <a:latin typeface="Arial" charset="0"/>
              </a:rPr>
              <a:t>rowth</a:t>
            </a:r>
            <a:r>
              <a:rPr lang="it-IT" sz="1400" b="1" dirty="0">
                <a:solidFill>
                  <a:srgbClr val="1F497D"/>
                </a:solidFill>
                <a:latin typeface="Arial" charset="0"/>
              </a:rPr>
              <a:t> </a:t>
            </a:r>
            <a:r>
              <a:rPr lang="it-IT" sz="1400" b="1" dirty="0" err="1">
                <a:solidFill>
                  <a:srgbClr val="1F497D"/>
                </a:solidFill>
                <a:latin typeface="Arial" charset="0"/>
              </a:rPr>
              <a:t>H</a:t>
            </a:r>
            <a:r>
              <a:rPr lang="it-IT" sz="1400" dirty="0" err="1">
                <a:solidFill>
                  <a:srgbClr val="1F497D"/>
                </a:solidFill>
                <a:latin typeface="Arial" charset="0"/>
              </a:rPr>
              <a:t>ormone</a:t>
            </a:r>
            <a:r>
              <a:rPr lang="it-IT" sz="1400" b="1" dirty="0">
                <a:solidFill>
                  <a:srgbClr val="1F497D"/>
                </a:solidFill>
                <a:latin typeface="Arial" charset="0"/>
              </a:rPr>
              <a:t> RH</a:t>
            </a:r>
          </a:p>
          <a:p>
            <a:pPr algn="r"/>
            <a:endParaRPr lang="it-IT" sz="1400" b="1" dirty="0">
              <a:solidFill>
                <a:srgbClr val="1F497D"/>
              </a:solidFill>
              <a:latin typeface="Arial" charset="0"/>
            </a:endParaRPr>
          </a:p>
          <a:p>
            <a:pPr algn="r"/>
            <a:endParaRPr lang="it-IT" sz="1400" b="1" dirty="0">
              <a:solidFill>
                <a:srgbClr val="1F497D"/>
              </a:solidFill>
              <a:latin typeface="Arial" charset="0"/>
            </a:endParaRPr>
          </a:p>
          <a:p>
            <a:pPr algn="r"/>
            <a:endParaRPr lang="it-IT" sz="1400" b="1" dirty="0">
              <a:solidFill>
                <a:srgbClr val="1F497D"/>
              </a:solidFill>
              <a:latin typeface="Arial" charset="0"/>
            </a:endParaRPr>
          </a:p>
          <a:p>
            <a:pPr algn="r"/>
            <a:endParaRPr lang="it-IT" sz="1400" b="1" dirty="0">
              <a:solidFill>
                <a:srgbClr val="1F497D"/>
              </a:solidFill>
              <a:latin typeface="Arial" charset="0"/>
            </a:endParaRPr>
          </a:p>
          <a:p>
            <a:pPr algn="r"/>
            <a:endParaRPr lang="it-IT" sz="1400" b="1" dirty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21509" name="CasellaDiTesto 4"/>
          <p:cNvSpPr txBox="1">
            <a:spLocks noChangeArrowheads="1"/>
          </p:cNvSpPr>
          <p:nvPr/>
        </p:nvSpPr>
        <p:spPr bwMode="auto">
          <a:xfrm>
            <a:off x="2114550" y="2565400"/>
            <a:ext cx="585788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it-IT" sz="1100" b="1">
                <a:solidFill>
                  <a:srgbClr val="1F497D"/>
                </a:solidFill>
                <a:latin typeface="Arial" charset="0"/>
              </a:rPr>
              <a:t>GnRH</a:t>
            </a:r>
          </a:p>
        </p:txBody>
      </p:sp>
      <p:cxnSp>
        <p:nvCxnSpPr>
          <p:cNvPr id="7" name="Connettore 2 6"/>
          <p:cNvCxnSpPr/>
          <p:nvPr/>
        </p:nvCxnSpPr>
        <p:spPr>
          <a:xfrm>
            <a:off x="6516688" y="4365625"/>
            <a:ext cx="0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1" name="CasellaDiTesto 7"/>
          <p:cNvSpPr txBox="1">
            <a:spLocks noChangeArrowheads="1"/>
          </p:cNvSpPr>
          <p:nvPr/>
        </p:nvSpPr>
        <p:spPr bwMode="auto">
          <a:xfrm>
            <a:off x="6602413" y="2192338"/>
            <a:ext cx="2541587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it-IT" sz="1400" b="1">
                <a:solidFill>
                  <a:srgbClr val="1F497D"/>
                </a:solidFill>
                <a:latin typeface="Arial" charset="0"/>
              </a:rPr>
              <a:t>T</a:t>
            </a:r>
            <a:r>
              <a:rPr lang="it-IT" sz="1400">
                <a:solidFill>
                  <a:srgbClr val="1F497D"/>
                </a:solidFill>
                <a:latin typeface="Arial" charset="0"/>
              </a:rPr>
              <a:t>hyroid </a:t>
            </a:r>
            <a:r>
              <a:rPr lang="it-IT" sz="1400" b="1">
                <a:solidFill>
                  <a:srgbClr val="1F497D"/>
                </a:solidFill>
                <a:latin typeface="Arial" charset="0"/>
              </a:rPr>
              <a:t>S</a:t>
            </a:r>
            <a:r>
              <a:rPr lang="it-IT" sz="1400">
                <a:solidFill>
                  <a:srgbClr val="1F497D"/>
                </a:solidFill>
                <a:latin typeface="Arial" charset="0"/>
              </a:rPr>
              <a:t>timulating </a:t>
            </a:r>
            <a:r>
              <a:rPr lang="it-IT" sz="1400" b="1">
                <a:solidFill>
                  <a:srgbClr val="1F497D"/>
                </a:solidFill>
                <a:latin typeface="Arial" charset="0"/>
              </a:rPr>
              <a:t>H</a:t>
            </a:r>
            <a:r>
              <a:rPr lang="it-IT" sz="1400">
                <a:solidFill>
                  <a:srgbClr val="1F497D"/>
                </a:solidFill>
                <a:latin typeface="Arial" charset="0"/>
              </a:rPr>
              <a:t>ormone</a:t>
            </a:r>
            <a:endParaRPr lang="it-IT" sz="1400" b="1">
              <a:solidFill>
                <a:srgbClr val="1F497D"/>
              </a:solidFill>
              <a:latin typeface="Arial" charset="0"/>
            </a:endParaRPr>
          </a:p>
          <a:p>
            <a:pPr algn="r"/>
            <a:endParaRPr lang="it-IT" sz="1400" b="1">
              <a:solidFill>
                <a:srgbClr val="1F497D"/>
              </a:solidFill>
              <a:latin typeface="Arial" charset="0"/>
            </a:endParaRPr>
          </a:p>
          <a:p>
            <a:pPr algn="r"/>
            <a:r>
              <a:rPr lang="it-IT" sz="1400" b="1">
                <a:solidFill>
                  <a:srgbClr val="1F497D"/>
                </a:solidFill>
                <a:latin typeface="Arial" charset="0"/>
              </a:rPr>
              <a:t>F</a:t>
            </a:r>
            <a:r>
              <a:rPr lang="it-IT" sz="1400">
                <a:solidFill>
                  <a:srgbClr val="1F497D"/>
                </a:solidFill>
                <a:latin typeface="Arial" charset="0"/>
              </a:rPr>
              <a:t>ollicle</a:t>
            </a:r>
            <a:r>
              <a:rPr lang="it-IT" sz="1400" b="1">
                <a:solidFill>
                  <a:srgbClr val="1F497D"/>
                </a:solidFill>
                <a:latin typeface="Arial" charset="0"/>
              </a:rPr>
              <a:t> S</a:t>
            </a:r>
            <a:r>
              <a:rPr lang="it-IT" sz="1400">
                <a:solidFill>
                  <a:srgbClr val="1F497D"/>
                </a:solidFill>
                <a:latin typeface="Arial" charset="0"/>
              </a:rPr>
              <a:t>timulating</a:t>
            </a:r>
            <a:r>
              <a:rPr lang="it-IT" sz="1400" b="1">
                <a:solidFill>
                  <a:srgbClr val="1F497D"/>
                </a:solidFill>
                <a:latin typeface="Arial" charset="0"/>
              </a:rPr>
              <a:t> H</a:t>
            </a:r>
            <a:r>
              <a:rPr lang="it-IT" sz="1400">
                <a:solidFill>
                  <a:srgbClr val="1F497D"/>
                </a:solidFill>
                <a:latin typeface="Arial" charset="0"/>
              </a:rPr>
              <a:t>ormone</a:t>
            </a:r>
          </a:p>
          <a:p>
            <a:pPr algn="r"/>
            <a:r>
              <a:rPr lang="it-IT" sz="1400" b="1">
                <a:solidFill>
                  <a:srgbClr val="1F497D"/>
                </a:solidFill>
                <a:latin typeface="Arial" charset="0"/>
              </a:rPr>
              <a:t>L</a:t>
            </a:r>
            <a:r>
              <a:rPr lang="it-IT" sz="1400">
                <a:solidFill>
                  <a:srgbClr val="1F497D"/>
                </a:solidFill>
                <a:latin typeface="Arial" charset="0"/>
              </a:rPr>
              <a:t>utenizing</a:t>
            </a:r>
            <a:r>
              <a:rPr lang="it-IT" sz="1400" b="1">
                <a:solidFill>
                  <a:srgbClr val="1F497D"/>
                </a:solidFill>
                <a:latin typeface="Arial" charset="0"/>
              </a:rPr>
              <a:t> H</a:t>
            </a:r>
            <a:r>
              <a:rPr lang="it-IT" sz="1400">
                <a:solidFill>
                  <a:srgbClr val="1F497D"/>
                </a:solidFill>
                <a:latin typeface="Arial" charset="0"/>
              </a:rPr>
              <a:t>ormone</a:t>
            </a:r>
          </a:p>
          <a:p>
            <a:pPr algn="r"/>
            <a:endParaRPr lang="it-IT" sz="1400" b="1">
              <a:solidFill>
                <a:srgbClr val="1F497D"/>
              </a:solidFill>
              <a:latin typeface="Arial" charset="0"/>
            </a:endParaRPr>
          </a:p>
          <a:p>
            <a:pPr algn="r"/>
            <a:r>
              <a:rPr lang="it-IT" sz="1400" b="1">
                <a:solidFill>
                  <a:srgbClr val="1F497D"/>
                </a:solidFill>
                <a:latin typeface="Arial" charset="0"/>
              </a:rPr>
              <a:t>A</a:t>
            </a:r>
            <a:r>
              <a:rPr lang="it-IT" sz="1400">
                <a:solidFill>
                  <a:srgbClr val="1F497D"/>
                </a:solidFill>
                <a:latin typeface="Arial" charset="0"/>
              </a:rPr>
              <a:t>dreno</a:t>
            </a:r>
            <a:r>
              <a:rPr lang="it-IT" sz="1400" b="1">
                <a:solidFill>
                  <a:srgbClr val="1F497D"/>
                </a:solidFill>
                <a:latin typeface="Arial" charset="0"/>
              </a:rPr>
              <a:t>c</a:t>
            </a:r>
            <a:r>
              <a:rPr lang="it-IT" sz="1400">
                <a:solidFill>
                  <a:srgbClr val="1F497D"/>
                </a:solidFill>
                <a:latin typeface="Arial" charset="0"/>
              </a:rPr>
              <a:t>ortico</a:t>
            </a:r>
            <a:r>
              <a:rPr lang="it-IT" sz="1400" b="1">
                <a:solidFill>
                  <a:srgbClr val="1F497D"/>
                </a:solidFill>
                <a:latin typeface="Arial" charset="0"/>
              </a:rPr>
              <a:t>t</a:t>
            </a:r>
            <a:r>
              <a:rPr lang="it-IT" sz="1400">
                <a:solidFill>
                  <a:srgbClr val="1F497D"/>
                </a:solidFill>
                <a:latin typeface="Arial" charset="0"/>
              </a:rPr>
              <a:t>ropic</a:t>
            </a:r>
            <a:r>
              <a:rPr lang="it-IT" sz="1400" b="1">
                <a:solidFill>
                  <a:srgbClr val="1F497D"/>
                </a:solidFill>
                <a:latin typeface="Arial" charset="0"/>
              </a:rPr>
              <a:t> H</a:t>
            </a:r>
            <a:r>
              <a:rPr lang="it-IT" sz="1400">
                <a:solidFill>
                  <a:srgbClr val="1F497D"/>
                </a:solidFill>
                <a:latin typeface="Arial" charset="0"/>
              </a:rPr>
              <a:t>ormone</a:t>
            </a:r>
          </a:p>
          <a:p>
            <a:pPr algn="r"/>
            <a:endParaRPr lang="it-IT" sz="1400" b="1">
              <a:solidFill>
                <a:srgbClr val="1F497D"/>
              </a:solidFill>
              <a:latin typeface="Arial" charset="0"/>
            </a:endParaRPr>
          </a:p>
          <a:p>
            <a:pPr algn="r"/>
            <a:endParaRPr lang="it-IT" sz="1400" b="1">
              <a:solidFill>
                <a:srgbClr val="1F497D"/>
              </a:solidFill>
              <a:latin typeface="Arial" charset="0"/>
            </a:endParaRPr>
          </a:p>
          <a:p>
            <a:pPr algn="r"/>
            <a:r>
              <a:rPr lang="it-IT" sz="1400" b="1">
                <a:solidFill>
                  <a:srgbClr val="1F497D"/>
                </a:solidFill>
                <a:latin typeface="Arial" charset="0"/>
              </a:rPr>
              <a:t>G</a:t>
            </a:r>
            <a:r>
              <a:rPr lang="it-IT" sz="1400">
                <a:solidFill>
                  <a:srgbClr val="1F497D"/>
                </a:solidFill>
                <a:latin typeface="Arial" charset="0"/>
              </a:rPr>
              <a:t>rowth</a:t>
            </a:r>
            <a:r>
              <a:rPr lang="it-IT" sz="1400" b="1">
                <a:solidFill>
                  <a:srgbClr val="1F497D"/>
                </a:solidFill>
                <a:latin typeface="Arial" charset="0"/>
              </a:rPr>
              <a:t> H</a:t>
            </a:r>
            <a:r>
              <a:rPr lang="it-IT" sz="1400">
                <a:solidFill>
                  <a:srgbClr val="1F497D"/>
                </a:solidFill>
                <a:latin typeface="Arial" charset="0"/>
              </a:rPr>
              <a:t>ormone</a:t>
            </a:r>
            <a:endParaRPr lang="it-IT" sz="1400" b="1">
              <a:solidFill>
                <a:srgbClr val="1F497D"/>
              </a:solidFill>
              <a:latin typeface="Arial" charset="0"/>
            </a:endParaRPr>
          </a:p>
          <a:p>
            <a:pPr algn="r"/>
            <a:endParaRPr lang="it-IT" sz="1400" b="1">
              <a:solidFill>
                <a:srgbClr val="1F497D"/>
              </a:solidFill>
              <a:latin typeface="Arial" charset="0"/>
            </a:endParaRPr>
          </a:p>
          <a:p>
            <a:pPr algn="r"/>
            <a:endParaRPr lang="it-IT" sz="1400" b="1">
              <a:solidFill>
                <a:srgbClr val="1F497D"/>
              </a:solidFill>
              <a:latin typeface="Arial" charset="0"/>
            </a:endParaRPr>
          </a:p>
          <a:p>
            <a:pPr algn="r"/>
            <a:endParaRPr lang="it-IT" sz="1400" b="1">
              <a:solidFill>
                <a:srgbClr val="1F497D"/>
              </a:solidFill>
              <a:latin typeface="Arial" charset="0"/>
            </a:endParaRPr>
          </a:p>
          <a:p>
            <a:pPr algn="r"/>
            <a:r>
              <a:rPr lang="it-IT" sz="1400" b="1">
                <a:solidFill>
                  <a:srgbClr val="1F497D"/>
                </a:solidFill>
                <a:latin typeface="Arial" charset="0"/>
              </a:rPr>
              <a:t>Pr</a:t>
            </a:r>
            <a:r>
              <a:rPr lang="it-IT" sz="1400">
                <a:solidFill>
                  <a:srgbClr val="1F497D"/>
                </a:solidFill>
                <a:latin typeface="Arial" charset="0"/>
              </a:rPr>
              <a:t>o</a:t>
            </a:r>
            <a:r>
              <a:rPr lang="it-IT" sz="1400" b="1">
                <a:solidFill>
                  <a:srgbClr val="1F497D"/>
                </a:solidFill>
                <a:latin typeface="Arial" charset="0"/>
              </a:rPr>
              <a:t>l</a:t>
            </a:r>
            <a:r>
              <a:rPr lang="it-IT" sz="1400">
                <a:solidFill>
                  <a:srgbClr val="1F497D"/>
                </a:solidFill>
                <a:latin typeface="Arial" charset="0"/>
              </a:rPr>
              <a:t>actin</a:t>
            </a:r>
          </a:p>
          <a:p>
            <a:pPr algn="r"/>
            <a:endParaRPr lang="it-IT" sz="1400" b="1">
              <a:solidFill>
                <a:srgbClr val="1F497D"/>
              </a:solidFill>
              <a:latin typeface="Arial" charset="0"/>
            </a:endParaRPr>
          </a:p>
          <a:p>
            <a:pPr algn="r"/>
            <a:endParaRPr lang="it-IT" sz="14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21512" name="CasellaDiTesto 8"/>
          <p:cNvSpPr txBox="1">
            <a:spLocks noChangeArrowheads="1"/>
          </p:cNvSpPr>
          <p:nvPr/>
        </p:nvSpPr>
        <p:spPr bwMode="auto">
          <a:xfrm>
            <a:off x="2051050" y="1268413"/>
            <a:ext cx="1552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it-IT" sz="1800" b="1">
                <a:solidFill>
                  <a:prstClr val="black"/>
                </a:solidFill>
                <a:latin typeface="Arial" charset="0"/>
              </a:rPr>
              <a:t>IPOTALAMO</a:t>
            </a:r>
          </a:p>
        </p:txBody>
      </p:sp>
      <p:sp>
        <p:nvSpPr>
          <p:cNvPr id="21513" name="CasellaDiTesto 9"/>
          <p:cNvSpPr txBox="1">
            <a:spLocks noChangeArrowheads="1"/>
          </p:cNvSpPr>
          <p:nvPr/>
        </p:nvSpPr>
        <p:spPr bwMode="auto">
          <a:xfrm>
            <a:off x="4427538" y="1268413"/>
            <a:ext cx="1839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it-IT" sz="1800" b="1">
                <a:solidFill>
                  <a:prstClr val="black"/>
                </a:solidFill>
                <a:latin typeface="Arial" charset="0"/>
              </a:rPr>
              <a:t>ADENOIPOFISI</a:t>
            </a: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>
                <a:solidFill>
                  <a:prstClr val="black"/>
                </a:solidFill>
                <a:latin typeface="Arial" charset="0"/>
              </a:rPr>
              <a:t>Tropine Ipotalamiche</a:t>
            </a:r>
            <a:br>
              <a:rPr lang="it-IT" sz="3200" dirty="0">
                <a:solidFill>
                  <a:prstClr val="black"/>
                </a:solidFill>
                <a:latin typeface="Arial" charset="0"/>
              </a:rPr>
            </a:br>
            <a:r>
              <a:rPr lang="it-IT" sz="3200" b="1" dirty="0">
                <a:solidFill>
                  <a:prstClr val="black"/>
                </a:solidFill>
                <a:latin typeface="Arial" charset="0"/>
              </a:rPr>
              <a:t>RH = </a:t>
            </a:r>
            <a:r>
              <a:rPr lang="it-IT" sz="3200" b="1" dirty="0" err="1">
                <a:solidFill>
                  <a:prstClr val="black"/>
                </a:solidFill>
                <a:latin typeface="Arial" charset="0"/>
              </a:rPr>
              <a:t>Releasing</a:t>
            </a:r>
            <a:r>
              <a:rPr lang="it-IT" sz="32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it-IT" sz="3200" b="1" dirty="0" err="1">
                <a:solidFill>
                  <a:prstClr val="black"/>
                </a:solidFill>
                <a:latin typeface="Arial" charset="0"/>
              </a:rPr>
              <a:t>Hormone</a:t>
            </a:r>
            <a:r>
              <a:rPr lang="it-IT" sz="3200" b="1" dirty="0">
                <a:solidFill>
                  <a:prstClr val="black"/>
                </a:solidFill>
                <a:latin typeface="Arial" charset="0"/>
              </a:rPr>
              <a:t/>
            </a:r>
            <a:br>
              <a:rPr lang="it-IT" sz="3200" b="1" dirty="0">
                <a:solidFill>
                  <a:prstClr val="black"/>
                </a:solidFill>
                <a:latin typeface="Arial" charset="0"/>
              </a:rPr>
            </a:br>
            <a:endParaRPr lang="it-IT" sz="3200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0176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ttangolo 1"/>
          <p:cNvSpPr>
            <a:spLocks noChangeArrowheads="1"/>
          </p:cNvSpPr>
          <p:nvPr/>
        </p:nvSpPr>
        <p:spPr bwMode="auto">
          <a:xfrm>
            <a:off x="0" y="0"/>
            <a:ext cx="9144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prstClr val="black"/>
                </a:solidFill>
                <a:latin typeface="Calibri"/>
              </a:rPr>
              <a:t>L’adenoipofisi contiene 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6 differenti tipi di cellule </a:t>
            </a:r>
            <a:r>
              <a:rPr lang="it-IT" sz="2800" b="1" dirty="0" smtClean="0">
                <a:solidFill>
                  <a:prstClr val="black"/>
                </a:solidFill>
                <a:latin typeface="Calibri"/>
              </a:rPr>
              <a:t>endocrine</a:t>
            </a:r>
            <a:endParaRPr lang="it-IT" sz="2800" b="1" dirty="0">
              <a:solidFill>
                <a:prstClr val="black"/>
              </a:solidFill>
              <a:latin typeface="Calibri"/>
            </a:endParaRPr>
          </a:p>
          <a:p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b="1" dirty="0">
                <a:solidFill>
                  <a:prstClr val="black"/>
                </a:solidFill>
                <a:latin typeface="Calibri"/>
              </a:rPr>
              <a:t>Somatotrope </a:t>
            </a:r>
            <a:r>
              <a:rPr lang="it-IT" b="1" dirty="0" smtClean="0">
                <a:solidFill>
                  <a:prstClr val="black"/>
                </a:solidFill>
                <a:latin typeface="Calibri"/>
              </a:rPr>
              <a:t>(secernono l’ormone della crescita </a:t>
            </a:r>
            <a:r>
              <a:rPr lang="it-IT" b="1" dirty="0" err="1" smtClean="0">
                <a:solidFill>
                  <a:srgbClr val="FF0000"/>
                </a:solidFill>
                <a:latin typeface="Calibri"/>
              </a:rPr>
              <a:t>Growth</a:t>
            </a:r>
            <a:r>
              <a:rPr lang="it-IT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Calibri"/>
              </a:rPr>
              <a:t>Hormone</a:t>
            </a:r>
            <a:r>
              <a:rPr lang="it-IT" b="1" dirty="0">
                <a:solidFill>
                  <a:srgbClr val="FF0000"/>
                </a:solidFill>
                <a:latin typeface="Calibri"/>
              </a:rPr>
              <a:t>, GH</a:t>
            </a:r>
            <a:r>
              <a:rPr lang="it-IT" b="1" dirty="0" smtClean="0">
                <a:solidFill>
                  <a:prstClr val="black"/>
                </a:solidFill>
                <a:latin typeface="Calibri"/>
              </a:rPr>
              <a:t>)</a:t>
            </a: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b="1" dirty="0">
                <a:solidFill>
                  <a:prstClr val="black"/>
                </a:solidFill>
                <a:latin typeface="Calibri"/>
              </a:rPr>
              <a:t>Corticotrope (ACTH)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dirty="0">
                <a:solidFill>
                  <a:prstClr val="black"/>
                </a:solidFill>
                <a:latin typeface="Calibri"/>
              </a:rPr>
              <a:t>Tireotrope (TSH)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dirty="0">
                <a:solidFill>
                  <a:prstClr val="black"/>
                </a:solidFill>
                <a:latin typeface="Calibri"/>
              </a:rPr>
              <a:t>Gonadotrope (LH) 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dirty="0">
                <a:solidFill>
                  <a:prstClr val="black"/>
                </a:solidFill>
                <a:latin typeface="Calibri"/>
              </a:rPr>
              <a:t>Gonadotrope (FSH)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dirty="0">
                <a:solidFill>
                  <a:prstClr val="black"/>
                </a:solidFill>
                <a:latin typeface="Calibri"/>
              </a:rPr>
              <a:t>Lattotrope (prolattina)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461" name="Gruppo 12"/>
          <p:cNvGrpSpPr>
            <a:grpSpLocks/>
          </p:cNvGrpSpPr>
          <p:nvPr/>
        </p:nvGrpSpPr>
        <p:grpSpPr bwMode="auto">
          <a:xfrm>
            <a:off x="2987675" y="2133600"/>
            <a:ext cx="5953125" cy="4724400"/>
            <a:chOff x="2987824" y="2132856"/>
            <a:chExt cx="5953125" cy="4725144"/>
          </a:xfrm>
        </p:grpSpPr>
        <p:pic>
          <p:nvPicPr>
            <p:cNvPr id="19462" name="Picture 2" descr="http://alexandria.healthlibrary.ca/documents/notes/bom/unit_3/warshawsky/Lab6no1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2181224"/>
              <a:ext cx="5953125" cy="4676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3" name="CasellaDiTesto 6"/>
            <p:cNvSpPr txBox="1">
              <a:spLocks noChangeArrowheads="1"/>
            </p:cNvSpPr>
            <p:nvPr/>
          </p:nvSpPr>
          <p:spPr bwMode="auto">
            <a:xfrm>
              <a:off x="4860032" y="2996952"/>
              <a:ext cx="1116011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it-IT" sz="1200" b="1">
                  <a:solidFill>
                    <a:prstClr val="black"/>
                  </a:solidFill>
                  <a:latin typeface="Arial" charset="0"/>
                </a:rPr>
                <a:t>somatotrope</a:t>
              </a:r>
            </a:p>
          </p:txBody>
        </p:sp>
        <p:sp>
          <p:nvSpPr>
            <p:cNvPr id="19464" name="CasellaDiTesto 7"/>
            <p:cNvSpPr txBox="1">
              <a:spLocks noChangeArrowheads="1"/>
            </p:cNvSpPr>
            <p:nvPr/>
          </p:nvSpPr>
          <p:spPr bwMode="auto">
            <a:xfrm>
              <a:off x="4211960" y="2780928"/>
              <a:ext cx="1082348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it-IT" sz="1200" b="1">
                  <a:solidFill>
                    <a:prstClr val="black"/>
                  </a:solidFill>
                  <a:latin typeface="Arial" charset="0"/>
                </a:rPr>
                <a:t>corticotrope</a:t>
              </a:r>
            </a:p>
          </p:txBody>
        </p:sp>
        <p:sp>
          <p:nvSpPr>
            <p:cNvPr id="19465" name="CasellaDiTesto 8"/>
            <p:cNvSpPr txBox="1">
              <a:spLocks noChangeArrowheads="1"/>
            </p:cNvSpPr>
            <p:nvPr/>
          </p:nvSpPr>
          <p:spPr bwMode="auto">
            <a:xfrm>
              <a:off x="3059832" y="2636912"/>
              <a:ext cx="1127232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it-IT" sz="1200" b="1" dirty="0">
                  <a:solidFill>
                    <a:prstClr val="black"/>
                  </a:solidFill>
                  <a:latin typeface="Arial" charset="0"/>
                </a:rPr>
                <a:t>gonadotrope</a:t>
              </a:r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2987824" y="2132856"/>
              <a:ext cx="5400675" cy="503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2977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52400" y="0"/>
            <a:ext cx="8788400" cy="783943"/>
          </a:xfrm>
        </p:spPr>
        <p:txBody>
          <a:bodyPr>
            <a:noAutofit/>
          </a:bodyPr>
          <a:lstStyle/>
          <a:p>
            <a:r>
              <a:rPr lang="it-IT" sz="2800" dirty="0"/>
              <a:t>Le cellule </a:t>
            </a:r>
            <a:r>
              <a:rPr lang="it-IT" sz="2800" dirty="0" smtClean="0"/>
              <a:t>endocrine </a:t>
            </a:r>
            <a:r>
              <a:rPr lang="it-IT" sz="2800" dirty="0"/>
              <a:t>liberano l’ormone in modo controllato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15/10/19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/>
              <a:t>2</a:t>
            </a:fld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323" y="562646"/>
            <a:ext cx="7562278" cy="617682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06400" y="3966634"/>
            <a:ext cx="8527476" cy="5503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050" dirty="0" smtClean="0">
                <a:solidFill>
                  <a:srgbClr val="FF0000"/>
                </a:solidFill>
              </a:rPr>
              <a:t>Le cellule endocrine </a:t>
            </a:r>
          </a:p>
          <a:p>
            <a:r>
              <a:rPr lang="it-IT" sz="1050" dirty="0" smtClean="0">
                <a:solidFill>
                  <a:srgbClr val="FF0000"/>
                </a:solidFill>
              </a:rPr>
              <a:t>sono</a:t>
            </a:r>
            <a:r>
              <a:rPr lang="it-IT" sz="1050" dirty="0">
                <a:solidFill>
                  <a:srgbClr val="FF0000"/>
                </a:solidFill>
              </a:rPr>
              <a:t> </a:t>
            </a:r>
            <a:r>
              <a:rPr lang="it-IT" sz="1050" dirty="0" smtClean="0">
                <a:solidFill>
                  <a:srgbClr val="FF0000"/>
                </a:solidFill>
              </a:rPr>
              <a:t>sotto il controllo </a:t>
            </a:r>
          </a:p>
          <a:p>
            <a:r>
              <a:rPr lang="it-IT" sz="1050" dirty="0" smtClean="0">
                <a:solidFill>
                  <a:srgbClr val="FF0000"/>
                </a:solidFill>
              </a:rPr>
              <a:t>di altri ormoni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398533" y="4443348"/>
            <a:ext cx="7288268" cy="544287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>
                <a:solidFill>
                  <a:srgbClr val="0000FF"/>
                </a:solidFill>
              </a:rPr>
              <a:t>Gli ormoni </a:t>
            </a:r>
            <a:r>
              <a:rPr lang="it-IT" dirty="0" smtClean="0">
                <a:solidFill>
                  <a:srgbClr val="0000FF"/>
                </a:solidFill>
                <a:sym typeface="Wingdings"/>
              </a:rPr>
              <a:t></a:t>
            </a: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71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0"/>
            <a:ext cx="6808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24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Sinopsi degli ormoni ipotalamici e ipofisari (pituitari)</a:t>
            </a:r>
            <a:endParaRPr lang="it-IT" dirty="0"/>
          </a:p>
        </p:txBody>
      </p:sp>
      <p:sp>
        <p:nvSpPr>
          <p:cNvPr id="6" name="Sottotitol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u="sng" dirty="0" smtClean="0"/>
              <a:t>Presentata nelle prossime 2 diapositive</a:t>
            </a:r>
          </a:p>
          <a:p>
            <a:r>
              <a:rPr lang="it-IT" dirty="0" smtClean="0"/>
              <a:t>Ormone</a:t>
            </a:r>
          </a:p>
          <a:p>
            <a:r>
              <a:rPr lang="it-IT" dirty="0" smtClean="0"/>
              <a:t>Sede di sintesi</a:t>
            </a:r>
          </a:p>
          <a:p>
            <a:r>
              <a:rPr lang="it-IT" dirty="0" smtClean="0"/>
              <a:t>Sede di azione</a:t>
            </a:r>
          </a:p>
          <a:p>
            <a:r>
              <a:rPr lang="it-IT" dirty="0" smtClean="0"/>
              <a:t>Struttura chimica</a:t>
            </a:r>
          </a:p>
          <a:p>
            <a:r>
              <a:rPr lang="it-IT" dirty="0" smtClean="0"/>
              <a:t>Tipo di recettore</a:t>
            </a:r>
          </a:p>
          <a:p>
            <a:r>
              <a:rPr lang="it-IT" dirty="0" smtClean="0"/>
              <a:t>Secondo messaggero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4465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0"/>
            <a:ext cx="81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8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700"/>
            <a:ext cx="9144000" cy="606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51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Ossitocina e vasopressina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5700"/>
            <a:ext cx="9144000" cy="4525108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 flipH="1">
            <a:off x="4466165" y="1693333"/>
            <a:ext cx="613833" cy="21166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>
            <a:off x="4466165" y="4047067"/>
            <a:ext cx="459317" cy="75776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489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00" y="419100"/>
            <a:ext cx="60325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07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Il ponte disolfuro </a:t>
            </a:r>
            <a:r>
              <a:rPr lang="it-IT" dirty="0" err="1" smtClean="0"/>
              <a:t>ciclizza</a:t>
            </a:r>
            <a:r>
              <a:rPr lang="it-IT" dirty="0" smtClean="0"/>
              <a:t> i due </a:t>
            </a:r>
            <a:r>
              <a:rPr lang="it-IT" dirty="0" err="1" smtClean="0"/>
              <a:t>oligopeptidi</a:t>
            </a:r>
            <a:r>
              <a:rPr lang="it-IT" dirty="0" smtClean="0"/>
              <a:t> ipofisari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205"/>
            <a:ext cx="914400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5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Vasopressina</a:t>
            </a:r>
            <a:endParaRPr lang="it-IT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anche detto Ormone antidiuretico (anti-</a:t>
            </a:r>
            <a:r>
              <a:rPr lang="it-IT" dirty="0" err="1" smtClean="0"/>
              <a:t>diurehic</a:t>
            </a:r>
            <a:r>
              <a:rPr lang="it-IT" dirty="0" smtClean="0"/>
              <a:t> </a:t>
            </a:r>
            <a:r>
              <a:rPr lang="it-IT" dirty="0" err="1" smtClean="0"/>
              <a:t>hormone</a:t>
            </a:r>
            <a:r>
              <a:rPr lang="it-IT" dirty="0" smtClean="0"/>
              <a:t>, ADH)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4261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 smtClean="0"/>
              <a:t>L’ormone anti-diuretico ADH/vasopressina</a:t>
            </a:r>
            <a:br>
              <a:rPr lang="it-IT" sz="3200" dirty="0" smtClean="0"/>
            </a:br>
            <a:r>
              <a:rPr lang="it-IT" sz="3200" dirty="0" smtClean="0"/>
              <a:t>regola l’equilibrio (omeostasi) idrica</a:t>
            </a:r>
            <a:endParaRPr lang="it-IT" sz="3200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75" y="1516545"/>
            <a:ext cx="7269888" cy="545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404"/>
          </a:xfrm>
        </p:spPr>
        <p:txBody>
          <a:bodyPr>
            <a:noAutofit/>
          </a:bodyPr>
          <a:lstStyle/>
          <a:p>
            <a:r>
              <a:rPr lang="it-IT" sz="3200" dirty="0" smtClean="0"/>
              <a:t>I recettori di ADH sono nel tubulo collettore</a:t>
            </a:r>
            <a:endParaRPr lang="it-IT" sz="32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304" y="1120775"/>
            <a:ext cx="61468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8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La liberazione dell’ormone è controllata con meccanismo a feed-back negativo</a:t>
            </a:r>
            <a:endParaRPr lang="it-IT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Il caso del testosterone</a:t>
            </a:r>
          </a:p>
          <a:p>
            <a:r>
              <a:rPr lang="it-IT" dirty="0" smtClean="0"/>
              <a:t>Il caso degli ormoni tiroidei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15/10/19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543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4207"/>
            <a:ext cx="8229600" cy="896937"/>
          </a:xfrm>
        </p:spPr>
        <p:txBody>
          <a:bodyPr>
            <a:noAutofit/>
          </a:bodyPr>
          <a:lstStyle/>
          <a:p>
            <a:r>
              <a:rPr lang="it-IT" sz="3600" dirty="0" smtClean="0"/>
              <a:t>La stimolazione della cellula renale da parte di ADH</a:t>
            </a:r>
            <a:endParaRPr lang="it-IT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1171575"/>
            <a:ext cx="6159500" cy="55499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08242" y="1356189"/>
            <a:ext cx="1667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/>
              </a:rPr>
              <a:t>lume del tubulo</a:t>
            </a:r>
          </a:p>
        </p:txBody>
      </p:sp>
    </p:spTree>
    <p:extLst>
      <p:ext uri="{BB962C8B-B14F-4D97-AF65-F5344CB8AC3E}">
        <p14:creationId xmlns:p14="http://schemas.microsoft.com/office/powerpoint/2010/main" val="195871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534" y="0"/>
            <a:ext cx="7492466" cy="6858000"/>
          </a:xfrm>
          <a:prstGeom prst="rect">
            <a:avLst/>
          </a:prstGeom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 err="1" smtClean="0"/>
              <a:t>Aquaporin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438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" y="355894"/>
            <a:ext cx="5321300" cy="28702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960" y="1652082"/>
            <a:ext cx="31496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24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Il legame di ADH al suo recettore della cellula tubulare </a:t>
            </a:r>
            <a:r>
              <a:rPr lang="it-IT" dirty="0" smtClean="0"/>
              <a:t>renale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La cellula renale è polarizzata</a:t>
            </a:r>
          </a:p>
          <a:p>
            <a:pPr lvl="1"/>
            <a:r>
              <a:rPr lang="it-IT" dirty="0" smtClean="0"/>
              <a:t>dominio </a:t>
            </a:r>
            <a:r>
              <a:rPr lang="it-IT" dirty="0" err="1" smtClean="0"/>
              <a:t>basolaterale</a:t>
            </a:r>
            <a:r>
              <a:rPr lang="it-IT" dirty="0" smtClean="0"/>
              <a:t>, esposto al sangue</a:t>
            </a:r>
          </a:p>
          <a:p>
            <a:pPr lvl="1"/>
            <a:r>
              <a:rPr lang="it-IT" dirty="0" smtClean="0"/>
              <a:t>dominio apicale, esposto al lume</a:t>
            </a:r>
          </a:p>
          <a:p>
            <a:r>
              <a:rPr lang="it-IT" dirty="0" smtClean="0"/>
              <a:t>Il recettore è espresso a livello della membrana </a:t>
            </a:r>
            <a:r>
              <a:rPr lang="it-IT" dirty="0" err="1" smtClean="0"/>
              <a:t>basolaterale</a:t>
            </a:r>
            <a:endParaRPr lang="it-IT" dirty="0" smtClean="0"/>
          </a:p>
          <a:p>
            <a:r>
              <a:rPr lang="it-IT" dirty="0" smtClean="0"/>
              <a:t>La segnalazione </a:t>
            </a:r>
            <a:r>
              <a:rPr lang="it-IT" dirty="0" err="1" smtClean="0"/>
              <a:t>intracellualre</a:t>
            </a:r>
            <a:r>
              <a:rPr lang="it-IT" dirty="0" smtClean="0"/>
              <a:t> causa </a:t>
            </a:r>
            <a:r>
              <a:rPr lang="it-IT" dirty="0"/>
              <a:t>l’esposizione dell’</a:t>
            </a:r>
            <a:r>
              <a:rPr lang="it-IT" dirty="0" err="1"/>
              <a:t>aquaporina</a:t>
            </a:r>
            <a:r>
              <a:rPr lang="it-IT" dirty="0"/>
              <a:t> sulla membrana </a:t>
            </a:r>
            <a:r>
              <a:rPr lang="it-IT" dirty="0" smtClean="0"/>
              <a:t>apicale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0"/>
            <a:ext cx="8735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0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0"/>
            <a:ext cx="8957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16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2345871" cy="2890947"/>
          </a:xfrm>
        </p:spPr>
        <p:txBody>
          <a:bodyPr>
            <a:normAutofit/>
          </a:bodyPr>
          <a:lstStyle/>
          <a:p>
            <a:pPr algn="l"/>
            <a:r>
              <a:rPr lang="it-IT" sz="2400" dirty="0" smtClean="0"/>
              <a:t>La regolazione del rilascio della</a:t>
            </a:r>
            <a:br>
              <a:rPr lang="it-IT" sz="2400" dirty="0" smtClean="0"/>
            </a:br>
            <a:r>
              <a:rPr lang="it-IT" sz="2400" dirty="0" smtClean="0"/>
              <a:t>vasopressina</a:t>
            </a:r>
            <a:br>
              <a:rPr lang="it-IT" sz="2400" dirty="0" smtClean="0"/>
            </a:br>
            <a:r>
              <a:rPr lang="it-IT" sz="2400" dirty="0" smtClean="0"/>
              <a:t>da parte degli </a:t>
            </a:r>
            <a:r>
              <a:rPr lang="it-IT" sz="2400" dirty="0" err="1" smtClean="0"/>
              <a:t>osmocettori</a:t>
            </a:r>
            <a:r>
              <a:rPr lang="it-IT" sz="2400" dirty="0" smtClean="0"/>
              <a:t> ipotalamici</a:t>
            </a:r>
            <a:endParaRPr lang="it-IT" sz="24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071" y="0"/>
            <a:ext cx="6340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94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107" y="0"/>
            <a:ext cx="6653893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67591" cy="3726664"/>
          </a:xfrm>
        </p:spPr>
        <p:txBody>
          <a:bodyPr>
            <a:normAutofit/>
          </a:bodyPr>
          <a:lstStyle/>
          <a:p>
            <a:pPr algn="l"/>
            <a:r>
              <a:rPr lang="it-IT" sz="2400" dirty="0">
                <a:solidFill>
                  <a:prstClr val="black"/>
                </a:solidFill>
              </a:rPr>
              <a:t>La regolazione del rilascio della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vasopressina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da parte </a:t>
            </a:r>
            <a:r>
              <a:rPr lang="it-IT" sz="2400" dirty="0" smtClean="0">
                <a:solidFill>
                  <a:prstClr val="black"/>
                </a:solidFill>
              </a:rPr>
              <a:t>dei </a:t>
            </a:r>
            <a:r>
              <a:rPr lang="it-IT" sz="2400" dirty="0" err="1" smtClean="0">
                <a:solidFill>
                  <a:prstClr val="black"/>
                </a:solidFill>
              </a:rPr>
              <a:t>barorecettori</a:t>
            </a:r>
            <a:r>
              <a:rPr lang="it-IT" sz="2400" dirty="0" smtClean="0">
                <a:solidFill>
                  <a:prstClr val="black"/>
                </a:solidFill>
              </a:rPr>
              <a:t> vascolari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734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Ossitocina</a:t>
            </a:r>
            <a:endParaRPr lang="it-IT" dirty="0"/>
          </a:p>
        </p:txBody>
      </p:sp>
      <p:sp>
        <p:nvSpPr>
          <p:cNvPr id="6" name="Sottotitolo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065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319890" y="772310"/>
            <a:ext cx="3318510" cy="2127914"/>
          </a:xfrm>
        </p:spPr>
        <p:txBody>
          <a:bodyPr>
            <a:normAutofit/>
          </a:bodyPr>
          <a:lstStyle/>
          <a:p>
            <a:pPr algn="l"/>
            <a:r>
              <a:rPr lang="it-IT" sz="3600" dirty="0" smtClean="0"/>
              <a:t>Il rilascio dell’ossitocina </a:t>
            </a:r>
            <a:br>
              <a:rPr lang="it-IT" sz="3600" dirty="0" smtClean="0"/>
            </a:br>
            <a:r>
              <a:rPr lang="it-IT" sz="3600" dirty="0" smtClean="0"/>
              <a:t>nel parto</a:t>
            </a:r>
            <a:endParaRPr lang="it-IT" sz="36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400" y="0"/>
            <a:ext cx="476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7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Il legame dell’ossitocina sul suo recettore </a:t>
            </a:r>
            <a:r>
              <a:rPr lang="it-IT" dirty="0" err="1" smtClean="0"/>
              <a:t>miometrale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21" y="1511299"/>
            <a:ext cx="7570091" cy="446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55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5534"/>
          </a:xfrm>
        </p:spPr>
        <p:txBody>
          <a:bodyPr>
            <a:noAutofit/>
          </a:bodyPr>
          <a:lstStyle/>
          <a:p>
            <a:r>
              <a:rPr lang="it-IT" sz="3200" dirty="0" smtClean="0"/>
              <a:t>I circuiti di controllo del rilascio degli ormoni</a:t>
            </a:r>
            <a:endParaRPr lang="it-IT" sz="32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352" y="860172"/>
            <a:ext cx="4445000" cy="57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9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43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4046706" cy="2689046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 smtClean="0"/>
              <a:t>Il rilascio coordinato di ossitocina e prolattina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906" y="0"/>
            <a:ext cx="4182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49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495" y="274637"/>
            <a:ext cx="3116225" cy="3879645"/>
          </a:xfrm>
        </p:spPr>
        <p:txBody>
          <a:bodyPr anchor="t">
            <a:normAutofit/>
          </a:bodyPr>
          <a:lstStyle/>
          <a:p>
            <a:pPr algn="l"/>
            <a:r>
              <a:rPr lang="it-IT" dirty="0" smtClean="0"/>
              <a:t>La struttura della ghiandola mammaria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42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067" y="0"/>
            <a:ext cx="5748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813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37306"/>
            <a:ext cx="8229600" cy="849194"/>
          </a:xfrm>
        </p:spPr>
        <p:txBody>
          <a:bodyPr>
            <a:noAutofit/>
          </a:bodyPr>
          <a:lstStyle/>
          <a:p>
            <a:r>
              <a:rPr lang="it-IT" sz="2800" dirty="0" smtClean="0"/>
              <a:t>Le cellule mioepiteliali circondano i lobuli della ghiandola mammaria e sono il bersaglio dell’ossitocina</a:t>
            </a:r>
            <a:endParaRPr lang="it-IT" sz="28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6500"/>
            <a:ext cx="9144000" cy="573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758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43610"/>
            <a:ext cx="8229600" cy="1143000"/>
          </a:xfrm>
        </p:spPr>
        <p:txBody>
          <a:bodyPr/>
          <a:lstStyle/>
          <a:p>
            <a:r>
              <a:rPr lang="it-IT" dirty="0"/>
              <a:t>F</a:t>
            </a:r>
            <a:r>
              <a:rPr lang="it-IT" smtClean="0"/>
              <a:t>ine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62646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Prolattina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Prodotto dalle cellule </a:t>
            </a:r>
            <a:r>
              <a:rPr lang="it-IT" dirty="0" err="1" smtClean="0"/>
              <a:t>lattorofe</a:t>
            </a:r>
            <a:r>
              <a:rPr lang="it-IT" dirty="0" smtClean="0"/>
              <a:t> dell’ipofisi anteriore.</a:t>
            </a:r>
          </a:p>
          <a:p>
            <a:r>
              <a:rPr lang="it-IT" dirty="0" smtClean="0"/>
              <a:t>Polipeptide di 199 </a:t>
            </a:r>
            <a:r>
              <a:rPr lang="it-IT" dirty="0" err="1" smtClean="0"/>
              <a:t>aac</a:t>
            </a:r>
            <a:endParaRPr lang="it-IT" dirty="0" smtClean="0"/>
          </a:p>
          <a:p>
            <a:r>
              <a:rPr lang="it-IT" dirty="0" smtClean="0"/>
              <a:t>I recettori sono presenti in:</a:t>
            </a:r>
          </a:p>
          <a:p>
            <a:pPr lvl="1"/>
            <a:r>
              <a:rPr lang="it-IT" dirty="0" smtClean="0"/>
              <a:t>ghiandola mammaria </a:t>
            </a:r>
          </a:p>
          <a:p>
            <a:pPr lvl="1"/>
            <a:r>
              <a:rPr lang="it-IT" dirty="0" smtClean="0"/>
              <a:t>cervello</a:t>
            </a:r>
          </a:p>
          <a:p>
            <a:pPr lvl="1"/>
            <a:r>
              <a:rPr lang="it-IT" dirty="0" smtClean="0"/>
              <a:t>fegato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1343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322" y="1059328"/>
            <a:ext cx="4696725" cy="552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43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282700"/>
            <a:ext cx="82550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07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Il recettore della prolattina è enzimatico (TRK)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900" y="1733176"/>
            <a:ext cx="59182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23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http://</a:t>
            </a:r>
            <a:r>
              <a:rPr lang="it-IT" dirty="0" err="1"/>
              <a:t>www.endocrinesurgeon.co.uk</a:t>
            </a:r>
            <a:r>
              <a:rPr lang="it-IT" dirty="0"/>
              <a:t>/</a:t>
            </a:r>
            <a:r>
              <a:rPr lang="it-IT" dirty="0" err="1"/>
              <a:t>index.php</a:t>
            </a:r>
            <a:r>
              <a:rPr lang="it-IT" dirty="0"/>
              <a:t>/</a:t>
            </a:r>
            <a:r>
              <a:rPr lang="it-IT" dirty="0" err="1"/>
              <a:t>what</a:t>
            </a:r>
            <a:r>
              <a:rPr lang="it-IT" dirty="0"/>
              <a:t>-</a:t>
            </a:r>
            <a:r>
              <a:rPr lang="it-IT" dirty="0" err="1"/>
              <a:t>is</a:t>
            </a:r>
            <a:r>
              <a:rPr lang="it-IT" dirty="0"/>
              <a:t>-the-</a:t>
            </a:r>
            <a:r>
              <a:rPr lang="it-IT" dirty="0" err="1"/>
              <a:t>hypothalamo</a:t>
            </a:r>
            <a:r>
              <a:rPr lang="it-IT" dirty="0"/>
              <a:t>-</a:t>
            </a:r>
            <a:r>
              <a:rPr lang="it-IT" dirty="0" err="1"/>
              <a:t>pituitary-axis</a:t>
            </a:r>
            <a:endParaRPr lang="it-IT" dirty="0"/>
          </a:p>
        </p:txBody>
      </p:sp>
      <p:sp>
        <p:nvSpPr>
          <p:cNvPr id="6" name="Sottotitolo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350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L’asse-ipotalamo-ipofisi</a:t>
            </a:r>
            <a:r>
              <a:rPr lang="it-IT" sz="3600" dirty="0" smtClean="0"/>
              <a:t>-corticosurrene</a:t>
            </a:r>
            <a:endParaRPr lang="it-IT" sz="36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321" y="1417638"/>
            <a:ext cx="5259896" cy="501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8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 smtClean="0"/>
              <a:t>L’asse-ipotalamo-ipofisi-tiroide</a:t>
            </a:r>
            <a:endParaRPr lang="it-IT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15/10/19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/>
              <a:t>6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17638"/>
            <a:ext cx="3786228" cy="527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5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 smtClean="0"/>
              <a:t>L’asse ipotalamo-ipofisi-testicolo</a:t>
            </a:r>
            <a:endParaRPr lang="it-IT" sz="32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15/10/19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/>
              <a:t>7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2667"/>
            <a:ext cx="9144000" cy="389663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383866" y="1539501"/>
            <a:ext cx="2472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GnRH</a:t>
            </a:r>
            <a:endParaRPr lang="it-IT" dirty="0" smtClean="0"/>
          </a:p>
          <a:p>
            <a:r>
              <a:rPr lang="it-IT" dirty="0" err="1" smtClean="0"/>
              <a:t>Gonadotropin</a:t>
            </a:r>
            <a:r>
              <a:rPr lang="it-IT" dirty="0" smtClean="0"/>
              <a:t> </a:t>
            </a:r>
            <a:r>
              <a:rPr lang="it-IT" dirty="0" err="1" smtClean="0"/>
              <a:t>releasing</a:t>
            </a:r>
            <a:r>
              <a:rPr lang="it-IT" dirty="0" smtClean="0"/>
              <a:t> </a:t>
            </a:r>
            <a:r>
              <a:rPr lang="it-IT" dirty="0" err="1" smtClean="0"/>
              <a:t>hormone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87867" y="4671187"/>
            <a:ext cx="248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LH </a:t>
            </a:r>
          </a:p>
          <a:p>
            <a:r>
              <a:rPr lang="it-IT" dirty="0" err="1" smtClean="0"/>
              <a:t>Luteinising</a:t>
            </a:r>
            <a:r>
              <a:rPr lang="it-IT" dirty="0" smtClean="0"/>
              <a:t> </a:t>
            </a:r>
            <a:r>
              <a:rPr lang="it-IT" dirty="0" err="1" smtClean="0"/>
              <a:t>hormone</a:t>
            </a:r>
            <a:endParaRPr lang="it-IT" dirty="0"/>
          </a:p>
          <a:p>
            <a:r>
              <a:rPr lang="it-IT" dirty="0" smtClean="0"/>
              <a:t>FSH</a:t>
            </a:r>
          </a:p>
          <a:p>
            <a:r>
              <a:rPr lang="it-IT" dirty="0" err="1" smtClean="0"/>
              <a:t>Follicle</a:t>
            </a:r>
            <a:r>
              <a:rPr lang="it-IT" dirty="0" smtClean="0"/>
              <a:t> </a:t>
            </a:r>
            <a:r>
              <a:rPr lang="it-IT" dirty="0" err="1" smtClean="0"/>
              <a:t>stimulating</a:t>
            </a:r>
            <a:r>
              <a:rPr lang="it-IT" dirty="0" smtClean="0"/>
              <a:t> </a:t>
            </a:r>
            <a:r>
              <a:rPr lang="it-IT" dirty="0" err="1" smtClean="0"/>
              <a:t>hormone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3398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L’asse ipotalamo-ipofisi-ghiandole endocrine</a:t>
            </a:r>
            <a:endParaRPr lang="it-IT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Basi anatomiche e cellulari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796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" y="0"/>
            <a:ext cx="8097548" cy="6858000"/>
          </a:xfrm>
          <a:prstGeom prst="rect">
            <a:avLst/>
          </a:prstGeom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457200" y="90588"/>
            <a:ext cx="8229600" cy="424735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La sezione mediana del cranio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15/10/19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091FA - BIOCHIMICA APPLICATA MEDICA 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39591" y="5223569"/>
            <a:ext cx="2451209" cy="147732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L</a:t>
            </a:r>
            <a:r>
              <a:rPr lang="it-IT" b="1" dirty="0">
                <a:solidFill>
                  <a:srgbClr val="FF6600"/>
                </a:solidFill>
              </a:rPr>
              <a:t>'ipotalamo </a:t>
            </a:r>
            <a:r>
              <a:rPr lang="it-IT" dirty="0"/>
              <a:t>si trova </a:t>
            </a:r>
            <a:r>
              <a:rPr lang="it-IT" dirty="0" smtClean="0"/>
              <a:t>alla base del cervello, sopra </a:t>
            </a:r>
            <a:r>
              <a:rPr lang="it-IT" dirty="0"/>
              <a:t>la </a:t>
            </a:r>
            <a:r>
              <a:rPr lang="it-IT" b="1" dirty="0">
                <a:solidFill>
                  <a:srgbClr val="0000FF"/>
                </a:solidFill>
              </a:rPr>
              <a:t>ghiandola </a:t>
            </a:r>
            <a:r>
              <a:rPr lang="it-IT" b="1" dirty="0" smtClean="0">
                <a:solidFill>
                  <a:srgbClr val="0000FF"/>
                </a:solidFill>
              </a:rPr>
              <a:t>pituitaria (o ipofisi)</a:t>
            </a:r>
            <a:r>
              <a:rPr lang="it-IT" dirty="0" smtClean="0"/>
              <a:t> </a:t>
            </a:r>
            <a:r>
              <a:rPr lang="it-IT" dirty="0"/>
              <a:t>e sotto il terzo ventricolo.</a:t>
            </a:r>
          </a:p>
        </p:txBody>
      </p:sp>
      <p:cxnSp>
        <p:nvCxnSpPr>
          <p:cNvPr id="11" name="Connettore 2 10"/>
          <p:cNvCxnSpPr>
            <a:stCxn id="9" idx="0"/>
          </p:cNvCxnSpPr>
          <p:nvPr/>
        </p:nvCxnSpPr>
        <p:spPr>
          <a:xfrm flipV="1">
            <a:off x="1365196" y="3607294"/>
            <a:ext cx="2868563" cy="161627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>
            <a:stCxn id="9" idx="3"/>
          </p:cNvCxnSpPr>
          <p:nvPr/>
        </p:nvCxnSpPr>
        <p:spPr>
          <a:xfrm flipV="1">
            <a:off x="2590800" y="4049004"/>
            <a:ext cx="1495698" cy="191322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797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1553</TotalTime>
  <Words>2470</Words>
  <Application>Microsoft Macintosh PowerPoint</Application>
  <PresentationFormat>Presentazione su schermo (4:3)</PresentationFormat>
  <Paragraphs>399</Paragraphs>
  <Slides>49</Slides>
  <Notes>28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0" baseType="lpstr">
      <vt:lpstr>1_Tema di Office</vt:lpstr>
      <vt:lpstr>Lezione 6</vt:lpstr>
      <vt:lpstr>Le cellule endocrine liberano l’ormone in modo controllato</vt:lpstr>
      <vt:lpstr>La liberazione dell’ormone è controllata con meccanismo a feed-back negativo</vt:lpstr>
      <vt:lpstr>I circuiti di controllo del rilascio degli ormoni</vt:lpstr>
      <vt:lpstr>L’asse-ipotalamo-ipofisi-corticosurrene</vt:lpstr>
      <vt:lpstr>L’asse-ipotalamo-ipofisi-tiroide</vt:lpstr>
      <vt:lpstr>L’asse ipotalamo-ipofisi-testicolo</vt:lpstr>
      <vt:lpstr>L’asse ipotalamo-ipofisi-ghiandole endocrine</vt:lpstr>
      <vt:lpstr>La sezione mediana del cranio</vt:lpstr>
      <vt:lpstr>L’ipofisi ha due unità funzionali</vt:lpstr>
      <vt:lpstr>Presentazione di PowerPoint</vt:lpstr>
      <vt:lpstr>L’asse ipotalamo-ipofisi</vt:lpstr>
      <vt:lpstr>Elementi strutturali</vt:lpstr>
      <vt:lpstr>Presentazione di PowerPoint</vt:lpstr>
      <vt:lpstr>Dettagli sull’asse ipotalamo-neuroipofisi </vt:lpstr>
      <vt:lpstr>Dettagli sull’asse ipotalamo-adenoipofisi</vt:lpstr>
      <vt:lpstr>Presentazione di PowerPoint</vt:lpstr>
      <vt:lpstr>Tropine Ipotalamiche RH = Releasing Hormone </vt:lpstr>
      <vt:lpstr>Presentazione di PowerPoint</vt:lpstr>
      <vt:lpstr>Presentazione di PowerPoint</vt:lpstr>
      <vt:lpstr>Sinopsi degli ormoni ipotalamici e ipofisari (pituitari)</vt:lpstr>
      <vt:lpstr>Presentazione di PowerPoint</vt:lpstr>
      <vt:lpstr>Presentazione di PowerPoint</vt:lpstr>
      <vt:lpstr>Ossitocina e vasopressina</vt:lpstr>
      <vt:lpstr>Presentazione di PowerPoint</vt:lpstr>
      <vt:lpstr>Il ponte disolfuro ciclizza i due oligopeptidi ipofisari</vt:lpstr>
      <vt:lpstr>Vasopressina</vt:lpstr>
      <vt:lpstr>L’ormone anti-diuretico ADH/vasopressina regola l’equilibrio (omeostasi) idrica</vt:lpstr>
      <vt:lpstr>I recettori di ADH sono nel tubulo collettore</vt:lpstr>
      <vt:lpstr>La stimolazione della cellula renale da parte di ADH</vt:lpstr>
      <vt:lpstr>Aquaporin</vt:lpstr>
      <vt:lpstr>Presentazione di PowerPoint</vt:lpstr>
      <vt:lpstr>Il legame di ADH al suo recettore della cellula tubulare renale</vt:lpstr>
      <vt:lpstr>Presentazione di PowerPoint</vt:lpstr>
      <vt:lpstr>La regolazione del rilascio della vasopressina da parte degli osmocettori ipotalamici</vt:lpstr>
      <vt:lpstr>La regolazione del rilascio della vasopressina da parte dei barorecettori vascolari</vt:lpstr>
      <vt:lpstr>Ossitocina</vt:lpstr>
      <vt:lpstr>Il rilascio dell’ossitocina  nel parto</vt:lpstr>
      <vt:lpstr>Il legame dell’ossitocina sul suo recettore miometrale</vt:lpstr>
      <vt:lpstr>Presentazione di PowerPoint</vt:lpstr>
      <vt:lpstr>Il rilascio coordinato di ossitocina e prolattina</vt:lpstr>
      <vt:lpstr>La struttura della ghiandola mammaria</vt:lpstr>
      <vt:lpstr>Le cellule mioepiteliali circondano i lobuli della ghiandola mammaria e sono il bersaglio dell’ossitocina</vt:lpstr>
      <vt:lpstr>Fine</vt:lpstr>
      <vt:lpstr>Prolattina</vt:lpstr>
      <vt:lpstr>Presentazione di PowerPoint</vt:lpstr>
      <vt:lpstr>Presentazione di PowerPoint</vt:lpstr>
      <vt:lpstr>Il recettore della prolattina è enzimatico (TRK)</vt:lpstr>
      <vt:lpstr>http://www.endocrinesurgeon.co.uk/index.php/what-is-the-hypothalamo-pituitary-axis</vt:lpstr>
    </vt:vector>
  </TitlesOfParts>
  <Company>Univ. Trieste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L’asse ipotalamo-ipofisi</dc:title>
  <dc:creator>Sabina Passamonti</dc:creator>
  <cp:lastModifiedBy>Sabina Passamonti</cp:lastModifiedBy>
  <cp:revision>80</cp:revision>
  <dcterms:created xsi:type="dcterms:W3CDTF">2019-10-14T11:42:14Z</dcterms:created>
  <dcterms:modified xsi:type="dcterms:W3CDTF">2019-10-15T16:02:23Z</dcterms:modified>
</cp:coreProperties>
</file>