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80" r:id="rId9"/>
    <p:sldId id="273" r:id="rId10"/>
    <p:sldId id="275" r:id="rId11"/>
    <p:sldId id="282" r:id="rId12"/>
    <p:sldId id="281" r:id="rId13"/>
    <p:sldId id="274" r:id="rId14"/>
    <p:sldId id="284" r:id="rId15"/>
    <p:sldId id="285" r:id="rId16"/>
    <p:sldId id="276" r:id="rId17"/>
    <p:sldId id="277" r:id="rId18"/>
    <p:sldId id="278" r:id="rId19"/>
    <p:sldId id="279" r:id="rId20"/>
    <p:sldId id="28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iff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64593" y="2348880"/>
            <a:ext cx="2614818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ALCOLI&amp;ETERI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141788"/>
            <a:ext cx="71675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08038" indent="-350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eteri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complessi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denominati</a:t>
            </a:r>
            <a:r>
              <a:rPr lang="en-US" altLang="en-US" sz="2200" dirty="0"/>
              <a:t> secondo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sistema</a:t>
            </a:r>
            <a:r>
              <a:rPr lang="en-US" altLang="en-US" sz="2200" dirty="0"/>
              <a:t> IUPAC. Uno </a:t>
            </a:r>
            <a:r>
              <a:rPr lang="en-US" altLang="en-US" sz="2200" dirty="0" err="1"/>
              <a:t>dei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alchilici</a:t>
            </a:r>
            <a:r>
              <a:rPr lang="en-US" altLang="en-US" sz="2200" dirty="0"/>
              <a:t> è </a:t>
            </a:r>
            <a:r>
              <a:rPr lang="en-US" altLang="en-US" sz="2200" dirty="0" err="1"/>
              <a:t>chiamato</a:t>
            </a:r>
            <a:r>
              <a:rPr lang="en-US" altLang="en-US" sz="2200" dirty="0"/>
              <a:t> come </a:t>
            </a:r>
            <a:r>
              <a:rPr lang="en-US" altLang="en-US" sz="2200" dirty="0" err="1"/>
              <a:t>una</a:t>
            </a:r>
            <a:r>
              <a:rPr lang="en-US" altLang="en-US" sz="2200" dirty="0"/>
              <a:t> catena </a:t>
            </a:r>
            <a:r>
              <a:rPr lang="en-US" altLang="en-US" sz="2200" dirty="0" err="1"/>
              <a:t>idrocarburica</a:t>
            </a:r>
            <a:r>
              <a:rPr lang="en-US" altLang="en-US" sz="2200" dirty="0"/>
              <a:t>, e </a:t>
            </a:r>
            <a:r>
              <a:rPr lang="en-US" altLang="en-US" sz="2200" dirty="0" err="1"/>
              <a:t>l’altro</a:t>
            </a:r>
            <a:r>
              <a:rPr lang="en-US" altLang="en-US" sz="2200" dirty="0"/>
              <a:t> è </a:t>
            </a:r>
            <a:r>
              <a:rPr lang="en-US" altLang="en-US" sz="2200" dirty="0" err="1"/>
              <a:t>chiamato</a:t>
            </a:r>
            <a:r>
              <a:rPr lang="en-US" altLang="en-US" sz="2200" dirty="0"/>
              <a:t> come parte di un </a:t>
            </a:r>
            <a:r>
              <a:rPr lang="en-US" altLang="en-US" sz="2200" dirty="0" err="1"/>
              <a:t>sostituente</a:t>
            </a:r>
            <a:r>
              <a:rPr lang="en-US" altLang="en-US" sz="2200" dirty="0"/>
              <a:t> legato a </a:t>
            </a:r>
            <a:r>
              <a:rPr lang="en-US" altLang="en-US" sz="2200" dirty="0" err="1"/>
              <a:t>questa</a:t>
            </a:r>
            <a:r>
              <a:rPr lang="en-US" altLang="en-US" sz="2200" dirty="0"/>
              <a:t> catena: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en-US" sz="2100" dirty="0" err="1"/>
              <a:t>Chiamare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alchilico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semplice</a:t>
            </a:r>
            <a:r>
              <a:rPr lang="en-US" altLang="en-US" sz="2100" dirty="0"/>
              <a:t> (</a:t>
            </a:r>
            <a:r>
              <a:rPr lang="en-US" altLang="en-US" sz="2100" dirty="0" err="1"/>
              <a:t>insieme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all’atomo</a:t>
            </a:r>
            <a:r>
              <a:rPr lang="en-US" altLang="en-US" sz="2100" dirty="0"/>
              <a:t> di O) come un </a:t>
            </a:r>
            <a:r>
              <a:rPr lang="en-US" altLang="en-US" sz="2100" dirty="0" err="1"/>
              <a:t>sostituente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alcossi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cambiando</a:t>
            </a:r>
            <a:r>
              <a:rPr lang="en-US" altLang="en-US" sz="2100" dirty="0"/>
              <a:t> la </a:t>
            </a:r>
            <a:r>
              <a:rPr lang="en-US" altLang="en-US" sz="2100" dirty="0" err="1"/>
              <a:t>desinenza</a:t>
            </a:r>
            <a:r>
              <a:rPr lang="en-US" altLang="en-US" sz="2100" dirty="0"/>
              <a:t>  –</a:t>
            </a:r>
            <a:r>
              <a:rPr lang="en-US" altLang="en-US" sz="2100" i="1" dirty="0" err="1"/>
              <a:t>ile</a:t>
            </a:r>
            <a:r>
              <a:rPr lang="en-US" altLang="en-US" sz="2100" dirty="0"/>
              <a:t> del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alchilico</a:t>
            </a:r>
            <a:r>
              <a:rPr lang="en-US" altLang="en-US" sz="2100" dirty="0"/>
              <a:t> in –</a:t>
            </a:r>
            <a:r>
              <a:rPr lang="en-US" altLang="en-US" sz="2100" i="1" dirty="0" err="1"/>
              <a:t>ossi</a:t>
            </a:r>
            <a:r>
              <a:rPr lang="en-US" altLang="en-US" sz="2100" dirty="0"/>
              <a:t>.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en-US" sz="2100" dirty="0" err="1"/>
              <a:t>Chiamare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restante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alchilico</a:t>
            </a:r>
            <a:r>
              <a:rPr lang="en-US" altLang="en-US" sz="2100" dirty="0"/>
              <a:t> come un </a:t>
            </a:r>
            <a:r>
              <a:rPr lang="en-US" altLang="en-US" sz="2100" dirty="0" err="1"/>
              <a:t>alcano</a:t>
            </a:r>
            <a:r>
              <a:rPr lang="en-US" altLang="en-US" sz="2100" dirty="0"/>
              <a:t>, con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alcossi</a:t>
            </a:r>
            <a:r>
              <a:rPr lang="en-US" altLang="en-US" sz="2100" dirty="0"/>
              <a:t> come un </a:t>
            </a:r>
            <a:r>
              <a:rPr lang="en-US" altLang="en-US" sz="2100" dirty="0" err="1"/>
              <a:t>sostituente</a:t>
            </a:r>
            <a:r>
              <a:rPr lang="en-US" altLang="en-US" sz="2100" dirty="0"/>
              <a:t> legato a </a:t>
            </a:r>
            <a:r>
              <a:rPr lang="en-US" altLang="en-US" sz="2100" dirty="0" err="1"/>
              <a:t>questa</a:t>
            </a:r>
            <a:r>
              <a:rPr lang="en-US" altLang="en-US" sz="2100" dirty="0"/>
              <a:t> catena.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4648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/>
              <a:t>Gli eteri ciclici hanno un atomo di O nell’anello. Un esempio è il tetraidrofurano (THF).</a:t>
            </a:r>
          </a:p>
        </p:txBody>
      </p:sp>
      <p:pic>
        <p:nvPicPr>
          <p:cNvPr id="8" name="Picture 9" descr="0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 b="56165"/>
          <a:stretch>
            <a:fillRect/>
          </a:stretch>
        </p:blipFill>
        <p:spPr bwMode="auto">
          <a:xfrm>
            <a:off x="5257800" y="5532438"/>
            <a:ext cx="1371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7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Fisiche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6241" y="908720"/>
            <a:ext cx="868680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/>
              <a:t>Gli alcoli possono essere sia </a:t>
            </a:r>
            <a:r>
              <a:rPr lang="it-IT" altLang="en-US" sz="2100">
                <a:solidFill>
                  <a:srgbClr val="FF0000"/>
                </a:solidFill>
              </a:rPr>
              <a:t>accettori</a:t>
            </a:r>
            <a:r>
              <a:rPr lang="it-IT" altLang="en-US" sz="2100"/>
              <a:t> che </a:t>
            </a:r>
            <a:r>
              <a:rPr lang="it-IT" altLang="en-US" sz="2100">
                <a:solidFill>
                  <a:srgbClr val="FF0000"/>
                </a:solidFill>
              </a:rPr>
              <a:t>donatori</a:t>
            </a:r>
            <a:r>
              <a:rPr lang="it-IT" altLang="en-US" sz="2100"/>
              <a:t> di legami-H.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/>
              <a:t>Gli eteri solo </a:t>
            </a:r>
            <a:r>
              <a:rPr lang="it-IT" altLang="en-US" sz="2100">
                <a:solidFill>
                  <a:srgbClr val="FF0000"/>
                </a:solidFill>
              </a:rPr>
              <a:t>accettori</a:t>
            </a:r>
            <a:r>
              <a:rPr lang="it-IT" altLang="en-US" sz="2100"/>
              <a:t>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/>
              <a:t>Influenza su proprietà chimico-fisiche </a:t>
            </a:r>
            <a:r>
              <a:rPr lang="it-IT" altLang="en-US" sz="2100">
                <a:sym typeface="Wingdings" pitchFamily="2" charset="2"/>
              </a:rPr>
              <a:t> es. Punto di Ebolizione (p.e.)</a:t>
            </a:r>
            <a:endParaRPr lang="it-IT" altLang="en-US" sz="2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37D1C-193E-BA43-8444-923A34203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348835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CCC42-6069-A54C-ABC8-287C45DEF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97" y="3501009"/>
            <a:ext cx="3348835" cy="2159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0D330A-DE25-2A41-9652-46342317F4A4}"/>
              </a:ext>
            </a:extLst>
          </p:cNvPr>
          <p:cNvSpPr txBox="1"/>
          <p:nvPr/>
        </p:nvSpPr>
        <p:spPr>
          <a:xfrm>
            <a:off x="1530128" y="5661007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Etanolo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p.e.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78°C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F567B-B890-9A44-8C44-E088B0819E9E}"/>
              </a:ext>
            </a:extLst>
          </p:cNvPr>
          <p:cNvSpPr txBox="1"/>
          <p:nvPr/>
        </p:nvSpPr>
        <p:spPr>
          <a:xfrm>
            <a:off x="6001184" y="56681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Dimetil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etere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p.e.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-24°C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C0ADF-28CD-8E4F-B3B5-BC8E766002D9}"/>
              </a:ext>
            </a:extLst>
          </p:cNvPr>
          <p:cNvSpPr txBox="1"/>
          <p:nvPr/>
        </p:nvSpPr>
        <p:spPr>
          <a:xfrm>
            <a:off x="3623450" y="2492896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Isomeri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Strutturali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</p:txBody>
      </p:sp>
    </p:spTree>
    <p:extLst>
      <p:ext uri="{BB962C8B-B14F-4D97-AF65-F5344CB8AC3E}">
        <p14:creationId xmlns:p14="http://schemas.microsoft.com/office/powerpoint/2010/main" val="351099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Fisiche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alcoli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anche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capaci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formare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H, </a:t>
            </a:r>
            <a:r>
              <a:rPr lang="en-US" altLang="en-US" sz="2100" dirty="0" err="1"/>
              <a:t>sia</a:t>
            </a:r>
            <a:r>
              <a:rPr lang="en-US" altLang="en-US" sz="2100" dirty="0"/>
              <a:t> come </a:t>
            </a:r>
            <a:r>
              <a:rPr lang="en-US" altLang="en-US" sz="2100" dirty="0" err="1">
                <a:solidFill>
                  <a:srgbClr val="FF0000"/>
                </a:solidFill>
              </a:rPr>
              <a:t>donatori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che</a:t>
            </a:r>
            <a:r>
              <a:rPr lang="en-US" altLang="en-US" sz="2100" dirty="0"/>
              <a:t> come </a:t>
            </a:r>
            <a:r>
              <a:rPr lang="en-US" altLang="en-US" sz="2100" dirty="0" err="1">
                <a:solidFill>
                  <a:srgbClr val="FF0000"/>
                </a:solidFill>
              </a:rPr>
              <a:t>accettori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Importanti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interazioni</a:t>
            </a:r>
            <a:r>
              <a:rPr lang="en-US" altLang="en-US" sz="2100" dirty="0"/>
              <a:t> per molecule </a:t>
            </a:r>
            <a:r>
              <a:rPr lang="en-US" altLang="en-US" sz="2100" dirty="0" err="1"/>
              <a:t>biologiche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agenti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farmacologici</a:t>
            </a:r>
            <a:r>
              <a:rPr lang="en-US" altLang="en-US" sz="2100" dirty="0"/>
              <a:t> con I </a:t>
            </a:r>
            <a:r>
              <a:rPr lang="en-US" altLang="en-US" sz="2100" dirty="0" err="1"/>
              <a:t>rispettivi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rgbClr val="FF0000"/>
                </a:solidFill>
              </a:rPr>
              <a:t>target </a:t>
            </a:r>
            <a:r>
              <a:rPr lang="en-US" altLang="en-US" sz="2100" dirty="0" err="1">
                <a:solidFill>
                  <a:srgbClr val="FF0000"/>
                </a:solidFill>
              </a:rPr>
              <a:t>proteici</a:t>
            </a:r>
            <a:r>
              <a:rPr lang="en-US" altLang="en-US" sz="2100" dirty="0"/>
              <a:t>.</a:t>
            </a:r>
            <a:endParaRPr lang="en-US" alt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0B532-2B8C-BE4E-A19C-8AAA001F0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4289351" cy="302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76E3CB9-E359-944D-B6EE-BA28C45C9932}"/>
              </a:ext>
            </a:extLst>
          </p:cNvPr>
          <p:cNvSpPr/>
          <p:nvPr/>
        </p:nvSpPr>
        <p:spPr>
          <a:xfrm rot="2281775">
            <a:off x="2252813" y="3357683"/>
            <a:ext cx="1540947" cy="2376264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68460B-4307-4847-BAA5-6184569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84894"/>
            <a:ext cx="1913751" cy="190800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47A9042F-CF9F-2143-864B-02905F0D8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919" y="2996952"/>
            <a:ext cx="3672408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 err="1"/>
              <a:t>Farmaco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che</a:t>
            </a:r>
            <a:r>
              <a:rPr lang="en-US" altLang="en-US" sz="1600" dirty="0"/>
              <a:t> reduce </a:t>
            </a:r>
            <a:r>
              <a:rPr lang="en-US" altLang="en-US" sz="1600" dirty="0" err="1"/>
              <a:t>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livelli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colosterolo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sangue</a:t>
            </a:r>
            <a:r>
              <a:rPr lang="en-US" altLang="en-US" sz="16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 err="1">
                <a:solidFill>
                  <a:srgbClr val="FF0000"/>
                </a:solidFill>
              </a:rPr>
              <a:t>Atorvastatina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lega</a:t>
            </a:r>
            <a:r>
              <a:rPr lang="en-US" altLang="en-US" sz="1600" dirty="0"/>
              <a:t> ad </a:t>
            </a:r>
            <a:r>
              <a:rPr lang="en-US" altLang="en-US" sz="1600" dirty="0" err="1"/>
              <a:t>una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proteina</a:t>
            </a:r>
            <a:r>
              <a:rPr lang="en-US" altLang="en-US" sz="1600" dirty="0"/>
              <a:t> “</a:t>
            </a:r>
            <a:r>
              <a:rPr lang="en-US" altLang="en-US" sz="1600" dirty="0" err="1"/>
              <a:t>reduttasi</a:t>
            </a:r>
            <a:r>
              <a:rPr lang="en-US" altLang="en-US" sz="1600" dirty="0"/>
              <a:t>” (HMG-CoA).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 err="1"/>
              <a:t>Legame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permesso</a:t>
            </a:r>
            <a:r>
              <a:rPr lang="en-US" altLang="en-US" sz="1600" dirty="0"/>
              <a:t> da un forte network di </a:t>
            </a:r>
            <a:r>
              <a:rPr lang="en-US" altLang="en-US" sz="1600" dirty="0" err="1"/>
              <a:t>ponti</a:t>
            </a:r>
            <a:r>
              <a:rPr lang="en-US" altLang="en-US" sz="1600" dirty="0"/>
              <a:t>-H.</a:t>
            </a:r>
          </a:p>
        </p:txBody>
      </p:sp>
    </p:spTree>
    <p:extLst>
      <p:ext uri="{BB962C8B-B14F-4D97-AF65-F5344CB8AC3E}">
        <p14:creationId xmlns:p14="http://schemas.microsoft.com/office/powerpoint/2010/main" val="386345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Fisiche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Alcoli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eteri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ed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epossidi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mostrano</a:t>
            </a:r>
            <a:r>
              <a:rPr lang="en-US" altLang="en-US" sz="2100" dirty="0"/>
              <a:t> </a:t>
            </a:r>
            <a:r>
              <a:rPr lang="en-US" altLang="en-US" sz="2100" dirty="0" err="1">
                <a:solidFill>
                  <a:schemeClr val="accent2"/>
                </a:solidFill>
              </a:rPr>
              <a:t>interazioni</a:t>
            </a:r>
            <a:r>
              <a:rPr lang="en-US" altLang="en-US" sz="2100" dirty="0">
                <a:solidFill>
                  <a:schemeClr val="accent2"/>
                </a:solidFill>
              </a:rPr>
              <a:t> </a:t>
            </a:r>
            <a:r>
              <a:rPr lang="en-US" altLang="en-US" sz="2100" dirty="0" err="1">
                <a:solidFill>
                  <a:schemeClr val="accent2"/>
                </a:solidFill>
              </a:rPr>
              <a:t>dipolo-dipolo</a:t>
            </a:r>
            <a:r>
              <a:rPr lang="en-US" altLang="en-US" sz="2100" dirty="0">
                <a:solidFill>
                  <a:schemeClr val="accent2"/>
                </a:solidFill>
              </a:rPr>
              <a:t> </a:t>
            </a:r>
            <a:r>
              <a:rPr lang="en-US" altLang="en-US" sz="2100" dirty="0" err="1"/>
              <a:t>perchè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possiedono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struttura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ripiegata</a:t>
            </a:r>
            <a:r>
              <a:rPr lang="en-US" altLang="en-US" sz="2100" dirty="0"/>
              <a:t> con due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polari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alcoli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anche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capaci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formare</a:t>
            </a:r>
            <a:r>
              <a:rPr lang="en-US" altLang="en-US" sz="2100" dirty="0"/>
              <a:t> </a:t>
            </a:r>
            <a:r>
              <a:rPr lang="en-US" altLang="en-US" sz="2100" dirty="0" err="1">
                <a:solidFill>
                  <a:schemeClr val="accent2"/>
                </a:solidFill>
              </a:rPr>
              <a:t>legami</a:t>
            </a:r>
            <a:r>
              <a:rPr lang="en-US" altLang="en-US" sz="2100" dirty="0">
                <a:solidFill>
                  <a:schemeClr val="accent2"/>
                </a:solidFill>
              </a:rPr>
              <a:t> a </a:t>
            </a:r>
            <a:r>
              <a:rPr lang="en-US" altLang="en-US" sz="2100" dirty="0" err="1">
                <a:solidFill>
                  <a:schemeClr val="accent2"/>
                </a:solidFill>
              </a:rPr>
              <a:t>idrogeno</a:t>
            </a:r>
            <a:r>
              <a:rPr lang="en-US" altLang="en-US" sz="2100" dirty="0">
                <a:solidFill>
                  <a:schemeClr val="accent2"/>
                </a:solidFill>
              </a:rPr>
              <a:t> </a:t>
            </a:r>
            <a:r>
              <a:rPr lang="en-US" altLang="en-US" sz="2100" dirty="0" err="1">
                <a:solidFill>
                  <a:schemeClr val="accent2"/>
                </a:solidFill>
              </a:rPr>
              <a:t>intermolecolari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risultando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perciò</a:t>
            </a:r>
            <a:r>
              <a:rPr lang="en-US" altLang="en-US" sz="2100" dirty="0"/>
              <a:t> molto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polari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eteri</a:t>
            </a:r>
            <a:r>
              <a:rPr lang="en-US" altLang="en-US" sz="2100" dirty="0"/>
              <a:t> e </a:t>
            </a:r>
            <a:r>
              <a:rPr lang="en-US" altLang="en-US" sz="2100" dirty="0" err="1"/>
              <a:t>degli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epossidi</a:t>
            </a:r>
            <a:r>
              <a:rPr lang="en-US" altLang="en-US" sz="2200" dirty="0"/>
              <a:t>.</a:t>
            </a:r>
          </a:p>
        </p:txBody>
      </p:sp>
      <p:pic>
        <p:nvPicPr>
          <p:cNvPr id="4" name="Picture 6" descr="00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03525"/>
            <a:ext cx="5715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4235450"/>
            <a:ext cx="8686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/>
              <a:t>I fattori sterici influenzano l’intensità del legame a idrogeno.</a:t>
            </a:r>
          </a:p>
        </p:txBody>
      </p:sp>
      <p:pic>
        <p:nvPicPr>
          <p:cNvPr id="6" name="Picture 8" descr="000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6950"/>
            <a:ext cx="4648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9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Eteri</a:t>
            </a:r>
            <a:r>
              <a:rPr lang="en-US" altLang="en-US" sz="2800" dirty="0">
                <a:solidFill>
                  <a:srgbClr val="FF0000"/>
                </a:solidFill>
              </a:rPr>
              <a:t> Corona (Crown ether)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3E03837-5387-A542-950C-9DB1581D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4704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Polietere</a:t>
            </a:r>
            <a:r>
              <a:rPr lang="en-US" altLang="en-US" dirty="0"/>
              <a:t> </a:t>
            </a:r>
            <a:r>
              <a:rPr lang="en-US" altLang="en-US" dirty="0" err="1"/>
              <a:t>ciclici</a:t>
            </a:r>
            <a:r>
              <a:rPr lang="en-US" altLang="en-US" dirty="0"/>
              <a:t> </a:t>
            </a:r>
            <a:r>
              <a:rPr lang="en-US" altLang="en-US" dirty="0" err="1"/>
              <a:t>derivati</a:t>
            </a:r>
            <a:r>
              <a:rPr lang="en-US" altLang="en-US" dirty="0"/>
              <a:t> dal </a:t>
            </a:r>
            <a:r>
              <a:rPr lang="en-US" altLang="en-US" dirty="0" err="1"/>
              <a:t>glicole</a:t>
            </a:r>
            <a:r>
              <a:rPr lang="en-US" altLang="en-US" dirty="0"/>
              <a:t> </a:t>
            </a:r>
            <a:r>
              <a:rPr lang="en-US" altLang="en-US" dirty="0" err="1"/>
              <a:t>etilenico</a:t>
            </a:r>
            <a:r>
              <a:rPr lang="en-US" altLang="en-US" dirty="0"/>
              <a:t> e da </a:t>
            </a:r>
            <a:r>
              <a:rPr lang="en-US" altLang="en-US" dirty="0" err="1"/>
              <a:t>glicoli</a:t>
            </a:r>
            <a:r>
              <a:rPr lang="en-US" altLang="en-US" dirty="0"/>
              <a:t> </a:t>
            </a:r>
            <a:r>
              <a:rPr lang="en-US" altLang="en-US" dirty="0" err="1"/>
              <a:t>etilenici</a:t>
            </a:r>
            <a:r>
              <a:rPr lang="en-US" altLang="en-US" dirty="0"/>
              <a:t> </a:t>
            </a:r>
            <a:r>
              <a:rPr lang="en-US" altLang="en-US" dirty="0" err="1"/>
              <a:t>sostituiti</a:t>
            </a:r>
            <a:r>
              <a:rPr lang="en-US" altLang="en-US" sz="23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8D788-6379-C045-A69D-C98DD769C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06"/>
          <a:stretch/>
        </p:blipFill>
        <p:spPr>
          <a:xfrm>
            <a:off x="533400" y="1595701"/>
            <a:ext cx="1380679" cy="190500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7FD7158-51A3-B048-AB3A-D09FCBA0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947" y="1931041"/>
            <a:ext cx="69954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nomenclatura</a:t>
            </a:r>
            <a:r>
              <a:rPr lang="en-US" altLang="en-US" dirty="0"/>
              <a:t> </a:t>
            </a:r>
            <a:r>
              <a:rPr lang="en-US" altLang="en-US" dirty="0" err="1"/>
              <a:t>consiste</a:t>
            </a:r>
            <a:r>
              <a:rPr lang="en-US" altLang="en-US" dirty="0"/>
              <a:t> in un primo </a:t>
            </a:r>
            <a:r>
              <a:rPr lang="en-US" altLang="en-US" dirty="0" err="1"/>
              <a:t>numero</a:t>
            </a:r>
            <a:r>
              <a:rPr lang="en-US" altLang="en-US" dirty="0"/>
              <a:t> </a:t>
            </a:r>
            <a:r>
              <a:rPr lang="en-US" altLang="en-US" dirty="0" err="1"/>
              <a:t>corrispondente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atomi</a:t>
            </a:r>
            <a:r>
              <a:rPr lang="en-US" altLang="en-US" dirty="0"/>
              <a:t> </a:t>
            </a:r>
            <a:r>
              <a:rPr lang="en-US" altLang="en-US" dirty="0" err="1"/>
              <a:t>totali</a:t>
            </a:r>
            <a:r>
              <a:rPr lang="en-US" altLang="en-US" dirty="0"/>
              <a:t> (C + O) </a:t>
            </a:r>
            <a:r>
              <a:rPr lang="en-US" altLang="en-US" dirty="0" err="1"/>
              <a:t>mentre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secondo </a:t>
            </a:r>
            <a:r>
              <a:rPr lang="en-US" altLang="en-US" dirty="0" err="1"/>
              <a:t>numero</a:t>
            </a:r>
            <a:r>
              <a:rPr lang="en-US" altLang="en-US" dirty="0"/>
              <a:t> </a:t>
            </a:r>
            <a:r>
              <a:rPr lang="en-US" altLang="en-US" dirty="0" err="1"/>
              <a:t>rappresenta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n° di </a:t>
            </a:r>
            <a:r>
              <a:rPr lang="en-US" altLang="en-US" dirty="0" err="1"/>
              <a:t>atomi</a:t>
            </a:r>
            <a:r>
              <a:rPr lang="en-US" altLang="en-US" dirty="0"/>
              <a:t> di O</a:t>
            </a:r>
            <a:r>
              <a:rPr lang="en-US" altLang="en-US" sz="2300" dirty="0"/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9EB49BB-6A0A-D84E-8BD3-F2EB1AF0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81055"/>
            <a:ext cx="16854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r>
              <a:rPr lang="en-US" altLang="en-US" sz="1600" b="0" i="1" dirty="0"/>
              <a:t>18-Corona-6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E2FA976-5454-EC41-901D-54DEF7027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" y="3956487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cavità</a:t>
            </a:r>
            <a:r>
              <a:rPr lang="en-US" altLang="en-US" dirty="0"/>
              <a:t> </a:t>
            </a:r>
            <a:r>
              <a:rPr lang="en-US" altLang="en-US" dirty="0" err="1"/>
              <a:t>interna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molto </a:t>
            </a:r>
            <a:r>
              <a:rPr lang="en-US" altLang="en-US" dirty="0" err="1"/>
              <a:t>polare</a:t>
            </a:r>
            <a:r>
              <a:rPr lang="en-US" altLang="en-US" dirty="0"/>
              <a:t>, </a:t>
            </a:r>
            <a:r>
              <a:rPr lang="en-US" altLang="en-US" dirty="0" err="1"/>
              <a:t>mentre</a:t>
            </a:r>
            <a:r>
              <a:rPr lang="en-US" altLang="en-US" dirty="0"/>
              <a:t> la </a:t>
            </a:r>
            <a:r>
              <a:rPr lang="en-US" altLang="en-US" dirty="0" err="1"/>
              <a:t>superficie</a:t>
            </a:r>
            <a:r>
              <a:rPr lang="en-US" altLang="en-US" dirty="0"/>
              <a:t> </a:t>
            </a:r>
            <a:r>
              <a:rPr lang="en-US" altLang="en-US" dirty="0" err="1"/>
              <a:t>esterna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apolare</a:t>
            </a:r>
            <a:r>
              <a:rPr lang="en-US" altLang="en-US" sz="2300" dirty="0"/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E4D76D1-6024-6745-9E33-C1A613B78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967" y="5124362"/>
            <a:ext cx="4320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>
                <a:solidFill>
                  <a:srgbClr val="FF0000"/>
                </a:solidFill>
              </a:rPr>
              <a:t>Funzione</a:t>
            </a:r>
            <a:r>
              <a:rPr lang="it-IT" altLang="en-US" dirty="0"/>
              <a:t>: solubilizzare ioni polari in solventi idrofobici</a:t>
            </a:r>
            <a:r>
              <a:rPr lang="it-IT" altLang="en-US" sz="23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3718C-504C-B741-ABB8-893A7371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3" r="5346"/>
          <a:stretch/>
        </p:blipFill>
        <p:spPr>
          <a:xfrm>
            <a:off x="533400" y="4772026"/>
            <a:ext cx="194421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7FD7158-51A3-B048-AB3A-D09FCBA0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949564"/>
            <a:ext cx="4464496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I </a:t>
            </a:r>
            <a:r>
              <a:rPr lang="en-US" altLang="en-US" dirty="0" err="1"/>
              <a:t>doppietti</a:t>
            </a:r>
            <a:r>
              <a:rPr lang="en-US" altLang="en-US" dirty="0"/>
              <a:t> </a:t>
            </a:r>
            <a:r>
              <a:rPr lang="en-US" altLang="en-US" dirty="0" err="1"/>
              <a:t>elettronici</a:t>
            </a:r>
            <a:r>
              <a:rPr lang="en-US" altLang="en-US" dirty="0"/>
              <a:t> </a:t>
            </a:r>
            <a:r>
              <a:rPr lang="en-US" altLang="en-US" dirty="0" err="1"/>
              <a:t>liberi</a:t>
            </a:r>
            <a:r>
              <a:rPr lang="en-US" altLang="en-US" dirty="0"/>
              <a:t> di O </a:t>
            </a:r>
            <a:r>
              <a:rPr lang="en-US" altLang="en-US" dirty="0" err="1"/>
              <a:t>solvatano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ioni</a:t>
            </a:r>
            <a:r>
              <a:rPr lang="en-US" altLang="en-US" dirty="0"/>
              <a:t> di metallic </a:t>
            </a:r>
            <a:r>
              <a:rPr lang="en-US" altLang="en-US" dirty="0" err="1"/>
              <a:t>alcalini</a:t>
            </a:r>
            <a:r>
              <a:rPr lang="en-US" altLang="en-US" dirty="0"/>
              <a:t> (Li</a:t>
            </a:r>
            <a:r>
              <a:rPr lang="en-US" altLang="en-US" baseline="30000" dirty="0"/>
              <a:t>+</a:t>
            </a:r>
            <a:r>
              <a:rPr lang="en-US" altLang="en-US" dirty="0"/>
              <a:t>, Na</a:t>
            </a:r>
            <a:r>
              <a:rPr lang="en-US" altLang="en-US" baseline="30000" dirty="0"/>
              <a:t>+</a:t>
            </a:r>
            <a:r>
              <a:rPr lang="en-US" altLang="en-US" dirty="0"/>
              <a:t>, K</a:t>
            </a:r>
            <a:r>
              <a:rPr lang="en-US" altLang="en-US" baseline="30000" dirty="0"/>
              <a:t>+</a:t>
            </a:r>
            <a:r>
              <a:rPr lang="en-US" altLang="en-US" dirty="0"/>
              <a:t>, Mg</a:t>
            </a:r>
            <a:r>
              <a:rPr lang="en-US" altLang="en-US" baseline="30000" dirty="0"/>
              <a:t>2+</a:t>
            </a:r>
            <a:r>
              <a:rPr lang="en-US" altLang="en-US" dirty="0"/>
              <a:t>…)</a:t>
            </a:r>
            <a:r>
              <a:rPr lang="en-US" altLang="en-US" sz="23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 dirty="0"/>
              <a:t>≠ </a:t>
            </a:r>
            <a:r>
              <a:rPr lang="en-US" altLang="en-US" sz="2300" dirty="0" err="1"/>
              <a:t>ioni</a:t>
            </a:r>
            <a:r>
              <a:rPr lang="en-US" altLang="en-US" sz="2300" dirty="0"/>
              <a:t> </a:t>
            </a:r>
            <a:r>
              <a:rPr lang="en-US" altLang="en-US" sz="2300" dirty="0">
                <a:sym typeface="Wingdings" pitchFamily="2" charset="2"/>
              </a:rPr>
              <a:t> ≠ </a:t>
            </a:r>
            <a:r>
              <a:rPr lang="en-US" altLang="en-US" sz="2300" dirty="0" err="1">
                <a:sym typeface="Wingdings" pitchFamily="2" charset="2"/>
              </a:rPr>
              <a:t>eteri</a:t>
            </a:r>
            <a:r>
              <a:rPr lang="en-US" altLang="en-US" sz="2300" dirty="0">
                <a:sym typeface="Wingdings" pitchFamily="2" charset="2"/>
              </a:rPr>
              <a:t> corona.</a:t>
            </a:r>
            <a:endParaRPr lang="en-US" altLang="en-US" sz="2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D62B2-A6D4-D545-A2D5-AE764C2E0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" y="740760"/>
            <a:ext cx="4434661" cy="2412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1536A15-F70E-E146-A461-2E761EEFA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74676"/>
              </p:ext>
            </p:extLst>
          </p:nvPr>
        </p:nvGraphicFramePr>
        <p:xfrm>
          <a:off x="1082157" y="3789040"/>
          <a:ext cx="692004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0040">
                  <a:extLst>
                    <a:ext uri="{9D8B030D-6E8A-4147-A177-3AD203B41FA5}">
                      <a16:colId xmlns:a16="http://schemas.microsoft.com/office/drawing/2014/main" val="18988089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14578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35171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4360637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62213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87155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ione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</a:t>
                      </a:r>
                      <a:r>
                        <a:rPr lang="en-US" sz="2400" baseline="300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Mg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02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Diametro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Å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80508"/>
                  </a:ext>
                </a:extLst>
              </a:tr>
            </a:tbl>
          </a:graphicData>
        </a:graphic>
      </p:graphicFrame>
      <p:sp>
        <p:nvSpPr>
          <p:cNvPr id="12" name="Text Box 3">
            <a:extLst>
              <a:ext uri="{FF2B5EF4-FFF2-40B4-BE49-F238E27FC236}">
                <a16:creationId xmlns:a16="http://schemas.microsoft.com/office/drawing/2014/main" id="{7DF9B5FA-0574-0146-89C4-F2A85FE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085184"/>
            <a:ext cx="806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>
                <a:solidFill>
                  <a:srgbClr val="FF0000"/>
                </a:solidFill>
              </a:rPr>
              <a:t>Funzione</a:t>
            </a:r>
            <a:r>
              <a:rPr lang="it-IT" altLang="en-US" dirty="0"/>
              <a:t>: Sali inorganici insolubili in solventi apolari vengono solubilizzati con gli eteri corona per sfruttarli come </a:t>
            </a:r>
            <a:r>
              <a:rPr lang="it-IT" altLang="en-US" dirty="0">
                <a:solidFill>
                  <a:srgbClr val="FF0000"/>
                </a:solidFill>
              </a:rPr>
              <a:t>catalizzatori</a:t>
            </a:r>
            <a:r>
              <a:rPr lang="it-IT" altLang="en-US" dirty="0"/>
              <a:t> in molte reazioni chimiche.</a:t>
            </a:r>
            <a:endParaRPr lang="it-IT" altLang="en-US" sz="2300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6DC8F92F-2D45-F74B-B2FD-ADEE4759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Eteri</a:t>
            </a:r>
            <a:r>
              <a:rPr lang="en-US" altLang="en-US" sz="2800" dirty="0">
                <a:solidFill>
                  <a:srgbClr val="FF0000"/>
                </a:solidFill>
              </a:rPr>
              <a:t> Corona (Crown ether)</a:t>
            </a:r>
          </a:p>
        </p:txBody>
      </p:sp>
    </p:spTree>
    <p:extLst>
      <p:ext uri="{BB962C8B-B14F-4D97-AF65-F5344CB8AC3E}">
        <p14:creationId xmlns:p14="http://schemas.microsoft.com/office/powerpoint/2010/main" val="48741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Preparazione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086569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Alcoli</a:t>
            </a:r>
            <a:r>
              <a:rPr lang="en-US" altLang="en-US" dirty="0"/>
              <a:t> </a:t>
            </a:r>
            <a:r>
              <a:rPr lang="en-US" altLang="en-US" dirty="0" err="1"/>
              <a:t>ed</a:t>
            </a:r>
            <a:r>
              <a:rPr lang="en-US" altLang="en-US" dirty="0"/>
              <a:t> </a:t>
            </a:r>
            <a:r>
              <a:rPr lang="en-US" altLang="en-US" dirty="0" err="1"/>
              <a:t>eteri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entrambi</a:t>
            </a:r>
            <a:r>
              <a:rPr lang="en-US" altLang="en-US" dirty="0"/>
              <a:t> </a:t>
            </a:r>
            <a:r>
              <a:rPr lang="en-US" altLang="en-US" dirty="0" err="1"/>
              <a:t>prodotti</a:t>
            </a:r>
            <a:r>
              <a:rPr lang="en-US" altLang="en-US" dirty="0"/>
              <a:t> </a:t>
            </a:r>
            <a:r>
              <a:rPr lang="en-US" altLang="en-US" dirty="0" err="1"/>
              <a:t>comuni</a:t>
            </a:r>
            <a:r>
              <a:rPr lang="en-US" altLang="en-US" dirty="0"/>
              <a:t> </a:t>
            </a:r>
            <a:r>
              <a:rPr lang="en-US" altLang="en-US" dirty="0" err="1"/>
              <a:t>delle</a:t>
            </a:r>
            <a:r>
              <a:rPr lang="en-US" altLang="en-US" dirty="0"/>
              <a:t> </a:t>
            </a:r>
            <a:r>
              <a:rPr lang="en-US" altLang="en-US" dirty="0" err="1"/>
              <a:t>reazioni</a:t>
            </a:r>
            <a:r>
              <a:rPr lang="en-US" altLang="en-US" dirty="0"/>
              <a:t> di </a:t>
            </a:r>
            <a:r>
              <a:rPr lang="en-US" altLang="en-US" dirty="0" err="1">
                <a:solidFill>
                  <a:srgbClr val="FF0000"/>
                </a:solidFill>
              </a:rPr>
              <a:t>sostituzione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nucleofila</a:t>
            </a:r>
            <a:r>
              <a:rPr lang="en-US" altLang="en-US" dirty="0"/>
              <a:t>.</a:t>
            </a:r>
          </a:p>
        </p:txBody>
      </p:sp>
      <p:pic>
        <p:nvPicPr>
          <p:cNvPr id="4" name="Picture 6" descr="00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7964"/>
            <a:ext cx="7848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Preparazione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984093"/>
            <a:ext cx="86868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Per </a:t>
            </a:r>
            <a:r>
              <a:rPr lang="en-US" altLang="en-US" dirty="0" err="1"/>
              <a:t>preparare</a:t>
            </a:r>
            <a:r>
              <a:rPr lang="en-US" altLang="en-US" dirty="0"/>
              <a:t> un </a:t>
            </a:r>
            <a:r>
              <a:rPr lang="en-US" altLang="en-US" dirty="0" err="1">
                <a:solidFill>
                  <a:srgbClr val="FF0000"/>
                </a:solidFill>
              </a:rPr>
              <a:t>etere</a:t>
            </a:r>
            <a:r>
              <a:rPr lang="en-US" altLang="en-US" dirty="0"/>
              <a:t> è </a:t>
            </a:r>
            <a:r>
              <a:rPr lang="en-US" altLang="en-US" dirty="0" err="1"/>
              <a:t>necessario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sale di un </a:t>
            </a:r>
            <a:r>
              <a:rPr lang="en-US" altLang="en-US" dirty="0" err="1"/>
              <a:t>alcossido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alcossidi</a:t>
            </a:r>
            <a:r>
              <a:rPr lang="en-US" altLang="en-US" dirty="0"/>
              <a:t> </a:t>
            </a:r>
            <a:r>
              <a:rPr lang="en-US" altLang="en-US" dirty="0" err="1"/>
              <a:t>possono</a:t>
            </a:r>
            <a:r>
              <a:rPr lang="en-US" altLang="en-US" dirty="0"/>
              <a:t> </a:t>
            </a:r>
            <a:r>
              <a:rPr lang="en-US" altLang="en-US" dirty="0" err="1"/>
              <a:t>essere</a:t>
            </a:r>
            <a:r>
              <a:rPr lang="en-US" altLang="en-US" dirty="0"/>
              <a:t> </a:t>
            </a:r>
            <a:r>
              <a:rPr lang="en-US" altLang="en-US" dirty="0" err="1"/>
              <a:t>preparati</a:t>
            </a:r>
            <a:r>
              <a:rPr lang="en-US" altLang="en-US" dirty="0"/>
              <a:t> </a:t>
            </a:r>
            <a:r>
              <a:rPr lang="en-US" altLang="en-US" dirty="0" err="1"/>
              <a:t>dagli</a:t>
            </a:r>
            <a:r>
              <a:rPr lang="en-US" altLang="en-US" dirty="0"/>
              <a:t> </a:t>
            </a:r>
            <a:r>
              <a:rPr lang="en-US" altLang="en-US" dirty="0" err="1"/>
              <a:t>alcoli</a:t>
            </a:r>
            <a:r>
              <a:rPr lang="en-US" altLang="en-US" dirty="0"/>
              <a:t>. Per </a:t>
            </a:r>
            <a:r>
              <a:rPr lang="en-US" altLang="en-US" dirty="0" err="1"/>
              <a:t>esempio</a:t>
            </a:r>
            <a:r>
              <a:rPr lang="en-US" altLang="en-US" dirty="0"/>
              <a:t>, </a:t>
            </a:r>
            <a:r>
              <a:rPr lang="en-US" altLang="en-US" dirty="0" err="1"/>
              <a:t>l’etossido</a:t>
            </a:r>
            <a:r>
              <a:rPr lang="en-US" altLang="en-US" dirty="0"/>
              <a:t> di </a:t>
            </a:r>
            <a:r>
              <a:rPr lang="en-US" altLang="en-US" dirty="0" err="1"/>
              <a:t>sodio</a:t>
            </a:r>
            <a:r>
              <a:rPr lang="en-US" altLang="en-US" dirty="0"/>
              <a:t> (NaOCH</a:t>
            </a:r>
            <a:r>
              <a:rPr lang="en-US" altLang="en-US" baseline="-25000" dirty="0"/>
              <a:t>2</a:t>
            </a:r>
            <a:r>
              <a:rPr lang="en-US" altLang="en-US" dirty="0"/>
              <a:t>CH</a:t>
            </a:r>
            <a:r>
              <a:rPr lang="en-US" altLang="en-US" baseline="-25000" dirty="0"/>
              <a:t>3</a:t>
            </a:r>
            <a:r>
              <a:rPr lang="en-US" altLang="en-US" dirty="0"/>
              <a:t>) </a:t>
            </a:r>
            <a:r>
              <a:rPr lang="en-US" altLang="en-US" dirty="0" err="1"/>
              <a:t>viene</a:t>
            </a:r>
            <a:r>
              <a:rPr lang="en-US" altLang="en-US" dirty="0"/>
              <a:t> </a:t>
            </a:r>
            <a:r>
              <a:rPr lang="en-US" altLang="en-US" dirty="0" err="1"/>
              <a:t>preparato</a:t>
            </a:r>
            <a:r>
              <a:rPr lang="en-US" altLang="en-US" dirty="0"/>
              <a:t> per </a:t>
            </a:r>
            <a:r>
              <a:rPr lang="en-US" altLang="en-US" dirty="0" err="1"/>
              <a:t>trattamento</a:t>
            </a:r>
            <a:r>
              <a:rPr lang="en-US" altLang="en-US" dirty="0"/>
              <a:t> </a:t>
            </a:r>
            <a:r>
              <a:rPr lang="en-US" altLang="en-US" dirty="0" err="1"/>
              <a:t>dell’etanolo</a:t>
            </a:r>
            <a:r>
              <a:rPr lang="en-US" altLang="en-US" dirty="0"/>
              <a:t> con </a:t>
            </a:r>
            <a:r>
              <a:rPr lang="en-US" altLang="en-US" dirty="0" err="1"/>
              <a:t>NaH.</a:t>
            </a:r>
            <a:endParaRPr lang="en-US" altLang="en-US" dirty="0"/>
          </a:p>
        </p:txBody>
      </p:sp>
      <p:pic>
        <p:nvPicPr>
          <p:cNvPr id="4" name="Picture 6" descr="00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696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5157192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NaH è una base particolarmente buona per preparare un alcossido perchè il prodotto secondario della reazione, H</a:t>
            </a:r>
            <a:r>
              <a:rPr lang="en-US" altLang="en-US" baseline="-25000"/>
              <a:t>2</a:t>
            </a:r>
            <a:r>
              <a:rPr lang="en-US" altLang="en-US"/>
              <a:t>, è un gas che evolve dalla miscela di reazione.</a:t>
            </a:r>
          </a:p>
        </p:txBody>
      </p:sp>
    </p:spTree>
    <p:extLst>
      <p:ext uri="{BB962C8B-B14F-4D97-AF65-F5344CB8AC3E}">
        <p14:creationId xmlns:p14="http://schemas.microsoft.com/office/powerpoint/2010/main" val="275575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68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dirty="0"/>
              <a:t>A </a:t>
            </a:r>
            <a:r>
              <a:rPr lang="en-US" altLang="en-US" sz="2200" dirty="0" err="1"/>
              <a:t>differenza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alogenuri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alchilici</a:t>
            </a:r>
            <a:r>
              <a:rPr lang="en-US" altLang="en-US" sz="2200" dirty="0"/>
              <a:t> in cui </a:t>
            </a:r>
            <a:r>
              <a:rPr lang="en-US" altLang="en-US" sz="2200" dirty="0" err="1"/>
              <a:t>l’alogeno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comporta</a:t>
            </a:r>
            <a:r>
              <a:rPr lang="en-US" altLang="en-US" sz="2200" dirty="0"/>
              <a:t> come </a:t>
            </a:r>
            <a:r>
              <a:rPr lang="en-US" altLang="en-US" sz="2200" dirty="0" err="1"/>
              <a:t>buon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uscente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gruppo</a:t>
            </a:r>
            <a:r>
              <a:rPr lang="en-US" altLang="en-US" sz="2200" dirty="0"/>
              <a:t> OH </a:t>
            </a:r>
            <a:r>
              <a:rPr lang="en-US" altLang="en-US" sz="2200" dirty="0" err="1"/>
              <a:t>negli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alcoli</a:t>
            </a:r>
            <a:r>
              <a:rPr lang="en-US" altLang="en-US" sz="2200" dirty="0"/>
              <a:t> è un </a:t>
            </a:r>
            <a:r>
              <a:rPr lang="en-US" altLang="en-US" sz="2200" dirty="0" err="1"/>
              <a:t>cattivo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uscente</a:t>
            </a:r>
            <a:r>
              <a:rPr lang="en-US" altLang="en-US" sz="2200" dirty="0"/>
              <a:t>. </a:t>
            </a:r>
          </a:p>
        </p:txBody>
      </p:sp>
      <p:pic>
        <p:nvPicPr>
          <p:cNvPr id="4" name="Picture 6" descr="00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056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868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dirty="0" err="1"/>
              <a:t>Perchè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alcol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possa</a:t>
            </a:r>
            <a:r>
              <a:rPr lang="en-US" altLang="en-US" sz="2200" dirty="0"/>
              <a:t> dare </a:t>
            </a:r>
            <a:r>
              <a:rPr lang="en-US" altLang="en-US" sz="2200" dirty="0" err="1"/>
              <a:t>una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reazione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sostituzione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nucleofila</a:t>
            </a:r>
            <a:r>
              <a:rPr lang="en-US" altLang="en-US" sz="2200" dirty="0"/>
              <a:t>, è </a:t>
            </a:r>
            <a:r>
              <a:rPr lang="en-US" altLang="en-US" sz="2200" dirty="0" err="1"/>
              <a:t>necessario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l’OH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venga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convertito</a:t>
            </a:r>
            <a:r>
              <a:rPr lang="en-US" altLang="en-US" sz="2200" dirty="0"/>
              <a:t> in un </a:t>
            </a:r>
            <a:r>
              <a:rPr lang="en-US" altLang="en-US" sz="2200" dirty="0" err="1"/>
              <a:t>miglior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uscente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Quando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alcol</a:t>
            </a:r>
            <a:r>
              <a:rPr lang="en-US" altLang="en-US" sz="2200" dirty="0"/>
              <a:t> è </a:t>
            </a:r>
            <a:r>
              <a:rPr lang="en-US" altLang="en-US" sz="2200" dirty="0" err="1"/>
              <a:t>trattato</a:t>
            </a:r>
            <a:r>
              <a:rPr lang="en-US" altLang="en-US" sz="2200" dirty="0"/>
              <a:t> con un </a:t>
            </a:r>
            <a:r>
              <a:rPr lang="en-US" altLang="en-US" sz="2200" dirty="0" err="1"/>
              <a:t>acido</a:t>
            </a:r>
            <a:r>
              <a:rPr lang="en-US" altLang="en-US" sz="2200" dirty="0">
                <a:solidFill>
                  <a:srgbClr val="FF0000"/>
                </a:solidFill>
              </a:rPr>
              <a:t>, l’ 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¯</a:t>
            </a:r>
            <a:r>
              <a:rPr lang="en-US" altLang="en-US" sz="2200" dirty="0">
                <a:solidFill>
                  <a:srgbClr val="FF0000"/>
                </a:solidFill>
                <a:cs typeface="Arial" charset="0"/>
              </a:rPr>
              <a:t>OH </a:t>
            </a:r>
            <a:r>
              <a:rPr lang="en-US" altLang="en-US" sz="2200" dirty="0" err="1">
                <a:solidFill>
                  <a:srgbClr val="FF0000"/>
                </a:solidFill>
                <a:cs typeface="Arial" charset="0"/>
              </a:rPr>
              <a:t>può</a:t>
            </a:r>
            <a:r>
              <a:rPr lang="en-US" altLang="en-US" sz="2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cs typeface="Arial" charset="0"/>
              </a:rPr>
              <a:t>essere</a:t>
            </a:r>
            <a:r>
              <a:rPr lang="en-US" altLang="en-US" sz="2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cs typeface="Arial" charset="0"/>
              </a:rPr>
              <a:t>convertito</a:t>
            </a:r>
            <a:r>
              <a:rPr lang="en-US" altLang="en-US" sz="2200" dirty="0">
                <a:solidFill>
                  <a:srgbClr val="FF0000"/>
                </a:solidFill>
                <a:cs typeface="Arial" charset="0"/>
              </a:rPr>
              <a:t> in H</a:t>
            </a:r>
            <a:r>
              <a:rPr lang="en-US" altLang="en-US" sz="2200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en-US" sz="2200" dirty="0">
                <a:solidFill>
                  <a:srgbClr val="FF0000"/>
                </a:solidFill>
                <a:cs typeface="Arial" charset="0"/>
              </a:rPr>
              <a:t>O, </a:t>
            </a:r>
            <a:r>
              <a:rPr lang="en-US" altLang="en-US" sz="2200" dirty="0">
                <a:cs typeface="Arial" charset="0"/>
              </a:rPr>
              <a:t>un </a:t>
            </a:r>
            <a:r>
              <a:rPr lang="en-US" altLang="en-US" sz="2200" dirty="0" err="1">
                <a:cs typeface="Arial" charset="0"/>
              </a:rPr>
              <a:t>buon</a:t>
            </a:r>
            <a:r>
              <a:rPr lang="en-US" altLang="en-US" sz="2200" dirty="0">
                <a:cs typeface="Arial" charset="0"/>
              </a:rPr>
              <a:t> </a:t>
            </a:r>
            <a:r>
              <a:rPr lang="en-US" altLang="en-US" sz="2200" dirty="0" err="1">
                <a:cs typeface="Arial" charset="0"/>
              </a:rPr>
              <a:t>gruppo</a:t>
            </a:r>
            <a:r>
              <a:rPr lang="en-US" altLang="en-US" sz="2200" dirty="0">
                <a:cs typeface="Arial" charset="0"/>
              </a:rPr>
              <a:t> </a:t>
            </a:r>
            <a:r>
              <a:rPr lang="en-US" altLang="en-US" sz="2200" dirty="0" err="1">
                <a:cs typeface="Arial" charset="0"/>
              </a:rPr>
              <a:t>uscente</a:t>
            </a:r>
            <a:r>
              <a:rPr lang="en-US" altLang="en-US" sz="2200" dirty="0">
                <a:cs typeface="Arial" charset="0"/>
              </a:rPr>
              <a:t>.</a:t>
            </a:r>
            <a:endParaRPr lang="en-US" altLang="en-US" sz="2200" dirty="0"/>
          </a:p>
        </p:txBody>
      </p:sp>
      <p:pic>
        <p:nvPicPr>
          <p:cNvPr id="6" name="Picture 9" descr="00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84788"/>
            <a:ext cx="45720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0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654596"/>
            <a:ext cx="8991600" cy="62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600" u="sng" dirty="0" err="1"/>
              <a:t>Conversione</a:t>
            </a:r>
            <a:r>
              <a:rPr lang="en-US" altLang="en-US" sz="2600" u="sng" dirty="0"/>
              <a:t> ad </a:t>
            </a:r>
            <a:r>
              <a:rPr lang="en-US" altLang="en-US" sz="2600" u="sng" dirty="0" err="1"/>
              <a:t>alogenuri</a:t>
            </a:r>
            <a:r>
              <a:rPr lang="en-US" altLang="en-US" sz="2600" dirty="0"/>
              <a:t>: R-OH </a:t>
            </a:r>
            <a:r>
              <a:rPr lang="en-US" altLang="en-US" sz="2600" dirty="0">
                <a:sym typeface="Wingdings" panose="05000000000000000000" pitchFamily="2" charset="2"/>
              </a:rPr>
              <a:t> R-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en-US" sz="2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u="sng" dirty="0">
                <a:sym typeface="Wingdings" panose="05000000000000000000" pitchFamily="2" charset="2"/>
              </a:rPr>
              <a:t>Disidratazione</a:t>
            </a:r>
            <a:r>
              <a:rPr lang="it-IT" altLang="en-US" sz="2600" dirty="0">
                <a:sym typeface="Wingdings" panose="05000000000000000000" pitchFamily="2" charset="2"/>
              </a:rPr>
              <a:t>: </a:t>
            </a:r>
            <a:r>
              <a:rPr lang="en-US" altLang="en-US" sz="2600" dirty="0">
                <a:sym typeface="Wingdings" panose="05000000000000000000" pitchFamily="2" charset="2"/>
              </a:rPr>
              <a:t>R-C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en-US" sz="26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600" dirty="0">
                <a:sym typeface="Wingdings" panose="05000000000000000000" pitchFamily="2" charset="2"/>
              </a:rPr>
              <a:t>-CH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en-US" altLang="en-US" sz="2600" dirty="0">
                <a:sym typeface="Wingdings" panose="05000000000000000000" pitchFamily="2" charset="2"/>
              </a:rPr>
              <a:t>-R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Wingdings" panose="05000000000000000000" pitchFamily="2" charset="2"/>
              </a:rPr>
              <a:t> R-C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H=</a:t>
            </a:r>
            <a:r>
              <a:rPr lang="en-US" altLang="en-US" sz="2600" dirty="0">
                <a:sym typeface="Wingdings" panose="05000000000000000000" pitchFamily="2" charset="2"/>
              </a:rPr>
              <a:t>C</a:t>
            </a:r>
            <a:r>
              <a:rPr lang="en-US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en-US" sz="2600" dirty="0">
                <a:sym typeface="Wingdings" panose="05000000000000000000" pitchFamily="2" charset="2"/>
              </a:rPr>
              <a:t>-R (</a:t>
            </a:r>
            <a:r>
              <a:rPr lang="en-US" altLang="en-US" sz="2600" dirty="0" err="1">
                <a:sym typeface="Wingdings" panose="05000000000000000000" pitchFamily="2" charset="2"/>
              </a:rPr>
              <a:t>alchene</a:t>
            </a:r>
            <a:r>
              <a:rPr lang="en-US" altLang="en-US" sz="2600" dirty="0">
                <a:sym typeface="Wingdings" panose="05000000000000000000" pitchFamily="2" charset="2"/>
              </a:rPr>
              <a:t>) in </a:t>
            </a:r>
            <a:r>
              <a:rPr lang="en-US" altLang="en-US" sz="2600" dirty="0" err="1">
                <a:sym typeface="Wingdings" panose="05000000000000000000" pitchFamily="2" charset="2"/>
              </a:rPr>
              <a:t>presenza</a:t>
            </a:r>
            <a:r>
              <a:rPr lang="en-US" altLang="en-US" sz="2600" dirty="0">
                <a:sym typeface="Wingdings" panose="05000000000000000000" pitchFamily="2" charset="2"/>
              </a:rPr>
              <a:t> di </a:t>
            </a:r>
            <a:r>
              <a:rPr lang="en-US" altLang="en-US" sz="2600" dirty="0" err="1">
                <a:sym typeface="Wingdings" panose="05000000000000000000" pitchFamily="2" charset="2"/>
              </a:rPr>
              <a:t>acidi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forti</a:t>
            </a:r>
            <a:r>
              <a:rPr lang="en-US" altLang="en-US" sz="2600" dirty="0">
                <a:sym typeface="Wingdings" panose="05000000000000000000" pitchFamily="2" charset="2"/>
              </a:rPr>
              <a:t> (H</a:t>
            </a:r>
            <a:r>
              <a:rPr lang="en-US" altLang="en-US" sz="2600" baseline="-25000" dirty="0">
                <a:sym typeface="Wingdings" panose="05000000000000000000" pitchFamily="2" charset="2"/>
              </a:rPr>
              <a:t>2</a:t>
            </a:r>
            <a:r>
              <a:rPr lang="en-US" altLang="en-US" sz="2600" dirty="0">
                <a:sym typeface="Wingdings" panose="05000000000000000000" pitchFamily="2" charset="2"/>
              </a:rPr>
              <a:t>SO</a:t>
            </a:r>
            <a:r>
              <a:rPr lang="en-US" altLang="en-US" sz="2600" baseline="-25000" dirty="0">
                <a:sym typeface="Wingdings" panose="05000000000000000000" pitchFamily="2" charset="2"/>
              </a:rPr>
              <a:t>4</a:t>
            </a:r>
            <a:r>
              <a:rPr lang="en-US" altLang="en-US" sz="2600" dirty="0">
                <a:sym typeface="Wingdings" panose="05000000000000000000" pitchFamily="2" charset="2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en-US" sz="2600" dirty="0"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en-US" sz="2600" dirty="0">
              <a:sym typeface="Wingdings" panose="05000000000000000000" pitchFamily="2" charset="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600" u="sng" dirty="0">
                <a:sym typeface="Wingdings" panose="05000000000000000000" pitchFamily="2" charset="2"/>
              </a:rPr>
              <a:t>Ossidazione</a:t>
            </a:r>
            <a:r>
              <a:rPr lang="it-IT" altLang="en-US" sz="2600" dirty="0">
                <a:sym typeface="Wingdings" panose="05000000000000000000" pitchFamily="2" charset="2"/>
              </a:rPr>
              <a:t>: con ossidanti classici (K</a:t>
            </a:r>
            <a:r>
              <a:rPr lang="it-IT" altLang="en-US" sz="2600" baseline="-25000" dirty="0"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Cr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O</a:t>
            </a:r>
            <a:r>
              <a:rPr lang="it-IT" altLang="en-US" sz="2600" baseline="-25000" dirty="0">
                <a:sym typeface="Wingdings" panose="05000000000000000000" pitchFamily="2" charset="2"/>
              </a:rPr>
              <a:t>7</a:t>
            </a:r>
            <a:r>
              <a:rPr lang="it-IT" altLang="en-US" sz="2600" dirty="0">
                <a:sym typeface="Wingdings" panose="05000000000000000000" pitchFamily="2" charset="2"/>
              </a:rPr>
              <a:t>, CrO</a:t>
            </a:r>
            <a:r>
              <a:rPr lang="it-IT" altLang="en-US" sz="2600" baseline="-25000" dirty="0">
                <a:sym typeface="Wingdings" panose="05000000000000000000" pitchFamily="2" charset="2"/>
              </a:rPr>
              <a:t>3</a:t>
            </a:r>
            <a:r>
              <a:rPr lang="it-IT" altLang="en-US" sz="2600" dirty="0">
                <a:sym typeface="Wingdings" panose="05000000000000000000" pitchFamily="2" charset="2"/>
              </a:rPr>
              <a:t>) </a:t>
            </a:r>
          </a:p>
          <a:p>
            <a:pPr marL="514350" indent="-514350" algn="just" eaLnBrk="1" hangingPunct="1">
              <a:spcBef>
                <a:spcPct val="50000"/>
              </a:spcBef>
              <a:buAutoNum type="alphaLcParenR"/>
            </a:pPr>
            <a:r>
              <a:rPr lang="it-IT" altLang="en-US" sz="2600" dirty="0">
                <a:sym typeface="Wingdings" panose="05000000000000000000" pitchFamily="2" charset="2"/>
              </a:rPr>
              <a:t>R-CH</a:t>
            </a:r>
            <a:r>
              <a:rPr lang="it-IT" altLang="en-US" sz="2600" baseline="-25000" dirty="0"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it-IT" altLang="en-US" sz="2600" dirty="0">
                <a:sym typeface="Wingdings" panose="05000000000000000000" pitchFamily="2" charset="2"/>
              </a:rPr>
              <a:t> (1°)  R-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CHO </a:t>
            </a:r>
            <a:r>
              <a:rPr lang="it-IT" altLang="en-US" sz="2600" b="0" dirty="0">
                <a:sym typeface="Wingdings" panose="05000000000000000000" pitchFamily="2" charset="2"/>
              </a:rPr>
              <a:t>(aldeidi)</a:t>
            </a:r>
            <a:r>
              <a:rPr lang="it-IT" altLang="en-US" sz="2600" dirty="0">
                <a:sym typeface="Wingdings" panose="05000000000000000000" pitchFamily="2" charset="2"/>
              </a:rPr>
              <a:t> + R-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COOH </a:t>
            </a:r>
            <a:r>
              <a:rPr lang="it-IT" altLang="en-US" sz="2600" b="0" dirty="0">
                <a:sym typeface="Wingdings" panose="05000000000000000000" pitchFamily="2" charset="2"/>
              </a:rPr>
              <a:t>(</a:t>
            </a:r>
            <a:r>
              <a:rPr lang="it-IT" altLang="en-US" sz="2600" b="0" dirty="0" err="1">
                <a:sym typeface="Wingdings" panose="05000000000000000000" pitchFamily="2" charset="2"/>
              </a:rPr>
              <a:t>ac.carb</a:t>
            </a:r>
            <a:r>
              <a:rPr lang="it-IT" altLang="en-US" sz="2600" b="0" dirty="0">
                <a:sym typeface="Wingdings" panose="05000000000000000000" pitchFamily="2" charset="2"/>
              </a:rPr>
              <a:t>)</a:t>
            </a:r>
          </a:p>
          <a:p>
            <a:pPr marL="514350" indent="-514350" algn="just" eaLnBrk="1" hangingPunct="1">
              <a:spcBef>
                <a:spcPct val="50000"/>
              </a:spcBef>
              <a:buAutoNum type="alphaLcParenR"/>
            </a:pPr>
            <a:r>
              <a:rPr lang="it-IT" altLang="en-US" sz="2600" dirty="0"/>
              <a:t>R</a:t>
            </a:r>
            <a:r>
              <a:rPr lang="it-IT" altLang="en-US" sz="2600" baseline="-25000" dirty="0"/>
              <a:t>1</a:t>
            </a:r>
            <a:r>
              <a:rPr lang="it-IT" altLang="en-US" sz="2600" dirty="0"/>
              <a:t>R</a:t>
            </a:r>
            <a:r>
              <a:rPr lang="it-IT" altLang="en-US" sz="2600" baseline="-25000" dirty="0"/>
              <a:t>2</a:t>
            </a:r>
            <a:r>
              <a:rPr lang="it-IT" altLang="en-US" sz="2600" dirty="0"/>
              <a:t>-CH-</a:t>
            </a:r>
            <a:r>
              <a:rPr lang="it-IT" altLang="en-US" sz="2600" dirty="0">
                <a:solidFill>
                  <a:srgbClr val="FF0000"/>
                </a:solidFill>
              </a:rPr>
              <a:t>OH</a:t>
            </a:r>
            <a:r>
              <a:rPr lang="it-IT" altLang="en-US" sz="2600" dirty="0"/>
              <a:t> (2°) </a:t>
            </a:r>
            <a:r>
              <a:rPr lang="it-IT" altLang="en-US" sz="2600" dirty="0">
                <a:sym typeface="Wingdings" panose="05000000000000000000" pitchFamily="2" charset="2"/>
              </a:rPr>
              <a:t> 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1</a:t>
            </a:r>
            <a:r>
              <a:rPr lang="it-IT" altLang="en-US" sz="2600" dirty="0">
                <a:sym typeface="Wingdings" panose="05000000000000000000" pitchFamily="2" charset="2"/>
              </a:rPr>
              <a:t>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C=O</a:t>
            </a:r>
            <a:r>
              <a:rPr lang="it-IT" altLang="en-US" sz="2600" dirty="0">
                <a:sym typeface="Wingdings" panose="05000000000000000000" pitchFamily="2" charset="2"/>
              </a:rPr>
              <a:t> </a:t>
            </a:r>
            <a:r>
              <a:rPr lang="it-IT" altLang="en-US" sz="2600" b="0" dirty="0">
                <a:sym typeface="Wingdings" panose="05000000000000000000" pitchFamily="2" charset="2"/>
              </a:rPr>
              <a:t>(chetoni)</a:t>
            </a:r>
          </a:p>
          <a:p>
            <a:pPr marL="514350" indent="-514350" algn="just" eaLnBrk="1" hangingPunct="1">
              <a:spcBef>
                <a:spcPct val="50000"/>
              </a:spcBef>
              <a:buAutoNum type="alphaLcParenR"/>
            </a:pPr>
            <a:r>
              <a:rPr lang="it-IT" altLang="en-US" sz="2600" dirty="0">
                <a:sym typeface="Wingdings" panose="05000000000000000000" pitchFamily="2" charset="2"/>
              </a:rPr>
              <a:t>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1</a:t>
            </a:r>
            <a:r>
              <a:rPr lang="it-IT" altLang="en-US" sz="2600" dirty="0">
                <a:sym typeface="Wingdings" panose="05000000000000000000" pitchFamily="2" charset="2"/>
              </a:rPr>
              <a:t>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2</a:t>
            </a:r>
            <a:r>
              <a:rPr lang="it-IT" altLang="en-US" sz="2600" dirty="0">
                <a:sym typeface="Wingdings" panose="05000000000000000000" pitchFamily="2" charset="2"/>
              </a:rPr>
              <a:t>R</a:t>
            </a:r>
            <a:r>
              <a:rPr lang="it-IT" altLang="en-US" sz="2600" baseline="-25000" dirty="0">
                <a:sym typeface="Wingdings" panose="05000000000000000000" pitchFamily="2" charset="2"/>
              </a:rPr>
              <a:t>3</a:t>
            </a:r>
            <a:r>
              <a:rPr lang="it-IT" altLang="en-US" sz="2600" dirty="0">
                <a:sym typeface="Wingdings" panose="05000000000000000000" pitchFamily="2" charset="2"/>
              </a:rPr>
              <a:t>-C-</a:t>
            </a:r>
            <a:r>
              <a:rPr lang="it-IT" alt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OH</a:t>
            </a:r>
            <a:r>
              <a:rPr lang="it-IT" altLang="en-US" sz="2600" dirty="0">
                <a:sym typeface="Wingdings" panose="05000000000000000000" pitchFamily="2" charset="2"/>
              </a:rPr>
              <a:t> (3°)  nessuna reazione</a:t>
            </a:r>
            <a:endParaRPr lang="en-US" altLang="en-US" sz="2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8" descr="001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1269519"/>
            <a:ext cx="4800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77222" y="1196752"/>
            <a:ext cx="35576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altLang="en-US" sz="1800" dirty="0" err="1"/>
              <a:t>Gli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alcoli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sostituiti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abitualmente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reagiscono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rapidamente</a:t>
            </a:r>
            <a:r>
              <a:rPr lang="en-US" altLang="en-US" sz="1800" dirty="0"/>
              <a:t> con HX.</a:t>
            </a:r>
          </a:p>
        </p:txBody>
      </p:sp>
      <p:pic>
        <p:nvPicPr>
          <p:cNvPr id="7" name="Picture 8" descr="001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80" y="3486909"/>
            <a:ext cx="3810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4624" y="3427675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altLang="en-US" sz="1800" dirty="0" err="1"/>
              <a:t>Gli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alcoli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sostituiti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disidratano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facilmente</a:t>
            </a:r>
            <a:r>
              <a:rPr lang="en-US" altLang="en-US" sz="1800" dirty="0"/>
              <a:t>, in base al </a:t>
            </a:r>
            <a:r>
              <a:rPr lang="en-US" altLang="en-US" sz="1800" dirty="0" err="1"/>
              <a:t>seguente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ordine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reattività</a:t>
            </a:r>
            <a:r>
              <a:rPr lang="en-US" alt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65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3063875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Gli alcoli</a:t>
            </a:r>
            <a:r>
              <a:rPr lang="en-US" altLang="en-US"/>
              <a:t> contengono un gruppo ossidrilico (OH) legato a un atomo di carbonio ibridato </a:t>
            </a:r>
            <a:r>
              <a:rPr lang="en-US" altLang="en-US" i="1"/>
              <a:t>sp</a:t>
            </a:r>
            <a:r>
              <a:rPr lang="en-US" altLang="en-US" baseline="30000"/>
              <a:t>3</a:t>
            </a:r>
            <a:r>
              <a:rPr lang="en-US" altLang="en-US"/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111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Introduzione—Struttura e Legami</a:t>
            </a:r>
          </a:p>
        </p:txBody>
      </p:sp>
      <p:pic>
        <p:nvPicPr>
          <p:cNvPr id="5" name="Picture 9" descr="0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33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00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2738"/>
            <a:ext cx="81534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E52B42-2CDD-B542-9379-A7DAA00A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8" y="3861048"/>
            <a:ext cx="4146763" cy="2268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Etilico</a:t>
            </a:r>
            <a:r>
              <a:rPr lang="en-US" altLang="en-US" sz="2800" dirty="0">
                <a:solidFill>
                  <a:srgbClr val="FF0000"/>
                </a:solidFill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</a:rPr>
              <a:t>Etanolo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0B1D87-5284-0142-B538-89F3C35B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824">
            <a:off x="486587" y="278262"/>
            <a:ext cx="1842629" cy="97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8E2964-97BD-2945-937D-7267CBAC9E85}"/>
              </a:ext>
            </a:extLst>
          </p:cNvPr>
          <p:cNvSpPr/>
          <p:nvPr/>
        </p:nvSpPr>
        <p:spPr>
          <a:xfrm>
            <a:off x="2869021" y="39155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(1) </a:t>
            </a:r>
            <a:r>
              <a:rPr lang="en-US" b="1" dirty="0" err="1"/>
              <a:t>Enzima</a:t>
            </a:r>
            <a:r>
              <a:rPr lang="en-US" b="1" dirty="0"/>
              <a:t> </a:t>
            </a:r>
            <a:r>
              <a:rPr lang="en-US" b="1" dirty="0" err="1"/>
              <a:t>alcoldeidrogenasi</a:t>
            </a:r>
            <a:r>
              <a:rPr lang="en-US" b="1" dirty="0"/>
              <a:t> (ADH)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D2FD76-0A09-7640-88AA-552DB6B7FEF2}"/>
              </a:ext>
            </a:extLst>
          </p:cNvPr>
          <p:cNvSpPr/>
          <p:nvPr/>
        </p:nvSpPr>
        <p:spPr>
          <a:xfrm>
            <a:off x="247939" y="6273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(2) </a:t>
            </a:r>
            <a:r>
              <a:rPr lang="en-US" b="1" dirty="0" err="1"/>
              <a:t>Acetaldeide</a:t>
            </a:r>
            <a:r>
              <a:rPr lang="en-US" b="1" dirty="0"/>
              <a:t> </a:t>
            </a:r>
            <a:r>
              <a:rPr lang="en-US" b="1" dirty="0" err="1"/>
              <a:t>deidrogenasi</a:t>
            </a:r>
            <a:r>
              <a:rPr lang="en-US" b="1" dirty="0"/>
              <a:t> (ALD)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4D463FD-B6AD-4044-932A-FA2CFBF55684}"/>
              </a:ext>
            </a:extLst>
          </p:cNvPr>
          <p:cNvSpPr/>
          <p:nvPr/>
        </p:nvSpPr>
        <p:spPr>
          <a:xfrm rot="17620571">
            <a:off x="1151870" y="5895076"/>
            <a:ext cx="560291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0AD3A54-9DF4-7647-BBE4-36964143CFAA}"/>
              </a:ext>
            </a:extLst>
          </p:cNvPr>
          <p:cNvSpPr/>
          <p:nvPr/>
        </p:nvSpPr>
        <p:spPr>
          <a:xfrm rot="8649789">
            <a:off x="2900305" y="4374396"/>
            <a:ext cx="560291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86E50-2DC5-FA4E-8F4C-D9119B28CD37}"/>
              </a:ext>
            </a:extLst>
          </p:cNvPr>
          <p:cNvSpPr/>
          <p:nvPr/>
        </p:nvSpPr>
        <p:spPr>
          <a:xfrm>
            <a:off x="4851423" y="4433044"/>
            <a:ext cx="4041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Ossidazione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dell’etanolo</a:t>
            </a:r>
            <a:endParaRPr lang="en-US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Assorbimento</a:t>
            </a:r>
            <a:r>
              <a:rPr lang="en-US" b="1" dirty="0">
                <a:latin typeface="+mj-lt"/>
              </a:rPr>
              <a:t> a </a:t>
            </a:r>
            <a:r>
              <a:rPr lang="en-US" b="1" dirty="0" err="1">
                <a:latin typeface="+mj-lt"/>
              </a:rPr>
              <a:t>livello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gastrico</a:t>
            </a:r>
            <a:r>
              <a:rPr lang="en-US" b="1" dirty="0">
                <a:latin typeface="+mj-lt"/>
              </a:rPr>
              <a:t>/</a:t>
            </a:r>
            <a:r>
              <a:rPr lang="en-US" b="1" dirty="0" err="1">
                <a:latin typeface="+mj-lt"/>
              </a:rPr>
              <a:t>intestinale</a:t>
            </a:r>
            <a:endParaRPr lang="en-US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Componente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genetica</a:t>
            </a:r>
            <a:r>
              <a:rPr lang="en-US" b="1" dirty="0">
                <a:latin typeface="+mj-lt"/>
              </a:rPr>
              <a:t> non </a:t>
            </a:r>
            <a:r>
              <a:rPr lang="en-US" b="1" dirty="0" err="1">
                <a:latin typeface="+mj-lt"/>
              </a:rPr>
              <a:t>modificabile</a:t>
            </a:r>
            <a:endParaRPr lang="en-US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Metabolismo</a:t>
            </a:r>
            <a:r>
              <a:rPr lang="en-US" b="1" dirty="0">
                <a:latin typeface="+mj-lt"/>
              </a:rPr>
              <a:t> simile </a:t>
            </a:r>
            <a:r>
              <a:rPr lang="en-US" b="1" dirty="0" err="1">
                <a:latin typeface="+mj-lt"/>
              </a:rPr>
              <a:t>anche</a:t>
            </a:r>
            <a:r>
              <a:rPr lang="en-US" b="1" dirty="0">
                <a:latin typeface="+mj-lt"/>
              </a:rPr>
              <a:t> per CH</a:t>
            </a:r>
            <a:r>
              <a:rPr lang="en-US" b="1" baseline="-25000" dirty="0">
                <a:latin typeface="+mj-lt"/>
              </a:rPr>
              <a:t>3</a:t>
            </a:r>
            <a:r>
              <a:rPr lang="en-US" b="1" dirty="0">
                <a:latin typeface="+mj-lt"/>
              </a:rPr>
              <a:t>OH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affinità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latin typeface="+mj-lt"/>
              </a:rPr>
              <a:t>CH</a:t>
            </a:r>
            <a:r>
              <a:rPr lang="en-US" b="1" baseline="-25000" dirty="0">
                <a:latin typeface="+mj-lt"/>
              </a:rPr>
              <a:t>3</a:t>
            </a:r>
            <a:r>
              <a:rPr lang="en-US" b="1" dirty="0">
                <a:latin typeface="+mj-lt"/>
              </a:rPr>
              <a:t>CH</a:t>
            </a:r>
            <a:r>
              <a:rPr lang="en-US" b="1" baseline="-25000" dirty="0">
                <a:latin typeface="+mj-lt"/>
              </a:rPr>
              <a:t>2</a:t>
            </a:r>
            <a:r>
              <a:rPr lang="en-US" b="1" dirty="0">
                <a:latin typeface="+mj-lt"/>
              </a:rPr>
              <a:t>OH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039FCE-923D-E94E-8985-05F9F8EDB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71" y="196456"/>
            <a:ext cx="1674418" cy="108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503324-B4B7-4842-B0B6-807E1E949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719676"/>
            <a:ext cx="2001645" cy="133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18364F-B345-C54F-952E-779315B3A3CE}"/>
              </a:ext>
            </a:extLst>
          </p:cNvPr>
          <p:cNvGrpSpPr/>
          <p:nvPr/>
        </p:nvGrpSpPr>
        <p:grpSpPr>
          <a:xfrm>
            <a:off x="971600" y="2491280"/>
            <a:ext cx="7177008" cy="1009728"/>
            <a:chOff x="971600" y="2491280"/>
            <a:chExt cx="7177008" cy="10097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DDF217-D460-DD47-8F18-72542642EFEF}"/>
                </a:ext>
              </a:extLst>
            </p:cNvPr>
            <p:cNvSpPr txBox="1"/>
            <p:nvPr/>
          </p:nvSpPr>
          <p:spPr>
            <a:xfrm>
              <a:off x="971600" y="2660557"/>
              <a:ext cx="151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CH</a:t>
              </a:r>
              <a:r>
                <a:rPr lang="en-US" sz="2400" b="1" baseline="-25000" dirty="0"/>
                <a:t>3</a:t>
              </a:r>
              <a:r>
                <a:rPr lang="en-US" sz="2400" b="1" dirty="0"/>
                <a:t>CH</a:t>
              </a:r>
              <a:r>
                <a:rPr lang="en-US" sz="2400" b="1" baseline="-25000" dirty="0"/>
                <a:t>2</a:t>
              </a:r>
              <a:r>
                <a:rPr lang="en-US" sz="2400" b="1" dirty="0"/>
                <a:t>OH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B920AB-0BC2-2F43-8BFD-B09E9313DFED}"/>
                </a:ext>
              </a:extLst>
            </p:cNvPr>
            <p:cNvGrpSpPr/>
            <p:nvPr/>
          </p:nvGrpSpPr>
          <p:grpSpPr>
            <a:xfrm>
              <a:off x="2591118" y="2491280"/>
              <a:ext cx="1286527" cy="821124"/>
              <a:chOff x="2225757" y="2103388"/>
              <a:chExt cx="1286527" cy="821124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F1E762C-EC89-5E4A-B59E-E6E5C364ED48}"/>
                  </a:ext>
                </a:extLst>
              </p:cNvPr>
              <p:cNvCxnSpPr/>
              <p:nvPr/>
            </p:nvCxnSpPr>
            <p:spPr>
              <a:xfrm>
                <a:off x="2328961" y="2503497"/>
                <a:ext cx="108012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C3B6853-CE28-EE45-8C95-40A033D625DE}"/>
                  </a:ext>
                </a:extLst>
              </p:cNvPr>
              <p:cNvSpPr/>
              <p:nvPr/>
            </p:nvSpPr>
            <p:spPr>
              <a:xfrm>
                <a:off x="2637401" y="2103388"/>
                <a:ext cx="4632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(1)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DDBD17-56AB-184D-B5DB-30EBB90A3843}"/>
                  </a:ext>
                </a:extLst>
              </p:cNvPr>
              <p:cNvSpPr/>
              <p:nvPr/>
            </p:nvSpPr>
            <p:spPr>
              <a:xfrm>
                <a:off x="2225757" y="2585958"/>
                <a:ext cx="128652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(</a:t>
                </a:r>
                <a:r>
                  <a:rPr lang="en-US" sz="1600" b="1" dirty="0" err="1"/>
                  <a:t>citoplasma</a:t>
                </a:r>
                <a:r>
                  <a:rPr lang="en-US" sz="1600" b="1" dirty="0"/>
                  <a:t>)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CD7FB4F-7DE0-6F48-AB89-FBD93F9EC625}"/>
                </a:ext>
              </a:extLst>
            </p:cNvPr>
            <p:cNvGrpSpPr/>
            <p:nvPr/>
          </p:nvGrpSpPr>
          <p:grpSpPr>
            <a:xfrm>
              <a:off x="5297401" y="2495770"/>
              <a:ext cx="1286527" cy="821124"/>
              <a:chOff x="2225757" y="2103388"/>
              <a:chExt cx="1286527" cy="821124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70B261C-2F1A-EF48-A1A5-63FE48FDE14A}"/>
                  </a:ext>
                </a:extLst>
              </p:cNvPr>
              <p:cNvCxnSpPr/>
              <p:nvPr/>
            </p:nvCxnSpPr>
            <p:spPr>
              <a:xfrm>
                <a:off x="2328961" y="2503497"/>
                <a:ext cx="108012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7ACAA3-251B-DE40-9029-6785DC6FB4BD}"/>
                  </a:ext>
                </a:extLst>
              </p:cNvPr>
              <p:cNvSpPr/>
              <p:nvPr/>
            </p:nvSpPr>
            <p:spPr>
              <a:xfrm>
                <a:off x="2637401" y="2103388"/>
                <a:ext cx="4632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(2)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1E3A8E-9E22-074F-AC16-FA0AEF45D551}"/>
                  </a:ext>
                </a:extLst>
              </p:cNvPr>
              <p:cNvSpPr/>
              <p:nvPr/>
            </p:nvSpPr>
            <p:spPr>
              <a:xfrm>
                <a:off x="2225757" y="2585958"/>
                <a:ext cx="128652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(</a:t>
                </a:r>
                <a:r>
                  <a:rPr lang="en-US" sz="1600" b="1" dirty="0" err="1"/>
                  <a:t>mitocondri</a:t>
                </a:r>
                <a:r>
                  <a:rPr lang="en-US" sz="1600" b="1" dirty="0"/>
                  <a:t>) 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6A08B9-A56E-E44D-B79F-1D2F639DE222}"/>
                </a:ext>
              </a:extLst>
            </p:cNvPr>
            <p:cNvSpPr txBox="1"/>
            <p:nvPr/>
          </p:nvSpPr>
          <p:spPr>
            <a:xfrm>
              <a:off x="3879974" y="2621013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CH</a:t>
              </a:r>
              <a:r>
                <a:rPr lang="en-US" sz="2400" b="1" baseline="-25000" dirty="0"/>
                <a:t>3</a:t>
              </a:r>
              <a:r>
                <a:rPr lang="en-US" sz="2400" b="1" dirty="0"/>
                <a:t>CHO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08D32C-8FF2-A544-A1EF-2FBBC9FC715E}"/>
                </a:ext>
              </a:extLst>
            </p:cNvPr>
            <p:cNvSpPr/>
            <p:nvPr/>
          </p:nvSpPr>
          <p:spPr>
            <a:xfrm>
              <a:off x="1279864" y="3221768"/>
              <a:ext cx="9867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etanolo</a:t>
              </a:r>
              <a:r>
                <a:rPr lang="en-US" sz="1200" dirty="0"/>
                <a:t>)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3A3753-849C-2140-BA83-14C9F1B602FB}"/>
                </a:ext>
              </a:extLst>
            </p:cNvPr>
            <p:cNvSpPr/>
            <p:nvPr/>
          </p:nvSpPr>
          <p:spPr>
            <a:xfrm>
              <a:off x="3986813" y="3224009"/>
              <a:ext cx="11053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acetaldeide</a:t>
              </a:r>
              <a:r>
                <a:rPr lang="en-US" sz="1200" dirty="0"/>
                <a:t>)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A25F01-79A5-6540-9AF8-691FBAE93D4D}"/>
                </a:ext>
              </a:extLst>
            </p:cNvPr>
            <p:cNvSpPr txBox="1"/>
            <p:nvPr/>
          </p:nvSpPr>
          <p:spPr>
            <a:xfrm>
              <a:off x="6730271" y="2656867"/>
              <a:ext cx="1418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CH</a:t>
              </a:r>
              <a:r>
                <a:rPr lang="en-US" sz="2400" b="1" baseline="-25000" dirty="0"/>
                <a:t>3</a:t>
              </a:r>
              <a:r>
                <a:rPr lang="en-US" sz="2400" b="1" dirty="0"/>
                <a:t>COOH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78BD06-C73C-0749-814C-7F3724A72493}"/>
                </a:ext>
              </a:extLst>
            </p:cNvPr>
            <p:cNvSpPr/>
            <p:nvPr/>
          </p:nvSpPr>
          <p:spPr>
            <a:xfrm>
              <a:off x="6789164" y="3221767"/>
              <a:ext cx="11053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(ac. </a:t>
              </a:r>
              <a:r>
                <a:rPr lang="en-US" sz="1200" dirty="0" err="1"/>
                <a:t>acetico</a:t>
              </a:r>
              <a:r>
                <a:rPr lang="en-US" sz="1200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25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 composti che hanno un gruppo ossidrilico legato a un atomo di carbonio ibridato </a:t>
            </a:r>
            <a:r>
              <a:rPr lang="en-US" altLang="en-US" i="1"/>
              <a:t>sp</a:t>
            </a:r>
            <a:r>
              <a:rPr lang="en-US" altLang="en-US" baseline="30000"/>
              <a:t>2</a:t>
            </a:r>
            <a:r>
              <a:rPr lang="en-US" altLang="en-US"/>
              <a:t> - </a:t>
            </a:r>
            <a:r>
              <a:rPr lang="en-US" altLang="en-US">
                <a:solidFill>
                  <a:schemeClr val="accent2"/>
                </a:solidFill>
              </a:rPr>
              <a:t>enoli</a:t>
            </a:r>
            <a:r>
              <a:rPr lang="en-US" altLang="en-US"/>
              <a:t> e </a:t>
            </a:r>
            <a:r>
              <a:rPr lang="en-US" altLang="en-US">
                <a:solidFill>
                  <a:schemeClr val="accent2"/>
                </a:solidFill>
              </a:rPr>
              <a:t>fenoli </a:t>
            </a:r>
            <a:r>
              <a:rPr lang="en-US" altLang="en-US"/>
              <a:t>– reagiscono in maniera diversa dagli alcoli.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/>
              <a:t>Introduzione</a:t>
            </a:r>
            <a:r>
              <a:rPr lang="en-US" altLang="en-US" sz="2600" dirty="0"/>
              <a:t>—</a:t>
            </a: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Legami</a:t>
            </a:r>
            <a:endParaRPr lang="en-US" altLang="en-US" sz="2600" dirty="0"/>
          </a:p>
        </p:txBody>
      </p:sp>
      <p:pic>
        <p:nvPicPr>
          <p:cNvPr id="5" name="Picture 7" descr="00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03488"/>
            <a:ext cx="35814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41910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Gli eteri</a:t>
            </a:r>
            <a:r>
              <a:rPr lang="en-US" altLang="en-US"/>
              <a:t> hanno due gruppi alchilici legati a un atomo di ossigeno.</a:t>
            </a:r>
          </a:p>
        </p:txBody>
      </p:sp>
      <p:pic>
        <p:nvPicPr>
          <p:cNvPr id="7" name="Picture 9" descr="000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73663"/>
            <a:ext cx="6553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82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387475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epossidi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eteri</a:t>
            </a:r>
            <a:r>
              <a:rPr lang="en-US" altLang="en-US" dirty="0"/>
              <a:t> con un </a:t>
            </a:r>
            <a:r>
              <a:rPr lang="en-US" altLang="en-US" dirty="0" err="1"/>
              <a:t>atomo</a:t>
            </a:r>
            <a:r>
              <a:rPr lang="en-US" altLang="en-US" dirty="0"/>
              <a:t> di </a:t>
            </a:r>
            <a:r>
              <a:rPr lang="en-US" altLang="en-US" dirty="0" err="1"/>
              <a:t>ossigeno</a:t>
            </a:r>
            <a:r>
              <a:rPr lang="en-US" altLang="en-US" dirty="0"/>
              <a:t> </a:t>
            </a:r>
            <a:r>
              <a:rPr lang="en-US" altLang="en-US" dirty="0" err="1"/>
              <a:t>inserito</a:t>
            </a:r>
            <a:r>
              <a:rPr lang="en-US" altLang="en-US" dirty="0"/>
              <a:t> in un </a:t>
            </a:r>
            <a:r>
              <a:rPr lang="en-US" altLang="en-US" dirty="0" err="1"/>
              <a:t>anello</a:t>
            </a:r>
            <a:r>
              <a:rPr lang="en-US" altLang="en-US" dirty="0"/>
              <a:t> a </a:t>
            </a:r>
            <a:r>
              <a:rPr lang="en-US" altLang="en-US" dirty="0" err="1"/>
              <a:t>tre</a:t>
            </a:r>
            <a:r>
              <a:rPr lang="en-US" altLang="en-US" dirty="0"/>
              <a:t> termini.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epossidi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chiamati</a:t>
            </a:r>
            <a:r>
              <a:rPr lang="en-US" altLang="en-US" dirty="0"/>
              <a:t> </a:t>
            </a:r>
            <a:r>
              <a:rPr lang="en-US" altLang="en-US" dirty="0" err="1"/>
              <a:t>anche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ossirani</a:t>
            </a:r>
            <a:r>
              <a:rPr lang="en-US" altLang="en-US" dirty="0"/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8064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Introduzione—Struttura e Legami</a:t>
            </a:r>
          </a:p>
        </p:txBody>
      </p:sp>
      <p:pic>
        <p:nvPicPr>
          <p:cNvPr id="5" name="Picture 8" descr="000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51757"/>
            <a:ext cx="4038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4543425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L’angolo di legame C—O—C di un epossido deve essere di 60</a:t>
            </a:r>
            <a:r>
              <a:rPr lang="en-US" altLang="en-US">
                <a:cs typeface="Arial" charset="0"/>
              </a:rPr>
              <a:t>°</a:t>
            </a:r>
            <a:r>
              <a:rPr lang="en-US" altLang="en-US"/>
              <a:t>, che risulta una considerevole deviazione dall’angolo di legame tetraedrico di 109.5°. Per questo motivo l’anello degli epossidi è sottoposto a tensione angolare, che li rende molto più reattivi degli altri eteri.</a:t>
            </a:r>
          </a:p>
        </p:txBody>
      </p:sp>
    </p:spTree>
    <p:extLst>
      <p:ext uri="{BB962C8B-B14F-4D97-AF65-F5344CB8AC3E}">
        <p14:creationId xmlns:p14="http://schemas.microsoft.com/office/powerpoint/2010/main" val="352062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86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L’atomo di ossigeno in alcoli, eteri ed epossidi è ibridato </a:t>
            </a:r>
            <a:r>
              <a:rPr lang="en-US" altLang="en-US" i="1"/>
              <a:t>sp</a:t>
            </a:r>
            <a:r>
              <a:rPr lang="en-US" altLang="en-US" baseline="30000"/>
              <a:t>3</a:t>
            </a:r>
            <a:r>
              <a:rPr lang="en-US" altLang="en-US"/>
              <a:t>. Alcoli ed eteri hanno una forma ripiegata come quella di H</a:t>
            </a:r>
            <a:r>
              <a:rPr lang="en-US" altLang="en-US" baseline="-25000"/>
              <a:t>2</a:t>
            </a:r>
            <a:r>
              <a:rPr lang="en-US" altLang="en-US"/>
              <a:t>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L’angolo di legame intorno all’atomo di O in un alcol o in un etere è simile all’angolo di legame tetraedrico di 109.5°.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Poichè l’O è molto più elettronegativo del carbonio e dell’idrogeno, i legami C—O e O—H sono polari.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Introduzione—Struttura e Legami</a:t>
            </a:r>
          </a:p>
        </p:txBody>
      </p:sp>
      <p:pic>
        <p:nvPicPr>
          <p:cNvPr id="5" name="Picture 7" descr="0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64100"/>
            <a:ext cx="7315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657600"/>
            <a:ext cx="78041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836712"/>
            <a:ext cx="8686800" cy="287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Gli alcoli lineari seguono le regole di nomenclatura dei corrispettivi alcani, seguiti dal suffisso </a:t>
            </a:r>
            <a:r>
              <a:rPr lang="it-IT" altLang="en-US" sz="2100" i="1" dirty="0"/>
              <a:t>–</a:t>
            </a:r>
            <a:r>
              <a:rPr lang="it-IT" altLang="en-US" sz="2100" i="1" dirty="0" err="1"/>
              <a:t>olo</a:t>
            </a:r>
            <a:r>
              <a:rPr lang="it-IT" altLang="en-US" sz="2100" dirty="0"/>
              <a:t>.</a:t>
            </a:r>
            <a:endParaRPr lang="en-US" altLang="en-US" sz="2100" dirty="0"/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Quando</a:t>
            </a:r>
            <a:r>
              <a:rPr lang="en-US" altLang="en-US" sz="2100" dirty="0"/>
              <a:t> un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OH è legato a un </a:t>
            </a:r>
            <a:r>
              <a:rPr lang="en-US" altLang="en-US" sz="2100" dirty="0" err="1"/>
              <a:t>anello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l’anello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viene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numerato</a:t>
            </a:r>
            <a:r>
              <a:rPr lang="en-US" altLang="en-US" sz="2100" dirty="0"/>
              <a:t> a </a:t>
            </a:r>
            <a:r>
              <a:rPr lang="en-US" altLang="en-US" sz="2100" dirty="0" err="1"/>
              <a:t>partire</a:t>
            </a:r>
            <a:r>
              <a:rPr lang="en-US" altLang="en-US" sz="2100" dirty="0"/>
              <a:t> dal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OH.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Poichè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gruppo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funzionale</a:t>
            </a:r>
            <a:r>
              <a:rPr lang="en-US" altLang="en-US" sz="2100" dirty="0"/>
              <a:t> è </a:t>
            </a:r>
            <a:r>
              <a:rPr lang="en-US" altLang="en-US" sz="2100" dirty="0" err="1"/>
              <a:t>sempre</a:t>
            </a:r>
            <a:r>
              <a:rPr lang="en-US" altLang="en-US" sz="2100" dirty="0"/>
              <a:t> al C1,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numero</a:t>
            </a:r>
            <a:r>
              <a:rPr lang="en-US" altLang="en-US" sz="2100" dirty="0"/>
              <a:t> 1 è di </a:t>
            </a:r>
            <a:r>
              <a:rPr lang="en-US" altLang="en-US" sz="2100" dirty="0" err="1"/>
              <a:t>solito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omesso</a:t>
            </a:r>
            <a:r>
              <a:rPr lang="en-US" altLang="en-US" sz="2100" dirty="0"/>
              <a:t> dal </a:t>
            </a:r>
            <a:r>
              <a:rPr lang="en-US" altLang="en-US" sz="2100" dirty="0" err="1"/>
              <a:t>nome</a:t>
            </a:r>
            <a:r>
              <a:rPr lang="en-US" altLang="en-US" sz="2100" dirty="0"/>
              <a:t>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L’anello</a:t>
            </a:r>
            <a:r>
              <a:rPr lang="en-US" altLang="en-US" sz="2100" dirty="0"/>
              <a:t> è </a:t>
            </a:r>
            <a:r>
              <a:rPr lang="en-US" altLang="en-US" sz="2100" dirty="0" err="1"/>
              <a:t>quindi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numerato</a:t>
            </a:r>
            <a:r>
              <a:rPr lang="en-US" altLang="en-US" sz="2100" dirty="0"/>
              <a:t> in </a:t>
            </a:r>
            <a:r>
              <a:rPr lang="en-US" altLang="en-US" sz="2100" dirty="0" err="1"/>
              <a:t>senso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orario</a:t>
            </a:r>
            <a:r>
              <a:rPr lang="en-US" altLang="en-US" sz="2100" dirty="0"/>
              <a:t> o </a:t>
            </a:r>
            <a:r>
              <a:rPr lang="en-US" altLang="en-US" sz="2100" dirty="0" err="1"/>
              <a:t>antiorario</a:t>
            </a:r>
            <a:r>
              <a:rPr lang="en-US" altLang="en-US" sz="2100" dirty="0"/>
              <a:t>, in </a:t>
            </a:r>
            <a:r>
              <a:rPr lang="en-US" altLang="en-US" sz="2100" dirty="0" err="1"/>
              <a:t>modo</a:t>
            </a:r>
            <a:r>
              <a:rPr lang="en-US" altLang="en-US" sz="2100" dirty="0"/>
              <a:t> da dare al </a:t>
            </a:r>
            <a:r>
              <a:rPr lang="en-US" altLang="en-US" sz="2100" dirty="0" err="1"/>
              <a:t>sostituente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successivo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il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numero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basso.</a:t>
            </a:r>
          </a:p>
        </p:txBody>
      </p:sp>
    </p:spTree>
    <p:extLst>
      <p:ext uri="{BB962C8B-B14F-4D97-AF65-F5344CB8AC3E}">
        <p14:creationId xmlns:p14="http://schemas.microsoft.com/office/powerpoint/2010/main" val="381493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764704"/>
            <a:ext cx="8686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62013" indent="-4048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Per </a:t>
            </a:r>
            <a:r>
              <a:rPr lang="en-US" altLang="en-US" dirty="0" err="1"/>
              <a:t>alcoli</a:t>
            </a:r>
            <a:r>
              <a:rPr lang="en-US" altLang="en-US" dirty="0"/>
              <a:t> </a:t>
            </a:r>
            <a:r>
              <a:rPr lang="en-US" altLang="en-US" dirty="0" err="1"/>
              <a:t>semplici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usano</a:t>
            </a:r>
            <a:r>
              <a:rPr lang="en-US" altLang="en-US" dirty="0"/>
              <a:t> </a:t>
            </a:r>
            <a:r>
              <a:rPr lang="en-US" altLang="en-US" dirty="0" err="1"/>
              <a:t>spesso</a:t>
            </a:r>
            <a:r>
              <a:rPr lang="en-US" altLang="en-US" dirty="0"/>
              <a:t>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nomi</a:t>
            </a:r>
            <a:r>
              <a:rPr lang="en-US" altLang="en-US" dirty="0"/>
              <a:t> </a:t>
            </a:r>
            <a:r>
              <a:rPr lang="en-US" altLang="en-US" dirty="0" err="1"/>
              <a:t>comuni</a:t>
            </a:r>
            <a:r>
              <a:rPr lang="en-US" altLang="en-US" dirty="0"/>
              <a:t>. Per </a:t>
            </a:r>
            <a:r>
              <a:rPr lang="en-US" altLang="en-US" dirty="0" err="1"/>
              <a:t>assegnare</a:t>
            </a:r>
            <a:r>
              <a:rPr lang="en-US" altLang="en-US" dirty="0"/>
              <a:t> un </a:t>
            </a:r>
            <a:r>
              <a:rPr lang="en-US" altLang="en-US" dirty="0" err="1"/>
              <a:t>nome</a:t>
            </a:r>
            <a:r>
              <a:rPr lang="en-US" altLang="en-US" dirty="0"/>
              <a:t> </a:t>
            </a:r>
            <a:r>
              <a:rPr lang="en-US" altLang="en-US" dirty="0" err="1"/>
              <a:t>comune</a:t>
            </a:r>
            <a:r>
              <a:rPr lang="en-US" altLang="en-US" dirty="0"/>
              <a:t>:</a:t>
            </a:r>
          </a:p>
          <a:p>
            <a:pPr marL="800100" lvl="1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300" dirty="0" err="1"/>
              <a:t>Nominare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tutti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gli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atomi</a:t>
            </a:r>
            <a:r>
              <a:rPr lang="en-US" altLang="en-US" sz="2300" dirty="0"/>
              <a:t> di </a:t>
            </a:r>
            <a:r>
              <a:rPr lang="en-US" altLang="en-US" sz="2300" dirty="0" err="1"/>
              <a:t>carbonio</a:t>
            </a:r>
            <a:r>
              <a:rPr lang="en-US" altLang="en-US" sz="2300" dirty="0"/>
              <a:t> di </a:t>
            </a:r>
            <a:r>
              <a:rPr lang="en-US" altLang="en-US" sz="2300" dirty="0" err="1"/>
              <a:t>una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molecola</a:t>
            </a:r>
            <a:r>
              <a:rPr lang="en-US" altLang="en-US" sz="2300" dirty="0"/>
              <a:t> come un </a:t>
            </a:r>
            <a:r>
              <a:rPr lang="en-US" altLang="en-US" sz="2300" dirty="0" err="1"/>
              <a:t>singolo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gruppo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alchilico</a:t>
            </a:r>
            <a:r>
              <a:rPr lang="en-US" altLang="en-US" sz="2300" dirty="0"/>
              <a:t>.</a:t>
            </a:r>
          </a:p>
          <a:p>
            <a:pPr marL="800100" lvl="1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300" dirty="0" err="1"/>
              <a:t>Aggiungere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termine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alcol</a:t>
            </a:r>
            <a:r>
              <a:rPr lang="en-US" altLang="en-US" sz="2300" dirty="0"/>
              <a:t>, </a:t>
            </a:r>
            <a:r>
              <a:rPr lang="en-US" altLang="en-US" sz="2300" dirty="0" err="1"/>
              <a:t>separando</a:t>
            </a:r>
            <a:r>
              <a:rPr lang="en-US" altLang="en-US" sz="2300" dirty="0"/>
              <a:t> le due parole con </a:t>
            </a:r>
            <a:r>
              <a:rPr lang="en-US" altLang="en-US" sz="2300" dirty="0" err="1"/>
              <a:t>uno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spazio</a:t>
            </a:r>
            <a:r>
              <a:rPr lang="en-US" altLang="en-US" sz="2300" dirty="0"/>
              <a:t>.</a:t>
            </a:r>
          </a:p>
        </p:txBody>
      </p:sp>
      <p:pic>
        <p:nvPicPr>
          <p:cNvPr id="4" name="Picture 8" descr="0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6992"/>
            <a:ext cx="5562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700" y="2348880"/>
            <a:ext cx="6840000" cy="147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" y="980728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I </a:t>
            </a:r>
            <a:r>
              <a:rPr lang="en-US" altLang="en-US" dirty="0" err="1"/>
              <a:t>composti</a:t>
            </a:r>
            <a:r>
              <a:rPr lang="en-US" altLang="en-US" dirty="0"/>
              <a:t> con due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ossidrilici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chiamati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dioli</a:t>
            </a:r>
            <a:r>
              <a:rPr lang="en-US" altLang="en-US" dirty="0"/>
              <a:t> o </a:t>
            </a:r>
            <a:r>
              <a:rPr lang="en-US" altLang="en-US" dirty="0" err="1">
                <a:solidFill>
                  <a:schemeClr val="accent2"/>
                </a:solidFill>
              </a:rPr>
              <a:t>glicoli</a:t>
            </a:r>
            <a:r>
              <a:rPr lang="en-US" altLang="en-US" dirty="0"/>
              <a:t>. I </a:t>
            </a:r>
            <a:r>
              <a:rPr lang="en-US" altLang="en-US" dirty="0" err="1"/>
              <a:t>composti</a:t>
            </a:r>
            <a:r>
              <a:rPr lang="en-US" altLang="en-US" dirty="0"/>
              <a:t> con </a:t>
            </a:r>
            <a:r>
              <a:rPr lang="en-US" altLang="en-US" dirty="0" err="1"/>
              <a:t>tre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ossidrilici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chiamati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trioli</a:t>
            </a:r>
            <a:r>
              <a:rPr lang="en-US" altLang="en-US" dirty="0"/>
              <a:t> e </a:t>
            </a:r>
            <a:r>
              <a:rPr lang="en-US" altLang="en-US" dirty="0" err="1"/>
              <a:t>così</a:t>
            </a:r>
            <a:r>
              <a:rPr lang="en-US" altLang="en-US" dirty="0"/>
              <a:t> via.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A2E7E0-3202-8D4A-BE88-B743AE736482}"/>
              </a:ext>
            </a:extLst>
          </p:cNvPr>
          <p:cNvGrpSpPr/>
          <p:nvPr/>
        </p:nvGrpSpPr>
        <p:grpSpPr>
          <a:xfrm>
            <a:off x="1835696" y="3820785"/>
            <a:ext cx="5184576" cy="1552431"/>
            <a:chOff x="1835696" y="3820785"/>
            <a:chExt cx="5184576" cy="155243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E3A11A1-F2C9-7445-B39B-DECF7B30CBA2}"/>
                </a:ext>
              </a:extLst>
            </p:cNvPr>
            <p:cNvCxnSpPr/>
            <p:nvPr/>
          </p:nvCxnSpPr>
          <p:spPr>
            <a:xfrm>
              <a:off x="1835696" y="3820785"/>
              <a:ext cx="0" cy="8323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AB3AEB-5CEB-F14A-BB5B-A918BAD311FA}"/>
                </a:ext>
              </a:extLst>
            </p:cNvPr>
            <p:cNvCxnSpPr/>
            <p:nvPr/>
          </p:nvCxnSpPr>
          <p:spPr>
            <a:xfrm>
              <a:off x="3491880" y="3820785"/>
              <a:ext cx="0" cy="8323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5327E03-F40B-3847-B4DF-090F517C0A6B}"/>
                </a:ext>
              </a:extLst>
            </p:cNvPr>
            <p:cNvCxnSpPr/>
            <p:nvPr/>
          </p:nvCxnSpPr>
          <p:spPr>
            <a:xfrm>
              <a:off x="5292080" y="3820785"/>
              <a:ext cx="0" cy="8323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35BB1A-4B11-044F-96DA-327D63C4DD61}"/>
                </a:ext>
              </a:extLst>
            </p:cNvPr>
            <p:cNvCxnSpPr/>
            <p:nvPr/>
          </p:nvCxnSpPr>
          <p:spPr>
            <a:xfrm>
              <a:off x="7020272" y="3820785"/>
              <a:ext cx="0" cy="8323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1D17F6-8F53-594E-9938-05AE940BEA3A}"/>
                </a:ext>
              </a:extLst>
            </p:cNvPr>
            <p:cNvCxnSpPr/>
            <p:nvPr/>
          </p:nvCxnSpPr>
          <p:spPr>
            <a:xfrm>
              <a:off x="1835696" y="4653136"/>
              <a:ext cx="518457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C698BE4-42EE-4A45-A319-980E76663C35}"/>
                </a:ext>
              </a:extLst>
            </p:cNvPr>
            <p:cNvCxnSpPr/>
            <p:nvPr/>
          </p:nvCxnSpPr>
          <p:spPr>
            <a:xfrm>
              <a:off x="4499992" y="4653136"/>
              <a:ext cx="0" cy="7200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3">
            <a:extLst>
              <a:ext uri="{FF2B5EF4-FFF2-40B4-BE49-F238E27FC236}">
                <a16:creationId xmlns:a16="http://schemas.microsoft.com/office/drawing/2014/main" id="{B1DA00D8-C71C-5147-9A38-D55F81A1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392174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r>
              <a:rPr lang="en-US" altLang="en-US" dirty="0" err="1"/>
              <a:t>Agenti</a:t>
            </a:r>
            <a:r>
              <a:rPr lang="en-US" altLang="en-US" dirty="0"/>
              <a:t> </a:t>
            </a:r>
            <a:r>
              <a:rPr lang="en-US" altLang="en-US" dirty="0" err="1"/>
              <a:t>polimerizzanti</a:t>
            </a:r>
            <a:r>
              <a:rPr lang="en-US" altLang="en-US" dirty="0"/>
              <a:t> o </a:t>
            </a:r>
            <a:r>
              <a:rPr lang="en-US" altLang="en-US" dirty="0" err="1"/>
              <a:t>crosslinkanti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60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Alcoli&amp;Eteri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836712"/>
            <a:ext cx="8686800" cy="23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08038" indent="-350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Agli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eteri</a:t>
            </a:r>
            <a:r>
              <a:rPr lang="en-US" altLang="en-US" dirty="0"/>
              <a:t> </a:t>
            </a:r>
            <a:r>
              <a:rPr lang="en-US" altLang="en-US" dirty="0" err="1"/>
              <a:t>semplici</a:t>
            </a:r>
            <a:r>
              <a:rPr lang="en-US" altLang="en-US" dirty="0"/>
              <a:t> </a:t>
            </a:r>
            <a:r>
              <a:rPr lang="en-US" altLang="en-US" dirty="0" err="1"/>
              <a:t>vengono</a:t>
            </a:r>
            <a:r>
              <a:rPr lang="en-US" altLang="en-US" dirty="0"/>
              <a:t> </a:t>
            </a:r>
            <a:r>
              <a:rPr lang="en-US" altLang="en-US" dirty="0" err="1"/>
              <a:t>generalmente</a:t>
            </a:r>
            <a:r>
              <a:rPr lang="en-US" altLang="en-US" dirty="0"/>
              <a:t> </a:t>
            </a:r>
            <a:r>
              <a:rPr lang="en-US" altLang="en-US" dirty="0" err="1"/>
              <a:t>assegnati</a:t>
            </a:r>
            <a:r>
              <a:rPr lang="en-US" altLang="en-US" dirty="0"/>
              <a:t> </a:t>
            </a:r>
            <a:r>
              <a:rPr lang="en-US" altLang="en-US" dirty="0" err="1"/>
              <a:t>nomi</a:t>
            </a:r>
            <a:r>
              <a:rPr lang="en-US" altLang="en-US" dirty="0"/>
              <a:t> </a:t>
            </a:r>
            <a:r>
              <a:rPr lang="en-US" altLang="en-US" dirty="0" err="1"/>
              <a:t>comuni</a:t>
            </a:r>
            <a:r>
              <a:rPr lang="en-US" altLang="en-US" dirty="0"/>
              <a:t>. Per </a:t>
            </a:r>
            <a:r>
              <a:rPr lang="en-US" altLang="en-US" dirty="0" err="1"/>
              <a:t>assegnare</a:t>
            </a:r>
            <a:r>
              <a:rPr lang="en-US" altLang="en-US" dirty="0"/>
              <a:t> un </a:t>
            </a:r>
            <a:r>
              <a:rPr lang="en-US" altLang="en-US" dirty="0" err="1"/>
              <a:t>nome</a:t>
            </a:r>
            <a:r>
              <a:rPr lang="en-US" altLang="en-US" dirty="0"/>
              <a:t> </a:t>
            </a:r>
            <a:r>
              <a:rPr lang="en-US" altLang="en-US" dirty="0" err="1"/>
              <a:t>comune</a:t>
            </a:r>
            <a:r>
              <a:rPr lang="en-US" altLang="en-US" dirty="0"/>
              <a:t>:</a:t>
            </a:r>
            <a:r>
              <a:rPr lang="en-US" altLang="en-US" sz="2200" dirty="0"/>
              <a:t> 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n-US" altLang="en-US" sz="2200" dirty="0" err="1"/>
              <a:t>Nominare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entrambi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alchilici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all’ossigeno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metterli</a:t>
            </a:r>
            <a:r>
              <a:rPr lang="en-US" altLang="en-US" sz="2200" dirty="0"/>
              <a:t> in </a:t>
            </a:r>
            <a:r>
              <a:rPr lang="en-US" altLang="en-US" sz="2200" dirty="0" err="1"/>
              <a:t>ordine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alfabetico</a:t>
            </a:r>
            <a:r>
              <a:rPr lang="en-US" altLang="en-US" sz="2200" dirty="0"/>
              <a:t>, e </a:t>
            </a:r>
            <a:r>
              <a:rPr lang="en-US" altLang="en-US" sz="2200" dirty="0" err="1"/>
              <a:t>aggiungere</a:t>
            </a:r>
            <a:r>
              <a:rPr lang="en-US" altLang="en-US" sz="2200" dirty="0"/>
              <a:t> la </a:t>
            </a:r>
            <a:r>
              <a:rPr lang="en-US" altLang="en-US" sz="2200" dirty="0" err="1"/>
              <a:t>parola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etere</a:t>
            </a:r>
            <a:r>
              <a:rPr lang="en-US" altLang="en-US" sz="2200" dirty="0"/>
              <a:t>.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n-US" altLang="en-US" sz="2200" dirty="0"/>
              <a:t>Per </a:t>
            </a: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eteri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simmetrici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nominare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alchilico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aggiungere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prefisso</a:t>
            </a:r>
            <a:r>
              <a:rPr lang="en-US" altLang="en-US" sz="2200" dirty="0"/>
              <a:t> “di-”.</a:t>
            </a:r>
          </a:p>
        </p:txBody>
      </p:sp>
      <p:pic>
        <p:nvPicPr>
          <p:cNvPr id="4" name="Picture 6" descr="0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71925"/>
            <a:ext cx="54102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99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1245</Words>
  <Application>Microsoft Macintosh PowerPoint</Application>
  <PresentationFormat>On-screen Show (4:3)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62</cp:revision>
  <dcterms:created xsi:type="dcterms:W3CDTF">2016-10-29T10:32:52Z</dcterms:created>
  <dcterms:modified xsi:type="dcterms:W3CDTF">2019-10-11T08:17:28Z</dcterms:modified>
</cp:coreProperties>
</file>