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6" r:id="rId6"/>
    <p:sldId id="277" r:id="rId7"/>
    <p:sldId id="278" r:id="rId8"/>
    <p:sldId id="275" r:id="rId9"/>
    <p:sldId id="270" r:id="rId10"/>
    <p:sldId id="272" r:id="rId11"/>
    <p:sldId id="274" r:id="rId12"/>
    <p:sldId id="271" r:id="rId1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/>
    <p:restoredTop sz="93191"/>
  </p:normalViewPr>
  <p:slideViewPr>
    <p:cSldViewPr>
      <p:cViewPr varScale="1">
        <p:scale>
          <a:sx n="120" d="100"/>
          <a:sy n="120" d="100"/>
        </p:scale>
        <p:origin x="760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9D355-16BD-4E45-BD9A-5EA878CF7CBD}" type="datetimeFigureOut">
              <a:rPr lang="it-IT" smtClean="0"/>
              <a:t>10/10/19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D355-16BD-4E45-BD9A-5EA878CF7CBD}" type="datetimeFigureOut">
              <a:rPr lang="it-IT" smtClean="0"/>
              <a:t>10/10/19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1E1B-4F70-4964-A407-84C68BE8251C}" type="slidenum">
              <a:rPr lang="it-IT" smtClean="0"/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94602" y="697597"/>
            <a:ext cx="81547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400" dirty="0" err="1"/>
              <a:t>Chimica</a:t>
            </a:r>
            <a:r>
              <a:rPr lang="en-US" altLang="en-US" sz="4400" dirty="0"/>
              <a:t> </a:t>
            </a:r>
            <a:r>
              <a:rPr lang="en-US" altLang="en-US" sz="4400" dirty="0" err="1"/>
              <a:t>Organica</a:t>
            </a:r>
            <a:r>
              <a:rPr lang="en-US" altLang="en-US" sz="4400" dirty="0"/>
              <a:t> e </a:t>
            </a:r>
            <a:r>
              <a:rPr lang="en-US" altLang="en-US" sz="4400" dirty="0" err="1"/>
              <a:t>Biologica</a:t>
            </a:r>
            <a:endParaRPr lang="en-US" altLang="en-US" sz="4400" i="1" dirty="0">
              <a:latin typeface="Times New Roman" pitchFamily="18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085057" y="2348880"/>
            <a:ext cx="2973891" cy="2241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it-IT" altLang="en-US">
                <a:latin typeface="Times New Roman" pitchFamily="18" charset="0"/>
              </a:rPr>
              <a:t>Prof</a:t>
            </a:r>
            <a:r>
              <a:rPr lang="it-IT" altLang="en-US" dirty="0">
                <a:latin typeface="Times New Roman" pitchFamily="18" charset="0"/>
              </a:rPr>
              <a:t>. Erik Laurini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150000"/>
              </a:lnSpc>
            </a:pPr>
            <a:r>
              <a:rPr lang="it-IT" altLang="en-US" dirty="0">
                <a:solidFill>
                  <a:srgbClr val="FF0000"/>
                </a:solidFill>
                <a:latin typeface="Times New Roman" pitchFamily="18" charset="0"/>
              </a:rPr>
              <a:t>ALOGENOALCANI</a:t>
            </a:r>
          </a:p>
          <a:p>
            <a:pPr algn="ctr" eaLnBrk="1" hangingPunct="1">
              <a:lnSpc>
                <a:spcPct val="150000"/>
              </a:lnSpc>
            </a:pPr>
            <a:endParaRPr lang="it-IT" alt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739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- NUCLEOFILI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76200" y="1512143"/>
            <a:ext cx="86868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914400" indent="-4572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1800" dirty="0"/>
              <a:t>La </a:t>
            </a:r>
            <a:r>
              <a:rPr lang="en-US" altLang="en-US" sz="1800" dirty="0" err="1"/>
              <a:t>nucleofilicità</a:t>
            </a:r>
            <a:r>
              <a:rPr lang="en-US" altLang="en-US" sz="1800" dirty="0"/>
              <a:t> è </a:t>
            </a:r>
            <a:r>
              <a:rPr lang="en-US" altLang="en-US" sz="1800" dirty="0" err="1"/>
              <a:t>parallela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basicità</a:t>
            </a:r>
            <a:r>
              <a:rPr lang="en-US" altLang="en-US" sz="1800" dirty="0"/>
              <a:t> in </a:t>
            </a:r>
            <a:r>
              <a:rPr lang="en-US" altLang="en-US" sz="1800" dirty="0" err="1"/>
              <a:t>tre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casi</a:t>
            </a:r>
            <a:r>
              <a:rPr lang="en-US" altLang="en-US" sz="1800" dirty="0"/>
              <a:t>:</a:t>
            </a:r>
          </a:p>
          <a:p>
            <a:pPr lvl="1" algn="just" eaLnBrk="1" hangingPunct="1">
              <a:spcBef>
                <a:spcPct val="20000"/>
              </a:spcBef>
              <a:buFontTx/>
              <a:buAutoNum type="arabicPeriod"/>
            </a:pPr>
            <a:r>
              <a:rPr lang="en-US" altLang="en-US" sz="1800" dirty="0"/>
              <a:t>Per due </a:t>
            </a:r>
            <a:r>
              <a:rPr lang="en-US" altLang="en-US" sz="1800" dirty="0" err="1"/>
              <a:t>nucleofili</a:t>
            </a:r>
            <a:r>
              <a:rPr lang="en-US" altLang="en-US" sz="1800" dirty="0"/>
              <a:t> con lo </a:t>
            </a:r>
            <a:r>
              <a:rPr lang="en-US" altLang="en-US" sz="1800" dirty="0" err="1"/>
              <a:t>stesso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atomo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nucleofilo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più</a:t>
            </a:r>
            <a:r>
              <a:rPr lang="en-US" altLang="en-US" sz="1800" dirty="0"/>
              <a:t> forte è la base </a:t>
            </a:r>
            <a:r>
              <a:rPr lang="en-US" altLang="en-US" sz="1800" dirty="0" err="1"/>
              <a:t>più</a:t>
            </a:r>
            <a:r>
              <a:rPr lang="en-US" altLang="en-US" sz="1800" dirty="0"/>
              <a:t> forte è </a:t>
            </a:r>
            <a:r>
              <a:rPr lang="en-US" altLang="en-US" sz="1800" dirty="0" err="1"/>
              <a:t>il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nucleofilo</a:t>
            </a:r>
            <a:r>
              <a:rPr lang="en-US" altLang="en-US" sz="1800" dirty="0"/>
              <a:t>.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en-US" sz="1800" dirty="0"/>
              <a:t>	</a:t>
            </a:r>
            <a:r>
              <a:rPr lang="en-US" altLang="en-US" sz="1800" dirty="0">
                <a:solidFill>
                  <a:schemeClr val="accent2"/>
                </a:solidFill>
              </a:rPr>
              <a:t>La </a:t>
            </a:r>
            <a:r>
              <a:rPr lang="en-US" altLang="en-US" sz="1800" dirty="0" err="1">
                <a:solidFill>
                  <a:schemeClr val="accent2"/>
                </a:solidFill>
              </a:rPr>
              <a:t>nucleofilicità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relativa</a:t>
            </a:r>
            <a:r>
              <a:rPr lang="en-US" altLang="en-US" sz="1800" dirty="0">
                <a:solidFill>
                  <a:schemeClr val="accent2"/>
                </a:solidFill>
              </a:rPr>
              <a:t> di HO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¯</a:t>
            </a:r>
            <a:r>
              <a:rPr lang="en-US" altLang="en-US" sz="1800" dirty="0">
                <a:solidFill>
                  <a:schemeClr val="accent2"/>
                </a:solidFill>
              </a:rPr>
              <a:t> e CH</a:t>
            </a:r>
            <a:r>
              <a:rPr lang="en-US" altLang="en-US" sz="1800" baseline="-25000" dirty="0">
                <a:solidFill>
                  <a:schemeClr val="accent2"/>
                </a:solidFill>
              </a:rPr>
              <a:t>3</a:t>
            </a:r>
            <a:r>
              <a:rPr lang="en-US" altLang="en-US" sz="1800" dirty="0">
                <a:solidFill>
                  <a:schemeClr val="accent2"/>
                </a:solidFill>
              </a:rPr>
              <a:t>COO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¯</a:t>
            </a:r>
            <a:r>
              <a:rPr lang="en-US" altLang="en-US" sz="1800" dirty="0">
                <a:solidFill>
                  <a:schemeClr val="accent2"/>
                </a:solidFill>
              </a:rPr>
              <a:t>, due </a:t>
            </a:r>
            <a:r>
              <a:rPr lang="en-US" altLang="en-US" sz="1800" dirty="0" err="1">
                <a:solidFill>
                  <a:schemeClr val="accent2"/>
                </a:solidFill>
              </a:rPr>
              <a:t>nucleofili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ossigenati</a:t>
            </a:r>
            <a:r>
              <a:rPr lang="en-US" altLang="en-US" sz="1800" dirty="0">
                <a:solidFill>
                  <a:schemeClr val="accent2"/>
                </a:solidFill>
              </a:rPr>
              <a:t>, </a:t>
            </a:r>
            <a:r>
              <a:rPr lang="en-US" altLang="en-US" sz="1800" dirty="0" err="1">
                <a:solidFill>
                  <a:schemeClr val="accent2"/>
                </a:solidFill>
              </a:rPr>
              <a:t>si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può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determinare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paragonando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i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valori</a:t>
            </a:r>
            <a:r>
              <a:rPr lang="en-US" altLang="en-US" sz="1800" dirty="0">
                <a:solidFill>
                  <a:schemeClr val="accent2"/>
                </a:solidFill>
              </a:rPr>
              <a:t> di </a:t>
            </a:r>
            <a:r>
              <a:rPr lang="en-US" altLang="en-US" sz="1800" dirty="0" err="1">
                <a:solidFill>
                  <a:schemeClr val="accent2"/>
                </a:solidFill>
              </a:rPr>
              <a:t>p</a:t>
            </a:r>
            <a:r>
              <a:rPr lang="en-US" altLang="en-US" sz="1800" i="1" dirty="0" err="1">
                <a:solidFill>
                  <a:schemeClr val="accent2"/>
                </a:solidFill>
              </a:rPr>
              <a:t>K</a:t>
            </a:r>
            <a:r>
              <a:rPr lang="en-US" altLang="en-US" sz="1800" baseline="-25000" dirty="0" err="1">
                <a:solidFill>
                  <a:schemeClr val="accent2"/>
                </a:solidFill>
              </a:rPr>
              <a:t>a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dei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loro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acidi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coniugati</a:t>
            </a:r>
            <a:r>
              <a:rPr lang="en-US" altLang="en-US" sz="1800" dirty="0">
                <a:solidFill>
                  <a:schemeClr val="accent2"/>
                </a:solidFill>
              </a:rPr>
              <a:t> (H</a:t>
            </a:r>
            <a:r>
              <a:rPr lang="en-US" altLang="en-US" sz="18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1800" dirty="0">
                <a:solidFill>
                  <a:schemeClr val="accent2"/>
                </a:solidFill>
              </a:rPr>
              <a:t>O = 15.7, e CH</a:t>
            </a:r>
            <a:r>
              <a:rPr lang="en-US" altLang="en-US" sz="1800" baseline="-25000" dirty="0">
                <a:solidFill>
                  <a:schemeClr val="accent2"/>
                </a:solidFill>
              </a:rPr>
              <a:t>3</a:t>
            </a:r>
            <a:r>
              <a:rPr lang="en-US" altLang="en-US" sz="1800" dirty="0">
                <a:solidFill>
                  <a:schemeClr val="accent2"/>
                </a:solidFill>
              </a:rPr>
              <a:t>COOH = 4.8). HO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¯ è </a:t>
            </a:r>
            <a:r>
              <a:rPr lang="en-US" altLang="en-US" sz="1800" dirty="0" err="1">
                <a:solidFill>
                  <a:schemeClr val="accent2"/>
                </a:solidFill>
                <a:cs typeface="Arial" charset="0"/>
              </a:rPr>
              <a:t>una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 base </a:t>
            </a:r>
            <a:r>
              <a:rPr lang="en-US" altLang="en-US" sz="1800" dirty="0" err="1">
                <a:solidFill>
                  <a:schemeClr val="accent2"/>
                </a:solidFill>
                <a:cs typeface="Arial" charset="0"/>
              </a:rPr>
              <a:t>più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 forte e un </a:t>
            </a:r>
            <a:r>
              <a:rPr lang="en-US" altLang="en-US" sz="1800" dirty="0" err="1">
                <a:solidFill>
                  <a:schemeClr val="accent2"/>
                </a:solidFill>
                <a:cs typeface="Arial" charset="0"/>
              </a:rPr>
              <a:t>nucleofilo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cs typeface="Arial" charset="0"/>
              </a:rPr>
              <a:t>migliore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  <a:cs typeface="Arial" charset="0"/>
              </a:rPr>
              <a:t>rispetto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 a CH</a:t>
            </a:r>
            <a:r>
              <a:rPr lang="en-US" altLang="en-US" sz="1800" baseline="-25000" dirty="0">
                <a:solidFill>
                  <a:schemeClr val="accent2"/>
                </a:solidFill>
                <a:cs typeface="Arial" charset="0"/>
              </a:rPr>
              <a:t>3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COO¯.</a:t>
            </a:r>
            <a:endParaRPr lang="en-US" altLang="en-US" sz="1800" dirty="0">
              <a:solidFill>
                <a:schemeClr val="accent2"/>
              </a:solidFill>
            </a:endParaRPr>
          </a:p>
          <a:p>
            <a:pPr lvl="1" algn="just" eaLnBrk="1" hangingPunct="1">
              <a:spcBef>
                <a:spcPct val="20000"/>
              </a:spcBef>
            </a:pPr>
            <a:r>
              <a:rPr lang="en-US" altLang="en-US" sz="1800" dirty="0"/>
              <a:t>2.	Un </a:t>
            </a:r>
            <a:r>
              <a:rPr lang="en-US" altLang="en-US" sz="1800" dirty="0" err="1"/>
              <a:t>nucleofilo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carico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negativamente</a:t>
            </a:r>
            <a:r>
              <a:rPr lang="en-US" altLang="en-US" sz="1800" dirty="0"/>
              <a:t> è </a:t>
            </a:r>
            <a:r>
              <a:rPr lang="en-US" altLang="en-US" sz="1800" dirty="0" err="1"/>
              <a:t>sempre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più</a:t>
            </a:r>
            <a:r>
              <a:rPr lang="en-US" altLang="en-US" sz="1800" dirty="0"/>
              <a:t> forte del </a:t>
            </a:r>
            <a:r>
              <a:rPr lang="en-US" altLang="en-US" sz="1800" dirty="0" err="1"/>
              <a:t>suo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acido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coniugato</a:t>
            </a:r>
            <a:r>
              <a:rPr lang="en-US" altLang="en-US" sz="1800" dirty="0"/>
              <a:t>.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en-US" sz="1800" dirty="0"/>
              <a:t>	 </a:t>
            </a:r>
            <a:r>
              <a:rPr lang="en-US" altLang="en-US" sz="1800" dirty="0">
                <a:solidFill>
                  <a:schemeClr val="accent2"/>
                </a:solidFill>
              </a:rPr>
              <a:t>HO</a:t>
            </a:r>
            <a:r>
              <a:rPr lang="en-US" altLang="en-US" sz="1800" dirty="0">
                <a:solidFill>
                  <a:schemeClr val="accent2"/>
                </a:solidFill>
                <a:cs typeface="Arial" charset="0"/>
              </a:rPr>
              <a:t>¯</a:t>
            </a:r>
            <a:r>
              <a:rPr lang="en-US" altLang="en-US" sz="1800" dirty="0">
                <a:solidFill>
                  <a:schemeClr val="accent2"/>
                </a:solidFill>
              </a:rPr>
              <a:t> è </a:t>
            </a:r>
            <a:r>
              <a:rPr lang="en-US" altLang="en-US" sz="1800" dirty="0" err="1">
                <a:solidFill>
                  <a:schemeClr val="accent2"/>
                </a:solidFill>
              </a:rPr>
              <a:t>una</a:t>
            </a:r>
            <a:r>
              <a:rPr lang="en-US" altLang="en-US" sz="1800" dirty="0">
                <a:solidFill>
                  <a:schemeClr val="accent2"/>
                </a:solidFill>
              </a:rPr>
              <a:t> base </a:t>
            </a:r>
            <a:r>
              <a:rPr lang="en-US" altLang="en-US" sz="1800" dirty="0" err="1">
                <a:solidFill>
                  <a:schemeClr val="accent2"/>
                </a:solidFill>
              </a:rPr>
              <a:t>più</a:t>
            </a:r>
            <a:r>
              <a:rPr lang="en-US" altLang="en-US" sz="1800" dirty="0">
                <a:solidFill>
                  <a:schemeClr val="accent2"/>
                </a:solidFill>
              </a:rPr>
              <a:t> forte e </a:t>
            </a:r>
            <a:r>
              <a:rPr lang="en-US" altLang="en-US" sz="1800" dirty="0" err="1">
                <a:solidFill>
                  <a:schemeClr val="accent2"/>
                </a:solidFill>
              </a:rPr>
              <a:t>nucleofilo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migliore</a:t>
            </a:r>
            <a:r>
              <a:rPr lang="en-US" altLang="en-US" sz="1800" dirty="0">
                <a:solidFill>
                  <a:schemeClr val="accent2"/>
                </a:solidFill>
              </a:rPr>
              <a:t> </a:t>
            </a:r>
            <a:r>
              <a:rPr lang="en-US" altLang="en-US" sz="1800" dirty="0" err="1">
                <a:solidFill>
                  <a:schemeClr val="accent2"/>
                </a:solidFill>
              </a:rPr>
              <a:t>rispetto</a:t>
            </a:r>
            <a:r>
              <a:rPr lang="en-US" altLang="en-US" sz="1800" dirty="0">
                <a:solidFill>
                  <a:schemeClr val="accent2"/>
                </a:solidFill>
              </a:rPr>
              <a:t> ad H</a:t>
            </a:r>
            <a:r>
              <a:rPr lang="en-US" altLang="en-US" sz="1800" baseline="-25000" dirty="0">
                <a:solidFill>
                  <a:schemeClr val="accent2"/>
                </a:solidFill>
              </a:rPr>
              <a:t>2</a:t>
            </a:r>
            <a:r>
              <a:rPr lang="en-US" altLang="en-US" sz="1800" dirty="0">
                <a:solidFill>
                  <a:schemeClr val="accent2"/>
                </a:solidFill>
              </a:rPr>
              <a:t>O.</a:t>
            </a:r>
          </a:p>
          <a:p>
            <a:pPr lvl="1" algn="just" eaLnBrk="1" hangingPunct="1">
              <a:spcBef>
                <a:spcPct val="20000"/>
              </a:spcBef>
            </a:pPr>
            <a:r>
              <a:rPr lang="en-US" altLang="en-US" sz="1800" dirty="0"/>
              <a:t>3.	</a:t>
            </a:r>
            <a:r>
              <a:rPr lang="en-US" altLang="en-US" sz="1800" dirty="0" err="1"/>
              <a:t>Muovendosi</a:t>
            </a:r>
            <a:r>
              <a:rPr lang="en-US" altLang="en-US" sz="1800" dirty="0"/>
              <a:t> da </a:t>
            </a:r>
            <a:r>
              <a:rPr lang="en-US" altLang="en-US" sz="1800" dirty="0" err="1"/>
              <a:t>destra</a:t>
            </a:r>
            <a:r>
              <a:rPr lang="en-US" altLang="en-US" sz="1800" dirty="0"/>
              <a:t> a </a:t>
            </a:r>
            <a:r>
              <a:rPr lang="en-US" altLang="en-US" sz="1800" dirty="0" err="1"/>
              <a:t>sinistra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lungo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riga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della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tavola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periodica</a:t>
            </a:r>
            <a:r>
              <a:rPr lang="en-US" altLang="en-US" sz="1800" dirty="0"/>
              <a:t>, la </a:t>
            </a:r>
            <a:r>
              <a:rPr lang="en-US" altLang="en-US" sz="1800" dirty="0" err="1"/>
              <a:t>nucleofilicità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aumenta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parallelamente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all’aumentare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della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basicità</a:t>
            </a:r>
            <a:r>
              <a:rPr lang="en-US" altLang="en-US" sz="1800" dirty="0"/>
              <a:t>:</a:t>
            </a: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52400" y="978743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 dirty="0"/>
              <a:t>Scala di </a:t>
            </a:r>
            <a:r>
              <a:rPr lang="en-US" altLang="en-US" sz="2600" dirty="0" err="1"/>
              <a:t>nucleofilicità</a:t>
            </a:r>
            <a:endParaRPr lang="en-US" altLang="en-US" sz="2600" dirty="0"/>
          </a:p>
        </p:txBody>
      </p:sp>
      <p:pic>
        <p:nvPicPr>
          <p:cNvPr id="5" name="Picture 10" descr="00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74543"/>
            <a:ext cx="67818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6967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- NUCLEOFILI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8600" y="1725885"/>
            <a:ext cx="8686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La nucleofilicità non è correlata alla basicità quando l’ingombro sterico diventa importante. 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>
                <a:solidFill>
                  <a:schemeClr val="accent2"/>
                </a:solidFill>
              </a:rPr>
              <a:t>L’ingombro sterico</a:t>
            </a:r>
            <a:r>
              <a:rPr lang="en-US" altLang="en-US" sz="2000"/>
              <a:t> causa una diminuzione della reattività per la presenza di gruppi voluminosi attorno al centro di reazione.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L’ingombro sterico diminuisce la nucleofilicità ma non la basicità.</a:t>
            </a: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52400" y="1186135"/>
            <a:ext cx="8763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600"/>
              <a:t>Il nucleofilo</a:t>
            </a:r>
          </a:p>
        </p:txBody>
      </p:sp>
      <p:pic>
        <p:nvPicPr>
          <p:cNvPr id="9" name="Picture 7" descr="00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700735"/>
            <a:ext cx="8077200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7311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Gruppo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Uscente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25" t="79691" r="29765" b="-3137"/>
          <a:stretch>
            <a:fillRect/>
          </a:stretch>
        </p:blipFill>
        <p:spPr bwMode="auto">
          <a:xfrm>
            <a:off x="1981200" y="2996952"/>
            <a:ext cx="3995738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1"/>
          <p:cNvSpPr txBox="1">
            <a:spLocks noChangeArrowheads="1"/>
          </p:cNvSpPr>
          <p:nvPr/>
        </p:nvSpPr>
        <p:spPr bwMode="auto">
          <a:xfrm>
            <a:off x="138113" y="1052736"/>
            <a:ext cx="87772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dirty="0"/>
              <a:t>A parità di altre condizioni (struttura della catena R, nucleofilo, solvente), gli </a:t>
            </a:r>
            <a:r>
              <a:rPr lang="it-IT" altLang="en-US" dirty="0" err="1"/>
              <a:t>iodoalcani</a:t>
            </a:r>
            <a:r>
              <a:rPr lang="it-IT" altLang="en-US" dirty="0"/>
              <a:t> R-I reagiscono più velocemente  dei </a:t>
            </a:r>
            <a:r>
              <a:rPr lang="it-IT" altLang="en-US" dirty="0" err="1"/>
              <a:t>bromoalcani</a:t>
            </a:r>
            <a:r>
              <a:rPr lang="it-IT" altLang="en-US" dirty="0"/>
              <a:t> R-Br e dei </a:t>
            </a:r>
            <a:r>
              <a:rPr lang="it-IT" altLang="en-US" dirty="0" err="1"/>
              <a:t>cloroalcani</a:t>
            </a:r>
            <a:r>
              <a:rPr lang="it-IT" altLang="en-US" dirty="0"/>
              <a:t> R-Cl. </a:t>
            </a:r>
          </a:p>
          <a:p>
            <a:pPr algn="just" eaLnBrk="1" hangingPunct="1"/>
            <a:r>
              <a:rPr lang="it-IT" altLang="en-US" dirty="0"/>
              <a:t>Praticamente non si conoscono reazioni di sostituzione  nucleofila su </a:t>
            </a:r>
            <a:r>
              <a:rPr lang="it-IT" altLang="en-US" dirty="0" err="1"/>
              <a:t>fluoroalcani</a:t>
            </a:r>
            <a:r>
              <a:rPr lang="it-IT" altLang="en-US" dirty="0"/>
              <a:t> R-F.</a:t>
            </a:r>
          </a:p>
        </p:txBody>
      </p:sp>
      <p:pic>
        <p:nvPicPr>
          <p:cNvPr id="5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64"/>
          <a:stretch/>
        </p:blipFill>
        <p:spPr bwMode="auto">
          <a:xfrm>
            <a:off x="152400" y="5110832"/>
            <a:ext cx="8763000" cy="1270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sellaDiTesto 1"/>
          <p:cNvSpPr txBox="1">
            <a:spLocks noChangeArrowheads="1"/>
          </p:cNvSpPr>
          <p:nvPr/>
        </p:nvSpPr>
        <p:spPr bwMode="auto">
          <a:xfrm>
            <a:off x="179512" y="4038163"/>
            <a:ext cx="87358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it-IT" altLang="en-US" dirty="0"/>
              <a:t>La sostituzione del Carbonio a cui è legato l’alogeno influisce sulla velocità della reazione.</a:t>
            </a:r>
          </a:p>
        </p:txBody>
      </p:sp>
    </p:spTree>
    <p:extLst>
      <p:ext uri="{BB962C8B-B14F-4D97-AF65-F5344CB8AC3E}">
        <p14:creationId xmlns:p14="http://schemas.microsoft.com/office/powerpoint/2010/main" val="114496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8600" y="908720"/>
            <a:ext cx="8686800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2200" dirty="0" err="1"/>
              <a:t>Gli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alogenoalcani</a:t>
            </a:r>
            <a:r>
              <a:rPr lang="en-US" altLang="en-US" sz="2200" dirty="0"/>
              <a:t>, o </a:t>
            </a:r>
            <a:r>
              <a:rPr lang="en-US" altLang="en-US" sz="2200" dirty="0" err="1">
                <a:solidFill>
                  <a:schemeClr val="accent2"/>
                </a:solidFill>
              </a:rPr>
              <a:t>alogenuri</a:t>
            </a:r>
            <a:r>
              <a:rPr lang="en-US" altLang="en-US" sz="2200" dirty="0">
                <a:solidFill>
                  <a:schemeClr val="accent2"/>
                </a:solidFill>
              </a:rPr>
              <a:t> </a:t>
            </a:r>
            <a:r>
              <a:rPr lang="en-US" altLang="en-US" sz="2200" dirty="0" err="1">
                <a:solidFill>
                  <a:schemeClr val="accent2"/>
                </a:solidFill>
              </a:rPr>
              <a:t>alchilici</a:t>
            </a:r>
            <a:r>
              <a:rPr lang="en-US" altLang="en-US" sz="2200" dirty="0"/>
              <a:t> </a:t>
            </a:r>
            <a:r>
              <a:rPr lang="en-US" altLang="en-US" sz="2200" dirty="0" err="1"/>
              <a:t>sono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molecole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organiche</a:t>
            </a:r>
            <a:r>
              <a:rPr lang="en-US" altLang="en-US" sz="2200" dirty="0"/>
              <a:t> </a:t>
            </a:r>
            <a:r>
              <a:rPr lang="en-US" altLang="en-US" sz="2200" dirty="0" err="1"/>
              <a:t>contenenti</a:t>
            </a:r>
            <a:r>
              <a:rPr lang="en-US" altLang="en-US" sz="2200" dirty="0"/>
              <a:t> un </a:t>
            </a:r>
            <a:r>
              <a:rPr lang="en-US" altLang="en-US" sz="2200" dirty="0" err="1"/>
              <a:t>atomo</a:t>
            </a:r>
            <a:r>
              <a:rPr lang="en-US" altLang="en-US" sz="2200" dirty="0"/>
              <a:t> di </a:t>
            </a:r>
            <a:r>
              <a:rPr lang="en-US" altLang="en-US" sz="2200" dirty="0" err="1"/>
              <a:t>alogeno</a:t>
            </a:r>
            <a:r>
              <a:rPr lang="en-US" altLang="en-US" sz="2200" dirty="0"/>
              <a:t> legato ad un </a:t>
            </a:r>
            <a:r>
              <a:rPr lang="en-US" altLang="en-US" sz="2200" dirty="0" err="1"/>
              <a:t>carbonio</a:t>
            </a:r>
            <a:r>
              <a:rPr lang="en-US" altLang="en-US" sz="2200" dirty="0"/>
              <a:t> </a:t>
            </a:r>
            <a:r>
              <a:rPr lang="en-US" altLang="en-US" sz="2200" dirty="0" err="1"/>
              <a:t>ibridato</a:t>
            </a:r>
            <a:r>
              <a:rPr lang="en-US" altLang="en-US" sz="2200" dirty="0"/>
              <a:t> </a:t>
            </a:r>
            <a:r>
              <a:rPr lang="en-US" altLang="en-US" sz="2200" i="1" dirty="0"/>
              <a:t>sp</a:t>
            </a:r>
            <a:r>
              <a:rPr lang="en-US" altLang="en-US" sz="2200" baseline="30000" dirty="0"/>
              <a:t>3</a:t>
            </a:r>
            <a:r>
              <a:rPr lang="en-US" altLang="en-US" sz="2200" dirty="0"/>
              <a:t>. </a:t>
            </a:r>
          </a:p>
        </p:txBody>
      </p:sp>
      <p:pic>
        <p:nvPicPr>
          <p:cNvPr id="4" name="Picture 7" descr="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2" y="2060848"/>
            <a:ext cx="558247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7_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12" t="17546" r="8850" b="15285"/>
          <a:stretch>
            <a:fillRect/>
          </a:stretch>
        </p:blipFill>
        <p:spPr bwMode="auto">
          <a:xfrm>
            <a:off x="887413" y="3501008"/>
            <a:ext cx="5401992" cy="109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07504" y="4581128"/>
            <a:ext cx="8686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it-IT" altLang="en-US" dirty="0"/>
              <a:t>L’atomo elettronegativo di alogeno crea un legame C—X polare, rendendo </a:t>
            </a:r>
            <a:r>
              <a:rPr lang="it-IT" altLang="en-US" dirty="0" err="1"/>
              <a:t>elettron</a:t>
            </a:r>
            <a:r>
              <a:rPr lang="it-IT" altLang="en-US" dirty="0"/>
              <a:t>-povero l’atomo di carbonio.</a:t>
            </a:r>
            <a:endParaRPr lang="en-US" altLang="en-US" dirty="0"/>
          </a:p>
          <a:p>
            <a:pPr algn="just" eaLnBrk="1" hangingPunct="1">
              <a:spcBef>
                <a:spcPct val="50000"/>
              </a:spcBef>
              <a:buFontTx/>
              <a:buChar char="•"/>
            </a:pPr>
            <a:r>
              <a:rPr lang="en-US" altLang="en-US" dirty="0"/>
              <a:t>Ci </a:t>
            </a:r>
            <a:r>
              <a:rPr lang="en-US" altLang="en-US" dirty="0" err="1"/>
              <a:t>sono</a:t>
            </a:r>
            <a:r>
              <a:rPr lang="en-US" altLang="en-US" dirty="0"/>
              <a:t> </a:t>
            </a:r>
            <a:r>
              <a:rPr lang="en-US" altLang="en-US" dirty="0" err="1"/>
              <a:t>altri</a:t>
            </a:r>
            <a:r>
              <a:rPr lang="en-US" altLang="en-US" dirty="0"/>
              <a:t> tipi di </a:t>
            </a: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organici</a:t>
            </a:r>
            <a:r>
              <a:rPr lang="en-US" altLang="en-US" dirty="0"/>
              <a:t>. </a:t>
            </a:r>
            <a:r>
              <a:rPr lang="en-US" altLang="en-US" dirty="0" err="1"/>
              <a:t>Tra</a:t>
            </a:r>
            <a:r>
              <a:rPr lang="en-US" altLang="en-US" dirty="0"/>
              <a:t> </a:t>
            </a:r>
            <a:r>
              <a:rPr lang="en-US" altLang="en-US" dirty="0" err="1"/>
              <a:t>questi</a:t>
            </a:r>
            <a:r>
              <a:rPr lang="en-US" altLang="en-US" dirty="0"/>
              <a:t> </a:t>
            </a:r>
            <a:r>
              <a:rPr lang="en-US" altLang="en-US" dirty="0" err="1"/>
              <a:t>gli</a:t>
            </a:r>
            <a:r>
              <a:rPr lang="en-US" altLang="en-US" dirty="0"/>
              <a:t> </a:t>
            </a: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vinilici</a:t>
            </a:r>
            <a:r>
              <a:rPr lang="en-US" altLang="en-US" dirty="0"/>
              <a:t>, </a:t>
            </a: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arilici</a:t>
            </a:r>
            <a:r>
              <a:rPr lang="en-US" altLang="en-US" dirty="0"/>
              <a:t>, </a:t>
            </a: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allilici</a:t>
            </a:r>
            <a:r>
              <a:rPr lang="en-US" altLang="en-US" dirty="0"/>
              <a:t> e </a:t>
            </a: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benzilici</a:t>
            </a:r>
            <a:r>
              <a:rPr lang="en-US" alt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574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1811338"/>
            <a:ext cx="8686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/>
              <a:t>Sono presenti interazioni dipolo-dipolo a causa del legame polare C—X,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52400" y="12192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dirty="0" err="1"/>
              <a:t>Proprietà</a:t>
            </a:r>
            <a:r>
              <a:rPr lang="en-US" altLang="en-US" dirty="0"/>
              <a:t>  </a:t>
            </a:r>
            <a:r>
              <a:rPr lang="en-US" altLang="en-US" dirty="0" err="1"/>
              <a:t>fisiche</a:t>
            </a:r>
            <a:endParaRPr lang="en-US" altLang="en-US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67000"/>
            <a:ext cx="8488363" cy="249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05680" y="5241255"/>
            <a:ext cx="8686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000" dirty="0"/>
              <a:t>Hanno di </a:t>
            </a:r>
            <a:r>
              <a:rPr lang="en-US" altLang="en-US" sz="2000" dirty="0" err="1"/>
              <a:t>conseguenza</a:t>
            </a:r>
            <a:r>
              <a:rPr lang="en-US" altLang="en-US" sz="2000" dirty="0"/>
              <a:t> un </a:t>
            </a:r>
            <a:r>
              <a:rPr lang="en-US" altLang="en-US" sz="2000" dirty="0" err="1"/>
              <a:t>bp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ed</a:t>
            </a:r>
            <a:r>
              <a:rPr lang="en-US" altLang="en-US" sz="2000" dirty="0"/>
              <a:t> un </a:t>
            </a:r>
            <a:r>
              <a:rPr lang="en-US" altLang="en-US" sz="2000" dirty="0" err="1"/>
              <a:t>mp</a:t>
            </a:r>
            <a:r>
              <a:rPr lang="en-US" altLang="en-US" sz="2000" dirty="0"/>
              <a:t> (°C) </a:t>
            </a:r>
            <a:r>
              <a:rPr lang="en-US" altLang="en-US" sz="2000" dirty="0" err="1"/>
              <a:t>più</a:t>
            </a:r>
            <a:r>
              <a:rPr lang="en-US" altLang="en-US" sz="2000" dirty="0"/>
              <a:t> </a:t>
            </a:r>
            <a:r>
              <a:rPr lang="en-US" altLang="en-US" sz="2000" dirty="0" err="1"/>
              <a:t>elevato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rispetto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corrispettivi</a:t>
            </a:r>
            <a:r>
              <a:rPr lang="en-US" altLang="en-US" sz="2000" dirty="0"/>
              <a:t> </a:t>
            </a:r>
            <a:r>
              <a:rPr lang="en-US" altLang="en-US" sz="2000" dirty="0" err="1"/>
              <a:t>alcani</a:t>
            </a:r>
            <a:r>
              <a:rPr lang="en-US" altLang="en-US" sz="20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000" dirty="0"/>
              <a:t>Sono solubili in solventi organici ed insolubili in H</a:t>
            </a:r>
            <a:r>
              <a:rPr lang="it-IT" altLang="en-US" sz="2000" baseline="-25000" dirty="0"/>
              <a:t>2</a:t>
            </a:r>
            <a:r>
              <a:rPr lang="it-IT" altLang="en-US" sz="2000" dirty="0"/>
              <a:t>0.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11381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Sostituzione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Nucleofila</a:t>
            </a:r>
            <a:r>
              <a:rPr lang="en-US" altLang="en-US" sz="2800" dirty="0">
                <a:solidFill>
                  <a:srgbClr val="FF0000"/>
                </a:solidFill>
              </a:rPr>
              <a:t> (SN)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35D9F45-D1AE-6044-B8FF-A8938EFB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0728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/>
              <a:t>In </a:t>
            </a:r>
            <a:r>
              <a:rPr lang="en-US" altLang="en-US" sz="2100" dirty="0" err="1"/>
              <a:t>ogni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reazione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sostituzione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sempre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presenti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componenti</a:t>
            </a:r>
            <a:r>
              <a:rPr lang="en-US" altLang="en-US" sz="2100" dirty="0"/>
              <a:t>.</a:t>
            </a:r>
          </a:p>
        </p:txBody>
      </p:sp>
      <p:pic>
        <p:nvPicPr>
          <p:cNvPr id="8" name="Picture 7" descr="0007">
            <a:extLst>
              <a:ext uri="{FF2B5EF4-FFF2-40B4-BE49-F238E27FC236}">
                <a16:creationId xmlns:a16="http://schemas.microsoft.com/office/drawing/2014/main" id="{2F32A126-16B7-BC44-A5C8-7EE4858A3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40" y="1932816"/>
            <a:ext cx="4838921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6F0574AE-0999-9149-B610-D76988AF43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868" y="4005064"/>
            <a:ext cx="91440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Esistono due meccanismi </a:t>
            </a:r>
            <a:r>
              <a:rPr lang="it-IT" altLang="en-US" sz="2100" dirty="0">
                <a:solidFill>
                  <a:srgbClr val="FF0000"/>
                </a:solidFill>
              </a:rPr>
              <a:t>SN</a:t>
            </a:r>
            <a:r>
              <a:rPr lang="it-IT" altLang="en-US" sz="2100" baseline="-25000" dirty="0">
                <a:solidFill>
                  <a:srgbClr val="FF0000"/>
                </a:solidFill>
              </a:rPr>
              <a:t>2</a:t>
            </a:r>
            <a:r>
              <a:rPr lang="it-IT" altLang="en-US" sz="2100" dirty="0"/>
              <a:t> e </a:t>
            </a:r>
            <a:r>
              <a:rPr lang="it-IT" altLang="en-US" sz="2100" dirty="0">
                <a:solidFill>
                  <a:srgbClr val="FF0000"/>
                </a:solidFill>
              </a:rPr>
              <a:t>SN</a:t>
            </a:r>
            <a:r>
              <a:rPr lang="it-IT" altLang="en-US" sz="2100" baseline="-25000" dirty="0">
                <a:solidFill>
                  <a:srgbClr val="FF0000"/>
                </a:solidFill>
              </a:rPr>
              <a:t>1</a:t>
            </a:r>
            <a:r>
              <a:rPr lang="it-IT" altLang="en-US" sz="2100" dirty="0"/>
              <a:t>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Differiscono per l’andamento </a:t>
            </a:r>
            <a:r>
              <a:rPr lang="it-IT" altLang="en-US" sz="2100" i="1" dirty="0">
                <a:solidFill>
                  <a:srgbClr val="FF0000"/>
                </a:solidFill>
              </a:rPr>
              <a:t>temporale</a:t>
            </a:r>
            <a:r>
              <a:rPr lang="it-IT" altLang="en-US" sz="2100" dirty="0"/>
              <a:t> della rottura legame C-gruppo uscente e della formazione del nuovo legame C-Nu.</a:t>
            </a:r>
          </a:p>
        </p:txBody>
      </p:sp>
    </p:spTree>
    <p:extLst>
      <p:ext uri="{BB962C8B-B14F-4D97-AF65-F5344CB8AC3E}">
        <p14:creationId xmlns:p14="http://schemas.microsoft.com/office/powerpoint/2010/main" val="929079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Sostituzione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Nucleofila</a:t>
            </a:r>
            <a:r>
              <a:rPr lang="en-US" altLang="en-US" sz="2800" dirty="0">
                <a:solidFill>
                  <a:srgbClr val="FF0000"/>
                </a:solidFill>
              </a:rPr>
              <a:t> (SN)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35D9F45-D1AE-6044-B8FF-A8938EFB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0728"/>
            <a:ext cx="9144000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Nella </a:t>
            </a:r>
            <a:r>
              <a:rPr lang="it-IT" altLang="en-US" sz="2100" dirty="0">
                <a:solidFill>
                  <a:srgbClr val="FF0000"/>
                </a:solidFill>
              </a:rPr>
              <a:t>SN</a:t>
            </a:r>
            <a:r>
              <a:rPr lang="it-IT" altLang="en-US" sz="2100" baseline="-25000" dirty="0">
                <a:solidFill>
                  <a:srgbClr val="FF0000"/>
                </a:solidFill>
              </a:rPr>
              <a:t>2</a:t>
            </a:r>
            <a:r>
              <a:rPr lang="it-IT" altLang="en-US" sz="2100" dirty="0"/>
              <a:t> (bimolecolare), c’è la contemporanea formazione di un nuovo legame tra Nu</a:t>
            </a:r>
            <a:r>
              <a:rPr lang="it-IT" altLang="en-US" sz="2100" baseline="30000" dirty="0"/>
              <a:t>-</a:t>
            </a:r>
            <a:r>
              <a:rPr lang="it-IT" altLang="en-US" sz="2100" dirty="0"/>
              <a:t> e E</a:t>
            </a:r>
            <a:r>
              <a:rPr lang="it-IT" altLang="en-US" sz="2100" baseline="30000" dirty="0"/>
              <a:t>+</a:t>
            </a:r>
            <a:r>
              <a:rPr lang="it-IT" altLang="en-US" sz="2100" dirty="0"/>
              <a:t> e la rottura di un legame con formazione di molecole </a:t>
            </a:r>
            <a:r>
              <a:rPr lang="it-IT" altLang="en-US" sz="2100" dirty="0">
                <a:solidFill>
                  <a:srgbClr val="FF0000"/>
                </a:solidFill>
              </a:rPr>
              <a:t>stabili</a:t>
            </a:r>
            <a:r>
              <a:rPr lang="it-IT" altLang="en-US" sz="2100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2A126-16B7-BC44-A5C8-7EE4858A3A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48"/>
          <a:stretch/>
        </p:blipFill>
        <p:spPr bwMode="auto">
          <a:xfrm>
            <a:off x="1668424" y="2290278"/>
            <a:ext cx="634055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4676FE-7CA5-F341-BCA3-41CD340E27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064" y="4338000"/>
            <a:ext cx="3304133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40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Sostituzione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Nucleofila</a:t>
            </a:r>
            <a:r>
              <a:rPr lang="en-US" altLang="en-US" sz="2800" dirty="0">
                <a:solidFill>
                  <a:srgbClr val="FF0000"/>
                </a:solidFill>
              </a:rPr>
              <a:t> (SN)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35D9F45-D1AE-6044-B8FF-A8938EFB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0728"/>
            <a:ext cx="9144000" cy="112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La </a:t>
            </a:r>
            <a:r>
              <a:rPr lang="it-IT" altLang="en-US" sz="2100" dirty="0">
                <a:solidFill>
                  <a:srgbClr val="FF0000"/>
                </a:solidFill>
              </a:rPr>
              <a:t>SN</a:t>
            </a:r>
            <a:r>
              <a:rPr lang="it-IT" altLang="en-US" sz="2100" baseline="-25000" dirty="0">
                <a:solidFill>
                  <a:srgbClr val="FF0000"/>
                </a:solidFill>
              </a:rPr>
              <a:t>1</a:t>
            </a:r>
            <a:r>
              <a:rPr lang="it-IT" altLang="en-US" sz="2100" dirty="0"/>
              <a:t> (monomolecolare), invece avviene a stadi.</a:t>
            </a:r>
          </a:p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Nel </a:t>
            </a:r>
            <a:r>
              <a:rPr lang="it-IT" altLang="en-US" sz="2100" dirty="0">
                <a:solidFill>
                  <a:srgbClr val="FF0000"/>
                </a:solidFill>
              </a:rPr>
              <a:t>primo stadio</a:t>
            </a:r>
            <a:r>
              <a:rPr lang="it-IT" altLang="en-US" sz="2100" dirty="0"/>
              <a:t> avviene la rottura di un legame con formazione dell’elettrofilo (</a:t>
            </a:r>
            <a:r>
              <a:rPr lang="it-IT" altLang="en-US" sz="2100" dirty="0" err="1">
                <a:solidFill>
                  <a:srgbClr val="FF0000"/>
                </a:solidFill>
              </a:rPr>
              <a:t>carbocatione</a:t>
            </a:r>
            <a:r>
              <a:rPr lang="it-IT" altLang="en-US" sz="2100" dirty="0"/>
              <a:t>).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32A126-16B7-BC44-A5C8-7EE4858A3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9139" y="1772816"/>
            <a:ext cx="2900101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>
            <a:extLst>
              <a:ext uri="{FF2B5EF4-FFF2-40B4-BE49-F238E27FC236}">
                <a16:creationId xmlns:a16="http://schemas.microsoft.com/office/drawing/2014/main" id="{31B7570F-1339-5B4F-B726-E37D84BC33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896971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Nel </a:t>
            </a:r>
            <a:r>
              <a:rPr lang="it-IT" altLang="en-US" sz="2100" dirty="0">
                <a:solidFill>
                  <a:srgbClr val="FF0000"/>
                </a:solidFill>
              </a:rPr>
              <a:t>secondo stadio</a:t>
            </a:r>
            <a:r>
              <a:rPr lang="it-IT" altLang="en-US" sz="2100" dirty="0"/>
              <a:t> avviene la formazione del nuovo legame tra </a:t>
            </a:r>
            <a:r>
              <a:rPr lang="it-IT" altLang="en-US" sz="2100" dirty="0" err="1"/>
              <a:t>l’E</a:t>
            </a:r>
            <a:r>
              <a:rPr lang="it-IT" altLang="en-US" sz="2100" baseline="30000" dirty="0"/>
              <a:t>+</a:t>
            </a:r>
            <a:r>
              <a:rPr lang="it-IT" altLang="en-US" sz="2100" dirty="0"/>
              <a:t> e Nu</a:t>
            </a:r>
            <a:r>
              <a:rPr lang="it-IT" altLang="en-US" sz="2100" baseline="30000" dirty="0"/>
              <a:t>- </a:t>
            </a:r>
            <a:r>
              <a:rPr lang="it-IT" altLang="en-US" sz="2100" dirty="0"/>
              <a:t>con formazione di uno </a:t>
            </a:r>
            <a:r>
              <a:rPr lang="it-IT" altLang="en-US" sz="2100" dirty="0">
                <a:solidFill>
                  <a:srgbClr val="FF0000"/>
                </a:solidFill>
              </a:rPr>
              <a:t>ione</a:t>
            </a:r>
            <a:r>
              <a:rPr lang="it-IT" altLang="en-US" sz="2100" dirty="0"/>
              <a:t> stabile.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8901892-3A4E-F04A-8141-53B6CA2F3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638"/>
          <a:stretch/>
        </p:blipFill>
        <p:spPr bwMode="auto">
          <a:xfrm>
            <a:off x="5652120" y="3356992"/>
            <a:ext cx="3162772" cy="1423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3">
            <a:extLst>
              <a:ext uri="{FF2B5EF4-FFF2-40B4-BE49-F238E27FC236}">
                <a16:creationId xmlns:a16="http://schemas.microsoft.com/office/drawing/2014/main" id="{72BBAFE9-B6E6-E74C-85A7-AD23F958D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861" y="4870855"/>
            <a:ext cx="914400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Nel </a:t>
            </a:r>
            <a:r>
              <a:rPr lang="it-IT" altLang="en-US" sz="2100" dirty="0">
                <a:solidFill>
                  <a:srgbClr val="FF0000"/>
                </a:solidFill>
              </a:rPr>
              <a:t>terzo stadio</a:t>
            </a:r>
            <a:r>
              <a:rPr lang="it-IT" altLang="en-US" sz="2100" dirty="0"/>
              <a:t> avviene la rimozione di un protone (</a:t>
            </a:r>
            <a:r>
              <a:rPr lang="it-IT" altLang="en-US" sz="2100" dirty="0">
                <a:solidFill>
                  <a:srgbClr val="FF0000"/>
                </a:solidFill>
              </a:rPr>
              <a:t>H+</a:t>
            </a:r>
            <a:r>
              <a:rPr lang="it-IT" altLang="en-US" sz="2100" dirty="0"/>
              <a:t>) per ottenere la molecola finale.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811A35-691B-B643-B3F2-E4ACDE2860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1560" y="5644403"/>
            <a:ext cx="4429094" cy="10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7E8F530-9C11-F14F-88E1-8838A206C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6497" y="5240187"/>
            <a:ext cx="3049690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4447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</a:rPr>
              <a:t>Sostituzione</a:t>
            </a:r>
            <a:r>
              <a:rPr lang="en-US" altLang="en-US" sz="2800" dirty="0">
                <a:solidFill>
                  <a:srgbClr val="FF0000"/>
                </a:solidFill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</a:rPr>
              <a:t>Nucleofila</a:t>
            </a:r>
            <a:r>
              <a:rPr lang="en-US" altLang="en-US" sz="2800" dirty="0">
                <a:solidFill>
                  <a:srgbClr val="FF0000"/>
                </a:solidFill>
              </a:rPr>
              <a:t> (SN)</a:t>
            </a: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D35D9F45-D1AE-6044-B8FF-A8938EFB9F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0728"/>
            <a:ext cx="9144000" cy="4293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Fattori che influiscono sul meccanismo SN</a:t>
            </a:r>
            <a:r>
              <a:rPr lang="it-IT" altLang="en-US" sz="2100" baseline="-25000" dirty="0"/>
              <a:t>2</a:t>
            </a:r>
            <a:r>
              <a:rPr lang="it-IT" altLang="en-US" sz="2100" dirty="0"/>
              <a:t> o SN</a:t>
            </a:r>
            <a:r>
              <a:rPr lang="it-IT" altLang="en-US" sz="2100" baseline="-25000" dirty="0"/>
              <a:t>1</a:t>
            </a:r>
            <a:r>
              <a:rPr lang="it-IT" altLang="en-US" sz="2100" dirty="0"/>
              <a:t>: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Cinetica e stereochimica (attacco preferenziale);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Struttura intermedi (stabilità, </a:t>
            </a:r>
            <a:r>
              <a:rPr lang="it-IT" altLang="en-US" sz="2100" dirty="0" err="1"/>
              <a:t>carbocatione</a:t>
            </a:r>
            <a:r>
              <a:rPr lang="it-IT" altLang="en-US" sz="2100" dirty="0"/>
              <a:t>, ingombro sterico…);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Gruppo </a:t>
            </a:r>
            <a:r>
              <a:rPr lang="it-IT" altLang="en-US" sz="2100" dirty="0">
                <a:solidFill>
                  <a:srgbClr val="FF0000"/>
                </a:solidFill>
              </a:rPr>
              <a:t>uscente</a:t>
            </a:r>
            <a:r>
              <a:rPr lang="it-IT" altLang="en-US" sz="2100" dirty="0"/>
              <a:t>;</a:t>
            </a:r>
          </a:p>
          <a:p>
            <a:pPr marL="457200" lvl="1" indent="0" algn="just" eaLnBrk="1" hangingPunct="1">
              <a:spcBef>
                <a:spcPct val="20000"/>
              </a:spcBef>
            </a:pPr>
            <a:endParaRPr lang="it-IT" altLang="en-US" sz="2100" dirty="0"/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endParaRPr lang="it-IT" altLang="en-US" sz="2100" dirty="0"/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endParaRPr lang="it-IT" altLang="en-US" sz="2100" dirty="0"/>
          </a:p>
          <a:p>
            <a:pPr marL="457200" lvl="1" indent="0" algn="just" eaLnBrk="1" hangingPunct="1">
              <a:spcBef>
                <a:spcPct val="20000"/>
              </a:spcBef>
            </a:pPr>
            <a:endParaRPr lang="it-IT" altLang="en-US" sz="2100" dirty="0"/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Solvente (polari/apolari; </a:t>
            </a:r>
            <a:r>
              <a:rPr lang="it-IT" altLang="en-US" sz="2100" dirty="0" err="1"/>
              <a:t>protici</a:t>
            </a:r>
            <a:r>
              <a:rPr lang="it-IT" altLang="en-US" sz="2100" dirty="0"/>
              <a:t>/aprotici);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Struttura del </a:t>
            </a:r>
            <a:r>
              <a:rPr lang="it-IT" altLang="en-US" sz="2100" baseline="30000" dirty="0">
                <a:solidFill>
                  <a:srgbClr val="FF0000"/>
                </a:solidFill>
              </a:rPr>
              <a:t>–</a:t>
            </a:r>
            <a:r>
              <a:rPr lang="it-IT" altLang="en-US" sz="2100" dirty="0">
                <a:solidFill>
                  <a:srgbClr val="FF0000"/>
                </a:solidFill>
              </a:rPr>
              <a:t>Nu</a:t>
            </a:r>
            <a:r>
              <a:rPr lang="it-IT" altLang="en-US" sz="2100" dirty="0"/>
              <a:t>;</a:t>
            </a:r>
          </a:p>
          <a:p>
            <a:pPr lvl="1" algn="just" eaLnBrk="1" hangingPunct="1">
              <a:spcBef>
                <a:spcPct val="20000"/>
              </a:spcBef>
              <a:buFontTx/>
              <a:buChar char="•"/>
            </a:pPr>
            <a:r>
              <a:rPr lang="it-IT" altLang="en-US" sz="2100" dirty="0"/>
              <a:t>Meccanismi di </a:t>
            </a:r>
            <a:r>
              <a:rPr lang="it-IT" altLang="en-US" sz="2100" dirty="0">
                <a:solidFill>
                  <a:srgbClr val="FF0000"/>
                </a:solidFill>
              </a:rPr>
              <a:t>trasposizione</a:t>
            </a:r>
            <a:r>
              <a:rPr lang="it-IT" altLang="en-US" sz="21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8C7255-CCFC-5C4E-8F4C-21B5CF7626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19" y="2636912"/>
            <a:ext cx="4669301" cy="144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15066CD-E9A5-C245-AD7B-7EFAD306BD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54588"/>
            <a:ext cx="1983871" cy="900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8AA9CC0-0AFC-0A48-A20B-F9BCD51AB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383" y="5481328"/>
            <a:ext cx="1657142" cy="900000"/>
          </a:xfrm>
          <a:prstGeom prst="rect">
            <a:avLst/>
          </a:prstGeom>
          <a:ln w="3175">
            <a:solidFill>
              <a:srgbClr val="FF0000"/>
            </a:solidFill>
            <a:prstDash val="sysDot"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767801E-6F60-8948-97EA-1D0EF9D2C4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914" y="4153026"/>
            <a:ext cx="2860548" cy="2556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8BB931E-343C-F548-88B0-7AC4F653816A}"/>
              </a:ext>
            </a:extLst>
          </p:cNvPr>
          <p:cNvSpPr txBox="1"/>
          <p:nvPr/>
        </p:nvSpPr>
        <p:spPr>
          <a:xfrm>
            <a:off x="2377843" y="6420814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I° &lt; II° &lt; III°</a:t>
            </a:r>
          </a:p>
        </p:txBody>
      </p:sp>
    </p:spTree>
    <p:extLst>
      <p:ext uri="{BB962C8B-B14F-4D97-AF65-F5344CB8AC3E}">
        <p14:creationId xmlns:p14="http://schemas.microsoft.com/office/powerpoint/2010/main" val="6987455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– SN</a:t>
            </a:r>
            <a:r>
              <a:rPr lang="en-US" altLang="en-US" sz="2800" baseline="-250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107504" y="980728"/>
            <a:ext cx="880789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lvl="1" indent="-342900"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 err="1"/>
              <a:t>Alogenuri</a:t>
            </a:r>
            <a:r>
              <a:rPr lang="en-US" altLang="en-US" dirty="0"/>
              <a:t> </a:t>
            </a:r>
            <a:r>
              <a:rPr lang="en-US" altLang="en-US" dirty="0" err="1"/>
              <a:t>alchilici</a:t>
            </a:r>
            <a:r>
              <a:rPr lang="en-US" altLang="en-US" dirty="0"/>
              <a:t> e </a:t>
            </a:r>
            <a:r>
              <a:rPr lang="en-US" altLang="en-US" dirty="0" err="1">
                <a:solidFill>
                  <a:srgbClr val="FF0000"/>
                </a:solidFill>
              </a:rPr>
              <a:t>sostituzioni</a:t>
            </a:r>
            <a:r>
              <a:rPr lang="en-US" altLang="en-US" dirty="0">
                <a:solidFill>
                  <a:srgbClr val="FF0000"/>
                </a:solidFill>
              </a:rPr>
              <a:t> </a:t>
            </a:r>
            <a:r>
              <a:rPr lang="en-US" altLang="en-US" dirty="0" err="1">
                <a:solidFill>
                  <a:srgbClr val="FF0000"/>
                </a:solidFill>
              </a:rPr>
              <a:t>nucleofile</a:t>
            </a:r>
            <a:r>
              <a:rPr lang="en-US" altLang="en-US" dirty="0"/>
              <a:t>: </a:t>
            </a:r>
            <a:r>
              <a:rPr lang="en-US" altLang="en-US" sz="1800" dirty="0"/>
              <a:t>La </a:t>
            </a:r>
            <a:r>
              <a:rPr lang="en-US" altLang="en-US" sz="1800" dirty="0" err="1"/>
              <a:t>nucleofilicità</a:t>
            </a:r>
            <a:r>
              <a:rPr lang="en-US" altLang="en-US" sz="1800" dirty="0"/>
              <a:t> è </a:t>
            </a:r>
            <a:r>
              <a:rPr lang="en-US" altLang="en-US" sz="1800" dirty="0" err="1"/>
              <a:t>invece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misura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quanto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prontamente</a:t>
            </a:r>
            <a:r>
              <a:rPr lang="en-US" altLang="en-US" sz="1800" dirty="0"/>
              <a:t> un </a:t>
            </a:r>
            <a:r>
              <a:rPr lang="en-US" altLang="en-US" sz="1800" dirty="0" err="1"/>
              <a:t>atomo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dona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sua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coppia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elettronica</a:t>
            </a:r>
            <a:r>
              <a:rPr lang="en-US" altLang="en-US" sz="1800" dirty="0"/>
              <a:t> ad </a:t>
            </a:r>
            <a:r>
              <a:rPr lang="en-US" altLang="en-US" sz="1800" dirty="0" err="1"/>
              <a:t>altri</a:t>
            </a:r>
            <a:r>
              <a:rPr lang="en-US" altLang="en-US" sz="1800" dirty="0"/>
              <a:t> </a:t>
            </a:r>
            <a:r>
              <a:rPr lang="en-US" altLang="en-US" sz="1800" dirty="0" err="1"/>
              <a:t>atomi</a:t>
            </a:r>
            <a:r>
              <a:rPr lang="en-US" altLang="en-US" sz="1800" dirty="0"/>
              <a:t>. Essa è </a:t>
            </a:r>
            <a:r>
              <a:rPr lang="en-US" altLang="en-US" sz="1800" dirty="0" err="1"/>
              <a:t>caratterizzata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dalla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costante</a:t>
            </a:r>
            <a:r>
              <a:rPr lang="en-US" altLang="en-US" sz="1800" dirty="0"/>
              <a:t> di </a:t>
            </a:r>
            <a:r>
              <a:rPr lang="en-US" altLang="en-US" sz="1800" dirty="0" err="1"/>
              <a:t>velocità</a:t>
            </a:r>
            <a:r>
              <a:rPr lang="en-US" altLang="en-US" sz="1800" dirty="0"/>
              <a:t> </a:t>
            </a:r>
            <a:r>
              <a:rPr lang="en-US" altLang="en-US" sz="1800" i="1" dirty="0"/>
              <a:t>k</a:t>
            </a:r>
            <a:r>
              <a:rPr lang="en-US" altLang="en-US" sz="1800" dirty="0"/>
              <a:t>, </a:t>
            </a:r>
            <a:r>
              <a:rPr lang="en-US" altLang="en-US" sz="1800" dirty="0" err="1"/>
              <a:t>che</a:t>
            </a:r>
            <a:r>
              <a:rPr lang="en-US" altLang="en-US" sz="1800" dirty="0"/>
              <a:t> la </a:t>
            </a:r>
            <a:r>
              <a:rPr lang="en-US" altLang="en-US" sz="1800" dirty="0" err="1"/>
              <a:t>rende</a:t>
            </a:r>
            <a:r>
              <a:rPr lang="en-US" altLang="en-US" sz="1800" dirty="0"/>
              <a:t> </a:t>
            </a:r>
            <a:r>
              <a:rPr lang="en-US" altLang="en-US" sz="1800" dirty="0" err="1"/>
              <a:t>una</a:t>
            </a:r>
            <a:r>
              <a:rPr lang="en-US" altLang="en-US" sz="1800" dirty="0"/>
              <a:t> </a:t>
            </a:r>
            <a:r>
              <a:rPr lang="en-US" altLang="en-US" sz="1800" dirty="0" err="1"/>
              <a:t>proprietà</a:t>
            </a:r>
            <a:r>
              <a:rPr lang="en-US" altLang="en-US" sz="1800" dirty="0"/>
              <a:t> </a:t>
            </a:r>
            <a:r>
              <a:rPr lang="en-US" altLang="en-US" sz="1800" dirty="0" err="1"/>
              <a:t>cinetica</a:t>
            </a:r>
            <a:r>
              <a:rPr lang="en-US" altLang="en-US" sz="1800" dirty="0"/>
              <a:t>.</a:t>
            </a:r>
          </a:p>
        </p:txBody>
      </p:sp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71" y="2348880"/>
            <a:ext cx="7053258" cy="2103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4437112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3838" indent="-223838"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20000"/>
              </a:spcBef>
              <a:buFontTx/>
              <a:buChar char="•"/>
            </a:pPr>
            <a:r>
              <a:rPr lang="en-US" altLang="en-US" sz="2100" dirty="0"/>
              <a:t>In </a:t>
            </a:r>
            <a:r>
              <a:rPr lang="en-US" altLang="en-US" sz="2100" dirty="0" err="1"/>
              <a:t>ogni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reazione</a:t>
            </a:r>
            <a:r>
              <a:rPr lang="en-US" altLang="en-US" sz="2100" dirty="0"/>
              <a:t> di </a:t>
            </a:r>
            <a:r>
              <a:rPr lang="en-US" altLang="en-US" sz="2100" dirty="0" err="1"/>
              <a:t>sostituzione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sono</a:t>
            </a:r>
            <a:r>
              <a:rPr lang="en-US" altLang="en-US" sz="2100" dirty="0"/>
              <a:t> </a:t>
            </a:r>
            <a:r>
              <a:rPr lang="en-US" altLang="en-US" sz="2100" dirty="0" err="1"/>
              <a:t>sempre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presenti</a:t>
            </a:r>
            <a:r>
              <a:rPr lang="en-US" altLang="en-US" sz="2100" dirty="0"/>
              <a:t> </a:t>
            </a:r>
            <a:r>
              <a:rPr lang="en-US" altLang="en-US" sz="2100" dirty="0" err="1"/>
              <a:t>tre</a:t>
            </a:r>
            <a:r>
              <a:rPr lang="en-US" altLang="en-US" sz="2100" dirty="0"/>
              <a:t> </a:t>
            </a:r>
            <a:r>
              <a:rPr lang="en-US" altLang="en-US" sz="2100" dirty="0" err="1"/>
              <a:t>componenti</a:t>
            </a:r>
            <a:r>
              <a:rPr lang="en-US" altLang="en-US" sz="2100" dirty="0"/>
              <a:t>.</a:t>
            </a:r>
          </a:p>
        </p:txBody>
      </p:sp>
      <p:pic>
        <p:nvPicPr>
          <p:cNvPr id="6" name="Picture 7" descr="00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540" y="5485779"/>
            <a:ext cx="4838921" cy="128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2849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762000" y="304800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dirty="0" err="1">
                <a:solidFill>
                  <a:srgbClr val="FF0000"/>
                </a:solidFill>
              </a:rPr>
              <a:t>Alogenoalcani</a:t>
            </a:r>
            <a:r>
              <a:rPr lang="en-US" altLang="en-US" sz="2800" dirty="0">
                <a:solidFill>
                  <a:srgbClr val="FF0000"/>
                </a:solidFill>
              </a:rPr>
              <a:t> - NUCLEOFILI</a:t>
            </a:r>
          </a:p>
        </p:txBody>
      </p:sp>
      <p:pic>
        <p:nvPicPr>
          <p:cNvPr id="3" name="Picture 9" descr="molecules_synthesiz_tb_7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9"/>
          <a:stretch/>
        </p:blipFill>
        <p:spPr bwMode="auto">
          <a:xfrm>
            <a:off x="1295400" y="1066800"/>
            <a:ext cx="6629400" cy="574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84061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531</Words>
  <Application>Microsoft Macintosh PowerPoint</Application>
  <PresentationFormat>On-screen Show (4:3)</PresentationFormat>
  <Paragraphs>58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Laurini Erik</dc:creator>
  <cp:lastModifiedBy>Microsoft Office User</cp:lastModifiedBy>
  <cp:revision>35</cp:revision>
  <dcterms:created xsi:type="dcterms:W3CDTF">2016-10-29T10:32:52Z</dcterms:created>
  <dcterms:modified xsi:type="dcterms:W3CDTF">2019-10-10T10:01:54Z</dcterms:modified>
</cp:coreProperties>
</file>