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84" d="100"/>
          <a:sy n="84" d="100"/>
        </p:scale>
        <p:origin x="2214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3D49-8D2A-44F4-8E30-B8FB412A3A61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976E-CE2B-426F-A253-3ADDA1D2FE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74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3D49-8D2A-44F4-8E30-B8FB412A3A61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976E-CE2B-426F-A253-3ADDA1D2FE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958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3D49-8D2A-44F4-8E30-B8FB412A3A61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976E-CE2B-426F-A253-3ADDA1D2FE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827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3D49-8D2A-44F4-8E30-B8FB412A3A61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976E-CE2B-426F-A253-3ADDA1D2FE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329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3D49-8D2A-44F4-8E30-B8FB412A3A61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976E-CE2B-426F-A253-3ADDA1D2FE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3698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3D49-8D2A-44F4-8E30-B8FB412A3A61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976E-CE2B-426F-A253-3ADDA1D2FE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033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3D49-8D2A-44F4-8E30-B8FB412A3A61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976E-CE2B-426F-A253-3ADDA1D2FE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937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3D49-8D2A-44F4-8E30-B8FB412A3A61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976E-CE2B-426F-A253-3ADDA1D2FE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200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3D49-8D2A-44F4-8E30-B8FB412A3A61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976E-CE2B-426F-A253-3ADDA1D2FE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67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3D49-8D2A-44F4-8E30-B8FB412A3A61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976E-CE2B-426F-A253-3ADDA1D2FE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85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3D49-8D2A-44F4-8E30-B8FB412A3A61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976E-CE2B-426F-A253-3ADDA1D2FE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30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83D49-8D2A-44F4-8E30-B8FB412A3A61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8976E-CE2B-426F-A253-3ADDA1D2FE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891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992130"/>
              </p:ext>
            </p:extLst>
          </p:nvPr>
        </p:nvGraphicFramePr>
        <p:xfrm>
          <a:off x="437409" y="1721786"/>
          <a:ext cx="5986109" cy="3177540"/>
        </p:xfrm>
        <a:graphic>
          <a:graphicData uri="http://schemas.openxmlformats.org/drawingml/2006/table">
            <a:tbl>
              <a:tblPr/>
              <a:tblGrid>
                <a:gridCol w="2038854"/>
                <a:gridCol w="1857198"/>
                <a:gridCol w="209005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u="sng" dirty="0"/>
                        <a:t>Common </a:t>
                      </a:r>
                      <a:r>
                        <a:rPr lang="it-IT" u="sng" dirty="0" err="1"/>
                        <a:t>Functions</a:t>
                      </a:r>
                      <a:endParaRPr lang="it-IT" u="sng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u="sng" dirty="0" err="1"/>
                        <a:t>Function</a:t>
                      </a:r>
                      <a:r>
                        <a:rPr lang="it-IT" u="sng" dirty="0"/>
                        <a:t/>
                      </a:r>
                      <a:br>
                        <a:rPr lang="it-IT" u="sng" dirty="0"/>
                      </a:br>
                      <a:endParaRPr lang="it-IT" u="sng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u="sng" dirty="0"/>
                        <a:t>Derivative</a:t>
                      </a:r>
                      <a:br>
                        <a:rPr lang="it-IT" u="sng" dirty="0"/>
                      </a:br>
                      <a:endParaRPr lang="it-IT" u="sng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Constant</a:t>
                      </a:r>
                      <a:endParaRPr lang="it-I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Line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ax</a:t>
                      </a:r>
                      <a:endParaRPr lang="it-I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Square</a:t>
                      </a:r>
                      <a:endParaRPr lang="it-I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x</a:t>
                      </a:r>
                      <a:r>
                        <a:rPr lang="it-IT" baseline="30000" dirty="0"/>
                        <a:t>2</a:t>
                      </a:r>
                      <a:endParaRPr lang="it-I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Square</a:t>
                      </a:r>
                      <a:r>
                        <a:rPr lang="it-IT" dirty="0"/>
                        <a:t> </a:t>
                      </a:r>
                      <a:r>
                        <a:rPr lang="it-IT" dirty="0" err="1"/>
                        <a:t>Root</a:t>
                      </a:r>
                      <a:endParaRPr lang="it-I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√x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(½)x</a:t>
                      </a:r>
                      <a:r>
                        <a:rPr lang="it-IT" baseline="30000" dirty="0"/>
                        <a:t>-½</a:t>
                      </a:r>
                      <a:endParaRPr lang="it-I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Exponential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e</a:t>
                      </a:r>
                      <a:r>
                        <a:rPr lang="it-IT" baseline="30000" dirty="0"/>
                        <a:t>x</a:t>
                      </a:r>
                      <a:endParaRPr lang="it-I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e</a:t>
                      </a:r>
                      <a:r>
                        <a:rPr lang="it-IT" baseline="30000" dirty="0"/>
                        <a:t>x</a:t>
                      </a:r>
                      <a:endParaRPr lang="it-I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a</a:t>
                      </a:r>
                      <a:r>
                        <a:rPr lang="it-IT" baseline="30000"/>
                        <a:t>x</a:t>
                      </a:r>
                      <a:endParaRPr lang="it-IT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ln(a) </a:t>
                      </a:r>
                      <a:r>
                        <a:rPr lang="it-IT" dirty="0" err="1"/>
                        <a:t>a</a:t>
                      </a:r>
                      <a:r>
                        <a:rPr lang="it-IT" baseline="30000" dirty="0" err="1"/>
                        <a:t>x</a:t>
                      </a:r>
                      <a:endParaRPr lang="it-I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Logarithms</a:t>
                      </a:r>
                      <a:endParaRPr lang="it-I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ln(x)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1/x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log</a:t>
                      </a:r>
                      <a:r>
                        <a:rPr lang="it-IT" baseline="-25000"/>
                        <a:t>a</a:t>
                      </a:r>
                      <a:r>
                        <a:rPr lang="it-IT"/>
                        <a:t>(x)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 / (x ln(a))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093384"/>
              </p:ext>
            </p:extLst>
          </p:nvPr>
        </p:nvGraphicFramePr>
        <p:xfrm>
          <a:off x="437409" y="5299235"/>
          <a:ext cx="5982335" cy="2926080"/>
        </p:xfrm>
        <a:graphic>
          <a:graphicData uri="http://schemas.openxmlformats.org/drawingml/2006/table">
            <a:tbl>
              <a:tblPr/>
              <a:tblGrid>
                <a:gridCol w="2038985"/>
                <a:gridCol w="1971675"/>
                <a:gridCol w="197167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Rules</a:t>
                      </a:r>
                      <a:endParaRPr lang="it-IT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Function</a:t>
                      </a:r>
                      <a:r>
                        <a:rPr lang="it-IT" dirty="0"/>
                        <a:t/>
                      </a:r>
                      <a:br>
                        <a:rPr lang="it-IT" dirty="0"/>
                      </a:br>
                      <a:endParaRPr lang="it-IT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Derivative</a:t>
                      </a:r>
                      <a:br>
                        <a:rPr lang="it-IT" dirty="0"/>
                      </a:br>
                      <a:endParaRPr lang="it-IT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Multiplication</a:t>
                      </a:r>
                      <a:r>
                        <a:rPr lang="it-IT" dirty="0"/>
                        <a:t> by </a:t>
                      </a:r>
                      <a:r>
                        <a:rPr lang="it-IT" dirty="0" err="1"/>
                        <a:t>constant</a:t>
                      </a:r>
                      <a:endParaRPr lang="it-I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cf</a:t>
                      </a:r>
                      <a:endParaRPr lang="it-I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cf</a:t>
                      </a:r>
                      <a:r>
                        <a:rPr lang="it-IT" dirty="0"/>
                        <a:t>’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i="0" u="none" dirty="0" err="1" smtClean="0">
                          <a:solidFill>
                            <a:schemeClr val="tx1"/>
                          </a:solidFill>
                        </a:rPr>
                        <a:t>Power</a:t>
                      </a:r>
                      <a:r>
                        <a:rPr lang="it-IT" i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i="0" u="none" baseline="0" dirty="0" err="1" smtClean="0">
                          <a:solidFill>
                            <a:schemeClr val="tx1"/>
                          </a:solidFill>
                        </a:rPr>
                        <a:t>Rule</a:t>
                      </a:r>
                      <a:endParaRPr lang="it-IT" i="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it-IT" i="0" u="non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u="none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t-IT" u="none" baseline="30000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it-IT" u="none" baseline="30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it-IT" u="none" baseline="30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u="none" baseline="0" dirty="0" err="1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it-IT" u="none" baseline="30000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it-IT" u="none" baseline="30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u="none" dirty="0">
                          <a:solidFill>
                            <a:schemeClr val="tx1"/>
                          </a:solidFill>
                        </a:rPr>
                        <a:t>nx</a:t>
                      </a:r>
                      <a:r>
                        <a:rPr lang="it-IT" u="none" baseline="30000" dirty="0">
                          <a:solidFill>
                            <a:schemeClr val="tx1"/>
                          </a:solidFill>
                        </a:rPr>
                        <a:t>n−</a:t>
                      </a:r>
                      <a:r>
                        <a:rPr lang="it-IT" u="non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it-IT" u="none" baseline="30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u="none" dirty="0" smtClean="0">
                          <a:solidFill>
                            <a:schemeClr val="tx1"/>
                          </a:solidFill>
                        </a:rPr>
                        <a:t>nf</a:t>
                      </a:r>
                      <a:r>
                        <a:rPr lang="it-IT" u="none" baseline="30000" dirty="0" smtClean="0">
                          <a:solidFill>
                            <a:schemeClr val="tx1"/>
                          </a:solidFill>
                        </a:rPr>
                        <a:t>n−1</a:t>
                      </a:r>
                      <a:r>
                        <a:rPr lang="it-IT" u="none" baseline="0" dirty="0" smtClean="0">
                          <a:solidFill>
                            <a:schemeClr val="tx1"/>
                          </a:solidFill>
                        </a:rPr>
                        <a:t>f’</a:t>
                      </a:r>
                      <a:endParaRPr lang="it-IT" u="none" baseline="30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Sum </a:t>
                      </a:r>
                      <a:r>
                        <a:rPr lang="it-IT" dirty="0" err="1"/>
                        <a:t>Rule</a:t>
                      </a:r>
                      <a:endParaRPr lang="it-I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 + 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f’ + g’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Difference</a:t>
                      </a:r>
                      <a:r>
                        <a:rPr lang="it-IT" dirty="0"/>
                        <a:t> </a:t>
                      </a:r>
                      <a:r>
                        <a:rPr lang="it-IT" dirty="0" err="1"/>
                        <a:t>Rule</a:t>
                      </a:r>
                      <a:endParaRPr lang="it-I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 - 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f’ − g’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Product Rule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fg</a:t>
                      </a:r>
                      <a:endParaRPr lang="it-I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 g’ + f’ 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Quotient Rule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f/g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(f’ g − g’ f )/g</a:t>
                      </a:r>
                      <a:r>
                        <a:rPr lang="it-IT" baseline="30000"/>
                        <a:t>2</a:t>
                      </a:r>
                      <a:endParaRPr lang="it-IT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Reciprocal</a:t>
                      </a:r>
                      <a:r>
                        <a:rPr lang="it-IT" dirty="0"/>
                        <a:t> </a:t>
                      </a:r>
                      <a:r>
                        <a:rPr lang="it-IT" dirty="0" err="1"/>
                        <a:t>Rule</a:t>
                      </a:r>
                      <a:endParaRPr lang="it-I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1/f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−f’/f</a:t>
                      </a:r>
                      <a:r>
                        <a:rPr lang="it-IT" baseline="30000" dirty="0"/>
                        <a:t>2</a:t>
                      </a:r>
                      <a:endParaRPr lang="it-I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07156" y="952545"/>
            <a:ext cx="1778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Derivation</a:t>
            </a:r>
            <a:r>
              <a:rPr lang="it-IT" dirty="0"/>
              <a:t>:</a:t>
            </a:r>
            <a:r>
              <a:rPr lang="it-IT" dirty="0" smtClean="0"/>
              <a:t> </a:t>
            </a:r>
            <a:r>
              <a:rPr lang="it-IT" dirty="0" err="1" smtClean="0"/>
              <a:t>Rules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8437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114</Words>
  <Application>Microsoft Office PowerPoint</Application>
  <PresentationFormat>A4 Paper (210x297 mm)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Grassi</dc:creator>
  <cp:lastModifiedBy>Michele Grassi</cp:lastModifiedBy>
  <cp:revision>3</cp:revision>
  <dcterms:created xsi:type="dcterms:W3CDTF">2019-10-15T08:13:33Z</dcterms:created>
  <dcterms:modified xsi:type="dcterms:W3CDTF">2019-10-15T08:38:57Z</dcterms:modified>
</cp:coreProperties>
</file>