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45"/>
  </p:notesMasterIdLst>
  <p:handoutMasterIdLst>
    <p:handoutMasterId r:id="rId46"/>
  </p:handoutMasterIdLst>
  <p:sldIdLst>
    <p:sldId id="256" r:id="rId4"/>
    <p:sldId id="262" r:id="rId5"/>
    <p:sldId id="266" r:id="rId6"/>
    <p:sldId id="263" r:id="rId7"/>
    <p:sldId id="259" r:id="rId8"/>
    <p:sldId id="264" r:id="rId9"/>
    <p:sldId id="267" r:id="rId10"/>
    <p:sldId id="270" r:id="rId11"/>
    <p:sldId id="269" r:id="rId12"/>
    <p:sldId id="268" r:id="rId13"/>
    <p:sldId id="271" r:id="rId14"/>
    <p:sldId id="272" r:id="rId15"/>
    <p:sldId id="273" r:id="rId16"/>
    <p:sldId id="283" r:id="rId17"/>
    <p:sldId id="285" r:id="rId18"/>
    <p:sldId id="286" r:id="rId19"/>
    <p:sldId id="275" r:id="rId20"/>
    <p:sldId id="274" r:id="rId21"/>
    <p:sldId id="284" r:id="rId22"/>
    <p:sldId id="276" r:id="rId23"/>
    <p:sldId id="277" r:id="rId24"/>
    <p:sldId id="282" r:id="rId25"/>
    <p:sldId id="281" r:id="rId26"/>
    <p:sldId id="280" r:id="rId27"/>
    <p:sldId id="287" r:id="rId28"/>
    <p:sldId id="278" r:id="rId29"/>
    <p:sldId id="288" r:id="rId30"/>
    <p:sldId id="289" r:id="rId31"/>
    <p:sldId id="292" r:id="rId32"/>
    <p:sldId id="290" r:id="rId33"/>
    <p:sldId id="293" r:id="rId34"/>
    <p:sldId id="296" r:id="rId35"/>
    <p:sldId id="295" r:id="rId36"/>
    <p:sldId id="304" r:id="rId37"/>
    <p:sldId id="305" r:id="rId38"/>
    <p:sldId id="306" r:id="rId39"/>
    <p:sldId id="297" r:id="rId40"/>
    <p:sldId id="298" r:id="rId41"/>
    <p:sldId id="299" r:id="rId42"/>
    <p:sldId id="307" r:id="rId43"/>
    <p:sldId id="315" r:id="rId4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805" autoAdjust="0"/>
  </p:normalViewPr>
  <p:slideViewPr>
    <p:cSldViewPr snapToGrid="0" snapToObjects="1">
      <p:cViewPr>
        <p:scale>
          <a:sx n="68" d="100"/>
          <a:sy n="68" d="100"/>
        </p:scale>
        <p:origin x="-1448"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64"/>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DFBB5BA-B9C1-8642-B962-B0892A482CFE}" type="datetimeFigureOut">
              <a:rPr lang="it-IT" smtClean="0"/>
              <a:t>16/10/19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6F2BD5-8855-DC49-BFBE-C75C050C5E23}" type="slidenum">
              <a:rPr lang="it-IT" smtClean="0"/>
              <a:t>‹n.›</a:t>
            </a:fld>
            <a:endParaRPr lang="it-IT"/>
          </a:p>
        </p:txBody>
      </p:sp>
    </p:spTree>
    <p:extLst>
      <p:ext uri="{BB962C8B-B14F-4D97-AF65-F5344CB8AC3E}">
        <p14:creationId xmlns:p14="http://schemas.microsoft.com/office/powerpoint/2010/main" val="35782885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C4B6D1-61D9-D843-9026-C97367C3E087}" type="datetimeFigureOut">
              <a:rPr lang="it-IT" smtClean="0"/>
              <a:t>16/10/19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30D8E0-F5E8-0241-90F7-78720CBBACA3}" type="slidenum">
              <a:rPr lang="it-IT" smtClean="0"/>
              <a:t>‹n.›</a:t>
            </a:fld>
            <a:endParaRPr lang="it-IT"/>
          </a:p>
        </p:txBody>
      </p:sp>
    </p:spTree>
    <p:extLst>
      <p:ext uri="{BB962C8B-B14F-4D97-AF65-F5344CB8AC3E}">
        <p14:creationId xmlns:p14="http://schemas.microsoft.com/office/powerpoint/2010/main" val="17637870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 </a:t>
            </a:r>
          </a:p>
          <a:p>
            <a:r>
              <a:rPr lang="it-IT" dirty="0" err="1" smtClean="0"/>
              <a:t>https</a:t>
            </a:r>
            <a:r>
              <a:rPr lang="it-IT" dirty="0" smtClean="0"/>
              <a:t>://</a:t>
            </a:r>
            <a:r>
              <a:rPr lang="it-IT" dirty="0" err="1" smtClean="0"/>
              <a:t>www.yourhormones.info</a:t>
            </a:r>
            <a:r>
              <a:rPr lang="it-IT" dirty="0" smtClean="0"/>
              <a:t>/</a:t>
            </a:r>
            <a:r>
              <a:rPr lang="it-IT" dirty="0" err="1" smtClean="0"/>
              <a:t>hormones</a:t>
            </a:r>
            <a:r>
              <a:rPr lang="it-IT" dirty="0" smtClean="0"/>
              <a:t>/</a:t>
            </a:r>
            <a:r>
              <a:rPr lang="it-IT" dirty="0" err="1" smtClean="0"/>
              <a:t>prolactin</a:t>
            </a:r>
            <a:r>
              <a:rPr lang="it-IT" dirty="0" smtClean="0"/>
              <a:t>/</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4</a:t>
            </a:fld>
            <a:endParaRPr lang="it-IT"/>
          </a:p>
        </p:txBody>
      </p:sp>
    </p:spTree>
    <p:extLst>
      <p:ext uri="{BB962C8B-B14F-4D97-AF65-F5344CB8AC3E}">
        <p14:creationId xmlns:p14="http://schemas.microsoft.com/office/powerpoint/2010/main" val="1379605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www.ncbi.nlm.nih.gov</a:t>
            </a:r>
            <a:r>
              <a:rPr lang="it-IT" dirty="0" smtClean="0"/>
              <a:t>/books/NBK279056/</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14</a:t>
            </a:fld>
            <a:endParaRPr lang="it-IT"/>
          </a:p>
        </p:txBody>
      </p:sp>
    </p:spTree>
    <p:extLst>
      <p:ext uri="{BB962C8B-B14F-4D97-AF65-F5344CB8AC3E}">
        <p14:creationId xmlns:p14="http://schemas.microsoft.com/office/powerpoint/2010/main" val="1045355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a:p>
            <a:endParaRPr lang="it-IT" dirty="0" smtClean="0"/>
          </a:p>
          <a:p>
            <a:r>
              <a:rPr lang="it-IT" dirty="0" smtClean="0"/>
              <a:t>Source </a:t>
            </a:r>
            <a:r>
              <a:rPr lang="it-IT" dirty="0" err="1" smtClean="0"/>
              <a:t>about</a:t>
            </a:r>
            <a:r>
              <a:rPr lang="it-IT" dirty="0" smtClean="0"/>
              <a:t> </a:t>
            </a:r>
            <a:r>
              <a:rPr lang="it-IT" dirty="0" err="1" smtClean="0"/>
              <a:t>ghrelin</a:t>
            </a:r>
            <a:r>
              <a:rPr lang="it-IT" dirty="0" smtClean="0"/>
              <a:t>: </a:t>
            </a:r>
            <a:r>
              <a:rPr lang="it-IT" dirty="0" err="1" smtClean="0"/>
              <a:t>https</a:t>
            </a:r>
            <a:r>
              <a:rPr lang="it-IT" dirty="0" smtClean="0"/>
              <a:t>://</a:t>
            </a:r>
            <a:r>
              <a:rPr lang="it-IT" dirty="0" err="1" smtClean="0"/>
              <a:t>www.ncbi.nlm.nih.gov</a:t>
            </a:r>
            <a:r>
              <a:rPr lang="it-IT" dirty="0" smtClean="0"/>
              <a:t>/</a:t>
            </a:r>
            <a:r>
              <a:rPr lang="it-IT" dirty="0" err="1" smtClean="0"/>
              <a:t>pmc</a:t>
            </a:r>
            <a:r>
              <a:rPr lang="it-IT" dirty="0" smtClean="0"/>
              <a:t>/</a:t>
            </a:r>
            <a:r>
              <a:rPr lang="it-IT" dirty="0" err="1" smtClean="0"/>
              <a:t>articles</a:t>
            </a:r>
            <a:r>
              <a:rPr lang="it-IT" dirty="0" smtClean="0"/>
              <a:t>/PMC2925405/</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15</a:t>
            </a:fld>
            <a:endParaRPr lang="it-IT"/>
          </a:p>
        </p:txBody>
      </p:sp>
    </p:spTree>
    <p:extLst>
      <p:ext uri="{BB962C8B-B14F-4D97-AF65-F5344CB8AC3E}">
        <p14:creationId xmlns:p14="http://schemas.microsoft.com/office/powerpoint/2010/main" val="3393471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www.sciencedirect.com</a:t>
            </a:r>
            <a:r>
              <a:rPr lang="it-IT" dirty="0" smtClean="0"/>
              <a:t>/science/</a:t>
            </a:r>
            <a:r>
              <a:rPr lang="it-IT" dirty="0" err="1" smtClean="0"/>
              <a:t>article</a:t>
            </a:r>
            <a:r>
              <a:rPr lang="it-IT" dirty="0" smtClean="0"/>
              <a:t>/pii/S0031938404001623</a:t>
            </a:r>
          </a:p>
          <a:p>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16</a:t>
            </a:fld>
            <a:endParaRPr lang="it-IT"/>
          </a:p>
        </p:txBody>
      </p:sp>
    </p:spTree>
    <p:extLst>
      <p:ext uri="{BB962C8B-B14F-4D97-AF65-F5344CB8AC3E}">
        <p14:creationId xmlns:p14="http://schemas.microsoft.com/office/powerpoint/2010/main" val="2890332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19</a:t>
            </a:fld>
            <a:endParaRPr lang="it-IT"/>
          </a:p>
        </p:txBody>
      </p:sp>
    </p:spTree>
    <p:extLst>
      <p:ext uri="{BB962C8B-B14F-4D97-AF65-F5344CB8AC3E}">
        <p14:creationId xmlns:p14="http://schemas.microsoft.com/office/powerpoint/2010/main" val="1239929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20</a:t>
            </a:fld>
            <a:endParaRPr lang="it-IT"/>
          </a:p>
        </p:txBody>
      </p:sp>
    </p:spTree>
    <p:extLst>
      <p:ext uri="{BB962C8B-B14F-4D97-AF65-F5344CB8AC3E}">
        <p14:creationId xmlns:p14="http://schemas.microsoft.com/office/powerpoint/2010/main" val="2901091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www.ncbi.nlm.nih.gov</a:t>
            </a:r>
            <a:r>
              <a:rPr lang="it-IT" dirty="0" smtClean="0"/>
              <a:t>/books/NBK279056/</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21</a:t>
            </a:fld>
            <a:endParaRPr lang="it-IT"/>
          </a:p>
        </p:txBody>
      </p:sp>
    </p:spTree>
    <p:extLst>
      <p:ext uri="{BB962C8B-B14F-4D97-AF65-F5344CB8AC3E}">
        <p14:creationId xmlns:p14="http://schemas.microsoft.com/office/powerpoint/2010/main" val="2798739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www.ncbi.nlm.nih.gov</a:t>
            </a:r>
            <a:r>
              <a:rPr lang="it-IT" dirty="0" smtClean="0"/>
              <a:t>/books/NBK279056/</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23</a:t>
            </a:fld>
            <a:endParaRPr lang="it-IT"/>
          </a:p>
        </p:txBody>
      </p:sp>
    </p:spTree>
    <p:extLst>
      <p:ext uri="{BB962C8B-B14F-4D97-AF65-F5344CB8AC3E}">
        <p14:creationId xmlns:p14="http://schemas.microsoft.com/office/powerpoint/2010/main" val="4210905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mr-IN" dirty="0" smtClean="0"/>
              <a:t>DOI: 10.1677/JOE-07-0378</a:t>
            </a:r>
            <a:endParaRPr lang="it-IT" dirty="0" smtClean="0"/>
          </a:p>
          <a:p>
            <a:endParaRPr lang="it-IT" dirty="0" smtClean="0"/>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25</a:t>
            </a:fld>
            <a:endParaRPr lang="it-IT"/>
          </a:p>
        </p:txBody>
      </p:sp>
    </p:spTree>
    <p:extLst>
      <p:ext uri="{BB962C8B-B14F-4D97-AF65-F5344CB8AC3E}">
        <p14:creationId xmlns:p14="http://schemas.microsoft.com/office/powerpoint/2010/main" val="3682952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endParaRPr lang="it-IT" dirty="0" smtClean="0"/>
          </a:p>
          <a:p>
            <a:r>
              <a:rPr lang="it-IT" dirty="0" smtClean="0"/>
              <a:t>Nel 1988, Ho KY et al hanno studiato digiuno e HGH. Il giorno del controllo, puoi vedere che i pasti (contrassegnati con M) sopprimono molto efficacemente la secrezione di HGH. Questo è prevedibile. Come il cortisolo, l'HGH aumenta il glucosio e quindi viene soppresso durante l'alimentazione.</a:t>
            </a:r>
          </a:p>
          <a:p>
            <a:r>
              <a:rPr lang="it-IT" dirty="0" err="1" smtClean="0"/>
              <a:t>https</a:t>
            </a:r>
            <a:r>
              <a:rPr lang="it-IT" dirty="0" smtClean="0"/>
              <a:t>://</a:t>
            </a:r>
            <a:r>
              <a:rPr lang="it-IT" dirty="0" err="1" smtClean="0"/>
              <a:t>www.dietdoctor.com</a:t>
            </a:r>
            <a:r>
              <a:rPr lang="it-IT" dirty="0" smtClean="0"/>
              <a:t>/</a:t>
            </a:r>
            <a:r>
              <a:rPr lang="it-IT" dirty="0" err="1" smtClean="0"/>
              <a:t>fasting</a:t>
            </a:r>
            <a:r>
              <a:rPr lang="it-IT" dirty="0" smtClean="0"/>
              <a:t>-and-</a:t>
            </a:r>
            <a:r>
              <a:rPr lang="it-IT" dirty="0" err="1" smtClean="0"/>
              <a:t>growth</a:t>
            </a:r>
            <a:r>
              <a:rPr lang="it-IT" dirty="0" smtClean="0"/>
              <a:t>-</a:t>
            </a:r>
            <a:r>
              <a:rPr lang="it-IT" dirty="0" err="1" smtClean="0"/>
              <a:t>hormone</a:t>
            </a:r>
            <a:endParaRPr lang="it-IT" dirty="0" smtClean="0"/>
          </a:p>
          <a:p>
            <a:endParaRPr lang="it-IT" dirty="0" smtClean="0"/>
          </a:p>
          <a:p>
            <a:r>
              <a:rPr lang="it-IT" dirty="0" smtClean="0"/>
              <a:t>Il digiuno è un grande stimolo alla secrezione di HGH. Durante il digiuno, c'è il picco al mattino presto, ma c'è anche una secrezione regolare durante il giorno. </a:t>
            </a:r>
            <a:r>
              <a:rPr lang="it-IT" dirty="0" err="1" smtClean="0"/>
              <a:t>Hartman</a:t>
            </a:r>
            <a:r>
              <a:rPr lang="it-IT" dirty="0" smtClean="0"/>
              <a:t> et al. Hanno anche mostrato un aumento di 5 volte dell'HGH in risposta a un digiuno di 2 giorni.</a:t>
            </a:r>
          </a:p>
          <a:p>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26</a:t>
            </a:fld>
            <a:endParaRPr lang="it-IT"/>
          </a:p>
        </p:txBody>
      </p:sp>
    </p:spTree>
    <p:extLst>
      <p:ext uri="{BB962C8B-B14F-4D97-AF65-F5344CB8AC3E}">
        <p14:creationId xmlns:p14="http://schemas.microsoft.com/office/powerpoint/2010/main" val="1527444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C27267C-B3F5-D148-A084-6D7A9E67AA4A}" type="slidenum">
              <a:rPr lang="en-US">
                <a:solidFill>
                  <a:prstClr val="white"/>
                </a:solidFill>
              </a:rPr>
              <a:pPr/>
              <a:t>29</a:t>
            </a:fld>
            <a:endParaRPr lang="en-US">
              <a:solidFill>
                <a:prstClr val="white"/>
              </a:solidFill>
            </a:endParaRPr>
          </a:p>
        </p:txBody>
      </p:sp>
      <p:sp>
        <p:nvSpPr>
          <p:cNvPr id="4097" name="Text Box 1"/>
          <p:cNvSpPr txBox="1">
            <a:spLocks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it-IT" dirty="0" smtClean="0"/>
              <a:t>source</a:t>
            </a:r>
            <a:r>
              <a:rPr lang="en-US" dirty="0" smtClean="0"/>
              <a:t>https://</a:t>
            </a:r>
            <a:r>
              <a:rPr lang="en-US" dirty="0" err="1" smtClean="0"/>
              <a:t>www.ahajournals.org</a:t>
            </a:r>
            <a:r>
              <a:rPr lang="en-US" dirty="0" smtClean="0"/>
              <a:t>/</a:t>
            </a:r>
            <a:r>
              <a:rPr lang="en-US" dirty="0" err="1" smtClean="0"/>
              <a:t>doi</a:t>
            </a:r>
            <a:r>
              <a:rPr lang="en-US" dirty="0" smtClean="0"/>
              <a:t>/10.1161/01.ATV.0000105902.89459.09</a:t>
            </a:r>
            <a:endParaRPr lang="it-IT" dirty="0" smtClean="0"/>
          </a:p>
          <a:p>
            <a:endParaRPr 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source</a:t>
            </a:r>
          </a:p>
          <a:p>
            <a:r>
              <a:rPr lang="en-US" dirty="0" smtClean="0"/>
              <a:t>https</a:t>
            </a:r>
            <a:r>
              <a:rPr lang="en-US" dirty="0" smtClean="0"/>
              <a:t>://</a:t>
            </a:r>
            <a:r>
              <a:rPr lang="en-US" dirty="0" err="1" smtClean="0"/>
              <a:t>oxfordre.com</a:t>
            </a:r>
            <a:r>
              <a:rPr lang="en-US" dirty="0" smtClean="0"/>
              <a:t>/neuroscience/view/10.1093/</a:t>
            </a:r>
            <a:r>
              <a:rPr lang="en-US" dirty="0" err="1" smtClean="0"/>
              <a:t>acrefore</a:t>
            </a:r>
            <a:r>
              <a:rPr lang="en-US" dirty="0" smtClean="0"/>
              <a:t>/9780190264086.001.0001/acrefore-9780190264086-e-</a:t>
            </a:r>
            <a:r>
              <a:rPr lang="en-US" dirty="0" smtClean="0"/>
              <a:t>61</a:t>
            </a:r>
          </a:p>
          <a:p>
            <a:r>
              <a:rPr lang="en-US" dirty="0" err="1" smtClean="0"/>
              <a:t>Ottima</a:t>
            </a:r>
            <a:r>
              <a:rPr lang="en-US" dirty="0" smtClean="0"/>
              <a:t> </a:t>
            </a:r>
            <a:r>
              <a:rPr lang="en-US" dirty="0" err="1" smtClean="0"/>
              <a:t>rassegna</a:t>
            </a:r>
            <a:r>
              <a:rPr lang="en-US" dirty="0" smtClean="0"/>
              <a:t> </a:t>
            </a:r>
            <a:r>
              <a:rPr lang="en-US" dirty="0" err="1" smtClean="0"/>
              <a:t>sulla</a:t>
            </a:r>
            <a:r>
              <a:rPr lang="en-US" dirty="0" smtClean="0"/>
              <a:t> </a:t>
            </a:r>
            <a:r>
              <a:rPr lang="en-US" dirty="0" err="1" smtClean="0"/>
              <a:t>prolattina</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solidFill>
                  <a:prstClr val="black"/>
                </a:solidFill>
                <a:latin typeface="Calibri"/>
              </a:rPr>
              <a:pPr/>
              <a:t>5</a:t>
            </a:fld>
            <a:endParaRPr lang="it-IT">
              <a:solidFill>
                <a:prstClr val="black"/>
              </a:solidFill>
              <a:latin typeface="Calibri"/>
            </a:endParaRPr>
          </a:p>
        </p:txBody>
      </p:sp>
    </p:spTree>
    <p:extLst>
      <p:ext uri="{BB962C8B-B14F-4D97-AF65-F5344CB8AC3E}">
        <p14:creationId xmlns:p14="http://schemas.microsoft.com/office/powerpoint/2010/main" val="1332596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Insulin</a:t>
            </a:r>
            <a:r>
              <a:rPr lang="it-IT" dirty="0" smtClean="0"/>
              <a:t>-Like </a:t>
            </a:r>
            <a:r>
              <a:rPr lang="it-IT" dirty="0" err="1" smtClean="0"/>
              <a:t>Growth</a:t>
            </a:r>
            <a:r>
              <a:rPr lang="it-IT" dirty="0" smtClean="0"/>
              <a:t> </a:t>
            </a:r>
            <a:r>
              <a:rPr lang="it-IT" dirty="0" err="1" smtClean="0"/>
              <a:t>Factor</a:t>
            </a:r>
            <a:r>
              <a:rPr lang="it-IT" dirty="0" smtClean="0"/>
              <a:t> 1 in the </a:t>
            </a:r>
            <a:r>
              <a:rPr lang="it-IT" dirty="0" err="1" smtClean="0"/>
              <a:t>Cardiovascular</a:t>
            </a:r>
            <a:r>
              <a:rPr lang="it-IT" dirty="0" smtClean="0"/>
              <a:t> System</a:t>
            </a:r>
          </a:p>
          <a:p>
            <a:r>
              <a:rPr lang="it-IT" dirty="0" err="1" smtClean="0"/>
              <a:t>January</a:t>
            </a:r>
            <a:r>
              <a:rPr lang="it-IT" dirty="0" smtClean="0"/>
              <a:t> 2018Reviews of </a:t>
            </a:r>
            <a:r>
              <a:rPr lang="it-IT" dirty="0" err="1" smtClean="0"/>
              <a:t>Physiology</a:t>
            </a:r>
            <a:r>
              <a:rPr lang="it-IT" dirty="0" smtClean="0"/>
              <a:t>, </a:t>
            </a:r>
            <a:r>
              <a:rPr lang="it-IT" dirty="0" err="1" smtClean="0"/>
              <a:t>Biochemistry</a:t>
            </a:r>
            <a:r>
              <a:rPr lang="it-IT" dirty="0" smtClean="0"/>
              <a:t> and </a:t>
            </a:r>
            <a:r>
              <a:rPr lang="it-IT" dirty="0" err="1" smtClean="0"/>
              <a:t>Pharmacology</a:t>
            </a:r>
            <a:r>
              <a:rPr lang="it-IT" dirty="0" smtClean="0"/>
              <a:t> 175</a:t>
            </a:r>
          </a:p>
          <a:p>
            <a:r>
              <a:rPr lang="it-IT" dirty="0" smtClean="0"/>
              <a:t>DOI: 10.1007/112_2017_8</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30</a:t>
            </a:fld>
            <a:endParaRPr lang="it-IT"/>
          </a:p>
        </p:txBody>
      </p:sp>
    </p:spTree>
    <p:extLst>
      <p:ext uri="{BB962C8B-B14F-4D97-AF65-F5344CB8AC3E}">
        <p14:creationId xmlns:p14="http://schemas.microsoft.com/office/powerpoint/2010/main" val="2042343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www.semanticscholar.org</a:t>
            </a:r>
            <a:r>
              <a:rPr lang="it-IT" dirty="0" smtClean="0"/>
              <a:t>/</a:t>
            </a:r>
            <a:r>
              <a:rPr lang="it-IT" dirty="0" err="1" smtClean="0"/>
              <a:t>paper</a:t>
            </a:r>
            <a:r>
              <a:rPr lang="it-IT" dirty="0" smtClean="0"/>
              <a:t>/</a:t>
            </a:r>
            <a:r>
              <a:rPr lang="it-IT" dirty="0" err="1" smtClean="0"/>
              <a:t>Opioid-induced-endocrinopathy</a:t>
            </a:r>
            <a:r>
              <a:rPr lang="it-IT" dirty="0" smtClean="0"/>
              <a:t>.-</a:t>
            </a:r>
            <a:r>
              <a:rPr lang="it-IT" dirty="0" err="1" smtClean="0"/>
              <a:t>Colameco-Coren</a:t>
            </a:r>
            <a:r>
              <a:rPr lang="it-IT" dirty="0" smtClean="0"/>
              <a:t>/feea36baddff914743914f5e45e5a5e847680616</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32</a:t>
            </a:fld>
            <a:endParaRPr lang="it-IT"/>
          </a:p>
        </p:txBody>
      </p:sp>
    </p:spTree>
    <p:extLst>
      <p:ext uri="{BB962C8B-B14F-4D97-AF65-F5344CB8AC3E}">
        <p14:creationId xmlns:p14="http://schemas.microsoft.com/office/powerpoint/2010/main" val="4248632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Mario G. </a:t>
            </a:r>
            <a:r>
              <a:rPr lang="it-IT" dirty="0" err="1" smtClean="0"/>
              <a:t>Oyola</a:t>
            </a:r>
            <a:r>
              <a:rPr lang="it-IT" dirty="0" smtClean="0"/>
              <a:t> &amp; Robert </a:t>
            </a:r>
            <a:r>
              <a:rPr lang="it-IT" dirty="0" err="1" smtClean="0"/>
              <a:t>J</a:t>
            </a:r>
            <a:r>
              <a:rPr lang="it-IT" dirty="0" smtClean="0"/>
              <a:t>. </a:t>
            </a:r>
            <a:r>
              <a:rPr lang="it-IT" dirty="0" err="1" smtClean="0"/>
              <a:t>Handa</a:t>
            </a:r>
            <a:r>
              <a:rPr lang="it-IT" dirty="0" smtClean="0"/>
              <a:t> (2017): </a:t>
            </a:r>
            <a:r>
              <a:rPr lang="it-IT" dirty="0" err="1" smtClean="0"/>
              <a:t>Hypothalamic</a:t>
            </a:r>
            <a:r>
              <a:rPr lang="it-IT" dirty="0" smtClean="0"/>
              <a:t>–</a:t>
            </a:r>
            <a:r>
              <a:rPr lang="it-IT" dirty="0" err="1" smtClean="0"/>
              <a:t>pituitary</a:t>
            </a:r>
            <a:r>
              <a:rPr lang="it-IT" dirty="0" smtClean="0"/>
              <a:t>–</a:t>
            </a:r>
            <a:r>
              <a:rPr lang="it-IT" dirty="0" err="1" smtClean="0"/>
              <a:t>adrenal</a:t>
            </a:r>
            <a:r>
              <a:rPr lang="it-IT" dirty="0" smtClean="0"/>
              <a:t> </a:t>
            </a:r>
            <a:r>
              <a:rPr lang="it-IT" dirty="0" err="1" smtClean="0"/>
              <a:t>andhypothalamic</a:t>
            </a:r>
            <a:r>
              <a:rPr lang="it-IT" dirty="0" smtClean="0"/>
              <a:t>–</a:t>
            </a:r>
            <a:r>
              <a:rPr lang="it-IT" dirty="0" err="1" smtClean="0"/>
              <a:t>pituitary</a:t>
            </a:r>
            <a:r>
              <a:rPr lang="it-IT" dirty="0" smtClean="0"/>
              <a:t>–</a:t>
            </a:r>
            <a:r>
              <a:rPr lang="it-IT" dirty="0" err="1" smtClean="0"/>
              <a:t>gonadal</a:t>
            </a:r>
            <a:r>
              <a:rPr lang="it-IT" dirty="0" smtClean="0"/>
              <a:t> </a:t>
            </a:r>
            <a:r>
              <a:rPr lang="it-IT" dirty="0" err="1" smtClean="0"/>
              <a:t>axes</a:t>
            </a:r>
            <a:r>
              <a:rPr lang="it-IT" dirty="0" smtClean="0"/>
              <a:t>: sex </a:t>
            </a:r>
            <a:r>
              <a:rPr lang="it-IT" dirty="0" err="1" smtClean="0"/>
              <a:t>differences</a:t>
            </a:r>
            <a:r>
              <a:rPr lang="it-IT" dirty="0" smtClean="0"/>
              <a:t> in </a:t>
            </a:r>
            <a:r>
              <a:rPr lang="it-IT" dirty="0" err="1" smtClean="0"/>
              <a:t>regulation</a:t>
            </a:r>
            <a:r>
              <a:rPr lang="it-IT" dirty="0" smtClean="0"/>
              <a:t> of stress </a:t>
            </a:r>
            <a:r>
              <a:rPr lang="it-IT" dirty="0" err="1" smtClean="0"/>
              <a:t>responsivity</a:t>
            </a:r>
            <a:r>
              <a:rPr lang="it-IT" dirty="0" smtClean="0"/>
              <a:t>, Stress,</a:t>
            </a:r>
          </a:p>
          <a:p>
            <a:r>
              <a:rPr lang="it-IT" dirty="0" smtClean="0"/>
              <a:t>DOI:  1</a:t>
            </a:r>
            <a:r>
              <a:rPr lang="fi-FI" dirty="0" smtClean="0"/>
              <a:t>0.1080/10253890.2017.1369523</a:t>
            </a:r>
            <a:endParaRPr lang="it-IT" dirty="0" smtClean="0"/>
          </a:p>
        </p:txBody>
      </p:sp>
      <p:sp>
        <p:nvSpPr>
          <p:cNvPr id="4" name="Segnaposto numero diapositiva 3"/>
          <p:cNvSpPr>
            <a:spLocks noGrp="1"/>
          </p:cNvSpPr>
          <p:nvPr>
            <p:ph type="sldNum" sz="quarter" idx="10"/>
          </p:nvPr>
        </p:nvSpPr>
        <p:spPr/>
        <p:txBody>
          <a:bodyPr/>
          <a:lstStyle/>
          <a:p>
            <a:fld id="{9130D8E0-F5E8-0241-90F7-78720CBBACA3}" type="slidenum">
              <a:rPr lang="it-IT" smtClean="0"/>
              <a:t>33</a:t>
            </a:fld>
            <a:endParaRPr lang="it-IT"/>
          </a:p>
        </p:txBody>
      </p:sp>
    </p:spTree>
    <p:extLst>
      <p:ext uri="{BB962C8B-B14F-4D97-AF65-F5344CB8AC3E}">
        <p14:creationId xmlns:p14="http://schemas.microsoft.com/office/powerpoint/2010/main" val="523181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www.scielo.br</a:t>
            </a:r>
            <a:r>
              <a:rPr lang="it-IT" dirty="0" smtClean="0"/>
              <a:t>/</a:t>
            </a:r>
            <a:r>
              <a:rPr lang="it-IT" dirty="0" err="1" smtClean="0"/>
              <a:t>scielo.php?script</a:t>
            </a:r>
            <a:r>
              <a:rPr lang="it-IT" dirty="0" smtClean="0"/>
              <a:t>=</a:t>
            </a:r>
            <a:r>
              <a:rPr lang="it-IT" dirty="0" err="1" smtClean="0"/>
              <a:t>sci_arttext&amp;pid</a:t>
            </a:r>
            <a:r>
              <a:rPr lang="it-IT" dirty="0" smtClean="0"/>
              <a:t>=S2358-04292015000300002</a:t>
            </a:r>
          </a:p>
          <a:p>
            <a:endParaRPr lang="it-IT" dirty="0" smtClean="0"/>
          </a:p>
          <a:p>
            <a:r>
              <a:rPr lang="it-IT" dirty="0" smtClean="0"/>
              <a:t>Altre fonti</a:t>
            </a:r>
          </a:p>
          <a:p>
            <a:r>
              <a:rPr lang="it-IT" dirty="0" err="1" smtClean="0"/>
              <a:t>Structure</a:t>
            </a:r>
            <a:r>
              <a:rPr lang="it-IT" dirty="0" smtClean="0"/>
              <a:t>–</a:t>
            </a:r>
            <a:r>
              <a:rPr lang="it-IT" dirty="0" err="1" smtClean="0"/>
              <a:t>function</a:t>
            </a:r>
            <a:r>
              <a:rPr lang="it-IT" dirty="0" smtClean="0"/>
              <a:t> </a:t>
            </a:r>
            <a:r>
              <a:rPr lang="it-IT" dirty="0" err="1" smtClean="0"/>
              <a:t>relationships</a:t>
            </a:r>
            <a:r>
              <a:rPr lang="it-IT" dirty="0" smtClean="0"/>
              <a:t> of </a:t>
            </a:r>
            <a:r>
              <a:rPr lang="it-IT" dirty="0" err="1" smtClean="0"/>
              <a:t>glycoprotein</a:t>
            </a:r>
            <a:r>
              <a:rPr lang="it-IT" dirty="0" smtClean="0"/>
              <a:t> </a:t>
            </a:r>
            <a:r>
              <a:rPr lang="it-IT" dirty="0" err="1" smtClean="0"/>
              <a:t>hormones</a:t>
            </a:r>
            <a:r>
              <a:rPr lang="it-IT" baseline="0" dirty="0" smtClean="0"/>
              <a:t> </a:t>
            </a:r>
            <a:r>
              <a:rPr lang="it-IT" dirty="0" smtClean="0"/>
              <a:t>and </a:t>
            </a:r>
            <a:r>
              <a:rPr lang="it-IT" dirty="0" err="1" smtClean="0"/>
              <a:t>their</a:t>
            </a:r>
            <a:r>
              <a:rPr lang="it-IT" dirty="0" smtClean="0"/>
              <a:t> </a:t>
            </a:r>
            <a:r>
              <a:rPr lang="it-IT" dirty="0" err="1" smtClean="0"/>
              <a:t>subunits</a:t>
            </a:r>
            <a:r>
              <a:rPr lang="it-IT" dirty="0" smtClean="0"/>
              <a:t>’ </a:t>
            </a:r>
            <a:r>
              <a:rPr lang="it-IT" dirty="0" err="1" smtClean="0"/>
              <a:t>ancestors</a:t>
            </a:r>
            <a:r>
              <a:rPr lang="it-IT" dirty="0" smtClean="0"/>
              <a:t>. </a:t>
            </a:r>
            <a:r>
              <a:rPr lang="en-US" dirty="0" smtClean="0"/>
              <a:t>Front </a:t>
            </a:r>
            <a:r>
              <a:rPr lang="en-US" dirty="0" err="1" smtClean="0"/>
              <a:t>Endocrinol</a:t>
            </a:r>
            <a:r>
              <a:rPr lang="en-US" dirty="0" smtClean="0"/>
              <a:t> (Lausanne). 2015; 6: 26.</a:t>
            </a:r>
          </a:p>
          <a:p>
            <a:r>
              <a:rPr lang="en-US" dirty="0" smtClean="0"/>
              <a:t>Published online 2015 Feb 26. </a:t>
            </a:r>
            <a:r>
              <a:rPr lang="en-US" dirty="0" err="1" smtClean="0"/>
              <a:t>doi</a:t>
            </a:r>
            <a:r>
              <a:rPr lang="en-US" dirty="0" smtClean="0"/>
              <a:t>: 10.3389/fendo.2015.00026.</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35</a:t>
            </a:fld>
            <a:endParaRPr lang="it-IT"/>
          </a:p>
        </p:txBody>
      </p:sp>
    </p:spTree>
    <p:extLst>
      <p:ext uri="{BB962C8B-B14F-4D97-AF65-F5344CB8AC3E}">
        <p14:creationId xmlns:p14="http://schemas.microsoft.com/office/powerpoint/2010/main" val="456386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Are </a:t>
            </a:r>
            <a:r>
              <a:rPr lang="it-IT" dirty="0" err="1" smtClean="0"/>
              <a:t>circulating</a:t>
            </a:r>
            <a:r>
              <a:rPr lang="it-IT" dirty="0" smtClean="0"/>
              <a:t> </a:t>
            </a:r>
            <a:r>
              <a:rPr lang="it-IT" dirty="0" err="1" smtClean="0"/>
              <a:t>gonadotropin</a:t>
            </a:r>
            <a:r>
              <a:rPr lang="it-IT" dirty="0" smtClean="0"/>
              <a:t> </a:t>
            </a:r>
            <a:r>
              <a:rPr lang="it-IT" dirty="0" err="1" smtClean="0"/>
              <a:t>isoforms</a:t>
            </a:r>
            <a:r>
              <a:rPr lang="it-IT" dirty="0" smtClean="0"/>
              <a:t> </a:t>
            </a:r>
            <a:r>
              <a:rPr lang="it-IT" dirty="0" err="1" smtClean="0"/>
              <a:t>naturally</a:t>
            </a:r>
            <a:r>
              <a:rPr lang="it-IT" dirty="0" smtClean="0"/>
              <a:t> </a:t>
            </a:r>
            <a:r>
              <a:rPr lang="it-IT" dirty="0" err="1" smtClean="0"/>
              <a:t>occurring</a:t>
            </a:r>
            <a:r>
              <a:rPr lang="it-IT" dirty="0" smtClean="0"/>
              <a:t> </a:t>
            </a:r>
            <a:r>
              <a:rPr lang="it-IT" dirty="0" err="1" smtClean="0"/>
              <a:t>biased</a:t>
            </a:r>
            <a:r>
              <a:rPr lang="it-IT" dirty="0" smtClean="0"/>
              <a:t> </a:t>
            </a:r>
            <a:r>
              <a:rPr lang="it-IT" dirty="0" err="1" smtClean="0"/>
              <a:t>agonists</a:t>
            </a:r>
            <a:r>
              <a:rPr lang="it-IT" dirty="0" smtClean="0"/>
              <a:t>? Basic and </a:t>
            </a:r>
            <a:r>
              <a:rPr lang="it-IT" dirty="0" err="1" smtClean="0"/>
              <a:t>therapeutic</a:t>
            </a:r>
            <a:r>
              <a:rPr lang="it-IT" dirty="0" smtClean="0"/>
              <a:t> </a:t>
            </a:r>
            <a:r>
              <a:rPr lang="it-IT" dirty="0" err="1" smtClean="0"/>
              <a:t>implications</a:t>
            </a:r>
            <a:endParaRPr lang="it-IT" dirty="0" smtClean="0"/>
          </a:p>
          <a:p>
            <a:r>
              <a:rPr lang="it-IT" dirty="0" err="1" smtClean="0"/>
              <a:t>June</a:t>
            </a:r>
            <a:r>
              <a:rPr lang="it-IT" dirty="0" smtClean="0"/>
              <a:t> 2011Reviews in Endocrine and </a:t>
            </a:r>
            <a:r>
              <a:rPr lang="it-IT" dirty="0" err="1" smtClean="0"/>
              <a:t>Metabolic</a:t>
            </a:r>
            <a:r>
              <a:rPr lang="it-IT" dirty="0" smtClean="0"/>
              <a:t> </a:t>
            </a:r>
            <a:r>
              <a:rPr lang="it-IT" dirty="0" err="1" smtClean="0"/>
              <a:t>Disorders</a:t>
            </a:r>
            <a:r>
              <a:rPr lang="it-IT" dirty="0" smtClean="0"/>
              <a:t> 12(4):275-88</a:t>
            </a:r>
          </a:p>
          <a:p>
            <a:r>
              <a:rPr lang="it-IT" dirty="0" smtClean="0"/>
              <a:t>DOI: 10.1007/s11154-011-9188-y</a:t>
            </a:r>
          </a:p>
          <a:p>
            <a:endParaRPr lang="it-IT" dirty="0" smtClean="0"/>
          </a:p>
          <a:p>
            <a:r>
              <a:rPr lang="it-IT" dirty="0" smtClean="0"/>
              <a:t>I recettori delle gonadotropine attivano molteplici vie di segnalazione. È stato dimostrato che sia FSH che LH attivano principalmente l'</a:t>
            </a:r>
            <a:r>
              <a:rPr lang="it-IT" dirty="0" err="1" smtClean="0"/>
              <a:t>adenilato</a:t>
            </a:r>
            <a:r>
              <a:rPr lang="it-IT" dirty="0" smtClean="0"/>
              <a:t> </a:t>
            </a:r>
            <a:r>
              <a:rPr lang="it-IT" dirty="0" err="1" smtClean="0"/>
              <a:t>ciclasi</a:t>
            </a:r>
            <a:r>
              <a:rPr lang="it-IT" dirty="0" smtClean="0"/>
              <a:t> (AC) attraverso interazioni con </a:t>
            </a:r>
            <a:r>
              <a:rPr lang="it-IT" dirty="0" err="1" smtClean="0"/>
              <a:t>Gs</a:t>
            </a:r>
            <a:r>
              <a:rPr lang="it-IT" dirty="0" smtClean="0"/>
              <a:t>. Inoltre, attivano anche la </a:t>
            </a:r>
            <a:r>
              <a:rPr lang="it-IT" dirty="0" err="1" smtClean="0"/>
              <a:t>fosfolipasi</a:t>
            </a:r>
            <a:r>
              <a:rPr lang="it-IT" dirty="0" smtClean="0"/>
              <a:t> C (PLC) attraverso l'associazione con </a:t>
            </a:r>
            <a:r>
              <a:rPr lang="it-IT" dirty="0" err="1" smtClean="0"/>
              <a:t>Gq</a:t>
            </a:r>
            <a:r>
              <a:rPr lang="it-IT" dirty="0" smtClean="0"/>
              <a:t>. È stato anche dimostrato che FSH segnala attraverso </a:t>
            </a:r>
            <a:r>
              <a:rPr lang="it-IT" dirty="0" err="1" smtClean="0"/>
              <a:t>Gi</a:t>
            </a:r>
            <a:r>
              <a:rPr lang="it-IT" dirty="0" smtClean="0"/>
              <a:t> in base alla variante </a:t>
            </a:r>
            <a:r>
              <a:rPr lang="it-IT" dirty="0" err="1" smtClean="0"/>
              <a:t>glicosilata</a:t>
            </a:r>
            <a:r>
              <a:rPr lang="it-IT" dirty="0" smtClean="0"/>
              <a:t> legata al recettore e il grado di </a:t>
            </a:r>
            <a:r>
              <a:rPr lang="it-IT" dirty="0" err="1" smtClean="0"/>
              <a:t>glicosilazione</a:t>
            </a:r>
            <a:r>
              <a:rPr lang="it-IT" dirty="0" smtClean="0"/>
              <a:t> sembra essere finemente sintonizzato dallo stato ormonale. L'attivazione di questi percorsi porta infine alla regolazione dell'espressione genica (ad es. </a:t>
            </a:r>
            <a:r>
              <a:rPr lang="it-IT" dirty="0" err="1" smtClean="0"/>
              <a:t>Aromatasi</a:t>
            </a:r>
            <a:r>
              <a:rPr lang="it-IT" dirty="0" smtClean="0"/>
              <a:t>) e della </a:t>
            </a:r>
            <a:r>
              <a:rPr lang="it-IT" dirty="0" err="1" smtClean="0"/>
              <a:t>steroidogenesi</a:t>
            </a:r>
            <a:r>
              <a:rPr lang="it-IT" dirty="0" smtClean="0"/>
              <a:t>. Il reclutamento di β-</a:t>
            </a:r>
            <a:r>
              <a:rPr lang="it-IT" dirty="0" err="1" smtClean="0"/>
              <a:t>arrestina</a:t>
            </a:r>
            <a:r>
              <a:rPr lang="it-IT" dirty="0" smtClean="0"/>
              <a:t> nel recettore legato al </a:t>
            </a:r>
            <a:r>
              <a:rPr lang="it-IT" dirty="0" err="1" smtClean="0"/>
              <a:t>ligando</a:t>
            </a:r>
            <a:r>
              <a:rPr lang="it-IT" dirty="0" smtClean="0"/>
              <a:t> porta all'internalizzazione del recettore, attenuando così lo stimolo. </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36</a:t>
            </a:fld>
            <a:endParaRPr lang="it-IT"/>
          </a:p>
        </p:txBody>
      </p:sp>
    </p:spTree>
    <p:extLst>
      <p:ext uri="{BB962C8B-B14F-4D97-AF65-F5344CB8AC3E}">
        <p14:creationId xmlns:p14="http://schemas.microsoft.com/office/powerpoint/2010/main" val="2622113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www.majordifferences.com</a:t>
            </a:r>
            <a:r>
              <a:rPr lang="it-IT" dirty="0" smtClean="0"/>
              <a:t>/2014/04/difference-between-fsh-and-lh.html#.XabpLecza3U</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37</a:t>
            </a:fld>
            <a:endParaRPr lang="it-IT"/>
          </a:p>
        </p:txBody>
      </p:sp>
    </p:spTree>
    <p:extLst>
      <p:ext uri="{BB962C8B-B14F-4D97-AF65-F5344CB8AC3E}">
        <p14:creationId xmlns:p14="http://schemas.microsoft.com/office/powerpoint/2010/main" val="2772078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38</a:t>
            </a:fld>
            <a:endParaRPr lang="it-IT"/>
          </a:p>
        </p:txBody>
      </p:sp>
    </p:spTree>
    <p:extLst>
      <p:ext uri="{BB962C8B-B14F-4D97-AF65-F5344CB8AC3E}">
        <p14:creationId xmlns:p14="http://schemas.microsoft.com/office/powerpoint/2010/main" val="3555594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courses.lumenlearning.com</a:t>
            </a:r>
            <a:r>
              <a:rPr lang="it-IT" dirty="0" smtClean="0"/>
              <a:t>/</a:t>
            </a:r>
            <a:r>
              <a:rPr lang="it-IT" dirty="0" err="1" smtClean="0"/>
              <a:t>nemcc-ap</a:t>
            </a:r>
            <a:r>
              <a:rPr lang="it-IT" dirty="0" smtClean="0"/>
              <a:t>/</a:t>
            </a:r>
            <a:r>
              <a:rPr lang="it-IT" dirty="0" err="1" smtClean="0"/>
              <a:t>chapter</a:t>
            </a:r>
            <a:r>
              <a:rPr lang="it-IT" dirty="0" smtClean="0"/>
              <a:t>/</a:t>
            </a:r>
            <a:r>
              <a:rPr lang="it-IT" dirty="0" err="1" smtClean="0"/>
              <a:t>anatomy</a:t>
            </a:r>
            <a:r>
              <a:rPr lang="it-IT" dirty="0" smtClean="0"/>
              <a:t>-and-</a:t>
            </a:r>
            <a:r>
              <a:rPr lang="it-IT" dirty="0" err="1" smtClean="0"/>
              <a:t>physiology</a:t>
            </a:r>
            <a:r>
              <a:rPr lang="it-IT" dirty="0" smtClean="0"/>
              <a:t>-of-the-male-</a:t>
            </a:r>
            <a:r>
              <a:rPr lang="it-IT" dirty="0" err="1" smtClean="0"/>
              <a:t>reproductive</a:t>
            </a:r>
            <a:r>
              <a:rPr lang="it-IT" dirty="0" smtClean="0"/>
              <a:t>-</a:t>
            </a:r>
            <a:r>
              <a:rPr lang="it-IT" dirty="0" err="1" smtClean="0"/>
              <a:t>system</a:t>
            </a:r>
            <a:r>
              <a:rPr lang="it-IT" dirty="0" smtClean="0"/>
              <a:t>/</a:t>
            </a:r>
          </a:p>
          <a:p>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39</a:t>
            </a:fld>
            <a:endParaRPr lang="it-IT"/>
          </a:p>
        </p:txBody>
      </p:sp>
    </p:spTree>
    <p:extLst>
      <p:ext uri="{BB962C8B-B14F-4D97-AF65-F5344CB8AC3E}">
        <p14:creationId xmlns:p14="http://schemas.microsoft.com/office/powerpoint/2010/main" val="509191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Growth</a:t>
            </a:r>
            <a:r>
              <a:rPr lang="it-IT" dirty="0" smtClean="0"/>
              <a:t> </a:t>
            </a:r>
            <a:r>
              <a:rPr lang="it-IT" dirty="0" err="1" smtClean="0"/>
              <a:t>hormone</a:t>
            </a:r>
            <a:r>
              <a:rPr lang="it-IT" dirty="0" smtClean="0"/>
              <a:t>: A </a:t>
            </a:r>
            <a:r>
              <a:rPr lang="it-IT" dirty="0" err="1" smtClean="0"/>
              <a:t>reproductive</a:t>
            </a:r>
            <a:r>
              <a:rPr lang="it-IT" dirty="0" smtClean="0"/>
              <a:t> endocrine-paracrine </a:t>
            </a:r>
            <a:r>
              <a:rPr lang="it-IT" dirty="0" err="1" smtClean="0"/>
              <a:t>regulator</a:t>
            </a:r>
            <a:r>
              <a:rPr lang="it-IT" dirty="0" smtClean="0"/>
              <a:t>?</a:t>
            </a:r>
          </a:p>
          <a:p>
            <a:r>
              <a:rPr lang="it-IT" dirty="0" err="1" smtClean="0"/>
              <a:t>October</a:t>
            </a:r>
            <a:r>
              <a:rPr lang="it-IT" dirty="0" smtClean="0"/>
              <a:t> 2000Reviews of </a:t>
            </a:r>
            <a:r>
              <a:rPr lang="it-IT" dirty="0" err="1" smtClean="0"/>
              <a:t>Reproduction</a:t>
            </a:r>
            <a:r>
              <a:rPr lang="it-IT" dirty="0" smtClean="0"/>
              <a:t> 5(3):175-82</a:t>
            </a:r>
          </a:p>
          <a:p>
            <a:r>
              <a:rPr lang="it-IT" dirty="0" smtClean="0"/>
              <a:t>DOI: 10.1530/</a:t>
            </a:r>
            <a:r>
              <a:rPr lang="it-IT" dirty="0" err="1" smtClean="0"/>
              <a:t>revreprod</a:t>
            </a:r>
            <a:r>
              <a:rPr lang="it-IT" dirty="0" smtClean="0"/>
              <a:t>/5.3.175</a:t>
            </a:r>
          </a:p>
          <a:p>
            <a:endParaRPr lang="it-IT" dirty="0" smtClean="0"/>
          </a:p>
          <a:p>
            <a:endParaRPr lang="it-IT" dirty="0" smtClean="0"/>
          </a:p>
          <a:p>
            <a:r>
              <a:rPr lang="it-IT" dirty="0" smtClean="0"/>
              <a:t>Ruolo dell'ormone della crescita (GH) nella funzione testicolare. </a:t>
            </a:r>
          </a:p>
          <a:p>
            <a:r>
              <a:rPr lang="it-IT" dirty="0" smtClean="0"/>
              <a:t>La </a:t>
            </a:r>
            <a:r>
              <a:rPr lang="it-IT" dirty="0" err="1" smtClean="0"/>
              <a:t>steroidogenesi</a:t>
            </a:r>
            <a:r>
              <a:rPr lang="it-IT" dirty="0" smtClean="0"/>
              <a:t> nelle cellule di </a:t>
            </a:r>
            <a:r>
              <a:rPr lang="it-IT" dirty="0" err="1" smtClean="0"/>
              <a:t>Leydig</a:t>
            </a:r>
            <a:r>
              <a:rPr lang="it-IT" dirty="0" smtClean="0"/>
              <a:t> e la gametogenesi nei tubuli seminiferi sono regolate principalmente da LH e FSH, rispettivamente. </a:t>
            </a:r>
          </a:p>
          <a:p>
            <a:r>
              <a:rPr lang="it-IT" dirty="0" smtClean="0"/>
              <a:t>Tuttavia, il GH ipofisario (cerchi neri) e il GH testicolare (cerchi rossi) legano i recettori per il GH sulle cellule di </a:t>
            </a:r>
            <a:r>
              <a:rPr lang="it-IT" dirty="0" err="1" smtClean="0"/>
              <a:t>Leydig</a:t>
            </a:r>
            <a:r>
              <a:rPr lang="it-IT" dirty="0" smtClean="0"/>
              <a:t> (GHR), attivano i sistemi di secondo messaggero e stimolano (+) l'attività di diversi enzimi </a:t>
            </a:r>
            <a:r>
              <a:rPr lang="it-IT" dirty="0" err="1" smtClean="0"/>
              <a:t>steroidogenici</a:t>
            </a:r>
            <a:r>
              <a:rPr lang="it-IT" dirty="0" smtClean="0"/>
              <a:t> direttamente e </a:t>
            </a:r>
            <a:r>
              <a:rPr lang="it-IT" u="sng" dirty="0" smtClean="0"/>
              <a:t>aumentando l'abbondanza del recettore di LH</a:t>
            </a:r>
            <a:r>
              <a:rPr lang="it-IT" dirty="0" smtClean="0"/>
              <a:t>. </a:t>
            </a:r>
          </a:p>
          <a:p>
            <a:r>
              <a:rPr lang="it-IT" dirty="0" smtClean="0"/>
              <a:t>Il GH ipofisario o gonadico altera allo stesso modo la gametogenesi nei tubuli seminiferi legando i GHR sulle cellule di </a:t>
            </a:r>
            <a:r>
              <a:rPr lang="it-IT" dirty="0" err="1" smtClean="0"/>
              <a:t>Sertoli</a:t>
            </a:r>
            <a:r>
              <a:rPr lang="it-IT" dirty="0" smtClean="0"/>
              <a:t>. La gametogenesi si verifica tra le cellule di </a:t>
            </a:r>
            <a:r>
              <a:rPr lang="it-IT" dirty="0" err="1" smtClean="0"/>
              <a:t>Sertoli</a:t>
            </a:r>
            <a:r>
              <a:rPr lang="it-IT" dirty="0" smtClean="0"/>
              <a:t> e il GH stimola la conversione di spermatogoni in spermatociti (1), spermatociti in spermatidi (2) e spermatidi in spermatozoi mobili (3). </a:t>
            </a:r>
          </a:p>
          <a:p>
            <a:endParaRPr lang="it-IT" dirty="0" smtClean="0"/>
          </a:p>
          <a:p>
            <a:r>
              <a:rPr lang="it-IT" dirty="0" smtClean="0"/>
              <a:t>Il GH endocrino delle ghiandole pituitarie può essere coinvolto nel mantenimento "strategico" della riproduzione maschile, mentre il GH testicolare può essere coinvolto nella modulazione "di emergenza" della funzione testicolare. Alcune delle azioni testicolari di GH sono modulate dal testicolo IGF-I (non mostrato).</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40</a:t>
            </a:fld>
            <a:endParaRPr lang="it-IT"/>
          </a:p>
        </p:txBody>
      </p:sp>
    </p:spTree>
    <p:extLst>
      <p:ext uri="{BB962C8B-B14F-4D97-AF65-F5344CB8AC3E}">
        <p14:creationId xmlns:p14="http://schemas.microsoft.com/office/powerpoint/2010/main" val="123878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Mammary</a:t>
            </a:r>
            <a:r>
              <a:rPr lang="it-IT" dirty="0" smtClean="0"/>
              <a:t> </a:t>
            </a:r>
            <a:r>
              <a:rPr lang="it-IT" dirty="0" err="1" smtClean="0"/>
              <a:t>gland</a:t>
            </a:r>
            <a:r>
              <a:rPr lang="it-IT" dirty="0" smtClean="0"/>
              <a:t> </a:t>
            </a:r>
            <a:r>
              <a:rPr lang="it-IT" dirty="0" err="1" smtClean="0"/>
              <a:t>develpment</a:t>
            </a:r>
            <a:endParaRPr lang="it-IT" dirty="0" smtClean="0"/>
          </a:p>
          <a:p>
            <a:r>
              <a:rPr lang="pt-BR" dirty="0" err="1" smtClean="0"/>
              <a:t>Wiley</a:t>
            </a:r>
            <a:r>
              <a:rPr lang="pt-BR" dirty="0" smtClean="0"/>
              <a:t> </a:t>
            </a:r>
            <a:r>
              <a:rPr lang="pt-BR" dirty="0" err="1" smtClean="0"/>
              <a:t>Interdiscip</a:t>
            </a:r>
            <a:r>
              <a:rPr lang="pt-BR" dirty="0" smtClean="0"/>
              <a:t> </a:t>
            </a:r>
            <a:r>
              <a:rPr lang="pt-BR" dirty="0" err="1" smtClean="0"/>
              <a:t>Rev</a:t>
            </a:r>
            <a:r>
              <a:rPr lang="pt-BR" dirty="0" smtClean="0"/>
              <a:t> </a:t>
            </a:r>
            <a:r>
              <a:rPr lang="pt-BR" dirty="0" err="1" smtClean="0"/>
              <a:t>Dev</a:t>
            </a:r>
            <a:r>
              <a:rPr lang="pt-BR" dirty="0" smtClean="0"/>
              <a:t> Biol. 2012 ; 1(4): 533–557. doi:10.1002/wdev.35.</a:t>
            </a:r>
            <a:endParaRPr lang="it-IT" dirty="0" smtClean="0"/>
          </a:p>
          <a:p>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6</a:t>
            </a:fld>
            <a:endParaRPr lang="it-IT"/>
          </a:p>
        </p:txBody>
      </p:sp>
    </p:spTree>
    <p:extLst>
      <p:ext uri="{BB962C8B-B14F-4D97-AF65-F5344CB8AC3E}">
        <p14:creationId xmlns:p14="http://schemas.microsoft.com/office/powerpoint/2010/main" val="1189549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Mammary</a:t>
            </a:r>
            <a:r>
              <a:rPr lang="it-IT" dirty="0" smtClean="0"/>
              <a:t> </a:t>
            </a:r>
            <a:r>
              <a:rPr lang="it-IT" dirty="0" err="1" smtClean="0"/>
              <a:t>gland</a:t>
            </a:r>
            <a:r>
              <a:rPr lang="it-IT" dirty="0" smtClean="0"/>
              <a:t> </a:t>
            </a:r>
            <a:r>
              <a:rPr lang="it-IT" dirty="0" err="1" smtClean="0"/>
              <a:t>develpment</a:t>
            </a:r>
            <a:endParaRPr lang="it-IT" dirty="0" smtClean="0"/>
          </a:p>
          <a:p>
            <a:r>
              <a:rPr lang="pt-BR" dirty="0" err="1" smtClean="0"/>
              <a:t>Wiley</a:t>
            </a:r>
            <a:r>
              <a:rPr lang="pt-BR" dirty="0" smtClean="0"/>
              <a:t> </a:t>
            </a:r>
            <a:r>
              <a:rPr lang="pt-BR" dirty="0" err="1" smtClean="0"/>
              <a:t>Interdiscip</a:t>
            </a:r>
            <a:r>
              <a:rPr lang="pt-BR" dirty="0" smtClean="0"/>
              <a:t> </a:t>
            </a:r>
            <a:r>
              <a:rPr lang="pt-BR" dirty="0" err="1" smtClean="0"/>
              <a:t>Rev</a:t>
            </a:r>
            <a:r>
              <a:rPr lang="pt-BR" dirty="0" smtClean="0"/>
              <a:t> </a:t>
            </a:r>
            <a:r>
              <a:rPr lang="pt-BR" dirty="0" err="1" smtClean="0"/>
              <a:t>Dev</a:t>
            </a:r>
            <a:r>
              <a:rPr lang="pt-BR" dirty="0" smtClean="0"/>
              <a:t> Biol. 2012 ; 1(4): 533–557. doi:10.1002/wdev.35.</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7</a:t>
            </a:fld>
            <a:endParaRPr lang="it-IT"/>
          </a:p>
        </p:txBody>
      </p:sp>
    </p:spTree>
    <p:extLst>
      <p:ext uri="{BB962C8B-B14F-4D97-AF65-F5344CB8AC3E}">
        <p14:creationId xmlns:p14="http://schemas.microsoft.com/office/powerpoint/2010/main" val="600637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ferticon.de</a:t>
            </a:r>
            <a:r>
              <a:rPr lang="it-IT" dirty="0" smtClean="0"/>
              <a:t>/text.php3?artikel=3&amp;seq=5&amp;la=en</a:t>
            </a:r>
          </a:p>
          <a:p>
            <a:r>
              <a:rPr lang="it-IT" dirty="0" smtClean="0"/>
              <a:t>Durante la gravidanza le cellule della prolattina aumentano in numero e dimensioni, per cui il volume dell'ipofisi quasi raddoppia. </a:t>
            </a:r>
          </a:p>
          <a:p>
            <a:r>
              <a:rPr lang="it-IT" dirty="0" smtClean="0"/>
              <a:t>Già nel 1909 i due patologi viennesi, </a:t>
            </a:r>
            <a:r>
              <a:rPr lang="it-IT" dirty="0" err="1" smtClean="0"/>
              <a:t>Erdheim</a:t>
            </a:r>
            <a:r>
              <a:rPr lang="it-IT" dirty="0" smtClean="0"/>
              <a:t> e </a:t>
            </a:r>
            <a:r>
              <a:rPr lang="it-IT" dirty="0" err="1" smtClean="0"/>
              <a:t>Stumme</a:t>
            </a:r>
            <a:r>
              <a:rPr lang="it-IT" dirty="0" smtClean="0"/>
              <a:t>, fornirono la prova delle cellule della prolattina come le cosiddette cellule in gravidanza nel lobo anteriore della ghiandola pituitaria. </a:t>
            </a:r>
          </a:p>
          <a:p>
            <a:r>
              <a:rPr lang="it-IT" dirty="0" smtClean="0"/>
              <a:t>L'aumento delle cellule della prolattina nella ghiandola pituitaria è causato dall'alto livello di estrogeni durante la gravidanza. </a:t>
            </a:r>
          </a:p>
          <a:p>
            <a:r>
              <a:rPr lang="it-IT" dirty="0" err="1" smtClean="0"/>
              <a:t>Ipazienti</a:t>
            </a:r>
            <a:r>
              <a:rPr lang="it-IT" dirty="0" smtClean="0"/>
              <a:t> di sesso maschile trattati con alte dosi di estrogeni a causa di un carcinoma prostatico mostrano anche livelli di prolattina periferica migliorati e un aumento del volume della ghiandola pituitaria, causato dall'aumento delle cellule </a:t>
            </a:r>
            <a:r>
              <a:rPr lang="it-IT" dirty="0" err="1" smtClean="0"/>
              <a:t>lattotrofiche</a:t>
            </a:r>
            <a:r>
              <a:rPr lang="it-IT" dirty="0" smtClean="0"/>
              <a:t>.</a:t>
            </a:r>
          </a:p>
          <a:p>
            <a:endParaRPr lang="it-IT" dirty="0" smtClean="0"/>
          </a:p>
          <a:p>
            <a:r>
              <a:rPr lang="it-IT" dirty="0" smtClean="0"/>
              <a:t>La prolattina è prodotta</a:t>
            </a:r>
            <a:r>
              <a:rPr lang="it-IT" baseline="0" dirty="0" smtClean="0"/>
              <a:t> anche da altre cellule, non ipofisarie:</a:t>
            </a:r>
          </a:p>
          <a:p>
            <a:pPr marL="0" marR="0" lvl="1" indent="0" algn="l" defTabSz="457200" rtl="0" eaLnBrk="1" fontAlgn="auto" latinLnBrk="0" hangingPunct="1">
              <a:lnSpc>
                <a:spcPct val="100000"/>
              </a:lnSpc>
              <a:spcBef>
                <a:spcPts val="0"/>
              </a:spcBef>
              <a:spcAft>
                <a:spcPts val="0"/>
              </a:spcAft>
              <a:buClrTx/>
              <a:buSzTx/>
              <a:buFontTx/>
              <a:buNone/>
              <a:tabLst/>
              <a:defRPr/>
            </a:pPr>
            <a:r>
              <a:rPr lang="it-IT" sz="2400" dirty="0" smtClean="0"/>
              <a:t>altre sedi (utero, cellule immunitarie, cervello, seno, prostata, pelle e tessuto adiposo)</a:t>
            </a:r>
            <a:r>
              <a:rPr lang="it-IT" sz="2400" baseline="0" dirty="0" smtClean="0"/>
              <a:t> (source: </a:t>
            </a:r>
            <a:r>
              <a:rPr lang="it-IT" sz="2400" baseline="0" dirty="0" err="1" smtClean="0"/>
              <a:t>https</a:t>
            </a:r>
            <a:r>
              <a:rPr lang="it-IT" sz="2400" baseline="0" dirty="0" smtClean="0"/>
              <a:t>://</a:t>
            </a:r>
            <a:r>
              <a:rPr lang="it-IT" sz="2400" baseline="0" dirty="0" err="1" smtClean="0"/>
              <a:t>www.yourhormones.info</a:t>
            </a:r>
            <a:r>
              <a:rPr lang="it-IT" sz="2400" baseline="0" dirty="0" smtClean="0"/>
              <a:t>/</a:t>
            </a:r>
            <a:r>
              <a:rPr lang="it-IT" sz="2400" baseline="0" dirty="0" err="1" smtClean="0"/>
              <a:t>hormones</a:t>
            </a:r>
            <a:r>
              <a:rPr lang="it-IT" sz="2400" baseline="0" dirty="0" smtClean="0"/>
              <a:t>/</a:t>
            </a:r>
            <a:r>
              <a:rPr lang="it-IT" sz="2400" baseline="0" dirty="0" err="1" smtClean="0"/>
              <a:t>prolactin</a:t>
            </a:r>
            <a:r>
              <a:rPr lang="it-IT" sz="2400" baseline="0" dirty="0" smtClean="0"/>
              <a:t>/)</a:t>
            </a:r>
            <a:endParaRPr lang="it-IT" sz="2400" dirty="0" smtClean="0"/>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8</a:t>
            </a:fld>
            <a:endParaRPr lang="it-IT"/>
          </a:p>
        </p:txBody>
      </p:sp>
    </p:spTree>
    <p:extLst>
      <p:ext uri="{BB962C8B-B14F-4D97-AF65-F5344CB8AC3E}">
        <p14:creationId xmlns:p14="http://schemas.microsoft.com/office/powerpoint/2010/main" val="419043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www.memorangapp.com</a:t>
            </a:r>
            <a:r>
              <a:rPr lang="it-IT" dirty="0" smtClean="0"/>
              <a:t>/</a:t>
            </a:r>
            <a:r>
              <a:rPr lang="it-IT" dirty="0" err="1" smtClean="0"/>
              <a:t>flashcards</a:t>
            </a:r>
            <a:r>
              <a:rPr lang="it-IT" dirty="0" smtClean="0"/>
              <a:t>/57567/M%26R+Quiz+3+Pathoma%2FFirst+Aid%2FHigh+Yield/</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9</a:t>
            </a:fld>
            <a:endParaRPr lang="it-IT"/>
          </a:p>
        </p:txBody>
      </p:sp>
    </p:spTree>
    <p:extLst>
      <p:ext uri="{BB962C8B-B14F-4D97-AF65-F5344CB8AC3E}">
        <p14:creationId xmlns:p14="http://schemas.microsoft.com/office/powerpoint/2010/main" val="96944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Chapter</a:t>
            </a:r>
            <a:r>
              <a:rPr lang="it-IT" dirty="0" smtClean="0"/>
              <a:t> 7 - </a:t>
            </a:r>
            <a:r>
              <a:rPr lang="it-IT" dirty="0" err="1" smtClean="0"/>
              <a:t>Hypothalamic</a:t>
            </a:r>
            <a:r>
              <a:rPr lang="it-IT" dirty="0" smtClean="0"/>
              <a:t> </a:t>
            </a:r>
            <a:r>
              <a:rPr lang="it-IT" dirty="0" err="1" smtClean="0"/>
              <a:t>Regulation</a:t>
            </a:r>
            <a:r>
              <a:rPr lang="it-IT" dirty="0" smtClean="0"/>
              <a:t> of </a:t>
            </a:r>
            <a:r>
              <a:rPr lang="it-IT" dirty="0" err="1" smtClean="0"/>
              <a:t>Prolactin</a:t>
            </a:r>
            <a:r>
              <a:rPr lang="it-IT" dirty="0" smtClean="0"/>
              <a:t> </a:t>
            </a:r>
            <a:r>
              <a:rPr lang="it-IT" dirty="0" err="1" smtClean="0"/>
              <a:t>Secretion</a:t>
            </a:r>
            <a:endParaRPr lang="it-IT" dirty="0" smtClean="0"/>
          </a:p>
          <a:p>
            <a:r>
              <a:rPr lang="it-IT" dirty="0" smtClean="0"/>
              <a:t>Michael Wilkinson, </a:t>
            </a:r>
            <a:r>
              <a:rPr lang="it-IT" dirty="0" err="1" smtClean="0"/>
              <a:t>Dalhousie</a:t>
            </a:r>
            <a:r>
              <a:rPr lang="it-IT" dirty="0" smtClean="0"/>
              <a:t> </a:t>
            </a:r>
            <a:r>
              <a:rPr lang="it-IT" dirty="0" err="1" smtClean="0"/>
              <a:t>University</a:t>
            </a:r>
            <a:r>
              <a:rPr lang="it-IT" dirty="0" smtClean="0"/>
              <a:t>, Nova </a:t>
            </a:r>
            <a:r>
              <a:rPr lang="it-IT" dirty="0" err="1" smtClean="0"/>
              <a:t>Scotia</a:t>
            </a:r>
            <a:r>
              <a:rPr lang="it-IT" dirty="0" smtClean="0"/>
              <a:t>, S. Ali </a:t>
            </a:r>
            <a:r>
              <a:rPr lang="it-IT" dirty="0" err="1" smtClean="0"/>
              <a:t>Imran</a:t>
            </a:r>
            <a:r>
              <a:rPr lang="it-IT" dirty="0" smtClean="0"/>
              <a:t>, </a:t>
            </a:r>
            <a:r>
              <a:rPr lang="it-IT" dirty="0" err="1" smtClean="0"/>
              <a:t>Dalhousie</a:t>
            </a:r>
            <a:r>
              <a:rPr lang="it-IT" dirty="0" smtClean="0"/>
              <a:t> </a:t>
            </a:r>
            <a:r>
              <a:rPr lang="it-IT" dirty="0" err="1" smtClean="0"/>
              <a:t>University</a:t>
            </a:r>
            <a:r>
              <a:rPr lang="it-IT" dirty="0" smtClean="0"/>
              <a:t>, Nova </a:t>
            </a:r>
            <a:r>
              <a:rPr lang="it-IT" dirty="0" err="1" smtClean="0"/>
              <a:t>Scotia</a:t>
            </a:r>
            <a:endParaRPr lang="it-IT" dirty="0" smtClean="0"/>
          </a:p>
          <a:p>
            <a:r>
              <a:rPr lang="it-IT" dirty="0" smtClean="0"/>
              <a:t>Publisher: Cambridge </a:t>
            </a:r>
            <a:r>
              <a:rPr lang="it-IT" dirty="0" err="1" smtClean="0"/>
              <a:t>University</a:t>
            </a:r>
            <a:r>
              <a:rPr lang="it-IT" dirty="0" smtClean="0"/>
              <a:t> Press</a:t>
            </a:r>
          </a:p>
          <a:p>
            <a:r>
              <a:rPr lang="it-IT" dirty="0" smtClean="0"/>
              <a:t>DOI: </a:t>
            </a:r>
            <a:r>
              <a:rPr lang="it-IT" dirty="0" err="1" smtClean="0"/>
              <a:t>https</a:t>
            </a:r>
            <a:r>
              <a:rPr lang="it-IT" dirty="0" smtClean="0"/>
              <a:t>://</a:t>
            </a:r>
            <a:r>
              <a:rPr lang="it-IT" dirty="0" err="1" smtClean="0"/>
              <a:t>doi.org</a:t>
            </a:r>
            <a:r>
              <a:rPr lang="it-IT" dirty="0" smtClean="0"/>
              <a:t>/10.1017/9781108149938.008</a:t>
            </a:r>
          </a:p>
          <a:p>
            <a:r>
              <a:rPr lang="it-IT" dirty="0" err="1" smtClean="0"/>
              <a:t>pp</a:t>
            </a:r>
            <a:r>
              <a:rPr lang="it-IT" dirty="0" smtClean="0"/>
              <a:t> 118-133</a:t>
            </a:r>
          </a:p>
          <a:p>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10</a:t>
            </a:fld>
            <a:endParaRPr lang="it-IT"/>
          </a:p>
        </p:txBody>
      </p:sp>
    </p:spTree>
    <p:extLst>
      <p:ext uri="{BB962C8B-B14F-4D97-AF65-F5344CB8AC3E}">
        <p14:creationId xmlns:p14="http://schemas.microsoft.com/office/powerpoint/2010/main" val="1708939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Chapter</a:t>
            </a:r>
            <a:r>
              <a:rPr lang="it-IT" dirty="0" smtClean="0"/>
              <a:t> 7 - </a:t>
            </a:r>
            <a:r>
              <a:rPr lang="it-IT" dirty="0" err="1" smtClean="0"/>
              <a:t>Hypothalamic</a:t>
            </a:r>
            <a:r>
              <a:rPr lang="it-IT" dirty="0" smtClean="0"/>
              <a:t> </a:t>
            </a:r>
            <a:r>
              <a:rPr lang="it-IT" dirty="0" err="1" smtClean="0"/>
              <a:t>Regulation</a:t>
            </a:r>
            <a:r>
              <a:rPr lang="it-IT" dirty="0" smtClean="0"/>
              <a:t> of </a:t>
            </a:r>
            <a:r>
              <a:rPr lang="it-IT" dirty="0" err="1" smtClean="0"/>
              <a:t>Prolactin</a:t>
            </a:r>
            <a:r>
              <a:rPr lang="it-IT" dirty="0" smtClean="0"/>
              <a:t> </a:t>
            </a:r>
            <a:r>
              <a:rPr lang="it-IT" dirty="0" err="1" smtClean="0"/>
              <a:t>Secretion</a:t>
            </a:r>
            <a:endParaRPr lang="it-IT" dirty="0" smtClean="0"/>
          </a:p>
          <a:p>
            <a:r>
              <a:rPr lang="it-IT" dirty="0" smtClean="0"/>
              <a:t>Michael Wilkinson, </a:t>
            </a:r>
            <a:r>
              <a:rPr lang="it-IT" dirty="0" err="1" smtClean="0"/>
              <a:t>Dalhousie</a:t>
            </a:r>
            <a:r>
              <a:rPr lang="it-IT" dirty="0" smtClean="0"/>
              <a:t> </a:t>
            </a:r>
            <a:r>
              <a:rPr lang="it-IT" dirty="0" err="1" smtClean="0"/>
              <a:t>University</a:t>
            </a:r>
            <a:r>
              <a:rPr lang="it-IT" dirty="0" smtClean="0"/>
              <a:t>, Nova </a:t>
            </a:r>
            <a:r>
              <a:rPr lang="it-IT" dirty="0" err="1" smtClean="0"/>
              <a:t>Scotia</a:t>
            </a:r>
            <a:r>
              <a:rPr lang="it-IT" dirty="0" smtClean="0"/>
              <a:t>, S. Ali </a:t>
            </a:r>
            <a:r>
              <a:rPr lang="it-IT" dirty="0" err="1" smtClean="0"/>
              <a:t>Imran</a:t>
            </a:r>
            <a:r>
              <a:rPr lang="it-IT" dirty="0" smtClean="0"/>
              <a:t>, </a:t>
            </a:r>
            <a:r>
              <a:rPr lang="it-IT" dirty="0" err="1" smtClean="0"/>
              <a:t>Dalhousie</a:t>
            </a:r>
            <a:r>
              <a:rPr lang="it-IT" dirty="0" smtClean="0"/>
              <a:t> </a:t>
            </a:r>
            <a:r>
              <a:rPr lang="it-IT" dirty="0" err="1" smtClean="0"/>
              <a:t>University</a:t>
            </a:r>
            <a:r>
              <a:rPr lang="it-IT" dirty="0" smtClean="0"/>
              <a:t>, Nova </a:t>
            </a:r>
            <a:r>
              <a:rPr lang="it-IT" dirty="0" err="1" smtClean="0"/>
              <a:t>Scotia</a:t>
            </a:r>
            <a:endParaRPr lang="it-IT" dirty="0" smtClean="0"/>
          </a:p>
          <a:p>
            <a:r>
              <a:rPr lang="it-IT" dirty="0" smtClean="0"/>
              <a:t>Publisher: Cambridge </a:t>
            </a:r>
            <a:r>
              <a:rPr lang="it-IT" dirty="0" err="1" smtClean="0"/>
              <a:t>University</a:t>
            </a:r>
            <a:r>
              <a:rPr lang="it-IT" dirty="0" smtClean="0"/>
              <a:t> Press</a:t>
            </a:r>
          </a:p>
          <a:p>
            <a:r>
              <a:rPr lang="it-IT" dirty="0" smtClean="0"/>
              <a:t>DOI: </a:t>
            </a:r>
            <a:r>
              <a:rPr lang="it-IT" dirty="0" err="1" smtClean="0"/>
              <a:t>https</a:t>
            </a:r>
            <a:r>
              <a:rPr lang="it-IT" dirty="0" smtClean="0"/>
              <a:t>://</a:t>
            </a:r>
            <a:r>
              <a:rPr lang="it-IT" dirty="0" err="1" smtClean="0"/>
              <a:t>doi.org</a:t>
            </a:r>
            <a:r>
              <a:rPr lang="it-IT" dirty="0" smtClean="0"/>
              <a:t>/10.1017/9781108149938.008</a:t>
            </a:r>
          </a:p>
          <a:p>
            <a:r>
              <a:rPr lang="it-IT" dirty="0" err="1" smtClean="0"/>
              <a:t>pp</a:t>
            </a:r>
            <a:r>
              <a:rPr lang="it-IT" dirty="0" smtClean="0"/>
              <a:t> 118-133</a:t>
            </a:r>
          </a:p>
          <a:p>
            <a:endParaRPr lang="it-IT" dirty="0" smtClean="0"/>
          </a:p>
          <a:p>
            <a:endParaRPr lang="it-IT" dirty="0" smtClean="0"/>
          </a:p>
          <a:p>
            <a:r>
              <a:rPr lang="it-IT" dirty="0" smtClean="0"/>
              <a:t>Figure 7.5 </a:t>
            </a:r>
            <a:r>
              <a:rPr lang="it-IT" dirty="0" err="1" smtClean="0"/>
              <a:t>Suckling-induced</a:t>
            </a:r>
            <a:r>
              <a:rPr lang="it-IT" dirty="0" smtClean="0"/>
              <a:t> PRL </a:t>
            </a:r>
            <a:r>
              <a:rPr lang="it-IT" dirty="0" err="1" smtClean="0"/>
              <a:t>secretion</a:t>
            </a:r>
            <a:r>
              <a:rPr lang="it-IT" dirty="0" smtClean="0"/>
              <a:t>. (A)</a:t>
            </a:r>
          </a:p>
          <a:p>
            <a:r>
              <a:rPr lang="it-IT" dirty="0" err="1" smtClean="0"/>
              <a:t>Changes</a:t>
            </a:r>
            <a:r>
              <a:rPr lang="it-IT" dirty="0" smtClean="0"/>
              <a:t> in plasma PRL </a:t>
            </a:r>
            <a:r>
              <a:rPr lang="it-IT" dirty="0" err="1" smtClean="0"/>
              <a:t>levels</a:t>
            </a:r>
            <a:r>
              <a:rPr lang="it-IT" dirty="0" smtClean="0"/>
              <a:t> over a 24-hour</a:t>
            </a:r>
          </a:p>
          <a:p>
            <a:r>
              <a:rPr lang="it-IT" dirty="0" err="1" smtClean="0"/>
              <a:t>period</a:t>
            </a:r>
            <a:r>
              <a:rPr lang="it-IT" dirty="0" smtClean="0"/>
              <a:t> in a woman </a:t>
            </a:r>
            <a:r>
              <a:rPr lang="it-IT" dirty="0" err="1" smtClean="0"/>
              <a:t>breastfeeding</a:t>
            </a:r>
            <a:r>
              <a:rPr lang="it-IT" dirty="0" smtClean="0"/>
              <a:t> 4 weeks</a:t>
            </a:r>
          </a:p>
          <a:p>
            <a:r>
              <a:rPr lang="it-IT" dirty="0" smtClean="0"/>
              <a:t>post-</a:t>
            </a:r>
            <a:r>
              <a:rPr lang="it-IT" dirty="0" err="1" smtClean="0"/>
              <a:t>partum</a:t>
            </a:r>
            <a:r>
              <a:rPr lang="it-IT" dirty="0" smtClean="0"/>
              <a:t>. * </a:t>
            </a:r>
            <a:r>
              <a:rPr lang="it-IT" dirty="0" err="1" smtClean="0"/>
              <a:t>indicates</a:t>
            </a:r>
            <a:r>
              <a:rPr lang="it-IT" dirty="0" smtClean="0"/>
              <a:t> </a:t>
            </a:r>
            <a:r>
              <a:rPr lang="it-IT" dirty="0" err="1" smtClean="0"/>
              <a:t>periods</a:t>
            </a:r>
            <a:r>
              <a:rPr lang="it-IT" dirty="0" smtClean="0"/>
              <a:t> of </a:t>
            </a:r>
            <a:r>
              <a:rPr lang="it-IT" dirty="0" err="1" smtClean="0"/>
              <a:t>suckling</a:t>
            </a:r>
            <a:r>
              <a:rPr lang="it-IT" dirty="0" smtClean="0"/>
              <a:t>. (B)</a:t>
            </a:r>
          </a:p>
          <a:p>
            <a:r>
              <a:rPr lang="it-IT" dirty="0" smtClean="0"/>
              <a:t>PRL </a:t>
            </a:r>
            <a:r>
              <a:rPr lang="it-IT" dirty="0" err="1" smtClean="0"/>
              <a:t>levels</a:t>
            </a:r>
            <a:r>
              <a:rPr lang="it-IT" dirty="0" smtClean="0"/>
              <a:t> </a:t>
            </a:r>
            <a:r>
              <a:rPr lang="it-IT" dirty="0" err="1" smtClean="0"/>
              <a:t>during</a:t>
            </a:r>
            <a:r>
              <a:rPr lang="it-IT" dirty="0" smtClean="0"/>
              <a:t> the post-</a:t>
            </a:r>
            <a:r>
              <a:rPr lang="it-IT" dirty="0" err="1" smtClean="0"/>
              <a:t>weaning</a:t>
            </a:r>
            <a:r>
              <a:rPr lang="it-IT" dirty="0" smtClean="0"/>
              <a:t>, </a:t>
            </a:r>
            <a:r>
              <a:rPr lang="it-IT" dirty="0" err="1" smtClean="0"/>
              <a:t>follicular</a:t>
            </a:r>
            <a:endParaRPr lang="it-IT" dirty="0" smtClean="0"/>
          </a:p>
          <a:p>
            <a:r>
              <a:rPr lang="it-IT" dirty="0" err="1" smtClean="0"/>
              <a:t>phase</a:t>
            </a:r>
            <a:r>
              <a:rPr lang="it-IT" dirty="0" smtClean="0"/>
              <a:t> of the </a:t>
            </a:r>
            <a:r>
              <a:rPr lang="it-IT" dirty="0" err="1" smtClean="0"/>
              <a:t>menstrual</a:t>
            </a:r>
            <a:r>
              <a:rPr lang="it-IT" dirty="0" smtClean="0"/>
              <a:t> </a:t>
            </a:r>
            <a:r>
              <a:rPr lang="it-IT" dirty="0" err="1" smtClean="0"/>
              <a:t>cycle</a:t>
            </a:r>
            <a:r>
              <a:rPr lang="it-IT" dirty="0" smtClean="0"/>
              <a:t>. Note the large</a:t>
            </a:r>
          </a:p>
          <a:p>
            <a:r>
              <a:rPr lang="it-IT" dirty="0" err="1" smtClean="0"/>
              <a:t>difference</a:t>
            </a:r>
            <a:r>
              <a:rPr lang="it-IT" dirty="0" smtClean="0"/>
              <a:t> in PRL </a:t>
            </a:r>
            <a:r>
              <a:rPr lang="it-IT" dirty="0" err="1" smtClean="0"/>
              <a:t>levels</a:t>
            </a:r>
            <a:r>
              <a:rPr lang="it-IT" dirty="0" smtClean="0"/>
              <a:t> </a:t>
            </a:r>
            <a:r>
              <a:rPr lang="it-IT" dirty="0" err="1" smtClean="0"/>
              <a:t>between</a:t>
            </a:r>
            <a:r>
              <a:rPr lang="it-IT" dirty="0" smtClean="0"/>
              <a:t> A and B. The</a:t>
            </a:r>
          </a:p>
          <a:p>
            <a:r>
              <a:rPr lang="it-IT" dirty="0" smtClean="0"/>
              <a:t>figure </a:t>
            </a:r>
            <a:r>
              <a:rPr lang="it-IT" dirty="0" err="1" smtClean="0"/>
              <a:t>is</a:t>
            </a:r>
            <a:r>
              <a:rPr lang="it-IT" dirty="0" smtClean="0"/>
              <a:t> </a:t>
            </a:r>
            <a:r>
              <a:rPr lang="it-IT" dirty="0" err="1" smtClean="0"/>
              <a:t>redrawn</a:t>
            </a:r>
            <a:r>
              <a:rPr lang="it-IT" dirty="0" smtClean="0"/>
              <a:t> from data in </a:t>
            </a:r>
            <a:r>
              <a:rPr lang="it-IT" dirty="0" err="1" smtClean="0"/>
              <a:t>Tay</a:t>
            </a:r>
            <a:r>
              <a:rPr lang="it-IT" dirty="0" smtClean="0"/>
              <a:t> et al. (1996).</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11</a:t>
            </a:fld>
            <a:endParaRPr lang="it-IT"/>
          </a:p>
        </p:txBody>
      </p:sp>
    </p:spTree>
    <p:extLst>
      <p:ext uri="{BB962C8B-B14F-4D97-AF65-F5344CB8AC3E}">
        <p14:creationId xmlns:p14="http://schemas.microsoft.com/office/powerpoint/2010/main" val="3841635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http://pdb101.rcsb.org/</a:t>
            </a:r>
            <a:r>
              <a:rPr lang="it-IT" dirty="0" err="1" smtClean="0"/>
              <a:t>motm</a:t>
            </a:r>
            <a:r>
              <a:rPr lang="it-IT" dirty="0" smtClean="0"/>
              <a:t>/52</a:t>
            </a:r>
            <a:endParaRPr lang="it-IT" dirty="0"/>
          </a:p>
        </p:txBody>
      </p:sp>
      <p:sp>
        <p:nvSpPr>
          <p:cNvPr id="4" name="Segnaposto numero diapositiva 3"/>
          <p:cNvSpPr>
            <a:spLocks noGrp="1"/>
          </p:cNvSpPr>
          <p:nvPr>
            <p:ph type="sldNum" sz="quarter" idx="10"/>
          </p:nvPr>
        </p:nvSpPr>
        <p:spPr/>
        <p:txBody>
          <a:bodyPr/>
          <a:lstStyle/>
          <a:p>
            <a:fld id="{9130D8E0-F5E8-0241-90F7-78720CBBACA3}" type="slidenum">
              <a:rPr lang="it-IT" smtClean="0"/>
              <a:t>13</a:t>
            </a:fld>
            <a:endParaRPr lang="it-IT"/>
          </a:p>
        </p:txBody>
      </p:sp>
    </p:spTree>
    <p:extLst>
      <p:ext uri="{BB962C8B-B14F-4D97-AF65-F5344CB8AC3E}">
        <p14:creationId xmlns:p14="http://schemas.microsoft.com/office/powerpoint/2010/main" val="4011939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16/10/19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A093AFB-BF7E-D341-B9DB-1F769B4B7AA6}" type="slidenum">
              <a:rPr lang="it-IT" smtClean="0"/>
              <a:t>‹n.›</a:t>
            </a:fld>
            <a:endParaRPr lang="it-IT"/>
          </a:p>
        </p:txBody>
      </p:sp>
    </p:spTree>
    <p:extLst>
      <p:ext uri="{BB962C8B-B14F-4D97-AF65-F5344CB8AC3E}">
        <p14:creationId xmlns:p14="http://schemas.microsoft.com/office/powerpoint/2010/main" val="237181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16/10/19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A093AFB-BF7E-D341-B9DB-1F769B4B7AA6}" type="slidenum">
              <a:rPr lang="it-IT" smtClean="0"/>
              <a:t>‹n.›</a:t>
            </a:fld>
            <a:endParaRPr lang="it-IT"/>
          </a:p>
        </p:txBody>
      </p:sp>
    </p:spTree>
    <p:extLst>
      <p:ext uri="{BB962C8B-B14F-4D97-AF65-F5344CB8AC3E}">
        <p14:creationId xmlns:p14="http://schemas.microsoft.com/office/powerpoint/2010/main" val="2694647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16/10/19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A093AFB-BF7E-D341-B9DB-1F769B4B7AA6}" type="slidenum">
              <a:rPr lang="it-IT" smtClean="0"/>
              <a:t>‹n.›</a:t>
            </a:fld>
            <a:endParaRPr lang="it-IT"/>
          </a:p>
        </p:txBody>
      </p:sp>
    </p:spTree>
    <p:extLst>
      <p:ext uri="{BB962C8B-B14F-4D97-AF65-F5344CB8AC3E}">
        <p14:creationId xmlns:p14="http://schemas.microsoft.com/office/powerpoint/2010/main" val="178216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028101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680590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055104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653743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093790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738550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079334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471873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16/10/19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A093AFB-BF7E-D341-B9DB-1F769B4B7AA6}" type="slidenum">
              <a:rPr lang="it-IT" smtClean="0"/>
              <a:t>‹n.›</a:t>
            </a:fld>
            <a:endParaRPr lang="it-IT"/>
          </a:p>
        </p:txBody>
      </p:sp>
    </p:spTree>
    <p:extLst>
      <p:ext uri="{BB962C8B-B14F-4D97-AF65-F5344CB8AC3E}">
        <p14:creationId xmlns:p14="http://schemas.microsoft.com/office/powerpoint/2010/main" val="2306429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766885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704694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927708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vert="horz"/>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685562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smtClean="0"/>
              <a:t>Fare clic per modificare stile</a:t>
            </a:r>
            <a:endParaRPr lang="it-IT"/>
          </a:p>
        </p:txBody>
      </p:sp>
      <p:sp>
        <p:nvSpPr>
          <p:cNvPr id="3" name="Segnaposto contenuto 2"/>
          <p:cNvSpPr>
            <a:spLocks noGrp="1"/>
          </p:cNvSpPr>
          <p:nvPr>
            <p:ph idx="1"/>
          </p:nvPr>
        </p:nvSpPr>
        <p:spPr>
          <a:xfrm>
            <a:off x="457200" y="1600200"/>
            <a:ext cx="8229600" cy="4525963"/>
          </a:xfrm>
          <a:prstGeom prst="rect">
            <a:avLst/>
          </a:prstGeom>
        </p:spPr>
        <p:txBody>
          <a:bodyPr vert="horz"/>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20484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Tree>
    <p:extLst>
      <p:ext uri="{BB962C8B-B14F-4D97-AF65-F5344CB8AC3E}">
        <p14:creationId xmlns:p14="http://schemas.microsoft.com/office/powerpoint/2010/main" val="3111291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940397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563887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smtClean="0"/>
              <a:t>Fare clic per modificare stile</a:t>
            </a:r>
            <a:endParaRPr lang="it-IT"/>
          </a:p>
        </p:txBody>
      </p:sp>
    </p:spTree>
    <p:extLst>
      <p:ext uri="{BB962C8B-B14F-4D97-AF65-F5344CB8AC3E}">
        <p14:creationId xmlns:p14="http://schemas.microsoft.com/office/powerpoint/2010/main" val="1048129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3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r>
              <a:rPr lang="it-IT" smtClean="0"/>
              <a:t>16/10/19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A093AFB-BF7E-D341-B9DB-1F769B4B7AA6}" type="slidenum">
              <a:rPr lang="it-IT" smtClean="0"/>
              <a:t>‹n.›</a:t>
            </a:fld>
            <a:endParaRPr lang="it-IT"/>
          </a:p>
        </p:txBody>
      </p:sp>
    </p:spTree>
    <p:extLst>
      <p:ext uri="{BB962C8B-B14F-4D97-AF65-F5344CB8AC3E}">
        <p14:creationId xmlns:p14="http://schemas.microsoft.com/office/powerpoint/2010/main" val="3528195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Tree>
    <p:extLst>
      <p:ext uri="{BB962C8B-B14F-4D97-AF65-F5344CB8AC3E}">
        <p14:creationId xmlns:p14="http://schemas.microsoft.com/office/powerpoint/2010/main" val="141564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Tree>
    <p:extLst>
      <p:ext uri="{BB962C8B-B14F-4D97-AF65-F5344CB8AC3E}">
        <p14:creationId xmlns:p14="http://schemas.microsoft.com/office/powerpoint/2010/main" val="2851619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098418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17258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smtClean="0"/>
              <a:t>Fare clic per modificare stile</a:t>
            </a:r>
            <a:endParaRPr lang="it-IT"/>
          </a:p>
        </p:txBody>
      </p:sp>
    </p:spTree>
    <p:extLst>
      <p:ext uri="{BB962C8B-B14F-4D97-AF65-F5344CB8AC3E}">
        <p14:creationId xmlns:p14="http://schemas.microsoft.com/office/powerpoint/2010/main" val="3052536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16/10/19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2A093AFB-BF7E-D341-B9DB-1F769B4B7AA6}" type="slidenum">
              <a:rPr lang="it-IT" smtClean="0"/>
              <a:t>‹n.›</a:t>
            </a:fld>
            <a:endParaRPr lang="it-IT"/>
          </a:p>
        </p:txBody>
      </p:sp>
    </p:spTree>
    <p:extLst>
      <p:ext uri="{BB962C8B-B14F-4D97-AF65-F5344CB8AC3E}">
        <p14:creationId xmlns:p14="http://schemas.microsoft.com/office/powerpoint/2010/main" val="229988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16/10/19</a:t>
            </a:r>
            <a:endParaRPr lang="it-IT"/>
          </a:p>
        </p:txBody>
      </p:sp>
      <p:sp>
        <p:nvSpPr>
          <p:cNvPr id="8" name="Segnaposto piè di pagina 7"/>
          <p:cNvSpPr>
            <a:spLocks noGrp="1"/>
          </p:cNvSpPr>
          <p:nvPr>
            <p:ph type="ftr" sz="quarter" idx="11"/>
          </p:nvPr>
        </p:nvSpPr>
        <p:spPr/>
        <p:txBody>
          <a:bodyPr/>
          <a:lstStyle/>
          <a:p>
            <a:r>
              <a:rPr lang="it-IT" smtClean="0"/>
              <a:t>091FA - BIOCHIMICA APPLICATA MEDICA </a:t>
            </a:r>
            <a:endParaRPr lang="it-IT"/>
          </a:p>
        </p:txBody>
      </p:sp>
      <p:sp>
        <p:nvSpPr>
          <p:cNvPr id="9" name="Segnaposto numero diapositiva 8"/>
          <p:cNvSpPr>
            <a:spLocks noGrp="1"/>
          </p:cNvSpPr>
          <p:nvPr>
            <p:ph type="sldNum" sz="quarter" idx="12"/>
          </p:nvPr>
        </p:nvSpPr>
        <p:spPr/>
        <p:txBody>
          <a:bodyPr/>
          <a:lstStyle/>
          <a:p>
            <a:fld id="{2A093AFB-BF7E-D341-B9DB-1F769B4B7AA6}" type="slidenum">
              <a:rPr lang="it-IT" smtClean="0"/>
              <a:t>‹n.›</a:t>
            </a:fld>
            <a:endParaRPr lang="it-IT"/>
          </a:p>
        </p:txBody>
      </p:sp>
    </p:spTree>
    <p:extLst>
      <p:ext uri="{BB962C8B-B14F-4D97-AF65-F5344CB8AC3E}">
        <p14:creationId xmlns:p14="http://schemas.microsoft.com/office/powerpoint/2010/main" val="2281233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r>
              <a:rPr lang="it-IT" smtClean="0"/>
              <a:t>16/10/19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A093AFB-BF7E-D341-B9DB-1F769B4B7AA6}" type="slidenum">
              <a:rPr lang="it-IT" smtClean="0"/>
              <a:t>‹n.›</a:t>
            </a:fld>
            <a:endParaRPr lang="it-IT"/>
          </a:p>
        </p:txBody>
      </p:sp>
    </p:spTree>
    <p:extLst>
      <p:ext uri="{BB962C8B-B14F-4D97-AF65-F5344CB8AC3E}">
        <p14:creationId xmlns:p14="http://schemas.microsoft.com/office/powerpoint/2010/main" val="292812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16/10/19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4" name="Segnaposto numero diapositiva 3"/>
          <p:cNvSpPr>
            <a:spLocks noGrp="1"/>
          </p:cNvSpPr>
          <p:nvPr>
            <p:ph type="sldNum" sz="quarter" idx="12"/>
          </p:nvPr>
        </p:nvSpPr>
        <p:spPr/>
        <p:txBody>
          <a:bodyPr/>
          <a:lstStyle/>
          <a:p>
            <a:fld id="{2A093AFB-BF7E-D341-B9DB-1F769B4B7AA6}" type="slidenum">
              <a:rPr lang="it-IT" smtClean="0"/>
              <a:t>‹n.›</a:t>
            </a:fld>
            <a:endParaRPr lang="it-IT"/>
          </a:p>
        </p:txBody>
      </p:sp>
    </p:spTree>
    <p:extLst>
      <p:ext uri="{BB962C8B-B14F-4D97-AF65-F5344CB8AC3E}">
        <p14:creationId xmlns:p14="http://schemas.microsoft.com/office/powerpoint/2010/main" val="175557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16/10/19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2A093AFB-BF7E-D341-B9DB-1F769B4B7AA6}" type="slidenum">
              <a:rPr lang="it-IT" smtClean="0"/>
              <a:t>‹n.›</a:t>
            </a:fld>
            <a:endParaRPr lang="it-IT"/>
          </a:p>
        </p:txBody>
      </p:sp>
    </p:spTree>
    <p:extLst>
      <p:ext uri="{BB962C8B-B14F-4D97-AF65-F5344CB8AC3E}">
        <p14:creationId xmlns:p14="http://schemas.microsoft.com/office/powerpoint/2010/main" val="1528869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16/10/19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2A093AFB-BF7E-D341-B9DB-1F769B4B7AA6}" type="slidenum">
              <a:rPr lang="it-IT" smtClean="0"/>
              <a:t>‹n.›</a:t>
            </a:fld>
            <a:endParaRPr lang="it-IT"/>
          </a:p>
        </p:txBody>
      </p:sp>
    </p:spTree>
    <p:extLst>
      <p:ext uri="{BB962C8B-B14F-4D97-AF65-F5344CB8AC3E}">
        <p14:creationId xmlns:p14="http://schemas.microsoft.com/office/powerpoint/2010/main" val="26025237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16/10/19</a:t>
            </a: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091FA - BIOCHIMICA APPLICATA MEDICA </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93AFB-BF7E-D341-B9DB-1F769B4B7AA6}" type="slidenum">
              <a:rPr lang="it-IT" smtClean="0"/>
              <a:t>‹n.›</a:t>
            </a:fld>
            <a:endParaRPr lang="it-IT"/>
          </a:p>
        </p:txBody>
      </p:sp>
    </p:spTree>
    <p:extLst>
      <p:ext uri="{BB962C8B-B14F-4D97-AF65-F5344CB8AC3E}">
        <p14:creationId xmlns:p14="http://schemas.microsoft.com/office/powerpoint/2010/main" val="3947444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79D49-CF05-7346-97B8-F65CE729392B}"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198007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325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Baekmuk Gulim"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Baekmuk Gulim"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Baekmuk Gulim"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Baekmuk Gulim"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Baekmuk Gulim"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Baekmuk Gulim"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Baekmuk Gulim"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Baekmuk Gulim" charset="0"/>
        </a:defRPr>
      </a:lvl9pPr>
    </p:titleStyle>
    <p:bodyStyle>
      <a:lvl1pPr marL="342900" indent="-342900" algn="l" defTabSz="457200" rtl="0" fontAlgn="base" hangingPunct="0">
        <a:lnSpc>
          <a:spcPct val="93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8.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Lezione 7</a:t>
            </a:r>
            <a:endParaRPr lang="it-IT" dirty="0"/>
          </a:p>
        </p:txBody>
      </p:sp>
      <p:sp>
        <p:nvSpPr>
          <p:cNvPr id="3" name="Sottotitolo 2"/>
          <p:cNvSpPr>
            <a:spLocks noGrp="1"/>
          </p:cNvSpPr>
          <p:nvPr>
            <p:ph type="subTitle" idx="1"/>
          </p:nvPr>
        </p:nvSpPr>
        <p:spPr/>
        <p:txBody>
          <a:bodyPr/>
          <a:lstStyle/>
          <a:p>
            <a:r>
              <a:rPr lang="it-IT" dirty="0" smtClean="0"/>
              <a:t>Prolattina</a:t>
            </a:r>
          </a:p>
          <a:p>
            <a:r>
              <a:rPr lang="it-IT" dirty="0" smtClean="0"/>
              <a:t>Ormone della crescita</a:t>
            </a:r>
          </a:p>
          <a:p>
            <a:r>
              <a:rPr lang="it-IT" dirty="0" smtClean="0"/>
              <a:t>Asse ipotalamo-ipofisi-testicolo</a:t>
            </a:r>
            <a:endParaRPr lang="it-IT" dirty="0"/>
          </a:p>
        </p:txBody>
      </p:sp>
      <p:sp>
        <p:nvSpPr>
          <p:cNvPr id="4" name="Segnaposto data 3"/>
          <p:cNvSpPr>
            <a:spLocks noGrp="1"/>
          </p:cNvSpPr>
          <p:nvPr>
            <p:ph type="dt" sz="half" idx="10"/>
          </p:nvPr>
        </p:nvSpPr>
        <p:spPr/>
        <p:txBody>
          <a:bodyPr/>
          <a:lstStyle/>
          <a:p>
            <a:r>
              <a:rPr lang="it-IT" smtClean="0"/>
              <a:t>16/10/19</a:t>
            </a:r>
            <a:endParaRPr lang="it-IT"/>
          </a:p>
        </p:txBody>
      </p:sp>
      <p:sp>
        <p:nvSpPr>
          <p:cNvPr id="5" name="Segnaposto piè di pagina 4"/>
          <p:cNvSpPr>
            <a:spLocks noGrp="1"/>
          </p:cNvSpPr>
          <p:nvPr>
            <p:ph type="ftr" sz="quarter" idx="11"/>
          </p:nvPr>
        </p:nvSpPr>
        <p:spPr/>
        <p:txBody>
          <a:bodyPr/>
          <a:lstStyle/>
          <a:p>
            <a:r>
              <a:rPr lang="it-IT" dirty="0" smtClean="0"/>
              <a:t>091FA - BIOCHIMICA APPLICATA MEDICA </a:t>
            </a:r>
            <a:endParaRPr lang="it-IT" dirty="0"/>
          </a:p>
        </p:txBody>
      </p:sp>
      <p:sp>
        <p:nvSpPr>
          <p:cNvPr id="6" name="Segnaposto numero diapositiva 5"/>
          <p:cNvSpPr>
            <a:spLocks noGrp="1"/>
          </p:cNvSpPr>
          <p:nvPr>
            <p:ph type="sldNum" sz="quarter" idx="12"/>
          </p:nvPr>
        </p:nvSpPr>
        <p:spPr/>
        <p:txBody>
          <a:bodyPr/>
          <a:lstStyle/>
          <a:p>
            <a:fld id="{2A093AFB-BF7E-D341-B9DB-1F769B4B7AA6}" type="slidenum">
              <a:rPr lang="it-IT" smtClean="0"/>
              <a:t>1</a:t>
            </a:fld>
            <a:endParaRPr lang="it-IT"/>
          </a:p>
        </p:txBody>
      </p:sp>
    </p:spTree>
    <p:extLst>
      <p:ext uri="{BB962C8B-B14F-4D97-AF65-F5344CB8AC3E}">
        <p14:creationId xmlns:p14="http://schemas.microsoft.com/office/powerpoint/2010/main" val="13909913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Anche alcuni farmaci stimolano il rilascio di prolattina</a:t>
            </a:r>
            <a:endParaRPr lang="it-IT" dirty="0"/>
          </a:p>
        </p:txBody>
      </p:sp>
      <p:sp>
        <p:nvSpPr>
          <p:cNvPr id="6" name="Segnaposto contenuto 5"/>
          <p:cNvSpPr>
            <a:spLocks noGrp="1"/>
          </p:cNvSpPr>
          <p:nvPr>
            <p:ph idx="1"/>
          </p:nvPr>
        </p:nvSpPr>
        <p:spPr>
          <a:xfrm>
            <a:off x="457200" y="1600200"/>
            <a:ext cx="3562740" cy="4356783"/>
          </a:xfrm>
        </p:spPr>
        <p:txBody>
          <a:bodyPr>
            <a:normAutofit fontScale="85000" lnSpcReduction="20000"/>
          </a:bodyPr>
          <a:lstStyle/>
          <a:p>
            <a:r>
              <a:rPr lang="it-IT" dirty="0" err="1" smtClean="0"/>
              <a:t>Aloperidolo</a:t>
            </a:r>
            <a:r>
              <a:rPr lang="it-IT" dirty="0" smtClean="0"/>
              <a:t> e reserpina sono anti-psicotici</a:t>
            </a:r>
          </a:p>
          <a:p>
            <a:r>
              <a:rPr lang="it-IT" dirty="0" smtClean="0"/>
              <a:t>Sono antagonisti dei recettori D2 per la dopamina</a:t>
            </a:r>
          </a:p>
          <a:p>
            <a:pPr lvl="1"/>
            <a:r>
              <a:rPr lang="it-IT" dirty="0" smtClean="0"/>
              <a:t>rimuovono l’inibizione delle cellule </a:t>
            </a:r>
            <a:r>
              <a:rPr lang="it-IT" dirty="0" err="1" smtClean="0"/>
              <a:t>lattotrofe</a:t>
            </a:r>
            <a:r>
              <a:rPr lang="it-IT" dirty="0" smtClean="0"/>
              <a:t> dell’ipofisi anteriore</a:t>
            </a:r>
          </a:p>
          <a:p>
            <a:pPr lvl="1"/>
            <a:r>
              <a:rPr lang="it-IT" dirty="0" smtClean="0"/>
              <a:t>consegue l’aumento del rilascio di prolattina</a:t>
            </a:r>
            <a:endParaRPr lang="it-IT" dirty="0"/>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10</a:t>
            </a:fld>
            <a:endParaRPr lang="it-IT">
              <a:solidFill>
                <a:prstClr val="black">
                  <a:tint val="75000"/>
                </a:prstClr>
              </a:solidFill>
              <a:latin typeface="Calibri"/>
            </a:endParaRPr>
          </a:p>
        </p:txBody>
      </p:sp>
      <p:pic>
        <p:nvPicPr>
          <p:cNvPr id="7" name="Immagine 6"/>
          <p:cNvPicPr>
            <a:picLocks noChangeAspect="1"/>
          </p:cNvPicPr>
          <p:nvPr/>
        </p:nvPicPr>
        <p:blipFill>
          <a:blip r:embed="rId3"/>
          <a:stretch>
            <a:fillRect/>
          </a:stretch>
        </p:blipFill>
        <p:spPr>
          <a:xfrm>
            <a:off x="4019940" y="1795752"/>
            <a:ext cx="4541520" cy="3581199"/>
          </a:xfrm>
          <a:prstGeom prst="rect">
            <a:avLst/>
          </a:prstGeom>
        </p:spPr>
      </p:pic>
    </p:spTree>
    <p:extLst>
      <p:ext uri="{BB962C8B-B14F-4D97-AF65-F5344CB8AC3E}">
        <p14:creationId xmlns:p14="http://schemas.microsoft.com/office/powerpoint/2010/main" val="15111081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Autofit/>
          </a:bodyPr>
          <a:lstStyle/>
          <a:p>
            <a:r>
              <a:rPr lang="it-IT" sz="2800" dirty="0" smtClean="0"/>
              <a:t>Il rilascio ciclico di prolattina durante l’allattamento e il suo ritmo circadiano normale nelle donne</a:t>
            </a:r>
            <a:endParaRPr lang="it-IT" sz="2800"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11</a:t>
            </a:fld>
            <a:endParaRPr lang="it-IT">
              <a:solidFill>
                <a:prstClr val="black">
                  <a:tint val="75000"/>
                </a:prstClr>
              </a:solidFill>
              <a:latin typeface="Calibri"/>
            </a:endParaRPr>
          </a:p>
        </p:txBody>
      </p:sp>
      <p:pic>
        <p:nvPicPr>
          <p:cNvPr id="8" name="Immagine 7"/>
          <p:cNvPicPr>
            <a:picLocks noChangeAspect="1"/>
          </p:cNvPicPr>
          <p:nvPr/>
        </p:nvPicPr>
        <p:blipFill>
          <a:blip r:embed="rId3"/>
          <a:stretch>
            <a:fillRect/>
          </a:stretch>
        </p:blipFill>
        <p:spPr>
          <a:xfrm>
            <a:off x="1774173" y="1412512"/>
            <a:ext cx="5678451" cy="5308963"/>
          </a:xfrm>
          <a:prstGeom prst="rect">
            <a:avLst/>
          </a:prstGeom>
        </p:spPr>
      </p:pic>
    </p:spTree>
    <p:extLst>
      <p:ext uri="{BB962C8B-B14F-4D97-AF65-F5344CB8AC3E}">
        <p14:creationId xmlns:p14="http://schemas.microsoft.com/office/powerpoint/2010/main" val="27767287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p:txBody>
          <a:bodyPr/>
          <a:lstStyle/>
          <a:p>
            <a:r>
              <a:rPr lang="it-IT" dirty="0" smtClean="0"/>
              <a:t>L’ormone della crescita</a:t>
            </a:r>
            <a:endParaRPr lang="it-IT" dirty="0"/>
          </a:p>
        </p:txBody>
      </p:sp>
      <p:sp>
        <p:nvSpPr>
          <p:cNvPr id="7" name="Sottotitolo 6"/>
          <p:cNvSpPr>
            <a:spLocks noGrp="1"/>
          </p:cNvSpPr>
          <p:nvPr>
            <p:ph type="subTitle" idx="1"/>
          </p:nvPr>
        </p:nvSpPr>
        <p:spPr/>
        <p:txBody>
          <a:bodyPr/>
          <a:lstStyle/>
          <a:p>
            <a:r>
              <a:rPr lang="it-IT" i="1" dirty="0" smtClean="0"/>
              <a:t>altri nomi</a:t>
            </a:r>
          </a:p>
          <a:p>
            <a:r>
              <a:rPr lang="it-IT" dirty="0" smtClean="0"/>
              <a:t>Somatotropina</a:t>
            </a:r>
          </a:p>
          <a:p>
            <a:r>
              <a:rPr lang="it-IT" dirty="0" err="1" smtClean="0"/>
              <a:t>Growth</a:t>
            </a:r>
            <a:r>
              <a:rPr lang="it-IT" dirty="0" smtClean="0"/>
              <a:t> </a:t>
            </a:r>
            <a:r>
              <a:rPr lang="it-IT" dirty="0" err="1" smtClean="0"/>
              <a:t>hormone</a:t>
            </a:r>
            <a:r>
              <a:rPr lang="it-IT" dirty="0" smtClean="0"/>
              <a:t> (GH)</a:t>
            </a:r>
            <a:endParaRPr lang="it-IT" dirty="0"/>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12</a:t>
            </a:fld>
            <a:endParaRPr lang="it-IT">
              <a:solidFill>
                <a:prstClr val="black">
                  <a:tint val="75000"/>
                </a:prstClr>
              </a:solidFill>
              <a:latin typeface="Calibri"/>
            </a:endParaRPr>
          </a:p>
        </p:txBody>
      </p:sp>
    </p:spTree>
    <p:extLst>
      <p:ext uri="{BB962C8B-B14F-4D97-AF65-F5344CB8AC3E}">
        <p14:creationId xmlns:p14="http://schemas.microsoft.com/office/powerpoint/2010/main" val="79248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Struttura del GH</a:t>
            </a:r>
            <a:endParaRPr lang="it-IT" dirty="0"/>
          </a:p>
        </p:txBody>
      </p:sp>
      <p:sp>
        <p:nvSpPr>
          <p:cNvPr id="3" name="Segnaposto contenuto 2"/>
          <p:cNvSpPr>
            <a:spLocks noGrp="1"/>
          </p:cNvSpPr>
          <p:nvPr>
            <p:ph idx="1"/>
          </p:nvPr>
        </p:nvSpPr>
        <p:spPr>
          <a:xfrm>
            <a:off x="158392" y="1600200"/>
            <a:ext cx="3875520" cy="4525963"/>
          </a:xfrm>
        </p:spPr>
        <p:txBody>
          <a:bodyPr>
            <a:normAutofit fontScale="92500" lnSpcReduction="10000"/>
          </a:bodyPr>
          <a:lstStyle/>
          <a:p>
            <a:r>
              <a:rPr lang="it-IT" dirty="0" smtClean="0"/>
              <a:t>Polipeptide di 191 </a:t>
            </a:r>
            <a:r>
              <a:rPr lang="it-IT" dirty="0" err="1" smtClean="0"/>
              <a:t>aac</a:t>
            </a:r>
            <a:r>
              <a:rPr lang="it-IT" dirty="0" smtClean="0"/>
              <a:t> (sin), 2 ponti disolfuro, 20 </a:t>
            </a:r>
            <a:r>
              <a:rPr lang="it-IT" dirty="0" err="1" smtClean="0"/>
              <a:t>kDa</a:t>
            </a:r>
            <a:endParaRPr lang="it-IT" dirty="0" smtClean="0"/>
          </a:p>
          <a:p>
            <a:r>
              <a:rPr lang="it-IT" dirty="0" smtClean="0"/>
              <a:t>Simile alla prolattina (</a:t>
            </a:r>
            <a:r>
              <a:rPr lang="it-IT" dirty="0" err="1" smtClean="0"/>
              <a:t>ds</a:t>
            </a:r>
            <a:r>
              <a:rPr lang="it-IT" dirty="0" smtClean="0"/>
              <a:t>)</a:t>
            </a:r>
          </a:p>
          <a:p>
            <a:r>
              <a:rPr lang="it-IT" dirty="0" smtClean="0"/>
              <a:t>Si lega a un recettore epatico e causa il rilascio di </a:t>
            </a:r>
            <a:r>
              <a:rPr lang="it-IT" b="1" dirty="0" smtClean="0"/>
              <a:t>IGF-1 </a:t>
            </a:r>
            <a:r>
              <a:rPr lang="it-IT" dirty="0" smtClean="0"/>
              <a:t>(</a:t>
            </a:r>
            <a:r>
              <a:rPr lang="it-IT" dirty="0" err="1" smtClean="0"/>
              <a:t>insulin-like</a:t>
            </a:r>
            <a:r>
              <a:rPr lang="it-IT" dirty="0" smtClean="0"/>
              <a:t> </a:t>
            </a:r>
            <a:r>
              <a:rPr lang="it-IT" dirty="0" err="1" smtClean="0"/>
              <a:t>growth</a:t>
            </a:r>
            <a:r>
              <a:rPr lang="it-IT" dirty="0" smtClean="0"/>
              <a:t> </a:t>
            </a:r>
            <a:r>
              <a:rPr lang="it-IT" dirty="0" err="1" smtClean="0"/>
              <a:t>factor</a:t>
            </a:r>
            <a:r>
              <a:rPr lang="it-IT" dirty="0" smtClean="0"/>
              <a:t>)</a:t>
            </a:r>
            <a:endParaRPr lang="it-IT"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13</a:t>
            </a:fld>
            <a:endParaRPr lang="it-IT">
              <a:solidFill>
                <a:prstClr val="black">
                  <a:tint val="75000"/>
                </a:prstClr>
              </a:solidFill>
              <a:latin typeface="Calibri"/>
            </a:endParaRPr>
          </a:p>
        </p:txBody>
      </p:sp>
      <p:pic>
        <p:nvPicPr>
          <p:cNvPr id="11" name="Immagine 10"/>
          <p:cNvPicPr>
            <a:picLocks noChangeAspect="1"/>
          </p:cNvPicPr>
          <p:nvPr/>
        </p:nvPicPr>
        <p:blipFill>
          <a:blip r:embed="rId3"/>
          <a:stretch>
            <a:fillRect/>
          </a:stretch>
        </p:blipFill>
        <p:spPr>
          <a:xfrm>
            <a:off x="5042389" y="2166176"/>
            <a:ext cx="2529651" cy="3293075"/>
          </a:xfrm>
          <a:prstGeom prst="rect">
            <a:avLst/>
          </a:prstGeom>
        </p:spPr>
      </p:pic>
      <p:sp>
        <p:nvSpPr>
          <p:cNvPr id="12" name="CasellaDiTesto 11"/>
          <p:cNvSpPr txBox="1"/>
          <p:nvPr/>
        </p:nvSpPr>
        <p:spPr>
          <a:xfrm>
            <a:off x="5774625" y="1774023"/>
            <a:ext cx="1557149" cy="369332"/>
          </a:xfrm>
          <a:prstGeom prst="rect">
            <a:avLst/>
          </a:prstGeom>
          <a:noFill/>
        </p:spPr>
        <p:txBody>
          <a:bodyPr wrap="none" rtlCol="0">
            <a:spAutoFit/>
          </a:bodyPr>
          <a:lstStyle/>
          <a:p>
            <a:r>
              <a:rPr lang="it-IT" dirty="0" smtClean="0"/>
              <a:t>GH   prolattina</a:t>
            </a:r>
            <a:endParaRPr lang="it-IT" dirty="0"/>
          </a:p>
        </p:txBody>
      </p:sp>
      <p:sp>
        <p:nvSpPr>
          <p:cNvPr id="13" name="CasellaDiTesto 12"/>
          <p:cNvSpPr txBox="1"/>
          <p:nvPr/>
        </p:nvSpPr>
        <p:spPr>
          <a:xfrm>
            <a:off x="6181596" y="5658200"/>
            <a:ext cx="682173" cy="369332"/>
          </a:xfrm>
          <a:prstGeom prst="rect">
            <a:avLst/>
          </a:prstGeom>
          <a:noFill/>
        </p:spPr>
        <p:txBody>
          <a:bodyPr wrap="none" rtlCol="0">
            <a:spAutoFit/>
          </a:bodyPr>
          <a:lstStyle/>
          <a:p>
            <a:r>
              <a:rPr lang="it-IT" dirty="0" smtClean="0"/>
              <a:t>IGF-1</a:t>
            </a:r>
            <a:endParaRPr lang="it-IT" dirty="0"/>
          </a:p>
        </p:txBody>
      </p:sp>
    </p:spTree>
    <p:extLst>
      <p:ext uri="{BB962C8B-B14F-4D97-AF65-F5344CB8AC3E}">
        <p14:creationId xmlns:p14="http://schemas.microsoft.com/office/powerpoint/2010/main" val="36346133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smtClean="0"/>
              <a:t>Il controllo del rilascio di GH</a:t>
            </a:r>
            <a:br>
              <a:rPr lang="it-IT" sz="2800" dirty="0" smtClean="0"/>
            </a:br>
            <a:r>
              <a:rPr lang="it-IT" sz="2800" dirty="0" smtClean="0"/>
              <a:t>da parte delle cellule </a:t>
            </a:r>
            <a:r>
              <a:rPr lang="it-IT" sz="2800" dirty="0" err="1" smtClean="0"/>
              <a:t>somatotrofe</a:t>
            </a:r>
            <a:r>
              <a:rPr lang="it-IT" sz="2800" dirty="0" smtClean="0"/>
              <a:t> dell’adenoipofisi</a:t>
            </a:r>
            <a:br>
              <a:rPr lang="it-IT" sz="2800" dirty="0" smtClean="0"/>
            </a:br>
            <a:r>
              <a:rPr lang="it-IT" sz="2800" dirty="0" smtClean="0"/>
              <a:t>fisiologia</a:t>
            </a:r>
            <a:endParaRPr lang="it-IT" sz="2800"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14</a:t>
            </a:fld>
            <a:endParaRPr lang="it-IT">
              <a:solidFill>
                <a:prstClr val="black">
                  <a:tint val="75000"/>
                </a:prstClr>
              </a:solidFill>
              <a:latin typeface="Calibri"/>
            </a:endParaRPr>
          </a:p>
        </p:txBody>
      </p:sp>
      <p:pic>
        <p:nvPicPr>
          <p:cNvPr id="7" name="Immagine 6"/>
          <p:cNvPicPr>
            <a:picLocks noChangeAspect="1"/>
          </p:cNvPicPr>
          <p:nvPr/>
        </p:nvPicPr>
        <p:blipFill>
          <a:blip r:embed="rId3"/>
          <a:stretch>
            <a:fillRect/>
          </a:stretch>
        </p:blipFill>
        <p:spPr>
          <a:xfrm>
            <a:off x="1841500" y="1417638"/>
            <a:ext cx="5461000" cy="5156200"/>
          </a:xfrm>
          <a:prstGeom prst="rect">
            <a:avLst/>
          </a:prstGeom>
        </p:spPr>
      </p:pic>
    </p:spTree>
    <p:extLst>
      <p:ext uri="{BB962C8B-B14F-4D97-AF65-F5344CB8AC3E}">
        <p14:creationId xmlns:p14="http://schemas.microsoft.com/office/powerpoint/2010/main" val="17530525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7"/>
            <a:ext cx="3692325" cy="2134299"/>
          </a:xfrm>
        </p:spPr>
        <p:txBody>
          <a:bodyPr>
            <a:noAutofit/>
          </a:bodyPr>
          <a:lstStyle/>
          <a:p>
            <a:pPr algn="l"/>
            <a:r>
              <a:rPr lang="it-IT" sz="2800" dirty="0"/>
              <a:t>Il controllo del rilascio di </a:t>
            </a:r>
            <a:r>
              <a:rPr lang="it-IT" sz="2800" dirty="0" smtClean="0"/>
              <a:t>GH da </a:t>
            </a:r>
            <a:r>
              <a:rPr lang="it-IT" sz="2800" dirty="0"/>
              <a:t>parte delle </a:t>
            </a:r>
            <a:r>
              <a:rPr lang="it-IT" sz="2800" dirty="0" smtClean="0"/>
              <a:t>cellule </a:t>
            </a:r>
            <a:r>
              <a:rPr lang="it-IT" sz="2800" dirty="0" err="1"/>
              <a:t>somatotrofe</a:t>
            </a:r>
            <a:r>
              <a:rPr lang="it-IT" sz="2800" dirty="0"/>
              <a:t> </a:t>
            </a:r>
            <a:r>
              <a:rPr lang="it-IT" sz="2800" dirty="0" smtClean="0"/>
              <a:t>dell’adenoipofisi</a:t>
            </a:r>
            <a:br>
              <a:rPr lang="it-IT" sz="2800" dirty="0" smtClean="0"/>
            </a:br>
            <a:r>
              <a:rPr lang="it-IT" sz="2800" dirty="0" smtClean="0"/>
              <a:t>Dettagli</a:t>
            </a:r>
            <a:endParaRPr lang="it-IT" sz="2800" dirty="0"/>
          </a:p>
        </p:txBody>
      </p:sp>
      <p:sp>
        <p:nvSpPr>
          <p:cNvPr id="7" name="Segnaposto contenuto 6"/>
          <p:cNvSpPr>
            <a:spLocks noGrp="1"/>
          </p:cNvSpPr>
          <p:nvPr>
            <p:ph idx="1"/>
          </p:nvPr>
        </p:nvSpPr>
        <p:spPr>
          <a:xfrm>
            <a:off x="457200" y="2633024"/>
            <a:ext cx="3692325" cy="3213030"/>
          </a:xfrm>
        </p:spPr>
        <p:txBody>
          <a:bodyPr>
            <a:normAutofit fontScale="92500" lnSpcReduction="10000"/>
          </a:bodyPr>
          <a:lstStyle/>
          <a:p>
            <a:pPr marL="0" indent="0">
              <a:buNone/>
            </a:pPr>
            <a:r>
              <a:rPr lang="it-IT" sz="2000" b="1" dirty="0" smtClean="0"/>
              <a:t>GRRH</a:t>
            </a:r>
            <a:r>
              <a:rPr lang="it-IT" sz="2000" dirty="0" smtClean="0"/>
              <a:t>, GH </a:t>
            </a:r>
            <a:r>
              <a:rPr lang="it-IT" sz="2000" dirty="0" err="1" smtClean="0"/>
              <a:t>releasing</a:t>
            </a:r>
            <a:r>
              <a:rPr lang="it-IT" sz="2000" dirty="0" smtClean="0"/>
              <a:t> </a:t>
            </a:r>
            <a:r>
              <a:rPr lang="it-IT" sz="2000" dirty="0" err="1" smtClean="0"/>
              <a:t>hormone</a:t>
            </a:r>
            <a:endParaRPr lang="it-IT" sz="2000" dirty="0" smtClean="0"/>
          </a:p>
          <a:p>
            <a:pPr marL="0" indent="0">
              <a:buNone/>
            </a:pPr>
            <a:r>
              <a:rPr lang="it-IT" sz="2000" b="1" dirty="0" smtClean="0"/>
              <a:t>SST</a:t>
            </a:r>
            <a:r>
              <a:rPr lang="it-IT" sz="2000" dirty="0" smtClean="0"/>
              <a:t>, somatostatina</a:t>
            </a:r>
          </a:p>
          <a:p>
            <a:pPr marL="0" indent="0">
              <a:buNone/>
            </a:pPr>
            <a:r>
              <a:rPr lang="it-IT" sz="2000" b="1" dirty="0" err="1" smtClean="0"/>
              <a:t>Ghrelin</a:t>
            </a:r>
            <a:endParaRPr lang="it-IT" sz="2000" b="1" dirty="0" smtClean="0"/>
          </a:p>
          <a:p>
            <a:pPr marL="0" indent="0">
              <a:buNone/>
            </a:pPr>
            <a:r>
              <a:rPr lang="it-IT" sz="2000" dirty="0"/>
              <a:t>La </a:t>
            </a:r>
            <a:r>
              <a:rPr lang="it-IT" sz="2000" dirty="0" err="1"/>
              <a:t>grelina</a:t>
            </a:r>
            <a:r>
              <a:rPr lang="it-IT" sz="2000" dirty="0"/>
              <a:t> è stata identificata come un </a:t>
            </a:r>
            <a:r>
              <a:rPr lang="it-IT" sz="2000" dirty="0" err="1"/>
              <a:t>ligando</a:t>
            </a:r>
            <a:r>
              <a:rPr lang="it-IT" sz="2000" dirty="0"/>
              <a:t> endogeno per il recettore secretagogo dell'ormone della crescita (GHS-R) dallo stomaco nel </a:t>
            </a:r>
            <a:r>
              <a:rPr lang="it-IT" sz="2000" dirty="0" smtClean="0"/>
              <a:t>1999.</a:t>
            </a:r>
          </a:p>
          <a:p>
            <a:pPr marL="0" indent="0">
              <a:buNone/>
            </a:pPr>
            <a:r>
              <a:rPr lang="it-IT" sz="2000" dirty="0" smtClean="0"/>
              <a:t>E’ “</a:t>
            </a:r>
            <a:r>
              <a:rPr lang="it-IT" sz="2000" b="1" dirty="0" smtClean="0"/>
              <a:t>l’ormone della fame</a:t>
            </a:r>
            <a:r>
              <a:rPr lang="it-IT" sz="2000" dirty="0" smtClean="0"/>
              <a:t>”: cresce durante il digiuno (cala dopo un pasto)</a:t>
            </a:r>
            <a:endParaRPr lang="it-IT" sz="2000" dirty="0"/>
          </a:p>
          <a:p>
            <a:pPr marL="0" indent="0">
              <a:buNone/>
            </a:pPr>
            <a:endParaRPr lang="it-IT" sz="2000" dirty="0" smtClean="0"/>
          </a:p>
          <a:p>
            <a:pPr marL="0" indent="0">
              <a:buNone/>
            </a:pPr>
            <a:endParaRPr lang="it-IT" sz="2000" dirty="0" smtClean="0"/>
          </a:p>
          <a:p>
            <a:pPr marL="0" indent="0">
              <a:buNone/>
            </a:pPr>
            <a:endParaRPr lang="it-IT" sz="2000" dirty="0"/>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15</a:t>
            </a:fld>
            <a:endParaRPr lang="it-IT">
              <a:solidFill>
                <a:prstClr val="black">
                  <a:tint val="75000"/>
                </a:prstClr>
              </a:solidFill>
              <a:latin typeface="Calibri"/>
            </a:endParaRPr>
          </a:p>
        </p:txBody>
      </p:sp>
      <p:pic>
        <p:nvPicPr>
          <p:cNvPr id="6" name="Immagine 5"/>
          <p:cNvPicPr>
            <a:picLocks noChangeAspect="1"/>
          </p:cNvPicPr>
          <p:nvPr/>
        </p:nvPicPr>
        <p:blipFill>
          <a:blip r:embed="rId3"/>
          <a:stretch>
            <a:fillRect/>
          </a:stretch>
        </p:blipFill>
        <p:spPr>
          <a:xfrm>
            <a:off x="4149525" y="138113"/>
            <a:ext cx="5056785" cy="6583362"/>
          </a:xfrm>
          <a:prstGeom prst="rect">
            <a:avLst/>
          </a:prstGeom>
        </p:spPr>
      </p:pic>
    </p:spTree>
    <p:extLst>
      <p:ext uri="{BB962C8B-B14F-4D97-AF65-F5344CB8AC3E}">
        <p14:creationId xmlns:p14="http://schemas.microsoft.com/office/powerpoint/2010/main" val="24264138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La variazioni circadiane della </a:t>
            </a:r>
            <a:r>
              <a:rPr lang="it-IT" dirty="0" err="1" smtClean="0"/>
              <a:t>grelina</a:t>
            </a:r>
            <a:endParaRPr lang="it-IT"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16</a:t>
            </a:fld>
            <a:endParaRPr lang="it-IT">
              <a:solidFill>
                <a:prstClr val="black">
                  <a:tint val="75000"/>
                </a:prstClr>
              </a:solidFill>
              <a:latin typeface="Calibri"/>
            </a:endParaRPr>
          </a:p>
        </p:txBody>
      </p:sp>
      <p:pic>
        <p:nvPicPr>
          <p:cNvPr id="8" name="Immagine 7"/>
          <p:cNvPicPr>
            <a:picLocks noChangeAspect="1"/>
          </p:cNvPicPr>
          <p:nvPr/>
        </p:nvPicPr>
        <p:blipFill>
          <a:blip r:embed="rId3"/>
          <a:stretch>
            <a:fillRect/>
          </a:stretch>
        </p:blipFill>
        <p:spPr>
          <a:xfrm>
            <a:off x="1755499" y="1594400"/>
            <a:ext cx="5882460" cy="4806400"/>
          </a:xfrm>
          <a:prstGeom prst="rect">
            <a:avLst/>
          </a:prstGeom>
        </p:spPr>
      </p:pic>
      <p:sp>
        <p:nvSpPr>
          <p:cNvPr id="9" name="CasellaDiTesto 8"/>
          <p:cNvSpPr txBox="1"/>
          <p:nvPr/>
        </p:nvSpPr>
        <p:spPr>
          <a:xfrm>
            <a:off x="5721663" y="1594400"/>
            <a:ext cx="2965137" cy="646331"/>
          </a:xfrm>
          <a:prstGeom prst="rect">
            <a:avLst/>
          </a:prstGeom>
          <a:noFill/>
          <a:ln>
            <a:solidFill>
              <a:srgbClr val="FF0000"/>
            </a:solidFill>
          </a:ln>
        </p:spPr>
        <p:txBody>
          <a:bodyPr wrap="square" rtlCol="0">
            <a:spAutoFit/>
          </a:bodyPr>
          <a:lstStyle/>
          <a:p>
            <a:r>
              <a:rPr lang="it-IT" dirty="0" smtClean="0"/>
              <a:t>Si spiega il vezzo della pastasciutta di mezzanotte</a:t>
            </a:r>
            <a:endParaRPr lang="it-IT" dirty="0"/>
          </a:p>
        </p:txBody>
      </p:sp>
    </p:spTree>
    <p:extLst>
      <p:ext uri="{BB962C8B-B14F-4D97-AF65-F5344CB8AC3E}">
        <p14:creationId xmlns:p14="http://schemas.microsoft.com/office/powerpoint/2010/main" val="4272790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lstStyle/>
          <a:p>
            <a:r>
              <a:rPr lang="it-IT" dirty="0" smtClean="0"/>
              <a:t>Effetti fisiologici del GH</a:t>
            </a:r>
            <a:endParaRPr lang="it-IT" dirty="0"/>
          </a:p>
        </p:txBody>
      </p:sp>
      <p:sp>
        <p:nvSpPr>
          <p:cNvPr id="8" name="Sottotitolo 7"/>
          <p:cNvSpPr>
            <a:spLocks noGrp="1"/>
          </p:cNvSpPr>
          <p:nvPr>
            <p:ph type="subTitle" idx="1"/>
          </p:nvPr>
        </p:nvSpPr>
        <p:spPr/>
        <p:txBody>
          <a:bodyPr/>
          <a:lstStyle/>
          <a:p>
            <a:r>
              <a:rPr lang="it-IT" dirty="0" smtClean="0"/>
              <a:t>due schemi successivi</a:t>
            </a:r>
            <a:endParaRPr lang="it-IT"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17</a:t>
            </a:fld>
            <a:endParaRPr lang="it-IT">
              <a:solidFill>
                <a:prstClr val="black">
                  <a:tint val="75000"/>
                </a:prstClr>
              </a:solidFill>
              <a:latin typeface="Calibri"/>
            </a:endParaRPr>
          </a:p>
        </p:txBody>
      </p:sp>
    </p:spTree>
    <p:extLst>
      <p:ext uri="{BB962C8B-B14F-4D97-AF65-F5344CB8AC3E}">
        <p14:creationId xmlns:p14="http://schemas.microsoft.com/office/powerpoint/2010/main" val="30499835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18</a:t>
            </a:fld>
            <a:endParaRPr lang="it-IT">
              <a:solidFill>
                <a:prstClr val="black">
                  <a:tint val="75000"/>
                </a:prstClr>
              </a:solidFill>
              <a:latin typeface="Calibri"/>
            </a:endParaRPr>
          </a:p>
        </p:txBody>
      </p:sp>
      <p:pic>
        <p:nvPicPr>
          <p:cNvPr id="8" name="Immagine 7"/>
          <p:cNvPicPr>
            <a:picLocks noChangeAspect="1"/>
          </p:cNvPicPr>
          <p:nvPr/>
        </p:nvPicPr>
        <p:blipFill>
          <a:blip r:embed="rId2"/>
          <a:stretch>
            <a:fillRect/>
          </a:stretch>
        </p:blipFill>
        <p:spPr>
          <a:xfrm>
            <a:off x="533400" y="0"/>
            <a:ext cx="8076874" cy="6858000"/>
          </a:xfrm>
          <a:prstGeom prst="rect">
            <a:avLst/>
          </a:prstGeom>
        </p:spPr>
      </p:pic>
    </p:spTree>
    <p:extLst>
      <p:ext uri="{BB962C8B-B14F-4D97-AF65-F5344CB8AC3E}">
        <p14:creationId xmlns:p14="http://schemas.microsoft.com/office/powerpoint/2010/main" val="40605225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19</a:t>
            </a:fld>
            <a:endParaRPr lang="it-IT">
              <a:solidFill>
                <a:prstClr val="black">
                  <a:tint val="75000"/>
                </a:prstClr>
              </a:solidFill>
              <a:latin typeface="Calibri"/>
            </a:endParaRPr>
          </a:p>
        </p:txBody>
      </p:sp>
      <p:pic>
        <p:nvPicPr>
          <p:cNvPr id="6" name="Immagine 5"/>
          <p:cNvPicPr>
            <a:picLocks noChangeAspect="1"/>
          </p:cNvPicPr>
          <p:nvPr/>
        </p:nvPicPr>
        <p:blipFill>
          <a:blip r:embed="rId3"/>
          <a:stretch>
            <a:fillRect/>
          </a:stretch>
        </p:blipFill>
        <p:spPr>
          <a:xfrm>
            <a:off x="0" y="101600"/>
            <a:ext cx="9144000" cy="6637523"/>
          </a:xfrm>
          <a:prstGeom prst="rect">
            <a:avLst/>
          </a:prstGeom>
        </p:spPr>
      </p:pic>
    </p:spTree>
    <p:extLst>
      <p:ext uri="{BB962C8B-B14F-4D97-AF65-F5344CB8AC3E}">
        <p14:creationId xmlns:p14="http://schemas.microsoft.com/office/powerpoint/2010/main" val="21133386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152400" y="0"/>
            <a:ext cx="8788400" cy="783943"/>
          </a:xfrm>
        </p:spPr>
        <p:txBody>
          <a:bodyPr>
            <a:noAutofit/>
          </a:bodyPr>
          <a:lstStyle/>
          <a:p>
            <a:r>
              <a:rPr lang="it-IT" sz="2800" dirty="0"/>
              <a:t>Le cellule </a:t>
            </a:r>
            <a:r>
              <a:rPr lang="it-IT" sz="2800" dirty="0" smtClean="0"/>
              <a:t>endocrine </a:t>
            </a:r>
            <a:r>
              <a:rPr lang="it-IT" sz="2800" dirty="0"/>
              <a:t>liberano l’ormone in modo controllato</a:t>
            </a:r>
          </a:p>
        </p:txBody>
      </p:sp>
      <p:sp>
        <p:nvSpPr>
          <p:cNvPr id="3" name="Segnaposto data 2"/>
          <p:cNvSpPr>
            <a:spLocks noGrp="1"/>
          </p:cNvSpPr>
          <p:nvPr>
            <p:ph type="dt" sz="half" idx="10"/>
          </p:nvPr>
        </p:nvSpPr>
        <p:spPr/>
        <p:txBody>
          <a:bodyPr/>
          <a:lstStyle/>
          <a:p>
            <a:r>
              <a:rPr lang="it-IT" smtClean="0"/>
              <a:t>15/10/19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2</a:t>
            </a:fld>
            <a:endParaRPr lang="it-IT"/>
          </a:p>
        </p:txBody>
      </p:sp>
      <p:pic>
        <p:nvPicPr>
          <p:cNvPr id="2" name="Immagine 1"/>
          <p:cNvPicPr>
            <a:picLocks noChangeAspect="1"/>
          </p:cNvPicPr>
          <p:nvPr/>
        </p:nvPicPr>
        <p:blipFill>
          <a:blip r:embed="rId2"/>
          <a:stretch>
            <a:fillRect/>
          </a:stretch>
        </p:blipFill>
        <p:spPr>
          <a:xfrm>
            <a:off x="1439323" y="562646"/>
            <a:ext cx="7562278" cy="6176822"/>
          </a:xfrm>
          <a:prstGeom prst="rect">
            <a:avLst/>
          </a:prstGeom>
        </p:spPr>
      </p:pic>
      <p:sp>
        <p:nvSpPr>
          <p:cNvPr id="7" name="Rettangolo 6"/>
          <p:cNvSpPr/>
          <p:nvPr/>
        </p:nvSpPr>
        <p:spPr>
          <a:xfrm>
            <a:off x="1206956" y="4443348"/>
            <a:ext cx="7479845" cy="544287"/>
          </a:xfrm>
          <a:prstGeom prst="rect">
            <a:avLst/>
          </a:prstGeom>
          <a:noFill/>
          <a:ln>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it-IT" dirty="0" smtClean="0">
                <a:solidFill>
                  <a:srgbClr val="0000FF"/>
                </a:solidFill>
              </a:rPr>
              <a:t>Gli ormoni </a:t>
            </a:r>
            <a:r>
              <a:rPr lang="it-IT" dirty="0" smtClean="0">
                <a:solidFill>
                  <a:srgbClr val="0000FF"/>
                </a:solidFill>
                <a:sym typeface="Wingdings"/>
              </a:rPr>
              <a:t></a:t>
            </a:r>
            <a:endParaRPr lang="it-IT" dirty="0">
              <a:solidFill>
                <a:srgbClr val="0000FF"/>
              </a:solidFill>
            </a:endParaRPr>
          </a:p>
        </p:txBody>
      </p:sp>
      <p:sp>
        <p:nvSpPr>
          <p:cNvPr id="9" name="Rettangolo 8"/>
          <p:cNvSpPr/>
          <p:nvPr/>
        </p:nvSpPr>
        <p:spPr>
          <a:xfrm>
            <a:off x="6465084" y="3264341"/>
            <a:ext cx="1122993" cy="8187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it-IT" dirty="0" err="1" smtClean="0">
                <a:solidFill>
                  <a:srgbClr val="008000"/>
                </a:solidFill>
              </a:rPr>
              <a:t>lez</a:t>
            </a:r>
            <a:r>
              <a:rPr lang="it-IT" dirty="0" smtClean="0">
                <a:solidFill>
                  <a:srgbClr val="008000"/>
                </a:solidFill>
              </a:rPr>
              <a:t> 6</a:t>
            </a:r>
            <a:endParaRPr lang="it-IT" dirty="0">
              <a:solidFill>
                <a:srgbClr val="008000"/>
              </a:solidFill>
            </a:endParaRPr>
          </a:p>
        </p:txBody>
      </p:sp>
      <p:sp>
        <p:nvSpPr>
          <p:cNvPr id="10" name="Rettangolo 9"/>
          <p:cNvSpPr/>
          <p:nvPr/>
        </p:nvSpPr>
        <p:spPr>
          <a:xfrm>
            <a:off x="3903183" y="3264341"/>
            <a:ext cx="2425462" cy="8187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it-IT" dirty="0" err="1" smtClean="0">
                <a:solidFill>
                  <a:srgbClr val="008000"/>
                </a:solidFill>
              </a:rPr>
              <a:t>lez</a:t>
            </a:r>
            <a:r>
              <a:rPr lang="it-IT" dirty="0" smtClean="0">
                <a:solidFill>
                  <a:srgbClr val="008000"/>
                </a:solidFill>
              </a:rPr>
              <a:t> 7</a:t>
            </a:r>
            <a:endParaRPr lang="it-IT" dirty="0">
              <a:solidFill>
                <a:srgbClr val="008000"/>
              </a:solidFill>
            </a:endParaRPr>
          </a:p>
        </p:txBody>
      </p:sp>
      <p:sp>
        <p:nvSpPr>
          <p:cNvPr id="11" name="Rettangolo 10"/>
          <p:cNvSpPr/>
          <p:nvPr/>
        </p:nvSpPr>
        <p:spPr>
          <a:xfrm>
            <a:off x="4525826" y="4402468"/>
            <a:ext cx="778021" cy="8187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it-IT" dirty="0" err="1" smtClean="0">
                <a:solidFill>
                  <a:srgbClr val="008000"/>
                </a:solidFill>
              </a:rPr>
              <a:t>lez</a:t>
            </a:r>
            <a:r>
              <a:rPr lang="it-IT" dirty="0" smtClean="0">
                <a:solidFill>
                  <a:srgbClr val="008000"/>
                </a:solidFill>
              </a:rPr>
              <a:t> 7</a:t>
            </a:r>
            <a:endParaRPr lang="it-IT" dirty="0">
              <a:solidFill>
                <a:srgbClr val="008000"/>
              </a:solidFill>
            </a:endParaRPr>
          </a:p>
        </p:txBody>
      </p:sp>
    </p:spTree>
    <p:extLst>
      <p:ext uri="{BB962C8B-B14F-4D97-AF65-F5344CB8AC3E}">
        <p14:creationId xmlns:p14="http://schemas.microsoft.com/office/powerpoint/2010/main" val="2617474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GH è </a:t>
            </a:r>
            <a:r>
              <a:rPr lang="it-IT" dirty="0" err="1" smtClean="0"/>
              <a:t>diabetogenico</a:t>
            </a:r>
            <a:endParaRPr lang="it-IT" dirty="0"/>
          </a:p>
        </p:txBody>
      </p:sp>
      <p:sp>
        <p:nvSpPr>
          <p:cNvPr id="6" name="Sottotitolo 5"/>
          <p:cNvSpPr>
            <a:spLocks noGrp="1"/>
          </p:cNvSpPr>
          <p:nvPr>
            <p:ph idx="1"/>
          </p:nvPr>
        </p:nvSpPr>
        <p:spPr/>
        <p:txBody>
          <a:bodyPr>
            <a:normAutofit/>
          </a:bodyPr>
          <a:lstStyle/>
          <a:p>
            <a:r>
              <a:rPr lang="it-IT" dirty="0" smtClean="0"/>
              <a:t>FEGATO</a:t>
            </a:r>
          </a:p>
          <a:p>
            <a:pPr lvl="1"/>
            <a:r>
              <a:rPr lang="it-IT" dirty="0" smtClean="0"/>
              <a:t> si attiva la </a:t>
            </a:r>
            <a:r>
              <a:rPr lang="it-IT" dirty="0" err="1" smtClean="0"/>
              <a:t>glicogenolisi</a:t>
            </a:r>
            <a:r>
              <a:rPr lang="it-IT" dirty="0" smtClean="0"/>
              <a:t> </a:t>
            </a:r>
            <a:r>
              <a:rPr lang="it-IT" dirty="0" smtClean="0">
                <a:sym typeface="Wingdings"/>
              </a:rPr>
              <a:t> aumenta la glicemia</a:t>
            </a:r>
            <a:endParaRPr lang="it-IT" dirty="0"/>
          </a:p>
          <a:p>
            <a:r>
              <a:rPr lang="it-IT" dirty="0" smtClean="0"/>
              <a:t>TESSUTO ADIPOSO </a:t>
            </a:r>
          </a:p>
          <a:p>
            <a:pPr lvl="1"/>
            <a:r>
              <a:rPr lang="it-IT" dirty="0" smtClean="0"/>
              <a:t>si attiva la lipolisi </a:t>
            </a:r>
          </a:p>
          <a:p>
            <a:pPr lvl="1"/>
            <a:r>
              <a:rPr lang="it-IT" dirty="0"/>
              <a:t>inibizione della glicolisi </a:t>
            </a:r>
          </a:p>
          <a:p>
            <a:pPr lvl="1"/>
            <a:r>
              <a:rPr lang="it-IT" dirty="0" smtClean="0"/>
              <a:t>inibizione dell’</a:t>
            </a:r>
            <a:r>
              <a:rPr lang="it-IT" dirty="0" err="1" smtClean="0"/>
              <a:t>uptake</a:t>
            </a:r>
            <a:r>
              <a:rPr lang="it-IT" dirty="0" smtClean="0"/>
              <a:t> del glucosio </a:t>
            </a:r>
          </a:p>
          <a:p>
            <a:r>
              <a:rPr lang="it-IT" dirty="0" smtClean="0"/>
              <a:t>EFFETTO NETTO: aumento della glicemia (o non riduzione)</a:t>
            </a:r>
            <a:endParaRPr lang="it-IT" dirty="0"/>
          </a:p>
          <a:p>
            <a:endParaRPr lang="it-IT" dirty="0"/>
          </a:p>
        </p:txBody>
      </p:sp>
      <p:sp>
        <p:nvSpPr>
          <p:cNvPr id="2" name="Segnaposto data 1"/>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20</a:t>
            </a:fld>
            <a:endParaRPr lang="it-IT">
              <a:solidFill>
                <a:prstClr val="black">
                  <a:tint val="75000"/>
                </a:prstClr>
              </a:solidFill>
              <a:latin typeface="Calibri"/>
            </a:endParaRPr>
          </a:p>
        </p:txBody>
      </p:sp>
    </p:spTree>
    <p:extLst>
      <p:ext uri="{BB962C8B-B14F-4D97-AF65-F5344CB8AC3E}">
        <p14:creationId xmlns:p14="http://schemas.microsoft.com/office/powerpoint/2010/main" val="29465767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Gli effetti metabolici del GH</a:t>
            </a:r>
            <a:endParaRPr lang="it-IT" dirty="0"/>
          </a:p>
        </p:txBody>
      </p:sp>
      <p:sp>
        <p:nvSpPr>
          <p:cNvPr id="3" name="Segnaposto contenuto 2"/>
          <p:cNvSpPr>
            <a:spLocks noGrp="1"/>
          </p:cNvSpPr>
          <p:nvPr>
            <p:ph idx="1"/>
          </p:nvPr>
        </p:nvSpPr>
        <p:spPr>
          <a:xfrm>
            <a:off x="457200" y="1417638"/>
            <a:ext cx="8229600" cy="4708525"/>
          </a:xfrm>
        </p:spPr>
        <p:txBody>
          <a:bodyPr>
            <a:normAutofit fontScale="92500"/>
          </a:bodyPr>
          <a:lstStyle/>
          <a:p>
            <a:pPr marL="0" indent="0" algn="ctr">
              <a:buNone/>
            </a:pPr>
            <a:r>
              <a:rPr lang="it-IT" b="1" dirty="0" smtClean="0"/>
              <a:t>Sarà trattato nelle lezioni sul controllo della glicemia e delle relazioni metaboliche tra gli organi </a:t>
            </a:r>
          </a:p>
          <a:p>
            <a:pPr marL="514350" indent="-514350">
              <a:buFont typeface="+mj-lt"/>
              <a:buAutoNum type="arabicPeriod"/>
            </a:pPr>
            <a:r>
              <a:rPr lang="it-IT" dirty="0" smtClean="0"/>
              <a:t>Metabolismo a digiuno (</a:t>
            </a:r>
            <a:r>
              <a:rPr lang="it-IT" dirty="0" err="1" smtClean="0"/>
              <a:t>glucagone</a:t>
            </a:r>
            <a:r>
              <a:rPr lang="it-IT" dirty="0" smtClean="0"/>
              <a:t>)</a:t>
            </a:r>
          </a:p>
          <a:p>
            <a:pPr marL="514350" indent="-514350">
              <a:buFont typeface="+mj-lt"/>
              <a:buAutoNum type="arabicPeriod"/>
            </a:pPr>
            <a:r>
              <a:rPr lang="it-IT" dirty="0" smtClean="0"/>
              <a:t>Metabolismo post-prandiale (insulina)</a:t>
            </a:r>
          </a:p>
          <a:p>
            <a:pPr marL="514350" indent="-514350">
              <a:buFont typeface="+mj-lt"/>
              <a:buAutoNum type="arabicPeriod"/>
            </a:pPr>
            <a:r>
              <a:rPr lang="it-IT" dirty="0" smtClean="0"/>
              <a:t>Metabolismo nella crescita (GH)</a:t>
            </a:r>
          </a:p>
          <a:p>
            <a:pPr marL="514350" indent="-514350">
              <a:buFont typeface="+mj-lt"/>
              <a:buAutoNum type="arabicPeriod"/>
            </a:pPr>
            <a:r>
              <a:rPr lang="it-IT" dirty="0" smtClean="0"/>
              <a:t>Metabolismo basale (ormoni tiroidei)</a:t>
            </a:r>
          </a:p>
          <a:p>
            <a:pPr marL="514350" indent="-514350"/>
            <a:r>
              <a:rPr lang="it-IT" dirty="0" smtClean="0"/>
              <a:t>Disfunzioni ormonali e metaboliche</a:t>
            </a:r>
          </a:p>
          <a:p>
            <a:pPr marL="914400" lvl="1" indent="-514350"/>
            <a:r>
              <a:rPr lang="it-IT" dirty="0" smtClean="0"/>
              <a:t>diabete</a:t>
            </a:r>
          </a:p>
          <a:p>
            <a:pPr marL="914400" lvl="1" indent="-514350"/>
            <a:r>
              <a:rPr lang="it-IT" dirty="0" smtClean="0"/>
              <a:t>obesità</a:t>
            </a:r>
          </a:p>
          <a:p>
            <a:pPr marL="0" indent="0">
              <a:buNone/>
            </a:pPr>
            <a:endParaRPr lang="it-IT"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21</a:t>
            </a:fld>
            <a:endParaRPr lang="it-IT">
              <a:solidFill>
                <a:prstClr val="black">
                  <a:tint val="75000"/>
                </a:prstClr>
              </a:solidFill>
              <a:latin typeface="Calibri"/>
            </a:endParaRPr>
          </a:p>
        </p:txBody>
      </p:sp>
    </p:spTree>
    <p:extLst>
      <p:ext uri="{BB962C8B-B14F-4D97-AF65-F5344CB8AC3E}">
        <p14:creationId xmlns:p14="http://schemas.microsoft.com/office/powerpoint/2010/main" val="19614715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rilascio di GH è pulsatile</a:t>
            </a:r>
            <a:endParaRPr lang="it-IT" dirty="0"/>
          </a:p>
        </p:txBody>
      </p:sp>
      <p:sp>
        <p:nvSpPr>
          <p:cNvPr id="3" name="Segnaposto contenuto 2"/>
          <p:cNvSpPr>
            <a:spLocks noGrp="1"/>
          </p:cNvSpPr>
          <p:nvPr>
            <p:ph idx="1"/>
          </p:nvPr>
        </p:nvSpPr>
        <p:spPr/>
        <p:txBody>
          <a:bodyPr/>
          <a:lstStyle/>
          <a:p>
            <a:r>
              <a:rPr lang="it-IT" dirty="0" smtClean="0"/>
              <a:t>Varia con l’età</a:t>
            </a:r>
          </a:p>
          <a:p>
            <a:pPr lvl="1"/>
            <a:r>
              <a:rPr lang="it-IT" dirty="0" smtClean="0"/>
              <a:t>aumenta nella pubertà</a:t>
            </a:r>
          </a:p>
          <a:p>
            <a:pPr lvl="1"/>
            <a:r>
              <a:rPr lang="it-IT" dirty="0" smtClean="0"/>
              <a:t>cala durante la vita adulta</a:t>
            </a:r>
          </a:p>
          <a:p>
            <a:r>
              <a:rPr lang="it-IT" dirty="0" smtClean="0"/>
              <a:t>Varia nella giornata </a:t>
            </a:r>
          </a:p>
          <a:p>
            <a:pPr lvl="1"/>
            <a:r>
              <a:rPr lang="it-IT" dirty="0" smtClean="0"/>
              <a:t>ritmo circadiano, con picco notturno precoce</a:t>
            </a:r>
          </a:p>
          <a:p>
            <a:r>
              <a:rPr lang="it-IT" dirty="0" smtClean="0"/>
              <a:t>Varia con la glicemia </a:t>
            </a:r>
          </a:p>
          <a:p>
            <a:pPr lvl="1"/>
            <a:r>
              <a:rPr lang="it-IT" dirty="0" smtClean="0"/>
              <a:t>aumenta nel digiuno (ipoglicemia)</a:t>
            </a:r>
          </a:p>
          <a:p>
            <a:pPr lvl="2"/>
            <a:r>
              <a:rPr lang="it-IT" dirty="0" smtClean="0"/>
              <a:t>effetto </a:t>
            </a:r>
            <a:r>
              <a:rPr lang="it-IT" dirty="0" err="1" smtClean="0"/>
              <a:t>grelina</a:t>
            </a:r>
            <a:endParaRPr lang="it-IT"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22</a:t>
            </a:fld>
            <a:endParaRPr lang="it-IT">
              <a:solidFill>
                <a:prstClr val="black">
                  <a:tint val="75000"/>
                </a:prstClr>
              </a:solidFill>
              <a:latin typeface="Calibri"/>
            </a:endParaRPr>
          </a:p>
        </p:txBody>
      </p:sp>
    </p:spTree>
    <p:extLst>
      <p:ext uri="{BB962C8B-B14F-4D97-AF65-F5344CB8AC3E}">
        <p14:creationId xmlns:p14="http://schemas.microsoft.com/office/powerpoint/2010/main" val="23037332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57200" y="274638"/>
            <a:ext cx="8229600" cy="1387342"/>
          </a:xfrm>
        </p:spPr>
        <p:txBody>
          <a:bodyPr>
            <a:normAutofit fontScale="90000"/>
          </a:bodyPr>
          <a:lstStyle/>
          <a:p>
            <a:r>
              <a:rPr lang="it-IT" dirty="0" smtClean="0"/>
              <a:t>Il picco di GH nell’arco della vita</a:t>
            </a:r>
            <a:br>
              <a:rPr lang="it-IT" dirty="0" smtClean="0"/>
            </a:br>
            <a:r>
              <a:rPr lang="it-IT" sz="3600" u="sng" dirty="0" smtClean="0"/>
              <a:t>L’effettore periferico di GH è IGF-1</a:t>
            </a:r>
            <a:br>
              <a:rPr lang="it-IT" sz="3600" u="sng" dirty="0" smtClean="0"/>
            </a:br>
            <a:r>
              <a:rPr lang="it-IT" sz="4000" dirty="0" smtClean="0"/>
              <a:t>cresce dalla nascita alla maturità e poi cala</a:t>
            </a:r>
            <a:endParaRPr lang="it-IT" sz="4000"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23</a:t>
            </a:fld>
            <a:endParaRPr lang="it-IT">
              <a:solidFill>
                <a:prstClr val="black">
                  <a:tint val="75000"/>
                </a:prstClr>
              </a:solidFill>
              <a:latin typeface="Calibri"/>
            </a:endParaRPr>
          </a:p>
        </p:txBody>
      </p:sp>
      <p:pic>
        <p:nvPicPr>
          <p:cNvPr id="8" name="Immagine 7"/>
          <p:cNvPicPr>
            <a:picLocks noChangeAspect="1"/>
          </p:cNvPicPr>
          <p:nvPr/>
        </p:nvPicPr>
        <p:blipFill>
          <a:blip r:embed="rId3"/>
          <a:stretch>
            <a:fillRect/>
          </a:stretch>
        </p:blipFill>
        <p:spPr>
          <a:xfrm>
            <a:off x="1079500" y="1819731"/>
            <a:ext cx="6985000" cy="4749800"/>
          </a:xfrm>
          <a:prstGeom prst="rect">
            <a:avLst/>
          </a:prstGeom>
        </p:spPr>
      </p:pic>
    </p:spTree>
    <p:extLst>
      <p:ext uri="{BB962C8B-B14F-4D97-AF65-F5344CB8AC3E}">
        <p14:creationId xmlns:p14="http://schemas.microsoft.com/office/powerpoint/2010/main" val="4906095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contenuto 9"/>
          <p:cNvSpPr>
            <a:spLocks noGrp="1"/>
          </p:cNvSpPr>
          <p:nvPr>
            <p:ph idx="1"/>
          </p:nvPr>
        </p:nvSpPr>
        <p:spPr>
          <a:xfrm>
            <a:off x="457200" y="1600201"/>
            <a:ext cx="4043600" cy="920780"/>
          </a:xfrm>
        </p:spPr>
        <p:txBody>
          <a:bodyPr>
            <a:noAutofit/>
          </a:bodyPr>
          <a:lstStyle/>
          <a:p>
            <a:pPr marL="0" indent="0">
              <a:buNone/>
            </a:pPr>
            <a:r>
              <a:rPr lang="it-IT" sz="2800" dirty="0" smtClean="0"/>
              <a:t>Importanza del sonno per la crescita</a:t>
            </a:r>
          </a:p>
          <a:p>
            <a:pPr marL="457200" lvl="1" indent="0">
              <a:buNone/>
            </a:pPr>
            <a:r>
              <a:rPr lang="it-IT" sz="2400" dirty="0" smtClean="0"/>
              <a:t> </a:t>
            </a:r>
            <a:endParaRPr lang="it-IT" sz="2400"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24</a:t>
            </a:fld>
            <a:endParaRPr lang="it-IT">
              <a:solidFill>
                <a:prstClr val="black">
                  <a:tint val="75000"/>
                </a:prstClr>
              </a:solidFill>
              <a:latin typeface="Calibri"/>
            </a:endParaRPr>
          </a:p>
        </p:txBody>
      </p:sp>
      <p:pic>
        <p:nvPicPr>
          <p:cNvPr id="9" name="Immagine 8"/>
          <p:cNvPicPr>
            <a:picLocks noChangeAspect="1"/>
          </p:cNvPicPr>
          <p:nvPr/>
        </p:nvPicPr>
        <p:blipFill>
          <a:blip r:embed="rId2"/>
          <a:stretch>
            <a:fillRect/>
          </a:stretch>
        </p:blipFill>
        <p:spPr>
          <a:xfrm>
            <a:off x="4298332" y="0"/>
            <a:ext cx="4509735" cy="6858000"/>
          </a:xfrm>
          <a:prstGeom prst="rect">
            <a:avLst/>
          </a:prstGeom>
        </p:spPr>
      </p:pic>
      <p:sp>
        <p:nvSpPr>
          <p:cNvPr id="7" name="Titolo 6"/>
          <p:cNvSpPr>
            <a:spLocks noGrp="1"/>
          </p:cNvSpPr>
          <p:nvPr>
            <p:ph type="title"/>
          </p:nvPr>
        </p:nvSpPr>
        <p:spPr>
          <a:xfrm>
            <a:off x="457200" y="274638"/>
            <a:ext cx="4193004" cy="1143000"/>
          </a:xfrm>
        </p:spPr>
        <p:txBody>
          <a:bodyPr>
            <a:noAutofit/>
          </a:bodyPr>
          <a:lstStyle/>
          <a:p>
            <a:pPr algn="l"/>
            <a:r>
              <a:rPr lang="it-IT" sz="4000" dirty="0" smtClean="0"/>
              <a:t>Il picco notturno di GH</a:t>
            </a:r>
            <a:endParaRPr lang="it-IT" sz="4000" dirty="0"/>
          </a:p>
        </p:txBody>
      </p:sp>
    </p:spTree>
    <p:extLst>
      <p:ext uri="{BB962C8B-B14F-4D97-AF65-F5344CB8AC3E}">
        <p14:creationId xmlns:p14="http://schemas.microsoft.com/office/powerpoint/2010/main" val="10582360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Le </a:t>
            </a:r>
            <a:r>
              <a:rPr lang="it-IT" dirty="0" err="1" smtClean="0"/>
              <a:t>vriazioni</a:t>
            </a:r>
            <a:r>
              <a:rPr lang="it-IT" dirty="0" smtClean="0"/>
              <a:t> </a:t>
            </a:r>
            <a:r>
              <a:rPr lang="it-IT" dirty="0" err="1" smtClean="0"/>
              <a:t>notture</a:t>
            </a:r>
            <a:r>
              <a:rPr lang="it-IT" dirty="0" smtClean="0"/>
              <a:t> di parametri fisiologici ed endocrini</a:t>
            </a:r>
            <a:endParaRPr lang="it-IT" dirty="0"/>
          </a:p>
        </p:txBody>
      </p:sp>
      <p:sp>
        <p:nvSpPr>
          <p:cNvPr id="2" name="Segnaposto data 1"/>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25</a:t>
            </a:fld>
            <a:endParaRPr lang="it-IT">
              <a:solidFill>
                <a:prstClr val="black">
                  <a:tint val="75000"/>
                </a:prstClr>
              </a:solidFill>
              <a:latin typeface="Calibri"/>
            </a:endParaRPr>
          </a:p>
        </p:txBody>
      </p:sp>
      <p:pic>
        <p:nvPicPr>
          <p:cNvPr id="5" name="Immagine 4"/>
          <p:cNvPicPr>
            <a:picLocks noChangeAspect="1"/>
          </p:cNvPicPr>
          <p:nvPr/>
        </p:nvPicPr>
        <p:blipFill>
          <a:blip r:embed="rId3"/>
          <a:stretch>
            <a:fillRect/>
          </a:stretch>
        </p:blipFill>
        <p:spPr>
          <a:xfrm>
            <a:off x="3124200" y="1365250"/>
            <a:ext cx="5715000" cy="4991100"/>
          </a:xfrm>
          <a:prstGeom prst="rect">
            <a:avLst/>
          </a:prstGeom>
        </p:spPr>
      </p:pic>
      <p:sp>
        <p:nvSpPr>
          <p:cNvPr id="8" name="Segnaposto contenuto 7"/>
          <p:cNvSpPr>
            <a:spLocks noGrp="1"/>
          </p:cNvSpPr>
          <p:nvPr>
            <p:ph idx="1"/>
          </p:nvPr>
        </p:nvSpPr>
        <p:spPr>
          <a:xfrm>
            <a:off x="457201" y="1600200"/>
            <a:ext cx="2493532" cy="4525963"/>
          </a:xfrm>
        </p:spPr>
        <p:txBody>
          <a:bodyPr>
            <a:normAutofit/>
          </a:bodyPr>
          <a:lstStyle/>
          <a:p>
            <a:pPr marL="0" indent="0">
              <a:buNone/>
            </a:pPr>
            <a:r>
              <a:rPr lang="it-IT" sz="2000" dirty="0" smtClean="0"/>
              <a:t>“Nel </a:t>
            </a:r>
            <a:r>
              <a:rPr lang="it-IT" sz="2000" dirty="0"/>
              <a:t>caso dell'ormone della crescita, i livelli </a:t>
            </a:r>
            <a:r>
              <a:rPr lang="it-IT" sz="2000" dirty="0" smtClean="0"/>
              <a:t>sono non ritmici </a:t>
            </a:r>
            <a:r>
              <a:rPr lang="it-IT" sz="2000" dirty="0"/>
              <a:t>in assenza di sonno (linea nera) ma se il sonno lo </a:t>
            </a:r>
            <a:r>
              <a:rPr lang="it-IT" sz="2000" dirty="0" smtClean="0"/>
              <a:t>è permesso </a:t>
            </a:r>
            <a:r>
              <a:rPr lang="it-IT" sz="2000" dirty="0"/>
              <a:t>emerge un chiaro ciclo circadiano (linea rossa)</a:t>
            </a:r>
            <a:r>
              <a:rPr lang="it-IT" sz="2000" dirty="0" smtClean="0"/>
              <a:t>.”</a:t>
            </a:r>
            <a:endParaRPr lang="it-IT" sz="2000" dirty="0"/>
          </a:p>
        </p:txBody>
      </p:sp>
    </p:spTree>
    <p:extLst>
      <p:ext uri="{BB962C8B-B14F-4D97-AF65-F5344CB8AC3E}">
        <p14:creationId xmlns:p14="http://schemas.microsoft.com/office/powerpoint/2010/main" val="21104042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Il rilascio di GH è inibito dai pasti (M) e stimolato nel digiuno breve</a:t>
            </a:r>
            <a:endParaRPr lang="it-IT"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26</a:t>
            </a:fld>
            <a:endParaRPr lang="it-IT">
              <a:solidFill>
                <a:prstClr val="black">
                  <a:tint val="75000"/>
                </a:prstClr>
              </a:solidFill>
              <a:latin typeface="Calibri"/>
            </a:endParaRPr>
          </a:p>
        </p:txBody>
      </p:sp>
      <p:pic>
        <p:nvPicPr>
          <p:cNvPr id="8" name="Immagine 7"/>
          <p:cNvPicPr>
            <a:picLocks noChangeAspect="1"/>
          </p:cNvPicPr>
          <p:nvPr/>
        </p:nvPicPr>
        <p:blipFill>
          <a:blip r:embed="rId3"/>
          <a:stretch>
            <a:fillRect/>
          </a:stretch>
        </p:blipFill>
        <p:spPr>
          <a:xfrm>
            <a:off x="992530" y="1668429"/>
            <a:ext cx="7282155" cy="4422496"/>
          </a:xfrm>
          <a:prstGeom prst="rect">
            <a:avLst/>
          </a:prstGeom>
        </p:spPr>
      </p:pic>
    </p:spTree>
    <p:extLst>
      <p:ext uri="{BB962C8B-B14F-4D97-AF65-F5344CB8AC3E}">
        <p14:creationId xmlns:p14="http://schemas.microsoft.com/office/powerpoint/2010/main" val="24379969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87610"/>
            <a:ext cx="8229600" cy="1200889"/>
          </a:xfrm>
        </p:spPr>
        <p:txBody>
          <a:bodyPr>
            <a:normAutofit/>
          </a:bodyPr>
          <a:lstStyle/>
          <a:p>
            <a:r>
              <a:rPr lang="it-IT" dirty="0" smtClean="0"/>
              <a:t>Il legame di GH al suo recettore</a:t>
            </a:r>
            <a:endParaRPr lang="it-IT" dirty="0"/>
          </a:p>
        </p:txBody>
      </p:sp>
      <p:sp>
        <p:nvSpPr>
          <p:cNvPr id="7" name="Segnaposto contenuto 6"/>
          <p:cNvSpPr>
            <a:spLocks noGrp="1"/>
          </p:cNvSpPr>
          <p:nvPr>
            <p:ph idx="1"/>
          </p:nvPr>
        </p:nvSpPr>
        <p:spPr>
          <a:xfrm>
            <a:off x="457200" y="1587284"/>
            <a:ext cx="8229600" cy="4769066"/>
          </a:xfrm>
        </p:spPr>
        <p:txBody>
          <a:bodyPr>
            <a:noAutofit/>
          </a:bodyPr>
          <a:lstStyle/>
          <a:p>
            <a:r>
              <a:rPr lang="it-IT" dirty="0" smtClean="0"/>
              <a:t>Il recettore </a:t>
            </a:r>
            <a:r>
              <a:rPr lang="it-IT" dirty="0"/>
              <a:t>è </a:t>
            </a:r>
            <a:r>
              <a:rPr lang="it-IT" b="1" dirty="0" err="1"/>
              <a:t>type</a:t>
            </a:r>
            <a:r>
              <a:rPr lang="it-IT" b="1" dirty="0"/>
              <a:t> I </a:t>
            </a:r>
            <a:r>
              <a:rPr lang="it-IT" b="1" dirty="0" err="1"/>
              <a:t>cytokine</a:t>
            </a:r>
            <a:r>
              <a:rPr lang="it-IT" b="1" dirty="0"/>
              <a:t> </a:t>
            </a:r>
            <a:r>
              <a:rPr lang="it-IT" b="1" dirty="0" err="1" smtClean="0"/>
              <a:t>receptor</a:t>
            </a:r>
            <a:endParaRPr lang="it-IT" b="1" dirty="0" smtClean="0"/>
          </a:p>
          <a:p>
            <a:r>
              <a:rPr lang="it-IT" b="1" dirty="0" smtClean="0">
                <a:solidFill>
                  <a:schemeClr val="bg1">
                    <a:lumMod val="50000"/>
                  </a:schemeClr>
                </a:solidFill>
              </a:rPr>
              <a:t>Ha la struttura dei recettori enzimatici, ma non ha attività intrinseca tirosina </a:t>
            </a:r>
            <a:r>
              <a:rPr lang="it-IT" b="1" dirty="0" err="1" smtClean="0">
                <a:solidFill>
                  <a:schemeClr val="bg1">
                    <a:lumMod val="50000"/>
                  </a:schemeClr>
                </a:solidFill>
              </a:rPr>
              <a:t>chinasi</a:t>
            </a:r>
            <a:endParaRPr lang="it-IT" b="1" dirty="0">
              <a:solidFill>
                <a:schemeClr val="bg1">
                  <a:lumMod val="50000"/>
                </a:schemeClr>
              </a:solidFill>
            </a:endParaRPr>
          </a:p>
          <a:p>
            <a:r>
              <a:rPr lang="it-IT" dirty="0" smtClean="0">
                <a:solidFill>
                  <a:schemeClr val="bg1">
                    <a:lumMod val="50000"/>
                  </a:schemeClr>
                </a:solidFill>
              </a:rPr>
              <a:t>Attivato, recluta due proteina tirosina </a:t>
            </a:r>
            <a:r>
              <a:rPr lang="it-IT" dirty="0" err="1">
                <a:solidFill>
                  <a:schemeClr val="bg1">
                    <a:lumMod val="50000"/>
                  </a:schemeClr>
                </a:solidFill>
              </a:rPr>
              <a:t>chinasi</a:t>
            </a:r>
            <a:r>
              <a:rPr lang="it-IT" dirty="0">
                <a:solidFill>
                  <a:schemeClr val="bg1">
                    <a:lumMod val="50000"/>
                  </a:schemeClr>
                </a:solidFill>
              </a:rPr>
              <a:t> </a:t>
            </a:r>
            <a:r>
              <a:rPr lang="it-IT" dirty="0" smtClean="0">
                <a:solidFill>
                  <a:schemeClr val="bg1">
                    <a:lumMod val="50000"/>
                  </a:schemeClr>
                </a:solidFill>
              </a:rPr>
              <a:t>dette </a:t>
            </a:r>
            <a:r>
              <a:rPr lang="it-IT" dirty="0">
                <a:solidFill>
                  <a:schemeClr val="bg1">
                    <a:lumMod val="50000"/>
                  </a:schemeClr>
                </a:solidFill>
              </a:rPr>
              <a:t>“</a:t>
            </a:r>
            <a:r>
              <a:rPr lang="it-IT" dirty="0" err="1">
                <a:solidFill>
                  <a:schemeClr val="bg1">
                    <a:lumMod val="50000"/>
                  </a:schemeClr>
                </a:solidFill>
              </a:rPr>
              <a:t>nonreceptor</a:t>
            </a:r>
            <a:r>
              <a:rPr lang="it-IT" dirty="0">
                <a:solidFill>
                  <a:schemeClr val="bg1">
                    <a:lumMod val="50000"/>
                  </a:schemeClr>
                </a:solidFill>
              </a:rPr>
              <a:t> </a:t>
            </a:r>
            <a:r>
              <a:rPr lang="it-IT" dirty="0" err="1">
                <a:solidFill>
                  <a:schemeClr val="bg1">
                    <a:lumMod val="50000"/>
                  </a:schemeClr>
                </a:solidFill>
              </a:rPr>
              <a:t>tyrosine</a:t>
            </a:r>
            <a:r>
              <a:rPr lang="it-IT" dirty="0">
                <a:solidFill>
                  <a:schemeClr val="bg1">
                    <a:lumMod val="50000"/>
                  </a:schemeClr>
                </a:solidFill>
              </a:rPr>
              <a:t> </a:t>
            </a:r>
            <a:r>
              <a:rPr lang="it-IT" dirty="0" err="1" smtClean="0">
                <a:solidFill>
                  <a:schemeClr val="bg1">
                    <a:lumMod val="50000"/>
                  </a:schemeClr>
                </a:solidFill>
              </a:rPr>
              <a:t>kinase</a:t>
            </a:r>
            <a:r>
              <a:rPr lang="it-IT" dirty="0" smtClean="0">
                <a:solidFill>
                  <a:schemeClr val="bg1">
                    <a:lumMod val="50000"/>
                  </a:schemeClr>
                </a:solidFill>
              </a:rPr>
              <a:t>”: </a:t>
            </a:r>
          </a:p>
          <a:p>
            <a:pPr lvl="1"/>
            <a:r>
              <a:rPr lang="it-IT" dirty="0" smtClean="0">
                <a:solidFill>
                  <a:schemeClr val="bg1">
                    <a:lumMod val="50000"/>
                  </a:schemeClr>
                </a:solidFill>
              </a:rPr>
              <a:t>Janus </a:t>
            </a:r>
            <a:r>
              <a:rPr lang="it-IT" dirty="0" err="1">
                <a:solidFill>
                  <a:schemeClr val="bg1">
                    <a:lumMod val="50000"/>
                  </a:schemeClr>
                </a:solidFill>
              </a:rPr>
              <a:t>kinase</a:t>
            </a:r>
            <a:r>
              <a:rPr lang="it-IT" dirty="0">
                <a:solidFill>
                  <a:schemeClr val="bg1">
                    <a:lumMod val="50000"/>
                  </a:schemeClr>
                </a:solidFill>
              </a:rPr>
              <a:t> 2</a:t>
            </a:r>
            <a:r>
              <a:rPr lang="it-IT" b="1" dirty="0">
                <a:solidFill>
                  <a:schemeClr val="bg1">
                    <a:lumMod val="50000"/>
                  </a:schemeClr>
                </a:solidFill>
              </a:rPr>
              <a:t> (JAK2</a:t>
            </a:r>
            <a:r>
              <a:rPr lang="it-IT" b="1" dirty="0" smtClean="0">
                <a:solidFill>
                  <a:schemeClr val="bg1">
                    <a:lumMod val="50000"/>
                  </a:schemeClr>
                </a:solidFill>
              </a:rPr>
              <a:t>)</a:t>
            </a:r>
          </a:p>
          <a:p>
            <a:pPr lvl="1"/>
            <a:r>
              <a:rPr lang="it-IT" dirty="0" smtClean="0">
                <a:solidFill>
                  <a:schemeClr val="bg1">
                    <a:lumMod val="50000"/>
                  </a:schemeClr>
                </a:solidFill>
              </a:rPr>
              <a:t>la </a:t>
            </a:r>
            <a:r>
              <a:rPr lang="it-IT" dirty="0" err="1" smtClean="0">
                <a:solidFill>
                  <a:schemeClr val="bg1">
                    <a:lumMod val="50000"/>
                  </a:schemeClr>
                </a:solidFill>
              </a:rPr>
              <a:t>chinasi</a:t>
            </a:r>
            <a:r>
              <a:rPr lang="it-IT" dirty="0" smtClean="0">
                <a:solidFill>
                  <a:schemeClr val="bg1">
                    <a:lumMod val="50000"/>
                  </a:schemeClr>
                </a:solidFill>
              </a:rPr>
              <a:t> SRC </a:t>
            </a:r>
          </a:p>
          <a:p>
            <a:r>
              <a:rPr lang="it-IT" b="1" dirty="0" smtClean="0"/>
              <a:t>Diverse vie di segnalazione portano all’aumento della trascrizione genica</a:t>
            </a:r>
            <a:endParaRPr lang="it-IT" b="1" dirty="0"/>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27</a:t>
            </a:fld>
            <a:endParaRPr lang="it-IT">
              <a:solidFill>
                <a:prstClr val="black">
                  <a:tint val="75000"/>
                </a:prstClr>
              </a:solidFill>
              <a:latin typeface="Calibri"/>
            </a:endParaRPr>
          </a:p>
        </p:txBody>
      </p:sp>
    </p:spTree>
    <p:extLst>
      <p:ext uri="{BB962C8B-B14F-4D97-AF65-F5344CB8AC3E}">
        <p14:creationId xmlns:p14="http://schemas.microsoft.com/office/powerpoint/2010/main" val="16986826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457200" y="274637"/>
            <a:ext cx="8229600" cy="1480711"/>
          </a:xfrm>
        </p:spPr>
        <p:txBody>
          <a:bodyPr>
            <a:noAutofit/>
          </a:bodyPr>
          <a:lstStyle/>
          <a:p>
            <a:r>
              <a:rPr lang="it-IT" sz="3200" dirty="0" smtClean="0"/>
              <a:t>Dall’attivazione del recettore GH alla trascrizione dei geni, tra cui quello che codifica </a:t>
            </a:r>
            <a:r>
              <a:rPr lang="it-IT" sz="3200" b="1" dirty="0" smtClean="0"/>
              <a:t>per IGF-1</a:t>
            </a:r>
            <a:endParaRPr lang="it-IT" sz="3200" b="1"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28</a:t>
            </a:fld>
            <a:endParaRPr lang="it-IT">
              <a:solidFill>
                <a:prstClr val="black">
                  <a:tint val="75000"/>
                </a:prstClr>
              </a:solidFill>
              <a:latin typeface="Calibri"/>
            </a:endParaRPr>
          </a:p>
        </p:txBody>
      </p:sp>
      <p:pic>
        <p:nvPicPr>
          <p:cNvPr id="7" name="Immagine 6"/>
          <p:cNvPicPr>
            <a:picLocks noChangeAspect="1"/>
          </p:cNvPicPr>
          <p:nvPr/>
        </p:nvPicPr>
        <p:blipFill>
          <a:blip r:embed="rId2"/>
          <a:stretch>
            <a:fillRect/>
          </a:stretch>
        </p:blipFill>
        <p:spPr>
          <a:xfrm>
            <a:off x="102340" y="1755349"/>
            <a:ext cx="9041660" cy="4742039"/>
          </a:xfrm>
          <a:prstGeom prst="rect">
            <a:avLst/>
          </a:prstGeom>
        </p:spPr>
      </p:pic>
    </p:spTree>
    <p:extLst>
      <p:ext uri="{BB962C8B-B14F-4D97-AF65-F5344CB8AC3E}">
        <p14:creationId xmlns:p14="http://schemas.microsoft.com/office/powerpoint/2010/main" val="35277882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732361"/>
            <a:ext cx="7728764" cy="53033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38" y="6035675"/>
            <a:ext cx="360362" cy="47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5" name="Text Box 3"/>
          <p:cNvSpPr txBox="1">
            <a:spLocks noChangeArrowheads="1"/>
          </p:cNvSpPr>
          <p:nvPr/>
        </p:nvSpPr>
        <p:spPr bwMode="auto">
          <a:xfrm>
            <a:off x="887413" y="6002338"/>
            <a:ext cx="4410075" cy="763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000" tIns="46800" rIns="36000" bIns="46800" anchor="b" anchorCtr="1"/>
          <a:lstStyle>
            <a:lvl1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9pPr>
          </a:lstStyle>
          <a:p>
            <a:pPr fontAlgn="base">
              <a:spcBef>
                <a:spcPct val="0"/>
              </a:spcBef>
              <a:spcAft>
                <a:spcPct val="0"/>
              </a:spcAft>
              <a:buClr>
                <a:srgbClr val="000000"/>
              </a:buClr>
              <a:buSzPct val="100000"/>
              <a:buFont typeface="Times New Roman" charset="0"/>
              <a:buNone/>
            </a:pPr>
            <a:r>
              <a:rPr lang="en-US" sz="1100" smtClean="0"/>
              <a:t>Patrice Delafontaine. Arteriosclerosis, Thrombosis, and Vascular Biology. Expression, Regulation, and Function of IGF-1, IGF-1R, and IGF-1 Binding Proteins in Blood Vessels, Volume: 24, Issue: 3, Pages: 435-444, DOI: (10.1161/01.ATV.0000105902.89459.09) </a:t>
            </a:r>
          </a:p>
        </p:txBody>
      </p:sp>
      <p:sp>
        <p:nvSpPr>
          <p:cNvPr id="3076" name="Text Box 4"/>
          <p:cNvSpPr txBox="1">
            <a:spLocks noChangeArrowheads="1"/>
          </p:cNvSpPr>
          <p:nvPr/>
        </p:nvSpPr>
        <p:spPr bwMode="auto">
          <a:xfrm>
            <a:off x="5294313" y="5394325"/>
            <a:ext cx="3846512"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base">
              <a:spcBef>
                <a:spcPct val="0"/>
              </a:spcBef>
              <a:spcAft>
                <a:spcPct val="0"/>
              </a:spcAft>
              <a:buClr>
                <a:srgbClr val="000000"/>
              </a:buClr>
              <a:buSzPct val="100000"/>
              <a:buFont typeface="Times New Roman" charset="0"/>
              <a:buNone/>
            </a:pPr>
            <a:endParaRPr lang="it-IT" sz="1400" smtClean="0">
              <a:solidFill>
                <a:srgbClr val="FFFFFF"/>
              </a:solidFill>
              <a:latin typeface="Arial" charset="0"/>
              <a:ea typeface="ＭＳ Ｐゴシック" charset="0"/>
              <a:cs typeface="ＭＳ Ｐゴシック" charset="0"/>
            </a:endParaRPr>
          </a:p>
        </p:txBody>
      </p:sp>
      <p:sp>
        <p:nvSpPr>
          <p:cNvPr id="2" name="Titolo 1"/>
          <p:cNvSpPr>
            <a:spLocks noGrp="1"/>
          </p:cNvSpPr>
          <p:nvPr>
            <p:ph type="title"/>
          </p:nvPr>
        </p:nvSpPr>
        <p:spPr/>
        <p:txBody>
          <a:bodyPr/>
          <a:lstStyle/>
          <a:p>
            <a:pPr algn="l"/>
            <a:r>
              <a:rPr lang="it-IT" sz="3600" dirty="0" smtClean="0"/>
              <a:t>IGF-1 si lega a un recettore enzimatico cellulare</a:t>
            </a:r>
            <a:endParaRPr lang="it-IT" sz="3600" dirty="0"/>
          </a:p>
        </p:txBody>
      </p:sp>
    </p:spTree>
    <p:extLst>
      <p:ext uri="{BB962C8B-B14F-4D97-AF65-F5344CB8AC3E}">
        <p14:creationId xmlns:p14="http://schemas.microsoft.com/office/powerpoint/2010/main" val="25746501"/>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pPr algn="l"/>
            <a:r>
              <a:rPr lang="it-IT" dirty="0" smtClean="0"/>
              <a:t>Prolattina</a:t>
            </a:r>
            <a:endParaRPr lang="it-IT" dirty="0"/>
          </a:p>
        </p:txBody>
      </p:sp>
      <p:sp>
        <p:nvSpPr>
          <p:cNvPr id="9" name="Segnaposto contenuto 8"/>
          <p:cNvSpPr>
            <a:spLocks noGrp="1"/>
          </p:cNvSpPr>
          <p:nvPr>
            <p:ph idx="1"/>
          </p:nvPr>
        </p:nvSpPr>
        <p:spPr>
          <a:xfrm>
            <a:off x="457200" y="1600200"/>
            <a:ext cx="3128499" cy="4525963"/>
          </a:xfrm>
        </p:spPr>
        <p:txBody>
          <a:bodyPr>
            <a:normAutofit/>
          </a:bodyPr>
          <a:lstStyle/>
          <a:p>
            <a:r>
              <a:rPr lang="it-IT" sz="2800" dirty="0" smtClean="0"/>
              <a:t>Polipeptide di 199 </a:t>
            </a:r>
            <a:r>
              <a:rPr lang="it-IT" sz="2800" dirty="0" err="1" smtClean="0"/>
              <a:t>aac</a:t>
            </a:r>
            <a:endParaRPr lang="it-IT" sz="2800" dirty="0" smtClean="0"/>
          </a:p>
          <a:p>
            <a:r>
              <a:rPr lang="it-IT" sz="2800" dirty="0" smtClean="0"/>
              <a:t>Lega recettori di membrana enzimatici RTK</a:t>
            </a:r>
          </a:p>
          <a:p>
            <a:endParaRPr lang="it-IT" sz="2800" dirty="0" smtClean="0"/>
          </a:p>
          <a:p>
            <a:pPr lvl="1"/>
            <a:endParaRPr lang="it-IT" sz="2400"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3</a:t>
            </a:fld>
            <a:endParaRPr lang="it-IT">
              <a:solidFill>
                <a:prstClr val="black">
                  <a:tint val="75000"/>
                </a:prstClr>
              </a:solidFill>
              <a:latin typeface="Calibri"/>
            </a:endParaRPr>
          </a:p>
        </p:txBody>
      </p:sp>
      <p:pic>
        <p:nvPicPr>
          <p:cNvPr id="8" name="Immagine 7"/>
          <p:cNvPicPr>
            <a:picLocks noChangeAspect="1"/>
          </p:cNvPicPr>
          <p:nvPr/>
        </p:nvPicPr>
        <p:blipFill>
          <a:blip r:embed="rId2"/>
          <a:stretch>
            <a:fillRect/>
          </a:stretch>
        </p:blipFill>
        <p:spPr>
          <a:xfrm>
            <a:off x="3408218" y="0"/>
            <a:ext cx="5735782" cy="6858000"/>
          </a:xfrm>
          <a:prstGeom prst="rect">
            <a:avLst/>
          </a:prstGeom>
        </p:spPr>
      </p:pic>
    </p:spTree>
    <p:extLst>
      <p:ext uri="{BB962C8B-B14F-4D97-AF65-F5344CB8AC3E}">
        <p14:creationId xmlns:p14="http://schemas.microsoft.com/office/powerpoint/2010/main" val="37200245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IGF-1 è il principale mediatore di GH</a:t>
            </a:r>
            <a:endParaRPr lang="it-IT" dirty="0"/>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30</a:t>
            </a:fld>
            <a:endParaRPr lang="it-IT">
              <a:solidFill>
                <a:prstClr val="black">
                  <a:tint val="75000"/>
                </a:prstClr>
              </a:solidFill>
              <a:latin typeface="Calibri"/>
            </a:endParaRPr>
          </a:p>
        </p:txBody>
      </p:sp>
      <p:pic>
        <p:nvPicPr>
          <p:cNvPr id="6" name="Immagine 5"/>
          <p:cNvPicPr>
            <a:picLocks noChangeAspect="1"/>
          </p:cNvPicPr>
          <p:nvPr/>
        </p:nvPicPr>
        <p:blipFill>
          <a:blip r:embed="rId3"/>
          <a:stretch>
            <a:fillRect/>
          </a:stretch>
        </p:blipFill>
        <p:spPr>
          <a:xfrm>
            <a:off x="508000" y="1417638"/>
            <a:ext cx="8128000" cy="5168900"/>
          </a:xfrm>
          <a:prstGeom prst="rect">
            <a:avLst/>
          </a:prstGeom>
        </p:spPr>
      </p:pic>
    </p:spTree>
    <p:extLst>
      <p:ext uri="{BB962C8B-B14F-4D97-AF65-F5344CB8AC3E}">
        <p14:creationId xmlns:p14="http://schemas.microsoft.com/office/powerpoint/2010/main" val="24660946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p:txBody>
          <a:bodyPr/>
          <a:lstStyle/>
          <a:p>
            <a:r>
              <a:rPr lang="it-IT" dirty="0" smtClean="0"/>
              <a:t>L’asse ipotalamo-ipofisi-gonadi</a:t>
            </a:r>
            <a:endParaRPr lang="it-IT" dirty="0"/>
          </a:p>
        </p:txBody>
      </p:sp>
      <p:sp>
        <p:nvSpPr>
          <p:cNvPr id="7" name="Sottotitolo 6"/>
          <p:cNvSpPr>
            <a:spLocks noGrp="1"/>
          </p:cNvSpPr>
          <p:nvPr>
            <p:ph type="subTitle" idx="1"/>
          </p:nvPr>
        </p:nvSpPr>
        <p:spPr/>
        <p:txBody>
          <a:bodyPr/>
          <a:lstStyle/>
          <a:p>
            <a:endParaRPr lang="it-IT"/>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31</a:t>
            </a:fld>
            <a:endParaRPr lang="it-IT">
              <a:solidFill>
                <a:prstClr val="black">
                  <a:tint val="75000"/>
                </a:prstClr>
              </a:solidFill>
              <a:latin typeface="Calibri"/>
            </a:endParaRPr>
          </a:p>
        </p:txBody>
      </p:sp>
    </p:spTree>
    <p:extLst>
      <p:ext uri="{BB962C8B-B14F-4D97-AF65-F5344CB8AC3E}">
        <p14:creationId xmlns:p14="http://schemas.microsoft.com/office/powerpoint/2010/main" val="41404942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32</a:t>
            </a:fld>
            <a:endParaRPr lang="it-IT">
              <a:solidFill>
                <a:prstClr val="black">
                  <a:tint val="75000"/>
                </a:prstClr>
              </a:solidFill>
              <a:latin typeface="Calibri"/>
            </a:endParaRPr>
          </a:p>
        </p:txBody>
      </p:sp>
      <p:pic>
        <p:nvPicPr>
          <p:cNvPr id="7" name="Immagine 6"/>
          <p:cNvPicPr>
            <a:picLocks noChangeAspect="1"/>
          </p:cNvPicPr>
          <p:nvPr/>
        </p:nvPicPr>
        <p:blipFill>
          <a:blip r:embed="rId3"/>
          <a:stretch>
            <a:fillRect/>
          </a:stretch>
        </p:blipFill>
        <p:spPr>
          <a:xfrm>
            <a:off x="2590800" y="0"/>
            <a:ext cx="6111551" cy="6858000"/>
          </a:xfrm>
          <a:prstGeom prst="rect">
            <a:avLst/>
          </a:prstGeom>
        </p:spPr>
      </p:pic>
      <p:sp>
        <p:nvSpPr>
          <p:cNvPr id="8" name="CasellaDiTesto 7"/>
          <p:cNvSpPr txBox="1"/>
          <p:nvPr/>
        </p:nvSpPr>
        <p:spPr>
          <a:xfrm>
            <a:off x="233094" y="93370"/>
            <a:ext cx="2891106" cy="6370974"/>
          </a:xfrm>
          <a:prstGeom prst="rect">
            <a:avLst/>
          </a:prstGeom>
          <a:noFill/>
        </p:spPr>
        <p:txBody>
          <a:bodyPr wrap="square" rtlCol="0">
            <a:spAutoFit/>
          </a:bodyPr>
          <a:lstStyle/>
          <a:p>
            <a:r>
              <a:rPr lang="it-IT" sz="2400" b="1" dirty="0" err="1" smtClean="0"/>
              <a:t>GnRH</a:t>
            </a:r>
            <a:endParaRPr lang="it-IT" sz="2400" b="1" dirty="0" smtClean="0"/>
          </a:p>
          <a:p>
            <a:r>
              <a:rPr lang="it-IT" sz="2400" dirty="0" err="1" smtClean="0"/>
              <a:t>Gonadotropin</a:t>
            </a:r>
            <a:r>
              <a:rPr lang="it-IT" sz="2400" dirty="0" smtClean="0"/>
              <a:t> </a:t>
            </a:r>
            <a:r>
              <a:rPr lang="it-IT" sz="2400" dirty="0" err="1" smtClean="0"/>
              <a:t>releasing</a:t>
            </a:r>
            <a:r>
              <a:rPr lang="it-IT" sz="2400" dirty="0" smtClean="0"/>
              <a:t> </a:t>
            </a:r>
          </a:p>
          <a:p>
            <a:r>
              <a:rPr lang="it-IT" sz="2400" dirty="0" err="1" smtClean="0"/>
              <a:t>hormone</a:t>
            </a:r>
            <a:endParaRPr lang="it-IT" sz="2400" dirty="0" smtClean="0"/>
          </a:p>
          <a:p>
            <a:endParaRPr lang="it-IT" sz="2400" dirty="0"/>
          </a:p>
          <a:p>
            <a:r>
              <a:rPr lang="it-IT" sz="2400" dirty="0" smtClean="0"/>
              <a:t>Le </a:t>
            </a:r>
            <a:r>
              <a:rPr lang="it-IT" sz="2400" b="1" dirty="0" smtClean="0"/>
              <a:t>cellule gonadotrope </a:t>
            </a:r>
            <a:r>
              <a:rPr lang="it-IT" sz="2400" dirty="0" smtClean="0"/>
              <a:t>rilasciano</a:t>
            </a:r>
          </a:p>
          <a:p>
            <a:r>
              <a:rPr lang="it-IT" sz="2400" b="1" dirty="0" smtClean="0"/>
              <a:t>LH</a:t>
            </a:r>
            <a:r>
              <a:rPr lang="it-IT" sz="2400" dirty="0" smtClean="0"/>
              <a:t>, ormone </a:t>
            </a:r>
            <a:r>
              <a:rPr lang="it-IT" sz="2400" dirty="0" err="1" smtClean="0"/>
              <a:t>luteinizzante</a:t>
            </a:r>
            <a:endParaRPr lang="it-IT" sz="2400" dirty="0" smtClean="0"/>
          </a:p>
          <a:p>
            <a:r>
              <a:rPr lang="it-IT" sz="2400" dirty="0" smtClean="0"/>
              <a:t>e</a:t>
            </a:r>
          </a:p>
          <a:p>
            <a:r>
              <a:rPr lang="it-IT" sz="2400" b="1" dirty="0" smtClean="0"/>
              <a:t>FSH</a:t>
            </a:r>
            <a:r>
              <a:rPr lang="it-IT" sz="2400" dirty="0" smtClean="0"/>
              <a:t>, ormone follicolo-stimolante</a:t>
            </a:r>
          </a:p>
          <a:p>
            <a:endParaRPr lang="it-IT" sz="2400" dirty="0"/>
          </a:p>
          <a:p>
            <a:r>
              <a:rPr lang="it-IT" sz="2400" b="1" dirty="0" smtClean="0"/>
              <a:t>LH e FSH stimolano</a:t>
            </a:r>
            <a:r>
              <a:rPr lang="it-IT" sz="2400" dirty="0" smtClean="0"/>
              <a:t>:</a:t>
            </a:r>
          </a:p>
          <a:p>
            <a:pPr marL="342900" indent="-342900">
              <a:buFontTx/>
              <a:buChar char="-"/>
            </a:pPr>
            <a:r>
              <a:rPr lang="it-IT" sz="2400" b="1" dirty="0" smtClean="0"/>
              <a:t>STEROIDOGENESI</a:t>
            </a:r>
          </a:p>
          <a:p>
            <a:pPr marL="342900" indent="-342900">
              <a:buFontTx/>
              <a:buChar char="-"/>
            </a:pPr>
            <a:r>
              <a:rPr lang="it-IT" sz="2400" b="1" dirty="0" smtClean="0"/>
              <a:t>GAMETOGENESI</a:t>
            </a:r>
          </a:p>
        </p:txBody>
      </p:sp>
    </p:spTree>
    <p:extLst>
      <p:ext uri="{BB962C8B-B14F-4D97-AF65-F5344CB8AC3E}">
        <p14:creationId xmlns:p14="http://schemas.microsoft.com/office/powerpoint/2010/main" val="30925122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smtClean="0"/>
              <a:t>Le cellule gonadotrope nell’adenoipofisi</a:t>
            </a:r>
            <a:endParaRPr lang="it-IT" sz="3600" dirty="0"/>
          </a:p>
        </p:txBody>
      </p:sp>
      <p:sp>
        <p:nvSpPr>
          <p:cNvPr id="7" name="Segnaposto contenuto 6"/>
          <p:cNvSpPr>
            <a:spLocks noGrp="1"/>
          </p:cNvSpPr>
          <p:nvPr>
            <p:ph idx="1"/>
          </p:nvPr>
        </p:nvSpPr>
        <p:spPr>
          <a:xfrm>
            <a:off x="457200" y="1417638"/>
            <a:ext cx="3133424" cy="4938712"/>
          </a:xfrm>
        </p:spPr>
        <p:txBody>
          <a:bodyPr>
            <a:noAutofit/>
          </a:bodyPr>
          <a:lstStyle/>
          <a:p>
            <a:pPr marL="0" indent="0">
              <a:buNone/>
            </a:pPr>
            <a:r>
              <a:rPr lang="it-IT" sz="2000" dirty="0" smtClean="0"/>
              <a:t>- Stimolate da </a:t>
            </a:r>
            <a:r>
              <a:rPr lang="it-IT" sz="2000" dirty="0" err="1" smtClean="0"/>
              <a:t>GnRH</a:t>
            </a:r>
            <a:r>
              <a:rPr lang="it-IT" sz="2000" dirty="0" smtClean="0"/>
              <a:t>, rilasciato da neuroni nell’area ipotalamica preottica (POA)</a:t>
            </a:r>
          </a:p>
          <a:p>
            <a:pPr marL="0" indent="0">
              <a:buNone/>
            </a:pPr>
            <a:r>
              <a:rPr lang="it-IT" sz="2000" dirty="0" smtClean="0"/>
              <a:t>- Rilasciano LH e FSH, che stimolano la </a:t>
            </a:r>
            <a:r>
              <a:rPr lang="it-IT" sz="2000" dirty="0" err="1" smtClean="0"/>
              <a:t>steroidogenesi</a:t>
            </a:r>
            <a:r>
              <a:rPr lang="it-IT" sz="2000" dirty="0"/>
              <a:t> (</a:t>
            </a:r>
            <a:r>
              <a:rPr lang="it-IT" sz="2000" dirty="0" smtClean="0"/>
              <a:t>estrogeni, progesterone e testosterone)</a:t>
            </a:r>
          </a:p>
          <a:p>
            <a:pPr marL="0" indent="0">
              <a:buNone/>
            </a:pPr>
            <a:r>
              <a:rPr lang="it-IT" sz="2000" dirty="0" smtClean="0"/>
              <a:t>- Questi steroidi inibiscono a feed-back negativo:</a:t>
            </a:r>
          </a:p>
          <a:p>
            <a:pPr marL="457200" lvl="1" indent="0">
              <a:buNone/>
            </a:pPr>
            <a:r>
              <a:rPr lang="it-IT" sz="1600" dirty="0" err="1" smtClean="0"/>
              <a:t>cell</a:t>
            </a:r>
            <a:r>
              <a:rPr lang="it-IT" sz="1600" dirty="0" smtClean="0"/>
              <a:t>. gonadotrope</a:t>
            </a:r>
          </a:p>
          <a:p>
            <a:pPr marL="457200" lvl="1" indent="0">
              <a:buNone/>
            </a:pPr>
            <a:r>
              <a:rPr lang="it-IT" sz="1600" dirty="0" smtClean="0"/>
              <a:t>neuroni </a:t>
            </a:r>
            <a:r>
              <a:rPr lang="it-IT" sz="1600" dirty="0" err="1" smtClean="0"/>
              <a:t>GnRH</a:t>
            </a:r>
            <a:endParaRPr lang="it-IT" sz="1600" dirty="0" smtClean="0"/>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33</a:t>
            </a:fld>
            <a:endParaRPr lang="it-IT">
              <a:solidFill>
                <a:prstClr val="black">
                  <a:tint val="75000"/>
                </a:prstClr>
              </a:solidFill>
              <a:latin typeface="Calibri"/>
            </a:endParaRPr>
          </a:p>
        </p:txBody>
      </p:sp>
      <p:pic>
        <p:nvPicPr>
          <p:cNvPr id="6" name="Immagine 5"/>
          <p:cNvPicPr>
            <a:picLocks noChangeAspect="1"/>
          </p:cNvPicPr>
          <p:nvPr/>
        </p:nvPicPr>
        <p:blipFill>
          <a:blip r:embed="rId3"/>
          <a:stretch>
            <a:fillRect/>
          </a:stretch>
        </p:blipFill>
        <p:spPr>
          <a:xfrm>
            <a:off x="3590624" y="1417638"/>
            <a:ext cx="4858351" cy="4858351"/>
          </a:xfrm>
          <a:prstGeom prst="rect">
            <a:avLst/>
          </a:prstGeom>
        </p:spPr>
      </p:pic>
    </p:spTree>
    <p:extLst>
      <p:ext uri="{BB962C8B-B14F-4D97-AF65-F5344CB8AC3E}">
        <p14:creationId xmlns:p14="http://schemas.microsoft.com/office/powerpoint/2010/main" val="13790038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 stimolazione delle cellule gonadotrope da parte di </a:t>
            </a:r>
            <a:r>
              <a:rPr lang="it-IT" dirty="0" err="1" smtClean="0"/>
              <a:t>GnRH</a:t>
            </a:r>
            <a:endParaRPr lang="it-IT"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34</a:t>
            </a:fld>
            <a:endParaRPr lang="it-IT">
              <a:solidFill>
                <a:prstClr val="black">
                  <a:tint val="75000"/>
                </a:prstClr>
              </a:solidFill>
              <a:latin typeface="Calibri"/>
            </a:endParaRPr>
          </a:p>
        </p:txBody>
      </p:sp>
      <p:pic>
        <p:nvPicPr>
          <p:cNvPr id="9" name="Immagine 8"/>
          <p:cNvPicPr>
            <a:picLocks noChangeAspect="1"/>
          </p:cNvPicPr>
          <p:nvPr/>
        </p:nvPicPr>
        <p:blipFill>
          <a:blip r:embed="rId2"/>
          <a:stretch>
            <a:fillRect/>
          </a:stretch>
        </p:blipFill>
        <p:spPr>
          <a:xfrm>
            <a:off x="2787959" y="1417638"/>
            <a:ext cx="6070600" cy="4597400"/>
          </a:xfrm>
          <a:prstGeom prst="rect">
            <a:avLst/>
          </a:prstGeom>
        </p:spPr>
      </p:pic>
      <p:sp>
        <p:nvSpPr>
          <p:cNvPr id="3" name="Segnaposto contenuto 2"/>
          <p:cNvSpPr>
            <a:spLocks noGrp="1"/>
          </p:cNvSpPr>
          <p:nvPr>
            <p:ph idx="1"/>
          </p:nvPr>
        </p:nvSpPr>
        <p:spPr>
          <a:xfrm>
            <a:off x="457200" y="1600200"/>
            <a:ext cx="3763467" cy="4525963"/>
          </a:xfrm>
        </p:spPr>
        <p:txBody>
          <a:bodyPr>
            <a:normAutofit/>
          </a:bodyPr>
          <a:lstStyle/>
          <a:p>
            <a:r>
              <a:rPr lang="it-IT" sz="2400" dirty="0" smtClean="0"/>
              <a:t>Recettore 7TM GPCR</a:t>
            </a:r>
          </a:p>
          <a:p>
            <a:r>
              <a:rPr lang="it-IT" sz="2400" dirty="0" smtClean="0"/>
              <a:t>proteina </a:t>
            </a:r>
            <a:r>
              <a:rPr lang="it-IT" sz="2400" dirty="0" err="1" smtClean="0"/>
              <a:t>Ga</a:t>
            </a:r>
            <a:endParaRPr lang="it-IT" sz="2400" dirty="0" smtClean="0"/>
          </a:p>
          <a:p>
            <a:r>
              <a:rPr lang="it-IT" sz="2400" dirty="0" smtClean="0"/>
              <a:t>PLC</a:t>
            </a:r>
          </a:p>
          <a:p>
            <a:r>
              <a:rPr lang="it-IT" sz="2400" dirty="0" smtClean="0"/>
              <a:t>IP3 + DAG</a:t>
            </a:r>
          </a:p>
          <a:p>
            <a:r>
              <a:rPr lang="it-IT" sz="2400" dirty="0" smtClean="0"/>
              <a:t>PKC</a:t>
            </a:r>
          </a:p>
          <a:p>
            <a:r>
              <a:rPr lang="it-IT" sz="2400" dirty="0" smtClean="0"/>
              <a:t>Cascata di </a:t>
            </a:r>
            <a:r>
              <a:rPr lang="it-IT" sz="2400" dirty="0" err="1" smtClean="0"/>
              <a:t>chinasi</a:t>
            </a:r>
            <a:endParaRPr lang="it-IT" sz="2400" dirty="0" smtClean="0"/>
          </a:p>
          <a:p>
            <a:r>
              <a:rPr lang="it-IT" sz="2400" dirty="0" smtClean="0"/>
              <a:t>Attivazione geni che codificano per LH e FSH</a:t>
            </a:r>
          </a:p>
          <a:p>
            <a:endParaRPr lang="it-IT" sz="2400" dirty="0"/>
          </a:p>
        </p:txBody>
      </p:sp>
    </p:spTree>
    <p:extLst>
      <p:ext uri="{BB962C8B-B14F-4D97-AF65-F5344CB8AC3E}">
        <p14:creationId xmlns:p14="http://schemas.microsoft.com/office/powerpoint/2010/main" val="20964833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rmAutofit fontScale="90000"/>
          </a:bodyPr>
          <a:lstStyle/>
          <a:p>
            <a:r>
              <a:rPr lang="it-IT" dirty="0" smtClean="0"/>
              <a:t>Struttura delle gonadotropine</a:t>
            </a:r>
            <a:br>
              <a:rPr lang="it-IT" dirty="0" smtClean="0"/>
            </a:br>
            <a:r>
              <a:rPr lang="it-IT" dirty="0" smtClean="0"/>
              <a:t>LH, FSH e </a:t>
            </a:r>
            <a:r>
              <a:rPr lang="it-IT" dirty="0" err="1" smtClean="0"/>
              <a:t>hCG</a:t>
            </a:r>
            <a:endParaRPr lang="it-IT" dirty="0"/>
          </a:p>
        </p:txBody>
      </p:sp>
      <p:sp>
        <p:nvSpPr>
          <p:cNvPr id="7" name="Segnaposto contenuto 6"/>
          <p:cNvSpPr>
            <a:spLocks noGrp="1"/>
          </p:cNvSpPr>
          <p:nvPr>
            <p:ph idx="1"/>
          </p:nvPr>
        </p:nvSpPr>
        <p:spPr>
          <a:xfrm>
            <a:off x="457200" y="1600200"/>
            <a:ext cx="3651414" cy="4525963"/>
          </a:xfrm>
        </p:spPr>
        <p:txBody>
          <a:bodyPr>
            <a:noAutofit/>
          </a:bodyPr>
          <a:lstStyle/>
          <a:p>
            <a:r>
              <a:rPr lang="it-IT" sz="2000" dirty="0"/>
              <a:t>FSH, LH e </a:t>
            </a:r>
            <a:r>
              <a:rPr lang="it-IT" sz="2000" dirty="0" err="1"/>
              <a:t>hCG</a:t>
            </a:r>
            <a:r>
              <a:rPr lang="it-IT" sz="2000" dirty="0"/>
              <a:t> </a:t>
            </a:r>
            <a:r>
              <a:rPr lang="it-IT" sz="2000" dirty="0" smtClean="0"/>
              <a:t>(gonadotropina corionica umana) sono </a:t>
            </a:r>
            <a:r>
              <a:rPr lang="it-IT" sz="2000" b="1" dirty="0" smtClean="0"/>
              <a:t>glicoproteine </a:t>
            </a:r>
            <a:r>
              <a:rPr lang="it-IT" sz="2000" dirty="0" smtClean="0"/>
              <a:t>(</a:t>
            </a:r>
            <a:r>
              <a:rPr lang="it-IT" sz="2000" dirty="0" err="1" smtClean="0"/>
              <a:t>leg</a:t>
            </a:r>
            <a:r>
              <a:rPr lang="it-IT" sz="2000" dirty="0" smtClean="0"/>
              <a:t>. </a:t>
            </a:r>
            <a:r>
              <a:rPr lang="it-IT" sz="2000" dirty="0" err="1" smtClean="0"/>
              <a:t>N</a:t>
            </a:r>
            <a:r>
              <a:rPr lang="it-IT" sz="2000" dirty="0" smtClean="0"/>
              <a:t>-glicosidici). </a:t>
            </a:r>
          </a:p>
          <a:p>
            <a:r>
              <a:rPr lang="it-IT" sz="2000" dirty="0" smtClean="0"/>
              <a:t>Sono composte </a:t>
            </a:r>
            <a:r>
              <a:rPr lang="it-IT" sz="2000" dirty="0"/>
              <a:t>da due </a:t>
            </a:r>
            <a:r>
              <a:rPr lang="it-IT" sz="2000" dirty="0" err="1"/>
              <a:t>subunità</a:t>
            </a:r>
            <a:r>
              <a:rPr lang="it-IT" sz="2000" dirty="0"/>
              <a:t> proteiche </a:t>
            </a:r>
            <a:r>
              <a:rPr lang="it-IT" sz="2000" dirty="0" smtClean="0"/>
              <a:t>(</a:t>
            </a:r>
            <a:r>
              <a:rPr lang="it-IT" sz="2000" b="1" dirty="0" smtClean="0"/>
              <a:t>alfa e beta</a:t>
            </a:r>
            <a:r>
              <a:rPr lang="it-IT" sz="2000" dirty="0" smtClean="0"/>
              <a:t>) legate non </a:t>
            </a:r>
            <a:r>
              <a:rPr lang="it-IT" sz="2000" dirty="0" err="1"/>
              <a:t>covalentemente</a:t>
            </a:r>
            <a:r>
              <a:rPr lang="it-IT" sz="2000" dirty="0"/>
              <a:t> </a:t>
            </a:r>
            <a:endParaRPr lang="it-IT" sz="2000" dirty="0" smtClean="0"/>
          </a:p>
          <a:p>
            <a:r>
              <a:rPr lang="it-IT" sz="2000" dirty="0" smtClean="0"/>
              <a:t>La catena alfa è comune; varia la struttura della catena beta.</a:t>
            </a:r>
            <a:endParaRPr lang="it-IT" sz="2000" dirty="0"/>
          </a:p>
          <a:p>
            <a:r>
              <a:rPr lang="it-IT" sz="2000" dirty="0" smtClean="0"/>
              <a:t>La </a:t>
            </a:r>
            <a:r>
              <a:rPr lang="it-IT" sz="2000" dirty="0"/>
              <a:t>struttura tridimensionale e la conformazione attiva delle </a:t>
            </a:r>
            <a:r>
              <a:rPr lang="it-IT" sz="2000" dirty="0" err="1"/>
              <a:t>subunità</a:t>
            </a:r>
            <a:r>
              <a:rPr lang="it-IT" sz="2000" dirty="0"/>
              <a:t> sono mantenute </a:t>
            </a:r>
            <a:r>
              <a:rPr lang="it-IT" sz="2000" dirty="0" smtClean="0"/>
              <a:t>da </a:t>
            </a:r>
            <a:r>
              <a:rPr lang="it-IT" sz="2000" dirty="0"/>
              <a:t>legami disolfuro </a:t>
            </a:r>
            <a:r>
              <a:rPr lang="it-IT" sz="2000" dirty="0" err="1" smtClean="0"/>
              <a:t>intracatena</a:t>
            </a:r>
            <a:r>
              <a:rPr lang="it-IT" sz="2000" dirty="0" smtClean="0"/>
              <a:t>.</a:t>
            </a:r>
            <a:endParaRPr lang="it-IT" sz="2000" dirty="0"/>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35</a:t>
            </a:fld>
            <a:endParaRPr lang="it-IT">
              <a:solidFill>
                <a:prstClr val="black">
                  <a:tint val="75000"/>
                </a:prstClr>
              </a:solidFill>
              <a:latin typeface="Calibri"/>
            </a:endParaRPr>
          </a:p>
        </p:txBody>
      </p:sp>
      <p:pic>
        <p:nvPicPr>
          <p:cNvPr id="9" name="Immagine 8"/>
          <p:cNvPicPr>
            <a:picLocks noChangeAspect="1"/>
          </p:cNvPicPr>
          <p:nvPr/>
        </p:nvPicPr>
        <p:blipFill>
          <a:blip r:embed="rId3"/>
          <a:stretch>
            <a:fillRect/>
          </a:stretch>
        </p:blipFill>
        <p:spPr>
          <a:xfrm>
            <a:off x="4437529" y="1455081"/>
            <a:ext cx="4003805" cy="4890670"/>
          </a:xfrm>
          <a:prstGeom prst="rect">
            <a:avLst/>
          </a:prstGeom>
        </p:spPr>
      </p:pic>
    </p:spTree>
    <p:extLst>
      <p:ext uri="{BB962C8B-B14F-4D97-AF65-F5344CB8AC3E}">
        <p14:creationId xmlns:p14="http://schemas.microsoft.com/office/powerpoint/2010/main" val="6527371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I recettori delle gonadotropine FSH e LH sono accoppiati alle proteine G</a:t>
            </a:r>
            <a:endParaRPr lang="it-IT"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36</a:t>
            </a:fld>
            <a:endParaRPr lang="it-IT">
              <a:solidFill>
                <a:prstClr val="black">
                  <a:tint val="75000"/>
                </a:prstClr>
              </a:solidFill>
              <a:latin typeface="Calibri"/>
            </a:endParaRPr>
          </a:p>
        </p:txBody>
      </p:sp>
      <p:pic>
        <p:nvPicPr>
          <p:cNvPr id="9" name="Immagine 8"/>
          <p:cNvPicPr>
            <a:picLocks noChangeAspect="1"/>
          </p:cNvPicPr>
          <p:nvPr/>
        </p:nvPicPr>
        <p:blipFill>
          <a:blip r:embed="rId3"/>
          <a:stretch>
            <a:fillRect/>
          </a:stretch>
        </p:blipFill>
        <p:spPr>
          <a:xfrm>
            <a:off x="1155700" y="1798092"/>
            <a:ext cx="6819900" cy="4419600"/>
          </a:xfrm>
          <a:prstGeom prst="rect">
            <a:avLst/>
          </a:prstGeom>
        </p:spPr>
      </p:pic>
    </p:spTree>
    <p:extLst>
      <p:ext uri="{BB962C8B-B14F-4D97-AF65-F5344CB8AC3E}">
        <p14:creationId xmlns:p14="http://schemas.microsoft.com/office/powerpoint/2010/main" val="12287976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L’azione degli ormoni gonadotropi nel maschio</a:t>
            </a:r>
            <a:endParaRPr lang="it-IT"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37</a:t>
            </a:fld>
            <a:endParaRPr lang="it-IT">
              <a:solidFill>
                <a:prstClr val="black">
                  <a:tint val="75000"/>
                </a:prstClr>
              </a:solidFill>
              <a:latin typeface="Calibri"/>
            </a:endParaRPr>
          </a:p>
        </p:txBody>
      </p:sp>
      <p:pic>
        <p:nvPicPr>
          <p:cNvPr id="8" name="Immagine 7"/>
          <p:cNvPicPr>
            <a:picLocks noChangeAspect="1"/>
          </p:cNvPicPr>
          <p:nvPr/>
        </p:nvPicPr>
        <p:blipFill>
          <a:blip r:embed="rId3"/>
          <a:stretch>
            <a:fillRect/>
          </a:stretch>
        </p:blipFill>
        <p:spPr>
          <a:xfrm>
            <a:off x="1714500" y="1454150"/>
            <a:ext cx="5715000" cy="4902200"/>
          </a:xfrm>
          <a:prstGeom prst="rect">
            <a:avLst/>
          </a:prstGeom>
        </p:spPr>
      </p:pic>
    </p:spTree>
    <p:extLst>
      <p:ext uri="{BB962C8B-B14F-4D97-AF65-F5344CB8AC3E}">
        <p14:creationId xmlns:p14="http://schemas.microsoft.com/office/powerpoint/2010/main" val="76560557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3408632" cy="2825234"/>
          </a:xfrm>
        </p:spPr>
        <p:txBody>
          <a:bodyPr>
            <a:normAutofit fontScale="90000"/>
          </a:bodyPr>
          <a:lstStyle/>
          <a:p>
            <a:r>
              <a:rPr lang="it-IT" sz="3600" dirty="0" smtClean="0"/>
              <a:t>LH e FSH stimolano le cellule di </a:t>
            </a:r>
            <a:r>
              <a:rPr lang="it-IT" sz="3600" dirty="0" err="1" smtClean="0"/>
              <a:t>leyding</a:t>
            </a:r>
            <a:r>
              <a:rPr lang="it-IT" sz="3600" dirty="0" smtClean="0"/>
              <a:t> e le cellule del </a:t>
            </a:r>
            <a:r>
              <a:rPr lang="it-IT" sz="3600" dirty="0" err="1" smtClean="0"/>
              <a:t>Sertoli</a:t>
            </a:r>
            <a:r>
              <a:rPr lang="it-IT" sz="3600" dirty="0" smtClean="0"/>
              <a:t>, che cooperano</a:t>
            </a:r>
            <a:endParaRPr lang="it-IT" sz="3600" dirty="0"/>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38</a:t>
            </a:fld>
            <a:endParaRPr lang="it-IT">
              <a:solidFill>
                <a:prstClr val="black">
                  <a:tint val="75000"/>
                </a:prstClr>
              </a:solidFill>
              <a:latin typeface="Calibri"/>
            </a:endParaRPr>
          </a:p>
        </p:txBody>
      </p:sp>
      <p:pic>
        <p:nvPicPr>
          <p:cNvPr id="7" name="Immagine 6"/>
          <p:cNvPicPr>
            <a:picLocks noChangeAspect="1"/>
          </p:cNvPicPr>
          <p:nvPr/>
        </p:nvPicPr>
        <p:blipFill>
          <a:blip r:embed="rId3"/>
          <a:stretch>
            <a:fillRect/>
          </a:stretch>
        </p:blipFill>
        <p:spPr>
          <a:xfrm>
            <a:off x="4156910" y="-136525"/>
            <a:ext cx="4792579" cy="6858000"/>
          </a:xfrm>
          <a:prstGeom prst="rect">
            <a:avLst/>
          </a:prstGeom>
        </p:spPr>
      </p:pic>
    </p:spTree>
    <p:extLst>
      <p:ext uri="{BB962C8B-B14F-4D97-AF65-F5344CB8AC3E}">
        <p14:creationId xmlns:p14="http://schemas.microsoft.com/office/powerpoint/2010/main" val="5290795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0" y="114300"/>
            <a:ext cx="9144000" cy="6607708"/>
          </a:xfrm>
          <a:prstGeom prst="rect">
            <a:avLst/>
          </a:prstGeom>
        </p:spPr>
      </p:pic>
      <p:sp>
        <p:nvSpPr>
          <p:cNvPr id="7" name="Titolo 6"/>
          <p:cNvSpPr>
            <a:spLocks noGrp="1"/>
          </p:cNvSpPr>
          <p:nvPr>
            <p:ph type="title"/>
          </p:nvPr>
        </p:nvSpPr>
        <p:spPr>
          <a:xfrm>
            <a:off x="2268726" y="5428642"/>
            <a:ext cx="5668369" cy="1143000"/>
          </a:xfrm>
        </p:spPr>
        <p:txBody>
          <a:bodyPr>
            <a:normAutofit/>
          </a:bodyPr>
          <a:lstStyle/>
          <a:p>
            <a:r>
              <a:rPr lang="it-IT" sz="3200" dirty="0" smtClean="0"/>
              <a:t>Spermatogenesi e sezione di un tubulo seminifero</a:t>
            </a:r>
            <a:endParaRPr lang="it-IT" sz="3200" dirty="0"/>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39</a:t>
            </a:fld>
            <a:endParaRPr lang="it-IT">
              <a:solidFill>
                <a:prstClr val="black">
                  <a:tint val="75000"/>
                </a:prstClr>
              </a:solidFill>
              <a:latin typeface="Calibri"/>
            </a:endParaRPr>
          </a:p>
        </p:txBody>
      </p:sp>
    </p:spTree>
    <p:extLst>
      <p:ext uri="{BB962C8B-B14F-4D97-AF65-F5344CB8AC3E}">
        <p14:creationId xmlns:p14="http://schemas.microsoft.com/office/powerpoint/2010/main" val="28868780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Funzioni della prolattina</a:t>
            </a:r>
            <a:endParaRPr lang="it-IT" dirty="0"/>
          </a:p>
        </p:txBody>
      </p:sp>
      <p:sp>
        <p:nvSpPr>
          <p:cNvPr id="3" name="Segnaposto contenuto 2"/>
          <p:cNvSpPr>
            <a:spLocks noGrp="1"/>
          </p:cNvSpPr>
          <p:nvPr>
            <p:ph idx="1"/>
          </p:nvPr>
        </p:nvSpPr>
        <p:spPr/>
        <p:txBody>
          <a:bodyPr/>
          <a:lstStyle/>
          <a:p>
            <a:pPr marL="514350" indent="-514350">
              <a:buFont typeface="+mj-lt"/>
              <a:buAutoNum type="arabicPeriod"/>
            </a:pPr>
            <a:r>
              <a:rPr lang="it-IT" dirty="0" smtClean="0"/>
              <a:t>Principale: LATTOGENESI</a:t>
            </a:r>
          </a:p>
          <a:p>
            <a:pPr marL="514350" indent="-514350">
              <a:buFont typeface="+mj-lt"/>
              <a:buAutoNum type="arabicPeriod"/>
            </a:pPr>
            <a:r>
              <a:rPr lang="it-IT" dirty="0" smtClean="0"/>
              <a:t>Altre 300 azioni !</a:t>
            </a:r>
          </a:p>
          <a:p>
            <a:pPr marL="914400" lvl="1" indent="-514350">
              <a:buFont typeface="+mj-lt"/>
              <a:buAutoNum type="alphaLcPeriod"/>
            </a:pPr>
            <a:r>
              <a:rPr lang="it-IT" dirty="0" smtClean="0"/>
              <a:t>riproduttive</a:t>
            </a:r>
          </a:p>
          <a:p>
            <a:pPr marL="914400" lvl="1" indent="-514350">
              <a:buFont typeface="+mj-lt"/>
              <a:buAutoNum type="alphaLcPeriod"/>
            </a:pPr>
            <a:r>
              <a:rPr lang="it-IT" dirty="0" smtClean="0"/>
              <a:t>metaboliche</a:t>
            </a:r>
          </a:p>
          <a:p>
            <a:pPr marL="914400" lvl="1" indent="-514350">
              <a:buFont typeface="+mj-lt"/>
              <a:buAutoNum type="alphaLcPeriod"/>
            </a:pPr>
            <a:r>
              <a:rPr lang="it-IT" dirty="0" smtClean="0"/>
              <a:t>omeostasi idrico-salina (</a:t>
            </a:r>
            <a:r>
              <a:rPr lang="it-IT" dirty="0" err="1" smtClean="0"/>
              <a:t>osmoregolative</a:t>
            </a:r>
            <a:r>
              <a:rPr lang="it-IT" dirty="0" smtClean="0"/>
              <a:t>)</a:t>
            </a:r>
          </a:p>
          <a:p>
            <a:pPr marL="914400" lvl="1" indent="-514350">
              <a:buFont typeface="+mj-lt"/>
              <a:buAutoNum type="alphaLcPeriod"/>
            </a:pPr>
            <a:r>
              <a:rPr lang="it-IT" dirty="0" err="1" smtClean="0"/>
              <a:t>immunoregolazione</a:t>
            </a:r>
            <a:endParaRPr lang="it-IT" dirty="0" smtClean="0"/>
          </a:p>
          <a:p>
            <a:pPr marL="914400" lvl="1" indent="-514350">
              <a:buFont typeface="+mj-lt"/>
              <a:buAutoNum type="alphaLcPeriod"/>
            </a:pPr>
            <a:r>
              <a:rPr lang="it-IT" dirty="0" smtClean="0"/>
              <a:t>comportamento (neuro-psicologiche)</a:t>
            </a:r>
            <a:endParaRPr lang="it-IT"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4</a:t>
            </a:fld>
            <a:endParaRPr lang="it-IT">
              <a:solidFill>
                <a:prstClr val="black">
                  <a:tint val="75000"/>
                </a:prstClr>
              </a:solidFill>
              <a:latin typeface="Calibri"/>
            </a:endParaRPr>
          </a:p>
        </p:txBody>
      </p:sp>
    </p:spTree>
    <p:extLst>
      <p:ext uri="{BB962C8B-B14F-4D97-AF65-F5344CB8AC3E}">
        <p14:creationId xmlns:p14="http://schemas.microsoft.com/office/powerpoint/2010/main" val="345891268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52370"/>
          </a:xfrm>
        </p:spPr>
        <p:txBody>
          <a:bodyPr>
            <a:noAutofit/>
          </a:bodyPr>
          <a:lstStyle/>
          <a:p>
            <a:r>
              <a:rPr lang="it-IT" sz="2800" dirty="0" smtClean="0"/>
              <a:t>L’effetto di LH e FSH nei testicoli è rafforzato da GH</a:t>
            </a:r>
            <a:endParaRPr lang="it-IT" sz="2800" dirty="0"/>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40</a:t>
            </a:fld>
            <a:endParaRPr lang="it-IT">
              <a:solidFill>
                <a:prstClr val="black">
                  <a:tint val="75000"/>
                </a:prstClr>
              </a:solidFill>
              <a:latin typeface="Calibri"/>
            </a:endParaRPr>
          </a:p>
        </p:txBody>
      </p:sp>
      <p:pic>
        <p:nvPicPr>
          <p:cNvPr id="6" name="Immagine 5"/>
          <p:cNvPicPr>
            <a:picLocks noChangeAspect="1"/>
          </p:cNvPicPr>
          <p:nvPr/>
        </p:nvPicPr>
        <p:blipFill>
          <a:blip r:embed="rId3"/>
          <a:stretch>
            <a:fillRect/>
          </a:stretch>
        </p:blipFill>
        <p:spPr>
          <a:xfrm>
            <a:off x="933780" y="927008"/>
            <a:ext cx="7440767" cy="5499192"/>
          </a:xfrm>
          <a:prstGeom prst="rect">
            <a:avLst/>
          </a:prstGeom>
        </p:spPr>
      </p:pic>
    </p:spTree>
    <p:extLst>
      <p:ext uri="{BB962C8B-B14F-4D97-AF65-F5344CB8AC3E}">
        <p14:creationId xmlns:p14="http://schemas.microsoft.com/office/powerpoint/2010/main" val="35018687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dirty="0" smtClean="0"/>
              <a:t>Fine</a:t>
            </a:r>
            <a:endParaRPr lang="it-IT" dirty="0"/>
          </a:p>
        </p:txBody>
      </p:sp>
      <p:sp>
        <p:nvSpPr>
          <p:cNvPr id="6" name="Sottotitolo 5"/>
          <p:cNvSpPr>
            <a:spLocks noGrp="1"/>
          </p:cNvSpPr>
          <p:nvPr>
            <p:ph type="subTitle" idx="1"/>
          </p:nvPr>
        </p:nvSpPr>
        <p:spPr/>
        <p:txBody>
          <a:bodyPr/>
          <a:lstStyle/>
          <a:p>
            <a:endParaRPr lang="it-IT"/>
          </a:p>
        </p:txBody>
      </p:sp>
      <p:sp>
        <p:nvSpPr>
          <p:cNvPr id="2" name="Segnaposto data 1"/>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41</a:t>
            </a:fld>
            <a:endParaRPr lang="it-IT">
              <a:solidFill>
                <a:prstClr val="black">
                  <a:tint val="75000"/>
                </a:prstClr>
              </a:solidFill>
              <a:latin typeface="Calibri"/>
            </a:endParaRPr>
          </a:p>
        </p:txBody>
      </p:sp>
    </p:spTree>
    <p:extLst>
      <p:ext uri="{BB962C8B-B14F-4D97-AF65-F5344CB8AC3E}">
        <p14:creationId xmlns:p14="http://schemas.microsoft.com/office/powerpoint/2010/main" val="6029611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5</a:t>
            </a:fld>
            <a:endParaRPr lang="it-IT">
              <a:solidFill>
                <a:prstClr val="black">
                  <a:tint val="75000"/>
                </a:prstClr>
              </a:solidFill>
              <a:latin typeface="Calibri"/>
            </a:endParaRPr>
          </a:p>
        </p:txBody>
      </p:sp>
      <p:pic>
        <p:nvPicPr>
          <p:cNvPr id="5" name="Immagine 4"/>
          <p:cNvPicPr>
            <a:picLocks noChangeAspect="1"/>
          </p:cNvPicPr>
          <p:nvPr/>
        </p:nvPicPr>
        <p:blipFill>
          <a:blip r:embed="rId3"/>
          <a:stretch>
            <a:fillRect/>
          </a:stretch>
        </p:blipFill>
        <p:spPr>
          <a:xfrm>
            <a:off x="444500" y="1282700"/>
            <a:ext cx="8255000" cy="4292600"/>
          </a:xfrm>
          <a:prstGeom prst="rect">
            <a:avLst/>
          </a:prstGeom>
        </p:spPr>
      </p:pic>
    </p:spTree>
    <p:extLst>
      <p:ext uri="{BB962C8B-B14F-4D97-AF65-F5344CB8AC3E}">
        <p14:creationId xmlns:p14="http://schemas.microsoft.com/office/powerpoint/2010/main" val="28645878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lattogenesi</a:t>
            </a:r>
            <a:endParaRPr lang="it-IT" dirty="0"/>
          </a:p>
        </p:txBody>
      </p:sp>
      <p:sp>
        <p:nvSpPr>
          <p:cNvPr id="8" name="Segnaposto contenuto 7"/>
          <p:cNvSpPr>
            <a:spLocks noGrp="1"/>
          </p:cNvSpPr>
          <p:nvPr>
            <p:ph idx="1"/>
          </p:nvPr>
        </p:nvSpPr>
        <p:spPr>
          <a:xfrm>
            <a:off x="457200" y="1600200"/>
            <a:ext cx="4174328" cy="4525963"/>
          </a:xfrm>
        </p:spPr>
        <p:txBody>
          <a:bodyPr/>
          <a:lstStyle/>
          <a:p>
            <a:r>
              <a:rPr lang="it-IT" dirty="0" smtClean="0"/>
              <a:t>La ghiandola mammaria si sviluppa e si differenzia</a:t>
            </a:r>
          </a:p>
          <a:p>
            <a:pPr lvl="1"/>
            <a:r>
              <a:rPr lang="it-IT" dirty="0" smtClean="0"/>
              <a:t>si moltiplicano i dotti secretori e gli alveoli</a:t>
            </a:r>
          </a:p>
          <a:p>
            <a:pPr lvl="1"/>
            <a:r>
              <a:rPr lang="it-IT" dirty="0" smtClean="0"/>
              <a:t>Le cellule alveolari producono il latte</a:t>
            </a:r>
          </a:p>
          <a:p>
            <a:r>
              <a:rPr lang="it-IT" dirty="0" smtClean="0"/>
              <a:t>agisce anche il progesterone</a:t>
            </a:r>
          </a:p>
          <a:p>
            <a:pPr marL="0" indent="0">
              <a:buNone/>
            </a:pPr>
            <a:endParaRPr lang="it-IT" dirty="0" smtClean="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6</a:t>
            </a:fld>
            <a:endParaRPr lang="it-IT">
              <a:solidFill>
                <a:prstClr val="black">
                  <a:tint val="75000"/>
                </a:prstClr>
              </a:solidFill>
              <a:latin typeface="Calibri"/>
            </a:endParaRPr>
          </a:p>
        </p:txBody>
      </p:sp>
      <p:pic>
        <p:nvPicPr>
          <p:cNvPr id="9" name="Immagine 8"/>
          <p:cNvPicPr>
            <a:picLocks noChangeAspect="1"/>
          </p:cNvPicPr>
          <p:nvPr/>
        </p:nvPicPr>
        <p:blipFill>
          <a:blip r:embed="rId3"/>
          <a:stretch>
            <a:fillRect/>
          </a:stretch>
        </p:blipFill>
        <p:spPr>
          <a:xfrm>
            <a:off x="4657768" y="1157784"/>
            <a:ext cx="4309832" cy="5611316"/>
          </a:xfrm>
          <a:prstGeom prst="rect">
            <a:avLst/>
          </a:prstGeom>
        </p:spPr>
      </p:pic>
    </p:spTree>
    <p:extLst>
      <p:ext uri="{BB962C8B-B14F-4D97-AF65-F5344CB8AC3E}">
        <p14:creationId xmlns:p14="http://schemas.microsoft.com/office/powerpoint/2010/main" val="24130606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Autofit/>
          </a:bodyPr>
          <a:lstStyle/>
          <a:p>
            <a:r>
              <a:rPr lang="it-IT" sz="3600" dirty="0" smtClean="0"/>
              <a:t>Il differenziamento dell’alveolo mammario indotto dalla prolattina (e progesterone)</a:t>
            </a:r>
            <a:endParaRPr lang="it-IT" sz="3600" dirty="0"/>
          </a:p>
        </p:txBody>
      </p:sp>
      <p:sp>
        <p:nvSpPr>
          <p:cNvPr id="4" name="Segnaposto data 3"/>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7</a:t>
            </a:fld>
            <a:endParaRPr lang="it-IT">
              <a:solidFill>
                <a:prstClr val="black">
                  <a:tint val="75000"/>
                </a:prstClr>
              </a:solidFill>
              <a:latin typeface="Calibri"/>
            </a:endParaRPr>
          </a:p>
        </p:txBody>
      </p:sp>
      <p:pic>
        <p:nvPicPr>
          <p:cNvPr id="8" name="Immagine 7"/>
          <p:cNvPicPr>
            <a:picLocks noChangeAspect="1"/>
          </p:cNvPicPr>
          <p:nvPr/>
        </p:nvPicPr>
        <p:blipFill>
          <a:blip r:embed="rId3"/>
          <a:stretch>
            <a:fillRect/>
          </a:stretch>
        </p:blipFill>
        <p:spPr>
          <a:xfrm>
            <a:off x="682014" y="1784769"/>
            <a:ext cx="3817571" cy="4118958"/>
          </a:xfrm>
          <a:prstGeom prst="rect">
            <a:avLst/>
          </a:prstGeom>
        </p:spPr>
      </p:pic>
      <p:pic>
        <p:nvPicPr>
          <p:cNvPr id="10" name="Immagine 9"/>
          <p:cNvPicPr>
            <a:picLocks noChangeAspect="1"/>
          </p:cNvPicPr>
          <p:nvPr/>
        </p:nvPicPr>
        <p:blipFill>
          <a:blip r:embed="rId4"/>
          <a:stretch>
            <a:fillRect/>
          </a:stretch>
        </p:blipFill>
        <p:spPr>
          <a:xfrm>
            <a:off x="4981932" y="1899038"/>
            <a:ext cx="3309998" cy="4004689"/>
          </a:xfrm>
          <a:prstGeom prst="rect">
            <a:avLst/>
          </a:prstGeom>
        </p:spPr>
      </p:pic>
    </p:spTree>
    <p:extLst>
      <p:ext uri="{BB962C8B-B14F-4D97-AF65-F5344CB8AC3E}">
        <p14:creationId xmlns:p14="http://schemas.microsoft.com/office/powerpoint/2010/main" val="35855695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rilascio di prolattina</a:t>
            </a:r>
            <a:endParaRPr lang="it-IT" dirty="0"/>
          </a:p>
        </p:txBody>
      </p:sp>
      <p:sp>
        <p:nvSpPr>
          <p:cNvPr id="6" name="Segnaposto contenuto 5"/>
          <p:cNvSpPr>
            <a:spLocks noGrp="1"/>
          </p:cNvSpPr>
          <p:nvPr>
            <p:ph idx="1"/>
          </p:nvPr>
        </p:nvSpPr>
        <p:spPr>
          <a:xfrm>
            <a:off x="457200" y="1600200"/>
            <a:ext cx="4024924" cy="4525963"/>
          </a:xfrm>
        </p:spPr>
        <p:txBody>
          <a:bodyPr>
            <a:normAutofit fontScale="85000" lnSpcReduction="20000"/>
          </a:bodyPr>
          <a:lstStyle/>
          <a:p>
            <a:r>
              <a:rPr lang="it-IT" sz="2800" dirty="0" smtClean="0"/>
              <a:t>Prodotto dalle cellule </a:t>
            </a:r>
            <a:r>
              <a:rPr lang="it-IT" sz="2800" dirty="0" err="1" smtClean="0"/>
              <a:t>lattotrofe</a:t>
            </a:r>
            <a:r>
              <a:rPr lang="it-IT" sz="2800" dirty="0" smtClean="0"/>
              <a:t> </a:t>
            </a:r>
            <a:r>
              <a:rPr lang="it-IT" sz="2800" dirty="0" smtClean="0"/>
              <a:t>dell’ipofisi anteriore</a:t>
            </a:r>
            <a:r>
              <a:rPr lang="it-IT" sz="2800" dirty="0" smtClean="0"/>
              <a:t>.</a:t>
            </a:r>
          </a:p>
          <a:p>
            <a:r>
              <a:rPr lang="it-IT" sz="2800" dirty="0" smtClean="0"/>
              <a:t>Controllo periferico</a:t>
            </a:r>
            <a:endParaRPr lang="it-IT" sz="2800" dirty="0" smtClean="0"/>
          </a:p>
          <a:p>
            <a:pPr lvl="1"/>
            <a:r>
              <a:rPr lang="it-IT" sz="2400" dirty="0" smtClean="0"/>
              <a:t>stimolate da estrogeni (gravidanza!)</a:t>
            </a:r>
          </a:p>
          <a:p>
            <a:pPr lvl="1"/>
            <a:r>
              <a:rPr lang="it-IT" sz="2400" dirty="0" smtClean="0"/>
              <a:t>inibite da corticosteroidi (stres</a:t>
            </a:r>
            <a:r>
              <a:rPr lang="it-IT" sz="2400" dirty="0"/>
              <a:t>s</a:t>
            </a:r>
            <a:r>
              <a:rPr lang="it-IT" sz="2400" dirty="0" smtClean="0"/>
              <a:t>!)</a:t>
            </a:r>
          </a:p>
          <a:p>
            <a:r>
              <a:rPr lang="it-IT" dirty="0" smtClean="0"/>
              <a:t>Controllo centrale</a:t>
            </a:r>
          </a:p>
          <a:p>
            <a:pPr lvl="1"/>
            <a:r>
              <a:rPr lang="it-IT" dirty="0" smtClean="0"/>
              <a:t>fattori inibenti (da dopamina)</a:t>
            </a:r>
          </a:p>
          <a:p>
            <a:pPr lvl="1"/>
            <a:r>
              <a:rPr lang="it-IT" dirty="0" smtClean="0"/>
              <a:t>fattori di rilascio (TRH=</a:t>
            </a:r>
            <a:r>
              <a:rPr lang="it-IT" dirty="0" err="1" smtClean="0"/>
              <a:t>thyrotropin</a:t>
            </a:r>
            <a:r>
              <a:rPr lang="it-IT" dirty="0" smtClean="0"/>
              <a:t> RH)</a:t>
            </a:r>
          </a:p>
          <a:p>
            <a:endParaRPr lang="it-IT" sz="2800" dirty="0" smtClean="0"/>
          </a:p>
          <a:p>
            <a:endParaRPr lang="it-IT" sz="2800" dirty="0" smtClean="0"/>
          </a:p>
          <a:p>
            <a:endParaRPr lang="it-IT" sz="2800" dirty="0" smtClean="0"/>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8</a:t>
            </a:fld>
            <a:endParaRPr lang="it-IT">
              <a:solidFill>
                <a:prstClr val="black">
                  <a:tint val="75000"/>
                </a:prstClr>
              </a:solidFill>
              <a:latin typeface="Calibri"/>
            </a:endParaRPr>
          </a:p>
        </p:txBody>
      </p:sp>
      <p:pic>
        <p:nvPicPr>
          <p:cNvPr id="7" name="Immagine 6"/>
          <p:cNvPicPr>
            <a:picLocks noChangeAspect="1"/>
          </p:cNvPicPr>
          <p:nvPr/>
        </p:nvPicPr>
        <p:blipFill>
          <a:blip r:embed="rId3"/>
          <a:stretch>
            <a:fillRect/>
          </a:stretch>
        </p:blipFill>
        <p:spPr>
          <a:xfrm>
            <a:off x="5179225" y="1269828"/>
            <a:ext cx="3517559" cy="5339654"/>
          </a:xfrm>
          <a:prstGeom prst="rect">
            <a:avLst/>
          </a:prstGeom>
        </p:spPr>
      </p:pic>
    </p:spTree>
    <p:extLst>
      <p:ext uri="{BB962C8B-B14F-4D97-AF65-F5344CB8AC3E}">
        <p14:creationId xmlns:p14="http://schemas.microsoft.com/office/powerpoint/2010/main" val="20552401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7"/>
          <p:cNvSpPr>
            <a:spLocks noGrp="1"/>
          </p:cNvSpPr>
          <p:nvPr>
            <p:ph idx="1"/>
          </p:nvPr>
        </p:nvSpPr>
        <p:spPr>
          <a:xfrm>
            <a:off x="457200" y="1600200"/>
            <a:ext cx="3408632" cy="4525963"/>
          </a:xfrm>
        </p:spPr>
        <p:txBody>
          <a:bodyPr>
            <a:normAutofit fontScale="70000" lnSpcReduction="20000"/>
          </a:bodyPr>
          <a:lstStyle/>
          <a:p>
            <a:pPr marL="514350" indent="-514350">
              <a:buFont typeface="+mj-lt"/>
              <a:buAutoNum type="arabicPeriod"/>
            </a:pPr>
            <a:r>
              <a:rPr lang="it-IT" b="1" dirty="0" smtClean="0"/>
              <a:t>feed-back negativo della prolattina </a:t>
            </a:r>
          </a:p>
          <a:p>
            <a:pPr marL="914400" lvl="1" indent="-514350"/>
            <a:r>
              <a:rPr lang="it-IT" dirty="0" smtClean="0"/>
              <a:t>sui neuroni dopaminergici dell’ipotalamo</a:t>
            </a:r>
          </a:p>
          <a:p>
            <a:pPr marL="514350" indent="-514350">
              <a:buFont typeface="+mj-lt"/>
              <a:buAutoNum type="arabicPeriod"/>
            </a:pPr>
            <a:r>
              <a:rPr lang="it-IT" b="1" dirty="0" smtClean="0"/>
              <a:t>Stimolazione diretta degli estrogeni sulle </a:t>
            </a:r>
            <a:r>
              <a:rPr lang="it-IT" b="1" dirty="0" err="1" smtClean="0"/>
              <a:t>cell</a:t>
            </a:r>
            <a:r>
              <a:rPr lang="it-IT" b="1" dirty="0" smtClean="0"/>
              <a:t>. </a:t>
            </a:r>
            <a:r>
              <a:rPr lang="it-IT" b="1" dirty="0" err="1" smtClean="0"/>
              <a:t>lattotrofe</a:t>
            </a:r>
            <a:endParaRPr lang="it-IT" b="1" dirty="0" smtClean="0"/>
          </a:p>
          <a:p>
            <a:pPr marL="514350" indent="-514350">
              <a:buFont typeface="+mj-lt"/>
              <a:buAutoNum type="arabicPeriod"/>
            </a:pPr>
            <a:r>
              <a:rPr lang="it-IT" dirty="0" smtClean="0"/>
              <a:t>Inibizione della prolattina sul </a:t>
            </a:r>
            <a:r>
              <a:rPr lang="it-IT" dirty="0" err="1" smtClean="0"/>
              <a:t>GnH</a:t>
            </a:r>
            <a:r>
              <a:rPr lang="it-IT" dirty="0" smtClean="0"/>
              <a:t>=</a:t>
            </a:r>
            <a:r>
              <a:rPr lang="it-IT" dirty="0" err="1" smtClean="0"/>
              <a:t>gonadotropin</a:t>
            </a:r>
            <a:r>
              <a:rPr lang="it-IT" dirty="0" smtClean="0"/>
              <a:t> </a:t>
            </a:r>
            <a:r>
              <a:rPr lang="it-IT" dirty="0" err="1" smtClean="0"/>
              <a:t>releasing</a:t>
            </a:r>
            <a:r>
              <a:rPr lang="it-IT" dirty="0" smtClean="0"/>
              <a:t> </a:t>
            </a:r>
            <a:r>
              <a:rPr lang="it-IT" dirty="0" err="1" smtClean="0"/>
              <a:t>factor</a:t>
            </a:r>
            <a:endParaRPr lang="it-IT" dirty="0" smtClean="0"/>
          </a:p>
          <a:p>
            <a:pPr marL="914400" lvl="1" indent="-514350"/>
            <a:r>
              <a:rPr lang="it-IT" b="1" dirty="0" smtClean="0"/>
              <a:t>INIBIZIONE DELL’OVULAZIONE DURANTE L’ALLATTAMENTO</a:t>
            </a:r>
            <a:endParaRPr lang="it-IT" b="1" dirty="0"/>
          </a:p>
        </p:txBody>
      </p:sp>
      <p:sp>
        <p:nvSpPr>
          <p:cNvPr id="3" name="Segnaposto data 2"/>
          <p:cNvSpPr>
            <a:spLocks noGrp="1"/>
          </p:cNvSpPr>
          <p:nvPr>
            <p:ph type="dt" sz="half" idx="10"/>
          </p:nvPr>
        </p:nvSpPr>
        <p:spPr/>
        <p:txBody>
          <a:bodyPr/>
          <a:lstStyle/>
          <a:p>
            <a:r>
              <a:rPr lang="it-IT" smtClean="0">
                <a:solidFill>
                  <a:prstClr val="black">
                    <a:tint val="75000"/>
                  </a:prstClr>
                </a:solidFill>
                <a:latin typeface="Calibri"/>
              </a:rPr>
              <a:t>16/10/19</a:t>
            </a:r>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r>
              <a:rPr lang="it-IT" smtClean="0">
                <a:solidFill>
                  <a:prstClr val="black">
                    <a:tint val="75000"/>
                  </a:prstClr>
                </a:solidFill>
                <a:latin typeface="Calibri"/>
              </a:rPr>
              <a:t>091FA - BIOCHIMICA APPLICATA MEDICA </a:t>
            </a:r>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28879D49-CF05-7346-97B8-F65CE729392B}" type="slidenum">
              <a:rPr lang="it-IT" smtClean="0">
                <a:solidFill>
                  <a:prstClr val="black">
                    <a:tint val="75000"/>
                  </a:prstClr>
                </a:solidFill>
                <a:latin typeface="Calibri"/>
              </a:rPr>
              <a:pPr/>
              <a:t>9</a:t>
            </a:fld>
            <a:endParaRPr lang="it-IT">
              <a:solidFill>
                <a:prstClr val="black">
                  <a:tint val="75000"/>
                </a:prstClr>
              </a:solidFill>
              <a:latin typeface="Calibri"/>
            </a:endParaRPr>
          </a:p>
        </p:txBody>
      </p:sp>
      <p:pic>
        <p:nvPicPr>
          <p:cNvPr id="6" name="Immagine 5"/>
          <p:cNvPicPr>
            <a:picLocks noChangeAspect="1"/>
          </p:cNvPicPr>
          <p:nvPr/>
        </p:nvPicPr>
        <p:blipFill>
          <a:blip r:embed="rId3"/>
          <a:stretch>
            <a:fillRect/>
          </a:stretch>
        </p:blipFill>
        <p:spPr>
          <a:xfrm>
            <a:off x="3503621" y="0"/>
            <a:ext cx="5446059" cy="6858000"/>
          </a:xfrm>
          <a:prstGeom prst="rect">
            <a:avLst/>
          </a:prstGeom>
        </p:spPr>
      </p:pic>
      <p:sp>
        <p:nvSpPr>
          <p:cNvPr id="7" name="Titolo 6"/>
          <p:cNvSpPr>
            <a:spLocks noGrp="1"/>
          </p:cNvSpPr>
          <p:nvPr>
            <p:ph type="title"/>
          </p:nvPr>
        </p:nvSpPr>
        <p:spPr>
          <a:xfrm>
            <a:off x="457199" y="274638"/>
            <a:ext cx="4174329" cy="1143000"/>
          </a:xfrm>
        </p:spPr>
        <p:txBody>
          <a:bodyPr>
            <a:noAutofit/>
          </a:bodyPr>
          <a:lstStyle/>
          <a:p>
            <a:pPr algn="l"/>
            <a:r>
              <a:rPr lang="it-IT" sz="2800" b="1" dirty="0" smtClean="0"/>
              <a:t>Altri IMPORTANTI aspetti di regolazione</a:t>
            </a:r>
            <a:endParaRPr lang="it-IT" sz="2800" b="1" dirty="0"/>
          </a:p>
        </p:txBody>
      </p:sp>
    </p:spTree>
    <p:extLst>
      <p:ext uri="{BB962C8B-B14F-4D97-AF65-F5344CB8AC3E}">
        <p14:creationId xmlns:p14="http://schemas.microsoft.com/office/powerpoint/2010/main" val="24982638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ＭＳ Ｐゴシック"/>
        <a:cs typeface="Baekmuk Gulim"/>
      </a:majorFont>
      <a:minorFont>
        <a:latin typeface="Arial"/>
        <a:ea typeface="ＭＳ Ｐゴシック"/>
        <a:cs typeface="Baekmuk Guli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1545</TotalTime>
  <Words>2743</Words>
  <Application>Microsoft Macintosh PowerPoint</Application>
  <PresentationFormat>Presentazione su schermo (4:3)</PresentationFormat>
  <Paragraphs>405</Paragraphs>
  <Slides>41</Slides>
  <Notes>28</Notes>
  <HiddenSlides>0</HiddenSlides>
  <MMClips>0</MMClips>
  <ScaleCrop>false</ScaleCrop>
  <HeadingPairs>
    <vt:vector size="4" baseType="variant">
      <vt:variant>
        <vt:lpstr>Tema</vt:lpstr>
      </vt:variant>
      <vt:variant>
        <vt:i4>3</vt:i4>
      </vt:variant>
      <vt:variant>
        <vt:lpstr>Titoli diapositive</vt:lpstr>
      </vt:variant>
      <vt:variant>
        <vt:i4>41</vt:i4>
      </vt:variant>
    </vt:vector>
  </HeadingPairs>
  <TitlesOfParts>
    <vt:vector size="44" baseType="lpstr">
      <vt:lpstr>Tema di Office</vt:lpstr>
      <vt:lpstr>1_Tema di Office</vt:lpstr>
      <vt:lpstr>2_Tema di Office</vt:lpstr>
      <vt:lpstr>Lezione 7</vt:lpstr>
      <vt:lpstr>Le cellule endocrine liberano l’ormone in modo controllato</vt:lpstr>
      <vt:lpstr>Prolattina</vt:lpstr>
      <vt:lpstr>Funzioni della prolattina</vt:lpstr>
      <vt:lpstr>Presentazione di PowerPoint</vt:lpstr>
      <vt:lpstr>lattogenesi</vt:lpstr>
      <vt:lpstr>Il differenziamento dell’alveolo mammario indotto dalla prolattina (e progesterone)</vt:lpstr>
      <vt:lpstr>Il rilascio di prolattina</vt:lpstr>
      <vt:lpstr>Altri IMPORTANTI aspetti di regolazione</vt:lpstr>
      <vt:lpstr>Anche alcuni farmaci stimolano il rilascio di prolattina</vt:lpstr>
      <vt:lpstr>Il rilascio ciclico di prolattina durante l’allattamento e il suo ritmo circadiano normale nelle donne</vt:lpstr>
      <vt:lpstr>L’ormone della crescita</vt:lpstr>
      <vt:lpstr>Struttura del GH</vt:lpstr>
      <vt:lpstr>Il controllo del rilascio di GH da parte delle cellule somatotrofe dell’adenoipofisi fisiologia</vt:lpstr>
      <vt:lpstr>Il controllo del rilascio di GH da parte delle cellule somatotrofe dell’adenoipofisi Dettagli</vt:lpstr>
      <vt:lpstr>La variazioni circadiane della grelina</vt:lpstr>
      <vt:lpstr>Effetti fisiologici del GH</vt:lpstr>
      <vt:lpstr>Presentazione di PowerPoint</vt:lpstr>
      <vt:lpstr>Presentazione di PowerPoint</vt:lpstr>
      <vt:lpstr>GH è diabetogenico</vt:lpstr>
      <vt:lpstr>Gli effetti metabolici del GH</vt:lpstr>
      <vt:lpstr>Il rilascio di GH è pulsatile</vt:lpstr>
      <vt:lpstr>Il picco di GH nell’arco della vita L’effettore periferico di GH è IGF-1 cresce dalla nascita alla maturità e poi cala</vt:lpstr>
      <vt:lpstr>Il picco notturno di GH</vt:lpstr>
      <vt:lpstr>Le vriazioni notture di parametri fisiologici ed endocrini</vt:lpstr>
      <vt:lpstr>Il rilascio di GH è inibito dai pasti (M) e stimolato nel digiuno breve</vt:lpstr>
      <vt:lpstr>Il legame di GH al suo recettore</vt:lpstr>
      <vt:lpstr>Dall’attivazione del recettore GH alla trascrizione dei geni, tra cui quello che codifica per IGF-1</vt:lpstr>
      <vt:lpstr>IGF-1 si lega a un recettore enzimatico cellulare</vt:lpstr>
      <vt:lpstr>IGF-1 è il principale mediatore di GH</vt:lpstr>
      <vt:lpstr>L’asse ipotalamo-ipofisi-gonadi</vt:lpstr>
      <vt:lpstr>Presentazione di PowerPoint</vt:lpstr>
      <vt:lpstr>Le cellule gonadotrope nell’adenoipofisi</vt:lpstr>
      <vt:lpstr>La stimolazione delle cellule gonadotrope da parte di GnRH</vt:lpstr>
      <vt:lpstr>Struttura delle gonadotropine LH, FSH e hCG</vt:lpstr>
      <vt:lpstr>I recettori delle gonadotropine FSH e LH sono accoppiati alle proteine G</vt:lpstr>
      <vt:lpstr>L’azione degli ormoni gonadotropi nel maschio</vt:lpstr>
      <vt:lpstr>LH e FSH stimolano le cellule di leyding e le cellule del Sertoli, che cooperano</vt:lpstr>
      <vt:lpstr>Spermatogenesi e sezione di un tubulo seminifero</vt:lpstr>
      <vt:lpstr>L’effetto di LH e FSH nei testicoli è rafforzato da GH</vt:lpstr>
      <vt:lpstr>Fine</vt:lpstr>
    </vt:vector>
  </TitlesOfParts>
  <Company>Univ.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Lezione 7</dc:title>
  <dc:creator>Sabina Passamonti</dc:creator>
  <cp:lastModifiedBy>Sabina Passamonti</cp:lastModifiedBy>
  <cp:revision>112</cp:revision>
  <dcterms:created xsi:type="dcterms:W3CDTF">2019-10-15T16:02:45Z</dcterms:created>
  <dcterms:modified xsi:type="dcterms:W3CDTF">2019-10-17T05:26:38Z</dcterms:modified>
</cp:coreProperties>
</file>