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256" r:id="rId2"/>
    <p:sldId id="258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57" r:id="rId11"/>
    <p:sldId id="268" r:id="rId12"/>
    <p:sldId id="274" r:id="rId13"/>
    <p:sldId id="269" r:id="rId14"/>
    <p:sldId id="270" r:id="rId15"/>
    <p:sldId id="272" r:id="rId16"/>
    <p:sldId id="275" r:id="rId17"/>
    <p:sldId id="276" r:id="rId18"/>
    <p:sldId id="280" r:id="rId19"/>
    <p:sldId id="279" r:id="rId20"/>
    <p:sldId id="281" r:id="rId21"/>
    <p:sldId id="283" r:id="rId22"/>
    <p:sldId id="282" r:id="rId23"/>
    <p:sldId id="285" r:id="rId24"/>
    <p:sldId id="286" r:id="rId25"/>
    <p:sldId id="287" r:id="rId26"/>
    <p:sldId id="284" r:id="rId27"/>
    <p:sldId id="290" r:id="rId28"/>
    <p:sldId id="289" r:id="rId29"/>
    <p:sldId id="288" r:id="rId30"/>
    <p:sldId id="307" r:id="rId31"/>
    <p:sldId id="291" r:id="rId32"/>
    <p:sldId id="294" r:id="rId33"/>
    <p:sldId id="296" r:id="rId34"/>
    <p:sldId id="293" r:id="rId35"/>
    <p:sldId id="297" r:id="rId36"/>
    <p:sldId id="298" r:id="rId37"/>
    <p:sldId id="299" r:id="rId38"/>
    <p:sldId id="300" r:id="rId39"/>
    <p:sldId id="292" r:id="rId40"/>
    <p:sldId id="302" r:id="rId41"/>
    <p:sldId id="303" r:id="rId42"/>
    <p:sldId id="304" r:id="rId43"/>
    <p:sldId id="305" r:id="rId44"/>
    <p:sldId id="308" r:id="rId45"/>
    <p:sldId id="306" r:id="rId46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788" autoAdjust="0"/>
  </p:normalViewPr>
  <p:slideViewPr>
    <p:cSldViewPr snapToGrid="0" snapToObjects="1">
      <p:cViewPr>
        <p:scale>
          <a:sx n="85" d="100"/>
          <a:sy n="85" d="100"/>
        </p:scale>
        <p:origin x="-1480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handoutMaster" Target="handoutMasters/handout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166825-A56F-F740-9E3C-9008635FD91C}" type="datetimeFigureOut">
              <a:rPr lang="it-IT" smtClean="0"/>
              <a:t>16/10/19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0BFB5C-496C-E844-B663-26EEB2F1D7C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50540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04C823-897D-A548-9E6E-9E51238CFB52}" type="datetimeFigureOut">
              <a:rPr lang="it-IT" smtClean="0"/>
              <a:t>16/10/19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E55706-4DEA-EF4B-8167-07324EB01C83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23875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err="1" smtClean="0"/>
              <a:t>https</a:t>
            </a:r>
            <a:r>
              <a:rPr lang="it-IT" dirty="0" smtClean="0"/>
              <a:t>://</a:t>
            </a:r>
            <a:r>
              <a:rPr lang="it-IT" dirty="0" err="1" smtClean="0"/>
              <a:t>www.memorangapp.com</a:t>
            </a:r>
            <a:r>
              <a:rPr lang="it-IT" dirty="0" smtClean="0"/>
              <a:t>/</a:t>
            </a:r>
            <a:r>
              <a:rPr lang="it-IT" dirty="0" err="1" smtClean="0"/>
              <a:t>flashcards</a:t>
            </a:r>
            <a:r>
              <a:rPr lang="it-IT" dirty="0" smtClean="0"/>
              <a:t>/148298/Step+1+Repro/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0D8E0-F5E8-0241-90F7-78720CBBACA3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94346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err="1" smtClean="0"/>
              <a:t>https</a:t>
            </a:r>
            <a:r>
              <a:rPr lang="it-IT" dirty="0" smtClean="0"/>
              <a:t>://</a:t>
            </a:r>
            <a:r>
              <a:rPr lang="it-IT" dirty="0" err="1" smtClean="0"/>
              <a:t>www.sciencedirect.com</a:t>
            </a:r>
            <a:r>
              <a:rPr lang="it-IT" dirty="0" smtClean="0"/>
              <a:t>/</a:t>
            </a:r>
            <a:r>
              <a:rPr lang="it-IT" dirty="0" err="1" smtClean="0"/>
              <a:t>topics</a:t>
            </a:r>
            <a:r>
              <a:rPr lang="it-IT" dirty="0" smtClean="0"/>
              <a:t>/</a:t>
            </a:r>
            <a:r>
              <a:rPr lang="it-IT" dirty="0" err="1" smtClean="0"/>
              <a:t>agricultural</a:t>
            </a:r>
            <a:r>
              <a:rPr lang="it-IT" dirty="0" smtClean="0"/>
              <a:t>-and-</a:t>
            </a:r>
            <a:r>
              <a:rPr lang="it-IT" dirty="0" err="1" smtClean="0"/>
              <a:t>biological</a:t>
            </a:r>
            <a:r>
              <a:rPr lang="it-IT" dirty="0" smtClean="0"/>
              <a:t>-</a:t>
            </a:r>
            <a:r>
              <a:rPr lang="it-IT" dirty="0" err="1" smtClean="0"/>
              <a:t>sciences</a:t>
            </a:r>
            <a:r>
              <a:rPr lang="it-IT" dirty="0" smtClean="0"/>
              <a:t>/</a:t>
            </a:r>
            <a:r>
              <a:rPr lang="it-IT" dirty="0" err="1" smtClean="0"/>
              <a:t>theca</a:t>
            </a:r>
            <a:endParaRPr lang="it-IT" dirty="0" smtClean="0"/>
          </a:p>
          <a:p>
            <a:endParaRPr lang="it-IT" dirty="0" smtClean="0"/>
          </a:p>
          <a:p>
            <a:r>
              <a:rPr lang="it-IT" b="1" dirty="0" smtClean="0"/>
              <a:t>Il follicolo </a:t>
            </a:r>
            <a:r>
              <a:rPr lang="it-IT" b="1" dirty="0" err="1" smtClean="0"/>
              <a:t>preovulatorio</a:t>
            </a:r>
            <a:r>
              <a:rPr lang="it-IT" b="1" dirty="0" smtClean="0"/>
              <a:t> </a:t>
            </a:r>
            <a:r>
              <a:rPr lang="it-IT" dirty="0" smtClean="0"/>
              <a:t>produce estradiolo attraverso </a:t>
            </a:r>
            <a:r>
              <a:rPr lang="it-IT" b="1" dirty="0" smtClean="0"/>
              <a:t>un'interazione paracrina </a:t>
            </a:r>
            <a:r>
              <a:rPr lang="it-IT" dirty="0" smtClean="0"/>
              <a:t>tra cellule di </a:t>
            </a:r>
            <a:r>
              <a:rPr lang="it-IT" dirty="0" err="1" smtClean="0"/>
              <a:t>theca</a:t>
            </a:r>
            <a:r>
              <a:rPr lang="it-IT" dirty="0" smtClean="0"/>
              <a:t> e granulosa. </a:t>
            </a:r>
          </a:p>
          <a:p>
            <a:endParaRPr lang="it-IT" dirty="0" smtClean="0"/>
          </a:p>
          <a:p>
            <a:r>
              <a:rPr lang="it-IT" dirty="0" smtClean="0"/>
              <a:t>In risposta alla stimolazione con la gonadotropina </a:t>
            </a:r>
            <a:r>
              <a:rPr lang="it-IT" b="1" dirty="0" smtClean="0"/>
              <a:t>LH</a:t>
            </a:r>
            <a:r>
              <a:rPr lang="it-IT" dirty="0" smtClean="0"/>
              <a:t>, inizia la trascrizione di una serie </a:t>
            </a:r>
            <a:r>
              <a:rPr lang="it-IT" b="1" dirty="0" smtClean="0"/>
              <a:t>di geni </a:t>
            </a:r>
            <a:r>
              <a:rPr lang="it-IT" b="1" dirty="0" err="1" smtClean="0"/>
              <a:t>steroidogenici</a:t>
            </a:r>
            <a:r>
              <a:rPr lang="it-IT" b="1" dirty="0" smtClean="0"/>
              <a:t> nelle cellule </a:t>
            </a:r>
            <a:r>
              <a:rPr lang="it-IT" b="1" dirty="0" err="1" smtClean="0"/>
              <a:t>theca</a:t>
            </a:r>
            <a:r>
              <a:rPr lang="it-IT" dirty="0" smtClean="0"/>
              <a:t>. </a:t>
            </a:r>
          </a:p>
          <a:p>
            <a:r>
              <a:rPr lang="it-IT" dirty="0" smtClean="0"/>
              <a:t>Poiché </a:t>
            </a:r>
            <a:r>
              <a:rPr lang="it-IT" b="1" dirty="0" smtClean="0"/>
              <a:t>le cellule di granulosa non hanno una connessione diretta con la circolazione</a:t>
            </a:r>
            <a:r>
              <a:rPr lang="it-IT" dirty="0" smtClean="0"/>
              <a:t>,</a:t>
            </a:r>
            <a:r>
              <a:rPr lang="it-IT" baseline="0" dirty="0" smtClean="0"/>
              <a:t> </a:t>
            </a:r>
            <a:r>
              <a:rPr lang="it-IT" b="1" baseline="0" dirty="0" smtClean="0"/>
              <a:t>l’</a:t>
            </a:r>
            <a:r>
              <a:rPr lang="it-IT" b="1" dirty="0" err="1" smtClean="0"/>
              <a:t>androstenedione</a:t>
            </a:r>
            <a:r>
              <a:rPr lang="it-IT" b="1" dirty="0" smtClean="0"/>
              <a:t>, androgeno</a:t>
            </a:r>
            <a:r>
              <a:rPr lang="it-IT" b="1" dirty="0" smtClean="0"/>
              <a:t> </a:t>
            </a:r>
            <a:r>
              <a:rPr lang="it-IT" dirty="0" smtClean="0"/>
              <a:t>substrato dell’enzima CYP19A1 (</a:t>
            </a:r>
            <a:r>
              <a:rPr lang="it-IT" b="1" dirty="0" err="1" smtClean="0"/>
              <a:t>aromatasi</a:t>
            </a:r>
            <a:r>
              <a:rPr lang="it-IT" dirty="0" smtClean="0"/>
              <a:t>),</a:t>
            </a:r>
            <a:r>
              <a:rPr lang="it-IT" baseline="0" dirty="0" smtClean="0"/>
              <a:t> </a:t>
            </a:r>
            <a:r>
              <a:rPr lang="it-IT" dirty="0" smtClean="0"/>
              <a:t>diffonde dalle cellule della teca </a:t>
            </a:r>
            <a:r>
              <a:rPr lang="it-IT" dirty="0" smtClean="0"/>
              <a:t>nelle cellule di granulosa. </a:t>
            </a:r>
          </a:p>
          <a:p>
            <a:r>
              <a:rPr lang="it-IT" b="1" dirty="0" smtClean="0"/>
              <a:t>Due passaggi fondamentali nella formazione dell'estradiolo</a:t>
            </a:r>
            <a:r>
              <a:rPr lang="it-IT" dirty="0" smtClean="0"/>
              <a:t> sono l'ingresso del colesterolo nei mitocondri facilitato dalla proteina </a:t>
            </a:r>
            <a:r>
              <a:rPr lang="it-IT" dirty="0" err="1" smtClean="0"/>
              <a:t>regolatoria</a:t>
            </a:r>
            <a:r>
              <a:rPr lang="it-IT" dirty="0" smtClean="0"/>
              <a:t> acuta </a:t>
            </a:r>
            <a:r>
              <a:rPr lang="it-IT" dirty="0" err="1" smtClean="0"/>
              <a:t>steroidogenica</a:t>
            </a:r>
            <a:r>
              <a:rPr lang="it-IT" dirty="0" smtClean="0"/>
              <a:t> (</a:t>
            </a:r>
            <a:r>
              <a:rPr lang="it-IT" b="1" dirty="0" smtClean="0"/>
              <a:t>STAR</a:t>
            </a:r>
            <a:r>
              <a:rPr lang="it-IT" dirty="0" smtClean="0"/>
              <a:t>) nelle cellule </a:t>
            </a:r>
            <a:r>
              <a:rPr lang="it-IT" dirty="0" err="1" smtClean="0"/>
              <a:t>theca</a:t>
            </a:r>
            <a:r>
              <a:rPr lang="it-IT" dirty="0" smtClean="0"/>
              <a:t> e la conversione dell'</a:t>
            </a:r>
            <a:r>
              <a:rPr lang="it-IT" dirty="0" err="1" smtClean="0"/>
              <a:t>androstenedione</a:t>
            </a:r>
            <a:r>
              <a:rPr lang="it-IT" dirty="0" smtClean="0"/>
              <a:t> in estrone catalizzato dall’</a:t>
            </a:r>
            <a:r>
              <a:rPr lang="it-IT" dirty="0" err="1" smtClean="0"/>
              <a:t>aromatasi</a:t>
            </a:r>
            <a:r>
              <a:rPr lang="it-IT" dirty="0" smtClean="0"/>
              <a:t> (</a:t>
            </a:r>
            <a:r>
              <a:rPr lang="it-IT" b="1" dirty="0" smtClean="0"/>
              <a:t>CYP19A1</a:t>
            </a:r>
            <a:r>
              <a:rPr lang="it-IT" dirty="0" smtClean="0"/>
              <a:t>) nelle cellule granulosa.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55706-4DEA-EF4B-8167-07324EB01C83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09869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err="1" smtClean="0"/>
              <a:t>https</a:t>
            </a:r>
            <a:r>
              <a:rPr lang="it-IT" dirty="0" smtClean="0"/>
              <a:t>://</a:t>
            </a:r>
            <a:r>
              <a:rPr lang="it-IT" dirty="0" err="1" smtClean="0"/>
              <a:t>www.sciencedirect.com</a:t>
            </a:r>
            <a:r>
              <a:rPr lang="it-IT" dirty="0" smtClean="0"/>
              <a:t>/</a:t>
            </a:r>
            <a:r>
              <a:rPr lang="it-IT" dirty="0" err="1" smtClean="0"/>
              <a:t>topics</a:t>
            </a:r>
            <a:r>
              <a:rPr lang="it-IT" dirty="0" smtClean="0"/>
              <a:t>/</a:t>
            </a:r>
            <a:r>
              <a:rPr lang="it-IT" dirty="0" err="1" smtClean="0"/>
              <a:t>agricultural</a:t>
            </a:r>
            <a:r>
              <a:rPr lang="it-IT" dirty="0" smtClean="0"/>
              <a:t>-and-</a:t>
            </a:r>
            <a:r>
              <a:rPr lang="it-IT" dirty="0" err="1" smtClean="0"/>
              <a:t>biological</a:t>
            </a:r>
            <a:r>
              <a:rPr lang="it-IT" dirty="0" smtClean="0"/>
              <a:t>-</a:t>
            </a:r>
            <a:r>
              <a:rPr lang="it-IT" dirty="0" err="1" smtClean="0"/>
              <a:t>sciences</a:t>
            </a:r>
            <a:r>
              <a:rPr lang="it-IT" dirty="0" smtClean="0"/>
              <a:t>/</a:t>
            </a:r>
            <a:r>
              <a:rPr lang="it-IT" dirty="0" err="1" smtClean="0"/>
              <a:t>theca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Nella cellula luteinica sono espressi </a:t>
            </a:r>
            <a:r>
              <a:rPr lang="it-IT" b="1" dirty="0" smtClean="0"/>
              <a:t>recettori per FSH</a:t>
            </a:r>
            <a:r>
              <a:rPr lang="it-IT" b="1" baseline="0" dirty="0" smtClean="0"/>
              <a:t> e LH (</a:t>
            </a:r>
            <a:r>
              <a:rPr lang="it-IT" b="0" baseline="0" dirty="0" smtClean="0"/>
              <a:t>espressi sotto l’effetto del FSH), la cui attivazione aumenta l’espressione di </a:t>
            </a:r>
            <a:r>
              <a:rPr lang="it-IT" b="1" baseline="0" dirty="0" smtClean="0"/>
              <a:t>STAR</a:t>
            </a:r>
            <a:r>
              <a:rPr lang="it-IT" b="0" baseline="0" dirty="0" smtClean="0"/>
              <a:t>, per il </a:t>
            </a:r>
            <a:r>
              <a:rPr lang="it-IT" b="1" dirty="0" smtClean="0"/>
              <a:t>trasporto di colesterolo nei mitocondri,</a:t>
            </a:r>
            <a:r>
              <a:rPr lang="it-IT" b="1" baseline="0" dirty="0" smtClean="0"/>
              <a:t> </a:t>
            </a:r>
            <a:r>
              <a:rPr lang="it-IT" b="0" baseline="0" dirty="0" smtClean="0"/>
              <a:t>dove ora può avvenire la </a:t>
            </a:r>
            <a:r>
              <a:rPr lang="it-IT" b="1" baseline="0" dirty="0" smtClean="0"/>
              <a:t>conversione di colesterolo in progesterone.</a:t>
            </a:r>
            <a:endParaRPr lang="it-IT" b="1" dirty="0" smtClean="0"/>
          </a:p>
          <a:p>
            <a:endParaRPr lang="it-IT" dirty="0" smtClean="0"/>
          </a:p>
          <a:p>
            <a:r>
              <a:rPr lang="it-IT" dirty="0" smtClean="0"/>
              <a:t>L'</a:t>
            </a:r>
            <a:r>
              <a:rPr lang="it-IT" dirty="0" err="1" smtClean="0"/>
              <a:t>androstenedione</a:t>
            </a:r>
            <a:r>
              <a:rPr lang="it-IT" dirty="0" smtClean="0"/>
              <a:t> prodotto nelle cellule della teca-luteina funge da substrato per l'estrone, che viene ulteriormente convertito in estradiolo nelle cellule di granulosa-luteina</a:t>
            </a:r>
          </a:p>
          <a:p>
            <a:endParaRPr lang="it-IT" dirty="0" smtClean="0"/>
          </a:p>
          <a:p>
            <a:r>
              <a:rPr lang="it-IT" dirty="0" smtClean="0"/>
              <a:t>ATP, adenosina </a:t>
            </a:r>
            <a:r>
              <a:rPr lang="it-IT" dirty="0" err="1" smtClean="0"/>
              <a:t>trifosfato</a:t>
            </a:r>
            <a:r>
              <a:rPr lang="it-IT" dirty="0" smtClean="0"/>
              <a:t>; </a:t>
            </a:r>
            <a:r>
              <a:rPr lang="it-IT" dirty="0" err="1" smtClean="0"/>
              <a:t>cAMP</a:t>
            </a:r>
            <a:r>
              <a:rPr lang="it-IT" dirty="0" smtClean="0"/>
              <a:t>, adenosina </a:t>
            </a:r>
            <a:r>
              <a:rPr lang="it-IT" dirty="0" err="1" smtClean="0"/>
              <a:t>monofosfato</a:t>
            </a:r>
            <a:r>
              <a:rPr lang="it-IT" dirty="0" smtClean="0"/>
              <a:t> ciclico; FSHR, recettore per FSH; HSD, </a:t>
            </a:r>
            <a:r>
              <a:rPr lang="it-IT" dirty="0" err="1" smtClean="0"/>
              <a:t>hydroxysteroid</a:t>
            </a:r>
            <a:r>
              <a:rPr lang="it-IT" dirty="0" smtClean="0"/>
              <a:t> </a:t>
            </a:r>
            <a:r>
              <a:rPr lang="it-IT" dirty="0" err="1" smtClean="0"/>
              <a:t>dehydrogenase</a:t>
            </a:r>
            <a:r>
              <a:rPr lang="it-IT" dirty="0" smtClean="0"/>
              <a:t>; LHCGR, recettore LH.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55706-4DEA-EF4B-8167-07324EB01C83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69458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err="1" smtClean="0"/>
              <a:t>https</a:t>
            </a:r>
            <a:r>
              <a:rPr lang="it-IT" dirty="0" smtClean="0"/>
              <a:t>://</a:t>
            </a:r>
            <a:r>
              <a:rPr lang="it-IT" dirty="0" err="1" smtClean="0"/>
              <a:t>slideplayer.com</a:t>
            </a:r>
            <a:r>
              <a:rPr lang="it-IT" dirty="0" smtClean="0"/>
              <a:t>/slide/9697324/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55706-4DEA-EF4B-8167-07324EB01C83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60644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smtClean="0"/>
              <a:t>http://</a:t>
            </a:r>
            <a:r>
              <a:rPr lang="it-IT" dirty="0" err="1" smtClean="0"/>
              <a:t>www.pathophys.org</a:t>
            </a:r>
            <a:r>
              <a:rPr lang="it-IT" dirty="0" smtClean="0"/>
              <a:t>/</a:t>
            </a:r>
            <a:r>
              <a:rPr lang="it-IT" dirty="0" err="1" smtClean="0"/>
              <a:t>sexhormones</a:t>
            </a:r>
            <a:r>
              <a:rPr lang="it-IT" dirty="0" smtClean="0"/>
              <a:t>/</a:t>
            </a:r>
          </a:p>
          <a:p>
            <a:endParaRPr lang="it-IT" dirty="0" smtClean="0"/>
          </a:p>
          <a:p>
            <a:r>
              <a:rPr lang="it-IT" dirty="0" smtClean="0"/>
              <a:t>Asse Ipotalamo-Ipofisi-Ovario e feedback ormonale </a:t>
            </a:r>
          </a:p>
          <a:p>
            <a:endParaRPr lang="it-IT" dirty="0" smtClean="0"/>
          </a:p>
          <a:p>
            <a:r>
              <a:rPr lang="it-IT" dirty="0" smtClean="0"/>
              <a:t>La regolazione ormonale nelle femmine è più complicata rispetto ai maschi perché </a:t>
            </a:r>
            <a:r>
              <a:rPr lang="it-IT" b="1" dirty="0" smtClean="0"/>
              <a:t>gli effetti di feedback di diversi ormoni variano con lo stadio del ciclo mestruale</a:t>
            </a:r>
            <a:r>
              <a:rPr lang="it-IT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it-IT" dirty="0" smtClean="0"/>
              <a:t>Come nei maschi, il </a:t>
            </a:r>
            <a:r>
              <a:rPr lang="it-IT" dirty="0" err="1" smtClean="0"/>
              <a:t>GnRH</a:t>
            </a:r>
            <a:r>
              <a:rPr lang="it-IT" dirty="0" smtClean="0"/>
              <a:t> rilasciato dall'ipotalamo provoca il rilascio di LH e FSH nell'ipofisi anteriore</a:t>
            </a:r>
          </a:p>
          <a:p>
            <a:pPr marL="228600" indent="-228600">
              <a:buFont typeface="+mj-lt"/>
              <a:buAutoNum type="arabicPeriod"/>
            </a:pPr>
            <a:r>
              <a:rPr lang="it-IT" dirty="0" smtClean="0"/>
              <a:t>Il feedback delle cellule della </a:t>
            </a:r>
            <a:r>
              <a:rPr lang="it-IT" b="1" dirty="0" smtClean="0"/>
              <a:t>teca</a:t>
            </a:r>
            <a:r>
              <a:rPr lang="it-IT" dirty="0" smtClean="0"/>
              <a:t> avviene attraverso il rilascio di </a:t>
            </a:r>
            <a:r>
              <a:rPr lang="it-IT" b="1" dirty="0" smtClean="0"/>
              <a:t>progestinici</a:t>
            </a:r>
            <a:r>
              <a:rPr lang="it-IT" dirty="0" smtClean="0"/>
              <a:t>, mentre il feedback delle cellule di </a:t>
            </a:r>
            <a:r>
              <a:rPr lang="it-IT" b="1" dirty="0" smtClean="0"/>
              <a:t>granulosa</a:t>
            </a:r>
            <a:r>
              <a:rPr lang="it-IT" dirty="0" smtClean="0"/>
              <a:t> avviene attraverso il rilascio di </a:t>
            </a:r>
            <a:r>
              <a:rPr lang="it-IT" b="1" dirty="0" err="1" smtClean="0"/>
              <a:t>inibina</a:t>
            </a:r>
            <a:r>
              <a:rPr lang="it-IT" dirty="0" smtClean="0"/>
              <a:t> ed </a:t>
            </a:r>
            <a:r>
              <a:rPr lang="it-IT" b="1" dirty="0" smtClean="0"/>
              <a:t>estradiolo</a:t>
            </a:r>
            <a:r>
              <a:rPr lang="it-IT" dirty="0" smtClean="0"/>
              <a:t>; progesterone ed estradiolo vengono rilasciati anche dal corpo luteo nella fase post-ovulatoria del ciclo mestruale.</a:t>
            </a:r>
          </a:p>
          <a:p>
            <a:pPr marL="228600" indent="-228600">
              <a:buFont typeface="+mj-lt"/>
              <a:buAutoNum type="arabicPeriod"/>
            </a:pPr>
            <a:r>
              <a:rPr lang="it-IT" dirty="0" err="1" smtClean="0"/>
              <a:t>Inibina</a:t>
            </a:r>
            <a:r>
              <a:rPr lang="it-IT" dirty="0" smtClean="0"/>
              <a:t> agisce sempre per inibire il rilascio di FSH dall'ipofisi anteriore.</a:t>
            </a:r>
          </a:p>
          <a:p>
            <a:pPr marL="228600" indent="-228600">
              <a:buFont typeface="+mj-lt"/>
              <a:buAutoNum type="arabicPeriod"/>
            </a:pPr>
            <a:r>
              <a:rPr lang="it-IT" dirty="0" smtClean="0"/>
              <a:t>L'estradiolo e il progesterone possono avere attività stimolanti o inibitorie, a seconda dello stadio del ciclo mestruale:</a:t>
            </a:r>
          </a:p>
          <a:p>
            <a:endParaRPr lang="it-IT" dirty="0" smtClean="0"/>
          </a:p>
          <a:p>
            <a:r>
              <a:rPr lang="it-IT" dirty="0" smtClean="0"/>
              <a:t>Fase di crescita follicolare: </a:t>
            </a:r>
          </a:p>
          <a:p>
            <a:r>
              <a:rPr lang="it-IT" dirty="0" smtClean="0"/>
              <a:t>il follicolo in crescita sotto effetto di FSH e LH inizia a rilasciare </a:t>
            </a:r>
            <a:r>
              <a:rPr lang="it-IT" b="1" dirty="0" smtClean="0"/>
              <a:t>estrogeni</a:t>
            </a:r>
            <a:r>
              <a:rPr lang="it-IT" dirty="0" smtClean="0"/>
              <a:t> in quantità crescente, il che ha un </a:t>
            </a:r>
            <a:r>
              <a:rPr lang="it-IT" u="sng" dirty="0" smtClean="0"/>
              <a:t>lieve effetto inibitorio </a:t>
            </a:r>
            <a:r>
              <a:rPr lang="it-IT" dirty="0" smtClean="0"/>
              <a:t>sul rilascio di LH e FSH.</a:t>
            </a:r>
          </a:p>
          <a:p>
            <a:endParaRPr lang="it-IT" dirty="0" smtClean="0"/>
          </a:p>
          <a:p>
            <a:r>
              <a:rPr lang="it-IT" dirty="0" smtClean="0"/>
              <a:t>Impulso </a:t>
            </a:r>
            <a:r>
              <a:rPr lang="it-IT" dirty="0" err="1" smtClean="0"/>
              <a:t>preovulatorio</a:t>
            </a:r>
            <a:r>
              <a:rPr lang="it-IT" dirty="0" smtClean="0"/>
              <a:t>: </a:t>
            </a:r>
          </a:p>
          <a:p>
            <a:r>
              <a:rPr lang="it-IT" b="1" u="none" dirty="0" smtClean="0"/>
              <a:t>LH e FSH aumentano improvvisamente</a:t>
            </a:r>
            <a:r>
              <a:rPr lang="it-IT" dirty="0" smtClean="0"/>
              <a:t> in preparazione all'ovulazione; </a:t>
            </a:r>
            <a:r>
              <a:rPr lang="it-IT" u="sng" dirty="0" smtClean="0"/>
              <a:t>non è chiaro esattamente </a:t>
            </a:r>
            <a:r>
              <a:rPr lang="it-IT" dirty="0" smtClean="0"/>
              <a:t>come ciò avvenga, ma si ritiene che il passaggio dall'inibizione alla stimolazione sia il risultato di ulteriori </a:t>
            </a:r>
            <a:r>
              <a:rPr lang="it-IT" b="1" dirty="0" smtClean="0"/>
              <a:t>aumenti della produzione di estradiolo </a:t>
            </a:r>
            <a:r>
              <a:rPr lang="it-IT" dirty="0" smtClean="0"/>
              <a:t>o la conseguenza della </a:t>
            </a:r>
            <a:r>
              <a:rPr lang="it-IT" b="1" dirty="0" smtClean="0"/>
              <a:t>nuova secrezione follicolare di progesterone</a:t>
            </a:r>
            <a:r>
              <a:rPr lang="it-IT" dirty="0" smtClean="0"/>
              <a:t>.</a:t>
            </a:r>
          </a:p>
          <a:p>
            <a:endParaRPr lang="it-IT" dirty="0" smtClean="0"/>
          </a:p>
          <a:p>
            <a:r>
              <a:rPr lang="it-IT" dirty="0" smtClean="0"/>
              <a:t>Fase </a:t>
            </a:r>
            <a:r>
              <a:rPr lang="it-IT" dirty="0" err="1" smtClean="0"/>
              <a:t>postovulatoria</a:t>
            </a:r>
            <a:r>
              <a:rPr lang="it-IT" dirty="0" smtClean="0"/>
              <a:t>: </a:t>
            </a:r>
          </a:p>
          <a:p>
            <a:r>
              <a:rPr lang="it-IT" dirty="0" smtClean="0"/>
              <a:t>Grandi quantità di progesterone ed estrogeni vengono rilasciati dal corpo luteo e inibiscono il rilascio di LH e FSH.</a:t>
            </a:r>
          </a:p>
          <a:p>
            <a:endParaRPr lang="it-IT" dirty="0" smtClean="0"/>
          </a:p>
          <a:p>
            <a:r>
              <a:rPr lang="it-IT" dirty="0" smtClean="0"/>
              <a:t>Fase </a:t>
            </a:r>
            <a:r>
              <a:rPr lang="it-IT" dirty="0" err="1" smtClean="0"/>
              <a:t>luteale</a:t>
            </a:r>
            <a:r>
              <a:rPr lang="it-IT" dirty="0" smtClean="0"/>
              <a:t> tardiva: </a:t>
            </a:r>
          </a:p>
          <a:p>
            <a:r>
              <a:rPr lang="it-IT" dirty="0" smtClean="0"/>
              <a:t>I livelli di FSH e LH iniziano ad aumentare in risposta alla regressione del corpo luteo e ad una diminuzione di estrogeni e progesterone, portando al reclutamento di un nuovo follicolo.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55706-4DEA-EF4B-8167-07324EB01C83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70732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55706-4DEA-EF4B-8167-07324EB01C83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12989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err="1" smtClean="0"/>
              <a:t>doi</a:t>
            </a:r>
            <a:r>
              <a:rPr lang="it-IT" dirty="0" smtClean="0"/>
              <a:t>:</a:t>
            </a:r>
            <a:r>
              <a:rPr lang="mr-IN" dirty="0" smtClean="0"/>
              <a:t>10.1155/2015/916585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Meccanismi di azione degli estrogeni: il</a:t>
            </a:r>
            <a:r>
              <a:rPr lang="it-IT" baseline="0" dirty="0" smtClean="0"/>
              <a:t> </a:t>
            </a:r>
            <a:r>
              <a:rPr lang="it-IT" dirty="0" smtClean="0"/>
              <a:t>legame e </a:t>
            </a:r>
            <a:r>
              <a:rPr lang="it-IT" dirty="0" err="1" smtClean="0"/>
              <a:t>dimerizzazione</a:t>
            </a:r>
            <a:r>
              <a:rPr lang="it-IT" dirty="0" smtClean="0"/>
              <a:t> di del recettore degli estrogeni (ER) indotti</a:t>
            </a:r>
            <a:r>
              <a:rPr lang="it-IT" baseline="0" dirty="0" smtClean="0"/>
              <a:t> da estradiolo (</a:t>
            </a:r>
            <a:r>
              <a:rPr lang="it-IT" dirty="0" smtClean="0"/>
              <a:t>E2) innescano effetti non genomici, genomici e mitocondriali. </a:t>
            </a:r>
          </a:p>
          <a:p>
            <a:pPr marL="228600" indent="-228600">
              <a:buFont typeface="+mj-lt"/>
              <a:buAutoNum type="arabicPeriod"/>
            </a:pPr>
            <a:r>
              <a:rPr lang="it-IT" dirty="0" smtClean="0"/>
              <a:t>Gli effetti </a:t>
            </a:r>
            <a:r>
              <a:rPr lang="it-IT" dirty="0" err="1" smtClean="0"/>
              <a:t>nongenomici</a:t>
            </a:r>
            <a:r>
              <a:rPr lang="it-IT" dirty="0" smtClean="0"/>
              <a:t> possono essere mediati da E2-ER o da E2 legati a G </a:t>
            </a:r>
            <a:r>
              <a:rPr lang="it-IT" dirty="0" err="1" smtClean="0"/>
              <a:t>protein-coupled</a:t>
            </a:r>
            <a:r>
              <a:rPr lang="it-IT" dirty="0" smtClean="0"/>
              <a:t> E2 </a:t>
            </a:r>
            <a:r>
              <a:rPr lang="it-IT" dirty="0" err="1" smtClean="0"/>
              <a:t>receptor</a:t>
            </a:r>
            <a:r>
              <a:rPr lang="it-IT" dirty="0" smtClean="0"/>
              <a:t> 1 (GPER) attivando molecole di segnalazione come MAPK, PI3K, proteine G e altro per suscitare azioni immediate. </a:t>
            </a:r>
          </a:p>
          <a:p>
            <a:pPr marL="228600" indent="-228600">
              <a:buFont typeface="+mj-lt"/>
              <a:buAutoNum type="arabicPeriod"/>
            </a:pPr>
            <a:r>
              <a:rPr lang="it-IT" dirty="0" smtClean="0"/>
              <a:t>Gli effetti genomici sono mediati dalla traslocazione nucleare del complesso E2-ER e (1) legame diretto con elementi di risposta agli estrogeni (ERE) insieme a </a:t>
            </a:r>
            <a:r>
              <a:rPr lang="it-IT" dirty="0" err="1" smtClean="0"/>
              <a:t>coattivatori</a:t>
            </a:r>
            <a:r>
              <a:rPr lang="it-IT" dirty="0" smtClean="0"/>
              <a:t> per formare un complesso di trascrizione o (2) legame a </a:t>
            </a:r>
            <a:r>
              <a:rPr lang="it-IT" dirty="0" err="1" smtClean="0"/>
              <a:t>coattivatori</a:t>
            </a:r>
            <a:r>
              <a:rPr lang="it-IT" dirty="0" smtClean="0"/>
              <a:t> </a:t>
            </a:r>
            <a:r>
              <a:rPr lang="it-IT" dirty="0" err="1" smtClean="0"/>
              <a:t>trascrizionali</a:t>
            </a:r>
            <a:r>
              <a:rPr lang="it-IT" dirty="0" smtClean="0"/>
              <a:t> per indurre indirettamente la trascrizione genica. </a:t>
            </a:r>
          </a:p>
          <a:p>
            <a:pPr marL="228600" indent="-228600">
              <a:buFont typeface="+mj-lt"/>
              <a:buAutoNum type="arabicPeriod"/>
            </a:pPr>
            <a:r>
              <a:rPr lang="it-IT" dirty="0" smtClean="0"/>
              <a:t>Gli ER possono anche localizzarsi nei mitocondri per indurre azioni potenzialmente genomiche e non genomiche, i cui meccanismi non sono ben compresi.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55706-4DEA-EF4B-8167-07324EB01C83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09477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0D8E0-F5E8-0241-90F7-78720CBBACA3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33420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err="1" smtClean="0"/>
              <a:t>https</a:t>
            </a:r>
            <a:r>
              <a:rPr lang="it-IT" dirty="0" smtClean="0"/>
              <a:t>://</a:t>
            </a:r>
            <a:r>
              <a:rPr lang="it-IT" dirty="0" err="1" smtClean="0"/>
              <a:t>doctorlib.info</a:t>
            </a:r>
            <a:r>
              <a:rPr lang="it-IT" dirty="0" smtClean="0"/>
              <a:t>/</a:t>
            </a:r>
            <a:r>
              <a:rPr lang="it-IT" dirty="0" err="1" smtClean="0"/>
              <a:t>physiology</a:t>
            </a:r>
            <a:r>
              <a:rPr lang="it-IT" dirty="0" smtClean="0"/>
              <a:t>/physiology-2/93.html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55706-4DEA-EF4B-8167-07324EB01C83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53917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0D8E0-F5E8-0241-90F7-78720CBBACA3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33420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hr-HR" dirty="0" smtClean="0"/>
              <a:t>10.1016/j.mce.2015.05.020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55706-4DEA-EF4B-8167-07324EB01C83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6189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smtClean="0"/>
              <a:t>AJP </a:t>
            </a:r>
            <a:r>
              <a:rPr lang="it-IT" dirty="0" err="1" smtClean="0"/>
              <a:t>Endocrinology</a:t>
            </a:r>
            <a:r>
              <a:rPr lang="it-IT" dirty="0" smtClean="0"/>
              <a:t> and </a:t>
            </a:r>
            <a:r>
              <a:rPr lang="it-IT" dirty="0" err="1" smtClean="0"/>
              <a:t>Metabolism</a:t>
            </a:r>
            <a:r>
              <a:rPr lang="it-IT" dirty="0" smtClean="0"/>
              <a:t> 305(2)</a:t>
            </a:r>
          </a:p>
          <a:p>
            <a:r>
              <a:rPr lang="it-IT" dirty="0" smtClean="0"/>
              <a:t>DOI: 10.1152/ajpendo.00100.2013</a:t>
            </a:r>
          </a:p>
          <a:p>
            <a:endParaRPr lang="it-IT" dirty="0" smtClean="0"/>
          </a:p>
          <a:p>
            <a:r>
              <a:rPr lang="it-IT" dirty="0" smtClean="0"/>
              <a:t>Fig. 1. </a:t>
            </a:r>
            <a:r>
              <a:rPr lang="it-IT" dirty="0" err="1" smtClean="0"/>
              <a:t>Steroidogenesi</a:t>
            </a:r>
            <a:r>
              <a:rPr lang="it-IT" dirty="0" smtClean="0"/>
              <a:t> testicolare-biosintesi del testosterone nelle cellule di </a:t>
            </a:r>
            <a:r>
              <a:rPr lang="it-IT" dirty="0" err="1" smtClean="0"/>
              <a:t>Leydig</a:t>
            </a:r>
            <a:r>
              <a:rPr lang="it-IT" dirty="0" smtClean="0"/>
              <a:t>. </a:t>
            </a:r>
          </a:p>
          <a:p>
            <a:r>
              <a:rPr lang="it-IT" dirty="0" smtClean="0"/>
              <a:t>Le cellule di </a:t>
            </a:r>
            <a:r>
              <a:rPr lang="it-IT" dirty="0" err="1" smtClean="0"/>
              <a:t>Leydig</a:t>
            </a:r>
            <a:r>
              <a:rPr lang="it-IT" dirty="0" smtClean="0"/>
              <a:t>, come altre cellule </a:t>
            </a:r>
            <a:r>
              <a:rPr lang="it-IT" dirty="0" err="1" smtClean="0"/>
              <a:t>steroidogene</a:t>
            </a:r>
            <a:r>
              <a:rPr lang="it-IT" dirty="0" smtClean="0"/>
              <a:t>, sintetizzano gli ormoni steroidei da un </a:t>
            </a:r>
            <a:r>
              <a:rPr lang="it-IT" b="1" dirty="0" smtClean="0"/>
              <a:t>precursore comune</a:t>
            </a:r>
            <a:r>
              <a:rPr lang="it-IT" dirty="0" smtClean="0"/>
              <a:t>, </a:t>
            </a:r>
            <a:r>
              <a:rPr lang="it-IT" b="1" dirty="0" smtClean="0"/>
              <a:t>il colesterolo</a:t>
            </a:r>
            <a:r>
              <a:rPr lang="it-IT" dirty="0" smtClean="0"/>
              <a:t>. </a:t>
            </a:r>
          </a:p>
          <a:p>
            <a:r>
              <a:rPr lang="it-IT" dirty="0" smtClean="0"/>
              <a:t>Il colesterolo entra nella cellula mediante </a:t>
            </a:r>
            <a:r>
              <a:rPr lang="it-IT" b="1" dirty="0" err="1" smtClean="0"/>
              <a:t>Scavenger</a:t>
            </a:r>
            <a:r>
              <a:rPr lang="it-IT" b="1" dirty="0" smtClean="0"/>
              <a:t> </a:t>
            </a:r>
            <a:r>
              <a:rPr lang="it-IT" b="1" dirty="0" err="1" smtClean="0"/>
              <a:t>receptor</a:t>
            </a:r>
            <a:r>
              <a:rPr lang="it-IT" b="1" dirty="0" smtClean="0"/>
              <a:t> </a:t>
            </a:r>
            <a:r>
              <a:rPr lang="it-IT" b="1" dirty="0" err="1" smtClean="0"/>
              <a:t>class</a:t>
            </a:r>
            <a:r>
              <a:rPr lang="it-IT" b="1" dirty="0" smtClean="0"/>
              <a:t> B </a:t>
            </a:r>
            <a:r>
              <a:rPr lang="it-IT" b="1" dirty="0" err="1" smtClean="0"/>
              <a:t>member</a:t>
            </a:r>
            <a:r>
              <a:rPr lang="it-IT" b="1" dirty="0" smtClean="0"/>
              <a:t> 1 (SCARB1)</a:t>
            </a:r>
            <a:r>
              <a:rPr lang="it-IT" dirty="0" smtClean="0"/>
              <a:t>,</a:t>
            </a:r>
            <a:r>
              <a:rPr lang="it-IT" baseline="0" dirty="0" smtClean="0"/>
              <a:t> un r</a:t>
            </a:r>
            <a:r>
              <a:rPr lang="it-IT" dirty="0" smtClean="0"/>
              <a:t>ecettore di membrana per diversi </a:t>
            </a:r>
            <a:r>
              <a:rPr lang="it-IT" dirty="0" err="1" smtClean="0"/>
              <a:t>ligandi</a:t>
            </a:r>
            <a:r>
              <a:rPr lang="it-IT" dirty="0" smtClean="0"/>
              <a:t> come fosfolipidi, estere di colesterolo, lipoproteine, </a:t>
            </a:r>
            <a:r>
              <a:rPr lang="it-IT" dirty="0" err="1" smtClean="0"/>
              <a:t>fosfatidilserina</a:t>
            </a:r>
            <a:r>
              <a:rPr lang="it-IT" dirty="0" smtClean="0"/>
              <a:t> e cellule </a:t>
            </a:r>
            <a:r>
              <a:rPr lang="it-IT" dirty="0" err="1" smtClean="0"/>
              <a:t>apoptotiche</a:t>
            </a:r>
            <a:r>
              <a:rPr lang="it-IT" dirty="0" smtClean="0"/>
              <a:t>.</a:t>
            </a:r>
          </a:p>
          <a:p>
            <a:endParaRPr lang="it-IT" dirty="0" smtClean="0"/>
          </a:p>
          <a:p>
            <a:r>
              <a:rPr lang="it-IT" dirty="0" smtClean="0"/>
              <a:t>TAPPE LIMITANTI</a:t>
            </a:r>
          </a:p>
          <a:p>
            <a:pPr marL="228600" indent="-228600">
              <a:buAutoNum type="arabicParenR"/>
            </a:pPr>
            <a:r>
              <a:rPr lang="it-IT" dirty="0" smtClean="0"/>
              <a:t>Il</a:t>
            </a:r>
            <a:r>
              <a:rPr lang="it-IT" baseline="0" dirty="0" smtClean="0"/>
              <a:t> </a:t>
            </a:r>
            <a:r>
              <a:rPr lang="it-IT" b="1" baseline="0" dirty="0" smtClean="0"/>
              <a:t>t</a:t>
            </a:r>
            <a:r>
              <a:rPr lang="it-IT" b="1" dirty="0" smtClean="0"/>
              <a:t>rasporto mitocondriale </a:t>
            </a:r>
            <a:r>
              <a:rPr lang="it-IT" dirty="0" smtClean="0"/>
              <a:t>di colesterolo da fonti intracellulari è un processo limitante che richiede la presenza di uno specifico complesso di proteine ​​</a:t>
            </a:r>
            <a:r>
              <a:rPr lang="it-IT" dirty="0" err="1" smtClean="0"/>
              <a:t>carrier</a:t>
            </a:r>
            <a:r>
              <a:rPr lang="it-IT" dirty="0" smtClean="0"/>
              <a:t> trasporto, compresa la </a:t>
            </a:r>
            <a:r>
              <a:rPr lang="it-IT" dirty="0" err="1" smtClean="0"/>
              <a:t>translocator</a:t>
            </a:r>
            <a:r>
              <a:rPr lang="it-IT" dirty="0" smtClean="0"/>
              <a:t> </a:t>
            </a:r>
            <a:r>
              <a:rPr lang="it-IT" dirty="0" err="1" smtClean="0"/>
              <a:t>protein</a:t>
            </a:r>
            <a:r>
              <a:rPr lang="it-IT" baseline="0" dirty="0" smtClean="0"/>
              <a:t> </a:t>
            </a:r>
            <a:r>
              <a:rPr lang="it-IT" dirty="0" smtClean="0"/>
              <a:t>(TSPO) e la “</a:t>
            </a:r>
            <a:r>
              <a:rPr lang="it-IT" dirty="0" err="1" smtClean="0"/>
              <a:t>steroidogenic</a:t>
            </a:r>
            <a:r>
              <a:rPr lang="it-IT" dirty="0" smtClean="0"/>
              <a:t> acute </a:t>
            </a:r>
            <a:r>
              <a:rPr lang="it-IT" dirty="0" err="1" smtClean="0"/>
              <a:t>regulatory</a:t>
            </a:r>
            <a:r>
              <a:rPr lang="it-IT" dirty="0" smtClean="0"/>
              <a:t> </a:t>
            </a:r>
            <a:r>
              <a:rPr lang="it-IT" dirty="0" err="1" smtClean="0"/>
              <a:t>protein</a:t>
            </a:r>
            <a:r>
              <a:rPr lang="it-IT" dirty="0" smtClean="0"/>
              <a:t> “(</a:t>
            </a:r>
            <a:r>
              <a:rPr lang="it-IT" dirty="0" err="1" smtClean="0"/>
              <a:t>StAR</a:t>
            </a:r>
            <a:r>
              <a:rPr lang="it-IT" dirty="0" smtClean="0"/>
              <a:t>). </a:t>
            </a:r>
          </a:p>
          <a:p>
            <a:pPr marL="228600" indent="-228600">
              <a:buAutoNum type="arabicParenR"/>
            </a:pPr>
            <a:r>
              <a:rPr lang="it-IT" dirty="0" smtClean="0"/>
              <a:t>Sulla membrana mitocondriale interna, il colesterolo viene convertito in </a:t>
            </a:r>
            <a:r>
              <a:rPr lang="it-IT" b="1" dirty="0" err="1" smtClean="0"/>
              <a:t>pregnenolone</a:t>
            </a:r>
            <a:r>
              <a:rPr lang="it-IT" dirty="0" smtClean="0"/>
              <a:t> dall'enzima di scissione della catena laterale del colesterolo, il</a:t>
            </a:r>
            <a:r>
              <a:rPr lang="it-IT" baseline="0" dirty="0" smtClean="0"/>
              <a:t> citocromo</a:t>
            </a:r>
            <a:r>
              <a:rPr lang="it-IT" dirty="0" smtClean="0"/>
              <a:t> P-450 (</a:t>
            </a:r>
            <a:r>
              <a:rPr lang="it-IT" b="1" dirty="0" smtClean="0"/>
              <a:t>CYP11A1</a:t>
            </a:r>
            <a:r>
              <a:rPr lang="it-IT" dirty="0" smtClean="0"/>
              <a:t>)</a:t>
            </a:r>
          </a:p>
          <a:p>
            <a:pPr marL="228600" indent="-228600">
              <a:buAutoNum type="arabicParenR"/>
            </a:pPr>
            <a:r>
              <a:rPr lang="it-IT" dirty="0" smtClean="0"/>
              <a:t>Il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pregnenolone</a:t>
            </a:r>
            <a:r>
              <a:rPr lang="it-IT" baseline="0" dirty="0" smtClean="0"/>
              <a:t> viene </a:t>
            </a:r>
            <a:r>
              <a:rPr lang="it-IT" dirty="0" smtClean="0"/>
              <a:t>ulteriormente metabolizzato in </a:t>
            </a:r>
            <a:r>
              <a:rPr lang="it-IT" b="1" dirty="0" smtClean="0"/>
              <a:t>progesterone</a:t>
            </a:r>
            <a:r>
              <a:rPr lang="it-IT" dirty="0" smtClean="0"/>
              <a:t> dall’enzima mitocondriale / </a:t>
            </a:r>
            <a:r>
              <a:rPr lang="it-IT" dirty="0" err="1" smtClean="0"/>
              <a:t>microsomiale</a:t>
            </a:r>
            <a:r>
              <a:rPr lang="it-IT" dirty="0" smtClean="0"/>
              <a:t> “3-idrossisteroide deidrogenasi” (HSD3B). </a:t>
            </a:r>
          </a:p>
          <a:p>
            <a:pPr marL="228600" indent="-228600">
              <a:buAutoNum type="arabicParenR"/>
            </a:pPr>
            <a:r>
              <a:rPr lang="it-IT" dirty="0" smtClean="0"/>
              <a:t>Nelle cellule di </a:t>
            </a:r>
            <a:r>
              <a:rPr lang="it-IT" dirty="0" err="1" smtClean="0"/>
              <a:t>Leydig</a:t>
            </a:r>
            <a:r>
              <a:rPr lang="it-IT" dirty="0" smtClean="0"/>
              <a:t>, la maturazione del progesterone ad </a:t>
            </a:r>
            <a:r>
              <a:rPr lang="it-IT" b="1" dirty="0" err="1" smtClean="0"/>
              <a:t>androstenedione</a:t>
            </a:r>
            <a:r>
              <a:rPr lang="it-IT" dirty="0" smtClean="0"/>
              <a:t> è catalizzata da 17-idrossilasi / C17-20-liasi (</a:t>
            </a:r>
            <a:r>
              <a:rPr lang="it-IT" b="1" dirty="0" smtClean="0"/>
              <a:t>CYP17A1</a:t>
            </a:r>
            <a:r>
              <a:rPr lang="it-IT" dirty="0" smtClean="0"/>
              <a:t>) (51).</a:t>
            </a:r>
          </a:p>
          <a:p>
            <a:pPr marL="228600" indent="-228600">
              <a:buAutoNum type="arabicParenR"/>
            </a:pPr>
            <a:r>
              <a:rPr lang="it-IT" dirty="0" smtClean="0"/>
              <a:t>L’</a:t>
            </a:r>
            <a:r>
              <a:rPr lang="it-IT" b="1" dirty="0" smtClean="0"/>
              <a:t> </a:t>
            </a:r>
            <a:r>
              <a:rPr lang="it-IT" b="0" dirty="0" err="1" smtClean="0"/>
              <a:t>androstenedione</a:t>
            </a:r>
            <a:r>
              <a:rPr lang="it-IT" b="0" dirty="0" smtClean="0"/>
              <a:t> viene poi convertito a </a:t>
            </a:r>
            <a:r>
              <a:rPr lang="it-IT" b="1" dirty="0" smtClean="0"/>
              <a:t>testosterone dall’enzima </a:t>
            </a:r>
            <a:r>
              <a:rPr lang="it-IT" b="0" dirty="0" smtClean="0"/>
              <a:t>17β-</a:t>
            </a:r>
            <a:r>
              <a:rPr lang="it-IT" b="0" dirty="0" err="1" smtClean="0"/>
              <a:t>idrossisteroide</a:t>
            </a:r>
            <a:r>
              <a:rPr lang="it-IT" b="0" dirty="0" smtClean="0"/>
              <a:t> </a:t>
            </a:r>
            <a:r>
              <a:rPr lang="it-IT" b="0" dirty="0" err="1" smtClean="0"/>
              <a:t>dehydrogenasi</a:t>
            </a:r>
            <a:r>
              <a:rPr lang="it-IT" b="0" dirty="0" smtClean="0"/>
              <a:t>.</a:t>
            </a:r>
            <a:endParaRPr lang="it-IT" b="1" dirty="0" smtClean="0"/>
          </a:p>
          <a:p>
            <a:pPr marL="228600" indent="-228600">
              <a:buAutoNum type="arabicParenR"/>
            </a:pPr>
            <a:r>
              <a:rPr lang="it-IT" dirty="0" smtClean="0"/>
              <a:t>La funzione steroidea delle cellule di </a:t>
            </a:r>
            <a:r>
              <a:rPr lang="it-IT" dirty="0" err="1" smtClean="0"/>
              <a:t>Leydig</a:t>
            </a:r>
            <a:r>
              <a:rPr lang="it-IT" dirty="0" smtClean="0"/>
              <a:t> è prevalentemente regolata da LH pituitaria o la sua controparte placentare gonadotropina corionica umana (</a:t>
            </a:r>
            <a:r>
              <a:rPr lang="it-IT" dirty="0" err="1" smtClean="0"/>
              <a:t>hCG</a:t>
            </a:r>
            <a:r>
              <a:rPr lang="it-IT" dirty="0" smtClean="0"/>
              <a:t>). LH / </a:t>
            </a:r>
            <a:r>
              <a:rPr lang="it-IT" dirty="0" err="1" smtClean="0"/>
              <a:t>hCG</a:t>
            </a:r>
            <a:r>
              <a:rPr lang="it-IT" dirty="0" smtClean="0"/>
              <a:t> attivazione del recettore porta alla stimolazione della </a:t>
            </a:r>
            <a:r>
              <a:rPr lang="it-IT" dirty="0" err="1" smtClean="0"/>
              <a:t>ciclasi</a:t>
            </a:r>
            <a:r>
              <a:rPr lang="it-IT" dirty="0" smtClean="0"/>
              <a:t> (AC), l'accumulo di </a:t>
            </a:r>
            <a:r>
              <a:rPr lang="it-IT" dirty="0" err="1" smtClean="0"/>
              <a:t>cAMP</a:t>
            </a:r>
            <a:r>
              <a:rPr lang="it-IT" dirty="0" smtClean="0"/>
              <a:t> e l'attivazione di </a:t>
            </a:r>
            <a:r>
              <a:rPr lang="it-IT" dirty="0" err="1" smtClean="0"/>
              <a:t>cAMP</a:t>
            </a:r>
            <a:r>
              <a:rPr lang="it-IT" dirty="0" smtClean="0"/>
              <a:t>-dipendente </a:t>
            </a:r>
            <a:r>
              <a:rPr lang="it-IT" dirty="0" err="1" smtClean="0"/>
              <a:t>chinasi</a:t>
            </a:r>
            <a:r>
              <a:rPr lang="it-IT" dirty="0" smtClean="0"/>
              <a:t> PKA. Sebbene </a:t>
            </a:r>
            <a:r>
              <a:rPr lang="it-IT" dirty="0" err="1" smtClean="0"/>
              <a:t>steroidogenesi</a:t>
            </a:r>
            <a:r>
              <a:rPr lang="it-IT" dirty="0" smtClean="0"/>
              <a:t> delle cellule di </a:t>
            </a:r>
            <a:r>
              <a:rPr lang="it-IT" dirty="0" err="1" smtClean="0"/>
              <a:t>Leydig</a:t>
            </a:r>
            <a:r>
              <a:rPr lang="it-IT" dirty="0" smtClean="0"/>
              <a:t> viene attivata principalmente attraverso / recettori LH </a:t>
            </a:r>
            <a:r>
              <a:rPr lang="it-IT" dirty="0" err="1" smtClean="0"/>
              <a:t>hCG</a:t>
            </a:r>
            <a:r>
              <a:rPr lang="it-IT" dirty="0" smtClean="0"/>
              <a:t>, la regolazione è di per sé un processo </a:t>
            </a:r>
            <a:r>
              <a:rPr lang="it-IT" dirty="0" err="1" smtClean="0"/>
              <a:t>multicompartmental</a:t>
            </a:r>
            <a:r>
              <a:rPr lang="it-IT" dirty="0" smtClean="0"/>
              <a:t> composto neurali e endocrino complesso, paracrina, e percorsi </a:t>
            </a:r>
            <a:r>
              <a:rPr lang="it-IT" dirty="0" err="1" smtClean="0"/>
              <a:t>Autocrino</a:t>
            </a:r>
            <a:r>
              <a:rPr lang="it-IT" dirty="0" smtClean="0"/>
              <a:t> includente </a:t>
            </a:r>
            <a:r>
              <a:rPr lang="it-IT" dirty="0" err="1" smtClean="0"/>
              <a:t>cGMP</a:t>
            </a:r>
            <a:r>
              <a:rPr lang="it-IT" dirty="0" smtClean="0"/>
              <a:t>. Le </a:t>
            </a:r>
            <a:r>
              <a:rPr lang="it-IT" dirty="0" err="1" smtClean="0"/>
              <a:t>fosfodiesterasi</a:t>
            </a:r>
            <a:r>
              <a:rPr lang="it-IT" dirty="0" smtClean="0"/>
              <a:t> (PDE) terminano la segnalazione </a:t>
            </a:r>
            <a:r>
              <a:rPr lang="it-IT" dirty="0" err="1" smtClean="0"/>
              <a:t>cAMP</a:t>
            </a:r>
            <a:r>
              <a:rPr lang="it-IT" dirty="0" smtClean="0"/>
              <a:t> / </a:t>
            </a:r>
            <a:r>
              <a:rPr lang="it-IT" dirty="0" err="1" smtClean="0"/>
              <a:t>cGMP</a:t>
            </a:r>
            <a:r>
              <a:rPr lang="it-IT" dirty="0" smtClean="0"/>
              <a:t> e hanno una funzione </a:t>
            </a:r>
            <a:r>
              <a:rPr lang="it-IT" dirty="0" err="1" smtClean="0"/>
              <a:t>regolatoria</a:t>
            </a:r>
            <a:r>
              <a:rPr lang="it-IT" dirty="0" smtClean="0"/>
              <a:t> nelle cellule di </a:t>
            </a:r>
            <a:r>
              <a:rPr lang="it-IT" dirty="0" err="1" smtClean="0"/>
              <a:t>Leydig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0D8E0-F5E8-0241-90F7-78720CBBACA3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58864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55706-4DEA-EF4B-8167-07324EB01C83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12989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err="1" smtClean="0"/>
              <a:t>https</a:t>
            </a:r>
            <a:r>
              <a:rPr lang="it-IT" dirty="0" smtClean="0"/>
              <a:t>://</a:t>
            </a:r>
            <a:r>
              <a:rPr lang="it-IT" dirty="0" err="1" smtClean="0"/>
              <a:t>www.frontiersin.org</a:t>
            </a:r>
            <a:r>
              <a:rPr lang="it-IT" dirty="0" smtClean="0"/>
              <a:t>/</a:t>
            </a:r>
            <a:r>
              <a:rPr lang="it-IT" dirty="0" err="1" smtClean="0"/>
              <a:t>articles</a:t>
            </a:r>
            <a:r>
              <a:rPr lang="it-IT" dirty="0" smtClean="0"/>
              <a:t>/10.3389/fendo.2017.00165/full</a:t>
            </a:r>
          </a:p>
          <a:p>
            <a:endParaRPr lang="it-IT" dirty="0" smtClean="0"/>
          </a:p>
          <a:p>
            <a:r>
              <a:rPr lang="it-IT" dirty="0" smtClean="0"/>
              <a:t>Figura 1. Modalità di segnalazione del progesterone nel roditore. </a:t>
            </a:r>
          </a:p>
          <a:p>
            <a:pPr marL="228600" indent="-228600">
              <a:buFont typeface="+mj-lt"/>
              <a:buAutoNum type="arabicPeriod"/>
            </a:pPr>
            <a:r>
              <a:rPr lang="it-IT" dirty="0" smtClean="0"/>
              <a:t>Via genomica.</a:t>
            </a:r>
            <a:r>
              <a:rPr lang="it-IT" baseline="0" dirty="0" smtClean="0"/>
              <a:t> </a:t>
            </a:r>
            <a:r>
              <a:rPr lang="it-IT" dirty="0" smtClean="0"/>
              <a:t>Il recettore del progesterone classico (PGR) può mediare la segnalazione del progesterone in modo classico (A), legandosi agli elementi di risposta al progesterone del DNA. </a:t>
            </a:r>
          </a:p>
          <a:p>
            <a:pPr marL="228600" indent="-228600">
              <a:buFont typeface="+mj-lt"/>
              <a:buAutoNum type="arabicPeriod"/>
            </a:pPr>
            <a:r>
              <a:rPr lang="it-IT" dirty="0" smtClean="0"/>
              <a:t>Il PGR può anche essere espresso sulla membrana plasmatica (B), dove può attivare rapide cascate di segnalazione intracellulare che coinvolgono </a:t>
            </a:r>
            <a:r>
              <a:rPr lang="it-IT" dirty="0" err="1" smtClean="0"/>
              <a:t>chinasi</a:t>
            </a:r>
            <a:r>
              <a:rPr lang="it-IT" dirty="0" smtClean="0"/>
              <a:t> come </a:t>
            </a:r>
            <a:r>
              <a:rPr lang="it-IT" dirty="0" err="1" smtClean="0"/>
              <a:t>Src</a:t>
            </a:r>
            <a:r>
              <a:rPr lang="it-IT" dirty="0" smtClean="0"/>
              <a:t>. </a:t>
            </a:r>
          </a:p>
          <a:p>
            <a:pPr marL="228600" indent="-228600">
              <a:buFont typeface="+mj-lt"/>
              <a:buAutoNum type="arabicPeriod"/>
            </a:pPr>
            <a:r>
              <a:rPr lang="it-IT" dirty="0" smtClean="0"/>
              <a:t>Altri</a:t>
            </a:r>
            <a:r>
              <a:rPr lang="it-IT" baseline="0" dirty="0" smtClean="0"/>
              <a:t> meccanismi sono in fase di caratterizzazione (B e C)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55706-4DEA-EF4B-8167-07324EB01C83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90084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err="1" smtClean="0"/>
              <a:t>https</a:t>
            </a:r>
            <a:r>
              <a:rPr lang="it-IT" dirty="0" smtClean="0"/>
              <a:t>://</a:t>
            </a:r>
            <a:r>
              <a:rPr lang="it-IT" dirty="0" err="1" smtClean="0"/>
              <a:t>doctorlib.info</a:t>
            </a:r>
            <a:r>
              <a:rPr lang="it-IT" dirty="0" smtClean="0"/>
              <a:t>/</a:t>
            </a:r>
            <a:r>
              <a:rPr lang="it-IT" dirty="0" err="1" smtClean="0"/>
              <a:t>physiology</a:t>
            </a:r>
            <a:r>
              <a:rPr lang="it-IT" dirty="0" smtClean="0"/>
              <a:t>/physiology-2/93.html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55706-4DEA-EF4B-8167-07324EB01C83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75382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La</a:t>
            </a:r>
            <a:r>
              <a:rPr lang="it-IT" baseline="0" dirty="0" smtClean="0"/>
              <a:t> ghiandola surrenale si divide in due zone, visibili macroscopicamente: corteccia e midollare</a:t>
            </a:r>
          </a:p>
          <a:p>
            <a:r>
              <a:rPr lang="it-IT" baseline="0" dirty="0" smtClean="0"/>
              <a:t>La corteccia si divide in tre zone, visibili al microscopio: zona </a:t>
            </a:r>
            <a:r>
              <a:rPr lang="it-IT" baseline="0" dirty="0" err="1" smtClean="0"/>
              <a:t>glomerulosa</a:t>
            </a:r>
            <a:r>
              <a:rPr lang="it-IT" baseline="0" dirty="0" smtClean="0"/>
              <a:t> (esterna), zona fascicolata (centrale), zona reticolare (interna).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55706-4DEA-EF4B-8167-07324EB01C83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76439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pt-BR" dirty="0" smtClean="0"/>
              <a:t>DOI: 10.2147/CMAR.S39318</a:t>
            </a:r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La sintesi di steroidi nella ghiandola surrenale avviene in tre zone, ciascuna con un complemento specifico di enzimi che determinano gli steroidi prodotti. </a:t>
            </a:r>
          </a:p>
          <a:p>
            <a:pPr marL="228600" indent="-228600">
              <a:buFont typeface="+mj-lt"/>
              <a:buAutoNum type="arabicPeriod"/>
            </a:pPr>
            <a:r>
              <a:rPr lang="it-IT" dirty="0" smtClean="0"/>
              <a:t>La zona </a:t>
            </a:r>
            <a:r>
              <a:rPr lang="it-IT" b="1" dirty="0" err="1" smtClean="0"/>
              <a:t>glomerulosa</a:t>
            </a:r>
            <a:r>
              <a:rPr lang="it-IT" dirty="0" smtClean="0"/>
              <a:t> contiene gli enzimi necessari per produrre l</a:t>
            </a:r>
            <a:r>
              <a:rPr lang="it-IT" u="sng" dirty="0" smtClean="0"/>
              <a:t>'aldosterone</a:t>
            </a:r>
            <a:r>
              <a:rPr lang="it-IT" dirty="0" smtClean="0"/>
              <a:t>. </a:t>
            </a:r>
          </a:p>
          <a:p>
            <a:pPr marL="228600" indent="-228600">
              <a:buFont typeface="+mj-lt"/>
              <a:buAutoNum type="arabicPeriod"/>
            </a:pPr>
            <a:r>
              <a:rPr lang="it-IT" dirty="0" smtClean="0"/>
              <a:t>La zona </a:t>
            </a:r>
            <a:r>
              <a:rPr lang="it-IT" b="1" dirty="0" smtClean="0"/>
              <a:t>fascicolata</a:t>
            </a:r>
            <a:r>
              <a:rPr lang="it-IT" dirty="0" smtClean="0"/>
              <a:t> e la </a:t>
            </a:r>
            <a:r>
              <a:rPr lang="it-IT" b="1" dirty="0" smtClean="0"/>
              <a:t>reticolare</a:t>
            </a:r>
            <a:r>
              <a:rPr lang="it-IT" dirty="0" smtClean="0"/>
              <a:t> esprimono inoltre il CYP17A. </a:t>
            </a:r>
          </a:p>
          <a:p>
            <a:pPr marL="685800" lvl="1" indent="-228600">
              <a:buFont typeface="Arial"/>
              <a:buChar char="•"/>
            </a:pPr>
            <a:r>
              <a:rPr lang="it-IT" dirty="0" smtClean="0"/>
              <a:t>L'attività </a:t>
            </a:r>
            <a:r>
              <a:rPr lang="it-IT" u="sng" dirty="0" err="1" smtClean="0"/>
              <a:t>i</a:t>
            </a:r>
            <a:r>
              <a:rPr lang="it-IT" b="1" u="sng" dirty="0" err="1" smtClean="0"/>
              <a:t>drossilasica</a:t>
            </a:r>
            <a:r>
              <a:rPr lang="it-IT" b="1" u="sng" dirty="0" smtClean="0"/>
              <a:t> del CYP17A </a:t>
            </a:r>
            <a:r>
              <a:rPr lang="it-IT" dirty="0" smtClean="0"/>
              <a:t>è attiva nella zona fascicolata con conseguente produzione di </a:t>
            </a:r>
            <a:r>
              <a:rPr lang="it-IT" u="sng" dirty="0" smtClean="0"/>
              <a:t>cortisolo</a:t>
            </a:r>
            <a:r>
              <a:rPr lang="it-IT" dirty="0" smtClean="0"/>
              <a:t>. </a:t>
            </a:r>
          </a:p>
          <a:p>
            <a:pPr marL="685800" lvl="1" indent="-228600">
              <a:buFont typeface="Arial"/>
              <a:buChar char="•"/>
            </a:pPr>
            <a:r>
              <a:rPr lang="it-IT" dirty="0" smtClean="0"/>
              <a:t>Tuttavia, l'attività </a:t>
            </a:r>
            <a:r>
              <a:rPr lang="it-IT" b="1" u="sng" dirty="0" err="1" smtClean="0"/>
              <a:t>liasica</a:t>
            </a:r>
            <a:r>
              <a:rPr lang="it-IT" b="1" u="sng" dirty="0" smtClean="0"/>
              <a:t> del CYP17A </a:t>
            </a:r>
            <a:r>
              <a:rPr lang="it-IT" dirty="0" smtClean="0"/>
              <a:t>richiede il </a:t>
            </a:r>
            <a:r>
              <a:rPr lang="it-IT" dirty="0" err="1" smtClean="0"/>
              <a:t>coregolatore</a:t>
            </a:r>
            <a:r>
              <a:rPr lang="it-IT" dirty="0" smtClean="0"/>
              <a:t> del </a:t>
            </a:r>
            <a:r>
              <a:rPr lang="it-IT" b="1" u="sng" dirty="0" smtClean="0"/>
              <a:t>citocromo b5 </a:t>
            </a:r>
            <a:r>
              <a:rPr lang="it-IT" dirty="0" smtClean="0"/>
              <a:t>che è presente </a:t>
            </a:r>
            <a:r>
              <a:rPr lang="it-IT" u="sng" dirty="0" smtClean="0"/>
              <a:t>solo nella zona reticolare</a:t>
            </a:r>
            <a:r>
              <a:rPr lang="it-IT" dirty="0" smtClean="0"/>
              <a:t>. Ciò determina una produzione efficiente di DHEA che viene quindi solfatata in DHEA-S. </a:t>
            </a:r>
          </a:p>
          <a:p>
            <a:pPr marL="685800" lvl="1" indent="-228600">
              <a:buFont typeface="Arial"/>
              <a:buChar char="•"/>
            </a:pPr>
            <a:endParaRPr lang="it-IT" dirty="0" smtClean="0"/>
          </a:p>
          <a:p>
            <a:pPr marL="0" lvl="0" indent="0">
              <a:buFont typeface="Arial"/>
              <a:buNone/>
            </a:pPr>
            <a:r>
              <a:rPr lang="it-IT" dirty="0" smtClean="0"/>
              <a:t>Il progesterone 17α-OH è un substrato relativamente scarso per la </a:t>
            </a:r>
            <a:r>
              <a:rPr lang="it-IT" dirty="0" err="1" smtClean="0"/>
              <a:t>liasi</a:t>
            </a:r>
            <a:r>
              <a:rPr lang="it-IT" dirty="0" smtClean="0"/>
              <a:t> di CYP17A (freccia tratteggiata), e quindi </a:t>
            </a:r>
            <a:r>
              <a:rPr lang="it-IT" dirty="0" err="1" smtClean="0"/>
              <a:t>androstenedione</a:t>
            </a:r>
            <a:r>
              <a:rPr lang="it-IT" dirty="0" smtClean="0"/>
              <a:t> si forma a livelli più bassi. </a:t>
            </a:r>
          </a:p>
          <a:p>
            <a:pPr marL="0" lvl="0" indent="0">
              <a:buFont typeface="Arial"/>
              <a:buNone/>
            </a:pPr>
            <a:endParaRPr lang="it-IT" dirty="0" smtClean="0"/>
          </a:p>
          <a:p>
            <a:pPr marL="0" lvl="0" indent="0">
              <a:buFont typeface="Arial"/>
              <a:buNone/>
            </a:pPr>
            <a:r>
              <a:rPr lang="it-IT" dirty="0" smtClean="0"/>
              <a:t>La zona </a:t>
            </a:r>
            <a:r>
              <a:rPr lang="it-IT" dirty="0" err="1" smtClean="0"/>
              <a:t>fascioulata</a:t>
            </a:r>
            <a:r>
              <a:rPr lang="it-IT" dirty="0" smtClean="0"/>
              <a:t> e la zona reticolare sono sensibili alla stimolazione dell’ACTH, che si verifica quando la produzione di cortisolo viene soppressa dall'inibizione del CYP17A. </a:t>
            </a:r>
          </a:p>
          <a:p>
            <a:pPr marL="0" lvl="0" indent="0">
              <a:buFont typeface="Arial"/>
              <a:buNone/>
            </a:pPr>
            <a:endParaRPr lang="it-IT" dirty="0" smtClean="0"/>
          </a:p>
          <a:p>
            <a:pPr marL="0" lvl="0" indent="0">
              <a:buFont typeface="Arial"/>
              <a:buNone/>
            </a:pPr>
            <a:r>
              <a:rPr lang="it-IT" dirty="0" smtClean="0"/>
              <a:t>Abbreviazioni: 17α-OH, 17α-</a:t>
            </a:r>
            <a:r>
              <a:rPr lang="it-IT" dirty="0" err="1" smtClean="0"/>
              <a:t>idrossi</a:t>
            </a:r>
            <a:r>
              <a:rPr lang="it-IT" dirty="0" smtClean="0"/>
              <a:t>; ACTH, ormone adrenocorticotropo; CYP11A, citocromo P450 11α-</a:t>
            </a:r>
            <a:r>
              <a:rPr lang="it-IT" dirty="0" err="1" smtClean="0"/>
              <a:t>idrossilasi</a:t>
            </a:r>
            <a:r>
              <a:rPr lang="it-IT" dirty="0" smtClean="0"/>
              <a:t>; CYP11B, citocromo P450 11β-</a:t>
            </a:r>
            <a:r>
              <a:rPr lang="it-IT" dirty="0" err="1" smtClean="0"/>
              <a:t>idrossilasi</a:t>
            </a:r>
            <a:r>
              <a:rPr lang="it-IT" dirty="0" smtClean="0"/>
              <a:t>; CYP17A, 17α-</a:t>
            </a:r>
            <a:r>
              <a:rPr lang="it-IT" dirty="0" err="1" smtClean="0"/>
              <a:t>idrossilasi</a:t>
            </a:r>
            <a:r>
              <a:rPr lang="it-IT" dirty="0" smtClean="0"/>
              <a:t> / 17,20 </a:t>
            </a:r>
            <a:r>
              <a:rPr lang="it-IT" dirty="0" err="1" smtClean="0"/>
              <a:t>liasi</a:t>
            </a:r>
            <a:r>
              <a:rPr lang="it-IT" dirty="0" smtClean="0"/>
              <a:t> / 17,20 </a:t>
            </a:r>
            <a:r>
              <a:rPr lang="it-IT" dirty="0" err="1" smtClean="0"/>
              <a:t>desmolasi</a:t>
            </a:r>
            <a:r>
              <a:rPr lang="it-IT" dirty="0" smtClean="0"/>
              <a:t>; CYP21A, citocromo P450 21α-</a:t>
            </a:r>
            <a:r>
              <a:rPr lang="it-IT" dirty="0" err="1" smtClean="0"/>
              <a:t>idrossilasi</a:t>
            </a:r>
            <a:r>
              <a:rPr lang="it-IT" dirty="0" smtClean="0"/>
              <a:t>; </a:t>
            </a:r>
            <a:r>
              <a:rPr lang="it-IT" dirty="0" err="1" smtClean="0"/>
              <a:t>Cyt</a:t>
            </a:r>
            <a:r>
              <a:rPr lang="it-IT" dirty="0" smtClean="0"/>
              <a:t> b5, citocromo b5; DHEA, </a:t>
            </a:r>
            <a:r>
              <a:rPr lang="it-IT" dirty="0" err="1" smtClean="0"/>
              <a:t>deidroepiandrosterone</a:t>
            </a:r>
            <a:r>
              <a:rPr lang="it-IT" dirty="0" smtClean="0"/>
              <a:t>; DHEA-S, </a:t>
            </a:r>
            <a:r>
              <a:rPr lang="it-IT" dirty="0" err="1" smtClean="0"/>
              <a:t>deidroepiandrosterone</a:t>
            </a:r>
            <a:r>
              <a:rPr lang="it-IT" dirty="0" smtClean="0"/>
              <a:t>-solfato; HSD3B, 3-β-</a:t>
            </a:r>
            <a:r>
              <a:rPr lang="it-IT" dirty="0" err="1" smtClean="0"/>
              <a:t>idrossisteroide</a:t>
            </a:r>
            <a:r>
              <a:rPr lang="it-IT" dirty="0" smtClean="0"/>
              <a:t> deidrogenasi; STAR, proteina regolatrice acuta </a:t>
            </a:r>
            <a:r>
              <a:rPr lang="it-IT" dirty="0" err="1" smtClean="0"/>
              <a:t>steroidogenica</a:t>
            </a:r>
            <a:r>
              <a:rPr lang="it-IT" dirty="0" smtClean="0"/>
              <a:t>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55706-4DEA-EF4B-8167-07324EB01C83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56696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smtClean="0"/>
              <a:t>DOI: </a:t>
            </a:r>
            <a:r>
              <a:rPr lang="mr-IN" dirty="0" smtClean="0"/>
              <a:t>10.1007/s11102-016-0742-1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55706-4DEA-EF4B-8167-07324EB01C83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0870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err="1" smtClean="0"/>
              <a:t>https</a:t>
            </a:r>
            <a:r>
              <a:rPr lang="it-IT" dirty="0" smtClean="0"/>
              <a:t>://elearning.uniroma1.it/</a:t>
            </a:r>
            <a:r>
              <a:rPr lang="it-IT" dirty="0" err="1" smtClean="0"/>
              <a:t>pluginfile.php</a:t>
            </a:r>
            <a:r>
              <a:rPr lang="it-IT" dirty="0" smtClean="0"/>
              <a:t>/129558/</a:t>
            </a:r>
            <a:r>
              <a:rPr lang="it-IT" dirty="0" err="1" smtClean="0"/>
              <a:t>mod_resource</a:t>
            </a:r>
            <a:r>
              <a:rPr lang="it-IT" dirty="0" smtClean="0"/>
              <a:t>/</a:t>
            </a:r>
            <a:r>
              <a:rPr lang="it-IT" dirty="0" err="1" smtClean="0"/>
              <a:t>content</a:t>
            </a:r>
            <a:r>
              <a:rPr lang="it-IT" dirty="0" smtClean="0"/>
              <a:t>/3/</a:t>
            </a:r>
            <a:r>
              <a:rPr lang="it-IT" dirty="0" err="1" smtClean="0"/>
              <a:t>undefined</a:t>
            </a:r>
            <a:r>
              <a:rPr lang="it-IT" dirty="0" smtClean="0"/>
              <a:t>/Completo/a10/</a:t>
            </a:r>
            <a:r>
              <a:rPr lang="it-IT" dirty="0" err="1" smtClean="0"/>
              <a:t>testo.HTM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Fig. 10.7. Biosintesi degli steroidi corticosurrenali. La figura riunisce in un unico schema reazioni che in realtà avvengono in zone della corteccia surrenale anatomicamente e funzionalmente distinte (si vedano</a:t>
            </a:r>
            <a:r>
              <a:rPr lang="it-IT" baseline="0" dirty="0" smtClean="0"/>
              <a:t> i testi)</a:t>
            </a:r>
            <a:r>
              <a:rPr lang="it-IT" dirty="0" smtClean="0"/>
              <a:t>. P450scc: enzima di scissione della catena laterale del colesterolo; P450c17: 17α-</a:t>
            </a:r>
            <a:r>
              <a:rPr lang="it-IT" dirty="0" err="1" smtClean="0"/>
              <a:t>idrossilasi</a:t>
            </a:r>
            <a:r>
              <a:rPr lang="it-IT" dirty="0" smtClean="0"/>
              <a:t> / 17,20 </a:t>
            </a:r>
            <a:r>
              <a:rPr lang="it-IT" dirty="0" err="1" smtClean="0"/>
              <a:t>liasi</a:t>
            </a:r>
            <a:r>
              <a:rPr lang="it-IT" dirty="0" smtClean="0"/>
              <a:t>; P450c21: 21-idrossilasi; P450c11β: 11β-</a:t>
            </a:r>
            <a:r>
              <a:rPr lang="it-IT" dirty="0" err="1" smtClean="0"/>
              <a:t>idrossilasi</a:t>
            </a:r>
            <a:r>
              <a:rPr lang="it-IT" dirty="0" smtClean="0"/>
              <a:t>; P450c11AS: aldosterone </a:t>
            </a:r>
            <a:r>
              <a:rPr lang="it-IT" dirty="0" err="1" smtClean="0"/>
              <a:t>sintetasi</a:t>
            </a:r>
            <a:r>
              <a:rPr lang="it-IT" dirty="0" smtClean="0"/>
              <a:t>; 3β-HSD: 3β-</a:t>
            </a:r>
            <a:r>
              <a:rPr lang="it-IT" dirty="0" err="1" smtClean="0"/>
              <a:t>idrossisteroide</a:t>
            </a:r>
            <a:r>
              <a:rPr lang="it-IT" dirty="0" smtClean="0"/>
              <a:t> deidrogenasi / Δ5-4 isomerasi.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55706-4DEA-EF4B-8167-07324EB01C83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32907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err="1" smtClean="0"/>
              <a:t>https</a:t>
            </a:r>
            <a:r>
              <a:rPr lang="it-IT" dirty="0" smtClean="0"/>
              <a:t>://elearning.uniroma1.it/</a:t>
            </a:r>
            <a:r>
              <a:rPr lang="it-IT" dirty="0" err="1" smtClean="0"/>
              <a:t>pluginfile.php</a:t>
            </a:r>
            <a:r>
              <a:rPr lang="it-IT" dirty="0" smtClean="0"/>
              <a:t>/129558/</a:t>
            </a:r>
            <a:r>
              <a:rPr lang="it-IT" dirty="0" err="1" smtClean="0"/>
              <a:t>mod_resource</a:t>
            </a:r>
            <a:r>
              <a:rPr lang="it-IT" dirty="0" smtClean="0"/>
              <a:t>/</a:t>
            </a:r>
            <a:r>
              <a:rPr lang="it-IT" dirty="0" err="1" smtClean="0"/>
              <a:t>content</a:t>
            </a:r>
            <a:r>
              <a:rPr lang="it-IT" dirty="0" smtClean="0"/>
              <a:t>/3/</a:t>
            </a:r>
            <a:r>
              <a:rPr lang="it-IT" dirty="0" err="1" smtClean="0"/>
              <a:t>undefined</a:t>
            </a:r>
            <a:r>
              <a:rPr lang="it-IT" dirty="0" smtClean="0"/>
              <a:t>/Completo/a10/</a:t>
            </a:r>
            <a:r>
              <a:rPr lang="it-IT" dirty="0" err="1" smtClean="0"/>
              <a:t>testo.HTM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55706-4DEA-EF4B-8167-07324EB01C83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7234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err="1" smtClean="0"/>
              <a:t>https</a:t>
            </a:r>
            <a:r>
              <a:rPr lang="it-IT" dirty="0" smtClean="0"/>
              <a:t>://</a:t>
            </a:r>
            <a:r>
              <a:rPr lang="it-IT" dirty="0" err="1" smtClean="0"/>
              <a:t>www.ncbi.nlm.nih.gov</a:t>
            </a:r>
            <a:r>
              <a:rPr lang="it-IT" dirty="0" smtClean="0"/>
              <a:t>/books/NBK453178/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55706-4DEA-EF4B-8167-07324EB01C83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36467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err="1" smtClean="0"/>
              <a:t>https</a:t>
            </a:r>
            <a:r>
              <a:rPr lang="it-IT" dirty="0" smtClean="0"/>
              <a:t>://</a:t>
            </a:r>
            <a:r>
              <a:rPr lang="it-IT" dirty="0" err="1" smtClean="0"/>
              <a:t>doctorlib.info</a:t>
            </a:r>
            <a:r>
              <a:rPr lang="it-IT" dirty="0" smtClean="0"/>
              <a:t>/</a:t>
            </a:r>
            <a:r>
              <a:rPr lang="it-IT" dirty="0" err="1" smtClean="0"/>
              <a:t>physiology</a:t>
            </a:r>
            <a:r>
              <a:rPr lang="it-IT" dirty="0" smtClean="0"/>
              <a:t>/</a:t>
            </a:r>
            <a:r>
              <a:rPr lang="it-IT" dirty="0" err="1" smtClean="0"/>
              <a:t>medical</a:t>
            </a:r>
            <a:r>
              <a:rPr lang="it-IT" dirty="0" smtClean="0"/>
              <a:t>/276.html</a:t>
            </a:r>
          </a:p>
          <a:p>
            <a:endParaRPr lang="it-IT" dirty="0" smtClean="0"/>
          </a:p>
          <a:p>
            <a:r>
              <a:rPr lang="it-IT" dirty="0" smtClean="0"/>
              <a:t>FIGURA 50-3 Asse ipotalamo-ipofisi-adrenocorticale. </a:t>
            </a:r>
          </a:p>
          <a:p>
            <a:endParaRPr lang="it-IT" dirty="0" smtClean="0"/>
          </a:p>
          <a:p>
            <a:r>
              <a:rPr lang="it-IT" dirty="0" smtClean="0"/>
              <a:t>I neuroni nel </a:t>
            </a:r>
            <a:r>
              <a:rPr lang="it-IT" b="1" dirty="0" smtClean="0"/>
              <a:t>nucleo </a:t>
            </a:r>
            <a:r>
              <a:rPr lang="it-IT" b="1" dirty="0" err="1" smtClean="0"/>
              <a:t>paraventricolare</a:t>
            </a:r>
            <a:r>
              <a:rPr lang="it-IT" b="1" dirty="0" smtClean="0"/>
              <a:t> </a:t>
            </a:r>
            <a:r>
              <a:rPr lang="it-IT" dirty="0" smtClean="0"/>
              <a:t>dell'ipotalamo secernono il (</a:t>
            </a:r>
            <a:r>
              <a:rPr lang="it-IT" dirty="0" err="1" smtClean="0"/>
              <a:t>corticotropin</a:t>
            </a:r>
            <a:r>
              <a:rPr lang="it-IT" dirty="0" smtClean="0"/>
              <a:t> </a:t>
            </a:r>
            <a:r>
              <a:rPr lang="it-IT" dirty="0" err="1" smtClean="0"/>
              <a:t>relasing</a:t>
            </a:r>
            <a:r>
              <a:rPr lang="it-IT" dirty="0" smtClean="0"/>
              <a:t> </a:t>
            </a:r>
            <a:r>
              <a:rPr lang="it-IT" dirty="0" err="1" smtClean="0"/>
              <a:t>hormone</a:t>
            </a:r>
            <a:r>
              <a:rPr lang="it-IT" dirty="0" smtClean="0"/>
              <a:t>) </a:t>
            </a:r>
            <a:r>
              <a:rPr lang="it-IT" b="1" dirty="0" smtClean="0"/>
              <a:t>CRH</a:t>
            </a:r>
            <a:r>
              <a:rPr lang="it-IT" dirty="0" smtClean="0"/>
              <a:t>, un </a:t>
            </a:r>
            <a:r>
              <a:rPr lang="it-IT" u="sng" dirty="0" smtClean="0"/>
              <a:t>peptide di 41</a:t>
            </a:r>
            <a:r>
              <a:rPr lang="it-IT" u="sng" baseline="0" dirty="0" smtClean="0"/>
              <a:t> </a:t>
            </a:r>
            <a:r>
              <a:rPr lang="it-IT" u="sng" dirty="0" smtClean="0"/>
              <a:t>aminoacidi </a:t>
            </a:r>
            <a:r>
              <a:rPr lang="it-IT" dirty="0" smtClean="0"/>
              <a:t>che raggiunge le </a:t>
            </a:r>
            <a:r>
              <a:rPr lang="it-IT" b="1" dirty="0" smtClean="0"/>
              <a:t>cellule </a:t>
            </a:r>
            <a:r>
              <a:rPr lang="it-IT" b="1" dirty="0" err="1" smtClean="0"/>
              <a:t>corticotrofe</a:t>
            </a:r>
            <a:r>
              <a:rPr lang="it-IT" b="1" dirty="0" smtClean="0"/>
              <a:t> </a:t>
            </a:r>
            <a:r>
              <a:rPr lang="it-IT" dirty="0" smtClean="0"/>
              <a:t>nell'ipofisi anteriore attraverso le lunghe </a:t>
            </a:r>
            <a:r>
              <a:rPr lang="it-IT" u="sng" dirty="0" smtClean="0"/>
              <a:t>vene portale</a:t>
            </a:r>
            <a:r>
              <a:rPr lang="it-IT" dirty="0" smtClean="0"/>
              <a:t>. CRH si lega a un recettore accoppiato alle proteine G </a:t>
            </a:r>
            <a:r>
              <a:rPr lang="it-IT" b="1" dirty="0" smtClean="0"/>
              <a:t>(GPCR</a:t>
            </a:r>
            <a:r>
              <a:rPr lang="it-IT" dirty="0" smtClean="0"/>
              <a:t>) sulla membrana </a:t>
            </a:r>
            <a:r>
              <a:rPr lang="it-IT" dirty="0" err="1" smtClean="0"/>
              <a:t>corticotrofica</a:t>
            </a:r>
            <a:r>
              <a:rPr lang="it-IT" dirty="0" smtClean="0"/>
              <a:t>, attivando la via </a:t>
            </a:r>
            <a:r>
              <a:rPr lang="it-IT" dirty="0" err="1" smtClean="0"/>
              <a:t>delll'adenilato</a:t>
            </a:r>
            <a:r>
              <a:rPr lang="it-IT" dirty="0" smtClean="0"/>
              <a:t> </a:t>
            </a:r>
            <a:r>
              <a:rPr lang="it-IT" dirty="0" err="1" smtClean="0"/>
              <a:t>ciclasi</a:t>
            </a:r>
            <a:r>
              <a:rPr lang="it-IT" dirty="0" smtClean="0"/>
              <a:t> (</a:t>
            </a:r>
            <a:r>
              <a:rPr lang="it-IT" b="1" dirty="0" smtClean="0"/>
              <a:t>AC</a:t>
            </a:r>
            <a:r>
              <a:rPr lang="it-IT" dirty="0" smtClean="0"/>
              <a:t>) –</a:t>
            </a:r>
            <a:r>
              <a:rPr lang="it-IT" b="1" dirty="0" err="1" smtClean="0"/>
              <a:t>cAMP</a:t>
            </a:r>
            <a:r>
              <a:rPr lang="it-IT" b="1" dirty="0" smtClean="0"/>
              <a:t> – PKA</a:t>
            </a:r>
            <a:r>
              <a:rPr lang="it-IT" dirty="0" smtClean="0"/>
              <a:t>. L'attivazione dei canali Ca2</a:t>
            </a:r>
            <a:r>
              <a:rPr lang="it-IT" baseline="30000" dirty="0" smtClean="0"/>
              <a:t>+</a:t>
            </a:r>
            <a:r>
              <a:rPr lang="it-IT" dirty="0" smtClean="0"/>
              <a:t> di tipo L provoca un </a:t>
            </a:r>
            <a:r>
              <a:rPr lang="it-IT" b="1" dirty="0" smtClean="0"/>
              <a:t>aumento di [Ca2</a:t>
            </a:r>
            <a:r>
              <a:rPr lang="it-IT" b="1" baseline="30000" dirty="0" smtClean="0"/>
              <a:t>+</a:t>
            </a:r>
            <a:r>
              <a:rPr lang="it-IT" b="1" dirty="0" smtClean="0"/>
              <a:t>] </a:t>
            </a:r>
            <a:r>
              <a:rPr lang="it-IT" dirty="0" smtClean="0"/>
              <a:t>i che porta rapidamente al </a:t>
            </a:r>
            <a:r>
              <a:rPr lang="it-IT" b="1" dirty="0" smtClean="0"/>
              <a:t>rilascio di ACTH preformato</a:t>
            </a:r>
            <a:r>
              <a:rPr lang="it-IT" dirty="0" smtClean="0"/>
              <a:t>. Il CRH aumenta anche la trascrizione genica e la sintesi del </a:t>
            </a:r>
            <a:r>
              <a:rPr lang="it-IT" b="1" dirty="0" smtClean="0"/>
              <a:t>precursore di ACTH, </a:t>
            </a:r>
            <a:r>
              <a:rPr lang="it-IT" b="0" dirty="0" smtClean="0"/>
              <a:t>la pro-</a:t>
            </a:r>
            <a:r>
              <a:rPr lang="it-IT" b="0" dirty="0" err="1" smtClean="0"/>
              <a:t>opiomelanocortina</a:t>
            </a:r>
            <a:r>
              <a:rPr lang="it-IT" b="0" dirty="0" smtClean="0"/>
              <a:t> (</a:t>
            </a:r>
            <a:r>
              <a:rPr lang="it-IT" b="1" dirty="0" smtClean="0"/>
              <a:t>POMC)</a:t>
            </a:r>
            <a:r>
              <a:rPr lang="it-IT" dirty="0" smtClean="0"/>
              <a:t>. Dopo il suo rilascio da parte delle</a:t>
            </a:r>
            <a:r>
              <a:rPr lang="it-IT" baseline="0" dirty="0" smtClean="0"/>
              <a:t> cellule</a:t>
            </a:r>
            <a:r>
              <a:rPr lang="it-IT" dirty="0" smtClean="0"/>
              <a:t> </a:t>
            </a:r>
            <a:r>
              <a:rPr lang="it-IT" dirty="0" err="1" smtClean="0"/>
              <a:t>corticotrofe</a:t>
            </a:r>
            <a:r>
              <a:rPr lang="it-IT" dirty="0" smtClean="0"/>
              <a:t>, </a:t>
            </a:r>
            <a:r>
              <a:rPr lang="it-IT" b="1" dirty="0" smtClean="0"/>
              <a:t>l'ACTH si lega </a:t>
            </a:r>
            <a:r>
              <a:rPr lang="it-IT" dirty="0" smtClean="0"/>
              <a:t>ai </a:t>
            </a:r>
            <a:r>
              <a:rPr lang="it-IT" b="1" dirty="0" smtClean="0"/>
              <a:t>recettori della melanocortina-2 </a:t>
            </a:r>
            <a:r>
              <a:rPr lang="it-IT" dirty="0" smtClean="0"/>
              <a:t>sulle membrane cellulari </a:t>
            </a:r>
            <a:r>
              <a:rPr lang="it-IT" b="1" dirty="0" smtClean="0"/>
              <a:t>in tutti e tre gli strati della corteccia surrenale</a:t>
            </a:r>
            <a:r>
              <a:rPr lang="it-IT" dirty="0" smtClean="0"/>
              <a:t>. Questo recettore innesca la </a:t>
            </a:r>
            <a:r>
              <a:rPr lang="it-IT" b="1" dirty="0" smtClean="0"/>
              <a:t>via AC-</a:t>
            </a:r>
            <a:r>
              <a:rPr lang="it-IT" b="1" dirty="0" err="1" smtClean="0"/>
              <a:t>cAMP</a:t>
            </a:r>
            <a:r>
              <a:rPr lang="it-IT" b="1" dirty="0" smtClean="0"/>
              <a:t>-PKA</a:t>
            </a:r>
            <a:r>
              <a:rPr lang="it-IT" dirty="0" smtClean="0"/>
              <a:t>, attivando rapidamente la conversione del colesterolo in </a:t>
            </a:r>
            <a:r>
              <a:rPr lang="it-IT" dirty="0" err="1" smtClean="0"/>
              <a:t>pregnenolone</a:t>
            </a:r>
            <a:r>
              <a:rPr lang="it-IT" dirty="0" smtClean="0"/>
              <a:t> e aumentando più lentamente la sintesi di diverse proteine ​​necessarie per la sintesi del cortisolo. La corteccia cerebrale può stimolare i neuroni ipotalamici ad aumentare la loro secrezione di CRH</a:t>
            </a:r>
            <a:r>
              <a:rPr lang="it-IT" b="1" dirty="0" smtClean="0"/>
              <a:t>. Il cortisolo esercita un feedback negativo a livello sia dell'ipofisi che dell'ipotalamo</a:t>
            </a:r>
            <a:r>
              <a:rPr lang="it-IT" dirty="0" smtClean="0"/>
              <a:t>. Inoltre, l'ACTH prodotto dalle</a:t>
            </a:r>
            <a:r>
              <a:rPr lang="it-IT" baseline="0" dirty="0" smtClean="0"/>
              <a:t> cellule</a:t>
            </a:r>
            <a:r>
              <a:rPr lang="it-IT" dirty="0" smtClean="0"/>
              <a:t> </a:t>
            </a:r>
            <a:r>
              <a:rPr lang="it-IT" dirty="0" err="1" smtClean="0"/>
              <a:t>corticotrofe</a:t>
            </a:r>
            <a:r>
              <a:rPr lang="it-IT" dirty="0" smtClean="0"/>
              <a:t> controlla per feed-back negativo i neuroni ipotalamici in un ”controllo breve".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55706-4DEA-EF4B-8167-07324EB01C83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28949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err="1" smtClean="0"/>
              <a:t>https</a:t>
            </a:r>
            <a:r>
              <a:rPr lang="it-IT" dirty="0" smtClean="0"/>
              <a:t>://elearning.uniroma1.it/</a:t>
            </a:r>
            <a:r>
              <a:rPr lang="it-IT" dirty="0" err="1" smtClean="0"/>
              <a:t>pluginfile.php</a:t>
            </a:r>
            <a:r>
              <a:rPr lang="it-IT" dirty="0" smtClean="0"/>
              <a:t>/129558/</a:t>
            </a:r>
            <a:r>
              <a:rPr lang="it-IT" dirty="0" err="1" smtClean="0"/>
              <a:t>mod_resource</a:t>
            </a:r>
            <a:r>
              <a:rPr lang="it-IT" dirty="0" smtClean="0"/>
              <a:t>/</a:t>
            </a:r>
            <a:r>
              <a:rPr lang="it-IT" dirty="0" err="1" smtClean="0"/>
              <a:t>content</a:t>
            </a:r>
            <a:r>
              <a:rPr lang="it-IT" dirty="0" smtClean="0"/>
              <a:t>/3/</a:t>
            </a:r>
            <a:r>
              <a:rPr lang="it-IT" dirty="0" err="1" smtClean="0"/>
              <a:t>undefined</a:t>
            </a:r>
            <a:r>
              <a:rPr lang="it-IT" dirty="0" smtClean="0"/>
              <a:t>/Completo/a10/</a:t>
            </a:r>
            <a:r>
              <a:rPr lang="it-IT" dirty="0" err="1" smtClean="0"/>
              <a:t>testo.HTM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Fig. 10.14. Biosintesi degli ormoni sessuali maschili. La figura mostra le vie di sintesi del testosterone nelle cellule di </a:t>
            </a:r>
            <a:r>
              <a:rPr lang="it-IT" dirty="0" err="1" smtClean="0"/>
              <a:t>Leydig</a:t>
            </a:r>
            <a:r>
              <a:rPr lang="it-IT" dirty="0" smtClean="0"/>
              <a:t>. La sintesi del testosterone attraverso la via che passa per  il </a:t>
            </a:r>
            <a:r>
              <a:rPr lang="it-IT" dirty="0" err="1" smtClean="0"/>
              <a:t>pregnenolone</a:t>
            </a:r>
            <a:r>
              <a:rPr lang="it-IT" dirty="0" smtClean="0"/>
              <a:t>, il </a:t>
            </a:r>
            <a:r>
              <a:rPr lang="it-IT" dirty="0" err="1" smtClean="0"/>
              <a:t>deidroepiandrosterone</a:t>
            </a:r>
            <a:r>
              <a:rPr lang="it-IT" dirty="0" smtClean="0"/>
              <a:t> e l’</a:t>
            </a:r>
            <a:r>
              <a:rPr lang="it-IT" dirty="0" err="1" smtClean="0"/>
              <a:t>androstenediolo</a:t>
            </a:r>
            <a:r>
              <a:rPr lang="it-IT" dirty="0" smtClean="0"/>
              <a:t> (in </a:t>
            </a:r>
            <a:r>
              <a:rPr lang="it-IT" dirty="0" err="1" smtClean="0"/>
              <a:t>grossetto</a:t>
            </a:r>
            <a:r>
              <a:rPr lang="it-IT" dirty="0" smtClean="0"/>
              <a:t>), nella specie umana, preferita rispetto alla via che passa per il progesterone e l’</a:t>
            </a:r>
            <a:r>
              <a:rPr lang="it-IT" dirty="0" err="1" smtClean="0"/>
              <a:t>androstenedione</a:t>
            </a:r>
            <a:r>
              <a:rPr lang="it-IT" dirty="0" smtClean="0"/>
              <a:t>. Il testosterone e il suo metabolita, </a:t>
            </a:r>
            <a:r>
              <a:rPr lang="it-IT" dirty="0" err="1" smtClean="0"/>
              <a:t>diidrotestosterone</a:t>
            </a:r>
            <a:r>
              <a:rPr lang="it-IT" dirty="0" smtClean="0"/>
              <a:t>, possono esercitare i loro effetti biologici direttamente, mediante il legame ai recettori periferici per gli androgeni, o indirettamente dopo aromatizzazione del testosterone a estradiolo, mediante il legame ai recettori periferici per gli estrogeni.  P450scc: enzima di scissione della catena laterale del colesterolo; P450c17: 17α-</a:t>
            </a:r>
            <a:r>
              <a:rPr lang="it-IT" dirty="0" err="1" smtClean="0"/>
              <a:t>idrossilasi</a:t>
            </a:r>
            <a:r>
              <a:rPr lang="it-IT" dirty="0" smtClean="0"/>
              <a:t> / 17,20 </a:t>
            </a:r>
            <a:r>
              <a:rPr lang="it-IT" dirty="0" err="1" smtClean="0"/>
              <a:t>liasi</a:t>
            </a:r>
            <a:r>
              <a:rPr lang="it-IT" dirty="0" smtClean="0"/>
              <a:t>; P450arom: </a:t>
            </a:r>
            <a:r>
              <a:rPr lang="it-IT" dirty="0" err="1" smtClean="0"/>
              <a:t>aromatasi</a:t>
            </a:r>
            <a:r>
              <a:rPr lang="it-IT" dirty="0" smtClean="0"/>
              <a:t>; 3β-HSD: 3β-</a:t>
            </a:r>
            <a:r>
              <a:rPr lang="it-IT" dirty="0" err="1" smtClean="0"/>
              <a:t>idrossisteroide</a:t>
            </a:r>
            <a:r>
              <a:rPr lang="it-IT" dirty="0" smtClean="0"/>
              <a:t> deidrogenasi / Δ5-4 isomerasi; 17β-HSD: 17β-</a:t>
            </a:r>
            <a:r>
              <a:rPr lang="it-IT" dirty="0" err="1" smtClean="0"/>
              <a:t>idrossisteroide</a:t>
            </a:r>
            <a:r>
              <a:rPr lang="it-IT" dirty="0" smtClean="0"/>
              <a:t> deidrogenasi; 5α-reduttasi: 5α-reduttasi.</a:t>
            </a:r>
          </a:p>
          <a:p>
            <a:endParaRPr lang="it-IT" dirty="0" smtClean="0"/>
          </a:p>
          <a:p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0D8E0-F5E8-0241-90F7-78720CBBACA3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09779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55706-4DEA-EF4B-8167-07324EB01C83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70947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pt-BR" dirty="0" smtClean="0"/>
              <a:t>DOI:10.1002/cphy.c140003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55706-4DEA-EF4B-8167-07324EB01C83}" type="slidenum">
              <a:rPr lang="it-IT" smtClean="0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42052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mr-IN" dirty="0" smtClean="0"/>
              <a:t>DOI: 10.1007/s00442-011-1943-y</a:t>
            </a:r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Fig. 3 Schema del trasporto del </a:t>
            </a:r>
            <a:r>
              <a:rPr lang="it-IT" dirty="0" err="1" smtClean="0"/>
              <a:t>glucocorticoide</a:t>
            </a:r>
            <a:r>
              <a:rPr lang="it-IT" dirty="0" smtClean="0"/>
              <a:t> (GC cortisolo o corticosterone, a seconda della specie) all'interno della cellula e meccanismo d’azione degli effetti genomici.</a:t>
            </a:r>
          </a:p>
          <a:p>
            <a:r>
              <a:rPr lang="it-IT" dirty="0" smtClean="0"/>
              <a:t> </a:t>
            </a:r>
          </a:p>
          <a:p>
            <a:r>
              <a:rPr lang="it-IT" dirty="0" smtClean="0"/>
              <a:t>Al di fuori della cellula, la maggior parte del </a:t>
            </a:r>
            <a:r>
              <a:rPr lang="it-IT" b="1" dirty="0" smtClean="0"/>
              <a:t>GC è legata dalla globulina legante i corticosteroidi (CBG)</a:t>
            </a:r>
            <a:r>
              <a:rPr lang="it-IT" dirty="0" smtClean="0"/>
              <a:t>, con solo il 5-10% libero e biologicamente attivo. Il GC libero viene trasportato attraverso la membrana cellulare e complessato ai </a:t>
            </a:r>
            <a:r>
              <a:rPr lang="it-IT" b="1" dirty="0" smtClean="0"/>
              <a:t>recettori </a:t>
            </a:r>
            <a:r>
              <a:rPr lang="it-IT" b="1" dirty="0" err="1" smtClean="0"/>
              <a:t>citosolici</a:t>
            </a:r>
            <a:r>
              <a:rPr lang="it-IT" dirty="0" smtClean="0"/>
              <a:t>. Tutte le cellule hanno i recettori per i </a:t>
            </a:r>
            <a:r>
              <a:rPr lang="it-IT" dirty="0" err="1" smtClean="0"/>
              <a:t>glucocorticoidi</a:t>
            </a:r>
            <a:r>
              <a:rPr lang="it-IT" dirty="0" smtClean="0"/>
              <a:t> (</a:t>
            </a:r>
            <a:r>
              <a:rPr lang="it-IT" b="1" dirty="0" smtClean="0"/>
              <a:t>GR</a:t>
            </a:r>
            <a:r>
              <a:rPr lang="it-IT" dirty="0" smtClean="0"/>
              <a:t>). Inoltre, nel centro di regolazione dell'asse di stress superiore dell'ippocampo e del giro dentato, ci sono anche recettori </a:t>
            </a:r>
            <a:r>
              <a:rPr lang="it-IT" dirty="0" err="1" smtClean="0"/>
              <a:t>mineralcorticoidi</a:t>
            </a:r>
            <a:r>
              <a:rPr lang="it-IT" dirty="0" smtClean="0"/>
              <a:t> (</a:t>
            </a:r>
            <a:r>
              <a:rPr lang="it-IT" b="1" dirty="0" smtClean="0"/>
              <a:t>MR</a:t>
            </a:r>
            <a:r>
              <a:rPr lang="it-IT" dirty="0" smtClean="0"/>
              <a:t>). Il complesso GR (o MR) ora attivato trasloca nel nucleo dove si </a:t>
            </a:r>
            <a:r>
              <a:rPr lang="it-IT" dirty="0" err="1" smtClean="0"/>
              <a:t>dimerizza</a:t>
            </a:r>
            <a:r>
              <a:rPr lang="it-IT" dirty="0" smtClean="0"/>
              <a:t> con un altro</a:t>
            </a:r>
            <a:r>
              <a:rPr lang="it-IT" baseline="0" dirty="0" smtClean="0"/>
              <a:t> </a:t>
            </a:r>
            <a:r>
              <a:rPr lang="it-IT" dirty="0" smtClean="0"/>
              <a:t>recettore steroideo. Questo </a:t>
            </a:r>
            <a:r>
              <a:rPr lang="it-IT" b="1" dirty="0" smtClean="0"/>
              <a:t>dimero </a:t>
            </a:r>
            <a:r>
              <a:rPr lang="it-IT" dirty="0" smtClean="0"/>
              <a:t>si lega agli </a:t>
            </a:r>
            <a:r>
              <a:rPr lang="it-IT" b="1" dirty="0" smtClean="0"/>
              <a:t>elementi di risposta ai </a:t>
            </a:r>
            <a:r>
              <a:rPr lang="it-IT" b="1" dirty="0" err="1" smtClean="0"/>
              <a:t>glucocorticoidi</a:t>
            </a:r>
            <a:r>
              <a:rPr lang="it-IT" b="1" baseline="0" dirty="0" smtClean="0"/>
              <a:t> </a:t>
            </a:r>
            <a:r>
              <a:rPr lang="it-IT" dirty="0" smtClean="0"/>
              <a:t>(GRE) per modulare l'espressione genica, spesso attraverso l'associazione con vari co-attivatori o co-repressori. Pertanto, può essere attivato e represso. Nel </a:t>
            </a:r>
            <a:r>
              <a:rPr lang="it-IT" dirty="0" err="1" smtClean="0"/>
              <a:t>citosol</a:t>
            </a:r>
            <a:r>
              <a:rPr lang="it-IT" dirty="0" smtClean="0"/>
              <a:t>, </a:t>
            </a:r>
            <a:r>
              <a:rPr lang="it-IT" b="1" dirty="0" smtClean="0"/>
              <a:t>il cortisolo libero può anche essere convertito in cortisone </a:t>
            </a:r>
            <a:r>
              <a:rPr lang="it-IT" dirty="0" smtClean="0"/>
              <a:t>(che è inerte), tramite la deidrogenasi 11b-idrossisteroidale (11b-HSD) (il corticosterone libero viene convertito in</a:t>
            </a:r>
            <a:r>
              <a:rPr lang="it-IT" baseline="0" dirty="0" smtClean="0"/>
              <a:t> </a:t>
            </a:r>
            <a:r>
              <a:rPr lang="it-IT" dirty="0" smtClean="0"/>
              <a:t>11-beta-deidrocorticosterone dallo stesso enzima). Questa reazione può proteggere i tessuti e gli organi (ad es. reni) dall'attivazione di GR e RM. 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55706-4DEA-EF4B-8167-07324EB01C83}" type="slidenum">
              <a:rPr lang="it-IT" smtClean="0"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6715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en-US" dirty="0" smtClean="0"/>
              <a:t>Journal of Geriatric Cardiology 13(2):183-196</a:t>
            </a:r>
          </a:p>
          <a:p>
            <a:r>
              <a:rPr lang="en-US" dirty="0" smtClean="0"/>
              <a:t>DOI: 10.11909/j.issn.1671-5411.2016.02.003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Le vie del segnale androgeno. </a:t>
            </a:r>
          </a:p>
          <a:p>
            <a:endParaRPr lang="it-IT" dirty="0" smtClean="0"/>
          </a:p>
          <a:p>
            <a:r>
              <a:rPr lang="it-IT" dirty="0" smtClean="0"/>
              <a:t>Gli androgeni steroidei, testosterone e DHT, mediano i loro effetti biologici principalmente attraverso la via genomica legandosi </a:t>
            </a:r>
            <a:r>
              <a:rPr lang="it-IT" b="1" dirty="0" smtClean="0"/>
              <a:t>all'AR (</a:t>
            </a:r>
            <a:r>
              <a:rPr lang="it-IT" b="1" dirty="0" err="1" smtClean="0"/>
              <a:t>androgen</a:t>
            </a:r>
            <a:r>
              <a:rPr lang="it-IT" b="1" dirty="0" smtClean="0"/>
              <a:t> </a:t>
            </a:r>
            <a:r>
              <a:rPr lang="it-IT" b="1" dirty="0" err="1" smtClean="0"/>
              <a:t>receptor</a:t>
            </a:r>
            <a:r>
              <a:rPr lang="it-IT" b="1" dirty="0" smtClean="0"/>
              <a:t>) </a:t>
            </a:r>
            <a:r>
              <a:rPr lang="it-IT" dirty="0" smtClean="0"/>
              <a:t>e traslocazione nel nucleo, facilitando così la capacità dell'AR di legarsi al suo elemento di risposta “cognata” e reclutando i </a:t>
            </a:r>
            <a:r>
              <a:rPr lang="it-IT" dirty="0" err="1" smtClean="0"/>
              <a:t>coregolatori</a:t>
            </a:r>
            <a:r>
              <a:rPr lang="it-IT" dirty="0" smtClean="0"/>
              <a:t> per regolare l'espressione del geni bersaglio (lato sinistro). </a:t>
            </a:r>
          </a:p>
          <a:p>
            <a:endParaRPr lang="it-IT" dirty="0" smtClean="0"/>
          </a:p>
          <a:p>
            <a:r>
              <a:rPr lang="it-IT" dirty="0" smtClean="0"/>
              <a:t>La stimolazione non genomica delle cascate del secondo messaggero da parte degli androgeni esercita effetti biologici attraverso la modulazione dell'attività </a:t>
            </a:r>
            <a:r>
              <a:rPr lang="it-IT" dirty="0" err="1" smtClean="0"/>
              <a:t>trascrizionale</a:t>
            </a:r>
            <a:r>
              <a:rPr lang="it-IT" dirty="0" smtClean="0"/>
              <a:t> di AR o altri fattori di trascrizione (lato destro). AR: recettore degli androgeni; ARA: attivatore del recettore degli androgeni; ARE: elemento di risposta agli androgeni; </a:t>
            </a:r>
            <a:r>
              <a:rPr lang="it-IT" dirty="0" err="1" smtClean="0"/>
              <a:t>cAMP</a:t>
            </a:r>
            <a:r>
              <a:rPr lang="it-IT" dirty="0" smtClean="0"/>
              <a:t>: adenosina </a:t>
            </a:r>
            <a:r>
              <a:rPr lang="it-IT" dirty="0" err="1" smtClean="0"/>
              <a:t>monofosfato</a:t>
            </a:r>
            <a:r>
              <a:rPr lang="it-IT" dirty="0" smtClean="0"/>
              <a:t> ciclico; DHT: </a:t>
            </a:r>
            <a:r>
              <a:rPr lang="it-IT" dirty="0" err="1" smtClean="0"/>
              <a:t>diidrotestosterone</a:t>
            </a:r>
            <a:r>
              <a:rPr lang="it-IT" dirty="0" smtClean="0"/>
              <a:t>; GPCR: recettore accoppiato alle proteine G; HSP: proteina da shock termico; MAPK: </a:t>
            </a:r>
            <a:r>
              <a:rPr lang="it-IT" dirty="0" err="1" smtClean="0"/>
              <a:t>chinasi</a:t>
            </a:r>
            <a:r>
              <a:rPr lang="it-IT" dirty="0" smtClean="0"/>
              <a:t> proteiche attivate dal </a:t>
            </a:r>
            <a:r>
              <a:rPr lang="it-IT" dirty="0" err="1" smtClean="0"/>
              <a:t>mitogeno</a:t>
            </a:r>
            <a:r>
              <a:rPr lang="it-IT" dirty="0" smtClean="0"/>
              <a:t>; PKA: </a:t>
            </a:r>
            <a:r>
              <a:rPr lang="it-IT" dirty="0" err="1" smtClean="0"/>
              <a:t>protein</a:t>
            </a:r>
            <a:r>
              <a:rPr lang="it-IT" dirty="0" smtClean="0"/>
              <a:t> </a:t>
            </a:r>
            <a:r>
              <a:rPr lang="it-IT" dirty="0" err="1" smtClean="0"/>
              <a:t>chinasi</a:t>
            </a:r>
            <a:r>
              <a:rPr lang="it-IT" dirty="0" smtClean="0"/>
              <a:t> A; PKC: </a:t>
            </a:r>
            <a:r>
              <a:rPr lang="it-IT" dirty="0" err="1" smtClean="0"/>
              <a:t>protein</a:t>
            </a:r>
            <a:r>
              <a:rPr lang="it-IT" dirty="0" smtClean="0"/>
              <a:t> </a:t>
            </a:r>
            <a:r>
              <a:rPr lang="it-IT" dirty="0" err="1" smtClean="0"/>
              <a:t>chinasi</a:t>
            </a:r>
            <a:r>
              <a:rPr lang="it-IT" dirty="0" smtClean="0"/>
              <a:t> C; SHBG: globulina legante gli ormoni steroidei; SHBGR: recettore di SHBG; </a:t>
            </a:r>
            <a:r>
              <a:rPr lang="it-IT" dirty="0" err="1" smtClean="0"/>
              <a:t>Src</a:t>
            </a:r>
            <a:r>
              <a:rPr lang="it-IT" dirty="0" smtClean="0"/>
              <a:t>: tirosina </a:t>
            </a:r>
            <a:r>
              <a:rPr lang="it-IT" dirty="0" err="1" smtClean="0"/>
              <a:t>chinasi</a:t>
            </a:r>
            <a:r>
              <a:rPr lang="it-IT" dirty="0" smtClean="0"/>
              <a:t> C; SHC: </a:t>
            </a:r>
            <a:r>
              <a:rPr lang="it-IT" dirty="0" err="1" smtClean="0"/>
              <a:t>Src</a:t>
            </a:r>
            <a:r>
              <a:rPr lang="it-IT" dirty="0" smtClean="0"/>
              <a:t> </a:t>
            </a:r>
            <a:r>
              <a:rPr lang="it-IT" dirty="0" err="1" smtClean="0"/>
              <a:t>Src</a:t>
            </a:r>
            <a:r>
              <a:rPr lang="it-IT" dirty="0" smtClean="0"/>
              <a:t> </a:t>
            </a:r>
            <a:r>
              <a:rPr lang="it-IT" dirty="0" err="1" smtClean="0"/>
              <a:t>homology</a:t>
            </a:r>
            <a:r>
              <a:rPr lang="it-IT" dirty="0" smtClean="0"/>
              <a:t> 2 domain-</a:t>
            </a:r>
            <a:r>
              <a:rPr lang="it-IT" dirty="0" err="1" smtClean="0"/>
              <a:t>containing</a:t>
            </a:r>
            <a:r>
              <a:rPr lang="it-IT" dirty="0" smtClean="0"/>
              <a:t>.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0D8E0-F5E8-0241-90F7-78720CBBACA3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86049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0D8E0-F5E8-0241-90F7-78720CBBACA3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33420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err="1" smtClean="0"/>
              <a:t>https</a:t>
            </a:r>
            <a:r>
              <a:rPr lang="it-IT" dirty="0" smtClean="0"/>
              <a:t>://</a:t>
            </a:r>
            <a:r>
              <a:rPr lang="it-IT" dirty="0" err="1" smtClean="0"/>
              <a:t>basicmedicalkey.com</a:t>
            </a:r>
            <a:r>
              <a:rPr lang="it-IT" dirty="0" smtClean="0"/>
              <a:t>/the-male-and-</a:t>
            </a:r>
            <a:r>
              <a:rPr lang="it-IT" dirty="0" err="1" smtClean="0"/>
              <a:t>female</a:t>
            </a:r>
            <a:r>
              <a:rPr lang="it-IT" dirty="0" smtClean="0"/>
              <a:t>-</a:t>
            </a:r>
            <a:r>
              <a:rPr lang="it-IT" dirty="0" err="1" smtClean="0"/>
              <a:t>reproductive-systems</a:t>
            </a:r>
            <a:r>
              <a:rPr lang="it-IT" dirty="0" smtClean="0"/>
              <a:t>/</a:t>
            </a:r>
          </a:p>
          <a:p>
            <a:endParaRPr lang="it-IT" dirty="0" smtClean="0"/>
          </a:p>
          <a:p>
            <a:r>
              <a:rPr lang="it-IT" dirty="0" err="1" smtClean="0"/>
              <a:t>Spectrum</a:t>
            </a:r>
            <a:r>
              <a:rPr lang="it-IT" dirty="0" smtClean="0"/>
              <a:t> of </a:t>
            </a:r>
            <a:r>
              <a:rPr lang="it-IT" dirty="0" err="1" smtClean="0"/>
              <a:t>effects</a:t>
            </a:r>
            <a:r>
              <a:rPr lang="it-IT" dirty="0" smtClean="0"/>
              <a:t> of testosterone (T). Note </a:t>
            </a:r>
            <a:r>
              <a:rPr lang="it-IT" dirty="0" err="1" smtClean="0"/>
              <a:t>that</a:t>
            </a:r>
            <a:r>
              <a:rPr lang="it-IT" dirty="0" smtClean="0"/>
              <a:t> some </a:t>
            </a:r>
            <a:r>
              <a:rPr lang="it-IT" dirty="0" err="1" smtClean="0"/>
              <a:t>effects</a:t>
            </a:r>
            <a:r>
              <a:rPr lang="it-IT" dirty="0" smtClean="0"/>
              <a:t> </a:t>
            </a:r>
            <a:r>
              <a:rPr lang="it-IT" dirty="0" err="1" smtClean="0"/>
              <a:t>result</a:t>
            </a:r>
            <a:r>
              <a:rPr lang="it-IT" dirty="0" smtClean="0"/>
              <a:t> from the </a:t>
            </a:r>
            <a:r>
              <a:rPr lang="it-IT" dirty="0" err="1" smtClean="0"/>
              <a:t>action</a:t>
            </a:r>
            <a:r>
              <a:rPr lang="it-IT" dirty="0" smtClean="0"/>
              <a:t> of testosterone </a:t>
            </a:r>
            <a:r>
              <a:rPr lang="it-IT" dirty="0" err="1" smtClean="0"/>
              <a:t>itself</a:t>
            </a:r>
            <a:r>
              <a:rPr lang="it-IT" dirty="0" smtClean="0"/>
              <a:t>, </a:t>
            </a:r>
            <a:r>
              <a:rPr lang="it-IT" dirty="0" err="1" smtClean="0"/>
              <a:t>whereas</a:t>
            </a:r>
            <a:r>
              <a:rPr lang="it-IT" dirty="0" smtClean="0"/>
              <a:t> </a:t>
            </a:r>
            <a:r>
              <a:rPr lang="it-IT" dirty="0" err="1" smtClean="0"/>
              <a:t>others</a:t>
            </a:r>
            <a:r>
              <a:rPr lang="it-IT" dirty="0" smtClean="0"/>
              <a:t> are </a:t>
            </a:r>
            <a:r>
              <a:rPr lang="it-IT" dirty="0" err="1" smtClean="0"/>
              <a:t>mediated</a:t>
            </a:r>
            <a:r>
              <a:rPr lang="it-IT" dirty="0" smtClean="0"/>
              <a:t> by </a:t>
            </a:r>
            <a:r>
              <a:rPr lang="it-IT" dirty="0" err="1" smtClean="0"/>
              <a:t>dihydrotestosterone</a:t>
            </a:r>
            <a:r>
              <a:rPr lang="it-IT" dirty="0" smtClean="0"/>
              <a:t> (DHT) and </a:t>
            </a:r>
            <a:r>
              <a:rPr lang="it-IT" dirty="0" err="1" smtClean="0"/>
              <a:t>estradiol</a:t>
            </a:r>
            <a:r>
              <a:rPr lang="it-IT" dirty="0" smtClean="0"/>
              <a:t> (E2) </a:t>
            </a:r>
            <a:r>
              <a:rPr lang="it-IT" dirty="0" err="1" smtClean="0"/>
              <a:t>after</a:t>
            </a:r>
            <a:r>
              <a:rPr lang="it-IT" dirty="0" smtClean="0"/>
              <a:t> </a:t>
            </a:r>
            <a:r>
              <a:rPr lang="it-IT" dirty="0" err="1" smtClean="0"/>
              <a:t>they</a:t>
            </a:r>
            <a:r>
              <a:rPr lang="it-IT" dirty="0" smtClean="0"/>
              <a:t> are </a:t>
            </a:r>
            <a:r>
              <a:rPr lang="it-IT" dirty="0" err="1" smtClean="0"/>
              <a:t>produced</a:t>
            </a:r>
            <a:r>
              <a:rPr lang="it-IT" dirty="0" smtClean="0"/>
              <a:t> from testosterone. VLDL, LDL, HDL, </a:t>
            </a:r>
            <a:r>
              <a:rPr lang="it-IT" dirty="0" err="1" smtClean="0"/>
              <a:t>very-low-density</a:t>
            </a:r>
            <a:r>
              <a:rPr lang="it-IT" dirty="0" smtClean="0"/>
              <a:t>, </a:t>
            </a:r>
            <a:r>
              <a:rPr lang="it-IT" dirty="0" err="1" smtClean="0"/>
              <a:t>low-density</a:t>
            </a:r>
            <a:r>
              <a:rPr lang="it-IT" dirty="0" smtClean="0"/>
              <a:t>, and high-</a:t>
            </a:r>
            <a:r>
              <a:rPr lang="it-IT" dirty="0" err="1" smtClean="0"/>
              <a:t>density</a:t>
            </a:r>
            <a:r>
              <a:rPr lang="it-IT" dirty="0" smtClean="0"/>
              <a:t> </a:t>
            </a:r>
            <a:r>
              <a:rPr lang="it-IT" dirty="0" err="1" smtClean="0"/>
              <a:t>lipoproteins</a:t>
            </a:r>
            <a:r>
              <a:rPr lang="it-IT" dirty="0" smtClean="0"/>
              <a:t>, </a:t>
            </a:r>
            <a:r>
              <a:rPr lang="it-IT" dirty="0" err="1" smtClean="0"/>
              <a:t>respectively</a:t>
            </a:r>
            <a:r>
              <a:rPr lang="it-IT" dirty="0" smtClean="0"/>
              <a:t>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0D8E0-F5E8-0241-90F7-78720CBBACA3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49422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err="1" smtClean="0"/>
              <a:t>https</a:t>
            </a:r>
            <a:r>
              <a:rPr lang="it-IT" dirty="0" smtClean="0"/>
              <a:t>://</a:t>
            </a:r>
            <a:r>
              <a:rPr lang="it-IT" dirty="0" err="1" smtClean="0"/>
              <a:t>www.majordifferences.com</a:t>
            </a:r>
            <a:r>
              <a:rPr lang="it-IT" dirty="0" smtClean="0"/>
              <a:t>/2014/04/difference-between-fsh-and-lh.html#.XabpLecza3U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0D8E0-F5E8-0241-90F7-78720CBBACA3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20781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err="1" smtClean="0"/>
              <a:t>https</a:t>
            </a:r>
            <a:r>
              <a:rPr lang="it-IT" dirty="0" smtClean="0"/>
              <a:t>://</a:t>
            </a:r>
            <a:r>
              <a:rPr lang="it-IT" dirty="0" err="1" smtClean="0"/>
              <a:t>clinicalgate.com</a:t>
            </a:r>
            <a:r>
              <a:rPr lang="it-IT" dirty="0" smtClean="0"/>
              <a:t>/ovarian-hormones-structure-biosynthesis-function-mechanism-of-action-and-laboratory-diagnosis/</a:t>
            </a:r>
          </a:p>
          <a:p>
            <a:endParaRPr lang="it-IT" dirty="0" smtClean="0"/>
          </a:p>
          <a:p>
            <a:r>
              <a:rPr lang="it-IT" dirty="0" smtClean="0"/>
              <a:t>Strutture di colesterolo (27 carboni) e delle tre principali classi di steroidi ovarici: progestinici (21 carboni), androgeni (19 carboni) ed estrogeni (18 carboni).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55706-4DEA-EF4B-8167-07324EB01C83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6151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smtClean="0"/>
              <a:t>http://</a:t>
            </a:r>
            <a:r>
              <a:rPr lang="it-IT" dirty="0" err="1" smtClean="0"/>
              <a:t>physiologyplus.com</a:t>
            </a:r>
            <a:r>
              <a:rPr lang="it-IT" dirty="0" smtClean="0"/>
              <a:t>/</a:t>
            </a:r>
            <a:r>
              <a:rPr lang="it-IT" dirty="0" err="1" smtClean="0"/>
              <a:t>describe</a:t>
            </a:r>
            <a:r>
              <a:rPr lang="it-IT" dirty="0" smtClean="0"/>
              <a:t>-the-</a:t>
            </a:r>
            <a:r>
              <a:rPr lang="it-IT" dirty="0" err="1" smtClean="0"/>
              <a:t>events</a:t>
            </a:r>
            <a:r>
              <a:rPr lang="it-IT" dirty="0" smtClean="0"/>
              <a:t>-of-the-</a:t>
            </a:r>
            <a:r>
              <a:rPr lang="it-IT" dirty="0" err="1" smtClean="0"/>
              <a:t>follicular</a:t>
            </a:r>
            <a:r>
              <a:rPr lang="it-IT" dirty="0" smtClean="0"/>
              <a:t>-</a:t>
            </a:r>
            <a:r>
              <a:rPr lang="it-IT" dirty="0" err="1" smtClean="0"/>
              <a:t>phases</a:t>
            </a:r>
            <a:r>
              <a:rPr lang="it-IT" dirty="0" smtClean="0"/>
              <a:t>-of-</a:t>
            </a:r>
            <a:r>
              <a:rPr lang="it-IT" dirty="0" err="1" smtClean="0"/>
              <a:t>ovarian</a:t>
            </a:r>
            <a:r>
              <a:rPr lang="it-IT" dirty="0" smtClean="0"/>
              <a:t>-</a:t>
            </a:r>
            <a:r>
              <a:rPr lang="it-IT" dirty="0" err="1" smtClean="0"/>
              <a:t>cycle</a:t>
            </a:r>
            <a:r>
              <a:rPr lang="it-IT" dirty="0" smtClean="0"/>
              <a:t>/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55706-4DEA-EF4B-8167-07324EB01C83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944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17/10/19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EC6A4-250A-784B-88A2-6453DF6038EC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4050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17/10/19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EC6A4-250A-784B-88A2-6453DF6038EC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635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17/10/19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EC6A4-250A-784B-88A2-6453DF6038EC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4588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17/10/19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EC6A4-250A-784B-88A2-6453DF6038EC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1421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17/10/19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EC6A4-250A-784B-88A2-6453DF6038EC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1757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17/10/19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EC6A4-250A-784B-88A2-6453DF6038EC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6862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17/10/19</a:t>
            </a:r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EC6A4-250A-784B-88A2-6453DF6038EC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1691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17/10/19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EC6A4-250A-784B-88A2-6453DF6038EC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9706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17/10/19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EC6A4-250A-784B-88A2-6453DF6038EC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8255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17/10/19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EC6A4-250A-784B-88A2-6453DF6038EC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3006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17/10/19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EC6A4-250A-784B-88A2-6453DF6038EC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2968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17/10/19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7EC6A4-250A-784B-88A2-6453DF6038EC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3683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Lezione 8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Asse ipotalamo-ipofisi-gonadi maschili -Testosterone (continua)</a:t>
            </a:r>
          </a:p>
          <a:p>
            <a:r>
              <a:rPr lang="it-IT" dirty="0" smtClean="0"/>
              <a:t>Estrogeni e progesterone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17/10/19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EC6A4-250A-784B-88A2-6453DF6038EC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2872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>
          <a:xfrm>
            <a:off x="457200" y="2032188"/>
            <a:ext cx="8229600" cy="1143000"/>
          </a:xfrm>
        </p:spPr>
        <p:txBody>
          <a:bodyPr>
            <a:normAutofit/>
          </a:bodyPr>
          <a:lstStyle/>
          <a:p>
            <a:r>
              <a:rPr lang="it-IT" dirty="0" smtClean="0"/>
              <a:t>L’asse ipotalamo-ipofisi-ovaio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16/10/19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091FA - BIOCHIMICA APPLICATA MEDICA 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9D49-CF05-7346-97B8-F65CE729392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2659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457200" y="442072"/>
            <a:ext cx="4707965" cy="1978399"/>
          </a:xfrm>
        </p:spPr>
        <p:txBody>
          <a:bodyPr>
            <a:normAutofit/>
          </a:bodyPr>
          <a:lstStyle/>
          <a:p>
            <a:pPr algn="l"/>
            <a:r>
              <a:rPr lang="it-IT" sz="4000" dirty="0">
                <a:solidFill>
                  <a:prstClr val="black"/>
                </a:solidFill>
              </a:rPr>
              <a:t>L’azione degli ormoni gonadotropi nella femmina</a:t>
            </a:r>
            <a:endParaRPr lang="it-IT" sz="2400" dirty="0"/>
          </a:p>
        </p:txBody>
      </p:sp>
      <p:sp>
        <p:nvSpPr>
          <p:cNvPr id="7" name="Sottotitolo 6"/>
          <p:cNvSpPr>
            <a:spLocks noGrp="1"/>
          </p:cNvSpPr>
          <p:nvPr>
            <p:ph type="subTitle" idx="1"/>
          </p:nvPr>
        </p:nvSpPr>
        <p:spPr>
          <a:xfrm>
            <a:off x="1192306" y="3467847"/>
            <a:ext cx="2796988" cy="1752600"/>
          </a:xfrm>
          <a:ln>
            <a:solidFill>
              <a:srgbClr val="FF0000"/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it-IT" dirty="0" smtClean="0">
                <a:solidFill>
                  <a:schemeClr val="tx1"/>
                </a:solidFill>
              </a:rPr>
              <a:t>L’ovaio produce </a:t>
            </a:r>
            <a:r>
              <a:rPr lang="it-IT" dirty="0" smtClean="0">
                <a:solidFill>
                  <a:srgbClr val="FF0000"/>
                </a:solidFill>
              </a:rPr>
              <a:t>DUE </a:t>
            </a:r>
            <a:r>
              <a:rPr lang="it-IT" dirty="0" smtClean="0">
                <a:solidFill>
                  <a:schemeClr val="tx1"/>
                </a:solidFill>
              </a:rPr>
              <a:t>ormoni sessuali steroidei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17/10/19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EC6A4-250A-784B-88A2-6453DF6038EC}" type="slidenum">
              <a:rPr lang="it-IT" smtClean="0"/>
              <a:t>11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3036" y="274638"/>
            <a:ext cx="4290248" cy="601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0327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>
          <a:xfrm>
            <a:off x="444500" y="116401"/>
            <a:ext cx="8229600" cy="681597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Le tre classi di ormoni ovarici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17/10/19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EC6A4-250A-784B-88A2-6453DF6038EC}" type="slidenum">
              <a:rPr lang="it-IT" smtClean="0"/>
              <a:t>12</a:t>
            </a:fld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99" y="1007350"/>
            <a:ext cx="7489265" cy="5380749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444500" y="3242236"/>
            <a:ext cx="19267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Progestinici 	C21</a:t>
            </a:r>
          </a:p>
          <a:p>
            <a:r>
              <a:rPr lang="it-IT" dirty="0" smtClean="0"/>
              <a:t>Androgeni	C19</a:t>
            </a:r>
          </a:p>
          <a:p>
            <a:r>
              <a:rPr lang="it-IT" dirty="0" smtClean="0"/>
              <a:t>Estrogeni		C18</a:t>
            </a:r>
            <a:endParaRPr lang="it-IT" dirty="0"/>
          </a:p>
        </p:txBody>
      </p:sp>
      <p:sp>
        <p:nvSpPr>
          <p:cNvPr id="10" name="Ovale 9"/>
          <p:cNvSpPr/>
          <p:nvPr/>
        </p:nvSpPr>
        <p:spPr>
          <a:xfrm>
            <a:off x="4064001" y="3481294"/>
            <a:ext cx="806823" cy="684272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/>
          <p:cNvSpPr/>
          <p:nvPr/>
        </p:nvSpPr>
        <p:spPr>
          <a:xfrm>
            <a:off x="5812119" y="3481294"/>
            <a:ext cx="699248" cy="684272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/>
          <p:cNvSpPr/>
          <p:nvPr/>
        </p:nvSpPr>
        <p:spPr>
          <a:xfrm>
            <a:off x="7149350" y="4258234"/>
            <a:ext cx="343649" cy="386926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6524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5119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L’ovaio e la oogenesi</a:t>
            </a:r>
            <a:endParaRPr lang="it-IT" dirty="0"/>
          </a:p>
        </p:txBody>
      </p:sp>
      <p:sp>
        <p:nvSpPr>
          <p:cNvPr id="11" name="Segnaposto contenuto 10"/>
          <p:cNvSpPr>
            <a:spLocks noGrp="1"/>
          </p:cNvSpPr>
          <p:nvPr>
            <p:ph idx="1"/>
          </p:nvPr>
        </p:nvSpPr>
        <p:spPr>
          <a:xfrm>
            <a:off x="584200" y="1166906"/>
            <a:ext cx="2946400" cy="5007989"/>
          </a:xfrm>
        </p:spPr>
        <p:txBody>
          <a:bodyPr/>
          <a:lstStyle/>
          <a:p>
            <a:pPr marL="0" indent="0" algn="ctr">
              <a:buNone/>
            </a:pPr>
            <a:r>
              <a:rPr lang="it-IT" dirty="0" smtClean="0"/>
              <a:t>Fasi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 smtClean="0"/>
              <a:t>mestruale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 smtClean="0"/>
              <a:t>follicolare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 smtClean="0"/>
              <a:t>ovulatoria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 smtClean="0"/>
              <a:t>luteinica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17/10/19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EC6A4-250A-784B-88A2-6453DF6038EC}" type="slidenum">
              <a:rPr lang="it-IT" smtClean="0"/>
              <a:t>13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4470" y="1061212"/>
            <a:ext cx="4442759" cy="3847338"/>
          </a:xfrm>
          <a:prstGeom prst="rect">
            <a:avLst/>
          </a:prstGeom>
        </p:spPr>
      </p:pic>
      <p:grpSp>
        <p:nvGrpSpPr>
          <p:cNvPr id="10" name="Gruppo 9"/>
          <p:cNvGrpSpPr/>
          <p:nvPr/>
        </p:nvGrpSpPr>
        <p:grpSpPr>
          <a:xfrm>
            <a:off x="3530600" y="4908550"/>
            <a:ext cx="4978400" cy="1447800"/>
            <a:chOff x="1922930" y="4727095"/>
            <a:chExt cx="4978400" cy="1447800"/>
          </a:xfrm>
        </p:grpSpPr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22930" y="4727095"/>
              <a:ext cx="4978400" cy="1104900"/>
            </a:xfrm>
            <a:prstGeom prst="rect">
              <a:avLst/>
            </a:prstGeom>
          </p:spPr>
        </p:pic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76930" y="5831995"/>
              <a:ext cx="4724400" cy="342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03838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La </a:t>
            </a:r>
            <a:r>
              <a:rPr lang="it-IT" dirty="0" err="1" smtClean="0"/>
              <a:t>steroidogenesi</a:t>
            </a:r>
            <a:r>
              <a:rPr lang="it-IT" dirty="0" smtClean="0"/>
              <a:t> nell’ovaio</a:t>
            </a:r>
            <a:endParaRPr lang="it-IT" dirty="0"/>
          </a:p>
        </p:txBody>
      </p:sp>
      <p:sp>
        <p:nvSpPr>
          <p:cNvPr id="7" name="Sottotitolo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Teoria delle </a:t>
            </a:r>
          </a:p>
          <a:p>
            <a:r>
              <a:rPr lang="it-IT" dirty="0" smtClean="0"/>
              <a:t>due cellule-due gonadotropine</a:t>
            </a:r>
          </a:p>
          <a:p>
            <a:r>
              <a:rPr lang="it-IT" dirty="0" smtClean="0"/>
              <a:t>fase follicolare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17/10/19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EC6A4-250A-784B-88A2-6453DF6038EC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47433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2252"/>
            <a:ext cx="9144000" cy="3886200"/>
          </a:xfrm>
          <a:prstGeom prst="rect">
            <a:avLst/>
          </a:prstGeom>
        </p:spPr>
      </p:pic>
      <p:sp>
        <p:nvSpPr>
          <p:cNvPr id="7" name="Titolo 6"/>
          <p:cNvSpPr>
            <a:spLocks noGrp="1"/>
          </p:cNvSpPr>
          <p:nvPr>
            <p:ph type="ctrTitle"/>
          </p:nvPr>
        </p:nvSpPr>
        <p:spPr>
          <a:xfrm>
            <a:off x="685800" y="173131"/>
            <a:ext cx="7772400" cy="969122"/>
          </a:xfrm>
        </p:spPr>
        <p:txBody>
          <a:bodyPr>
            <a:noAutofit/>
          </a:bodyPr>
          <a:lstStyle/>
          <a:p>
            <a:r>
              <a:rPr lang="it-IT" sz="3200" dirty="0" smtClean="0"/>
              <a:t>La </a:t>
            </a:r>
            <a:r>
              <a:rPr lang="it-IT" sz="3200" dirty="0" err="1" smtClean="0"/>
              <a:t>steroidogenesi</a:t>
            </a:r>
            <a:r>
              <a:rPr lang="it-IT" sz="3200" dirty="0" smtClean="0"/>
              <a:t> ovarica avviene in due tipi cellulari, regolati separatamente da LH e FSH</a:t>
            </a:r>
            <a:endParaRPr lang="it-IT" sz="3200" dirty="0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1060824" y="5028452"/>
            <a:ext cx="6947647" cy="1456391"/>
          </a:xfrm>
        </p:spPr>
        <p:txBody>
          <a:bodyPr>
            <a:noAutofit/>
          </a:bodyPr>
          <a:lstStyle/>
          <a:p>
            <a:pPr marL="342900" indent="-342900" algn="l">
              <a:lnSpc>
                <a:spcPct val="90000"/>
              </a:lnSpc>
              <a:buFont typeface="Arial"/>
              <a:buChar char="•"/>
            </a:pPr>
            <a:r>
              <a:rPr lang="it-IT" sz="2400" dirty="0" smtClean="0">
                <a:solidFill>
                  <a:schemeClr val="tx1"/>
                </a:solidFill>
              </a:rPr>
              <a:t>LH agisce sulle </a:t>
            </a:r>
            <a:r>
              <a:rPr lang="it-IT" sz="2400" dirty="0" smtClean="0">
                <a:solidFill>
                  <a:schemeClr val="tx1"/>
                </a:solidFill>
              </a:rPr>
              <a:t>cellule della teca ovarica:</a:t>
            </a:r>
          </a:p>
          <a:p>
            <a:pPr marL="800100" lvl="1" indent="-342900" algn="l">
              <a:lnSpc>
                <a:spcPct val="90000"/>
              </a:lnSpc>
              <a:buFont typeface="Courier New"/>
              <a:buChar char="o"/>
            </a:pPr>
            <a:r>
              <a:rPr lang="it-IT" sz="2000" dirty="0" smtClean="0">
                <a:solidFill>
                  <a:schemeClr val="tx1"/>
                </a:solidFill>
              </a:rPr>
              <a:t>attiva da conversione di colesterolo in androgeni.</a:t>
            </a:r>
          </a:p>
          <a:p>
            <a:pPr marL="342900" indent="-342900" algn="l">
              <a:lnSpc>
                <a:spcPct val="90000"/>
              </a:lnSpc>
              <a:buFont typeface="Arial"/>
              <a:buChar char="•"/>
            </a:pPr>
            <a:r>
              <a:rPr lang="it-IT" sz="2400" dirty="0" smtClean="0">
                <a:solidFill>
                  <a:schemeClr val="tx1"/>
                </a:solidFill>
              </a:rPr>
              <a:t>FSH agisce su</a:t>
            </a:r>
            <a:r>
              <a:rPr lang="it-IT" sz="2400" dirty="0" smtClean="0">
                <a:solidFill>
                  <a:schemeClr val="tx1"/>
                </a:solidFill>
              </a:rPr>
              <a:t>lle cellule della granulosa ovarica:</a:t>
            </a:r>
          </a:p>
          <a:p>
            <a:pPr marL="800100" lvl="1" indent="-342900" algn="l">
              <a:lnSpc>
                <a:spcPct val="90000"/>
              </a:lnSpc>
              <a:buFont typeface="Courier New"/>
              <a:buChar char="o"/>
            </a:pPr>
            <a:r>
              <a:rPr lang="it-IT" sz="2000" dirty="0" smtClean="0">
                <a:solidFill>
                  <a:schemeClr val="tx1"/>
                </a:solidFill>
              </a:rPr>
              <a:t>attiva la conversione degli androgeni in estrogeni.</a:t>
            </a:r>
            <a:endParaRPr lang="it-IT" sz="2000" dirty="0">
              <a:solidFill>
                <a:schemeClr val="tx1"/>
              </a:solidFill>
            </a:endParaRP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 smtClean="0"/>
              <a:t>17/10/19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EC6A4-250A-784B-88A2-6453DF6038EC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51885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err="1" smtClean="0"/>
              <a:t>Steroidogenesi</a:t>
            </a:r>
            <a:r>
              <a:rPr lang="it-IT" dirty="0" smtClean="0"/>
              <a:t> in fase follicolare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17/10/19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EC6A4-250A-784B-88A2-6453DF6038EC}" type="slidenum">
              <a:rPr lang="it-IT" smtClean="0"/>
              <a:t>16</a:t>
            </a:fld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300" y="1977465"/>
            <a:ext cx="58674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420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Steroidogenesi</a:t>
            </a:r>
            <a:r>
              <a:rPr lang="it-IT" dirty="0" smtClean="0"/>
              <a:t> in fase luteinica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17/10/19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EC6A4-250A-784B-88A2-6453DF6038EC}" type="slidenum">
              <a:rPr lang="it-IT" smtClean="0"/>
              <a:t>17</a:t>
            </a:fld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300" y="1578535"/>
            <a:ext cx="5854700" cy="4076700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836706" y="6021294"/>
            <a:ext cx="4848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Le cellule luteiniche esprimono il recettore per LH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73314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Il ciclo ovarico</a:t>
            </a:r>
            <a:endParaRPr lang="it-IT" dirty="0"/>
          </a:p>
        </p:txBody>
      </p:sp>
      <p:sp>
        <p:nvSpPr>
          <p:cNvPr id="7" name="Sottotitolo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17/10/19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EC6A4-250A-784B-88A2-6453DF6038EC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27304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17/10/19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EC6A4-250A-784B-88A2-6453DF6038EC}" type="slidenum">
              <a:rPr lang="it-IT" smtClean="0"/>
              <a:t>19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" y="0"/>
            <a:ext cx="90605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349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152400" y="0"/>
            <a:ext cx="8788400" cy="783943"/>
          </a:xfrm>
        </p:spPr>
        <p:txBody>
          <a:bodyPr>
            <a:noAutofit/>
          </a:bodyPr>
          <a:lstStyle/>
          <a:p>
            <a:r>
              <a:rPr lang="it-IT" sz="2800" dirty="0"/>
              <a:t>Le cellule </a:t>
            </a:r>
            <a:r>
              <a:rPr lang="it-IT" sz="2800" dirty="0" smtClean="0"/>
              <a:t>endocrine </a:t>
            </a:r>
            <a:r>
              <a:rPr lang="it-IT" sz="2800" dirty="0"/>
              <a:t>liberano l’ormone in modo controllato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15/10/19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9D49-CF05-7346-97B8-F65CE729392B}" type="slidenum">
              <a:rPr lang="it-IT" smtClean="0"/>
              <a:t>2</a:t>
            </a:fld>
            <a:endParaRPr lang="it-IT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323" y="562646"/>
            <a:ext cx="7562278" cy="6176822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1206956" y="4443348"/>
            <a:ext cx="7479845" cy="544287"/>
          </a:xfrm>
          <a:prstGeom prst="rect">
            <a:avLst/>
          </a:prstGeom>
          <a:noFill/>
          <a:ln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 smtClean="0">
                <a:solidFill>
                  <a:srgbClr val="0000FF"/>
                </a:solidFill>
              </a:rPr>
              <a:t>Gli ormoni </a:t>
            </a:r>
            <a:r>
              <a:rPr lang="it-IT" dirty="0" smtClean="0">
                <a:solidFill>
                  <a:srgbClr val="0000FF"/>
                </a:solidFill>
                <a:sym typeface="Wingdings"/>
              </a:rPr>
              <a:t>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6465084" y="3264341"/>
            <a:ext cx="1122993" cy="818708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it-IT" dirty="0" err="1" smtClean="0">
                <a:solidFill>
                  <a:srgbClr val="008000"/>
                </a:solidFill>
              </a:rPr>
              <a:t>lez</a:t>
            </a:r>
            <a:r>
              <a:rPr lang="it-IT" dirty="0" smtClean="0">
                <a:solidFill>
                  <a:srgbClr val="008000"/>
                </a:solidFill>
              </a:rPr>
              <a:t> 6</a:t>
            </a:r>
            <a:endParaRPr lang="it-IT" dirty="0">
              <a:solidFill>
                <a:srgbClr val="008000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3903183" y="3264341"/>
            <a:ext cx="2425462" cy="818708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it-IT" dirty="0" err="1" smtClean="0">
                <a:solidFill>
                  <a:srgbClr val="008000"/>
                </a:solidFill>
              </a:rPr>
              <a:t>lez</a:t>
            </a:r>
            <a:r>
              <a:rPr lang="it-IT" dirty="0" smtClean="0">
                <a:solidFill>
                  <a:srgbClr val="008000"/>
                </a:solidFill>
              </a:rPr>
              <a:t> 7</a:t>
            </a:r>
            <a:endParaRPr lang="it-IT" dirty="0">
              <a:solidFill>
                <a:srgbClr val="008000"/>
              </a:solidFill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4525826" y="4402468"/>
            <a:ext cx="612805" cy="818708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it-IT" dirty="0" err="1" smtClean="0">
                <a:solidFill>
                  <a:srgbClr val="008000"/>
                </a:solidFill>
              </a:rPr>
              <a:t>lez</a:t>
            </a:r>
            <a:r>
              <a:rPr lang="it-IT" dirty="0" smtClean="0">
                <a:solidFill>
                  <a:srgbClr val="008000"/>
                </a:solidFill>
              </a:rPr>
              <a:t> 7-</a:t>
            </a:r>
            <a:r>
              <a:rPr lang="it-IT" dirty="0" smtClean="0">
                <a:solidFill>
                  <a:srgbClr val="FF0000"/>
                </a:solidFill>
              </a:rPr>
              <a:t>8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2735190" y="3261623"/>
            <a:ext cx="656458" cy="26245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it-IT" dirty="0" err="1" smtClean="0">
                <a:solidFill>
                  <a:srgbClr val="FF0000"/>
                </a:solidFill>
              </a:rPr>
              <a:t>lez</a:t>
            </a:r>
            <a:r>
              <a:rPr lang="it-IT" dirty="0" smtClean="0">
                <a:solidFill>
                  <a:srgbClr val="FF0000"/>
                </a:solidFill>
              </a:rPr>
              <a:t> 8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4052605" y="4653838"/>
            <a:ext cx="778021" cy="8187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it-IT" dirty="0" err="1" smtClean="0">
                <a:solidFill>
                  <a:srgbClr val="FF0000"/>
                </a:solidFill>
              </a:rPr>
              <a:t>lez</a:t>
            </a:r>
            <a:r>
              <a:rPr lang="it-IT" dirty="0" smtClean="0">
                <a:solidFill>
                  <a:srgbClr val="FF0000"/>
                </a:solidFill>
              </a:rPr>
              <a:t> 8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759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6538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Asse Ipotalamo-Ipofisi-Ovario nelle fasi del ciclo ovarico </a:t>
            </a:r>
            <a:endParaRPr lang="it-IT" dirty="0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17/10/19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EC6A4-250A-784B-88A2-6453DF6038EC}" type="slidenum">
              <a:rPr lang="it-IT" smtClean="0"/>
              <a:t>20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95718"/>
            <a:ext cx="9144000" cy="461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083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Le due vie di segnalazione degli  estrogeni</a:t>
            </a:r>
            <a:endParaRPr lang="it-IT" dirty="0"/>
          </a:p>
        </p:txBody>
      </p:sp>
      <p:sp>
        <p:nvSpPr>
          <p:cNvPr id="6" name="Sottotitolo 5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it-IT" dirty="0" smtClean="0"/>
              <a:t>via genomica, lenta</a:t>
            </a:r>
          </a:p>
          <a:p>
            <a:r>
              <a:rPr lang="it-IT" dirty="0" smtClean="0"/>
              <a:t>via non-genomica, rapida</a:t>
            </a:r>
          </a:p>
          <a:p>
            <a:endParaRPr lang="it-IT" dirty="0"/>
          </a:p>
          <a:p>
            <a:r>
              <a:rPr lang="it-IT" i="1" dirty="0" smtClean="0"/>
              <a:t>segue</a:t>
            </a:r>
            <a:endParaRPr lang="it-IT" i="1" dirty="0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16/10/19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091FA - BIOCHIMICA APPLICATA MEDICA 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9D49-CF05-7346-97B8-F65CE729392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6794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17/10/19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EC6A4-250A-784B-88A2-6453DF6038EC}" type="slidenum">
              <a:rPr lang="it-IT" smtClean="0"/>
              <a:t>22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90500"/>
            <a:ext cx="7772400" cy="646430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1996141" y="1186286"/>
            <a:ext cx="22561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veloci (</a:t>
            </a:r>
            <a:r>
              <a:rPr lang="it-IT" sz="1400" dirty="0" err="1" smtClean="0"/>
              <a:t>min</a:t>
            </a:r>
            <a:r>
              <a:rPr lang="it-IT" sz="1400" dirty="0" smtClean="0"/>
              <a:t>)            lenti (ore)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1446897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Le azioni degli estrogeni</a:t>
            </a:r>
            <a:endParaRPr lang="it-IT" dirty="0"/>
          </a:p>
        </p:txBody>
      </p:sp>
      <p:sp>
        <p:nvSpPr>
          <p:cNvPr id="6" name="Sottotitolo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segue</a:t>
            </a:r>
            <a:endParaRPr lang="it-IT" dirty="0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16/10/19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091FA - BIOCHIMICA APPLICATA MEDICA 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9D49-CF05-7346-97B8-F65CE729392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2153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Azioni degli estrogeni sull’apparato riproduttivo femminile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it-IT" sz="2000" dirty="0" smtClean="0"/>
              <a:t>Responsabile durante la pubertà per lo sviluppo delle caratteristiche sessuali secondarie femminili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it-IT" sz="2000" dirty="0" smtClean="0"/>
              <a:t>Requisito per lo sviluppo della mammella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it-IT" sz="2000" dirty="0" smtClean="0"/>
              <a:t>Maturazione e mantenimento dell'utero, delle tube di </a:t>
            </a:r>
            <a:r>
              <a:rPr lang="it-IT" sz="2000" dirty="0" err="1" smtClean="0"/>
              <a:t>Falloppio</a:t>
            </a:r>
            <a:r>
              <a:rPr lang="it-IT" sz="2000" dirty="0" smtClean="0"/>
              <a:t>, della cervice e della vagina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it-IT" sz="2000" dirty="0" smtClean="0"/>
              <a:t>Responsabile della proliferazione e dello sviluppo delle cellule di granulosa ovarica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it-IT" sz="2000" b="1" dirty="0" smtClean="0"/>
              <a:t>Mantenimento della gravidanza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it-IT" sz="2000" b="1" dirty="0" smtClean="0"/>
              <a:t>Abbassamento della soglia uterina per stimoli contrattili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it-IT" sz="2000" b="1" dirty="0" smtClean="0"/>
              <a:t>Stimolazione della secrezione di prolattina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it-IT" sz="2000" dirty="0" smtClean="0"/>
              <a:t>Up-regolazione dei recettori degli estrogeni, progesterone e LH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it-IT" sz="2000" dirty="0" smtClean="0"/>
              <a:t>Effetti di feedback negativi e positivi sulla secrezione di FSH e LH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17/10/19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EC6A4-250A-784B-88A2-6453DF6038EC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32042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Le azioni non genitali degli estrogeni</a:t>
            </a:r>
            <a:endParaRPr lang="it-IT" dirty="0"/>
          </a:p>
        </p:txBody>
      </p:sp>
      <p:sp>
        <p:nvSpPr>
          <p:cNvPr id="6" name="Sottotitolo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segue</a:t>
            </a:r>
            <a:endParaRPr lang="it-IT" dirty="0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16/10/19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091FA - BIOCHIMICA APPLICATA MEDICA 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9D49-CF05-7346-97B8-F65CE729392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7735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17/10/19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EC6A4-250A-784B-88A2-6453DF6038EC}" type="slidenum">
              <a:rPr lang="it-IT" smtClean="0"/>
              <a:t>26</a:t>
            </a:fld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200"/>
            <a:ext cx="9144000" cy="670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7189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Le vie di segnalazione del progesterone</a:t>
            </a:r>
            <a:endParaRPr lang="it-IT" dirty="0"/>
          </a:p>
        </p:txBody>
      </p:sp>
      <p:sp>
        <p:nvSpPr>
          <p:cNvPr id="6" name="Sottotitolo 5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it-IT" dirty="0" smtClean="0"/>
              <a:t>via genomica, lenta</a:t>
            </a:r>
          </a:p>
          <a:p>
            <a:r>
              <a:rPr lang="it-IT" dirty="0" smtClean="0"/>
              <a:t>via non-genomica, rapida</a:t>
            </a:r>
          </a:p>
          <a:p>
            <a:endParaRPr lang="it-IT" dirty="0"/>
          </a:p>
          <a:p>
            <a:r>
              <a:rPr lang="it-IT" i="1" dirty="0" smtClean="0"/>
              <a:t>segue</a:t>
            </a:r>
            <a:endParaRPr lang="it-IT" i="1" dirty="0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16/10/19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091FA - BIOCHIMICA APPLICATA MEDICA 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9D49-CF05-7346-97B8-F65CE729392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938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17/10/19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EC6A4-250A-784B-88A2-6453DF6038EC}" type="slidenum">
              <a:rPr lang="it-IT" smtClean="0"/>
              <a:t>28</a:t>
            </a:fld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1300"/>
            <a:ext cx="9144000" cy="635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1486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Azioni del progesterone sull’apparato riproduttivo femminile</a:t>
            </a:r>
            <a:endParaRPr lang="it-IT" dirty="0"/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it-IT" dirty="0" smtClean="0"/>
          </a:p>
          <a:p>
            <a:pPr marL="514350" indent="-514350">
              <a:buFont typeface="+mj-lt"/>
              <a:buAutoNum type="arabicPeriod"/>
            </a:pPr>
            <a:r>
              <a:rPr lang="it-IT" dirty="0" smtClean="0"/>
              <a:t>Mantenimento dell'attività secretoria dell'utero durante la fase </a:t>
            </a:r>
            <a:r>
              <a:rPr lang="it-IT" dirty="0" err="1" smtClean="0"/>
              <a:t>luteale</a:t>
            </a:r>
            <a:endParaRPr lang="it-IT" dirty="0" smtClean="0"/>
          </a:p>
          <a:p>
            <a:pPr marL="514350" indent="-514350">
              <a:buFont typeface="+mj-lt"/>
              <a:buAutoNum type="arabicPeriod"/>
            </a:pPr>
            <a:r>
              <a:rPr lang="it-IT" dirty="0" smtClean="0"/>
              <a:t>Mantenimento della gravidanza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 smtClean="0"/>
              <a:t>Sviluppo della mammella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 smtClean="0"/>
              <a:t>Effetti di feedback negativo sulla secrezione di FSH e LH (no ovulazione)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 smtClean="0"/>
              <a:t>Aumentare la soglia uterina per stimoli contrattili durante la gravidanza</a:t>
            </a:r>
            <a:endParaRPr lang="it-IT" dirty="0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17/10/19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EC6A4-250A-784B-88A2-6453DF6038EC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1150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0" y="0"/>
            <a:ext cx="8251410" cy="6858000"/>
          </a:xfrm>
          <a:prstGeom prst="rect">
            <a:avLst/>
          </a:prstGeom>
        </p:spPr>
      </p:pic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699982" y="56021"/>
            <a:ext cx="8229600" cy="917332"/>
          </a:xfrm>
        </p:spPr>
        <p:txBody>
          <a:bodyPr>
            <a:normAutofit fontScale="90000"/>
          </a:bodyPr>
          <a:lstStyle/>
          <a:p>
            <a:pPr algn="r"/>
            <a:r>
              <a:rPr lang="it-IT" sz="2800" dirty="0" smtClean="0"/>
              <a:t>            Le </a:t>
            </a:r>
            <a:r>
              <a:rPr lang="it-IT" sz="2800" dirty="0" err="1" smtClean="0"/>
              <a:t>cell</a:t>
            </a:r>
            <a:r>
              <a:rPr lang="it-IT" sz="2800" dirty="0" smtClean="0"/>
              <a:t>. del </a:t>
            </a:r>
            <a:r>
              <a:rPr lang="it-IT" sz="2800" dirty="0" err="1" smtClean="0"/>
              <a:t>Sertoli</a:t>
            </a:r>
            <a:r>
              <a:rPr lang="it-IT" sz="2800" dirty="0" smtClean="0"/>
              <a:t> sintetizzano </a:t>
            </a:r>
            <a:br>
              <a:rPr lang="it-IT" sz="2800" dirty="0" smtClean="0"/>
            </a:br>
            <a:r>
              <a:rPr lang="it-IT" sz="2800" b="1" dirty="0" err="1"/>
              <a:t>I</a:t>
            </a:r>
            <a:r>
              <a:rPr lang="it-IT" sz="2800" b="1" dirty="0" err="1" smtClean="0"/>
              <a:t>nibina</a:t>
            </a:r>
            <a:r>
              <a:rPr lang="it-IT" sz="2800" b="1" dirty="0" smtClean="0"/>
              <a:t> B</a:t>
            </a:r>
            <a:r>
              <a:rPr lang="it-IT" sz="2800" dirty="0" smtClean="0"/>
              <a:t> e </a:t>
            </a:r>
            <a:r>
              <a:rPr lang="it-IT" sz="2800" b="1" dirty="0" err="1" smtClean="0"/>
              <a:t>Androgen-binding</a:t>
            </a:r>
            <a:r>
              <a:rPr lang="it-IT" sz="2800" b="1" dirty="0" smtClean="0"/>
              <a:t> </a:t>
            </a:r>
            <a:r>
              <a:rPr lang="it-IT" sz="2800" b="1" dirty="0" err="1" smtClean="0"/>
              <a:t>protein</a:t>
            </a:r>
            <a:endParaRPr lang="it-IT" sz="2800" b="1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16/10/19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091FA - BIOCHIMICA APPLICATA MEDICA 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9D49-CF05-7346-97B8-F65CE729392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296125" y="4933463"/>
            <a:ext cx="2294675" cy="1477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 smtClean="0"/>
              <a:t>ABP</a:t>
            </a:r>
            <a:r>
              <a:rPr lang="it-IT" dirty="0" smtClean="0"/>
              <a:t> lega reversibilmente  il testosterone e lo mantiene nel tubulo seminifero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3567025" y="956852"/>
            <a:ext cx="5435460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b="1" dirty="0" err="1" smtClean="0"/>
              <a:t>Inibina</a:t>
            </a:r>
            <a:r>
              <a:rPr lang="it-IT" sz="1600" b="1" dirty="0" smtClean="0"/>
              <a:t> B </a:t>
            </a:r>
            <a:r>
              <a:rPr lang="it-IT" sz="1600" dirty="0" smtClean="0"/>
              <a:t>è una glicoproteina che agisce per: </a:t>
            </a:r>
          </a:p>
          <a:p>
            <a:pPr marL="285750" indent="-285750">
              <a:buFontTx/>
              <a:buChar char="-"/>
            </a:pPr>
            <a:r>
              <a:rPr lang="it-IT" sz="1600" dirty="0" smtClean="0"/>
              <a:t>via endocrina su </a:t>
            </a:r>
            <a:r>
              <a:rPr lang="it-IT" sz="1600" dirty="0" err="1" smtClean="0"/>
              <a:t>cell</a:t>
            </a:r>
            <a:r>
              <a:rPr lang="it-IT" sz="1600" dirty="0" smtClean="0"/>
              <a:t> gonadotrope  inibisce il rilascio di FSH)</a:t>
            </a:r>
          </a:p>
          <a:p>
            <a:pPr marL="285750" indent="-285750">
              <a:buFontTx/>
              <a:buChar char="-"/>
            </a:pPr>
            <a:r>
              <a:rPr lang="it-IT" sz="1600" dirty="0" smtClean="0"/>
              <a:t>via paracrina su </a:t>
            </a:r>
            <a:r>
              <a:rPr lang="it-IT" sz="1600" dirty="0" err="1" smtClean="0"/>
              <a:t>cell</a:t>
            </a:r>
            <a:r>
              <a:rPr lang="it-IT" sz="1600" dirty="0" smtClean="0"/>
              <a:t>. </a:t>
            </a:r>
            <a:r>
              <a:rPr lang="it-IT" sz="1600" dirty="0" err="1" smtClean="0"/>
              <a:t>Leydig</a:t>
            </a:r>
            <a:r>
              <a:rPr lang="it-IT" sz="1600" dirty="0" smtClean="0"/>
              <a:t> (fattore di crescita)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276599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Fine degli ormoni sessuali</a:t>
            </a:r>
            <a:endParaRPr lang="it-IT" dirty="0"/>
          </a:p>
        </p:txBody>
      </p:sp>
      <p:sp>
        <p:nvSpPr>
          <p:cNvPr id="8" name="Sottotitolo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Inizio degli ormoni steroidei surrenalici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17/10/19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EC6A4-250A-784B-88A2-6453DF6038EC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23684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Il cortisolo</a:t>
            </a:r>
            <a:br>
              <a:rPr lang="it-IT" dirty="0" smtClean="0"/>
            </a:br>
            <a:r>
              <a:rPr lang="it-IT" sz="4000" dirty="0" smtClean="0"/>
              <a:t>ormone corticosteroideo / </a:t>
            </a:r>
            <a:r>
              <a:rPr lang="it-IT" sz="4000" dirty="0" err="1" smtClean="0"/>
              <a:t>glucocorticoide</a:t>
            </a:r>
            <a:endParaRPr lang="it-IT" sz="4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6150"/>
          </a:xfrm>
        </p:spPr>
        <p:txBody>
          <a:bodyPr>
            <a:normAutofit fontScale="92500" lnSpcReduction="20000"/>
          </a:bodyPr>
          <a:lstStyle/>
          <a:p>
            <a:r>
              <a:rPr lang="it-IT" dirty="0" smtClean="0"/>
              <a:t>Il cortisolo è il ormone </a:t>
            </a:r>
            <a:r>
              <a:rPr lang="it-IT" b="1" dirty="0" smtClean="0"/>
              <a:t>steroideo</a:t>
            </a:r>
            <a:r>
              <a:rPr lang="it-IT" dirty="0" smtClean="0"/>
              <a:t> endogeno primario nell'uomo.</a:t>
            </a:r>
          </a:p>
          <a:p>
            <a:pPr lvl="1"/>
            <a:r>
              <a:rPr lang="it-IT" dirty="0" smtClean="0"/>
              <a:t>Il suo precursore è il </a:t>
            </a:r>
            <a:r>
              <a:rPr lang="it-IT" u="sng" dirty="0" smtClean="0"/>
              <a:t>colesterolo</a:t>
            </a:r>
          </a:p>
          <a:p>
            <a:r>
              <a:rPr lang="it-IT" dirty="0" smtClean="0"/>
              <a:t>È sintetizzato nella </a:t>
            </a:r>
            <a:r>
              <a:rPr lang="it-IT" u="sng" dirty="0" smtClean="0"/>
              <a:t>corteccia</a:t>
            </a:r>
            <a:r>
              <a:rPr lang="it-IT" dirty="0" smtClean="0"/>
              <a:t> surrenale</a:t>
            </a:r>
          </a:p>
          <a:p>
            <a:pPr lvl="1"/>
            <a:r>
              <a:rPr lang="it-IT" dirty="0" smtClean="0"/>
              <a:t>è un omone </a:t>
            </a:r>
            <a:r>
              <a:rPr lang="it-IT" b="1" dirty="0" smtClean="0"/>
              <a:t>corticosteroideo</a:t>
            </a:r>
            <a:endParaRPr lang="it-IT" b="1" dirty="0" smtClean="0"/>
          </a:p>
          <a:p>
            <a:r>
              <a:rPr lang="it-IT" dirty="0" smtClean="0"/>
              <a:t>Esercita diversi effetti fisiologici:</a:t>
            </a:r>
          </a:p>
          <a:p>
            <a:pPr lvl="1"/>
            <a:r>
              <a:rPr lang="it-IT" dirty="0" smtClean="0"/>
              <a:t>regolazione del metabolismo del </a:t>
            </a:r>
            <a:r>
              <a:rPr lang="it-IT" u="sng" dirty="0" smtClean="0"/>
              <a:t>glucosio</a:t>
            </a:r>
            <a:r>
              <a:rPr lang="it-IT" dirty="0" smtClean="0">
                <a:sym typeface="Wingdings"/>
              </a:rPr>
              <a:t> </a:t>
            </a:r>
            <a:r>
              <a:rPr lang="it-IT" b="1" dirty="0" err="1" smtClean="0">
                <a:sym typeface="Wingdings"/>
              </a:rPr>
              <a:t>glucorticoide</a:t>
            </a:r>
            <a:endParaRPr lang="it-IT" b="1" dirty="0" smtClean="0"/>
          </a:p>
          <a:p>
            <a:pPr lvl="1"/>
            <a:r>
              <a:rPr lang="it-IT" dirty="0" smtClean="0"/>
              <a:t>risposta allo stress</a:t>
            </a:r>
          </a:p>
          <a:p>
            <a:pPr lvl="1"/>
            <a:r>
              <a:rPr lang="it-IT" dirty="0" smtClean="0"/>
              <a:t>alcuni aspetti della funzione del sistema nervoso centrale </a:t>
            </a:r>
          </a:p>
          <a:p>
            <a:pPr lvl="1"/>
            <a:r>
              <a:rPr lang="it-IT" dirty="0" smtClean="0"/>
              <a:t>regolazione dell'immunità.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17/10/19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EC6A4-250A-784B-88A2-6453DF6038EC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65753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1362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La ghiandola surrenale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17/10/19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EC6A4-250A-784B-88A2-6453DF6038EC}" type="slidenum">
              <a:rPr lang="it-IT" smtClean="0"/>
              <a:t>32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00591"/>
            <a:ext cx="9144000" cy="505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1473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La corticale del surrene sintetizza gli ormoni steroidei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17/10/19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EC6A4-250A-784B-88A2-6453DF6038EC}" type="slidenum">
              <a:rPr lang="it-IT" smtClean="0"/>
              <a:t>33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31077"/>
            <a:ext cx="9144000" cy="442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0251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7954"/>
            <a:ext cx="7772400" cy="917575"/>
          </a:xfrm>
        </p:spPr>
        <p:txBody>
          <a:bodyPr>
            <a:noAutofit/>
          </a:bodyPr>
          <a:lstStyle/>
          <a:p>
            <a:r>
              <a:rPr lang="it-IT" sz="3200" dirty="0" smtClean="0"/>
              <a:t>A cosa serve conoscere (capire) le diverse tappe della </a:t>
            </a:r>
            <a:r>
              <a:rPr lang="it-IT" sz="3200" dirty="0" err="1" smtClean="0"/>
              <a:t>steroidogenesi</a:t>
            </a:r>
            <a:r>
              <a:rPr lang="it-IT" sz="3200" dirty="0" smtClean="0"/>
              <a:t>?</a:t>
            </a:r>
            <a:endParaRPr lang="it-IT" sz="3200" dirty="0"/>
          </a:p>
        </p:txBody>
      </p:sp>
      <p:sp>
        <p:nvSpPr>
          <p:cNvPr id="7" name="Sottotitolo 6"/>
          <p:cNvSpPr>
            <a:spLocks noGrp="1"/>
          </p:cNvSpPr>
          <p:nvPr>
            <p:ph type="subTitle" idx="1"/>
          </p:nvPr>
        </p:nvSpPr>
        <p:spPr>
          <a:xfrm>
            <a:off x="508000" y="5594722"/>
            <a:ext cx="8178800" cy="761628"/>
          </a:xfrm>
        </p:spPr>
        <p:txBody>
          <a:bodyPr>
            <a:normAutofit/>
          </a:bodyPr>
          <a:lstStyle/>
          <a:p>
            <a:r>
              <a:rPr lang="it-IT" dirty="0" smtClean="0">
                <a:solidFill>
                  <a:schemeClr val="tx1"/>
                </a:solidFill>
              </a:rPr>
              <a:t>Gli enzimi sono bersaglio di diversi farmaci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17/10/19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EC6A4-250A-784B-88A2-6453DF6038EC}" type="slidenum">
              <a:rPr lang="it-IT" smtClean="0"/>
              <a:t>34</a:t>
            </a:fld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" y="1594222"/>
            <a:ext cx="81280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259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4330"/>
          </a:xfrm>
        </p:spPr>
        <p:txBody>
          <a:bodyPr>
            <a:normAutofit/>
          </a:bodyPr>
          <a:lstStyle/>
          <a:p>
            <a:r>
              <a:rPr lang="it-IT" sz="2800" dirty="0" smtClean="0"/>
              <a:t>La </a:t>
            </a:r>
            <a:r>
              <a:rPr lang="it-IT" sz="2800" dirty="0" err="1" smtClean="0"/>
              <a:t>steroidogenesi</a:t>
            </a:r>
            <a:r>
              <a:rPr lang="it-IT" sz="2800" dirty="0" smtClean="0"/>
              <a:t> surrenalica (senza distinzione zonale) </a:t>
            </a:r>
            <a:endParaRPr lang="it-IT" sz="28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17/10/19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EC6A4-250A-784B-88A2-6453DF6038EC}" type="slidenum">
              <a:rPr lang="it-IT" smtClean="0"/>
              <a:t>35</a:t>
            </a:fld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7624" y="834330"/>
            <a:ext cx="5196813" cy="552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093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57924"/>
            <a:ext cx="8229600" cy="918883"/>
          </a:xfrm>
        </p:spPr>
        <p:txBody>
          <a:bodyPr/>
          <a:lstStyle/>
          <a:p>
            <a:r>
              <a:rPr lang="it-IT" dirty="0" smtClean="0"/>
              <a:t>Gli enzimi della </a:t>
            </a:r>
            <a:r>
              <a:rPr lang="it-IT" dirty="0" err="1" smtClean="0"/>
              <a:t>steroidogenesi</a:t>
            </a:r>
            <a:endParaRPr lang="it-IT" dirty="0"/>
          </a:p>
        </p:txBody>
      </p:sp>
      <p:sp>
        <p:nvSpPr>
          <p:cNvPr id="8" name="Segnaposto contenuto 7"/>
          <p:cNvSpPr>
            <a:spLocks noGrp="1"/>
          </p:cNvSpPr>
          <p:nvPr>
            <p:ph idx="1"/>
          </p:nvPr>
        </p:nvSpPr>
        <p:spPr>
          <a:xfrm>
            <a:off x="294341" y="1346201"/>
            <a:ext cx="3993777" cy="2135093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it-IT" sz="2400" b="1" dirty="0" smtClean="0"/>
              <a:t>Una sola DH </a:t>
            </a:r>
            <a:r>
              <a:rPr lang="it-IT" sz="2400" dirty="0" smtClean="0"/>
              <a:t>NAD-dipendente (3-beta </a:t>
            </a:r>
            <a:r>
              <a:rPr lang="it-IT" sz="2400" dirty="0" err="1" smtClean="0"/>
              <a:t>idrossisteroide</a:t>
            </a:r>
            <a:r>
              <a:rPr lang="it-IT" sz="2400" dirty="0" smtClean="0"/>
              <a:t> DH)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400" b="1" dirty="0" smtClean="0"/>
              <a:t>Diverse </a:t>
            </a:r>
            <a:r>
              <a:rPr lang="it-IT" sz="2400" b="1" dirty="0" err="1"/>
              <a:t>i</a:t>
            </a:r>
            <a:r>
              <a:rPr lang="it-IT" sz="2400" b="1" dirty="0" err="1" smtClean="0"/>
              <a:t>drossilasi</a:t>
            </a:r>
            <a:r>
              <a:rPr lang="it-IT" sz="2400" b="1" dirty="0" smtClean="0"/>
              <a:t> a funzione mista </a:t>
            </a:r>
            <a:r>
              <a:rPr lang="it-IT" sz="2400" dirty="0" smtClean="0"/>
              <a:t>(P450, CYP)</a:t>
            </a:r>
            <a:endParaRPr lang="it-IT" sz="24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17/10/19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EC6A4-250A-784B-88A2-6453DF6038EC}" type="slidenum">
              <a:rPr lang="it-IT" smtClean="0"/>
              <a:t>36</a:t>
            </a:fld>
            <a:endParaRPr lang="it-IT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1507" y="1193521"/>
            <a:ext cx="3729317" cy="2445675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9176" y="3813152"/>
            <a:ext cx="6019800" cy="246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935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457200" y="50520"/>
            <a:ext cx="8229600" cy="1143000"/>
          </a:xfrm>
        </p:spPr>
        <p:txBody>
          <a:bodyPr>
            <a:noAutofit/>
          </a:bodyPr>
          <a:lstStyle/>
          <a:p>
            <a:r>
              <a:rPr lang="it-IT" sz="2400" dirty="0" smtClean="0"/>
              <a:t>Le ossidasi a funzione mista coinvolte nella </a:t>
            </a:r>
            <a:r>
              <a:rPr lang="it-IT" sz="2400" dirty="0" err="1" smtClean="0"/>
              <a:t>steroidogenesi</a:t>
            </a:r>
            <a:r>
              <a:rPr lang="it-IT" sz="2400" dirty="0" smtClean="0"/>
              <a:t> trasportano e</a:t>
            </a:r>
            <a:r>
              <a:rPr lang="it-IT" sz="2400" baseline="30000" dirty="0" smtClean="0"/>
              <a:t>-</a:t>
            </a:r>
            <a:r>
              <a:rPr lang="it-IT" sz="2400" dirty="0" smtClean="0"/>
              <a:t> dall’NADPH all’accettore finale </a:t>
            </a:r>
            <a:endParaRPr lang="it-IT" sz="24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17/10/19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EC6A4-250A-784B-88A2-6453DF6038EC}" type="slidenum">
              <a:rPr lang="it-IT" smtClean="0"/>
              <a:t>37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295" y="1054383"/>
            <a:ext cx="7133321" cy="566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9214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Il controllo del rilascio di cortisolo</a:t>
            </a:r>
            <a:endParaRPr lang="it-IT" dirty="0"/>
          </a:p>
        </p:txBody>
      </p:sp>
      <p:sp>
        <p:nvSpPr>
          <p:cNvPr id="7" name="Sottotitolo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L’asse ipotalamo-ipofisi-surrene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17/10/19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EC6A4-250A-784B-88A2-6453DF6038EC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54495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L’asse ipotalamo-ipofisi-surrene</a:t>
            </a:r>
            <a:endParaRPr lang="it-IT" dirty="0"/>
          </a:p>
        </p:txBody>
      </p:sp>
      <p:sp>
        <p:nvSpPr>
          <p:cNvPr id="9" name="Segnaposto contenuto 8"/>
          <p:cNvSpPr>
            <a:spLocks noGrp="1"/>
          </p:cNvSpPr>
          <p:nvPr>
            <p:ph idx="1"/>
          </p:nvPr>
        </p:nvSpPr>
        <p:spPr>
          <a:xfrm>
            <a:off x="457200" y="1600200"/>
            <a:ext cx="4817035" cy="4525963"/>
          </a:xfrm>
        </p:spPr>
        <p:txBody>
          <a:bodyPr>
            <a:normAutofit/>
          </a:bodyPr>
          <a:lstStyle/>
          <a:p>
            <a:r>
              <a:rPr lang="it-IT" dirty="0" smtClean="0"/>
              <a:t>L'ipotalamo riceve: </a:t>
            </a:r>
          </a:p>
          <a:p>
            <a:pPr lvl="1"/>
            <a:r>
              <a:rPr lang="it-IT" b="1" dirty="0" smtClean="0"/>
              <a:t>input circadiani</a:t>
            </a:r>
            <a:r>
              <a:rPr lang="it-IT" dirty="0" smtClean="0"/>
              <a:t> dal nucleo soprachiasmatico (SCN)</a:t>
            </a:r>
          </a:p>
          <a:p>
            <a:pPr lvl="1"/>
            <a:r>
              <a:rPr lang="it-IT" b="1" dirty="0" smtClean="0"/>
              <a:t>input</a:t>
            </a:r>
            <a:r>
              <a:rPr lang="it-IT" dirty="0" smtClean="0"/>
              <a:t> </a:t>
            </a:r>
            <a:r>
              <a:rPr lang="it-IT" b="1" dirty="0" smtClean="0"/>
              <a:t>di stress </a:t>
            </a:r>
            <a:r>
              <a:rPr lang="it-IT" dirty="0" smtClean="0"/>
              <a:t>dal sistema limbico e dal tronco encefalico. </a:t>
            </a:r>
          </a:p>
          <a:p>
            <a:pPr marL="0" indent="0">
              <a:buNone/>
            </a:pPr>
            <a:endParaRPr lang="it-IT" sz="2000" dirty="0" smtClean="0"/>
          </a:p>
          <a:p>
            <a:pPr marL="0" indent="0">
              <a:buNone/>
            </a:pPr>
            <a:r>
              <a:rPr lang="it-IT" sz="2000" dirty="0" smtClean="0"/>
              <a:t>PVN, </a:t>
            </a:r>
            <a:r>
              <a:rPr lang="it-IT" sz="2000" dirty="0" smtClean="0"/>
              <a:t>Nucleo </a:t>
            </a:r>
            <a:r>
              <a:rPr lang="it-IT" sz="2000" dirty="0" err="1" smtClean="0"/>
              <a:t>paraventricolare</a:t>
            </a:r>
            <a:endParaRPr lang="it-IT" sz="2000" dirty="0"/>
          </a:p>
          <a:p>
            <a:pPr marL="0" indent="0">
              <a:buNone/>
            </a:pPr>
            <a:r>
              <a:rPr lang="it-IT" sz="2000" dirty="0" smtClean="0"/>
              <a:t>CRH </a:t>
            </a:r>
            <a:r>
              <a:rPr lang="it-IT" sz="2000" dirty="0" smtClean="0"/>
              <a:t>ormone di rilascio di corticotropina</a:t>
            </a:r>
          </a:p>
          <a:p>
            <a:pPr marL="0" indent="0">
              <a:buNone/>
            </a:pPr>
            <a:r>
              <a:rPr lang="it-IT" sz="2000" dirty="0" smtClean="0"/>
              <a:t>AVP</a:t>
            </a:r>
            <a:r>
              <a:rPr lang="it-IT" sz="2000" dirty="0" smtClean="0"/>
              <a:t>, arginina vasopressina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17/10/19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EC6A4-250A-784B-88A2-6453DF6038EC}" type="slidenum">
              <a:rPr lang="it-IT" smtClean="0"/>
              <a:t>39</a:t>
            </a:fld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1288" y="1687232"/>
            <a:ext cx="2801471" cy="466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149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9776"/>
          </a:xfrm>
        </p:spPr>
        <p:txBody>
          <a:bodyPr>
            <a:normAutofit/>
          </a:bodyPr>
          <a:lstStyle/>
          <a:p>
            <a:r>
              <a:rPr lang="it-IT" sz="3600" dirty="0" smtClean="0"/>
              <a:t>La </a:t>
            </a:r>
            <a:r>
              <a:rPr lang="it-IT" sz="3600" dirty="0" err="1" smtClean="0"/>
              <a:t>steroidogenesi</a:t>
            </a:r>
            <a:r>
              <a:rPr lang="it-IT" sz="3600" dirty="0" smtClean="0"/>
              <a:t> nelle cellule di </a:t>
            </a:r>
            <a:r>
              <a:rPr lang="it-IT" sz="3600" dirty="0" err="1" smtClean="0"/>
              <a:t>Leydig</a:t>
            </a:r>
            <a:endParaRPr lang="it-IT" sz="36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16/10/19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091FA - BIOCHIMICA APPLICATA MEDICA 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9D49-CF05-7346-97B8-F65CE729392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304" y="1255934"/>
            <a:ext cx="8079496" cy="5465541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5099878" y="1693084"/>
            <a:ext cx="1209457" cy="6449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3740456" y="4304487"/>
            <a:ext cx="1209457" cy="6449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2884975" y="4459350"/>
            <a:ext cx="855481" cy="64498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1735319" y="4626979"/>
            <a:ext cx="855481" cy="64498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3312715" y="2196979"/>
            <a:ext cx="1424326" cy="1614923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6259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17/10/19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EC6A4-250A-784B-88A2-6453DF6038EC}" type="slidenum">
              <a:rPr lang="it-IT" smtClean="0"/>
              <a:t>40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800" y="0"/>
            <a:ext cx="44511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705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2800" dirty="0" smtClean="0"/>
              <a:t>L’ACTH deriva da un precursore </a:t>
            </a:r>
            <a:r>
              <a:rPr lang="it-IT" sz="2800" dirty="0" err="1" smtClean="0"/>
              <a:t>polipetidico</a:t>
            </a:r>
            <a:r>
              <a:rPr lang="it-IT" sz="2800" dirty="0" smtClean="0"/>
              <a:t> di 266 amminoacidi, la pro-</a:t>
            </a:r>
            <a:r>
              <a:rPr lang="it-IT" sz="2800" dirty="0" err="1" smtClean="0"/>
              <a:t>opiomelanocortina</a:t>
            </a:r>
            <a:r>
              <a:rPr lang="it-IT" sz="2800" dirty="0" smtClean="0"/>
              <a:t> (POMC)</a:t>
            </a:r>
            <a:endParaRPr lang="it-IT" sz="2800" dirty="0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17/10/19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EC6A4-250A-784B-88A2-6453DF6038EC}" type="slidenum">
              <a:rPr lang="it-IT" smtClean="0"/>
              <a:t>41</a:t>
            </a:fld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659030"/>
            <a:ext cx="8172824" cy="545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2588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Il rilascio di ACTH è pulsatile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17/10/19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EC6A4-250A-784B-88A2-6453DF6038EC}" type="slidenum">
              <a:rPr lang="it-IT" smtClean="0"/>
              <a:t>42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00" y="1292785"/>
            <a:ext cx="84074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373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Trasporto del cortisolo alle cellule bersaglio e meccanismo di azione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17/10/19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EC6A4-250A-784B-88A2-6453DF6038EC}" type="slidenum">
              <a:rPr lang="it-IT" smtClean="0"/>
              <a:t>43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53242"/>
            <a:ext cx="9144000" cy="4582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8823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2400" dirty="0" smtClean="0"/>
              <a:t>I </a:t>
            </a:r>
            <a:r>
              <a:rPr lang="it-IT" sz="2400" dirty="0" err="1" smtClean="0"/>
              <a:t>glucocorticoidi</a:t>
            </a:r>
            <a:r>
              <a:rPr lang="it-IT" sz="2400" dirty="0" smtClean="0"/>
              <a:t> si legano al GR tramite vie di segnalazione </a:t>
            </a:r>
            <a:r>
              <a:rPr lang="it-IT" sz="2400" dirty="0"/>
              <a:t/>
            </a:r>
            <a:br>
              <a:rPr lang="it-IT" sz="2400" dirty="0"/>
            </a:br>
            <a:r>
              <a:rPr lang="it-IT" sz="2400" b="1" dirty="0" smtClean="0"/>
              <a:t> genomiche &amp; non genomiche</a:t>
            </a:r>
            <a:endParaRPr lang="it-IT" sz="24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17/10/19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EC6A4-250A-784B-88A2-6453DF6038EC}" type="slidenum">
              <a:rPr lang="it-IT" smtClean="0"/>
              <a:t>44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553" y="1272964"/>
            <a:ext cx="5983330" cy="4511759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1105646" y="5665194"/>
            <a:ext cx="6693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Una volta all'interno del nucleo, GR può funzionare in tre modi, ognuno dei quali può attivare o reprimere l'espressione genica.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011472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Fine</a:t>
            </a:r>
            <a:endParaRPr lang="it-IT" dirty="0"/>
          </a:p>
        </p:txBody>
      </p:sp>
      <p:sp>
        <p:nvSpPr>
          <p:cNvPr id="7" name="Sottotitolo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Da fare:</a:t>
            </a:r>
          </a:p>
          <a:p>
            <a:r>
              <a:rPr lang="it-IT" dirty="0" smtClean="0"/>
              <a:t>azioni biologiche del cortisolo</a:t>
            </a:r>
          </a:p>
          <a:p>
            <a:r>
              <a:rPr lang="it-IT" dirty="0" smtClean="0"/>
              <a:t>Aldosterone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17/10/19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EC6A4-250A-784B-88A2-6453DF6038EC}" type="slidenum">
              <a:rPr lang="it-IT" smtClean="0"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57129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16/10/19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091FA - BIOCHIMICA APPLICATA MEDICA 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9D49-CF05-7346-97B8-F65CE729392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5439" y="0"/>
            <a:ext cx="5410040" cy="685800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75676" y="1234552"/>
            <a:ext cx="3619763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sz="1600" dirty="0" smtClean="0"/>
              <a:t>Accorciata la catena laterale alifatica in C17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600" dirty="0" smtClean="0"/>
              <a:t>Il </a:t>
            </a:r>
            <a:r>
              <a:rPr lang="it-IT" sz="1600" dirty="0" err="1" smtClean="0"/>
              <a:t>pregnenolone</a:t>
            </a:r>
            <a:r>
              <a:rPr lang="it-IT" sz="1600" dirty="0" smtClean="0"/>
              <a:t> può essere ossidato a livello del C3</a:t>
            </a:r>
            <a:endParaRPr lang="it-IT" sz="1600" dirty="0"/>
          </a:p>
          <a:p>
            <a:pPr marL="342900" indent="-342900">
              <a:buFont typeface="+mj-lt"/>
              <a:buAutoNum type="arabicPeriod"/>
            </a:pPr>
            <a:endParaRPr lang="it-IT" sz="1600" dirty="0" smtClean="0"/>
          </a:p>
          <a:p>
            <a:pPr marL="342900" indent="-342900">
              <a:buFont typeface="+mj-lt"/>
              <a:buAutoNum type="arabicPeriod"/>
            </a:pPr>
            <a:r>
              <a:rPr lang="it-IT" sz="1600" dirty="0" err="1" smtClean="0"/>
              <a:t>Idrossilazione</a:t>
            </a:r>
            <a:r>
              <a:rPr lang="it-IT" sz="1600" dirty="0" smtClean="0"/>
              <a:t> in posizione C17</a:t>
            </a:r>
          </a:p>
          <a:p>
            <a:pPr marL="342900" indent="-342900">
              <a:buFont typeface="+mj-lt"/>
              <a:buAutoNum type="arabicPeriod"/>
            </a:pPr>
            <a:endParaRPr lang="it-IT" sz="1600" dirty="0"/>
          </a:p>
          <a:p>
            <a:pPr marL="342900" indent="-342900">
              <a:buFont typeface="+mj-lt"/>
              <a:buAutoNum type="arabicPeriod"/>
            </a:pPr>
            <a:endParaRPr lang="it-IT" sz="1600" dirty="0" smtClean="0"/>
          </a:p>
          <a:p>
            <a:pPr marL="342900" indent="-342900">
              <a:buFont typeface="+mj-lt"/>
              <a:buAutoNum type="arabicPeriod"/>
            </a:pPr>
            <a:endParaRPr lang="it-IT" sz="1600" dirty="0"/>
          </a:p>
          <a:p>
            <a:pPr marL="342900" indent="-342900">
              <a:buFont typeface="+mj-lt"/>
              <a:buAutoNum type="arabicPeriod"/>
            </a:pPr>
            <a:endParaRPr lang="it-IT" sz="1600" dirty="0" smtClean="0"/>
          </a:p>
          <a:p>
            <a:pPr marL="342900" indent="-342900">
              <a:buFont typeface="+mj-lt"/>
              <a:buAutoNum type="arabicPeriod"/>
            </a:pPr>
            <a:r>
              <a:rPr lang="it-IT" sz="1600" dirty="0" smtClean="0"/>
              <a:t>Rimozione della catena acetilica in C17 </a:t>
            </a:r>
          </a:p>
          <a:p>
            <a:pPr marL="342900" indent="-342900">
              <a:buFont typeface="+mj-lt"/>
              <a:buAutoNum type="arabicPeriod"/>
            </a:pPr>
            <a:endParaRPr lang="it-IT" sz="1600" dirty="0"/>
          </a:p>
          <a:p>
            <a:pPr marL="342900" indent="-342900">
              <a:buFont typeface="+mj-lt"/>
              <a:buAutoNum type="arabicPeriod"/>
            </a:pPr>
            <a:endParaRPr lang="it-IT" sz="1600" dirty="0" smtClean="0"/>
          </a:p>
          <a:p>
            <a:pPr marL="342900" indent="-342900">
              <a:buFont typeface="+mj-lt"/>
              <a:buAutoNum type="arabicPeriod"/>
            </a:pPr>
            <a:r>
              <a:rPr lang="it-IT" sz="1600" dirty="0" smtClean="0"/>
              <a:t>Riduzione del carbonile in C17 a ossidrile</a:t>
            </a:r>
            <a:endParaRPr lang="it-IT" sz="1600" dirty="0"/>
          </a:p>
          <a:p>
            <a:pPr marL="342900" indent="-342900">
              <a:buFont typeface="+mj-lt"/>
              <a:buAutoNum type="arabicPeriod"/>
            </a:pPr>
            <a:endParaRPr lang="it-IT" sz="1600" dirty="0"/>
          </a:p>
        </p:txBody>
      </p:sp>
      <p:sp>
        <p:nvSpPr>
          <p:cNvPr id="2" name="Rettangolo 1"/>
          <p:cNvSpPr/>
          <p:nvPr/>
        </p:nvSpPr>
        <p:spPr>
          <a:xfrm rot="20488539">
            <a:off x="4894385" y="283308"/>
            <a:ext cx="527538" cy="42007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7727462" y="3282462"/>
            <a:ext cx="1378017" cy="3575538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it-IT" sz="1200" dirty="0" smtClean="0">
                <a:solidFill>
                  <a:srgbClr val="0000FF"/>
                </a:solidFill>
              </a:rPr>
              <a:t>nei tessuti periferici, incluse le </a:t>
            </a:r>
            <a:r>
              <a:rPr lang="it-IT" sz="1200" dirty="0" err="1" smtClean="0">
                <a:solidFill>
                  <a:srgbClr val="0000FF"/>
                </a:solidFill>
              </a:rPr>
              <a:t>cell</a:t>
            </a:r>
            <a:r>
              <a:rPr lang="it-IT" sz="1200" dirty="0" smtClean="0">
                <a:solidFill>
                  <a:srgbClr val="0000FF"/>
                </a:solidFill>
              </a:rPr>
              <a:t>. </a:t>
            </a:r>
            <a:r>
              <a:rPr lang="it-IT" sz="1200" dirty="0" err="1" smtClean="0">
                <a:solidFill>
                  <a:srgbClr val="0000FF"/>
                </a:solidFill>
              </a:rPr>
              <a:t>Sertoli</a:t>
            </a:r>
            <a:endParaRPr lang="it-IT" sz="1200" dirty="0">
              <a:solidFill>
                <a:srgbClr val="0000FF"/>
              </a:solidFill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5031153" y="5949462"/>
            <a:ext cx="3976077" cy="908538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e 15"/>
          <p:cNvSpPr/>
          <p:nvPr/>
        </p:nvSpPr>
        <p:spPr>
          <a:xfrm>
            <a:off x="8288560" y="3965788"/>
            <a:ext cx="214923" cy="224692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4350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Le due vie di segnalazione del testosterone</a:t>
            </a:r>
            <a:endParaRPr lang="it-IT" dirty="0"/>
          </a:p>
        </p:txBody>
      </p:sp>
      <p:sp>
        <p:nvSpPr>
          <p:cNvPr id="6" name="Sottotitolo 5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it-IT" dirty="0" smtClean="0"/>
              <a:t>via genomica, lenta</a:t>
            </a:r>
          </a:p>
          <a:p>
            <a:r>
              <a:rPr lang="it-IT" dirty="0" smtClean="0"/>
              <a:t>via non-genomica, rapida</a:t>
            </a:r>
          </a:p>
          <a:p>
            <a:endParaRPr lang="it-IT" dirty="0"/>
          </a:p>
          <a:p>
            <a:r>
              <a:rPr lang="it-IT" i="1" dirty="0" smtClean="0"/>
              <a:t>segue</a:t>
            </a:r>
            <a:endParaRPr lang="it-IT" i="1" dirty="0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16/10/19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091FA - BIOCHIMICA APPLICATA MEDICA 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9D49-CF05-7346-97B8-F65CE729392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6387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16/10/19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091FA - BIOCHIMICA APPLICATA MEDICA 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9D49-CF05-7346-97B8-F65CE729392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500" y="0"/>
            <a:ext cx="6207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384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Le azioni del testosterone</a:t>
            </a:r>
            <a:endParaRPr lang="it-IT" dirty="0"/>
          </a:p>
        </p:txBody>
      </p:sp>
      <p:sp>
        <p:nvSpPr>
          <p:cNvPr id="6" name="Sottotitolo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segue</a:t>
            </a:r>
            <a:endParaRPr lang="it-IT" dirty="0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16/10/19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091FA - BIOCHIMICA APPLICATA MEDICA 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9D49-CF05-7346-97B8-F65CE729392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4962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16/10/19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091FA - BIOCHIMICA APPLICATA MEDICA 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9D49-CF05-7346-97B8-F65CE729392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0" y="25400"/>
            <a:ext cx="8255000" cy="679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47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1381</TotalTime>
  <Words>3757</Words>
  <Application>Microsoft Macintosh PowerPoint</Application>
  <PresentationFormat>Presentazione su schermo (4:3)</PresentationFormat>
  <Paragraphs>449</Paragraphs>
  <Slides>45</Slides>
  <Notes>32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45</vt:i4>
      </vt:variant>
    </vt:vector>
  </HeadingPairs>
  <TitlesOfParts>
    <vt:vector size="46" baseType="lpstr">
      <vt:lpstr>Tema di Office</vt:lpstr>
      <vt:lpstr>Lezione 8</vt:lpstr>
      <vt:lpstr>Le cellule endocrine liberano l’ormone in modo controllato</vt:lpstr>
      <vt:lpstr>            Le cell. del Sertoli sintetizzano  Inibina B e Androgen-binding protein</vt:lpstr>
      <vt:lpstr>La steroidogenesi nelle cellule di Leydig</vt:lpstr>
      <vt:lpstr>Presentazione di PowerPoint</vt:lpstr>
      <vt:lpstr>Le due vie di segnalazione del testosterone</vt:lpstr>
      <vt:lpstr>Presentazione di PowerPoint</vt:lpstr>
      <vt:lpstr>Le azioni del testosterone</vt:lpstr>
      <vt:lpstr>Presentazione di PowerPoint</vt:lpstr>
      <vt:lpstr>L’asse ipotalamo-ipofisi-ovaio</vt:lpstr>
      <vt:lpstr>L’azione degli ormoni gonadotropi nella femmina</vt:lpstr>
      <vt:lpstr>Le tre classi di ormoni ovarici</vt:lpstr>
      <vt:lpstr>L’ovaio e la oogenesi</vt:lpstr>
      <vt:lpstr>La steroidogenesi nell’ovaio</vt:lpstr>
      <vt:lpstr>La steroidogenesi ovarica avviene in due tipi cellulari, regolati separatamente da LH e FSH</vt:lpstr>
      <vt:lpstr>Steroidogenesi in fase follicolare</vt:lpstr>
      <vt:lpstr>Steroidogenesi in fase luteinica</vt:lpstr>
      <vt:lpstr>Il ciclo ovarico</vt:lpstr>
      <vt:lpstr>Presentazione di PowerPoint</vt:lpstr>
      <vt:lpstr>Asse Ipotalamo-Ipofisi-Ovario nelle fasi del ciclo ovarico </vt:lpstr>
      <vt:lpstr>Le due vie di segnalazione degli  estrogeni</vt:lpstr>
      <vt:lpstr>Presentazione di PowerPoint</vt:lpstr>
      <vt:lpstr>Le azioni degli estrogeni</vt:lpstr>
      <vt:lpstr>Azioni degli estrogeni sull’apparato riproduttivo femminile</vt:lpstr>
      <vt:lpstr>Le azioni non genitali degli estrogeni</vt:lpstr>
      <vt:lpstr>Presentazione di PowerPoint</vt:lpstr>
      <vt:lpstr>Le vie di segnalazione del progesterone</vt:lpstr>
      <vt:lpstr>Presentazione di PowerPoint</vt:lpstr>
      <vt:lpstr>Azioni del progesterone sull’apparato riproduttivo femminile</vt:lpstr>
      <vt:lpstr>Fine degli ormoni sessuali</vt:lpstr>
      <vt:lpstr>Il cortisolo ormone corticosteroideo / glucocorticoide</vt:lpstr>
      <vt:lpstr>La ghiandola surrenale</vt:lpstr>
      <vt:lpstr>La corticale del surrene sintetizza gli ormoni steroidei</vt:lpstr>
      <vt:lpstr>A cosa serve conoscere (capire) le diverse tappe della steroidogenesi?</vt:lpstr>
      <vt:lpstr>La steroidogenesi surrenalica (senza distinzione zonale) </vt:lpstr>
      <vt:lpstr>Gli enzimi della steroidogenesi</vt:lpstr>
      <vt:lpstr>Le ossidasi a funzione mista coinvolte nella steroidogenesi trasportano e- dall’NADPH all’accettore finale </vt:lpstr>
      <vt:lpstr>Il controllo del rilascio di cortisolo</vt:lpstr>
      <vt:lpstr>L’asse ipotalamo-ipofisi-surrene</vt:lpstr>
      <vt:lpstr>Presentazione di PowerPoint</vt:lpstr>
      <vt:lpstr>L’ACTH deriva da un precursore polipetidico di 266 amminoacidi, la pro-opiomelanocortina (POMC)</vt:lpstr>
      <vt:lpstr>Il rilascio di ACTH è pulsatile</vt:lpstr>
      <vt:lpstr>Trasporto del cortisolo alle cellule bersaglio e meccanismo di azione</vt:lpstr>
      <vt:lpstr>I glucocorticoidi si legano al GR tramite vie di segnalazione   genomiche &amp; non genomiche</vt:lpstr>
      <vt:lpstr>Fine</vt:lpstr>
    </vt:vector>
  </TitlesOfParts>
  <Company>Univ. Trieste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Lezione 8</dc:title>
  <dc:creator>Sabina Passamonti</dc:creator>
  <cp:lastModifiedBy>Sabina Passamonti</cp:lastModifiedBy>
  <cp:revision>90</cp:revision>
  <dcterms:created xsi:type="dcterms:W3CDTF">2019-10-16T15:06:36Z</dcterms:created>
  <dcterms:modified xsi:type="dcterms:W3CDTF">2019-10-17T14:07:53Z</dcterms:modified>
</cp:coreProperties>
</file>