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490" r:id="rId3"/>
    <p:sldId id="533" r:id="rId4"/>
    <p:sldId id="530" r:id="rId5"/>
    <p:sldId id="368" r:id="rId6"/>
    <p:sldId id="493" r:id="rId7"/>
    <p:sldId id="505" r:id="rId8"/>
    <p:sldId id="506" r:id="rId9"/>
    <p:sldId id="508" r:id="rId10"/>
    <p:sldId id="509" r:id="rId11"/>
    <p:sldId id="535" r:id="rId12"/>
    <p:sldId id="531" r:id="rId13"/>
    <p:sldId id="528" r:id="rId14"/>
    <p:sldId id="529" r:id="rId15"/>
    <p:sldId id="518" r:id="rId16"/>
    <p:sldId id="512" r:id="rId17"/>
    <p:sldId id="513" r:id="rId18"/>
    <p:sldId id="519" r:id="rId19"/>
    <p:sldId id="534" r:id="rId20"/>
    <p:sldId id="527" r:id="rId21"/>
    <p:sldId id="443" r:id="rId22"/>
  </p:sldIdLst>
  <p:sldSz cx="9144000" cy="6858000" type="screen4x3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ezione predefinita" id="{27391007-7B87-415C-AC81-DFDEC67137F1}">
          <p14:sldIdLst>
            <p14:sldId id="256"/>
            <p14:sldId id="490"/>
            <p14:sldId id="533"/>
            <p14:sldId id="530"/>
            <p14:sldId id="368"/>
            <p14:sldId id="493"/>
            <p14:sldId id="505"/>
            <p14:sldId id="506"/>
            <p14:sldId id="508"/>
            <p14:sldId id="509"/>
            <p14:sldId id="535"/>
            <p14:sldId id="531"/>
            <p14:sldId id="528"/>
            <p14:sldId id="529"/>
            <p14:sldId id="518"/>
            <p14:sldId id="512"/>
            <p14:sldId id="513"/>
            <p14:sldId id="519"/>
            <p14:sldId id="534"/>
            <p14:sldId id="527"/>
          </p14:sldIdLst>
        </p14:section>
        <p14:section name="Sezione senza titolo" id="{0540AEB4-BA1E-437C-9A84-2A009E7D820E}">
          <p14:sldIdLst>
            <p14:sldId id="443"/>
          </p14:sldIdLst>
        </p14:section>
        <p14:section name="Sezione senza titolo" id="{90B082AA-8DE6-4871-9406-84CBF34013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75" autoAdjust="0"/>
    <p:restoredTop sz="93750" autoAdjust="0"/>
  </p:normalViewPr>
  <p:slideViewPr>
    <p:cSldViewPr snapToGrid="0" snapToObjects="1">
      <p:cViewPr varScale="1">
        <p:scale>
          <a:sx n="62" d="100"/>
          <a:sy n="62" d="100"/>
        </p:scale>
        <p:origin x="6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3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</p:spPr>
        <p:txBody>
          <a:bodyPr lIns="99067" tIns="49534" rIns="99067" bIns="49534"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47210" y="4861442"/>
            <a:ext cx="5209646" cy="4605576"/>
          </a:xfrm>
          <a:prstGeom prst="rect">
            <a:avLst/>
          </a:prstGeom>
        </p:spPr>
        <p:txBody>
          <a:bodyPr lIns="99067" tIns="49534" rIns="99067" bIns="4953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3773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neclass.indire.it/mod/page/view.php?id=86" TargetMode="External"/><Relationship Id="rId7" Type="http://schemas.openxmlformats.org/officeDocument/2006/relationships/hyperlink" Target="http://mineclass.indire.it/mod/page/view.php?id=9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mineclass.indire.it/mod/page/view.php?id=90" TargetMode="External"/><Relationship Id="rId5" Type="http://schemas.openxmlformats.org/officeDocument/2006/relationships/hyperlink" Target="http://mineclass.indire.it/mod/page/view.php?id=88" TargetMode="External"/><Relationship Id="rId4" Type="http://schemas.openxmlformats.org/officeDocument/2006/relationships/hyperlink" Target="http://mineclass.indire.it/mod/page/view.php?id=87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93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267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95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99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568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29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51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Costante 1</a:t>
            </a:r>
            <a:r>
              <a:rPr lang="it-IT" sz="1800" b="1" dirty="0">
                <a:solidFill>
                  <a:schemeClr val="tx1"/>
                </a:solidFill>
              </a:rPr>
              <a:t>Saranno gli studenti a costruirli (non il docente) </a:t>
            </a:r>
            <a:r>
              <a:rPr lang="it-IT" sz="1800" dirty="0">
                <a:solidFill>
                  <a:schemeClr val="tx1"/>
                </a:solidFill>
              </a:rPr>
              <a:t>sulla base di un </a:t>
            </a:r>
            <a:r>
              <a:rPr lang="it-IT" sz="1800" b="1" dirty="0">
                <a:solidFill>
                  <a:schemeClr val="tx1"/>
                </a:solidFill>
              </a:rPr>
              <a:t>obiettivo consegnato loro dal docente</a:t>
            </a:r>
            <a:r>
              <a:rPr lang="it-IT" sz="1800" dirty="0">
                <a:solidFill>
                  <a:schemeClr val="tx1"/>
                </a:solidFill>
              </a:rPr>
              <a:t> al quale verranno fornite delle tracce di esempio suddivise per discipline suddivise in 5 aree (</a:t>
            </a:r>
            <a:r>
              <a:rPr lang="it-IT" sz="1800" dirty="0">
                <a:solidFill>
                  <a:schemeClr val="tx1"/>
                </a:solidFill>
                <a:hlinkClick r:id="rId3"/>
              </a:rPr>
              <a:t>Matematica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>
                <a:solidFill>
                  <a:schemeClr val="tx1"/>
                </a:solidFill>
                <a:hlinkClick r:id="rId4"/>
              </a:rPr>
              <a:t>STEM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>
                <a:solidFill>
                  <a:schemeClr val="tx1"/>
                </a:solidFill>
                <a:hlinkClick r:id="rId5"/>
              </a:rPr>
              <a:t>Cittadinanza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>
                <a:solidFill>
                  <a:schemeClr val="tx1"/>
                </a:solidFill>
                <a:hlinkClick r:id="rId6"/>
              </a:rPr>
              <a:t>Arte &amp; Storia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>
                <a:solidFill>
                  <a:schemeClr val="tx1"/>
                </a:solidFill>
                <a:hlinkClick r:id="rId7"/>
              </a:rPr>
              <a:t>Lingua Inglese</a:t>
            </a:r>
            <a:r>
              <a:rPr lang="it-IT" sz="1800" dirty="0">
                <a:solidFill>
                  <a:schemeClr val="tx1"/>
                </a:solidFill>
              </a:rPr>
              <a:t>). Queste tracce non sono da considerarsi </a:t>
            </a:r>
            <a:r>
              <a:rPr lang="it-IT" sz="1800" i="1" dirty="0">
                <a:solidFill>
                  <a:schemeClr val="tx1"/>
                </a:solidFill>
              </a:rPr>
              <a:t>prescrittive</a:t>
            </a:r>
            <a:r>
              <a:rPr lang="it-IT" sz="1800" dirty="0">
                <a:solidFill>
                  <a:schemeClr val="tx1"/>
                </a:solidFill>
              </a:rPr>
              <a:t>: servono per ispirarsi ad una traccia, combinarne insieme più di una, inventarne una oppure una via intermedia.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chemeClr val="tx1"/>
                </a:solidFill>
              </a:rPr>
              <a:t>Costante</a:t>
            </a:r>
            <a:r>
              <a:rPr lang="it-IT" sz="1800" baseline="0" dirty="0">
                <a:solidFill>
                  <a:schemeClr val="tx1"/>
                </a:solidFill>
              </a:rPr>
              <a:t> 2: </a:t>
            </a:r>
            <a:r>
              <a:rPr lang="it-IT" sz="1800" dirty="0">
                <a:solidFill>
                  <a:schemeClr val="tx1"/>
                </a:solidFill>
              </a:rPr>
              <a:t>Senza la fase di progettazione, è probabile che l'attività di costruzione degli studenti vada </a:t>
            </a:r>
            <a:r>
              <a:rPr lang="it-IT" sz="1800" i="1" dirty="0">
                <a:solidFill>
                  <a:schemeClr val="tx1"/>
                </a:solidFill>
              </a:rPr>
              <a:t>fuori controllo </a:t>
            </a:r>
            <a:r>
              <a:rPr lang="it-IT" sz="1800" dirty="0">
                <a:solidFill>
                  <a:schemeClr val="tx1"/>
                </a:solidFill>
              </a:rPr>
              <a:t>(così come anche i tempi previsti per la sua realizzazione). i </a:t>
            </a:r>
            <a:r>
              <a:rPr lang="it-IT" sz="1800" b="1" dirty="0">
                <a:solidFill>
                  <a:schemeClr val="tx1"/>
                </a:solidFill>
              </a:rPr>
              <a:t>problemi vengano affrontati </a:t>
            </a:r>
            <a:r>
              <a:rPr lang="it-IT" sz="1800" dirty="0">
                <a:solidFill>
                  <a:schemeClr val="tx1"/>
                </a:solidFill>
              </a:rPr>
              <a:t>innanzitutto in sede di </a:t>
            </a:r>
            <a:r>
              <a:rPr lang="it-IT" sz="1800" b="1" dirty="0">
                <a:solidFill>
                  <a:schemeClr val="tx1"/>
                </a:solidFill>
              </a:rPr>
              <a:t>definizione, ideazione e progettazione</a:t>
            </a:r>
            <a:r>
              <a:rPr lang="it-IT" sz="1800" dirty="0">
                <a:solidFill>
                  <a:schemeClr val="tx1"/>
                </a:solidFill>
              </a:rPr>
              <a:t>, prima ancora che di realizzazione.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chemeClr val="tx1"/>
                </a:solidFill>
              </a:rPr>
              <a:t>Costante </a:t>
            </a:r>
          </a:p>
        </p:txBody>
      </p:sp>
    </p:spTree>
    <p:extLst>
      <p:ext uri="{BB962C8B-B14F-4D97-AF65-F5344CB8AC3E}">
        <p14:creationId xmlns:p14="http://schemas.microsoft.com/office/powerpoint/2010/main" val="4219774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7561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chemeClr val="tx1"/>
                </a:solidFill>
              </a:rPr>
              <a:t>5- (qui le ore possono variare molto, in base all'ampiezza e complessità dell'oggetto da costruire) di quanto precedentemente progettato su carta. </a:t>
            </a:r>
          </a:p>
          <a:p>
            <a:r>
              <a:rPr lang="it-IT" sz="1800" dirty="0">
                <a:solidFill>
                  <a:schemeClr val="tx1"/>
                </a:solidFill>
              </a:rPr>
              <a:t>6-La valutazione potrà essere fatta dal docente, ma potrebbero essere gli stessi team, in base a criteri da loro stabiliti in precedenza, a valutare il proprio lavoro; oppure potresti pensare ad una valutazione tra pari, dove ogni team valuta il lavoro degli altri team.</a:t>
            </a:r>
          </a:p>
          <a:p>
            <a:r>
              <a:rPr lang="it-IT" sz="1800" dirty="0">
                <a:solidFill>
                  <a:schemeClr val="tx1"/>
                </a:solidFill>
              </a:rPr>
              <a:t>7-con un'attenzione particolare al racconto del </a:t>
            </a:r>
            <a:r>
              <a:rPr lang="it-IT" sz="1800" b="1" dirty="0">
                <a:solidFill>
                  <a:schemeClr val="tx1"/>
                </a:solidFill>
              </a:rPr>
              <a:t>processo</a:t>
            </a:r>
            <a:r>
              <a:rPr lang="it-IT" sz="1800" dirty="0">
                <a:solidFill>
                  <a:schemeClr val="tx1"/>
                </a:solidFill>
              </a:rPr>
              <a:t> di realizzazione (quali sono state le difficoltà, cosa hanno imparato, cosa farebbero meglio la prossima volta, ecc.)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756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67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48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chemeClr val="tx1"/>
                </a:solidFill>
              </a:rPr>
              <a:t>[Janet Murray studiosa dell’MIT delle teorie di videogiochi e della realtà virtuale</a:t>
            </a:r>
          </a:p>
          <a:p>
            <a:r>
              <a:rPr lang="it-IT" sz="1800" dirty="0">
                <a:solidFill>
                  <a:schemeClr val="tx1"/>
                </a:solidFill>
              </a:rPr>
              <a:t>Gli elementi chiave del mondo dei videogiochi per la didattica immersiva sono riconducibili ad (almeno) 3 elementi</a:t>
            </a:r>
          </a:p>
          <a:p>
            <a:r>
              <a:rPr lang="it-IT" sz="1800" dirty="0" err="1">
                <a:solidFill>
                  <a:schemeClr val="tx1"/>
                </a:solidFill>
              </a:rPr>
              <a:t>Costruzionismo</a:t>
            </a:r>
            <a:r>
              <a:rPr lang="it-IT" sz="1800" dirty="0">
                <a:solidFill>
                  <a:schemeClr val="tx1"/>
                </a:solidFill>
              </a:rPr>
              <a:t> (</a:t>
            </a:r>
            <a:r>
              <a:rPr lang="it-IT" sz="1800" dirty="0" err="1">
                <a:solidFill>
                  <a:schemeClr val="tx1"/>
                </a:solidFill>
              </a:rPr>
              <a:t>papert</a:t>
            </a:r>
            <a:r>
              <a:rPr lang="it-IT" sz="1800" dirty="0">
                <a:solidFill>
                  <a:schemeClr val="tx1"/>
                </a:solidFill>
              </a:rPr>
              <a:t>), verso il pensiero computazionale</a:t>
            </a:r>
          </a:p>
          <a:p>
            <a:r>
              <a:rPr lang="it-IT" sz="1800" dirty="0">
                <a:solidFill>
                  <a:schemeClr val="tx1"/>
                </a:solidFill>
              </a:rPr>
              <a:t>simulazione, il fare come se in modo semplificato, approssimato e senza rischio/costi (siamo nel primo ciclo)</a:t>
            </a:r>
          </a:p>
          <a:p>
            <a:r>
              <a:rPr lang="it-IT" dirty="0">
                <a:solidFill>
                  <a:schemeClr val="tx1"/>
                </a:solidFill>
              </a:rPr>
              <a:t>Dinamica del gioco, elementi sfidanti (livelli, modalità sopravvivenza, dare obiettivi), e di gratificazione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974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La partecipazione è </a:t>
            </a:r>
            <a:r>
              <a:rPr lang="it-IT" sz="1400" b="1" dirty="0">
                <a:solidFill>
                  <a:schemeClr val="tx1"/>
                </a:solidFill>
              </a:rPr>
              <a:t>gratuita</a:t>
            </a:r>
            <a:r>
              <a:rPr lang="it-IT" sz="1400" dirty="0">
                <a:solidFill>
                  <a:schemeClr val="tx1"/>
                </a:solidFill>
              </a:rPr>
              <a:t> ed tutto il percorso viene fruito</a:t>
            </a:r>
            <a:r>
              <a:rPr lang="it-IT" sz="1400" b="1" dirty="0">
                <a:solidFill>
                  <a:schemeClr val="tx1"/>
                </a:solidFill>
              </a:rPr>
              <a:t> a distanza</a:t>
            </a:r>
            <a:r>
              <a:rPr lang="it-IT" sz="1400" dirty="0">
                <a:solidFill>
                  <a:schemeClr val="tx1"/>
                </a:solidFill>
              </a:rPr>
              <a:t> attraverso una piattaforma online. Il percorso è stato pensato in modo da garantire un alto livello di </a:t>
            </a:r>
            <a:r>
              <a:rPr lang="it-IT" sz="1400" b="1" dirty="0">
                <a:solidFill>
                  <a:schemeClr val="tx1"/>
                </a:solidFill>
              </a:rPr>
              <a:t>flessibilità nei tempi di fruizione</a:t>
            </a:r>
            <a:r>
              <a:rPr lang="it-IT" sz="1400" dirty="0">
                <a:solidFill>
                  <a:schemeClr val="tx1"/>
                </a:solidFill>
              </a:rPr>
              <a:t> da parte del docente, in modo da non  richiedere un impegno gravoso.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Sono previste quattro fasi: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una prima fase "</a:t>
            </a:r>
            <a:r>
              <a:rPr lang="it-IT" sz="1800" b="1" dirty="0">
                <a:solidFill>
                  <a:schemeClr val="tx1"/>
                </a:solidFill>
              </a:rPr>
              <a:t>Preparazione</a:t>
            </a:r>
            <a:r>
              <a:rPr lang="it-IT" sz="1800" dirty="0">
                <a:solidFill>
                  <a:schemeClr val="tx1"/>
                </a:solidFill>
              </a:rPr>
              <a:t>" sarà dedicata alla familiarizzazione con </a:t>
            </a:r>
            <a:r>
              <a:rPr lang="it-IT" sz="1800" dirty="0" err="1">
                <a:solidFill>
                  <a:schemeClr val="tx1"/>
                </a:solidFill>
              </a:rPr>
              <a:t>Minecraft</a:t>
            </a:r>
            <a:r>
              <a:rPr lang="it-IT" sz="1800" dirty="0">
                <a:solidFill>
                  <a:schemeClr val="tx1"/>
                </a:solidFill>
              </a:rPr>
              <a:t> (per chi è alla prima esperienza) e a pratiche propedeutiche alla progettazione didattica e alle attività in classe.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una seconda fase "</a:t>
            </a:r>
            <a:r>
              <a:rPr lang="it-IT" sz="1800" b="1" dirty="0">
                <a:solidFill>
                  <a:schemeClr val="tx1"/>
                </a:solidFill>
              </a:rPr>
              <a:t>Progettazione</a:t>
            </a:r>
            <a:r>
              <a:rPr lang="it-IT" sz="1800" dirty="0">
                <a:solidFill>
                  <a:schemeClr val="tx1"/>
                </a:solidFill>
              </a:rPr>
              <a:t>" sarà incentrata sulla progettazione di un’attività didattica (una diversa per ogni docente) da sperimentare poi in classe a partire da metà febbraio.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una terza fase "</a:t>
            </a:r>
            <a:r>
              <a:rPr lang="it-IT" sz="1800" b="1" dirty="0">
                <a:solidFill>
                  <a:schemeClr val="tx1"/>
                </a:solidFill>
              </a:rPr>
              <a:t>Attività in Classe</a:t>
            </a:r>
            <a:r>
              <a:rPr lang="it-IT" sz="1800" dirty="0">
                <a:solidFill>
                  <a:schemeClr val="tx1"/>
                </a:solidFill>
              </a:rPr>
              <a:t>" accompagnerà l'effettiva sperimentazione in classe con i propri studenti dell'attività progettata, nell'arco del secondo quadrimestre.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una fase "</a:t>
            </a:r>
            <a:r>
              <a:rPr lang="it-IT" sz="1800" b="1" dirty="0">
                <a:solidFill>
                  <a:schemeClr val="tx1"/>
                </a:solidFill>
              </a:rPr>
              <a:t>Conclusione</a:t>
            </a:r>
            <a:r>
              <a:rPr lang="it-IT" sz="1800" dirty="0">
                <a:solidFill>
                  <a:schemeClr val="tx1"/>
                </a:solidFill>
              </a:rPr>
              <a:t>" dedicata alla restituzione dei risultati dell'attività.</a:t>
            </a:r>
            <a:endParaRPr lang="it-IT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chemeClr val="tx1"/>
                </a:solidFill>
              </a:rPr>
              <a:t>La prima e la seconda fase non prevedono il coinvolgimento degli studenti</a:t>
            </a:r>
            <a:r>
              <a:rPr lang="it-IT" sz="1800" dirty="0">
                <a:solidFill>
                  <a:schemeClr val="tx1"/>
                </a:solidFill>
              </a:rPr>
              <a:t>, che avverrà a partire dalla terza fase in poi.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Le attività didattiche con </a:t>
            </a:r>
            <a:r>
              <a:rPr lang="it-IT" sz="1800" dirty="0" err="1">
                <a:solidFill>
                  <a:schemeClr val="tx1"/>
                </a:solidFill>
              </a:rPr>
              <a:t>Minecraft</a:t>
            </a:r>
            <a:r>
              <a:rPr lang="it-IT" sz="1800" dirty="0">
                <a:solidFill>
                  <a:schemeClr val="tx1"/>
                </a:solidFill>
              </a:rPr>
              <a:t> sono progettate (nella seconda fase) per essere</a:t>
            </a:r>
            <a:r>
              <a:rPr lang="it-IT" sz="1800" b="1" dirty="0">
                <a:solidFill>
                  <a:schemeClr val="tx1"/>
                </a:solidFill>
              </a:rPr>
              <a:t> compatibili con il curricolo esistente </a:t>
            </a:r>
            <a:r>
              <a:rPr lang="it-IT" sz="1800" dirty="0">
                <a:solidFill>
                  <a:schemeClr val="tx1"/>
                </a:solidFill>
              </a:rPr>
              <a:t>(e non in aggiunta allo stesso) </a:t>
            </a:r>
            <a:r>
              <a:rPr lang="it-IT" sz="1800" b="1" dirty="0">
                <a:solidFill>
                  <a:schemeClr val="tx1"/>
                </a:solidFill>
              </a:rPr>
              <a:t>e con i </a:t>
            </a:r>
            <a:r>
              <a:rPr lang="it-IT" sz="1800" b="1" i="1" dirty="0">
                <a:solidFill>
                  <a:schemeClr val="tx1"/>
                </a:solidFill>
              </a:rPr>
              <a:t>tempi della scuola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Ogni fase prevede alcune </a:t>
            </a:r>
            <a:r>
              <a:rPr lang="it-IT" sz="1800" b="1" dirty="0">
                <a:solidFill>
                  <a:schemeClr val="tx1"/>
                </a:solidFill>
              </a:rPr>
              <a:t>consegne obbligatorie</a:t>
            </a:r>
            <a:r>
              <a:rPr lang="it-IT" sz="1800" dirty="0">
                <a:solidFill>
                  <a:schemeClr val="tx1"/>
                </a:solidFill>
              </a:rPr>
              <a:t> (elaborati, questionari...) il cui svolgimento sarà </a:t>
            </a:r>
            <a:r>
              <a:rPr lang="it-IT" sz="1800" b="1" dirty="0">
                <a:solidFill>
                  <a:schemeClr val="tx1"/>
                </a:solidFill>
              </a:rPr>
              <a:t>necessario per poter accedere ai contenuti e alle attività della fase successiva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Ad esempio, nella Fase 1. Preparazione, sono previste due consegne: 1) la compilazione di un questionario sulle tue esperienze pregresse ed aspettative sul corso; 2) il caricamento di un file/scheda descrittiva di una prima costruzione in </a:t>
            </a:r>
            <a:r>
              <a:rPr lang="it-IT" sz="1400" dirty="0" err="1">
                <a:solidFill>
                  <a:schemeClr val="tx1"/>
                </a:solidFill>
              </a:rPr>
              <a:t>Minecraft</a:t>
            </a:r>
            <a:r>
              <a:rPr lang="it-IT" sz="1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Gli unici </a:t>
            </a:r>
            <a:r>
              <a:rPr lang="it-IT" sz="1800" b="1" dirty="0">
                <a:solidFill>
                  <a:schemeClr val="tx1"/>
                </a:solidFill>
              </a:rPr>
              <a:t>requisiti tecnici </a:t>
            </a:r>
            <a:r>
              <a:rPr lang="it-IT" sz="1800" dirty="0">
                <a:solidFill>
                  <a:schemeClr val="tx1"/>
                </a:solidFill>
              </a:rPr>
              <a:t>per partecipare sono la disponibilità in classe o in laboratorio di </a:t>
            </a:r>
            <a:r>
              <a:rPr lang="it-IT" sz="1800" b="1" dirty="0">
                <a:solidFill>
                  <a:schemeClr val="tx1"/>
                </a:solidFill>
              </a:rPr>
              <a:t>3-4 postazioni pc</a:t>
            </a:r>
            <a:r>
              <a:rPr lang="it-IT" sz="1800" dirty="0">
                <a:solidFill>
                  <a:schemeClr val="tx1"/>
                </a:solidFill>
              </a:rPr>
              <a:t> (fisso o portatile) </a:t>
            </a:r>
            <a:r>
              <a:rPr lang="it-IT" sz="1800" b="1" dirty="0">
                <a:solidFill>
                  <a:schemeClr val="tx1"/>
                </a:solidFill>
              </a:rPr>
              <a:t>con sistema operativo Windows 10 o MacOS </a:t>
            </a:r>
            <a:r>
              <a:rPr lang="it-IT" sz="1800" dirty="0">
                <a:solidFill>
                  <a:schemeClr val="tx1"/>
                </a:solidFill>
              </a:rPr>
              <a:t>(in alternativa, esiste anche la possibilità di usare gli</a:t>
            </a:r>
            <a:r>
              <a:rPr lang="it-IT" sz="1800" b="1" dirty="0">
                <a:solidFill>
                  <a:schemeClr val="tx1"/>
                </a:solidFill>
              </a:rPr>
              <a:t> iPad</a:t>
            </a:r>
            <a:r>
              <a:rPr lang="it-IT" sz="1800" dirty="0">
                <a:solidFill>
                  <a:schemeClr val="tx1"/>
                </a:solidFill>
              </a:rPr>
              <a:t>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25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106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570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927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947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3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21834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" y="0"/>
            <a:ext cx="9144002" cy="65088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-1" y="457200"/>
            <a:ext cx="9144002" cy="263525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0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25412"/>
            <a:ext cx="858838" cy="27781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804582" y="63563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670" y="851899"/>
            <a:ext cx="7931085" cy="865334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518849" y="1973481"/>
            <a:ext cx="7852906" cy="381457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hape 41"/>
          <p:cNvSpPr txBox="1">
            <a:spLocks/>
          </p:cNvSpPr>
          <p:nvPr userDrawn="1"/>
        </p:nvSpPr>
        <p:spPr>
          <a:xfrm>
            <a:off x="440670" y="6535350"/>
            <a:ext cx="2418795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06382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2514600"/>
            <a:ext cx="1765301" cy="70167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3992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461962" y="2617787"/>
            <a:ext cx="8220076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61962" y="5360987"/>
            <a:ext cx="2892426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7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706562"/>
            <a:ext cx="1765301" cy="70008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50910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-1" y="0"/>
            <a:ext cx="9144002" cy="65088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76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" y="158750"/>
            <a:ext cx="1117601" cy="358775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 flipV="1">
            <a:off x="4522787" y="930275"/>
            <a:ext cx="1" cy="1276350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0316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1" y="0"/>
            <a:ext cx="9144002" cy="65088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86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" y="158750"/>
            <a:ext cx="1117601" cy="35877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 flipV="1">
            <a:off x="4522787" y="930275"/>
            <a:ext cx="1" cy="1276350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2562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1" y="0"/>
            <a:ext cx="9144002" cy="65088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-1" y="457200"/>
            <a:ext cx="9144002" cy="263525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7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25412"/>
            <a:ext cx="858838" cy="27781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 flipV="1">
            <a:off x="4522787" y="930275"/>
            <a:ext cx="1" cy="1276350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3295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" y="0"/>
            <a:ext cx="9144002" cy="65088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-1" y="457200"/>
            <a:ext cx="9144002" cy="263525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0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25412"/>
            <a:ext cx="858838" cy="27781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804582" y="63563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670" y="851899"/>
            <a:ext cx="7931085" cy="865334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518849" y="1973481"/>
            <a:ext cx="7852906" cy="381457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hape 41"/>
          <p:cNvSpPr txBox="1">
            <a:spLocks/>
          </p:cNvSpPr>
          <p:nvPr userDrawn="1"/>
        </p:nvSpPr>
        <p:spPr>
          <a:xfrm>
            <a:off x="440670" y="6535350"/>
            <a:ext cx="2418795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t-IT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" y="0"/>
            <a:ext cx="9144002" cy="65088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-1" y="457200"/>
            <a:ext cx="9144002" cy="263525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0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25412"/>
            <a:ext cx="858838" cy="27781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804582" y="63563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670" y="851899"/>
            <a:ext cx="7931085" cy="865334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518849" y="1973481"/>
            <a:ext cx="7852906" cy="381457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hape 41"/>
          <p:cNvSpPr txBox="1">
            <a:spLocks/>
          </p:cNvSpPr>
          <p:nvPr userDrawn="1"/>
        </p:nvSpPr>
        <p:spPr>
          <a:xfrm>
            <a:off x="440670" y="6535350"/>
            <a:ext cx="2418795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t-IT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" y="0"/>
            <a:ext cx="9144002" cy="65088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-1" y="457200"/>
            <a:ext cx="9144002" cy="263525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0" name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25412"/>
            <a:ext cx="858838" cy="27781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804582" y="63563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670" y="851899"/>
            <a:ext cx="7931085" cy="865334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518849" y="1973481"/>
            <a:ext cx="7852906" cy="381457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hape 41"/>
          <p:cNvSpPr txBox="1">
            <a:spLocks/>
          </p:cNvSpPr>
          <p:nvPr userDrawn="1"/>
        </p:nvSpPr>
        <p:spPr>
          <a:xfrm>
            <a:off x="440670" y="6535350"/>
            <a:ext cx="2418795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9995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D5B90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883400" y="63563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0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4" r:id="rId8"/>
    <p:sldLayoutId id="2147483695" r:id="rId9"/>
    <p:sldLayoutId id="2147483693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bg1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bg1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F5y-4Ev9Z1w" TargetMode="External"/><Relationship Id="rId5" Type="http://schemas.openxmlformats.org/officeDocument/2006/relationships/hyperlink" Target="https://www.youtube.com/watch?v=F5y-4Ev9Z1w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dS_SJg_e8sI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dS_SJg_e8s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press.net/index.php/formare/article/view/2498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neclass.indire.it/login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3"/>
          <a:srcRect l="10873" t="35045" r="16879" b="28818"/>
          <a:stretch/>
        </p:blipFill>
        <p:spPr bwMode="auto">
          <a:xfrm>
            <a:off x="0" y="4454195"/>
            <a:ext cx="9144000" cy="240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Shape 108"/>
          <p:cNvSpPr>
            <a:spLocks noGrp="1"/>
          </p:cNvSpPr>
          <p:nvPr>
            <p:ph type="body" sz="quarter" idx="4294967295"/>
          </p:nvPr>
        </p:nvSpPr>
        <p:spPr>
          <a:xfrm>
            <a:off x="476871" y="3429000"/>
            <a:ext cx="8323262" cy="1004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marL="0" indent="0" algn="ctr" defTabSz="201168">
              <a:spcBef>
                <a:spcPts val="200"/>
              </a:spcBef>
              <a:buSzTx/>
              <a:buNone/>
              <a:defRPr sz="184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it-IT" sz="7200" dirty="0" err="1"/>
              <a:t>Minecraft</a:t>
            </a:r>
            <a:r>
              <a:rPr lang="it-IT" sz="7200" dirty="0"/>
              <a:t> </a:t>
            </a:r>
            <a:br>
              <a:rPr lang="it-IT" sz="7200" dirty="0"/>
            </a:br>
            <a:r>
              <a:rPr lang="it-IT" sz="7200" dirty="0"/>
              <a:t>a scuola</a:t>
            </a:r>
            <a:endParaRPr lang="it-IT" sz="7200" b="1" dirty="0"/>
          </a:p>
        </p:txBody>
      </p:sp>
      <p:sp>
        <p:nvSpPr>
          <p:cNvPr id="109" name="Shape 109"/>
          <p:cNvSpPr/>
          <p:nvPr/>
        </p:nvSpPr>
        <p:spPr>
          <a:xfrm>
            <a:off x="245094" y="5719701"/>
            <a:ext cx="8555039" cy="962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>
              <a:spcBef>
                <a:spcPts val="300"/>
              </a:spcBef>
              <a:defRPr sz="1600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lvl1pPr>
          </a:lstStyle>
          <a:p>
            <a:r>
              <a:rPr lang="it-IT" sz="2000" dirty="0"/>
              <a:t>M. Elisabetta Cigognini, Lapo Rossi</a:t>
            </a:r>
            <a:br>
              <a:rPr lang="it-IT" sz="2000" dirty="0"/>
            </a:br>
            <a:r>
              <a:rPr lang="it-IT" sz="2000" dirty="0"/>
              <a:t>A. </a:t>
            </a:r>
            <a:r>
              <a:rPr lang="it-IT" sz="2000" dirty="0" err="1"/>
              <a:t>Benassi</a:t>
            </a:r>
            <a:r>
              <a:rPr lang="it-IT" sz="2000" dirty="0"/>
              <a:t>, M. Naldini, A. Nardi</a:t>
            </a:r>
            <a:br>
              <a:rPr lang="it-IT" sz="2000" dirty="0"/>
            </a:br>
            <a:endParaRPr lang="it-IT" sz="400" dirty="0"/>
          </a:p>
          <a:p>
            <a:r>
              <a:rPr sz="2000" dirty="0"/>
              <a:t>INDIRE</a:t>
            </a:r>
            <a:endParaRPr lang="it-IT" sz="20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4" y="199627"/>
            <a:ext cx="2311409" cy="50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Modalità Sopravvivenza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922403"/>
            <a:ext cx="8353008" cy="3814577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In questa modalità il giocatore dispone di </a:t>
            </a:r>
            <a:r>
              <a:rPr lang="it-IT" sz="1800" i="1" dirty="0">
                <a:solidFill>
                  <a:schemeClr val="tx1"/>
                </a:solidFill>
              </a:rPr>
              <a:t>una barra di salute ed una barra che identifica la fame</a:t>
            </a:r>
            <a:r>
              <a:rPr lang="it-IT" sz="1800" dirty="0">
                <a:solidFill>
                  <a:schemeClr val="tx1"/>
                </a:solidFill>
              </a:rPr>
              <a:t>, cioè il bisogno di cibarsi consumando gli alimenti che è possibile raccogliere, coltivare o allevando gli animali presenti nel mondo; la prima viene consumata dagli attacchi da parte di mostri, cadute, annegamenti, ecc. mentre la seconda deve essere periodicamente riempita consumando del cibo: pena la perdita progressiva di punti salute. In definitiva il giocatore in questa modalità di gioco dovrà procurarsi risorse differenti all’interno del mondo e costruire artefatti, armi, cibo e tanti altri oggetti in base alla proprie esigenze di gioco.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La modalità sopravvivenza è forse la più comune ed è quella in cui si impara a costruire gli oggetti utili per progredire nel gioco e consentire o agevolare le attività come la caccia, la difesa personale, ecc. L’attività di costruzione di oggetti è appunto detta </a:t>
            </a:r>
            <a:r>
              <a:rPr lang="it-IT" sz="1800" b="1" i="1" dirty="0" err="1">
                <a:solidFill>
                  <a:schemeClr val="tx1"/>
                </a:solidFill>
              </a:rPr>
              <a:t>crafting</a:t>
            </a:r>
            <a:r>
              <a:rPr lang="it-IT" sz="1800" dirty="0">
                <a:solidFill>
                  <a:schemeClr val="tx1"/>
                </a:solidFill>
              </a:rPr>
              <a:t> ed è l’attività come abbiamo detto che consente al giocatore di progredire nelle sue abilità durante il gioco. 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</a:rPr>
              <a:t>Questa modalità rende il gioco più simile ad un </a:t>
            </a:r>
            <a:r>
              <a:rPr lang="it-IT" sz="1800" b="1" i="1" dirty="0">
                <a:solidFill>
                  <a:schemeClr val="tx1"/>
                </a:solidFill>
              </a:rPr>
              <a:t>gioco di azione o di strategia.</a:t>
            </a: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Minecraft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Il gioco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49609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Creativa? Sopravvivenza?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521712"/>
            <a:ext cx="8353008" cy="865334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>
                <a:solidFill>
                  <a:schemeClr val="tx1"/>
                </a:solidFill>
              </a:rPr>
              <a:t>Modalità Creativa</a:t>
            </a:r>
            <a:r>
              <a:rPr lang="it-IT" sz="2800" dirty="0">
                <a:solidFill>
                  <a:srgbClr val="FF0000"/>
                </a:solidFill>
              </a:rPr>
              <a:t> Vs </a:t>
            </a:r>
            <a:r>
              <a:rPr lang="it-IT" sz="2800" dirty="0">
                <a:solidFill>
                  <a:schemeClr val="tx1"/>
                </a:solidFill>
              </a:rPr>
              <a:t>Modalità Sopravvivenza</a:t>
            </a:r>
            <a:endParaRPr lang="it-IT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Minecraft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–  Il gioco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293BDB8A-5BF5-46E0-830B-57AC8CB2E7B0}"/>
              </a:ext>
            </a:extLst>
          </p:cNvPr>
          <p:cNvGraphicFramePr>
            <a:graphicFrameLocks noGrp="1"/>
          </p:cNvGraphicFramePr>
          <p:nvPr/>
        </p:nvGraphicFramePr>
        <p:xfrm>
          <a:off x="1387928" y="2093515"/>
          <a:ext cx="6368144" cy="4553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4072">
                  <a:extLst>
                    <a:ext uri="{9D8B030D-6E8A-4147-A177-3AD203B41FA5}">
                      <a16:colId xmlns:a16="http://schemas.microsoft.com/office/drawing/2014/main" val="3727352199"/>
                    </a:ext>
                  </a:extLst>
                </a:gridCol>
                <a:gridCol w="3184072">
                  <a:extLst>
                    <a:ext uri="{9D8B030D-6E8A-4147-A177-3AD203B41FA5}">
                      <a16:colId xmlns:a16="http://schemas.microsoft.com/office/drawing/2014/main" val="2315390182"/>
                    </a:ext>
                  </a:extLst>
                </a:gridCol>
              </a:tblGrid>
              <a:tr h="4553865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it-IT" sz="1800" dirty="0"/>
                        <a:t>Avatar immune ai danni e alla fame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it-IT" sz="1800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it-IT" sz="18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it-IT" sz="1800" dirty="0"/>
                        <a:t>Volo abilitato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it-IT" sz="18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it-IT" sz="1800" dirty="0"/>
                        <a:t>Inventario  full a disposizione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it-IT" sz="1800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it-IT" sz="18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it-IT" sz="1800" dirty="0"/>
                        <a:t>Interazione con i blocchi «ad un click»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it-IT" sz="18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it-IT" sz="1800" dirty="0"/>
                        <a:t>Immortalità garantita</a:t>
                      </a:r>
                    </a:p>
                    <a:p>
                      <a:pPr algn="l"/>
                      <a:endParaRPr lang="it-IT" sz="1800" dirty="0"/>
                    </a:p>
                    <a:p>
                      <a:pPr algn="l"/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Avater</a:t>
                      </a:r>
                      <a:r>
                        <a:rPr lang="it-IT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soggetto ai danni e alla fame: occhio alla barra di energia!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it-IT" sz="1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Volo disabilitato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it-IT" sz="1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Il giocatore deve reperire tutti i materiali nel mondo di gioco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it-IT" sz="1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«</a:t>
                      </a:r>
                      <a:r>
                        <a:rPr lang="it-IT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crafting</a:t>
                      </a:r>
                      <a:r>
                        <a:rPr lang="it-IT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» come attività principale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it-IT" sz="1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L’avatar può morire perdendo oggetti e materiale accumulato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7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2041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Cosa è </a:t>
            </a:r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</a:rPr>
              <a:t>MineClass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564833"/>
            <a:ext cx="8262660" cy="5009718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 &gt;&gt; Mine Class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… studiare e comprendere le condizioni abilitanti per rendere </a:t>
            </a:r>
            <a:r>
              <a:rPr lang="it-IT" sz="2000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 sostenibile ed integrabile </a:t>
            </a:r>
            <a:r>
              <a:rPr lang="it-IT" sz="2000" i="1" dirty="0">
                <a:solidFill>
                  <a:schemeClr val="tx1"/>
                </a:solidFill>
              </a:rPr>
              <a:t>all’interno</a:t>
            </a:r>
            <a:r>
              <a:rPr lang="it-IT" sz="2000" dirty="0">
                <a:solidFill>
                  <a:schemeClr val="tx1"/>
                </a:solidFill>
              </a:rPr>
              <a:t> delle attività didattiche quotidiane e non come uno strumento tecnologico relegato ad un’attività laboratoriale.</a:t>
            </a:r>
          </a:p>
          <a:p>
            <a:r>
              <a:rPr lang="it-IT" sz="2000" dirty="0">
                <a:solidFill>
                  <a:schemeClr val="tx1"/>
                </a:solidFill>
              </a:rPr>
              <a:t>La maggior parte dei docenti era alla </a:t>
            </a:r>
            <a:r>
              <a:rPr lang="it-IT" sz="2000" b="1" dirty="0">
                <a:solidFill>
                  <a:schemeClr val="tx1"/>
                </a:solidFill>
              </a:rPr>
              <a:t>prima esperienza </a:t>
            </a:r>
            <a:r>
              <a:rPr lang="it-IT" sz="2000" dirty="0">
                <a:solidFill>
                  <a:schemeClr val="tx1"/>
                </a:solidFill>
              </a:rPr>
              <a:t>nell’utilizzo di </a:t>
            </a:r>
            <a:r>
              <a:rPr lang="it-IT" sz="2000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,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Validazione del processo</a:t>
            </a:r>
            <a:r>
              <a:rPr lang="it-IT" sz="2000" dirty="0">
                <a:solidFill>
                  <a:schemeClr val="tx1"/>
                </a:solidFill>
              </a:rPr>
              <a:t>, volta a verificare l'effettivo svolgimento delle fasi della sperimentazione.</a:t>
            </a:r>
            <a:endParaRPr lang="it-IT" sz="2000" b="1" dirty="0">
              <a:solidFill>
                <a:schemeClr val="tx1"/>
              </a:solidFill>
            </a:endParaRPr>
          </a:p>
          <a:p>
            <a:r>
              <a:rPr lang="it-IT" sz="2000" b="1" dirty="0">
                <a:solidFill>
                  <a:schemeClr val="tx1"/>
                </a:solidFill>
              </a:rPr>
              <a:t>Attestato di partecipazione </a:t>
            </a:r>
            <a:r>
              <a:rPr lang="it-IT" sz="2000" dirty="0">
                <a:solidFill>
                  <a:schemeClr val="tx1"/>
                </a:solidFill>
              </a:rPr>
              <a:t>per le ore svolte online (25) che andranno a sommarsi alle ore previste offline (25) comprensive della conduzione dell'attività in classe con gli studenti.</a:t>
            </a:r>
          </a:p>
          <a:p>
            <a:r>
              <a:rPr lang="it-IT" sz="2000" dirty="0">
                <a:solidFill>
                  <a:schemeClr val="tx1"/>
                </a:solidFill>
              </a:rPr>
              <a:t>Le attività in classe si svolgono secondo il </a:t>
            </a:r>
            <a:r>
              <a:rPr lang="it-IT" sz="2000" b="1" i="1" dirty="0">
                <a:solidFill>
                  <a:schemeClr val="tx1"/>
                </a:solidFill>
              </a:rPr>
              <a:t>progetto</a:t>
            </a:r>
            <a:r>
              <a:rPr lang="it-IT" sz="2000" dirty="0">
                <a:solidFill>
                  <a:schemeClr val="tx1"/>
                </a:solidFill>
              </a:rPr>
              <a:t> proposto dal docente, validato (eventualmente revisionato) dai formatori presenti in piattaforma concordando con il docente proponente i tempi e le sue modalità. </a:t>
            </a: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4322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La documentazione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496" y="2078719"/>
            <a:ext cx="8353008" cy="4648652"/>
          </a:xfrm>
        </p:spPr>
        <p:txBody>
          <a:bodyPr/>
          <a:lstStyle/>
          <a:p>
            <a:pPr marL="0" lv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Esempio di un progetto realizzato da Monica Boccoli e Simonetta Anelli, due dei formatori coinvolti nel progetto </a:t>
            </a:r>
            <a:r>
              <a:rPr lang="it-IT" sz="2000" dirty="0" err="1">
                <a:solidFill>
                  <a:schemeClr val="tx1"/>
                </a:solidFill>
              </a:rPr>
              <a:t>Mineclass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pic>
        <p:nvPicPr>
          <p:cNvPr id="5" name="F5y-4Ev9Z1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2990103"/>
            <a:ext cx="4572000" cy="25717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3293" y="6265707"/>
            <a:ext cx="67863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IC Cremona1 Trento-Trieste anno scolastico  2017/2018 classe VA 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A629C4-101F-4B29-84E9-226BD7446110}"/>
              </a:ext>
            </a:extLst>
          </p:cNvPr>
          <p:cNvSpPr/>
          <p:nvPr/>
        </p:nvSpPr>
        <p:spPr>
          <a:xfrm>
            <a:off x="2057395" y="5641148"/>
            <a:ext cx="492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5"/>
              </a:rPr>
              <a:t>https://www.youtube.com/watch?v=F5y-4Ev9Z1w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13177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La documentazione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848283"/>
            <a:ext cx="8353008" cy="4510432"/>
          </a:xfrm>
        </p:spPr>
        <p:txBody>
          <a:bodyPr/>
          <a:lstStyle/>
          <a:p>
            <a:pPr marL="0" lv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Esempio di un progetto realizzato da Monica Boccoli e Simonetta Anelli, due dei formatori coinvolti nel progetto </a:t>
            </a:r>
            <a:r>
              <a:rPr lang="it-IT" sz="2000" dirty="0" err="1">
                <a:solidFill>
                  <a:schemeClr val="tx1"/>
                </a:solidFill>
              </a:rPr>
              <a:t>Mineclass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it-IT" sz="2000" dirty="0">
                <a:solidFill>
                  <a:schemeClr val="tx1"/>
                </a:solidFill>
                <a:hlinkClick r:id="rId4"/>
              </a:rPr>
              <a:t>https://www.youtube.com/watch?v=dS_SJg_e8sI</a:t>
            </a: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IC Cremona1 Trento-Trieste anno scolastico  2017/2018 classe VA </a:t>
            </a:r>
          </a:p>
          <a:p>
            <a:pPr marL="0" lvl="0" indent="0"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pic>
        <p:nvPicPr>
          <p:cNvPr id="6" name="dS_SJg_e8s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27645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54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Il formato del progetto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510825"/>
            <a:ext cx="8353008" cy="4837004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Ma, tecnicamente, come deve essere scritto il progetto?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Il progetto consiste in una </a:t>
            </a:r>
            <a:r>
              <a:rPr lang="it-IT" sz="2000" b="1" dirty="0">
                <a:solidFill>
                  <a:schemeClr val="tx1"/>
                </a:solidFill>
              </a:rPr>
              <a:t>descrizione narrativa </a:t>
            </a:r>
            <a:r>
              <a:rPr lang="it-IT" sz="2000" dirty="0">
                <a:solidFill>
                  <a:schemeClr val="tx1"/>
                </a:solidFill>
              </a:rPr>
              <a:t>(una o due pagine A4) scritta </a:t>
            </a:r>
            <a:r>
              <a:rPr lang="it-IT" sz="2000" b="1" dirty="0">
                <a:solidFill>
                  <a:schemeClr val="tx1"/>
                </a:solidFill>
              </a:rPr>
              <a:t>in prima persona </a:t>
            </a:r>
            <a:r>
              <a:rPr lang="it-IT" sz="2000" dirty="0">
                <a:solidFill>
                  <a:schemeClr val="tx1"/>
                </a:solidFill>
              </a:rPr>
              <a:t>(il docente è l'</a:t>
            </a:r>
            <a:r>
              <a:rPr lang="it-IT" sz="2000" i="1" dirty="0">
                <a:solidFill>
                  <a:schemeClr val="tx1"/>
                </a:solidFill>
              </a:rPr>
              <a:t>io narrante)</a:t>
            </a:r>
            <a:r>
              <a:rPr lang="it-IT" sz="2000" dirty="0">
                <a:solidFill>
                  <a:schemeClr val="tx1"/>
                </a:solidFill>
              </a:rPr>
              <a:t> dell'attività che intende implementare in classe. La forma è quella del </a:t>
            </a:r>
            <a:r>
              <a:rPr lang="it-IT" sz="2000" b="1" i="1" dirty="0">
                <a:solidFill>
                  <a:schemeClr val="tx1"/>
                </a:solidFill>
              </a:rPr>
              <a:t>racconto</a:t>
            </a:r>
            <a:r>
              <a:rPr lang="it-IT" sz="2000" dirty="0">
                <a:solidFill>
                  <a:schemeClr val="tx1"/>
                </a:solidFill>
              </a:rPr>
              <a:t>, il racconto di una </a:t>
            </a:r>
            <a:r>
              <a:rPr lang="it-IT" sz="2000" i="1" dirty="0">
                <a:solidFill>
                  <a:schemeClr val="tx1"/>
                </a:solidFill>
              </a:rPr>
              <a:t>storia</a:t>
            </a:r>
            <a:r>
              <a:rPr lang="it-IT" sz="2000" dirty="0">
                <a:solidFill>
                  <a:schemeClr val="tx1"/>
                </a:solidFill>
              </a:rPr>
              <a:t> che deve ancora succedere, e che si realizzerà poi in classe con gli studenti.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Questo racconto deve specificare </a:t>
            </a:r>
            <a:r>
              <a:rPr lang="it-IT" sz="2000" b="1" i="1" dirty="0">
                <a:solidFill>
                  <a:schemeClr val="tx1"/>
                </a:solidFill>
              </a:rPr>
              <a:t>chi è il docente, </a:t>
            </a:r>
            <a:r>
              <a:rPr lang="it-IT" sz="2000" b="1" dirty="0">
                <a:solidFill>
                  <a:schemeClr val="tx1"/>
                </a:solidFill>
              </a:rPr>
              <a:t>chi sono i suoi studenti</a:t>
            </a:r>
            <a:r>
              <a:rPr lang="it-IT" sz="2000" dirty="0">
                <a:solidFill>
                  <a:schemeClr val="tx1"/>
                </a:solidFill>
              </a:rPr>
              <a:t> (es. "la classe a cui è rivolta questa attività è una quarta con le seguenti caratteristiche: ...") e </a:t>
            </a:r>
            <a:r>
              <a:rPr lang="it-IT" sz="2000" b="1" dirty="0" err="1">
                <a:solidFill>
                  <a:schemeClr val="tx1"/>
                </a:solidFill>
              </a:rPr>
              <a:t>perchè</a:t>
            </a:r>
            <a:r>
              <a:rPr lang="it-IT" sz="2000" b="1" dirty="0">
                <a:solidFill>
                  <a:schemeClr val="tx1"/>
                </a:solidFill>
              </a:rPr>
              <a:t>  intendi intraprendere questa attività: </a:t>
            </a:r>
            <a:r>
              <a:rPr lang="it-IT" sz="2000" dirty="0">
                <a:solidFill>
                  <a:schemeClr val="tx1"/>
                </a:solidFill>
              </a:rPr>
              <a:t>quali sono le opportunità didattiche (oppure le difficoltà che hai incontrato con la tua metodologia abituale) e </a:t>
            </a:r>
            <a:r>
              <a:rPr lang="it-IT" sz="2000" dirty="0" err="1">
                <a:solidFill>
                  <a:schemeClr val="tx1"/>
                </a:solidFill>
              </a:rPr>
              <a:t>perchè</a:t>
            </a:r>
            <a:r>
              <a:rPr lang="it-IT" sz="2000" dirty="0">
                <a:solidFill>
                  <a:schemeClr val="tx1"/>
                </a:solidFill>
              </a:rPr>
              <a:t> pensi che l'attività in </a:t>
            </a:r>
            <a:r>
              <a:rPr lang="it-IT" sz="2000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 che hai in mente possa costituire una buona soluzione.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Successivamente, il racconto si articola in </a:t>
            </a:r>
            <a:r>
              <a:rPr lang="it-IT" sz="2000" b="1" dirty="0">
                <a:solidFill>
                  <a:schemeClr val="tx1"/>
                </a:solidFill>
              </a:rPr>
              <a:t>7 </a:t>
            </a:r>
            <a:r>
              <a:rPr lang="it-IT" sz="2000" b="1" i="1" dirty="0">
                <a:solidFill>
                  <a:schemeClr val="tx1"/>
                </a:solidFill>
              </a:rPr>
              <a:t>momenti</a:t>
            </a:r>
            <a:r>
              <a:rPr lang="it-IT" sz="2000" dirty="0">
                <a:solidFill>
                  <a:schemeClr val="tx1"/>
                </a:solidFill>
              </a:rPr>
              <a:t>, che descrivono altrettanti fasi dell'attività didattica che saranno poi sperimentate in classe.</a:t>
            </a:r>
          </a:p>
          <a:p>
            <a:pPr marL="0" lvl="0" indent="0" algn="ctr"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A729E1-A41E-4C4A-9837-59FA176A82BA}"/>
              </a:ext>
            </a:extLst>
          </p:cNvPr>
          <p:cNvSpPr/>
          <p:nvPr/>
        </p:nvSpPr>
        <p:spPr>
          <a:xfrm>
            <a:off x="440669" y="6174049"/>
            <a:ext cx="6972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http://mineclass.indire.it/blog/index.php</a:t>
            </a:r>
          </a:p>
        </p:txBody>
      </p:sp>
    </p:spTree>
    <p:extLst>
      <p:ext uri="{BB962C8B-B14F-4D97-AF65-F5344CB8AC3E}">
        <p14:creationId xmlns:p14="http://schemas.microsoft.com/office/powerpoint/2010/main" val="28612872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Modello didattico per la progettazione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873682"/>
            <a:ext cx="8353008" cy="4571568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chemeClr val="tx1"/>
                </a:solidFill>
                <a:hlinkClick r:id="rId3"/>
              </a:rPr>
              <a:t>Ideal- Metodologia per costruire artefatti e promuovere le competenze trasversali in classe</a:t>
            </a:r>
            <a:endParaRPr lang="it-IT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800" dirty="0" err="1">
                <a:solidFill>
                  <a:schemeClr val="tx1"/>
                </a:solidFill>
              </a:rPr>
              <a:t>J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sz="1800" dirty="0" err="1">
                <a:solidFill>
                  <a:schemeClr val="tx1"/>
                </a:solidFill>
              </a:rPr>
              <a:t>Niewint</a:t>
            </a:r>
            <a:r>
              <a:rPr lang="it-IT" sz="1800" dirty="0">
                <a:solidFill>
                  <a:schemeClr val="tx1"/>
                </a:solidFill>
              </a:rPr>
              <a:t>, S. Mori, M. </a:t>
            </a:r>
            <a:r>
              <a:rPr lang="it-IT" sz="1800" dirty="0" err="1">
                <a:solidFill>
                  <a:schemeClr val="tx1"/>
                </a:solidFill>
              </a:rPr>
              <a:t>Naldini</a:t>
            </a:r>
            <a:r>
              <a:rPr lang="it-IT" sz="1800" dirty="0">
                <a:solidFill>
                  <a:schemeClr val="tx1"/>
                </a:solidFill>
              </a:rPr>
              <a:t>, A. </a:t>
            </a:r>
            <a:r>
              <a:rPr lang="it-IT" sz="1800" dirty="0" err="1">
                <a:solidFill>
                  <a:schemeClr val="tx1"/>
                </a:solidFill>
              </a:rPr>
              <a:t>Benassi</a:t>
            </a:r>
            <a:r>
              <a:rPr lang="it-IT" sz="1800" dirty="0">
                <a:solidFill>
                  <a:schemeClr val="tx1"/>
                </a:solidFill>
              </a:rPr>
              <a:t>, L. Guasti (formare, 2019)</a:t>
            </a:r>
          </a:p>
          <a:p>
            <a:pPr marL="0" indent="0">
              <a:buNone/>
            </a:pPr>
            <a:r>
              <a:rPr lang="it-IT" sz="2800" b="1" dirty="0">
                <a:solidFill>
                  <a:schemeClr val="tx1"/>
                </a:solidFill>
              </a:rPr>
              <a:t>	</a:t>
            </a:r>
            <a:r>
              <a:rPr lang="it-IT" sz="2400" dirty="0">
                <a:solidFill>
                  <a:schemeClr val="tx1"/>
                </a:solidFill>
              </a:rPr>
              <a:t>didattica per competenze, traguardi di competenze 	(Indicazioni Nazionali (2012; 2017) in poi).</a:t>
            </a:r>
          </a:p>
          <a:p>
            <a:pPr marL="0" indent="0">
              <a:buNone/>
            </a:pPr>
            <a:endParaRPr lang="it-IT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5</a:t>
            </a:r>
            <a:r>
              <a:rPr lang="it-IT" sz="2200" dirty="0">
                <a:solidFill>
                  <a:schemeClr val="tx1"/>
                </a:solidFill>
              </a:rPr>
              <a:t> </a:t>
            </a:r>
            <a:r>
              <a:rPr lang="it-IT" sz="2200" b="1" dirty="0">
                <a:solidFill>
                  <a:schemeClr val="tx1"/>
                </a:solidFill>
              </a:rPr>
              <a:t>costanti della progettazione</a:t>
            </a:r>
            <a:r>
              <a:rPr lang="it-IT" sz="2200" dirty="0">
                <a:solidFill>
                  <a:schemeClr val="tx1"/>
                </a:solidFill>
              </a:rPr>
              <a:t>, ovvero quelle </a:t>
            </a:r>
            <a:r>
              <a:rPr lang="it-IT" sz="2200" b="1" dirty="0">
                <a:solidFill>
                  <a:schemeClr val="tx1"/>
                </a:solidFill>
              </a:rPr>
              <a:t>caratteristiche</a:t>
            </a:r>
            <a:r>
              <a:rPr lang="it-IT" sz="2200" dirty="0">
                <a:solidFill>
                  <a:schemeClr val="tx1"/>
                </a:solidFill>
              </a:rPr>
              <a:t> che dovranno essere </a:t>
            </a:r>
            <a:r>
              <a:rPr lang="it-IT" sz="2200" b="1" dirty="0">
                <a:solidFill>
                  <a:schemeClr val="tx1"/>
                </a:solidFill>
              </a:rPr>
              <a:t>presenti in ogni progetto</a:t>
            </a:r>
            <a:r>
              <a:rPr lang="it-IT" sz="2200" dirty="0">
                <a:solidFill>
                  <a:schemeClr val="tx1"/>
                </a:solidFill>
              </a:rPr>
              <a:t>, indipendentemente da disciplina, età degli studenti, etc.</a:t>
            </a:r>
          </a:p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7 momenti (fasi) </a:t>
            </a:r>
            <a:r>
              <a:rPr lang="it-IT" sz="2200" dirty="0">
                <a:solidFill>
                  <a:schemeClr val="tx1"/>
                </a:solidFill>
              </a:rPr>
              <a:t>che descrivono i passaggi dell'attività didattica che saranno poi sperimentate in classe</a:t>
            </a: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701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Le costanti del progetto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839211"/>
            <a:ext cx="8353008" cy="4653664"/>
          </a:xfrm>
        </p:spPr>
        <p:txBody>
          <a:bodyPr/>
          <a:lstStyle/>
          <a:p>
            <a:pPr marL="0" lv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Costante 1</a:t>
            </a:r>
          </a:p>
          <a:p>
            <a:pPr marL="0" lv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L'attività progettata sarà orientata alla </a:t>
            </a:r>
            <a:r>
              <a:rPr lang="it-IT" sz="2000" b="1" dirty="0">
                <a:solidFill>
                  <a:schemeClr val="tx1"/>
                </a:solidFill>
              </a:rPr>
              <a:t>costruzione</a:t>
            </a:r>
            <a:r>
              <a:rPr lang="it-IT" sz="2000" dirty="0">
                <a:solidFill>
                  <a:schemeClr val="tx1"/>
                </a:solidFill>
              </a:rPr>
              <a:t>, da parte degli studenti,</a:t>
            </a: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b="1" dirty="0">
                <a:solidFill>
                  <a:schemeClr val="tx1"/>
                </a:solidFill>
              </a:rPr>
              <a:t>di uno o più artefatti in </a:t>
            </a:r>
            <a:r>
              <a:rPr lang="it-IT" sz="2000" b="1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Costante 2: </a:t>
            </a:r>
          </a:p>
          <a:p>
            <a:pPr marL="0" lv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Prima si </a:t>
            </a:r>
            <a:r>
              <a:rPr lang="it-IT" sz="2000" i="1" dirty="0">
                <a:solidFill>
                  <a:schemeClr val="tx1"/>
                </a:solidFill>
              </a:rPr>
              <a:t>progetta</a:t>
            </a:r>
            <a:r>
              <a:rPr lang="it-IT" sz="2000" b="1" i="1" dirty="0">
                <a:solidFill>
                  <a:schemeClr val="tx1"/>
                </a:solidFill>
              </a:rPr>
              <a:t> e poi </a:t>
            </a:r>
            <a:r>
              <a:rPr lang="it-IT" sz="2000" dirty="0">
                <a:solidFill>
                  <a:schemeClr val="tx1"/>
                </a:solidFill>
              </a:rPr>
              <a:t>si </a:t>
            </a:r>
            <a:r>
              <a:rPr lang="it-IT" sz="2000" i="1" dirty="0">
                <a:solidFill>
                  <a:schemeClr val="tx1"/>
                </a:solidFill>
              </a:rPr>
              <a:t>costruisce</a:t>
            </a:r>
            <a:r>
              <a:rPr lang="it-IT" sz="2000" dirty="0">
                <a:solidFill>
                  <a:schemeClr val="tx1"/>
                </a:solidFill>
              </a:rPr>
              <a:t> in </a:t>
            </a:r>
            <a:r>
              <a:rPr lang="it-IT" sz="2000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Costante 3: </a:t>
            </a:r>
          </a:p>
          <a:p>
            <a:pPr marL="0" lv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Autonomia</a:t>
            </a:r>
            <a:r>
              <a:rPr lang="it-IT" sz="2000" dirty="0">
                <a:solidFill>
                  <a:schemeClr val="tx1"/>
                </a:solidFill>
              </a:rPr>
              <a:t> con equilibrio tra </a:t>
            </a:r>
            <a:r>
              <a:rPr lang="it-IT" sz="2000" i="1" dirty="0">
                <a:solidFill>
                  <a:schemeClr val="tx1"/>
                </a:solidFill>
              </a:rPr>
              <a:t>creatività</a:t>
            </a:r>
            <a:r>
              <a:rPr lang="it-IT" sz="2000" dirty="0">
                <a:solidFill>
                  <a:schemeClr val="tx1"/>
                </a:solidFill>
              </a:rPr>
              <a:t> e </a:t>
            </a:r>
            <a:r>
              <a:rPr lang="it-IT" sz="2000" i="1" dirty="0">
                <a:solidFill>
                  <a:schemeClr val="tx1"/>
                </a:solidFill>
              </a:rPr>
              <a:t>vincoli progettuali.</a:t>
            </a:r>
          </a:p>
          <a:p>
            <a:pPr marL="0" lv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Costante 4:</a:t>
            </a:r>
          </a:p>
          <a:p>
            <a:pPr marL="0" lv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Team </a:t>
            </a:r>
            <a:r>
              <a:rPr lang="it-IT" sz="2000" b="1" dirty="0" err="1">
                <a:solidFill>
                  <a:schemeClr val="tx1"/>
                </a:solidFill>
              </a:rPr>
              <a:t>working</a:t>
            </a:r>
            <a:r>
              <a:rPr lang="it-IT" sz="2000" dirty="0">
                <a:solidFill>
                  <a:schemeClr val="tx1"/>
                </a:solidFill>
              </a:rPr>
              <a:t>: ogni team lavora alla costruzione di un proprio progetto con ruoli definiti.</a:t>
            </a:r>
          </a:p>
          <a:p>
            <a:pPr marL="0" lv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Costante 5:</a:t>
            </a:r>
          </a:p>
          <a:p>
            <a:pPr marL="0" lv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Il </a:t>
            </a:r>
            <a:r>
              <a:rPr lang="it-IT" sz="2000" b="1" dirty="0">
                <a:solidFill>
                  <a:schemeClr val="tx1"/>
                </a:solidFill>
              </a:rPr>
              <a:t>tempo</a:t>
            </a:r>
            <a:r>
              <a:rPr lang="it-IT" sz="2000" dirty="0">
                <a:solidFill>
                  <a:schemeClr val="tx1"/>
                </a:solidFill>
              </a:rPr>
              <a:t> è prezioso, servono scadenze per raggiungere l’obiettivo. </a:t>
            </a:r>
          </a:p>
          <a:p>
            <a:pPr marL="0" lvl="0" indent="0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60945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 7 momenti /1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844233"/>
            <a:ext cx="8353008" cy="4045392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Momento 1 </a:t>
            </a:r>
            <a:r>
              <a:rPr lang="it-IT" sz="2400" dirty="0">
                <a:solidFill>
                  <a:schemeClr val="tx1"/>
                </a:solidFill>
              </a:rPr>
              <a:t>fase di </a:t>
            </a:r>
            <a:r>
              <a:rPr lang="it-IT" sz="2400" b="1" dirty="0">
                <a:solidFill>
                  <a:schemeClr val="tx1"/>
                </a:solidFill>
              </a:rPr>
              <a:t>presentazione </a:t>
            </a:r>
            <a:r>
              <a:rPr lang="it-IT" sz="2400" dirty="0">
                <a:solidFill>
                  <a:schemeClr val="tx1"/>
                </a:solidFill>
              </a:rPr>
              <a:t>dell’attività: il docente presenta il progetto creando i team di lavoro fra i ragazzi (ruoli e </a:t>
            </a:r>
            <a:r>
              <a:rPr lang="it-IT" sz="2400" dirty="0" err="1">
                <a:solidFill>
                  <a:schemeClr val="tx1"/>
                </a:solidFill>
              </a:rPr>
              <a:t>peer</a:t>
            </a:r>
            <a:r>
              <a:rPr lang="it-IT" sz="240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Momento 2 </a:t>
            </a:r>
            <a:r>
              <a:rPr lang="it-IT" sz="2400" dirty="0">
                <a:solidFill>
                  <a:schemeClr val="tx1"/>
                </a:solidFill>
              </a:rPr>
              <a:t>fase di </a:t>
            </a:r>
            <a:r>
              <a:rPr lang="it-IT" sz="2400" b="1" dirty="0">
                <a:solidFill>
                  <a:schemeClr val="tx1"/>
                </a:solidFill>
              </a:rPr>
              <a:t>definizione</a:t>
            </a:r>
            <a:r>
              <a:rPr lang="it-IT" sz="2400" dirty="0">
                <a:solidFill>
                  <a:schemeClr val="tx1"/>
                </a:solidFill>
              </a:rPr>
              <a:t> dell’argomento: i team, in autonomia ma con eventuale supporto del docente, approfondiscono la tematica su cui l'attività è centrata.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Momento 3</a:t>
            </a:r>
            <a:r>
              <a:rPr lang="it-IT" sz="2400" dirty="0">
                <a:solidFill>
                  <a:schemeClr val="tx1"/>
                </a:solidFill>
              </a:rPr>
              <a:t> fase di </a:t>
            </a:r>
            <a:r>
              <a:rPr lang="it-IT" sz="2400" b="1" dirty="0">
                <a:solidFill>
                  <a:schemeClr val="tx1"/>
                </a:solidFill>
              </a:rPr>
              <a:t>ideazione: </a:t>
            </a:r>
            <a:r>
              <a:rPr lang="it-IT" sz="2400" dirty="0">
                <a:solidFill>
                  <a:schemeClr val="tx1"/>
                </a:solidFill>
              </a:rPr>
              <a:t>ogni team inizia a </a:t>
            </a:r>
            <a:r>
              <a:rPr lang="it-IT" sz="2400" i="1" dirty="0">
                <a:solidFill>
                  <a:schemeClr val="tx1"/>
                </a:solidFill>
              </a:rPr>
              <a:t>immaginare</a:t>
            </a:r>
            <a:r>
              <a:rPr lang="it-IT" sz="2400" dirty="0">
                <a:solidFill>
                  <a:schemeClr val="tx1"/>
                </a:solidFill>
              </a:rPr>
              <a:t> (ad es, facendo dei disegni a mano libera) vari approcci per la realizzazione.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&gt;&gt;pensiero laterale, soluzioni alternative, spazio alla creatività “regolata”</a:t>
            </a:r>
          </a:p>
          <a:p>
            <a:pPr marL="0" lvl="0" indent="0" algn="ctr"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70427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 7 momenti 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2061460"/>
            <a:ext cx="8353008" cy="4193289"/>
          </a:xfrm>
        </p:spPr>
        <p:txBody>
          <a:bodyPr/>
          <a:lstStyle/>
          <a:p>
            <a:pPr marL="0" lv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Momento 4 </a:t>
            </a:r>
            <a:r>
              <a:rPr lang="it-IT" sz="2400" dirty="0">
                <a:solidFill>
                  <a:schemeClr val="tx1"/>
                </a:solidFill>
              </a:rPr>
              <a:t>fase </a:t>
            </a:r>
            <a:r>
              <a:rPr lang="it-IT" sz="2400" b="1" dirty="0">
                <a:solidFill>
                  <a:schemeClr val="tx1"/>
                </a:solidFill>
              </a:rPr>
              <a:t>progettazione: i </a:t>
            </a:r>
            <a:r>
              <a:rPr lang="it-IT" sz="2400" dirty="0">
                <a:solidFill>
                  <a:schemeClr val="tx1"/>
                </a:solidFill>
              </a:rPr>
              <a:t>team sviluppano l'idea facendo un </a:t>
            </a:r>
            <a:r>
              <a:rPr lang="it-IT" sz="2400" i="1" dirty="0">
                <a:solidFill>
                  <a:schemeClr val="tx1"/>
                </a:solidFill>
              </a:rPr>
              <a:t>progetto</a:t>
            </a:r>
            <a:r>
              <a:rPr lang="it-IT" sz="2400" dirty="0">
                <a:solidFill>
                  <a:schemeClr val="tx1"/>
                </a:solidFill>
              </a:rPr>
              <a:t> (es. su carta quadrettata) dell'oggetto che andranno poi a costruire in </a:t>
            </a:r>
            <a:r>
              <a:rPr lang="it-IT" sz="2400" dirty="0" err="1">
                <a:solidFill>
                  <a:schemeClr val="tx1"/>
                </a:solidFill>
              </a:rPr>
              <a:t>Minecraft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Momento 5 </a:t>
            </a:r>
            <a:r>
              <a:rPr lang="it-IT" sz="2400" dirty="0">
                <a:solidFill>
                  <a:schemeClr val="tx1"/>
                </a:solidFill>
              </a:rPr>
              <a:t>fase di </a:t>
            </a:r>
            <a:r>
              <a:rPr lang="it-IT" sz="2400" b="1" dirty="0">
                <a:solidFill>
                  <a:schemeClr val="tx1"/>
                </a:solidFill>
              </a:rPr>
              <a:t>realizzazione</a:t>
            </a:r>
            <a:r>
              <a:rPr lang="it-IT" sz="2400" dirty="0">
                <a:solidFill>
                  <a:schemeClr val="tx1"/>
                </a:solidFill>
              </a:rPr>
              <a:t>: il momento in cui gli studenti inizieranno la costruzione in </a:t>
            </a:r>
            <a:r>
              <a:rPr lang="it-IT" sz="2400" dirty="0" err="1">
                <a:solidFill>
                  <a:schemeClr val="tx1"/>
                </a:solidFill>
              </a:rPr>
              <a:t>Minecraft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check</a:t>
            </a:r>
            <a:r>
              <a:rPr lang="it-IT" sz="2400" dirty="0">
                <a:solidFill>
                  <a:schemeClr val="tx1"/>
                </a:solidFill>
              </a:rPr>
              <a:t> con il progetto?).</a:t>
            </a:r>
          </a:p>
          <a:p>
            <a:pPr marL="0" lv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Momento 6 </a:t>
            </a:r>
            <a:r>
              <a:rPr lang="it-IT" sz="2400" dirty="0">
                <a:solidFill>
                  <a:schemeClr val="tx1"/>
                </a:solidFill>
              </a:rPr>
              <a:t>fase di </a:t>
            </a:r>
            <a:r>
              <a:rPr lang="it-IT" sz="2400" b="1" dirty="0">
                <a:solidFill>
                  <a:schemeClr val="tx1"/>
                </a:solidFill>
              </a:rPr>
              <a:t>valutazione finale: </a:t>
            </a:r>
            <a:r>
              <a:rPr lang="it-IT" sz="2400" dirty="0">
                <a:solidFill>
                  <a:schemeClr val="tx1"/>
                </a:solidFill>
              </a:rPr>
              <a:t>restituzione e verifica di quanto realizzato e la sua attinenza agli obiettivi inizialmente dati dal docente (rubriche e criteri concordati).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Momento 7 </a:t>
            </a:r>
            <a:r>
              <a:rPr lang="it-IT" sz="2400" dirty="0">
                <a:solidFill>
                  <a:schemeClr val="tx1"/>
                </a:solidFill>
              </a:rPr>
              <a:t>fase di </a:t>
            </a:r>
            <a:r>
              <a:rPr lang="it-IT" sz="2400" b="1" dirty="0">
                <a:solidFill>
                  <a:schemeClr val="tx1"/>
                </a:solidFill>
              </a:rPr>
              <a:t>restituzione</a:t>
            </a:r>
            <a:r>
              <a:rPr lang="it-IT" sz="2400" dirty="0">
                <a:solidFill>
                  <a:schemeClr val="tx1"/>
                </a:solidFill>
              </a:rPr>
              <a:t> </a:t>
            </a:r>
            <a:r>
              <a:rPr lang="it-IT" sz="2400" b="1" dirty="0">
                <a:solidFill>
                  <a:schemeClr val="tx1"/>
                </a:solidFill>
              </a:rPr>
              <a:t>finale</a:t>
            </a:r>
            <a:r>
              <a:rPr lang="it-IT" sz="2400" dirty="0">
                <a:solidFill>
                  <a:schemeClr val="tx1"/>
                </a:solidFill>
              </a:rPr>
              <a:t>: ogni team presenta il </a:t>
            </a:r>
            <a:r>
              <a:rPr lang="it-IT" sz="2400" b="1" dirty="0">
                <a:solidFill>
                  <a:schemeClr val="tx1"/>
                </a:solidFill>
              </a:rPr>
              <a:t>prodotto</a:t>
            </a:r>
            <a:r>
              <a:rPr lang="it-IT" sz="2400" dirty="0">
                <a:solidFill>
                  <a:schemeClr val="tx1"/>
                </a:solidFill>
              </a:rPr>
              <a:t> del proprio lavoro alla classe e/o scuola.</a:t>
            </a: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82431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INDIRE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18849" y="1847862"/>
            <a:ext cx="7852906" cy="4618252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Istituto Nazionale di Documentazione, Innovazione e Ricerca Educativa</a:t>
            </a:r>
          </a:p>
          <a:p>
            <a:pPr lvl="1"/>
            <a:r>
              <a:rPr lang="it-IT" sz="2400" dirty="0">
                <a:solidFill>
                  <a:schemeClr val="tx1"/>
                </a:solidFill>
              </a:rPr>
              <a:t>Ente di Ricerca del MIUR che </a:t>
            </a:r>
            <a:r>
              <a:rPr lang="it-IT" sz="2400" dirty="0">
                <a:solidFill>
                  <a:schemeClr val="tx1"/>
                </a:solidFill>
                <a:sym typeface="Helvetica Neue"/>
              </a:rPr>
              <a:t>accompagna l’evoluzione del sistema scolastico italiano</a:t>
            </a:r>
          </a:p>
          <a:p>
            <a:pPr lvl="1"/>
            <a:r>
              <a:rPr lang="it-IT" sz="2400" b="1" dirty="0">
                <a:solidFill>
                  <a:schemeClr val="tx1"/>
                </a:solidFill>
              </a:rPr>
              <a:t>Focus</a:t>
            </a:r>
            <a:r>
              <a:rPr lang="it-IT" sz="2400" dirty="0">
                <a:solidFill>
                  <a:schemeClr val="tx1"/>
                </a:solidFill>
              </a:rPr>
              <a:t>: l’innovazione, la formazione e il sostegno ai processi di miglioramento della scuola</a:t>
            </a:r>
          </a:p>
          <a:p>
            <a:pPr lvl="1"/>
            <a:r>
              <a:rPr lang="it-IT" sz="2400" dirty="0">
                <a:solidFill>
                  <a:schemeClr val="tx1"/>
                </a:solidFill>
              </a:rPr>
              <a:t>Sistema Nazionale di Valutazione (con Invalsi e MIUR), Erasmus+, EUN – </a:t>
            </a:r>
            <a:r>
              <a:rPr lang="it-IT" sz="2400" dirty="0" err="1">
                <a:solidFill>
                  <a:schemeClr val="tx1"/>
                </a:solidFill>
              </a:rPr>
              <a:t>European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Schoolnet</a:t>
            </a:r>
            <a:r>
              <a:rPr lang="it-IT" sz="2400" dirty="0">
                <a:solidFill>
                  <a:schemeClr val="tx1"/>
                </a:solidFill>
              </a:rPr>
              <a:t>, archivio storico della scuola italiana (dal 1925).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Diverse Linee di ricerca &gt;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Linea 4 </a:t>
            </a:r>
            <a:r>
              <a:rPr lang="it-IT" sz="2400" b="1" dirty="0">
                <a:solidFill>
                  <a:srgbClr val="FF0000"/>
                </a:solidFill>
              </a:rPr>
              <a:t>«Strumenti e metodi per la didattica laboratoriale»</a:t>
            </a:r>
          </a:p>
        </p:txBody>
      </p:sp>
    </p:spTree>
    <p:extLst>
      <p:ext uri="{BB962C8B-B14F-4D97-AF65-F5344CB8AC3E}">
        <p14:creationId xmlns:p14="http://schemas.microsoft.com/office/powerpoint/2010/main" val="417804581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Scuola Virtuale - Piacenza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0"/>
          </p:nvPr>
        </p:nvSpPr>
        <p:spPr>
          <a:xfrm>
            <a:off x="4857750" y="1973481"/>
            <a:ext cx="3905249" cy="3814577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Andrea </a:t>
            </a:r>
            <a:r>
              <a:rPr lang="it-IT" sz="2400" dirty="0" err="1">
                <a:solidFill>
                  <a:schemeClr val="tx1"/>
                </a:solidFill>
              </a:rPr>
              <a:t>Benassi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Andrea Nardi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Massimiliano </a:t>
            </a:r>
            <a:r>
              <a:rPr lang="it-IT" sz="2400" dirty="0" err="1">
                <a:solidFill>
                  <a:schemeClr val="tx1"/>
                </a:solidFill>
              </a:rPr>
              <a:t>Naldini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Lapo Rossi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Elisabetta </a:t>
            </a:r>
            <a:r>
              <a:rPr lang="it-IT" sz="2400" dirty="0" err="1">
                <a:solidFill>
                  <a:schemeClr val="tx1"/>
                </a:solidFill>
              </a:rPr>
              <a:t>Cigognini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Monica </a:t>
            </a:r>
            <a:r>
              <a:rPr lang="it-IT" sz="2400" dirty="0" err="1">
                <a:solidFill>
                  <a:schemeClr val="tx1"/>
                </a:solidFill>
              </a:rPr>
              <a:t>Bocolli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Simonetta Anelli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Luca Paolini</a:t>
            </a: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–  Il format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444625"/>
            <a:ext cx="3762375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858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619760" y="4143375"/>
            <a:ext cx="8229600" cy="1508125"/>
          </a:xfrm>
        </p:spPr>
        <p:txBody>
          <a:bodyPr/>
          <a:lstStyle/>
          <a:p>
            <a:pPr marL="0" indent="0" algn="ctr" defTabSz="182880">
              <a:spcBef>
                <a:spcPts val="400"/>
              </a:spcBef>
              <a:buSzTx/>
              <a:buNone/>
              <a:defRPr sz="16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it-IT" sz="5000" b="1" dirty="0"/>
              <a:t>Grazie per l’attenzione!</a:t>
            </a:r>
          </a:p>
          <a:p>
            <a:pPr marL="0" indent="0" algn="ctr" defTabSz="182880">
              <a:spcBef>
                <a:spcPts val="400"/>
              </a:spcBef>
              <a:buSzTx/>
              <a:buNone/>
              <a:defRPr sz="16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it-IT" dirty="0"/>
          </a:p>
          <a:p>
            <a:pPr marL="0" indent="0" algn="ctr" defTabSz="182880">
              <a:spcBef>
                <a:spcPts val="400"/>
              </a:spcBef>
              <a:buSzTx/>
              <a:buNone/>
              <a:defRPr sz="16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br>
              <a:rPr lang="it-IT" dirty="0"/>
            </a:br>
            <a:endParaRPr lang="it-IT" dirty="0"/>
          </a:p>
          <a:p>
            <a:pPr defTabSz="182880">
              <a:spcBef>
                <a:spcPts val="400"/>
              </a:spcBef>
              <a:defRPr sz="16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it-IT" sz="2000" dirty="0">
                <a:latin typeface="Open Sans"/>
              </a:rPr>
              <a:t>e.cigognini@indire.it </a:t>
            </a:r>
            <a:br>
              <a:rPr lang="it-IT" sz="2000" dirty="0">
                <a:latin typeface="Open Sans"/>
              </a:rPr>
            </a:br>
            <a:r>
              <a:rPr lang="it-IT" sz="2000" dirty="0">
                <a:latin typeface="Open Sans"/>
              </a:rPr>
              <a:t>l.rossi@indire.it </a:t>
            </a:r>
            <a:endParaRPr lang="it-IT" sz="2000" dirty="0"/>
          </a:p>
          <a:p>
            <a:pPr marL="0" indent="0" algn="ctr" defTabSz="182880">
              <a:spcBef>
                <a:spcPts val="400"/>
              </a:spcBef>
              <a:buSzTx/>
              <a:buNone/>
              <a:defRPr sz="16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4839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04158-0412-4517-8CEA-9360D409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Strumenti e metodi della Didattica Laboratoriale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6F4E70-6D89-45EA-9BF1-FEFCC10E42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8849" y="2183805"/>
            <a:ext cx="7852906" cy="4358509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Artefatto tecnologico a sostegno della didattica attiva dentro le discipline</a:t>
            </a:r>
          </a:p>
          <a:p>
            <a:r>
              <a:rPr lang="it-IT" sz="2800" dirty="0">
                <a:solidFill>
                  <a:schemeClr val="tx1"/>
                </a:solidFill>
              </a:rPr>
              <a:t>Stampanti 3D, </a:t>
            </a:r>
            <a:r>
              <a:rPr lang="it-IT" sz="2800" dirty="0" err="1">
                <a:solidFill>
                  <a:schemeClr val="tx1"/>
                </a:solidFill>
              </a:rPr>
              <a:t>sugarcad</a:t>
            </a:r>
            <a:endParaRPr lang="it-IT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Coding &amp; Robotica</a:t>
            </a:r>
          </a:p>
          <a:p>
            <a:r>
              <a:rPr lang="it-IT" sz="2800" dirty="0">
                <a:solidFill>
                  <a:schemeClr val="tx1"/>
                </a:solidFill>
              </a:rPr>
              <a:t>Serre Idroponiche</a:t>
            </a:r>
          </a:p>
          <a:p>
            <a:r>
              <a:rPr lang="it-IT" sz="2800" dirty="0">
                <a:solidFill>
                  <a:schemeClr val="tx1"/>
                </a:solidFill>
              </a:rPr>
              <a:t>Making, Fab Lab</a:t>
            </a:r>
          </a:p>
          <a:p>
            <a:r>
              <a:rPr lang="it-IT" sz="2800" dirty="0">
                <a:solidFill>
                  <a:schemeClr val="tx1"/>
                </a:solidFill>
              </a:rPr>
              <a:t>Musica &amp;</a:t>
            </a:r>
          </a:p>
          <a:p>
            <a:r>
              <a:rPr lang="it-IT" sz="2800" dirty="0">
                <a:solidFill>
                  <a:schemeClr val="tx1"/>
                </a:solidFill>
              </a:rPr>
              <a:t>Ambienti Immersivi</a:t>
            </a:r>
          </a:p>
          <a:p>
            <a:pPr lvl="1"/>
            <a:r>
              <a:rPr lang="it-IT" sz="2800" dirty="0">
                <a:solidFill>
                  <a:schemeClr val="tx1"/>
                </a:solidFill>
              </a:rPr>
              <a:t>Edmondo, </a:t>
            </a:r>
            <a:r>
              <a:rPr lang="it-IT" sz="2800" dirty="0" err="1">
                <a:solidFill>
                  <a:schemeClr val="tx1"/>
                </a:solidFill>
              </a:rPr>
              <a:t>Minecraft</a:t>
            </a:r>
            <a:r>
              <a:rPr lang="it-IT" sz="2800" dirty="0">
                <a:solidFill>
                  <a:schemeClr val="tx1"/>
                </a:solidFill>
              </a:rPr>
              <a:t> &gt;&gt; </a:t>
            </a:r>
            <a:r>
              <a:rPr lang="it-IT" sz="2800" b="1" dirty="0" err="1">
                <a:solidFill>
                  <a:srgbClr val="FF0000"/>
                </a:solidFill>
              </a:rPr>
              <a:t>Mineclass</a:t>
            </a:r>
            <a:endParaRPr lang="it-IT" sz="2800" b="1" dirty="0">
              <a:solidFill>
                <a:srgbClr val="FF0000"/>
              </a:solidFill>
            </a:endParaRPr>
          </a:p>
          <a:p>
            <a:pPr lvl="1"/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7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FE5AB5-63E6-4872-8597-28D37859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Didattica Immersiva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D63C74-E76A-4CD9-9D76-E9CD17CB3A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8849" y="1973481"/>
            <a:ext cx="8093810" cy="3814577"/>
          </a:xfrm>
        </p:spPr>
        <p:txBody>
          <a:bodyPr/>
          <a:lstStyle/>
          <a:p>
            <a:pPr marL="0" indent="0">
              <a:buNone/>
            </a:pPr>
            <a:r>
              <a:rPr lang="it-IT" sz="2600" dirty="0">
                <a:solidFill>
                  <a:schemeClr val="tx1"/>
                </a:solidFill>
              </a:rPr>
              <a:t>"in un'esperienza psicologicamente immersiva ricerchiamo la stessa sensazione di quando facciamo un tuffo nell'oceano: la sensazione di essere circondati da una realtà totalmente diversa che cattura tutta la nostra attenzione, il nostro intero apparato percettivo"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[Janet Murray, 1993]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Videogiochi:</a:t>
            </a:r>
          </a:p>
          <a:p>
            <a:pPr>
              <a:buFontTx/>
              <a:buChar char="-"/>
            </a:pPr>
            <a:r>
              <a:rPr lang="it-IT" sz="2200" dirty="0" err="1">
                <a:solidFill>
                  <a:schemeClr val="tx1"/>
                </a:solidFill>
              </a:rPr>
              <a:t>Costruzionismo</a:t>
            </a:r>
            <a:r>
              <a:rPr lang="it-IT" sz="2200" dirty="0">
                <a:solidFill>
                  <a:schemeClr val="tx1"/>
                </a:solidFill>
              </a:rPr>
              <a:t> (</a:t>
            </a:r>
            <a:r>
              <a:rPr lang="it-IT" sz="2200" dirty="0" err="1">
                <a:solidFill>
                  <a:schemeClr val="tx1"/>
                </a:solidFill>
              </a:rPr>
              <a:t>Papert</a:t>
            </a:r>
            <a:r>
              <a:rPr lang="it-IT" sz="2200" dirty="0">
                <a:solidFill>
                  <a:schemeClr val="tx1"/>
                </a:solidFill>
              </a:rPr>
              <a:t>, dai mattoncini reali a quelli virtuali)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</a:rPr>
              <a:t>Simulazione, copie manipolabili della realtà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</a:rPr>
              <a:t>Giocare impegna, elementi sfidanti, gratificazione, livelli</a:t>
            </a:r>
          </a:p>
          <a:p>
            <a:pPr>
              <a:buFontTx/>
              <a:buChar char="-"/>
            </a:pP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817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La sperimentazione </a:t>
            </a:r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</a:rPr>
              <a:t>Mineclass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 di INDIRE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18849" y="1717233"/>
            <a:ext cx="8489684" cy="4769551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Percorso gratuito (200 licenze), percorso a distanza in ambiente </a:t>
            </a:r>
            <a:r>
              <a:rPr lang="it-IT" sz="2000" dirty="0" err="1">
                <a:solidFill>
                  <a:schemeClr val="tx1"/>
                </a:solidFill>
              </a:rPr>
              <a:t>moodle</a:t>
            </a:r>
            <a:r>
              <a:rPr lang="it-IT" sz="2000" dirty="0">
                <a:solidFill>
                  <a:schemeClr val="tx1"/>
                </a:solidFill>
              </a:rPr>
              <a:t> con momenti asincroni e webinar sincroni, consegne obbligatorie e «sbarranti»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Percorso Docente in Formazione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chemeClr val="tx1"/>
                </a:solidFill>
              </a:rPr>
              <a:t>Preparazione</a:t>
            </a:r>
            <a:r>
              <a:rPr lang="it-IT" sz="2000" dirty="0">
                <a:solidFill>
                  <a:schemeClr val="tx1"/>
                </a:solidFill>
              </a:rPr>
              <a:t> (dicembre – gennaio) familiarizzazione con </a:t>
            </a:r>
            <a:r>
              <a:rPr lang="it-IT" sz="2000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 e attività propedeutiche alla progettazione didattica in classe. 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chemeClr val="tx1"/>
                </a:solidFill>
              </a:rPr>
              <a:t>Progettazione </a:t>
            </a:r>
            <a:r>
              <a:rPr lang="it-IT" sz="2000" dirty="0">
                <a:solidFill>
                  <a:schemeClr val="tx1"/>
                </a:solidFill>
              </a:rPr>
              <a:t>(febbraio) progettazione di un’attività didattica (una diversa per ogni docente) su tracce disciplinari o di cittadinanza attiva da sperimentare poi in classe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Percorso Docente e studenti in sperimentazione e ricerca-azione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chemeClr val="tx1"/>
                </a:solidFill>
              </a:rPr>
              <a:t>Attività in Classe </a:t>
            </a:r>
            <a:r>
              <a:rPr lang="it-IT" sz="2000" dirty="0">
                <a:solidFill>
                  <a:schemeClr val="tx1"/>
                </a:solidFill>
              </a:rPr>
              <a:t>(marzo – giugno) ogni docente sperimenta con i ragazzi le fasi del progetto dentro la disciplina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chemeClr val="tx1"/>
                </a:solidFill>
              </a:rPr>
              <a:t>Conclusione </a:t>
            </a:r>
            <a:r>
              <a:rPr lang="it-IT" sz="2000" dirty="0">
                <a:solidFill>
                  <a:schemeClr val="tx1"/>
                </a:solidFill>
              </a:rPr>
              <a:t>(giugno) restituzione delle attività e questionari finali dedicata alla restituzione dei risultati dell'attività.</a:t>
            </a:r>
          </a:p>
        </p:txBody>
      </p:sp>
      <p:sp>
        <p:nvSpPr>
          <p:cNvPr id="7" name="Shape 136">
            <a:extLst>
              <a:ext uri="{FF2B5EF4-FFF2-40B4-BE49-F238E27FC236}">
                <a16:creationId xmlns:a16="http://schemas.microsoft.com/office/drawing/2014/main" id="{EF531EEF-9518-4497-A422-04C0081D6737}"/>
              </a:ext>
            </a:extLst>
          </p:cNvPr>
          <p:cNvSpPr txBox="1">
            <a:spLocks/>
          </p:cNvSpPr>
          <p:nvPr/>
        </p:nvSpPr>
        <p:spPr>
          <a:xfrm>
            <a:off x="42862" y="475863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Mineclass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E95695F-CE82-4A01-AF23-C4D86FB00F8D}"/>
              </a:ext>
            </a:extLst>
          </p:cNvPr>
          <p:cNvSpPr/>
          <p:nvPr/>
        </p:nvSpPr>
        <p:spPr>
          <a:xfrm>
            <a:off x="928268" y="6302118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http://mineclass.indire.it/login/index.php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2031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Cosa è </a:t>
            </a:r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</a:rPr>
              <a:t>Minecraft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? /1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496" y="2428721"/>
            <a:ext cx="8353008" cy="3814577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err="1">
                <a:solidFill>
                  <a:schemeClr val="tx1"/>
                </a:solidFill>
              </a:rPr>
              <a:t>Minecraft</a:t>
            </a:r>
            <a:r>
              <a:rPr lang="it-IT" sz="2800" dirty="0">
                <a:solidFill>
                  <a:schemeClr val="tx1"/>
                </a:solidFill>
              </a:rPr>
              <a:t> è un videogioco 3D</a:t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i="1" dirty="0">
                <a:solidFill>
                  <a:schemeClr val="tx1"/>
                </a:solidFill>
              </a:rPr>
              <a:t>in prima persona </a:t>
            </a:r>
            <a:r>
              <a:rPr lang="it-IT" sz="2800" dirty="0">
                <a:solidFill>
                  <a:schemeClr val="tx1"/>
                </a:solidFill>
              </a:rPr>
              <a:t>di tipo sandbox: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E’ basato su un ambiente di gioco digitale 3D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Consente un esperienza di gioco tramite un avatar che si muove e agisce nel mondo di gioco </a:t>
            </a:r>
            <a:r>
              <a:rPr lang="it-IT" sz="2400" i="1" dirty="0">
                <a:solidFill>
                  <a:schemeClr val="tx1"/>
                </a:solidFill>
              </a:rPr>
              <a:t>come diretta rappresentazione del giocatore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Riproduce uno spazio digitale nel quale i giocatori sono liberi di esplorare e modificare a proprio piacimento il mondo di gioco scegliendo in autonomia i propri obiettivi (non sono quindi a sviluppo progressivo) </a:t>
            </a:r>
          </a:p>
          <a:p>
            <a:pPr marL="0" indent="0">
              <a:buNone/>
            </a:pP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Minecraft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Intro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pic>
        <p:nvPicPr>
          <p:cNvPr id="1026" name="Picture 2" descr="Image result for minecraft">
            <a:extLst>
              <a:ext uri="{FF2B5EF4-FFF2-40B4-BE49-F238E27FC236}">
                <a16:creationId xmlns:a16="http://schemas.microsoft.com/office/drawing/2014/main" id="{316B2598-BA3E-4D9E-BE3E-6BB3DBBE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25" y="851899"/>
            <a:ext cx="3281853" cy="23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84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Cosa è </a:t>
            </a:r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</a:rPr>
              <a:t>Minecraft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? /2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496" y="1853534"/>
            <a:ext cx="8353008" cy="3814577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Caratteristiche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</a:rPr>
              <a:t>Minecraft</a:t>
            </a:r>
            <a:r>
              <a:rPr lang="it-IT" sz="2400" dirty="0">
                <a:solidFill>
                  <a:schemeClr val="tx1"/>
                </a:solidFill>
              </a:rPr>
              <a:t> è basato su una grafica che ha come unità base di tutte le cose il cubo (detto anche</a:t>
            </a:r>
            <a:r>
              <a:rPr lang="it-IT" sz="2400" i="1" dirty="0">
                <a:solidFill>
                  <a:schemeClr val="tx1"/>
                </a:solidFill>
              </a:rPr>
              <a:t> blocco</a:t>
            </a:r>
            <a:r>
              <a:rPr lang="it-IT" sz="2400" dirty="0">
                <a:solidFill>
                  <a:schemeClr val="tx1"/>
                </a:solidFill>
              </a:rPr>
              <a:t>) e può essere considerato un evoluzione digitale del famosissimo gioco LEGO.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Il mondo di gioco che mette a disposizione è basata su una generazione procedurale, ovvero basata su </a:t>
            </a:r>
            <a:r>
              <a:rPr lang="it-IT" sz="2400" i="1" dirty="0">
                <a:solidFill>
                  <a:schemeClr val="tx1"/>
                </a:solidFill>
              </a:rPr>
              <a:t>algoritmi </a:t>
            </a:r>
            <a:r>
              <a:rPr lang="it-IT" sz="2400" dirty="0">
                <a:solidFill>
                  <a:schemeClr val="tx1"/>
                </a:solidFill>
              </a:rPr>
              <a:t>che consentono di </a:t>
            </a:r>
            <a:r>
              <a:rPr lang="it-IT" sz="2400" i="1" dirty="0">
                <a:solidFill>
                  <a:schemeClr val="tx1"/>
                </a:solidFill>
              </a:rPr>
              <a:t>mantenere una logica coerente </a:t>
            </a:r>
            <a:r>
              <a:rPr lang="it-IT" sz="2400" dirty="0">
                <a:solidFill>
                  <a:schemeClr val="tx1"/>
                </a:solidFill>
              </a:rPr>
              <a:t>ma che non ripresentano mai la stessa struttura.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Il nome stesso ci illustra la caratteristica di questo video gioco (le parole </a:t>
            </a:r>
            <a:r>
              <a:rPr lang="it-IT" sz="2400" b="1" i="1" dirty="0">
                <a:solidFill>
                  <a:schemeClr val="tx1"/>
                </a:solidFill>
              </a:rPr>
              <a:t>Mine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e </a:t>
            </a:r>
            <a:r>
              <a:rPr lang="it-IT" sz="2400" b="1" i="1" dirty="0" err="1">
                <a:solidFill>
                  <a:schemeClr val="tx1"/>
                </a:solidFill>
              </a:rPr>
              <a:t>Crafting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significano appunto </a:t>
            </a:r>
            <a:r>
              <a:rPr lang="it-IT" sz="2400" b="1" i="1" dirty="0">
                <a:solidFill>
                  <a:schemeClr val="tx1"/>
                </a:solidFill>
              </a:rPr>
              <a:t>scavare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e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b="1" i="1" dirty="0">
                <a:solidFill>
                  <a:schemeClr val="tx1"/>
                </a:solidFill>
              </a:rPr>
              <a:t>costruire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Minecraft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Intro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690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Cosa è </a:t>
            </a:r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</a:rPr>
              <a:t>Minecraft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? /3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521711"/>
            <a:ext cx="8353008" cy="3814577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Esistono varie modalità di gioco, di livelli di difficoltà e di mondi disponibili per il giocatore:</a:t>
            </a:r>
          </a:p>
          <a:p>
            <a:pPr marL="0" indent="0">
              <a:buNone/>
            </a:pP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Minecraft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 –  Il gioco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09975"/>
              </p:ext>
            </p:extLst>
          </p:nvPr>
        </p:nvGraphicFramePr>
        <p:xfrm>
          <a:off x="1108364" y="2955949"/>
          <a:ext cx="6440615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28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Modalità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 di gioco:</a:t>
                      </a:r>
                    </a:p>
                    <a:p>
                      <a:pPr marL="0" indent="0" algn="l">
                        <a:buNone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lvl="1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Modalità </a:t>
                      </a:r>
                      <a:r>
                        <a:rPr lang="it-IT" sz="2400" b="1" i="1" dirty="0">
                          <a:solidFill>
                            <a:schemeClr val="tx1"/>
                          </a:solidFill>
                        </a:rPr>
                        <a:t>Creativa</a:t>
                      </a:r>
                    </a:p>
                    <a:p>
                      <a:pPr lvl="1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 err="1">
                          <a:solidFill>
                            <a:schemeClr val="tx1"/>
                          </a:solidFill>
                        </a:rPr>
                        <a:t>Modalità</a:t>
                      </a:r>
                      <a:r>
                        <a:rPr lang="it-IT" sz="2400" b="1" i="1" dirty="0" err="1">
                          <a:solidFill>
                            <a:schemeClr val="tx1"/>
                          </a:solidFill>
                        </a:rPr>
                        <a:t>Sopravvivenza</a:t>
                      </a:r>
                      <a:endParaRPr lang="it-IT" sz="24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Livelli di 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</a:rPr>
                        <a:t>difficoltà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indent="0" algn="l">
                        <a:buNone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  <a:p>
                      <a:pPr lvl="1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b="1" i="1" dirty="0">
                          <a:solidFill>
                            <a:schemeClr val="tx1"/>
                          </a:solidFill>
                        </a:rPr>
                        <a:t>Pacifica</a:t>
                      </a:r>
                    </a:p>
                    <a:p>
                      <a:pPr lvl="1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Facile</a:t>
                      </a:r>
                    </a:p>
                    <a:p>
                      <a:pPr lvl="1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b="1" i="1" dirty="0">
                          <a:solidFill>
                            <a:schemeClr val="tx1"/>
                          </a:solidFill>
                        </a:rPr>
                        <a:t>Normale</a:t>
                      </a:r>
                    </a:p>
                    <a:p>
                      <a:pPr lvl="1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Difficile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94991"/>
              </p:ext>
            </p:extLst>
          </p:nvPr>
        </p:nvGraphicFramePr>
        <p:xfrm>
          <a:off x="1108364" y="5424829"/>
          <a:ext cx="6440615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681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Tipi di mondi (o</a:t>
                      </a:r>
                      <a:r>
                        <a:rPr lang="it-IT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biomi)</a:t>
                      </a:r>
                      <a:endParaRPr lang="it-IT" sz="2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it-IT" sz="2200" b="1" i="1" dirty="0">
                          <a:solidFill>
                            <a:schemeClr val="tx1"/>
                          </a:solidFill>
                        </a:rPr>
                        <a:t>Piatto, Infinito</a:t>
                      </a:r>
                      <a:r>
                        <a:rPr lang="it-IT" sz="2200" b="1" i="1" baseline="0" dirty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</a:rPr>
                        <a:t>Vecchio 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7503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FBE5E-7C0D-4791-A9EF-C5E31495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Modalità Creativa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33AA7-0752-4F4C-9523-14F798D4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70" y="1846217"/>
            <a:ext cx="8353008" cy="3814577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In questa modalità il giocatore è </a:t>
            </a:r>
            <a:r>
              <a:rPr lang="it-IT" sz="2000" i="1" dirty="0">
                <a:solidFill>
                  <a:schemeClr val="tx1"/>
                </a:solidFill>
              </a:rPr>
              <a:t>immune agli attacchi dei nemici e alla fame</a:t>
            </a:r>
            <a:r>
              <a:rPr lang="it-IT" sz="2000" dirty="0">
                <a:solidFill>
                  <a:schemeClr val="tx1"/>
                </a:solidFill>
              </a:rPr>
              <a:t>,</a:t>
            </a: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e può </a:t>
            </a:r>
            <a:r>
              <a:rPr lang="it-IT" sz="2000" i="1" dirty="0">
                <a:solidFill>
                  <a:schemeClr val="tx1"/>
                </a:solidFill>
              </a:rPr>
              <a:t>volare</a:t>
            </a:r>
            <a:r>
              <a:rPr lang="it-IT" sz="2000" dirty="0">
                <a:solidFill>
                  <a:schemeClr val="tx1"/>
                </a:solidFill>
              </a:rPr>
              <a:t> liberamente in giro per il mondo di gioco.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Il giocatore ha accesso ad illimitate risorse attraverso l'inventario del gioco che in tale modalità racchiude e rende disponibili al giocatore tutti gli elementi presenti all’interno del mondo di </a:t>
            </a:r>
            <a:r>
              <a:rPr lang="it-IT" sz="2000" dirty="0" err="1">
                <a:solidFill>
                  <a:schemeClr val="tx1"/>
                </a:solidFill>
              </a:rPr>
              <a:t>Minecraft</a:t>
            </a:r>
            <a:r>
              <a:rPr lang="it-IT" sz="2000" dirty="0">
                <a:solidFill>
                  <a:schemeClr val="tx1"/>
                </a:solidFill>
              </a:rPr>
              <a:t> e può rompere qualsiasi blocco con un singolo click del tasto sinistro del mouse.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L'unico modo possibile di morire nella modalità Creativa è cadere nel vuoto (chiamato </a:t>
            </a:r>
            <a:r>
              <a:rPr lang="it-IT" sz="2000" i="1" dirty="0" err="1">
                <a:solidFill>
                  <a:schemeClr val="tx1"/>
                </a:solidFill>
              </a:rPr>
              <a:t>void</a:t>
            </a:r>
            <a:r>
              <a:rPr lang="it-IT" sz="2000" dirty="0">
                <a:solidFill>
                  <a:schemeClr val="tx1"/>
                </a:solidFill>
              </a:rPr>
              <a:t>), la parte inferiore della mappa situata sotto lo strato di Roccia Madre.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In modalità creativa ci sono vari oggetti non fabbricabili e non ottenibili nelle altre modalità di gioco ed il giocatore può così sperimentare il piacere di dare libero sfogo alla propria creatività.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hape 136">
            <a:extLst>
              <a:ext uri="{FF2B5EF4-FFF2-40B4-BE49-F238E27FC236}">
                <a16:creationId xmlns:a16="http://schemas.microsoft.com/office/drawing/2014/main" id="{F15A7FF4-2CB0-440F-A941-B73A5FCD0BAB}"/>
              </a:ext>
            </a:extLst>
          </p:cNvPr>
          <p:cNvSpPr txBox="1">
            <a:spLocks/>
          </p:cNvSpPr>
          <p:nvPr/>
        </p:nvSpPr>
        <p:spPr>
          <a:xfrm>
            <a:off x="42862" y="499285"/>
            <a:ext cx="2338388" cy="2555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550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16052" hangingPunct="1">
              <a:spcBef>
                <a:spcPts val="500"/>
              </a:spcBef>
              <a:buSzTx/>
              <a:buNone/>
              <a:defRPr sz="1092">
                <a:solidFill>
                  <a:srgbClr val="FFFFFF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2300" dirty="0" err="1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Minecraft</a:t>
            </a:r>
            <a:r>
              <a:rPr lang="it-IT" sz="2300" dirty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rPr>
              <a:t>–  Il gioco</a:t>
            </a:r>
            <a:endParaRPr lang="it-IT" sz="1092" dirty="0">
              <a:solidFill>
                <a:srgbClr val="FFFFFF"/>
              </a:solidFill>
              <a:latin typeface="Open Sans Condensed Light"/>
              <a:ea typeface="Open Sans Condensed Light"/>
              <a:cs typeface="Open Sans Condensed Light"/>
              <a:sym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2933642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Modello_Indire_Corretto">
  <a:themeElements>
    <a:clrScheme name="Modello_Indire_Corret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ello_Indire_Corret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llo_Indire_Corretto">
  <a:themeElements>
    <a:clrScheme name="Modello_Indire_Corret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llo_Indire_Corrett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llo_Indire_Corret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1296</Words>
  <Application>Microsoft Office PowerPoint</Application>
  <PresentationFormat>Presentazione su schermo (4:3)</PresentationFormat>
  <Paragraphs>200</Paragraphs>
  <Slides>21</Slides>
  <Notes>19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Helvetica Neue</vt:lpstr>
      <vt:lpstr>Open Sans</vt:lpstr>
      <vt:lpstr>Open Sans Condensed Light</vt:lpstr>
      <vt:lpstr>Wingdings</vt:lpstr>
      <vt:lpstr>1_Modello_Indire_Corretto</vt:lpstr>
      <vt:lpstr>Presentazione standard di PowerPoint</vt:lpstr>
      <vt:lpstr>INDIRE</vt:lpstr>
      <vt:lpstr>Strumenti e metodi della Didattica Laboratoriale</vt:lpstr>
      <vt:lpstr>Didattica Immersiva</vt:lpstr>
      <vt:lpstr>La sperimentazione Mineclass di INDIRE</vt:lpstr>
      <vt:lpstr>Cosa è Minecraft? /1</vt:lpstr>
      <vt:lpstr>Cosa è Minecraft? /2</vt:lpstr>
      <vt:lpstr>Cosa è Minecraft? /3</vt:lpstr>
      <vt:lpstr>Modalità Creativa</vt:lpstr>
      <vt:lpstr>Modalità Sopravvivenza</vt:lpstr>
      <vt:lpstr>Creativa? Sopravvivenza?</vt:lpstr>
      <vt:lpstr>Cosa è MineClass?</vt:lpstr>
      <vt:lpstr>La documentazione</vt:lpstr>
      <vt:lpstr>La documentazione</vt:lpstr>
      <vt:lpstr>Il formato del progetto</vt:lpstr>
      <vt:lpstr>Modello didattico per la progettazione</vt:lpstr>
      <vt:lpstr>Le costanti del progetto</vt:lpstr>
      <vt:lpstr>I 7 momenti /1</vt:lpstr>
      <vt:lpstr>I 7 momenti /2</vt:lpstr>
      <vt:lpstr>Scuola Virtuale - Piacenza </vt:lpstr>
      <vt:lpstr>Grazie per l’attenzione!    e.cigognini@indire.it  l.rossi@indire.it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Elisabetta</dc:creator>
  <cp:lastModifiedBy>elisabetta cigognini</cp:lastModifiedBy>
  <cp:revision>428</cp:revision>
  <cp:lastPrinted>2018-07-02T08:19:36Z</cp:lastPrinted>
  <dcterms:modified xsi:type="dcterms:W3CDTF">2019-10-17T12:42:34Z</dcterms:modified>
</cp:coreProperties>
</file>