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6" r:id="rId3"/>
    <p:sldId id="267" r:id="rId4"/>
    <p:sldId id="290" r:id="rId5"/>
    <p:sldId id="268" r:id="rId6"/>
    <p:sldId id="269" r:id="rId7"/>
    <p:sldId id="271" r:id="rId8"/>
    <p:sldId id="272" r:id="rId9"/>
    <p:sldId id="273" r:id="rId10"/>
    <p:sldId id="274" r:id="rId11"/>
    <p:sldId id="275" r:id="rId12"/>
    <p:sldId id="276" r:id="rId13"/>
    <p:sldId id="277" r:id="rId14"/>
    <p:sldId id="278" r:id="rId15"/>
    <p:sldId id="279" r:id="rId16"/>
    <p:sldId id="280" r:id="rId17"/>
    <p:sldId id="282" r:id="rId18"/>
    <p:sldId id="281" r:id="rId19"/>
    <p:sldId id="283" r:id="rId20"/>
    <p:sldId id="284" r:id="rId21"/>
    <p:sldId id="285" r:id="rId22"/>
    <p:sldId id="286" r:id="rId23"/>
    <p:sldId id="287" r:id="rId24"/>
    <p:sldId id="288" r:id="rId25"/>
    <p:sldId id="289" r:id="rId2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160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F49D355-16BD-4E45-BD9A-5EA878CF7CBD}" type="datetimeFigureOut">
              <a:rPr lang="it-IT" smtClean="0"/>
              <a:pPr/>
              <a:t>14/10/2019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14/10/2019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14/10/2019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14/10/2019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14/10/2019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14/10/2019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14/10/2019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14/10/2019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14/10/2019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14/10/2019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14/10/2019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F49D355-16BD-4E45-BD9A-5EA878CF7CBD}" type="datetimeFigureOut">
              <a:rPr lang="it-IT" smtClean="0"/>
              <a:pPr/>
              <a:t>14/10/2019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Lingua Inglese III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err="1" smtClean="0"/>
              <a:t>Lesson</a:t>
            </a:r>
            <a:r>
              <a:rPr lang="it-IT" dirty="0" smtClean="0"/>
              <a:t> </a:t>
            </a:r>
            <a:r>
              <a:rPr lang="it-IT" dirty="0" err="1" smtClean="0"/>
              <a:t>One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26816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mtClean="0"/>
              <a:t>The Visigoths (1)</a:t>
            </a:r>
            <a:endParaRPr lang="en-GB" altLang="it-IT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CC66"/>
          </a:solidFill>
        </p:spPr>
        <p:txBody>
          <a:bodyPr/>
          <a:lstStyle/>
          <a:p>
            <a:pPr eaLnBrk="1" hangingPunct="1"/>
            <a:r>
              <a:rPr lang="it-IT" altLang="it-IT" smtClean="0">
                <a:solidFill>
                  <a:schemeClr val="folHlink"/>
                </a:solidFill>
              </a:rPr>
              <a:t>(action only)</a:t>
            </a:r>
          </a:p>
          <a:p>
            <a:pPr eaLnBrk="1" hangingPunct="1"/>
            <a:r>
              <a:rPr lang="it-IT" altLang="it-IT" smtClean="0">
                <a:solidFill>
                  <a:schemeClr val="folHlink"/>
                </a:solidFill>
              </a:rPr>
              <a:t>Visigoths are sacking Rome</a:t>
            </a:r>
            <a:endParaRPr lang="en-GB" altLang="it-IT" smtClean="0">
              <a:solidFill>
                <a:schemeClr val="fol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0636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mtClean="0"/>
              <a:t>The Visigoths (2)</a:t>
            </a:r>
            <a:endParaRPr lang="en-GB" altLang="it-IT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CC66"/>
          </a:solidFill>
        </p:spPr>
        <p:txBody>
          <a:bodyPr/>
          <a:lstStyle/>
          <a:p>
            <a:pPr eaLnBrk="1" hangingPunct="1"/>
            <a:r>
              <a:rPr lang="it-IT" altLang="it-IT" smtClean="0">
                <a:solidFill>
                  <a:schemeClr val="folHlink"/>
                </a:solidFill>
              </a:rPr>
              <a:t>One Visigoth says to the other</a:t>
            </a:r>
          </a:p>
          <a:p>
            <a:pPr eaLnBrk="1" hangingPunct="1"/>
            <a:r>
              <a:rPr lang="it-IT" altLang="it-IT" smtClean="0"/>
              <a:t>“Hey Waldemar, here’s a great statue. Let’s bust it.”</a:t>
            </a:r>
            <a:endParaRPr lang="en-GB" altLang="it-IT" smtClean="0"/>
          </a:p>
        </p:txBody>
      </p:sp>
    </p:spTree>
    <p:extLst>
      <p:ext uri="{BB962C8B-B14F-4D97-AF65-F5344CB8AC3E}">
        <p14:creationId xmlns:p14="http://schemas.microsoft.com/office/powerpoint/2010/main" val="1415446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mtClean="0"/>
              <a:t>The Visigoths (3)</a:t>
            </a:r>
            <a:endParaRPr lang="en-GB" altLang="it-IT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CC66"/>
          </a:solidFill>
        </p:spPr>
        <p:txBody>
          <a:bodyPr/>
          <a:lstStyle/>
          <a:p>
            <a:pPr eaLnBrk="1" hangingPunct="1"/>
            <a:r>
              <a:rPr lang="it-IT" altLang="it-IT" smtClean="0">
                <a:solidFill>
                  <a:schemeClr val="folHlink"/>
                </a:solidFill>
              </a:rPr>
              <a:t>A Roman observer describes the scene to his blind grandmother</a:t>
            </a:r>
          </a:p>
          <a:p>
            <a:pPr eaLnBrk="1" hangingPunct="1"/>
            <a:r>
              <a:rPr lang="it-IT" altLang="it-IT" smtClean="0"/>
              <a:t>“Well, Gran, there’s a whole lot of Visigoths down there, big blond guys, horns on their hats and they’re busting all the statues.”</a:t>
            </a:r>
            <a:endParaRPr lang="en-GB" altLang="it-IT" smtClean="0"/>
          </a:p>
        </p:txBody>
      </p:sp>
    </p:spTree>
    <p:extLst>
      <p:ext uri="{BB962C8B-B14F-4D97-AF65-F5344CB8AC3E}">
        <p14:creationId xmlns:p14="http://schemas.microsoft.com/office/powerpoint/2010/main" val="3241025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mtClean="0"/>
              <a:t>The Visigoths (4)</a:t>
            </a:r>
            <a:endParaRPr lang="en-GB" altLang="it-IT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CC66"/>
          </a:solidFill>
        </p:spPr>
        <p:txBody>
          <a:bodyPr/>
          <a:lstStyle/>
          <a:p>
            <a:pPr eaLnBrk="1" hangingPunct="1"/>
            <a:r>
              <a:rPr lang="it-IT" altLang="it-IT" smtClean="0">
                <a:solidFill>
                  <a:schemeClr val="folHlink"/>
                </a:solidFill>
              </a:rPr>
              <a:t>A group of Visigoths reminisce</a:t>
            </a:r>
          </a:p>
          <a:p>
            <a:pPr eaLnBrk="1" hangingPunct="1"/>
            <a:r>
              <a:rPr lang="it-IT" altLang="it-IT" smtClean="0"/>
              <a:t>“Man, you should have seen Valdemar when he busted the statue.”</a:t>
            </a:r>
            <a:endParaRPr lang="en-GB" altLang="it-IT" smtClean="0"/>
          </a:p>
        </p:txBody>
      </p:sp>
    </p:spTree>
    <p:extLst>
      <p:ext uri="{BB962C8B-B14F-4D97-AF65-F5344CB8AC3E}">
        <p14:creationId xmlns:p14="http://schemas.microsoft.com/office/powerpoint/2010/main" val="560703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mtClean="0"/>
              <a:t>The Visigoths (5)</a:t>
            </a:r>
            <a:endParaRPr lang="en-GB" altLang="it-IT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it-IT" altLang="it-IT" smtClean="0">
                <a:solidFill>
                  <a:schemeClr val="folHlink"/>
                </a:solidFill>
              </a:rPr>
              <a:t>A report of the sacking in the ‘newspaper’</a:t>
            </a:r>
          </a:p>
          <a:p>
            <a:pPr eaLnBrk="1" hangingPunct="1"/>
            <a:r>
              <a:rPr lang="it-IT" altLang="it-IT" smtClean="0"/>
              <a:t>Almost the entire city was devastated in the raid by the invading Visigoths on Thursday.</a:t>
            </a:r>
            <a:endParaRPr lang="en-GB" altLang="it-IT" smtClean="0"/>
          </a:p>
          <a:p>
            <a:pPr eaLnBrk="1" hangingPunct="1">
              <a:buFont typeface="Wingdings" pitchFamily="2" charset="2"/>
              <a:buNone/>
            </a:pPr>
            <a:endParaRPr lang="en-GB" altLang="it-IT" smtClean="0"/>
          </a:p>
        </p:txBody>
      </p:sp>
    </p:spTree>
    <p:extLst>
      <p:ext uri="{BB962C8B-B14F-4D97-AF65-F5344CB8AC3E}">
        <p14:creationId xmlns:p14="http://schemas.microsoft.com/office/powerpoint/2010/main" val="364294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mtClean="0"/>
              <a:t>The Visigoths (6)</a:t>
            </a:r>
            <a:endParaRPr lang="en-GB" altLang="it-IT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CC66"/>
          </a:solidFill>
        </p:spPr>
        <p:txBody>
          <a:bodyPr/>
          <a:lstStyle/>
          <a:p>
            <a:pPr eaLnBrk="1" hangingPunct="1"/>
            <a:r>
              <a:rPr lang="it-IT" altLang="it-IT" smtClean="0">
                <a:solidFill>
                  <a:schemeClr val="folHlink"/>
                </a:solidFill>
              </a:rPr>
              <a:t>A later explanation of why Rome fell.</a:t>
            </a:r>
          </a:p>
          <a:p>
            <a:pPr eaLnBrk="1" hangingPunct="1"/>
            <a:r>
              <a:rPr lang="it-IT" altLang="it-IT" smtClean="0"/>
              <a:t>The fall of Rome can be attributed to a number of factors.</a:t>
            </a:r>
            <a:endParaRPr lang="en-GB" altLang="it-IT" smtClean="0"/>
          </a:p>
        </p:txBody>
      </p:sp>
    </p:spTree>
    <p:extLst>
      <p:ext uri="{BB962C8B-B14F-4D97-AF65-F5344CB8AC3E}">
        <p14:creationId xmlns:p14="http://schemas.microsoft.com/office/powerpoint/2010/main" val="9107192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mtClean="0"/>
              <a:t>The Visigoths (7)</a:t>
            </a:r>
            <a:endParaRPr lang="en-GB" altLang="it-IT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CC66"/>
          </a:solidFill>
        </p:spPr>
        <p:txBody>
          <a:bodyPr/>
          <a:lstStyle/>
          <a:p>
            <a:pPr eaLnBrk="1" hangingPunct="1"/>
            <a:r>
              <a:rPr lang="it-IT" altLang="it-IT" smtClean="0">
                <a:solidFill>
                  <a:schemeClr val="folHlink"/>
                </a:solidFill>
              </a:rPr>
              <a:t>A work on imperialism using Rome as an example.</a:t>
            </a:r>
          </a:p>
          <a:p>
            <a:pPr eaLnBrk="1" hangingPunct="1"/>
            <a:r>
              <a:rPr lang="it-IT" altLang="it-IT" smtClean="0"/>
              <a:t>While imperialism is an enduring ideology, the tendency is for empires not to endure. For example, Rome….</a:t>
            </a:r>
            <a:endParaRPr lang="en-GB" altLang="it-IT" smtClean="0"/>
          </a:p>
        </p:txBody>
      </p:sp>
    </p:spTree>
    <p:extLst>
      <p:ext uri="{BB962C8B-B14F-4D97-AF65-F5344CB8AC3E}">
        <p14:creationId xmlns:p14="http://schemas.microsoft.com/office/powerpoint/2010/main" val="42161048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Language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sometimes</a:t>
            </a:r>
            <a:r>
              <a:rPr lang="it-IT" dirty="0" smtClean="0"/>
              <a:t> </a:t>
            </a:r>
            <a:r>
              <a:rPr lang="it-IT" dirty="0" err="1" smtClean="0"/>
              <a:t>referred</a:t>
            </a:r>
            <a:r>
              <a:rPr lang="it-IT" dirty="0" smtClean="0"/>
              <a:t> to </a:t>
            </a:r>
            <a:r>
              <a:rPr lang="it-IT" dirty="0" err="1" smtClean="0"/>
              <a:t>as</a:t>
            </a:r>
            <a:r>
              <a:rPr lang="it-IT" dirty="0" smtClean="0"/>
              <a:t> a </a:t>
            </a:r>
            <a:r>
              <a:rPr lang="it-IT" dirty="0" err="1" smtClean="0">
                <a:solidFill>
                  <a:srgbClr val="FF0000"/>
                </a:solidFill>
              </a:rPr>
              <a:t>semiotic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err="1" smtClean="0">
                <a:solidFill>
                  <a:srgbClr val="FF0000"/>
                </a:solidFill>
              </a:rPr>
              <a:t>system</a:t>
            </a:r>
            <a:r>
              <a:rPr lang="it-IT" dirty="0" smtClean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endParaRPr lang="it-IT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it-IT" dirty="0" smtClean="0"/>
              <a:t>The </a:t>
            </a:r>
            <a:r>
              <a:rPr lang="it-IT" dirty="0" err="1" smtClean="0"/>
              <a:t>individual</a:t>
            </a:r>
            <a:r>
              <a:rPr lang="it-IT" dirty="0" smtClean="0"/>
              <a:t> </a:t>
            </a:r>
            <a:r>
              <a:rPr lang="it-IT" dirty="0" err="1" smtClean="0"/>
              <a:t>elements</a:t>
            </a:r>
            <a:r>
              <a:rPr lang="it-IT" dirty="0" smtClean="0"/>
              <a:t> – SIGNS – take </a:t>
            </a:r>
            <a:r>
              <a:rPr lang="it-IT" dirty="0" err="1" smtClean="0"/>
              <a:t>their</a:t>
            </a:r>
            <a:r>
              <a:rPr lang="it-IT" dirty="0" smtClean="0"/>
              <a:t> </a:t>
            </a:r>
            <a:r>
              <a:rPr lang="it-IT" dirty="0" err="1" smtClean="0"/>
              <a:t>overall</a:t>
            </a:r>
            <a:r>
              <a:rPr lang="it-IT" dirty="0" smtClean="0"/>
              <a:t> </a:t>
            </a:r>
            <a:r>
              <a:rPr lang="it-IT" dirty="0" err="1" smtClean="0"/>
              <a:t>meaning</a:t>
            </a:r>
            <a:r>
              <a:rPr lang="it-IT" dirty="0" smtClean="0"/>
              <a:t> from </a:t>
            </a:r>
            <a:r>
              <a:rPr lang="it-IT" dirty="0" err="1" smtClean="0"/>
              <a:t>how</a:t>
            </a:r>
            <a:r>
              <a:rPr lang="it-IT" dirty="0" smtClean="0"/>
              <a:t> </a:t>
            </a:r>
            <a:r>
              <a:rPr lang="it-IT" dirty="0" err="1" smtClean="0"/>
              <a:t>they</a:t>
            </a:r>
            <a:r>
              <a:rPr lang="it-IT" dirty="0" smtClean="0"/>
              <a:t> are </a:t>
            </a:r>
            <a:r>
              <a:rPr lang="it-IT" dirty="0" err="1" smtClean="0"/>
              <a:t>combined</a:t>
            </a:r>
            <a:r>
              <a:rPr lang="it-IT" dirty="0" smtClean="0"/>
              <a:t> with </a:t>
            </a:r>
            <a:r>
              <a:rPr lang="it-IT" dirty="0" err="1" smtClean="0"/>
              <a:t>other</a:t>
            </a:r>
            <a:r>
              <a:rPr lang="it-IT" dirty="0" smtClean="0"/>
              <a:t> </a:t>
            </a:r>
            <a:r>
              <a:rPr lang="it-IT" dirty="0" err="1" smtClean="0"/>
              <a:t>elements</a:t>
            </a:r>
            <a:r>
              <a:rPr lang="it-IT" dirty="0" smtClean="0"/>
              <a:t>.</a:t>
            </a:r>
          </a:p>
          <a:p>
            <a:pPr marL="0" indent="0">
              <a:buNone/>
            </a:pPr>
            <a:r>
              <a:rPr lang="it-IT" dirty="0" err="1" smtClean="0"/>
              <a:t>Cf</a:t>
            </a:r>
            <a:r>
              <a:rPr lang="it-IT" dirty="0" smtClean="0"/>
              <a:t>. </a:t>
            </a:r>
            <a:r>
              <a:rPr lang="it-IT" dirty="0" err="1" smtClean="0"/>
              <a:t>traffic</a:t>
            </a:r>
            <a:r>
              <a:rPr lang="it-IT" dirty="0" smtClean="0"/>
              <a:t> </a:t>
            </a:r>
            <a:r>
              <a:rPr lang="it-IT" dirty="0" err="1" smtClean="0"/>
              <a:t>lights</a:t>
            </a:r>
            <a:r>
              <a:rPr lang="it-IT" dirty="0" smtClean="0"/>
              <a:t>. </a:t>
            </a:r>
            <a:r>
              <a:rPr lang="it-IT" dirty="0" err="1" smtClean="0"/>
              <a:t>Meaning</a:t>
            </a:r>
            <a:r>
              <a:rPr lang="it-IT" dirty="0" smtClean="0"/>
              <a:t> </a:t>
            </a:r>
            <a:r>
              <a:rPr lang="it-IT" dirty="0" err="1" smtClean="0"/>
              <a:t>lies</a:t>
            </a:r>
            <a:r>
              <a:rPr lang="it-IT" dirty="0" smtClean="0"/>
              <a:t> in the </a:t>
            </a:r>
            <a:r>
              <a:rPr lang="it-IT" dirty="0" err="1" smtClean="0"/>
              <a:t>combination</a:t>
            </a:r>
            <a:r>
              <a:rPr lang="it-IT" dirty="0" smtClean="0"/>
              <a:t>.</a:t>
            </a:r>
          </a:p>
          <a:p>
            <a:pPr marL="0" indent="0">
              <a:buNone/>
            </a:pP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Working</a:t>
            </a:r>
            <a:r>
              <a:rPr lang="it-IT" dirty="0" smtClean="0"/>
              <a:t> with </a:t>
            </a:r>
            <a:r>
              <a:rPr lang="it-IT" dirty="0" err="1"/>
              <a:t>T</a:t>
            </a:r>
            <a:r>
              <a:rPr lang="it-IT" dirty="0" err="1" smtClean="0"/>
              <a:t>exts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26478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bd00022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209800"/>
            <a:ext cx="3657600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520622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Taylor\Documents\My Dropbox\L&amp;T III Taylor 2018-19\Lesson One\download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500437" y="3115469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Iconic</a:t>
            </a:r>
            <a:r>
              <a:rPr lang="it-IT" dirty="0" smtClean="0"/>
              <a:t> text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45134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260350"/>
            <a:ext cx="7564437" cy="1143000"/>
          </a:xfrm>
        </p:spPr>
        <p:txBody>
          <a:bodyPr/>
          <a:lstStyle/>
          <a:p>
            <a:pPr eaLnBrk="1" hangingPunct="1"/>
            <a:r>
              <a:rPr lang="it-IT" altLang="it-IT" smtClean="0"/>
              <a:t/>
            </a:r>
            <a:br>
              <a:rPr lang="it-IT" altLang="it-IT" smtClean="0"/>
            </a:br>
            <a:r>
              <a:rPr lang="it-IT" altLang="it-IT" smtClean="0"/>
              <a:t>What is a Text?</a:t>
            </a:r>
            <a:r>
              <a:rPr lang="en-GB" altLang="it-IT" smtClean="0"/>
              <a:t/>
            </a:r>
            <a:br>
              <a:rPr lang="en-GB" altLang="it-IT" smtClean="0"/>
            </a:br>
            <a:r>
              <a:rPr lang="en-GB" altLang="it-IT" smtClean="0"/>
              <a:t/>
            </a:r>
            <a:br>
              <a:rPr lang="en-GB" altLang="it-IT" smtClean="0"/>
            </a:br>
            <a:endParaRPr lang="en-GB" altLang="it-IT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GB" altLang="it-IT" smtClean="0"/>
              <a:t>A text is a piece of discourse that is</a:t>
            </a:r>
          </a:p>
          <a:p>
            <a:pPr>
              <a:buFont typeface="Wingdings" pitchFamily="2" charset="2"/>
              <a:buNone/>
            </a:pPr>
            <a:r>
              <a:rPr lang="en-GB" altLang="it-IT" smtClean="0"/>
              <a:t>grammatically acceptable and makes sense in</a:t>
            </a:r>
          </a:p>
          <a:p>
            <a:pPr>
              <a:buFont typeface="Wingdings" pitchFamily="2" charset="2"/>
              <a:buNone/>
            </a:pPr>
            <a:r>
              <a:rPr lang="en-GB" altLang="it-IT" smtClean="0"/>
              <a:t>a context.</a:t>
            </a:r>
          </a:p>
        </p:txBody>
      </p:sp>
    </p:spTree>
    <p:extLst>
      <p:ext uri="{BB962C8B-B14F-4D97-AF65-F5344CB8AC3E}">
        <p14:creationId xmlns:p14="http://schemas.microsoft.com/office/powerpoint/2010/main" val="2869173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Taylor\Documents\My Dropbox\L&amp;T III Taylor 2018-19\Lesson One\images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348880"/>
            <a:ext cx="6480720" cy="4539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err="1" smtClean="0"/>
              <a:t>Symbolic</a:t>
            </a:r>
            <a:r>
              <a:rPr lang="it-IT" dirty="0" smtClean="0"/>
              <a:t> </a:t>
            </a:r>
            <a:r>
              <a:rPr lang="it-IT" dirty="0" err="1" smtClean="0"/>
              <a:t>sign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err="1"/>
              <a:t>I</a:t>
            </a:r>
            <a:r>
              <a:rPr lang="it-IT" dirty="0" err="1" smtClean="0"/>
              <a:t>celandic</a:t>
            </a:r>
            <a:r>
              <a:rPr lang="it-IT" dirty="0" smtClean="0"/>
              <a:t> road </a:t>
            </a:r>
            <a:r>
              <a:rPr lang="it-IT" dirty="0" err="1" smtClean="0"/>
              <a:t>signs</a:t>
            </a:r>
            <a:r>
              <a:rPr lang="it-IT" dirty="0" smtClean="0"/>
              <a:t> for </a:t>
            </a:r>
            <a:r>
              <a:rPr lang="it-IT" dirty="0" err="1" smtClean="0"/>
              <a:t>emergencies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79278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err="1" smtClean="0"/>
              <a:t>Beautifully</a:t>
            </a:r>
            <a:r>
              <a:rPr lang="it-IT" dirty="0" smtClean="0"/>
              <a:t> </a:t>
            </a:r>
            <a:r>
              <a:rPr lang="it-IT" dirty="0" err="1" smtClean="0"/>
              <a:t>restored</a:t>
            </a:r>
            <a:r>
              <a:rPr lang="it-IT" dirty="0" smtClean="0"/>
              <a:t> </a:t>
            </a:r>
            <a:r>
              <a:rPr lang="it-IT" dirty="0" err="1" smtClean="0"/>
              <a:t>nineteenth-century</a:t>
            </a:r>
            <a:r>
              <a:rPr lang="it-IT" dirty="0" smtClean="0"/>
              <a:t> </a:t>
            </a:r>
            <a:r>
              <a:rPr lang="it-IT" dirty="0" err="1" smtClean="0"/>
              <a:t>farmhouse</a:t>
            </a:r>
            <a:r>
              <a:rPr lang="it-IT" dirty="0" smtClean="0"/>
              <a:t> with </a:t>
            </a:r>
            <a:r>
              <a:rPr lang="it-IT" dirty="0" err="1" smtClean="0"/>
              <a:t>two</a:t>
            </a:r>
            <a:r>
              <a:rPr lang="it-IT" dirty="0" smtClean="0"/>
              <a:t> reception rooms, a large </a:t>
            </a:r>
            <a:r>
              <a:rPr lang="it-IT" dirty="0" err="1" smtClean="0"/>
              <a:t>kitchen</a:t>
            </a:r>
            <a:r>
              <a:rPr lang="it-IT" dirty="0" smtClean="0"/>
              <a:t>, a </a:t>
            </a:r>
            <a:r>
              <a:rPr lang="it-IT" dirty="0" err="1" smtClean="0"/>
              <a:t>bathroom</a:t>
            </a:r>
            <a:r>
              <a:rPr lang="it-IT" dirty="0" smtClean="0"/>
              <a:t> and separate </a:t>
            </a:r>
            <a:r>
              <a:rPr lang="it-IT" dirty="0" err="1" smtClean="0"/>
              <a:t>toilet</a:t>
            </a:r>
            <a:r>
              <a:rPr lang="it-IT" dirty="0" smtClean="0"/>
              <a:t>. </a:t>
            </a:r>
            <a:r>
              <a:rPr lang="it-IT" dirty="0" err="1" smtClean="0"/>
              <a:t>There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gas </a:t>
            </a:r>
            <a:r>
              <a:rPr lang="it-IT" dirty="0" err="1" smtClean="0"/>
              <a:t>central</a:t>
            </a:r>
            <a:r>
              <a:rPr lang="it-IT" dirty="0" smtClean="0"/>
              <a:t> </a:t>
            </a:r>
            <a:r>
              <a:rPr lang="it-IT" dirty="0" err="1" smtClean="0"/>
              <a:t>heating</a:t>
            </a:r>
            <a:r>
              <a:rPr lang="it-IT" dirty="0" smtClean="0"/>
              <a:t> </a:t>
            </a:r>
            <a:r>
              <a:rPr lang="it-IT" dirty="0" err="1" smtClean="0"/>
              <a:t>throughout</a:t>
            </a:r>
            <a:r>
              <a:rPr lang="it-IT" dirty="0" smtClean="0"/>
              <a:t> the </a:t>
            </a:r>
            <a:r>
              <a:rPr lang="it-IT" dirty="0" err="1" smtClean="0"/>
              <a:t>house</a:t>
            </a:r>
            <a:r>
              <a:rPr lang="it-IT" dirty="0" smtClean="0"/>
              <a:t>. </a:t>
            </a:r>
            <a:r>
              <a:rPr lang="it-IT" dirty="0" err="1" smtClean="0"/>
              <a:t>Outside</a:t>
            </a:r>
            <a:r>
              <a:rPr lang="it-IT" dirty="0" smtClean="0"/>
              <a:t> the </a:t>
            </a:r>
            <a:r>
              <a:rPr lang="it-IT" dirty="0" err="1" smtClean="0"/>
              <a:t>property</a:t>
            </a:r>
            <a:r>
              <a:rPr lang="it-IT" dirty="0" smtClean="0"/>
              <a:t>, </a:t>
            </a:r>
            <a:r>
              <a:rPr lang="it-IT" dirty="0" err="1" smtClean="0"/>
              <a:t>there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a </a:t>
            </a:r>
            <a:r>
              <a:rPr lang="it-IT" dirty="0" err="1" smtClean="0"/>
              <a:t>substantial</a:t>
            </a:r>
            <a:r>
              <a:rPr lang="it-IT" dirty="0" smtClean="0"/>
              <a:t> double garage, and </a:t>
            </a:r>
            <a:r>
              <a:rPr lang="it-IT" dirty="0" err="1" smtClean="0"/>
              <a:t>extensive</a:t>
            </a:r>
            <a:r>
              <a:rPr lang="it-IT" dirty="0" smtClean="0"/>
              <a:t> </a:t>
            </a:r>
            <a:r>
              <a:rPr lang="it-IT" dirty="0" err="1" smtClean="0"/>
              <a:t>gardens</a:t>
            </a:r>
            <a:r>
              <a:rPr lang="it-IT" dirty="0" smtClean="0"/>
              <a:t> and </a:t>
            </a:r>
            <a:r>
              <a:rPr lang="it-IT" dirty="0" err="1" smtClean="0"/>
              <a:t>outhouses</a:t>
            </a:r>
            <a:r>
              <a:rPr lang="it-IT" dirty="0" smtClean="0"/>
              <a:t>. </a:t>
            </a:r>
            <a:r>
              <a:rPr lang="it-IT" dirty="0" err="1" smtClean="0"/>
              <a:t>All</a:t>
            </a:r>
            <a:r>
              <a:rPr lang="it-IT" dirty="0" smtClean="0"/>
              <a:t> the </a:t>
            </a:r>
            <a:r>
              <a:rPr lang="it-IT" dirty="0" err="1" smtClean="0"/>
              <a:t>carpets</a:t>
            </a:r>
            <a:r>
              <a:rPr lang="it-IT" dirty="0" smtClean="0"/>
              <a:t> and </a:t>
            </a:r>
            <a:r>
              <a:rPr lang="it-IT" dirty="0" err="1" smtClean="0"/>
              <a:t>curtains</a:t>
            </a:r>
            <a:r>
              <a:rPr lang="it-IT" dirty="0" smtClean="0"/>
              <a:t> are </a:t>
            </a:r>
            <a:r>
              <a:rPr lang="it-IT" dirty="0" err="1" smtClean="0"/>
              <a:t>included</a:t>
            </a:r>
            <a:r>
              <a:rPr lang="it-IT" dirty="0" smtClean="0"/>
              <a:t> in the </a:t>
            </a:r>
            <a:r>
              <a:rPr lang="it-IT" dirty="0" err="1" smtClean="0"/>
              <a:t>selling</a:t>
            </a:r>
            <a:r>
              <a:rPr lang="it-IT" dirty="0" smtClean="0"/>
              <a:t> </a:t>
            </a:r>
            <a:r>
              <a:rPr lang="it-IT" dirty="0" err="1" smtClean="0"/>
              <a:t>price</a:t>
            </a:r>
            <a:r>
              <a:rPr lang="it-IT" dirty="0" smtClean="0"/>
              <a:t>, </a:t>
            </a:r>
            <a:r>
              <a:rPr lang="it-IT" dirty="0" err="1" smtClean="0"/>
              <a:t>which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£85,000 or </a:t>
            </a:r>
            <a:r>
              <a:rPr lang="it-IT" dirty="0" err="1" smtClean="0"/>
              <a:t>nearest</a:t>
            </a:r>
            <a:r>
              <a:rPr lang="it-IT" dirty="0" smtClean="0"/>
              <a:t> </a:t>
            </a:r>
            <a:r>
              <a:rPr lang="it-IT" dirty="0" err="1" smtClean="0"/>
              <a:t>offer</a:t>
            </a:r>
            <a:r>
              <a:rPr lang="it-IT" dirty="0" smtClean="0"/>
              <a:t>.</a:t>
            </a:r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Language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symbolic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Estate </a:t>
            </a:r>
            <a:r>
              <a:rPr lang="it-IT" dirty="0" err="1" smtClean="0"/>
              <a:t>agent’s</a:t>
            </a:r>
            <a:r>
              <a:rPr lang="it-IT" dirty="0" smtClean="0"/>
              <a:t> </a:t>
            </a:r>
            <a:r>
              <a:rPr lang="it-IT" dirty="0" err="1" smtClean="0"/>
              <a:t>advert</a:t>
            </a: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69095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err="1"/>
              <a:t>b</a:t>
            </a:r>
            <a:r>
              <a:rPr lang="it-IT" dirty="0" err="1" smtClean="0"/>
              <a:t>eaut</a:t>
            </a: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19thC</a:t>
            </a:r>
          </a:p>
          <a:p>
            <a:pPr marL="0" indent="0">
              <a:buNone/>
            </a:pPr>
            <a:r>
              <a:rPr lang="it-IT" dirty="0" err="1" smtClean="0"/>
              <a:t>Rec</a:t>
            </a:r>
            <a:endParaRPr lang="it-IT" dirty="0" smtClean="0"/>
          </a:p>
          <a:p>
            <a:pPr marL="0" indent="0">
              <a:buNone/>
            </a:pPr>
            <a:r>
              <a:rPr lang="it-IT" dirty="0" err="1" smtClean="0"/>
              <a:t>Sep</a:t>
            </a:r>
            <a:endParaRPr lang="it-IT" dirty="0" smtClean="0"/>
          </a:p>
          <a:p>
            <a:pPr marL="0" indent="0">
              <a:buNone/>
            </a:pPr>
            <a:r>
              <a:rPr lang="it-IT" dirty="0" err="1" smtClean="0"/>
              <a:t>Ext</a:t>
            </a:r>
            <a:endParaRPr lang="it-IT" dirty="0" smtClean="0"/>
          </a:p>
          <a:p>
            <a:pPr marL="0" indent="0">
              <a:buNone/>
            </a:pPr>
            <a:r>
              <a:rPr lang="it-IT" dirty="0" err="1" smtClean="0"/>
              <a:t>incl</a:t>
            </a:r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abbreviated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9536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GCH – gas </a:t>
            </a:r>
            <a:r>
              <a:rPr lang="it-IT" dirty="0" err="1" smtClean="0"/>
              <a:t>central</a:t>
            </a:r>
            <a:r>
              <a:rPr lang="it-IT" dirty="0" smtClean="0"/>
              <a:t> </a:t>
            </a:r>
            <a:r>
              <a:rPr lang="it-IT" dirty="0" err="1" smtClean="0"/>
              <a:t>heating</a:t>
            </a: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ONO – or </a:t>
            </a:r>
            <a:r>
              <a:rPr lang="it-IT" dirty="0" err="1" smtClean="0"/>
              <a:t>nearest</a:t>
            </a:r>
            <a:r>
              <a:rPr lang="it-IT" dirty="0" smtClean="0"/>
              <a:t> </a:t>
            </a:r>
            <a:r>
              <a:rPr lang="it-IT" dirty="0" err="1" smtClean="0"/>
              <a:t>offer</a:t>
            </a: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 err="1" smtClean="0"/>
              <a:t>Cf</a:t>
            </a:r>
            <a:r>
              <a:rPr lang="it-IT" dirty="0" smtClean="0"/>
              <a:t>. on </a:t>
            </a:r>
            <a:r>
              <a:rPr lang="it-IT" dirty="0" err="1" smtClean="0"/>
              <a:t>dating</a:t>
            </a:r>
            <a:r>
              <a:rPr lang="it-IT" dirty="0" smtClean="0"/>
              <a:t> </a:t>
            </a:r>
            <a:r>
              <a:rPr lang="it-IT" dirty="0" err="1" smtClean="0"/>
              <a:t>sites</a:t>
            </a: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GSOH – </a:t>
            </a:r>
            <a:r>
              <a:rPr lang="it-IT" dirty="0" err="1" smtClean="0"/>
              <a:t>good</a:t>
            </a:r>
            <a:r>
              <a:rPr lang="it-IT" dirty="0" smtClean="0"/>
              <a:t> </a:t>
            </a:r>
            <a:r>
              <a:rPr lang="it-IT" dirty="0" err="1" smtClean="0"/>
              <a:t>sense</a:t>
            </a:r>
            <a:r>
              <a:rPr lang="it-IT" dirty="0" smtClean="0"/>
              <a:t> of humour</a:t>
            </a:r>
          </a:p>
          <a:p>
            <a:pPr marL="0" indent="0">
              <a:buNone/>
            </a:pPr>
            <a:r>
              <a:rPr lang="it-IT" dirty="0" smtClean="0"/>
              <a:t>WLTM – </a:t>
            </a:r>
            <a:r>
              <a:rPr lang="it-IT" dirty="0" err="1" smtClean="0"/>
              <a:t>woud</a:t>
            </a:r>
            <a:r>
              <a:rPr lang="it-IT" dirty="0" smtClean="0"/>
              <a:t> </a:t>
            </a:r>
            <a:r>
              <a:rPr lang="it-IT" dirty="0" err="1" smtClean="0"/>
              <a:t>like</a:t>
            </a:r>
            <a:r>
              <a:rPr lang="it-IT" dirty="0" smtClean="0"/>
              <a:t> to </a:t>
            </a:r>
            <a:r>
              <a:rPr lang="it-IT" dirty="0" err="1" smtClean="0"/>
              <a:t>meet</a:t>
            </a:r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err="1" smtClean="0"/>
              <a:t>Initials</a:t>
            </a: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2737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NATO</a:t>
            </a:r>
          </a:p>
          <a:p>
            <a:pPr marL="0" indent="0">
              <a:buNone/>
            </a:pPr>
            <a:r>
              <a:rPr lang="it-IT" dirty="0" smtClean="0"/>
              <a:t>IUSLIT</a:t>
            </a:r>
          </a:p>
          <a:p>
            <a:pPr marL="0" indent="0">
              <a:buNone/>
            </a:pPr>
            <a:r>
              <a:rPr lang="it-IT" dirty="0" smtClean="0"/>
              <a:t>RAI</a:t>
            </a:r>
            <a:endParaRPr lang="it-IT" dirty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LASER – light </a:t>
            </a:r>
            <a:r>
              <a:rPr lang="it-IT" dirty="0" err="1" smtClean="0"/>
              <a:t>amplification</a:t>
            </a:r>
            <a:r>
              <a:rPr lang="it-IT" dirty="0" smtClean="0"/>
              <a:t> by the </a:t>
            </a:r>
            <a:r>
              <a:rPr lang="it-IT" dirty="0" err="1" smtClean="0"/>
              <a:t>stimulated</a:t>
            </a:r>
            <a:r>
              <a:rPr lang="it-IT" dirty="0" smtClean="0"/>
              <a:t> </a:t>
            </a:r>
            <a:r>
              <a:rPr lang="it-IT" dirty="0" err="1" smtClean="0"/>
              <a:t>emission</a:t>
            </a:r>
            <a:r>
              <a:rPr lang="it-IT" dirty="0" smtClean="0"/>
              <a:t> of </a:t>
            </a:r>
            <a:r>
              <a:rPr lang="it-IT" dirty="0" err="1" smtClean="0"/>
              <a:t>radiation</a:t>
            </a:r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/>
          </a:bodyPr>
          <a:lstStyle/>
          <a:p>
            <a:r>
              <a:rPr lang="it-IT" dirty="0" err="1" smtClean="0"/>
              <a:t>Acronyms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93379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dirty="0" err="1" smtClean="0"/>
              <a:t>Only</a:t>
            </a:r>
            <a:r>
              <a:rPr lang="it-IT" dirty="0" smtClean="0"/>
              <a:t> the </a:t>
            </a:r>
            <a:r>
              <a:rPr lang="it-IT" dirty="0" err="1" smtClean="0"/>
              <a:t>stuttering</a:t>
            </a:r>
            <a:r>
              <a:rPr lang="it-IT" dirty="0" smtClean="0"/>
              <a:t> </a:t>
            </a:r>
            <a:r>
              <a:rPr lang="it-IT" dirty="0" err="1" smtClean="0"/>
              <a:t>rifles</a:t>
            </a:r>
            <a:r>
              <a:rPr lang="it-IT" dirty="0" smtClean="0"/>
              <a:t> </a:t>
            </a:r>
            <a:r>
              <a:rPr lang="it-IT" dirty="0" err="1" smtClean="0"/>
              <a:t>rapid</a:t>
            </a:r>
            <a:r>
              <a:rPr lang="it-IT" dirty="0" smtClean="0"/>
              <a:t> </a:t>
            </a:r>
            <a:r>
              <a:rPr lang="it-IT" dirty="0" err="1" smtClean="0"/>
              <a:t>rattle</a:t>
            </a: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(Wilfred Owen)</a:t>
            </a:r>
          </a:p>
          <a:p>
            <a:pPr marL="0" indent="0">
              <a:buNone/>
            </a:pPr>
            <a:r>
              <a:rPr lang="it-IT" dirty="0" err="1" smtClean="0"/>
              <a:t>plosives</a:t>
            </a: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 algn="just">
              <a:buNone/>
            </a:pPr>
            <a:r>
              <a:rPr lang="it-IT" dirty="0" smtClean="0"/>
              <a:t>The </a:t>
            </a:r>
            <a:r>
              <a:rPr lang="it-IT" dirty="0" err="1" smtClean="0"/>
              <a:t>moan</a:t>
            </a:r>
            <a:r>
              <a:rPr lang="it-IT" dirty="0" smtClean="0"/>
              <a:t> of </a:t>
            </a:r>
            <a:r>
              <a:rPr lang="it-IT" dirty="0" err="1" smtClean="0"/>
              <a:t>doves</a:t>
            </a:r>
            <a:r>
              <a:rPr lang="it-IT" dirty="0" smtClean="0"/>
              <a:t> in </a:t>
            </a:r>
            <a:r>
              <a:rPr lang="it-IT" dirty="0" err="1" smtClean="0"/>
              <a:t>immemorial</a:t>
            </a:r>
            <a:r>
              <a:rPr lang="it-IT" dirty="0" smtClean="0"/>
              <a:t> </a:t>
            </a:r>
            <a:r>
              <a:rPr lang="it-IT" dirty="0" err="1" smtClean="0"/>
              <a:t>elms</a:t>
            </a:r>
            <a:endParaRPr lang="it-IT" dirty="0" smtClean="0"/>
          </a:p>
          <a:p>
            <a:pPr marL="0" indent="0" algn="just">
              <a:buNone/>
            </a:pPr>
            <a:r>
              <a:rPr lang="it-IT" dirty="0" smtClean="0"/>
              <a:t>And </a:t>
            </a:r>
            <a:r>
              <a:rPr lang="it-IT" dirty="0" err="1" smtClean="0"/>
              <a:t>murmuring</a:t>
            </a:r>
            <a:r>
              <a:rPr lang="it-IT" dirty="0" smtClean="0"/>
              <a:t> of </a:t>
            </a:r>
            <a:r>
              <a:rPr lang="it-IT" dirty="0" err="1" smtClean="0"/>
              <a:t>innumerable</a:t>
            </a:r>
            <a:r>
              <a:rPr lang="it-IT" dirty="0" smtClean="0"/>
              <a:t> </a:t>
            </a:r>
          </a:p>
          <a:p>
            <a:pPr marL="0" indent="0" algn="just">
              <a:buNone/>
            </a:pPr>
            <a:r>
              <a:rPr lang="it-IT" dirty="0" err="1" smtClean="0"/>
              <a:t>Bees</a:t>
            </a:r>
            <a:endParaRPr lang="it-IT" dirty="0" smtClean="0"/>
          </a:p>
          <a:p>
            <a:pPr marL="0" indent="0" algn="just">
              <a:buNone/>
            </a:pPr>
            <a:r>
              <a:rPr lang="it-IT" dirty="0" smtClean="0"/>
              <a:t>(</a:t>
            </a:r>
            <a:r>
              <a:rPr lang="it-IT" dirty="0" err="1" smtClean="0"/>
              <a:t>Tennyson</a:t>
            </a:r>
            <a:r>
              <a:rPr lang="it-IT" dirty="0" smtClean="0"/>
              <a:t>)</a:t>
            </a:r>
          </a:p>
          <a:p>
            <a:pPr marL="0" indent="0" algn="just">
              <a:buNone/>
            </a:pPr>
            <a:r>
              <a:rPr lang="it-IT" dirty="0" err="1" smtClean="0"/>
              <a:t>nasals</a:t>
            </a:r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Sounds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96425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mtClean="0"/>
              <a:t>Road Sign</a:t>
            </a:r>
            <a:endParaRPr lang="en-GB" altLang="it-IT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626350" cy="4114800"/>
          </a:xfrm>
        </p:spPr>
        <p:txBody>
          <a:bodyPr/>
          <a:lstStyle/>
          <a:p>
            <a:pPr eaLnBrk="1" hangingPunct="1"/>
            <a:endParaRPr lang="it-IT" altLang="it-IT" smtClean="0"/>
          </a:p>
        </p:txBody>
      </p:sp>
      <p:pic>
        <p:nvPicPr>
          <p:cNvPr id="4100" name="Picture 4" descr="bd07306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2209800"/>
            <a:ext cx="2438400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29357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err="1" smtClean="0"/>
              <a:t>Sentences</a:t>
            </a:r>
            <a:r>
              <a:rPr lang="it-IT" dirty="0" smtClean="0"/>
              <a:t> (</a:t>
            </a:r>
            <a:r>
              <a:rPr lang="it-IT" dirty="0" err="1" smtClean="0"/>
              <a:t>clauses</a:t>
            </a:r>
            <a:r>
              <a:rPr lang="it-IT" dirty="0" smtClean="0"/>
              <a:t>) join to </a:t>
            </a:r>
            <a:r>
              <a:rPr lang="it-IT" dirty="0" err="1" smtClean="0"/>
              <a:t>form</a:t>
            </a:r>
            <a:r>
              <a:rPr lang="it-IT" dirty="0" smtClean="0"/>
              <a:t> text.</a:t>
            </a:r>
            <a:endParaRPr lang="it-IT" dirty="0"/>
          </a:p>
          <a:p>
            <a:pPr marL="0" indent="0">
              <a:buNone/>
            </a:pPr>
            <a:r>
              <a:rPr lang="it-IT" dirty="0" smtClean="0"/>
              <a:t>The </a:t>
            </a:r>
            <a:r>
              <a:rPr lang="it-IT" dirty="0" err="1" smtClean="0"/>
              <a:t>different</a:t>
            </a:r>
            <a:r>
              <a:rPr lang="it-IT" dirty="0" smtClean="0"/>
              <a:t> </a:t>
            </a:r>
            <a:r>
              <a:rPr lang="it-IT" dirty="0" err="1" smtClean="0"/>
              <a:t>elements</a:t>
            </a:r>
            <a:r>
              <a:rPr lang="it-IT" dirty="0" smtClean="0"/>
              <a:t> in the </a:t>
            </a:r>
            <a:r>
              <a:rPr lang="it-IT" dirty="0" err="1" smtClean="0"/>
              <a:t>texts</a:t>
            </a:r>
            <a:r>
              <a:rPr lang="it-IT" dirty="0" smtClean="0"/>
              <a:t> or </a:t>
            </a:r>
            <a:r>
              <a:rPr lang="it-IT" dirty="0" err="1" smtClean="0"/>
              <a:t>conversations</a:t>
            </a:r>
            <a:r>
              <a:rPr lang="it-IT" dirty="0" smtClean="0"/>
              <a:t> are put </a:t>
            </a:r>
            <a:r>
              <a:rPr lang="it-IT" dirty="0" err="1" smtClean="0"/>
              <a:t>together</a:t>
            </a:r>
            <a:r>
              <a:rPr lang="it-IT" dirty="0" smtClean="0"/>
              <a:t>.</a:t>
            </a:r>
          </a:p>
          <a:p>
            <a:pPr marL="0" indent="0">
              <a:buNone/>
            </a:pPr>
            <a:r>
              <a:rPr lang="it-IT" dirty="0" smtClean="0"/>
              <a:t>At </a:t>
            </a:r>
            <a:r>
              <a:rPr lang="it-IT" dirty="0" err="1" smtClean="0"/>
              <a:t>sentence</a:t>
            </a:r>
            <a:r>
              <a:rPr lang="it-IT" dirty="0" smtClean="0"/>
              <a:t> </a:t>
            </a:r>
            <a:r>
              <a:rPr lang="it-IT" dirty="0" err="1" smtClean="0"/>
              <a:t>level</a:t>
            </a:r>
            <a:r>
              <a:rPr lang="it-IT" dirty="0" smtClean="0"/>
              <a:t> </a:t>
            </a:r>
            <a:r>
              <a:rPr lang="it-IT" dirty="0" err="1" smtClean="0"/>
              <a:t>we</a:t>
            </a:r>
            <a:r>
              <a:rPr lang="it-IT" dirty="0" smtClean="0"/>
              <a:t> can state </a:t>
            </a:r>
            <a:r>
              <a:rPr lang="it-IT" dirty="0" err="1" smtClean="0"/>
              <a:t>rules</a:t>
            </a:r>
            <a:r>
              <a:rPr lang="it-IT" dirty="0" smtClean="0"/>
              <a:t> </a:t>
            </a:r>
            <a:r>
              <a:rPr lang="it-IT" dirty="0" err="1" smtClean="0"/>
              <a:t>eg</a:t>
            </a:r>
            <a:r>
              <a:rPr lang="it-IT" dirty="0" smtClean="0"/>
              <a:t>. NV </a:t>
            </a:r>
            <a:r>
              <a:rPr lang="it-IT" dirty="0" err="1" smtClean="0"/>
              <a:t>structure</a:t>
            </a:r>
            <a:r>
              <a:rPr lang="it-IT" dirty="0" smtClean="0"/>
              <a:t>, </a:t>
            </a:r>
            <a:r>
              <a:rPr lang="it-IT" dirty="0" err="1" smtClean="0"/>
              <a:t>adjectives</a:t>
            </a:r>
            <a:r>
              <a:rPr lang="it-IT" dirty="0" smtClean="0"/>
              <a:t> </a:t>
            </a:r>
            <a:r>
              <a:rPr lang="it-IT" dirty="0" err="1" smtClean="0"/>
              <a:t>before</a:t>
            </a:r>
            <a:r>
              <a:rPr lang="it-IT" dirty="0" smtClean="0"/>
              <a:t> </a:t>
            </a:r>
            <a:r>
              <a:rPr lang="it-IT" dirty="0" err="1" smtClean="0"/>
              <a:t>nouns</a:t>
            </a:r>
            <a:r>
              <a:rPr lang="it-IT" dirty="0" smtClean="0"/>
              <a:t>, etc.</a:t>
            </a:r>
          </a:p>
          <a:p>
            <a:pPr marL="0" indent="0">
              <a:buNone/>
            </a:pPr>
            <a:r>
              <a:rPr lang="it-IT"/>
              <a:t>A</a:t>
            </a:r>
            <a:r>
              <a:rPr lang="it-IT" smtClean="0"/>
              <a:t>bove</a:t>
            </a:r>
            <a:r>
              <a:rPr lang="it-IT" dirty="0" smtClean="0"/>
              <a:t> the </a:t>
            </a:r>
            <a:r>
              <a:rPr lang="it-IT" dirty="0" err="1" smtClean="0"/>
              <a:t>sentence</a:t>
            </a:r>
            <a:r>
              <a:rPr lang="it-IT" dirty="0" smtClean="0"/>
              <a:t> …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 err="1" smtClean="0"/>
              <a:t>Cohesion</a:t>
            </a:r>
            <a:r>
              <a:rPr lang="it-IT" dirty="0" smtClean="0"/>
              <a:t> – </a:t>
            </a:r>
            <a:r>
              <a:rPr lang="it-IT" dirty="0" err="1" smtClean="0"/>
              <a:t>how</a:t>
            </a:r>
            <a:r>
              <a:rPr lang="it-IT" dirty="0" smtClean="0"/>
              <a:t> the </a:t>
            </a:r>
            <a:r>
              <a:rPr lang="it-IT" dirty="0" err="1" smtClean="0"/>
              <a:t>pieces</a:t>
            </a:r>
            <a:r>
              <a:rPr lang="it-IT" dirty="0" smtClean="0"/>
              <a:t> </a:t>
            </a:r>
            <a:r>
              <a:rPr lang="it-IT" dirty="0" err="1" smtClean="0"/>
              <a:t>stick</a:t>
            </a:r>
            <a:r>
              <a:rPr lang="it-IT" dirty="0" smtClean="0"/>
              <a:t> </a:t>
            </a:r>
            <a:r>
              <a:rPr lang="it-IT" dirty="0" err="1" smtClean="0"/>
              <a:t>together</a:t>
            </a:r>
            <a:endParaRPr lang="it-IT" dirty="0" smtClean="0"/>
          </a:p>
          <a:p>
            <a:pPr marL="0" indent="0">
              <a:buNone/>
            </a:pPr>
            <a:r>
              <a:rPr lang="it-IT" dirty="0" err="1" smtClean="0"/>
              <a:t>Coherence</a:t>
            </a:r>
            <a:r>
              <a:rPr lang="it-IT" dirty="0" smtClean="0"/>
              <a:t> – </a:t>
            </a:r>
            <a:r>
              <a:rPr lang="it-IT" dirty="0" err="1" smtClean="0"/>
              <a:t>how</a:t>
            </a:r>
            <a:r>
              <a:rPr lang="it-IT" dirty="0" smtClean="0"/>
              <a:t> </a:t>
            </a:r>
            <a:r>
              <a:rPr lang="it-IT" dirty="0" err="1" smtClean="0"/>
              <a:t>texts</a:t>
            </a:r>
            <a:r>
              <a:rPr lang="it-IT" dirty="0" smtClean="0"/>
              <a:t> </a:t>
            </a:r>
            <a:r>
              <a:rPr lang="it-IT" dirty="0" err="1" smtClean="0"/>
              <a:t>conform</a:t>
            </a:r>
            <a:r>
              <a:rPr lang="it-IT" dirty="0" smtClean="0"/>
              <a:t> to </a:t>
            </a:r>
            <a:r>
              <a:rPr lang="it-IT" dirty="0" err="1" smtClean="0"/>
              <a:t>our</a:t>
            </a:r>
            <a:r>
              <a:rPr lang="it-IT" dirty="0" smtClean="0"/>
              <a:t> </a:t>
            </a:r>
            <a:r>
              <a:rPr lang="it-IT" dirty="0" err="1" smtClean="0"/>
              <a:t>expectations</a:t>
            </a:r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Above</a:t>
            </a:r>
            <a:r>
              <a:rPr lang="it-IT" dirty="0" smtClean="0"/>
              <a:t> the </a:t>
            </a:r>
            <a:r>
              <a:rPr lang="it-IT" dirty="0" err="1" smtClean="0"/>
              <a:t>clause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79802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457200" y="685800"/>
            <a:ext cx="6172200" cy="449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5943600" algn="l"/>
              </a:tabLst>
              <a:defRPr sz="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tabLst>
                <a:tab pos="5943600" algn="l"/>
              </a:tabLst>
              <a:defRPr sz="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tabLst>
                <a:tab pos="5943600" algn="l"/>
              </a:tabLst>
              <a:defRPr sz="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tabLst>
                <a:tab pos="5943600" algn="l"/>
              </a:tabLst>
              <a:defRPr sz="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tabLst>
                <a:tab pos="5943600" algn="l"/>
              </a:tabLst>
              <a:defRPr sz="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943600" algn="l"/>
              </a:tabLst>
              <a:defRPr sz="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943600" algn="l"/>
              </a:tabLst>
              <a:defRPr sz="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943600" algn="l"/>
              </a:tabLst>
              <a:defRPr sz="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943600" algn="l"/>
              </a:tabLst>
              <a:defRPr sz="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/>
            <a:r>
              <a:rPr lang="it-IT" altLang="it-IT" sz="1600">
                <a:cs typeface="Times New Roman" pitchFamily="18" charset="0"/>
              </a:rPr>
              <a:t>Nelle centrali nucleari i reattori realizzano la fissione nucleare controllata e vengono impiegati per produrre energia elettrica.</a:t>
            </a:r>
            <a:endParaRPr lang="en-GB" altLang="it-IT" sz="1600">
              <a:cs typeface="Times New Roman" pitchFamily="18" charset="0"/>
            </a:endParaRPr>
          </a:p>
          <a:p>
            <a:pPr algn="just"/>
            <a:r>
              <a:rPr lang="it-IT" altLang="it-IT" sz="1600">
                <a:cs typeface="Times New Roman" pitchFamily="18" charset="0"/>
              </a:rPr>
              <a:t>Il funzionamento di una centrale nucleare può essere così schematizzato: </a:t>
            </a:r>
            <a:endParaRPr lang="en-GB" altLang="it-IT" sz="1600">
              <a:cs typeface="Times New Roman" pitchFamily="18" charset="0"/>
            </a:endParaRPr>
          </a:p>
          <a:p>
            <a:pPr algn="just"/>
            <a:r>
              <a:rPr lang="it-IT" altLang="it-IT" sz="1600">
                <a:cs typeface="Times New Roman" pitchFamily="18" charset="0"/>
              </a:rPr>
              <a:t>l'energia prodotta dalla fissione, che si libera sotto forma di calore, viene ceduta dal reattore a un fluido refrigerante. </a:t>
            </a:r>
            <a:endParaRPr lang="en-GB" altLang="it-IT" sz="1600">
              <a:cs typeface="Times New Roman" pitchFamily="18" charset="0"/>
            </a:endParaRPr>
          </a:p>
          <a:p>
            <a:pPr algn="just"/>
            <a:r>
              <a:rPr lang="it-IT" altLang="it-IT" sz="1600">
                <a:cs typeface="Times New Roman" pitchFamily="18" charset="0"/>
              </a:rPr>
              <a:t>Questo allora si trasforma in vapore e alimenta una turbina.</a:t>
            </a:r>
            <a:endParaRPr lang="en-GB" altLang="it-IT" sz="1600">
              <a:cs typeface="Times New Roman" pitchFamily="18" charset="0"/>
            </a:endParaRPr>
          </a:p>
          <a:p>
            <a:pPr algn="just"/>
            <a:r>
              <a:rPr lang="it-IT" altLang="it-IT" sz="1600">
                <a:cs typeface="Times New Roman" pitchFamily="18" charset="0"/>
              </a:rPr>
              <a:t>La turbina mette in moto un generatore che a sua volta produce l'energia elettrica. </a:t>
            </a:r>
            <a:endParaRPr lang="en-GB" altLang="it-IT" sz="1600">
              <a:cs typeface="Times New Roman" pitchFamily="18" charset="0"/>
            </a:endParaRPr>
          </a:p>
          <a:p>
            <a:pPr algn="just"/>
            <a:r>
              <a:rPr lang="it-IT" altLang="it-IT" sz="1600">
                <a:cs typeface="Times New Roman" pitchFamily="18" charset="0"/>
              </a:rPr>
              <a:t>Il meccanismo del funzionamento di una centrale nucleare è dunque molto semplice, ma i rischi connessi all'uso dei combustibili nucleari richiedono che essa funzioni nelle condizioni di massima sicurezza.</a:t>
            </a:r>
            <a:endParaRPr lang="en-GB" altLang="it-IT" sz="1600">
              <a:cs typeface="Times New Roman" pitchFamily="18" charset="0"/>
            </a:endParaRPr>
          </a:p>
          <a:p>
            <a:pPr algn="just"/>
            <a:r>
              <a:rPr lang="it-IT" altLang="it-IT" sz="1600">
                <a:cs typeface="Times New Roman" pitchFamily="18" charset="0"/>
              </a:rPr>
              <a:t>Purtroppo non esistono centrali nucleari sicure al 100% e proprio per questo l'impiego dell'energia nucleare ha suscitato e suscita numerose polemiche.</a:t>
            </a:r>
            <a:endParaRPr lang="en-GB" altLang="it-IT" sz="1600">
              <a:cs typeface="Times New Roman" pitchFamily="18" charset="0"/>
            </a:endParaRPr>
          </a:p>
          <a:p>
            <a:pPr algn="just"/>
            <a:r>
              <a:rPr lang="it-IT" altLang="it-IT" sz="1600">
                <a:cs typeface="Times New Roman" pitchFamily="18" charset="0"/>
              </a:rPr>
              <a:t>Le centrali nucleari, infatti, sono in grado più di tutte le altre di soddisfare la sempre maggiore richiesta di energia</a:t>
            </a:r>
            <a:endParaRPr lang="en-GB" altLang="it-IT" sz="1600">
              <a:cs typeface="Times New Roman" pitchFamily="18" charset="0"/>
            </a:endParaRPr>
          </a:p>
          <a:p>
            <a:r>
              <a:rPr lang="it-IT" altLang="it-IT" sz="1600">
                <a:cs typeface="Times New Roman" pitchFamily="18" charset="0"/>
              </a:rPr>
              <a:t>e consentono di risparmiare altre fonti a più rapido esaurimento, come il petrolio, ma, nello stesso tempo possono causare danni gravissimi.</a:t>
            </a:r>
            <a:r>
              <a:rPr lang="en-GB" altLang="it-IT" sz="16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50740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1143000"/>
            <a:ext cx="7315200" cy="479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/>
            <a:r>
              <a:rPr lang="en-GB" altLang="it-IT" sz="2000">
                <a:cs typeface="Times New Roman" pitchFamily="18" charset="0"/>
              </a:rPr>
              <a:t>NUCLEAR POWER STATIONS</a:t>
            </a:r>
          </a:p>
          <a:p>
            <a:pPr algn="just"/>
            <a:r>
              <a:rPr lang="en-GB" altLang="it-IT" sz="1600">
                <a:cs typeface="Times New Roman" pitchFamily="18" charset="0"/>
              </a:rPr>
              <a:t>Nuclear power stations contain reactors which are used to produce electric power through controlled nuclear fission.</a:t>
            </a:r>
          </a:p>
          <a:p>
            <a:pPr algn="just"/>
            <a:r>
              <a:rPr lang="en-GB" altLang="it-IT" sz="1600">
                <a:cs typeface="Times New Roman" pitchFamily="18" charset="0"/>
              </a:rPr>
              <a:t>How a nuclear power station works can be illustrated as follows</a:t>
            </a:r>
            <a:r>
              <a:rPr lang="en-GB" altLang="it-IT" sz="1600" i="1">
                <a:cs typeface="Times New Roman" pitchFamily="18" charset="0"/>
              </a:rPr>
              <a:t>(a diagram also accompanies the text)</a:t>
            </a:r>
            <a:r>
              <a:rPr lang="en-GB" altLang="it-IT" sz="1600">
                <a:cs typeface="Times New Roman" pitchFamily="18" charset="0"/>
              </a:rPr>
              <a:t>: </a:t>
            </a:r>
          </a:p>
          <a:p>
            <a:pPr algn="just"/>
            <a:r>
              <a:rPr lang="en-GB" altLang="it-IT" sz="1600">
                <a:cs typeface="Times New Roman" pitchFamily="18" charset="0"/>
              </a:rPr>
              <a:t>energy produced by fission, which is released in the form of heat, passes from the reactor to a cooling fluid. </a:t>
            </a:r>
          </a:p>
          <a:p>
            <a:pPr algn="just"/>
            <a:r>
              <a:rPr lang="en-GB" altLang="it-IT" sz="1600">
                <a:cs typeface="Times New Roman" pitchFamily="18" charset="0"/>
              </a:rPr>
              <a:t>Here it is transformed into steam to feed a turbine, which works a generator which in turn produces electric power. </a:t>
            </a:r>
          </a:p>
          <a:p>
            <a:pPr algn="just"/>
            <a:r>
              <a:rPr lang="en-GB" altLang="it-IT" sz="1600">
                <a:cs typeface="Times New Roman" pitchFamily="18" charset="0"/>
              </a:rPr>
              <a:t>The working mechanism of a nuclear power station is therefore very simple, but the risks involved in using nuclear fuels require that it function in conditions of maximum security.</a:t>
            </a:r>
          </a:p>
          <a:p>
            <a:pPr algn="just"/>
            <a:r>
              <a:rPr lang="en-GB" altLang="it-IT" sz="1600">
                <a:cs typeface="Times New Roman" pitchFamily="18" charset="0"/>
              </a:rPr>
              <a:t>Unfortunately 100% safe nuclear power stations do not exist and for this very reason the use of nuclear energy has given rise in the past and is still giving rise to a great deal of controversy.</a:t>
            </a:r>
          </a:p>
          <a:p>
            <a:pPr algn="just"/>
            <a:r>
              <a:rPr lang="en-GB" altLang="it-IT" sz="1600">
                <a:cs typeface="Times New Roman" pitchFamily="18" charset="0"/>
              </a:rPr>
              <a:t>Nuclear power stations are indeed better equipped that any other to satisfy the ever growing demand for energy </a:t>
            </a:r>
          </a:p>
          <a:p>
            <a:r>
              <a:rPr lang="en-GB" altLang="it-IT" sz="1600">
                <a:cs typeface="Times New Roman" pitchFamily="18" charset="0"/>
              </a:rPr>
              <a:t>and enable us to save other resources which are nearer to being worked out, like oil, but at the same time they can cause immeasurable damage.</a:t>
            </a:r>
            <a:r>
              <a:rPr lang="en-GB" altLang="it-IT" sz="16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16172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oversho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52400"/>
            <a:ext cx="34290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81769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362200" y="304800"/>
            <a:ext cx="7564438" cy="1143000"/>
          </a:xfrm>
        </p:spPr>
        <p:txBody>
          <a:bodyPr/>
          <a:lstStyle/>
          <a:p>
            <a:pPr eaLnBrk="1" hangingPunct="1"/>
            <a:r>
              <a:rPr lang="it-IT" altLang="it-IT" sz="2800" smtClean="0"/>
              <a:t>Spoken vs. Written Language (1)</a:t>
            </a:r>
            <a:r>
              <a:rPr lang="it-IT" altLang="it-IT" sz="1600" smtClean="0"/>
              <a:t> </a:t>
            </a:r>
            <a:endParaRPr lang="en-GB" altLang="it-IT" sz="160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it-IT" altLang="it-IT" sz="2800" smtClean="0"/>
              <a:t>Interactive		non interactive</a:t>
            </a:r>
          </a:p>
          <a:p>
            <a:pPr eaLnBrk="1" hangingPunct="1"/>
            <a:r>
              <a:rPr lang="it-IT" altLang="it-IT" sz="2800" smtClean="0"/>
              <a:t>face-to-face		not face-to-face</a:t>
            </a:r>
          </a:p>
          <a:p>
            <a:pPr eaLnBrk="1" hangingPunct="1"/>
            <a:r>
              <a:rPr lang="it-IT" altLang="it-IT" sz="2800" smtClean="0"/>
              <a:t>language as action 	language to reflect</a:t>
            </a:r>
          </a:p>
          <a:p>
            <a:pPr eaLnBrk="1" hangingPunct="1"/>
            <a:r>
              <a:rPr lang="it-IT" altLang="it-IT" sz="2800" smtClean="0"/>
              <a:t>spontaneous 		not spontaneous</a:t>
            </a:r>
          </a:p>
          <a:p>
            <a:pPr eaLnBrk="1" hangingPunct="1"/>
            <a:r>
              <a:rPr lang="it-IT" altLang="it-IT" sz="2800" smtClean="0"/>
              <a:t>Casual			formal</a:t>
            </a:r>
            <a:endParaRPr lang="en-GB" altLang="it-IT" sz="2800" smtClean="0"/>
          </a:p>
          <a:p>
            <a:pPr eaLnBrk="1" hangingPunct="1"/>
            <a:endParaRPr lang="en-GB" altLang="it-IT" sz="2800" smtClean="0"/>
          </a:p>
          <a:p>
            <a:pPr eaLnBrk="1" hangingPunct="1"/>
            <a:endParaRPr lang="it-IT" altLang="it-IT" sz="1400" smtClean="0"/>
          </a:p>
          <a:p>
            <a:pPr eaLnBrk="1" hangingPunct="1"/>
            <a:endParaRPr lang="it-IT" altLang="it-IT" sz="1400" smtClean="0"/>
          </a:p>
          <a:p>
            <a:pPr eaLnBrk="1" hangingPunct="1"/>
            <a:endParaRPr lang="en-GB" altLang="it-IT" sz="1400" smtClean="0"/>
          </a:p>
        </p:txBody>
      </p:sp>
    </p:spTree>
    <p:extLst>
      <p:ext uri="{BB962C8B-B14F-4D97-AF65-F5344CB8AC3E}">
        <p14:creationId xmlns:p14="http://schemas.microsoft.com/office/powerpoint/2010/main" val="2173616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mtClean="0"/>
              <a:t>Spoken vs Written Language (2)</a:t>
            </a:r>
            <a:endParaRPr lang="en-GB" altLang="it-IT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479550" y="1981200"/>
            <a:ext cx="3736975" cy="4114800"/>
          </a:xfrm>
          <a:prstGeom prst="rect">
            <a:avLst/>
          </a:prstGeo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it-IT" altLang="it-IT" smtClean="0"/>
              <a:t>turn-taking</a:t>
            </a:r>
          </a:p>
          <a:p>
            <a:pPr eaLnBrk="1" hangingPunct="1">
              <a:lnSpc>
                <a:spcPct val="90000"/>
              </a:lnSpc>
            </a:pPr>
            <a:r>
              <a:rPr lang="it-IT" altLang="it-IT" smtClean="0"/>
              <a:t>context dependent</a:t>
            </a:r>
          </a:p>
          <a:p>
            <a:pPr eaLnBrk="1" hangingPunct="1">
              <a:lnSpc>
                <a:spcPct val="90000"/>
              </a:lnSpc>
            </a:pPr>
            <a:r>
              <a:rPr lang="it-IT" altLang="it-IT" smtClean="0"/>
              <a:t>dynamic</a:t>
            </a:r>
          </a:p>
          <a:p>
            <a:pPr eaLnBrk="1" hangingPunct="1">
              <a:lnSpc>
                <a:spcPct val="90000"/>
              </a:lnSpc>
            </a:pPr>
            <a:r>
              <a:rPr lang="it-IT" altLang="it-IT" smtClean="0"/>
              <a:t>(false starts, hesitation, interruption, etc.)</a:t>
            </a:r>
          </a:p>
          <a:p>
            <a:pPr eaLnBrk="1" hangingPunct="1">
              <a:lnSpc>
                <a:spcPct val="90000"/>
              </a:lnSpc>
            </a:pPr>
            <a:r>
              <a:rPr lang="it-IT" altLang="it-IT" smtClean="0"/>
              <a:t>everyday lexis</a:t>
            </a:r>
          </a:p>
          <a:p>
            <a:pPr eaLnBrk="1" hangingPunct="1">
              <a:lnSpc>
                <a:spcPct val="90000"/>
              </a:lnSpc>
            </a:pPr>
            <a:r>
              <a:rPr lang="it-IT" altLang="it-IT" smtClean="0"/>
              <a:t>complex grammar</a:t>
            </a:r>
          </a:p>
          <a:p>
            <a:pPr eaLnBrk="1" hangingPunct="1">
              <a:lnSpc>
                <a:spcPct val="90000"/>
              </a:lnSpc>
            </a:pPr>
            <a:r>
              <a:rPr lang="it-IT" altLang="it-IT" smtClean="0"/>
              <a:t>lexically sparse</a:t>
            </a:r>
            <a:endParaRPr lang="en-GB" altLang="it-IT" smtClean="0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368925" y="1981200"/>
            <a:ext cx="3736975" cy="4114800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it-IT" altLang="it-IT" smtClean="0"/>
              <a:t>monologic</a:t>
            </a:r>
          </a:p>
          <a:p>
            <a:pPr eaLnBrk="1" hangingPunct="1"/>
            <a:r>
              <a:rPr lang="it-IT" altLang="it-IT" smtClean="0"/>
              <a:t>context independent</a:t>
            </a:r>
          </a:p>
          <a:p>
            <a:pPr eaLnBrk="1" hangingPunct="1"/>
            <a:r>
              <a:rPr lang="it-IT" altLang="it-IT" smtClean="0"/>
              <a:t>static</a:t>
            </a:r>
          </a:p>
          <a:p>
            <a:pPr eaLnBrk="1" hangingPunct="1"/>
            <a:r>
              <a:rPr lang="it-IT" altLang="it-IT" smtClean="0"/>
              <a:t>(polished final draft, complete, closed, etc.)</a:t>
            </a:r>
          </a:p>
          <a:p>
            <a:pPr eaLnBrk="1" hangingPunct="1"/>
            <a:r>
              <a:rPr lang="it-IT" altLang="it-IT" smtClean="0"/>
              <a:t>prestige lexis</a:t>
            </a:r>
          </a:p>
          <a:p>
            <a:pPr eaLnBrk="1" hangingPunct="1"/>
            <a:r>
              <a:rPr lang="it-IT" altLang="it-IT" smtClean="0"/>
              <a:t>simple grammar</a:t>
            </a:r>
          </a:p>
          <a:p>
            <a:pPr eaLnBrk="1" hangingPunct="1"/>
            <a:r>
              <a:rPr lang="it-IT" altLang="it-IT" smtClean="0"/>
              <a:t>lexically dense</a:t>
            </a:r>
            <a:endParaRPr lang="en-GB" altLang="it-IT" smtClean="0"/>
          </a:p>
        </p:txBody>
      </p:sp>
    </p:spTree>
    <p:extLst>
      <p:ext uri="{BB962C8B-B14F-4D97-AF65-F5344CB8AC3E}">
        <p14:creationId xmlns:p14="http://schemas.microsoft.com/office/powerpoint/2010/main" val="3708247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pertina">
  <a:themeElements>
    <a:clrScheme name="Copertina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Copertina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opertina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52</TotalTime>
  <Words>906</Words>
  <Application>Microsoft Office PowerPoint</Application>
  <PresentationFormat>Presentazione su schermo (4:3)</PresentationFormat>
  <Paragraphs>116</Paragraphs>
  <Slides>25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25</vt:i4>
      </vt:variant>
    </vt:vector>
  </HeadingPairs>
  <TitlesOfParts>
    <vt:vector size="26" baseType="lpstr">
      <vt:lpstr>Copertina</vt:lpstr>
      <vt:lpstr>Lingua Inglese III</vt:lpstr>
      <vt:lpstr> What is a Text?  </vt:lpstr>
      <vt:lpstr>Road Sign</vt:lpstr>
      <vt:lpstr>Above the clause</vt:lpstr>
      <vt:lpstr>Presentazione standard di PowerPoint</vt:lpstr>
      <vt:lpstr>Presentazione standard di PowerPoint</vt:lpstr>
      <vt:lpstr>Presentazione standard di PowerPoint</vt:lpstr>
      <vt:lpstr>Spoken vs. Written Language (1) </vt:lpstr>
      <vt:lpstr>Spoken vs Written Language (2)</vt:lpstr>
      <vt:lpstr>The Visigoths (1)</vt:lpstr>
      <vt:lpstr>The Visigoths (2)</vt:lpstr>
      <vt:lpstr>The Visigoths (3)</vt:lpstr>
      <vt:lpstr>The Visigoths (4)</vt:lpstr>
      <vt:lpstr>The Visigoths (5)</vt:lpstr>
      <vt:lpstr>The Visigoths (6)</vt:lpstr>
      <vt:lpstr>The Visigoths (7)</vt:lpstr>
      <vt:lpstr>Working with Texts</vt:lpstr>
      <vt:lpstr>Presentazione standard di PowerPoint</vt:lpstr>
      <vt:lpstr>Iconic text</vt:lpstr>
      <vt:lpstr>Symbolic sign Icelandic road signs for emergencies</vt:lpstr>
      <vt:lpstr> Language is symbolic Estate agent’s advert </vt:lpstr>
      <vt:lpstr>abbreviated</vt:lpstr>
      <vt:lpstr>Initials </vt:lpstr>
      <vt:lpstr>Acronyms</vt:lpstr>
      <vt:lpstr>Sounds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Lingua Inglese III</dc:title>
  <dc:creator>Christopher Taylor</dc:creator>
  <cp:lastModifiedBy>Taylor</cp:lastModifiedBy>
  <cp:revision>10</cp:revision>
  <dcterms:created xsi:type="dcterms:W3CDTF">2018-05-07T12:10:09Z</dcterms:created>
  <dcterms:modified xsi:type="dcterms:W3CDTF">2019-10-14T13:26:05Z</dcterms:modified>
</cp:coreProperties>
</file>