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87" r:id="rId4"/>
    <p:sldId id="288" r:id="rId5"/>
    <p:sldId id="292" r:id="rId6"/>
    <p:sldId id="293" r:id="rId7"/>
    <p:sldId id="289" r:id="rId8"/>
    <p:sldId id="295" r:id="rId9"/>
    <p:sldId id="256" r:id="rId10"/>
    <p:sldId id="257" r:id="rId11"/>
    <p:sldId id="258" r:id="rId12"/>
    <p:sldId id="259" r:id="rId13"/>
    <p:sldId id="294" r:id="rId14"/>
    <p:sldId id="260" r:id="rId15"/>
    <p:sldId id="261" r:id="rId16"/>
    <p:sldId id="262" r:id="rId17"/>
    <p:sldId id="263" r:id="rId18"/>
    <p:sldId id="264" r:id="rId19"/>
    <p:sldId id="266" r:id="rId20"/>
    <p:sldId id="267" r:id="rId21"/>
    <p:sldId id="268" r:id="rId22"/>
    <p:sldId id="269" r:id="rId23"/>
    <p:sldId id="270" r:id="rId24"/>
    <p:sldId id="271" r:id="rId25"/>
    <p:sldId id="272" r:id="rId26"/>
    <p:sldId id="273" r:id="rId27"/>
    <p:sldId id="275" r:id="rId28"/>
    <p:sldId id="276" r:id="rId29"/>
    <p:sldId id="277" r:id="rId30"/>
    <p:sldId id="282" r:id="rId31"/>
    <p:sldId id="283" r:id="rId32"/>
    <p:sldId id="284" r:id="rId33"/>
    <p:sldId id="285" r:id="rId34"/>
    <p:sldId id="296" r:id="rId35"/>
    <p:sldId id="286"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13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101028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380728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38929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14537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223015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19470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284983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167618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189045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244774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45E7F0C-A2E7-4672-AAB4-FCD4C67D7338}" type="datetimeFigureOut">
              <a:rPr lang="it-IT" smtClean="0"/>
              <a:pPr/>
              <a:t>14/10/2019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A14D54-2B6F-4E73-ADF1-BE36562EC8E6}" type="slidenum">
              <a:rPr lang="it-IT" smtClean="0"/>
              <a:pPr/>
              <a:t>‹N›</a:t>
            </a:fld>
            <a:endParaRPr lang="it-IT"/>
          </a:p>
        </p:txBody>
      </p:sp>
    </p:spTree>
    <p:extLst>
      <p:ext uri="{BB962C8B-B14F-4D97-AF65-F5344CB8AC3E}">
        <p14:creationId xmlns:p14="http://schemas.microsoft.com/office/powerpoint/2010/main" val="71037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E7F0C-A2E7-4672-AAB4-FCD4C67D7338}" type="datetimeFigureOut">
              <a:rPr lang="it-IT" smtClean="0"/>
              <a:pPr/>
              <a:t>14/10/2019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14D54-2B6F-4E73-ADF1-BE36562EC8E6}" type="slidenum">
              <a:rPr lang="it-IT" smtClean="0"/>
              <a:pPr/>
              <a:t>‹N›</a:t>
            </a:fld>
            <a:endParaRPr lang="it-IT"/>
          </a:p>
        </p:txBody>
      </p:sp>
    </p:spTree>
    <p:extLst>
      <p:ext uri="{BB962C8B-B14F-4D97-AF65-F5344CB8AC3E}">
        <p14:creationId xmlns:p14="http://schemas.microsoft.com/office/powerpoint/2010/main" val="139062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474345"/>
            <a:ext cx="6096000" cy="5909310"/>
          </a:xfrm>
          <a:prstGeom prst="rect">
            <a:avLst/>
          </a:prstGeom>
        </p:spPr>
        <p:txBody>
          <a:bodyPr>
            <a:spAutoFit/>
          </a:bodyPr>
          <a:lstStyle/>
          <a:p>
            <a:r>
              <a:rPr lang="it-IT" b="1" dirty="0"/>
              <a:t>Così i filosofi ci insegnano a cercare la verità</a:t>
            </a:r>
            <a:endParaRPr lang="it-IT" dirty="0"/>
          </a:p>
          <a:p>
            <a:r>
              <a:rPr lang="it-IT" dirty="0"/>
              <a:t>Ci sono alcune domande e alcune risposte che generano un campionario di reazioni piuttosto prevedibili. E’ il caso di chi, al fatidico interrogativo sui propri studi o sul proprio mestiere, dichiari di ‘fare filosofia’. Troverà immancabilmente qualcuno che la filosofia ”avrebbe voluto studiarla” (ma alla fine ha scelto, che so, economia) e chi invece “non l’ha mai capita”. Ma dovrà stare attento soprattutto a chi gli chiederà, con ingenuità o malizia, a che cosa serve la filosofia. Di fronte a un tale quesito, Gilles </a:t>
            </a:r>
            <a:r>
              <a:rPr lang="it-IT" dirty="0" err="1"/>
              <a:t>Deleuze</a:t>
            </a:r>
            <a:r>
              <a:rPr lang="it-IT" dirty="0"/>
              <a:t> suggeriva di ricorrere alle male parole. Più pacifiche le repliche standard, come “ad aprire la mente” oppure “a dubitare, non a risolvere problemi”. Può anche capitare di ribattere, magari con un punta di orgoglio, che “non serve a niente”. Insomma, la filosofia scombussola, fa dialogare e fa pensare. Sia chi ignora la sua storia, sia chi la studia o insegna da tempo,</a:t>
            </a:r>
          </a:p>
          <a:p>
            <a:r>
              <a:rPr lang="it-IT" dirty="0"/>
              <a:t>La filosofia, in sintesi, sarebbe ‘la volontà di portare alla luce il </a:t>
            </a:r>
            <a:r>
              <a:rPr lang="it-IT" i="1" dirty="0" err="1"/>
              <a:t>saphés</a:t>
            </a:r>
            <a:r>
              <a:rPr lang="it-IT" dirty="0"/>
              <a:t>, ciò che di per se stesso è chiaro, e di testimoniare ciò che di per se stesso si mostra ed è incontrovertibile. Non c’è ambito nel quale i filosofi non si intromettano, a caccia del vero.</a:t>
            </a:r>
          </a:p>
        </p:txBody>
      </p:sp>
    </p:spTree>
    <p:extLst>
      <p:ext uri="{BB962C8B-B14F-4D97-AF65-F5344CB8AC3E}">
        <p14:creationId xmlns:p14="http://schemas.microsoft.com/office/powerpoint/2010/main" val="165374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What is a text?</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194015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dirty="0" err="1"/>
              <a:t>What</a:t>
            </a:r>
            <a:r>
              <a:rPr lang="it-IT" dirty="0"/>
              <a:t> </a:t>
            </a:r>
            <a:r>
              <a:rPr lang="it-IT" dirty="0" err="1"/>
              <a:t>is</a:t>
            </a:r>
            <a:r>
              <a:rPr lang="it-IT" dirty="0"/>
              <a:t> a </a:t>
            </a:r>
            <a:r>
              <a:rPr lang="it-IT" dirty="0" err="1"/>
              <a:t>multimodal</a:t>
            </a:r>
            <a:r>
              <a:rPr lang="it-IT" dirty="0"/>
              <a:t> text?</a:t>
            </a:r>
            <a:endParaRPr lang="en-GB" dirty="0"/>
          </a:p>
        </p:txBody>
      </p:sp>
      <p:pic>
        <p:nvPicPr>
          <p:cNvPr id="3" name="Immagine 2"/>
          <p:cNvPicPr>
            <a:picLocks noChangeAspect="1"/>
          </p:cNvPicPr>
          <p:nvPr/>
        </p:nvPicPr>
        <p:blipFill>
          <a:blip r:embed="rId2" cstate="print"/>
          <a:srcRect/>
          <a:stretch>
            <a:fillRect/>
          </a:stretch>
        </p:blipFill>
        <p:spPr>
          <a:xfrm>
            <a:off x="1703515" y="0"/>
            <a:ext cx="9144000" cy="6858000"/>
          </a:xfrm>
          <a:prstGeom prst="rect">
            <a:avLst/>
          </a:prstGeom>
          <a:noFill/>
          <a:ln cap="flat">
            <a:noFill/>
          </a:ln>
        </p:spPr>
      </p:pic>
    </p:spTree>
    <p:extLst>
      <p:ext uri="{BB962C8B-B14F-4D97-AF65-F5344CB8AC3E}">
        <p14:creationId xmlns:p14="http://schemas.microsoft.com/office/powerpoint/2010/main" val="344515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srcRect/>
          <a:stretch>
            <a:fillRect/>
          </a:stretch>
        </p:blipFill>
        <p:spPr>
          <a:xfrm>
            <a:off x="3810000" y="1717672"/>
            <a:ext cx="4572000" cy="3429000"/>
          </a:xfrm>
          <a:prstGeom prst="rect">
            <a:avLst/>
          </a:prstGeom>
          <a:noFill/>
          <a:ln cap="flat">
            <a:noFill/>
          </a:ln>
        </p:spPr>
      </p:pic>
    </p:spTree>
    <p:extLst>
      <p:ext uri="{BB962C8B-B14F-4D97-AF65-F5344CB8AC3E}">
        <p14:creationId xmlns:p14="http://schemas.microsoft.com/office/powerpoint/2010/main" val="213283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Seurat</a:t>
            </a:r>
            <a:endParaRPr lang="it-IT" dirty="0"/>
          </a:p>
        </p:txBody>
      </p:sp>
      <p:sp>
        <p:nvSpPr>
          <p:cNvPr id="3" name="Segnaposto contenuto 2"/>
          <p:cNvSpPr>
            <a:spLocks noGrp="1"/>
          </p:cNvSpPr>
          <p:nvPr>
            <p:ph idx="1"/>
          </p:nvPr>
        </p:nvSpPr>
        <p:spPr/>
        <p:txBody>
          <a:bodyPr/>
          <a:lstStyle/>
          <a:p>
            <a:pPr marL="0" indent="0">
              <a:buNone/>
            </a:pPr>
            <a:r>
              <a:rPr lang="it-IT" dirty="0" smtClean="0"/>
              <a:t>Neo-</a:t>
            </a:r>
            <a:r>
              <a:rPr lang="it-IT" dirty="0" err="1" smtClean="0"/>
              <a:t>impressionist</a:t>
            </a:r>
            <a:endParaRPr lang="it-IT" dirty="0" smtClean="0"/>
          </a:p>
          <a:p>
            <a:pPr marL="0" indent="0">
              <a:buNone/>
            </a:pPr>
            <a:r>
              <a:rPr lang="it-IT" dirty="0" err="1" smtClean="0"/>
              <a:t>Sensation</a:t>
            </a:r>
            <a:r>
              <a:rPr lang="it-IT" dirty="0" smtClean="0"/>
              <a:t> of light and </a:t>
            </a:r>
            <a:r>
              <a:rPr lang="it-IT" dirty="0" err="1" smtClean="0"/>
              <a:t>warmth</a:t>
            </a:r>
            <a:endParaRPr lang="it-IT" dirty="0" smtClean="0"/>
          </a:p>
          <a:p>
            <a:pPr marL="0" indent="0">
              <a:buNone/>
            </a:pPr>
            <a:r>
              <a:rPr lang="it-IT" dirty="0" err="1" smtClean="0"/>
              <a:t>Though</a:t>
            </a:r>
            <a:r>
              <a:rPr lang="it-IT" dirty="0" smtClean="0"/>
              <a:t> chiaroscuro </a:t>
            </a:r>
            <a:r>
              <a:rPr lang="it-IT" dirty="0" err="1" smtClean="0"/>
              <a:t>effect</a:t>
            </a:r>
            <a:r>
              <a:rPr lang="it-IT" dirty="0" smtClean="0"/>
              <a:t> - </a:t>
            </a:r>
            <a:r>
              <a:rPr lang="it-IT" dirty="0" err="1" smtClean="0"/>
              <a:t>shadow</a:t>
            </a:r>
            <a:endParaRPr lang="it-IT" dirty="0" smtClean="0"/>
          </a:p>
          <a:p>
            <a:pPr marL="0" indent="0">
              <a:buNone/>
            </a:pPr>
            <a:r>
              <a:rPr lang="it-IT" dirty="0" err="1" smtClean="0"/>
              <a:t>Well</a:t>
            </a:r>
            <a:r>
              <a:rPr lang="it-IT" dirty="0" smtClean="0"/>
              <a:t> </a:t>
            </a:r>
            <a:r>
              <a:rPr lang="it-IT" dirty="0" err="1" smtClean="0"/>
              <a:t>defined</a:t>
            </a:r>
            <a:r>
              <a:rPr lang="it-IT" dirty="0" smtClean="0"/>
              <a:t> </a:t>
            </a:r>
            <a:r>
              <a:rPr lang="it-IT" dirty="0" err="1" smtClean="0"/>
              <a:t>figures</a:t>
            </a:r>
            <a:r>
              <a:rPr lang="it-IT" dirty="0" smtClean="0"/>
              <a:t> are </a:t>
            </a:r>
            <a:r>
              <a:rPr lang="it-IT" dirty="0" err="1" smtClean="0"/>
              <a:t>still</a:t>
            </a:r>
            <a:r>
              <a:rPr lang="it-IT" dirty="0" smtClean="0"/>
              <a:t> in </a:t>
            </a:r>
            <a:r>
              <a:rPr lang="it-IT" dirty="0" err="1" smtClean="0"/>
              <a:t>geometric</a:t>
            </a:r>
            <a:r>
              <a:rPr lang="it-IT" dirty="0" smtClean="0"/>
              <a:t> </a:t>
            </a:r>
            <a:r>
              <a:rPr lang="it-IT" dirty="0" err="1" smtClean="0"/>
              <a:t>lines</a:t>
            </a:r>
            <a:r>
              <a:rPr lang="it-IT" dirty="0" smtClean="0"/>
              <a:t> (</a:t>
            </a:r>
            <a:r>
              <a:rPr lang="it-IT" dirty="0" err="1" smtClean="0"/>
              <a:t>trees</a:t>
            </a:r>
            <a:r>
              <a:rPr lang="it-IT" dirty="0" smtClean="0"/>
              <a:t> and </a:t>
            </a:r>
            <a:r>
              <a:rPr lang="it-IT" dirty="0" err="1" smtClean="0"/>
              <a:t>people</a:t>
            </a:r>
            <a:r>
              <a:rPr lang="it-IT" dirty="0" smtClean="0"/>
              <a:t>)</a:t>
            </a:r>
          </a:p>
          <a:p>
            <a:pPr marL="0" indent="0">
              <a:buNone/>
            </a:pPr>
            <a:r>
              <a:rPr lang="it-IT" dirty="0" err="1" smtClean="0"/>
              <a:t>Either</a:t>
            </a:r>
            <a:r>
              <a:rPr lang="it-IT" dirty="0" smtClean="0"/>
              <a:t> </a:t>
            </a:r>
            <a:r>
              <a:rPr lang="it-IT" dirty="0" err="1" smtClean="0"/>
              <a:t>frontal</a:t>
            </a:r>
            <a:r>
              <a:rPr lang="it-IT" dirty="0" smtClean="0"/>
              <a:t> or in </a:t>
            </a:r>
            <a:r>
              <a:rPr lang="it-IT" dirty="0" err="1" smtClean="0"/>
              <a:t>profile</a:t>
            </a:r>
            <a:endParaRPr lang="it-IT" dirty="0" smtClean="0"/>
          </a:p>
          <a:p>
            <a:pPr marL="0" indent="0">
              <a:buNone/>
            </a:pPr>
            <a:r>
              <a:rPr lang="it-IT" dirty="0" err="1" smtClean="0"/>
              <a:t>Rather</a:t>
            </a:r>
            <a:r>
              <a:rPr lang="it-IT" dirty="0" smtClean="0"/>
              <a:t> </a:t>
            </a:r>
            <a:r>
              <a:rPr lang="it-IT" dirty="0" err="1" smtClean="0"/>
              <a:t>unreal</a:t>
            </a:r>
            <a:r>
              <a:rPr lang="it-IT" dirty="0" smtClean="0"/>
              <a:t> – </a:t>
            </a:r>
            <a:r>
              <a:rPr lang="it-IT" dirty="0" err="1" smtClean="0"/>
              <a:t>almost</a:t>
            </a:r>
            <a:r>
              <a:rPr lang="it-IT" dirty="0" smtClean="0"/>
              <a:t> </a:t>
            </a:r>
            <a:r>
              <a:rPr lang="it-IT" dirty="0" err="1" smtClean="0"/>
              <a:t>Egyptian</a:t>
            </a:r>
            <a:endParaRPr lang="it-IT" dirty="0" smtClean="0"/>
          </a:p>
          <a:p>
            <a:pPr marL="0" indent="0">
              <a:buNone/>
            </a:pPr>
            <a:endParaRPr lang="it-IT" dirty="0"/>
          </a:p>
        </p:txBody>
      </p:sp>
    </p:spTree>
    <p:extLst>
      <p:ext uri="{BB962C8B-B14F-4D97-AF65-F5344CB8AC3E}">
        <p14:creationId xmlns:p14="http://schemas.microsoft.com/office/powerpoint/2010/main" val="382221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Semiotic modalities</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269992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Written Words</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82889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Pictures</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2887864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Colour</a:t>
            </a:r>
            <a:endParaRPr lang="en-GB"/>
          </a:p>
        </p:txBody>
      </p:sp>
      <p:pic>
        <p:nvPicPr>
          <p:cNvPr id="3" name="Immagine 2"/>
          <p:cNvPicPr>
            <a:picLocks noChangeAspect="1"/>
          </p:cNvPicPr>
          <p:nvPr/>
        </p:nvPicPr>
        <p:blipFill>
          <a:blip r:embed="rId2" cstate="print"/>
          <a:srcRect/>
          <a:stretch>
            <a:fillRect/>
          </a:stretch>
        </p:blipFill>
        <p:spPr>
          <a:xfrm>
            <a:off x="1134893" y="0"/>
            <a:ext cx="9144000" cy="6858000"/>
          </a:xfrm>
          <a:prstGeom prst="rect">
            <a:avLst/>
          </a:prstGeom>
          <a:noFill/>
          <a:ln cap="flat">
            <a:noFill/>
          </a:ln>
        </p:spPr>
      </p:pic>
    </p:spTree>
    <p:extLst>
      <p:ext uri="{BB962C8B-B14F-4D97-AF65-F5344CB8AC3E}">
        <p14:creationId xmlns:p14="http://schemas.microsoft.com/office/powerpoint/2010/main" val="326610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Gesture</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44406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Male body language</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292345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335846"/>
            <a:ext cx="6096000" cy="6186309"/>
          </a:xfrm>
          <a:prstGeom prst="rect">
            <a:avLst/>
          </a:prstGeom>
        </p:spPr>
        <p:txBody>
          <a:bodyPr>
            <a:spAutoFit/>
          </a:bodyPr>
          <a:lstStyle/>
          <a:p>
            <a:r>
              <a:rPr lang="en-US" b="1" dirty="0"/>
              <a:t>How philosophers teach us to search for the truth</a:t>
            </a:r>
            <a:endParaRPr lang="it-IT" dirty="0"/>
          </a:p>
          <a:p>
            <a:r>
              <a:rPr lang="en-US" dirty="0"/>
              <a:t>There are certain questions and certain answers that produce a whole array of rather predictable reactions. Take, for example, those who, when asked about their studies or their work, claim to “be doing philosophy”. There will always be someone who “would have liked to study it” (but in the end opted for, say, economics) and someone else who “has never understood what it’s about”. But one should, above all, be wary of those who ask, naively or malevolently, what the point of philosophy is. Faced with such a question, Gilles </a:t>
            </a:r>
            <a:r>
              <a:rPr lang="en-US" dirty="0" err="1"/>
              <a:t>Deleuze</a:t>
            </a:r>
            <a:r>
              <a:rPr lang="en-US" dirty="0"/>
              <a:t> suggested a resort to foul language. More pacific responses include the standard “in order to open one’s mind” or “to doubt, not to resolve problems”. One might also reply, perhaps with a hint of pride, that “it has no point”. So philosophy is unsettling, it leads to discussion and makes us think, both those of us who know nothing about it and those who have been studying or teaching it for some time.</a:t>
            </a:r>
            <a:endParaRPr lang="it-IT" dirty="0"/>
          </a:p>
          <a:p>
            <a:r>
              <a:rPr lang="en-US" dirty="0"/>
              <a:t>Philosophy then would be “the desire to bring to light </a:t>
            </a:r>
            <a:r>
              <a:rPr lang="en-US" i="1" dirty="0" err="1"/>
              <a:t>saphés</a:t>
            </a:r>
            <a:r>
              <a:rPr lang="en-US" dirty="0"/>
              <a:t>, that which in itself is clearly evident and to testify to that which in itself appears to be and is incontrovertible. There is no area of knowledge into which philosophers do not venture in search of the truth.</a:t>
            </a:r>
            <a:endParaRPr lang="it-IT" dirty="0"/>
          </a:p>
        </p:txBody>
      </p:sp>
    </p:spTree>
    <p:extLst>
      <p:ext uri="{BB962C8B-B14F-4D97-AF65-F5344CB8AC3E}">
        <p14:creationId xmlns:p14="http://schemas.microsoft.com/office/powerpoint/2010/main" val="604796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Hand gesture</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3979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Female body language</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4290160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Movement</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411002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Music</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242088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The Green Leaves of Summer</a:t>
            </a:r>
            <a:br>
              <a:rPr lang="it-IT"/>
            </a:br>
            <a:r>
              <a:rPr lang="it-IT"/>
              <a:t>The Alamo</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155664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The Green Leaves of Summer</a:t>
            </a:r>
            <a:br>
              <a:rPr lang="it-IT"/>
            </a:br>
            <a:r>
              <a:rPr lang="it-IT"/>
              <a:t>Inglourious Basterds</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103325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Perspective</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4189922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endParaRPr lang="it-IT"/>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59361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Spoken Words</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2501872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Sounds</a:t>
            </a:r>
            <a:endParaRPr lang="en-GB"/>
          </a:p>
        </p:txBody>
      </p:sp>
      <p:pic>
        <p:nvPicPr>
          <p:cNvPr id="3" name="Immagine 2"/>
          <p:cNvPicPr>
            <a:picLocks noChangeAspect="1"/>
          </p:cNvPicPr>
          <p:nvPr/>
        </p:nvPicPr>
        <p:blipFill>
          <a:blip r:embed="rId2" cstate="print"/>
          <a:srcRect/>
          <a:stretch>
            <a:fillRect/>
          </a:stretch>
        </p:blipFill>
        <p:spPr>
          <a:xfrm>
            <a:off x="1525252" y="14356"/>
            <a:ext cx="9144000" cy="6858000"/>
          </a:xfrm>
          <a:prstGeom prst="rect">
            <a:avLst/>
          </a:prstGeom>
          <a:noFill/>
          <a:ln cap="flat">
            <a:noFill/>
          </a:ln>
        </p:spPr>
      </p:pic>
    </p:spTree>
    <p:extLst>
      <p:ext uri="{BB962C8B-B14F-4D97-AF65-F5344CB8AC3E}">
        <p14:creationId xmlns:p14="http://schemas.microsoft.com/office/powerpoint/2010/main" val="442939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145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725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Light</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16018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Surreal</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666043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Sensual lighting</a:t>
            </a:r>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405077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a:t>Signs</a:t>
            </a:r>
            <a:endParaRPr lang="en-GB"/>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303975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Film text</a:t>
            </a:r>
            <a:br>
              <a:rPr lang="it-IT" dirty="0" smtClean="0"/>
            </a:br>
            <a:r>
              <a:rPr lang="it-IT" dirty="0" smtClean="0"/>
              <a:t>Far from </a:t>
            </a:r>
            <a:r>
              <a:rPr lang="it-IT" dirty="0" err="1" smtClean="0"/>
              <a:t>Heaven</a:t>
            </a:r>
            <a:endParaRPr lang="it-IT" dirty="0"/>
          </a:p>
        </p:txBody>
      </p:sp>
    </p:spTree>
    <p:extLst>
      <p:ext uri="{BB962C8B-B14F-4D97-AF65-F5344CB8AC3E}">
        <p14:creationId xmlns:p14="http://schemas.microsoft.com/office/powerpoint/2010/main" val="1209304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Vectors</a:t>
            </a:r>
          </a:p>
        </p:txBody>
      </p:sp>
      <p:pic>
        <p:nvPicPr>
          <p:cNvPr id="3" name="Picture 2" descr="500 000 troops invade"/>
          <p:cNvPicPr>
            <a:picLocks noChangeAspect="1"/>
          </p:cNvPicPr>
          <p:nvPr/>
        </p:nvPicPr>
        <p:blipFill>
          <a:blip r:embed="rId2" cstate="print"/>
          <a:srcRect/>
          <a:stretch>
            <a:fillRect/>
          </a:stretch>
        </p:blipFill>
        <p:spPr>
          <a:xfrm>
            <a:off x="3359694" y="1772821"/>
            <a:ext cx="6336700" cy="3096341"/>
          </a:xfrm>
          <a:prstGeom prst="rect">
            <a:avLst/>
          </a:prstGeom>
          <a:noFill/>
          <a:ln cap="flat">
            <a:noFill/>
          </a:ln>
        </p:spPr>
      </p:pic>
    </p:spTree>
    <p:extLst>
      <p:ext uri="{BB962C8B-B14F-4D97-AF65-F5344CB8AC3E}">
        <p14:creationId xmlns:p14="http://schemas.microsoft.com/office/powerpoint/2010/main" val="281029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Taylor\Documents\My Dropbox\Lessons Trad Spec. 15-16\2015_09_18\which is the trans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218" y="-1914525"/>
            <a:ext cx="10079567"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0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heel(1)">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2413338"/>
            <a:ext cx="6096000" cy="2031325"/>
          </a:xfrm>
          <a:prstGeom prst="rect">
            <a:avLst/>
          </a:prstGeom>
        </p:spPr>
        <p:txBody>
          <a:bodyPr>
            <a:spAutoFit/>
          </a:bodyPr>
          <a:lstStyle/>
          <a:p>
            <a:r>
              <a:rPr lang="en-US" dirty="0"/>
              <a:t>The poetic charm of the surroundings blessed by glorious sunsets, the fertile land with its long rows of poplars and slow-moving rivers and waterways, the hard-working people of this vast agricultural and industrial area, down-to-earth and strong in their traditions, form the backdrop to this historic city which, with exemplary wisdom, the local authorities have rightly respected.</a:t>
            </a:r>
            <a:endParaRPr lang="it-IT" dirty="0"/>
          </a:p>
        </p:txBody>
      </p:sp>
    </p:spTree>
    <p:extLst>
      <p:ext uri="{BB962C8B-B14F-4D97-AF65-F5344CB8AC3E}">
        <p14:creationId xmlns:p14="http://schemas.microsoft.com/office/powerpoint/2010/main" val="379546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1582341"/>
            <a:ext cx="6096000" cy="3693319"/>
          </a:xfrm>
          <a:prstGeom prst="rect">
            <a:avLst/>
          </a:prstGeom>
        </p:spPr>
        <p:txBody>
          <a:bodyPr>
            <a:spAutoFit/>
          </a:bodyPr>
          <a:lstStyle/>
          <a:p>
            <a:r>
              <a:rPr lang="en-US" dirty="0"/>
              <a:t> </a:t>
            </a:r>
            <a:endParaRPr lang="it-IT" dirty="0"/>
          </a:p>
          <a:p>
            <a:r>
              <a:rPr lang="en-US" dirty="0"/>
              <a:t>The naturally poetic landscape …, simple magic of…, the poetic purity…, … are poetic.</a:t>
            </a:r>
            <a:endParaRPr lang="it-IT" dirty="0"/>
          </a:p>
          <a:p>
            <a:r>
              <a:rPr lang="en-US" dirty="0"/>
              <a:t>… spectacular sunsets, … soft-hued sunsets</a:t>
            </a:r>
            <a:endParaRPr lang="it-IT" dirty="0"/>
          </a:p>
          <a:p>
            <a:r>
              <a:rPr lang="en-US" dirty="0"/>
              <a:t>… the dusk comes very tenderly</a:t>
            </a:r>
            <a:endParaRPr lang="it-IT" dirty="0"/>
          </a:p>
          <a:p>
            <a:r>
              <a:rPr lang="en-US" dirty="0"/>
              <a:t>… endless poplar rows</a:t>
            </a:r>
            <a:endParaRPr lang="it-IT" dirty="0"/>
          </a:p>
          <a:p>
            <a:r>
              <a:rPr lang="en-US" dirty="0"/>
              <a:t>… the sluggish flow</a:t>
            </a:r>
            <a:endParaRPr lang="it-IT" dirty="0"/>
          </a:p>
          <a:p>
            <a:r>
              <a:rPr lang="en-US" dirty="0"/>
              <a:t>… persevering, … determined, … vigorous, …tough</a:t>
            </a:r>
            <a:endParaRPr lang="it-IT" dirty="0"/>
          </a:p>
          <a:p>
            <a:r>
              <a:rPr lang="en-US" dirty="0"/>
              <a:t>… set in their own traditions</a:t>
            </a:r>
            <a:endParaRPr lang="it-IT" dirty="0"/>
          </a:p>
          <a:p>
            <a:r>
              <a:rPr lang="en-US" dirty="0"/>
              <a:t>… rural and industrial area </a:t>
            </a:r>
            <a:endParaRPr lang="it-IT" dirty="0"/>
          </a:p>
          <a:p>
            <a:r>
              <a:rPr lang="en-US" dirty="0"/>
              <a:t>… was and has been perfectly preserved and respected</a:t>
            </a:r>
            <a:endParaRPr lang="it-IT" dirty="0"/>
          </a:p>
          <a:p>
            <a:r>
              <a:rPr lang="en-US" dirty="0"/>
              <a:t>… has so properly protected</a:t>
            </a:r>
            <a:endParaRPr lang="it-IT" dirty="0"/>
          </a:p>
          <a:p>
            <a:r>
              <a:rPr lang="en-US" dirty="0"/>
              <a:t>… has duly respected</a:t>
            </a:r>
            <a:endParaRPr lang="it-IT" dirty="0"/>
          </a:p>
        </p:txBody>
      </p:sp>
    </p:spTree>
    <p:extLst>
      <p:ext uri="{BB962C8B-B14F-4D97-AF65-F5344CB8AC3E}">
        <p14:creationId xmlns:p14="http://schemas.microsoft.com/office/powerpoint/2010/main" val="78312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r>
              <a:rPr lang="it-IT" altLang="it-IT" dirty="0" smtClean="0"/>
              <a:t>Last </a:t>
            </a:r>
            <a:r>
              <a:rPr lang="it-IT" altLang="it-IT" dirty="0" err="1" smtClean="0"/>
              <a:t>exam</a:t>
            </a:r>
            <a:endParaRPr lang="it-IT" altLang="it-IT" dirty="0" smtClean="0"/>
          </a:p>
        </p:txBody>
      </p:sp>
      <p:sp>
        <p:nvSpPr>
          <p:cNvPr id="30723" name="Segnaposto contenuto 2"/>
          <p:cNvSpPr>
            <a:spLocks noGrp="1"/>
          </p:cNvSpPr>
          <p:nvPr>
            <p:ph idx="1"/>
          </p:nvPr>
        </p:nvSpPr>
        <p:spPr/>
        <p:txBody>
          <a:bodyPr/>
          <a:lstStyle/>
          <a:p>
            <a:endParaRPr lang="it-IT" altLang="it-IT" smtClean="0"/>
          </a:p>
        </p:txBody>
      </p:sp>
    </p:spTree>
    <p:extLst>
      <p:ext uri="{BB962C8B-B14F-4D97-AF65-F5344CB8AC3E}">
        <p14:creationId xmlns:p14="http://schemas.microsoft.com/office/powerpoint/2010/main" val="3657153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Film text</a:t>
            </a:r>
            <a:endParaRPr lang="it-IT" dirty="0"/>
          </a:p>
        </p:txBody>
      </p:sp>
      <p:sp>
        <p:nvSpPr>
          <p:cNvPr id="3" name="Segnaposto contenuto 2"/>
          <p:cNvSpPr>
            <a:spLocks noGrp="1"/>
          </p:cNvSpPr>
          <p:nvPr>
            <p:ph idx="1"/>
          </p:nvPr>
        </p:nvSpPr>
        <p:spPr/>
        <p:txBody>
          <a:bodyPr/>
          <a:lstStyle/>
          <a:p>
            <a:r>
              <a:rPr lang="it-IT" dirty="0" smtClean="0"/>
              <a:t>In the </a:t>
            </a:r>
            <a:r>
              <a:rPr lang="it-IT" dirty="0" err="1" smtClean="0"/>
              <a:t>Name</a:t>
            </a:r>
            <a:r>
              <a:rPr lang="it-IT" dirty="0" smtClean="0"/>
              <a:t> of the </a:t>
            </a:r>
            <a:r>
              <a:rPr lang="it-IT" dirty="0" err="1" smtClean="0"/>
              <a:t>Father</a:t>
            </a:r>
            <a:endParaRPr lang="it-IT" dirty="0"/>
          </a:p>
        </p:txBody>
      </p:sp>
    </p:spTree>
    <p:extLst>
      <p:ext uri="{BB962C8B-B14F-4D97-AF65-F5344CB8AC3E}">
        <p14:creationId xmlns:p14="http://schemas.microsoft.com/office/powerpoint/2010/main" val="88727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hidden="1"/>
          <p:cNvSpPr txBox="1">
            <a:spLocks noGrp="1"/>
          </p:cNvSpPr>
          <p:nvPr>
            <p:ph type="title"/>
          </p:nvPr>
        </p:nvSpPr>
        <p:spPr/>
        <p:txBody>
          <a:bodyPr/>
          <a:lstStyle/>
          <a:p>
            <a:pPr lvl="0"/>
            <a:r>
              <a:rPr lang="it-IT" dirty="0" err="1"/>
              <a:t>Lesson</a:t>
            </a:r>
            <a:r>
              <a:rPr lang="it-IT" dirty="0"/>
              <a:t> </a:t>
            </a:r>
            <a:r>
              <a:rPr lang="it-IT" dirty="0" err="1"/>
              <a:t>One</a:t>
            </a:r>
            <a:endParaRPr lang="en-GB" dirty="0"/>
          </a:p>
        </p:txBody>
      </p:sp>
      <p:pic>
        <p:nvPicPr>
          <p:cNvPr id="3" name="Immagine 2"/>
          <p:cNvPicPr>
            <a:picLocks noChangeAspect="1"/>
          </p:cNvPicPr>
          <p:nvPr/>
        </p:nvPicPr>
        <p:blipFill>
          <a:blip r:embed="rId2" cstate="print"/>
          <a:srcRect/>
          <a:stretch>
            <a:fillRect/>
          </a:stretch>
        </p:blipFill>
        <p:spPr>
          <a:xfrm>
            <a:off x="1524000" y="0"/>
            <a:ext cx="9144000" cy="6858000"/>
          </a:xfrm>
          <a:prstGeom prst="rect">
            <a:avLst/>
          </a:prstGeom>
          <a:noFill/>
          <a:ln cap="flat">
            <a:noFill/>
          </a:ln>
        </p:spPr>
      </p:pic>
    </p:spTree>
    <p:extLst>
      <p:ext uri="{BB962C8B-B14F-4D97-AF65-F5344CB8AC3E}">
        <p14:creationId xmlns:p14="http://schemas.microsoft.com/office/powerpoint/2010/main" val="154244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668</Words>
  <Application>Microsoft Office PowerPoint</Application>
  <PresentationFormat>Personalizzato</PresentationFormat>
  <Paragraphs>53</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Last exam</vt:lpstr>
      <vt:lpstr>Film text</vt:lpstr>
      <vt:lpstr>Lesson One</vt:lpstr>
      <vt:lpstr>What is a text?</vt:lpstr>
      <vt:lpstr>What is a multimodal text?</vt:lpstr>
      <vt:lpstr>Presentazione standard di PowerPoint</vt:lpstr>
      <vt:lpstr>Seurat</vt:lpstr>
      <vt:lpstr>Semiotic modalities</vt:lpstr>
      <vt:lpstr>Written Words</vt:lpstr>
      <vt:lpstr>Pictures</vt:lpstr>
      <vt:lpstr>Colour</vt:lpstr>
      <vt:lpstr>Gesture</vt:lpstr>
      <vt:lpstr>Male body language</vt:lpstr>
      <vt:lpstr>Hand gesture</vt:lpstr>
      <vt:lpstr>Female body language</vt:lpstr>
      <vt:lpstr>Movement</vt:lpstr>
      <vt:lpstr>Music</vt:lpstr>
      <vt:lpstr>The Green Leaves of Summer The Alamo</vt:lpstr>
      <vt:lpstr>The Green Leaves of Summer Inglourious Basterds</vt:lpstr>
      <vt:lpstr>Perspective</vt:lpstr>
      <vt:lpstr>Presentazione standard di PowerPoint</vt:lpstr>
      <vt:lpstr>Spoken Words</vt:lpstr>
      <vt:lpstr>Sounds</vt:lpstr>
      <vt:lpstr>Light</vt:lpstr>
      <vt:lpstr>Surreal</vt:lpstr>
      <vt:lpstr>Sensual lighting</vt:lpstr>
      <vt:lpstr>Signs</vt:lpstr>
      <vt:lpstr>Film text Far from Heaven</vt:lpstr>
      <vt:lpstr>Vectors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One</dc:title>
  <dc:creator>Portineria pf. Filzi</dc:creator>
  <cp:lastModifiedBy>Taylor</cp:lastModifiedBy>
  <cp:revision>13</cp:revision>
  <dcterms:created xsi:type="dcterms:W3CDTF">2017-09-26T11:40:18Z</dcterms:created>
  <dcterms:modified xsi:type="dcterms:W3CDTF">2019-10-14T09:36:45Z</dcterms:modified>
</cp:coreProperties>
</file>