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84" r:id="rId4"/>
    <p:sldId id="280" r:id="rId5"/>
    <p:sldId id="281" r:id="rId6"/>
    <p:sldId id="282" r:id="rId7"/>
    <p:sldId id="285" r:id="rId8"/>
    <p:sldId id="270" r:id="rId9"/>
    <p:sldId id="286" r:id="rId10"/>
    <p:sldId id="288" r:id="rId11"/>
    <p:sldId id="289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>
      <p:cViewPr varScale="1">
        <p:scale>
          <a:sx n="104" d="100"/>
          <a:sy n="104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CA8180-479B-B449-BF2C-E7A6553F6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0F164DD-8FAE-3547-A476-3681B142D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4DE610-8100-7F4E-8FB5-48EC2C1D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7D94-3AAF-2D42-83E1-17DDBB17FAE9}" type="datetimeFigureOut">
              <a:rPr lang="it-IT" smtClean="0"/>
              <a:t>18/10/19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54C1C2-5A23-6647-AB04-58B934E0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F1FD31-D4EB-0B42-899A-DC8281CB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758C-4906-5743-B58A-08F7E0857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13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C567D2-E99E-EB4D-999C-2E42E4201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AF1BB29-CC9D-C74D-9158-F65D5626E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C9E2FF-FB9B-434F-B970-CF813F93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7D94-3AAF-2D42-83E1-17DDBB17FAE9}" type="datetimeFigureOut">
              <a:rPr lang="it-IT" smtClean="0"/>
              <a:t>18/10/19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65CB0A-03EB-FA40-A7AE-FC7B2D75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3748CF-3081-984D-B3CF-67624945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758C-4906-5743-B58A-08F7E0857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6789D9D-8525-EA47-90E9-32F9207659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00FD607-2F38-404A-A5FB-95595EC0F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387448-B65A-0841-80DB-127B9021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7D94-3AAF-2D42-83E1-17DDBB17FAE9}" type="datetimeFigureOut">
              <a:rPr lang="it-IT" smtClean="0"/>
              <a:t>18/10/19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A385D6-2CD5-A346-A4C2-C328636D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4D121B-0F7C-B341-B69D-506CB1C8B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758C-4906-5743-B58A-08F7E0857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34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0F3747-B97A-3143-8D7F-4EC96F1C7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9B48FA-F498-104D-8BB4-85308273B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CC4E2D-4B5D-AB4D-B22A-3D57DBE2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7D94-3AAF-2D42-83E1-17DDBB17FAE9}" type="datetimeFigureOut">
              <a:rPr lang="it-IT" smtClean="0"/>
              <a:t>18/10/19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3D22FB-3905-814F-952D-39F5D051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190071-B61E-F043-9798-482897591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758C-4906-5743-B58A-08F7E0857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34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6A5F34-99C0-F74F-81F3-5C51C247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23D245-A6AB-8347-9C21-CE257467A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3B77A5-FBD2-394F-A994-D0574FD9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7D94-3AAF-2D42-83E1-17DDBB17FAE9}" type="datetimeFigureOut">
              <a:rPr lang="it-IT" smtClean="0"/>
              <a:t>18/10/19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76807B-5612-5D46-8084-4394CEDF7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091C08-7195-FA4F-BC60-FCE3AAE3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758C-4906-5743-B58A-08F7E0857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28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9BFCFD-29E4-5B40-A193-C21F7246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82681C-29AA-6943-856B-A0D50B9B1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7E580A6-B6D4-7444-942D-6858036A2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22A7BB-9840-4446-A036-B00381F61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7D94-3AAF-2D42-83E1-17DDBB17FAE9}" type="datetimeFigureOut">
              <a:rPr lang="it-IT" smtClean="0"/>
              <a:t>18/10/19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CEA369-A655-7248-B694-519CE27F6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85139F-7467-AE4A-93E6-87BF50A2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758C-4906-5743-B58A-08F7E0857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03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EA545-66A3-094E-B98C-57DD9FBA0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99CB7E-B47A-7A44-8BAD-C683CC08F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AD58EE-936B-A34B-B003-5EA988CD7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2C509BC-A217-4540-BDA0-65A66D6990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6CECF87-07D1-0143-8B46-40ACAE26F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D58870-3025-9246-A1BE-5DC95DDE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7D94-3AAF-2D42-83E1-17DDBB17FAE9}" type="datetimeFigureOut">
              <a:rPr lang="it-IT" smtClean="0"/>
              <a:t>18/10/19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DB61DBF-5F2C-6B4C-B510-30E390F90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CA43898-6BBC-1F43-87DE-F8B6005C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758C-4906-5743-B58A-08F7E0857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57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984A22-AF22-2249-AA36-2BF40E86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EFE42B7-7114-A44B-8013-F79E037BC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7D94-3AAF-2D42-83E1-17DDBB17FAE9}" type="datetimeFigureOut">
              <a:rPr lang="it-IT" smtClean="0"/>
              <a:t>18/10/19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9C1991-45C8-4C4B-9694-43B2E752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4AD791-2863-F142-A150-33A459D5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758C-4906-5743-B58A-08F7E0857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74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D024F78-44FB-AE4D-BAFC-6BA1A67C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7D94-3AAF-2D42-83E1-17DDBB17FAE9}" type="datetimeFigureOut">
              <a:rPr lang="it-IT" smtClean="0"/>
              <a:t>18/10/19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AE84B2F-EF2D-5942-88DA-09D2D788A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69B1C40-0F95-484C-B468-D39361935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758C-4906-5743-B58A-08F7E0857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45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57839A-689E-854D-836D-4160230C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08039C-8CAD-0447-9D25-37D28BBC1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7A1B76-8CE8-544E-9C1C-D094B8E08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B7BEEC-DDBC-5447-B1DD-C544F05A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7D94-3AAF-2D42-83E1-17DDBB17FAE9}" type="datetimeFigureOut">
              <a:rPr lang="it-IT" smtClean="0"/>
              <a:t>18/10/19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EF5365-352C-8747-A551-A3949862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69DF20-D4FB-584A-838A-B127FCBF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758C-4906-5743-B58A-08F7E0857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3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FC9F31-4C48-4348-955E-A1AD2A5E0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F410A9A-3E3D-AB4B-91E8-5CE40C125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8B6C85-F934-C740-AF49-B03BD5141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89B8F2-941F-7149-B5BF-59FFE1C5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7D94-3AAF-2D42-83E1-17DDBB17FAE9}" type="datetimeFigureOut">
              <a:rPr lang="it-IT" smtClean="0"/>
              <a:t>18/10/19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191DF9-4B5B-3C47-8DEE-58A033E3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5E7948-E772-964B-9E7D-C6BAE6A8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2758C-4906-5743-B58A-08F7E0857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4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A016277-C839-6142-8936-37231D32D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9673CA-E9A2-8E4C-90B3-316AA2557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BAB735-D277-5C48-BDD8-DFB101171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7D94-3AAF-2D42-83E1-17DDBB17FAE9}" type="datetimeFigureOut">
              <a:rPr lang="it-IT" smtClean="0"/>
              <a:t>18/10/19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2F4D18-BA72-A94B-BBA0-21FF81229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503D64-5A78-D94B-8D28-7E8FC8B3D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2758C-4906-5743-B58A-08F7E0857F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4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ato.it/1025?sezione=136&amp;articolo_numero_articolo=117" TargetMode="External"/><Relationship Id="rId2" Type="http://schemas.openxmlformats.org/officeDocument/2006/relationships/hyperlink" Target="https://www.senato.it/1025?sezione=140&amp;articolo_numero_articolo=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nato.it/1025?sezione=136&amp;articolo_numero_articolo=119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20D026-78FA-F44F-A94A-297D6CDAE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 proposito di nomi di regione (o quasi)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09DFD8C-E720-5E48-80F6-5CD7B740B2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882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AF8FB11-CABF-E241-B676-3E18CAA02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385" y="365124"/>
            <a:ext cx="6262987" cy="6119195"/>
          </a:xfrm>
        </p:spPr>
      </p:pic>
    </p:spTree>
    <p:extLst>
      <p:ext uri="{BB962C8B-B14F-4D97-AF65-F5344CB8AC3E}">
        <p14:creationId xmlns:p14="http://schemas.microsoft.com/office/powerpoint/2010/main" val="3987799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4D77B5-E523-C843-8BF3-B41E59FFA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B4503985-694C-AA42-AA89-AB3122388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896" y="642551"/>
            <a:ext cx="10871904" cy="5496757"/>
          </a:xfrm>
        </p:spPr>
      </p:pic>
    </p:spTree>
    <p:extLst>
      <p:ext uri="{BB962C8B-B14F-4D97-AF65-F5344CB8AC3E}">
        <p14:creationId xmlns:p14="http://schemas.microsoft.com/office/powerpoint/2010/main" val="111220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18C971-17FA-9247-ADBB-629DDC64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365125"/>
            <a:ext cx="11094308" cy="746983"/>
          </a:xfrm>
        </p:spPr>
        <p:txBody>
          <a:bodyPr>
            <a:normAutofit/>
          </a:bodyPr>
          <a:lstStyle/>
          <a:p>
            <a:r>
              <a:rPr lang="it-IT" sz="3200" b="1" dirty="0"/>
              <a:t>Art. 131 (e modifica legge costituzionale 27 dicembre 1963, n. 3)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3C1183DB-9B8A-CD45-86E3-11B593BADF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452219"/>
              </p:ext>
            </p:extLst>
          </p:nvPr>
        </p:nvGraphicFramePr>
        <p:xfrm>
          <a:off x="691978" y="1112108"/>
          <a:ext cx="10525898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2949">
                  <a:extLst>
                    <a:ext uri="{9D8B030D-6E8A-4147-A177-3AD203B41FA5}">
                      <a16:colId xmlns:a16="http://schemas.microsoft.com/office/drawing/2014/main" val="3310363722"/>
                    </a:ext>
                  </a:extLst>
                </a:gridCol>
                <a:gridCol w="5262949">
                  <a:extLst>
                    <a:ext uri="{9D8B030D-6E8A-4147-A177-3AD203B41FA5}">
                      <a16:colId xmlns:a16="http://schemas.microsoft.com/office/drawing/2014/main" val="2026920900"/>
                    </a:ext>
                  </a:extLst>
                </a:gridCol>
              </a:tblGrid>
              <a:tr h="5535827">
                <a:tc>
                  <a:txBody>
                    <a:bodyPr/>
                    <a:lstStyle/>
                    <a:p>
                      <a:r>
                        <a:rPr lang="it-IT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Sono costituite le seguenti Regioni:</a:t>
                      </a:r>
                    </a:p>
                    <a:p>
                      <a:r>
                        <a:rPr lang="it-IT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Piemonte;</a:t>
                      </a:r>
                    </a:p>
                    <a:p>
                      <a:r>
                        <a:rPr lang="it-IT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Valle d'Aosta;</a:t>
                      </a:r>
                    </a:p>
                    <a:p>
                      <a:r>
                        <a:rPr lang="it-IT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Lombardia;</a:t>
                      </a:r>
                    </a:p>
                    <a:p>
                      <a:r>
                        <a:rPr lang="it-IT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Trentino-Alto Adige;</a:t>
                      </a:r>
                    </a:p>
                    <a:p>
                      <a:r>
                        <a:rPr lang="it-IT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Veneto;</a:t>
                      </a:r>
                    </a:p>
                    <a:p>
                      <a:r>
                        <a:rPr lang="it-IT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Friuli-Venezia Giulia;</a:t>
                      </a:r>
                    </a:p>
                    <a:p>
                      <a:r>
                        <a:rPr lang="it-IT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Liguria;</a:t>
                      </a:r>
                    </a:p>
                    <a:p>
                      <a:r>
                        <a:rPr lang="it-IT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Emilia-Romagna;</a:t>
                      </a:r>
                    </a:p>
                    <a:p>
                      <a:r>
                        <a:rPr lang="it-IT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Toscana;</a:t>
                      </a:r>
                    </a:p>
                    <a:p>
                      <a:r>
                        <a:rPr lang="it-IT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Umbria;</a:t>
                      </a:r>
                    </a:p>
                    <a:p>
                      <a:r>
                        <a:rPr lang="it-IT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Marche;</a:t>
                      </a:r>
                    </a:p>
                    <a:p>
                      <a:r>
                        <a:rPr lang="it-IT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Lazio;</a:t>
                      </a:r>
                    </a:p>
                    <a:p>
                      <a:r>
                        <a:rPr lang="it-IT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Abruzzi e Molise;</a:t>
                      </a:r>
                    </a:p>
                    <a:p>
                      <a:r>
                        <a:rPr lang="it-IT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Campania;</a:t>
                      </a:r>
                    </a:p>
                    <a:p>
                      <a:r>
                        <a:rPr lang="it-IT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Puglia;</a:t>
                      </a:r>
                    </a:p>
                    <a:p>
                      <a:r>
                        <a:rPr lang="it-IT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Basilicata;</a:t>
                      </a:r>
                    </a:p>
                    <a:p>
                      <a:r>
                        <a:rPr lang="it-IT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Calabria;</a:t>
                      </a:r>
                    </a:p>
                    <a:p>
                      <a:r>
                        <a:rPr lang="it-IT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Sicilia;</a:t>
                      </a:r>
                    </a:p>
                    <a:p>
                      <a:r>
                        <a:rPr lang="it-IT" sz="18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Sardegna.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7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Sono costituite le seguenti Regioni:</a:t>
                      </a:r>
                    </a:p>
                    <a:p>
                      <a:r>
                        <a:rPr lang="it-IT" sz="17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Piemonte;</a:t>
                      </a:r>
                    </a:p>
                    <a:p>
                      <a:r>
                        <a:rPr lang="it-IT" sz="17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Valle d'Aosta;</a:t>
                      </a:r>
                    </a:p>
                    <a:p>
                      <a:r>
                        <a:rPr lang="it-IT" sz="17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Lombardia;</a:t>
                      </a:r>
                    </a:p>
                    <a:p>
                      <a:r>
                        <a:rPr lang="it-IT" sz="17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Trentino-Alto Adige;</a:t>
                      </a:r>
                    </a:p>
                    <a:p>
                      <a:r>
                        <a:rPr lang="it-IT" sz="17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Veneto;</a:t>
                      </a:r>
                    </a:p>
                    <a:p>
                      <a:r>
                        <a:rPr lang="it-IT" sz="17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Friuli-Venezia Giulia;</a:t>
                      </a:r>
                    </a:p>
                    <a:p>
                      <a:r>
                        <a:rPr lang="it-IT" sz="17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Liguria;</a:t>
                      </a:r>
                    </a:p>
                    <a:p>
                      <a:r>
                        <a:rPr lang="it-IT" sz="17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Emilia-Romagna;</a:t>
                      </a:r>
                    </a:p>
                    <a:p>
                      <a:r>
                        <a:rPr lang="it-IT" sz="17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Toscana;</a:t>
                      </a:r>
                    </a:p>
                    <a:p>
                      <a:r>
                        <a:rPr lang="it-IT" sz="17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Umbria;</a:t>
                      </a:r>
                    </a:p>
                    <a:p>
                      <a:r>
                        <a:rPr lang="it-IT" sz="17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Marche;</a:t>
                      </a:r>
                    </a:p>
                    <a:p>
                      <a:r>
                        <a:rPr lang="it-IT" sz="17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Lazio;</a:t>
                      </a:r>
                    </a:p>
                    <a:p>
                      <a:r>
                        <a:rPr lang="it-IT" sz="17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Abruzzi;</a:t>
                      </a:r>
                    </a:p>
                    <a:p>
                      <a:r>
                        <a:rPr lang="it-IT" sz="17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Molise;</a:t>
                      </a:r>
                    </a:p>
                    <a:p>
                      <a:r>
                        <a:rPr lang="it-IT" sz="17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Campania;</a:t>
                      </a:r>
                    </a:p>
                    <a:p>
                      <a:r>
                        <a:rPr lang="it-IT" sz="17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Puglia;</a:t>
                      </a:r>
                    </a:p>
                    <a:p>
                      <a:r>
                        <a:rPr lang="it-IT" sz="17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Basilicata;</a:t>
                      </a:r>
                    </a:p>
                    <a:p>
                      <a:r>
                        <a:rPr lang="it-IT" sz="17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Calabria;</a:t>
                      </a:r>
                    </a:p>
                    <a:p>
                      <a:r>
                        <a:rPr lang="it-IT" sz="17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Sicilia;</a:t>
                      </a:r>
                    </a:p>
                    <a:p>
                      <a:r>
                        <a:rPr lang="it-IT" sz="1700" b="0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Sardegna.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647251"/>
                  </a:ext>
                </a:extLst>
              </a:tr>
              <a:tr h="345989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837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58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C435BD-EFE4-764A-AFDA-758EEE039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dirty="0"/>
              <a:t>1963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EACAD0-FC41-4340-ADEE-455C4AFD4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dirty="0"/>
              <a:t>Abruzzi e Molise</a:t>
            </a:r>
          </a:p>
          <a:p>
            <a:pPr marL="0" indent="0" algn="ctr">
              <a:buNone/>
            </a:pPr>
            <a:r>
              <a:rPr lang="it-IT" sz="3600" dirty="0">
                <a:sym typeface="Wingdings" pitchFamily="2" charset="2"/>
              </a:rPr>
              <a:t></a:t>
            </a:r>
          </a:p>
          <a:p>
            <a:pPr marL="0" indent="0" algn="ctr">
              <a:buNone/>
            </a:pPr>
            <a:r>
              <a:rPr lang="it-IT" sz="3600" dirty="0">
                <a:sym typeface="Wingdings" pitchFamily="2" charset="2"/>
              </a:rPr>
              <a:t>Abruzzi</a:t>
            </a:r>
          </a:p>
          <a:p>
            <a:pPr marL="0" indent="0" algn="ctr">
              <a:buNone/>
            </a:pPr>
            <a:r>
              <a:rPr lang="it-IT" sz="3600" dirty="0">
                <a:sym typeface="Wingdings" pitchFamily="2" charset="2"/>
              </a:rPr>
              <a:t></a:t>
            </a:r>
          </a:p>
          <a:p>
            <a:pPr marL="0" indent="0" algn="ctr">
              <a:buNone/>
            </a:pPr>
            <a:r>
              <a:rPr lang="it-IT" sz="3600" dirty="0">
                <a:sym typeface="Wingdings" pitchFamily="2" charset="2"/>
              </a:rPr>
              <a:t>Molise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6534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1964D1-061D-7747-90FD-310F3CFD1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49" y="135924"/>
            <a:ext cx="11081951" cy="827903"/>
          </a:xfrm>
        </p:spPr>
        <p:txBody>
          <a:bodyPr>
            <a:normAutofit/>
          </a:bodyPr>
          <a:lstStyle/>
          <a:p>
            <a:r>
              <a:rPr lang="it-IT" sz="3000" b="1" dirty="0"/>
              <a:t>Costituzione art. 116 (post legge costituzionale 18 ottobre 2001, n. 3)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285A3D-8574-0241-8086-2DD2067EB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1159347"/>
            <a:ext cx="11081951" cy="533811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i="1" dirty="0"/>
              <a:t>Il Friuli Venezia Giulia [cfr. </a:t>
            </a:r>
            <a:r>
              <a:rPr lang="it-IT" i="1" dirty="0">
                <a:hlinkClick r:id="rId2" tooltip="Link alla pagina &lt;navigation&gt;462&lt;/navigation&gt;&lt;inparam&gt;150&lt;/inparam&gt;"/>
              </a:rPr>
              <a:t>X</a:t>
            </a:r>
            <a:r>
              <a:rPr lang="it-IT" i="1" dirty="0"/>
              <a:t>], la Sardegna, la Sicilia, il Trentino-Alto Adige/Südtirol e la Valle d'Aosta/</a:t>
            </a:r>
            <a:r>
              <a:rPr lang="it-IT" i="1" dirty="0" err="1"/>
              <a:t>Vallée</a:t>
            </a:r>
            <a:r>
              <a:rPr lang="it-IT" i="1" dirty="0"/>
              <a:t> d'</a:t>
            </a:r>
            <a:r>
              <a:rPr lang="it-IT" i="1" dirty="0" err="1"/>
              <a:t>Aoste</a:t>
            </a:r>
            <a:r>
              <a:rPr lang="it-IT" i="1" dirty="0"/>
              <a:t> dispongono di forme e condizioni particolari di autonomia, secondo i rispettivi statuti speciali adottati con legge costituzionale.</a:t>
            </a:r>
          </a:p>
          <a:p>
            <a:pPr marL="514350" indent="-514350">
              <a:buFont typeface="+mj-lt"/>
              <a:buAutoNum type="arabicPeriod"/>
            </a:pPr>
            <a:r>
              <a:rPr lang="it-IT" i="1" dirty="0"/>
              <a:t>La Regione Trentino-Alto Adige/Südtirol è costituita dalle Province autonome di Trento e di Bolzano.</a:t>
            </a:r>
          </a:p>
          <a:p>
            <a:pPr marL="514350" indent="-514350">
              <a:buFont typeface="+mj-lt"/>
              <a:buAutoNum type="arabicPeriod"/>
            </a:pPr>
            <a:r>
              <a:rPr lang="it-IT" i="1" dirty="0"/>
              <a:t>Ulteriori forme e condizioni particolari di autonomia, concernenti le materie di cui al terzo comma dell'articolo </a:t>
            </a:r>
            <a:r>
              <a:rPr lang="it-IT" i="1" dirty="0">
                <a:hlinkClick r:id="rId3" tooltip="Link alla pagina &lt;navigation&gt;462&lt;/navigation&gt;&lt;inparam&gt;118&lt;/inparam&gt;"/>
              </a:rPr>
              <a:t>117</a:t>
            </a:r>
            <a:r>
              <a:rPr lang="it-IT" i="1" dirty="0"/>
              <a:t> e le materie indicate dal secondo comma del medesimo articolo alle lettere l), limitatamente all'organizzazione della giustizia di pace, </a:t>
            </a:r>
            <a:r>
              <a:rPr lang="it-IT" i="1" dirty="0" err="1"/>
              <a:t>n</a:t>
            </a:r>
            <a:r>
              <a:rPr lang="it-IT" i="1" dirty="0"/>
              <a:t>) e </a:t>
            </a:r>
            <a:r>
              <a:rPr lang="it-IT" i="1" dirty="0" err="1"/>
              <a:t>s</a:t>
            </a:r>
            <a:r>
              <a:rPr lang="it-IT" i="1" dirty="0"/>
              <a:t>), possono essere attribuite ad altre Regioni, con legge dello Stato, su iniziativa della Regione interessata, sentiti gli enti locali, nel rispetto dei princìpi di cui all'articolo </a:t>
            </a:r>
            <a:r>
              <a:rPr lang="it-IT" i="1" dirty="0">
                <a:hlinkClick r:id="rId4" tooltip="Link alla pagina &lt;navigation&gt;462&lt;/navigation&gt;&lt;inparam&gt;120&lt;/inparam&gt;"/>
              </a:rPr>
              <a:t>119</a:t>
            </a:r>
            <a:r>
              <a:rPr lang="it-IT" i="1" dirty="0"/>
              <a:t>. La legge è approvata dalle Camere a maggioranza assoluta dei componenti, sulla base di intesa fra lo Stato e la Regione interessata.</a:t>
            </a:r>
          </a:p>
        </p:txBody>
      </p:sp>
    </p:spTree>
    <p:extLst>
      <p:ext uri="{BB962C8B-B14F-4D97-AF65-F5344CB8AC3E}">
        <p14:creationId xmlns:p14="http://schemas.microsoft.com/office/powerpoint/2010/main" val="291615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40FD3A-0A5B-2D4E-874C-8D039CBF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Art. 116 originale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65EA84-D439-1C43-83F0-4DD311315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2225976"/>
          </a:xfrm>
        </p:spPr>
        <p:txBody>
          <a:bodyPr/>
          <a:lstStyle/>
          <a:p>
            <a:pPr marL="0" indent="0">
              <a:buNone/>
            </a:pPr>
            <a:r>
              <a:rPr lang="it-IT" i="1" dirty="0"/>
              <a:t>Alla Sicilia, alla Sardegna, al Trentino-Alto Adige, al Friuli-Venezia Giulia e alla Valle d'Aosta sono attribuite forme e condizioni particolari di autonomia, secondo statuti speciali adottati con leggi costituzionali.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022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A5217E-3D74-9C42-806A-19D9FEEC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dirty="0"/>
              <a:t>2001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107D0F-259B-7A46-B8E5-19B5D51FE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dirty="0"/>
              <a:t>Friuli – Venezia Giulia</a:t>
            </a:r>
          </a:p>
          <a:p>
            <a:pPr marL="0" indent="0" algn="ctr">
              <a:buNone/>
            </a:pPr>
            <a:r>
              <a:rPr lang="it-IT" dirty="0">
                <a:sym typeface="Wingdings" pitchFamily="2" charset="2"/>
              </a:rPr>
              <a:t></a:t>
            </a:r>
          </a:p>
          <a:p>
            <a:pPr marL="0" indent="0" algn="ctr">
              <a:buNone/>
            </a:pPr>
            <a:r>
              <a:rPr lang="it-IT" dirty="0"/>
              <a:t>Friuli Venezia Giulia</a:t>
            </a:r>
          </a:p>
          <a:p>
            <a:pPr marL="0" indent="0" algn="ctr">
              <a:buNone/>
            </a:pPr>
            <a:r>
              <a:rPr lang="it-IT" dirty="0"/>
              <a:t>____________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Trentino-Alto Adige</a:t>
            </a:r>
          </a:p>
          <a:p>
            <a:pPr marL="0" indent="0" algn="ctr">
              <a:buNone/>
            </a:pPr>
            <a:r>
              <a:rPr lang="it-IT" dirty="0">
                <a:sym typeface="Wingdings" pitchFamily="2" charset="2"/>
              </a:rPr>
              <a:t></a:t>
            </a:r>
          </a:p>
          <a:p>
            <a:pPr marL="0" indent="0" algn="ctr">
              <a:buNone/>
            </a:pPr>
            <a:r>
              <a:rPr lang="it-IT" dirty="0"/>
              <a:t>Trentino-Alto Adige/Südtirol</a:t>
            </a:r>
          </a:p>
          <a:p>
            <a:pPr marL="0" indent="0" algn="ctr">
              <a:buNone/>
            </a:pPr>
            <a:r>
              <a:rPr lang="it-IT" dirty="0">
                <a:sym typeface="Wingdings" pitchFamily="2" charset="2"/>
              </a:rPr>
              <a:t></a:t>
            </a:r>
          </a:p>
          <a:p>
            <a:pPr marL="0" indent="0" algn="ctr">
              <a:buNone/>
            </a:pPr>
            <a:r>
              <a:rPr lang="it-IT" dirty="0">
                <a:sym typeface="Wingdings" pitchFamily="2" charset="2"/>
              </a:rPr>
              <a:t> </a:t>
            </a:r>
            <a:r>
              <a:rPr lang="it-IT" dirty="0"/>
              <a:t>La Regione Trentino-Alto Adige/Südtirol è costituita dalle Province autonome di Trento e di Bolzano</a:t>
            </a:r>
            <a:endParaRPr lang="it-IT" dirty="0">
              <a:sym typeface="Wingdings" pitchFamily="2" charset="2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65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58CD69-CF60-314B-8086-D99276B4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6216"/>
            <a:ext cx="10515600" cy="1325563"/>
          </a:xfrm>
        </p:spPr>
        <p:txBody>
          <a:bodyPr/>
          <a:lstStyle/>
          <a:p>
            <a:r>
              <a:rPr lang="it-IT" dirty="0"/>
              <a:t>Corriere 13 e 14 ottobre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625A314-44F3-224A-AB35-567A41793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24" y="1878227"/>
            <a:ext cx="6483242" cy="2571686"/>
          </a:xfrm>
        </p:spPr>
      </p:pic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0A5C831D-9C89-614F-8F3B-40A52B341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22" y="1412788"/>
            <a:ext cx="3613972" cy="397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8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F6D677-61AE-5C4B-8D4C-62B318C6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43467DE-462A-AB48-848A-B6D59B8E7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4921" y="365125"/>
            <a:ext cx="6232326" cy="6381664"/>
          </a:xfrm>
        </p:spPr>
      </p:pic>
    </p:spTree>
    <p:extLst>
      <p:ext uri="{BB962C8B-B14F-4D97-AF65-F5344CB8AC3E}">
        <p14:creationId xmlns:p14="http://schemas.microsoft.com/office/powerpoint/2010/main" val="171920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6C9F06-07A2-7549-A59E-66459602D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D99619B-4BFD-5B46-902D-F0CB3745F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8734" y="5382741"/>
            <a:ext cx="6507659" cy="1444975"/>
          </a:xfrm>
        </p:spPr>
      </p:pic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E12DD099-6B8C-AE42-A263-68DBB6B2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36" y="526536"/>
            <a:ext cx="6354396" cy="485620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CCAF456-4BD3-B94A-80FD-ACC7758F8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879" y="2954638"/>
            <a:ext cx="4482243" cy="13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1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230</Words>
  <Application>Microsoft Macintosh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di Office</vt:lpstr>
      <vt:lpstr>A proposito di nomi di regione (o quasi)</vt:lpstr>
      <vt:lpstr>Art. 131 (e modifica legge costituzionale 27 dicembre 1963, n. 3)</vt:lpstr>
      <vt:lpstr>1963</vt:lpstr>
      <vt:lpstr>Costituzione art. 116 (post legge costituzionale 18 ottobre 2001, n. 3)</vt:lpstr>
      <vt:lpstr>Art. 116 originale</vt:lpstr>
      <vt:lpstr>2001</vt:lpstr>
      <vt:lpstr>Corriere 13 e 14 ottobre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 zilli</dc:creator>
  <cp:lastModifiedBy>sergio zilli</cp:lastModifiedBy>
  <cp:revision>8</cp:revision>
  <dcterms:created xsi:type="dcterms:W3CDTF">2019-10-17T18:31:29Z</dcterms:created>
  <dcterms:modified xsi:type="dcterms:W3CDTF">2019-10-18T07:44:59Z</dcterms:modified>
</cp:coreProperties>
</file>