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90" r:id="rId2"/>
    <p:sldId id="289" r:id="rId3"/>
    <p:sldId id="310" r:id="rId4"/>
    <p:sldId id="313" r:id="rId5"/>
    <p:sldId id="298" r:id="rId6"/>
    <p:sldId id="292" r:id="rId7"/>
    <p:sldId id="299" r:id="rId8"/>
    <p:sldId id="316" r:id="rId9"/>
    <p:sldId id="300" r:id="rId10"/>
    <p:sldId id="293" r:id="rId11"/>
    <p:sldId id="304" r:id="rId12"/>
    <p:sldId id="294" r:id="rId13"/>
    <p:sldId id="305" r:id="rId14"/>
    <p:sldId id="311" r:id="rId15"/>
    <p:sldId id="297" r:id="rId16"/>
    <p:sldId id="306" r:id="rId17"/>
    <p:sldId id="296" r:id="rId18"/>
    <p:sldId id="303" r:id="rId19"/>
    <p:sldId id="301" r:id="rId20"/>
    <p:sldId id="295" r:id="rId21"/>
    <p:sldId id="312" r:id="rId22"/>
    <p:sldId id="314" r:id="rId23"/>
    <p:sldId id="302" r:id="rId24"/>
    <p:sldId id="307" r:id="rId25"/>
    <p:sldId id="309" r:id="rId26"/>
    <p:sldId id="315" r:id="rId27"/>
    <p:sldId id="282" r:id="rId28"/>
    <p:sldId id="283" r:id="rId29"/>
    <p:sldId id="284" r:id="rId30"/>
    <p:sldId id="285" r:id="rId31"/>
    <p:sldId id="286" r:id="rId32"/>
    <p:sldId id="287" r:id="rId33"/>
    <p:sldId id="288" r:id="rId34"/>
    <p:sldId id="257" r:id="rId35"/>
    <p:sldId id="308" r:id="rId36"/>
    <p:sldId id="259" r:id="rId37"/>
    <p:sldId id="260" r:id="rId38"/>
    <p:sldId id="261" r:id="rId39"/>
    <p:sldId id="262" r:id="rId40"/>
    <p:sldId id="263" r:id="rId41"/>
    <p:sldId id="264" r:id="rId42"/>
    <p:sldId id="265" r:id="rId43"/>
    <p:sldId id="266" r:id="rId44"/>
    <p:sldId id="267" r:id="rId45"/>
    <p:sldId id="268" r:id="rId46"/>
    <p:sldId id="271" r:id="rId47"/>
    <p:sldId id="272" r:id="rId48"/>
    <p:sldId id="273" r:id="rId49"/>
    <p:sldId id="274" r:id="rId50"/>
    <p:sldId id="275" r:id="rId51"/>
    <p:sldId id="276" r:id="rId52"/>
    <p:sldId id="277" r:id="rId53"/>
    <p:sldId id="278" r:id="rId5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85" d="100"/>
          <a:sy n="85" d="100"/>
        </p:scale>
        <p:origin x="-1232" y="-104"/>
      </p:cViewPr>
      <p:guideLst>
        <p:guide orient="horz" pos="73"/>
        <p:guide pos="561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A75AD-365C-C446-A11C-7E59E4E3F791}" type="datetimeFigureOut">
              <a:rPr lang="it-IT" smtClean="0"/>
              <a:t>15/10/19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AAAC0-F880-6143-8B72-56C6E3E5C791}" type="slidenum">
              <a:rPr lang="it-IT" smtClean="0"/>
              <a:t>‹n.›</a:t>
            </a:fld>
            <a:endParaRPr lang="it-IT"/>
          </a:p>
        </p:txBody>
      </p:sp>
    </p:spTree>
    <p:extLst>
      <p:ext uri="{BB962C8B-B14F-4D97-AF65-F5344CB8AC3E}">
        <p14:creationId xmlns:p14="http://schemas.microsoft.com/office/powerpoint/2010/main" val="3416129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0F29C-6943-D448-AB06-F809A8D3196B}" type="slidenum">
              <a:rPr lang="it-IT"/>
              <a:pPr/>
              <a:t>27</a:t>
            </a:fld>
            <a:endParaRPr lang="it-IT"/>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04451" name="Rectangle 3"/>
          <p:cNvSpPr>
            <a:spLocks noGrp="1" noChangeArrowheads="1"/>
          </p:cNvSpPr>
          <p:nvPr>
            <p:ph type="body" idx="1"/>
          </p:nvPr>
        </p:nvSpPr>
        <p:spPr>
          <a:noFill/>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05475" name="Rectangle 3"/>
          <p:cNvSpPr>
            <a:spLocks noGrp="1" noChangeArrowheads="1"/>
          </p:cNvSpPr>
          <p:nvPr>
            <p:ph type="body" idx="1"/>
          </p:nvPr>
        </p:nvSpPr>
        <p:spPr>
          <a:noFill/>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a:noFill/>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a:noFill/>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523AC-88C7-BB4E-93E0-B44CC34609B1}" type="slidenum">
              <a:rPr lang="it-IT"/>
              <a:pPr/>
              <a:t>47</a:t>
            </a:fld>
            <a:endParaRPr lang="it-IT"/>
          </a:p>
        </p:txBody>
      </p:sp>
      <p:sp>
        <p:nvSpPr>
          <p:cNvPr id="503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03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cs typeface="Times New Roman" charset="0"/>
              </a:rPr>
              <a:t>A multiple step staining process involving two or more dyes yields structural and functional information. </a:t>
            </a:r>
          </a:p>
          <a:p>
            <a:r>
              <a:rPr lang="en-US" dirty="0">
                <a:cs typeface="Times New Roman" charset="0"/>
              </a:rPr>
              <a:t>Basic dyes are attracted to negatively charged molecules (e.g. nucleic acids). Acidic dyes are attracted to positively charged molecules such as basic proteins. USING DYES OF DIFFERENT COLOURS, ACIDIC AND BASIC TISSUE COMPARTMENTS CAN BE DIFFERENTIALLY STAINED.</a:t>
            </a:r>
            <a:endParaRPr lang="en-GB" dirty="0">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CB23A-308A-0941-97A2-FE9F0B899F05}" type="slidenum">
              <a:rPr lang="it-IT"/>
              <a:pPr/>
              <a:t>48</a:t>
            </a:fld>
            <a:endParaRPr lang="it-IT"/>
          </a:p>
        </p:txBody>
      </p:sp>
      <p:sp>
        <p:nvSpPr>
          <p:cNvPr id="525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a:noFill/>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09571" name="Rectangle 3"/>
          <p:cNvSpPr>
            <a:spLocks noGrp="1" noChangeArrowheads="1"/>
          </p:cNvSpPr>
          <p:nvPr>
            <p:ph type="body" idx="1"/>
          </p:nvPr>
        </p:nvSpPr>
        <p:spPr>
          <a:noFill/>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a:noFill/>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3BCB1-31CF-2C4A-90E2-B33628EAE2D4}" type="slidenum">
              <a:rPr lang="it-IT"/>
              <a:pPr/>
              <a:t>28</a:t>
            </a:fld>
            <a:endParaRPr lang="it-IT"/>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4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9C7CF-B57A-094D-A27F-7A3D993565C9}" type="slidenum">
              <a:rPr lang="it-IT"/>
              <a:pPr/>
              <a:t>29</a:t>
            </a:fld>
            <a:endParaRPr lang="it-IT"/>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A3C64-D1FD-1B4A-8AFF-7A4450933739}" type="slidenum">
              <a:rPr lang="it-IT"/>
              <a:pPr/>
              <a:t>30</a:t>
            </a:fld>
            <a:endParaRPr lang="it-IT"/>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2BFBE-01DF-CD4D-BA86-427E35CB6299}" type="slidenum">
              <a:rPr lang="it-IT"/>
              <a:pPr/>
              <a:t>31</a:t>
            </a:fld>
            <a:endParaRPr lang="it-IT"/>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C3D5E-685D-0E45-B4EE-1C69BC205593}" type="slidenum">
              <a:rPr lang="it-IT"/>
              <a:pPr/>
              <a:t>32</a:t>
            </a:fld>
            <a:endParaRPr lang="it-IT"/>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86201-0893-2844-8159-DBA6C0810F33}" type="slidenum">
              <a:rPr lang="it-IT"/>
              <a:pPr/>
              <a:t>33</a:t>
            </a:fld>
            <a:endParaRPr lang="it-IT"/>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a:noFill/>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a:noFill/>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4A5B516-DA2D-494D-A18D-60B52CEAE37B}" type="datetimeFigureOut">
              <a:rPr lang="it-IT" smtClean="0"/>
              <a:t>15/10/19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284130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A5B516-DA2D-494D-A18D-60B52CEAE37B}" type="datetimeFigureOut">
              <a:rPr lang="it-IT" smtClean="0"/>
              <a:t>15/10/19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78467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A5B516-DA2D-494D-A18D-60B52CEAE37B}" type="datetimeFigureOut">
              <a:rPr lang="it-IT" smtClean="0"/>
              <a:t>15/10/19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291647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A5B516-DA2D-494D-A18D-60B52CEAE37B}" type="datetimeFigureOut">
              <a:rPr lang="it-IT" smtClean="0"/>
              <a:t>15/10/19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212452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E4A5B516-DA2D-494D-A18D-60B52CEAE37B}" type="datetimeFigureOut">
              <a:rPr lang="it-IT" smtClean="0"/>
              <a:t>15/10/19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5741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4A5B516-DA2D-494D-A18D-60B52CEAE37B}" type="datetimeFigureOut">
              <a:rPr lang="it-IT" smtClean="0"/>
              <a:t>15/10/19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84677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4A5B516-DA2D-494D-A18D-60B52CEAE37B}" type="datetimeFigureOut">
              <a:rPr lang="it-IT" smtClean="0"/>
              <a:t>15/10/19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108436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E4A5B516-DA2D-494D-A18D-60B52CEAE37B}" type="datetimeFigureOut">
              <a:rPr lang="it-IT" smtClean="0"/>
              <a:t>15/10/19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311986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A5B516-DA2D-494D-A18D-60B52CEAE37B}" type="datetimeFigureOut">
              <a:rPr lang="it-IT" smtClean="0"/>
              <a:t>15/10/19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204318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E4A5B516-DA2D-494D-A18D-60B52CEAE37B}" type="datetimeFigureOut">
              <a:rPr lang="it-IT" smtClean="0"/>
              <a:t>15/10/19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193354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E4A5B516-DA2D-494D-A18D-60B52CEAE37B}" type="datetimeFigureOut">
              <a:rPr lang="it-IT" smtClean="0"/>
              <a:t>15/10/19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B500D41-2A40-554E-90D4-49367E1ACA47}" type="slidenum">
              <a:rPr lang="it-IT" smtClean="0"/>
              <a:t>‹n.›</a:t>
            </a:fld>
            <a:endParaRPr lang="it-IT"/>
          </a:p>
        </p:txBody>
      </p:sp>
    </p:spTree>
    <p:extLst>
      <p:ext uri="{BB962C8B-B14F-4D97-AF65-F5344CB8AC3E}">
        <p14:creationId xmlns:p14="http://schemas.microsoft.com/office/powerpoint/2010/main" val="14803037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5B516-DA2D-494D-A18D-60B52CEAE37B}" type="datetimeFigureOut">
              <a:rPr lang="it-IT" smtClean="0"/>
              <a:t>15/10/19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00D41-2A40-554E-90D4-49367E1ACA47}" type="slidenum">
              <a:rPr lang="it-IT" smtClean="0"/>
              <a:t>‹n.›</a:t>
            </a:fld>
            <a:endParaRPr lang="it-IT"/>
          </a:p>
        </p:txBody>
      </p:sp>
    </p:spTree>
    <p:extLst>
      <p:ext uri="{BB962C8B-B14F-4D97-AF65-F5344CB8AC3E}">
        <p14:creationId xmlns:p14="http://schemas.microsoft.com/office/powerpoint/2010/main" val="90976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egiacomello@units.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mtClean="0"/>
              <a:t>Informazioni e contatti</a:t>
            </a:r>
            <a:endParaRPr lang="it-IT" dirty="0"/>
          </a:p>
        </p:txBody>
      </p:sp>
      <p:sp>
        <p:nvSpPr>
          <p:cNvPr id="3" name="Segnaposto contenuto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mtClean="0"/>
              <a:t>Emiliana Giacomello</a:t>
            </a:r>
          </a:p>
          <a:p>
            <a:r>
              <a:rPr lang="it-IT" smtClean="0"/>
              <a:t>Mail: </a:t>
            </a:r>
            <a:r>
              <a:rPr lang="it-IT" smtClean="0">
                <a:hlinkClick r:id="rId2"/>
              </a:rPr>
              <a:t>egiacomello@units.it</a:t>
            </a:r>
            <a:endParaRPr lang="it-IT" smtClean="0"/>
          </a:p>
          <a:p>
            <a:r>
              <a:rPr lang="it-IT" smtClean="0"/>
              <a:t>Indirizzo: Fondazione Callerio (Edificio FC, 2° piano), Via Fleming 22</a:t>
            </a:r>
          </a:p>
          <a:p>
            <a:r>
              <a:rPr lang="it-IT" smtClean="0"/>
              <a:t>Telefono: 040.5588638</a:t>
            </a:r>
          </a:p>
          <a:p>
            <a:r>
              <a:rPr lang="it-IT" smtClean="0"/>
              <a:t>Ricevimento: Martedì 9-12 (contatto via e-mail)</a:t>
            </a:r>
            <a:endParaRPr lang="it-IT" dirty="0"/>
          </a:p>
        </p:txBody>
      </p:sp>
    </p:spTree>
    <p:extLst>
      <p:ext uri="{BB962C8B-B14F-4D97-AF65-F5344CB8AC3E}">
        <p14:creationId xmlns:p14="http://schemas.microsoft.com/office/powerpoint/2010/main" val="680341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Reticolo Endoplasmatico</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Le membrane del RE formano strutture appiattite, tubulari, vescicolari che hanno differenti funzione</a:t>
            </a:r>
          </a:p>
          <a:p>
            <a:r>
              <a:rPr lang="it-IT" dirty="0" smtClean="0"/>
              <a:t>Il RE liscio ha molteplici funzioni</a:t>
            </a:r>
          </a:p>
          <a:p>
            <a:pPr lvl="1"/>
            <a:r>
              <a:rPr lang="it-IT" dirty="0"/>
              <a:t>I</a:t>
            </a:r>
            <a:r>
              <a:rPr lang="it-IT" dirty="0" smtClean="0"/>
              <a:t>mmagazzina ioni calcio</a:t>
            </a:r>
          </a:p>
          <a:p>
            <a:pPr lvl="1"/>
            <a:r>
              <a:rPr lang="it-IT" dirty="0" smtClean="0"/>
              <a:t>Partecipa alla sintesi (trasporto) dei lipidi e di numerose proteine proteine</a:t>
            </a:r>
          </a:p>
          <a:p>
            <a:pPr lvl="1"/>
            <a:r>
              <a:rPr lang="it-IT" dirty="0" smtClean="0"/>
              <a:t>Partecipa alla </a:t>
            </a:r>
            <a:r>
              <a:rPr lang="it-IT" dirty="0" err="1" smtClean="0"/>
              <a:t>glicogenolisi</a:t>
            </a:r>
            <a:endParaRPr lang="it-IT" dirty="0" smtClean="0"/>
          </a:p>
          <a:p>
            <a:endParaRPr lang="it-IT" dirty="0" smtClean="0"/>
          </a:p>
          <a:p>
            <a:r>
              <a:rPr lang="it-IT" dirty="0" smtClean="0"/>
              <a:t>Il RE ruvido viene denominato a questo modo grazie al fatto che è associato ai ribosomi</a:t>
            </a:r>
          </a:p>
          <a:p>
            <a:pPr lvl="1"/>
            <a:r>
              <a:rPr lang="it-IT" dirty="0" smtClean="0"/>
              <a:t>Qui avviene la sintesi proteica</a:t>
            </a:r>
            <a:endParaRPr lang="it-IT" dirty="0"/>
          </a:p>
        </p:txBody>
      </p:sp>
    </p:spTree>
    <p:extLst>
      <p:ext uri="{BB962C8B-B14F-4D97-AF65-F5344CB8AC3E}">
        <p14:creationId xmlns:p14="http://schemas.microsoft.com/office/powerpoint/2010/main" val="18480812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Reticolo Endoplasmatico </a:t>
            </a:r>
            <a:endParaRPr lang="it-IT" dirty="0"/>
          </a:p>
        </p:txBody>
      </p:sp>
      <p:pic>
        <p:nvPicPr>
          <p:cNvPr id="3" name="Immagine 2" descr="img-923104832.pdf"/>
          <p:cNvPicPr>
            <a:picLocks noChangeAspect="1"/>
          </p:cNvPicPr>
          <p:nvPr/>
        </p:nvPicPr>
        <p:blipFill rotWithShape="1">
          <a:blip r:embed="rId2">
            <a:extLst>
              <a:ext uri="{28A0092B-C50C-407E-A947-70E740481C1C}">
                <a14:useLocalDpi xmlns:a14="http://schemas.microsoft.com/office/drawing/2010/main" val="0"/>
              </a:ext>
            </a:extLst>
          </a:blip>
          <a:srcRect l="18548" t="68796" r="32581" b="4478"/>
          <a:stretch/>
        </p:blipFill>
        <p:spPr>
          <a:xfrm rot="10800000">
            <a:off x="706272" y="1650352"/>
            <a:ext cx="5001313" cy="3863924"/>
          </a:xfrm>
          <a:prstGeom prst="rect">
            <a:avLst/>
          </a:prstGeom>
        </p:spPr>
      </p:pic>
      <p:pic>
        <p:nvPicPr>
          <p:cNvPr id="4" name="Immagine 3" descr="img-923104832.pdf"/>
          <p:cNvPicPr>
            <a:picLocks noChangeAspect="1"/>
          </p:cNvPicPr>
          <p:nvPr/>
        </p:nvPicPr>
        <p:blipFill rotWithShape="1">
          <a:blip r:embed="rId2">
            <a:extLst>
              <a:ext uri="{28A0092B-C50C-407E-A947-70E740481C1C}">
                <a14:useLocalDpi xmlns:a14="http://schemas.microsoft.com/office/drawing/2010/main" val="0"/>
              </a:ext>
            </a:extLst>
          </a:blip>
          <a:srcRect l="61966" t="7403" b="48232"/>
          <a:stretch/>
        </p:blipFill>
        <p:spPr>
          <a:xfrm rot="10800000">
            <a:off x="5805271" y="1417638"/>
            <a:ext cx="2986365" cy="4921495"/>
          </a:xfrm>
          <a:prstGeom prst="rect">
            <a:avLst/>
          </a:prstGeom>
        </p:spPr>
      </p:pic>
      <p:sp>
        <p:nvSpPr>
          <p:cNvPr id="5" name="CasellaDiTesto 4"/>
          <p:cNvSpPr txBox="1"/>
          <p:nvPr/>
        </p:nvSpPr>
        <p:spPr>
          <a:xfrm>
            <a:off x="7172860" y="2916961"/>
            <a:ext cx="558199" cy="369332"/>
          </a:xfrm>
          <a:prstGeom prst="rect">
            <a:avLst/>
          </a:prstGeom>
          <a:noFill/>
        </p:spPr>
        <p:txBody>
          <a:bodyPr wrap="square" rtlCol="0">
            <a:spAutoFit/>
          </a:bodyPr>
          <a:lstStyle/>
          <a:p>
            <a:r>
              <a:rPr lang="it-IT" b="1" dirty="0" smtClean="0">
                <a:solidFill>
                  <a:schemeClr val="bg1"/>
                </a:solidFill>
              </a:rPr>
              <a:t>REL</a:t>
            </a:r>
            <a:endParaRPr lang="it-IT" b="1" dirty="0">
              <a:solidFill>
                <a:schemeClr val="bg1"/>
              </a:solidFill>
            </a:endParaRPr>
          </a:p>
        </p:txBody>
      </p:sp>
    </p:spTree>
    <p:extLst>
      <p:ext uri="{BB962C8B-B14F-4D97-AF65-F5344CB8AC3E}">
        <p14:creationId xmlns:p14="http://schemas.microsoft.com/office/powerpoint/2010/main" val="18013180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L’apparato di Golgi e il sistema vescicolare</a:t>
            </a:r>
            <a:endParaRPr lang="it-IT" dirty="0"/>
          </a:p>
        </p:txBody>
      </p:sp>
      <p:sp>
        <p:nvSpPr>
          <p:cNvPr id="3" name="Segnaposto contenuto 2"/>
          <p:cNvSpPr>
            <a:spLocks noGrp="1"/>
          </p:cNvSpPr>
          <p:nvPr>
            <p:ph idx="1"/>
          </p:nvPr>
        </p:nvSpPr>
        <p:spPr/>
        <p:txBody>
          <a:bodyPr>
            <a:normAutofit fontScale="92500"/>
          </a:bodyPr>
          <a:lstStyle/>
          <a:p>
            <a:r>
              <a:rPr lang="it-IT" dirty="0" smtClean="0"/>
              <a:t>E’ composto da cisterne appiattite impilate ed è circondato da numerose vescicole che arrivano e partono da esso per il traporto di proteine.</a:t>
            </a:r>
          </a:p>
          <a:p>
            <a:r>
              <a:rPr lang="it-IT" dirty="0" smtClean="0"/>
              <a:t>E’ un organello responsabile del controllo qualità e delle modificazioni post-</a:t>
            </a:r>
            <a:r>
              <a:rPr lang="it-IT" dirty="0" err="1" smtClean="0"/>
              <a:t>traduzionali</a:t>
            </a:r>
            <a:r>
              <a:rPr lang="it-IT" dirty="0" smtClean="0"/>
              <a:t> di alcune proteine (es: proteine di membrana che vengono </a:t>
            </a:r>
            <a:r>
              <a:rPr lang="it-IT" dirty="0" err="1" smtClean="0"/>
              <a:t>glicosilate</a:t>
            </a:r>
            <a:r>
              <a:rPr lang="it-IT" dirty="0" smtClean="0"/>
              <a:t>) </a:t>
            </a:r>
          </a:p>
          <a:p>
            <a:r>
              <a:rPr lang="it-IT" dirty="0" smtClean="0"/>
              <a:t>Si divide in cis, mediano e trans-Golgi, ognuna di queste regioni ha funzioni differenti</a:t>
            </a:r>
            <a:endParaRPr lang="it-IT" dirty="0"/>
          </a:p>
        </p:txBody>
      </p:sp>
    </p:spTree>
    <p:extLst>
      <p:ext uri="{BB962C8B-B14F-4D97-AF65-F5344CB8AC3E}">
        <p14:creationId xmlns:p14="http://schemas.microsoft.com/office/powerpoint/2010/main" val="3868820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img-927133756.pdf"/>
          <p:cNvPicPr>
            <a:picLocks noChangeAspect="1"/>
          </p:cNvPicPr>
          <p:nvPr/>
        </p:nvPicPr>
        <p:blipFill rotWithShape="1">
          <a:blip r:embed="rId2">
            <a:extLst>
              <a:ext uri="{28A0092B-C50C-407E-A947-70E740481C1C}">
                <a14:useLocalDpi xmlns:a14="http://schemas.microsoft.com/office/drawing/2010/main" val="0"/>
              </a:ext>
            </a:extLst>
          </a:blip>
          <a:srcRect l="51929" t="52315" b="1690"/>
          <a:stretch/>
        </p:blipFill>
        <p:spPr>
          <a:xfrm rot="10800000">
            <a:off x="2133598" y="115887"/>
            <a:ext cx="4727594" cy="6390665"/>
          </a:xfrm>
          <a:prstGeom prst="rect">
            <a:avLst/>
          </a:prstGeom>
        </p:spPr>
      </p:pic>
    </p:spTree>
    <p:extLst>
      <p:ext uri="{BB962C8B-B14F-4D97-AF65-F5344CB8AC3E}">
        <p14:creationId xmlns:p14="http://schemas.microsoft.com/office/powerpoint/2010/main" val="32099920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Vescicole</a:t>
            </a:r>
            <a:endParaRPr lang="it-IT" dirty="0"/>
          </a:p>
        </p:txBody>
      </p:sp>
      <p:sp>
        <p:nvSpPr>
          <p:cNvPr id="3" name="Segnaposto contenuto 2"/>
          <p:cNvSpPr>
            <a:spLocks noGrp="1"/>
          </p:cNvSpPr>
          <p:nvPr>
            <p:ph idx="1"/>
          </p:nvPr>
        </p:nvSpPr>
        <p:spPr>
          <a:xfrm>
            <a:off x="457200" y="1417638"/>
            <a:ext cx="8229600" cy="5298019"/>
          </a:xfrm>
        </p:spPr>
        <p:txBody>
          <a:bodyPr>
            <a:normAutofit fontScale="70000" lnSpcReduction="20000"/>
          </a:bodyPr>
          <a:lstStyle/>
          <a:p>
            <a:r>
              <a:rPr lang="it-IT" dirty="0" smtClean="0"/>
              <a:t>Vescicole di trasporto</a:t>
            </a:r>
          </a:p>
          <a:p>
            <a:pPr lvl="1"/>
            <a:r>
              <a:rPr lang="it-IT" dirty="0" smtClean="0"/>
              <a:t>Lasciano il reticolo per portare le proteine al Golgi per </a:t>
            </a:r>
            <a:r>
              <a:rPr lang="it-IT" dirty="0" err="1" smtClean="0"/>
              <a:t>sessere</a:t>
            </a:r>
            <a:r>
              <a:rPr lang="it-IT" dirty="0" smtClean="0"/>
              <a:t> modificate</a:t>
            </a:r>
          </a:p>
          <a:p>
            <a:r>
              <a:rPr lang="it-IT" dirty="0" smtClean="0"/>
              <a:t>Granuli di secrezione</a:t>
            </a:r>
          </a:p>
          <a:p>
            <a:pPr lvl="1"/>
            <a:r>
              <a:rPr lang="it-IT" dirty="0" smtClean="0"/>
              <a:t>Lasciano il cis-Golgi per portare una proteina al suo bersaglio</a:t>
            </a:r>
          </a:p>
          <a:p>
            <a:r>
              <a:rPr lang="it-IT" dirty="0" err="1" smtClean="0"/>
              <a:t>Endosomi</a:t>
            </a:r>
            <a:endParaRPr lang="it-IT" dirty="0" smtClean="0"/>
          </a:p>
          <a:p>
            <a:r>
              <a:rPr lang="it-IT" dirty="0" smtClean="0"/>
              <a:t>Sono delle vescicole che si formano dal trans Golgi e possono unirsi ai lisosomi per la degradazione dei prodotti contenuti</a:t>
            </a:r>
          </a:p>
          <a:p>
            <a:r>
              <a:rPr lang="it-IT" dirty="0" smtClean="0"/>
              <a:t>Lisosomi</a:t>
            </a:r>
          </a:p>
          <a:p>
            <a:pPr lvl="1"/>
            <a:r>
              <a:rPr lang="it-IT" dirty="0" smtClean="0"/>
              <a:t>Sistema di vescicole acide che contengono le idrolasi acide che lasciano il Golgi e possono fondersi con alcuni </a:t>
            </a:r>
            <a:r>
              <a:rPr lang="it-IT" dirty="0" err="1" smtClean="0"/>
              <a:t>endosomi</a:t>
            </a:r>
            <a:r>
              <a:rPr lang="it-IT" dirty="0" smtClean="0"/>
              <a:t> per la degradazione di alcune proteine</a:t>
            </a:r>
          </a:p>
          <a:p>
            <a:r>
              <a:rPr lang="it-IT" dirty="0" err="1" smtClean="0"/>
              <a:t>Perossisomi</a:t>
            </a:r>
            <a:endParaRPr lang="it-IT" dirty="0" smtClean="0"/>
          </a:p>
          <a:p>
            <a:r>
              <a:rPr lang="it-IT" dirty="0" smtClean="0"/>
              <a:t>Si formano dal reticolo endoplasmatico liscio e contengono enzimi ossidativi </a:t>
            </a:r>
            <a:endParaRPr lang="it-IT" dirty="0"/>
          </a:p>
        </p:txBody>
      </p:sp>
    </p:spTree>
    <p:extLst>
      <p:ext uri="{BB962C8B-B14F-4D97-AF65-F5344CB8AC3E}">
        <p14:creationId xmlns:p14="http://schemas.microsoft.com/office/powerpoint/2010/main" val="177219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nucleo</a:t>
            </a:r>
            <a:br>
              <a:rPr lang="it-IT" dirty="0" smtClean="0"/>
            </a:br>
            <a:r>
              <a:rPr lang="it-IT" sz="3600" dirty="0" smtClean="0"/>
              <a:t>(Compartimento nucleare)</a:t>
            </a:r>
            <a:endParaRPr lang="it-IT" sz="3600" dirty="0"/>
          </a:p>
        </p:txBody>
      </p:sp>
      <p:sp>
        <p:nvSpPr>
          <p:cNvPr id="3" name="Segnaposto contenuto 2"/>
          <p:cNvSpPr>
            <a:spLocks noGrp="1"/>
          </p:cNvSpPr>
          <p:nvPr>
            <p:ph idx="1"/>
          </p:nvPr>
        </p:nvSpPr>
        <p:spPr>
          <a:xfrm>
            <a:off x="457200" y="1600200"/>
            <a:ext cx="5002558" cy="4525963"/>
          </a:xfrm>
        </p:spPr>
        <p:txBody>
          <a:bodyPr>
            <a:normAutofit fontScale="85000" lnSpcReduction="10000"/>
          </a:bodyPr>
          <a:lstStyle/>
          <a:p>
            <a:r>
              <a:rPr lang="it-IT" dirty="0" smtClean="0"/>
              <a:t>Il sistema di membrane interno delimita il nucleo</a:t>
            </a:r>
          </a:p>
          <a:p>
            <a:r>
              <a:rPr lang="it-IT" dirty="0" smtClean="0"/>
              <a:t>E’ facilmente identificabile grazie a tecniche molto semplici e sistemi ottici ‘primitivi’</a:t>
            </a:r>
          </a:p>
          <a:p>
            <a:r>
              <a:rPr lang="it-IT" dirty="0" smtClean="0"/>
              <a:t>Contiene la cromatina</a:t>
            </a:r>
          </a:p>
          <a:p>
            <a:pPr lvl="1"/>
            <a:r>
              <a:rPr lang="it-IT" dirty="0" err="1" smtClean="0"/>
              <a:t>Eucromatina</a:t>
            </a:r>
            <a:r>
              <a:rPr lang="it-IT" dirty="0" smtClean="0"/>
              <a:t> (è poco condensata, contiene molte proteine istoniche)</a:t>
            </a:r>
          </a:p>
          <a:p>
            <a:pPr lvl="1"/>
            <a:r>
              <a:rPr lang="it-IT" dirty="0" err="1" smtClean="0"/>
              <a:t>Eterocromatina</a:t>
            </a:r>
            <a:r>
              <a:rPr lang="it-IT" dirty="0" smtClean="0"/>
              <a:t> (è altamente condensata) </a:t>
            </a:r>
            <a:endParaRPr lang="it-IT" dirty="0"/>
          </a:p>
        </p:txBody>
      </p:sp>
      <p:pic>
        <p:nvPicPr>
          <p:cNvPr id="8" name="Immagine 7" descr="img-923132146.pdf"/>
          <p:cNvPicPr>
            <a:picLocks noChangeAspect="1"/>
          </p:cNvPicPr>
          <p:nvPr/>
        </p:nvPicPr>
        <p:blipFill rotWithShape="1">
          <a:blip r:embed="rId2">
            <a:extLst>
              <a:ext uri="{28A0092B-C50C-407E-A947-70E740481C1C}">
                <a14:useLocalDpi xmlns:a14="http://schemas.microsoft.com/office/drawing/2010/main" val="0"/>
              </a:ext>
            </a:extLst>
          </a:blip>
          <a:srcRect l="59827" t="55965" b="8623"/>
          <a:stretch/>
        </p:blipFill>
        <p:spPr>
          <a:xfrm>
            <a:off x="5858925" y="2498258"/>
            <a:ext cx="2510440" cy="3126314"/>
          </a:xfrm>
          <a:prstGeom prst="rect">
            <a:avLst/>
          </a:prstGeom>
        </p:spPr>
      </p:pic>
    </p:spTree>
    <p:extLst>
      <p:ext uri="{BB962C8B-B14F-4D97-AF65-F5344CB8AC3E}">
        <p14:creationId xmlns:p14="http://schemas.microsoft.com/office/powerpoint/2010/main" val="41538395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Il nucleo</a:t>
            </a:r>
            <a:endParaRPr lang="it-IT"/>
          </a:p>
        </p:txBody>
      </p:sp>
      <p:sp>
        <p:nvSpPr>
          <p:cNvPr id="3" name="Segnaposto contenuto 2"/>
          <p:cNvSpPr>
            <a:spLocks noGrp="1"/>
          </p:cNvSpPr>
          <p:nvPr>
            <p:ph idx="1"/>
          </p:nvPr>
        </p:nvSpPr>
        <p:spPr>
          <a:xfrm>
            <a:off x="457200" y="1600200"/>
            <a:ext cx="4272644" cy="4525963"/>
          </a:xfrm>
        </p:spPr>
        <p:txBody>
          <a:bodyPr>
            <a:normAutofit fontScale="92500"/>
          </a:bodyPr>
          <a:lstStyle/>
          <a:p>
            <a:r>
              <a:rPr lang="it-IT" dirty="0" smtClean="0"/>
              <a:t>Il nucleo ha un’importanza fondamentale, per il mantenimento delle informazioni genetiche e per il loro utilizzo.</a:t>
            </a:r>
          </a:p>
          <a:p>
            <a:r>
              <a:rPr lang="it-IT" dirty="0" smtClean="0"/>
              <a:t>La membrana nucleare gioca un grosso ruolo in questi processi</a:t>
            </a:r>
            <a:endParaRPr lang="it-IT" dirty="0"/>
          </a:p>
        </p:txBody>
      </p:sp>
      <p:pic>
        <p:nvPicPr>
          <p:cNvPr id="5" name="Immagine 4" descr="img-923132146.pdf"/>
          <p:cNvPicPr>
            <a:picLocks noChangeAspect="1"/>
          </p:cNvPicPr>
          <p:nvPr/>
        </p:nvPicPr>
        <p:blipFill rotWithShape="1">
          <a:blip r:embed="rId2">
            <a:extLst>
              <a:ext uri="{28A0092B-C50C-407E-A947-70E740481C1C}">
                <a14:useLocalDpi xmlns:a14="http://schemas.microsoft.com/office/drawing/2010/main" val="0"/>
              </a:ext>
            </a:extLst>
          </a:blip>
          <a:srcRect l="10179" t="47472" r="44110"/>
          <a:stretch/>
        </p:blipFill>
        <p:spPr>
          <a:xfrm>
            <a:off x="5323777" y="1250530"/>
            <a:ext cx="3363023" cy="5459745"/>
          </a:xfrm>
          <a:prstGeom prst="rect">
            <a:avLst/>
          </a:prstGeom>
        </p:spPr>
      </p:pic>
    </p:spTree>
    <p:extLst>
      <p:ext uri="{BB962C8B-B14F-4D97-AF65-F5344CB8AC3E}">
        <p14:creationId xmlns:p14="http://schemas.microsoft.com/office/powerpoint/2010/main" val="26316635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6"/>
            <a:ext cx="8229600" cy="1143000"/>
          </a:xfrm>
        </p:spPr>
        <p:txBody>
          <a:bodyPr/>
          <a:lstStyle/>
          <a:p>
            <a:r>
              <a:rPr lang="it-IT" dirty="0" smtClean="0"/>
              <a:t>I mitocondri</a:t>
            </a:r>
            <a:endParaRPr lang="it-IT" dirty="0"/>
          </a:p>
        </p:txBody>
      </p:sp>
      <p:sp>
        <p:nvSpPr>
          <p:cNvPr id="3" name="Segnaposto contenuto 2"/>
          <p:cNvSpPr>
            <a:spLocks noGrp="1"/>
          </p:cNvSpPr>
          <p:nvPr>
            <p:ph idx="1"/>
          </p:nvPr>
        </p:nvSpPr>
        <p:spPr>
          <a:xfrm>
            <a:off x="29202" y="1279022"/>
            <a:ext cx="9114798" cy="2735779"/>
          </a:xfrm>
        </p:spPr>
        <p:txBody>
          <a:bodyPr/>
          <a:lstStyle/>
          <a:p>
            <a:r>
              <a:rPr lang="it-IT" dirty="0" smtClean="0"/>
              <a:t>Sono gli organelli responsabili della respirazione cellulare</a:t>
            </a:r>
          </a:p>
          <a:p>
            <a:r>
              <a:rPr lang="it-IT" dirty="0" smtClean="0"/>
              <a:t>Sono degli organelli a doppia membrana, di cui quella più interna è caratterizzata da creste a morfologia e numero variabile</a:t>
            </a:r>
            <a:endParaRPr lang="it-IT" dirty="0"/>
          </a:p>
        </p:txBody>
      </p:sp>
      <p:pic>
        <p:nvPicPr>
          <p:cNvPr id="4" name="Immagine 3" descr="img-906164223.pdf"/>
          <p:cNvPicPr>
            <a:picLocks noChangeAspect="1"/>
          </p:cNvPicPr>
          <p:nvPr/>
        </p:nvPicPr>
        <p:blipFill rotWithShape="1">
          <a:blip r:embed="rId2">
            <a:extLst>
              <a:ext uri="{28A0092B-C50C-407E-A947-70E740481C1C}">
                <a14:useLocalDpi xmlns:a14="http://schemas.microsoft.com/office/drawing/2010/main" val="0"/>
              </a:ext>
            </a:extLst>
          </a:blip>
          <a:srcRect l="9225" t="63598" r="47169" b="4004"/>
          <a:stretch/>
        </p:blipFill>
        <p:spPr>
          <a:xfrm rot="10800000">
            <a:off x="6394920" y="3941798"/>
            <a:ext cx="2778275" cy="2916199"/>
          </a:xfrm>
          <a:prstGeom prst="rect">
            <a:avLst/>
          </a:prstGeom>
        </p:spPr>
      </p:pic>
      <p:pic>
        <p:nvPicPr>
          <p:cNvPr id="5" name="Immagine 4" descr="140-f2-MitochondriaSchematic-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2" y="4160432"/>
            <a:ext cx="6321056" cy="2697567"/>
          </a:xfrm>
          <a:prstGeom prst="rect">
            <a:avLst/>
          </a:prstGeom>
        </p:spPr>
      </p:pic>
    </p:spTree>
    <p:extLst>
      <p:ext uri="{BB962C8B-B14F-4D97-AF65-F5344CB8AC3E}">
        <p14:creationId xmlns:p14="http://schemas.microsoft.com/office/powerpoint/2010/main" val="41982444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Il mitocondrio ha un suo DNA!</a:t>
            </a:r>
          </a:p>
          <a:p>
            <a:r>
              <a:rPr lang="it-IT" dirty="0" smtClean="0"/>
              <a:t>IL DNA mitocondriale è di derivazione materna</a:t>
            </a:r>
            <a:endParaRPr lang="it-IT" dirty="0"/>
          </a:p>
        </p:txBody>
      </p:sp>
    </p:spTree>
    <p:extLst>
      <p:ext uri="{BB962C8B-B14F-4D97-AF65-F5344CB8AC3E}">
        <p14:creationId xmlns:p14="http://schemas.microsoft.com/office/powerpoint/2010/main" val="25581333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citoplasma</a:t>
            </a:r>
            <a:endParaRPr lang="it-IT" dirty="0"/>
          </a:p>
        </p:txBody>
      </p:sp>
      <p:sp>
        <p:nvSpPr>
          <p:cNvPr id="3" name="Segnaposto contenuto 2"/>
          <p:cNvSpPr>
            <a:spLocks noGrp="1"/>
          </p:cNvSpPr>
          <p:nvPr>
            <p:ph idx="1"/>
          </p:nvPr>
        </p:nvSpPr>
        <p:spPr/>
        <p:txBody>
          <a:bodyPr/>
          <a:lstStyle/>
          <a:p>
            <a:r>
              <a:rPr lang="it-IT" dirty="0" smtClean="0"/>
              <a:t>E’ un sistema colloidale che occupa lo spazio compreso tra i diversi compartimenti, 4 volte più viscoso dell’acqua</a:t>
            </a:r>
          </a:p>
          <a:p>
            <a:r>
              <a:rPr lang="it-IT" dirty="0" smtClean="0"/>
              <a:t>Contiene sistemi particolati:</a:t>
            </a:r>
            <a:endParaRPr lang="it-IT" dirty="0"/>
          </a:p>
          <a:p>
            <a:pPr lvl="1"/>
            <a:r>
              <a:rPr lang="it-IT" dirty="0" smtClean="0"/>
              <a:t>Inclusi citoplasmatici: pigmenti e sostanze di riserva</a:t>
            </a:r>
          </a:p>
          <a:p>
            <a:pPr lvl="1"/>
            <a:r>
              <a:rPr lang="it-IT" dirty="0" smtClean="0"/>
              <a:t>Elementi </a:t>
            </a:r>
            <a:r>
              <a:rPr lang="it-IT" dirty="0" err="1" smtClean="0"/>
              <a:t>citoscheletrici</a:t>
            </a:r>
            <a:endParaRPr lang="it-IT" dirty="0" smtClean="0"/>
          </a:p>
        </p:txBody>
      </p:sp>
    </p:spTree>
    <p:extLst>
      <p:ext uri="{BB962C8B-B14F-4D97-AF65-F5344CB8AC3E}">
        <p14:creationId xmlns:p14="http://schemas.microsoft.com/office/powerpoint/2010/main" val="338047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Programma </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La cellula</a:t>
            </a:r>
          </a:p>
          <a:p>
            <a:r>
              <a:rPr lang="it-IT" dirty="0" smtClean="0"/>
              <a:t>Metodi istologici</a:t>
            </a:r>
          </a:p>
          <a:p>
            <a:r>
              <a:rPr lang="it-IT" dirty="0" smtClean="0"/>
              <a:t>Tessuto Epiteliale</a:t>
            </a:r>
          </a:p>
          <a:p>
            <a:pPr lvl="1"/>
            <a:r>
              <a:rPr lang="it-IT" dirty="0" smtClean="0"/>
              <a:t>Di rivestimento</a:t>
            </a:r>
          </a:p>
          <a:p>
            <a:pPr lvl="1"/>
            <a:r>
              <a:rPr lang="it-IT" dirty="0" smtClean="0"/>
              <a:t>Ghiandolare</a:t>
            </a:r>
          </a:p>
          <a:p>
            <a:r>
              <a:rPr lang="it-IT" dirty="0" smtClean="0"/>
              <a:t>Tessuto Connettivo</a:t>
            </a:r>
          </a:p>
          <a:p>
            <a:pPr lvl="1"/>
            <a:r>
              <a:rPr lang="it-IT" dirty="0" smtClean="0"/>
              <a:t>Propriamente detto</a:t>
            </a:r>
          </a:p>
          <a:p>
            <a:pPr lvl="1"/>
            <a:r>
              <a:rPr lang="it-IT" dirty="0" smtClean="0"/>
              <a:t>Tessuto osseo</a:t>
            </a:r>
          </a:p>
          <a:p>
            <a:pPr lvl="1"/>
            <a:r>
              <a:rPr lang="it-IT" dirty="0" smtClean="0"/>
              <a:t>Tessuto cartilagineo</a:t>
            </a:r>
          </a:p>
          <a:p>
            <a:pPr lvl="1"/>
            <a:r>
              <a:rPr lang="it-IT" dirty="0" smtClean="0"/>
              <a:t>Sangue</a:t>
            </a:r>
          </a:p>
          <a:p>
            <a:r>
              <a:rPr lang="it-IT" dirty="0" smtClean="0"/>
              <a:t>Tessuto Muscolare</a:t>
            </a:r>
          </a:p>
          <a:p>
            <a:pPr lvl="1"/>
            <a:r>
              <a:rPr lang="it-IT" dirty="0" smtClean="0"/>
              <a:t>Tessuto muscolare liscio</a:t>
            </a:r>
          </a:p>
          <a:p>
            <a:pPr lvl="1"/>
            <a:r>
              <a:rPr lang="it-IT" dirty="0" smtClean="0"/>
              <a:t>Tessuto muscolare scheletrico</a:t>
            </a:r>
          </a:p>
          <a:p>
            <a:pPr lvl="1"/>
            <a:r>
              <a:rPr lang="it-IT" dirty="0" smtClean="0"/>
              <a:t>Tessuto muscolare cardiaco</a:t>
            </a:r>
          </a:p>
          <a:p>
            <a:r>
              <a:rPr lang="it-IT" dirty="0" smtClean="0"/>
              <a:t>Tessuto Nervoso</a:t>
            </a:r>
            <a:endParaRPr lang="it-IT" dirty="0"/>
          </a:p>
        </p:txBody>
      </p:sp>
    </p:spTree>
    <p:extLst>
      <p:ext uri="{BB962C8B-B14F-4D97-AF65-F5344CB8AC3E}">
        <p14:creationId xmlns:p14="http://schemas.microsoft.com/office/powerpoint/2010/main" val="2162671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citoscheletro</a:t>
            </a:r>
            <a:endParaRPr lang="it-IT" dirty="0"/>
          </a:p>
        </p:txBody>
      </p:sp>
      <p:sp>
        <p:nvSpPr>
          <p:cNvPr id="3" name="Segnaposto contenuto 2"/>
          <p:cNvSpPr>
            <a:spLocks noGrp="1"/>
          </p:cNvSpPr>
          <p:nvPr>
            <p:ph idx="1"/>
          </p:nvPr>
        </p:nvSpPr>
        <p:spPr>
          <a:xfrm>
            <a:off x="457199" y="1600200"/>
            <a:ext cx="8456613" cy="1991217"/>
          </a:xfrm>
        </p:spPr>
        <p:txBody>
          <a:bodyPr/>
          <a:lstStyle/>
          <a:p>
            <a:r>
              <a:rPr lang="it-IT" dirty="0" smtClean="0"/>
              <a:t>Il citoscheletro è un complesso di strutture fibrillari molto plastiche in grado di </a:t>
            </a:r>
            <a:r>
              <a:rPr lang="it-IT" dirty="0" err="1" smtClean="0"/>
              <a:t>autoassemblarsi</a:t>
            </a:r>
            <a:endParaRPr lang="it-IT" dirty="0"/>
          </a:p>
        </p:txBody>
      </p:sp>
      <p:pic>
        <p:nvPicPr>
          <p:cNvPr id="4" name="Immagine 3" descr="Unknown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427" y="3357823"/>
            <a:ext cx="6815970" cy="3429554"/>
          </a:xfrm>
          <a:prstGeom prst="rect">
            <a:avLst/>
          </a:prstGeom>
        </p:spPr>
      </p:pic>
    </p:spTree>
    <p:extLst>
      <p:ext uri="{BB962C8B-B14F-4D97-AF65-F5344CB8AC3E}">
        <p14:creationId xmlns:p14="http://schemas.microsoft.com/office/powerpoint/2010/main" val="32771317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199" y="74507"/>
            <a:ext cx="8229600" cy="1143000"/>
          </a:xfrm>
        </p:spPr>
        <p:txBody>
          <a:bodyPr>
            <a:normAutofit/>
          </a:bodyPr>
          <a:lstStyle/>
          <a:p>
            <a:r>
              <a:rPr lang="it-IT" sz="3200" dirty="0" smtClean="0"/>
              <a:t>Il citoscheletro è costituito da tre sistemi di filamenti</a:t>
            </a:r>
            <a:endParaRPr lang="it-IT" sz="3200" dirty="0"/>
          </a:p>
        </p:txBody>
      </p:sp>
      <p:sp>
        <p:nvSpPr>
          <p:cNvPr id="3" name="Segnaposto contenuto 2"/>
          <p:cNvSpPr>
            <a:spLocks noGrp="1"/>
          </p:cNvSpPr>
          <p:nvPr>
            <p:ph idx="1"/>
          </p:nvPr>
        </p:nvSpPr>
        <p:spPr>
          <a:xfrm>
            <a:off x="457199" y="1217507"/>
            <a:ext cx="8456613" cy="5257800"/>
          </a:xfrm>
        </p:spPr>
        <p:txBody>
          <a:bodyPr/>
          <a:lstStyle/>
          <a:p>
            <a:r>
              <a:rPr lang="it-IT" dirty="0" smtClean="0">
                <a:solidFill>
                  <a:srgbClr val="FF0000"/>
                </a:solidFill>
              </a:rPr>
              <a:t>Microfilamenti</a:t>
            </a:r>
            <a:r>
              <a:rPr lang="it-IT" dirty="0" smtClean="0"/>
              <a:t> (o citoscheletro di actina), formati da polimeri lineari di actina, una proteina che in combinazione con la miosina è causa dei fenomeni contrattili</a:t>
            </a:r>
          </a:p>
          <a:p>
            <a:r>
              <a:rPr lang="it-IT" dirty="0" smtClean="0">
                <a:solidFill>
                  <a:srgbClr val="FF0000"/>
                </a:solidFill>
              </a:rPr>
              <a:t>Microtubuli</a:t>
            </a:r>
            <a:r>
              <a:rPr lang="it-IT" dirty="0" smtClean="0"/>
              <a:t>, sono strutture cilindriche cave formati dalla proteina </a:t>
            </a:r>
            <a:r>
              <a:rPr lang="it-IT" dirty="0" err="1" smtClean="0"/>
              <a:t>tubulina</a:t>
            </a:r>
            <a:r>
              <a:rPr lang="it-IT" dirty="0" smtClean="0"/>
              <a:t>. Servono per il trasporto di vescicole</a:t>
            </a:r>
          </a:p>
          <a:p>
            <a:r>
              <a:rPr lang="it-IT" dirty="0" smtClean="0">
                <a:solidFill>
                  <a:srgbClr val="FF0000"/>
                </a:solidFill>
              </a:rPr>
              <a:t>Filamenti intermedi</a:t>
            </a:r>
            <a:r>
              <a:rPr lang="it-IT" dirty="0" smtClean="0"/>
              <a:t>, hanno componente proteica diversa in base al tipo di cellule, sono il sistema che attua resistenza meccanica</a:t>
            </a:r>
            <a:endParaRPr lang="it-IT" dirty="0"/>
          </a:p>
        </p:txBody>
      </p:sp>
    </p:spTree>
    <p:extLst>
      <p:ext uri="{BB962C8B-B14F-4D97-AF65-F5344CB8AC3E}">
        <p14:creationId xmlns:p14="http://schemas.microsoft.com/office/powerpoint/2010/main" val="354331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g-X09102541.pdf"/>
          <p:cNvPicPr>
            <a:picLocks noChangeAspect="1"/>
          </p:cNvPicPr>
          <p:nvPr/>
        </p:nvPicPr>
        <p:blipFill rotWithShape="1">
          <a:blip r:embed="rId2">
            <a:extLst>
              <a:ext uri="{28A0092B-C50C-407E-A947-70E740481C1C}">
                <a14:useLocalDpi xmlns:a14="http://schemas.microsoft.com/office/drawing/2010/main" val="0"/>
              </a:ext>
            </a:extLst>
          </a:blip>
          <a:srcRect l="55882" t="9774" b="25251"/>
          <a:stretch/>
        </p:blipFill>
        <p:spPr>
          <a:xfrm>
            <a:off x="1564334" y="115888"/>
            <a:ext cx="6040500" cy="6284167"/>
          </a:xfrm>
          <a:prstGeom prst="rect">
            <a:avLst/>
          </a:prstGeom>
        </p:spPr>
      </p:pic>
    </p:spTree>
    <p:extLst>
      <p:ext uri="{BB962C8B-B14F-4D97-AF65-F5344CB8AC3E}">
        <p14:creationId xmlns:p14="http://schemas.microsoft.com/office/powerpoint/2010/main" val="51633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308"/>
            <a:ext cx="8229600" cy="1143000"/>
          </a:xfrm>
        </p:spPr>
        <p:txBody>
          <a:bodyPr/>
          <a:lstStyle/>
          <a:p>
            <a:r>
              <a:rPr lang="it-IT" dirty="0" smtClean="0"/>
              <a:t>Il tessuto</a:t>
            </a:r>
            <a:endParaRPr lang="it-IT" dirty="0"/>
          </a:p>
        </p:txBody>
      </p:sp>
      <p:sp>
        <p:nvSpPr>
          <p:cNvPr id="3" name="Segnaposto contenuto 2"/>
          <p:cNvSpPr>
            <a:spLocks noGrp="1"/>
          </p:cNvSpPr>
          <p:nvPr>
            <p:ph idx="1"/>
          </p:nvPr>
        </p:nvSpPr>
        <p:spPr>
          <a:xfrm>
            <a:off x="457200" y="1293616"/>
            <a:ext cx="8229600" cy="4525963"/>
          </a:xfrm>
        </p:spPr>
        <p:txBody>
          <a:bodyPr>
            <a:normAutofit fontScale="85000" lnSpcReduction="10000"/>
          </a:bodyPr>
          <a:lstStyle/>
          <a:p>
            <a:pPr marL="0" indent="0">
              <a:buNone/>
            </a:pPr>
            <a:r>
              <a:rPr lang="it-IT" dirty="0" smtClean="0"/>
              <a:t>Definizione: </a:t>
            </a:r>
          </a:p>
          <a:p>
            <a:pPr marL="0" indent="0">
              <a:buNone/>
            </a:pPr>
            <a:endParaRPr lang="it-IT" dirty="0" smtClean="0"/>
          </a:p>
          <a:p>
            <a:pPr marL="0" indent="0">
              <a:buNone/>
            </a:pPr>
            <a:r>
              <a:rPr lang="it-IT" dirty="0"/>
              <a:t>In biologia, materiale costitutivo degli organi animali e vegetali, formato da un aggregato di cellule che hanno forma, struttura e funzioni simili, e, per lo più, origine embriologica comune: t. epiteliale, connettivo, muscolare; t. </a:t>
            </a:r>
            <a:r>
              <a:rPr lang="it-IT" dirty="0" smtClean="0"/>
              <a:t>parenchimatici</a:t>
            </a:r>
          </a:p>
          <a:p>
            <a:pPr marL="0" indent="0" algn="ctr">
              <a:buNone/>
            </a:pPr>
            <a:r>
              <a:rPr lang="it-IT" dirty="0" smtClean="0"/>
              <a:t>oppure</a:t>
            </a:r>
          </a:p>
          <a:p>
            <a:pPr marL="0" indent="0">
              <a:buNone/>
            </a:pPr>
            <a:r>
              <a:rPr lang="it-IT" dirty="0"/>
              <a:t>Complesso di cellule con struttura e funzioni comuni, che costituiscono gli organi animali e vegetali: </a:t>
            </a:r>
            <a:r>
              <a:rPr lang="it-IT" i="1" dirty="0"/>
              <a:t>t. connettivo, epiteliale, muscolare, nervoso</a:t>
            </a:r>
            <a:endParaRPr lang="it-IT" dirty="0"/>
          </a:p>
          <a:p>
            <a:pPr marL="0" indent="0">
              <a:buNone/>
            </a:pPr>
            <a:endParaRPr lang="it-IT" dirty="0"/>
          </a:p>
          <a:p>
            <a:pPr marL="0" indent="0">
              <a:buNone/>
            </a:pPr>
            <a:endParaRPr lang="it-IT" dirty="0"/>
          </a:p>
        </p:txBody>
      </p:sp>
    </p:spTree>
    <p:extLst>
      <p:ext uri="{BB962C8B-B14F-4D97-AF65-F5344CB8AC3E}">
        <p14:creationId xmlns:p14="http://schemas.microsoft.com/office/powerpoint/2010/main" val="237784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tecniche e metodologie istologiche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Sono tecniche di </a:t>
            </a:r>
            <a:r>
              <a:rPr lang="it-IT" dirty="0" err="1" smtClean="0"/>
              <a:t>processazione</a:t>
            </a:r>
            <a:r>
              <a:rPr lang="it-IT" dirty="0" smtClean="0"/>
              <a:t> di un campione tissutale al fine di renderlo adatto alla sua visione al microscopio</a:t>
            </a:r>
          </a:p>
          <a:p>
            <a:r>
              <a:rPr lang="it-IT" dirty="0" smtClean="0"/>
              <a:t>Sfruttano le proprietà chimico-fisiche e antigeniche del tessuto stesso</a:t>
            </a:r>
          </a:p>
          <a:p>
            <a:r>
              <a:rPr lang="it-IT" dirty="0" smtClean="0"/>
              <a:t>Grazie alla eterogeneità dei tessuti e al fatto che le cellule che lo compongo hanno compartimenti e organelli con differenti proprietà, le tecniche istologiche ci permettono di distinguere un tessuto dall’altro e capire se il tessuto stesso è affetto da patologie</a:t>
            </a:r>
            <a:endParaRPr lang="it-IT" dirty="0"/>
          </a:p>
        </p:txBody>
      </p:sp>
    </p:spTree>
    <p:extLst>
      <p:ext uri="{BB962C8B-B14F-4D97-AF65-F5344CB8AC3E}">
        <p14:creationId xmlns:p14="http://schemas.microsoft.com/office/powerpoint/2010/main" val="3116215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lnSpcReduction="20000"/>
          </a:bodyPr>
          <a:lstStyle/>
          <a:p>
            <a:r>
              <a:rPr lang="it-IT" dirty="0" smtClean="0"/>
              <a:t>La scelta della procedura da seguire dipende da numerosi fattori</a:t>
            </a:r>
          </a:p>
          <a:p>
            <a:pPr lvl="1"/>
            <a:r>
              <a:rPr lang="it-IT" dirty="0" smtClean="0"/>
              <a:t>Che campione ho?</a:t>
            </a:r>
          </a:p>
          <a:p>
            <a:pPr lvl="1"/>
            <a:r>
              <a:rPr lang="it-IT" dirty="0" smtClean="0"/>
              <a:t>Cosa voglio osservare/studiare?</a:t>
            </a:r>
          </a:p>
          <a:p>
            <a:pPr lvl="1"/>
            <a:r>
              <a:rPr lang="it-IT" dirty="0" smtClean="0"/>
              <a:t>Come posso conservare il mio campione?</a:t>
            </a:r>
          </a:p>
          <a:p>
            <a:r>
              <a:rPr lang="it-IT" dirty="0" smtClean="0"/>
              <a:t>Talvolta alcune procedure non sono adatte a soddisfare tutte le esigenze operative, sperimentali ed investigative (esempio tipico: l’inclusione in paraffina mantiene molto bene il tessuto di partenza ma non è adatta alle analisi </a:t>
            </a:r>
            <a:r>
              <a:rPr lang="it-IT" smtClean="0"/>
              <a:t>di immunofluorescenza)</a:t>
            </a:r>
            <a:endParaRPr lang="it-IT" dirty="0"/>
          </a:p>
        </p:txBody>
      </p:sp>
    </p:spTree>
    <p:extLst>
      <p:ext uri="{BB962C8B-B14F-4D97-AF65-F5344CB8AC3E}">
        <p14:creationId xmlns:p14="http://schemas.microsoft.com/office/powerpoint/2010/main" val="307358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si osservano i tessuti</a:t>
            </a:r>
            <a:endParaRPr lang="it-IT" dirty="0"/>
          </a:p>
        </p:txBody>
      </p:sp>
      <p:pic>
        <p:nvPicPr>
          <p:cNvPr id="4" name="Immagine 3" descr="img-X09112020.pdf"/>
          <p:cNvPicPr>
            <a:picLocks noChangeAspect="1"/>
          </p:cNvPicPr>
          <p:nvPr/>
        </p:nvPicPr>
        <p:blipFill rotWithShape="1">
          <a:blip r:embed="rId2">
            <a:extLst>
              <a:ext uri="{28A0092B-C50C-407E-A947-70E740481C1C}">
                <a14:useLocalDpi xmlns:a14="http://schemas.microsoft.com/office/drawing/2010/main" val="0"/>
              </a:ext>
            </a:extLst>
          </a:blip>
          <a:srcRect l="14869" t="56500" r="44771" b="6489"/>
          <a:stretch/>
        </p:blipFill>
        <p:spPr>
          <a:xfrm>
            <a:off x="657412" y="1404651"/>
            <a:ext cx="8029388" cy="5201225"/>
          </a:xfrm>
          <a:prstGeom prst="rect">
            <a:avLst/>
          </a:prstGeom>
        </p:spPr>
      </p:pic>
    </p:spTree>
    <p:extLst>
      <p:ext uri="{BB962C8B-B14F-4D97-AF65-F5344CB8AC3E}">
        <p14:creationId xmlns:p14="http://schemas.microsoft.com/office/powerpoint/2010/main" val="1624712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it-IT"/>
              <a:t>Differenza tra ingrandimento e risoluzione</a:t>
            </a:r>
          </a:p>
        </p:txBody>
      </p:sp>
      <p:sp>
        <p:nvSpPr>
          <p:cNvPr id="18435" name="Rectangle 3"/>
          <p:cNvSpPr>
            <a:spLocks noGrp="1" noChangeArrowheads="1"/>
          </p:cNvSpPr>
          <p:nvPr>
            <p:ph type="body" idx="1"/>
          </p:nvPr>
        </p:nvSpPr>
        <p:spPr/>
        <p:txBody>
          <a:bodyPr/>
          <a:lstStyle/>
          <a:p>
            <a:endParaRPr lang="it-IT"/>
          </a:p>
        </p:txBody>
      </p:sp>
      <p:pic>
        <p:nvPicPr>
          <p:cNvPr id="18436" name="Picture 4" descr="IMG_00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52578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IMG_0073"/>
          <p:cNvPicPr>
            <a:picLocks noChangeAspect="1" noChangeArrowheads="1"/>
          </p:cNvPicPr>
          <p:nvPr/>
        </p:nvPicPr>
        <p:blipFill>
          <a:blip r:embed="rId3">
            <a:extLst>
              <a:ext uri="{28A0092B-C50C-407E-A947-70E740481C1C}">
                <a14:useLocalDpi xmlns:a14="http://schemas.microsoft.com/office/drawing/2010/main" val="0"/>
              </a:ext>
            </a:extLst>
          </a:blip>
          <a:srcRect l="44928" t="19324" r="20290" b="40097"/>
          <a:stretch>
            <a:fillRect/>
          </a:stretch>
        </p:blipFill>
        <p:spPr bwMode="auto">
          <a:xfrm>
            <a:off x="3657600" y="457200"/>
            <a:ext cx="5105400" cy="446722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IMG_0073"/>
          <p:cNvPicPr>
            <a:picLocks noChangeAspect="1" noChangeArrowheads="1"/>
          </p:cNvPicPr>
          <p:nvPr/>
        </p:nvPicPr>
        <p:blipFill>
          <a:blip r:embed="rId3">
            <a:extLst>
              <a:ext uri="{28A0092B-C50C-407E-A947-70E740481C1C}">
                <a14:useLocalDpi xmlns:a14="http://schemas.microsoft.com/office/drawing/2010/main" val="0"/>
              </a:ext>
            </a:extLst>
          </a:blip>
          <a:srcRect l="56868" t="31264" r="25999" b="46587"/>
          <a:stretch>
            <a:fillRect/>
          </a:stretch>
        </p:blipFill>
        <p:spPr bwMode="auto">
          <a:xfrm>
            <a:off x="4191000" y="2201863"/>
            <a:ext cx="4800600" cy="465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97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1000" fill="hold"/>
                                        <p:tgtEl>
                                          <p:spTgt spid="18436"/>
                                        </p:tgtEl>
                                        <p:attrNameLst>
                                          <p:attrName>ppt_w</p:attrName>
                                        </p:attrNameLst>
                                      </p:cBhvr>
                                      <p:tavLst>
                                        <p:tav tm="0">
                                          <p:val>
                                            <p:strVal val="#ppt_w*0.70"/>
                                          </p:val>
                                        </p:tav>
                                        <p:tav tm="100000">
                                          <p:val>
                                            <p:strVal val="#ppt_w"/>
                                          </p:val>
                                        </p:tav>
                                      </p:tavLst>
                                    </p:anim>
                                    <p:anim calcmode="lin" valueType="num">
                                      <p:cBhvr>
                                        <p:cTn id="8" dur="1000" fill="hold"/>
                                        <p:tgtEl>
                                          <p:spTgt spid="18436"/>
                                        </p:tgtEl>
                                        <p:attrNameLst>
                                          <p:attrName>ppt_h</p:attrName>
                                        </p:attrNameLst>
                                      </p:cBhvr>
                                      <p:tavLst>
                                        <p:tav tm="0">
                                          <p:val>
                                            <p:strVal val="#ppt_h"/>
                                          </p:val>
                                        </p:tav>
                                        <p:tav tm="100000">
                                          <p:val>
                                            <p:strVal val="#ppt_h"/>
                                          </p:val>
                                        </p:tav>
                                      </p:tavLst>
                                    </p:anim>
                                    <p:animEffect transition="in" filter="fade">
                                      <p:cBhvr>
                                        <p:cTn id="9" dur="1000"/>
                                        <p:tgtEl>
                                          <p:spTgt spid="184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8437"/>
                                        </p:tgtEl>
                                        <p:attrNameLst>
                                          <p:attrName>style.visibility</p:attrName>
                                        </p:attrNameLst>
                                      </p:cBhvr>
                                      <p:to>
                                        <p:strVal val="visible"/>
                                      </p:to>
                                    </p:set>
                                    <p:anim calcmode="lin" valueType="num">
                                      <p:cBhvr>
                                        <p:cTn id="14" dur="1000" fill="hold"/>
                                        <p:tgtEl>
                                          <p:spTgt spid="18437"/>
                                        </p:tgtEl>
                                        <p:attrNameLst>
                                          <p:attrName>ppt_w</p:attrName>
                                        </p:attrNameLst>
                                      </p:cBhvr>
                                      <p:tavLst>
                                        <p:tav tm="0">
                                          <p:val>
                                            <p:strVal val="#ppt_w*0.70"/>
                                          </p:val>
                                        </p:tav>
                                        <p:tav tm="100000">
                                          <p:val>
                                            <p:strVal val="#ppt_w"/>
                                          </p:val>
                                        </p:tav>
                                      </p:tavLst>
                                    </p:anim>
                                    <p:anim calcmode="lin" valueType="num">
                                      <p:cBhvr>
                                        <p:cTn id="15" dur="1000" fill="hold"/>
                                        <p:tgtEl>
                                          <p:spTgt spid="18437"/>
                                        </p:tgtEl>
                                        <p:attrNameLst>
                                          <p:attrName>ppt_h</p:attrName>
                                        </p:attrNameLst>
                                      </p:cBhvr>
                                      <p:tavLst>
                                        <p:tav tm="0">
                                          <p:val>
                                            <p:strVal val="#ppt_h"/>
                                          </p:val>
                                        </p:tav>
                                        <p:tav tm="100000">
                                          <p:val>
                                            <p:strVal val="#ppt_h"/>
                                          </p:val>
                                        </p:tav>
                                      </p:tavLst>
                                    </p:anim>
                                    <p:animEffect transition="in" filter="fade">
                                      <p:cBhvr>
                                        <p:cTn id="16" dur="1000"/>
                                        <p:tgtEl>
                                          <p:spTgt spid="184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8438"/>
                                        </p:tgtEl>
                                        <p:attrNameLst>
                                          <p:attrName>style.visibility</p:attrName>
                                        </p:attrNameLst>
                                      </p:cBhvr>
                                      <p:to>
                                        <p:strVal val="visible"/>
                                      </p:to>
                                    </p:set>
                                    <p:anim calcmode="lin" valueType="num">
                                      <p:cBhvr>
                                        <p:cTn id="21" dur="1000" fill="hold"/>
                                        <p:tgtEl>
                                          <p:spTgt spid="18438"/>
                                        </p:tgtEl>
                                        <p:attrNameLst>
                                          <p:attrName>ppt_w</p:attrName>
                                        </p:attrNameLst>
                                      </p:cBhvr>
                                      <p:tavLst>
                                        <p:tav tm="0">
                                          <p:val>
                                            <p:strVal val="#ppt_w*0.70"/>
                                          </p:val>
                                        </p:tav>
                                        <p:tav tm="100000">
                                          <p:val>
                                            <p:strVal val="#ppt_w"/>
                                          </p:val>
                                        </p:tav>
                                      </p:tavLst>
                                    </p:anim>
                                    <p:anim calcmode="lin" valueType="num">
                                      <p:cBhvr>
                                        <p:cTn id="22" dur="1000" fill="hold"/>
                                        <p:tgtEl>
                                          <p:spTgt spid="18438"/>
                                        </p:tgtEl>
                                        <p:attrNameLst>
                                          <p:attrName>ppt_h</p:attrName>
                                        </p:attrNameLst>
                                      </p:cBhvr>
                                      <p:tavLst>
                                        <p:tav tm="0">
                                          <p:val>
                                            <p:strVal val="#ppt_h"/>
                                          </p:val>
                                        </p:tav>
                                        <p:tav tm="100000">
                                          <p:val>
                                            <p:strVal val="#ppt_h"/>
                                          </p:val>
                                        </p:tav>
                                      </p:tavLst>
                                    </p:anim>
                                    <p:animEffect transition="in" filter="fade">
                                      <p:cBhvr>
                                        <p:cTn id="23"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dirty="0"/>
              <a:t>Potere di risoluzione</a:t>
            </a:r>
          </a:p>
        </p:txBody>
      </p:sp>
      <p:sp>
        <p:nvSpPr>
          <p:cNvPr id="11267" name="Rectangle 3"/>
          <p:cNvSpPr>
            <a:spLocks noGrp="1" noChangeArrowheads="1"/>
          </p:cNvSpPr>
          <p:nvPr>
            <p:ph type="body" idx="1"/>
          </p:nvPr>
        </p:nvSpPr>
        <p:spPr/>
        <p:txBody>
          <a:bodyPr/>
          <a:lstStyle/>
          <a:p>
            <a:r>
              <a:rPr lang="it-IT"/>
              <a:t>Il potere di risoluzione di un sistema ottico consiste nella capacità di distinguere due punti dell</a:t>
            </a:r>
            <a:r>
              <a:rPr lang="ja-JP" altLang="it-IT">
                <a:latin typeface="Arial"/>
              </a:rPr>
              <a:t>’</a:t>
            </a:r>
            <a:r>
              <a:rPr lang="it-IT"/>
              <a:t>oggetto che stiamo osservando come due punti distinti fra di loro</a:t>
            </a:r>
          </a:p>
        </p:txBody>
      </p:sp>
    </p:spTree>
    <p:extLst>
      <p:ext uri="{BB962C8B-B14F-4D97-AF65-F5344CB8AC3E}">
        <p14:creationId xmlns:p14="http://schemas.microsoft.com/office/powerpoint/2010/main" val="978795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it-IT"/>
          </a:p>
        </p:txBody>
      </p:sp>
      <p:sp>
        <p:nvSpPr>
          <p:cNvPr id="13315" name="Rectangle 3"/>
          <p:cNvSpPr>
            <a:spLocks noGrp="1" noChangeArrowheads="1"/>
          </p:cNvSpPr>
          <p:nvPr>
            <p:ph type="body" idx="1"/>
          </p:nvPr>
        </p:nvSpPr>
        <p:spPr/>
        <p:txBody>
          <a:bodyPr/>
          <a:lstStyle/>
          <a:p>
            <a:endParaRPr lang="it-IT"/>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362200"/>
            <a:ext cx="54864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691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Libri di testo consigliati</a:t>
            </a:r>
            <a:endParaRPr lang="it-IT" dirty="0"/>
          </a:p>
        </p:txBody>
      </p:sp>
      <p:sp>
        <p:nvSpPr>
          <p:cNvPr id="3" name="Segnaposto contenuto 2"/>
          <p:cNvSpPr>
            <a:spLocks noGrp="1"/>
          </p:cNvSpPr>
          <p:nvPr>
            <p:ph idx="1"/>
          </p:nvPr>
        </p:nvSpPr>
        <p:spPr>
          <a:xfrm>
            <a:off x="457200" y="1600200"/>
            <a:ext cx="7525048" cy="4525963"/>
          </a:xfrm>
        </p:spPr>
        <p:txBody>
          <a:bodyPr/>
          <a:lstStyle/>
          <a:p>
            <a:pPr marL="0" indent="0">
              <a:buNone/>
            </a:pPr>
            <a:r>
              <a:rPr lang="it-IT" b="1" dirty="0" smtClean="0"/>
              <a:t>Citologia e Istologia Funzionale</a:t>
            </a:r>
          </a:p>
          <a:p>
            <a:pPr marL="0" indent="0">
              <a:buNone/>
            </a:pPr>
            <a:r>
              <a:rPr lang="it-IT" dirty="0" err="1" smtClean="0"/>
              <a:t>Calligaro</a:t>
            </a:r>
            <a:r>
              <a:rPr lang="it-IT" dirty="0" smtClean="0"/>
              <a:t>, Colombo, </a:t>
            </a:r>
            <a:r>
              <a:rPr lang="mr-IN" dirty="0" smtClean="0"/>
              <a:t>…</a:t>
            </a:r>
            <a:endParaRPr lang="it-IT" dirty="0" smtClean="0"/>
          </a:p>
          <a:p>
            <a:pPr marL="0" indent="0">
              <a:buNone/>
            </a:pPr>
            <a:r>
              <a:rPr lang="it-IT" dirty="0" smtClean="0"/>
              <a:t>Edizioni </a:t>
            </a:r>
            <a:r>
              <a:rPr lang="it-IT" dirty="0" err="1" smtClean="0"/>
              <a:t>edi-ermes</a:t>
            </a:r>
            <a:endParaRPr lang="it-IT" dirty="0"/>
          </a:p>
        </p:txBody>
      </p:sp>
      <p:pic>
        <p:nvPicPr>
          <p:cNvPr id="4" name="Immagine 3" descr="Unknown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098" y="2241440"/>
            <a:ext cx="3267902" cy="4616560"/>
          </a:xfrm>
          <a:prstGeom prst="rect">
            <a:avLst/>
          </a:prstGeom>
        </p:spPr>
      </p:pic>
    </p:spTree>
    <p:extLst>
      <p:ext uri="{BB962C8B-B14F-4D97-AF65-F5344CB8AC3E}">
        <p14:creationId xmlns:p14="http://schemas.microsoft.com/office/powerpoint/2010/main" val="422383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it-IT"/>
          </a:p>
        </p:txBody>
      </p:sp>
      <p:sp>
        <p:nvSpPr>
          <p:cNvPr id="14339" name="Rectangle 3"/>
          <p:cNvSpPr>
            <a:spLocks noGrp="1" noChangeArrowheads="1"/>
          </p:cNvSpPr>
          <p:nvPr>
            <p:ph type="body" idx="1"/>
          </p:nvPr>
        </p:nvSpPr>
        <p:spPr/>
        <p:txBody>
          <a:bodyPr/>
          <a:lstStyle/>
          <a:p>
            <a:r>
              <a:rPr lang="it-IT"/>
              <a:t>Occhio: 5</a:t>
            </a:r>
            <a:r>
              <a:rPr lang="it-IT">
                <a:latin typeface="Symbol" charset="0"/>
                <a:sym typeface="Symbol" charset="0"/>
              </a:rPr>
              <a:t></a:t>
            </a:r>
            <a:r>
              <a:rPr lang="it-IT"/>
              <a:t>m</a:t>
            </a:r>
          </a:p>
          <a:p>
            <a:r>
              <a:rPr lang="it-IT"/>
              <a:t>Microscopio ottico: 0.2 </a:t>
            </a:r>
            <a:r>
              <a:rPr lang="it-IT">
                <a:latin typeface="Symbol" charset="0"/>
                <a:sym typeface="Symbol" charset="0"/>
              </a:rPr>
              <a:t></a:t>
            </a:r>
            <a:r>
              <a:rPr lang="it-IT"/>
              <a:t>m</a:t>
            </a:r>
          </a:p>
          <a:p>
            <a:r>
              <a:rPr lang="it-IT"/>
              <a:t>Microscopio elettronico: 0.1 nm</a:t>
            </a:r>
          </a:p>
        </p:txBody>
      </p:sp>
    </p:spTree>
    <p:extLst>
      <p:ext uri="{BB962C8B-B14F-4D97-AF65-F5344CB8AC3E}">
        <p14:creationId xmlns:p14="http://schemas.microsoft.com/office/powerpoint/2010/main" val="3353334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it-IT" dirty="0"/>
              <a:t>Fattori che influenzano il limite di </a:t>
            </a:r>
            <a:r>
              <a:rPr lang="it-IT" dirty="0" smtClean="0"/>
              <a:t>risoluzione in un microscopio ottico</a:t>
            </a:r>
            <a:endParaRPr lang="it-IT" dirty="0"/>
          </a:p>
        </p:txBody>
      </p:sp>
      <p:sp>
        <p:nvSpPr>
          <p:cNvPr id="15363" name="Rectangle 3"/>
          <p:cNvSpPr>
            <a:spLocks noGrp="1" noChangeArrowheads="1"/>
          </p:cNvSpPr>
          <p:nvPr>
            <p:ph type="body" idx="1"/>
          </p:nvPr>
        </p:nvSpPr>
        <p:spPr/>
        <p:txBody>
          <a:bodyPr/>
          <a:lstStyle/>
          <a:p>
            <a:endParaRPr lang="it-IT"/>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87000"/>
            <a:ext cx="70358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27912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it-IT"/>
          </a:p>
        </p:txBody>
      </p:sp>
      <p:sp>
        <p:nvSpPr>
          <p:cNvPr id="16387" name="Rectangle 3"/>
          <p:cNvSpPr>
            <a:spLocks noGrp="1" noChangeArrowheads="1"/>
          </p:cNvSpPr>
          <p:nvPr>
            <p:ph type="body" idx="1"/>
          </p:nvPr>
        </p:nvSpPr>
        <p:spPr/>
        <p:txBody>
          <a:bodyPr/>
          <a:lstStyle/>
          <a:p>
            <a:endParaRPr lang="it-IT"/>
          </a:p>
        </p:txBody>
      </p:sp>
      <p:grpSp>
        <p:nvGrpSpPr>
          <p:cNvPr id="16390" name="Group 6"/>
          <p:cNvGrpSpPr>
            <a:grpSpLocks/>
          </p:cNvGrpSpPr>
          <p:nvPr/>
        </p:nvGrpSpPr>
        <p:grpSpPr bwMode="auto">
          <a:xfrm>
            <a:off x="177800" y="2743200"/>
            <a:ext cx="8509000" cy="3386138"/>
            <a:chOff x="112" y="1728"/>
            <a:chExt cx="5360" cy="2133"/>
          </a:xfrm>
        </p:grpSpPr>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 y="1776"/>
              <a:ext cx="5360" cy="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9" name="Rectangle 5"/>
            <p:cNvSpPr>
              <a:spLocks noChangeArrowheads="1"/>
            </p:cNvSpPr>
            <p:nvPr/>
          </p:nvSpPr>
          <p:spPr bwMode="auto">
            <a:xfrm>
              <a:off x="240" y="1728"/>
              <a:ext cx="1104" cy="28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grpSp>
    </p:spTree>
    <p:extLst>
      <p:ext uri="{BB962C8B-B14F-4D97-AF65-F5344CB8AC3E}">
        <p14:creationId xmlns:p14="http://schemas.microsoft.com/office/powerpoint/2010/main" val="2106460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it-IT"/>
          </a:p>
        </p:txBody>
      </p:sp>
      <p:sp>
        <p:nvSpPr>
          <p:cNvPr id="17411" name="Rectangle 3"/>
          <p:cNvSpPr>
            <a:spLocks noGrp="1" noChangeArrowheads="1"/>
          </p:cNvSpPr>
          <p:nvPr>
            <p:ph type="body" idx="1"/>
          </p:nvPr>
        </p:nvSpPr>
        <p:spPr/>
        <p:txBody>
          <a:bodyPr/>
          <a:lstStyle/>
          <a:p>
            <a:endParaRPr lang="it-IT"/>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905000"/>
            <a:ext cx="8940800"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75873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defRPr/>
            </a:pPr>
            <a:r>
              <a:rPr lang="it-IT" dirty="0" smtClean="0"/>
              <a:t>Preparazione campioni: quali campioni possiamo avere</a:t>
            </a:r>
          </a:p>
        </p:txBody>
      </p:sp>
      <p:sp>
        <p:nvSpPr>
          <p:cNvPr id="27651" name="Rectangle 3"/>
          <p:cNvSpPr>
            <a:spLocks noGrp="1" noChangeArrowheads="1"/>
          </p:cNvSpPr>
          <p:nvPr>
            <p:ph type="body" idx="1"/>
          </p:nvPr>
        </p:nvSpPr>
        <p:spPr/>
        <p:txBody>
          <a:bodyPr/>
          <a:lstStyle/>
          <a:p>
            <a:pPr eaLnBrk="1" hangingPunct="1">
              <a:defRPr/>
            </a:pPr>
            <a:r>
              <a:rPr lang="it-IT" dirty="0" smtClean="0"/>
              <a:t>Campioni fissati</a:t>
            </a:r>
          </a:p>
          <a:p>
            <a:pPr eaLnBrk="1" hangingPunct="1">
              <a:defRPr/>
            </a:pPr>
            <a:r>
              <a:rPr lang="it-IT" dirty="0" smtClean="0"/>
              <a:t>Campioni in vitro/vivo (es. live </a:t>
            </a:r>
            <a:r>
              <a:rPr lang="it-IT" dirty="0" err="1" smtClean="0"/>
              <a:t>imaging</a:t>
            </a:r>
            <a:r>
              <a:rPr lang="it-IT" dirty="0" smtClean="0"/>
              <a:t>)</a:t>
            </a:r>
          </a:p>
          <a:p>
            <a:pPr eaLnBrk="1" hangingPunct="1">
              <a:defRPr/>
            </a:pPr>
            <a:endParaRPr lang="it-IT" dirty="0" smtClean="0"/>
          </a:p>
          <a:p>
            <a:pPr eaLnBrk="1" hangingPunct="1">
              <a:defRPr/>
            </a:pPr>
            <a:r>
              <a:rPr lang="it-IT" dirty="0" smtClean="0"/>
              <a:t>Campioni fissati:</a:t>
            </a:r>
          </a:p>
          <a:p>
            <a:pPr lvl="4" eaLnBrk="1" hangingPunct="1">
              <a:defRPr/>
            </a:pPr>
            <a:r>
              <a:rPr lang="it-IT" dirty="0" smtClean="0"/>
              <a:t>Sezioni</a:t>
            </a:r>
          </a:p>
          <a:p>
            <a:pPr lvl="4" eaLnBrk="1" hangingPunct="1">
              <a:defRPr/>
            </a:pPr>
            <a:r>
              <a:rPr lang="it-IT" dirty="0" smtClean="0"/>
              <a:t>Cellule</a:t>
            </a:r>
          </a:p>
          <a:p>
            <a:pPr lvl="4" eaLnBrk="1" hangingPunct="1">
              <a:defRPr/>
            </a:pPr>
            <a:r>
              <a:rPr lang="it-IT" dirty="0" err="1" smtClean="0"/>
              <a:t>whole</a:t>
            </a:r>
            <a:r>
              <a:rPr lang="it-IT" dirty="0" smtClean="0"/>
              <a:t> </a:t>
            </a:r>
            <a:r>
              <a:rPr lang="it-IT" dirty="0" err="1" smtClean="0"/>
              <a:t>mount</a:t>
            </a:r>
            <a:endParaRPr lang="it-IT" dirty="0" smtClean="0"/>
          </a:p>
          <a:p>
            <a:pPr lvl="4" eaLnBrk="1" hangingPunct="1">
              <a:defRPr/>
            </a:pPr>
            <a:r>
              <a:rPr lang="it-IT" dirty="0" smtClean="0"/>
              <a:t>Campioni </a:t>
            </a:r>
            <a:r>
              <a:rPr lang="it-IT" dirty="0" err="1" smtClean="0"/>
              <a:t>colpoistologici</a:t>
            </a:r>
            <a:endParaRPr lang="it-IT" dirty="0" smtClean="0"/>
          </a:p>
        </p:txBody>
      </p:sp>
    </p:spTree>
    <p:extLst>
      <p:ext uri="{BB962C8B-B14F-4D97-AF65-F5344CB8AC3E}">
        <p14:creationId xmlns:p14="http://schemas.microsoft.com/office/powerpoint/2010/main" val="35303730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p:spPr>
        <p:txBody>
          <a:bodyPr>
            <a:normAutofit fontScale="90000"/>
          </a:bodyPr>
          <a:lstStyle/>
          <a:p>
            <a:r>
              <a:rPr lang="it-IT" dirty="0" smtClean="0"/>
              <a:t>Procedure per la preparazione di sezioni tissutali per la loro osservazione al microscopio</a:t>
            </a:r>
            <a:endParaRPr lang="it-IT" dirty="0"/>
          </a:p>
        </p:txBody>
      </p:sp>
      <p:sp>
        <p:nvSpPr>
          <p:cNvPr id="3" name="Segnaposto contenuto 2"/>
          <p:cNvSpPr>
            <a:spLocks noGrp="1"/>
          </p:cNvSpPr>
          <p:nvPr>
            <p:ph idx="1"/>
          </p:nvPr>
        </p:nvSpPr>
        <p:spPr>
          <a:xfrm>
            <a:off x="457200" y="1600200"/>
            <a:ext cx="8229600" cy="5257800"/>
          </a:xfrm>
        </p:spPr>
        <p:txBody>
          <a:bodyPr>
            <a:normAutofit fontScale="85000" lnSpcReduction="20000"/>
          </a:bodyPr>
          <a:lstStyle/>
          <a:p>
            <a:pPr>
              <a:defRPr/>
            </a:pPr>
            <a:r>
              <a:rPr lang="it-IT" dirty="0">
                <a:solidFill>
                  <a:srgbClr val="FF0000"/>
                </a:solidFill>
              </a:rPr>
              <a:t>1</a:t>
            </a:r>
            <a:r>
              <a:rPr lang="it-IT" dirty="0"/>
              <a:t> F</a:t>
            </a:r>
            <a:r>
              <a:rPr lang="it-IT" dirty="0" smtClean="0"/>
              <a:t>issazione</a:t>
            </a:r>
          </a:p>
          <a:p>
            <a:pPr lvl="1">
              <a:defRPr/>
            </a:pPr>
            <a:r>
              <a:rPr lang="it-IT" dirty="0" smtClean="0"/>
              <a:t>Chimica</a:t>
            </a:r>
          </a:p>
          <a:p>
            <a:pPr lvl="1">
              <a:defRPr/>
            </a:pPr>
            <a:r>
              <a:rPr lang="it-IT" dirty="0"/>
              <a:t>F</a:t>
            </a:r>
            <a:r>
              <a:rPr lang="it-IT" dirty="0" smtClean="0"/>
              <a:t>isica</a:t>
            </a:r>
            <a:endParaRPr lang="it-IT" dirty="0"/>
          </a:p>
          <a:p>
            <a:pPr>
              <a:defRPr/>
            </a:pPr>
            <a:r>
              <a:rPr lang="it-IT" dirty="0">
                <a:solidFill>
                  <a:srgbClr val="FF0000"/>
                </a:solidFill>
              </a:rPr>
              <a:t>2</a:t>
            </a:r>
            <a:r>
              <a:rPr lang="it-IT" dirty="0"/>
              <a:t> I</a:t>
            </a:r>
            <a:r>
              <a:rPr lang="it-IT" dirty="0" smtClean="0"/>
              <a:t>nclusione</a:t>
            </a:r>
          </a:p>
          <a:p>
            <a:pPr lvl="1">
              <a:defRPr/>
            </a:pPr>
            <a:r>
              <a:rPr lang="it-IT" dirty="0" smtClean="0"/>
              <a:t>Paraffina</a:t>
            </a:r>
          </a:p>
          <a:p>
            <a:pPr lvl="1">
              <a:defRPr/>
            </a:pPr>
            <a:r>
              <a:rPr lang="it-IT" dirty="0" smtClean="0"/>
              <a:t>Resine</a:t>
            </a:r>
          </a:p>
          <a:p>
            <a:pPr lvl="1">
              <a:defRPr/>
            </a:pPr>
            <a:r>
              <a:rPr lang="it-IT" dirty="0" err="1"/>
              <a:t>C</a:t>
            </a:r>
            <a:r>
              <a:rPr lang="it-IT" dirty="0" err="1" smtClean="0"/>
              <a:t>rioresine</a:t>
            </a:r>
            <a:endParaRPr lang="it-IT" dirty="0"/>
          </a:p>
          <a:p>
            <a:pPr>
              <a:defRPr/>
            </a:pPr>
            <a:r>
              <a:rPr lang="it-IT" dirty="0">
                <a:solidFill>
                  <a:srgbClr val="FF0000"/>
                </a:solidFill>
              </a:rPr>
              <a:t>3</a:t>
            </a:r>
            <a:r>
              <a:rPr lang="it-IT" dirty="0"/>
              <a:t> T</a:t>
            </a:r>
            <a:r>
              <a:rPr lang="it-IT" dirty="0" smtClean="0"/>
              <a:t>aglio</a:t>
            </a:r>
          </a:p>
          <a:p>
            <a:pPr lvl="1">
              <a:defRPr/>
            </a:pPr>
            <a:r>
              <a:rPr lang="it-IT" dirty="0" smtClean="0"/>
              <a:t>Microtomo</a:t>
            </a:r>
          </a:p>
          <a:p>
            <a:pPr lvl="1">
              <a:defRPr/>
            </a:pPr>
            <a:r>
              <a:rPr lang="it-IT" dirty="0" smtClean="0"/>
              <a:t>Microtomo congelatore</a:t>
            </a:r>
          </a:p>
          <a:p>
            <a:pPr lvl="1">
              <a:defRPr/>
            </a:pPr>
            <a:r>
              <a:rPr lang="it-IT" dirty="0"/>
              <a:t>U</a:t>
            </a:r>
            <a:r>
              <a:rPr lang="it-IT" dirty="0" smtClean="0"/>
              <a:t>ltramicrotomo</a:t>
            </a:r>
            <a:endParaRPr lang="it-IT" dirty="0"/>
          </a:p>
          <a:p>
            <a:pPr>
              <a:defRPr/>
            </a:pPr>
            <a:r>
              <a:rPr lang="it-IT" dirty="0">
                <a:solidFill>
                  <a:srgbClr val="FF0000"/>
                </a:solidFill>
              </a:rPr>
              <a:t>4</a:t>
            </a:r>
            <a:r>
              <a:rPr lang="it-IT" dirty="0"/>
              <a:t> </a:t>
            </a:r>
            <a:r>
              <a:rPr lang="it-IT" dirty="0" smtClean="0"/>
              <a:t>Colorazione</a:t>
            </a:r>
            <a:endParaRPr lang="it-IT" dirty="0"/>
          </a:p>
          <a:p>
            <a:pPr>
              <a:defRPr/>
            </a:pPr>
            <a:r>
              <a:rPr lang="it-IT" dirty="0">
                <a:solidFill>
                  <a:srgbClr val="FF0000"/>
                </a:solidFill>
              </a:rPr>
              <a:t>5</a:t>
            </a:r>
            <a:r>
              <a:rPr lang="it-IT" dirty="0"/>
              <a:t> </a:t>
            </a:r>
            <a:r>
              <a:rPr lang="it-IT" dirty="0" smtClean="0"/>
              <a:t>Montaggio</a:t>
            </a:r>
            <a:endParaRPr lang="it-IT" dirty="0"/>
          </a:p>
          <a:p>
            <a:endParaRPr lang="it-IT" dirty="0"/>
          </a:p>
        </p:txBody>
      </p:sp>
    </p:spTree>
    <p:extLst>
      <p:ext uri="{BB962C8B-B14F-4D97-AF65-F5344CB8AC3E}">
        <p14:creationId xmlns:p14="http://schemas.microsoft.com/office/powerpoint/2010/main" val="4229780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defRPr/>
            </a:pPr>
            <a:r>
              <a:rPr lang="it-IT" sz="3600" smtClean="0"/>
              <a:t>Fissazione: serve a preservare a lungo un campione</a:t>
            </a:r>
            <a:endParaRPr lang="it-IT" smtClean="0"/>
          </a:p>
        </p:txBody>
      </p:sp>
      <p:sp>
        <p:nvSpPr>
          <p:cNvPr id="30723" name="Rectangle 3"/>
          <p:cNvSpPr>
            <a:spLocks noGrp="1" noChangeArrowheads="1"/>
          </p:cNvSpPr>
          <p:nvPr>
            <p:ph type="body" idx="1"/>
          </p:nvPr>
        </p:nvSpPr>
        <p:spPr/>
        <p:txBody>
          <a:bodyPr/>
          <a:lstStyle/>
          <a:p>
            <a:pPr eaLnBrk="1" hangingPunct="1"/>
            <a:r>
              <a:rPr lang="it-IT" dirty="0">
                <a:latin typeface="Helvetica" charset="0"/>
                <a:ea typeface="Osaka" charset="0"/>
                <a:cs typeface="Osaka" charset="0"/>
              </a:rPr>
              <a:t>Metodi chimici</a:t>
            </a:r>
          </a:p>
          <a:p>
            <a:pPr lvl="2" eaLnBrk="1" hangingPunct="1"/>
            <a:r>
              <a:rPr lang="it-IT" dirty="0">
                <a:latin typeface="Helvetica" charset="0"/>
                <a:ea typeface="Osaka" charset="0"/>
                <a:cs typeface="Osaka" charset="0"/>
              </a:rPr>
              <a:t>Aldeidi</a:t>
            </a:r>
          </a:p>
          <a:p>
            <a:pPr lvl="2" eaLnBrk="1" hangingPunct="1"/>
            <a:r>
              <a:rPr lang="it-IT" dirty="0">
                <a:latin typeface="Helvetica" charset="0"/>
                <a:ea typeface="Osaka" charset="0"/>
                <a:cs typeface="Osaka" charset="0"/>
              </a:rPr>
              <a:t>Alcoli (metanolo, etanolo)</a:t>
            </a:r>
          </a:p>
          <a:p>
            <a:pPr lvl="2" eaLnBrk="1" hangingPunct="1"/>
            <a:r>
              <a:rPr lang="it-IT" dirty="0">
                <a:latin typeface="Helvetica" charset="0"/>
                <a:ea typeface="Osaka" charset="0"/>
                <a:cs typeface="Osaka" charset="0"/>
              </a:rPr>
              <a:t>Altri solventi (acetone)</a:t>
            </a:r>
          </a:p>
          <a:p>
            <a:pPr lvl="2" eaLnBrk="1" hangingPunct="1"/>
            <a:r>
              <a:rPr lang="it-IT" dirty="0">
                <a:latin typeface="Helvetica" charset="0"/>
                <a:ea typeface="Osaka" charset="0"/>
                <a:cs typeface="Osaka" charset="0"/>
              </a:rPr>
              <a:t>Ossido di </a:t>
            </a:r>
            <a:r>
              <a:rPr lang="it-IT" dirty="0" smtClean="0">
                <a:latin typeface="Helvetica" charset="0"/>
                <a:ea typeface="Osaka" charset="0"/>
                <a:cs typeface="Osaka" charset="0"/>
              </a:rPr>
              <a:t>Osmio</a:t>
            </a:r>
          </a:p>
          <a:p>
            <a:pPr lvl="2" eaLnBrk="1" hangingPunct="1"/>
            <a:r>
              <a:rPr lang="it-IT" dirty="0" smtClean="0">
                <a:latin typeface="Helvetica" charset="0"/>
                <a:ea typeface="Osaka" charset="0"/>
                <a:cs typeface="Osaka" charset="0"/>
              </a:rPr>
              <a:t>Miscele (es </a:t>
            </a:r>
            <a:r>
              <a:rPr lang="it-IT" dirty="0" err="1" smtClean="0">
                <a:latin typeface="Helvetica" charset="0"/>
                <a:ea typeface="Osaka" charset="0"/>
                <a:cs typeface="Osaka" charset="0"/>
              </a:rPr>
              <a:t>Carnoy</a:t>
            </a:r>
            <a:r>
              <a:rPr lang="it-IT" dirty="0" smtClean="0">
                <a:latin typeface="Helvetica" charset="0"/>
                <a:ea typeface="Osaka" charset="0"/>
                <a:cs typeface="Osaka" charset="0"/>
              </a:rPr>
              <a:t>, </a:t>
            </a:r>
            <a:r>
              <a:rPr lang="it-IT" dirty="0" err="1" smtClean="0">
                <a:latin typeface="Helvetica" charset="0"/>
                <a:ea typeface="Osaka" charset="0"/>
                <a:cs typeface="Osaka" charset="0"/>
              </a:rPr>
              <a:t>Bouin</a:t>
            </a:r>
            <a:r>
              <a:rPr lang="it-IT" dirty="0" smtClean="0">
                <a:latin typeface="Helvetica" charset="0"/>
                <a:ea typeface="Osaka" charset="0"/>
                <a:cs typeface="Osaka" charset="0"/>
              </a:rPr>
              <a:t>)</a:t>
            </a:r>
            <a:endParaRPr lang="it-IT" dirty="0">
              <a:latin typeface="Helvetica" charset="0"/>
              <a:ea typeface="Osaka" charset="0"/>
              <a:cs typeface="Osaka" charset="0"/>
            </a:endParaRPr>
          </a:p>
          <a:p>
            <a:pPr lvl="2" eaLnBrk="1" hangingPunct="1"/>
            <a:endParaRPr lang="it-IT" dirty="0">
              <a:latin typeface="Helvetica" charset="0"/>
              <a:ea typeface="Osaka" charset="0"/>
              <a:cs typeface="Osaka" charset="0"/>
            </a:endParaRPr>
          </a:p>
          <a:p>
            <a:pPr eaLnBrk="1" hangingPunct="1"/>
            <a:r>
              <a:rPr lang="it-IT" dirty="0">
                <a:latin typeface="Helvetica" charset="0"/>
                <a:ea typeface="Osaka" charset="0"/>
                <a:cs typeface="Osaka" charset="0"/>
              </a:rPr>
              <a:t>Metodi Fisici</a:t>
            </a:r>
          </a:p>
          <a:p>
            <a:pPr lvl="2" eaLnBrk="1" hangingPunct="1"/>
            <a:r>
              <a:rPr lang="it-IT" dirty="0">
                <a:latin typeface="Helvetica" charset="0"/>
                <a:ea typeface="Osaka" charset="0"/>
                <a:cs typeface="Osaka" charset="0"/>
              </a:rPr>
              <a:t>Temperatura (</a:t>
            </a:r>
            <a:r>
              <a:rPr lang="it-IT" dirty="0" err="1">
                <a:latin typeface="Helvetica" charset="0"/>
                <a:ea typeface="Osaka" charset="0"/>
                <a:cs typeface="Osaka" charset="0"/>
              </a:rPr>
              <a:t>criofissazione</a:t>
            </a:r>
            <a:r>
              <a:rPr lang="it-IT" dirty="0">
                <a:latin typeface="Helvetica" charset="0"/>
                <a:ea typeface="Osaka" charset="0"/>
                <a:cs typeface="Osaka" charset="0"/>
              </a:rPr>
              <a:t>)</a:t>
            </a:r>
          </a:p>
        </p:txBody>
      </p:sp>
    </p:spTree>
    <p:extLst>
      <p:ext uri="{BB962C8B-B14F-4D97-AF65-F5344CB8AC3E}">
        <p14:creationId xmlns:p14="http://schemas.microsoft.com/office/powerpoint/2010/main" val="28620684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it-IT" sz="3600">
                <a:latin typeface="Helvetica" charset="0"/>
                <a:ea typeface="Osaka" charset="0"/>
                <a:cs typeface="Osaka" charset="0"/>
              </a:rPr>
              <a:t>Inclusione: permette di avere un campione solido facile da tagliare</a:t>
            </a:r>
            <a:endParaRPr lang="it-IT">
              <a:latin typeface="Helvetica" charset="0"/>
              <a:ea typeface="Osaka" charset="0"/>
              <a:cs typeface="Osaka" charset="0"/>
            </a:endParaRPr>
          </a:p>
        </p:txBody>
      </p:sp>
      <p:sp>
        <p:nvSpPr>
          <p:cNvPr id="31747" name="Rectangle 3"/>
          <p:cNvSpPr>
            <a:spLocks noGrp="1" noChangeArrowheads="1"/>
          </p:cNvSpPr>
          <p:nvPr>
            <p:ph type="body" idx="1"/>
          </p:nvPr>
        </p:nvSpPr>
        <p:spPr/>
        <p:txBody>
          <a:bodyPr/>
          <a:lstStyle/>
          <a:p>
            <a:pPr eaLnBrk="1" hangingPunct="1"/>
            <a:r>
              <a:rPr lang="it-IT">
                <a:latin typeface="Helvetica" charset="0"/>
                <a:ea typeface="Osaka" charset="0"/>
                <a:cs typeface="Osaka" charset="0"/>
              </a:rPr>
              <a:t>In Paraffina (liquida a 60°C solida a temperatura ambiente)</a:t>
            </a:r>
          </a:p>
          <a:p>
            <a:pPr eaLnBrk="1" hangingPunct="1"/>
            <a:r>
              <a:rPr lang="it-IT">
                <a:latin typeface="Helvetica" charset="0"/>
                <a:ea typeface="Osaka" charset="0"/>
                <a:cs typeface="Osaka" charset="0"/>
              </a:rPr>
              <a:t>Resine (che possono passare da uno stato liquido allo stato solido grazie a reazioni chimiche o fisiche, legami chimici  o variazioni di temperatura, per esempio resine epossidiche e OTC)</a:t>
            </a:r>
          </a:p>
        </p:txBody>
      </p:sp>
    </p:spTree>
    <p:extLst>
      <p:ext uri="{BB962C8B-B14F-4D97-AF65-F5344CB8AC3E}">
        <p14:creationId xmlns:p14="http://schemas.microsoft.com/office/powerpoint/2010/main" val="42167020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609600"/>
            <a:ext cx="8915400" cy="1066800"/>
          </a:xfrm>
        </p:spPr>
        <p:txBody>
          <a:bodyPr>
            <a:normAutofit fontScale="90000"/>
          </a:bodyPr>
          <a:lstStyle/>
          <a:p>
            <a:pPr eaLnBrk="1" hangingPunct="1"/>
            <a:r>
              <a:rPr lang="it-IT" sz="3600" dirty="0">
                <a:latin typeface="Helvetica" charset="0"/>
                <a:ea typeface="Osaka" charset="0"/>
                <a:cs typeface="Osaka" charset="0"/>
              </a:rPr>
              <a:t>Taglio: ha lo scopo di ottenere delle </a:t>
            </a:r>
            <a:br>
              <a:rPr lang="it-IT" sz="3600" dirty="0">
                <a:latin typeface="Helvetica" charset="0"/>
                <a:ea typeface="Osaka" charset="0"/>
                <a:cs typeface="Osaka" charset="0"/>
              </a:rPr>
            </a:br>
            <a:r>
              <a:rPr lang="it-IT" sz="3600" dirty="0">
                <a:latin typeface="Helvetica" charset="0"/>
                <a:ea typeface="Osaka" charset="0"/>
                <a:cs typeface="Osaka" charset="0"/>
              </a:rPr>
              <a:t>sezioni sottili attraverso le quali possa passare la luce</a:t>
            </a:r>
            <a:endParaRPr lang="it-IT" dirty="0">
              <a:latin typeface="Helvetica" charset="0"/>
              <a:ea typeface="Osaka" charset="0"/>
              <a:cs typeface="Osaka" charset="0"/>
            </a:endParaRPr>
          </a:p>
        </p:txBody>
      </p:sp>
      <p:sp>
        <p:nvSpPr>
          <p:cNvPr id="32771" name="Rectangle 3"/>
          <p:cNvSpPr>
            <a:spLocks noGrp="1" noChangeArrowheads="1"/>
          </p:cNvSpPr>
          <p:nvPr>
            <p:ph type="body" idx="1"/>
          </p:nvPr>
        </p:nvSpPr>
        <p:spPr>
          <a:xfrm>
            <a:off x="457200" y="1927373"/>
            <a:ext cx="8229600" cy="4525963"/>
          </a:xfrm>
        </p:spPr>
        <p:txBody>
          <a:bodyPr/>
          <a:lstStyle/>
          <a:p>
            <a:pPr eaLnBrk="1" hangingPunct="1">
              <a:lnSpc>
                <a:spcPct val="90000"/>
              </a:lnSpc>
              <a:defRPr/>
            </a:pPr>
            <a:r>
              <a:rPr lang="it-IT" sz="2800" dirty="0" smtClean="0"/>
              <a:t>Microtomo</a:t>
            </a:r>
          </a:p>
          <a:p>
            <a:pPr marL="0" indent="0" eaLnBrk="1" hangingPunct="1">
              <a:lnSpc>
                <a:spcPct val="90000"/>
              </a:lnSpc>
              <a:buNone/>
              <a:defRPr/>
            </a:pPr>
            <a:endParaRPr lang="it-IT" sz="2800" dirty="0" smtClean="0"/>
          </a:p>
          <a:p>
            <a:pPr eaLnBrk="1" hangingPunct="1">
              <a:lnSpc>
                <a:spcPct val="90000"/>
              </a:lnSpc>
              <a:defRPr/>
            </a:pPr>
            <a:r>
              <a:rPr lang="it-IT" sz="2800" dirty="0" smtClean="0"/>
              <a:t>Criostato</a:t>
            </a:r>
          </a:p>
          <a:p>
            <a:pPr marL="0" indent="0" eaLnBrk="1" hangingPunct="1">
              <a:lnSpc>
                <a:spcPct val="90000"/>
              </a:lnSpc>
              <a:buNone/>
              <a:defRPr/>
            </a:pPr>
            <a:endParaRPr lang="it-IT" sz="2800" dirty="0" smtClean="0"/>
          </a:p>
          <a:p>
            <a:pPr eaLnBrk="1" hangingPunct="1">
              <a:lnSpc>
                <a:spcPct val="90000"/>
              </a:lnSpc>
              <a:defRPr/>
            </a:pPr>
            <a:r>
              <a:rPr lang="it-IT" sz="2800" dirty="0" smtClean="0"/>
              <a:t>Ultramicrotomo</a:t>
            </a:r>
          </a:p>
          <a:p>
            <a:pPr eaLnBrk="1" hangingPunct="1">
              <a:lnSpc>
                <a:spcPct val="90000"/>
              </a:lnSpc>
              <a:defRPr/>
            </a:pPr>
            <a:endParaRPr lang="it-IT" sz="2800" dirty="0" smtClean="0"/>
          </a:p>
          <a:p>
            <a:pPr eaLnBrk="1" hangingPunct="1">
              <a:lnSpc>
                <a:spcPct val="90000"/>
              </a:lnSpc>
              <a:defRPr/>
            </a:pPr>
            <a:endParaRPr lang="it-IT" sz="2800" dirty="0" smtClean="0"/>
          </a:p>
          <a:p>
            <a:pPr eaLnBrk="1" hangingPunct="1">
              <a:lnSpc>
                <a:spcPct val="90000"/>
              </a:lnSpc>
              <a:defRPr/>
            </a:pPr>
            <a:endParaRPr lang="it-IT" sz="2800" dirty="0" smtClean="0"/>
          </a:p>
          <a:p>
            <a:pPr eaLnBrk="1" hangingPunct="1">
              <a:lnSpc>
                <a:spcPct val="90000"/>
              </a:lnSpc>
              <a:defRPr/>
            </a:pPr>
            <a:endParaRPr lang="it-IT" sz="2800" dirty="0" smtClean="0"/>
          </a:p>
        </p:txBody>
      </p:sp>
    </p:spTree>
    <p:extLst>
      <p:ext uri="{BB962C8B-B14F-4D97-AF65-F5344CB8AC3E}">
        <p14:creationId xmlns:p14="http://schemas.microsoft.com/office/powerpoint/2010/main" val="6063547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it-IT" smtClean="0"/>
          </a:p>
        </p:txBody>
      </p:sp>
      <p:sp>
        <p:nvSpPr>
          <p:cNvPr id="34819" name="Rectangle 3"/>
          <p:cNvSpPr>
            <a:spLocks noGrp="1" noChangeArrowheads="1"/>
          </p:cNvSpPr>
          <p:nvPr>
            <p:ph type="body" idx="1"/>
          </p:nvPr>
        </p:nvSpPr>
        <p:spPr/>
        <p:txBody>
          <a:bodyPr/>
          <a:lstStyle/>
          <a:p>
            <a:pPr eaLnBrk="1" hangingPunct="1">
              <a:defRPr/>
            </a:pPr>
            <a:endParaRPr lang="it-IT" smtClean="0"/>
          </a:p>
        </p:txBody>
      </p:sp>
      <p:pic>
        <p:nvPicPr>
          <p:cNvPr id="20483" name="Picture 4" descr="Microtome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8956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Microtome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28956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1938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600200"/>
            <a:ext cx="4234329" cy="4525963"/>
          </a:xfrm>
        </p:spPr>
        <p:txBody>
          <a:bodyPr/>
          <a:lstStyle/>
          <a:p>
            <a:pPr marL="0" indent="0">
              <a:buNone/>
            </a:pPr>
            <a:r>
              <a:rPr lang="it-IT" b="1" dirty="0" smtClean="0"/>
              <a:t>Elementi di Istologia e cenni di Embriologia</a:t>
            </a:r>
          </a:p>
          <a:p>
            <a:pPr marL="0" indent="0">
              <a:buNone/>
            </a:pPr>
            <a:r>
              <a:rPr lang="it-IT" dirty="0" smtClean="0"/>
              <a:t>Adamo, Bernardini</a:t>
            </a:r>
            <a:r>
              <a:rPr lang="mr-IN" dirty="0" smtClean="0"/>
              <a:t>…</a:t>
            </a:r>
            <a:endParaRPr lang="it-IT" dirty="0" smtClean="0"/>
          </a:p>
          <a:p>
            <a:pPr marL="0" indent="0">
              <a:buNone/>
            </a:pPr>
            <a:r>
              <a:rPr lang="it-IT" dirty="0" smtClean="0"/>
              <a:t>Ed. </a:t>
            </a:r>
            <a:r>
              <a:rPr lang="it-IT" dirty="0" err="1" smtClean="0"/>
              <a:t>Piccin</a:t>
            </a:r>
            <a:endParaRPr lang="it-IT" dirty="0"/>
          </a:p>
        </p:txBody>
      </p:sp>
      <p:pic>
        <p:nvPicPr>
          <p:cNvPr id="4" name="Immagine 3" descr="9788829929689_0_240_0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284" y="2372659"/>
            <a:ext cx="3294529" cy="4447614"/>
          </a:xfrm>
          <a:prstGeom prst="rect">
            <a:avLst/>
          </a:prstGeom>
        </p:spPr>
      </p:pic>
    </p:spTree>
    <p:extLst>
      <p:ext uri="{BB962C8B-B14F-4D97-AF65-F5344CB8AC3E}">
        <p14:creationId xmlns:p14="http://schemas.microsoft.com/office/powerpoint/2010/main" val="4157704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it-IT" smtClean="0"/>
          </a:p>
        </p:txBody>
      </p:sp>
      <p:sp>
        <p:nvSpPr>
          <p:cNvPr id="35843" name="Rectangle 3"/>
          <p:cNvSpPr>
            <a:spLocks noGrp="1" noChangeArrowheads="1"/>
          </p:cNvSpPr>
          <p:nvPr>
            <p:ph type="body" idx="1"/>
          </p:nvPr>
        </p:nvSpPr>
        <p:spPr/>
        <p:txBody>
          <a:bodyPr/>
          <a:lstStyle/>
          <a:p>
            <a:pPr eaLnBrk="1" hangingPunct="1">
              <a:defRPr/>
            </a:pPr>
            <a:endParaRPr lang="it-IT" smtClean="0"/>
          </a:p>
        </p:txBody>
      </p:sp>
      <p:pic>
        <p:nvPicPr>
          <p:cNvPr id="21507" name="Picture 4" descr="TissOn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14525"/>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PickingUpTi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14525"/>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8932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Text Box 2"/>
          <p:cNvSpPr txBox="1">
            <a:spLocks noChangeArrowheads="1"/>
          </p:cNvSpPr>
          <p:nvPr/>
        </p:nvSpPr>
        <p:spPr bwMode="auto">
          <a:xfrm>
            <a:off x="420688" y="2492896"/>
            <a:ext cx="872331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endParaRPr lang="en-US" b="1" dirty="0">
              <a:latin typeface="Comic Sans MS" charset="0"/>
            </a:endParaRPr>
          </a:p>
          <a:p>
            <a:pPr eaLnBrk="1" hangingPunct="1"/>
            <a:r>
              <a:rPr lang="en-US" b="1" dirty="0" err="1">
                <a:latin typeface="Comic Sans MS" charset="0"/>
              </a:rPr>
              <a:t>Orientare</a:t>
            </a:r>
            <a:r>
              <a:rPr lang="en-US" b="1" dirty="0">
                <a:latin typeface="Comic Sans MS" charset="0"/>
              </a:rPr>
              <a:t> </a:t>
            </a:r>
            <a:r>
              <a:rPr lang="en-US" b="1" dirty="0" err="1">
                <a:latin typeface="Comic Sans MS" charset="0"/>
              </a:rPr>
              <a:t>il</a:t>
            </a:r>
            <a:r>
              <a:rPr lang="en-US" b="1" dirty="0">
                <a:latin typeface="Comic Sans MS" charset="0"/>
              </a:rPr>
              <a:t> </a:t>
            </a:r>
            <a:r>
              <a:rPr lang="en-US" b="1" dirty="0" err="1">
                <a:latin typeface="Comic Sans MS" charset="0"/>
              </a:rPr>
              <a:t>tessuto</a:t>
            </a:r>
            <a:r>
              <a:rPr lang="en-US" b="1" dirty="0">
                <a:latin typeface="Comic Sans MS" charset="0"/>
              </a:rPr>
              <a:t> in </a:t>
            </a:r>
          </a:p>
          <a:p>
            <a:pPr eaLnBrk="1" hangingPunct="1"/>
            <a:r>
              <a:rPr lang="en-US" b="1" dirty="0">
                <a:latin typeface="Comic Sans MS" charset="0"/>
              </a:rPr>
              <a:t>Base </a:t>
            </a:r>
            <a:r>
              <a:rPr lang="en-US" b="1" dirty="0" err="1">
                <a:latin typeface="Comic Sans MS" charset="0"/>
              </a:rPr>
              <a:t>alla</a:t>
            </a:r>
            <a:r>
              <a:rPr lang="en-US" b="1" dirty="0">
                <a:latin typeface="Comic Sans MS" charset="0"/>
              </a:rPr>
              <a:t> </a:t>
            </a:r>
            <a:r>
              <a:rPr lang="en-US" b="1" dirty="0" err="1">
                <a:latin typeface="Comic Sans MS" charset="0"/>
              </a:rPr>
              <a:t>sezione</a:t>
            </a:r>
            <a:r>
              <a:rPr lang="en-US" b="1" dirty="0">
                <a:latin typeface="Comic Sans MS" charset="0"/>
              </a:rPr>
              <a:t> </a:t>
            </a:r>
            <a:r>
              <a:rPr lang="en-US" b="1" dirty="0" err="1">
                <a:latin typeface="Comic Sans MS" charset="0"/>
              </a:rPr>
              <a:t>che</a:t>
            </a:r>
            <a:r>
              <a:rPr lang="en-US" b="1" dirty="0">
                <a:latin typeface="Comic Sans MS" charset="0"/>
              </a:rPr>
              <a:t> </a:t>
            </a:r>
            <a:r>
              <a:rPr lang="en-US" b="1" dirty="0" err="1">
                <a:latin typeface="Comic Sans MS" charset="0"/>
              </a:rPr>
              <a:t>si</a:t>
            </a:r>
            <a:r>
              <a:rPr lang="en-US" b="1" dirty="0">
                <a:latin typeface="Comic Sans MS" charset="0"/>
              </a:rPr>
              <a:t> </a:t>
            </a:r>
          </a:p>
          <a:p>
            <a:pPr eaLnBrk="1" hangingPunct="1"/>
            <a:r>
              <a:rPr lang="en-US" b="1" dirty="0" err="1">
                <a:latin typeface="Comic Sans MS" charset="0"/>
              </a:rPr>
              <a:t>Vuole</a:t>
            </a:r>
            <a:r>
              <a:rPr lang="en-US" b="1" dirty="0">
                <a:latin typeface="Comic Sans MS" charset="0"/>
              </a:rPr>
              <a:t> </a:t>
            </a:r>
            <a:r>
              <a:rPr lang="en-US" b="1" dirty="0" err="1">
                <a:latin typeface="Comic Sans MS" charset="0"/>
              </a:rPr>
              <a:t>ottenere</a:t>
            </a:r>
            <a:endParaRPr lang="en-US" b="1" dirty="0">
              <a:latin typeface="Comic Sans MS" charset="0"/>
            </a:endParaRPr>
          </a:p>
          <a:p>
            <a:pPr eaLnBrk="1" hangingPunct="1"/>
            <a:endParaRPr lang="en-US" dirty="0">
              <a:latin typeface="Comic Sans MS" charset="0"/>
            </a:endParaRPr>
          </a:p>
          <a:p>
            <a:pPr eaLnBrk="1" hangingPunct="1"/>
            <a:endParaRPr lang="en-US" dirty="0">
              <a:latin typeface="Comic Sans MS" charset="0"/>
            </a:endParaRPr>
          </a:p>
          <a:p>
            <a:pPr eaLnBrk="1" hangingPunct="1">
              <a:buFontTx/>
              <a:buChar char="•"/>
            </a:pPr>
            <a:endParaRPr lang="en-US" dirty="0">
              <a:solidFill>
                <a:srgbClr val="990000"/>
              </a:solidFill>
              <a:latin typeface="Comic Sans MS" charset="0"/>
            </a:endParaRPr>
          </a:p>
          <a:p>
            <a:pPr eaLnBrk="1" hangingPunct="1"/>
            <a:endParaRPr lang="en-US" dirty="0">
              <a:solidFill>
                <a:srgbClr val="990000"/>
              </a:solidFill>
              <a:latin typeface="Comic Sans MS" charset="0"/>
            </a:endParaRPr>
          </a:p>
          <a:p>
            <a:pPr eaLnBrk="1" hangingPunct="1"/>
            <a:endParaRPr lang="en-GB" sz="1600" dirty="0">
              <a:solidFill>
                <a:srgbClr val="000000"/>
              </a:solidFill>
              <a:latin typeface="Charcoal" charset="0"/>
            </a:endParaRPr>
          </a:p>
          <a:p>
            <a:pPr eaLnBrk="1" hangingPunct="1"/>
            <a:endParaRPr lang="en-US" sz="1600" dirty="0">
              <a:solidFill>
                <a:srgbClr val="990000"/>
              </a:solidFill>
              <a:latin typeface="Comic Sans MS" charset="0"/>
            </a:endParaRPr>
          </a:p>
          <a:p>
            <a:pPr eaLnBrk="1" hangingPunct="1"/>
            <a:endParaRPr lang="en-US" dirty="0">
              <a:solidFill>
                <a:srgbClr val="990000"/>
              </a:solidFill>
              <a:latin typeface="Comic Sans MS" charset="0"/>
            </a:endParaRPr>
          </a:p>
          <a:p>
            <a:pPr eaLnBrk="1" hangingPunct="1"/>
            <a:endParaRPr lang="en-GB" b="1" dirty="0">
              <a:solidFill>
                <a:srgbClr val="990000"/>
              </a:solidFill>
              <a:latin typeface="Comic Sans MS" charset="0"/>
            </a:endParaRPr>
          </a:p>
        </p:txBody>
      </p:sp>
      <p:pic>
        <p:nvPicPr>
          <p:cNvPr id="4" name="Picture 4" descr="F01_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75" y="1295400"/>
            <a:ext cx="26511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752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Colorazione di un campione</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Ha lo scopo di </a:t>
            </a:r>
            <a:r>
              <a:rPr lang="it-IT" dirty="0"/>
              <a:t>aumentare il contrasto dei componenti morfologici cellulari o tessutali affinché ne risulti una migliore analisi </a:t>
            </a:r>
            <a:r>
              <a:rPr lang="it-IT" dirty="0" smtClean="0"/>
              <a:t>microscopica (</a:t>
            </a:r>
            <a:r>
              <a:rPr lang="it-IT" i="1" dirty="0" err="1" smtClean="0">
                <a:solidFill>
                  <a:srgbClr val="FF0000"/>
                </a:solidFill>
              </a:rPr>
              <a:t>istomorfologia</a:t>
            </a:r>
            <a:r>
              <a:rPr lang="it-IT" dirty="0" smtClean="0"/>
              <a:t>), </a:t>
            </a:r>
            <a:r>
              <a:rPr lang="it-IT" dirty="0"/>
              <a:t>oppure quello di identificare e localizzare specifiche sostanze chimiche all’interno di una cellula (</a:t>
            </a:r>
            <a:r>
              <a:rPr lang="it-IT" i="1" dirty="0">
                <a:solidFill>
                  <a:srgbClr val="FF0000"/>
                </a:solidFill>
              </a:rPr>
              <a:t>citochimica</a:t>
            </a:r>
            <a:r>
              <a:rPr lang="it-IT" dirty="0"/>
              <a:t>) o di un tessuto (</a:t>
            </a:r>
            <a:r>
              <a:rPr lang="it-IT" i="1" dirty="0">
                <a:solidFill>
                  <a:srgbClr val="FF0000"/>
                </a:solidFill>
              </a:rPr>
              <a:t>istochimica</a:t>
            </a:r>
            <a:r>
              <a:rPr lang="it-IT" dirty="0" smtClean="0"/>
              <a:t>) </a:t>
            </a:r>
          </a:p>
          <a:p>
            <a:r>
              <a:rPr lang="it-IT" dirty="0" smtClean="0"/>
              <a:t>Si sfrutta </a:t>
            </a:r>
            <a:r>
              <a:rPr lang="it-IT" dirty="0"/>
              <a:t>la proprietà di alcuni reagenti di formare con specifici composti chimici contenuti in cellule e tessuti dei prodotti colorati (nel caso di microscopia ottica) o dei prodotti opachi agli elettroni (nel caso di microscopia elettronica).</a:t>
            </a:r>
          </a:p>
          <a:p>
            <a:endParaRPr lang="it-IT" dirty="0"/>
          </a:p>
        </p:txBody>
      </p:sp>
    </p:spTree>
    <p:extLst>
      <p:ext uri="{BB962C8B-B14F-4D97-AF65-F5344CB8AC3E}">
        <p14:creationId xmlns:p14="http://schemas.microsoft.com/office/powerpoint/2010/main" val="2682608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Tipi di Colorazione </a:t>
            </a:r>
            <a:r>
              <a:rPr lang="it-IT" dirty="0" err="1" smtClean="0"/>
              <a:t>Istomorfologiche</a:t>
            </a:r>
            <a:endParaRPr lang="it-IT" dirty="0"/>
          </a:p>
        </p:txBody>
      </p:sp>
      <p:sp>
        <p:nvSpPr>
          <p:cNvPr id="3" name="Segnaposto contenuto 2"/>
          <p:cNvSpPr>
            <a:spLocks noGrp="1"/>
          </p:cNvSpPr>
          <p:nvPr>
            <p:ph idx="1"/>
          </p:nvPr>
        </p:nvSpPr>
        <p:spPr/>
        <p:txBody>
          <a:bodyPr>
            <a:normAutofit fontScale="77500" lnSpcReduction="20000"/>
          </a:bodyPr>
          <a:lstStyle/>
          <a:p>
            <a:r>
              <a:rPr lang="it-IT" b="1" i="1" dirty="0"/>
              <a:t>Colorazioni fisiche (</a:t>
            </a:r>
            <a:r>
              <a:rPr lang="it-IT" b="1" i="1" dirty="0" smtClean="0"/>
              <a:t>SUDAN, </a:t>
            </a:r>
            <a:r>
              <a:rPr lang="it-IT" b="1" i="1" dirty="0" err="1" smtClean="0"/>
              <a:t>Oil</a:t>
            </a:r>
            <a:r>
              <a:rPr lang="it-IT" b="1" i="1" dirty="0" smtClean="0"/>
              <a:t> </a:t>
            </a:r>
            <a:r>
              <a:rPr lang="it-IT" b="1" i="1" dirty="0" err="1" smtClean="0"/>
              <a:t>Red</a:t>
            </a:r>
            <a:r>
              <a:rPr lang="it-IT" b="1" i="1" dirty="0" smtClean="0"/>
              <a:t>, chiamati anche </a:t>
            </a:r>
            <a:r>
              <a:rPr lang="it-IT" b="1" i="1" dirty="0" err="1" smtClean="0"/>
              <a:t>lisocromi</a:t>
            </a:r>
            <a:r>
              <a:rPr lang="it-IT" i="1" dirty="0" smtClean="0"/>
              <a:t>)</a:t>
            </a:r>
            <a:r>
              <a:rPr lang="it-IT" i="1" dirty="0"/>
              <a:t>:</a:t>
            </a:r>
            <a:br>
              <a:rPr lang="it-IT" i="1" dirty="0"/>
            </a:br>
            <a:r>
              <a:rPr lang="it-IT" dirty="0"/>
              <a:t>Sostanze colorate possono sciogliersi selettivamente in strutture del preparato, senza che si instaurino legami chimici tra le molecole colorate e quelle del preparato stesso. </a:t>
            </a:r>
          </a:p>
          <a:p>
            <a:r>
              <a:rPr lang="it-IT" b="1" i="1" dirty="0"/>
              <a:t>Colorazioni chimiche:</a:t>
            </a:r>
            <a:br>
              <a:rPr lang="it-IT" b="1" i="1" dirty="0"/>
            </a:br>
            <a:r>
              <a:rPr lang="it-IT" b="1" dirty="0"/>
              <a:t>a) </a:t>
            </a:r>
            <a:r>
              <a:rPr lang="it-IT" dirty="0"/>
              <a:t>Composti colorati possono formarsi per reazioni chimiche tra molecole del tessuto e reagenti NON colorati;</a:t>
            </a:r>
            <a:br>
              <a:rPr lang="it-IT" dirty="0"/>
            </a:br>
            <a:r>
              <a:rPr lang="it-IT" b="1" dirty="0"/>
              <a:t>b) </a:t>
            </a:r>
            <a:r>
              <a:rPr lang="it-IT" dirty="0"/>
              <a:t>Coloranti in soluzione possono fissarsi a strutture microscopiche mediante legami forti (legami covalenti, legami ionici) o legami deboli (ponti idrogeno, forze di Van </a:t>
            </a:r>
            <a:r>
              <a:rPr lang="it-IT" dirty="0" err="1"/>
              <a:t>der</a:t>
            </a:r>
            <a:r>
              <a:rPr lang="it-IT" dirty="0"/>
              <a:t> </a:t>
            </a:r>
            <a:r>
              <a:rPr lang="it-IT" dirty="0" err="1"/>
              <a:t>Waals</a:t>
            </a:r>
            <a:r>
              <a:rPr lang="it-IT" dirty="0"/>
              <a:t>). </a:t>
            </a:r>
          </a:p>
          <a:p>
            <a:endParaRPr lang="it-IT" dirty="0"/>
          </a:p>
        </p:txBody>
      </p:sp>
    </p:spTree>
    <p:extLst>
      <p:ext uri="{BB962C8B-B14F-4D97-AF65-F5344CB8AC3E}">
        <p14:creationId xmlns:p14="http://schemas.microsoft.com/office/powerpoint/2010/main" val="4159343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Tipi di coloranti</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Coloranti Naturali</a:t>
            </a:r>
          </a:p>
          <a:p>
            <a:pPr lvl="1"/>
            <a:r>
              <a:rPr lang="it-IT" dirty="0" smtClean="0"/>
              <a:t>Animale (Carminio)</a:t>
            </a:r>
          </a:p>
          <a:p>
            <a:pPr lvl="1"/>
            <a:r>
              <a:rPr lang="it-IT" dirty="0" smtClean="0"/>
              <a:t>Vegetale (Ematossilina, </a:t>
            </a:r>
            <a:r>
              <a:rPr lang="it-IT" dirty="0" err="1" smtClean="0"/>
              <a:t>Orceina</a:t>
            </a:r>
            <a:r>
              <a:rPr lang="it-IT" dirty="0" smtClean="0"/>
              <a:t>)</a:t>
            </a:r>
          </a:p>
          <a:p>
            <a:r>
              <a:rPr lang="it-IT" dirty="0" smtClean="0"/>
              <a:t>Coloranti Artificiali</a:t>
            </a:r>
          </a:p>
          <a:p>
            <a:pPr lvl="1"/>
            <a:r>
              <a:rPr lang="it-IT" dirty="0" smtClean="0"/>
              <a:t>Coloranti di anilina (</a:t>
            </a:r>
            <a:r>
              <a:rPr lang="it-IT" dirty="0" err="1" smtClean="0"/>
              <a:t>Coal</a:t>
            </a:r>
            <a:r>
              <a:rPr lang="it-IT" dirty="0" smtClean="0"/>
              <a:t>-tar </a:t>
            </a:r>
            <a:r>
              <a:rPr lang="it-IT" dirty="0" err="1" smtClean="0"/>
              <a:t>dyes</a:t>
            </a:r>
            <a:r>
              <a:rPr lang="it-IT" dirty="0" smtClean="0"/>
              <a:t>) , composti organici con gruppi </a:t>
            </a:r>
            <a:r>
              <a:rPr lang="it-IT" dirty="0" smtClean="0">
                <a:solidFill>
                  <a:srgbClr val="FF0000"/>
                </a:solidFill>
              </a:rPr>
              <a:t>cromofori</a:t>
            </a:r>
            <a:r>
              <a:rPr lang="it-IT" dirty="0" smtClean="0"/>
              <a:t> dai quali dipende il colore</a:t>
            </a:r>
          </a:p>
          <a:p>
            <a:pPr lvl="2"/>
            <a:r>
              <a:rPr lang="it-IT" dirty="0" smtClean="0"/>
              <a:t>Gruppo </a:t>
            </a:r>
            <a:r>
              <a:rPr lang="it-IT" dirty="0" smtClean="0">
                <a:solidFill>
                  <a:srgbClr val="FF0000"/>
                </a:solidFill>
              </a:rPr>
              <a:t>cromogeno</a:t>
            </a:r>
            <a:r>
              <a:rPr lang="it-IT" dirty="0" smtClean="0"/>
              <a:t>: sostanza colorata ma priva di proprietà coloranti</a:t>
            </a:r>
          </a:p>
          <a:p>
            <a:pPr lvl="2"/>
            <a:r>
              <a:rPr lang="it-IT" dirty="0" smtClean="0"/>
              <a:t>Gruppo </a:t>
            </a:r>
            <a:r>
              <a:rPr lang="it-IT" dirty="0" smtClean="0">
                <a:solidFill>
                  <a:srgbClr val="FF0000"/>
                </a:solidFill>
              </a:rPr>
              <a:t>auxocromo</a:t>
            </a:r>
            <a:r>
              <a:rPr lang="it-IT" dirty="0" smtClean="0"/>
              <a:t>: gruppo che lega chimicamente le proteine o altre componenti</a:t>
            </a:r>
          </a:p>
          <a:p>
            <a:pPr lvl="1"/>
            <a:endParaRPr lang="it-IT" dirty="0"/>
          </a:p>
          <a:p>
            <a:pPr marL="457200" lvl="1" indent="0">
              <a:buNone/>
            </a:pPr>
            <a:r>
              <a:rPr lang="it-IT" dirty="0" smtClean="0"/>
              <a:t>PS: il colore è dato dall’assorbimento selettivo di particolari lunghezze d’onda</a:t>
            </a:r>
            <a:endParaRPr lang="it-IT" dirty="0"/>
          </a:p>
        </p:txBody>
      </p:sp>
    </p:spTree>
    <p:extLst>
      <p:ext uri="{BB962C8B-B14F-4D97-AF65-F5344CB8AC3E}">
        <p14:creationId xmlns:p14="http://schemas.microsoft.com/office/powerpoint/2010/main" val="55417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Tipi di coloranti</a:t>
            </a:r>
            <a:endParaRPr lang="it-IT" dirty="0"/>
          </a:p>
        </p:txBody>
      </p:sp>
      <p:sp>
        <p:nvSpPr>
          <p:cNvPr id="3" name="Segnaposto contenuto 2"/>
          <p:cNvSpPr>
            <a:spLocks noGrp="1"/>
          </p:cNvSpPr>
          <p:nvPr>
            <p:ph idx="1"/>
          </p:nvPr>
        </p:nvSpPr>
        <p:spPr/>
        <p:txBody>
          <a:bodyPr>
            <a:normAutofit lnSpcReduction="10000"/>
          </a:bodyPr>
          <a:lstStyle/>
          <a:p>
            <a:r>
              <a:rPr lang="it-IT" dirty="0" smtClean="0"/>
              <a:t>Si definiscono coloranti </a:t>
            </a:r>
            <a:r>
              <a:rPr lang="it-IT" dirty="0" smtClean="0">
                <a:solidFill>
                  <a:srgbClr val="FF0000"/>
                </a:solidFill>
              </a:rPr>
              <a:t>Acidi</a:t>
            </a:r>
            <a:r>
              <a:rPr lang="it-IT" dirty="0" smtClean="0"/>
              <a:t> o </a:t>
            </a:r>
            <a:r>
              <a:rPr lang="it-IT" dirty="0" smtClean="0">
                <a:solidFill>
                  <a:srgbClr val="FF0000"/>
                </a:solidFill>
              </a:rPr>
              <a:t>Basici</a:t>
            </a:r>
            <a:r>
              <a:rPr lang="it-IT" dirty="0" smtClean="0"/>
              <a:t>, non in base alla presenza di </a:t>
            </a:r>
            <a:r>
              <a:rPr lang="it-IT" dirty="0" err="1" smtClean="0"/>
              <a:t>idrogenoni</a:t>
            </a:r>
            <a:r>
              <a:rPr lang="it-IT" dirty="0" smtClean="0"/>
              <a:t> in una loro soluzione, ma grazie alle proprietà del loro auxocromo</a:t>
            </a:r>
          </a:p>
          <a:p>
            <a:r>
              <a:rPr lang="it-IT" dirty="0" smtClean="0"/>
              <a:t>Per es un colorante messo in acqua: </a:t>
            </a:r>
          </a:p>
          <a:p>
            <a:pPr lvl="1"/>
            <a:r>
              <a:rPr lang="it-IT" dirty="0" smtClean="0"/>
              <a:t>se ha un gruppo -NH2, è basico</a:t>
            </a:r>
          </a:p>
          <a:p>
            <a:pPr lvl="1"/>
            <a:r>
              <a:rPr lang="it-IT" dirty="0" smtClean="0"/>
              <a:t>Se ha un gruppo -COOH, è acido</a:t>
            </a:r>
          </a:p>
          <a:p>
            <a:pPr lvl="1"/>
            <a:endParaRPr lang="it-IT" dirty="0"/>
          </a:p>
          <a:p>
            <a:pPr lvl="1"/>
            <a:r>
              <a:rPr lang="it-IT" dirty="0"/>
              <a:t>S</a:t>
            </a:r>
            <a:r>
              <a:rPr lang="it-IT" dirty="0" smtClean="0"/>
              <a:t>i preferisce definirli </a:t>
            </a:r>
            <a:r>
              <a:rPr lang="it-IT" dirty="0" smtClean="0">
                <a:solidFill>
                  <a:srgbClr val="FF0000"/>
                </a:solidFill>
              </a:rPr>
              <a:t>Anionici</a:t>
            </a:r>
            <a:r>
              <a:rPr lang="it-IT" dirty="0" smtClean="0"/>
              <a:t> e </a:t>
            </a:r>
            <a:r>
              <a:rPr lang="it-IT" dirty="0" smtClean="0">
                <a:solidFill>
                  <a:srgbClr val="FF0000"/>
                </a:solidFill>
              </a:rPr>
              <a:t>Cationici</a:t>
            </a:r>
          </a:p>
        </p:txBody>
      </p:sp>
    </p:spTree>
    <p:extLst>
      <p:ext uri="{BB962C8B-B14F-4D97-AF65-F5344CB8AC3E}">
        <p14:creationId xmlns:p14="http://schemas.microsoft.com/office/powerpoint/2010/main" val="590556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Esempi</a:t>
            </a:r>
            <a:r>
              <a:rPr lang="en-US" dirty="0" smtClean="0"/>
              <a:t> di </a:t>
            </a:r>
            <a:r>
              <a:rPr lang="en-US" dirty="0" err="1" smtClean="0"/>
              <a:t>coloranti</a:t>
            </a:r>
            <a:endParaRPr lang="en-US" dirty="0"/>
          </a:p>
        </p:txBody>
      </p:sp>
      <p:sp>
        <p:nvSpPr>
          <p:cNvPr id="3" name="Content Placeholder 2"/>
          <p:cNvSpPr>
            <a:spLocks noGrp="1"/>
          </p:cNvSpPr>
          <p:nvPr>
            <p:ph idx="1"/>
          </p:nvPr>
        </p:nvSpPr>
        <p:spPr/>
        <p:txBody>
          <a:bodyPr/>
          <a:lstStyle/>
          <a:p>
            <a:r>
              <a:rPr lang="en-US" dirty="0" err="1" smtClean="0"/>
              <a:t>Ematossilina</a:t>
            </a:r>
            <a:r>
              <a:rPr lang="en-US" dirty="0" smtClean="0"/>
              <a:t>: nuclei</a:t>
            </a:r>
          </a:p>
          <a:p>
            <a:r>
              <a:rPr lang="en-US" dirty="0" err="1" smtClean="0"/>
              <a:t>Eosina</a:t>
            </a:r>
            <a:r>
              <a:rPr lang="en-US" dirty="0" smtClean="0"/>
              <a:t>: </a:t>
            </a:r>
            <a:r>
              <a:rPr lang="en-US" dirty="0" err="1" smtClean="0"/>
              <a:t>citoplasma</a:t>
            </a:r>
            <a:endParaRPr lang="en-US" dirty="0" smtClean="0"/>
          </a:p>
          <a:p>
            <a:r>
              <a:rPr lang="en-US" dirty="0" smtClean="0"/>
              <a:t>Fast Green: </a:t>
            </a:r>
            <a:r>
              <a:rPr lang="en-US" dirty="0" err="1" smtClean="0"/>
              <a:t>collagene</a:t>
            </a:r>
            <a:endParaRPr lang="en-US" dirty="0" smtClean="0"/>
          </a:p>
          <a:p>
            <a:r>
              <a:rPr lang="en-US" dirty="0" err="1" smtClean="0"/>
              <a:t>Fucsina</a:t>
            </a:r>
            <a:r>
              <a:rPr lang="en-US" dirty="0" smtClean="0"/>
              <a:t> </a:t>
            </a:r>
            <a:r>
              <a:rPr lang="en-US" dirty="0" err="1" smtClean="0"/>
              <a:t>acida</a:t>
            </a:r>
            <a:r>
              <a:rPr lang="en-US" dirty="0" smtClean="0"/>
              <a:t>: </a:t>
            </a:r>
            <a:r>
              <a:rPr lang="en-US" dirty="0" err="1" smtClean="0"/>
              <a:t>citoplasma</a:t>
            </a:r>
            <a:endParaRPr lang="en-US" dirty="0" smtClean="0"/>
          </a:p>
          <a:p>
            <a:r>
              <a:rPr lang="en-US" dirty="0" err="1" smtClean="0"/>
              <a:t>Fucsina</a:t>
            </a:r>
            <a:r>
              <a:rPr lang="en-US" dirty="0" smtClean="0"/>
              <a:t> </a:t>
            </a:r>
            <a:r>
              <a:rPr lang="en-US" dirty="0" err="1" smtClean="0"/>
              <a:t>basica</a:t>
            </a:r>
            <a:r>
              <a:rPr lang="en-US" dirty="0" smtClean="0"/>
              <a:t>: nuclei</a:t>
            </a:r>
          </a:p>
          <a:p>
            <a:r>
              <a:rPr lang="en-US" dirty="0" err="1" smtClean="0"/>
              <a:t>Metil</a:t>
            </a:r>
            <a:r>
              <a:rPr lang="en-US" dirty="0" smtClean="0"/>
              <a:t> Verde: nuclei</a:t>
            </a:r>
          </a:p>
          <a:p>
            <a:r>
              <a:rPr lang="en-US" dirty="0" smtClean="0"/>
              <a:t>Orange G: </a:t>
            </a:r>
            <a:r>
              <a:rPr lang="en-US" dirty="0" err="1" smtClean="0"/>
              <a:t>cheratina</a:t>
            </a:r>
            <a:endParaRPr lang="en-US" dirty="0"/>
          </a:p>
        </p:txBody>
      </p:sp>
    </p:spTree>
    <p:extLst>
      <p:ext uri="{BB962C8B-B14F-4D97-AF65-F5344CB8AC3E}">
        <p14:creationId xmlns:p14="http://schemas.microsoft.com/office/powerpoint/2010/main" val="502714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2"/>
          <p:cNvSpPr>
            <a:spLocks noGrp="1"/>
          </p:cNvSpPr>
          <p:nvPr>
            <p:ph type="ftr" sz="quarter" idx="11"/>
          </p:nvPr>
        </p:nvSpPr>
        <p:spPr/>
        <p:txBody>
          <a:bodyPr/>
          <a:lstStyle/>
          <a:p>
            <a:endParaRPr lang="it-IT"/>
          </a:p>
        </p:txBody>
      </p:sp>
      <p:sp>
        <p:nvSpPr>
          <p:cNvPr id="7" name="Segnaposto numero diapositiva 3"/>
          <p:cNvSpPr>
            <a:spLocks noGrp="1"/>
          </p:cNvSpPr>
          <p:nvPr>
            <p:ph type="sldNum" sz="quarter" idx="12"/>
          </p:nvPr>
        </p:nvSpPr>
        <p:spPr/>
        <p:txBody>
          <a:bodyPr/>
          <a:lstStyle/>
          <a:p>
            <a:fld id="{F5A76F67-8049-D04D-97E4-983CF5F8F62C}" type="slidenum">
              <a:rPr lang="it-IT"/>
              <a:pPr/>
              <a:t>47</a:t>
            </a:fld>
            <a:endParaRPr lang="it-IT"/>
          </a:p>
        </p:txBody>
      </p:sp>
      <p:pic>
        <p:nvPicPr>
          <p:cNvPr id="502786" name="Picture 2" descr="WM liver2 H&amp;E 4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455863"/>
            <a:ext cx="6477000" cy="4338637"/>
          </a:xfrm>
          <a:prstGeom prst="rect">
            <a:avLst/>
          </a:prstGeom>
          <a:noFill/>
          <a:extLst>
            <a:ext uri="{909E8E84-426E-40dd-AFC4-6F175D3DCCD1}">
              <a14:hiddenFill xmlns:a14="http://schemas.microsoft.com/office/drawing/2010/main">
                <a:solidFill>
                  <a:srgbClr val="FFFFFF"/>
                </a:solidFill>
              </a14:hiddenFill>
            </a:ext>
          </a:extLst>
        </p:spPr>
      </p:pic>
      <p:sp>
        <p:nvSpPr>
          <p:cNvPr id="502787" name="Text Box 3"/>
          <p:cNvSpPr txBox="1">
            <a:spLocks noChangeArrowheads="1"/>
          </p:cNvSpPr>
          <p:nvPr/>
        </p:nvSpPr>
        <p:spPr bwMode="auto">
          <a:xfrm>
            <a:off x="1435450" y="-57150"/>
            <a:ext cx="6290567"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3600" b="1" dirty="0" err="1" smtClean="0">
                <a:latin typeface="Comic Sans MS" charset="0"/>
              </a:rPr>
              <a:t>Emantossilina-Eosina</a:t>
            </a:r>
            <a:endParaRPr lang="en-US" sz="3600" b="1" dirty="0" smtClean="0">
              <a:latin typeface="Comic Sans MS" charset="0"/>
            </a:endParaRPr>
          </a:p>
          <a:p>
            <a:pPr algn="ctr" eaLnBrk="1" hangingPunct="1"/>
            <a:r>
              <a:rPr lang="en-US" sz="3600" b="1" dirty="0" err="1" smtClean="0">
                <a:latin typeface="Comic Sans MS" charset="0"/>
              </a:rPr>
              <a:t>Reazione</a:t>
            </a:r>
            <a:r>
              <a:rPr lang="en-US" sz="3600" b="1" dirty="0" smtClean="0">
                <a:solidFill>
                  <a:srgbClr val="FF66CC"/>
                </a:solidFill>
                <a:latin typeface="Comic Sans MS" charset="0"/>
              </a:rPr>
              <a:t> </a:t>
            </a:r>
            <a:r>
              <a:rPr lang="en-US" sz="3600" b="1" dirty="0" err="1">
                <a:solidFill>
                  <a:srgbClr val="FF66CC"/>
                </a:solidFill>
                <a:latin typeface="Comic Sans MS" charset="0"/>
              </a:rPr>
              <a:t>Acido</a:t>
            </a:r>
            <a:r>
              <a:rPr lang="en-US" sz="3600" b="1" dirty="0">
                <a:solidFill>
                  <a:srgbClr val="FF66CC"/>
                </a:solidFill>
                <a:latin typeface="Comic Sans MS" charset="0"/>
              </a:rPr>
              <a:t> –</a:t>
            </a:r>
            <a:r>
              <a:rPr lang="en-US" sz="3600" b="1" dirty="0">
                <a:solidFill>
                  <a:srgbClr val="9900CC"/>
                </a:solidFill>
                <a:latin typeface="Comic Sans MS" charset="0"/>
              </a:rPr>
              <a:t> </a:t>
            </a:r>
            <a:r>
              <a:rPr lang="en-US" sz="3600" b="1" dirty="0">
                <a:solidFill>
                  <a:srgbClr val="6600CC"/>
                </a:solidFill>
                <a:latin typeface="Comic Sans MS" charset="0"/>
              </a:rPr>
              <a:t>Base</a:t>
            </a:r>
            <a:r>
              <a:rPr lang="en-US" sz="3600" b="1" dirty="0">
                <a:solidFill>
                  <a:schemeClr val="accent2"/>
                </a:solidFill>
                <a:latin typeface="Comic Sans MS" charset="0"/>
              </a:rPr>
              <a:t> </a:t>
            </a:r>
            <a:endParaRPr lang="en-US" sz="3600" b="1" dirty="0">
              <a:latin typeface="Comic Sans MS" charset="0"/>
            </a:endParaRPr>
          </a:p>
          <a:p>
            <a:pPr algn="ctr" eaLnBrk="1" hangingPunct="1"/>
            <a:r>
              <a:rPr lang="en-US" b="1" dirty="0" smtClean="0">
                <a:solidFill>
                  <a:srgbClr val="6600CC"/>
                </a:solidFill>
                <a:latin typeface="Comic Sans MS" charset="0"/>
              </a:rPr>
              <a:t>I </a:t>
            </a:r>
            <a:r>
              <a:rPr lang="en-US" b="1" dirty="0" err="1">
                <a:solidFill>
                  <a:srgbClr val="6600CC"/>
                </a:solidFill>
                <a:latin typeface="Comic Sans MS" charset="0"/>
              </a:rPr>
              <a:t>coloranti</a:t>
            </a:r>
            <a:r>
              <a:rPr lang="en-US" b="1" dirty="0">
                <a:solidFill>
                  <a:srgbClr val="6600CC"/>
                </a:solidFill>
                <a:latin typeface="Comic Sans MS" charset="0"/>
              </a:rPr>
              <a:t> </a:t>
            </a:r>
            <a:r>
              <a:rPr lang="en-US" b="1" dirty="0" err="1">
                <a:solidFill>
                  <a:srgbClr val="8000FF"/>
                </a:solidFill>
                <a:latin typeface="Comic Sans MS" charset="0"/>
              </a:rPr>
              <a:t>basici</a:t>
            </a:r>
            <a:r>
              <a:rPr lang="en-US" b="1" dirty="0">
                <a:solidFill>
                  <a:srgbClr val="6600CC"/>
                </a:solidFill>
                <a:latin typeface="Comic Sans MS" charset="0"/>
              </a:rPr>
              <a:t> (+) </a:t>
            </a:r>
            <a:r>
              <a:rPr lang="en-US" b="1" dirty="0" err="1">
                <a:solidFill>
                  <a:srgbClr val="6600CC"/>
                </a:solidFill>
                <a:latin typeface="Comic Sans MS" charset="0"/>
              </a:rPr>
              <a:t>si</a:t>
            </a:r>
            <a:r>
              <a:rPr lang="en-US" b="1" dirty="0">
                <a:solidFill>
                  <a:srgbClr val="6600CC"/>
                </a:solidFill>
                <a:latin typeface="Comic Sans MS" charset="0"/>
              </a:rPr>
              <a:t> </a:t>
            </a:r>
            <a:r>
              <a:rPr lang="en-US" b="1" dirty="0" err="1">
                <a:solidFill>
                  <a:srgbClr val="6600CC"/>
                </a:solidFill>
                <a:latin typeface="Comic Sans MS" charset="0"/>
              </a:rPr>
              <a:t>legano</a:t>
            </a:r>
            <a:r>
              <a:rPr lang="en-US" b="1" dirty="0">
                <a:solidFill>
                  <a:srgbClr val="6600CC"/>
                </a:solidFill>
                <a:latin typeface="Comic Sans MS" charset="0"/>
              </a:rPr>
              <a:t> </a:t>
            </a:r>
            <a:r>
              <a:rPr lang="en-US" b="1" dirty="0" err="1">
                <a:solidFill>
                  <a:srgbClr val="6600CC"/>
                </a:solidFill>
                <a:latin typeface="Comic Sans MS" charset="0"/>
              </a:rPr>
              <a:t>ai</a:t>
            </a:r>
            <a:r>
              <a:rPr lang="en-US" b="1" dirty="0">
                <a:solidFill>
                  <a:srgbClr val="6600CC"/>
                </a:solidFill>
                <a:latin typeface="Comic Sans MS" charset="0"/>
              </a:rPr>
              <a:t> </a:t>
            </a:r>
            <a:r>
              <a:rPr lang="en-US" b="1" dirty="0" err="1">
                <a:solidFill>
                  <a:srgbClr val="6600CC"/>
                </a:solidFill>
                <a:latin typeface="Comic Sans MS" charset="0"/>
              </a:rPr>
              <a:t>componenti</a:t>
            </a:r>
            <a:r>
              <a:rPr lang="en-US" b="1" dirty="0">
                <a:solidFill>
                  <a:srgbClr val="6600CC"/>
                </a:solidFill>
                <a:latin typeface="Comic Sans MS" charset="0"/>
              </a:rPr>
              <a:t> </a:t>
            </a:r>
            <a:r>
              <a:rPr lang="en-US" b="1" dirty="0" err="1">
                <a:solidFill>
                  <a:srgbClr val="6600CC"/>
                </a:solidFill>
                <a:latin typeface="Comic Sans MS" charset="0"/>
              </a:rPr>
              <a:t>acidi</a:t>
            </a:r>
            <a:r>
              <a:rPr lang="en-US" b="1" dirty="0">
                <a:solidFill>
                  <a:srgbClr val="6600CC"/>
                </a:solidFill>
                <a:latin typeface="Comic Sans MS" charset="0"/>
              </a:rPr>
              <a:t> (-) </a:t>
            </a:r>
          </a:p>
          <a:p>
            <a:pPr algn="ctr" eaLnBrk="1" hangingPunct="1"/>
            <a:r>
              <a:rPr lang="en-US" b="1" dirty="0">
                <a:solidFill>
                  <a:srgbClr val="FF66CC"/>
                </a:solidFill>
                <a:latin typeface="Comic Sans MS" charset="0"/>
              </a:rPr>
              <a:t>I </a:t>
            </a:r>
            <a:r>
              <a:rPr lang="en-US" b="1" dirty="0" err="1">
                <a:solidFill>
                  <a:srgbClr val="FF66CC"/>
                </a:solidFill>
                <a:latin typeface="Comic Sans MS" charset="0"/>
              </a:rPr>
              <a:t>coloranti</a:t>
            </a:r>
            <a:r>
              <a:rPr lang="en-US" b="1" dirty="0">
                <a:solidFill>
                  <a:srgbClr val="FF66CC"/>
                </a:solidFill>
                <a:latin typeface="Comic Sans MS" charset="0"/>
              </a:rPr>
              <a:t>  </a:t>
            </a:r>
            <a:r>
              <a:rPr lang="en-US" b="1" dirty="0" err="1">
                <a:solidFill>
                  <a:srgbClr val="FF66CC"/>
                </a:solidFill>
                <a:latin typeface="Comic Sans MS" charset="0"/>
              </a:rPr>
              <a:t>acidi</a:t>
            </a:r>
            <a:r>
              <a:rPr lang="en-US" b="1" dirty="0">
                <a:solidFill>
                  <a:srgbClr val="FF66CC"/>
                </a:solidFill>
                <a:latin typeface="Comic Sans MS" charset="0"/>
              </a:rPr>
              <a:t> (-) </a:t>
            </a:r>
            <a:r>
              <a:rPr lang="en-US" b="1" dirty="0" err="1">
                <a:solidFill>
                  <a:srgbClr val="FF66CC"/>
                </a:solidFill>
                <a:latin typeface="Comic Sans MS" charset="0"/>
              </a:rPr>
              <a:t>si</a:t>
            </a:r>
            <a:r>
              <a:rPr lang="en-US" b="1" dirty="0">
                <a:solidFill>
                  <a:srgbClr val="FF66CC"/>
                </a:solidFill>
                <a:latin typeface="Comic Sans MS" charset="0"/>
              </a:rPr>
              <a:t> </a:t>
            </a:r>
            <a:r>
              <a:rPr lang="en-US" b="1" dirty="0" err="1">
                <a:solidFill>
                  <a:srgbClr val="FF66CC"/>
                </a:solidFill>
                <a:latin typeface="Comic Sans MS" charset="0"/>
              </a:rPr>
              <a:t>legano</a:t>
            </a:r>
            <a:r>
              <a:rPr lang="en-US" b="1" dirty="0">
                <a:solidFill>
                  <a:srgbClr val="FF66CC"/>
                </a:solidFill>
                <a:latin typeface="Comic Sans MS" charset="0"/>
              </a:rPr>
              <a:t> </a:t>
            </a:r>
            <a:r>
              <a:rPr lang="en-US" b="1" dirty="0" err="1">
                <a:solidFill>
                  <a:srgbClr val="FF66CC"/>
                </a:solidFill>
                <a:latin typeface="Comic Sans MS" charset="0"/>
              </a:rPr>
              <a:t>ai</a:t>
            </a:r>
            <a:r>
              <a:rPr lang="en-US" b="1" dirty="0">
                <a:solidFill>
                  <a:srgbClr val="FF66CC"/>
                </a:solidFill>
                <a:latin typeface="Comic Sans MS" charset="0"/>
              </a:rPr>
              <a:t> </a:t>
            </a:r>
            <a:r>
              <a:rPr lang="en-US" b="1" dirty="0" err="1">
                <a:solidFill>
                  <a:srgbClr val="FF66CC"/>
                </a:solidFill>
                <a:latin typeface="Comic Sans MS" charset="0"/>
              </a:rPr>
              <a:t>componenti</a:t>
            </a:r>
            <a:r>
              <a:rPr lang="en-US" b="1" dirty="0">
                <a:solidFill>
                  <a:srgbClr val="FF66CC"/>
                </a:solidFill>
                <a:latin typeface="Comic Sans MS" charset="0"/>
              </a:rPr>
              <a:t> </a:t>
            </a:r>
            <a:r>
              <a:rPr lang="en-US" b="1" dirty="0" err="1">
                <a:solidFill>
                  <a:srgbClr val="FF66CC"/>
                </a:solidFill>
                <a:latin typeface="Comic Sans MS" charset="0"/>
              </a:rPr>
              <a:t>basici</a:t>
            </a:r>
            <a:r>
              <a:rPr lang="en-US" b="1" dirty="0">
                <a:solidFill>
                  <a:srgbClr val="FF66CC"/>
                </a:solidFill>
                <a:latin typeface="Comic Sans MS" charset="0"/>
              </a:rPr>
              <a:t> (+)</a:t>
            </a:r>
            <a:endParaRPr lang="en-US" b="1" dirty="0">
              <a:latin typeface="Comic Sans MS" charset="0"/>
            </a:endParaRPr>
          </a:p>
          <a:p>
            <a:pPr algn="ctr" eaLnBrk="1" hangingPunct="1"/>
            <a:r>
              <a:rPr lang="en-US" b="1" dirty="0">
                <a:latin typeface="Comic Sans MS" charset="0"/>
              </a:rPr>
              <a:t>	</a:t>
            </a:r>
            <a:r>
              <a:rPr lang="en-US" b="1" i="1" dirty="0" err="1">
                <a:latin typeface="Comic Sans MS" charset="0"/>
              </a:rPr>
              <a:t>Forniscono</a:t>
            </a:r>
            <a:r>
              <a:rPr lang="en-US" b="1" i="1" dirty="0">
                <a:latin typeface="Comic Sans MS" charset="0"/>
              </a:rPr>
              <a:t> </a:t>
            </a:r>
            <a:r>
              <a:rPr lang="en-US" b="1" i="1" dirty="0" err="1">
                <a:latin typeface="Comic Sans MS" charset="0"/>
              </a:rPr>
              <a:t>informazioni</a:t>
            </a:r>
            <a:r>
              <a:rPr lang="en-US" b="1" i="1" dirty="0">
                <a:latin typeface="Comic Sans MS" charset="0"/>
              </a:rPr>
              <a:t> </a:t>
            </a:r>
            <a:r>
              <a:rPr lang="en-US" b="1" i="1" dirty="0" err="1">
                <a:latin typeface="Comic Sans MS" charset="0"/>
              </a:rPr>
              <a:t>chimico-strutturali</a:t>
            </a:r>
            <a:endParaRPr lang="en-US" b="1" i="1" dirty="0">
              <a:latin typeface="Comic Sans MS" charset="0"/>
            </a:endParaRPr>
          </a:p>
          <a:p>
            <a:pPr algn="ctr" eaLnBrk="1" hangingPunct="1"/>
            <a:endParaRPr lang="en-GB" sz="3200" b="1" dirty="0"/>
          </a:p>
        </p:txBody>
      </p:sp>
      <p:sp>
        <p:nvSpPr>
          <p:cNvPr id="502788" name="Line 4"/>
          <p:cNvSpPr>
            <a:spLocks noChangeShapeType="1"/>
          </p:cNvSpPr>
          <p:nvPr/>
        </p:nvSpPr>
        <p:spPr bwMode="auto">
          <a:xfrm flipH="1">
            <a:off x="4572000" y="1371600"/>
            <a:ext cx="1600200" cy="2057400"/>
          </a:xfrm>
          <a:prstGeom prst="line">
            <a:avLst/>
          </a:prstGeom>
          <a:noFill/>
          <a:ln w="57150">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
        <p:nvSpPr>
          <p:cNvPr id="502789" name="Line 5"/>
          <p:cNvSpPr>
            <a:spLocks noChangeShapeType="1"/>
          </p:cNvSpPr>
          <p:nvPr/>
        </p:nvSpPr>
        <p:spPr bwMode="auto">
          <a:xfrm flipH="1">
            <a:off x="6408646" y="1653609"/>
            <a:ext cx="1058953" cy="1353838"/>
          </a:xfrm>
          <a:prstGeom prst="line">
            <a:avLst/>
          </a:prstGeom>
          <a:noFill/>
          <a:ln w="57150">
            <a:solidFill>
              <a:srgbClr val="FF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19454576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endParaRPr lang="it-IT"/>
          </a:p>
        </p:txBody>
      </p:sp>
      <p:sp>
        <p:nvSpPr>
          <p:cNvPr id="504834" name="Rectangle 2"/>
          <p:cNvSpPr>
            <a:spLocks noGrp="1" noChangeArrowheads="1"/>
          </p:cNvSpPr>
          <p:nvPr>
            <p:ph type="title"/>
          </p:nvPr>
        </p:nvSpPr>
        <p:spPr>
          <a:xfrm>
            <a:off x="685800" y="609600"/>
            <a:ext cx="7772400" cy="685800"/>
          </a:xfrm>
          <a:noFill/>
          <a:ln/>
          <a:effectLst/>
          <a:extLst>
            <a:ext uri="{AF507438-7753-43e0-B8FC-AC1667EBCBE1}">
              <a14:hiddenEffects xmlns:a14="http://schemas.microsoft.com/office/drawing/2010/main">
                <a:effectLst>
                  <a:outerShdw blurRad="63500" dist="12700" dir="2700000" algn="ctr" rotWithShape="0">
                    <a:srgbClr val="000000">
                      <a:alpha val="89999"/>
                    </a:srgbClr>
                  </a:outerShdw>
                </a:effectLst>
              </a14:hiddenEffects>
            </a:ext>
          </a:extLst>
        </p:spPr>
        <p:txBody>
          <a:bodyPr lIns="92075" tIns="46038" rIns="92075" bIns="46038">
            <a:normAutofit fontScale="90000"/>
          </a:bodyPr>
          <a:lstStyle/>
          <a:p>
            <a:pPr algn="ctr"/>
            <a:r>
              <a:rPr lang="en-US"/>
              <a:t>Colorazione </a:t>
            </a:r>
          </a:p>
        </p:txBody>
      </p:sp>
      <p:sp>
        <p:nvSpPr>
          <p:cNvPr id="504835" name="Rectangle 3"/>
          <p:cNvSpPr>
            <a:spLocks noGrp="1" noChangeArrowheads="1"/>
          </p:cNvSpPr>
          <p:nvPr>
            <p:ph type="body" idx="1"/>
          </p:nvPr>
        </p:nvSpPr>
        <p:spPr>
          <a:xfrm>
            <a:off x="457200" y="2286000"/>
            <a:ext cx="8305800" cy="4191000"/>
          </a:xfrm>
          <a:noFill/>
          <a:ln/>
          <a:effectLst/>
          <a:extLst>
            <a:ext uri="{AF507438-7753-43e0-B8FC-AC1667EBCBE1}">
              <a14:hiddenEffects xmlns:a14="http://schemas.microsoft.com/office/drawing/2010/main">
                <a:effectLst>
                  <a:outerShdw blurRad="63500" dist="12700" dir="2700000" algn="ctr" rotWithShape="0">
                    <a:srgbClr val="000000">
                      <a:alpha val="89999"/>
                    </a:srgbClr>
                  </a:outerShdw>
                </a:effectLst>
              </a14:hiddenEffects>
            </a:ext>
          </a:extLst>
        </p:spPr>
        <p:txBody>
          <a:bodyPr lIns="92075" tIns="46038" rIns="92075" bIns="46038">
            <a:normAutofit fontScale="77500" lnSpcReduction="20000"/>
          </a:bodyPr>
          <a:lstStyle/>
          <a:p>
            <a:pPr>
              <a:buFontTx/>
              <a:buNone/>
            </a:pPr>
            <a:r>
              <a:rPr lang="en-US" dirty="0"/>
              <a:t>A. </a:t>
            </a:r>
            <a:r>
              <a:rPr lang="en-US" dirty="0" err="1">
                <a:solidFill>
                  <a:srgbClr val="8000FF"/>
                </a:solidFill>
              </a:rPr>
              <a:t>Colorante</a:t>
            </a:r>
            <a:r>
              <a:rPr lang="en-US" dirty="0">
                <a:solidFill>
                  <a:srgbClr val="8000FF"/>
                </a:solidFill>
              </a:rPr>
              <a:t> </a:t>
            </a:r>
            <a:r>
              <a:rPr lang="en-US" dirty="0" err="1">
                <a:solidFill>
                  <a:srgbClr val="8000FF"/>
                </a:solidFill>
              </a:rPr>
              <a:t>basico</a:t>
            </a:r>
            <a:r>
              <a:rPr lang="en-US" dirty="0">
                <a:solidFill>
                  <a:srgbClr val="8000FF"/>
                </a:solidFill>
              </a:rPr>
              <a:t>: </a:t>
            </a:r>
            <a:r>
              <a:rPr lang="en-US" dirty="0" err="1">
                <a:solidFill>
                  <a:srgbClr val="8000FF"/>
                </a:solidFill>
              </a:rPr>
              <a:t>ematossilina</a:t>
            </a:r>
            <a:endParaRPr lang="en-US" dirty="0"/>
          </a:p>
          <a:p>
            <a:pPr>
              <a:buFontTx/>
              <a:buNone/>
            </a:pPr>
            <a:r>
              <a:rPr lang="en-US" dirty="0"/>
              <a:t>   </a:t>
            </a:r>
            <a:r>
              <a:rPr lang="en-US" dirty="0" err="1"/>
              <a:t>colora</a:t>
            </a:r>
            <a:r>
              <a:rPr lang="en-US" dirty="0"/>
              <a:t> DNA, RNA</a:t>
            </a:r>
          </a:p>
          <a:p>
            <a:pPr>
              <a:buFontTx/>
              <a:buNone/>
            </a:pPr>
            <a:r>
              <a:rPr lang="en-US" dirty="0"/>
              <a:t>B. </a:t>
            </a:r>
            <a:r>
              <a:rPr lang="en-US" dirty="0" err="1">
                <a:solidFill>
                  <a:srgbClr val="CC0099"/>
                </a:solidFill>
              </a:rPr>
              <a:t>Colorante</a:t>
            </a:r>
            <a:r>
              <a:rPr lang="en-US" dirty="0">
                <a:solidFill>
                  <a:srgbClr val="CC0099"/>
                </a:solidFill>
              </a:rPr>
              <a:t> </a:t>
            </a:r>
            <a:r>
              <a:rPr lang="en-US" dirty="0" err="1">
                <a:solidFill>
                  <a:srgbClr val="CC0099"/>
                </a:solidFill>
              </a:rPr>
              <a:t>acido</a:t>
            </a:r>
            <a:r>
              <a:rPr lang="en-US" dirty="0">
                <a:solidFill>
                  <a:srgbClr val="CC0099"/>
                </a:solidFill>
              </a:rPr>
              <a:t>: </a:t>
            </a:r>
            <a:r>
              <a:rPr lang="en-US" dirty="0" err="1">
                <a:solidFill>
                  <a:srgbClr val="CC0099"/>
                </a:solidFill>
              </a:rPr>
              <a:t>eosina</a:t>
            </a:r>
            <a:endParaRPr lang="en-US" dirty="0">
              <a:solidFill>
                <a:srgbClr val="CC0099"/>
              </a:solidFill>
            </a:endParaRPr>
          </a:p>
          <a:p>
            <a:pPr>
              <a:buFontTx/>
              <a:buNone/>
            </a:pPr>
            <a:r>
              <a:rPr lang="en-US" dirty="0"/>
              <a:t>   </a:t>
            </a:r>
            <a:r>
              <a:rPr lang="en-US" dirty="0" err="1"/>
              <a:t>colora</a:t>
            </a:r>
            <a:r>
              <a:rPr lang="en-US" dirty="0"/>
              <a:t> </a:t>
            </a:r>
            <a:r>
              <a:rPr lang="en-US" dirty="0" err="1"/>
              <a:t>il</a:t>
            </a:r>
            <a:r>
              <a:rPr lang="en-US" dirty="0"/>
              <a:t> </a:t>
            </a:r>
            <a:r>
              <a:rPr lang="en-US" dirty="0" err="1" smtClean="0"/>
              <a:t>citoplasma</a:t>
            </a:r>
            <a:endParaRPr lang="en-US" dirty="0" smtClean="0"/>
          </a:p>
          <a:p>
            <a:pPr>
              <a:buFontTx/>
              <a:buNone/>
            </a:pPr>
            <a:endParaRPr lang="en-US" dirty="0"/>
          </a:p>
          <a:p>
            <a:r>
              <a:rPr lang="en-US" dirty="0" err="1" smtClean="0">
                <a:cs typeface="Times New Roman" charset="0"/>
              </a:rPr>
              <a:t>Possiamo</a:t>
            </a:r>
            <a:r>
              <a:rPr lang="en-US" dirty="0" smtClean="0">
                <a:cs typeface="Times New Roman" charset="0"/>
              </a:rPr>
              <a:t> dire </a:t>
            </a:r>
            <a:r>
              <a:rPr lang="en-US" dirty="0" err="1" smtClean="0">
                <a:cs typeface="Times New Roman" charset="0"/>
              </a:rPr>
              <a:t>che</a:t>
            </a:r>
            <a:r>
              <a:rPr lang="en-US" dirty="0" smtClean="0">
                <a:cs typeface="Times New Roman" charset="0"/>
              </a:rPr>
              <a:t> </a:t>
            </a:r>
            <a:r>
              <a:rPr lang="en-US" dirty="0" err="1" smtClean="0">
                <a:cs typeface="Times New Roman" charset="0"/>
              </a:rPr>
              <a:t>una</a:t>
            </a:r>
            <a:r>
              <a:rPr lang="en-US" dirty="0" smtClean="0">
                <a:cs typeface="Times New Roman" charset="0"/>
              </a:rPr>
              <a:t> </a:t>
            </a:r>
            <a:r>
              <a:rPr lang="en-US" dirty="0" err="1" smtClean="0">
                <a:cs typeface="Times New Roman" charset="0"/>
              </a:rPr>
              <a:t>colorazione</a:t>
            </a:r>
            <a:r>
              <a:rPr lang="en-US" dirty="0" smtClean="0">
                <a:cs typeface="Times New Roman" charset="0"/>
              </a:rPr>
              <a:t> </a:t>
            </a:r>
            <a:r>
              <a:rPr lang="en-US" dirty="0" err="1" smtClean="0">
                <a:cs typeface="Times New Roman" charset="0"/>
              </a:rPr>
              <a:t>istologica</a:t>
            </a:r>
            <a:r>
              <a:rPr lang="en-US" dirty="0" smtClean="0">
                <a:cs typeface="Times New Roman" charset="0"/>
              </a:rPr>
              <a:t> con </a:t>
            </a:r>
            <a:r>
              <a:rPr lang="en-US" dirty="0" err="1" smtClean="0">
                <a:cs typeface="Times New Roman" charset="0"/>
              </a:rPr>
              <a:t>più</a:t>
            </a:r>
            <a:r>
              <a:rPr lang="en-US" dirty="0" smtClean="0">
                <a:cs typeface="Times New Roman" charset="0"/>
              </a:rPr>
              <a:t> </a:t>
            </a:r>
            <a:r>
              <a:rPr lang="en-US" dirty="0" err="1" smtClean="0">
                <a:cs typeface="Times New Roman" charset="0"/>
              </a:rPr>
              <a:t>coloranti</a:t>
            </a:r>
            <a:r>
              <a:rPr lang="en-US" dirty="0" smtClean="0">
                <a:cs typeface="Times New Roman" charset="0"/>
              </a:rPr>
              <a:t> </a:t>
            </a:r>
            <a:r>
              <a:rPr lang="en-US" dirty="0" err="1" smtClean="0">
                <a:cs typeface="Times New Roman" charset="0"/>
              </a:rPr>
              <a:t>può</a:t>
            </a:r>
            <a:r>
              <a:rPr lang="en-US" dirty="0" smtClean="0">
                <a:cs typeface="Times New Roman" charset="0"/>
              </a:rPr>
              <a:t> dare </a:t>
            </a:r>
            <a:r>
              <a:rPr lang="en-US" dirty="0" err="1" smtClean="0">
                <a:cs typeface="Times New Roman" charset="0"/>
              </a:rPr>
              <a:t>sia</a:t>
            </a:r>
            <a:r>
              <a:rPr lang="en-US" dirty="0" smtClean="0">
                <a:cs typeface="Times New Roman" charset="0"/>
              </a:rPr>
              <a:t> </a:t>
            </a:r>
            <a:r>
              <a:rPr lang="en-US" dirty="0" err="1" smtClean="0">
                <a:cs typeface="Times New Roman" charset="0"/>
              </a:rPr>
              <a:t>informazioni</a:t>
            </a:r>
            <a:r>
              <a:rPr lang="en-US" dirty="0" smtClean="0">
                <a:cs typeface="Times New Roman" charset="0"/>
              </a:rPr>
              <a:t> </a:t>
            </a:r>
            <a:r>
              <a:rPr lang="en-US" dirty="0" err="1" smtClean="0">
                <a:cs typeface="Times New Roman" charset="0"/>
              </a:rPr>
              <a:t>strutturali</a:t>
            </a:r>
            <a:r>
              <a:rPr lang="en-US" dirty="0" smtClean="0">
                <a:cs typeface="Times New Roman" charset="0"/>
              </a:rPr>
              <a:t> </a:t>
            </a:r>
            <a:r>
              <a:rPr lang="en-US" dirty="0" err="1" smtClean="0">
                <a:cs typeface="Times New Roman" charset="0"/>
              </a:rPr>
              <a:t>che</a:t>
            </a:r>
            <a:r>
              <a:rPr lang="en-US" dirty="0" smtClean="0">
                <a:cs typeface="Times New Roman" charset="0"/>
              </a:rPr>
              <a:t> </a:t>
            </a:r>
            <a:r>
              <a:rPr lang="en-US" dirty="0" err="1" smtClean="0">
                <a:cs typeface="Times New Roman" charset="0"/>
              </a:rPr>
              <a:t>funzionali</a:t>
            </a:r>
            <a:r>
              <a:rPr lang="en-US" dirty="0" smtClean="0">
                <a:cs typeface="Times New Roman" charset="0"/>
              </a:rPr>
              <a:t>. </a:t>
            </a:r>
            <a:endParaRPr lang="en-US" dirty="0">
              <a:cs typeface="Times New Roman" charset="0"/>
            </a:endParaRPr>
          </a:p>
          <a:p>
            <a:r>
              <a:rPr lang="en-US" dirty="0" smtClean="0">
                <a:cs typeface="Times New Roman" charset="0"/>
              </a:rPr>
              <a:t>In </a:t>
            </a:r>
            <a:r>
              <a:rPr lang="en-US" dirty="0" err="1" smtClean="0">
                <a:cs typeface="Times New Roman" charset="0"/>
              </a:rPr>
              <a:t>questo</a:t>
            </a:r>
            <a:r>
              <a:rPr lang="en-US" dirty="0" smtClean="0">
                <a:cs typeface="Times New Roman" charset="0"/>
              </a:rPr>
              <a:t> </a:t>
            </a:r>
            <a:r>
              <a:rPr lang="en-US" dirty="0" err="1" smtClean="0">
                <a:cs typeface="Times New Roman" charset="0"/>
              </a:rPr>
              <a:t>speifico</a:t>
            </a:r>
            <a:r>
              <a:rPr lang="en-US" dirty="0" smtClean="0">
                <a:cs typeface="Times New Roman" charset="0"/>
              </a:rPr>
              <a:t> </a:t>
            </a:r>
            <a:r>
              <a:rPr lang="en-US" dirty="0" err="1" smtClean="0">
                <a:cs typeface="Times New Roman" charset="0"/>
              </a:rPr>
              <a:t>caso</a:t>
            </a:r>
            <a:r>
              <a:rPr lang="en-US" dirty="0" smtClean="0">
                <a:cs typeface="Times New Roman" charset="0"/>
              </a:rPr>
              <a:t> </a:t>
            </a:r>
            <a:r>
              <a:rPr lang="en-US" dirty="0" err="1" smtClean="0">
                <a:cs typeface="Times New Roman" charset="0"/>
              </a:rPr>
              <a:t>coloranti</a:t>
            </a:r>
            <a:r>
              <a:rPr lang="en-US" dirty="0" smtClean="0">
                <a:cs typeface="Times New Roman" charset="0"/>
              </a:rPr>
              <a:t> </a:t>
            </a:r>
            <a:r>
              <a:rPr lang="en-US" dirty="0" err="1" smtClean="0">
                <a:cs typeface="Times New Roman" charset="0"/>
              </a:rPr>
              <a:t>acidi</a:t>
            </a:r>
            <a:r>
              <a:rPr lang="en-US" dirty="0" smtClean="0">
                <a:cs typeface="Times New Roman" charset="0"/>
              </a:rPr>
              <a:t> e/o </a:t>
            </a:r>
            <a:r>
              <a:rPr lang="en-US" dirty="0" err="1" smtClean="0">
                <a:cs typeface="Times New Roman" charset="0"/>
              </a:rPr>
              <a:t>basici</a:t>
            </a:r>
            <a:r>
              <a:rPr lang="en-US" dirty="0" smtClean="0">
                <a:cs typeface="Times New Roman" charset="0"/>
              </a:rPr>
              <a:t> </a:t>
            </a:r>
            <a:r>
              <a:rPr lang="en-US" dirty="0" err="1" smtClean="0">
                <a:cs typeface="Times New Roman" charset="0"/>
              </a:rPr>
              <a:t>coloranzo</a:t>
            </a:r>
            <a:r>
              <a:rPr lang="en-US" dirty="0" smtClean="0">
                <a:cs typeface="Times New Roman" charset="0"/>
              </a:rPr>
              <a:t> in </a:t>
            </a:r>
            <a:r>
              <a:rPr lang="en-US" dirty="0" err="1" smtClean="0">
                <a:cs typeface="Times New Roman" charset="0"/>
              </a:rPr>
              <a:t>modo</a:t>
            </a:r>
            <a:r>
              <a:rPr lang="en-US" dirty="0" smtClean="0">
                <a:cs typeface="Times New Roman" charset="0"/>
              </a:rPr>
              <a:t> </a:t>
            </a:r>
            <a:r>
              <a:rPr lang="en-US" dirty="0" err="1" smtClean="0">
                <a:cs typeface="Times New Roman" charset="0"/>
              </a:rPr>
              <a:t>differente</a:t>
            </a:r>
            <a:r>
              <a:rPr lang="en-US" dirty="0" smtClean="0">
                <a:cs typeface="Times New Roman" charset="0"/>
              </a:rPr>
              <a:t> I </a:t>
            </a:r>
            <a:r>
              <a:rPr lang="en-US" dirty="0" err="1" smtClean="0">
                <a:cs typeface="Times New Roman" charset="0"/>
              </a:rPr>
              <a:t>differenti</a:t>
            </a:r>
            <a:r>
              <a:rPr lang="en-US" dirty="0" smtClean="0">
                <a:cs typeface="Times New Roman" charset="0"/>
              </a:rPr>
              <a:t> </a:t>
            </a:r>
            <a:r>
              <a:rPr lang="en-US" dirty="0" err="1" smtClean="0">
                <a:cs typeface="Times New Roman" charset="0"/>
              </a:rPr>
              <a:t>compartimenti</a:t>
            </a:r>
            <a:r>
              <a:rPr lang="en-US" dirty="0" smtClean="0">
                <a:cs typeface="Times New Roman" charset="0"/>
              </a:rPr>
              <a:t> </a:t>
            </a:r>
            <a:r>
              <a:rPr lang="en-US" dirty="0" err="1" smtClean="0">
                <a:cs typeface="Times New Roman" charset="0"/>
              </a:rPr>
              <a:t>cellulari</a:t>
            </a:r>
            <a:r>
              <a:rPr lang="en-US" dirty="0" smtClean="0">
                <a:cs typeface="Times New Roman" charset="0"/>
              </a:rPr>
              <a:t>.</a:t>
            </a:r>
            <a:endParaRPr lang="en-US" dirty="0"/>
          </a:p>
          <a:p>
            <a:pPr>
              <a:buFontTx/>
              <a:buNone/>
            </a:pPr>
            <a:endParaRPr lang="en-US" dirty="0"/>
          </a:p>
        </p:txBody>
      </p:sp>
    </p:spTree>
    <p:extLst>
      <p:ext uri="{BB962C8B-B14F-4D97-AF65-F5344CB8AC3E}">
        <p14:creationId xmlns:p14="http://schemas.microsoft.com/office/powerpoint/2010/main" val="18175735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Tricromica</a:t>
            </a:r>
            <a:r>
              <a:rPr lang="it-IT" dirty="0" smtClean="0"/>
              <a:t> di </a:t>
            </a:r>
            <a:r>
              <a:rPr lang="it-IT" dirty="0" err="1" smtClean="0"/>
              <a:t>Mallory</a:t>
            </a:r>
            <a:endParaRPr lang="it-IT" dirty="0"/>
          </a:p>
        </p:txBody>
      </p:sp>
      <p:sp>
        <p:nvSpPr>
          <p:cNvPr id="3" name="Segnaposto contenuto 2"/>
          <p:cNvSpPr>
            <a:spLocks noGrp="1"/>
          </p:cNvSpPr>
          <p:nvPr>
            <p:ph idx="1"/>
          </p:nvPr>
        </p:nvSpPr>
        <p:spPr/>
        <p:txBody>
          <a:bodyPr/>
          <a:lstStyle/>
          <a:p>
            <a:r>
              <a:rPr lang="it-IT" dirty="0" smtClean="0"/>
              <a:t>il </a:t>
            </a:r>
            <a:r>
              <a:rPr lang="it-IT" dirty="0"/>
              <a:t>colorante nucleare, l’</a:t>
            </a:r>
            <a:r>
              <a:rPr lang="it-IT" dirty="0" err="1"/>
              <a:t>emallume</a:t>
            </a:r>
            <a:r>
              <a:rPr lang="it-IT" dirty="0"/>
              <a:t> di Mayer, colora le strutture acide in violetto intenso, </a:t>
            </a:r>
            <a:endParaRPr lang="it-IT" dirty="0" smtClean="0"/>
          </a:p>
          <a:p>
            <a:r>
              <a:rPr lang="it-IT" dirty="0" smtClean="0"/>
              <a:t>i </a:t>
            </a:r>
            <a:r>
              <a:rPr lang="it-IT" dirty="0"/>
              <a:t>coloranti acidi sono blu di anilina e </a:t>
            </a:r>
            <a:r>
              <a:rPr lang="it-IT" dirty="0" err="1"/>
              <a:t>orange</a:t>
            </a:r>
            <a:r>
              <a:rPr lang="it-IT" dirty="0"/>
              <a:t> </a:t>
            </a:r>
            <a:r>
              <a:rPr lang="it-IT" dirty="0" smtClean="0"/>
              <a:t>G che colorano rispettivamente fibre di collagene e nuclei</a:t>
            </a:r>
          </a:p>
          <a:p>
            <a:r>
              <a:rPr lang="it-IT" dirty="0" smtClean="0"/>
              <a:t>Questa </a:t>
            </a:r>
            <a:r>
              <a:rPr lang="it-IT" dirty="0"/>
              <a:t>colorazione viene usata quando i pezzi sono fissati in formalina </a:t>
            </a:r>
          </a:p>
        </p:txBody>
      </p:sp>
    </p:spTree>
    <p:extLst>
      <p:ext uri="{BB962C8B-B14F-4D97-AF65-F5344CB8AC3E}">
        <p14:creationId xmlns:p14="http://schemas.microsoft.com/office/powerpoint/2010/main" val="276198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cellula </a:t>
            </a:r>
            <a:r>
              <a:rPr lang="it-IT" dirty="0" err="1" smtClean="0"/>
              <a:t>eucariota</a:t>
            </a:r>
            <a:endParaRPr lang="it-IT" dirty="0"/>
          </a:p>
        </p:txBody>
      </p:sp>
      <p:pic>
        <p:nvPicPr>
          <p:cNvPr id="3" name="Immagine 2" descr="Slide2.JPG"/>
          <p:cNvPicPr>
            <a:picLocks noChangeAspect="1"/>
          </p:cNvPicPr>
          <p:nvPr/>
        </p:nvPicPr>
        <p:blipFill rotWithShape="1">
          <a:blip r:embed="rId2">
            <a:extLst>
              <a:ext uri="{28A0092B-C50C-407E-A947-70E740481C1C}">
                <a14:useLocalDpi xmlns:a14="http://schemas.microsoft.com/office/drawing/2010/main" val="0"/>
              </a:ext>
            </a:extLst>
          </a:blip>
          <a:srcRect l="11119"/>
          <a:stretch/>
        </p:blipFill>
        <p:spPr>
          <a:xfrm>
            <a:off x="52909" y="1622986"/>
            <a:ext cx="6203870" cy="5235014"/>
          </a:xfrm>
          <a:prstGeom prst="rect">
            <a:avLst/>
          </a:prstGeom>
        </p:spPr>
      </p:pic>
      <p:sp>
        <p:nvSpPr>
          <p:cNvPr id="4" name="Segnaposto contenuto 5"/>
          <p:cNvSpPr txBox="1">
            <a:spLocks/>
          </p:cNvSpPr>
          <p:nvPr/>
        </p:nvSpPr>
        <p:spPr>
          <a:xfrm>
            <a:off x="5743871" y="1622986"/>
            <a:ext cx="3400129" cy="39512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it-IT" sz="2000" dirty="0" smtClean="0">
                <a:solidFill>
                  <a:srgbClr val="FF0000"/>
                </a:solidFill>
              </a:rPr>
              <a:t>La membrana cellulare</a:t>
            </a:r>
          </a:p>
          <a:p>
            <a:pPr marL="0" indent="0">
              <a:buNone/>
            </a:pPr>
            <a:r>
              <a:rPr lang="it-IT" sz="2000" dirty="0" smtClean="0">
                <a:solidFill>
                  <a:srgbClr val="FF8000"/>
                </a:solidFill>
              </a:rPr>
              <a:t>Il nucleo</a:t>
            </a:r>
          </a:p>
          <a:p>
            <a:pPr marL="0" indent="0">
              <a:buNone/>
            </a:pPr>
            <a:r>
              <a:rPr lang="it-IT" sz="2000" dirty="0" smtClean="0">
                <a:solidFill>
                  <a:srgbClr val="FFFF66"/>
                </a:solidFill>
              </a:rPr>
              <a:t>Il citoscheletro</a:t>
            </a:r>
          </a:p>
          <a:p>
            <a:pPr marL="0" indent="0">
              <a:buNone/>
            </a:pPr>
            <a:r>
              <a:rPr lang="it-IT" sz="2000" dirty="0" smtClean="0">
                <a:solidFill>
                  <a:srgbClr val="80FF00"/>
                </a:solidFill>
              </a:rPr>
              <a:t>Le vescicole</a:t>
            </a:r>
          </a:p>
          <a:p>
            <a:pPr marL="0" indent="0">
              <a:buNone/>
            </a:pPr>
            <a:r>
              <a:rPr lang="it-IT" sz="2000" dirty="0" smtClean="0">
                <a:solidFill>
                  <a:srgbClr val="00FFFF"/>
                </a:solidFill>
              </a:rPr>
              <a:t>Il reticolo sarcoplasmatico e l’apparato di Golgi</a:t>
            </a:r>
          </a:p>
          <a:p>
            <a:pPr marL="0" indent="0">
              <a:buNone/>
            </a:pPr>
            <a:r>
              <a:rPr lang="it-IT" sz="2000" dirty="0" smtClean="0">
                <a:solidFill>
                  <a:srgbClr val="0000FF"/>
                </a:solidFill>
              </a:rPr>
              <a:t>Lisosomi, </a:t>
            </a:r>
            <a:r>
              <a:rPr lang="it-IT" sz="2000" dirty="0" err="1" smtClean="0">
                <a:solidFill>
                  <a:srgbClr val="0000FF"/>
                </a:solidFill>
              </a:rPr>
              <a:t>fagosomi</a:t>
            </a:r>
            <a:endParaRPr lang="it-IT" sz="2000" dirty="0" smtClean="0">
              <a:solidFill>
                <a:srgbClr val="0000FF"/>
              </a:solidFill>
            </a:endParaRPr>
          </a:p>
          <a:p>
            <a:pPr marL="0" indent="0">
              <a:buNone/>
            </a:pPr>
            <a:r>
              <a:rPr lang="it-IT" sz="2000" dirty="0" smtClean="0">
                <a:solidFill>
                  <a:srgbClr val="8000FF"/>
                </a:solidFill>
              </a:rPr>
              <a:t> mitocondri</a:t>
            </a:r>
          </a:p>
          <a:p>
            <a:endParaRPr lang="it-IT" dirty="0" smtClean="0"/>
          </a:p>
          <a:p>
            <a:endParaRPr lang="it-IT" dirty="0" smtClean="0"/>
          </a:p>
          <a:p>
            <a:endParaRPr lang="it-IT" dirty="0" smtClean="0"/>
          </a:p>
          <a:p>
            <a:endParaRPr lang="it-IT" dirty="0" smtClean="0"/>
          </a:p>
          <a:p>
            <a:endParaRPr lang="it-IT" dirty="0"/>
          </a:p>
        </p:txBody>
      </p:sp>
      <p:cxnSp>
        <p:nvCxnSpPr>
          <p:cNvPr id="6" name="Connettore 7 5"/>
          <p:cNvCxnSpPr/>
          <p:nvPr/>
        </p:nvCxnSpPr>
        <p:spPr>
          <a:xfrm rot="5400000">
            <a:off x="4904475" y="2021590"/>
            <a:ext cx="1005545" cy="628346"/>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ttore 7 8"/>
          <p:cNvCxnSpPr/>
          <p:nvPr/>
        </p:nvCxnSpPr>
        <p:spPr>
          <a:xfrm rot="10800000" flipV="1">
            <a:off x="4087519" y="2335763"/>
            <a:ext cx="1779156" cy="1285049"/>
          </a:xfrm>
          <a:prstGeom prst="curvedConnector3">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ttore 2 10"/>
          <p:cNvCxnSpPr/>
          <p:nvPr/>
        </p:nvCxnSpPr>
        <p:spPr>
          <a:xfrm flipH="1">
            <a:off x="3568390" y="2978288"/>
            <a:ext cx="2175482" cy="2056077"/>
          </a:xfrm>
          <a:prstGeom prst="straightConnector1">
            <a:avLst/>
          </a:prstGeom>
          <a:ln>
            <a:solidFill>
              <a:srgbClr val="80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ttore 4 12"/>
          <p:cNvCxnSpPr/>
          <p:nvPr/>
        </p:nvCxnSpPr>
        <p:spPr>
          <a:xfrm rot="10800000" flipV="1">
            <a:off x="3810001" y="3401598"/>
            <a:ext cx="1933871" cy="559374"/>
          </a:xfrm>
          <a:prstGeom prst="bentConnector3">
            <a:avLst/>
          </a:prstGeom>
          <a:ln>
            <a:solidFill>
              <a:srgbClr val="00FFFF"/>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ttore 2 14"/>
          <p:cNvCxnSpPr/>
          <p:nvPr/>
        </p:nvCxnSpPr>
        <p:spPr>
          <a:xfrm flipH="1">
            <a:off x="1738834" y="3960973"/>
            <a:ext cx="4005038" cy="80126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ttore 7 16"/>
          <p:cNvCxnSpPr/>
          <p:nvPr/>
        </p:nvCxnSpPr>
        <p:spPr>
          <a:xfrm rot="10800000" flipV="1">
            <a:off x="2676293" y="4429636"/>
            <a:ext cx="3190382" cy="801265"/>
          </a:xfrm>
          <a:prstGeom prst="curvedConnector3">
            <a:avLst/>
          </a:prstGeom>
          <a:ln>
            <a:solidFill>
              <a:srgbClr val="8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6811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surrene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340768"/>
            <a:ext cx="6350000" cy="4762500"/>
          </a:xfrm>
          <a:prstGeom prst="rect">
            <a:avLst/>
          </a:prstGeom>
        </p:spPr>
      </p:pic>
    </p:spTree>
    <p:extLst>
      <p:ext uri="{BB962C8B-B14F-4D97-AF65-F5344CB8AC3E}">
        <p14:creationId xmlns:p14="http://schemas.microsoft.com/office/powerpoint/2010/main" val="4279712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 y="381000"/>
            <a:ext cx="8915400" cy="1066800"/>
          </a:xfrm>
        </p:spPr>
        <p:txBody>
          <a:bodyPr>
            <a:normAutofit fontScale="90000"/>
          </a:bodyPr>
          <a:lstStyle/>
          <a:p>
            <a:pPr eaLnBrk="1" hangingPunct="1">
              <a:defRPr/>
            </a:pPr>
            <a:r>
              <a:rPr lang="it-IT" sz="3600" smtClean="0"/>
              <a:t>Montaggio: il preparato deve essere visibile al microscopio e conservato a lungo</a:t>
            </a:r>
            <a:endParaRPr lang="it-IT" smtClean="0"/>
          </a:p>
        </p:txBody>
      </p:sp>
      <p:sp>
        <p:nvSpPr>
          <p:cNvPr id="33795" name="Rectangle 3"/>
          <p:cNvSpPr>
            <a:spLocks noGrp="1" noChangeArrowheads="1"/>
          </p:cNvSpPr>
          <p:nvPr>
            <p:ph type="body" idx="1"/>
          </p:nvPr>
        </p:nvSpPr>
        <p:spPr/>
        <p:txBody>
          <a:bodyPr>
            <a:normAutofit fontScale="92500"/>
          </a:bodyPr>
          <a:lstStyle/>
          <a:p>
            <a:pPr eaLnBrk="1" hangingPunct="1">
              <a:lnSpc>
                <a:spcPct val="90000"/>
              </a:lnSpc>
            </a:pPr>
            <a:r>
              <a:rPr lang="it-IT" sz="2800" dirty="0">
                <a:latin typeface="Helvetica" charset="0"/>
                <a:ea typeface="Osaka" charset="0"/>
                <a:cs typeface="Osaka" charset="0"/>
              </a:rPr>
              <a:t>Il campione (sezioni o cellule) solitamente appoggiano su un vetrino porta-oggetti</a:t>
            </a:r>
          </a:p>
          <a:p>
            <a:pPr eaLnBrk="1" hangingPunct="1">
              <a:lnSpc>
                <a:spcPct val="90000"/>
              </a:lnSpc>
              <a:buFont typeface="Wingdings" charset="0"/>
              <a:buNone/>
            </a:pPr>
            <a:endParaRPr lang="it-IT" sz="2800" dirty="0">
              <a:latin typeface="Helvetica" charset="0"/>
              <a:ea typeface="Osaka" charset="0"/>
              <a:cs typeface="Osaka" charset="0"/>
            </a:endParaRPr>
          </a:p>
          <a:p>
            <a:pPr eaLnBrk="1" hangingPunct="1">
              <a:lnSpc>
                <a:spcPct val="90000"/>
              </a:lnSpc>
            </a:pPr>
            <a:r>
              <a:rPr lang="it-IT" sz="2800" dirty="0">
                <a:latin typeface="Helvetica" charset="0"/>
                <a:ea typeface="Osaka" charset="0"/>
                <a:cs typeface="Osaka" charset="0"/>
              </a:rPr>
              <a:t>Il campione viene COLORATO (altrimenti non si potrebbe vedere!)</a:t>
            </a:r>
          </a:p>
          <a:p>
            <a:pPr eaLnBrk="1" hangingPunct="1">
              <a:lnSpc>
                <a:spcPct val="90000"/>
              </a:lnSpc>
            </a:pPr>
            <a:endParaRPr lang="it-IT" sz="2800" dirty="0">
              <a:latin typeface="Helvetica" charset="0"/>
              <a:ea typeface="Osaka" charset="0"/>
              <a:cs typeface="Osaka" charset="0"/>
            </a:endParaRPr>
          </a:p>
          <a:p>
            <a:pPr eaLnBrk="1" hangingPunct="1">
              <a:lnSpc>
                <a:spcPct val="90000"/>
              </a:lnSpc>
            </a:pPr>
            <a:r>
              <a:rPr lang="it-IT" sz="2800" dirty="0">
                <a:latin typeface="Helvetica" charset="0"/>
                <a:ea typeface="Osaka" charset="0"/>
                <a:cs typeface="Osaka" charset="0"/>
              </a:rPr>
              <a:t>Nella fase finale il preparato viene ricoperto da una goccia di </a:t>
            </a:r>
            <a:r>
              <a:rPr lang="it-IT" sz="2800" dirty="0" smtClean="0">
                <a:latin typeface="Helvetica" charset="0"/>
                <a:ea typeface="Osaka" charset="0"/>
                <a:cs typeface="Osaka" charset="0"/>
              </a:rPr>
              <a:t>montante (resina o mezzo acquoso)</a:t>
            </a:r>
            <a:endParaRPr lang="it-IT" sz="2800" dirty="0">
              <a:latin typeface="Helvetica" charset="0"/>
              <a:ea typeface="Osaka" charset="0"/>
              <a:cs typeface="Osaka" charset="0"/>
            </a:endParaRPr>
          </a:p>
          <a:p>
            <a:pPr eaLnBrk="1" hangingPunct="1">
              <a:lnSpc>
                <a:spcPct val="90000"/>
              </a:lnSpc>
            </a:pPr>
            <a:endParaRPr lang="it-IT" sz="2800" dirty="0">
              <a:latin typeface="Helvetica" charset="0"/>
              <a:ea typeface="Osaka" charset="0"/>
              <a:cs typeface="Osaka" charset="0"/>
            </a:endParaRPr>
          </a:p>
          <a:p>
            <a:pPr eaLnBrk="1" hangingPunct="1">
              <a:lnSpc>
                <a:spcPct val="90000"/>
              </a:lnSpc>
            </a:pPr>
            <a:r>
              <a:rPr lang="it-IT" sz="2800" dirty="0">
                <a:latin typeface="Helvetica" charset="0"/>
                <a:ea typeface="Osaka" charset="0"/>
                <a:cs typeface="Osaka" charset="0"/>
              </a:rPr>
              <a:t>Il preparato viene ora ricoperto con un vetrino (molto sottile) nominato vetrino copri-oggetto</a:t>
            </a:r>
          </a:p>
        </p:txBody>
      </p:sp>
    </p:spTree>
    <p:extLst>
      <p:ext uri="{BB962C8B-B14F-4D97-AF65-F5344CB8AC3E}">
        <p14:creationId xmlns:p14="http://schemas.microsoft.com/office/powerpoint/2010/main" val="371505200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it-IT" smtClean="0"/>
          </a:p>
        </p:txBody>
      </p:sp>
      <p:sp>
        <p:nvSpPr>
          <p:cNvPr id="36867" name="Rectangle 3"/>
          <p:cNvSpPr>
            <a:spLocks noGrp="1" noChangeArrowheads="1"/>
          </p:cNvSpPr>
          <p:nvPr>
            <p:ph type="body" idx="1"/>
          </p:nvPr>
        </p:nvSpPr>
        <p:spPr/>
        <p:txBody>
          <a:bodyPr/>
          <a:lstStyle/>
          <a:p>
            <a:pPr eaLnBrk="1" hangingPunct="1">
              <a:defRPr/>
            </a:pPr>
            <a:endParaRPr lang="it-IT" smtClean="0"/>
          </a:p>
        </p:txBody>
      </p:sp>
      <p:pic>
        <p:nvPicPr>
          <p:cNvPr id="23555" name="Picture 4" descr="i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2971800"/>
            <a:ext cx="3730625"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i8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3124200"/>
            <a:ext cx="40703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27473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152400"/>
            <a:ext cx="7772400" cy="1143000"/>
          </a:xfrm>
          <a:noFill/>
        </p:spPr>
        <p:txBody>
          <a:bodyPr>
            <a:normAutofit fontScale="90000"/>
          </a:bodyPr>
          <a:lstStyle/>
          <a:p>
            <a:r>
              <a:rPr lang="it-IT">
                <a:latin typeface="Helvetica" charset="0"/>
                <a:ea typeface="Osaka" charset="0"/>
                <a:cs typeface="Osaka" charset="0"/>
              </a:rPr>
              <a:t>Come si osservano i campioni ottenuti in tal modo?</a:t>
            </a:r>
          </a:p>
        </p:txBody>
      </p:sp>
      <p:sp>
        <p:nvSpPr>
          <p:cNvPr id="118787" name="Rectangle 3"/>
          <p:cNvSpPr>
            <a:spLocks noGrp="1" noChangeArrowheads="1"/>
          </p:cNvSpPr>
          <p:nvPr>
            <p:ph type="body" idx="1"/>
          </p:nvPr>
        </p:nvSpPr>
        <p:spPr>
          <a:xfrm>
            <a:off x="685800" y="1524000"/>
            <a:ext cx="7772400" cy="4114800"/>
          </a:xfrm>
          <a:noFill/>
        </p:spPr>
        <p:txBody>
          <a:bodyPr/>
          <a:lstStyle/>
          <a:p>
            <a:pPr>
              <a:buFont typeface="Wingdings" charset="0"/>
              <a:buNone/>
            </a:pPr>
            <a:r>
              <a:rPr lang="it-IT" dirty="0">
                <a:solidFill>
                  <a:srgbClr val="FF0000"/>
                </a:solidFill>
                <a:latin typeface="Helvetica" charset="0"/>
                <a:ea typeface="Osaka" charset="0"/>
                <a:cs typeface="Osaka" charset="0"/>
              </a:rPr>
              <a:t>Con un microscopio ottico</a:t>
            </a:r>
          </a:p>
        </p:txBody>
      </p:sp>
      <p:pic>
        <p:nvPicPr>
          <p:cNvPr id="118788" name="Picture 3" descr="polmicroalignment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8363"/>
            <a:ext cx="4678363"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0520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Membrana plasmatica (plasmalemma)</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Membrana limitante</a:t>
            </a:r>
          </a:p>
          <a:p>
            <a:r>
              <a:rPr lang="it-IT" dirty="0" smtClean="0"/>
              <a:t>Di natura lipoproteica</a:t>
            </a:r>
          </a:p>
          <a:p>
            <a:r>
              <a:rPr lang="it-IT" dirty="0" smtClean="0"/>
              <a:t>Struttura </a:t>
            </a:r>
            <a:r>
              <a:rPr lang="it-IT" dirty="0" err="1" smtClean="0"/>
              <a:t>trilaminare</a:t>
            </a:r>
            <a:r>
              <a:rPr lang="it-IT" dirty="0" smtClean="0"/>
              <a:t> visibile al microscopio elettronico: </a:t>
            </a:r>
            <a:r>
              <a:rPr lang="it-IT" dirty="0" err="1" smtClean="0"/>
              <a:t>bilayer</a:t>
            </a:r>
            <a:r>
              <a:rPr lang="it-IT" dirty="0" smtClean="0"/>
              <a:t> fosfolipidico che rimane unito grazie alle interazioni idrofobiche tra le code carboniose.</a:t>
            </a:r>
          </a:p>
          <a:p>
            <a:r>
              <a:rPr lang="it-IT" dirty="0" smtClean="0"/>
              <a:t>All’interno di questo </a:t>
            </a:r>
            <a:r>
              <a:rPr lang="it-IT" dirty="0" err="1" smtClean="0"/>
              <a:t>bilayer</a:t>
            </a:r>
            <a:r>
              <a:rPr lang="it-IT" dirty="0" smtClean="0"/>
              <a:t> vi sono numerose proteine. Si parla di mosaico fluido.</a:t>
            </a:r>
          </a:p>
          <a:p>
            <a:r>
              <a:rPr lang="it-IT" dirty="0" smtClean="0"/>
              <a:t>Il plasmalemma è responsabile della regolazione della comunicazione con l’esterno, del trasporto, di fenomeni di segnalazione molecolari ed elettrici</a:t>
            </a:r>
            <a:endParaRPr lang="it-IT" dirty="0"/>
          </a:p>
        </p:txBody>
      </p:sp>
    </p:spTree>
    <p:extLst>
      <p:ext uri="{BB962C8B-B14F-4D97-AF65-F5344CB8AC3E}">
        <p14:creationId xmlns:p14="http://schemas.microsoft.com/office/powerpoint/2010/main" val="28329046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membrana citoplasmatica e il modello a mosaico fluido</a:t>
            </a:r>
            <a:endParaRPr lang="it-IT" dirty="0"/>
          </a:p>
        </p:txBody>
      </p:sp>
      <p:pic>
        <p:nvPicPr>
          <p:cNvPr id="3" name="Immagine 2" descr="U2.cp5.3_membrane_f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217" y="1663004"/>
            <a:ext cx="5701552" cy="4893832"/>
          </a:xfrm>
          <a:prstGeom prst="rect">
            <a:avLst/>
          </a:prstGeom>
        </p:spPr>
      </p:pic>
    </p:spTree>
    <p:extLst>
      <p:ext uri="{BB962C8B-B14F-4D97-AF65-F5344CB8AC3E}">
        <p14:creationId xmlns:p14="http://schemas.microsoft.com/office/powerpoint/2010/main" val="42062436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membrana citoplasmatica al microscopio elettronico</a:t>
            </a:r>
            <a:endParaRPr lang="it-IT" dirty="0"/>
          </a:p>
        </p:txBody>
      </p:sp>
      <p:pic>
        <p:nvPicPr>
          <p:cNvPr id="3" name="Immagine 2" descr="membra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70" y="2610969"/>
            <a:ext cx="7833930" cy="2872441"/>
          </a:xfrm>
          <a:prstGeom prst="rect">
            <a:avLst/>
          </a:prstGeom>
        </p:spPr>
      </p:pic>
    </p:spTree>
    <p:extLst>
      <p:ext uri="{BB962C8B-B14F-4D97-AF65-F5344CB8AC3E}">
        <p14:creationId xmlns:p14="http://schemas.microsoft.com/office/powerpoint/2010/main" val="52888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sistema di membrane interno</a:t>
            </a:r>
            <a:endParaRPr lang="it-IT" dirty="0"/>
          </a:p>
        </p:txBody>
      </p:sp>
      <p:pic>
        <p:nvPicPr>
          <p:cNvPr id="4" name="Segnaposto contenuto 3" descr="img-923104832.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0831" t="2226" r="39639" b="55658"/>
          <a:stretch/>
        </p:blipFill>
        <p:spPr>
          <a:xfrm rot="10800000">
            <a:off x="4940063" y="1850794"/>
            <a:ext cx="3942280" cy="4735938"/>
          </a:xfrm>
        </p:spPr>
      </p:pic>
      <p:sp>
        <p:nvSpPr>
          <p:cNvPr id="6" name="CasellaDiTesto 5"/>
          <p:cNvSpPr txBox="1"/>
          <p:nvPr/>
        </p:nvSpPr>
        <p:spPr>
          <a:xfrm>
            <a:off x="572154" y="1417638"/>
            <a:ext cx="4130674" cy="3231654"/>
          </a:xfrm>
          <a:prstGeom prst="rect">
            <a:avLst/>
          </a:prstGeom>
          <a:noFill/>
        </p:spPr>
        <p:txBody>
          <a:bodyPr wrap="square" rtlCol="0">
            <a:spAutoFit/>
          </a:bodyPr>
          <a:lstStyle/>
          <a:p>
            <a:r>
              <a:rPr lang="it-IT" sz="2400" dirty="0" smtClean="0"/>
              <a:t>Il sistema di membrane interno è composto da:</a:t>
            </a:r>
          </a:p>
          <a:p>
            <a:r>
              <a:rPr lang="it-IT" sz="2400" dirty="0" smtClean="0"/>
              <a:t>Membrana nucleare</a:t>
            </a:r>
          </a:p>
          <a:p>
            <a:r>
              <a:rPr lang="it-IT" sz="2400" dirty="0" smtClean="0"/>
              <a:t>Reticolo endoplasmatico ruvido</a:t>
            </a:r>
          </a:p>
          <a:p>
            <a:r>
              <a:rPr lang="it-IT" sz="2400" dirty="0"/>
              <a:t>Reticolo endoplasmatico </a:t>
            </a:r>
            <a:r>
              <a:rPr lang="it-IT" sz="2400" dirty="0" smtClean="0"/>
              <a:t>liscio</a:t>
            </a:r>
          </a:p>
          <a:p>
            <a:r>
              <a:rPr lang="it-IT" sz="2400" dirty="0" smtClean="0"/>
              <a:t>Apparato di Golgi</a:t>
            </a:r>
          </a:p>
          <a:p>
            <a:r>
              <a:rPr lang="it-IT" sz="2400" dirty="0" smtClean="0"/>
              <a:t>Vescicole</a:t>
            </a:r>
            <a:endParaRPr lang="it-IT" sz="2400" dirty="0"/>
          </a:p>
          <a:p>
            <a:endParaRPr lang="it-IT" dirty="0" smtClean="0"/>
          </a:p>
          <a:p>
            <a:endParaRPr lang="it-IT" dirty="0"/>
          </a:p>
        </p:txBody>
      </p:sp>
    </p:spTree>
    <p:extLst>
      <p:ext uri="{BB962C8B-B14F-4D97-AF65-F5344CB8AC3E}">
        <p14:creationId xmlns:p14="http://schemas.microsoft.com/office/powerpoint/2010/main" val="36699446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1496</TotalTime>
  <Words>1743</Words>
  <Application>Microsoft Macintosh PowerPoint</Application>
  <PresentationFormat>Presentazione su schermo (4:3)</PresentationFormat>
  <Paragraphs>253</Paragraphs>
  <Slides>53</Slides>
  <Notes>18</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Tema di Office</vt:lpstr>
      <vt:lpstr>Presentazione di PowerPoint</vt:lpstr>
      <vt:lpstr>Programma </vt:lpstr>
      <vt:lpstr>Libri di testo consigliati</vt:lpstr>
      <vt:lpstr>Presentazione di PowerPoint</vt:lpstr>
      <vt:lpstr>La cellula eucariota</vt:lpstr>
      <vt:lpstr>Membrana plasmatica (plasmalemma)</vt:lpstr>
      <vt:lpstr>La membrana citoplasmatica e il modello a mosaico fluido</vt:lpstr>
      <vt:lpstr>La membrana citoplasmatica al microscopio elettronico</vt:lpstr>
      <vt:lpstr>Il sistema di membrane interno</vt:lpstr>
      <vt:lpstr>Il Reticolo Endoplasmatico</vt:lpstr>
      <vt:lpstr>Reticolo Endoplasmatico </vt:lpstr>
      <vt:lpstr>L’apparato di Golgi e il sistema vescicolare</vt:lpstr>
      <vt:lpstr>Presentazione di PowerPoint</vt:lpstr>
      <vt:lpstr>Vescicole</vt:lpstr>
      <vt:lpstr>Il nucleo (Compartimento nucleare)</vt:lpstr>
      <vt:lpstr>Il nucleo</vt:lpstr>
      <vt:lpstr>I mitocondri</vt:lpstr>
      <vt:lpstr>Presentazione di PowerPoint</vt:lpstr>
      <vt:lpstr>Il citoplasma</vt:lpstr>
      <vt:lpstr>Il citoscheletro</vt:lpstr>
      <vt:lpstr>Il citoscheletro è costituito da tre sistemi di filamenti</vt:lpstr>
      <vt:lpstr>Presentazione di PowerPoint</vt:lpstr>
      <vt:lpstr>Il tessuto</vt:lpstr>
      <vt:lpstr>Le tecniche e metodologie istologiche</vt:lpstr>
      <vt:lpstr>Presentazione di PowerPoint</vt:lpstr>
      <vt:lpstr>Come si osservano i tessuti</vt:lpstr>
      <vt:lpstr>Differenza tra ingrandimento e risoluzione</vt:lpstr>
      <vt:lpstr>Potere di risoluzione</vt:lpstr>
      <vt:lpstr>Presentazione di PowerPoint</vt:lpstr>
      <vt:lpstr>Presentazione di PowerPoint</vt:lpstr>
      <vt:lpstr>Fattori che influenzano il limite di risoluzione in un microscopio ottico</vt:lpstr>
      <vt:lpstr>Presentazione di PowerPoint</vt:lpstr>
      <vt:lpstr>Presentazione di PowerPoint</vt:lpstr>
      <vt:lpstr>Preparazione campioni: quali campioni possiamo avere</vt:lpstr>
      <vt:lpstr>Procedure per la preparazione di sezioni tissutali per la loro osservazione al microscopio</vt:lpstr>
      <vt:lpstr>Fissazione: serve a preservare a lungo un campione</vt:lpstr>
      <vt:lpstr>Inclusione: permette di avere un campione solido facile da tagliare</vt:lpstr>
      <vt:lpstr>Taglio: ha lo scopo di ottenere delle  sezioni sottili attraverso le quali possa passare la luce</vt:lpstr>
      <vt:lpstr>Presentazione di PowerPoint</vt:lpstr>
      <vt:lpstr>Presentazione di PowerPoint</vt:lpstr>
      <vt:lpstr>Presentazione di PowerPoint</vt:lpstr>
      <vt:lpstr>Colorazione di un campione</vt:lpstr>
      <vt:lpstr>Tipi di Colorazione Istomorfologiche</vt:lpstr>
      <vt:lpstr>Tipi di coloranti</vt:lpstr>
      <vt:lpstr>Tipi di coloranti</vt:lpstr>
      <vt:lpstr>Esempi di coloranti</vt:lpstr>
      <vt:lpstr>Presentazione di PowerPoint</vt:lpstr>
      <vt:lpstr>Colorazione </vt:lpstr>
      <vt:lpstr>Tricromica di Mallory</vt:lpstr>
      <vt:lpstr>Presentazione di PowerPoint</vt:lpstr>
      <vt:lpstr>Montaggio: il preparato deve essere visibile al microscopio e conservato a lungo</vt:lpstr>
      <vt:lpstr>Presentazione di PowerPoint</vt:lpstr>
      <vt:lpstr>Come si osservano i campioni ottenuti in tal modo?</vt:lpstr>
    </vt:vector>
  </TitlesOfParts>
  <Company>Università di Siena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Emiliana Giacomello</dc:creator>
  <cp:lastModifiedBy>Emiliana Giacomello</cp:lastModifiedBy>
  <cp:revision>41</cp:revision>
  <dcterms:created xsi:type="dcterms:W3CDTF">2019-09-04T07:44:30Z</dcterms:created>
  <dcterms:modified xsi:type="dcterms:W3CDTF">2019-10-15T08:18:17Z</dcterms:modified>
</cp:coreProperties>
</file>