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9" r:id="rId7"/>
    <p:sldId id="270" r:id="rId8"/>
    <p:sldId id="263" r:id="rId9"/>
    <p:sldId id="264" r:id="rId10"/>
    <p:sldId id="265" r:id="rId11"/>
    <p:sldId id="266" r:id="rId12"/>
    <p:sldId id="268" r:id="rId13"/>
    <p:sldId id="267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2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C9F64-244A-4F74-A2D5-5C75B5C34173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1E089-4AEB-43D9-9170-CB4B92D67C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905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E089-4AEB-43D9-9170-CB4B92D67C4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8812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8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90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40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81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11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80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40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5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78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72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68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94804-0573-45CD-B7B5-F6AC2F94347F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81543-4ADB-4FB2-805B-DDF12576D8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11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230452"/>
            <a:ext cx="892899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atin typeface="Comic Sans MS" panose="030F0702030302020204" pitchFamily="66" charset="0"/>
              </a:rPr>
              <a:t>Sostenibilità, paesaggio, valutazione, scelte di intervento/i, gestione e governo dello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spazio</a:t>
            </a:r>
          </a:p>
          <a:p>
            <a:pPr algn="ctr"/>
            <a:endParaRPr lang="it-IT" sz="3200" b="1" dirty="0">
              <a:latin typeface="Comic Sans MS" panose="030F0702030302020204" pitchFamily="66" charset="0"/>
            </a:endParaRPr>
          </a:p>
          <a:p>
            <a:pPr algn="ctr"/>
            <a:r>
              <a:rPr lang="it-IT" sz="2600" b="1" dirty="0" smtClean="0">
                <a:latin typeface="Comic Sans MS" panose="030F0702030302020204" pitchFamily="66" charset="0"/>
              </a:rPr>
              <a:t>( ………  rapporto/i e/o relazione/i  ……… )</a:t>
            </a:r>
          </a:p>
          <a:p>
            <a:endParaRPr lang="it-IT" sz="2600" b="1" dirty="0" smtClean="0">
              <a:latin typeface="Comic Sans MS" panose="030F0702030302020204" pitchFamily="66" charset="0"/>
            </a:endParaRPr>
          </a:p>
          <a:p>
            <a:endParaRPr lang="it-IT" sz="5000" b="1" dirty="0" smtClean="0">
              <a:latin typeface="Comic Sans MS" panose="030F0702030302020204" pitchFamily="66" charset="0"/>
            </a:endParaRPr>
          </a:p>
          <a:p>
            <a:r>
              <a:rPr lang="it-IT" sz="3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Temi e spunti di discussione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endParaRPr lang="it-IT" sz="2800" b="1" dirty="0" smtClean="0">
              <a:latin typeface="Comic Sans MS" panose="030F0702030302020204" pitchFamily="66" charset="0"/>
            </a:endParaRPr>
          </a:p>
          <a:p>
            <a:endParaRPr lang="it-IT" sz="2800" b="1" dirty="0" smtClean="0">
              <a:latin typeface="Comic Sans MS" panose="030F0702030302020204" pitchFamily="66" charset="0"/>
            </a:endParaRPr>
          </a:p>
          <a:p>
            <a:endParaRPr lang="it-IT" sz="2800" dirty="0" smtClean="0">
              <a:latin typeface="Comic Sans MS" panose="030F0702030302020204" pitchFamily="66" charset="0"/>
            </a:endParaRPr>
          </a:p>
          <a:p>
            <a:endParaRPr lang="it-IT" sz="2800" dirty="0">
              <a:latin typeface="Comic Sans MS" panose="030F0702030302020204" pitchFamily="66" charset="0"/>
            </a:endParaRPr>
          </a:p>
          <a:p>
            <a:endParaRPr lang="it-IT" sz="2800" dirty="0" smtClean="0">
              <a:latin typeface="Comic Sans MS" panose="030F0702030302020204" pitchFamily="66" charset="0"/>
            </a:endParaRPr>
          </a:p>
          <a:p>
            <a:endParaRPr lang="it-IT" sz="28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Freccia a incrocio 3"/>
          <p:cNvSpPr/>
          <p:nvPr/>
        </p:nvSpPr>
        <p:spPr>
          <a:xfrm>
            <a:off x="6699590" y="3140968"/>
            <a:ext cx="1216152" cy="1216152"/>
          </a:xfrm>
          <a:prstGeom prst="quad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6" name="Freccia bidirezionale orizzontale 5"/>
          <p:cNvSpPr/>
          <p:nvPr/>
        </p:nvSpPr>
        <p:spPr>
          <a:xfrm>
            <a:off x="6699590" y="5085184"/>
            <a:ext cx="1216152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496" y="0"/>
            <a:ext cx="9001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b="1" dirty="0" smtClean="0">
                <a:latin typeface="Comic Sans MS" panose="030F0702030302020204" pitchFamily="66" charset="0"/>
              </a:rPr>
              <a:t>- Non </a:t>
            </a:r>
            <a:r>
              <a:rPr lang="it-IT" sz="2300" b="1" dirty="0">
                <a:latin typeface="Comic Sans MS" panose="030F0702030302020204" pitchFamily="66" charset="0"/>
              </a:rPr>
              <a:t>solo “cosa”, o “quando”, ma anche “</a:t>
            </a:r>
            <a:r>
              <a:rPr lang="it-IT" sz="2300" b="1" dirty="0" smtClean="0">
                <a:latin typeface="Comic Sans MS" panose="030F0702030302020204" pitchFamily="66" charset="0"/>
              </a:rPr>
              <a:t>come” (valutazione delle alternative possibili di intervento e delle corrispondenti motivazioni di scelta) (uso della simulazione, scenari alternativi)</a:t>
            </a:r>
          </a:p>
          <a:p>
            <a:endParaRPr lang="it-IT" sz="2000" b="1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sostenibilità</a:t>
            </a:r>
            <a:r>
              <a:rPr lang="it-IT" sz="2300" b="1" dirty="0" smtClean="0">
                <a:latin typeface="Comic Sans MS" panose="030F0702030302020204" pitchFamily="66" charset="0"/>
              </a:rPr>
              <a:t> delle trasformazioni come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reversibilità</a:t>
            </a:r>
            <a:r>
              <a:rPr lang="it-IT" sz="2300" b="1" dirty="0" smtClean="0">
                <a:latin typeface="Comic Sans MS" panose="030F0702030302020204" pitchFamily="66" charset="0"/>
              </a:rPr>
              <a:t> e/o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ripetibilità</a:t>
            </a:r>
            <a:r>
              <a:rPr lang="it-IT" sz="2300" b="1" dirty="0" smtClean="0">
                <a:latin typeface="Comic Sans MS" panose="030F0702030302020204" pitchFamily="66" charset="0"/>
              </a:rPr>
              <a:t> </a:t>
            </a:r>
            <a:r>
              <a:rPr lang="it-IT" sz="2300" b="1" dirty="0" smtClean="0">
                <a:latin typeface="Comic Sans MS" panose="030F0702030302020204" pitchFamily="66" charset="0"/>
              </a:rPr>
              <a:t>di strutture </a:t>
            </a:r>
            <a:r>
              <a:rPr lang="it-IT" sz="2300" b="1" dirty="0" smtClean="0">
                <a:latin typeface="Comic Sans MS" panose="030F0702030302020204" pitchFamily="66" charset="0"/>
              </a:rPr>
              <a:t>forme, funzioni, usi e relazioni di flusso…)</a:t>
            </a:r>
          </a:p>
          <a:p>
            <a:endParaRPr lang="it-IT" sz="2400" b="1" dirty="0" smtClean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2300" b="1" dirty="0">
                <a:latin typeface="Comic Sans MS" panose="030F0702030302020204" pitchFamily="66" charset="0"/>
              </a:rPr>
              <a:t>quali sono i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valori</a:t>
            </a:r>
            <a:r>
              <a:rPr lang="it-IT" sz="2300" b="1" dirty="0">
                <a:latin typeface="Comic Sans MS" panose="030F0702030302020204" pitchFamily="66" charset="0"/>
              </a:rPr>
              <a:t> imprescindibili</a:t>
            </a:r>
            <a:r>
              <a:rPr lang="it-IT" sz="2300" b="1" dirty="0" smtClean="0">
                <a:latin typeface="Comic Sans MS" panose="030F0702030302020204" pitchFamily="66" charset="0"/>
              </a:rPr>
              <a:t>? (elementi storico archeologici del/i  paesaggio/i (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luoghi </a:t>
            </a:r>
            <a:r>
              <a:rPr lang="it-IT" sz="23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della 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memoria antica </a:t>
            </a:r>
            <a:r>
              <a:rPr lang="it-IT" sz="2300" b="1" dirty="0" smtClean="0">
                <a:latin typeface="Comic Sans MS" panose="030F0702030302020204" pitchFamily="66" charset="0"/>
              </a:rPr>
              <a:t>e 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nuova …</a:t>
            </a:r>
            <a:r>
              <a:rPr lang="it-IT" sz="2300" b="1" dirty="0" smtClean="0">
                <a:latin typeface="Comic Sans MS" panose="030F0702030302020204" pitchFamily="66" charset="0"/>
              </a:rPr>
              <a:t>)</a:t>
            </a:r>
            <a:endParaRPr lang="it-IT" sz="2400" b="1" dirty="0" smtClean="0">
              <a:latin typeface="Comic Sans MS" panose="030F0702030302020204" pitchFamily="66" charset="0"/>
            </a:endParaRPr>
          </a:p>
          <a:p>
            <a:endParaRPr lang="it-IT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2300" b="1" dirty="0">
                <a:solidFill>
                  <a:schemeClr val="bg1"/>
                </a:solidFill>
                <a:latin typeface="Comic Sans MS" panose="030F0702030302020204" pitchFamily="66" charset="0"/>
              </a:rPr>
              <a:t>p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aesaggio/i : a quale </a:t>
            </a:r>
            <a:r>
              <a:rPr lang="it-IT" sz="2300" b="1" dirty="0">
                <a:solidFill>
                  <a:schemeClr val="bg1"/>
                </a:solidFill>
                <a:latin typeface="Comic Sans MS" panose="030F0702030302020204" pitchFamily="66" charset="0"/>
              </a:rPr>
              <a:t>scala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 (</a:t>
            </a:r>
            <a:r>
              <a:rPr lang="it-IT" sz="2300" b="1" dirty="0" smtClean="0">
                <a:latin typeface="Comic Sans MS" panose="030F0702030302020204" pitchFamily="66" charset="0"/>
              </a:rPr>
              <a:t>area vasta 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e/o </a:t>
            </a:r>
            <a:r>
              <a:rPr lang="it-IT" sz="2300" b="1" dirty="0" smtClean="0">
                <a:latin typeface="Comic Sans MS" panose="030F0702030302020204" pitchFamily="66" charset="0"/>
              </a:rPr>
              <a:t>dettaglio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??)</a:t>
            </a:r>
          </a:p>
          <a:p>
            <a:endParaRPr lang="it-IT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sono </a:t>
            </a:r>
            <a:r>
              <a:rPr lang="it-IT" sz="2300" b="1" dirty="0">
                <a:solidFill>
                  <a:schemeClr val="bg1"/>
                </a:solidFill>
                <a:latin typeface="Comic Sans MS" panose="030F0702030302020204" pitchFamily="66" charset="0"/>
              </a:rPr>
              <a:t>possibili 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compensazioni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it-IT" sz="2300" b="1" dirty="0">
                <a:solidFill>
                  <a:schemeClr val="bg1"/>
                </a:solidFill>
                <a:latin typeface="Comic Sans MS" panose="030F0702030302020204" pitchFamily="66" charset="0"/>
              </a:rPr>
              <a:t>paesistiche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” e/o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mitigazioni 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 impatto (valutazione e controllo degli impatti nel tempo (programmare e gestire gli interventi)</a:t>
            </a:r>
          </a:p>
          <a:p>
            <a:r>
              <a:rPr lang="it-IT" sz="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paesaggio/i come </a:t>
            </a:r>
            <a:r>
              <a:rPr lang="it-IT" sz="2300" b="1" dirty="0">
                <a:solidFill>
                  <a:schemeClr val="bg1"/>
                </a:solidFill>
                <a:latin typeface="Comic Sans MS" panose="030F0702030302020204" pitchFamily="66" charset="0"/>
              </a:rPr>
              <a:t>“indicatore complesso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”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multidisciplinare</a:t>
            </a:r>
            <a:r>
              <a:rPr lang="it-IT" sz="2300" b="1" dirty="0" smtClean="0">
                <a:latin typeface="Comic Sans MS" panose="030F0702030302020204" pitchFamily="66" charset="0"/>
              </a:rPr>
              <a:t> </a:t>
            </a:r>
            <a:r>
              <a:rPr lang="it-IT" sz="23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(sommatoria di pareri esperti ….)</a:t>
            </a: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87730"/>
            <a:ext cx="8856984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sintesi</a:t>
            </a:r>
            <a:r>
              <a:rPr lang="it-IT" sz="2800" b="1" dirty="0" smtClean="0">
                <a:latin typeface="Comic Sans MS" panose="030F0702030302020204" pitchFamily="66" charset="0"/>
              </a:rPr>
              <a:t>:</a:t>
            </a:r>
          </a:p>
          <a:p>
            <a:pPr lvl="0"/>
            <a:endParaRPr lang="it-IT" sz="1000" b="1" dirty="0">
              <a:latin typeface="Comic Sans MS" panose="030F0702030302020204" pitchFamily="66" charset="0"/>
            </a:endParaRPr>
          </a:p>
          <a:p>
            <a:pPr lvl="0"/>
            <a:r>
              <a:rPr lang="it-IT" sz="2400" b="1" dirty="0" smtClean="0">
                <a:latin typeface="Comic Sans MS" panose="030F0702030302020204" pitchFamily="66" charset="0"/>
              </a:rPr>
              <a:t>- Il </a:t>
            </a:r>
            <a:r>
              <a:rPr lang="it-IT" sz="2400" b="1" dirty="0">
                <a:latin typeface="Comic Sans MS" panose="030F0702030302020204" pitchFamily="66" charset="0"/>
              </a:rPr>
              <a:t>paesaggio costringe a ragionare sulla</a:t>
            </a:r>
          </a:p>
          <a:p>
            <a:pPr lvl="0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coerenza</a:t>
            </a:r>
            <a:r>
              <a:rPr lang="it-IT" sz="2400" b="1" dirty="0">
                <a:latin typeface="Comic Sans MS" panose="030F0702030302020204" pitchFamily="66" charset="0"/>
              </a:rPr>
              <a:t> </a:t>
            </a:r>
            <a:r>
              <a:rPr lang="it-IT" sz="2400" b="1" dirty="0" smtClean="0">
                <a:latin typeface="Comic Sans MS" panose="030F0702030302020204" pitchFamily="66" charset="0"/>
              </a:rPr>
              <a:t>(obiettivo/i strutturale</a:t>
            </a:r>
            <a:r>
              <a:rPr lang="it-IT" sz="2400" b="1" dirty="0" smtClean="0">
                <a:latin typeface="Comic Sans MS" panose="030F0702030302020204" pitchFamily="66" charset="0"/>
              </a:rPr>
              <a:t>, funzionale, temporale ….) tra </a:t>
            </a:r>
            <a:r>
              <a:rPr lang="it-IT" sz="2400" b="1" dirty="0">
                <a:latin typeface="Comic Sans MS" panose="030F0702030302020204" pitchFamily="66" charset="0"/>
              </a:rPr>
              <a:t>aspetti </a:t>
            </a:r>
            <a:r>
              <a:rPr lang="it-IT" sz="2400" b="1" dirty="0" smtClean="0">
                <a:latin typeface="Comic Sans MS" panose="030F0702030302020204" pitchFamily="66" charset="0"/>
              </a:rPr>
              <a:t>distinti e diversi;</a:t>
            </a:r>
          </a:p>
          <a:p>
            <a:pPr lvl="0"/>
            <a:endParaRPr lang="it-IT" sz="2000" b="1" dirty="0">
              <a:latin typeface="Comic Sans MS" panose="030F0702030302020204" pitchFamily="66" charset="0"/>
            </a:endParaRPr>
          </a:p>
          <a:p>
            <a:pPr lvl="0"/>
            <a:r>
              <a:rPr lang="it-IT" sz="2400" b="1" dirty="0" smtClean="0">
                <a:latin typeface="Comic Sans MS" panose="030F0702030302020204" pitchFamily="66" charset="0"/>
              </a:rPr>
              <a:t>- Il </a:t>
            </a:r>
            <a:r>
              <a:rPr lang="it-IT" sz="2400" b="1" dirty="0">
                <a:latin typeface="Comic Sans MS" panose="030F0702030302020204" pitchFamily="66" charset="0"/>
              </a:rPr>
              <a:t>paesaggio ha grandi potenzialità nel far</a:t>
            </a:r>
          </a:p>
          <a:p>
            <a:pPr lvl="0"/>
            <a:r>
              <a:rPr lang="it-IT" sz="2400" b="1" dirty="0">
                <a:latin typeface="Comic Sans MS" panose="030F0702030302020204" pitchFamily="66" charset="0"/>
              </a:rPr>
              <a:t>emergere i punti di vista </a:t>
            </a:r>
            <a:r>
              <a:rPr lang="it-IT" sz="2400" b="1" dirty="0" smtClean="0">
                <a:latin typeface="Comic Sans MS" panose="030F0702030302020204" pitchFamily="66" charset="0"/>
              </a:rPr>
              <a:t>(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obiettivi</a:t>
            </a:r>
            <a:r>
              <a:rPr lang="it-IT" sz="2400" b="1" dirty="0" smtClean="0">
                <a:latin typeface="Comic Sans MS" panose="030F0702030302020204" pitchFamily="66" charset="0"/>
              </a:rPr>
              <a:t>) dei </a:t>
            </a:r>
            <a:r>
              <a:rPr lang="it-IT" sz="2400" b="1" dirty="0">
                <a:latin typeface="Comic Sans MS" panose="030F0702030302020204" pitchFamily="66" charset="0"/>
              </a:rPr>
              <a:t>diversi </a:t>
            </a:r>
            <a:r>
              <a:rPr lang="it-IT" sz="2400" b="1" dirty="0" smtClean="0">
                <a:latin typeface="Comic Sans MS" panose="030F0702030302020204" pitchFamily="66" charset="0"/>
              </a:rPr>
              <a:t>attori;</a:t>
            </a:r>
          </a:p>
          <a:p>
            <a:pPr lvl="0"/>
            <a:endParaRPr lang="it-IT" sz="20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400" b="1" dirty="0" smtClean="0">
                <a:latin typeface="Comic Sans MS" panose="030F0702030302020204" pitchFamily="66" charset="0"/>
              </a:rPr>
              <a:t>- Il </a:t>
            </a:r>
            <a:r>
              <a:rPr lang="it-IT" sz="2400" b="1" dirty="0">
                <a:latin typeface="Comic Sans MS" panose="030F0702030302020204" pitchFamily="66" charset="0"/>
              </a:rPr>
              <a:t>paesaggio si presta bene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nei percorsi che</a:t>
            </a:r>
          </a:p>
          <a:p>
            <a:pPr lvl="0"/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prevedono la costruzione di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scenari multi-prospettiva in dinamica temporale di lungo periodo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;</a:t>
            </a:r>
          </a:p>
          <a:p>
            <a:pPr lvl="0"/>
            <a:endParaRPr lang="it-IT" sz="2400" b="1" dirty="0">
              <a:latin typeface="Comic Sans MS" panose="030F0702030302020204" pitchFamily="66" charset="0"/>
            </a:endParaRPr>
          </a:p>
          <a:p>
            <a:pPr lvl="0"/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Il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paesaggio, considerato come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‘’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intermediario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’’ e/o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traduttore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/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interprete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tra popolazione/i , risorse e tessuto territoriale; aiuta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a porre in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relazione l’analisi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territoriale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 ambientale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con i processi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 pianificazione partecipata (paesaggio come chiave di lettura dell’intero contesto territoriale complesso)</a:t>
            </a: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0" y="101600"/>
            <a:ext cx="9144000" cy="6778171"/>
            <a:chOff x="0" y="101600"/>
            <a:chExt cx="9144000" cy="6778171"/>
          </a:xfrm>
        </p:grpSpPr>
        <p:sp>
          <p:nvSpPr>
            <p:cNvPr id="4" name="CasellaDiTesto 2"/>
            <p:cNvSpPr txBox="1">
              <a:spLocks noChangeArrowheads="1"/>
            </p:cNvSpPr>
            <p:nvPr/>
          </p:nvSpPr>
          <p:spPr bwMode="auto">
            <a:xfrm>
              <a:off x="3021013" y="101600"/>
              <a:ext cx="3101975" cy="12001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 smtClean="0">
                  <a:latin typeface="Comic Sans MS" pitchFamily="66" charset="0"/>
                </a:rPr>
                <a:t>Storia/memoria</a:t>
              </a:r>
              <a:endParaRPr lang="it-IT" altLang="it-IT" b="1" dirty="0">
                <a:latin typeface="Comic Sans MS" pitchFamily="66" charset="0"/>
              </a:endParaRP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Percezione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Emozioni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Rappresentazioni</a:t>
              </a:r>
            </a:p>
          </p:txBody>
        </p:sp>
        <p:sp>
          <p:nvSpPr>
            <p:cNvPr id="5" name="CasellaDiTesto 12"/>
            <p:cNvSpPr txBox="1">
              <a:spLocks noChangeArrowheads="1"/>
            </p:cNvSpPr>
            <p:nvPr/>
          </p:nvSpPr>
          <p:spPr bwMode="auto">
            <a:xfrm>
              <a:off x="2971800" y="1452563"/>
              <a:ext cx="3101975" cy="36988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>
                  <a:solidFill>
                    <a:srgbClr val="800080"/>
                  </a:solidFill>
                  <a:latin typeface="Comic Sans MS" pitchFamily="66" charset="0"/>
                </a:rPr>
                <a:t>PAESAGGIO</a:t>
              </a:r>
            </a:p>
          </p:txBody>
        </p:sp>
        <p:sp>
          <p:nvSpPr>
            <p:cNvPr id="6" name="CasellaDiTesto 13"/>
            <p:cNvSpPr txBox="1">
              <a:spLocks noChangeArrowheads="1"/>
            </p:cNvSpPr>
            <p:nvPr/>
          </p:nvSpPr>
          <p:spPr bwMode="auto">
            <a:xfrm>
              <a:off x="0" y="2994025"/>
              <a:ext cx="1752600" cy="147732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Litosfera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Atmosfera</a:t>
              </a:r>
            </a:p>
            <a:p>
              <a:pPr algn="ctr" eaLnBrk="1" hangingPunct="1"/>
              <a:r>
                <a:rPr lang="it-IT" altLang="it-IT" b="1" dirty="0" smtClean="0">
                  <a:latin typeface="Comic Sans MS" pitchFamily="66" charset="0"/>
                </a:rPr>
                <a:t>Biosfera</a:t>
              </a:r>
            </a:p>
            <a:p>
              <a:pPr algn="ctr" eaLnBrk="1" hangingPunct="1"/>
              <a:r>
                <a:rPr lang="it-IT" altLang="it-IT" b="1" dirty="0" smtClean="0">
                  <a:latin typeface="Comic Sans MS" pitchFamily="66" charset="0"/>
                </a:rPr>
                <a:t>Ecosistema Ambiente</a:t>
              </a:r>
              <a:endParaRPr lang="it-IT" altLang="it-IT" b="1" dirty="0">
                <a:latin typeface="Comic Sans MS" pitchFamily="66" charset="0"/>
              </a:endParaRPr>
            </a:p>
          </p:txBody>
        </p:sp>
        <p:sp>
          <p:nvSpPr>
            <p:cNvPr id="7" name="CasellaDiTesto 14"/>
            <p:cNvSpPr txBox="1">
              <a:spLocks noChangeArrowheads="1"/>
            </p:cNvSpPr>
            <p:nvPr/>
          </p:nvSpPr>
          <p:spPr bwMode="auto">
            <a:xfrm>
              <a:off x="1835150" y="3270250"/>
              <a:ext cx="1374775" cy="36830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>
                  <a:solidFill>
                    <a:srgbClr val="008000"/>
                  </a:solidFill>
                  <a:latin typeface="Comic Sans MS" pitchFamily="66" charset="0"/>
                </a:rPr>
                <a:t>NATURA</a:t>
              </a:r>
            </a:p>
          </p:txBody>
        </p:sp>
        <p:sp>
          <p:nvSpPr>
            <p:cNvPr id="8" name="CasellaDiTesto 15"/>
            <p:cNvSpPr txBox="1">
              <a:spLocks noChangeArrowheads="1"/>
            </p:cNvSpPr>
            <p:nvPr/>
          </p:nvSpPr>
          <p:spPr bwMode="auto">
            <a:xfrm>
              <a:off x="3021013" y="4876800"/>
              <a:ext cx="3101975" cy="36988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>
                  <a:solidFill>
                    <a:srgbClr val="CC3300"/>
                  </a:solidFill>
                  <a:latin typeface="Comic Sans MS" pitchFamily="66" charset="0"/>
                </a:rPr>
                <a:t>TERRITORIO</a:t>
              </a:r>
            </a:p>
          </p:txBody>
        </p:sp>
        <p:sp>
          <p:nvSpPr>
            <p:cNvPr id="9" name="CasellaDiTesto 16"/>
            <p:cNvSpPr txBox="1">
              <a:spLocks noChangeArrowheads="1"/>
            </p:cNvSpPr>
            <p:nvPr/>
          </p:nvSpPr>
          <p:spPr bwMode="auto">
            <a:xfrm>
              <a:off x="6934200" y="2714625"/>
              <a:ext cx="2209800" cy="175432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Attività politiche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Conoscenze scientifiche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Trasmissioni </a:t>
              </a:r>
              <a:r>
                <a:rPr lang="it-IT" altLang="it-IT" b="1" dirty="0" smtClean="0">
                  <a:latin typeface="Comic Sans MS" pitchFamily="66" charset="0"/>
                </a:rPr>
                <a:t>storiche</a:t>
              </a:r>
            </a:p>
            <a:p>
              <a:pPr algn="ctr" eaLnBrk="1" hangingPunct="1"/>
              <a:r>
                <a:rPr lang="it-IT" altLang="it-IT" b="1" dirty="0" smtClean="0">
                  <a:latin typeface="Comic Sans MS" pitchFamily="66" charset="0"/>
                </a:rPr>
                <a:t>Informazioni</a:t>
              </a:r>
              <a:endParaRPr lang="it-IT" altLang="it-IT" b="1" dirty="0">
                <a:latin typeface="Comic Sans MS" pitchFamily="66" charset="0"/>
              </a:endParaRPr>
            </a:p>
          </p:txBody>
        </p:sp>
        <p:sp>
          <p:nvSpPr>
            <p:cNvPr id="10" name="CasellaDiTesto 17"/>
            <p:cNvSpPr txBox="1">
              <a:spLocks noChangeArrowheads="1"/>
            </p:cNvSpPr>
            <p:nvPr/>
          </p:nvSpPr>
          <p:spPr bwMode="auto">
            <a:xfrm>
              <a:off x="5435600" y="3271838"/>
              <a:ext cx="1374775" cy="36830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>
                  <a:solidFill>
                    <a:srgbClr val="FF0000"/>
                  </a:solidFill>
                  <a:latin typeface="Comic Sans MS" pitchFamily="66" charset="0"/>
                </a:rPr>
                <a:t>CULTURA</a:t>
              </a:r>
            </a:p>
          </p:txBody>
        </p:sp>
        <p:sp>
          <p:nvSpPr>
            <p:cNvPr id="11" name="CasellaDiTesto 18"/>
            <p:cNvSpPr txBox="1">
              <a:spLocks noChangeArrowheads="1"/>
            </p:cNvSpPr>
            <p:nvPr/>
          </p:nvSpPr>
          <p:spPr bwMode="auto">
            <a:xfrm>
              <a:off x="2994025" y="5402443"/>
              <a:ext cx="3254375" cy="147732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Storia naturale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Storia economica e sociale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Presenza</a:t>
              </a:r>
            </a:p>
            <a:p>
              <a:pPr algn="ctr" eaLnBrk="1" hangingPunct="1"/>
              <a:r>
                <a:rPr lang="it-IT" altLang="it-IT" b="1" dirty="0">
                  <a:latin typeface="Comic Sans MS" pitchFamily="66" charset="0"/>
                </a:rPr>
                <a:t>Vita di </a:t>
              </a:r>
              <a:r>
                <a:rPr lang="it-IT" altLang="it-IT" b="1" dirty="0" smtClean="0">
                  <a:latin typeface="Comic Sans MS" pitchFamily="66" charset="0"/>
                </a:rPr>
                <a:t>relazione</a:t>
              </a:r>
            </a:p>
            <a:p>
              <a:pPr algn="ctr" eaLnBrk="1" hangingPunct="1"/>
              <a:r>
                <a:rPr lang="it-IT" altLang="it-IT" b="1" dirty="0" smtClean="0">
                  <a:latin typeface="Comic Sans MS" pitchFamily="66" charset="0"/>
                </a:rPr>
                <a:t>Aspettative future</a:t>
              </a:r>
              <a:endParaRPr lang="it-IT" altLang="it-IT" b="1" dirty="0">
                <a:latin typeface="Comic Sans MS" pitchFamily="66" charset="0"/>
              </a:endParaRPr>
            </a:p>
          </p:txBody>
        </p:sp>
        <p:cxnSp>
          <p:nvCxnSpPr>
            <p:cNvPr id="12" name="Connettore 2 11"/>
            <p:cNvCxnSpPr/>
            <p:nvPr/>
          </p:nvCxnSpPr>
          <p:spPr>
            <a:xfrm flipV="1">
              <a:off x="1095375" y="1035050"/>
              <a:ext cx="1079500" cy="114300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nettore 2 12"/>
            <p:cNvCxnSpPr/>
            <p:nvPr/>
          </p:nvCxnSpPr>
          <p:spPr>
            <a:xfrm flipH="1">
              <a:off x="1301750" y="1290638"/>
              <a:ext cx="1066800" cy="114300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ttore 2 13"/>
            <p:cNvCxnSpPr/>
            <p:nvPr/>
          </p:nvCxnSpPr>
          <p:spPr>
            <a:xfrm rot="16200000" flipH="1">
              <a:off x="1065213" y="4694237"/>
              <a:ext cx="1079500" cy="113982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ttore 2 14"/>
            <p:cNvCxnSpPr/>
            <p:nvPr/>
          </p:nvCxnSpPr>
          <p:spPr>
            <a:xfrm rot="5400000" flipH="1">
              <a:off x="1301750" y="4449763"/>
              <a:ext cx="1066800" cy="114300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 rot="16200000" flipH="1">
              <a:off x="6803232" y="867569"/>
              <a:ext cx="1079500" cy="1138237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ttore 2 16"/>
            <p:cNvCxnSpPr/>
            <p:nvPr/>
          </p:nvCxnSpPr>
          <p:spPr>
            <a:xfrm rot="5400000" flipH="1">
              <a:off x="6507163" y="1068387"/>
              <a:ext cx="1079500" cy="113982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ttore 2 17"/>
            <p:cNvCxnSpPr/>
            <p:nvPr/>
          </p:nvCxnSpPr>
          <p:spPr>
            <a:xfrm flipH="1">
              <a:off x="6756400" y="4583113"/>
              <a:ext cx="1066800" cy="100806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ttore 2 18"/>
            <p:cNvCxnSpPr/>
            <p:nvPr/>
          </p:nvCxnSpPr>
          <p:spPr>
            <a:xfrm flipV="1">
              <a:off x="6972300" y="4783138"/>
              <a:ext cx="1066800" cy="102870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Freccia bidirezionale verticale 19"/>
            <p:cNvSpPr/>
            <p:nvPr/>
          </p:nvSpPr>
          <p:spPr>
            <a:xfrm>
              <a:off x="4119563" y="2014538"/>
              <a:ext cx="485775" cy="2709862"/>
            </a:xfrm>
            <a:prstGeom prst="upDown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21" name="Freccia bidirezionale verticale 20"/>
            <p:cNvSpPr/>
            <p:nvPr/>
          </p:nvSpPr>
          <p:spPr>
            <a:xfrm rot="5400000">
              <a:off x="4101306" y="2463007"/>
              <a:ext cx="484187" cy="1981200"/>
            </a:xfrm>
            <a:prstGeom prst="upDown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60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5360"/>
            <a:ext cx="912219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sz="3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PAZIO</a:t>
            </a:r>
          </a:p>
          <a:p>
            <a:endParaRPr lang="it-IT" sz="1000" b="1" dirty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latin typeface="Comic Sans MS" panose="030F0702030302020204" pitchFamily="66" charset="0"/>
              </a:rPr>
              <a:t>SISTEMA/I AMBIANTALE/I</a:t>
            </a:r>
          </a:p>
          <a:p>
            <a:endParaRPr lang="it-IT" sz="2400" b="1" dirty="0" smtClean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latin typeface="Comic Sans MS" panose="030F0702030302020204" pitchFamily="66" charset="0"/>
              </a:rPr>
              <a:t>ECOSISTEMA/I</a:t>
            </a:r>
          </a:p>
          <a:p>
            <a:endParaRPr lang="it-IT" sz="2400" b="1" dirty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SPAZIO</a:t>
            </a:r>
            <a:r>
              <a:rPr lang="it-IT" sz="2400" b="1" dirty="0" smtClean="0">
                <a:latin typeface="Comic Sans MS" panose="030F0702030302020204" pitchFamily="66" charset="0"/>
              </a:rPr>
              <a:t>/TERRITORIO/I </a:t>
            </a:r>
            <a:r>
              <a:rPr lang="it-IT" sz="2400" b="1" dirty="0" smtClean="0">
                <a:latin typeface="Comic Sans MS" panose="030F0702030302020204" pitchFamily="66" charset="0"/>
              </a:rPr>
              <a:t>E SUE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RISORSE </a:t>
            </a:r>
            <a:r>
              <a:rPr lang="it-IT" sz="2400" b="1" dirty="0" smtClean="0">
                <a:latin typeface="Comic Sans MS" panose="030F0702030302020204" pitchFamily="66" charset="0"/>
              </a:rPr>
              <a:t>(RICONOSCIMENTO,  INTERPRETAZIONE, DESTINAZIONE D’USO DELLE STESSE) NELLE DECISIONI DI INTERVENTO/NON INTERVENTO ALLE DIVERSE SCALE</a:t>
            </a:r>
          </a:p>
          <a:p>
            <a:endParaRPr lang="it-IT" sz="2400" b="1" dirty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latin typeface="Comic Sans MS" panose="030F0702030302020204" pitchFamily="66" charset="0"/>
              </a:rPr>
              <a:t>RUOLO DEL PAESAGGIO/I (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COMPONENTE ATTIVA, INDIPENDENTE E DINAMICA</a:t>
            </a:r>
            <a:r>
              <a:rPr lang="it-IT" sz="2400" b="1" dirty="0" smtClean="0">
                <a:latin typeface="Comic Sans MS" panose="030F0702030302020204" pitchFamily="66" charset="0"/>
              </a:rPr>
              <a:t>) NELLA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‘’COSTRUZIONE’’ </a:t>
            </a:r>
            <a:r>
              <a:rPr lang="it-IT" sz="2400" b="1" dirty="0" smtClean="0">
                <a:latin typeface="Comic Sans MS" panose="030F0702030302020204" pitchFamily="66" charset="0"/>
              </a:rPr>
              <a:t>DELLO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SPAZIO</a:t>
            </a:r>
          </a:p>
          <a:p>
            <a:endParaRPr lang="it-IT" sz="2400" b="1" dirty="0" smtClean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latin typeface="Comic Sans MS" panose="030F0702030302020204" pitchFamily="66" charset="0"/>
              </a:rPr>
              <a:t>TERRITORIO /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RISORSE</a:t>
            </a:r>
            <a:r>
              <a:rPr lang="it-IT" sz="2400" b="1" dirty="0" smtClean="0">
                <a:latin typeface="Comic Sans MS" panose="030F0702030302020204" pitchFamily="66" charset="0"/>
              </a:rPr>
              <a:t> /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VALORI</a:t>
            </a:r>
            <a:r>
              <a:rPr lang="it-IT" sz="2400" b="1" dirty="0" smtClean="0">
                <a:latin typeface="Comic Sans MS" panose="030F0702030302020204" pitchFamily="66" charset="0"/>
              </a:rPr>
              <a:t> /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FUNZIONE</a:t>
            </a:r>
            <a:r>
              <a:rPr lang="it-IT" sz="2400" b="1" dirty="0" smtClean="0">
                <a:latin typeface="Comic Sans MS" panose="030F0702030302020204" pitchFamily="66" charset="0"/>
              </a:rPr>
              <a:t>/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</a:t>
            </a:r>
          </a:p>
          <a:p>
            <a:endParaRPr lang="it-IT" sz="1400" b="1" dirty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FLESSIBILITA’</a:t>
            </a:r>
            <a:r>
              <a:rPr lang="it-IT" sz="2400" b="1" dirty="0" smtClean="0">
                <a:latin typeface="Comic Sans MS" panose="030F0702030302020204" pitchFamily="66" charset="0"/>
              </a:rPr>
              <a:t>          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ANTIFRAGILITA’/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RESILIENZA</a:t>
            </a:r>
          </a:p>
        </p:txBody>
      </p:sp>
      <p:sp>
        <p:nvSpPr>
          <p:cNvPr id="3" name="Freccia bidirezionale orizzontale 2"/>
          <p:cNvSpPr/>
          <p:nvPr/>
        </p:nvSpPr>
        <p:spPr>
          <a:xfrm>
            <a:off x="2894896" y="6237312"/>
            <a:ext cx="756084" cy="371668"/>
          </a:xfrm>
          <a:prstGeom prst="left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6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48903"/>
            <a:ext cx="885698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Comic Sans MS" panose="030F0702030302020204" pitchFamily="66" charset="0"/>
              </a:rPr>
              <a:t>Perché </a:t>
            </a:r>
            <a:r>
              <a:rPr lang="it-IT" sz="2400" b="1" dirty="0">
                <a:latin typeface="Comic Sans MS" panose="030F0702030302020204" pitchFamily="66" charset="0"/>
              </a:rPr>
              <a:t>inserire </a:t>
            </a:r>
            <a:r>
              <a:rPr lang="it-IT" sz="2400" b="1" dirty="0" smtClean="0">
                <a:latin typeface="Comic Sans MS" panose="030F0702030302020204" pitchFamily="66" charset="0"/>
              </a:rPr>
              <a:t>lo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spazio</a:t>
            </a:r>
            <a:r>
              <a:rPr lang="it-IT" sz="2400" b="1" dirty="0" smtClean="0">
                <a:latin typeface="Comic Sans MS" panose="030F0702030302020204" pitchFamily="66" charset="0"/>
              </a:rPr>
              <a:t> e il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paesaggio</a:t>
            </a:r>
            <a:r>
              <a:rPr lang="it-IT" sz="2400" b="1" dirty="0">
                <a:latin typeface="Comic Sans MS" panose="030F0702030302020204" pitchFamily="66" charset="0"/>
              </a:rPr>
              <a:t> </a:t>
            </a:r>
            <a:r>
              <a:rPr lang="it-IT" sz="2400" b="1" dirty="0" smtClean="0">
                <a:latin typeface="Comic Sans MS" panose="030F0702030302020204" pitchFamily="66" charset="0"/>
              </a:rPr>
              <a:t>nell’analisi e nella/e valutazione/i delle scelte di intervento/i?</a:t>
            </a:r>
          </a:p>
          <a:p>
            <a:endParaRPr lang="it-IT" sz="1400" b="1" dirty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latin typeface="Comic Sans MS" panose="030F0702030302020204" pitchFamily="66" charset="0"/>
              </a:rPr>
              <a:t>Come </a:t>
            </a:r>
            <a:r>
              <a:rPr lang="it-IT" sz="2400" b="1" dirty="0">
                <a:latin typeface="Comic Sans MS" panose="030F0702030302020204" pitchFamily="66" charset="0"/>
              </a:rPr>
              <a:t>inserire il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paesaggio</a:t>
            </a:r>
            <a:r>
              <a:rPr lang="it-IT" sz="2400" b="1" dirty="0">
                <a:latin typeface="Comic Sans MS" panose="030F0702030302020204" pitchFamily="66" charset="0"/>
              </a:rPr>
              <a:t> nella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valutazione</a:t>
            </a:r>
            <a:r>
              <a:rPr lang="it-IT" sz="2400" b="1" dirty="0" smtClean="0">
                <a:latin typeface="Comic Sans MS" panose="030F0702030302020204" pitchFamily="66" charset="0"/>
              </a:rPr>
              <a:t>/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valorizzazione </a:t>
            </a:r>
            <a:r>
              <a:rPr lang="it-IT" sz="2400" b="1" dirty="0" smtClean="0">
                <a:latin typeface="Comic Sans MS" panose="030F0702030302020204" pitchFamily="66" charset="0"/>
              </a:rPr>
              <a:t>dello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spazio </a:t>
            </a:r>
            <a:r>
              <a:rPr lang="it-IT" sz="2400" b="1" dirty="0" smtClean="0">
                <a:latin typeface="Comic Sans MS" panose="030F0702030302020204" pitchFamily="66" charset="0"/>
              </a:rPr>
              <a:t>(inteso come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risorsa</a:t>
            </a:r>
            <a:r>
              <a:rPr lang="it-IT" sz="2400" b="1" dirty="0" smtClean="0">
                <a:latin typeface="Comic Sans MS" panose="030F0702030302020204" pitchFamily="66" charset="0"/>
              </a:rPr>
              <a:t>)?</a:t>
            </a:r>
            <a:endParaRPr lang="it-IT" sz="2400" b="1" dirty="0">
              <a:latin typeface="Comic Sans MS" panose="030F0702030302020204" pitchFamily="66" charset="0"/>
            </a:endParaRPr>
          </a:p>
          <a:p>
            <a:endParaRPr lang="it-IT" sz="1400" b="1" dirty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latin typeface="Comic Sans MS" panose="030F0702030302020204" pitchFamily="66" charset="0"/>
              </a:rPr>
              <a:t>Quali </a:t>
            </a:r>
            <a:r>
              <a:rPr lang="it-IT" sz="2400" b="1" dirty="0">
                <a:latin typeface="Comic Sans MS" panose="030F0702030302020204" pitchFamily="66" charset="0"/>
              </a:rPr>
              <a:t>criteri di valutazione del </a:t>
            </a:r>
            <a:r>
              <a:rPr lang="it-IT" sz="2400" b="1" dirty="0" smtClean="0">
                <a:latin typeface="Comic Sans MS" panose="030F0702030302020204" pitchFamily="66" charset="0"/>
              </a:rPr>
              <a:t>paesaggio considerare nell’ottica della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sostenibilità </a:t>
            </a:r>
            <a:r>
              <a:rPr lang="it-IT" sz="2400" b="1" dirty="0" smtClean="0">
                <a:latin typeface="Comic Sans MS" panose="030F0702030302020204" pitchFamily="66" charset="0"/>
              </a:rPr>
              <a:t>e delle sue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dimensioni</a:t>
            </a:r>
            <a:r>
              <a:rPr lang="it-IT" sz="2400" b="1" dirty="0" smtClean="0">
                <a:latin typeface="Comic Sans MS" panose="030F0702030302020204" pitchFamily="66" charset="0"/>
              </a:rPr>
              <a:t>? (analisi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multidimensionale</a:t>
            </a:r>
            <a:r>
              <a:rPr lang="it-IT" sz="2400" b="1" dirty="0" smtClean="0">
                <a:latin typeface="Comic Sans MS" panose="030F0702030302020204" pitchFamily="66" charset="0"/>
              </a:rPr>
              <a:t>/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multicriteri</a:t>
            </a:r>
            <a:r>
              <a:rPr lang="it-IT" sz="2400" b="1" dirty="0" smtClean="0">
                <a:latin typeface="Comic Sans MS" panose="030F0702030302020204" pitchFamily="66" charset="0"/>
              </a:rPr>
              <a:t>)</a:t>
            </a:r>
          </a:p>
          <a:p>
            <a:endParaRPr lang="it-IT" sz="1400" b="1" dirty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Quale paesaggio considerare? (ruolo e peso della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componente percettiva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individuale e/o collettiva dello spazio e del paesaggio)</a:t>
            </a:r>
          </a:p>
          <a:p>
            <a:endParaRPr lang="it-IT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Paesaggio/i reale/i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vs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‘’aspettativa/e di paesaggio/i’’; sogno; arte; privato/pubblico …. (es: giardino, spazio pubblico, paesaggio naturale,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land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art…)</a:t>
            </a:r>
          </a:p>
          <a:p>
            <a:endParaRPr lang="it-IT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Come trattare le ’’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trasformazioni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’’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del/i paesaggio/i ?</a:t>
            </a: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01571"/>
            <a:ext cx="892899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Comic Sans MS" panose="030F0702030302020204" pitchFamily="66" charset="0"/>
              </a:rPr>
              <a:t>Natura delle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trasformazioni del paesaggio</a:t>
            </a:r>
            <a:r>
              <a:rPr lang="it-IT" sz="2400" b="1" dirty="0" smtClean="0">
                <a:latin typeface="Comic Sans MS" panose="030F0702030302020204" pitchFamily="66" charset="0"/>
              </a:rPr>
              <a:t>:</a:t>
            </a:r>
          </a:p>
          <a:p>
            <a:endParaRPr lang="it-IT" sz="800" b="1" dirty="0" smtClean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latin typeface="Comic Sans MS" panose="030F0702030302020204" pitchFamily="66" charset="0"/>
              </a:rPr>
              <a:t>ad opera della natura (evoluzione e trasformazione naturale, ciclo biologico delle stagioni, </a:t>
            </a:r>
            <a:r>
              <a:rPr lang="it-IT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resilienza</a:t>
            </a:r>
            <a:r>
              <a:rPr lang="it-IT" sz="2400" b="1" dirty="0" smtClean="0">
                <a:latin typeface="Comic Sans MS" panose="030F0702030302020204" pitchFamily="66" charset="0"/>
              </a:rPr>
              <a:t> interna ed esterna degli ecosistemi…);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flessibilità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latin typeface="Comic Sans MS" panose="030F0702030302020204" pitchFamily="66" charset="0"/>
              </a:rPr>
              <a:t>pressione antropica (diffusione, concentrazione e/o 	dispersione delle presenza antropica sul territorio)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latin typeface="Comic Sans MS" panose="030F0702030302020204" pitchFamily="66" charset="0"/>
              </a:rPr>
              <a:t>movimenti migratori (flora, fauna, uomo)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latin typeface="Comic Sans MS" panose="030F0702030302020204" pitchFamily="66" charset="0"/>
              </a:rPr>
              <a:t>modalità stanziale e/o nomade (occasionale)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tempi 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modi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di uso del contesto territoriale e 	del/i paesaggi</a:t>
            </a:r>
          </a:p>
          <a:p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cambiamenti climatici (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Conferenze </a:t>
            </a:r>
            <a:r>
              <a:rPr lang="it-IT" sz="24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Sul Clima…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interventi antropici diretti morfo-funzionali 	(residenza, mobilità ….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inclusione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e/o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accessibilità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gestione e controllo degli impatti ambientali (vincoli 	di norma: VIA,VAS,VI,AIA) (mitigazione e/o 	compensazione …)</a:t>
            </a:r>
          </a:p>
          <a:p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	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ruolo della pianificazione (documenti di 	programmazione di governo del territorio)</a:t>
            </a: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7504" y="110601"/>
            <a:ext cx="8928992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Comic Sans MS" panose="030F0702030302020204" pitchFamily="66" charset="0"/>
              </a:rPr>
              <a:t>“Paesaggio” designa una determinata parte di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territorio, così come è percepita dalle popolazioni, il cui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carattere deriva dall'azione di fattori naturali e/o umani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e dalle loro interrelazioni (Convenzione Europea del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Paesaggio, art. 1</a:t>
            </a:r>
            <a:r>
              <a:rPr lang="it-IT" sz="2400" b="1" dirty="0" smtClean="0">
                <a:latin typeface="Comic Sans MS" panose="030F0702030302020204" pitchFamily="66" charset="0"/>
              </a:rPr>
              <a:t>)</a:t>
            </a:r>
          </a:p>
          <a:p>
            <a:endParaRPr lang="it-IT" sz="1000" b="1" dirty="0">
              <a:latin typeface="Comic Sans MS" panose="030F0702030302020204" pitchFamily="66" charset="0"/>
            </a:endParaRPr>
          </a:p>
          <a:p>
            <a:r>
              <a:rPr lang="it-IT" sz="2400" b="1" dirty="0">
                <a:latin typeface="Comic Sans MS" panose="030F0702030302020204" pitchFamily="66" charset="0"/>
              </a:rPr>
              <a:t>In questa definizione si evidenzia</a:t>
            </a:r>
            <a:r>
              <a:rPr lang="it-IT" sz="2400" b="1" dirty="0" smtClean="0">
                <a:latin typeface="Comic Sans MS" panose="030F0702030302020204" pitchFamily="66" charset="0"/>
              </a:rPr>
              <a:t>:</a:t>
            </a:r>
            <a:endParaRPr lang="it-IT" sz="800" b="1" dirty="0" smtClean="0">
              <a:latin typeface="Comic Sans MS" panose="030F0702030302020204" pitchFamily="66" charset="0"/>
            </a:endParaRPr>
          </a:p>
          <a:p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•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la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differenza concettuale tra paesaggio e territorio</a:t>
            </a:r>
          </a:p>
          <a:p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• la compresenza di agenti naturali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semi naturali e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umani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nella costruzione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del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paesaggio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Presenza e/o assenza di componenti e aree ad alto valore naturale (sic,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zps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…); (valorizzazione, recupero, valore di esistenza ….)</a:t>
            </a:r>
            <a:endParaRPr lang="it-IT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• il coinvolgimento della “popolazione”, quindi:</a:t>
            </a:r>
          </a:p>
          <a:p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– la presenza di una componente immateriale nel paesaggio,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data dai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valori e significati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attribuiti (modi, usi, costumi, storia, cultura, religione …) (ruolo del tempo)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–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gli “obiettivi di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qualità paesaggistica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” esplicitano le “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aspirazioni della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popolazione</a:t>
            </a:r>
            <a:r>
              <a:rPr lang="it-IT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196752"/>
            <a:ext cx="8672901" cy="47525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51519" y="404663"/>
            <a:ext cx="867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LIVELLI DI ANALISI E DI VALUTAZIONE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519" y="6197436"/>
            <a:ext cx="86729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b="1" dirty="0" smtClean="0"/>
              <a:t>componente sociale: </a:t>
            </a:r>
            <a:r>
              <a:rPr lang="it-IT" b="1" dirty="0" err="1" smtClean="0"/>
              <a:t>enpowerment</a:t>
            </a:r>
            <a:r>
              <a:rPr lang="it-IT" b="1" dirty="0" smtClean="0"/>
              <a:t>,  governance,  partecipazione, inclusione/accessibilità</a:t>
            </a:r>
            <a:endParaRPr lang="it-IT" b="1" dirty="0"/>
          </a:p>
        </p:txBody>
      </p:sp>
      <p:sp>
        <p:nvSpPr>
          <p:cNvPr id="4" name="Freccia bidirezionale verticale 3"/>
          <p:cNvSpPr/>
          <p:nvPr/>
        </p:nvSpPr>
        <p:spPr>
          <a:xfrm>
            <a:off x="5075798" y="5373216"/>
            <a:ext cx="288204" cy="792087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86950" cy="6981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4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8695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50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07504" y="116632"/>
            <a:ext cx="903649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latin typeface="Comic Sans MS" panose="030F0702030302020204" pitchFamily="66" charset="0"/>
              </a:rPr>
              <a:t>Valutazione e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gestione </a:t>
            </a:r>
            <a:r>
              <a:rPr lang="it-IT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sostenibile </a:t>
            </a:r>
            <a:r>
              <a:rPr lang="it-IT" sz="2200" b="1" dirty="0">
                <a:latin typeface="Comic Sans MS" panose="030F0702030302020204" pitchFamily="66" charset="0"/>
              </a:rPr>
              <a:t>delle trasformazioni </a:t>
            </a:r>
            <a:r>
              <a:rPr lang="it-IT" sz="2200" b="1" dirty="0" smtClean="0">
                <a:latin typeface="Comic Sans MS" panose="030F0702030302020204" pitchFamily="66" charset="0"/>
              </a:rPr>
              <a:t>del/i paesaggio/i (e dello spazio) (valutazione della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flessibilità intertemporale degli interventi e degli strumenti utilizzati</a:t>
            </a:r>
            <a:r>
              <a:rPr lang="it-IT" sz="2200" b="1" dirty="0" smtClean="0">
                <a:latin typeface="Comic Sans MS" panose="030F0702030302020204" pitchFamily="66" charset="0"/>
              </a:rPr>
              <a:t>); (valutazione </a:t>
            </a:r>
            <a:r>
              <a:rPr lang="it-IT" sz="2200" b="1" dirty="0">
                <a:latin typeface="Comic Sans MS" panose="030F0702030302020204" pitchFamily="66" charset="0"/>
              </a:rPr>
              <a:t>della struttura del </a:t>
            </a:r>
            <a:r>
              <a:rPr lang="it-IT" sz="2200" b="1" dirty="0" smtClean="0">
                <a:latin typeface="Comic Sans MS" panose="030F0702030302020204" pitchFamily="66" charset="0"/>
              </a:rPr>
              <a:t>sistema/i di paesaggio </a:t>
            </a:r>
            <a:r>
              <a:rPr lang="it-IT" sz="2200" b="1" dirty="0">
                <a:latin typeface="Comic Sans MS" panose="030F0702030302020204" pitchFamily="66" charset="0"/>
              </a:rPr>
              <a:t>prima e dopo </a:t>
            </a:r>
            <a:r>
              <a:rPr lang="it-IT" sz="2200" b="1" dirty="0" smtClean="0">
                <a:latin typeface="Comic Sans MS" panose="030F0702030302020204" pitchFamily="66" charset="0"/>
              </a:rPr>
              <a:t>la/e trasformazione/i</a:t>
            </a:r>
            <a:r>
              <a:rPr lang="it-IT" sz="2200" b="1" dirty="0">
                <a:latin typeface="Comic Sans MS" panose="030F0702030302020204" pitchFamily="66" charset="0"/>
              </a:rPr>
              <a:t>); ruolo della </a:t>
            </a:r>
            <a:r>
              <a:rPr lang="it-IT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simulazione</a:t>
            </a:r>
            <a:r>
              <a:rPr lang="it-IT" sz="2200" b="1" dirty="0">
                <a:latin typeface="Comic Sans MS" panose="030F0702030302020204" pitchFamily="66" charset="0"/>
              </a:rPr>
              <a:t> </a:t>
            </a:r>
            <a:r>
              <a:rPr lang="it-IT" sz="2200" b="1" dirty="0" smtClean="0">
                <a:latin typeface="Comic Sans MS" panose="030F0702030302020204" pitchFamily="66" charset="0"/>
              </a:rPr>
              <a:t>e degli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scenari </a:t>
            </a:r>
            <a:r>
              <a:rPr lang="it-IT" sz="2200" b="1" dirty="0" smtClean="0">
                <a:latin typeface="Comic Sans MS" panose="030F0702030302020204" pitchFamily="66" charset="0"/>
              </a:rPr>
              <a:t>(valutazione di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efficienza </a:t>
            </a:r>
            <a:r>
              <a:rPr lang="it-IT" sz="2200" b="1" dirty="0" smtClean="0">
                <a:latin typeface="Comic Sans MS" panose="030F0702030302020204" pitchFamily="66" charset="0"/>
              </a:rPr>
              <a:t>ed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efficacia</a:t>
            </a:r>
            <a:r>
              <a:rPr lang="it-IT" sz="2200" b="1" dirty="0" smtClean="0">
                <a:latin typeface="Comic Sans MS" panose="030F0702030302020204" pitchFamily="66" charset="0"/>
              </a:rPr>
              <a:t> degli interventi (diverse fasi) nell’intertempo; es: uso della SWOT Analysis come </a:t>
            </a:r>
            <a:r>
              <a:rPr lang="it-IT" sz="22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cronosfera</a:t>
            </a:r>
            <a:r>
              <a:rPr lang="it-IT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200" b="1" dirty="0" smtClean="0">
                <a:latin typeface="Comic Sans MS" panose="030F0702030302020204" pitchFamily="66" charset="0"/>
              </a:rPr>
              <a:t>(lavoro non solo nel discreto, analisi ex ante ed ex post, ma nel continuo, gestione e controllo). </a:t>
            </a:r>
            <a:endParaRPr lang="it-IT" sz="2200" b="1" dirty="0">
              <a:latin typeface="Comic Sans MS" panose="030F0702030302020204" pitchFamily="66" charset="0"/>
            </a:endParaRPr>
          </a:p>
          <a:p>
            <a:endParaRPr lang="it-IT" sz="800" b="1" dirty="0" smtClean="0">
              <a:latin typeface="Comic Sans MS" panose="030F0702030302020204" pitchFamily="66" charset="0"/>
            </a:endParaRPr>
          </a:p>
          <a:p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Riferimenti</a:t>
            </a:r>
            <a:r>
              <a:rPr lang="it-IT" sz="2200" b="1" dirty="0" smtClean="0">
                <a:latin typeface="Comic Sans MS" panose="030F0702030302020204" pitchFamily="66" charset="0"/>
              </a:rPr>
              <a:t>:</a:t>
            </a:r>
            <a:endParaRPr lang="it-IT" sz="2200" b="1" dirty="0">
              <a:latin typeface="Comic Sans MS" panose="030F0702030302020204" pitchFamily="66" charset="0"/>
            </a:endParaRPr>
          </a:p>
          <a:p>
            <a:r>
              <a:rPr lang="it-IT" sz="2200" b="1" dirty="0">
                <a:solidFill>
                  <a:schemeClr val="bg1"/>
                </a:solidFill>
                <a:latin typeface="Comic Sans MS" panose="030F0702030302020204" pitchFamily="66" charset="0"/>
              </a:rPr>
              <a:t>-</a:t>
            </a:r>
            <a:r>
              <a:rPr lang="it-IT" sz="2200" b="1" dirty="0">
                <a:latin typeface="Comic Sans MS" panose="030F0702030302020204" pitchFamily="66" charset="0"/>
              </a:rPr>
              <a:t> da che punto di vista posso valutare </a:t>
            </a:r>
            <a:r>
              <a:rPr lang="it-IT" sz="2200" b="1" dirty="0" smtClean="0">
                <a:latin typeface="Comic Sans MS" panose="030F0702030302020204" pitchFamily="66" charset="0"/>
              </a:rPr>
              <a:t>la </a:t>
            </a:r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trasformazione dello spazio e del/i paesaggio/i? (interno vs esterno)</a:t>
            </a:r>
          </a:p>
          <a:p>
            <a:endParaRPr lang="it-IT" sz="10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(variazioni aumentative e/o diminutive della ‘’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qualità</a:t>
            </a:r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’’ dello spazio e del paesaggio nel suo complesso)</a:t>
            </a:r>
          </a:p>
          <a:p>
            <a:endParaRPr lang="it-IT" sz="10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Paesaggio </a:t>
            </a:r>
            <a:r>
              <a:rPr lang="it-IT" sz="2200" b="1" dirty="0">
                <a:solidFill>
                  <a:schemeClr val="bg1"/>
                </a:solidFill>
                <a:latin typeface="Comic Sans MS" panose="030F0702030302020204" pitchFamily="66" charset="0"/>
              </a:rPr>
              <a:t>come </a:t>
            </a:r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‘’sistema </a:t>
            </a:r>
            <a:r>
              <a:rPr lang="it-IT" sz="2200" b="1" dirty="0">
                <a:solidFill>
                  <a:schemeClr val="bg1"/>
                </a:solidFill>
                <a:latin typeface="Comic Sans MS" panose="030F0702030302020204" pitchFamily="66" charset="0"/>
              </a:rPr>
              <a:t>in </a:t>
            </a:r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trasformazione intertemporale’’ (modifiche definitive e/o recuperabili)</a:t>
            </a:r>
          </a:p>
          <a:p>
            <a:endParaRPr lang="it-IT" sz="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Char char="-"/>
            </a:pPr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Che </a:t>
            </a:r>
            <a:r>
              <a:rPr lang="it-IT" sz="2200" b="1" dirty="0">
                <a:solidFill>
                  <a:schemeClr val="bg1"/>
                </a:solidFill>
                <a:latin typeface="Comic Sans MS" panose="030F0702030302020204" pitchFamily="66" charset="0"/>
              </a:rPr>
              <a:t>cosa è cambiato? Che cosa non c’è più? Che cosa c’è di nuovo</a:t>
            </a:r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 (studio </a:t>
            </a:r>
            <a:r>
              <a:rPr 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rapporti di relazione </a:t>
            </a:r>
            <a:r>
              <a:rPr lang="it-IT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tra le diverse componenti</a:t>
            </a: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121" y="117693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Comic Sans MS" panose="030F0702030302020204" pitchFamily="66" charset="0"/>
              </a:rPr>
              <a:t>s</a:t>
            </a:r>
            <a:r>
              <a:rPr lang="it-IT" sz="2400" b="1" dirty="0" smtClean="0">
                <a:latin typeface="Comic Sans MS" panose="030F0702030302020204" pitchFamily="66" charset="0"/>
              </a:rPr>
              <a:t>ia in </a:t>
            </a:r>
            <a:r>
              <a:rPr lang="it-IT" sz="2400" b="1" dirty="0">
                <a:latin typeface="Comic Sans MS" panose="030F0702030302020204" pitchFamily="66" charset="0"/>
              </a:rPr>
              <a:t>termini di “oggetti”, sia in termini </a:t>
            </a:r>
            <a:r>
              <a:rPr lang="it-IT" sz="2400" b="1" dirty="0" smtClean="0">
                <a:latin typeface="Comic Sans MS" panose="030F0702030302020204" pitchFamily="66" charset="0"/>
              </a:rPr>
              <a:t>di </a:t>
            </a:r>
            <a:r>
              <a:rPr lang="it-IT" sz="2400" b="1" dirty="0">
                <a:latin typeface="Comic Sans MS" panose="030F0702030302020204" pitchFamily="66" charset="0"/>
              </a:rPr>
              <a:t>significati, funzioni, </a:t>
            </a:r>
            <a:r>
              <a:rPr lang="it-IT" sz="2400" b="1" dirty="0" smtClean="0">
                <a:latin typeface="Comic Sans MS" panose="030F0702030302020204" pitchFamily="66" charset="0"/>
              </a:rPr>
              <a:t>ruoli, valori ….)</a:t>
            </a:r>
          </a:p>
          <a:p>
            <a:endParaRPr lang="it-IT" sz="2000" b="1" dirty="0"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2400" b="1" dirty="0" smtClean="0">
                <a:latin typeface="Comic Sans MS" panose="030F0702030302020204" pitchFamily="66" charset="0"/>
              </a:rPr>
              <a:t>Quanto </a:t>
            </a:r>
            <a:r>
              <a:rPr lang="it-IT" sz="2400" b="1" dirty="0">
                <a:latin typeface="Comic Sans MS" panose="030F0702030302020204" pitchFamily="66" charset="0"/>
              </a:rPr>
              <a:t>è cambiato</a:t>
            </a:r>
            <a:r>
              <a:rPr lang="it-IT" sz="2400" b="1" dirty="0" smtClean="0">
                <a:latin typeface="Comic Sans MS" panose="030F0702030302020204" pitchFamily="66" charset="0"/>
              </a:rPr>
              <a:t>? (variazione quantitativa)</a:t>
            </a:r>
          </a:p>
          <a:p>
            <a:endParaRPr lang="it-IT" sz="2000" b="1" dirty="0">
              <a:latin typeface="Comic Sans MS" panose="030F0702030302020204" pitchFamily="66" charset="0"/>
            </a:endParaRPr>
          </a:p>
          <a:p>
            <a:r>
              <a:rPr lang="it-IT" sz="2400" b="1" dirty="0">
                <a:latin typeface="Comic Sans MS" panose="030F0702030302020204" pitchFamily="66" charset="0"/>
              </a:rPr>
              <a:t>- Il paesaggio attuale ha una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struttura</a:t>
            </a:r>
            <a:r>
              <a:rPr lang="it-IT" sz="2400" b="1" dirty="0">
                <a:latin typeface="Comic Sans MS" panose="030F0702030302020204" pitchFamily="66" charset="0"/>
              </a:rPr>
              <a:t> più ricca, più complessa, o </a:t>
            </a:r>
            <a:r>
              <a:rPr lang="it-IT" sz="2400" b="1" dirty="0" smtClean="0">
                <a:latin typeface="Comic Sans MS" panose="030F0702030302020204" pitchFamily="66" charset="0"/>
              </a:rPr>
              <a:t>meno complessa</a:t>
            </a:r>
            <a:r>
              <a:rPr lang="it-IT" sz="2400" b="1" dirty="0">
                <a:latin typeface="Comic Sans MS" panose="030F0702030302020204" pitchFamily="66" charset="0"/>
              </a:rPr>
              <a:t>? che prospettive di stabilità ha</a:t>
            </a:r>
            <a:r>
              <a:rPr lang="it-IT" sz="2400" b="1" dirty="0" smtClean="0">
                <a:latin typeface="Comic Sans MS" panose="030F0702030302020204" pitchFamily="66" charset="0"/>
              </a:rPr>
              <a:t>? (valutazione dei sistemi di paesaggio 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rete</a:t>
            </a:r>
            <a:r>
              <a:rPr lang="it-IT" sz="2400" b="1" dirty="0" smtClean="0">
                <a:latin typeface="Comic Sans MS" panose="030F0702030302020204" pitchFamily="66" charset="0"/>
              </a:rPr>
              <a:t>)</a:t>
            </a:r>
          </a:p>
          <a:p>
            <a:endParaRPr lang="it-IT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Valutazione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del significato di “testimonianza” del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paesaggio (arca del tempo)</a:t>
            </a:r>
          </a:p>
          <a:p>
            <a:pPr marL="285750" indent="-285750">
              <a:buFontTx/>
              <a:buChar char="-"/>
            </a:pPr>
            <a:endParaRPr lang="it-IT" sz="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che intervallo di tempo è avvenuto il cambiamento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</a:p>
          <a:p>
            <a:endParaRPr lang="it-IT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Quale </a:t>
            </a:r>
            <a:r>
              <a:rPr lang="it-IT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“intensità” per 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questa/e trasformazione/i?</a:t>
            </a:r>
          </a:p>
          <a:p>
            <a:pPr marL="342900" indent="-342900">
              <a:buFontTx/>
              <a:buChar char="-"/>
            </a:pPr>
            <a:endParaRPr lang="it-IT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Individuazione di potenzialità e/o fragilità nel tessuto del paesaggio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Paesaggio come ‘’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risorsa</a:t>
            </a:r>
            <a:r>
              <a:rPr lang="it-IT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’’ del territorio</a:t>
            </a:r>
          </a:p>
        </p:txBody>
      </p:sp>
    </p:spTree>
    <p:extLst>
      <p:ext uri="{BB962C8B-B14F-4D97-AF65-F5344CB8AC3E}">
        <p14:creationId xmlns:p14="http://schemas.microsoft.com/office/powerpoint/2010/main" val="21623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934</Words>
  <Application>Microsoft Office PowerPoint</Application>
  <PresentationFormat>Presentazione su schermo (4:3)</PresentationFormat>
  <Paragraphs>130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55</cp:revision>
  <dcterms:created xsi:type="dcterms:W3CDTF">2016-03-07T13:05:15Z</dcterms:created>
  <dcterms:modified xsi:type="dcterms:W3CDTF">2019-02-26T11:56:46Z</dcterms:modified>
</cp:coreProperties>
</file>