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79" r:id="rId4"/>
    <p:sldId id="274" r:id="rId5"/>
    <p:sldId id="275" r:id="rId6"/>
    <p:sldId id="276" r:id="rId7"/>
    <p:sldId id="277" r:id="rId8"/>
    <p:sldId id="278" r:id="rId9"/>
    <p:sldId id="280" r:id="rId10"/>
    <p:sldId id="281" r:id="rId11"/>
    <p:sldId id="282" r:id="rId12"/>
    <p:sldId id="283" r:id="rId13"/>
    <p:sldId id="284" r:id="rId14"/>
    <p:sldId id="273" r:id="rId15"/>
    <p:sldId id="258" r:id="rId16"/>
    <p:sldId id="259" r:id="rId17"/>
    <p:sldId id="260" r:id="rId18"/>
    <p:sldId id="261" r:id="rId19"/>
    <p:sldId id="262" r:id="rId20"/>
    <p:sldId id="264" r:id="rId21"/>
    <p:sldId id="265" r:id="rId22"/>
    <p:sldId id="266" r:id="rId23"/>
    <p:sldId id="263" r:id="rId24"/>
    <p:sldId id="267" r:id="rId25"/>
    <p:sldId id="268" r:id="rId26"/>
    <p:sldId id="270" r:id="rId27"/>
    <p:sldId id="271" r:id="rId28"/>
    <p:sldId id="272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iuseppe Sacco" initials="G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3250"/>
  </p:normalViewPr>
  <p:slideViewPr>
    <p:cSldViewPr snapToGrid="0" snapToObjects="1">
      <p:cViewPr varScale="1">
        <p:scale>
          <a:sx n="61" d="100"/>
          <a:sy n="61" d="100"/>
        </p:scale>
        <p:origin x="96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CAC448-A9C4-A24C-9062-106178D7AE35}" type="doc">
      <dgm:prSet loTypeId="urn:microsoft.com/office/officeart/2005/8/layout/cycle7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BECF7BD-48E6-DF43-838D-E1DE1C8C1121}">
      <dgm:prSet/>
      <dgm:spPr/>
      <dgm:t>
        <a:bodyPr/>
        <a:lstStyle/>
        <a:p>
          <a:pPr rtl="0"/>
          <a:r>
            <a:rPr lang="it-IT" dirty="0"/>
            <a:t>Competenza</a:t>
          </a:r>
        </a:p>
      </dgm:t>
    </dgm:pt>
    <dgm:pt modelId="{1269DB23-1322-EB4C-A4D6-B6F0A5DCCF09}" type="parTrans" cxnId="{2F9833F1-6525-464D-BEBF-4F2EDDE0154A}">
      <dgm:prSet/>
      <dgm:spPr/>
      <dgm:t>
        <a:bodyPr/>
        <a:lstStyle/>
        <a:p>
          <a:endParaRPr lang="it-IT"/>
        </a:p>
      </dgm:t>
    </dgm:pt>
    <dgm:pt modelId="{425D3F3B-37FF-AF46-8B94-FAEAF3B878B1}" type="sibTrans" cxnId="{2F9833F1-6525-464D-BEBF-4F2EDDE0154A}">
      <dgm:prSet/>
      <dgm:spPr/>
      <dgm:t>
        <a:bodyPr/>
        <a:lstStyle/>
        <a:p>
          <a:endParaRPr lang="it-IT"/>
        </a:p>
      </dgm:t>
    </dgm:pt>
    <dgm:pt modelId="{5C26916B-3A49-4D4F-BA20-1309E563AC04}">
      <dgm:prSet/>
      <dgm:spPr/>
      <dgm:t>
        <a:bodyPr/>
        <a:lstStyle/>
        <a:p>
          <a:pPr rtl="0"/>
          <a:r>
            <a:rPr lang="it-IT" dirty="0"/>
            <a:t>Giudice di merito</a:t>
          </a:r>
        </a:p>
      </dgm:t>
    </dgm:pt>
    <dgm:pt modelId="{D508C03A-235A-7B4B-80DB-D5EB1B52655D}" type="parTrans" cxnId="{2269AD2D-6F63-3446-B99B-C6A36B4ECD73}">
      <dgm:prSet/>
      <dgm:spPr/>
      <dgm:t>
        <a:bodyPr/>
        <a:lstStyle/>
        <a:p>
          <a:endParaRPr lang="it-IT"/>
        </a:p>
      </dgm:t>
    </dgm:pt>
    <dgm:pt modelId="{B2411988-185B-614E-A784-F0DF4030BA38}" type="sibTrans" cxnId="{2269AD2D-6F63-3446-B99B-C6A36B4ECD73}">
      <dgm:prSet/>
      <dgm:spPr/>
      <dgm:t>
        <a:bodyPr/>
        <a:lstStyle/>
        <a:p>
          <a:endParaRPr lang="it-IT"/>
        </a:p>
      </dgm:t>
    </dgm:pt>
    <dgm:pt modelId="{51FACA8B-2C9F-4445-94C7-EC77ECA849DF}">
      <dgm:prSet/>
      <dgm:spPr/>
      <dgm:t>
        <a:bodyPr/>
        <a:lstStyle/>
        <a:p>
          <a:pPr rtl="0"/>
          <a:r>
            <a:rPr lang="it-IT" dirty="0"/>
            <a:t>Giudice del luogo di esecuzione</a:t>
          </a:r>
        </a:p>
      </dgm:t>
    </dgm:pt>
    <dgm:pt modelId="{0B358F63-F6D2-3544-8B30-AE4C7C47CE7A}" type="parTrans" cxnId="{135C8ADD-ECF8-B446-A314-B7B1C84E487A}">
      <dgm:prSet/>
      <dgm:spPr/>
      <dgm:t>
        <a:bodyPr/>
        <a:lstStyle/>
        <a:p>
          <a:endParaRPr lang="it-IT"/>
        </a:p>
      </dgm:t>
    </dgm:pt>
    <dgm:pt modelId="{75609A8D-6A64-8544-A8F1-759ECFBB2AA1}" type="sibTrans" cxnId="{135C8ADD-ECF8-B446-A314-B7B1C84E487A}">
      <dgm:prSet/>
      <dgm:spPr/>
      <dgm:t>
        <a:bodyPr/>
        <a:lstStyle/>
        <a:p>
          <a:endParaRPr lang="it-IT"/>
        </a:p>
      </dgm:t>
    </dgm:pt>
    <dgm:pt modelId="{066F65CF-3B8A-C841-9201-5D704A8974FF}" type="pres">
      <dgm:prSet presAssocID="{E3CAC448-A9C4-A24C-9062-106178D7AE35}" presName="Name0" presStyleCnt="0">
        <dgm:presLayoutVars>
          <dgm:dir/>
          <dgm:resizeHandles val="exact"/>
        </dgm:presLayoutVars>
      </dgm:prSet>
      <dgm:spPr/>
    </dgm:pt>
    <dgm:pt modelId="{0109D13C-C926-9C41-8DE9-A3108FF20709}" type="pres">
      <dgm:prSet presAssocID="{BBECF7BD-48E6-DF43-838D-E1DE1C8C1121}" presName="node" presStyleLbl="node1" presStyleIdx="0" presStyleCnt="3">
        <dgm:presLayoutVars>
          <dgm:bulletEnabled val="1"/>
        </dgm:presLayoutVars>
      </dgm:prSet>
      <dgm:spPr/>
    </dgm:pt>
    <dgm:pt modelId="{24A08ABD-904C-664D-9352-1BCB71B33A33}" type="pres">
      <dgm:prSet presAssocID="{425D3F3B-37FF-AF46-8B94-FAEAF3B878B1}" presName="sibTrans" presStyleLbl="sibTrans2D1" presStyleIdx="0" presStyleCnt="3"/>
      <dgm:spPr/>
    </dgm:pt>
    <dgm:pt modelId="{DDAB8060-44D2-A24D-BD36-89434E2D859E}" type="pres">
      <dgm:prSet presAssocID="{425D3F3B-37FF-AF46-8B94-FAEAF3B878B1}" presName="connectorText" presStyleLbl="sibTrans2D1" presStyleIdx="0" presStyleCnt="3"/>
      <dgm:spPr/>
    </dgm:pt>
    <dgm:pt modelId="{5FAC7E87-7D43-0B42-ACB8-485A2E707F06}" type="pres">
      <dgm:prSet presAssocID="{5C26916B-3A49-4D4F-BA20-1309E563AC04}" presName="node" presStyleLbl="node1" presStyleIdx="1" presStyleCnt="3">
        <dgm:presLayoutVars>
          <dgm:bulletEnabled val="1"/>
        </dgm:presLayoutVars>
      </dgm:prSet>
      <dgm:spPr/>
    </dgm:pt>
    <dgm:pt modelId="{1E4A329B-3261-B14D-B5E8-BD298C4EBDD5}" type="pres">
      <dgm:prSet presAssocID="{B2411988-185B-614E-A784-F0DF4030BA38}" presName="sibTrans" presStyleLbl="sibTrans2D1" presStyleIdx="1" presStyleCnt="3"/>
      <dgm:spPr/>
    </dgm:pt>
    <dgm:pt modelId="{9D0B0BF9-D3D7-D745-9CE6-A42527714223}" type="pres">
      <dgm:prSet presAssocID="{B2411988-185B-614E-A784-F0DF4030BA38}" presName="connectorText" presStyleLbl="sibTrans2D1" presStyleIdx="1" presStyleCnt="3"/>
      <dgm:spPr/>
    </dgm:pt>
    <dgm:pt modelId="{DBFFC1B2-239C-3945-B87D-C38F67A549EB}" type="pres">
      <dgm:prSet presAssocID="{51FACA8B-2C9F-4445-94C7-EC77ECA849DF}" presName="node" presStyleLbl="node1" presStyleIdx="2" presStyleCnt="3">
        <dgm:presLayoutVars>
          <dgm:bulletEnabled val="1"/>
        </dgm:presLayoutVars>
      </dgm:prSet>
      <dgm:spPr/>
    </dgm:pt>
    <dgm:pt modelId="{3CECE5FC-7F9C-D34A-883B-3E21D8E36881}" type="pres">
      <dgm:prSet presAssocID="{75609A8D-6A64-8544-A8F1-759ECFBB2AA1}" presName="sibTrans" presStyleLbl="sibTrans2D1" presStyleIdx="2" presStyleCnt="3"/>
      <dgm:spPr/>
    </dgm:pt>
    <dgm:pt modelId="{619F80E9-00B8-264E-ADA0-0BA69E92E1A1}" type="pres">
      <dgm:prSet presAssocID="{75609A8D-6A64-8544-A8F1-759ECFBB2AA1}" presName="connectorText" presStyleLbl="sibTrans2D1" presStyleIdx="2" presStyleCnt="3"/>
      <dgm:spPr/>
    </dgm:pt>
  </dgm:ptLst>
  <dgm:cxnLst>
    <dgm:cxn modelId="{FE0B2707-6B99-B346-B05C-2FD06F048D53}" type="presOf" srcId="{51FACA8B-2C9F-4445-94C7-EC77ECA849DF}" destId="{DBFFC1B2-239C-3945-B87D-C38F67A549EB}" srcOrd="0" destOrd="0" presId="urn:microsoft.com/office/officeart/2005/8/layout/cycle7"/>
    <dgm:cxn modelId="{3D61B10F-1E61-A549-8C44-9485D777A6A7}" type="presOf" srcId="{5C26916B-3A49-4D4F-BA20-1309E563AC04}" destId="{5FAC7E87-7D43-0B42-ACB8-485A2E707F06}" srcOrd="0" destOrd="0" presId="urn:microsoft.com/office/officeart/2005/8/layout/cycle7"/>
    <dgm:cxn modelId="{2269AD2D-6F63-3446-B99B-C6A36B4ECD73}" srcId="{E3CAC448-A9C4-A24C-9062-106178D7AE35}" destId="{5C26916B-3A49-4D4F-BA20-1309E563AC04}" srcOrd="1" destOrd="0" parTransId="{D508C03A-235A-7B4B-80DB-D5EB1B52655D}" sibTransId="{B2411988-185B-614E-A784-F0DF4030BA38}"/>
    <dgm:cxn modelId="{A6C69038-1679-BE4C-B5AF-A062BC78589E}" type="presOf" srcId="{E3CAC448-A9C4-A24C-9062-106178D7AE35}" destId="{066F65CF-3B8A-C841-9201-5D704A8974FF}" srcOrd="0" destOrd="0" presId="urn:microsoft.com/office/officeart/2005/8/layout/cycle7"/>
    <dgm:cxn modelId="{6295DA57-7D50-0B46-BE4A-AC98B3FA5CDD}" type="presOf" srcId="{425D3F3B-37FF-AF46-8B94-FAEAF3B878B1}" destId="{DDAB8060-44D2-A24D-BD36-89434E2D859E}" srcOrd="1" destOrd="0" presId="urn:microsoft.com/office/officeart/2005/8/layout/cycle7"/>
    <dgm:cxn modelId="{C8812D5E-B415-FA4E-8ABC-D1753EF7C74F}" type="presOf" srcId="{425D3F3B-37FF-AF46-8B94-FAEAF3B878B1}" destId="{24A08ABD-904C-664D-9352-1BCB71B33A33}" srcOrd="0" destOrd="0" presId="urn:microsoft.com/office/officeart/2005/8/layout/cycle7"/>
    <dgm:cxn modelId="{14DA6360-60D3-2C42-A1D8-2486D7B7A87B}" type="presOf" srcId="{BBECF7BD-48E6-DF43-838D-E1DE1C8C1121}" destId="{0109D13C-C926-9C41-8DE9-A3108FF20709}" srcOrd="0" destOrd="0" presId="urn:microsoft.com/office/officeart/2005/8/layout/cycle7"/>
    <dgm:cxn modelId="{2A794797-F0F3-4C4C-925C-78431E08E10A}" type="presOf" srcId="{B2411988-185B-614E-A784-F0DF4030BA38}" destId="{1E4A329B-3261-B14D-B5E8-BD298C4EBDD5}" srcOrd="0" destOrd="0" presId="urn:microsoft.com/office/officeart/2005/8/layout/cycle7"/>
    <dgm:cxn modelId="{8521A698-9016-C541-82E3-EC8444D9D2FD}" type="presOf" srcId="{75609A8D-6A64-8544-A8F1-759ECFBB2AA1}" destId="{619F80E9-00B8-264E-ADA0-0BA69E92E1A1}" srcOrd="1" destOrd="0" presId="urn:microsoft.com/office/officeart/2005/8/layout/cycle7"/>
    <dgm:cxn modelId="{75D4CCD1-F49E-F045-BCAD-60B2530EDAE7}" type="presOf" srcId="{75609A8D-6A64-8544-A8F1-759ECFBB2AA1}" destId="{3CECE5FC-7F9C-D34A-883B-3E21D8E36881}" srcOrd="0" destOrd="0" presId="urn:microsoft.com/office/officeart/2005/8/layout/cycle7"/>
    <dgm:cxn modelId="{135C8ADD-ECF8-B446-A314-B7B1C84E487A}" srcId="{E3CAC448-A9C4-A24C-9062-106178D7AE35}" destId="{51FACA8B-2C9F-4445-94C7-EC77ECA849DF}" srcOrd="2" destOrd="0" parTransId="{0B358F63-F6D2-3544-8B30-AE4C7C47CE7A}" sibTransId="{75609A8D-6A64-8544-A8F1-759ECFBB2AA1}"/>
    <dgm:cxn modelId="{0CA9C9E0-8C08-9D41-9064-6B4A3666270F}" type="presOf" srcId="{B2411988-185B-614E-A784-F0DF4030BA38}" destId="{9D0B0BF9-D3D7-D745-9CE6-A42527714223}" srcOrd="1" destOrd="0" presId="urn:microsoft.com/office/officeart/2005/8/layout/cycle7"/>
    <dgm:cxn modelId="{2F9833F1-6525-464D-BEBF-4F2EDDE0154A}" srcId="{E3CAC448-A9C4-A24C-9062-106178D7AE35}" destId="{BBECF7BD-48E6-DF43-838D-E1DE1C8C1121}" srcOrd="0" destOrd="0" parTransId="{1269DB23-1322-EB4C-A4D6-B6F0A5DCCF09}" sibTransId="{425D3F3B-37FF-AF46-8B94-FAEAF3B878B1}"/>
    <dgm:cxn modelId="{2C5C634B-2F02-574D-B75C-41C246FCC902}" type="presParOf" srcId="{066F65CF-3B8A-C841-9201-5D704A8974FF}" destId="{0109D13C-C926-9C41-8DE9-A3108FF20709}" srcOrd="0" destOrd="0" presId="urn:microsoft.com/office/officeart/2005/8/layout/cycle7"/>
    <dgm:cxn modelId="{4348F5BA-B2ED-0541-9B7C-1828282717F1}" type="presParOf" srcId="{066F65CF-3B8A-C841-9201-5D704A8974FF}" destId="{24A08ABD-904C-664D-9352-1BCB71B33A33}" srcOrd="1" destOrd="0" presId="urn:microsoft.com/office/officeart/2005/8/layout/cycle7"/>
    <dgm:cxn modelId="{DF240B25-F221-0440-9DF6-13EC051C7E19}" type="presParOf" srcId="{24A08ABD-904C-664D-9352-1BCB71B33A33}" destId="{DDAB8060-44D2-A24D-BD36-89434E2D859E}" srcOrd="0" destOrd="0" presId="urn:microsoft.com/office/officeart/2005/8/layout/cycle7"/>
    <dgm:cxn modelId="{D83E2A70-A41E-AA4A-8A22-84D5FC4B2031}" type="presParOf" srcId="{066F65CF-3B8A-C841-9201-5D704A8974FF}" destId="{5FAC7E87-7D43-0B42-ACB8-485A2E707F06}" srcOrd="2" destOrd="0" presId="urn:microsoft.com/office/officeart/2005/8/layout/cycle7"/>
    <dgm:cxn modelId="{02316EAD-C96A-C74E-8ED6-9A6173370883}" type="presParOf" srcId="{066F65CF-3B8A-C841-9201-5D704A8974FF}" destId="{1E4A329B-3261-B14D-B5E8-BD298C4EBDD5}" srcOrd="3" destOrd="0" presId="urn:microsoft.com/office/officeart/2005/8/layout/cycle7"/>
    <dgm:cxn modelId="{212957DF-7541-F548-B764-A4D8F3CC71D9}" type="presParOf" srcId="{1E4A329B-3261-B14D-B5E8-BD298C4EBDD5}" destId="{9D0B0BF9-D3D7-D745-9CE6-A42527714223}" srcOrd="0" destOrd="0" presId="urn:microsoft.com/office/officeart/2005/8/layout/cycle7"/>
    <dgm:cxn modelId="{B8FB096C-C11C-444F-8FE7-8480C8C237FF}" type="presParOf" srcId="{066F65CF-3B8A-C841-9201-5D704A8974FF}" destId="{DBFFC1B2-239C-3945-B87D-C38F67A549EB}" srcOrd="4" destOrd="0" presId="urn:microsoft.com/office/officeart/2005/8/layout/cycle7"/>
    <dgm:cxn modelId="{0011D706-1BCB-B648-A920-017626B05B3B}" type="presParOf" srcId="{066F65CF-3B8A-C841-9201-5D704A8974FF}" destId="{3CECE5FC-7F9C-D34A-883B-3E21D8E36881}" srcOrd="5" destOrd="0" presId="urn:microsoft.com/office/officeart/2005/8/layout/cycle7"/>
    <dgm:cxn modelId="{0930FE13-B0E1-8640-A10B-8813589B2E20}" type="presParOf" srcId="{3CECE5FC-7F9C-D34A-883B-3E21D8E36881}" destId="{619F80E9-00B8-264E-ADA0-0BA69E92E1A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09D13C-C926-9C41-8DE9-A3108FF20709}">
      <dsp:nvSpPr>
        <dsp:cNvPr id="0" name=""/>
        <dsp:cNvSpPr/>
      </dsp:nvSpPr>
      <dsp:spPr>
        <a:xfrm>
          <a:off x="2943448" y="1529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Competenza</a:t>
          </a:r>
        </a:p>
      </dsp:txBody>
      <dsp:txXfrm>
        <a:off x="2977756" y="35837"/>
        <a:ext cx="2274087" cy="1102735"/>
      </dsp:txXfrm>
    </dsp:sp>
    <dsp:sp modelId="{24A08ABD-904C-664D-9352-1BCB71B33A33}">
      <dsp:nvSpPr>
        <dsp:cNvPr id="0" name=""/>
        <dsp:cNvSpPr/>
      </dsp:nvSpPr>
      <dsp:spPr>
        <a:xfrm rot="3600000">
          <a:off x="4471375" y="2057994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700" kern="1200"/>
        </a:p>
      </dsp:txBody>
      <dsp:txXfrm>
        <a:off x="4594367" y="2139989"/>
        <a:ext cx="975885" cy="245983"/>
      </dsp:txXfrm>
    </dsp:sp>
    <dsp:sp modelId="{5FAC7E87-7D43-0B42-ACB8-485A2E707F06}">
      <dsp:nvSpPr>
        <dsp:cNvPr id="0" name=""/>
        <dsp:cNvSpPr/>
      </dsp:nvSpPr>
      <dsp:spPr>
        <a:xfrm>
          <a:off x="487846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Giudice di merito</a:t>
          </a:r>
        </a:p>
      </dsp:txBody>
      <dsp:txXfrm>
        <a:off x="4912776" y="3387390"/>
        <a:ext cx="2274087" cy="1102735"/>
      </dsp:txXfrm>
    </dsp:sp>
    <dsp:sp modelId="{1E4A329B-3261-B14D-B5E8-BD298C4EBDD5}">
      <dsp:nvSpPr>
        <dsp:cNvPr id="0" name=""/>
        <dsp:cNvSpPr/>
      </dsp:nvSpPr>
      <dsp:spPr>
        <a:xfrm rot="10800000">
          <a:off x="3503865" y="3733771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700" kern="1200"/>
        </a:p>
      </dsp:txBody>
      <dsp:txXfrm rot="10800000">
        <a:off x="3626857" y="3815766"/>
        <a:ext cx="975885" cy="245983"/>
      </dsp:txXfrm>
    </dsp:sp>
    <dsp:sp modelId="{DBFFC1B2-239C-3945-B87D-C38F67A549EB}">
      <dsp:nvSpPr>
        <dsp:cNvPr id="0" name=""/>
        <dsp:cNvSpPr/>
      </dsp:nvSpPr>
      <dsp:spPr>
        <a:xfrm>
          <a:off x="100842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Giudice del luogo di esecuzione</a:t>
          </a:r>
        </a:p>
      </dsp:txBody>
      <dsp:txXfrm>
        <a:off x="1042736" y="3387390"/>
        <a:ext cx="2274087" cy="1102735"/>
      </dsp:txXfrm>
    </dsp:sp>
    <dsp:sp modelId="{3CECE5FC-7F9C-D34A-883B-3E21D8E36881}">
      <dsp:nvSpPr>
        <dsp:cNvPr id="0" name=""/>
        <dsp:cNvSpPr/>
      </dsp:nvSpPr>
      <dsp:spPr>
        <a:xfrm rot="18000000">
          <a:off x="2536355" y="2057994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700" kern="1200"/>
        </a:p>
      </dsp:txBody>
      <dsp:txXfrm>
        <a:off x="2659347" y="2139989"/>
        <a:ext cx="975885" cy="245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EFE70-B674-D846-9A0C-332F280B0AB1}" type="datetimeFigureOut">
              <a:rPr lang="it-IT" smtClean="0"/>
              <a:pPr/>
              <a:t>20/10/19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6EC72-F1B8-9C4C-8096-14FDE216B6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21594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25F9-B5B5-9144-9C8C-BDFEB7F799A8}" type="datetimeFigureOut">
              <a:rPr lang="it-IT" smtClean="0"/>
              <a:pPr/>
              <a:t>20/10/19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6B343-03D9-004A-9B7D-A3AF558E8B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3008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0C58-04AF-7844-97A9-77798D8CF43D}" type="datetime1">
              <a:rPr lang="it-IT" smtClean="0"/>
              <a:pPr/>
              <a:t>20/10/19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8DE2-4B42-9840-A462-8EC47F0B9D53}" type="datetime1">
              <a:rPr lang="it-IT" smtClean="0"/>
              <a:pPr/>
              <a:t>20/10/19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AFC0-151B-4A40-A0A2-B5EEBE113215}" type="datetime1">
              <a:rPr lang="it-IT" smtClean="0"/>
              <a:pPr/>
              <a:t>20/10/19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7DE8-2C1F-E946-B8AD-1DF947532FCB}" type="datetime1">
              <a:rPr lang="it-IT" smtClean="0"/>
              <a:pPr/>
              <a:t>20/10/19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CE42-C657-2A4A-AD68-21118C048F5C}" type="datetime1">
              <a:rPr lang="it-IT" smtClean="0"/>
              <a:pPr/>
              <a:t>20/10/19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37E1-9158-0941-9A04-010510581224}" type="datetime1">
              <a:rPr lang="it-IT" smtClean="0"/>
              <a:pPr/>
              <a:t>20/10/19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8B3E-A1F5-1D49-9B09-B96A7E5C1CA4}" type="datetime1">
              <a:rPr lang="it-IT" smtClean="0"/>
              <a:pPr/>
              <a:t>20/10/19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204D-D8E6-7344-8BFD-6159BD5FD65B}" type="datetime1">
              <a:rPr lang="it-IT" smtClean="0"/>
              <a:pPr/>
              <a:t>20/10/19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5F2C-82D3-2741-B2A9-045331611171}" type="datetime1">
              <a:rPr lang="it-IT" smtClean="0"/>
              <a:pPr/>
              <a:t>20/10/19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20255-537F-6245-984B-CFB53661B286}" type="datetime1">
              <a:rPr lang="it-IT" smtClean="0"/>
              <a:pPr/>
              <a:t>20/10/19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105C-25A3-CA49-A27D-6C1509C1AA1F}" type="datetime1">
              <a:rPr lang="it-IT" smtClean="0"/>
              <a:pPr/>
              <a:t>20/10/19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EFD00-4ED1-6A4E-9ED3-729722178ABC}" type="datetime1">
              <a:rPr lang="it-IT" smtClean="0"/>
              <a:pPr/>
              <a:t>20/10/19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Diritto internazionale avanzato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/>
              <a:t>prof. Sara </a:t>
            </a:r>
            <a:r>
              <a:rPr lang="it-IT" dirty="0" err="1"/>
              <a:t>Tonolo</a:t>
            </a:r>
            <a:r>
              <a:rPr lang="it-IT" dirty="0"/>
              <a:t> </a:t>
            </a:r>
            <a:r>
              <a:rPr lang="it-IT" dirty="0" err="1"/>
              <a:t>–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 Trieste, 21 ottobre 2019 -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GIURISDIZIONE BRUXELLES E PROVVEDIMENTI CAUTELARI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/>
              <a:t>Va controllata la loro compatibilità con il sistema di Bruxelles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Ad es. per quanto riguarda la tipologia dei differenti provvedimenti cautelari previsti dai sistemi di dir. proc. Civile dei vari Paesi: es. </a:t>
            </a:r>
            <a:r>
              <a:rPr lang="it-IT" i="1" dirty="0" err="1"/>
              <a:t>Mareva</a:t>
            </a:r>
            <a:r>
              <a:rPr lang="it-IT" i="1" dirty="0"/>
              <a:t> </a:t>
            </a:r>
            <a:r>
              <a:rPr lang="it-IT" i="1" dirty="0" err="1"/>
              <a:t>injunction</a:t>
            </a:r>
            <a:r>
              <a:rPr lang="it-IT" i="1" dirty="0"/>
              <a:t> </a:t>
            </a:r>
            <a:r>
              <a:rPr lang="it-IT" dirty="0" err="1"/>
              <a:t>–</a:t>
            </a:r>
            <a:r>
              <a:rPr lang="it-IT" dirty="0"/>
              <a:t> provvedimento previsto dal diritto inglese per congelare i beni del convenuto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GIURISDIZIONE BRUXELLES E PROVVEDIMENTI CAUTELARI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it-IT" dirty="0"/>
          </a:p>
          <a:p>
            <a:pPr algn="just"/>
            <a:r>
              <a:rPr lang="it-IT" dirty="0"/>
              <a:t>Ad es. per </a:t>
            </a:r>
            <a:r>
              <a:rPr lang="it-IT" i="1" dirty="0"/>
              <a:t>Mareva injunction </a:t>
            </a:r>
            <a:r>
              <a:rPr lang="it-IT" dirty="0"/>
              <a:t>– CGCE 27.4.1999 in causa C 99/96 Mietz ha escluso che fossero compatibili con il sistema Bruxelles (≠ Court of Appeal 18.5.1988; High Court 16.12. 1988) e quindi ha escluso che fossero eseguibili in base al sistema </a:t>
            </a:r>
            <a:r>
              <a:rPr lang="it-IT" dirty="0" err="1"/>
              <a:t>Brux</a:t>
            </a:r>
            <a:r>
              <a:rPr lang="it-IT" dirty="0"/>
              <a:t> se pronunciati sulla base di criteri esorbitanti.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GIURISDIZIONE BRUXELLES E PROVVEDIMENTI CAUTELARI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it-IT" dirty="0"/>
          </a:p>
          <a:p>
            <a:pPr algn="just"/>
            <a:r>
              <a:rPr lang="it-IT" dirty="0"/>
              <a:t>Altro problema: per </a:t>
            </a:r>
            <a:r>
              <a:rPr lang="it-IT" i="1" dirty="0"/>
              <a:t>ANTI SUIT INJUNCTIONS </a:t>
            </a:r>
            <a:r>
              <a:rPr lang="it-IT" dirty="0"/>
              <a:t>previste dal diritto inglese come provvedimenti con cui il giudice inglese vieta di esercitare azioni in altri Stati: CGCE 27.4.2004, Turner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GIURISDIZIONE BRUXELLES E PROVVEDIMENTI CAUTELARI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it-IT" dirty="0"/>
          </a:p>
          <a:p>
            <a:pPr algn="just"/>
            <a:r>
              <a:rPr lang="it-IT" dirty="0"/>
              <a:t>Difficile compatibilità con il sistema di Bruxelles per inapplicabilità regole su litispendenza e connessione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Concorrente richiesta di provvedimenti cautelari in più Stati - cumulo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IN MATERIA </a:t>
            </a:r>
            <a:r>
              <a:rPr lang="it-IT" dirty="0" err="1"/>
              <a:t>DI</a:t>
            </a:r>
            <a:r>
              <a:rPr lang="it-IT" dirty="0"/>
              <a:t>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Art. </a:t>
            </a:r>
            <a:r>
              <a:rPr lang="it-IT" dirty="0" err="1"/>
              <a:t>9</a:t>
            </a:r>
            <a:r>
              <a:rPr lang="it-IT" dirty="0"/>
              <a:t> l. 218/95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Novità del sistema italiano precedentemente lacunoso in materia </a:t>
            </a:r>
            <a:r>
              <a:rPr lang="it-IT" dirty="0" err="1"/>
              <a:t>–</a:t>
            </a:r>
            <a:r>
              <a:rPr lang="it-IT" dirty="0"/>
              <a:t> ricerca interpretativa della soluzione (analogia con art. </a:t>
            </a:r>
            <a:r>
              <a:rPr lang="it-IT" dirty="0" err="1"/>
              <a:t>4</a:t>
            </a:r>
            <a:r>
              <a:rPr lang="it-IT" dirty="0"/>
              <a:t> </a:t>
            </a:r>
            <a:r>
              <a:rPr lang="it-IT" dirty="0" err="1"/>
              <a:t>c.p.c.</a:t>
            </a:r>
            <a:r>
              <a:rPr lang="it-IT" dirty="0"/>
              <a:t>; richiamo competenze territoriali).</a:t>
            </a:r>
          </a:p>
          <a:p>
            <a:pPr>
              <a:buNone/>
            </a:pPr>
            <a:r>
              <a:rPr lang="it-IT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IN MATERIA </a:t>
            </a:r>
            <a:r>
              <a:rPr lang="it-IT" dirty="0" err="1"/>
              <a:t>DI</a:t>
            </a:r>
            <a:r>
              <a:rPr lang="it-IT" dirty="0"/>
              <a:t>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Ambito di applicazione dell’art. </a:t>
            </a:r>
            <a:r>
              <a:rPr lang="it-IT" dirty="0" err="1"/>
              <a:t>9</a:t>
            </a:r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Residuale per la presenza di Convenzioni internazionali e Regolamenti UE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Difficile qualificazione dei procedimenti di giurisdizione volontaria</a:t>
            </a:r>
          </a:p>
          <a:p>
            <a:pPr>
              <a:buNone/>
            </a:pPr>
            <a:r>
              <a:rPr lang="it-IT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it-IT" dirty="0"/>
              <a:t>QUALIFICAZIONE DEI PROVVEDIMENTI DI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it-IT" dirty="0"/>
          </a:p>
          <a:p>
            <a:r>
              <a:rPr lang="it-IT" dirty="0"/>
              <a:t>Difficile qualificazione </a:t>
            </a:r>
          </a:p>
          <a:p>
            <a:endParaRPr lang="it-IT" dirty="0"/>
          </a:p>
          <a:p>
            <a:r>
              <a:rPr lang="it-IT" dirty="0"/>
              <a:t>Secondo i principi e i criteri della </a:t>
            </a:r>
            <a:r>
              <a:rPr lang="it-IT" i="1" dirty="0" err="1"/>
              <a:t>lex</a:t>
            </a:r>
            <a:r>
              <a:rPr lang="it-IT" i="1" dirty="0"/>
              <a:t> fori </a:t>
            </a:r>
            <a:r>
              <a:rPr lang="it-IT" dirty="0"/>
              <a:t>– art. 12 l. 218/95</a:t>
            </a:r>
          </a:p>
          <a:p>
            <a:endParaRPr lang="it-IT" dirty="0"/>
          </a:p>
          <a:p>
            <a:r>
              <a:rPr lang="it-IT" dirty="0"/>
              <a:t>Assenza di definizione normativa dei provvedimenti di giurisdizione volontaria nella l. italiana</a:t>
            </a:r>
          </a:p>
          <a:p>
            <a:endParaRPr lang="it-IT" dirty="0"/>
          </a:p>
          <a:p>
            <a:r>
              <a:rPr lang="it-IT" dirty="0"/>
              <a:t>Si può chiedere un </a:t>
            </a:r>
            <a:r>
              <a:rPr lang="it-IT" dirty="0" err="1"/>
              <a:t>provv</a:t>
            </a:r>
            <a:r>
              <a:rPr lang="it-IT" dirty="0"/>
              <a:t>. Di </a:t>
            </a:r>
            <a:r>
              <a:rPr lang="it-IT" dirty="0" err="1"/>
              <a:t>giur</a:t>
            </a:r>
            <a:r>
              <a:rPr lang="it-IT" dirty="0"/>
              <a:t>. Volontaria sconosciuto all’</a:t>
            </a:r>
            <a:r>
              <a:rPr lang="it-IT" dirty="0" err="1"/>
              <a:t>ord</a:t>
            </a:r>
            <a:r>
              <a:rPr lang="it-IT" dirty="0"/>
              <a:t>. Italiano?</a:t>
            </a:r>
          </a:p>
          <a:p>
            <a:pPr>
              <a:buNone/>
            </a:pPr>
            <a:r>
              <a:rPr lang="it-IT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QUALIFICAZIONE DEI PROVVEDIMENTI DI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Mortara e </a:t>
            </a:r>
            <a:r>
              <a:rPr lang="it-IT" dirty="0" err="1"/>
              <a:t>Cansacchi</a:t>
            </a:r>
            <a:r>
              <a:rPr lang="it-IT" dirty="0"/>
              <a:t> individuano elemento centrale dei procedimenti di volontaria giurisdizione nel fatto che il giudice imprime forma solenne a manifestazioni di privata volontà </a:t>
            </a:r>
            <a:r>
              <a:rPr lang="it-IT" dirty="0" err="1"/>
              <a:t>–</a:t>
            </a:r>
            <a:r>
              <a:rPr lang="it-IT" dirty="0"/>
              <a:t> la funzione del giudice sarebbe meramente </a:t>
            </a:r>
            <a:r>
              <a:rPr lang="it-IT" dirty="0" err="1"/>
              <a:t>recettizia</a:t>
            </a:r>
            <a:r>
              <a:rPr lang="it-IT" dirty="0"/>
              <a:t> della volontà dei privati.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QUALIFICAZIONE DEI PROVVEDIMENTI DI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 err="1"/>
              <a:t>Carnelutti</a:t>
            </a:r>
            <a:r>
              <a:rPr lang="it-IT" dirty="0"/>
              <a:t> definisce invece i procedimenti di volontaria giurisdizione distinguendoli da quelli contenziosi: in questi ultimi la finalità è la composizione della lite attraverso l’accertamento del diritto controverso; nei procedimenti di giurisdizione volontaria la caratteristica è l’assenza della lite e la gestione di interessi (non l’accertamento del diritto).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QUALIFICAZIONE DEI PROVVEDIMENTI  DI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it-IT" dirty="0"/>
          </a:p>
          <a:p>
            <a:pPr algn="just"/>
            <a:r>
              <a:rPr lang="it-IT" dirty="0"/>
              <a:t>Criterio dell’assenza di lite non è sufficiente a dire che si ha un procedimento di volontaria giurisdizione, perché ad es. anche in caso di divorzio congiunto vi è assenza di lite ma giurisdizione contenziosa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Evidentemente perché è in gioco l’accertamento di uno status e dunque non di un mero interesse.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IN MATERIA </a:t>
            </a:r>
            <a:r>
              <a:rPr lang="it-IT" dirty="0" err="1"/>
              <a:t>DI</a:t>
            </a:r>
            <a:r>
              <a:rPr lang="it-IT" dirty="0"/>
              <a:t> PROVVEDIMENTI CAUTELARI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Art. 10 l. 218/95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Corrispondenza con art. </a:t>
            </a:r>
            <a:r>
              <a:rPr lang="it-IT" dirty="0" err="1"/>
              <a:t>4</a:t>
            </a:r>
            <a:r>
              <a:rPr lang="it-IT" dirty="0"/>
              <a:t> n. </a:t>
            </a:r>
            <a:r>
              <a:rPr lang="it-IT" dirty="0" err="1"/>
              <a:t>3</a:t>
            </a:r>
            <a:r>
              <a:rPr lang="it-IT" dirty="0"/>
              <a:t> </a:t>
            </a:r>
            <a:r>
              <a:rPr lang="it-IT" dirty="0" err="1"/>
              <a:t>c.p.c.</a:t>
            </a:r>
            <a:endParaRPr lang="it-IT" dirty="0"/>
          </a:p>
          <a:p>
            <a:pPr algn="just">
              <a:buNone/>
            </a:pPr>
            <a:endParaRPr lang="it-IT" dirty="0"/>
          </a:p>
          <a:p>
            <a:pPr algn="just"/>
            <a:r>
              <a:rPr lang="it-IT" dirty="0"/>
              <a:t>Corrispondenza con disciplina </a:t>
            </a:r>
            <a:r>
              <a:rPr lang="it-IT" dirty="0" err="1"/>
              <a:t>c.p.c.</a:t>
            </a:r>
            <a:r>
              <a:rPr lang="it-IT" dirty="0"/>
              <a:t> -  art. 669 bis e ss. </a:t>
            </a:r>
            <a:r>
              <a:rPr lang="it-IT" dirty="0" err="1"/>
              <a:t>c.p.c.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pPr>
              <a:buNone/>
            </a:pPr>
            <a:r>
              <a:rPr lang="it-IT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QUALIFICAZIONE DEI PROVVEDIMENTI DI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it-IT" dirty="0"/>
          </a:p>
          <a:p>
            <a:pPr algn="just"/>
            <a:r>
              <a:rPr lang="it-IT" dirty="0"/>
              <a:t>Si deve fare riferimento al dato estrinseco dell’effetto della determinazione giudiziaria: se ha idoneità di giudicato allora si ha giurisdizione contenziosa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Ampio uso della procedura contenziosa nell’</a:t>
            </a:r>
            <a:r>
              <a:rPr lang="it-IT" dirty="0" err="1"/>
              <a:t>ord</a:t>
            </a:r>
            <a:r>
              <a:rPr lang="it-IT" dirty="0"/>
              <a:t>. Italiano per esigenze di certezza del diritto a garanzia delle situazioni giuridiche soggettive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892030"/>
          </a:xfrm>
        </p:spPr>
        <p:txBody>
          <a:bodyPr>
            <a:normAutofit fontScale="90000"/>
          </a:bodyPr>
          <a:lstStyle/>
          <a:p>
            <a:pPr algn="just"/>
            <a:r>
              <a:rPr lang="it-IT" dirty="0"/>
              <a:t>QUALIFICAZIONE DEI PROVVEDIMENTI DI GIURISDIZIONE VOLONTARIA – IN BASE AL RITO?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/>
          </a:p>
          <a:p>
            <a:pPr algn="just"/>
            <a:r>
              <a:rPr lang="it-IT" dirty="0"/>
              <a:t>Es. di procedimenti di </a:t>
            </a:r>
            <a:r>
              <a:rPr lang="it-IT" dirty="0" err="1"/>
              <a:t>g</a:t>
            </a:r>
            <a:r>
              <a:rPr lang="it-IT" dirty="0"/>
              <a:t>. volontaria in cui si segue il rito camerale (art. 737 e ss. </a:t>
            </a:r>
            <a:r>
              <a:rPr lang="it-IT" dirty="0" err="1"/>
              <a:t>C.p.c.</a:t>
            </a:r>
            <a:r>
              <a:rPr lang="it-IT" dirty="0"/>
              <a:t>): ricorso, assenza di contraddittorio, decreto revocabile e modificabile</a:t>
            </a:r>
          </a:p>
          <a:p>
            <a:pPr lvl="1" algn="just"/>
            <a:r>
              <a:rPr lang="it-IT" dirty="0"/>
              <a:t>Tutela dei minori: art. 384 c.c.;</a:t>
            </a:r>
          </a:p>
          <a:p>
            <a:pPr lvl="1" algn="just"/>
            <a:r>
              <a:rPr lang="it-IT" dirty="0"/>
              <a:t>Autorizzazione a vendere beni ereditari: art. 747 </a:t>
            </a:r>
            <a:r>
              <a:rPr lang="it-IT" dirty="0" err="1"/>
              <a:t>c.p.c.</a:t>
            </a:r>
            <a:r>
              <a:rPr lang="it-IT" dirty="0"/>
              <a:t> e 460 c.c.;</a:t>
            </a:r>
          </a:p>
          <a:p>
            <a:pPr lvl="1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67891"/>
          </a:xfrm>
        </p:spPr>
        <p:txBody>
          <a:bodyPr>
            <a:normAutofit fontScale="90000"/>
          </a:bodyPr>
          <a:lstStyle/>
          <a:p>
            <a:pPr algn="just"/>
            <a:r>
              <a:rPr lang="it-IT" dirty="0"/>
              <a:t>QUALIFICAZIONE DEI PROVVEDIMENTI DI GIURISDIZIONE VOLONTARIA IN BASE AL RITO?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/>
          </a:p>
          <a:p>
            <a:pPr algn="just"/>
            <a:r>
              <a:rPr lang="it-IT" dirty="0"/>
              <a:t>Vi sono però casi in cui si segue il rito camerale (art. 737 e ss. </a:t>
            </a:r>
            <a:r>
              <a:rPr lang="it-IT" dirty="0" err="1"/>
              <a:t>C.p.c.</a:t>
            </a:r>
            <a:r>
              <a:rPr lang="it-IT" dirty="0"/>
              <a:t>) senza che si configuri un procedimento di giurisdizione volontaria: ad es. rettificazione degli atti dello stato civile (</a:t>
            </a:r>
            <a:r>
              <a:rPr lang="it-IT" dirty="0" err="1"/>
              <a:t>d.P.R.</a:t>
            </a:r>
            <a:r>
              <a:rPr lang="it-IT" dirty="0"/>
              <a:t> 3.11.2000, n. 396)</a:t>
            </a:r>
          </a:p>
          <a:p>
            <a:pPr lvl="1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IN MATERIA </a:t>
            </a:r>
            <a:r>
              <a:rPr lang="it-IT" dirty="0" err="1"/>
              <a:t>DI</a:t>
            </a:r>
            <a:r>
              <a:rPr lang="it-IT" dirty="0"/>
              <a:t>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/>
          </a:p>
          <a:p>
            <a:pPr algn="just"/>
            <a:r>
              <a:rPr lang="it-IT" dirty="0"/>
              <a:t>Ampiezza della giurisdizione italiana in materia </a:t>
            </a:r>
            <a:r>
              <a:rPr lang="it-IT" dirty="0" err="1"/>
              <a:t>–</a:t>
            </a:r>
            <a:r>
              <a:rPr lang="it-IT" dirty="0"/>
              <a:t> art. </a:t>
            </a:r>
            <a:r>
              <a:rPr lang="it-IT" dirty="0" err="1"/>
              <a:t>9</a:t>
            </a:r>
            <a:r>
              <a:rPr lang="it-IT" dirty="0"/>
              <a:t>: norma generale, norma nuova, norma eclettica:</a:t>
            </a:r>
          </a:p>
          <a:p>
            <a:pPr lvl="1" algn="just"/>
            <a:r>
              <a:rPr lang="it-IT" dirty="0"/>
              <a:t>Competenza per territorio;</a:t>
            </a:r>
          </a:p>
          <a:p>
            <a:pPr lvl="1" algn="just"/>
            <a:r>
              <a:rPr lang="it-IT" dirty="0"/>
              <a:t>Cittadinanza italiana o residenza in Italia della persona cui si riferisce il provvedimento;</a:t>
            </a:r>
          </a:p>
          <a:p>
            <a:pPr lvl="1" algn="just"/>
            <a:r>
              <a:rPr lang="it-IT" dirty="0"/>
              <a:t>Applicabilità della l. italiana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IN MATERIA </a:t>
            </a:r>
            <a:r>
              <a:rPr lang="it-IT" dirty="0" err="1"/>
              <a:t>DI</a:t>
            </a:r>
            <a:r>
              <a:rPr lang="it-IT" dirty="0"/>
              <a:t>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it-IT" dirty="0"/>
          </a:p>
          <a:p>
            <a:pPr algn="just"/>
            <a:r>
              <a:rPr lang="it-IT" dirty="0"/>
              <a:t>Vi sono anche norme speciali di giurisdizione volontaria:</a:t>
            </a:r>
          </a:p>
          <a:p>
            <a:pPr lvl="1" algn="just"/>
            <a:r>
              <a:rPr lang="it-IT" dirty="0"/>
              <a:t>Art. 22, 2° </a:t>
            </a:r>
            <a:r>
              <a:rPr lang="it-IT" dirty="0" err="1"/>
              <a:t>co</a:t>
            </a:r>
            <a:r>
              <a:rPr lang="it-IT" dirty="0"/>
              <a:t>: scomparsa, assenza e morte presunta;</a:t>
            </a:r>
          </a:p>
          <a:p>
            <a:pPr lvl="1" algn="just"/>
            <a:r>
              <a:rPr lang="it-IT" dirty="0"/>
              <a:t>Art. 32: separazione, divorzio, annullamento del matrimonio;</a:t>
            </a:r>
          </a:p>
          <a:p>
            <a:pPr lvl="1" algn="just"/>
            <a:r>
              <a:rPr lang="it-IT" dirty="0"/>
              <a:t>Art. .37: filiazione;</a:t>
            </a:r>
          </a:p>
          <a:p>
            <a:pPr lvl="1" algn="just"/>
            <a:r>
              <a:rPr lang="it-IT" dirty="0"/>
              <a:t>Art. 40: adozione;</a:t>
            </a:r>
          </a:p>
          <a:p>
            <a:pPr lvl="1" algn="just"/>
            <a:r>
              <a:rPr lang="it-IT" dirty="0"/>
              <a:t>Art. 44: protezione incapaci;</a:t>
            </a:r>
          </a:p>
          <a:p>
            <a:pPr lvl="1" algn="just"/>
            <a:r>
              <a:rPr lang="it-IT" dirty="0"/>
              <a:t>Art. 50: successioni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IN MATERIA </a:t>
            </a:r>
            <a:r>
              <a:rPr lang="it-IT" dirty="0" err="1"/>
              <a:t>DI</a:t>
            </a:r>
            <a:r>
              <a:rPr lang="it-IT" dirty="0"/>
              <a:t>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/>
          </a:p>
          <a:p>
            <a:pPr algn="just"/>
            <a:r>
              <a:rPr lang="it-IT" dirty="0"/>
              <a:t>Coordinamento tra norma generale e norme speciali?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Norme speciali possono applicarsi in maniera concorrente solo ove espressamente previsto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IN MATERIA </a:t>
            </a:r>
            <a:r>
              <a:rPr lang="it-IT" dirty="0" err="1"/>
              <a:t>DI</a:t>
            </a:r>
            <a:r>
              <a:rPr lang="it-IT" dirty="0"/>
              <a:t>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it-IT" dirty="0"/>
          </a:p>
          <a:p>
            <a:pPr algn="just"/>
            <a:r>
              <a:rPr lang="it-IT" dirty="0"/>
              <a:t>Vi sono anche norme speciali di giurisdizione volontaria:</a:t>
            </a:r>
          </a:p>
          <a:p>
            <a:pPr lvl="1" algn="just"/>
            <a:r>
              <a:rPr lang="it-IT" dirty="0">
                <a:solidFill>
                  <a:srgbClr val="FF0000"/>
                </a:solidFill>
              </a:rPr>
              <a:t>Art. 22, 2° </a:t>
            </a:r>
            <a:r>
              <a:rPr lang="it-IT" dirty="0" err="1">
                <a:solidFill>
                  <a:srgbClr val="FF0000"/>
                </a:solidFill>
              </a:rPr>
              <a:t>co</a:t>
            </a:r>
            <a:r>
              <a:rPr lang="it-IT" dirty="0"/>
              <a:t>: scomparsa, assenza e morte presunta </a:t>
            </a:r>
            <a:r>
              <a:rPr lang="it-IT" dirty="0" err="1"/>
              <a:t>–</a:t>
            </a: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</a:rPr>
              <a:t>esclusivo</a:t>
            </a:r>
            <a:r>
              <a:rPr lang="it-IT" dirty="0"/>
              <a:t> perché nulla si dice di criteri generali</a:t>
            </a:r>
          </a:p>
          <a:p>
            <a:pPr lvl="1" algn="just"/>
            <a:r>
              <a:rPr lang="it-IT" dirty="0">
                <a:solidFill>
                  <a:srgbClr val="FFFF00"/>
                </a:solidFill>
              </a:rPr>
              <a:t>Art. 32:</a:t>
            </a:r>
            <a:r>
              <a:rPr lang="it-IT" dirty="0"/>
              <a:t> separazione, divorzio, annullamento del matrimonio </a:t>
            </a:r>
            <a:r>
              <a:rPr lang="it-IT" dirty="0" err="1"/>
              <a:t>–</a:t>
            </a:r>
            <a:r>
              <a:rPr lang="it-IT" dirty="0"/>
              <a:t> </a:t>
            </a:r>
            <a:r>
              <a:rPr lang="it-IT" dirty="0">
                <a:solidFill>
                  <a:srgbClr val="FFFF00"/>
                </a:solidFill>
              </a:rPr>
              <a:t>integrativo </a:t>
            </a:r>
            <a:r>
              <a:rPr lang="it-IT" dirty="0" err="1"/>
              <a:t>–</a:t>
            </a:r>
            <a:r>
              <a:rPr lang="it-IT" dirty="0"/>
              <a:t> si richiama l’art. </a:t>
            </a:r>
            <a:r>
              <a:rPr lang="it-IT" dirty="0" err="1"/>
              <a:t>3</a:t>
            </a:r>
            <a:r>
              <a:rPr lang="it-IT" dirty="0"/>
              <a:t> e non il </a:t>
            </a:r>
            <a:r>
              <a:rPr lang="it-IT" dirty="0" err="1"/>
              <a:t>9</a:t>
            </a:r>
            <a:r>
              <a:rPr lang="it-IT" dirty="0"/>
              <a:t> ma vale anche per questo</a:t>
            </a:r>
          </a:p>
          <a:p>
            <a:pPr lvl="1" algn="just"/>
            <a:r>
              <a:rPr lang="it-IT" dirty="0">
                <a:solidFill>
                  <a:srgbClr val="FFFF00"/>
                </a:solidFill>
              </a:rPr>
              <a:t>Art. .37</a:t>
            </a:r>
            <a:r>
              <a:rPr lang="it-IT" dirty="0"/>
              <a:t>: filiazione </a:t>
            </a:r>
            <a:r>
              <a:rPr lang="it-IT" dirty="0" err="1"/>
              <a:t>–</a:t>
            </a:r>
            <a:r>
              <a:rPr lang="it-IT" dirty="0"/>
              <a:t> </a:t>
            </a:r>
            <a:r>
              <a:rPr lang="it-IT" dirty="0">
                <a:solidFill>
                  <a:srgbClr val="FFFF00"/>
                </a:solidFill>
              </a:rPr>
              <a:t>integrativo</a:t>
            </a:r>
            <a:r>
              <a:rPr lang="it-IT" dirty="0"/>
              <a:t> </a:t>
            </a:r>
            <a:r>
              <a:rPr lang="it-IT" dirty="0" err="1"/>
              <a:t>–</a:t>
            </a:r>
            <a:r>
              <a:rPr lang="it-IT" dirty="0"/>
              <a:t> si richiamano </a:t>
            </a:r>
            <a:r>
              <a:rPr lang="it-IT" dirty="0" err="1"/>
              <a:t>3</a:t>
            </a:r>
            <a:r>
              <a:rPr lang="it-IT" dirty="0"/>
              <a:t> e </a:t>
            </a:r>
            <a:r>
              <a:rPr lang="it-IT" dirty="0" err="1"/>
              <a:t>9</a:t>
            </a:r>
            <a:r>
              <a:rPr lang="it-IT" dirty="0"/>
              <a:t>;</a:t>
            </a:r>
          </a:p>
          <a:p>
            <a:pPr lvl="1" algn="just"/>
            <a:r>
              <a:rPr lang="it-IT" dirty="0">
                <a:solidFill>
                  <a:srgbClr val="FF0000"/>
                </a:solidFill>
              </a:rPr>
              <a:t>Art. 40: </a:t>
            </a:r>
            <a:r>
              <a:rPr lang="it-IT" dirty="0"/>
              <a:t>adozione </a:t>
            </a:r>
            <a:r>
              <a:rPr lang="it-IT" dirty="0" err="1"/>
              <a:t>–</a:t>
            </a: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</a:rPr>
              <a:t>esclusivo</a:t>
            </a:r>
            <a:r>
              <a:rPr lang="it-IT" dirty="0"/>
              <a:t> </a:t>
            </a:r>
            <a:r>
              <a:rPr lang="it-IT" dirty="0" err="1"/>
              <a:t>–</a:t>
            </a:r>
            <a:r>
              <a:rPr lang="it-IT" dirty="0"/>
              <a:t> salvo </a:t>
            </a:r>
            <a:r>
              <a:rPr lang="it-IT" dirty="0">
                <a:solidFill>
                  <a:srgbClr val="FFFF00"/>
                </a:solidFill>
              </a:rPr>
              <a:t>40, 2° </a:t>
            </a:r>
            <a:r>
              <a:rPr lang="it-IT" dirty="0" err="1">
                <a:solidFill>
                  <a:srgbClr val="FFFF00"/>
                </a:solidFill>
              </a:rPr>
              <a:t>co</a:t>
            </a:r>
            <a:r>
              <a:rPr lang="it-IT" dirty="0"/>
              <a:t>. </a:t>
            </a:r>
            <a:r>
              <a:rPr lang="it-IT" dirty="0">
                <a:solidFill>
                  <a:srgbClr val="FFFF00"/>
                </a:solidFill>
              </a:rPr>
              <a:t>Integrativo</a:t>
            </a:r>
            <a:r>
              <a:rPr lang="it-IT" dirty="0"/>
              <a:t> </a:t>
            </a:r>
            <a:r>
              <a:rPr lang="it-IT" dirty="0" err="1"/>
              <a:t>–</a:t>
            </a:r>
            <a:r>
              <a:rPr lang="it-IT" dirty="0"/>
              <a:t> art. </a:t>
            </a:r>
            <a:r>
              <a:rPr lang="it-IT" dirty="0" err="1"/>
              <a:t>3</a:t>
            </a:r>
            <a:r>
              <a:rPr lang="it-IT" dirty="0"/>
              <a:t> e anche </a:t>
            </a:r>
            <a:r>
              <a:rPr lang="it-IT" dirty="0" err="1"/>
              <a:t>9</a:t>
            </a:r>
            <a:r>
              <a:rPr lang="it-IT" dirty="0"/>
              <a:t>;</a:t>
            </a:r>
          </a:p>
          <a:p>
            <a:pPr lvl="1" algn="just"/>
            <a:r>
              <a:rPr lang="it-IT" dirty="0">
                <a:solidFill>
                  <a:srgbClr val="FFFF00"/>
                </a:solidFill>
              </a:rPr>
              <a:t>Art. 44</a:t>
            </a:r>
            <a:r>
              <a:rPr lang="it-IT" dirty="0"/>
              <a:t>: protezione incapaci </a:t>
            </a:r>
            <a:r>
              <a:rPr lang="it-IT" dirty="0" err="1"/>
              <a:t>–</a:t>
            </a:r>
            <a:r>
              <a:rPr lang="it-IT" dirty="0"/>
              <a:t> </a:t>
            </a:r>
            <a:r>
              <a:rPr lang="it-IT" dirty="0">
                <a:solidFill>
                  <a:srgbClr val="FFFF00"/>
                </a:solidFill>
              </a:rPr>
              <a:t>integrativo</a:t>
            </a:r>
            <a:r>
              <a:rPr lang="it-IT" dirty="0"/>
              <a:t> </a:t>
            </a:r>
            <a:r>
              <a:rPr lang="it-IT" dirty="0" err="1"/>
              <a:t>–</a:t>
            </a:r>
            <a:r>
              <a:rPr lang="it-IT" dirty="0"/>
              <a:t> richiama </a:t>
            </a:r>
            <a:r>
              <a:rPr lang="it-IT" dirty="0" err="1"/>
              <a:t>3</a:t>
            </a:r>
            <a:r>
              <a:rPr lang="it-IT" dirty="0"/>
              <a:t> e </a:t>
            </a:r>
            <a:r>
              <a:rPr lang="it-IT" dirty="0" err="1"/>
              <a:t>9</a:t>
            </a:r>
            <a:r>
              <a:rPr lang="it-IT" dirty="0"/>
              <a:t>;</a:t>
            </a:r>
          </a:p>
          <a:p>
            <a:pPr lvl="1" algn="just"/>
            <a:r>
              <a:rPr lang="it-IT" dirty="0">
                <a:solidFill>
                  <a:srgbClr val="FF0000"/>
                </a:solidFill>
              </a:rPr>
              <a:t>Art. 50</a:t>
            </a:r>
            <a:r>
              <a:rPr lang="it-IT" dirty="0"/>
              <a:t>: successioni - </a:t>
            </a:r>
            <a:r>
              <a:rPr lang="it-IT" dirty="0">
                <a:solidFill>
                  <a:srgbClr val="FF0000"/>
                </a:solidFill>
              </a:rPr>
              <a:t>esclusivo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IN MATERIA </a:t>
            </a:r>
            <a:r>
              <a:rPr lang="it-IT" dirty="0" err="1"/>
              <a:t>DI</a:t>
            </a:r>
            <a:r>
              <a:rPr lang="it-IT" dirty="0"/>
              <a:t>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it-IT" dirty="0"/>
          </a:p>
          <a:p>
            <a:r>
              <a:rPr lang="it-IT" dirty="0"/>
              <a:t>Affermazione ampia della giurisdizione italiana</a:t>
            </a:r>
          </a:p>
          <a:p>
            <a:endParaRPr lang="it-IT" dirty="0"/>
          </a:p>
          <a:p>
            <a:r>
              <a:rPr lang="it-IT" dirty="0"/>
              <a:t>Criteri:</a:t>
            </a:r>
          </a:p>
          <a:p>
            <a:pPr lvl="1" algn="just"/>
            <a:r>
              <a:rPr lang="it-IT" dirty="0"/>
              <a:t>Cittadinanza italiana: sembrava superato da art. </a:t>
            </a:r>
            <a:r>
              <a:rPr lang="it-IT" dirty="0" err="1"/>
              <a:t>3</a:t>
            </a:r>
            <a:r>
              <a:rPr lang="it-IT" dirty="0"/>
              <a:t> l. 218/95 ma questo è un caso in cui si riconferma la sua rilevanza</a:t>
            </a:r>
          </a:p>
          <a:p>
            <a:pPr lvl="1" algn="just">
              <a:buNone/>
            </a:pPr>
            <a:r>
              <a:rPr lang="it-IT" dirty="0"/>
              <a:t>-    Residenza in Italia</a:t>
            </a:r>
          </a:p>
          <a:p>
            <a:pPr lvl="1" algn="just"/>
            <a:r>
              <a:rPr lang="it-IT" dirty="0"/>
              <a:t>Competenza territoriale</a:t>
            </a:r>
          </a:p>
          <a:p>
            <a:pPr lvl="1" algn="just"/>
            <a:r>
              <a:rPr lang="it-IT" dirty="0"/>
              <a:t>Casi in cui si applica la legge italiana: novità per il sistema italiano; si possono chiedere comunque anche se si applica la legge straniera? Sì se ricorrono gli altri criteri </a:t>
            </a:r>
            <a:r>
              <a:rPr lang="it-IT" dirty="0" err="1"/>
              <a:t>–</a:t>
            </a:r>
            <a:r>
              <a:rPr lang="it-IT" dirty="0"/>
              <a:t> tesi restrittiva per cui vi è giurisdizione italiana solo quando l’interesse pubblico assume un ruolo prevalente (n. di </a:t>
            </a:r>
            <a:r>
              <a:rPr lang="it-IT" dirty="0" err="1"/>
              <a:t>appl</a:t>
            </a:r>
            <a:r>
              <a:rPr lang="it-IT" dirty="0"/>
              <a:t>. Necessaria, es. art. 40): non accettabile per presenza di art. 66 riconoscibilità di </a:t>
            </a:r>
            <a:r>
              <a:rPr lang="it-IT" dirty="0" err="1"/>
              <a:t>provv</a:t>
            </a:r>
            <a:r>
              <a:rPr lang="it-IT" dirty="0"/>
              <a:t>. </a:t>
            </a:r>
            <a:r>
              <a:rPr lang="it-IT" dirty="0" err="1"/>
              <a:t>Stran</a:t>
            </a:r>
            <a:r>
              <a:rPr lang="it-IT" dirty="0"/>
              <a:t>. Di vol. </a:t>
            </a:r>
            <a:r>
              <a:rPr lang="it-IT" dirty="0" err="1"/>
              <a:t>giur</a:t>
            </a:r>
            <a:r>
              <a:rPr lang="it-IT" dirty="0"/>
              <a:t>. Anche se </a:t>
            </a:r>
            <a:r>
              <a:rPr lang="it-IT" dirty="0" err="1"/>
              <a:t>lex</a:t>
            </a:r>
            <a:r>
              <a:rPr lang="it-IT" dirty="0"/>
              <a:t> </a:t>
            </a:r>
            <a:r>
              <a:rPr lang="it-IT" dirty="0" err="1"/>
              <a:t>causae</a:t>
            </a:r>
            <a:r>
              <a:rPr lang="it-IT" dirty="0"/>
              <a:t> non è di </a:t>
            </a:r>
            <a:r>
              <a:rPr lang="it-IT" dirty="0" err="1"/>
              <a:t>appl</a:t>
            </a:r>
            <a:r>
              <a:rPr lang="it-IT" dirty="0"/>
              <a:t>. Nec.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PREVISTI DALL’ART. 22, 2° </a:t>
            </a:r>
            <a:r>
              <a:rPr lang="it-IT" dirty="0" err="1"/>
              <a:t>co</a:t>
            </a:r>
            <a:r>
              <a:rPr lang="it-IT" dirty="0"/>
              <a:t>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 </a:t>
            </a:r>
          </a:p>
          <a:p>
            <a:pPr algn="just">
              <a:buFontTx/>
              <a:buChar char="-"/>
            </a:pPr>
            <a:r>
              <a:rPr lang="it-IT" dirty="0"/>
              <a:t>Criteri esclusivi di giurisdizione;</a:t>
            </a:r>
          </a:p>
          <a:p>
            <a:pPr algn="just">
              <a:buFontTx/>
              <a:buChar char="-"/>
            </a:pPr>
            <a:r>
              <a:rPr lang="it-IT" dirty="0"/>
              <a:t>Analiticità del nuovo sistema italiano di </a:t>
            </a:r>
            <a:r>
              <a:rPr lang="it-IT" dirty="0" err="1"/>
              <a:t>d.i.p.</a:t>
            </a:r>
            <a:r>
              <a:rPr lang="it-IT" dirty="0"/>
              <a:t> </a:t>
            </a:r>
            <a:r>
              <a:rPr lang="it-IT" dirty="0" err="1"/>
              <a:t>–</a:t>
            </a:r>
            <a:r>
              <a:rPr lang="it-IT" dirty="0"/>
              <a:t> forse sarebbe stato meglio differenziare ulteriormente </a:t>
            </a:r>
            <a:r>
              <a:rPr lang="it-IT" dirty="0" err="1"/>
              <a:t>–</a:t>
            </a:r>
            <a:r>
              <a:rPr lang="it-IT" dirty="0"/>
              <a:t> precisare effetti giuridici;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PREVISTI DALL’ART. 37.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dirty="0"/>
              <a:t> </a:t>
            </a:r>
          </a:p>
          <a:p>
            <a:pPr algn="just">
              <a:buFontTx/>
              <a:buChar char="-"/>
            </a:pPr>
            <a:r>
              <a:rPr lang="it-IT" dirty="0"/>
              <a:t>Criteri integrativi  di giurisdizione;</a:t>
            </a:r>
          </a:p>
          <a:p>
            <a:pPr algn="just">
              <a:buFontTx/>
              <a:buChar char="-"/>
            </a:pPr>
            <a:r>
              <a:rPr lang="it-IT" dirty="0"/>
              <a:t>Rilevanza della cittadinanza.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IN MATERIA </a:t>
            </a:r>
            <a:r>
              <a:rPr lang="it-IT" dirty="0" err="1"/>
              <a:t>DI</a:t>
            </a:r>
            <a:r>
              <a:rPr lang="it-IT" dirty="0"/>
              <a:t> PROVVEDIMENTI CAUTELARI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it-IT" sz="8600" dirty="0"/>
              <a:t>Definizioni secondo la </a:t>
            </a:r>
            <a:r>
              <a:rPr lang="it-IT" sz="8600" dirty="0" err="1"/>
              <a:t>lex</a:t>
            </a:r>
            <a:r>
              <a:rPr lang="it-IT" sz="8600" dirty="0"/>
              <a:t> fori</a:t>
            </a:r>
          </a:p>
          <a:p>
            <a:pPr algn="just"/>
            <a:endParaRPr lang="it-IT" sz="8600" dirty="0"/>
          </a:p>
          <a:p>
            <a:pPr algn="just"/>
            <a:r>
              <a:rPr lang="it-IT" sz="8600" dirty="0"/>
              <a:t>Sequestro conservativo </a:t>
            </a:r>
            <a:r>
              <a:rPr lang="it-IT" sz="8600" dirty="0" err="1"/>
              <a:t>–</a:t>
            </a:r>
            <a:r>
              <a:rPr lang="it-IT" sz="8600" dirty="0"/>
              <a:t> provvedimento che tende a garantire la conservazione del patrimonio del debitore in vista dell’esecuzione forzata</a:t>
            </a:r>
          </a:p>
          <a:p>
            <a:pPr algn="just"/>
            <a:endParaRPr lang="it-IT" sz="8600" dirty="0"/>
          </a:p>
          <a:p>
            <a:pPr algn="just"/>
            <a:r>
              <a:rPr lang="it-IT" sz="8600" dirty="0"/>
              <a:t>Sequestro giudiziario </a:t>
            </a:r>
            <a:r>
              <a:rPr lang="it-IT" sz="8600" dirty="0" err="1"/>
              <a:t>–</a:t>
            </a:r>
            <a:r>
              <a:rPr lang="it-IT" sz="8600" dirty="0"/>
              <a:t> provvedimento che tende a conservare i beni di cui è controversa la proprietà o il possesso oppure i documenti che si vogliono utilizzare come elementi di prova</a:t>
            </a:r>
          </a:p>
          <a:p>
            <a:pPr algn="just"/>
            <a:endParaRPr lang="it-IT" sz="8600" dirty="0"/>
          </a:p>
          <a:p>
            <a:pPr algn="just"/>
            <a:r>
              <a:rPr lang="it-IT" sz="8600" dirty="0"/>
              <a:t>Provvedimenti di urgenza atipici (art. 700 </a:t>
            </a:r>
            <a:r>
              <a:rPr lang="it-IT" sz="8600" dirty="0" err="1"/>
              <a:t>c.p.c.</a:t>
            </a:r>
            <a:r>
              <a:rPr lang="it-IT" sz="8600" dirty="0"/>
              <a:t>) </a:t>
            </a:r>
          </a:p>
          <a:p>
            <a:pPr algn="just"/>
            <a:endParaRPr lang="it-IT" sz="8600" dirty="0"/>
          </a:p>
          <a:p>
            <a:pPr algn="just"/>
            <a:r>
              <a:rPr lang="it-IT" sz="8600" dirty="0"/>
              <a:t>Denuncia di nuova opera e di danno temuto</a:t>
            </a:r>
          </a:p>
          <a:p>
            <a:endParaRPr lang="it-IT" dirty="0"/>
          </a:p>
          <a:p>
            <a:endParaRPr lang="it-IT" dirty="0"/>
          </a:p>
          <a:p>
            <a:pPr>
              <a:buNone/>
            </a:pPr>
            <a:r>
              <a:rPr lang="it-IT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PREVISTI DALL’ART. 40.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it-IT" dirty="0"/>
              <a:t> </a:t>
            </a:r>
          </a:p>
          <a:p>
            <a:pPr algn="just">
              <a:buFontTx/>
              <a:buChar char="-"/>
            </a:pPr>
            <a:r>
              <a:rPr lang="it-IT" dirty="0"/>
              <a:t>Costituzione </a:t>
            </a:r>
            <a:r>
              <a:rPr lang="it-IT" dirty="0" err="1"/>
              <a:t>–</a:t>
            </a:r>
            <a:r>
              <a:rPr lang="it-IT" dirty="0"/>
              <a:t> art. 40, 1° - cittadinanza o residenza in Italia di adottanti e cittadinanza di adottando </a:t>
            </a:r>
            <a:r>
              <a:rPr lang="it-IT" dirty="0" err="1"/>
              <a:t>–</a:t>
            </a:r>
            <a:r>
              <a:rPr lang="it-IT" dirty="0"/>
              <a:t> estensione criteri art. 29 l. 184/83 </a:t>
            </a:r>
            <a:r>
              <a:rPr lang="it-IT" dirty="0" err="1"/>
              <a:t>–</a:t>
            </a:r>
            <a:r>
              <a:rPr lang="it-IT" dirty="0"/>
              <a:t> minore in stato di abbandono in Italia (Criticabile)</a:t>
            </a:r>
          </a:p>
          <a:p>
            <a:pPr algn="just">
              <a:buFontTx/>
              <a:buChar char="-"/>
            </a:pPr>
            <a:endParaRPr lang="it-IT" dirty="0"/>
          </a:p>
          <a:p>
            <a:pPr algn="just">
              <a:buFontTx/>
              <a:buChar char="-"/>
            </a:pPr>
            <a:r>
              <a:rPr lang="it-IT" dirty="0"/>
              <a:t>Rapporti adottanti adottati </a:t>
            </a:r>
            <a:r>
              <a:rPr lang="it-IT" dirty="0" err="1"/>
              <a:t>–</a:t>
            </a:r>
            <a:r>
              <a:rPr lang="it-IT" dirty="0"/>
              <a:t> art. 40, 2°: no per rapporti in caso di adozione legittimante  per cui vale art. 37 </a:t>
            </a:r>
            <a:r>
              <a:rPr lang="it-IT" dirty="0" err="1"/>
              <a:t>–</a:t>
            </a:r>
            <a:r>
              <a:rPr lang="it-IT" dirty="0"/>
              <a:t> integrativo di art. </a:t>
            </a:r>
            <a:r>
              <a:rPr lang="it-IT" dirty="0" err="1"/>
              <a:t>3</a:t>
            </a:r>
            <a:r>
              <a:rPr lang="it-IT" dirty="0"/>
              <a:t> e di art. </a:t>
            </a:r>
            <a:r>
              <a:rPr lang="it-IT" dirty="0" err="1"/>
              <a:t>9</a:t>
            </a:r>
            <a:r>
              <a:rPr lang="it-IT" dirty="0"/>
              <a:t> in quanto si richiama l’applicabilità della l. italiana nell’art. 40, 2° </a:t>
            </a:r>
            <a:r>
              <a:rPr lang="it-IT" dirty="0" err="1"/>
              <a:t>co</a:t>
            </a:r>
            <a:r>
              <a:rPr lang="it-IT" dirty="0"/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PREVISTI DALL’ART. 44.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 </a:t>
            </a:r>
          </a:p>
          <a:p>
            <a:pPr algn="just">
              <a:buFontTx/>
              <a:buChar char="-"/>
            </a:pPr>
            <a:r>
              <a:rPr lang="it-IT" dirty="0"/>
              <a:t>Criterio integrativo di art. </a:t>
            </a:r>
            <a:r>
              <a:rPr lang="it-IT" dirty="0" err="1"/>
              <a:t>3</a:t>
            </a:r>
            <a:r>
              <a:rPr lang="it-IT" dirty="0"/>
              <a:t> e </a:t>
            </a:r>
            <a:r>
              <a:rPr lang="it-IT" dirty="0" err="1"/>
              <a:t>9</a:t>
            </a:r>
            <a:endParaRPr lang="it-IT" dirty="0"/>
          </a:p>
          <a:p>
            <a:pPr algn="just">
              <a:buFontTx/>
              <a:buChar char="-"/>
            </a:pPr>
            <a:endParaRPr lang="it-IT" dirty="0"/>
          </a:p>
          <a:p>
            <a:pPr algn="just">
              <a:buFontTx/>
              <a:buChar char="-"/>
            </a:pPr>
            <a:r>
              <a:rPr lang="it-IT" dirty="0"/>
              <a:t>Presenza in Italia dei beni e della persona dell’incapace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PREVISTI DALL’ART. </a:t>
            </a:r>
            <a:r>
              <a:rPr lang="it-IT"/>
              <a:t>50.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dirty="0"/>
              <a:t> </a:t>
            </a:r>
          </a:p>
          <a:p>
            <a:pPr algn="just">
              <a:buFontTx/>
              <a:buChar char="-"/>
            </a:pPr>
            <a:r>
              <a:rPr lang="it-IT" dirty="0"/>
              <a:t>Criterio esclusivo</a:t>
            </a:r>
          </a:p>
          <a:p>
            <a:pPr algn="just">
              <a:buFontTx/>
              <a:buChar char="-"/>
            </a:pPr>
            <a:r>
              <a:rPr lang="it-IT" dirty="0"/>
              <a:t> Vari criteri</a:t>
            </a:r>
          </a:p>
          <a:p>
            <a:pPr algn="just">
              <a:buFontTx/>
              <a:buChar char="-"/>
            </a:pPr>
            <a:r>
              <a:rPr lang="it-IT" dirty="0"/>
              <a:t>Ampia determinazione della giurisdizione italiana</a:t>
            </a:r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IN MATERIA MATRIMONIALE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dirty="0"/>
              <a:t> </a:t>
            </a:r>
          </a:p>
          <a:p>
            <a:pPr algn="just">
              <a:buFontTx/>
              <a:buChar char="-"/>
            </a:pPr>
            <a:r>
              <a:rPr lang="it-IT" dirty="0"/>
              <a:t>Residualità art. </a:t>
            </a:r>
            <a:r>
              <a:rPr lang="it-IT" dirty="0" err="1"/>
              <a:t>9</a:t>
            </a:r>
            <a:r>
              <a:rPr lang="it-IT" dirty="0"/>
              <a:t> rispetto a Reg. 2201/2003</a:t>
            </a:r>
          </a:p>
          <a:p>
            <a:pPr algn="just">
              <a:buFontTx/>
              <a:buChar char="-"/>
            </a:pPr>
            <a:endParaRPr lang="it-IT" dirty="0"/>
          </a:p>
          <a:p>
            <a:pPr algn="just">
              <a:buFontTx/>
              <a:buChar char="-"/>
            </a:pPr>
            <a:r>
              <a:rPr lang="it-IT" dirty="0"/>
              <a:t>Residualità art. 32 l. 218/95</a:t>
            </a:r>
          </a:p>
          <a:p>
            <a:pPr algn="just">
              <a:buFontTx/>
              <a:buChar char="-"/>
            </a:pPr>
            <a:endParaRPr lang="it-IT" dirty="0"/>
          </a:p>
          <a:p>
            <a:pPr algn="just">
              <a:buFontTx/>
              <a:buChar char="-"/>
            </a:pPr>
            <a:r>
              <a:rPr lang="it-IT" dirty="0"/>
              <a:t>Coordinamento con Reg. 44/2001 </a:t>
            </a:r>
            <a:r>
              <a:rPr lang="it-IT" dirty="0" err="1"/>
              <a:t>–</a:t>
            </a:r>
            <a:r>
              <a:rPr lang="it-IT" dirty="0"/>
              <a:t> es. obblighi pecuniari accessori per separazione e divorzio</a:t>
            </a:r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3884" y="0"/>
            <a:ext cx="8412916" cy="2365901"/>
          </a:xfrm>
        </p:spPr>
        <p:txBody>
          <a:bodyPr>
            <a:normAutofit fontScale="90000"/>
          </a:bodyPr>
          <a:lstStyle/>
          <a:p>
            <a:pPr algn="just"/>
            <a:r>
              <a:rPr lang="it-IT" dirty="0"/>
              <a:t>CRITERI DI GIURISDIZIONE IN MATERIA DI SEPARAZIONE E DIVORZIO (REG.2201/2003)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3884" y="1917625"/>
            <a:ext cx="8412916" cy="420853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dirty="0"/>
              <a:t>ART. 3:</a:t>
            </a:r>
          </a:p>
          <a:p>
            <a:pPr algn="just">
              <a:buFontTx/>
              <a:buChar char="-"/>
            </a:pPr>
            <a:r>
              <a:rPr lang="it-IT" dirty="0"/>
              <a:t>RESIDENZA ABITUALE: </a:t>
            </a:r>
          </a:p>
          <a:p>
            <a:pPr lvl="1" algn="just">
              <a:buFontTx/>
              <a:buChar char="-"/>
            </a:pPr>
            <a:r>
              <a:rPr lang="it-IT" dirty="0"/>
              <a:t>comune dei coniugi;</a:t>
            </a:r>
          </a:p>
          <a:p>
            <a:pPr lvl="1" algn="just">
              <a:buFontTx/>
              <a:buChar char="-"/>
            </a:pPr>
            <a:r>
              <a:rPr lang="it-IT" dirty="0"/>
              <a:t>Pregressa di entrambi se perdura per uno di essi;</a:t>
            </a:r>
          </a:p>
          <a:p>
            <a:pPr lvl="1" algn="just">
              <a:buFontTx/>
              <a:buChar char="-"/>
            </a:pPr>
            <a:r>
              <a:rPr lang="it-IT" dirty="0"/>
              <a:t>del convenuto;</a:t>
            </a:r>
          </a:p>
          <a:p>
            <a:pPr lvl="1" algn="just">
              <a:buFontTx/>
              <a:buChar char="-"/>
            </a:pPr>
            <a:r>
              <a:rPr lang="it-IT" dirty="0"/>
              <a:t>di uno dei coniugi;</a:t>
            </a:r>
          </a:p>
          <a:p>
            <a:pPr lvl="1" algn="just">
              <a:buFontTx/>
              <a:buChar char="-"/>
            </a:pPr>
            <a:r>
              <a:rPr lang="it-IT" dirty="0"/>
              <a:t>dell’attore per 6 mesi prima della domanda e se coincidente con la cittadinanza di </a:t>
            </a:r>
            <a:r>
              <a:rPr lang="it-IT"/>
              <a:t>quello Stato</a:t>
            </a:r>
            <a:endParaRPr lang="it-IT" dirty="0"/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18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3884" y="0"/>
            <a:ext cx="8412916" cy="2365901"/>
          </a:xfrm>
        </p:spPr>
        <p:txBody>
          <a:bodyPr>
            <a:normAutofit fontScale="90000"/>
          </a:bodyPr>
          <a:lstStyle/>
          <a:p>
            <a:pPr algn="just"/>
            <a:r>
              <a:rPr lang="it-IT" dirty="0"/>
              <a:t>CRITERI DI GIURISDIZIONE IN MATERIA DI SEPARAZIONE E DIVORZIO (REG.2201/2003)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3884" y="1917625"/>
            <a:ext cx="8412916" cy="420853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dirty="0"/>
              <a:t>ART. 3:</a:t>
            </a:r>
          </a:p>
          <a:p>
            <a:pPr algn="just">
              <a:buFontTx/>
              <a:buChar char="-"/>
            </a:pPr>
            <a:r>
              <a:rPr lang="it-IT" dirty="0"/>
              <a:t>CITTADINANZA: </a:t>
            </a:r>
          </a:p>
          <a:p>
            <a:pPr lvl="1" algn="just">
              <a:buFontTx/>
              <a:buChar char="-"/>
            </a:pPr>
            <a:r>
              <a:rPr lang="it-IT" dirty="0"/>
              <a:t>comune dei coniugi;</a:t>
            </a:r>
          </a:p>
          <a:p>
            <a:pPr marL="0" indent="0" algn="just">
              <a:buNone/>
            </a:pPr>
            <a:r>
              <a:rPr lang="it-IT" dirty="0"/>
              <a:t>		- in caso di coniugi titolari di più cittadinanze- competenza alternativa dei vari fori così individuati (CGUE </a:t>
            </a:r>
            <a:r>
              <a:rPr lang="it-IT" dirty="0" err="1"/>
              <a:t>Hadadi</a:t>
            </a:r>
            <a:r>
              <a:rPr lang="it-IT"/>
              <a:t> 2009)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49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35075"/>
            <a:ext cx="8229600" cy="5486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dirty="0"/>
              <a:t>Foro generale:</a:t>
            </a:r>
          </a:p>
          <a:p>
            <a:pPr lvl="1" eaLnBrk="1" hangingPunct="1"/>
            <a:r>
              <a:rPr lang="it-IT" dirty="0"/>
              <a:t>Residenza del minore all’inizio del procedimento (art. </a:t>
            </a:r>
            <a:r>
              <a:rPr lang="it-IT" dirty="0" err="1"/>
              <a:t>8</a:t>
            </a:r>
            <a:r>
              <a:rPr lang="it-IT" dirty="0"/>
              <a:t>): anche in caso di modifica del provvedimento se chiesta entro tre mesi dal trasferimento lecito del minore </a:t>
            </a:r>
            <a:r>
              <a:rPr lang="it-IT" dirty="0" err="1"/>
              <a:t>–</a:t>
            </a:r>
            <a:r>
              <a:rPr lang="it-IT" dirty="0"/>
              <a:t> dalla notifica Cass. 21.10.2009 n. 22238</a:t>
            </a:r>
          </a:p>
          <a:p>
            <a:pPr eaLnBrk="1" hangingPunct="1"/>
            <a:r>
              <a:rPr lang="it-IT" dirty="0"/>
              <a:t>Foro competente in caso di sottrazione di minore:</a:t>
            </a:r>
          </a:p>
          <a:p>
            <a:pPr lvl="1" eaLnBrk="1" hangingPunct="1"/>
            <a:r>
              <a:rPr lang="it-IT" dirty="0"/>
              <a:t>Residenza del minore prima del trasferimento (art. 10), salvo</a:t>
            </a:r>
          </a:p>
          <a:p>
            <a:pPr lvl="2" eaLnBrk="1" hangingPunct="1"/>
            <a:r>
              <a:rPr lang="it-IT" dirty="0"/>
              <a:t>Accettazione del mancato rientro da parte del titolare dell’affidamento</a:t>
            </a:r>
          </a:p>
          <a:p>
            <a:pPr lvl="2" eaLnBrk="1" hangingPunct="1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EBB2CC-4F0F-490B-B97B-729F8EB479EC}" type="slidenum">
              <a:rPr lang="it-IT" smtClean="0"/>
              <a:pPr>
                <a:defRPr/>
              </a:pPr>
              <a:t>36</a:t>
            </a:fld>
            <a:endParaRPr lang="it-IT"/>
          </a:p>
        </p:txBody>
      </p:sp>
      <p:sp>
        <p:nvSpPr>
          <p:cNvPr id="19463" name="Titolo 1"/>
          <p:cNvSpPr>
            <a:spLocks/>
          </p:cNvSpPr>
          <p:nvPr/>
        </p:nvSpPr>
        <p:spPr bwMode="auto">
          <a:xfrm>
            <a:off x="457200" y="841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it-IT" sz="3600" dirty="0">
                <a:latin typeface="Calibri" pitchFamily="34" charset="0"/>
              </a:rPr>
              <a:t>CRITERI DI GIURISDIZIONE IN MATERIA DI RESPONSABILITA’ GENITORIALE</a:t>
            </a:r>
          </a:p>
        </p:txBody>
      </p:sp>
    </p:spTree>
    <p:extLst>
      <p:ext uri="{BB962C8B-B14F-4D97-AF65-F5344CB8AC3E}">
        <p14:creationId xmlns:p14="http://schemas.microsoft.com/office/powerpoint/2010/main" val="181260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IN MATERIA </a:t>
            </a:r>
            <a:r>
              <a:rPr lang="it-IT" dirty="0" err="1"/>
              <a:t>DI</a:t>
            </a:r>
            <a:r>
              <a:rPr lang="it-IT" dirty="0"/>
              <a:t> PROVVEDIMENTI CAUTELARI                                                                                                      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CRITERI </a:t>
            </a:r>
            <a:r>
              <a:rPr lang="it-IT" dirty="0" err="1"/>
              <a:t>DI</a:t>
            </a:r>
            <a:r>
              <a:rPr lang="it-IT" dirty="0"/>
              <a:t> GIURISDIZIONE IN MATERIA </a:t>
            </a:r>
            <a:r>
              <a:rPr lang="it-IT" dirty="0" err="1"/>
              <a:t>DI</a:t>
            </a:r>
            <a:r>
              <a:rPr lang="it-IT" dirty="0"/>
              <a:t> PROVVEDIMENTI CAUTELARI                                                                                                    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Ambito d’applicazione residuale – Reg. Bruxelles I bis</a:t>
            </a:r>
          </a:p>
          <a:p>
            <a:pPr algn="just"/>
            <a:r>
              <a:rPr lang="it-IT" dirty="0"/>
              <a:t>Giurisdizione diversa da quella competente per il merito</a:t>
            </a:r>
          </a:p>
          <a:p>
            <a:pPr algn="just"/>
            <a:r>
              <a:rPr lang="it-IT" dirty="0"/>
              <a:t>Disciplina compatibile con le esigenze di prevedibilità e di armonia delle decisioni?</a:t>
            </a:r>
          </a:p>
          <a:p>
            <a:pPr algn="just"/>
            <a:r>
              <a:rPr lang="it-IT" dirty="0"/>
              <a:t>Competenza esorbitante? Tipologia prevista dalla </a:t>
            </a:r>
            <a:r>
              <a:rPr lang="it-IT" dirty="0" err="1"/>
              <a:t>lex</a:t>
            </a:r>
            <a:r>
              <a:rPr lang="it-IT" dirty="0"/>
              <a:t> fori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GIURISDIZIONE BRUXELLES PROVVEDIMENTI CAUTELARI                                                                                                    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Rischio di competenza esorbitante </a:t>
            </a:r>
            <a:r>
              <a:rPr lang="it-IT" dirty="0" err="1"/>
              <a:t>–</a:t>
            </a:r>
            <a:r>
              <a:rPr lang="it-IT" dirty="0"/>
              <a:t> ridotto dalla giurisprudenza della CGCE</a:t>
            </a:r>
          </a:p>
          <a:p>
            <a:pPr algn="just"/>
            <a:r>
              <a:rPr lang="it-IT" dirty="0"/>
              <a:t>CGCE </a:t>
            </a:r>
            <a:r>
              <a:rPr lang="it-IT" dirty="0" err="1"/>
              <a:t>–</a:t>
            </a:r>
            <a:r>
              <a:rPr lang="it-IT" dirty="0"/>
              <a:t> 26.3.1992 in causa </a:t>
            </a:r>
            <a:r>
              <a:rPr lang="it-IT" dirty="0" err="1"/>
              <a:t>C</a:t>
            </a:r>
            <a:r>
              <a:rPr lang="it-IT" dirty="0"/>
              <a:t> </a:t>
            </a:r>
            <a:r>
              <a:rPr lang="it-IT" dirty="0" err="1"/>
              <a:t>–</a:t>
            </a:r>
            <a:r>
              <a:rPr lang="it-IT" dirty="0"/>
              <a:t> 261/90 </a:t>
            </a:r>
            <a:r>
              <a:rPr lang="it-IT" dirty="0" err="1"/>
              <a:t>Reichert</a:t>
            </a:r>
            <a:r>
              <a:rPr lang="it-IT" dirty="0"/>
              <a:t>: “provvedimenti rivolti, nelle materie oggetto della Convenzione, alla conservazione di una situazione di fatto o di diritto al fine di preservare diritti dei quali spetterà al giudice di merito accertare l’esistenza”.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GIURISDIZIONE BRUXELLES E PROVVEDIMENTI CAUTELARI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Rischio di competenza esorbitante </a:t>
            </a:r>
            <a:r>
              <a:rPr lang="it-IT" dirty="0" err="1"/>
              <a:t>–</a:t>
            </a:r>
            <a:r>
              <a:rPr lang="it-IT" dirty="0"/>
              <a:t> ridotto dalla giurisprudenza della CGCE</a:t>
            </a:r>
          </a:p>
          <a:p>
            <a:pPr algn="just"/>
            <a:r>
              <a:rPr lang="it-IT" dirty="0"/>
              <a:t>CGCE 17.11.1998 in causa </a:t>
            </a:r>
            <a:r>
              <a:rPr lang="it-IT" dirty="0" err="1"/>
              <a:t>C</a:t>
            </a:r>
            <a:r>
              <a:rPr lang="it-IT" dirty="0"/>
              <a:t> 391/95 Van </a:t>
            </a:r>
            <a:r>
              <a:rPr lang="it-IT" dirty="0" err="1"/>
              <a:t>Uden</a:t>
            </a:r>
            <a:r>
              <a:rPr lang="it-IT" dirty="0"/>
              <a:t> </a:t>
            </a:r>
            <a:r>
              <a:rPr lang="it-IT" dirty="0" err="1"/>
              <a:t>–</a:t>
            </a:r>
            <a:r>
              <a:rPr lang="it-IT" dirty="0"/>
              <a:t> precisazione di ambito dei provvedimenti cautelari:”le decisioni che hanno carattere di provvisorietà e che quindi non offrono una soluzione definitiva alla controversia”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GIURISDIZIONE BRUXELLES E PROVVEDIMENTI CAUTELARI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CGCE 21.5.1980 in causa 125/79 </a:t>
            </a:r>
            <a:r>
              <a:rPr lang="it-IT" dirty="0" err="1"/>
              <a:t>Denilauler</a:t>
            </a:r>
            <a:r>
              <a:rPr lang="it-IT" dirty="0"/>
              <a:t> ammette che i provvedimenti provvisori e cautelari siano oggetto di esecuzione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dirty="0"/>
              <a:t>GIURISDIZIONE BRUXELLES E PROVVEDIMENTI CAUTELARI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Pertanto, poiché i provvedimenti cautelari sono soggetti al regime di giurisdizione e riconoscimento del sistema di Bruxelles (prima Convenzione ora Regolamento)</a:t>
            </a:r>
            <a:r>
              <a:rPr lang="it-IT" dirty="0" err="1"/>
              <a:t>…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1895</Words>
  <Application>Microsoft Macintosh PowerPoint</Application>
  <PresentationFormat>Presentazione su schermo (4:3)</PresentationFormat>
  <Paragraphs>231</Paragraphs>
  <Slides>36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39" baseType="lpstr">
      <vt:lpstr>Arial</vt:lpstr>
      <vt:lpstr>Calibri</vt:lpstr>
      <vt:lpstr>Tema di Office</vt:lpstr>
      <vt:lpstr>Diritto internazionale avanzato</vt:lpstr>
      <vt:lpstr>CRITERI DI GIURISDIZIONE IN MATERIA DI PROVVEDIMENTI CAUTELARI</vt:lpstr>
      <vt:lpstr>CRITERI DI GIURISDIZIONE IN MATERIA DI PROVVEDIMENTI CAUTELARI</vt:lpstr>
      <vt:lpstr>CRITERI DI GIURISDIZIONE IN MATERIA DI PROVVEDIMENTI CAUTELARI                                                                                                      </vt:lpstr>
      <vt:lpstr>CRITERI DI GIURISDIZIONE IN MATERIA DI PROVVEDIMENTI CAUTELARI                                                                                                     </vt:lpstr>
      <vt:lpstr>GIURISDIZIONE BRUXELLES PROVVEDIMENTI CAUTELARI                                                                                                     </vt:lpstr>
      <vt:lpstr>GIURISDIZIONE BRUXELLES E PROVVEDIMENTI CAUTELARI</vt:lpstr>
      <vt:lpstr>GIURISDIZIONE BRUXELLES E PROVVEDIMENTI CAUTELARI</vt:lpstr>
      <vt:lpstr>GIURISDIZIONE BRUXELLES E PROVVEDIMENTI CAUTELARI</vt:lpstr>
      <vt:lpstr>GIURISDIZIONE BRUXELLES E PROVVEDIMENTI CAUTELARI</vt:lpstr>
      <vt:lpstr>GIURISDIZIONE BRUXELLES E PROVVEDIMENTI CAUTELARI</vt:lpstr>
      <vt:lpstr>GIURISDIZIONE BRUXELLES E PROVVEDIMENTI CAUTELARI</vt:lpstr>
      <vt:lpstr>GIURISDIZIONE BRUXELLES E PROVVEDIMENTI CAUTELARI</vt:lpstr>
      <vt:lpstr>CRITERI DI GIURISDIZIONE IN MATERIA DI GIURISDIZIONE VOLONTARIA</vt:lpstr>
      <vt:lpstr>CRITERI DI GIURISDIZIONE IN MATERIA DI GIURISDIZIONE VOLONTARIA</vt:lpstr>
      <vt:lpstr>QUALIFICAZIONE DEI PROVVEDIMENTI DI GIURISDIZIONE VOLONTARIA</vt:lpstr>
      <vt:lpstr>QUALIFICAZIONE DEI PROVVEDIMENTI DI GIURISDIZIONE VOLONTARIA</vt:lpstr>
      <vt:lpstr>QUALIFICAZIONE DEI PROVVEDIMENTI DI GIURISDIZIONE VOLONTARIA</vt:lpstr>
      <vt:lpstr>QUALIFICAZIONE DEI PROVVEDIMENTI  DI GIURISDIZIONE VOLONTARIA</vt:lpstr>
      <vt:lpstr>QUALIFICAZIONE DEI PROVVEDIMENTI DI GIURISDIZIONE VOLONTARIA</vt:lpstr>
      <vt:lpstr>QUALIFICAZIONE DEI PROVVEDIMENTI DI GIURISDIZIONE VOLONTARIA – IN BASE AL RITO?</vt:lpstr>
      <vt:lpstr>QUALIFICAZIONE DEI PROVVEDIMENTI DI GIURISDIZIONE VOLONTARIA IN BASE AL RITO?</vt:lpstr>
      <vt:lpstr>CRITERI DI GIURISDIZIONE IN MATERIA DI GIURISDIZIONE VOLONTARIA</vt:lpstr>
      <vt:lpstr>CRITERI DI GIURISDIZIONE IN MATERIA DI GIURISDIZIONE VOLONTARIA</vt:lpstr>
      <vt:lpstr>CRITERI DI GIURISDIZIONE IN MATERIA DI GIURISDIZIONE VOLONTARIA</vt:lpstr>
      <vt:lpstr>CRITERI DI GIURISDIZIONE IN MATERIA DI GIURISDIZIONE VOLONTARIA</vt:lpstr>
      <vt:lpstr>CRITERI DI GIURISDIZIONE IN MATERIA DI GIURISDIZIONE VOLONTARIA</vt:lpstr>
      <vt:lpstr>CRITERI DI GIURISDIZIONE PREVISTI DALL’ART. 22, 2° co.</vt:lpstr>
      <vt:lpstr>CRITERI DI GIURISDIZIONE PREVISTI DALL’ART. 37.</vt:lpstr>
      <vt:lpstr>CRITERI DI GIURISDIZIONE PREVISTI DALL’ART. 40.</vt:lpstr>
      <vt:lpstr>CRITERI DI GIURISDIZIONE PREVISTI DALL’ART. 44.</vt:lpstr>
      <vt:lpstr>CRITERI DI GIURISDIZIONE PREVISTI DALL’ART. 50.</vt:lpstr>
      <vt:lpstr>CRITERI DI GIURISDIZIONE IN MATERIA MATRIMONIALE</vt:lpstr>
      <vt:lpstr>CRITERI DI GIURISDIZIONE IN MATERIA DI SEPARAZIONE E DIVORZIO (REG.2201/2003) </vt:lpstr>
      <vt:lpstr>CRITERI DI GIURISDIZIONE IN MATERIA DI SEPARAZIONE E DIVORZIO (REG.2201/2003) </vt:lpstr>
      <vt:lpstr>Presentazione standard di PowerPoint</vt:lpstr>
    </vt:vector>
  </TitlesOfParts>
  <Company>HAL 9000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internazionale privato</dc:title>
  <dc:creator>Giuseppe Sacco</dc:creator>
  <cp:lastModifiedBy>TONOLO SARA</cp:lastModifiedBy>
  <cp:revision>40</cp:revision>
  <dcterms:created xsi:type="dcterms:W3CDTF">2010-04-08T11:38:26Z</dcterms:created>
  <dcterms:modified xsi:type="dcterms:W3CDTF">2019-10-20T17:07:48Z</dcterms:modified>
</cp:coreProperties>
</file>