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40a2db59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40a2db59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40a2db59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40a2db59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40a2db59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40a2db59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33681787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33681787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33681787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33681787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33681787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33681787e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40a2db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40a2db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33681787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33681787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40a2db59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40a2db59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33681787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33681787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33681787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33681787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33681787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33681787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33681787e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33681787e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33681787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33681787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33681787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33681787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33681787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33681787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40a2db59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40a2db59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40a2db59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40a2db59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40a2db59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40a2db59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Goog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it.wikipedia.org/wiki/Google_Trends" TargetMode="External"/><Relationship Id="rId4" Type="http://schemas.openxmlformats.org/officeDocument/2006/relationships/hyperlink" Target="https://it.wikipedia.org/wiki/We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DuckDuckG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BNHR6IQJGZ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search/answer/35890?hl=e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csearch.creativecommon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mages.app.goo.gl/iGSK29hQvd6FnspB7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en.wikipedia.org/wiki/Alphabet_Inc." TargetMode="External"/><Relationship Id="rId7" Type="http://schemas.openxmlformats.org/officeDocument/2006/relationships/hyperlink" Target="https://en.wikipedia.org/wiki/List_of_artificial_intelligence_film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ired.com/story/microsoft-ebook-apocalypse-drm/" TargetMode="External"/><Relationship Id="rId5" Type="http://schemas.openxmlformats.org/officeDocument/2006/relationships/hyperlink" Target="https://economicimpact.google.com/introduction/" TargetMode="External"/><Relationship Id="rId4" Type="http://schemas.openxmlformats.org/officeDocument/2006/relationships/hyperlink" Target="https://www.google.com/search/howsearchwork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Google_Libr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Dottorato" TargetMode="External"/><Relationship Id="rId13" Type="http://schemas.openxmlformats.org/officeDocument/2006/relationships/hyperlink" Target="https://it.wikipedia.org/wiki/Ricerca_scientifica" TargetMode="External"/><Relationship Id="rId18" Type="http://schemas.openxmlformats.org/officeDocument/2006/relationships/hyperlink" Target="https://it.wikipedia.org/wiki/Google_Scholar" TargetMode="External"/><Relationship Id="rId3" Type="http://schemas.openxmlformats.org/officeDocument/2006/relationships/hyperlink" Target="https://it.wikipedia.org/wiki/Motore_di_ricerca" TargetMode="External"/><Relationship Id="rId7" Type="http://schemas.openxmlformats.org/officeDocument/2006/relationships/hyperlink" Target="https://it.wikipedia.org/wiki/Tesi_di_laurea" TargetMode="External"/><Relationship Id="rId12" Type="http://schemas.openxmlformats.org/officeDocument/2006/relationships/hyperlink" Target="https://it.wikipedia.org/w/index.php?title=Rapporti_tecnici&amp;action=edit&amp;redlink=1" TargetMode="External"/><Relationship Id="rId17" Type="http://schemas.openxmlformats.org/officeDocument/2006/relationships/hyperlink" Target="https://it.wikipedia.org/wiki/Web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it.wikipedia.org/wiki/Articolo_scientifico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t.wikipedia.org/wiki/Revisione_paritaria" TargetMode="External"/><Relationship Id="rId11" Type="http://schemas.openxmlformats.org/officeDocument/2006/relationships/hyperlink" Target="https://it.wikipedia.org/wiki/Recensione" TargetMode="External"/><Relationship Id="rId5" Type="http://schemas.openxmlformats.org/officeDocument/2006/relationships/hyperlink" Target="https://it.wikipedia.org/wiki/Letteratura_accademica" TargetMode="External"/><Relationship Id="rId15" Type="http://schemas.openxmlformats.org/officeDocument/2006/relationships/hyperlink" Target="https://it.wikipedia.org/wiki/Universit%C3%A0" TargetMode="External"/><Relationship Id="rId10" Type="http://schemas.openxmlformats.org/officeDocument/2006/relationships/hyperlink" Target="https://it.wikipedia.org/wiki/Sommario" TargetMode="External"/><Relationship Id="rId19" Type="http://schemas.openxmlformats.org/officeDocument/2006/relationships/image" Target="../media/image2.png"/><Relationship Id="rId4" Type="http://schemas.openxmlformats.org/officeDocument/2006/relationships/hyperlink" Target="https://it.wikipedia.org/wiki/Parola_chiave_(informatica)" TargetMode="External"/><Relationship Id="rId9" Type="http://schemas.openxmlformats.org/officeDocument/2006/relationships/hyperlink" Target="https://it.wikipedia.org/wiki/Libro" TargetMode="External"/><Relationship Id="rId14" Type="http://schemas.openxmlformats.org/officeDocument/2006/relationships/hyperlink" Target="https://it.wikipedia.org/wiki/Casa_editri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Goog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it.wikipedia.org/wiki/Google_Public_Data_Explorer" TargetMode="External"/><Relationship Id="rId4" Type="http://schemas.openxmlformats.org/officeDocument/2006/relationships/hyperlink" Target="https://it.wikipedia.org/wiki/20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50" y="1118575"/>
            <a:ext cx="23431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095625" cy="67411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714300" y="1169575"/>
            <a:ext cx="6256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Piano Lauree Scientifiche 2019/2020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“Risorse e strategie per la ricerca documentale in web in ambito scientifico”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Ricerca avanzata in Google e altri motori di ricerca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Trieste, 14 ottobre 2019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Presentazione di Marco Chiandoni - licenza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Immagine tratta dal sito: </a:t>
            </a:r>
            <a:r>
              <a:rPr lang="en-GB" sz="1000"/>
              <a:t>https://scenarieconomici.it/1984-di-george-orwell-e-gli-oscuri-obiettivi-dellunione-europea-le-sorprendenti-similitudini-di-giuseppe-palma/ (Ultima visita 29 ottobre 2019)</a:t>
            </a:r>
            <a:endParaRPr sz="10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2800" y="3755150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028500" y="1026675"/>
            <a:ext cx="308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Google Trends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2030650"/>
            <a:ext cx="8520600" cy="24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222222"/>
                </a:solidFill>
                <a:highlight>
                  <a:srgbClr val="FFFFFF"/>
                </a:highlight>
              </a:rPr>
              <a:t>Google Trends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è uno strumento, basato su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Google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, che permette di conoscere la frequenza di ricerca sul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web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di una determinata parola o frase. La ricerca e visualizzazione sono impostabili per nazione e per lingua. I risultati (cioè i </a:t>
            </a:r>
            <a:r>
              <a:rPr lang="en-GB" sz="1200" i="1">
                <a:solidFill>
                  <a:srgbClr val="222222"/>
                </a:solidFill>
                <a:highlight>
                  <a:srgbClr val="FFFFFF"/>
                </a:highlight>
              </a:rPr>
              <a:t>trends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, ovvero le "tendenze" correnti) sono mostrati accompagnando l'occorrenza con un grafico che sintetizza, nel tempo, l'andamento della sua popolarità (ricerca o visualizzazione).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(</a:t>
            </a:r>
            <a:r>
              <a:rPr lang="en-GB" sz="1000" u="sng">
                <a:solidFill>
                  <a:schemeClr val="hlink"/>
                </a:solidFill>
                <a:hlinkClick r:id="rId5"/>
              </a:rPr>
              <a:t>https://it.wikipedia.org/wiki/Google_Trends</a:t>
            </a:r>
            <a:r>
              <a:rPr lang="en-GB" sz="1000">
                <a:solidFill>
                  <a:srgbClr val="222222"/>
                </a:solidFill>
                <a:highlight>
                  <a:srgbClr val="FFFFFF"/>
                </a:highlight>
              </a:rPr>
              <a:t> - Ultima visita 29 ottobre 2019)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Anche in questo caso strumento interessante per analizzare assieme agli studenti parole chiave relative ad un evento, una dinamica sociale..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2127600" y="79857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Altri motori di ricerca	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688500"/>
            <a:ext cx="8520600" cy="28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BING (</a:t>
            </a:r>
            <a:r>
              <a:rPr lang="en-GB" sz="1000">
                <a:solidFill>
                  <a:srgbClr val="000000"/>
                </a:solidFill>
              </a:rPr>
              <a:t>https://it.wikipedia.org/wiki/Bing- Ultima visita 29 ottobre 2019</a:t>
            </a:r>
            <a:r>
              <a:rPr lang="en-GB"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ECOSIA (</a:t>
            </a:r>
            <a:r>
              <a:rPr lang="en-GB" sz="1100">
                <a:solidFill>
                  <a:srgbClr val="000000"/>
                </a:solidFill>
              </a:rPr>
              <a:t>https://it.wikipedia.org/wiki/Ecosia</a:t>
            </a:r>
            <a:r>
              <a:rPr lang="en-GB">
                <a:solidFill>
                  <a:srgbClr val="000000"/>
                </a:solidFill>
              </a:rPr>
              <a:t> - </a:t>
            </a:r>
            <a:r>
              <a:rPr lang="en-GB" sz="1200">
                <a:solidFill>
                  <a:srgbClr val="000000"/>
                </a:solidFill>
              </a:rPr>
              <a:t>Ultima visita 29 ottobre 2019)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DUCKDUCKGO (</a:t>
            </a:r>
            <a:r>
              <a:rPr lang="en-GB" sz="1100" u="sng">
                <a:solidFill>
                  <a:srgbClr val="000000"/>
                </a:solidFill>
                <a:hlinkClick r:id="rId3"/>
              </a:rPr>
              <a:t>https://it.wikipedia.org/wiki/DuckDuckGo</a:t>
            </a:r>
            <a:r>
              <a:rPr lang="en-GB">
                <a:solidFill>
                  <a:srgbClr val="000000"/>
                </a:solidFill>
              </a:rPr>
              <a:t> - </a:t>
            </a:r>
            <a:r>
              <a:rPr lang="en-GB" sz="1200">
                <a:solidFill>
                  <a:srgbClr val="000000"/>
                </a:solidFill>
              </a:rPr>
              <a:t>Ultima visita 29 ottobre 2019)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Cerchiamo “Margherita” in ogni motore di ricerca e verifichiamo le differenze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2006100" y="698650"/>
            <a:ext cx="513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Researchgate e Academia.edu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254675" y="2981322"/>
            <a:ext cx="85206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Social network della ricerca, accademica e non.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Researchgate è più specializzato in ambito scientifico, Academia.edu in ambito umanistico.</a:t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50" y="1734950"/>
            <a:ext cx="2514875" cy="7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9613" y="1407188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 descr="https://www.google.com/search/howsearchworks | The life span of a Google query is less then 1/2 second, and involves quite a few steps before you see the most relevant results. Here's how it all works." title="How Search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0750" y="1056600"/>
            <a:ext cx="4997300" cy="37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 rot="847">
            <a:off x="139642" y="2681583"/>
            <a:ext cx="3654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Come funziona Google?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2817588" y="723900"/>
            <a:ext cx="3508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Google’s mobile-first indexing</a:t>
            </a:r>
            <a:endParaRPr b="1"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25" y="1550600"/>
            <a:ext cx="59531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Come cerco?</a:t>
            </a: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Impostazioni di ricerca</a:t>
            </a:r>
            <a:r>
              <a:rPr lang="en-GB"/>
              <a:t> (lingua, paese, tipo di file, aggiornamento pagina…)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Profilo utente</a:t>
            </a:r>
            <a:r>
              <a:rPr lang="en-GB"/>
              <a:t> (ricerco termini dal mio profilo o da Google generale)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Impostazioni di privacy</a:t>
            </a:r>
            <a:r>
              <a:rPr lang="en-GB"/>
              <a:t> (determinante nel far conoscere alla AI di Google cosa cerco)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Ricerca avanzata in Google: in questa pagina sono elencati vari modi per raffinare la propria ricerca.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https://support.google.com/websearch/answer/35890?hl=en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(Ultima visita della pagina: 21 ottobre 2019)</a:t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311700" y="878400"/>
            <a:ext cx="46323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Proviamo alcune ricerche</a:t>
            </a:r>
            <a:endParaRPr sz="2400"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311700" y="1602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social ecology of coyotes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Google data center OR centre (Evaluation of Data Centre Networks and Future Directions)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/>
              <a:t>https://www.agendadigitale.eu/accedi/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Espressione genica OR genic expression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Google public data explorer energy consumption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Data analysis of a Google data center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311700" y="2571750"/>
            <a:ext cx="8520600" cy="19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3"/>
              </a:rPr>
              <a:t>https://ccsearch.creativecommons.org/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Sito utile per trovare immagini che si possono ri-utilizzare, stando attenti al tipo di licenza concessa (licenze Creative Commons)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550" y="718497"/>
            <a:ext cx="6077574" cy="14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300" y="897550"/>
            <a:ext cx="6807724" cy="382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 txBox="1"/>
          <p:nvPr/>
        </p:nvSpPr>
        <p:spPr>
          <a:xfrm>
            <a:off x="132900" y="897550"/>
            <a:ext cx="1315500" cy="3827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0000"/>
                </a:solidFill>
              </a:rPr>
              <a:t>Cura le impostazioni di privacy in ogni motore di ricerca o social network!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 rot="-3383824">
            <a:off x="-315492" y="1989482"/>
            <a:ext cx="3501771" cy="561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Alcuni dati su Google</a:t>
            </a:r>
            <a:endParaRPr b="1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2575" y="1176675"/>
            <a:ext cx="6558975" cy="35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405600" y="4811225"/>
            <a:ext cx="6579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Fonte: </a:t>
            </a:r>
            <a:r>
              <a:rPr lang="en-GB" sz="1000" u="sng">
                <a:solidFill>
                  <a:schemeClr val="hlink"/>
                </a:solidFill>
                <a:hlinkClick r:id="rId5"/>
              </a:rPr>
              <a:t>https://images.app.goo.gl/iGSK29hQvd6FnspB7</a:t>
            </a:r>
            <a:r>
              <a:rPr lang="en-GB" sz="1000"/>
              <a:t> (Ultima visita: 13/10/2019)</a:t>
            </a: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418025" y="837913"/>
            <a:ext cx="481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Alcuni suggerimenti di lettura</a:t>
            </a:r>
            <a:endParaRPr sz="2400"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311700" y="1524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100" dirty="0">
                <a:solidFill>
                  <a:schemeClr val="dk1"/>
                </a:solidFill>
              </a:rPr>
              <a:t>Page, Lawrence and Brin, Sergey and Motwani, Rajeev and Winograd, Terry (1999) </a:t>
            </a:r>
            <a:r>
              <a:rPr lang="en-GB" sz="1100" i="1" dirty="0">
                <a:solidFill>
                  <a:schemeClr val="dk1"/>
                </a:solidFill>
              </a:rPr>
              <a:t>The PageRank Citation Ranking: Bringing Order to the Web.</a:t>
            </a:r>
            <a:r>
              <a:rPr lang="en-GB" sz="1100" dirty="0">
                <a:solidFill>
                  <a:schemeClr val="dk1"/>
                </a:solidFill>
              </a:rPr>
              <a:t> Technical Report. Stanford </a:t>
            </a:r>
            <a:r>
              <a:rPr lang="en-GB" sz="1100" dirty="0" err="1">
                <a:solidFill>
                  <a:schemeClr val="dk1"/>
                </a:solidFill>
              </a:rPr>
              <a:t>InfoLab</a:t>
            </a:r>
            <a:r>
              <a:rPr lang="en-GB" sz="1100" dirty="0">
                <a:solidFill>
                  <a:schemeClr val="dk1"/>
                </a:solidFill>
              </a:rPr>
              <a:t>.</a:t>
            </a:r>
          </a:p>
          <a:p>
            <a:pPr lvl="0">
              <a:buChar char="-"/>
            </a:pPr>
            <a:r>
              <a:rPr lang="it-IT" sz="1100" dirty="0">
                <a:hlinkClick r:id="rId3"/>
              </a:rPr>
              <a:t>https://en.wikipedia.org/wiki/Alphabet_Inc.</a:t>
            </a:r>
            <a:r>
              <a:rPr lang="it-IT" sz="1100" dirty="0"/>
              <a:t> (Ultima visita </a:t>
            </a:r>
            <a:r>
              <a:rPr lang="it-IT" sz="1100"/>
              <a:t>29 ottobre 2019)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 u="sng" dirty="0">
                <a:solidFill>
                  <a:schemeClr val="hlink"/>
                </a:solidFill>
                <a:hlinkClick r:id="rId4"/>
              </a:rPr>
              <a:t>https://www.google.com/search/howsearchworks/#</a:t>
            </a:r>
            <a:r>
              <a:rPr lang="en-GB" sz="1100" dirty="0">
                <a:solidFill>
                  <a:schemeClr val="dk1"/>
                </a:solidFill>
              </a:rPr>
              <a:t> (Ultima </a:t>
            </a:r>
            <a:r>
              <a:rPr lang="en-GB" sz="1100" dirty="0" err="1">
                <a:solidFill>
                  <a:schemeClr val="dk1"/>
                </a:solidFill>
              </a:rPr>
              <a:t>visita</a:t>
            </a:r>
            <a:r>
              <a:rPr lang="en-GB" sz="1100" dirty="0">
                <a:solidFill>
                  <a:schemeClr val="dk1"/>
                </a:solidFill>
              </a:rPr>
              <a:t> 29 </a:t>
            </a:r>
            <a:r>
              <a:rPr lang="en-GB" sz="1100" dirty="0" err="1">
                <a:solidFill>
                  <a:schemeClr val="dk1"/>
                </a:solidFill>
              </a:rPr>
              <a:t>ottobre</a:t>
            </a:r>
            <a:r>
              <a:rPr lang="en-GB" sz="1100" dirty="0">
                <a:solidFill>
                  <a:schemeClr val="dk1"/>
                </a:solidFill>
              </a:rPr>
              <a:t> 2019)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 u="sng" dirty="0">
                <a:solidFill>
                  <a:schemeClr val="hlink"/>
                </a:solidFill>
                <a:hlinkClick r:id="rId5"/>
              </a:rPr>
              <a:t>https://economicimpact.google.com/introduction/</a:t>
            </a:r>
            <a:r>
              <a:rPr lang="en-GB" sz="1100" dirty="0">
                <a:solidFill>
                  <a:schemeClr val="dk1"/>
                </a:solidFill>
              </a:rPr>
              <a:t> (Ultima </a:t>
            </a:r>
            <a:r>
              <a:rPr lang="en-GB" sz="1100" dirty="0" err="1">
                <a:solidFill>
                  <a:schemeClr val="dk1"/>
                </a:solidFill>
              </a:rPr>
              <a:t>visita</a:t>
            </a:r>
            <a:r>
              <a:rPr lang="en-GB" sz="1100" dirty="0">
                <a:solidFill>
                  <a:schemeClr val="dk1"/>
                </a:solidFill>
              </a:rPr>
              <a:t> 21 </a:t>
            </a:r>
            <a:r>
              <a:rPr lang="en-GB" sz="1100" dirty="0" err="1">
                <a:solidFill>
                  <a:schemeClr val="dk1"/>
                </a:solidFill>
              </a:rPr>
              <a:t>ottobre</a:t>
            </a:r>
            <a:r>
              <a:rPr lang="en-GB" sz="1100" dirty="0">
                <a:solidFill>
                  <a:schemeClr val="dk1"/>
                </a:solidFill>
              </a:rPr>
              <a:t> 2019)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 u="sng" dirty="0">
                <a:solidFill>
                  <a:schemeClr val="hlink"/>
                </a:solidFill>
                <a:hlinkClick r:id="rId6"/>
              </a:rPr>
              <a:t>https://www.wired.com/story/microsoft-ebook-apocalypse-drm/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 dirty="0">
                <a:solidFill>
                  <a:schemeClr val="dk1"/>
                </a:solidFill>
              </a:rPr>
              <a:t>Libro: I </a:t>
            </a:r>
            <a:r>
              <a:rPr lang="en-GB" sz="1100" dirty="0" err="1">
                <a:solidFill>
                  <a:schemeClr val="dk1"/>
                </a:solidFill>
              </a:rPr>
              <a:t>nuovi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poteri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forti</a:t>
            </a:r>
            <a:r>
              <a:rPr lang="en-GB" sz="1100" dirty="0">
                <a:solidFill>
                  <a:schemeClr val="dk1"/>
                </a:solidFill>
              </a:rPr>
              <a:t> : come Google, Apple, Facebook e Amazon </a:t>
            </a:r>
            <a:r>
              <a:rPr lang="en-GB" sz="1100" dirty="0" err="1">
                <a:solidFill>
                  <a:schemeClr val="dk1"/>
                </a:solidFill>
              </a:rPr>
              <a:t>pensano</a:t>
            </a:r>
            <a:r>
              <a:rPr lang="en-GB" sz="1100" dirty="0">
                <a:solidFill>
                  <a:schemeClr val="dk1"/>
                </a:solidFill>
              </a:rPr>
              <a:t> per </a:t>
            </a:r>
            <a:r>
              <a:rPr lang="en-GB" sz="1100" dirty="0" err="1">
                <a:solidFill>
                  <a:schemeClr val="dk1"/>
                </a:solidFill>
              </a:rPr>
              <a:t>noi</a:t>
            </a:r>
            <a:r>
              <a:rPr lang="en-GB" sz="1100" dirty="0">
                <a:solidFill>
                  <a:schemeClr val="dk1"/>
                </a:solidFill>
              </a:rPr>
              <a:t> / Franklin Foer. </a:t>
            </a:r>
            <a:r>
              <a:rPr lang="en-GB" sz="1100" dirty="0" err="1">
                <a:solidFill>
                  <a:schemeClr val="dk1"/>
                </a:solidFill>
              </a:rPr>
              <a:t>Longanesi</a:t>
            </a:r>
            <a:r>
              <a:rPr lang="en-GB" sz="1100" dirty="0">
                <a:solidFill>
                  <a:schemeClr val="dk1"/>
                </a:solidFill>
              </a:rPr>
              <a:t>, 2017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 dirty="0">
                <a:solidFill>
                  <a:schemeClr val="dk1"/>
                </a:solidFill>
              </a:rPr>
              <a:t>Libro: Fake news / Giuseppe Riva. </a:t>
            </a:r>
            <a:r>
              <a:rPr lang="en-GB" sz="1100" dirty="0" err="1">
                <a:solidFill>
                  <a:schemeClr val="dk1"/>
                </a:solidFill>
              </a:rPr>
              <a:t>Mulino</a:t>
            </a:r>
            <a:r>
              <a:rPr lang="en-GB" sz="1100" dirty="0">
                <a:solidFill>
                  <a:schemeClr val="dk1"/>
                </a:solidFill>
              </a:rPr>
              <a:t>, 2018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 dirty="0">
                <a:solidFill>
                  <a:schemeClr val="dk1"/>
                </a:solidFill>
              </a:rPr>
              <a:t>Libro: </a:t>
            </a:r>
            <a:r>
              <a:rPr lang="en-GB" sz="1100" dirty="0" err="1">
                <a:solidFill>
                  <a:schemeClr val="dk1"/>
                </a:solidFill>
              </a:rPr>
              <a:t>Armi</a:t>
            </a:r>
            <a:r>
              <a:rPr lang="en-GB" sz="1100" dirty="0">
                <a:solidFill>
                  <a:schemeClr val="dk1"/>
                </a:solidFill>
              </a:rPr>
              <a:t> di </a:t>
            </a:r>
            <a:r>
              <a:rPr lang="en-GB" sz="1100" dirty="0" err="1">
                <a:solidFill>
                  <a:schemeClr val="dk1"/>
                </a:solidFill>
              </a:rPr>
              <a:t>distruzione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matematica</a:t>
            </a:r>
            <a:r>
              <a:rPr lang="en-GB" sz="1100" dirty="0">
                <a:solidFill>
                  <a:schemeClr val="dk1"/>
                </a:solidFill>
              </a:rPr>
              <a:t> / Cathy O’Neil. </a:t>
            </a:r>
            <a:r>
              <a:rPr lang="en-GB" sz="1100" dirty="0" err="1">
                <a:solidFill>
                  <a:schemeClr val="dk1"/>
                </a:solidFill>
              </a:rPr>
              <a:t>Saggi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Bompiani</a:t>
            </a:r>
            <a:r>
              <a:rPr lang="en-GB" sz="1100" dirty="0">
                <a:solidFill>
                  <a:schemeClr val="dk1"/>
                </a:solidFill>
              </a:rPr>
              <a:t>, 2017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 dirty="0" err="1">
                <a:solidFill>
                  <a:schemeClr val="dk1"/>
                </a:solidFill>
              </a:rPr>
              <a:t>Filmografia</a:t>
            </a:r>
            <a:r>
              <a:rPr lang="en-GB" sz="1100" dirty="0">
                <a:solidFill>
                  <a:schemeClr val="dk1"/>
                </a:solidFill>
              </a:rPr>
              <a:t> </a:t>
            </a:r>
            <a:r>
              <a:rPr lang="en-GB" sz="1100" dirty="0" err="1">
                <a:solidFill>
                  <a:schemeClr val="dk1"/>
                </a:solidFill>
              </a:rPr>
              <a:t>su</a:t>
            </a:r>
            <a:r>
              <a:rPr lang="en-GB" sz="1100" dirty="0">
                <a:solidFill>
                  <a:schemeClr val="dk1"/>
                </a:solidFill>
              </a:rPr>
              <a:t> Artificial Intelligence: </a:t>
            </a:r>
            <a:r>
              <a:rPr lang="en-GB" sz="1100" u="sng" dirty="0">
                <a:solidFill>
                  <a:schemeClr val="hlink"/>
                </a:solidFill>
                <a:hlinkClick r:id="rId7"/>
              </a:rPr>
              <a:t>https://en.wikipedia.org/wiki/List_of_artificial_intelligence_films</a:t>
            </a:r>
            <a:r>
              <a:rPr lang="en-GB" sz="1100" dirty="0">
                <a:solidFill>
                  <a:schemeClr val="dk1"/>
                </a:solidFill>
              </a:rPr>
              <a:t> (Ultima </a:t>
            </a:r>
            <a:r>
              <a:rPr lang="en-GB" sz="1100" dirty="0" err="1">
                <a:solidFill>
                  <a:schemeClr val="dk1"/>
                </a:solidFill>
              </a:rPr>
              <a:t>visita</a:t>
            </a:r>
            <a:r>
              <a:rPr lang="en-GB" sz="1100" dirty="0">
                <a:solidFill>
                  <a:schemeClr val="dk1"/>
                </a:solidFill>
              </a:rPr>
              <a:t> 21/10/2019)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11050" y="899975"/>
            <a:ext cx="3324300" cy="12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Sergey Mikhaylovich Brin 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Mosca, 21 agosto 1973 (Fonte:https://it.wikipedia.org/wiki/Sergey_Brin       Ultima visita: 13/10/2019)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39" y="2159830"/>
            <a:ext cx="2937711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5750" y="1583489"/>
            <a:ext cx="2528250" cy="336716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588500" y="3222950"/>
            <a:ext cx="3027300" cy="1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Lawrence "Larry" Page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East Lansing, 26 marzo 1973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(Fonte: </a:t>
            </a:r>
            <a:r>
              <a:rPr lang="en-GB" sz="1100"/>
              <a:t>ttps://it.wikipedia.org/wiki/Larry_Page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 Ultima visita: 13/10/2019)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286475" y="797400"/>
            <a:ext cx="2751300" cy="15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Il laboratorio iniziale di Google, un garage a Menlo Park, California, circa 33 mila abitanti...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3562" y="797400"/>
            <a:ext cx="5640575" cy="42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Alcune statistiche...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Google has 90.46% of the search engine market share worldwide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15% of all searches have never been searched before on Google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Google receives over 63,000 searches per second on any given day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Google has a market value of $739 billion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An average person conducts 3–4 searches every single day</a:t>
            </a: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/>
              <a:t>(Fonte: https://seotribunal.com/blog/google-stats-and-facts/ Ultima visita 13/10/2019)</a:t>
            </a:r>
            <a:endParaRPr sz="12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1215875"/>
            <a:ext cx="43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Argomenti trattati		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2135975"/>
            <a:ext cx="8520600" cy="19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Funzioni di ricerca avanzata di Google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Strumenti Google: Books, Maps, Earth, Scholar, Trends, Public Data, Patents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Profilazione e privacy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CC search image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345900" y="525250"/>
            <a:ext cx="245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Google Books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Google Libri o Google Ricerca Libri è l'interfaccia in italiano di Google Books, lo strumento sviluppato da Google per permettere la ricerca nel testo di libri antichi digitalizzati oppure in commercio. Nasce nel 2005 (Fonte: </a:t>
            </a:r>
            <a:r>
              <a:rPr lang="en-GB" sz="1200" u="sng">
                <a:solidFill>
                  <a:schemeClr val="hlink"/>
                </a:solidFill>
                <a:hlinkClick r:id="rId3"/>
              </a:rPr>
              <a:t>https://it.wikipedia.org/wiki/Google_Libri</a:t>
            </a:r>
            <a:r>
              <a:rPr lang="en-GB" sz="1200"/>
              <a:t> - Ultima visita 21 ottobre 2019)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Permette di ricercare tra milioni di titoli con modalità di ricerca “Google like”, ovvero singolo campo di ricerca, oppure con ricerca avanzata.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Tre visualizzazioni: 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Testo completo: volumi per i quali il copyright è ormai scaduto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Testo Parziale: visione “in anteprima” di alcune pagine del testo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/>
              <a:t>Titolo, scheda bibliografica, abstract: ricerca dei dati editoriali</a:t>
            </a:r>
            <a:endParaRPr sz="12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324225" y="579775"/>
            <a:ext cx="28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Google Scholar 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è un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motore di ricerca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accessibile liberamente che tramite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parole chiave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specifiche consente di individuare testi della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letteratura accademica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come articoli sottoposti a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revisione paritaria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tesi di laurea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e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dottorato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libri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, prestampe,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sommari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recensioni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e </a:t>
            </a:r>
            <a:r>
              <a:rPr lang="en-GB" sz="1200">
                <a:solidFill>
                  <a:srgbClr val="A55858"/>
                </a:solidFill>
                <a:highlight>
                  <a:srgbClr val="FFFFFF"/>
                </a:highlight>
                <a:uFill>
                  <a:noFill/>
                </a:uFill>
                <a:hlinkClick r:id="rId12"/>
              </a:rPr>
              <a:t>rapporti tecnici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di tutti i settori della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3"/>
              </a:rPr>
              <a:t>ricerca scientifica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e tecnologica. Consente di reperire articoli da una vasta gamma di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4"/>
              </a:rPr>
              <a:t>case editrici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che si rivolgono al mondo dello studio e della ricerca da associazioni scientifiche e professionali, depositi di prestampe e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5"/>
              </a:rPr>
              <a:t>università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, oltre che nella galassia di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6"/>
              </a:rPr>
              <a:t>articoli scientifici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e culturali distribuiti sul </a:t>
            </a:r>
            <a:r>
              <a:rPr lang="en-GB" sz="12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7"/>
              </a:rPr>
              <a:t>Web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. ù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(</a:t>
            </a:r>
            <a:r>
              <a:rPr lang="en-GB" sz="1100" u="sng">
                <a:solidFill>
                  <a:schemeClr val="hlink"/>
                </a:solidFill>
                <a:hlinkClick r:id="rId18"/>
              </a:rPr>
              <a:t>https://it.wikipedia.org/wiki/Google_Scholar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 - Ultima visita 29 ottobre 2019)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Permette ricerca semplice e ricerca avanzata, contiene anche brevetti (Google Patents) depositati presso gli uffici brevetti più importanti del mondo e tutte le sentenze emesse negli Stati Uniti d’America.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</a:rPr>
              <a:t>Concorrente di banche dati specialistiche a pagamento, in particolare Scopus e Web of Science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2211450" y="775875"/>
            <a:ext cx="47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Google Public Data Explorer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494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rgbClr val="000000"/>
                </a:solidFill>
                <a:highlight>
                  <a:srgbClr val="FFFFFF"/>
                </a:highlight>
              </a:rPr>
              <a:t>Google Public Data Explorer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</a:rPr>
              <a:t> è il nuovo progetto di 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Google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</a:rPr>
              <a:t>, nato il 23 marzo 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2011</a:t>
            </a: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</a:rPr>
              <a:t> che fornisce dati facili da esplorare e visualizzare. Come le classifiche e le mappe animate, i cambiamenti del mondo come si e mutato nel corso del tempo. Non devi essere un esperto di dati per navigare tra i diversi punti di vista.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0000"/>
                </a:solidFill>
                <a:highlight>
                  <a:srgbClr val="FFFFFF"/>
                </a:highlight>
              </a:rPr>
              <a:t>Tutti i set di dati nella base pubblica Explorer sono forniti da provider di dati di terze parti, come le organizzazioni internazionali, gli uffici statistici nazionali, le organizzazioni non governative e istituti di ricerca. Questi fornitori, e non di Google Public Data Team, sono responsabili della creazione e il mantenimento di tutto il contenuto che appare nel prodotto.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0000"/>
                </a:solidFill>
              </a:rPr>
              <a:t>(</a:t>
            </a:r>
            <a:r>
              <a:rPr lang="en-GB" sz="1000" u="sng">
                <a:solidFill>
                  <a:srgbClr val="000000"/>
                </a:solidFill>
                <a:hlinkClick r:id="rId5"/>
              </a:rPr>
              <a:t>https://it.wikipedia.org/wiki/Google_Public_Data_Explorer</a:t>
            </a:r>
            <a:r>
              <a:rPr lang="en-GB" sz="1000">
                <a:solidFill>
                  <a:srgbClr val="000000"/>
                </a:solidFill>
              </a:rPr>
              <a:t> - Ultima visita 29 ottobre 2019)</a:t>
            </a: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Interessante per compiere ricerche assieme agli studenti, utilizzando uno strumento molto diffuso e semplice da utilizzare.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Aggiornamento dei database degli open data a carico dei fornitori di dati, non di Google!!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" y="0"/>
            <a:ext cx="33242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Microsoft Office PowerPoint</Application>
  <PresentationFormat>Presentazione su schermo (16:9)</PresentationFormat>
  <Paragraphs>103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Argomenti trattati  </vt:lpstr>
      <vt:lpstr>Google Books</vt:lpstr>
      <vt:lpstr>Google Scholar </vt:lpstr>
      <vt:lpstr>Google Public Data Explorer</vt:lpstr>
      <vt:lpstr>Google Trends</vt:lpstr>
      <vt:lpstr>Altri motori di ricerca </vt:lpstr>
      <vt:lpstr>Researchgate e Academia.edu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Proviamo alcune ricerche</vt:lpstr>
      <vt:lpstr>Presentazione standard di PowerPoint</vt:lpstr>
      <vt:lpstr>Presentazione standard di PowerPoint</vt:lpstr>
      <vt:lpstr>Alcuni suggerimenti di lettura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CHIANDONI MARCO</cp:lastModifiedBy>
  <cp:revision>1</cp:revision>
  <dcterms:modified xsi:type="dcterms:W3CDTF">2019-10-21T11:02:51Z</dcterms:modified>
</cp:coreProperties>
</file>