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97" r:id="rId3"/>
    <p:sldId id="276" r:id="rId4"/>
    <p:sldId id="282" r:id="rId5"/>
    <p:sldId id="264" r:id="rId6"/>
    <p:sldId id="296" r:id="rId7"/>
    <p:sldId id="285" r:id="rId8"/>
    <p:sldId id="301" r:id="rId9"/>
    <p:sldId id="288" r:id="rId10"/>
    <p:sldId id="302" r:id="rId11"/>
    <p:sldId id="303" r:id="rId12"/>
    <p:sldId id="304" r:id="rId13"/>
    <p:sldId id="286" r:id="rId14"/>
    <p:sldId id="305" r:id="rId15"/>
    <p:sldId id="307" r:id="rId16"/>
    <p:sldId id="308" r:id="rId17"/>
    <p:sldId id="309" r:id="rId18"/>
    <p:sldId id="284" r:id="rId19"/>
    <p:sldId id="306" r:id="rId20"/>
    <p:sldId id="298" r:id="rId21"/>
    <p:sldId id="281" r:id="rId22"/>
    <p:sldId id="279" r:id="rId23"/>
    <p:sldId id="310" r:id="rId24"/>
    <p:sldId id="294" r:id="rId25"/>
    <p:sldId id="273" r:id="rId26"/>
    <p:sldId id="267" r:id="rId27"/>
    <p:sldId id="271" r:id="rId28"/>
    <p:sldId id="272" r:id="rId29"/>
    <p:sldId id="269" r:id="rId30"/>
    <p:sldId id="311" r:id="rId31"/>
    <p:sldId id="312" r:id="rId32"/>
    <p:sldId id="314" r:id="rId33"/>
    <p:sldId id="323" r:id="rId34"/>
    <p:sldId id="315" r:id="rId35"/>
    <p:sldId id="319" r:id="rId36"/>
    <p:sldId id="318" r:id="rId37"/>
    <p:sldId id="322" r:id="rId38"/>
    <p:sldId id="316" r:id="rId39"/>
    <p:sldId id="317" r:id="rId40"/>
    <p:sldId id="263" r:id="rId41"/>
    <p:sldId id="262" r:id="rId42"/>
    <p:sldId id="320" r:id="rId43"/>
    <p:sldId id="321" r:id="rId4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14" autoAdjust="0"/>
  </p:normalViewPr>
  <p:slideViewPr>
    <p:cSldViewPr snapToGrid="0" snapToObjects="1">
      <p:cViewPr varScale="1">
        <p:scale>
          <a:sx n="70" d="100"/>
          <a:sy n="70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F9AD-1FD5-E644-A45C-66D669CFC242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A9A87-CA0D-204B-9298-8BA6CED73F4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132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C2DD1-33DE-8B4A-940B-2A5F814B94C4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D045-EF41-CC45-BD53-C99FBE0B7E8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58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  <a:p>
            <a:r>
              <a:rPr b="1" i="0"/>
              <a:t>Figure 2. Hypothalamic-pituitary-adrenal (HPA) axis.</a:t>
            </a:r>
            <a:r>
              <a:t/>
            </a:r>
            <a:br/>
            <a:r>
              <a:rPr b="0" i="0"/>
              <a:t>Shown is a representation of the HPA axis. Light or stress activates the hypothalamus to produce corticotrophin-releasing hormone (CRH). This secreted protein binds to the pituitary gland and induces secretion of adrenocorticotropic hormone (ACTH), which in turn signals the adrenal cortex to produce cortisol. Via a negative feedback loop, cortisol suppresses CRH and ACTH to maintain an optimal, stable level of cortisol in the plasma. In purple are some of the physiological responses affected by glucocorticoids. </a:t>
            </a:r>
          </a:p>
          <a:p>
            <a:r>
              <a:rPr b="0" i="0"/>
              <a:t>Garabedian MJ, Harris CA and Jeanneteau F. Glucocorticoid receptor action in metabolic and neuronal function [version 1]. </a:t>
            </a:r>
            <a:r>
              <a:rPr b="0" i="1"/>
              <a:t>F1000Research</a:t>
            </a:r>
            <a:r>
              <a:rPr b="0" i="0"/>
              <a:t> 2017, </a:t>
            </a:r>
            <a:r>
              <a:rPr b="1" i="0"/>
              <a:t>6</a:t>
            </a:r>
            <a:r>
              <a:rPr b="0" i="0"/>
              <a:t>:1208 (doi: 10.12688/f1000research.11375.1)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056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Circadian</a:t>
            </a:r>
            <a:r>
              <a:rPr lang="it-IT" dirty="0" smtClean="0"/>
              <a:t> </a:t>
            </a:r>
            <a:r>
              <a:rPr lang="it-IT" dirty="0" err="1" smtClean="0"/>
              <a:t>rhythm</a:t>
            </a:r>
            <a:r>
              <a:rPr lang="it-IT" dirty="0" smtClean="0"/>
              <a:t> of </a:t>
            </a:r>
            <a:r>
              <a:rPr lang="it-IT" dirty="0" err="1" smtClean="0"/>
              <a:t>adrenal</a:t>
            </a:r>
            <a:r>
              <a:rPr lang="it-IT" dirty="0" smtClean="0"/>
              <a:t> </a:t>
            </a:r>
            <a:r>
              <a:rPr lang="it-IT" dirty="0" err="1" smtClean="0"/>
              <a:t>glucocorticoid</a:t>
            </a:r>
            <a:r>
              <a:rPr lang="it-IT" dirty="0" smtClean="0"/>
              <a:t>: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regulation</a:t>
            </a:r>
            <a:r>
              <a:rPr lang="it-IT" dirty="0" smtClean="0"/>
              <a:t> and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implications</a:t>
            </a:r>
            <a:endParaRPr lang="it-IT" dirty="0" smtClean="0"/>
          </a:p>
          <a:p>
            <a:r>
              <a:rPr lang="it-IT" dirty="0" smtClean="0"/>
              <a:t>Author </a:t>
            </a:r>
            <a:r>
              <a:rPr lang="it-IT" dirty="0" err="1" smtClean="0"/>
              <a:t>links</a:t>
            </a:r>
            <a:r>
              <a:rPr lang="it-IT" dirty="0" smtClean="0"/>
              <a:t> open </a:t>
            </a:r>
            <a:r>
              <a:rPr lang="it-IT" dirty="0" err="1" smtClean="0"/>
              <a:t>overlay</a:t>
            </a:r>
            <a:r>
              <a:rPr lang="it-IT" dirty="0" smtClean="0"/>
              <a:t> </a:t>
            </a:r>
            <a:r>
              <a:rPr lang="it-IT" dirty="0" err="1" smtClean="0"/>
              <a:t>panelSooyoungChungGi</a:t>
            </a:r>
            <a:r>
              <a:rPr lang="it-IT" dirty="0" smtClean="0"/>
              <a:t> </a:t>
            </a:r>
            <a:r>
              <a:rPr lang="it-IT" dirty="0" err="1" smtClean="0"/>
              <a:t>HoonSonKyungjinKim</a:t>
            </a:r>
            <a:endParaRPr lang="it-IT" dirty="0" smtClean="0"/>
          </a:p>
          <a:p>
            <a:r>
              <a:rPr lang="it-IT" dirty="0" smtClean="0"/>
              <a:t>Show more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539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Effects</a:t>
            </a:r>
            <a:r>
              <a:rPr lang="it-IT" dirty="0" smtClean="0"/>
              <a:t> of stress on the </a:t>
            </a:r>
            <a:r>
              <a:rPr lang="it-IT" dirty="0" err="1" smtClean="0"/>
              <a:t>development</a:t>
            </a:r>
            <a:r>
              <a:rPr lang="it-IT" dirty="0" smtClean="0"/>
              <a:t> and </a:t>
            </a:r>
            <a:r>
              <a:rPr lang="it-IT" dirty="0" err="1" smtClean="0"/>
              <a:t>progression</a:t>
            </a:r>
            <a:r>
              <a:rPr lang="it-IT" dirty="0" smtClean="0"/>
              <a:t> of </a:t>
            </a:r>
            <a:r>
              <a:rPr lang="it-IT" dirty="0" err="1" smtClean="0"/>
              <a:t>cardiovascular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endParaRPr lang="it-IT" dirty="0" smtClean="0"/>
          </a:p>
          <a:p>
            <a:r>
              <a:rPr lang="it-IT" dirty="0" smtClean="0"/>
              <a:t>Mika </a:t>
            </a:r>
            <a:r>
              <a:rPr lang="it-IT" dirty="0" err="1" smtClean="0"/>
              <a:t>Kivimäki</a:t>
            </a:r>
            <a:r>
              <a:rPr lang="it-IT" dirty="0" smtClean="0"/>
              <a:t> &amp; Andrew </a:t>
            </a:r>
            <a:r>
              <a:rPr lang="it-IT" dirty="0" err="1" smtClean="0"/>
              <a:t>Steptoe</a:t>
            </a:r>
            <a:endParaRPr lang="it-IT" dirty="0" smtClean="0"/>
          </a:p>
          <a:p>
            <a:r>
              <a:rPr lang="it-IT" dirty="0" smtClean="0"/>
              <a:t>Nature </a:t>
            </a:r>
            <a:r>
              <a:rPr lang="it-IT" dirty="0" err="1" smtClean="0"/>
              <a:t>Reviews</a:t>
            </a:r>
            <a:r>
              <a:rPr lang="it-IT" dirty="0" smtClean="0"/>
              <a:t> </a:t>
            </a:r>
            <a:r>
              <a:rPr lang="it-IT" dirty="0" err="1" smtClean="0"/>
              <a:t>Cardiology</a:t>
            </a:r>
            <a:r>
              <a:rPr lang="it-IT" dirty="0" smtClean="0"/>
              <a:t> volume15, pages215–229 (2018)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02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Synaptic</a:t>
            </a:r>
            <a:r>
              <a:rPr lang="it-IT" dirty="0" smtClean="0"/>
              <a:t> </a:t>
            </a:r>
            <a:r>
              <a:rPr lang="it-IT" dirty="0" err="1" smtClean="0"/>
              <a:t>plasticity</a:t>
            </a:r>
            <a:r>
              <a:rPr lang="it-IT" dirty="0" smtClean="0"/>
              <a:t> and </a:t>
            </a:r>
            <a:r>
              <a:rPr lang="it-IT" dirty="0" err="1" smtClean="0"/>
              <a:t>depression</a:t>
            </a:r>
            <a:r>
              <a:rPr lang="it-IT" dirty="0" smtClean="0"/>
              <a:t>: new </a:t>
            </a:r>
            <a:r>
              <a:rPr lang="it-IT" dirty="0" err="1" smtClean="0"/>
              <a:t>insights</a:t>
            </a:r>
            <a:r>
              <a:rPr lang="it-IT" dirty="0" smtClean="0"/>
              <a:t> from stress and </a:t>
            </a:r>
            <a:r>
              <a:rPr lang="it-IT" dirty="0" err="1" smtClean="0"/>
              <a:t>rapid-acting</a:t>
            </a:r>
            <a:r>
              <a:rPr lang="it-IT" dirty="0" smtClean="0"/>
              <a:t> </a:t>
            </a:r>
            <a:r>
              <a:rPr lang="it-IT" dirty="0" err="1" smtClean="0"/>
              <a:t>antidepressants</a:t>
            </a:r>
            <a:endParaRPr lang="it-IT" dirty="0" smtClean="0"/>
          </a:p>
          <a:p>
            <a:r>
              <a:rPr lang="it-IT" dirty="0" smtClean="0"/>
              <a:t>Ronald 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Duman</a:t>
            </a:r>
            <a:r>
              <a:rPr lang="it-IT" dirty="0" smtClean="0"/>
              <a:t>, George K </a:t>
            </a:r>
            <a:r>
              <a:rPr lang="it-IT" dirty="0" err="1" smtClean="0"/>
              <a:t>Aghajanian</a:t>
            </a:r>
            <a:r>
              <a:rPr lang="it-IT" dirty="0" smtClean="0"/>
              <a:t>, Gerard </a:t>
            </a:r>
            <a:r>
              <a:rPr lang="it-IT" dirty="0" err="1" smtClean="0"/>
              <a:t>Sanacora</a:t>
            </a:r>
            <a:r>
              <a:rPr lang="it-IT" dirty="0" smtClean="0"/>
              <a:t> &amp; John H </a:t>
            </a:r>
            <a:r>
              <a:rPr lang="it-IT" dirty="0" err="1" smtClean="0"/>
              <a:t>Krystal</a:t>
            </a:r>
            <a:endParaRPr lang="it-IT" dirty="0" smtClean="0"/>
          </a:p>
          <a:p>
            <a:r>
              <a:rPr lang="it-IT" dirty="0" smtClean="0"/>
              <a:t>Nature Medicine volume22, pages238–249 (2016)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636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slideplayer.com</a:t>
            </a:r>
            <a:r>
              <a:rPr lang="it-IT" dirty="0" smtClean="0"/>
              <a:t>/slide/4729337/</a:t>
            </a:r>
          </a:p>
          <a:p>
            <a:r>
              <a:rPr lang="it-IT" dirty="0" smtClean="0"/>
              <a:t>Presentazione di Olivier van </a:t>
            </a:r>
            <a:r>
              <a:rPr lang="it-IT" dirty="0" err="1" smtClean="0"/>
              <a:t>Reeth</a:t>
            </a:r>
            <a:endParaRPr lang="it-IT" dirty="0" smtClean="0"/>
          </a:p>
          <a:p>
            <a:r>
              <a:rPr lang="it-IT" dirty="0" smtClean="0"/>
              <a:t>Centre d’</a:t>
            </a:r>
            <a:r>
              <a:rPr lang="it-IT" dirty="0" err="1" smtClean="0"/>
              <a:t>etudes</a:t>
            </a:r>
            <a:r>
              <a:rPr lang="it-IT" dirty="0" smtClean="0"/>
              <a:t> </a:t>
            </a:r>
            <a:r>
              <a:rPr lang="it-IT" dirty="0" err="1" smtClean="0"/>
              <a:t>des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rythm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biologique</a:t>
            </a:r>
            <a:r>
              <a:rPr lang="it-IT" baseline="0" dirty="0" smtClean="0"/>
              <a:t>, Univ. libre de Bruxelles, Belgio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165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www.quora.com</a:t>
            </a:r>
            <a:r>
              <a:rPr lang="it-IT" dirty="0" smtClean="0"/>
              <a:t>/</a:t>
            </a:r>
            <a:r>
              <a:rPr lang="it-IT" dirty="0" err="1" smtClean="0"/>
              <a:t>What</a:t>
            </a:r>
            <a:r>
              <a:rPr lang="it-IT" dirty="0" smtClean="0"/>
              <a:t>-</a:t>
            </a:r>
            <a:r>
              <a:rPr lang="it-IT" dirty="0" err="1" smtClean="0"/>
              <a:t>is</a:t>
            </a:r>
            <a:r>
              <a:rPr lang="it-IT" dirty="0" smtClean="0"/>
              <a:t>-</a:t>
            </a:r>
            <a:r>
              <a:rPr lang="it-IT" dirty="0" err="1" smtClean="0"/>
              <a:t>Addisons</a:t>
            </a:r>
            <a:r>
              <a:rPr lang="it-IT" dirty="0" smtClean="0"/>
              <a:t>-</a:t>
            </a:r>
            <a:r>
              <a:rPr lang="it-IT" dirty="0" err="1" smtClean="0"/>
              <a:t>Disease</a:t>
            </a:r>
            <a:r>
              <a:rPr lang="it-IT" dirty="0" smtClean="0"/>
              <a:t>-in-</a:t>
            </a:r>
            <a:r>
              <a:rPr lang="it-IT" dirty="0" err="1" smtClean="0"/>
              <a:t>laymans</a:t>
            </a:r>
            <a:r>
              <a:rPr lang="it-IT" dirty="0" smtClean="0"/>
              <a:t>-</a:t>
            </a:r>
            <a:r>
              <a:rPr lang="it-IT" dirty="0" err="1" smtClean="0"/>
              <a:t>terms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875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endParaRPr lang="it-IT" dirty="0" smtClean="0"/>
          </a:p>
          <a:p>
            <a:r>
              <a:rPr lang="it-IT" dirty="0" err="1" smtClean="0"/>
              <a:t>Adrenal</a:t>
            </a:r>
            <a:r>
              <a:rPr lang="it-IT" dirty="0" smtClean="0"/>
              <a:t> </a:t>
            </a:r>
            <a:r>
              <a:rPr lang="it-IT" dirty="0" err="1" smtClean="0"/>
              <a:t>insufficiency</a:t>
            </a:r>
            <a:r>
              <a:rPr lang="it-IT" dirty="0" smtClean="0"/>
              <a:t>.</a:t>
            </a:r>
          </a:p>
          <a:p>
            <a:r>
              <a:rPr lang="it-IT" dirty="0" smtClean="0"/>
              <a:t>The Lancet,</a:t>
            </a:r>
            <a:r>
              <a:rPr lang="it-IT" baseline="0" dirty="0" smtClean="0"/>
              <a:t> </a:t>
            </a:r>
            <a:r>
              <a:rPr lang="it-IT" dirty="0" smtClean="0"/>
              <a:t>Volume 383, </a:t>
            </a:r>
            <a:r>
              <a:rPr lang="it-IT" dirty="0" err="1" smtClean="0"/>
              <a:t>Issue</a:t>
            </a:r>
            <a:r>
              <a:rPr lang="it-IT" dirty="0" smtClean="0"/>
              <a:t> 9935,</a:t>
            </a:r>
            <a:r>
              <a:rPr lang="it-IT" baseline="0" dirty="0" smtClean="0"/>
              <a:t> </a:t>
            </a:r>
            <a:r>
              <a:rPr lang="it-IT" dirty="0" smtClean="0"/>
              <a:t>2014,</a:t>
            </a:r>
            <a:r>
              <a:rPr lang="it-IT" baseline="0" dirty="0" smtClean="0"/>
              <a:t> </a:t>
            </a:r>
            <a:r>
              <a:rPr lang="it-IT" dirty="0" err="1" smtClean="0"/>
              <a:t>Pages</a:t>
            </a:r>
            <a:r>
              <a:rPr lang="it-IT" dirty="0" smtClean="0"/>
              <a:t> 2152-2167,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doi.org</a:t>
            </a:r>
            <a:r>
              <a:rPr lang="it-IT" dirty="0" smtClean="0"/>
              <a:t>/10.1016/S0140-6736(13)61684-0.</a:t>
            </a:r>
          </a:p>
          <a:p>
            <a:r>
              <a:rPr lang="it-IT" dirty="0" smtClean="0"/>
              <a:t>(http://</a:t>
            </a:r>
            <a:r>
              <a:rPr lang="it-IT" dirty="0" err="1" smtClean="0"/>
              <a:t>www.sciencedirect.com</a:t>
            </a:r>
            <a:r>
              <a:rPr lang="it-IT" dirty="0" smtClean="0"/>
              <a:t>/science/</a:t>
            </a:r>
            <a:r>
              <a:rPr lang="it-IT" dirty="0" err="1" smtClean="0"/>
              <a:t>article</a:t>
            </a:r>
            <a:r>
              <a:rPr lang="it-IT" dirty="0" smtClean="0"/>
              <a:t>/pii/S0140673613616840)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78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www.pinterest.com</a:t>
            </a:r>
            <a:r>
              <a:rPr lang="en-US" dirty="0" smtClean="0"/>
              <a:t>/pin/401875966720708569/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438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smtClean="0"/>
              <a:t>maschio: </a:t>
            </a:r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wiki.mcmaster.ca</a:t>
            </a:r>
            <a:r>
              <a:rPr lang="it-IT" dirty="0" smtClean="0"/>
              <a:t>/LIFESCI_4M03/group_5_presentation_1_-_glucocorticoid_hyperfunction_cushing_s_syndrome</a:t>
            </a:r>
          </a:p>
          <a:p>
            <a:r>
              <a:rPr lang="it-IT" dirty="0" smtClean="0"/>
              <a:t>femmina: </a:t>
            </a:r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www.mayoclinic.org</a:t>
            </a:r>
            <a:r>
              <a:rPr lang="it-IT" dirty="0" smtClean="0"/>
              <a:t>/</a:t>
            </a:r>
            <a:r>
              <a:rPr lang="it-IT" dirty="0" err="1" smtClean="0"/>
              <a:t>diseases-conditions</a:t>
            </a:r>
            <a:r>
              <a:rPr lang="it-IT" dirty="0" smtClean="0"/>
              <a:t>/</a:t>
            </a:r>
            <a:r>
              <a:rPr lang="it-IT" dirty="0" err="1" smtClean="0"/>
              <a:t>cushing-syndrome</a:t>
            </a:r>
            <a:r>
              <a:rPr lang="it-IT" dirty="0" smtClean="0"/>
              <a:t>/multimedia/</a:t>
            </a:r>
            <a:r>
              <a:rPr lang="it-IT" dirty="0" err="1" smtClean="0"/>
              <a:t>cushing-syndrome</a:t>
            </a:r>
            <a:r>
              <a:rPr lang="it-IT" dirty="0" smtClean="0"/>
              <a:t>/img-20006295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706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	</a:t>
            </a:r>
          </a:p>
          <a:p>
            <a:r>
              <a:rPr lang="it-IT" dirty="0" err="1" smtClean="0"/>
              <a:t>Hypertension</a:t>
            </a:r>
            <a:r>
              <a:rPr lang="it-IT" dirty="0" smtClean="0"/>
              <a:t>. Author </a:t>
            </a:r>
            <a:r>
              <a:rPr lang="it-IT" dirty="0" err="1" smtClean="0"/>
              <a:t>manuscript</a:t>
            </a:r>
            <a:r>
              <a:rPr lang="it-IT" dirty="0" smtClean="0"/>
              <a:t>; </a:t>
            </a:r>
            <a:r>
              <a:rPr lang="it-IT" dirty="0" err="1" smtClean="0"/>
              <a:t>available</a:t>
            </a:r>
            <a:r>
              <a:rPr lang="it-IT" dirty="0" smtClean="0"/>
              <a:t> in PMC 2019 </a:t>
            </a:r>
            <a:r>
              <a:rPr lang="it-IT" dirty="0" err="1" smtClean="0"/>
              <a:t>Feb</a:t>
            </a:r>
            <a:r>
              <a:rPr lang="it-IT" dirty="0" smtClean="0"/>
              <a:t> 1.</a:t>
            </a:r>
          </a:p>
          <a:p>
            <a:r>
              <a:rPr lang="it-IT" dirty="0" err="1" smtClean="0"/>
              <a:t>Published</a:t>
            </a:r>
            <a:r>
              <a:rPr lang="it-IT" dirty="0" smtClean="0"/>
              <a:t> in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edited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Hypertension</a:t>
            </a:r>
            <a:r>
              <a:rPr lang="it-IT" dirty="0" smtClean="0"/>
              <a:t>. 2018 </a:t>
            </a:r>
            <a:r>
              <a:rPr lang="it-IT" dirty="0" err="1" smtClean="0"/>
              <a:t>Feb</a:t>
            </a:r>
            <a:r>
              <a:rPr lang="it-IT" dirty="0" smtClean="0"/>
              <a:t>; 71(2): 218–223.</a:t>
            </a:r>
          </a:p>
          <a:p>
            <a:r>
              <a:rPr lang="it-IT" dirty="0" err="1" smtClean="0"/>
              <a:t>Published</a:t>
            </a:r>
            <a:r>
              <a:rPr lang="it-IT" dirty="0" smtClean="0"/>
              <a:t> online 2017 </a:t>
            </a:r>
            <a:r>
              <a:rPr lang="it-IT" dirty="0" err="1" smtClean="0"/>
              <a:t>Dec</a:t>
            </a:r>
            <a:r>
              <a:rPr lang="it-IT" dirty="0" smtClean="0"/>
              <a:t> 11. </a:t>
            </a:r>
            <a:r>
              <a:rPr lang="it-IT" dirty="0" err="1" smtClean="0"/>
              <a:t>doi</a:t>
            </a:r>
            <a:r>
              <a:rPr lang="it-IT" dirty="0" smtClean="0"/>
              <a:t>: 10.1161/HYPERTENSIONAHA.117.10391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78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Importance</a:t>
            </a:r>
            <a:r>
              <a:rPr lang="it-IT" dirty="0" smtClean="0"/>
              <a:t> of regular </a:t>
            </a:r>
            <a:r>
              <a:rPr lang="it-IT" dirty="0" err="1" smtClean="0"/>
              <a:t>lifestyle</a:t>
            </a:r>
            <a:r>
              <a:rPr lang="it-IT" dirty="0" smtClean="0"/>
              <a:t> with daytime </a:t>
            </a:r>
            <a:r>
              <a:rPr lang="it-IT" dirty="0" err="1" smtClean="0"/>
              <a:t>bright</a:t>
            </a:r>
            <a:r>
              <a:rPr lang="it-IT" dirty="0" smtClean="0"/>
              <a:t> light </a:t>
            </a:r>
            <a:r>
              <a:rPr lang="it-IT" dirty="0" err="1" smtClean="0"/>
              <a:t>exposure</a:t>
            </a:r>
            <a:r>
              <a:rPr lang="it-IT" dirty="0" smtClean="0"/>
              <a:t> on </a:t>
            </a:r>
            <a:r>
              <a:rPr lang="it-IT" dirty="0" err="1" smtClean="0"/>
              <a:t>circadian</a:t>
            </a:r>
            <a:r>
              <a:rPr lang="it-IT" dirty="0" smtClean="0"/>
              <a:t> </a:t>
            </a:r>
            <a:r>
              <a:rPr lang="it-IT" dirty="0" err="1" smtClean="0"/>
              <a:t>rhythm</a:t>
            </a:r>
            <a:r>
              <a:rPr lang="it-IT" dirty="0" smtClean="0"/>
              <a:t> </a:t>
            </a:r>
            <a:r>
              <a:rPr lang="it-IT" dirty="0" err="1" smtClean="0"/>
              <a:t>sleep</a:t>
            </a:r>
            <a:r>
              <a:rPr lang="it-IT" dirty="0" smtClean="0"/>
              <a:t>–</a:t>
            </a:r>
            <a:r>
              <a:rPr lang="it-IT" dirty="0" err="1" smtClean="0"/>
              <a:t>wake</a:t>
            </a:r>
            <a:r>
              <a:rPr lang="it-IT" dirty="0" smtClean="0"/>
              <a:t> </a:t>
            </a:r>
            <a:r>
              <a:rPr lang="it-IT" dirty="0" err="1" smtClean="0"/>
              <a:t>disorders</a:t>
            </a:r>
            <a:r>
              <a:rPr lang="it-IT" dirty="0" smtClean="0"/>
              <a:t> in pervasive </a:t>
            </a:r>
            <a:r>
              <a:rPr lang="it-IT" dirty="0" err="1" smtClean="0"/>
              <a:t>developmental</a:t>
            </a:r>
            <a:r>
              <a:rPr lang="it-IT" dirty="0" smtClean="0"/>
              <a:t> </a:t>
            </a:r>
            <a:r>
              <a:rPr lang="it-IT" dirty="0" err="1" smtClean="0"/>
              <a:t>disorders</a:t>
            </a:r>
            <a:endParaRPr lang="it-IT" dirty="0" smtClean="0"/>
          </a:p>
          <a:p>
            <a:r>
              <a:rPr lang="it-IT" dirty="0" smtClean="0"/>
              <a:t>August 2011Japanese </a:t>
            </a:r>
            <a:r>
              <a:rPr lang="it-IT" dirty="0" err="1" smtClean="0"/>
              <a:t>Dental</a:t>
            </a:r>
            <a:r>
              <a:rPr lang="it-IT" dirty="0" smtClean="0"/>
              <a:t> Science </a:t>
            </a:r>
            <a:r>
              <a:rPr lang="it-IT" dirty="0" err="1" smtClean="0"/>
              <a:t>Review</a:t>
            </a:r>
            <a:r>
              <a:rPr lang="it-IT" dirty="0" smtClean="0"/>
              <a:t> 47(2):141-149</a:t>
            </a:r>
          </a:p>
          <a:p>
            <a:r>
              <a:rPr lang="it-IT" dirty="0" smtClean="0"/>
              <a:t>DOI: 10.1016/j.jdsr.2011.04.001</a:t>
            </a:r>
          </a:p>
          <a:p>
            <a:endParaRPr lang="it-IT" dirty="0" smtClean="0"/>
          </a:p>
          <a:p>
            <a:r>
              <a:rPr lang="it-IT" dirty="0" smtClean="0"/>
              <a:t>Regolazione temporale dei ritmi circadiani umani della temperatura corporea, degli ormoni endocrini e nello stato di sonno-veglia abituale. </a:t>
            </a:r>
          </a:p>
          <a:p>
            <a:endParaRPr lang="it-IT" dirty="0" smtClean="0"/>
          </a:p>
          <a:p>
            <a:r>
              <a:rPr lang="it-IT" dirty="0" smtClean="0"/>
              <a:t>Le abbreviazioni sono temperatura corporea (CBT) e concentrazione ematica di melatonina (Mel), ormone della crescita (GH) e cortisolo (Corti). </a:t>
            </a:r>
          </a:p>
          <a:p>
            <a:endParaRPr lang="it-IT" dirty="0" smtClean="0"/>
          </a:p>
          <a:p>
            <a:pPr marL="228600" indent="-228600">
              <a:buAutoNum type="alphaUcParenBoth"/>
            </a:pPr>
            <a:r>
              <a:rPr lang="it-IT" dirty="0" smtClean="0"/>
              <a:t>Nella normale relazione tra i tempi fisiologici e il tempo sociale, le persone possono mantenere la loro sonnolenza in base all'ora di andare a letto (sonno abituale). </a:t>
            </a:r>
          </a:p>
          <a:p>
            <a:pPr marL="228600" indent="-228600">
              <a:buAutoNum type="alphaUcParenBoth"/>
            </a:pPr>
            <a:r>
              <a:rPr lang="it-IT" dirty="0" smtClean="0"/>
              <a:t>Nelle desincronizzazioni esterne, i tempi fisiologici (interni) e l'orologio sociale a 24 ore sono dissociati, causando un ritardo nell'insorgenza del sonno e una prolungata sonnolenza di giorno. </a:t>
            </a:r>
          </a:p>
          <a:p>
            <a:pPr marL="228600" indent="-228600">
              <a:buAutoNum type="alphaUcParenBoth"/>
            </a:pPr>
            <a:r>
              <a:rPr lang="it-IT" dirty="0" smtClean="0"/>
              <a:t>Ulteriori desincronizzazioni negli orologi interni fanno sì che le persone perdano le relazioni temporali tra la fisiologia correlata al sonno e il periodo abituale (sociale) di sonno-veglia.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826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antranik.org</a:t>
            </a:r>
            <a:r>
              <a:rPr lang="it-IT" dirty="0" smtClean="0"/>
              <a:t>/the-</a:t>
            </a:r>
            <a:r>
              <a:rPr lang="it-IT" dirty="0" err="1" smtClean="0"/>
              <a:t>renin</a:t>
            </a:r>
            <a:r>
              <a:rPr lang="it-IT" dirty="0" smtClean="0"/>
              <a:t>-</a:t>
            </a:r>
            <a:r>
              <a:rPr lang="it-IT" dirty="0" err="1" smtClean="0"/>
              <a:t>angiotensin</a:t>
            </a:r>
            <a:r>
              <a:rPr lang="it-IT" dirty="0" smtClean="0"/>
              <a:t>-aldosterone-reflex/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06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January</a:t>
            </a:r>
            <a:r>
              <a:rPr lang="it-IT" dirty="0" smtClean="0"/>
              <a:t> 2003AJP </a:t>
            </a:r>
            <a:r>
              <a:rPr lang="it-IT" dirty="0" err="1" smtClean="0"/>
              <a:t>Advances</a:t>
            </a:r>
            <a:r>
              <a:rPr lang="it-IT" dirty="0" smtClean="0"/>
              <a:t> in </a:t>
            </a:r>
            <a:r>
              <a:rPr lang="it-IT" dirty="0" err="1" smtClean="0"/>
              <a:t>Physiology</a:t>
            </a:r>
            <a:r>
              <a:rPr lang="it-IT" dirty="0" smtClean="0"/>
              <a:t> </a:t>
            </a:r>
            <a:r>
              <a:rPr lang="it-IT" dirty="0" err="1" smtClean="0"/>
              <a:t>Education</a:t>
            </a:r>
            <a:r>
              <a:rPr lang="it-IT" dirty="0" smtClean="0"/>
              <a:t> 26(1-4):8-20</a:t>
            </a:r>
          </a:p>
          <a:p>
            <a:r>
              <a:rPr lang="it-IT" dirty="0" smtClean="0"/>
              <a:t>DOI: 10.1152/advan.00051.2001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813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physiology</a:t>
            </a:r>
            <a:r>
              <a:rPr lang="it-IT" dirty="0" smtClean="0"/>
              <a:t>/</a:t>
            </a:r>
            <a:r>
              <a:rPr lang="it-IT" dirty="0" err="1" smtClean="0"/>
              <a:t>medical</a:t>
            </a:r>
            <a:r>
              <a:rPr lang="it-IT" dirty="0" smtClean="0"/>
              <a:t>/273.html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142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en-US" dirty="0" smtClean="0"/>
              <a:t>World J </a:t>
            </a:r>
            <a:r>
              <a:rPr lang="en-US" dirty="0" err="1" smtClean="0"/>
              <a:t>Nephrol</a:t>
            </a:r>
            <a:r>
              <a:rPr lang="en-US" dirty="0" smtClean="0"/>
              <a:t>. Jan 21, 2019; 8(1): 23-32</a:t>
            </a:r>
          </a:p>
          <a:p>
            <a:r>
              <a:rPr lang="en-US" dirty="0" smtClean="0"/>
              <a:t>Published online Jan 21, 2019. </a:t>
            </a:r>
            <a:r>
              <a:rPr lang="en-US" dirty="0" err="1" smtClean="0"/>
              <a:t>doi</a:t>
            </a:r>
            <a:r>
              <a:rPr lang="en-US" dirty="0" smtClean="0"/>
              <a:t>: 10.5527/wjn.v8.i1.23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176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en-US" dirty="0" smtClean="0"/>
              <a:t>World J </a:t>
            </a:r>
            <a:r>
              <a:rPr lang="en-US" dirty="0" err="1" smtClean="0"/>
              <a:t>Nephrol</a:t>
            </a:r>
            <a:r>
              <a:rPr lang="en-US" dirty="0" smtClean="0"/>
              <a:t>. Jan 21, 2019; 8(1): 23-32</a:t>
            </a:r>
          </a:p>
          <a:p>
            <a:r>
              <a:rPr lang="en-US" dirty="0" smtClean="0"/>
              <a:t>Published online Jan 21, 2019. </a:t>
            </a:r>
            <a:r>
              <a:rPr lang="en-US" dirty="0" err="1" smtClean="0"/>
              <a:t>doi</a:t>
            </a:r>
            <a:r>
              <a:rPr lang="en-US" dirty="0" smtClean="0"/>
              <a:t>: 10.5527/wjn.v8.i1.23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56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Circadian</a:t>
            </a:r>
            <a:r>
              <a:rPr lang="it-IT" dirty="0" smtClean="0"/>
              <a:t> </a:t>
            </a:r>
            <a:r>
              <a:rPr lang="it-IT" dirty="0" err="1" smtClean="0"/>
              <a:t>rhythm</a:t>
            </a:r>
            <a:r>
              <a:rPr lang="it-IT" dirty="0" smtClean="0"/>
              <a:t> of </a:t>
            </a:r>
            <a:r>
              <a:rPr lang="it-IT" dirty="0" err="1" smtClean="0"/>
              <a:t>adrenal</a:t>
            </a:r>
            <a:r>
              <a:rPr lang="it-IT" dirty="0" smtClean="0"/>
              <a:t> </a:t>
            </a:r>
            <a:r>
              <a:rPr lang="it-IT" dirty="0" err="1" smtClean="0"/>
              <a:t>glucocorticoid</a:t>
            </a:r>
            <a:r>
              <a:rPr lang="it-IT" dirty="0" smtClean="0"/>
              <a:t>: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regulation</a:t>
            </a:r>
            <a:r>
              <a:rPr lang="it-IT" dirty="0" smtClean="0"/>
              <a:t> and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implications</a:t>
            </a:r>
            <a:endParaRPr lang="it-IT" dirty="0" smtClean="0"/>
          </a:p>
          <a:p>
            <a:r>
              <a:rPr lang="it-IT" dirty="0" smtClean="0"/>
              <a:t>Author </a:t>
            </a:r>
            <a:r>
              <a:rPr lang="it-IT" dirty="0" err="1" smtClean="0"/>
              <a:t>links</a:t>
            </a:r>
            <a:r>
              <a:rPr lang="it-IT" dirty="0" smtClean="0"/>
              <a:t> open </a:t>
            </a:r>
            <a:r>
              <a:rPr lang="it-IT" dirty="0" err="1" smtClean="0"/>
              <a:t>overlay</a:t>
            </a:r>
            <a:r>
              <a:rPr lang="it-IT" dirty="0" smtClean="0"/>
              <a:t> </a:t>
            </a:r>
            <a:r>
              <a:rPr lang="it-IT" dirty="0" err="1" smtClean="0"/>
              <a:t>panelSooyoungChungGi</a:t>
            </a:r>
            <a:r>
              <a:rPr lang="it-IT" dirty="0" smtClean="0"/>
              <a:t> </a:t>
            </a:r>
            <a:r>
              <a:rPr lang="it-IT" dirty="0" err="1" smtClean="0"/>
              <a:t>HoonSonKyungjinKim</a:t>
            </a:r>
            <a:endParaRPr lang="it-IT" dirty="0" smtClean="0"/>
          </a:p>
          <a:p>
            <a:r>
              <a:rPr lang="it-IT" dirty="0" smtClean="0"/>
              <a:t>Show more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doi.org</a:t>
            </a:r>
            <a:r>
              <a:rPr lang="it-IT" dirty="0" smtClean="0"/>
              <a:t>/10.1016/j.bbadis.2011.02.003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40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basicmedicalkey.com</a:t>
            </a:r>
            <a:r>
              <a:rPr lang="it-IT" dirty="0" smtClean="0"/>
              <a:t>/71-2/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95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cardiovascular</a:t>
            </a:r>
            <a:r>
              <a:rPr lang="it-IT" dirty="0" smtClean="0"/>
              <a:t> </a:t>
            </a:r>
            <a:r>
              <a:rPr lang="it-IT" dirty="0" err="1" smtClean="0"/>
              <a:t>toll</a:t>
            </a:r>
            <a:r>
              <a:rPr lang="it-IT" dirty="0" smtClean="0"/>
              <a:t> of stress</a:t>
            </a:r>
          </a:p>
          <a:p>
            <a:r>
              <a:rPr lang="it-IT" dirty="0" smtClean="0"/>
              <a:t>The Lancet, 2007. </a:t>
            </a:r>
            <a:r>
              <a:rPr lang="it-IT" dirty="0" err="1" smtClean="0"/>
              <a:t>DOI:https</a:t>
            </a:r>
            <a:r>
              <a:rPr lang="it-IT" dirty="0" smtClean="0"/>
              <a:t>://</a:t>
            </a:r>
            <a:r>
              <a:rPr lang="it-IT" dirty="0" err="1" smtClean="0"/>
              <a:t>doi.org</a:t>
            </a:r>
            <a:r>
              <a:rPr lang="it-IT" dirty="0" smtClean="0"/>
              <a:t>/10.1016/S0140-6736(07)61305-1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664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www.quora.com</a:t>
            </a:r>
            <a:r>
              <a:rPr lang="it-IT" dirty="0" smtClean="0"/>
              <a:t>/</a:t>
            </a:r>
            <a:r>
              <a:rPr lang="it-IT" dirty="0" err="1" smtClean="0"/>
              <a:t>What</a:t>
            </a:r>
            <a:r>
              <a:rPr lang="it-IT" dirty="0" smtClean="0"/>
              <a:t>-</a:t>
            </a:r>
            <a:r>
              <a:rPr lang="it-IT" dirty="0" err="1" smtClean="0"/>
              <a:t>is</a:t>
            </a:r>
            <a:r>
              <a:rPr lang="it-IT" dirty="0" smtClean="0"/>
              <a:t>-</a:t>
            </a:r>
            <a:r>
              <a:rPr lang="it-IT" dirty="0" err="1" smtClean="0"/>
              <a:t>Addisons</a:t>
            </a:r>
            <a:r>
              <a:rPr lang="it-IT" dirty="0" smtClean="0"/>
              <a:t>-</a:t>
            </a:r>
            <a:r>
              <a:rPr lang="it-IT" dirty="0" err="1" smtClean="0"/>
              <a:t>Disease</a:t>
            </a:r>
            <a:r>
              <a:rPr lang="it-IT" dirty="0" smtClean="0"/>
              <a:t>-in-</a:t>
            </a:r>
            <a:r>
              <a:rPr lang="it-IT" dirty="0" err="1" smtClean="0"/>
              <a:t>laymans</a:t>
            </a:r>
            <a:r>
              <a:rPr lang="it-IT" dirty="0" smtClean="0"/>
              <a:t>-</a:t>
            </a:r>
            <a:r>
              <a:rPr lang="it-IT" dirty="0" err="1" smtClean="0"/>
              <a:t>terms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87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physiology</a:t>
            </a:r>
            <a:r>
              <a:rPr lang="it-IT" dirty="0" smtClean="0"/>
              <a:t>/pathophysiology-disease-clinical-medicine-7/21.html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87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Circadian</a:t>
            </a:r>
            <a:r>
              <a:rPr lang="it-IT" dirty="0" smtClean="0"/>
              <a:t> </a:t>
            </a:r>
            <a:r>
              <a:rPr lang="it-IT" dirty="0" err="1" smtClean="0"/>
              <a:t>rhythm</a:t>
            </a:r>
            <a:r>
              <a:rPr lang="it-IT" dirty="0" smtClean="0"/>
              <a:t> of </a:t>
            </a:r>
            <a:r>
              <a:rPr lang="it-IT" dirty="0" err="1" smtClean="0"/>
              <a:t>adrenal</a:t>
            </a:r>
            <a:r>
              <a:rPr lang="it-IT" dirty="0" smtClean="0"/>
              <a:t> </a:t>
            </a:r>
            <a:r>
              <a:rPr lang="it-IT" dirty="0" err="1" smtClean="0"/>
              <a:t>glucocorticoid</a:t>
            </a:r>
            <a:r>
              <a:rPr lang="it-IT" dirty="0" smtClean="0"/>
              <a:t>: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regulation</a:t>
            </a:r>
            <a:r>
              <a:rPr lang="it-IT" dirty="0" smtClean="0"/>
              <a:t> and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implications</a:t>
            </a:r>
            <a:endParaRPr lang="it-IT" dirty="0" smtClean="0"/>
          </a:p>
          <a:p>
            <a:r>
              <a:rPr lang="it-IT" dirty="0" smtClean="0"/>
              <a:t>Author </a:t>
            </a:r>
            <a:r>
              <a:rPr lang="it-IT" dirty="0" err="1" smtClean="0"/>
              <a:t>links</a:t>
            </a:r>
            <a:r>
              <a:rPr lang="it-IT" dirty="0" smtClean="0"/>
              <a:t> open </a:t>
            </a:r>
            <a:r>
              <a:rPr lang="it-IT" dirty="0" err="1" smtClean="0"/>
              <a:t>overlay</a:t>
            </a:r>
            <a:r>
              <a:rPr lang="it-IT" dirty="0" smtClean="0"/>
              <a:t> </a:t>
            </a:r>
            <a:r>
              <a:rPr lang="it-IT" dirty="0" err="1" smtClean="0"/>
              <a:t>panelSooyoungChungGi</a:t>
            </a:r>
            <a:r>
              <a:rPr lang="it-IT" dirty="0" smtClean="0"/>
              <a:t> </a:t>
            </a:r>
            <a:r>
              <a:rPr lang="it-IT" dirty="0" err="1" smtClean="0"/>
              <a:t>HoonSonKyungjinKim</a:t>
            </a:r>
            <a:endParaRPr lang="it-IT" dirty="0" smtClean="0"/>
          </a:p>
          <a:p>
            <a:r>
              <a:rPr lang="it-IT" dirty="0" smtClean="0"/>
              <a:t>Show more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53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smtClean="0"/>
              <a:t>http://</a:t>
            </a:r>
            <a:r>
              <a:rPr lang="it-IT" dirty="0" err="1" smtClean="0"/>
              <a:t>tmedweb.tulane.edu</a:t>
            </a:r>
            <a:r>
              <a:rPr lang="it-IT" dirty="0" smtClean="0"/>
              <a:t>/</a:t>
            </a:r>
            <a:r>
              <a:rPr lang="it-IT" dirty="0" err="1" smtClean="0"/>
              <a:t>pharmwiki</a:t>
            </a:r>
            <a:r>
              <a:rPr lang="it-IT" dirty="0" smtClean="0"/>
              <a:t>/</a:t>
            </a:r>
            <a:r>
              <a:rPr lang="it-IT" dirty="0" err="1" smtClean="0"/>
              <a:t>doku.php</a:t>
            </a:r>
            <a:r>
              <a:rPr lang="it-IT" dirty="0" smtClean="0"/>
              <a:t>/</a:t>
            </a:r>
            <a:r>
              <a:rPr lang="it-IT" dirty="0" err="1" smtClean="0"/>
              <a:t>glucocorticoid_pharmacology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90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88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92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37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56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46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06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9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16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89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51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41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77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DEBF6-A748-654D-94F3-1F8DA78D2CB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23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Lezione 9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azioni biologiche del cortisolo</a:t>
            </a:r>
          </a:p>
          <a:p>
            <a:r>
              <a:rPr lang="it-IT" dirty="0" smtClean="0"/>
              <a:t>Aldosterone</a:t>
            </a:r>
          </a:p>
          <a:p>
            <a:r>
              <a:rPr lang="it-IT" dirty="0" smtClean="0"/>
              <a:t>Adrenalina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C6A4-250A-784B-88A2-6453DF6038E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41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Azioni cardiovascolari del cortisolo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61067"/>
            <a:ext cx="3539068" cy="42672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Si sommano agli effetti dell’adrenalina</a:t>
            </a:r>
          </a:p>
          <a:p>
            <a:r>
              <a:rPr lang="it-IT" dirty="0" smtClean="0"/>
              <a:t>Aumentano:</a:t>
            </a:r>
          </a:p>
          <a:p>
            <a:pPr lvl="1"/>
            <a:r>
              <a:rPr lang="it-IT" dirty="0" smtClean="0"/>
              <a:t>tono vascolare</a:t>
            </a:r>
          </a:p>
          <a:p>
            <a:pPr lvl="1"/>
            <a:r>
              <a:rPr lang="it-IT" dirty="0" smtClean="0"/>
              <a:t>pressione arteriosa</a:t>
            </a:r>
          </a:p>
          <a:p>
            <a:pPr lvl="1"/>
            <a:r>
              <a:rPr lang="it-IT" dirty="0" smtClean="0"/>
              <a:t>gittata cardiaca</a:t>
            </a:r>
          </a:p>
          <a:p>
            <a:pPr lvl="1"/>
            <a:r>
              <a:rPr lang="it-IT" dirty="0" smtClean="0"/>
              <a:t>filtrazione renale glomerulare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10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814" y="1202266"/>
            <a:ext cx="4694772" cy="56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0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Si può vivere senza cortisolo?</a:t>
            </a:r>
            <a:endParaRPr lang="it-IT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Il caso del morbo di Addison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o Insufficienza surrenalica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45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12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86" y="230058"/>
            <a:ext cx="5435995" cy="6627941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08000" y="230058"/>
            <a:ext cx="8229600" cy="1325562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Insufficienza surrenalica</a:t>
            </a:r>
            <a:br>
              <a:rPr lang="it-IT" dirty="0" smtClean="0"/>
            </a:br>
            <a:r>
              <a:rPr lang="it-IT" dirty="0" smtClean="0"/>
              <a:t>morbo di Addison</a:t>
            </a:r>
            <a:br>
              <a:rPr lang="it-IT" dirty="0" smtClean="0"/>
            </a:br>
            <a:r>
              <a:rPr lang="it-IT" sz="3100" dirty="0" smtClean="0"/>
              <a:t>descritto nel 1855</a:t>
            </a:r>
            <a:endParaRPr lang="it-IT" sz="3100" dirty="0"/>
          </a:p>
        </p:txBody>
      </p:sp>
    </p:spTree>
    <p:extLst>
      <p:ext uri="{BB962C8B-B14F-4D97-AF65-F5344CB8AC3E}">
        <p14:creationId xmlns:p14="http://schemas.microsoft.com/office/powerpoint/2010/main" val="284502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1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Anche lo stress stimola l’ipotalamo 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215572"/>
            <a:ext cx="8229600" cy="48985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b="1" dirty="0" smtClean="0"/>
              <a:t>Nell’ipotalamo, il nucleo </a:t>
            </a:r>
            <a:r>
              <a:rPr lang="it-IT" sz="2400" b="1" dirty="0" err="1" smtClean="0"/>
              <a:t>paraventricolare</a:t>
            </a:r>
            <a:r>
              <a:rPr lang="it-IT" sz="2400" b="1" dirty="0" smtClean="0"/>
              <a:t> (PVN) è stimolato dallo stress (neuroni afferenti attivati)</a:t>
            </a:r>
            <a:endParaRPr lang="it-IT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PVN induce il </a:t>
            </a:r>
            <a:r>
              <a:rPr lang="it-IT" sz="2000" b="1" dirty="0" smtClean="0"/>
              <a:t>rilascio di CRH</a:t>
            </a:r>
            <a:r>
              <a:rPr lang="it-IT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Il CRH stimola le cellule </a:t>
            </a:r>
            <a:r>
              <a:rPr lang="it-IT" sz="2000" dirty="0" err="1" smtClean="0"/>
              <a:t>corticotrofe</a:t>
            </a:r>
            <a:r>
              <a:rPr lang="it-IT" sz="2000" dirty="0" smtClean="0"/>
              <a:t> a produrre </a:t>
            </a:r>
            <a:r>
              <a:rPr lang="it-IT" sz="2000" b="1" dirty="0" smtClean="0"/>
              <a:t>ACTH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L’ACTH stimola la corticale del </a:t>
            </a:r>
            <a:r>
              <a:rPr lang="it-IT" sz="2000" dirty="0" smtClean="0"/>
              <a:t>surrene a produrre </a:t>
            </a:r>
            <a:r>
              <a:rPr lang="it-IT" sz="2000" b="1" dirty="0" smtClean="0"/>
              <a:t>cortisolo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I tessuti periferici rispondono attraverso il </a:t>
            </a:r>
            <a:r>
              <a:rPr lang="it-IT" sz="2000" b="1" dirty="0" smtClean="0"/>
              <a:t>recettore per il </a:t>
            </a:r>
            <a:r>
              <a:rPr lang="it-IT" sz="2000" b="1" dirty="0" err="1" smtClean="0"/>
              <a:t>glucocorticoidi</a:t>
            </a:r>
            <a:r>
              <a:rPr lang="it-IT" sz="2000" b="1" dirty="0" smtClean="0"/>
              <a:t> </a:t>
            </a:r>
            <a:r>
              <a:rPr lang="it-IT" sz="2000" dirty="0" smtClean="0"/>
              <a:t>(GR).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Si innescano meccanismi molecolari per le variazioni biochimiche e fisiologiche della funzione degli organi e apparati.</a:t>
            </a:r>
            <a:endParaRPr lang="it-IT" sz="2000" b="1" dirty="0" smtClean="0"/>
          </a:p>
          <a:p>
            <a:pPr marL="57150" indent="0" algn="ctr">
              <a:buNone/>
            </a:pPr>
            <a:r>
              <a:rPr lang="it-IT" sz="2000" b="1" dirty="0" smtClean="0"/>
              <a:t>Lo stress NON è legato al fotoperiodo, perciò il rilascio di cortisolo può aumentare in qualsiasi momento e perdurare.</a:t>
            </a:r>
            <a:endParaRPr lang="it-IT" sz="2000" b="1" dirty="0"/>
          </a:p>
          <a:p>
            <a:pPr marL="57150" indent="0" algn="ctr">
              <a:buNone/>
            </a:pPr>
            <a:r>
              <a:rPr lang="it-IT" sz="2400" b="1" dirty="0" smtClean="0"/>
              <a:t>Lo stress attiva anche l’asse ipotalamo-midollare del surrene</a:t>
            </a:r>
          </a:p>
          <a:p>
            <a:pPr marL="57150" indent="0" algn="ctr">
              <a:buNone/>
            </a:pPr>
            <a:r>
              <a:rPr lang="it-IT" sz="2400" b="1" dirty="0" smtClean="0"/>
              <a:t>aumenta il rilascio di adrenalina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091FA - BIOCHIMICA APPLICATA MEDICA 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12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</a:t>
            </a:r>
            <a:br>
              <a:rPr lang="it-IT" dirty="0" smtClean="0"/>
            </a:br>
            <a:r>
              <a:rPr lang="it-IT" sz="2700" dirty="0" smtClean="0"/>
              <a:t>lo stress chirurgico causa un aumento stabile di </a:t>
            </a:r>
            <a:r>
              <a:rPr lang="it-IT" sz="2700" dirty="0" err="1" smtClean="0"/>
              <a:t>cortisolemia</a:t>
            </a:r>
            <a:endParaRPr lang="it-IT" sz="27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14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1555750"/>
            <a:ext cx="7023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L’aumento ACUTO del cortisolo causa: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142999"/>
            <a:ext cx="3969657" cy="5578476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/>
              <a:t>Aumento di substrati ossidativi (anche per guarigione dei tessuti)</a:t>
            </a:r>
          </a:p>
          <a:p>
            <a:pPr lvl="1"/>
            <a:r>
              <a:rPr lang="it-IT" dirty="0" smtClean="0"/>
              <a:t>iperglicemia </a:t>
            </a:r>
          </a:p>
          <a:p>
            <a:pPr lvl="1"/>
            <a:r>
              <a:rPr lang="it-IT" dirty="0" smtClean="0"/>
              <a:t>lipolisi</a:t>
            </a:r>
          </a:p>
          <a:p>
            <a:r>
              <a:rPr lang="it-IT" b="1" dirty="0" err="1" smtClean="0"/>
              <a:t>Ipertono</a:t>
            </a:r>
            <a:r>
              <a:rPr lang="it-IT" b="1" dirty="0" smtClean="0"/>
              <a:t> cardiovascolare</a:t>
            </a:r>
          </a:p>
          <a:p>
            <a:pPr lvl="1"/>
            <a:r>
              <a:rPr lang="it-IT" dirty="0" smtClean="0"/>
              <a:t>aumento della pressione arteriosa</a:t>
            </a:r>
          </a:p>
          <a:p>
            <a:r>
              <a:rPr lang="it-IT" b="1" dirty="0" smtClean="0"/>
              <a:t>(Depressione e ansia)</a:t>
            </a:r>
          </a:p>
          <a:p>
            <a:pPr lvl="1"/>
            <a:r>
              <a:rPr lang="it-IT" dirty="0" smtClean="0"/>
              <a:t>vigilanza</a:t>
            </a:r>
          </a:p>
          <a:p>
            <a:r>
              <a:rPr lang="it-IT" b="1" dirty="0" smtClean="0"/>
              <a:t>Riduzione dell’infiammazione</a:t>
            </a:r>
          </a:p>
          <a:p>
            <a:pPr lvl="1"/>
            <a:r>
              <a:rPr lang="it-IT" i="1" dirty="0" err="1" smtClean="0"/>
              <a:t>rubor</a:t>
            </a:r>
            <a:endParaRPr lang="it-IT" i="1" dirty="0" smtClean="0"/>
          </a:p>
          <a:p>
            <a:pPr lvl="1"/>
            <a:r>
              <a:rPr lang="it-IT" i="1" dirty="0" err="1" smtClean="0"/>
              <a:t>calor</a:t>
            </a:r>
            <a:endParaRPr lang="it-IT" i="1" dirty="0" err="1"/>
          </a:p>
          <a:p>
            <a:pPr lvl="1"/>
            <a:r>
              <a:rPr lang="it-IT" i="1" dirty="0" err="1" smtClean="0"/>
              <a:t>tumor</a:t>
            </a:r>
            <a:endParaRPr lang="it-IT" i="1" dirty="0" err="1"/>
          </a:p>
          <a:p>
            <a:pPr lvl="1"/>
            <a:r>
              <a:rPr lang="it-IT" i="1" dirty="0" err="1" smtClean="0"/>
              <a:t>dolor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15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745" y="1143000"/>
            <a:ext cx="4662974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8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Azioni anti-infiammatorie del cortisolo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1274988"/>
            <a:ext cx="8229600" cy="512127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INIBIZIONE</a:t>
            </a:r>
            <a:r>
              <a:rPr lang="it-IT" dirty="0" smtClean="0"/>
              <a:t> di geni che regolano l'espressione di ENZIMI:</a:t>
            </a:r>
          </a:p>
          <a:p>
            <a:pPr lvl="1"/>
            <a:r>
              <a:rPr lang="it-IT" dirty="0" err="1" smtClean="0"/>
              <a:t>Ciclossigenasi</a:t>
            </a:r>
            <a:r>
              <a:rPr lang="it-IT" dirty="0" smtClean="0"/>
              <a:t> 2- (</a:t>
            </a:r>
            <a:r>
              <a:rPr lang="it-IT" b="1" dirty="0" smtClean="0"/>
              <a:t>COX-2</a:t>
            </a:r>
            <a:r>
              <a:rPr lang="it-IT" dirty="0" smtClean="0"/>
              <a:t>,</a:t>
            </a:r>
            <a:r>
              <a:rPr lang="it-IT" baseline="0" dirty="0" smtClean="0"/>
              <a:t> sintesi di </a:t>
            </a:r>
            <a:r>
              <a:rPr lang="it-IT" b="1" baseline="0" dirty="0" smtClean="0"/>
              <a:t>prostaglandine</a:t>
            </a:r>
            <a:r>
              <a:rPr lang="it-IT" baseline="0" dirty="0" smtClean="0"/>
              <a:t>, mediatrici della</a:t>
            </a:r>
            <a:r>
              <a:rPr lang="it-IT" dirty="0" smtClean="0"/>
              <a:t> risposta infiammatoria</a:t>
            </a:r>
            <a:r>
              <a:rPr lang="it-IT" baseline="0" dirty="0" smtClean="0"/>
              <a:t>).</a:t>
            </a:r>
            <a:endParaRPr lang="it-IT" dirty="0" smtClean="0"/>
          </a:p>
          <a:p>
            <a:pPr lvl="1"/>
            <a:r>
              <a:rPr lang="it-IT" dirty="0" err="1" smtClean="0"/>
              <a:t>Sintasi</a:t>
            </a:r>
            <a:r>
              <a:rPr lang="it-IT" baseline="0" dirty="0" smtClean="0"/>
              <a:t> del monossido d’azoto </a:t>
            </a:r>
            <a:r>
              <a:rPr lang="it-IT" dirty="0" smtClean="0"/>
              <a:t>inducibile </a:t>
            </a:r>
            <a:r>
              <a:rPr lang="it-IT" baseline="0" dirty="0" smtClean="0"/>
              <a:t>(</a:t>
            </a:r>
            <a:r>
              <a:rPr lang="it-IT" b="1" baseline="0" dirty="0" err="1" smtClean="0"/>
              <a:t>i</a:t>
            </a:r>
            <a:r>
              <a:rPr lang="it-IT" b="1" dirty="0" err="1" smtClean="0"/>
              <a:t>NOS</a:t>
            </a:r>
            <a:r>
              <a:rPr lang="it-IT" dirty="0" smtClean="0"/>
              <a:t>), così limita la </a:t>
            </a:r>
            <a:r>
              <a:rPr lang="it-IT" b="1" dirty="0" smtClean="0"/>
              <a:t>vasodilatazione</a:t>
            </a:r>
            <a:r>
              <a:rPr lang="it-IT" dirty="0" smtClean="0"/>
              <a:t>, eritema e gonfiore).</a:t>
            </a:r>
          </a:p>
          <a:p>
            <a:pPr lvl="1"/>
            <a:r>
              <a:rPr lang="it-IT" dirty="0" smtClean="0"/>
              <a:t>maggior parte delle </a:t>
            </a:r>
            <a:r>
              <a:rPr lang="it-IT" b="1" dirty="0" smtClean="0"/>
              <a:t>citochine infiammatorie</a:t>
            </a:r>
            <a:r>
              <a:rPr lang="it-IT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UPREGOLAZIONE</a:t>
            </a:r>
            <a:r>
              <a:rPr lang="it-IT" dirty="0" smtClean="0"/>
              <a:t> dell'espressione dell’</a:t>
            </a:r>
            <a:r>
              <a:rPr lang="it-IT" u="sng" dirty="0" smtClean="0"/>
              <a:t>ANNESSINA A1</a:t>
            </a:r>
            <a:r>
              <a:rPr lang="it-IT" dirty="0" smtClean="0"/>
              <a:t>, che a sua volta inibisce la risposta cellulare dell’infiammazione:</a:t>
            </a:r>
          </a:p>
          <a:p>
            <a:pPr lvl="1"/>
            <a:r>
              <a:rPr lang="it-IT" dirty="0" smtClean="0"/>
              <a:t>inibisce direttamente la </a:t>
            </a:r>
            <a:r>
              <a:rPr lang="it-IT" dirty="0" err="1" smtClean="0"/>
              <a:t>fosfolipasi</a:t>
            </a:r>
            <a:r>
              <a:rPr lang="it-IT" dirty="0" smtClean="0"/>
              <a:t> A2 (PLA2),  </a:t>
            </a:r>
            <a:r>
              <a:rPr lang="it-IT" dirty="0" smtClean="0"/>
              <a:t>così </a:t>
            </a:r>
            <a:r>
              <a:rPr lang="it-IT" dirty="0" smtClean="0"/>
              <a:t>riduce la produzione di prostaglandine e leucotrieni, mediatori della risposta infiammatoria</a:t>
            </a:r>
          </a:p>
          <a:p>
            <a:pPr lvl="1"/>
            <a:r>
              <a:rPr lang="it-IT" dirty="0" smtClean="0"/>
              <a:t>inibisce la COX-2 (attività post-</a:t>
            </a:r>
            <a:r>
              <a:rPr lang="it-IT" dirty="0" err="1" smtClean="0"/>
              <a:t>trascrizionale</a:t>
            </a:r>
            <a:r>
              <a:rPr lang="it-IT" dirty="0" smtClean="0"/>
              <a:t>) </a:t>
            </a:r>
          </a:p>
          <a:p>
            <a:pPr lvl="1"/>
            <a:r>
              <a:rPr lang="it-IT" dirty="0" smtClean="0"/>
              <a:t>promuove il distacco di neutrofili dall'endotelio  </a:t>
            </a:r>
          </a:p>
          <a:p>
            <a:pPr lvl="1"/>
            <a:r>
              <a:rPr lang="it-IT" dirty="0" smtClean="0"/>
              <a:t>riduce la penetrazione dei neutrofili attraverso l'endotelio dei vasi sanguigni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70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>
            <a:noAutofit/>
          </a:bodyPr>
          <a:lstStyle/>
          <a:p>
            <a:r>
              <a:rPr lang="it-IT" sz="2800" dirty="0" smtClean="0"/>
              <a:t>Meccanismi molecolari dell’azione anti-infiammatoria e </a:t>
            </a:r>
            <a:r>
              <a:rPr lang="it-IT" sz="2800" dirty="0" err="1" smtClean="0"/>
              <a:t>immuno</a:t>
            </a:r>
            <a:r>
              <a:rPr lang="it-IT" sz="2800" dirty="0" smtClean="0"/>
              <a:t>-soppressiva del cortisolo</a:t>
            </a:r>
            <a:endParaRPr lang="it-IT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17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99" y="1123950"/>
            <a:ext cx="6976533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0293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cortisolo è il mediatore tra orologi centrale e periferici</a:t>
            </a:r>
            <a:br>
              <a:rPr lang="it-IT" dirty="0" smtClean="0"/>
            </a:br>
            <a:r>
              <a:rPr lang="it-IT" sz="3600" i="1" dirty="0" smtClean="0"/>
              <a:t>in sintesi:</a:t>
            </a:r>
            <a:endParaRPr lang="it-IT" sz="36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77571"/>
            <a:ext cx="8229600" cy="4148592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IN CONDIZIONI NORMALI</a:t>
            </a:r>
            <a:endParaRPr lang="it-IT" sz="2800" dirty="0"/>
          </a:p>
          <a:p>
            <a:pPr lvl="1"/>
            <a:r>
              <a:rPr lang="it-IT" sz="2000" dirty="0" smtClean="0"/>
              <a:t>Gli orologi periferici sono sincronizzati con l'attività circadiana dell'orologio centrale.</a:t>
            </a:r>
          </a:p>
          <a:p>
            <a:r>
              <a:rPr lang="it-IT" sz="2800" b="1" dirty="0" smtClean="0"/>
              <a:t>GLI STRESS ACUTI </a:t>
            </a:r>
            <a:endParaRPr lang="it-IT" sz="2800" dirty="0" smtClean="0"/>
          </a:p>
          <a:p>
            <a:pPr lvl="1"/>
            <a:r>
              <a:rPr lang="it-IT" sz="2000" dirty="0" smtClean="0"/>
              <a:t>disaccoppiano  gli orologi dei tessuti periferici dall'orologio centrale. </a:t>
            </a:r>
          </a:p>
          <a:p>
            <a:pPr lvl="1"/>
            <a:r>
              <a:rPr lang="it-IT" sz="2000" dirty="0" smtClean="0"/>
              <a:t>Dopo la fine dello stress acuto, l'orologio centrale può riportare gli orologi periferici alla loro fase iniziale. </a:t>
            </a:r>
          </a:p>
          <a:p>
            <a:r>
              <a:rPr lang="it-IT" sz="2800" b="1" dirty="0" smtClean="0"/>
              <a:t>GLI STRESS CRONICI </a:t>
            </a:r>
            <a:endParaRPr lang="it-IT" sz="2800" dirty="0" smtClean="0"/>
          </a:p>
          <a:p>
            <a:pPr lvl="1"/>
            <a:r>
              <a:rPr lang="it-IT" sz="2000" b="1" dirty="0" smtClean="0"/>
              <a:t>azzerano gli orologi periferici </a:t>
            </a:r>
            <a:r>
              <a:rPr lang="it-IT" sz="2000" dirty="0" smtClean="0"/>
              <a:t>portando al disaccoppiamento di questi ultimi dall'orologio centrale. 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17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cortisolo è il mediatore tra orologi centrale e periferici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b="1" dirty="0" smtClean="0"/>
              <a:t>IN CONDIZIONI NORMALI</a:t>
            </a:r>
            <a:r>
              <a:rPr lang="it-IT" sz="2000" dirty="0" smtClean="0"/>
              <a:t>, l'orologio del nucleo soprachiasmatico centrale (SCN) [nota: </a:t>
            </a:r>
            <a:r>
              <a:rPr lang="it-IT" sz="2000" baseline="0" dirty="0" smtClean="0"/>
              <a:t>influenzato dalla luce], </a:t>
            </a:r>
            <a:r>
              <a:rPr lang="it-IT" sz="2000" dirty="0" smtClean="0"/>
              <a:t>crea la fluttuazione diurna delle concentrazioni di </a:t>
            </a:r>
            <a:r>
              <a:rPr lang="it-IT" sz="2000" dirty="0" err="1" smtClean="0"/>
              <a:t>glucocorticoidi</a:t>
            </a:r>
            <a:r>
              <a:rPr lang="it-IT" sz="2000" dirty="0" smtClean="0"/>
              <a:t>. </a:t>
            </a:r>
            <a:r>
              <a:rPr lang="it-IT" sz="2000" b="1" dirty="0" smtClean="0"/>
              <a:t>Gli orologi periferici sono sincronizzati con l'attività circadiana dell'orologio centrale</a:t>
            </a:r>
            <a:r>
              <a:rPr lang="it-IT" sz="2000" dirty="0" smtClean="0"/>
              <a:t>.</a:t>
            </a:r>
          </a:p>
          <a:p>
            <a:r>
              <a:rPr lang="it-IT" sz="2000" b="1" dirty="0" smtClean="0"/>
              <a:t>GLI STRESS ACUTI </a:t>
            </a:r>
            <a:r>
              <a:rPr lang="it-IT" sz="2000" dirty="0" smtClean="0"/>
              <a:t>attivano l'asse HPA determinando un aumento delle concentrazioni di </a:t>
            </a:r>
            <a:r>
              <a:rPr lang="it-IT" sz="2000" dirty="0" err="1" smtClean="0"/>
              <a:t>glucocorticoidi</a:t>
            </a:r>
            <a:r>
              <a:rPr lang="it-IT" sz="2000" dirty="0" smtClean="0"/>
              <a:t> indipendentemente dalla regolazione circadiana mediata dall'orologio centrale dell'asse HPA. I </a:t>
            </a:r>
            <a:r>
              <a:rPr lang="it-IT" sz="2000" dirty="0" err="1" smtClean="0"/>
              <a:t>glucocorticoidi</a:t>
            </a:r>
            <a:r>
              <a:rPr lang="it-IT" sz="2000" dirty="0" smtClean="0"/>
              <a:t> non oscillano </a:t>
            </a:r>
            <a:r>
              <a:rPr lang="it-IT" sz="2000" dirty="0"/>
              <a:t>s</a:t>
            </a:r>
            <a:r>
              <a:rPr lang="it-IT" sz="2000" dirty="0" smtClean="0"/>
              <a:t>u base giornaliera e </a:t>
            </a:r>
            <a:r>
              <a:rPr lang="it-IT" sz="2000" b="1" dirty="0" smtClean="0"/>
              <a:t>disaccoppiano  gli orologi dei tessuti periferici dall'orologio centrale</a:t>
            </a:r>
            <a:r>
              <a:rPr lang="it-IT" sz="2000" dirty="0" smtClean="0"/>
              <a:t>. Dopo la fine dello stress acuto, l'orologio centrale può riportare gli orologi periferici alla loro fase iniziale. </a:t>
            </a:r>
          </a:p>
          <a:p>
            <a:r>
              <a:rPr lang="it-IT" sz="2000" b="1" dirty="0" smtClean="0"/>
              <a:t>GLI STRESS CRONICI </a:t>
            </a:r>
            <a:r>
              <a:rPr lang="it-IT" sz="2000" dirty="0" smtClean="0"/>
              <a:t>innescano il rilascio di </a:t>
            </a:r>
            <a:r>
              <a:rPr lang="it-IT" sz="2000" dirty="0" err="1" smtClean="0"/>
              <a:t>glucocorticoidi</a:t>
            </a:r>
            <a:r>
              <a:rPr lang="it-IT" sz="2000" dirty="0" smtClean="0"/>
              <a:t> da parte della corteccia surrenale indipendentemente dalla regolazione diurna mediata dall'orologio centrale dell'asse HPA. </a:t>
            </a:r>
            <a:r>
              <a:rPr lang="it-IT" sz="2000" b="1" dirty="0" smtClean="0"/>
              <a:t>Ciò azzera gli orologi periferici </a:t>
            </a:r>
            <a:r>
              <a:rPr lang="it-IT" sz="2000" dirty="0" smtClean="0"/>
              <a:t>portando al disaccoppiamento di questi ultimi dall'orologio centrale.  </a:t>
            </a:r>
          </a:p>
          <a:p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71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cortisolo </a:t>
            </a:r>
            <a:endParaRPr lang="it-IT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“l’ormone dello stress”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823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571" y="274638"/>
            <a:ext cx="8621148" cy="8683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L’aumento CRONICO del cortisolo causa: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143000"/>
            <a:ext cx="3969657" cy="5578475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/>
              <a:t>sindrome metabolica</a:t>
            </a:r>
          </a:p>
          <a:p>
            <a:pPr lvl="1"/>
            <a:r>
              <a:rPr lang="it-IT" dirty="0" smtClean="0"/>
              <a:t>iperglicemia e </a:t>
            </a:r>
            <a:r>
              <a:rPr lang="it-IT" dirty="0" err="1" smtClean="0"/>
              <a:t>iper</a:t>
            </a:r>
            <a:r>
              <a:rPr lang="it-IT" dirty="0" smtClean="0"/>
              <a:t>-dislipidemia</a:t>
            </a:r>
          </a:p>
          <a:p>
            <a:pPr lvl="1"/>
            <a:r>
              <a:rPr lang="it-IT" dirty="0" smtClean="0"/>
              <a:t>aumento dell’adipe viscerale</a:t>
            </a:r>
          </a:p>
          <a:p>
            <a:r>
              <a:rPr lang="it-IT" b="1" dirty="0" smtClean="0"/>
              <a:t>Perdita della massa muscolare</a:t>
            </a:r>
          </a:p>
          <a:p>
            <a:pPr lvl="1"/>
            <a:r>
              <a:rPr lang="it-IT" dirty="0" smtClean="0"/>
              <a:t>proteolisi</a:t>
            </a:r>
          </a:p>
          <a:p>
            <a:r>
              <a:rPr lang="it-IT" dirty="0" smtClean="0"/>
              <a:t>Osteoporosi</a:t>
            </a:r>
          </a:p>
          <a:p>
            <a:r>
              <a:rPr lang="it-IT" b="1" dirty="0" err="1" smtClean="0"/>
              <a:t>Ipertono</a:t>
            </a:r>
            <a:r>
              <a:rPr lang="it-IT" b="1" dirty="0" smtClean="0"/>
              <a:t> cardiovascolare</a:t>
            </a:r>
          </a:p>
          <a:p>
            <a:pPr lvl="1"/>
            <a:r>
              <a:rPr lang="it-IT" dirty="0" err="1" smtClean="0"/>
              <a:t>miotono</a:t>
            </a:r>
            <a:r>
              <a:rPr lang="it-IT" dirty="0" smtClean="0"/>
              <a:t> e </a:t>
            </a:r>
            <a:r>
              <a:rPr lang="it-IT" dirty="0" err="1" smtClean="0"/>
              <a:t>miogenesi</a:t>
            </a:r>
            <a:endParaRPr lang="it-IT" dirty="0" smtClean="0"/>
          </a:p>
          <a:p>
            <a:r>
              <a:rPr lang="it-IT" b="1" dirty="0" smtClean="0"/>
              <a:t>Depressione e ansia</a:t>
            </a:r>
          </a:p>
          <a:p>
            <a:r>
              <a:rPr lang="it-IT" b="1" dirty="0" smtClean="0"/>
              <a:t>Immunodepressione</a:t>
            </a:r>
          </a:p>
          <a:p>
            <a:pPr lvl="1"/>
            <a:r>
              <a:rPr lang="it-IT" dirty="0" smtClean="0"/>
              <a:t>rischio di cancro per ridotta sorveglianza immunitaria </a:t>
            </a:r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20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745" y="1143000"/>
            <a:ext cx="4662974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2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727075"/>
            <a:ext cx="8699500" cy="5994400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183923"/>
            <a:ext cx="8229600" cy="452437"/>
          </a:xfrm>
        </p:spPr>
        <p:txBody>
          <a:bodyPr>
            <a:noAutofit/>
          </a:bodyPr>
          <a:lstStyle/>
          <a:p>
            <a:r>
              <a:rPr lang="it-IT" sz="2800" dirty="0" smtClean="0"/>
              <a:t>Lo stress cronico danneggia il sistema cardiovascolare</a:t>
            </a:r>
            <a:endParaRPr lang="it-IT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31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 stress </a:t>
            </a:r>
            <a:r>
              <a:rPr lang="it-IT" dirty="0" err="1" smtClean="0"/>
              <a:t>cronio</a:t>
            </a:r>
            <a:r>
              <a:rPr lang="it-IT" dirty="0" smtClean="0"/>
              <a:t> causa deficit sinaptico</a:t>
            </a:r>
            <a:br>
              <a:rPr lang="it-IT" dirty="0" smtClean="0"/>
            </a:br>
            <a:r>
              <a:rPr lang="it-IT" sz="3600" dirty="0" smtClean="0"/>
              <a:t>repressione dei geni per le proteine sinaptiche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72" y="1417638"/>
            <a:ext cx="7439316" cy="49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1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23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400"/>
            <a:ext cx="9144000" cy="60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28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patologia d’organo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iposurrenalismo (o morbo di Addison) </a:t>
            </a:r>
          </a:p>
          <a:p>
            <a:r>
              <a:rPr lang="it-IT" dirty="0" smtClean="0"/>
              <a:t>ipersurrenalismo (o morbo di </a:t>
            </a:r>
            <a:r>
              <a:rPr lang="it-IT" dirty="0" err="1" smtClean="0"/>
              <a:t>Cushing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74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25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86" y="230058"/>
            <a:ext cx="5435995" cy="6627941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08000" y="230058"/>
            <a:ext cx="8229600" cy="1325562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Insufficienza surrenalica</a:t>
            </a:r>
            <a:br>
              <a:rPr lang="it-IT" dirty="0" smtClean="0"/>
            </a:br>
            <a:r>
              <a:rPr lang="it-IT" dirty="0" smtClean="0"/>
              <a:t>morbo di Addison</a:t>
            </a:r>
            <a:br>
              <a:rPr lang="it-IT" dirty="0" smtClean="0"/>
            </a:br>
            <a:r>
              <a:rPr lang="it-IT" sz="3100" dirty="0" smtClean="0"/>
              <a:t>descritto nel 1855</a:t>
            </a:r>
            <a:endParaRPr lang="it-IT" sz="3100" dirty="0"/>
          </a:p>
        </p:txBody>
      </p:sp>
    </p:spTree>
    <p:extLst>
      <p:ext uri="{BB962C8B-B14F-4D97-AF65-F5344CB8AC3E}">
        <p14:creationId xmlns:p14="http://schemas.microsoft.com/office/powerpoint/2010/main" val="240038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sintomi e segni dell’insufficienza surrenalica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Possono essere riferibili a carenza di:</a:t>
            </a:r>
          </a:p>
          <a:p>
            <a:r>
              <a:rPr lang="it-IT" dirty="0" err="1" smtClean="0"/>
              <a:t>Glucocorticoidi</a:t>
            </a:r>
            <a:endParaRPr lang="it-IT" dirty="0" smtClean="0"/>
          </a:p>
          <a:p>
            <a:r>
              <a:rPr lang="it-IT" dirty="0" err="1" smtClean="0"/>
              <a:t>Glucocorticoidi</a:t>
            </a:r>
            <a:r>
              <a:rPr lang="it-IT" dirty="0" smtClean="0"/>
              <a:t> e </a:t>
            </a:r>
            <a:r>
              <a:rPr lang="it-IT" dirty="0" err="1" smtClean="0"/>
              <a:t>mineralcorticoidi</a:t>
            </a:r>
            <a:r>
              <a:rPr lang="it-IT" dirty="0" smtClean="0"/>
              <a:t> (aldosterone)</a:t>
            </a:r>
          </a:p>
          <a:p>
            <a:r>
              <a:rPr lang="it-IT" dirty="0" err="1" smtClean="0"/>
              <a:t>Glucocorticoidi</a:t>
            </a:r>
            <a:r>
              <a:rPr lang="it-IT" dirty="0" smtClean="0"/>
              <a:t> e </a:t>
            </a:r>
            <a:r>
              <a:rPr lang="it-IT" dirty="0" err="1" smtClean="0"/>
              <a:t>mineralcorticoidi</a:t>
            </a:r>
            <a:r>
              <a:rPr lang="it-IT" dirty="0" smtClean="0"/>
              <a:t> e androgeni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34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Sintomi del m. di Addison </a:t>
            </a:r>
            <a:br>
              <a:rPr lang="it-IT" dirty="0" smtClean="0"/>
            </a:br>
            <a:r>
              <a:rPr lang="it-IT" sz="3100" i="1" dirty="0" smtClean="0"/>
              <a:t>soggettivi (del paziente)</a:t>
            </a:r>
            <a:endParaRPr lang="it-IT" sz="31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27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12378" cy="45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Segni del m. di Addison</a:t>
            </a:r>
            <a:br>
              <a:rPr lang="it-IT" sz="3600" dirty="0" smtClean="0"/>
            </a:br>
            <a:r>
              <a:rPr lang="it-IT" sz="3600" i="1" dirty="0" smtClean="0"/>
              <a:t> oggettivi (osservati da altri)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28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44486"/>
            <a:ext cx="8480793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8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Eziopatogenesi del m. di Addison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333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primario</a:t>
            </a:r>
          </a:p>
          <a:p>
            <a:pPr lvl="1"/>
            <a:r>
              <a:rPr lang="it-IT" dirty="0" smtClean="0"/>
              <a:t>difetto di </a:t>
            </a:r>
            <a:r>
              <a:rPr lang="it-IT" dirty="0" err="1" smtClean="0"/>
              <a:t>steroidogenesi</a:t>
            </a:r>
            <a:r>
              <a:rPr lang="it-IT" dirty="0" smtClean="0"/>
              <a:t> surrenalica</a:t>
            </a:r>
          </a:p>
          <a:p>
            <a:pPr lvl="1"/>
            <a:r>
              <a:rPr lang="it-IT" dirty="0" smtClean="0"/>
              <a:t>in genere (80%) causato da meccanismo autoimmune. In tempi passati da tubercolosi.</a:t>
            </a:r>
          </a:p>
          <a:p>
            <a:pPr lvl="1"/>
            <a:r>
              <a:rPr lang="it-IT" dirty="0" smtClean="0"/>
              <a:t>difetti genetici</a:t>
            </a:r>
          </a:p>
          <a:p>
            <a:r>
              <a:rPr lang="it-IT" dirty="0" smtClean="0"/>
              <a:t>secondario </a:t>
            </a:r>
          </a:p>
          <a:p>
            <a:pPr lvl="1"/>
            <a:r>
              <a:rPr lang="it-IT" dirty="0" smtClean="0"/>
              <a:t>difetto pituitario di sintesi e rilascio di ACTH</a:t>
            </a:r>
          </a:p>
          <a:p>
            <a:r>
              <a:rPr lang="it-IT" dirty="0" smtClean="0"/>
              <a:t>terziario</a:t>
            </a:r>
          </a:p>
          <a:p>
            <a:pPr marL="742950" lvl="2" indent="-342900"/>
            <a:r>
              <a:rPr lang="it-IT" sz="2800" dirty="0"/>
              <a:t>difetto </a:t>
            </a:r>
            <a:r>
              <a:rPr lang="it-IT" sz="2800" dirty="0" smtClean="0"/>
              <a:t>ipotalamico </a:t>
            </a:r>
            <a:r>
              <a:rPr lang="it-IT" sz="2800" dirty="0"/>
              <a:t>di sintesi e rilascio di </a:t>
            </a:r>
            <a:r>
              <a:rPr lang="it-IT" sz="2800" dirty="0" smtClean="0"/>
              <a:t>CRH</a:t>
            </a:r>
            <a:endParaRPr lang="it-IT" sz="2800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319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effetti del cortisolo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condizioni normali</a:t>
            </a:r>
          </a:p>
          <a:p>
            <a:r>
              <a:rPr lang="it-IT" dirty="0" smtClean="0"/>
              <a:t>In condizioni di stress</a:t>
            </a:r>
          </a:p>
          <a:p>
            <a:r>
              <a:rPr lang="it-IT" dirty="0" smtClean="0"/>
              <a:t>Nella patologia d’organo (corticale del surrene)</a:t>
            </a:r>
          </a:p>
          <a:p>
            <a:pPr lvl="1"/>
            <a:r>
              <a:rPr lang="it-IT" dirty="0" smtClean="0"/>
              <a:t>insufficienza surrenalica (o morbo di Addison) </a:t>
            </a:r>
          </a:p>
          <a:p>
            <a:pPr lvl="1"/>
            <a:r>
              <a:rPr lang="it-IT" dirty="0" smtClean="0"/>
              <a:t>ipersurrenalismo (o morbo di </a:t>
            </a:r>
            <a:r>
              <a:rPr lang="it-IT" dirty="0" err="1" smtClean="0"/>
              <a:t>Cushing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96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La causa dell’</a:t>
            </a:r>
            <a:r>
              <a:rPr lang="it-IT" sz="3600" dirty="0" err="1" smtClean="0"/>
              <a:t>iperpigmentazione</a:t>
            </a:r>
            <a:r>
              <a:rPr lang="it-IT" sz="3600" dirty="0" smtClean="0"/>
              <a:t> cutanea</a:t>
            </a:r>
            <a:endParaRPr lang="it-IT" sz="3600" dirty="0"/>
          </a:p>
        </p:txBody>
      </p:sp>
      <p:sp>
        <p:nvSpPr>
          <p:cNvPr id="10" name="Sottotitolo 9"/>
          <p:cNvSpPr>
            <a:spLocks noGrp="1"/>
          </p:cNvSpPr>
          <p:nvPr>
            <p:ph idx="1"/>
          </p:nvPr>
        </p:nvSpPr>
        <p:spPr>
          <a:xfrm>
            <a:off x="457200" y="1443038"/>
            <a:ext cx="8480793" cy="1689629"/>
          </a:xfrm>
        </p:spPr>
        <p:txBody>
          <a:bodyPr/>
          <a:lstStyle/>
          <a:p>
            <a:r>
              <a:rPr lang="it-IT" dirty="0" smtClean="0"/>
              <a:t>Perché aumenta la POMC?</a:t>
            </a:r>
          </a:p>
          <a:p>
            <a:r>
              <a:rPr lang="it-IT" dirty="0" smtClean="0"/>
              <a:t>Se c’è carenza di POMC, il m. di Addison è primario, secondario o terziario?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30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51201"/>
            <a:ext cx="8480793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8039" cy="6858000"/>
          </a:xfrm>
          <a:prstGeom prst="rect">
            <a:avLst/>
          </a:prstGeom>
        </p:spPr>
      </p:pic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57200" y="145143"/>
            <a:ext cx="8229600" cy="616857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La sindrome di </a:t>
            </a:r>
            <a:r>
              <a:rPr lang="it-IT" dirty="0" err="1" smtClean="0"/>
              <a:t>Cushing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96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491671"/>
            <a:ext cx="5105400" cy="47371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5" y="333460"/>
            <a:ext cx="3926115" cy="52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58" y="1181781"/>
            <a:ext cx="6242192" cy="410130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781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Eziopatogenesi del m. di </a:t>
            </a:r>
            <a:r>
              <a:rPr lang="it-IT" sz="3600" dirty="0" err="1" smtClean="0"/>
              <a:t>Cushing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2800" dirty="0" smtClean="0"/>
              <a:t>alterazione dell’asse ipotalamo-ipofisi-surrene</a:t>
            </a:r>
            <a:endParaRPr lang="it-IT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340757" y="5009751"/>
            <a:ext cx="25000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Adenoma dell’ipofisi o ectopico</a:t>
            </a:r>
          </a:p>
          <a:p>
            <a:pPr algn="ctr"/>
            <a:r>
              <a:rPr lang="it-IT" dirty="0" smtClean="0"/>
              <a:t>ACTH-dipendente</a:t>
            </a:r>
          </a:p>
          <a:p>
            <a:pPr algn="ctr"/>
            <a:r>
              <a:rPr lang="it-IT" dirty="0" smtClean="0"/>
              <a:t>cortisolo-indipendente</a:t>
            </a:r>
          </a:p>
          <a:p>
            <a:pPr algn="ctr"/>
            <a:r>
              <a:rPr lang="it-IT" dirty="0" smtClean="0"/>
              <a:t>ipertrofia bilaterale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76912" y="5009751"/>
            <a:ext cx="2445660" cy="14773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Adenoma o carcinoma del surrene</a:t>
            </a:r>
          </a:p>
          <a:p>
            <a:pPr algn="ctr"/>
            <a:r>
              <a:rPr lang="it-IT" dirty="0" smtClean="0"/>
              <a:t>ACTH-indipendente</a:t>
            </a:r>
          </a:p>
          <a:p>
            <a:pPr algn="ctr"/>
            <a:r>
              <a:rPr lang="it-IT" dirty="0" smtClean="0"/>
              <a:t>cortisolo-</a:t>
            </a:r>
            <a:r>
              <a:rPr lang="it-IT" dirty="0" err="1" smtClean="0"/>
              <a:t>indip</a:t>
            </a:r>
            <a:r>
              <a:rPr lang="it-IT" dirty="0" smtClean="0"/>
              <a:t>.</a:t>
            </a:r>
          </a:p>
          <a:p>
            <a:pPr algn="ctr"/>
            <a:r>
              <a:rPr lang="it-IT" dirty="0" smtClean="0"/>
              <a:t>Surrene sano ipotrofico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95144" y="5246736"/>
            <a:ext cx="1814285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Iatrogenico</a:t>
            </a:r>
          </a:p>
          <a:p>
            <a:pPr algn="ctr"/>
            <a:r>
              <a:rPr lang="it-IT" dirty="0" smtClean="0"/>
              <a:t>causato dalla terapia Surreni ipotrofici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49993" y="5467755"/>
            <a:ext cx="1332065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asse non OK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037944" y="6359801"/>
            <a:ext cx="915635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asse OK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143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L’aldosterone</a:t>
            </a:r>
            <a:endParaRPr lang="it-IT" dirty="0"/>
          </a:p>
        </p:txBody>
      </p:sp>
      <p:sp>
        <p:nvSpPr>
          <p:cNvPr id="8" name="Sottotitol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Omeostasi dell’acqua e degli elettroliti</a:t>
            </a:r>
          </a:p>
          <a:p>
            <a:r>
              <a:rPr lang="it-IT" dirty="0" smtClean="0"/>
              <a:t>Agisce sul rene (colon, sistema cardiovascolare, cervello)</a:t>
            </a:r>
          </a:p>
          <a:p>
            <a:r>
              <a:rPr lang="it-IT" dirty="0" smtClean="0"/>
              <a:t>Aumenta il riassorbimento del sodio e l’eliminazione del potassio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85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Rilascio di aldosterone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È regolato direttamente da: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Angiotensina</a:t>
            </a:r>
            <a:r>
              <a:rPr lang="it-IT" dirty="0" smtClean="0"/>
              <a:t> II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 [K</a:t>
            </a:r>
            <a:r>
              <a:rPr lang="it-IT" baseline="30000" dirty="0" smtClean="0"/>
              <a:t>+</a:t>
            </a:r>
            <a:r>
              <a:rPr lang="it-IT" dirty="0" smtClean="0"/>
              <a:t>]</a:t>
            </a:r>
            <a:r>
              <a:rPr lang="it-IT" baseline="-25000" dirty="0" smtClean="0"/>
              <a:t>ex </a:t>
            </a:r>
            <a:r>
              <a:rPr lang="it-IT" dirty="0" smtClean="0"/>
              <a:t> (anche detta </a:t>
            </a:r>
            <a:r>
              <a:rPr lang="it-IT" dirty="0" err="1" smtClean="0"/>
              <a:t>k</a:t>
            </a:r>
            <a:r>
              <a:rPr lang="it-IT" dirty="0" err="1" smtClean="0"/>
              <a:t>aliemia</a:t>
            </a:r>
            <a:r>
              <a:rPr lang="it-IT" dirty="0" smtClean="0"/>
              <a:t>, concentrazione ematica di K</a:t>
            </a:r>
            <a:r>
              <a:rPr lang="it-IT" baseline="30000" dirty="0" smtClean="0"/>
              <a:t>+</a:t>
            </a:r>
            <a:r>
              <a:rPr lang="it-IT" dirty="0" smtClean="0"/>
              <a:t>)</a:t>
            </a:r>
            <a:endParaRPr lang="it-IT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ACTH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241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L’aldosterone è un </a:t>
            </a:r>
            <a:r>
              <a:rPr lang="it-IT" dirty="0" err="1" smtClean="0"/>
              <a:t>mineralcorticoide</a:t>
            </a:r>
            <a:r>
              <a:rPr lang="it-IT" dirty="0" smtClean="0"/>
              <a:t> surrenalico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36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8690"/>
            <a:ext cx="914400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9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637"/>
          </a:xfrm>
        </p:spPr>
        <p:txBody>
          <a:bodyPr>
            <a:noAutofit/>
          </a:bodyPr>
          <a:lstStyle/>
          <a:p>
            <a:r>
              <a:rPr lang="it-IT" sz="3200" dirty="0" smtClean="0"/>
              <a:t>Il sistema renina-</a:t>
            </a:r>
            <a:r>
              <a:rPr lang="it-IT" sz="3200" dirty="0" err="1" smtClean="0"/>
              <a:t>angiotensina</a:t>
            </a:r>
            <a:r>
              <a:rPr lang="it-IT" sz="3200" dirty="0" smtClean="0"/>
              <a:t>-aldosterone</a:t>
            </a:r>
            <a:endParaRPr lang="it-IT" sz="32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37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803275"/>
            <a:ext cx="6807200" cy="59182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882571" y="1378857"/>
            <a:ext cx="1451429" cy="5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646714" y="2039257"/>
            <a:ext cx="2031999" cy="5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898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38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0"/>
            <a:ext cx="9144000" cy="660023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217057" y="991383"/>
            <a:ext cx="6469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in verde</a:t>
            </a:r>
            <a:r>
              <a:rPr lang="it-IT" dirty="0" smtClean="0"/>
              <a:t>: le cause scatenanti, anche dette causa prima</a:t>
            </a:r>
          </a:p>
          <a:p>
            <a:r>
              <a:rPr lang="it-IT" u="sng" dirty="0" smtClean="0"/>
              <a:t>in giallo</a:t>
            </a:r>
            <a:r>
              <a:rPr lang="it-IT" dirty="0" smtClean="0"/>
              <a:t>: l’effetto</a:t>
            </a:r>
          </a:p>
          <a:p>
            <a:r>
              <a:rPr lang="it-IT" u="sng" dirty="0" smtClean="0"/>
              <a:t>in azzurro</a:t>
            </a:r>
            <a:r>
              <a:rPr lang="it-IT" dirty="0" smtClean="0"/>
              <a:t>: le condizioni fisiologiche prima e dopo l’aldosterone (o l’</a:t>
            </a:r>
            <a:r>
              <a:rPr lang="it-IT" dirty="0" err="1" smtClean="0"/>
              <a:t>angiotensina</a:t>
            </a:r>
            <a:r>
              <a:rPr lang="it-IT" dirty="0" smtClean="0"/>
              <a:t> II)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8457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39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304800"/>
            <a:ext cx="79375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igure" descr="figure.im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8429" y="954107"/>
            <a:ext cx="4029265" cy="5846656"/>
          </a:xfrm>
          <a:prstGeom prst="rect">
            <a:avLst/>
          </a:prstGeom>
        </p:spPr>
      </p:pic>
      <p:pic>
        <p:nvPicPr>
          <p:cNvPr id="5" name="F1000Research" descr="F1000Resear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748" y="6347445"/>
            <a:ext cx="1519051" cy="167654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dirty="0"/>
              <a:t>Figure 2. Hypothalamic-pituitary-adrenal (HPA) </a:t>
            </a:r>
            <a:r>
              <a:rPr sz="2800" dirty="0" smtClean="0"/>
              <a:t>axis</a:t>
            </a:r>
            <a:endParaRPr lang="it-IT" sz="2800" dirty="0" smtClean="0"/>
          </a:p>
          <a:p>
            <a:pPr algn="ctr"/>
            <a:r>
              <a:rPr lang="it-IT" sz="2800" dirty="0" smtClean="0"/>
              <a:t>and </a:t>
            </a:r>
            <a:r>
              <a:rPr lang="it-IT" sz="2800" dirty="0" err="1" smtClean="0"/>
              <a:t>cortisol-dependent</a:t>
            </a:r>
            <a:r>
              <a:rPr lang="it-IT" sz="2800" dirty="0" smtClean="0"/>
              <a:t> </a:t>
            </a:r>
            <a:r>
              <a:rPr lang="it-IT" sz="2800" dirty="0" err="1" smtClean="0"/>
              <a:t>physiological</a:t>
            </a:r>
            <a:r>
              <a:rPr lang="it-IT" sz="2800" dirty="0" smtClean="0"/>
              <a:t> </a:t>
            </a:r>
            <a:r>
              <a:rPr lang="it-IT" sz="2800" dirty="0" err="1" smtClean="0"/>
              <a:t>responses</a:t>
            </a:r>
            <a:endParaRPr sz="3200" dirty="0"/>
          </a:p>
        </p:txBody>
      </p:sp>
      <p:sp>
        <p:nvSpPr>
          <p:cNvPr id="3" name="TextBox 3"/>
          <p:cNvSpPr txBox="1"/>
          <p:nvPr/>
        </p:nvSpPr>
        <p:spPr>
          <a:xfrm>
            <a:off x="181429" y="6431431"/>
            <a:ext cx="5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000" dirty="0"/>
              <a:t>Garabedian MJ, Harris CA and Jeanneteau F. Glucocorticoid receptor action in metabolic and neuronal function [version 1]. F1000Research 2017, 6:1208 (doi: 10.12688/f1000research.11375.1)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190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la tiroide vedi qua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www.google.com</a:t>
            </a:r>
            <a:r>
              <a:rPr lang="it-IT" dirty="0" smtClean="0"/>
              <a:t>/</a:t>
            </a:r>
            <a:r>
              <a:rPr lang="it-IT" dirty="0" err="1" smtClean="0"/>
              <a:t>search?biw</a:t>
            </a:r>
            <a:r>
              <a:rPr lang="it-IT" dirty="0" smtClean="0"/>
              <a:t>=1355&amp;bih=648&amp;tbm=</a:t>
            </a:r>
            <a:r>
              <a:rPr lang="it-IT" dirty="0" err="1" smtClean="0"/>
              <a:t>isch&amp;sa</a:t>
            </a:r>
            <a:r>
              <a:rPr lang="it-IT" dirty="0" smtClean="0"/>
              <a:t>=1&amp;ei=1WioXbLFBYzUwAL28p-QCg&amp;q=</a:t>
            </a:r>
            <a:r>
              <a:rPr lang="it-IT" dirty="0" err="1" smtClean="0"/>
              <a:t>corticotroph+cells+pituitary&amp;oq</a:t>
            </a:r>
            <a:r>
              <a:rPr lang="it-IT" dirty="0" smtClean="0"/>
              <a:t>=</a:t>
            </a:r>
            <a:r>
              <a:rPr lang="it-IT" dirty="0" err="1" smtClean="0"/>
              <a:t>corticotroph+cells+pituitary&amp;gs_l</a:t>
            </a:r>
            <a:r>
              <a:rPr lang="it-IT" dirty="0" smtClean="0"/>
              <a:t>=img.3...135835.148124..148623...3.0..0.85.1821.25......0....1..gws-wiz-img.......0i67j0j0i30j0i24j0i10.Gs-ViBiDSbU&amp;ved=0ahUKEwjyg_bMr6PlAhUMKlAKHXb5B6IQ4dUDCAc&amp;uact=5#imgdii=VmYXUA_GEChf2M:&amp;</a:t>
            </a:r>
            <a:r>
              <a:rPr lang="it-IT" dirty="0" err="1" smtClean="0"/>
              <a:t>imgrc</a:t>
            </a:r>
            <a:r>
              <a:rPr lang="it-IT" dirty="0" smtClean="0"/>
              <a:t>=pY_36Avz0_aLYM: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84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41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0"/>
            <a:ext cx="4752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4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Distribution of </a:t>
            </a:r>
            <a:r>
              <a:rPr lang="it-IT" sz="3600" dirty="0" err="1" smtClean="0"/>
              <a:t>total</a:t>
            </a:r>
            <a:r>
              <a:rPr lang="it-IT" sz="3600" dirty="0" smtClean="0"/>
              <a:t> body water in </a:t>
            </a:r>
            <a:r>
              <a:rPr lang="it-IT" sz="3600" dirty="0" err="1" smtClean="0"/>
              <a:t>various</a:t>
            </a:r>
            <a:r>
              <a:rPr lang="it-IT" sz="3600" dirty="0" smtClean="0"/>
              <a:t> </a:t>
            </a:r>
            <a:r>
              <a:rPr lang="it-IT" sz="3600" dirty="0" err="1" smtClean="0"/>
              <a:t>fluid</a:t>
            </a:r>
            <a:r>
              <a:rPr lang="it-IT" sz="3600" dirty="0" smtClean="0"/>
              <a:t> </a:t>
            </a:r>
            <a:r>
              <a:rPr lang="it-IT" sz="3600" dirty="0" err="1" smtClean="0"/>
              <a:t>compartments</a:t>
            </a:r>
            <a:r>
              <a:rPr lang="it-IT" sz="3600" dirty="0" smtClean="0"/>
              <a:t> of a 70 kg man</a:t>
            </a:r>
            <a:endParaRPr lang="it-IT" sz="360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42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4468"/>
            <a:ext cx="9144000" cy="460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0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43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14" y="1070948"/>
            <a:ext cx="7783286" cy="56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9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azioni fisiologiche del cortisolo </a:t>
            </a:r>
            <a:br>
              <a:rPr lang="it-IT" dirty="0" smtClean="0"/>
            </a:br>
            <a:endParaRPr lang="it-IT" sz="3100" i="1" dirty="0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i="1" dirty="0" smtClean="0">
                <a:solidFill>
                  <a:srgbClr val="000000"/>
                </a:solidFill>
              </a:rPr>
              <a:t>sono sincronizzate sul fotoperiodo (giorno-notte)</a:t>
            </a:r>
            <a:endParaRPr lang="it-IT" sz="4000" dirty="0">
              <a:solidFill>
                <a:srgbClr val="0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34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6065"/>
            <a:ext cx="3080657" cy="2192791"/>
          </a:xfrm>
        </p:spPr>
        <p:txBody>
          <a:bodyPr>
            <a:noAutofit/>
          </a:bodyPr>
          <a:lstStyle/>
          <a:p>
            <a:r>
              <a:rPr lang="it-IT" sz="2800" dirty="0" smtClean="0"/>
              <a:t>Il cortisolo è l’ormone del risveglio </a:t>
            </a:r>
            <a:r>
              <a:rPr lang="it-IT" sz="2800" dirty="0" smtClean="0"/>
              <a:t>dal sonno</a:t>
            </a:r>
            <a:endParaRPr lang="it-IT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091FA - BIOCHIMICA APPLICATA MEDICA 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6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0"/>
            <a:ext cx="3429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124758" y="1416663"/>
            <a:ext cx="99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Normale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61189" y="3805691"/>
            <a:ext cx="106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Ritardato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78715" y="5987018"/>
            <a:ext cx="320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Gravemente ritardato o alterato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951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150722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dirty="0" smtClean="0"/>
              <a:t>Il rilascio di cortisolo è legato al fotoperiodo</a:t>
            </a:r>
            <a:endParaRPr lang="it-IT" sz="3200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40367" y="1147287"/>
            <a:ext cx="4189338" cy="505757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Il </a:t>
            </a:r>
            <a:r>
              <a:rPr lang="it-IT" sz="2000" b="1" dirty="0" smtClean="0"/>
              <a:t>nucleo soprachiasmatico (SCN) </a:t>
            </a:r>
            <a:r>
              <a:rPr lang="it-IT" sz="2000" dirty="0" smtClean="0"/>
              <a:t>è stimolato dalla </a:t>
            </a:r>
            <a:r>
              <a:rPr lang="it-IT" sz="2000" b="1" dirty="0" smtClean="0"/>
              <a:t>luce</a:t>
            </a:r>
            <a:r>
              <a:rPr lang="it-IT" sz="2000" dirty="0" smtClean="0"/>
              <a:t>. SNC attiva il nucleo </a:t>
            </a:r>
            <a:r>
              <a:rPr lang="it-IT" sz="2000" dirty="0" err="1" smtClean="0"/>
              <a:t>paraventricolare</a:t>
            </a:r>
            <a:r>
              <a:rPr lang="it-IT" sz="2000" dirty="0" smtClean="0"/>
              <a:t> (PVN).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PVN rilascia il </a:t>
            </a:r>
            <a:r>
              <a:rPr lang="it-IT" sz="2000" dirty="0" err="1" smtClean="0"/>
              <a:t>Corticotropin</a:t>
            </a:r>
            <a:r>
              <a:rPr lang="it-IT" sz="2000" dirty="0" smtClean="0"/>
              <a:t> </a:t>
            </a:r>
            <a:r>
              <a:rPr lang="it-IT" sz="2000" dirty="0" err="1" smtClean="0"/>
              <a:t>releasing</a:t>
            </a:r>
            <a:r>
              <a:rPr lang="it-IT" sz="2000" dirty="0" smtClean="0"/>
              <a:t> </a:t>
            </a:r>
            <a:r>
              <a:rPr lang="it-IT" sz="2000" dirty="0" err="1" smtClean="0"/>
              <a:t>hormone</a:t>
            </a:r>
            <a:r>
              <a:rPr lang="it-IT" sz="2000" dirty="0" smtClean="0"/>
              <a:t> (CRH).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L’ACTH induce la </a:t>
            </a:r>
            <a:r>
              <a:rPr lang="it-IT" sz="2000" dirty="0" err="1" smtClean="0"/>
              <a:t>steroidogenesi</a:t>
            </a:r>
            <a:endParaRPr lang="it-IT" sz="2000" dirty="0"/>
          </a:p>
          <a:p>
            <a:pPr marL="857250" lvl="1" indent="-457200"/>
            <a:r>
              <a:rPr lang="it-IT" sz="1600" dirty="0" smtClean="0">
                <a:solidFill>
                  <a:srgbClr val="0000FF"/>
                </a:solidFill>
              </a:rPr>
              <a:t>induzione ciclica dell’espressione del gene che codifica </a:t>
            </a:r>
            <a:r>
              <a:rPr lang="it-IT" sz="1600" dirty="0" err="1" smtClean="0">
                <a:solidFill>
                  <a:srgbClr val="0000FF"/>
                </a:solidFill>
              </a:rPr>
              <a:t>StAR</a:t>
            </a:r>
            <a:r>
              <a:rPr lang="it-IT" sz="1600" dirty="0" smtClean="0">
                <a:solidFill>
                  <a:srgbClr val="0000FF"/>
                </a:solidFill>
              </a:rPr>
              <a:t> (trasporto mitocondriale di colesterolo)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/>
              <a:t>I tessuti periferici rispondono attraverso il recettore per il </a:t>
            </a:r>
            <a:r>
              <a:rPr lang="it-IT" sz="2000" b="1" dirty="0" err="1" smtClean="0"/>
              <a:t>glucocorticoidi</a:t>
            </a:r>
            <a:r>
              <a:rPr lang="it-IT" sz="2000" dirty="0" smtClean="0"/>
              <a:t> (GR).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Si innescano meccanismi molecolari per le variazioni biochimiche e fisiologiche della funzione degli organi e apparati.</a:t>
            </a:r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7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705" y="1141707"/>
            <a:ext cx="4356758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3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azioni del cortisolo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Azioni metaboliche</a:t>
            </a:r>
            <a:endParaRPr lang="it-IT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000000"/>
                </a:solidFill>
              </a:rPr>
              <a:t>Azioni sul sistema cardiovascolare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000000"/>
                </a:solidFill>
              </a:rPr>
              <a:t>Azioni sul sistema nervoso centrale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000000"/>
                </a:solidFill>
              </a:rPr>
              <a:t>Azioni anti-infiammatorie e immunitarie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1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Azioni metaboliche del cortisolo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200150"/>
            <a:ext cx="4385733" cy="5156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b="1" dirty="0" smtClean="0"/>
              <a:t>Mobilizzazione di substrati energetici dagli organi di riserva</a:t>
            </a:r>
          </a:p>
          <a:p>
            <a:r>
              <a:rPr lang="it-IT" dirty="0" smtClean="0"/>
              <a:t>Tessuto adiposo: lipolisi</a:t>
            </a:r>
          </a:p>
          <a:p>
            <a:pPr lvl="1"/>
            <a:r>
              <a:rPr lang="it-IT" dirty="0" smtClean="0"/>
              <a:t>acidi grassi per i tessuti che li utilizzano</a:t>
            </a:r>
          </a:p>
          <a:p>
            <a:r>
              <a:rPr lang="it-IT" dirty="0" smtClean="0"/>
              <a:t>Muscolo: proteolisi</a:t>
            </a:r>
          </a:p>
          <a:p>
            <a:pPr lvl="1"/>
            <a:r>
              <a:rPr lang="it-IT" dirty="0" smtClean="0"/>
              <a:t>amminoacidi per la </a:t>
            </a:r>
            <a:r>
              <a:rPr lang="it-IT" dirty="0" err="1" smtClean="0"/>
              <a:t>gluconeogenesi</a:t>
            </a:r>
            <a:endParaRPr lang="it-IT" dirty="0" smtClean="0"/>
          </a:p>
          <a:p>
            <a:r>
              <a:rPr lang="it-IT" dirty="0" smtClean="0"/>
              <a:t>Fegato: </a:t>
            </a:r>
            <a:r>
              <a:rPr lang="it-IT" dirty="0" err="1" smtClean="0"/>
              <a:t>gluconeogenesi</a:t>
            </a:r>
            <a:endParaRPr lang="it-IT" dirty="0" smtClean="0"/>
          </a:p>
          <a:p>
            <a:pPr lvl="1"/>
            <a:r>
              <a:rPr lang="it-IT" dirty="0" smtClean="0"/>
              <a:t>glucosio per il cervello e altri organi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33" y="1200150"/>
            <a:ext cx="3886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7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2456</Words>
  <Application>Microsoft Macintosh PowerPoint</Application>
  <PresentationFormat>Presentazione su schermo (4:3)</PresentationFormat>
  <Paragraphs>393</Paragraphs>
  <Slides>43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Lezione 9</vt:lpstr>
      <vt:lpstr>Il cortisolo </vt:lpstr>
      <vt:lpstr>Gli effetti del cortisolo</vt:lpstr>
      <vt:lpstr>Presentazione di PowerPoint</vt:lpstr>
      <vt:lpstr>Le azioni fisiologiche del cortisolo  </vt:lpstr>
      <vt:lpstr>Il cortisolo è l’ormone del risveglio dal sonno</vt:lpstr>
      <vt:lpstr>Il rilascio di cortisolo è legato al fotoperiodo</vt:lpstr>
      <vt:lpstr>Le azioni del cortisolo</vt:lpstr>
      <vt:lpstr>Azioni metaboliche del cortisolo</vt:lpstr>
      <vt:lpstr>Azioni cardiovascolari del cortisolo</vt:lpstr>
      <vt:lpstr>Si può vivere senza cortisolo?</vt:lpstr>
      <vt:lpstr>Presentazione di PowerPoint</vt:lpstr>
      <vt:lpstr>Anche lo stress stimola l’ipotalamo </vt:lpstr>
      <vt:lpstr>Esempio lo stress chirurgico causa un aumento stabile di cortisolemia</vt:lpstr>
      <vt:lpstr>L’aumento ACUTO del cortisolo causa:</vt:lpstr>
      <vt:lpstr>Azioni anti-infiammatorie del cortisolo</vt:lpstr>
      <vt:lpstr>Meccanismi molecolari dell’azione anti-infiammatoria e immuno-soppressiva del cortisolo</vt:lpstr>
      <vt:lpstr>Il cortisolo è il mediatore tra orologi centrale e periferici in sintesi:</vt:lpstr>
      <vt:lpstr>Il cortisolo è il mediatore tra orologi centrale e periferici</vt:lpstr>
      <vt:lpstr>L’aumento CRONICO del cortisolo causa:</vt:lpstr>
      <vt:lpstr>Lo stress cronico danneggia il sistema cardiovascolare</vt:lpstr>
      <vt:lpstr>Lo stress cronio causa deficit sinaptico repressione dei geni per le proteine sinaptiche</vt:lpstr>
      <vt:lpstr>Presentazione di PowerPoint</vt:lpstr>
      <vt:lpstr>La patologia d’organo</vt:lpstr>
      <vt:lpstr>Presentazione di PowerPoint</vt:lpstr>
      <vt:lpstr>I sintomi e segni dell’insufficienza surrenalica</vt:lpstr>
      <vt:lpstr>Sintomi del m. di Addison  soggettivi (del paziente)</vt:lpstr>
      <vt:lpstr>Segni del m. di Addison  oggettivi (osservati da altri) </vt:lpstr>
      <vt:lpstr>Eziopatogenesi del m. di Addison</vt:lpstr>
      <vt:lpstr>La causa dell’iperpigmentazione cutanea</vt:lpstr>
      <vt:lpstr>La sindrome di Cushing</vt:lpstr>
      <vt:lpstr>Presentazione di PowerPoint</vt:lpstr>
      <vt:lpstr>Eziopatogenesi del m. di Cushing alterazione dell’asse ipotalamo-ipofisi-surrene</vt:lpstr>
      <vt:lpstr>L’aldosterone</vt:lpstr>
      <vt:lpstr>Rilascio di aldosterone </vt:lpstr>
      <vt:lpstr>L’aldosterone è un mineralcorticoide surrenalico</vt:lpstr>
      <vt:lpstr>Il sistema renina-angiotensina-aldosterone</vt:lpstr>
      <vt:lpstr>Presentazione di PowerPoint</vt:lpstr>
      <vt:lpstr>Presentazione di PowerPoint</vt:lpstr>
      <vt:lpstr>per la tiroide vedi qua</vt:lpstr>
      <vt:lpstr>Presentazione di PowerPoint</vt:lpstr>
      <vt:lpstr>Distribution of total body water in various fluid compartments of a 70 kg man</vt:lpstr>
      <vt:lpstr>Presentazione di PowerPoint</vt:lpstr>
    </vt:vector>
  </TitlesOfParts>
  <Company>Univ.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9</dc:title>
  <dc:creator>Sabina Passamonti</dc:creator>
  <cp:lastModifiedBy>Sabina Passamonti</cp:lastModifiedBy>
  <cp:revision>137</cp:revision>
  <dcterms:created xsi:type="dcterms:W3CDTF">2019-10-18T05:56:44Z</dcterms:created>
  <dcterms:modified xsi:type="dcterms:W3CDTF">2019-10-21T05:28:14Z</dcterms:modified>
</cp:coreProperties>
</file>