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9"/>
  </p:notesMasterIdLst>
  <p:handoutMasterIdLst>
    <p:handoutMasterId r:id="rId50"/>
  </p:handoutMasterIdLst>
  <p:sldIdLst>
    <p:sldId id="328" r:id="rId2"/>
    <p:sldId id="338" r:id="rId3"/>
    <p:sldId id="339" r:id="rId4"/>
    <p:sldId id="340" r:id="rId5"/>
    <p:sldId id="374" r:id="rId6"/>
    <p:sldId id="385" r:id="rId7"/>
    <p:sldId id="378" r:id="rId8"/>
    <p:sldId id="379" r:id="rId9"/>
    <p:sldId id="380" r:id="rId10"/>
    <p:sldId id="386" r:id="rId11"/>
    <p:sldId id="381" r:id="rId12"/>
    <p:sldId id="382" r:id="rId13"/>
    <p:sldId id="383" r:id="rId14"/>
    <p:sldId id="384" r:id="rId15"/>
    <p:sldId id="375" r:id="rId16"/>
    <p:sldId id="341" r:id="rId17"/>
    <p:sldId id="365" r:id="rId18"/>
    <p:sldId id="366" r:id="rId19"/>
    <p:sldId id="367" r:id="rId20"/>
    <p:sldId id="389" r:id="rId21"/>
    <p:sldId id="387" r:id="rId22"/>
    <p:sldId id="388" r:id="rId23"/>
    <p:sldId id="371" r:id="rId24"/>
    <p:sldId id="391" r:id="rId25"/>
    <p:sldId id="343" r:id="rId26"/>
    <p:sldId id="344" r:id="rId27"/>
    <p:sldId id="347" r:id="rId28"/>
    <p:sldId id="372" r:id="rId29"/>
    <p:sldId id="373" r:id="rId30"/>
    <p:sldId id="348" r:id="rId31"/>
    <p:sldId id="349" r:id="rId32"/>
    <p:sldId id="354" r:id="rId33"/>
    <p:sldId id="355" r:id="rId34"/>
    <p:sldId id="361" r:id="rId35"/>
    <p:sldId id="350" r:id="rId36"/>
    <p:sldId id="377" r:id="rId37"/>
    <p:sldId id="351" r:id="rId38"/>
    <p:sldId id="352" r:id="rId39"/>
    <p:sldId id="353" r:id="rId40"/>
    <p:sldId id="376" r:id="rId41"/>
    <p:sldId id="345" r:id="rId42"/>
    <p:sldId id="346" r:id="rId43"/>
    <p:sldId id="358" r:id="rId44"/>
    <p:sldId id="359" r:id="rId45"/>
    <p:sldId id="360" r:id="rId46"/>
    <p:sldId id="362" r:id="rId47"/>
    <p:sldId id="363" r:id="rId48"/>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9748" autoAdjust="0"/>
  </p:normalViewPr>
  <p:slideViewPr>
    <p:cSldViewPr>
      <p:cViewPr varScale="1">
        <p:scale>
          <a:sx n="89" d="100"/>
          <a:sy n="89" d="100"/>
        </p:scale>
        <p:origin x="-22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ru.uea.ac.u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gpcc.dwd.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smtClean="0"/>
              <a:t>Slides with (*) in footnotes realized by Jean-Paul Rodrigue and modified. (See copyright). I have modified and elaborated materials in order to be suitable for the current course. </a:t>
            </a:r>
          </a:p>
          <a:p>
            <a:pPr eaLnBrk="1" hangingPunct="1">
              <a:spcBef>
                <a:spcPct val="0"/>
              </a:spcBef>
            </a:pPr>
            <a:r>
              <a:rPr lang="en-US" smtClean="0">
                <a:solidFill>
                  <a:srgbClr val="1C1C1C"/>
                </a:solidFill>
              </a:rPr>
              <a:t>Copyright ©, Dr. Jean-Paul Rodrigue, Dept. of Global Studies &amp; Geography, Hofstra University. For personal or classroom use ONLY. </a:t>
            </a:r>
          </a:p>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dirty="0" smtClean="0"/>
              <a:t>Created almost a hundred years later in 1945, the map</a:t>
            </a:r>
          </a:p>
          <a:p>
            <a:r>
              <a:rPr lang="en-US" dirty="0" smtClean="0"/>
              <a:t>is a colorful and attractive marketing map designed to promote</a:t>
            </a:r>
          </a:p>
          <a:p>
            <a:r>
              <a:rPr lang="en-US" dirty="0" smtClean="0"/>
              <a:t>the global telecommunications network of Cable &amp; Wireless. </a:t>
            </a:r>
          </a:p>
          <a:p>
            <a:r>
              <a:rPr lang="en-US" dirty="0" smtClean="0"/>
              <a:t>C&amp;W provided communications with the many</a:t>
            </a:r>
          </a:p>
          <a:p>
            <a:r>
              <a:rPr lang="en-US" dirty="0" smtClean="0"/>
              <a:t>distant colonies, colored red on the map. The map was created</a:t>
            </a:r>
          </a:p>
          <a:p>
            <a:r>
              <a:rPr lang="en-US" dirty="0" smtClean="0"/>
              <a:t>by MacDonald Gill, a noted artist and calligrapher in the 1930s</a:t>
            </a:r>
          </a:p>
          <a:p>
            <a:r>
              <a:rPr lang="en-US" dirty="0" smtClean="0"/>
              <a:t>and 1940s, whose work was published in many books and as</a:t>
            </a:r>
          </a:p>
          <a:p>
            <a:r>
              <a:rPr lang="en-US" dirty="0" smtClean="0"/>
              <a:t>posters. </a:t>
            </a:r>
          </a:p>
          <a:p>
            <a:r>
              <a:rPr lang="en-US" dirty="0" smtClean="0"/>
              <a:t>To illustrate Britain’s role as the hub of this empire, a polar</a:t>
            </a:r>
          </a:p>
          <a:p>
            <a:r>
              <a:rPr lang="en-US" dirty="0" smtClean="0"/>
              <a:t>projection has been employed, placing Britain at the center of</a:t>
            </a:r>
          </a:p>
          <a:p>
            <a:r>
              <a:rPr lang="en-US" dirty="0" smtClean="0"/>
              <a:t>the map. The C&amp;W telecommunications network consisted of a</a:t>
            </a:r>
          </a:p>
          <a:p>
            <a:r>
              <a:rPr lang="en-US" dirty="0" smtClean="0"/>
              <a:t>vast system of undersea cables and wireless stations that</a:t>
            </a:r>
          </a:p>
          <a:p>
            <a:r>
              <a:rPr lang="en-US" dirty="0" smtClean="0"/>
              <a:t>traversed the globe, and these are represented on the map by</a:t>
            </a:r>
          </a:p>
          <a:p>
            <a:r>
              <a:rPr lang="en-US" dirty="0" smtClean="0"/>
              <a:t>solid and dotted lines. The map is clearly designed for</a:t>
            </a:r>
          </a:p>
          <a:p>
            <a:r>
              <a:rPr lang="en-US" dirty="0" smtClean="0"/>
              <a:t>promotional purposes, with its rich decorative border aimed to</a:t>
            </a:r>
          </a:p>
          <a:p>
            <a:r>
              <a:rPr lang="en-US" dirty="0" smtClean="0"/>
              <a:t>appeal to the general public. (Dodge &amp; </a:t>
            </a:r>
            <a:r>
              <a:rPr lang="en-US" dirty="0" err="1" smtClean="0"/>
              <a:t>Kitchin</a:t>
            </a:r>
            <a:r>
              <a:rPr lang="en-US" dirty="0" smtClean="0"/>
              <a:t>, Atlas of Cyberspace, Addison, 2001, p. 14)</a:t>
            </a:r>
            <a:endParaRPr lang="it-IT" dirty="0" smtClean="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37</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38</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smtClean="0"/>
              <a:t>http://www.chrisharrison.net/projects/InternetMap/</a:t>
            </a:r>
          </a:p>
          <a:p>
            <a:pPr eaLnBrk="1" hangingPunct="1">
              <a:lnSpc>
                <a:spcPct val="80000"/>
              </a:lnSpc>
            </a:pPr>
            <a:r>
              <a:rPr lang="en-US" sz="1000" smtClean="0">
                <a:hlinkClick r:id="rId3"/>
              </a:rPr>
              <a:t>The Dimes Project</a:t>
            </a:r>
            <a:r>
              <a:rPr lang="en-US" sz="1000" smtClean="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smtClean="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smtClean="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smtClean="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smtClean="0"/>
              <a:t>Very high resolution versions have been provided for more detailed examination or print purposes. If you do decide to print, please let me know. I'd love to see a photograph of it in your home or office. Email me: </a:t>
            </a:r>
            <a:r>
              <a:rPr lang="en-US" sz="1000" smtClean="0">
                <a:hlinkClick r:id="rId4"/>
              </a:rPr>
              <a:t>chris.harrison@cs.cmu.edu</a:t>
            </a:r>
            <a:r>
              <a:rPr lang="en-US" sz="1000" smtClean="0"/>
              <a:t>. </a:t>
            </a:r>
          </a:p>
          <a:p>
            <a:pPr eaLnBrk="1" hangingPunct="1">
              <a:lnSpc>
                <a:spcPct val="80000"/>
              </a:lnSpc>
            </a:pPr>
            <a:r>
              <a:rPr lang="en-US" sz="1000" smtClean="0"/>
              <a:t>This page was Slashdotted on Oct 5th, 2007 and in the Digg top ten on the 7th. The site survived the onslaught thanks to Hesham, Joe (courtesy of </a:t>
            </a:r>
            <a:r>
              <a:rPr lang="en-US" sz="1000" smtClean="0">
                <a:hlinkClick r:id="rId5"/>
              </a:rPr>
              <a:t>ISC</a:t>
            </a:r>
            <a:r>
              <a:rPr lang="en-US" sz="1000" smtClean="0"/>
              <a:t>), and photobucket. </a:t>
            </a:r>
          </a:p>
          <a:p>
            <a:pPr eaLnBrk="1" hangingPunct="1">
              <a:lnSpc>
                <a:spcPct val="80000"/>
              </a:lnSpc>
            </a:pPr>
            <a:r>
              <a:rPr lang="en-US" sz="100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smtClean="0"/>
              <a:t>http://www.facebook.com/notes/facebook-engineering/visualizing-friendships/469716398919</a:t>
            </a:r>
          </a:p>
          <a:p>
            <a:pPr>
              <a:lnSpc>
                <a:spcPct val="80000"/>
              </a:lnSpc>
            </a:pPr>
            <a:endParaRPr lang="it-IT" sz="800" smtClean="0"/>
          </a:p>
          <a:p>
            <a:pPr>
              <a:lnSpc>
                <a:spcPct val="80000"/>
              </a:lnSpc>
            </a:pPr>
            <a:r>
              <a:rPr lang="en-US" sz="800" b="1" smtClean="0"/>
              <a:t>Visualizing Friendships</a:t>
            </a:r>
            <a:endParaRPr lang="it-IT" sz="800" b="1" smtClean="0"/>
          </a:p>
          <a:p>
            <a:pPr>
              <a:lnSpc>
                <a:spcPct val="80000"/>
              </a:lnSpc>
            </a:pPr>
            <a:r>
              <a:rPr lang="it-IT" sz="800" smtClean="0"/>
              <a:t>pubblicata da </a:t>
            </a:r>
            <a:r>
              <a:rPr lang="it-IT" sz="800" smtClean="0">
                <a:hlinkClick r:id="rId3"/>
              </a:rPr>
              <a:t>Paul Butler</a:t>
            </a:r>
            <a:r>
              <a:rPr lang="it-IT" sz="800" smtClean="0"/>
              <a:t> il giorno martedì 14 dicembre 2010 alle ore 2.16</a:t>
            </a:r>
          </a:p>
          <a:p>
            <a:pPr>
              <a:lnSpc>
                <a:spcPct val="80000"/>
              </a:lnSpc>
            </a:pPr>
            <a:r>
              <a:rPr lang="en-US" sz="800" smtClean="0"/>
              <a:t>Visualizing data is like photography. Instead of starting with a blank canvas, you manipulate the lens used to present the data from a certain angle.</a:t>
            </a:r>
          </a:p>
          <a:p>
            <a:pPr>
              <a:lnSpc>
                <a:spcPct val="80000"/>
              </a:lnSpc>
            </a:pPr>
            <a:r>
              <a:rPr lang="en-US" sz="800" smtClean="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smtClean="0"/>
              <a:t>I began by taking a sample of about ten million pairs of friends from </a:t>
            </a:r>
            <a:r>
              <a:rPr lang="en-US" sz="800" smtClean="0">
                <a:hlinkClick r:id="rId4" tooltip="http://hadoop.apache.org/hive/"/>
              </a:rPr>
              <a:t>Apache Hive</a:t>
            </a:r>
            <a:r>
              <a:rPr lang="en-US" sz="800" smtClean="0"/>
              <a:t>, our data warehouse. I combined that data with each user's current city and summed the number of friends between each pair of cities. Then I merged the data with the longitude and latitude of each city.</a:t>
            </a:r>
          </a:p>
          <a:p>
            <a:pPr>
              <a:lnSpc>
                <a:spcPct val="80000"/>
              </a:lnSpc>
            </a:pPr>
            <a:r>
              <a:rPr lang="en-US" sz="800" smtClean="0"/>
              <a:t>At that point, I began exploring it in </a:t>
            </a:r>
            <a:r>
              <a:rPr lang="en-US" sz="800" smtClean="0">
                <a:hlinkClick r:id="rId5" tooltip="http://www.r-project.org/"/>
              </a:rPr>
              <a:t>R</a:t>
            </a:r>
            <a:r>
              <a:rPr lang="en-US" sz="800" smtClean="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smtClean="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smtClean="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smtClean="0"/>
              <a:t>Later I replaced the lines with </a:t>
            </a:r>
            <a:r>
              <a:rPr lang="en-US" sz="800" smtClean="0">
                <a:hlinkClick r:id="rId6" tooltip="http://en.wikipedia.org/wiki/Great-circle_distance"/>
              </a:rPr>
              <a:t>great circle arcs</a:t>
            </a:r>
            <a:r>
              <a:rPr lang="en-US" sz="800" smtClean="0"/>
              <a:t>, which are the shortest routes between two points on the Earth. Because the Earth is a sphere, these are often not straight lines on the projection.</a:t>
            </a:r>
          </a:p>
          <a:p>
            <a:pPr>
              <a:lnSpc>
                <a:spcPct val="80000"/>
              </a:lnSpc>
            </a:pPr>
            <a:r>
              <a:rPr lang="en-US" sz="800" smtClean="0"/>
              <a:t>When I shared the image with others within Facebook, it resonated with many people. It's not just a pretty picture, it's a reaffirmation of the impact we have in connecting people, even across oceans and borders.</a:t>
            </a:r>
            <a:endParaRPr lang="en-US" sz="800" i="1" smtClean="0"/>
          </a:p>
          <a:p>
            <a:pPr>
              <a:lnSpc>
                <a:spcPct val="80000"/>
              </a:lnSpc>
            </a:pPr>
            <a:r>
              <a:rPr lang="en-US" sz="800" i="1" smtClean="0"/>
              <a:t>Paul is an intern on Facebook’s data infrastructure engineering team.</a:t>
            </a:r>
            <a:endParaRPr lang="it-IT" sz="800" i="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43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44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45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46</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47</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he most frequently used climate classification map is that of </a:t>
            </a:r>
            <a:r>
              <a:rPr lang="en-US" sz="1200" b="0" i="0" kern="1200" dirty="0" err="1" smtClean="0">
                <a:solidFill>
                  <a:schemeClr val="tx1"/>
                </a:solidFill>
                <a:effectLst/>
                <a:latin typeface="Times New Roman" pitchFamily="18" charset="0"/>
                <a:ea typeface="+mn-ea"/>
                <a:cs typeface="+mn-cs"/>
              </a:rPr>
              <a:t>Wladimir</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Köppen</a:t>
            </a:r>
            <a:r>
              <a:rPr lang="en-US" sz="1200" b="0" i="0" kern="1200" dirty="0" smtClean="0">
                <a:solidFill>
                  <a:schemeClr val="tx1"/>
                </a:solidFill>
                <a:effectLst/>
                <a:latin typeface="Times New Roman" pitchFamily="18" charset="0"/>
                <a:ea typeface="+mn-ea"/>
                <a:cs typeface="+mn-cs"/>
              </a:rPr>
              <a:t>, presented in its latest version 1961 by Rudolf Geiger. A huge number of climate studies and subsequent publications adopted this or a former release of the </a:t>
            </a:r>
            <a:r>
              <a:rPr lang="en-US" sz="1200" b="0" i="0" kern="1200" dirty="0" err="1" smtClean="0">
                <a:solidFill>
                  <a:schemeClr val="tx1"/>
                </a:solidFill>
                <a:effectLst/>
                <a:latin typeface="Times New Roman" pitchFamily="18" charset="0"/>
                <a:ea typeface="+mn-ea"/>
                <a:cs typeface="+mn-cs"/>
              </a:rPr>
              <a:t>Köppen</a:t>
            </a:r>
            <a:r>
              <a:rPr lang="en-US" sz="1200" b="0" i="0" kern="1200" dirty="0" smtClean="0">
                <a:solidFill>
                  <a:schemeClr val="tx1"/>
                </a:solidFill>
                <a:effectLst/>
                <a:latin typeface="Times New Roman" pitchFamily="18" charset="0"/>
                <a:ea typeface="+mn-ea"/>
                <a:cs typeface="+mn-cs"/>
              </a:rPr>
              <a:t>-Geiger map. While the climate classification concept has been widely applied to a broad range of topics in climate and climate change research as well as in physical geography, hydrology, agriculture, biology and educational aspects, a well-documented update of the world climate classification map is still missing. Based on recent data sets from the </a:t>
            </a:r>
            <a:r>
              <a:rPr lang="en-US" sz="1200" b="0" i="0" u="none" strike="noStrike" kern="1200" dirty="0" smtClean="0">
                <a:solidFill>
                  <a:schemeClr val="tx1"/>
                </a:solidFill>
                <a:effectLst/>
                <a:latin typeface="Times New Roman" pitchFamily="18" charset="0"/>
                <a:ea typeface="+mn-ea"/>
                <a:cs typeface="+mn-cs"/>
                <a:hlinkClick r:id="rId3"/>
              </a:rPr>
              <a:t>Climatic Research Unit (CRU)</a:t>
            </a:r>
            <a:r>
              <a:rPr lang="en-US" sz="1200" b="0" i="0" kern="1200" dirty="0" smtClean="0">
                <a:solidFill>
                  <a:schemeClr val="tx1"/>
                </a:solidFill>
                <a:effectLst/>
                <a:latin typeface="Times New Roman" pitchFamily="18" charset="0"/>
                <a:ea typeface="+mn-ea"/>
                <a:cs typeface="+mn-cs"/>
              </a:rPr>
              <a:t> of the University of East Anglia and the </a:t>
            </a:r>
            <a:r>
              <a:rPr lang="en-US" sz="1200" b="0" i="0" u="none" strike="noStrike" kern="1200" dirty="0" smtClean="0">
                <a:solidFill>
                  <a:schemeClr val="tx1"/>
                </a:solidFill>
                <a:effectLst/>
                <a:latin typeface="Times New Roman" pitchFamily="18" charset="0"/>
                <a:ea typeface="+mn-ea"/>
                <a:cs typeface="+mn-cs"/>
                <a:hlinkClick r:id="rId4"/>
              </a:rPr>
              <a:t>Global Precipitation Climatology Centre (GPCC)</a:t>
            </a:r>
            <a:r>
              <a:rPr lang="en-US" sz="1200" b="0" i="0" kern="1200" dirty="0" smtClean="0">
                <a:solidFill>
                  <a:schemeClr val="tx1"/>
                </a:solidFill>
                <a:effectLst/>
                <a:latin typeface="Times New Roman" pitchFamily="18" charset="0"/>
                <a:ea typeface="+mn-ea"/>
                <a:cs typeface="+mn-cs"/>
              </a:rPr>
              <a:t> at the German Weather Service, we present here a new digital </a:t>
            </a:r>
            <a:r>
              <a:rPr lang="en-US" sz="1200" b="0" i="0" kern="1200" dirty="0" err="1" smtClean="0">
                <a:solidFill>
                  <a:schemeClr val="tx1"/>
                </a:solidFill>
                <a:effectLst/>
                <a:latin typeface="Times New Roman" pitchFamily="18" charset="0"/>
                <a:ea typeface="+mn-ea"/>
                <a:cs typeface="+mn-cs"/>
              </a:rPr>
              <a:t>Köppen</a:t>
            </a:r>
            <a:r>
              <a:rPr lang="en-US" sz="1200" b="0" i="0" kern="1200" dirty="0" smtClean="0">
                <a:solidFill>
                  <a:schemeClr val="tx1"/>
                </a:solidFill>
                <a:effectLst/>
                <a:latin typeface="Times New Roman" pitchFamily="18" charset="0"/>
                <a:ea typeface="+mn-ea"/>
                <a:cs typeface="+mn-cs"/>
              </a:rPr>
              <a:t>-Geiger world map on climate classification for the second half of the 20th century.</a:t>
            </a:r>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10</a:t>
            </a:fld>
            <a:endParaRPr lang="it-IT"/>
          </a:p>
        </p:txBody>
      </p:sp>
    </p:spTree>
    <p:extLst>
      <p:ext uri="{BB962C8B-B14F-4D97-AF65-F5344CB8AC3E}">
        <p14:creationId xmlns:p14="http://schemas.microsoft.com/office/powerpoint/2010/main" val="267851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it-IT" altLang="it-IT" smtClean="0"/>
              <a:t>a) e b): flussi e reti. Interazioni spaziali tra un insediamento e l’area circostante in termini di movimenti di persone, beni, fondi finanziari, informazioni.</a:t>
            </a:r>
          </a:p>
          <a:p>
            <a:pPr marL="228600" indent="-228600"/>
            <a:r>
              <a:rPr lang="it-IT" altLang="it-IT" smtClean="0"/>
              <a:t>I flussi sono di solito incanalati in reti discrete che collegano tra loro singoli insediamenti.</a:t>
            </a:r>
          </a:p>
          <a:p>
            <a:pPr marL="228600" indent="-228600"/>
            <a:r>
              <a:rPr lang="it-IT" altLang="it-IT" smtClean="0"/>
              <a:t>c) e d): i nodi sono localizzati in punti critici delle reti, e formano gerarchie articolate. Si notano anche i rapporti tra interazioni, reti, nodi e gerarchie.</a:t>
            </a:r>
          </a:p>
          <a:p>
            <a:pPr marL="228600" indent="-228600"/>
            <a:r>
              <a:rPr lang="it-IT" altLang="it-IT" smtClean="0"/>
              <a:t>e) ed f): struttura regionale nodale in termini di superfici continue di valori indicatori, a descrivere qualche aspetto della geografia umana della regione; processi di diffusione.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Intervening opportunity</a:t>
            </a:r>
            <a:r>
              <a:rPr lang="en-US" sz="1200" b="0" i="0" kern="1200" dirty="0" smtClean="0">
                <a:solidFill>
                  <a:schemeClr val="tx1"/>
                </a:solidFill>
                <a:effectLst/>
                <a:latin typeface="Times New Roman" pitchFamily="18" charset="0"/>
                <a:ea typeface="+mn-ea"/>
                <a:cs typeface="+mn-cs"/>
              </a:rPr>
              <a:t>. If location C offers similar characteristics (namely complementarity) than location B and is also closer to location A, an interaction between A and B will not occur and will be replaced by an interaction between A and C.</a:t>
            </a:r>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Transferability</a:t>
            </a:r>
            <a:r>
              <a:rPr lang="en-US" sz="1200" b="0" i="0" kern="1200" dirty="0" smtClean="0">
                <a:solidFill>
                  <a:schemeClr val="tx1"/>
                </a:solidFill>
                <a:effectLst/>
                <a:latin typeface="Times New Roman" pitchFamily="18" charset="0"/>
                <a:ea typeface="+mn-ea"/>
                <a:cs typeface="+mn-cs"/>
              </a:rPr>
              <a:t>. Transport infrastructures (modes and terminals) must be present to support an interaction between A and B. </a:t>
            </a:r>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20</a:t>
            </a:fld>
            <a:endParaRPr lang="it-IT"/>
          </a:p>
        </p:txBody>
      </p:sp>
    </p:spTree>
    <p:extLst>
      <p:ext uri="{BB962C8B-B14F-4D97-AF65-F5344CB8AC3E}">
        <p14:creationId xmlns:p14="http://schemas.microsoft.com/office/powerpoint/2010/main" val="334041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24</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smtClean="0"/>
              <a:t>1 ora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25</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smtClean="0"/>
              <a:t>1 ora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smtClean="0"/>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34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t>Economic Geography </a:t>
            </a:r>
            <a:br>
              <a:rPr lang="en-GB" sz="3600" b="1" dirty="0" smtClean="0"/>
            </a:br>
            <a:r>
              <a:rPr lang="en-GB" sz="3600" b="1" dirty="0" smtClean="0"/>
              <a:t/>
            </a:r>
            <a:br>
              <a:rPr lang="en-GB" sz="3600" b="1" dirty="0" smtClean="0"/>
            </a:br>
            <a:r>
              <a:rPr lang="en-GB" sz="2800" dirty="0" smtClean="0">
                <a:latin typeface="Tahoma" pitchFamily="34" charset="0"/>
              </a:rPr>
              <a:t>1 – Geography and Economic Geography </a:t>
            </a:r>
            <a:br>
              <a:rPr lang="en-GB" sz="2800" dirty="0" smtClean="0">
                <a:latin typeface="Tahoma" pitchFamily="34" charset="0"/>
              </a:rPr>
            </a:br>
            <a:r>
              <a:rPr lang="en-GB" sz="2800" dirty="0" smtClean="0">
                <a:latin typeface="Tahoma" pitchFamily="34" charset="0"/>
              </a:rPr>
              <a:t>(What is Economic Geography?)</a:t>
            </a:r>
            <a:endParaRPr lang="en-GB" sz="2400" b="1" i="1" dirty="0" smtClean="0"/>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r>
              <a:rPr lang="it-IT" sz="1800" dirty="0" smtClean="0">
                <a:latin typeface="Arial" charset="0"/>
              </a:rPr>
              <a:t>121EC</a:t>
            </a:r>
          </a:p>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endParaRPr lang="it-IT" sz="18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A.Y. </a:t>
            </a:r>
            <a:r>
              <a:rPr lang="en-GB" sz="1600" dirty="0" smtClean="0">
                <a:latin typeface="Arial" charset="0"/>
              </a:rPr>
              <a:t>2019/2020</a:t>
            </a:r>
            <a:endParaRPr lang="en-GB" sz="1600" dirty="0" smtClean="0">
              <a:latin typeface="Arial" charset="0"/>
            </a:endParaRPr>
          </a:p>
          <a:p>
            <a:pPr marL="0" indent="0" eaLnBrk="1" hangingPunct="1">
              <a:spcBef>
                <a:spcPct val="15000"/>
              </a:spcBef>
              <a:buFont typeface="Wingdings" pitchFamily="2" charset="2"/>
              <a:buNone/>
            </a:pPr>
            <a:r>
              <a:rPr lang="en-GB" sz="1600" dirty="0" err="1" smtClean="0">
                <a:latin typeface="Arial" charset="0"/>
              </a:rPr>
              <a:t>Prof.</a:t>
            </a:r>
            <a:r>
              <a:rPr lang="en-GB" sz="1600" dirty="0" smtClean="0">
                <a:latin typeface="Arial" charset="0"/>
              </a:rPr>
              <a:t> Giuseppe Borruso</a:t>
            </a:r>
          </a:p>
          <a:p>
            <a:pPr marL="0" indent="0" eaLnBrk="1" hangingPunct="1">
              <a:spcBef>
                <a:spcPct val="15000"/>
              </a:spcBef>
              <a:buFont typeface="Wingdings" pitchFamily="2" charset="2"/>
              <a:buNone/>
            </a:pPr>
            <a:r>
              <a:rPr lang="en-GB" sz="1600" dirty="0" smtClean="0">
                <a:latin typeface="Arial" charset="0"/>
              </a:rPr>
              <a:t>Department of Economics, Business, Mathematics and Statistics</a:t>
            </a:r>
          </a:p>
          <a:p>
            <a:pPr marL="0" indent="0" eaLnBrk="1" hangingPunct="1">
              <a:spcBef>
                <a:spcPct val="15000"/>
              </a:spcBef>
              <a:buFont typeface="Wingdings" pitchFamily="2" charset="2"/>
              <a:buNone/>
            </a:pPr>
            <a:r>
              <a:rPr lang="en-GB" sz="1600" dirty="0" smtClean="0">
                <a:latin typeface="Arial" charset="0"/>
              </a:rPr>
              <a:t>University of Trieste</a:t>
            </a:r>
          </a:p>
          <a:p>
            <a:pPr marL="0" indent="0" eaLnBrk="1" hangingPunct="1">
              <a:spcBef>
                <a:spcPct val="15000"/>
              </a:spcBef>
              <a:buFont typeface="Wingdings" pitchFamily="2" charset="2"/>
              <a:buNone/>
            </a:pPr>
            <a:r>
              <a:rPr lang="en-GB" sz="1600" dirty="0" smtClean="0">
                <a:latin typeface="Arial" charset="0"/>
              </a:rPr>
              <a:t>E-mail. </a:t>
            </a:r>
            <a:r>
              <a:rPr lang="en-GB" sz="1600" dirty="0" smtClean="0">
                <a:latin typeface="Arial" charset="0"/>
                <a:hlinkClick r:id="rId4"/>
              </a:rPr>
              <a:t>giuseppe.borruso@econ.units.it</a:t>
            </a:r>
            <a:endParaRPr lang="en-GB" sz="16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Ph. +39 040 558 </a:t>
            </a:r>
            <a:r>
              <a:rPr lang="en-GB" sz="1600" b="1" dirty="0" smtClean="0">
                <a:latin typeface="Arial" charset="0"/>
              </a:rPr>
              <a:t>7008</a:t>
            </a:r>
          </a:p>
          <a:p>
            <a:pPr marL="0" indent="0" eaLnBrk="1" hangingPunct="1">
              <a:spcBef>
                <a:spcPct val="15000"/>
              </a:spcBef>
              <a:buFont typeface="Wingdings" pitchFamily="2" charset="2"/>
              <a:buNone/>
            </a:pPr>
            <a:r>
              <a:rPr lang="en-GB" sz="1600" dirty="0" smtClean="0">
                <a:latin typeface="Arial" charset="0"/>
              </a:rPr>
              <a:t>Skype:  </a:t>
            </a:r>
            <a:r>
              <a:rPr lang="en-GB" sz="1600" dirty="0" err="1" smtClean="0">
                <a:latin typeface="Arial" charset="0"/>
              </a:rPr>
              <a:t>giuseppe.borruso</a:t>
            </a:r>
            <a:r>
              <a:rPr lang="en-GB" sz="1600" dirty="0" smtClean="0">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Formal</a:t>
            </a:r>
            <a:r>
              <a:rPr lang="it-IT" dirty="0" smtClean="0"/>
              <a:t> </a:t>
            </a:r>
            <a:r>
              <a:rPr lang="it-IT" dirty="0" err="1" smtClean="0"/>
              <a:t>region</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5275" y="1905000"/>
            <a:ext cx="6258250" cy="4114800"/>
          </a:xfrm>
        </p:spPr>
      </p:pic>
      <p:sp>
        <p:nvSpPr>
          <p:cNvPr id="4" name="Rettangolo 3"/>
          <p:cNvSpPr/>
          <p:nvPr/>
        </p:nvSpPr>
        <p:spPr>
          <a:xfrm>
            <a:off x="0" y="1412776"/>
            <a:ext cx="9144000" cy="369332"/>
          </a:xfrm>
          <a:prstGeom prst="rect">
            <a:avLst/>
          </a:prstGeom>
        </p:spPr>
        <p:txBody>
          <a:bodyPr wrap="square">
            <a:spAutoFit/>
          </a:bodyPr>
          <a:lstStyle/>
          <a:p>
            <a:r>
              <a:rPr lang="en-US" sz="1800" dirty="0"/>
              <a:t>WORLD MAP OF THE KÖPPEN-GEIGER CLIMATE CLASSIFICATION UPDATED</a:t>
            </a:r>
            <a:endParaRPr lang="it-IT" sz="1800" dirty="0"/>
          </a:p>
        </p:txBody>
      </p:sp>
      <p:sp>
        <p:nvSpPr>
          <p:cNvPr id="5" name="Rettangolo 4"/>
          <p:cNvSpPr/>
          <p:nvPr/>
        </p:nvSpPr>
        <p:spPr>
          <a:xfrm>
            <a:off x="0" y="6153024"/>
            <a:ext cx="9036496" cy="523220"/>
          </a:xfrm>
          <a:prstGeom prst="rect">
            <a:avLst/>
          </a:prstGeom>
        </p:spPr>
        <p:txBody>
          <a:bodyPr wrap="square">
            <a:spAutoFit/>
          </a:bodyPr>
          <a:lstStyle/>
          <a:p>
            <a:r>
              <a:rPr lang="it-IT" dirty="0"/>
              <a:t>http://koeppen-geiger.vu-wien.ac.at/present.htm</a:t>
            </a:r>
          </a:p>
        </p:txBody>
      </p:sp>
    </p:spTree>
    <p:extLst>
      <p:ext uri="{BB962C8B-B14F-4D97-AF65-F5344CB8AC3E}">
        <p14:creationId xmlns:p14="http://schemas.microsoft.com/office/powerpoint/2010/main" val="349836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Functional regions</a:t>
            </a:r>
            <a:endParaRPr lang="it-IT" dirty="0"/>
          </a:p>
        </p:txBody>
      </p:sp>
      <p:sp>
        <p:nvSpPr>
          <p:cNvPr id="3" name="Segnaposto contenuto 2"/>
          <p:cNvSpPr>
            <a:spLocks noGrp="1"/>
          </p:cNvSpPr>
          <p:nvPr>
            <p:ph idx="1"/>
          </p:nvPr>
        </p:nvSpPr>
        <p:spPr/>
        <p:txBody>
          <a:bodyPr>
            <a:normAutofit fontScale="92500"/>
          </a:bodyPr>
          <a:lstStyle/>
          <a:p>
            <a:r>
              <a:rPr lang="en-US" dirty="0"/>
              <a:t>Functional regions are defined by a system of interactions. </a:t>
            </a:r>
            <a:endParaRPr lang="en-US" dirty="0" smtClean="0"/>
          </a:p>
          <a:p>
            <a:r>
              <a:rPr lang="en-US" dirty="0" smtClean="0"/>
              <a:t>Picture </a:t>
            </a:r>
            <a:r>
              <a:rPr lang="en-US" dirty="0"/>
              <a:t>a bicycle wheel with a central axel in the middle of the wheel, which represents the center of all the activity</a:t>
            </a:r>
            <a:r>
              <a:rPr lang="en-US" dirty="0" smtClean="0"/>
              <a:t>.</a:t>
            </a:r>
          </a:p>
          <a:p>
            <a:r>
              <a:rPr lang="en-US" dirty="0" smtClean="0"/>
              <a:t>The </a:t>
            </a:r>
            <a:r>
              <a:rPr lang="en-US" dirty="0"/>
              <a:t>spokes of the wheel represent links to outside areas (the tire) through transportation, communication and trade.</a:t>
            </a:r>
            <a:endParaRPr lang="it-IT" dirty="0"/>
          </a:p>
        </p:txBody>
      </p:sp>
    </p:spTree>
    <p:extLst>
      <p:ext uri="{BB962C8B-B14F-4D97-AF65-F5344CB8AC3E}">
        <p14:creationId xmlns:p14="http://schemas.microsoft.com/office/powerpoint/2010/main" val="397250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16" t="11756" r="31048" b="31040"/>
          <a:stretch/>
        </p:blipFill>
        <p:spPr bwMode="auto">
          <a:xfrm>
            <a:off x="737419" y="486697"/>
            <a:ext cx="7669161" cy="588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85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System </a:t>
            </a:r>
            <a:r>
              <a:rPr lang="it-IT" dirty="0" err="1" smtClean="0"/>
              <a:t>region</a:t>
            </a:r>
            <a:endParaRPr lang="it-IT" dirty="0"/>
          </a:p>
        </p:txBody>
      </p:sp>
      <p:sp>
        <p:nvSpPr>
          <p:cNvPr id="3" name="Segnaposto contenuto 2"/>
          <p:cNvSpPr>
            <a:spLocks noGrp="1"/>
          </p:cNvSpPr>
          <p:nvPr>
            <p:ph idx="1"/>
          </p:nvPr>
        </p:nvSpPr>
        <p:spPr/>
        <p:txBody>
          <a:bodyPr/>
          <a:lstStyle/>
          <a:p>
            <a:r>
              <a:rPr lang="it-IT" dirty="0" smtClean="0"/>
              <a:t>Natural, </a:t>
            </a:r>
            <a:r>
              <a:rPr lang="it-IT" dirty="0" err="1" smtClean="0"/>
              <a:t>anthropic</a:t>
            </a:r>
            <a:r>
              <a:rPr lang="it-IT" dirty="0" smtClean="0"/>
              <a:t> </a:t>
            </a:r>
            <a:r>
              <a:rPr lang="it-IT" dirty="0" err="1" smtClean="0"/>
              <a:t>elements</a:t>
            </a:r>
            <a:r>
              <a:rPr lang="it-IT" dirty="0" smtClean="0"/>
              <a:t> </a:t>
            </a:r>
            <a:r>
              <a:rPr lang="it-IT" dirty="0" err="1" smtClean="0"/>
              <a:t>interact</a:t>
            </a:r>
            <a:r>
              <a:rPr lang="it-IT" dirty="0" smtClean="0"/>
              <a:t> in </a:t>
            </a:r>
            <a:r>
              <a:rPr lang="it-IT" dirty="0" err="1" smtClean="0"/>
              <a:t>space</a:t>
            </a:r>
            <a:r>
              <a:rPr lang="it-IT" dirty="0" smtClean="0"/>
              <a:t>;</a:t>
            </a:r>
          </a:p>
          <a:p>
            <a:r>
              <a:rPr lang="it-IT" dirty="0" err="1" smtClean="0"/>
              <a:t>Different</a:t>
            </a:r>
            <a:r>
              <a:rPr lang="it-IT" dirty="0" smtClean="0"/>
              <a:t> ‘</a:t>
            </a:r>
            <a:r>
              <a:rPr lang="it-IT" dirty="0" err="1" smtClean="0"/>
              <a:t>layers</a:t>
            </a:r>
            <a:r>
              <a:rPr lang="it-IT" dirty="0" smtClean="0"/>
              <a:t>’ of </a:t>
            </a:r>
            <a:r>
              <a:rPr lang="it-IT" dirty="0" err="1" smtClean="0"/>
              <a:t>activities</a:t>
            </a:r>
            <a:r>
              <a:rPr lang="it-IT" dirty="0" smtClean="0"/>
              <a:t> do </a:t>
            </a:r>
            <a:r>
              <a:rPr lang="it-IT" dirty="0" err="1" smtClean="0"/>
              <a:t>exist</a:t>
            </a:r>
            <a:r>
              <a:rPr lang="it-IT" dirty="0" smtClean="0"/>
              <a:t> and </a:t>
            </a:r>
            <a:r>
              <a:rPr lang="it-IT" dirty="0" err="1" smtClean="0"/>
              <a:t>interact</a:t>
            </a:r>
            <a:endParaRPr lang="it-IT" dirty="0"/>
          </a:p>
        </p:txBody>
      </p:sp>
    </p:spTree>
    <p:extLst>
      <p:ext uri="{BB962C8B-B14F-4D97-AF65-F5344CB8AC3E}">
        <p14:creationId xmlns:p14="http://schemas.microsoft.com/office/powerpoint/2010/main" val="356333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idx="4294967295"/>
          </p:nvPr>
        </p:nvSpPr>
        <p:spPr/>
        <p:txBody>
          <a:bodyPr anchor="ctr"/>
          <a:lstStyle/>
          <a:p>
            <a:pPr eaLnBrk="1" hangingPunct="1"/>
            <a:r>
              <a:rPr lang="it-IT" altLang="it-IT" sz="2400" dirty="0" err="1" smtClean="0"/>
              <a:t>Nodal</a:t>
            </a:r>
            <a:r>
              <a:rPr lang="it-IT" altLang="it-IT" sz="2400" dirty="0" smtClean="0"/>
              <a:t> / System </a:t>
            </a:r>
            <a:r>
              <a:rPr lang="it-IT" altLang="it-IT" sz="2400" dirty="0" err="1" smtClean="0"/>
              <a:t>regions</a:t>
            </a:r>
            <a:r>
              <a:rPr lang="it-IT" altLang="it-IT" sz="2400" dirty="0" smtClean="0"/>
              <a:t/>
            </a:r>
            <a:br>
              <a:rPr lang="it-IT" altLang="it-IT" sz="2400" dirty="0" smtClean="0"/>
            </a:br>
            <a:r>
              <a:rPr lang="it-IT" altLang="it-IT" sz="2400" dirty="0" smtClean="0"/>
              <a:t>(</a:t>
            </a:r>
            <a:r>
              <a:rPr lang="it-IT" altLang="it-IT" sz="2400" dirty="0" err="1" smtClean="0"/>
              <a:t>Haggett</a:t>
            </a:r>
            <a:r>
              <a:rPr lang="it-IT" altLang="it-IT" sz="2400" dirty="0" smtClean="0"/>
              <a:t>, 2001)</a:t>
            </a:r>
            <a:br>
              <a:rPr lang="it-IT" altLang="it-IT" sz="2400" dirty="0" smtClean="0"/>
            </a:br>
            <a:endParaRPr lang="it-IT" altLang="it-IT" sz="2400" dirty="0" smtClean="0"/>
          </a:p>
        </p:txBody>
      </p:sp>
      <p:pic>
        <p:nvPicPr>
          <p:cNvPr id="4" name="Immagine 3" descr="Haggett_regioni_a.tif"/>
          <p:cNvPicPr>
            <a:picLocks noChangeAspect="1"/>
          </p:cNvPicPr>
          <p:nvPr/>
        </p:nvPicPr>
        <p:blipFill>
          <a:blip r:embed="rId3"/>
          <a:stretch>
            <a:fillRect/>
          </a:stretch>
        </p:blipFill>
        <p:spPr>
          <a:xfrm>
            <a:off x="173038" y="1265238"/>
            <a:ext cx="2879725" cy="2225675"/>
          </a:xfrm>
          <a:prstGeom prst="rect">
            <a:avLst/>
          </a:prstGeom>
          <a:ln>
            <a:solidFill>
              <a:schemeClr val="accent1">
                <a:shade val="50000"/>
              </a:schemeClr>
            </a:solidFill>
          </a:ln>
        </p:spPr>
      </p:pic>
      <p:pic>
        <p:nvPicPr>
          <p:cNvPr id="5" name="Immagine 4" descr="Haggett_regioni_b.tif"/>
          <p:cNvPicPr>
            <a:picLocks noChangeAspect="1"/>
          </p:cNvPicPr>
          <p:nvPr/>
        </p:nvPicPr>
        <p:blipFill>
          <a:blip r:embed="rId4"/>
          <a:stretch>
            <a:fillRect/>
          </a:stretch>
        </p:blipFill>
        <p:spPr>
          <a:xfrm>
            <a:off x="3136900" y="1268413"/>
            <a:ext cx="2879725" cy="2225675"/>
          </a:xfrm>
          <a:prstGeom prst="rect">
            <a:avLst/>
          </a:prstGeom>
          <a:ln>
            <a:solidFill>
              <a:schemeClr val="accent1">
                <a:shade val="50000"/>
              </a:schemeClr>
            </a:solidFill>
          </a:ln>
        </p:spPr>
      </p:pic>
      <p:pic>
        <p:nvPicPr>
          <p:cNvPr id="6" name="Immagine 5" descr="Haggett_regioni_c.tif"/>
          <p:cNvPicPr>
            <a:picLocks noChangeAspect="1"/>
          </p:cNvPicPr>
          <p:nvPr/>
        </p:nvPicPr>
        <p:blipFill>
          <a:blip r:embed="rId5"/>
          <a:stretch>
            <a:fillRect/>
          </a:stretch>
        </p:blipFill>
        <p:spPr>
          <a:xfrm>
            <a:off x="6083300" y="1265238"/>
            <a:ext cx="2879725" cy="2225675"/>
          </a:xfrm>
          <a:prstGeom prst="rect">
            <a:avLst/>
          </a:prstGeom>
          <a:ln>
            <a:solidFill>
              <a:schemeClr val="accent1">
                <a:shade val="50000"/>
              </a:schemeClr>
            </a:solidFill>
          </a:ln>
        </p:spPr>
      </p:pic>
      <p:pic>
        <p:nvPicPr>
          <p:cNvPr id="7" name="Immagine 6" descr="Haggett_regioni_d.tif"/>
          <p:cNvPicPr>
            <a:picLocks noChangeAspect="1"/>
          </p:cNvPicPr>
          <p:nvPr/>
        </p:nvPicPr>
        <p:blipFill>
          <a:blip r:embed="rId6"/>
          <a:stretch>
            <a:fillRect/>
          </a:stretch>
        </p:blipFill>
        <p:spPr>
          <a:xfrm>
            <a:off x="173038" y="3967163"/>
            <a:ext cx="2879725" cy="2225675"/>
          </a:xfrm>
          <a:prstGeom prst="rect">
            <a:avLst/>
          </a:prstGeom>
          <a:ln>
            <a:solidFill>
              <a:schemeClr val="accent1">
                <a:shade val="50000"/>
              </a:schemeClr>
            </a:solidFill>
          </a:ln>
        </p:spPr>
      </p:pic>
      <p:pic>
        <p:nvPicPr>
          <p:cNvPr id="8" name="Immagine 7" descr="Haggett_regioni_e.tif"/>
          <p:cNvPicPr>
            <a:picLocks noChangeAspect="1"/>
          </p:cNvPicPr>
          <p:nvPr/>
        </p:nvPicPr>
        <p:blipFill>
          <a:blip r:embed="rId7"/>
          <a:stretch>
            <a:fillRect/>
          </a:stretch>
        </p:blipFill>
        <p:spPr>
          <a:xfrm>
            <a:off x="3143250" y="3967163"/>
            <a:ext cx="2879725" cy="2225675"/>
          </a:xfrm>
          <a:prstGeom prst="rect">
            <a:avLst/>
          </a:prstGeom>
          <a:ln>
            <a:solidFill>
              <a:schemeClr val="accent1">
                <a:shade val="50000"/>
              </a:schemeClr>
            </a:solidFill>
          </a:ln>
        </p:spPr>
      </p:pic>
      <p:pic>
        <p:nvPicPr>
          <p:cNvPr id="9" name="Immagine 8" descr="Haggett_regioni_f.tif"/>
          <p:cNvPicPr>
            <a:picLocks noChangeAspect="1"/>
          </p:cNvPicPr>
          <p:nvPr/>
        </p:nvPicPr>
        <p:blipFill>
          <a:blip r:embed="rId8"/>
          <a:stretch>
            <a:fillRect/>
          </a:stretch>
        </p:blipFill>
        <p:spPr>
          <a:xfrm>
            <a:off x="6091238" y="3968750"/>
            <a:ext cx="2879725" cy="2225675"/>
          </a:xfrm>
          <a:prstGeom prst="rect">
            <a:avLst/>
          </a:prstGeom>
          <a:ln>
            <a:solidFill>
              <a:schemeClr val="accent1">
                <a:shade val="50000"/>
              </a:schemeClr>
            </a:solidFill>
          </a:ln>
        </p:spPr>
      </p:pic>
      <p:sp>
        <p:nvSpPr>
          <p:cNvPr id="11273" name="CasellaDiTesto 9"/>
          <p:cNvSpPr txBox="1">
            <a:spLocks noChangeArrowheads="1"/>
          </p:cNvSpPr>
          <p:nvPr/>
        </p:nvSpPr>
        <p:spPr bwMode="auto">
          <a:xfrm>
            <a:off x="500063" y="3575050"/>
            <a:ext cx="2257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a) </a:t>
            </a:r>
            <a:r>
              <a:rPr lang="it-IT" altLang="it-IT" sz="1200" dirty="0" err="1" smtClean="0">
                <a:latin typeface="Arial" pitchFamily="34" charset="0"/>
              </a:rPr>
              <a:t>Interaction</a:t>
            </a:r>
            <a:r>
              <a:rPr lang="it-IT" altLang="it-IT" sz="1200" dirty="0" smtClean="0">
                <a:latin typeface="Arial" pitchFamily="34" charset="0"/>
              </a:rPr>
              <a:t> and </a:t>
            </a:r>
            <a:r>
              <a:rPr lang="it-IT" altLang="it-IT" sz="1200" dirty="0" err="1" smtClean="0">
                <a:latin typeface="Arial" pitchFamily="34" charset="0"/>
              </a:rPr>
              <a:t>spatial</a:t>
            </a:r>
            <a:r>
              <a:rPr lang="it-IT" altLang="it-IT" sz="1200" dirty="0" smtClean="0">
                <a:latin typeface="Arial" pitchFamily="34" charset="0"/>
              </a:rPr>
              <a:t> </a:t>
            </a:r>
            <a:r>
              <a:rPr lang="it-IT" altLang="it-IT" sz="1200" dirty="0" err="1" smtClean="0">
                <a:latin typeface="Arial" pitchFamily="34" charset="0"/>
              </a:rPr>
              <a:t>flows</a:t>
            </a:r>
            <a:endParaRPr lang="it-IT" altLang="it-IT" sz="1200" dirty="0">
              <a:latin typeface="Arial" pitchFamily="34" charset="0"/>
            </a:endParaRPr>
          </a:p>
        </p:txBody>
      </p:sp>
      <p:sp>
        <p:nvSpPr>
          <p:cNvPr id="11274" name="CasellaDiTesto 10"/>
          <p:cNvSpPr txBox="1">
            <a:spLocks noChangeArrowheads="1"/>
          </p:cNvSpPr>
          <p:nvPr/>
        </p:nvSpPr>
        <p:spPr bwMode="auto">
          <a:xfrm>
            <a:off x="3571875" y="3575050"/>
            <a:ext cx="232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b) </a:t>
            </a:r>
            <a:r>
              <a:rPr lang="it-IT" altLang="it-IT" sz="1200" dirty="0" err="1" smtClean="0">
                <a:latin typeface="Arial" pitchFamily="34" charset="0"/>
              </a:rPr>
              <a:t>Netgworks</a:t>
            </a:r>
            <a:r>
              <a:rPr lang="it-IT" altLang="it-IT" sz="1200" dirty="0" smtClean="0">
                <a:latin typeface="Arial" pitchFamily="34" charset="0"/>
              </a:rPr>
              <a:t> </a:t>
            </a:r>
            <a:r>
              <a:rPr lang="it-IT" altLang="it-IT" sz="1200" dirty="0" err="1" smtClean="0">
                <a:latin typeface="Arial" pitchFamily="34" charset="0"/>
              </a:rPr>
              <a:t>determining</a:t>
            </a:r>
            <a:r>
              <a:rPr lang="it-IT" altLang="it-IT" sz="1200" dirty="0" smtClean="0">
                <a:latin typeface="Arial" pitchFamily="34" charset="0"/>
              </a:rPr>
              <a:t> </a:t>
            </a:r>
            <a:r>
              <a:rPr lang="it-IT" altLang="it-IT" sz="1200" dirty="0" err="1" smtClean="0">
                <a:latin typeface="Arial" pitchFamily="34" charset="0"/>
              </a:rPr>
              <a:t>flows</a:t>
            </a:r>
            <a:endParaRPr lang="it-IT" altLang="it-IT" sz="1200" dirty="0">
              <a:latin typeface="Arial" pitchFamily="34" charset="0"/>
            </a:endParaRPr>
          </a:p>
        </p:txBody>
      </p:sp>
      <p:sp>
        <p:nvSpPr>
          <p:cNvPr id="11275" name="CasellaDiTesto 11"/>
          <p:cNvSpPr txBox="1">
            <a:spLocks noChangeArrowheads="1"/>
          </p:cNvSpPr>
          <p:nvPr/>
        </p:nvSpPr>
        <p:spPr bwMode="auto">
          <a:xfrm>
            <a:off x="6643688" y="3575050"/>
            <a:ext cx="238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c) </a:t>
            </a:r>
            <a:r>
              <a:rPr lang="it-IT" altLang="it-IT" sz="1200" dirty="0" err="1" smtClean="0">
                <a:latin typeface="Arial" pitchFamily="34" charset="0"/>
              </a:rPr>
              <a:t>Nodes</a:t>
            </a:r>
            <a:r>
              <a:rPr lang="it-IT" altLang="it-IT" sz="1200" dirty="0" smtClean="0">
                <a:latin typeface="Arial" pitchFamily="34" charset="0"/>
              </a:rPr>
              <a:t> </a:t>
            </a:r>
            <a:r>
              <a:rPr lang="it-IT" altLang="it-IT" sz="1200" dirty="0" err="1" smtClean="0">
                <a:latin typeface="Arial" pitchFamily="34" charset="0"/>
              </a:rPr>
              <a:t>created</a:t>
            </a:r>
            <a:r>
              <a:rPr lang="it-IT" altLang="it-IT" sz="1200" dirty="0" smtClean="0">
                <a:latin typeface="Arial" pitchFamily="34" charset="0"/>
              </a:rPr>
              <a:t> </a:t>
            </a:r>
            <a:r>
              <a:rPr lang="it-IT" altLang="it-IT" sz="1200" dirty="0" err="1" smtClean="0">
                <a:latin typeface="Arial" pitchFamily="34" charset="0"/>
              </a:rPr>
              <a:t>at</a:t>
            </a:r>
            <a:r>
              <a:rPr lang="it-IT" altLang="it-IT" sz="1200" dirty="0" smtClean="0">
                <a:latin typeface="Arial" pitchFamily="34" charset="0"/>
              </a:rPr>
              <a:t> </a:t>
            </a:r>
            <a:r>
              <a:rPr lang="it-IT" altLang="it-IT" sz="1200" dirty="0" err="1" smtClean="0">
                <a:latin typeface="Arial" pitchFamily="34" charset="0"/>
              </a:rPr>
              <a:t>junctions</a:t>
            </a:r>
            <a:r>
              <a:rPr lang="it-IT" altLang="it-IT" sz="1200" dirty="0" smtClean="0">
                <a:latin typeface="Arial" pitchFamily="34" charset="0"/>
              </a:rPr>
              <a:t> of </a:t>
            </a:r>
            <a:br>
              <a:rPr lang="it-IT" altLang="it-IT" sz="1200" dirty="0" smtClean="0">
                <a:latin typeface="Arial" pitchFamily="34" charset="0"/>
              </a:rPr>
            </a:br>
            <a:r>
              <a:rPr lang="it-IT" altLang="it-IT" sz="1200" dirty="0" err="1" smtClean="0">
                <a:latin typeface="Arial" pitchFamily="34" charset="0"/>
              </a:rPr>
              <a:t>links</a:t>
            </a:r>
            <a:endParaRPr lang="it-IT" altLang="it-IT" sz="1200" dirty="0">
              <a:latin typeface="Arial" pitchFamily="34" charset="0"/>
            </a:endParaRPr>
          </a:p>
        </p:txBody>
      </p:sp>
      <p:sp>
        <p:nvSpPr>
          <p:cNvPr id="11276" name="CasellaDiTesto 12"/>
          <p:cNvSpPr txBox="1">
            <a:spLocks noChangeArrowheads="1"/>
          </p:cNvSpPr>
          <p:nvPr/>
        </p:nvSpPr>
        <p:spPr bwMode="auto">
          <a:xfrm>
            <a:off x="193675" y="6396038"/>
            <a:ext cx="2109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d) </a:t>
            </a:r>
            <a:r>
              <a:rPr lang="it-IT" altLang="it-IT" sz="1200" dirty="0" err="1" smtClean="0">
                <a:latin typeface="Arial" pitchFamily="34" charset="0"/>
              </a:rPr>
              <a:t>Hierarchies</a:t>
            </a:r>
            <a:r>
              <a:rPr lang="it-IT" altLang="it-IT" sz="1200" dirty="0" smtClean="0">
                <a:latin typeface="Arial" pitchFamily="34" charset="0"/>
              </a:rPr>
              <a:t> </a:t>
            </a:r>
            <a:r>
              <a:rPr lang="it-IT" altLang="it-IT" sz="1200" dirty="0" err="1" smtClean="0">
                <a:latin typeface="Arial" pitchFamily="34" charset="0"/>
              </a:rPr>
              <a:t>among</a:t>
            </a:r>
            <a:r>
              <a:rPr lang="it-IT" altLang="it-IT" sz="1200" dirty="0" smtClean="0">
                <a:latin typeface="Arial" pitchFamily="34" charset="0"/>
              </a:rPr>
              <a:t> </a:t>
            </a:r>
            <a:r>
              <a:rPr lang="it-IT" altLang="it-IT" sz="1200" dirty="0" err="1" smtClean="0">
                <a:latin typeface="Arial" pitchFamily="34" charset="0"/>
              </a:rPr>
              <a:t>nodes</a:t>
            </a:r>
            <a:endParaRPr lang="it-IT" altLang="it-IT" sz="1200" dirty="0">
              <a:latin typeface="Arial" pitchFamily="34" charset="0"/>
            </a:endParaRPr>
          </a:p>
        </p:txBody>
      </p:sp>
      <p:sp>
        <p:nvSpPr>
          <p:cNvPr id="11277" name="CasellaDiTesto 13"/>
          <p:cNvSpPr txBox="1">
            <a:spLocks noChangeArrowheads="1"/>
          </p:cNvSpPr>
          <p:nvPr/>
        </p:nvSpPr>
        <p:spPr bwMode="auto">
          <a:xfrm>
            <a:off x="3143250" y="6408738"/>
            <a:ext cx="2598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e) </a:t>
            </a:r>
            <a:r>
              <a:rPr lang="it-IT" altLang="it-IT" sz="1200" dirty="0" err="1" smtClean="0">
                <a:latin typeface="Arial" pitchFamily="34" charset="0"/>
              </a:rPr>
              <a:t>Surfaces</a:t>
            </a:r>
            <a:r>
              <a:rPr lang="it-IT" altLang="it-IT" sz="1200" dirty="0" smtClean="0">
                <a:latin typeface="Arial" pitchFamily="34" charset="0"/>
              </a:rPr>
              <a:t> </a:t>
            </a:r>
            <a:r>
              <a:rPr lang="it-IT" altLang="it-IT" sz="1200" dirty="0" err="1" smtClean="0">
                <a:latin typeface="Arial" pitchFamily="34" charset="0"/>
              </a:rPr>
              <a:t>as</a:t>
            </a:r>
            <a:r>
              <a:rPr lang="it-IT" altLang="it-IT" sz="1200" dirty="0" smtClean="0">
                <a:latin typeface="Arial" pitchFamily="34" charset="0"/>
              </a:rPr>
              <a:t> </a:t>
            </a:r>
            <a:r>
              <a:rPr lang="it-IT" altLang="it-IT" sz="1200" dirty="0" err="1" smtClean="0">
                <a:latin typeface="Arial" pitchFamily="34" charset="0"/>
              </a:rPr>
              <a:t>gradients</a:t>
            </a:r>
            <a:r>
              <a:rPr lang="it-IT" altLang="it-IT" sz="1200" dirty="0" smtClean="0">
                <a:latin typeface="Arial" pitchFamily="34" charset="0"/>
              </a:rPr>
              <a:t> (</a:t>
            </a:r>
            <a:r>
              <a:rPr lang="it-IT" altLang="it-IT" sz="1200" dirty="0" err="1" smtClean="0">
                <a:latin typeface="Arial" pitchFamily="34" charset="0"/>
              </a:rPr>
              <a:t>densities</a:t>
            </a:r>
            <a:r>
              <a:rPr lang="it-IT" altLang="it-IT" sz="1200" dirty="0" smtClean="0">
                <a:latin typeface="Arial" pitchFamily="34" charset="0"/>
              </a:rPr>
              <a:t>)</a:t>
            </a:r>
            <a:endParaRPr lang="it-IT" altLang="it-IT" sz="1200" dirty="0">
              <a:latin typeface="Arial" pitchFamily="34" charset="0"/>
            </a:endParaRPr>
          </a:p>
        </p:txBody>
      </p:sp>
      <p:sp>
        <p:nvSpPr>
          <p:cNvPr id="11278" name="CasellaDiTesto 14"/>
          <p:cNvSpPr txBox="1">
            <a:spLocks noChangeArrowheads="1"/>
          </p:cNvSpPr>
          <p:nvPr/>
        </p:nvSpPr>
        <p:spPr bwMode="auto">
          <a:xfrm>
            <a:off x="5738813" y="6408738"/>
            <a:ext cx="3535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f) </a:t>
            </a:r>
            <a:r>
              <a:rPr lang="it-IT" altLang="it-IT" sz="1200" dirty="0" err="1" smtClean="0">
                <a:latin typeface="Arial" pitchFamily="34" charset="0"/>
              </a:rPr>
              <a:t>Diffusion</a:t>
            </a:r>
            <a:r>
              <a:rPr lang="it-IT" altLang="it-IT" sz="1200" dirty="0" smtClean="0">
                <a:latin typeface="Arial" pitchFamily="34" charset="0"/>
              </a:rPr>
              <a:t> </a:t>
            </a:r>
            <a:r>
              <a:rPr lang="it-IT" altLang="it-IT" sz="1200" dirty="0" err="1" smtClean="0">
                <a:latin typeface="Arial" pitchFamily="34" charset="0"/>
              </a:rPr>
              <a:t>waves</a:t>
            </a:r>
            <a:r>
              <a:rPr lang="it-IT" altLang="it-IT" sz="1200" dirty="0" smtClean="0">
                <a:latin typeface="Arial" pitchFamily="34" charset="0"/>
              </a:rPr>
              <a:t> </a:t>
            </a:r>
            <a:r>
              <a:rPr lang="it-IT" altLang="it-IT" sz="1200" dirty="0" err="1" smtClean="0">
                <a:latin typeface="Arial" pitchFamily="34" charset="0"/>
              </a:rPr>
              <a:t>through</a:t>
            </a:r>
            <a:r>
              <a:rPr lang="it-IT" altLang="it-IT" sz="1200" dirty="0" smtClean="0">
                <a:latin typeface="Arial" pitchFamily="34" charset="0"/>
              </a:rPr>
              <a:t> </a:t>
            </a:r>
            <a:r>
              <a:rPr lang="it-IT" altLang="it-IT" sz="1200" dirty="0" err="1" smtClean="0">
                <a:latin typeface="Arial" pitchFamily="34" charset="0"/>
              </a:rPr>
              <a:t>surfaces</a:t>
            </a:r>
            <a:r>
              <a:rPr lang="it-IT" altLang="it-IT" sz="1200" dirty="0" smtClean="0">
                <a:latin typeface="Arial" pitchFamily="34" charset="0"/>
              </a:rPr>
              <a:t> and networks</a:t>
            </a:r>
            <a:endParaRPr lang="it-IT" altLang="it-IT" sz="1200" dirty="0">
              <a:latin typeface="Arial" pitchFamily="34" charset="0"/>
            </a:endParaRPr>
          </a:p>
        </p:txBody>
      </p:sp>
    </p:spTree>
    <p:extLst>
      <p:ext uri="{BB962C8B-B14F-4D97-AF65-F5344CB8AC3E}">
        <p14:creationId xmlns:p14="http://schemas.microsoft.com/office/powerpoint/2010/main" val="15383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5058" name="Picture 2" descr="Risultati immagini per geographic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75628" cy="6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8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smtClean="0"/>
              <a:t>Geography</a:t>
            </a:r>
            <a:r>
              <a:rPr lang="it-IT" sz="2000" b="1" dirty="0" smtClean="0"/>
              <a:t> </a:t>
            </a:r>
            <a:r>
              <a:rPr lang="it-IT" sz="2000" b="1" dirty="0" err="1" smtClean="0"/>
              <a:t>Concepts</a:t>
            </a:r>
            <a:endParaRPr lang="it-IT" sz="2000" b="1" dirty="0" smtClean="0"/>
          </a:p>
          <a:p>
            <a:pPr lvl="1" eaLnBrk="1" hangingPunct="1">
              <a:lnSpc>
                <a:spcPct val="80000"/>
              </a:lnSpc>
            </a:pPr>
            <a:r>
              <a:rPr lang="en-US" sz="1600" b="1" dirty="0" smtClean="0"/>
              <a:t>Location/Place</a:t>
            </a:r>
            <a:r>
              <a:rPr lang="en-US" sz="1600" dirty="0" smtClean="0"/>
              <a:t/>
            </a:r>
            <a:br>
              <a:rPr lang="en-US" sz="1600" dirty="0" smtClean="0"/>
            </a:br>
            <a:r>
              <a:rPr lang="en-US" sz="1600" dirty="0" smtClean="0"/>
              <a:t>Location: Where is it? Place: What is it like?</a:t>
            </a:r>
            <a:endParaRPr lang="it-IT" sz="1600" b="1" dirty="0" smtClean="0"/>
          </a:p>
          <a:p>
            <a:pPr lvl="1" eaLnBrk="1" hangingPunct="1">
              <a:lnSpc>
                <a:spcPct val="80000"/>
              </a:lnSpc>
            </a:pPr>
            <a:r>
              <a:rPr lang="en-US" sz="1600" b="1" dirty="0" smtClean="0"/>
              <a:t>Environment</a:t>
            </a:r>
            <a:r>
              <a:rPr lang="en-US" sz="1600" dirty="0" smtClean="0"/>
              <a:t/>
            </a:r>
            <a:br>
              <a:rPr lang="en-US" sz="1600" dirty="0" smtClean="0"/>
            </a:br>
            <a:r>
              <a:rPr lang="en-US" sz="1600" dirty="0" smtClean="0"/>
              <a:t>The surrounding air, land, and water shared by all living and non-living things</a:t>
            </a:r>
          </a:p>
          <a:p>
            <a:pPr lvl="1" eaLnBrk="1" hangingPunct="1">
              <a:lnSpc>
                <a:spcPct val="80000"/>
              </a:lnSpc>
            </a:pPr>
            <a:r>
              <a:rPr lang="en-US" sz="1600" b="1" dirty="0" smtClean="0"/>
              <a:t>Interaction</a:t>
            </a:r>
            <a:r>
              <a:rPr lang="en-US" sz="1600" dirty="0" smtClean="0"/>
              <a:t/>
            </a:r>
            <a:br>
              <a:rPr lang="en-US" sz="1600" dirty="0" smtClean="0"/>
            </a:br>
            <a:r>
              <a:rPr lang="en-US" sz="1600" dirty="0" smtClean="0"/>
              <a:t>The relationship between people and the environment and the resulting patterns/ consequences</a:t>
            </a:r>
          </a:p>
          <a:p>
            <a:pPr lvl="1" eaLnBrk="1" hangingPunct="1">
              <a:lnSpc>
                <a:spcPct val="80000"/>
              </a:lnSpc>
            </a:pPr>
            <a:r>
              <a:rPr lang="en-US" sz="1600" b="1" dirty="0" smtClean="0"/>
              <a:t>Region</a:t>
            </a:r>
            <a:r>
              <a:rPr lang="en-US" sz="1600" dirty="0" smtClean="0"/>
              <a:t/>
            </a:r>
            <a:br>
              <a:rPr lang="en-US" sz="1600" dirty="0" smtClean="0"/>
            </a:br>
            <a:r>
              <a:rPr lang="en-US" sz="1600" dirty="0" smtClean="0"/>
              <a:t>An area with common characteristics that are different from those of surrounding areas</a:t>
            </a:r>
          </a:p>
          <a:p>
            <a:pPr lvl="1" eaLnBrk="1" hangingPunct="1">
              <a:lnSpc>
                <a:spcPct val="80000"/>
              </a:lnSpc>
            </a:pPr>
            <a:r>
              <a:rPr lang="en-US" sz="1600" b="1" dirty="0" smtClean="0"/>
              <a:t>Movement</a:t>
            </a:r>
            <a:r>
              <a:rPr lang="en-US" sz="1600" dirty="0" smtClean="0"/>
              <a:t/>
            </a:r>
            <a:br>
              <a:rPr lang="en-US" sz="1600" dirty="0" smtClean="0"/>
            </a:br>
            <a:r>
              <a:rPr lang="en-US" sz="1600" dirty="0" smtClean="0"/>
              <a:t>The exchange among places of products, people, and ideas</a:t>
            </a:r>
          </a:p>
          <a:p>
            <a:pPr lvl="1" eaLnBrk="1" hangingPunct="1">
              <a:lnSpc>
                <a:spcPct val="80000"/>
              </a:lnSpc>
            </a:pPr>
            <a:r>
              <a:rPr lang="en-US" sz="1600" b="1" dirty="0" smtClean="0"/>
              <a:t>Pattern</a:t>
            </a:r>
            <a:r>
              <a:rPr lang="en-US" sz="1600" dirty="0" smtClean="0"/>
              <a:t/>
            </a:r>
            <a:br>
              <a:rPr lang="en-US" sz="1600" dirty="0" smtClean="0"/>
            </a:br>
            <a:r>
              <a:rPr lang="en-US" sz="1600" dirty="0" smtClean="0"/>
              <a:t>An arrangement of features</a:t>
            </a:r>
          </a:p>
          <a:p>
            <a:pPr lvl="1" eaLnBrk="1" hangingPunct="1">
              <a:lnSpc>
                <a:spcPct val="80000"/>
              </a:lnSpc>
            </a:pPr>
            <a:r>
              <a:rPr lang="en-US" sz="1600" b="1" dirty="0" smtClean="0"/>
              <a:t>Sustainability</a:t>
            </a:r>
            <a:r>
              <a:rPr lang="en-US" sz="1600" dirty="0" smtClean="0"/>
              <a:t/>
            </a:r>
            <a:br>
              <a:rPr lang="en-US" sz="1600" dirty="0" smtClean="0"/>
            </a:br>
            <a:r>
              <a:rPr lang="en-US" sz="1600" dirty="0" smtClean="0"/>
              <a:t>Ensuring renewal and re-growth of resources as they are consumed (used)</a:t>
            </a:r>
          </a:p>
          <a:p>
            <a:pPr lvl="1" eaLnBrk="1" hangingPunct="1">
              <a:lnSpc>
                <a:spcPct val="80000"/>
              </a:lnSpc>
            </a:pPr>
            <a:r>
              <a:rPr lang="en-US" sz="1600" b="1" dirty="0" smtClean="0"/>
              <a:t>Stewardship</a:t>
            </a:r>
            <a:r>
              <a:rPr lang="en-US" sz="1600" dirty="0" smtClean="0"/>
              <a:t/>
            </a:r>
            <a:br>
              <a:rPr lang="en-US" sz="1600" dirty="0" smtClean="0"/>
            </a:br>
            <a:r>
              <a:rPr lang="en-US" sz="1600" dirty="0" smtClean="0"/>
              <a:t>Human responsibility for the Earth’s well-being</a:t>
            </a:r>
            <a:endParaRPr lang="en-GB" sz="1600" dirty="0" smtClean="0">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smtClean="0">
                <a:latin typeface="Tahoma" pitchFamily="34" charset="0"/>
              </a:rPr>
              <a:t>1st law of Geography (Tobler, 1970): “</a:t>
            </a:r>
            <a:r>
              <a:rPr lang="en-GB" sz="2000" i="1" dirty="0" smtClean="0">
                <a:latin typeface="Tahoma" pitchFamily="34" charset="0"/>
              </a:rPr>
              <a:t>Everything is related to everything else, but near things are more related than those far apart” </a:t>
            </a:r>
            <a:r>
              <a:rPr lang="en-GB" sz="2000" dirty="0" smtClean="0">
                <a:latin typeface="Tahoma" pitchFamily="34" charset="0"/>
              </a:rPr>
              <a:t>(distance decay effect)</a:t>
            </a:r>
          </a:p>
          <a:p>
            <a:pPr lvl="1" eaLnBrk="1" hangingPunct="1">
              <a:lnSpc>
                <a:spcPct val="80000"/>
              </a:lnSpc>
            </a:pPr>
            <a:r>
              <a:rPr lang="en-GB" sz="1800" dirty="0" smtClean="0">
                <a:latin typeface="Tahoma" pitchFamily="34" charset="0"/>
              </a:rPr>
              <a:t>=&gt; Law: spatial autocorrelation (statistics) – if particular attributes of the population display a non-uniform and non-random patterning but are clustered into particular localities</a:t>
            </a:r>
            <a:endParaRPr lang="en-GB" sz="1800" i="1" dirty="0" smtClean="0">
              <a:latin typeface="Tahoma" pitchFamily="34" charset="0"/>
            </a:endParaRPr>
          </a:p>
          <a:p>
            <a:pPr lvl="1" eaLnBrk="1" hangingPunct="1">
              <a:lnSpc>
                <a:spcPct val="80000"/>
              </a:lnSpc>
            </a:pPr>
            <a:r>
              <a:rPr lang="en-GB" sz="1800" dirty="0" smtClean="0">
                <a:latin typeface="Tahoma" pitchFamily="34" charset="0"/>
              </a:rPr>
              <a:t>“Birds of a feather flock together”?</a:t>
            </a:r>
            <a:br>
              <a:rPr lang="en-GB" sz="1800" dirty="0" smtClean="0">
                <a:latin typeface="Tahoma" pitchFamily="34" charset="0"/>
              </a:rPr>
            </a:br>
            <a:r>
              <a:rPr lang="en-GB" sz="1800" dirty="0" smtClean="0">
                <a:latin typeface="Tahoma" pitchFamily="34" charset="0"/>
              </a:rPr>
              <a:t>=&gt; very few of us live in complete isolation from the rest of society. </a:t>
            </a:r>
            <a:br>
              <a:rPr lang="en-GB" sz="1800" dirty="0" smtClean="0">
                <a:latin typeface="Tahoma" pitchFamily="34" charset="0"/>
              </a:rPr>
            </a:br>
            <a:r>
              <a:rPr lang="en-GB" sz="1800" dirty="0" smtClean="0">
                <a:latin typeface="Tahoma" pitchFamily="34" charset="0"/>
              </a:rPr>
              <a:t>It is likely that many of our behaviours, choices, aspirations and ideals are influenced  by those with whom we interact in our everyday lives. </a:t>
            </a:r>
            <a:br>
              <a:rPr lang="en-GB" sz="1800" dirty="0" smtClean="0">
                <a:latin typeface="Tahoma" pitchFamily="34" charset="0"/>
              </a:rPr>
            </a:br>
            <a:r>
              <a:rPr lang="en-GB" sz="1800" dirty="0" smtClean="0">
                <a:latin typeface="Tahoma" pitchFamily="34" charset="0"/>
              </a:rPr>
              <a:t>Geographical distance and location impart constraints on who we meet and when.</a:t>
            </a:r>
          </a:p>
          <a:p>
            <a:pPr eaLnBrk="1" hangingPunct="1">
              <a:lnSpc>
                <a:spcPct val="80000"/>
              </a:lnSpc>
            </a:pPr>
            <a:r>
              <a:rPr lang="en-GB" sz="2000" dirty="0" smtClean="0">
                <a:latin typeface="Tahoma" pitchFamily="34" charset="0"/>
              </a:rPr>
              <a:t>Concept of </a:t>
            </a:r>
            <a:r>
              <a:rPr lang="en-GB" sz="2000" b="1" i="1" u="sng" dirty="0" smtClean="0">
                <a:latin typeface="Tahoma" pitchFamily="34" charset="0"/>
              </a:rPr>
              <a:t>distance </a:t>
            </a:r>
            <a:r>
              <a:rPr lang="en-GB" sz="2000" dirty="0" smtClean="0">
                <a:latin typeface="Tahoma" pitchFamily="34" charset="0"/>
              </a:rPr>
              <a:t>and </a:t>
            </a:r>
            <a:r>
              <a:rPr lang="en-GB" sz="2000" b="1" i="1" u="sng" dirty="0" smtClean="0">
                <a:latin typeface="Tahoma" pitchFamily="34" charset="0"/>
              </a:rPr>
              <a:t>economical distance </a:t>
            </a:r>
            <a:r>
              <a:rPr lang="en-GB" sz="2000" dirty="0" smtClean="0">
                <a:latin typeface="Tahoma" pitchFamily="34" charset="0"/>
              </a:rPr>
              <a:t>(= physical distance </a:t>
            </a:r>
            <a:r>
              <a:rPr lang="en-GB" sz="2000" b="1" dirty="0" smtClean="0">
                <a:latin typeface="Tahoma" pitchFamily="34" charset="0"/>
              </a:rPr>
              <a:t>* </a:t>
            </a:r>
            <a:r>
              <a:rPr lang="en-GB" sz="2000" dirty="0" smtClean="0">
                <a:latin typeface="Tahoma" pitchFamily="34" charset="0"/>
              </a:rPr>
              <a:t>the cost of transport </a:t>
            </a:r>
            <a:r>
              <a:rPr lang="en-GB" sz="2000" b="1" dirty="0" smtClean="0">
                <a:latin typeface="Tahoma" pitchFamily="34" charset="0"/>
              </a:rPr>
              <a:t>* </a:t>
            </a:r>
            <a:r>
              <a:rPr lang="en-GB" sz="2000" dirty="0" smtClean="0">
                <a:latin typeface="Tahoma" pitchFamily="34" charset="0"/>
              </a:rPr>
              <a:t>weight of good demanded/supplied or to be acquired)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smtClean="0"/>
              <a:t>Spatial</a:t>
            </a:r>
            <a:r>
              <a:rPr lang="it-IT" altLang="it-IT" sz="2800" dirty="0" smtClean="0"/>
              <a:t> </a:t>
            </a:r>
            <a:r>
              <a:rPr lang="it-IT" altLang="it-IT" sz="2800" dirty="0" err="1" smtClean="0"/>
              <a:t>Interaction</a:t>
            </a:r>
            <a:r>
              <a:rPr lang="it-IT" altLang="it-IT" sz="2800" dirty="0" smtClean="0"/>
              <a:t> (</a:t>
            </a:r>
            <a:r>
              <a:rPr lang="it-IT" altLang="it-IT" sz="2800" dirty="0" err="1" smtClean="0"/>
              <a:t>Ullman</a:t>
            </a:r>
            <a:r>
              <a:rPr lang="it-IT" altLang="it-IT" sz="28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smtClean="0"/>
              <a:t>= simplest way of conceiving relations between places and between people and places.</a:t>
            </a:r>
          </a:p>
          <a:p>
            <a:pPr lvl="1">
              <a:defRPr/>
            </a:pPr>
            <a:r>
              <a:rPr lang="en-GB" sz="1400" dirty="0" smtClean="0"/>
              <a:t>The non-availability of a product in a certain place is enough to move to that place to get it</a:t>
            </a:r>
          </a:p>
          <a:p>
            <a:pPr lvl="1">
              <a:defRPr/>
            </a:pPr>
            <a:r>
              <a:rPr lang="en-GB" sz="1400" dirty="0" smtClean="0"/>
              <a:t>The presence of two or more specialized places in the production of different goods will establish an interaction between them.</a:t>
            </a:r>
          </a:p>
          <a:p>
            <a:pPr>
              <a:defRPr/>
            </a:pPr>
            <a:r>
              <a:rPr lang="en-GB" sz="1600" dirty="0" smtClean="0"/>
              <a:t>Functional distance substitute the physical distance</a:t>
            </a:r>
          </a:p>
          <a:p>
            <a:pPr lvl="1">
              <a:defRPr/>
            </a:pPr>
            <a:r>
              <a:rPr lang="en-GB" sz="1400" dirty="0" smtClean="0"/>
              <a:t>The relation is not linear but relative to the functions plaid by places.</a:t>
            </a:r>
          </a:p>
          <a:p>
            <a:pPr lvl="1">
              <a:defRPr/>
            </a:pPr>
            <a:r>
              <a:rPr lang="it-IT" sz="1400" dirty="0" smtClean="0"/>
              <a:t>Relazione non è lineare ma relativa alle funzioni che le località svolgono</a:t>
            </a:r>
          </a:p>
          <a:p>
            <a:pPr>
              <a:defRPr/>
            </a:pPr>
            <a:r>
              <a:rPr lang="it-IT" sz="1600" dirty="0" err="1" smtClean="0"/>
              <a:t>Conditions</a:t>
            </a:r>
            <a:r>
              <a:rPr lang="it-IT" sz="1600" dirty="0" smtClean="0"/>
              <a:t> for a </a:t>
            </a:r>
            <a:r>
              <a:rPr lang="it-IT" sz="1600" dirty="0" err="1" smtClean="0"/>
              <a:t>good</a:t>
            </a:r>
            <a:r>
              <a:rPr lang="it-IT" sz="1600" dirty="0" smtClean="0"/>
              <a:t> </a:t>
            </a:r>
            <a:r>
              <a:rPr lang="it-IT" sz="1600" dirty="0" err="1" smtClean="0"/>
              <a:t>working</a:t>
            </a:r>
            <a:r>
              <a:rPr lang="it-IT" sz="1600" dirty="0" smtClean="0"/>
              <a:t> of the </a:t>
            </a:r>
            <a:r>
              <a:rPr lang="it-IT" sz="1600" dirty="0" err="1" smtClean="0"/>
              <a:t>economic</a:t>
            </a:r>
            <a:r>
              <a:rPr lang="it-IT" sz="1600" dirty="0" smtClean="0"/>
              <a:t> </a:t>
            </a:r>
            <a:r>
              <a:rPr lang="it-IT" sz="1600" dirty="0" err="1" smtClean="0"/>
              <a:t>system</a:t>
            </a:r>
            <a:endParaRPr lang="it-IT" sz="1600" dirty="0" smtClean="0"/>
          </a:p>
          <a:p>
            <a:pPr lvl="1">
              <a:defRPr/>
            </a:pPr>
            <a:r>
              <a:rPr lang="it-IT" sz="1400" dirty="0" smtClean="0"/>
              <a:t>High </a:t>
            </a:r>
            <a:r>
              <a:rPr lang="it-IT" sz="1400" dirty="0" err="1" smtClean="0"/>
              <a:t>level</a:t>
            </a:r>
            <a:r>
              <a:rPr lang="it-IT" sz="1400" dirty="0" smtClean="0"/>
              <a:t> of </a:t>
            </a:r>
            <a:r>
              <a:rPr lang="it-IT" sz="1400" dirty="0" err="1" smtClean="0"/>
              <a:t>interaction</a:t>
            </a:r>
            <a:endParaRPr lang="it-IT" sz="1400" dirty="0" smtClean="0"/>
          </a:p>
          <a:p>
            <a:pPr lvl="1">
              <a:defRPr/>
            </a:pPr>
            <a:r>
              <a:rPr lang="it-IT" sz="1400" dirty="0" err="1" smtClean="0"/>
              <a:t>Need</a:t>
            </a:r>
            <a:r>
              <a:rPr lang="it-IT" sz="1400" dirty="0" smtClean="0"/>
              <a:t> to reduce the </a:t>
            </a:r>
            <a:r>
              <a:rPr lang="it-IT" sz="1400" dirty="0" err="1" smtClean="0"/>
              <a:t>cost</a:t>
            </a:r>
            <a:r>
              <a:rPr lang="it-IT" sz="1400" dirty="0" smtClean="0"/>
              <a:t> of the </a:t>
            </a:r>
            <a:r>
              <a:rPr lang="it-IT" sz="1400" dirty="0" err="1" smtClean="0"/>
              <a:t>the</a:t>
            </a:r>
            <a:r>
              <a:rPr lang="it-IT" sz="1400" dirty="0" smtClean="0"/>
              <a:t> </a:t>
            </a:r>
            <a:r>
              <a:rPr lang="it-IT" sz="1400" dirty="0" err="1" smtClean="0"/>
              <a:t>flows</a:t>
            </a:r>
            <a:r>
              <a:rPr lang="it-IT" sz="1400" dirty="0" smtClean="0"/>
              <a:t> of </a:t>
            </a:r>
            <a:r>
              <a:rPr lang="it-IT" sz="1400" dirty="0" err="1" smtClean="0"/>
              <a:t>goods</a:t>
            </a:r>
            <a:r>
              <a:rPr lang="it-IT" sz="1400" dirty="0" smtClean="0"/>
              <a:t>, </a:t>
            </a:r>
            <a:r>
              <a:rPr lang="it-IT" sz="1400" dirty="0" err="1" smtClean="0"/>
              <a:t>services</a:t>
            </a:r>
            <a:r>
              <a:rPr lang="it-IT" sz="1400" dirty="0" smtClean="0"/>
              <a:t>, </a:t>
            </a:r>
            <a:r>
              <a:rPr lang="it-IT" sz="1400" dirty="0" err="1" smtClean="0"/>
              <a:t>people</a:t>
            </a:r>
            <a:endParaRPr lang="it-IT" sz="1400" dirty="0" smtClean="0"/>
          </a:p>
          <a:p>
            <a:pPr>
              <a:defRPr/>
            </a:pPr>
            <a:r>
              <a:rPr lang="it-IT" sz="1600" dirty="0" smtClean="0"/>
              <a:t>Targets:</a:t>
            </a:r>
          </a:p>
          <a:p>
            <a:pPr lvl="1">
              <a:defRPr/>
            </a:pPr>
            <a:r>
              <a:rPr lang="it-IT" sz="1400" dirty="0" err="1" smtClean="0"/>
              <a:t>Maximization</a:t>
            </a:r>
            <a:r>
              <a:rPr lang="it-IT" sz="1400" dirty="0" smtClean="0"/>
              <a:t> of the </a:t>
            </a:r>
            <a:r>
              <a:rPr lang="it-IT" sz="1400" dirty="0" err="1" smtClean="0"/>
              <a:t>interactions</a:t>
            </a:r>
            <a:endParaRPr lang="it-IT" sz="1400" dirty="0" smtClean="0"/>
          </a:p>
          <a:p>
            <a:pPr lvl="1">
              <a:defRPr/>
            </a:pPr>
            <a:r>
              <a:rPr lang="it-IT" sz="1400" dirty="0" err="1" smtClean="0"/>
              <a:t>Minimization</a:t>
            </a:r>
            <a:r>
              <a:rPr lang="it-IT" sz="1400" dirty="0" smtClean="0"/>
              <a:t> of the </a:t>
            </a:r>
            <a:r>
              <a:rPr lang="it-IT" sz="1400" dirty="0" err="1" smtClean="0"/>
              <a:t>costs</a:t>
            </a:r>
            <a:endParaRPr lang="it-IT" sz="1400" dirty="0" smtClean="0"/>
          </a:p>
          <a:p>
            <a:pPr>
              <a:defRPr/>
            </a:pPr>
            <a:r>
              <a:rPr lang="it-IT" sz="1600" dirty="0" err="1" smtClean="0"/>
              <a:t>Places</a:t>
            </a:r>
            <a:r>
              <a:rPr lang="it-IT" sz="1600" dirty="0" smtClean="0"/>
              <a:t> and </a:t>
            </a:r>
            <a:r>
              <a:rPr lang="it-IT" sz="1600" dirty="0" err="1" smtClean="0"/>
              <a:t>interactions</a:t>
            </a:r>
            <a:r>
              <a:rPr lang="it-IT" sz="1600" dirty="0" smtClean="0"/>
              <a:t> </a:t>
            </a:r>
            <a:r>
              <a:rPr lang="it-IT" sz="1600" dirty="0" err="1" smtClean="0"/>
              <a:t>among</a:t>
            </a:r>
            <a:r>
              <a:rPr lang="it-IT" sz="1600" dirty="0" smtClean="0"/>
              <a:t> </a:t>
            </a:r>
            <a:r>
              <a:rPr lang="it-IT" sz="1600" dirty="0" err="1" smtClean="0"/>
              <a:t>places</a:t>
            </a:r>
            <a:r>
              <a:rPr lang="it-IT" sz="1600" dirty="0" smtClean="0"/>
              <a:t> are the building </a:t>
            </a:r>
            <a:r>
              <a:rPr lang="it-IT" sz="1600" dirty="0" err="1" smtClean="0"/>
              <a:t>elements</a:t>
            </a:r>
            <a:r>
              <a:rPr lang="it-IT" sz="1600" dirty="0" smtClean="0"/>
              <a:t> of the </a:t>
            </a:r>
            <a:r>
              <a:rPr lang="it-IT" sz="1600" dirty="0" err="1" smtClean="0"/>
              <a:t>different</a:t>
            </a:r>
            <a:r>
              <a:rPr lang="it-IT" sz="1600" dirty="0" smtClean="0"/>
              <a:t> </a:t>
            </a:r>
            <a:r>
              <a:rPr lang="it-IT" sz="1600" dirty="0" err="1" smtClean="0"/>
              <a:t>forms</a:t>
            </a:r>
            <a:r>
              <a:rPr lang="it-IT" sz="1600" dirty="0" smtClean="0"/>
              <a:t> of </a:t>
            </a:r>
            <a:r>
              <a:rPr lang="it-IT" sz="1600" dirty="0" err="1" smtClean="0"/>
              <a:t>organization</a:t>
            </a:r>
            <a:r>
              <a:rPr lang="it-IT" sz="1600" dirty="0" smtClean="0"/>
              <a:t> in </a:t>
            </a:r>
            <a:r>
              <a:rPr lang="it-IT" sz="1600" dirty="0" err="1" smtClean="0"/>
              <a:t>space</a:t>
            </a:r>
            <a:r>
              <a:rPr lang="it-IT" sz="1600" dirty="0" smtClean="0"/>
              <a:t>.</a:t>
            </a:r>
          </a:p>
          <a:p>
            <a:pPr>
              <a:defRPr/>
            </a:pPr>
            <a:r>
              <a:rPr lang="it-IT" sz="1600" dirty="0" err="1" smtClean="0"/>
              <a:t>Places</a:t>
            </a:r>
            <a:r>
              <a:rPr lang="it-IT" sz="1600" dirty="0" smtClean="0"/>
              <a:t> on the </a:t>
            </a:r>
            <a:r>
              <a:rPr lang="it-IT" sz="1600" dirty="0" err="1" smtClean="0"/>
              <a:t>terrestrial</a:t>
            </a:r>
            <a:r>
              <a:rPr lang="it-IT" sz="1600" dirty="0" smtClean="0"/>
              <a:t> </a:t>
            </a:r>
            <a:r>
              <a:rPr lang="it-IT" sz="1600" dirty="0" err="1" smtClean="0"/>
              <a:t>space</a:t>
            </a:r>
            <a:r>
              <a:rPr lang="it-IT" sz="1600" dirty="0" smtClean="0"/>
              <a:t>:</a:t>
            </a:r>
          </a:p>
          <a:p>
            <a:pPr lvl="1">
              <a:defRPr/>
            </a:pPr>
            <a:r>
              <a:rPr lang="it-IT" sz="1400" dirty="0" smtClean="0"/>
              <a:t>Do </a:t>
            </a:r>
            <a:r>
              <a:rPr lang="it-IT" sz="1400" dirty="0" err="1" smtClean="0"/>
              <a:t>not</a:t>
            </a:r>
            <a:r>
              <a:rPr lang="it-IT" sz="1400" dirty="0" smtClean="0"/>
              <a:t> </a:t>
            </a:r>
            <a:r>
              <a:rPr lang="it-IT" sz="1400" dirty="0" err="1" smtClean="0"/>
              <a:t>hold</a:t>
            </a:r>
            <a:r>
              <a:rPr lang="it-IT" sz="1400" dirty="0" smtClean="0"/>
              <a:t> ‘personal’ </a:t>
            </a:r>
            <a:r>
              <a:rPr lang="it-IT" sz="1400" dirty="0" err="1" smtClean="0"/>
              <a:t>quailties</a:t>
            </a:r>
            <a:r>
              <a:rPr lang="it-IT" sz="1400" dirty="0" smtClean="0"/>
              <a:t>’;</a:t>
            </a:r>
          </a:p>
          <a:p>
            <a:pPr lvl="1">
              <a:defRPr/>
            </a:pPr>
            <a:r>
              <a:rPr lang="it-IT" sz="1400" dirty="0" smtClean="0"/>
              <a:t>Are </a:t>
            </a:r>
            <a:r>
              <a:rPr lang="it-IT" sz="1400" dirty="0" err="1" smtClean="0"/>
              <a:t>characterized</a:t>
            </a:r>
            <a:r>
              <a:rPr lang="it-IT" sz="1400" dirty="0" smtClean="0"/>
              <a:t> by</a:t>
            </a:r>
          </a:p>
          <a:p>
            <a:pPr lvl="1">
              <a:defRPr/>
            </a:pPr>
            <a:r>
              <a:rPr lang="it-IT" sz="1400" dirty="0" smtClean="0"/>
              <a:t>The position </a:t>
            </a:r>
            <a:r>
              <a:rPr lang="it-IT" sz="1400" dirty="0" err="1" smtClean="0"/>
              <a:t>occupied</a:t>
            </a:r>
            <a:r>
              <a:rPr lang="it-IT" sz="1400" dirty="0" smtClean="0"/>
              <a:t> in </a:t>
            </a:r>
            <a:r>
              <a:rPr lang="it-IT" sz="1400" dirty="0" err="1" smtClean="0"/>
              <a:t>comparision</a:t>
            </a:r>
            <a:r>
              <a:rPr lang="it-IT" sz="1400" dirty="0" smtClean="0"/>
              <a:t> to </a:t>
            </a:r>
            <a:r>
              <a:rPr lang="it-IT" sz="1400" dirty="0" err="1" smtClean="0"/>
              <a:t>other</a:t>
            </a:r>
            <a:r>
              <a:rPr lang="it-IT" sz="1400" dirty="0" smtClean="0"/>
              <a:t> </a:t>
            </a:r>
            <a:r>
              <a:rPr lang="it-IT" sz="1400" dirty="0" err="1" smtClean="0"/>
              <a:t>places</a:t>
            </a:r>
            <a:r>
              <a:rPr lang="it-IT" sz="1400" dirty="0" smtClean="0"/>
              <a:t> with </a:t>
            </a:r>
            <a:r>
              <a:rPr lang="it-IT" sz="1400" dirty="0" err="1" smtClean="0"/>
              <a:t>which</a:t>
            </a:r>
            <a:r>
              <a:rPr lang="it-IT" sz="1400" dirty="0" smtClean="0"/>
              <a:t> </a:t>
            </a:r>
            <a:r>
              <a:rPr lang="it-IT" sz="1400" dirty="0" err="1" smtClean="0"/>
              <a:t>they</a:t>
            </a:r>
            <a:r>
              <a:rPr lang="it-IT" sz="1400" dirty="0" smtClean="0"/>
              <a:t> relate</a:t>
            </a:r>
          </a:p>
          <a:p>
            <a:pPr lvl="1">
              <a:defRPr/>
            </a:pPr>
            <a:r>
              <a:rPr lang="it-IT" sz="1400" dirty="0" smtClean="0"/>
              <a:t>The </a:t>
            </a:r>
            <a:r>
              <a:rPr lang="it-IT" sz="1400" dirty="0" err="1" smtClean="0"/>
              <a:t>intensity</a:t>
            </a:r>
            <a:r>
              <a:rPr lang="it-IT" sz="1400" dirty="0" smtClean="0"/>
              <a:t> of </a:t>
            </a:r>
            <a:r>
              <a:rPr lang="it-IT" sz="1400" dirty="0" err="1" smtClean="0"/>
              <a:t>contacts</a:t>
            </a:r>
            <a:r>
              <a:rPr lang="it-IT" sz="1400" dirty="0" smtClean="0"/>
              <a:t> and </a:t>
            </a:r>
            <a:r>
              <a:rPr lang="it-IT" sz="1400" dirty="0" err="1" smtClean="0"/>
              <a:t>reciprocal</a:t>
            </a:r>
            <a:r>
              <a:rPr lang="it-IT" sz="1400" dirty="0" smtClean="0"/>
              <a:t> </a:t>
            </a:r>
            <a:r>
              <a:rPr lang="it-IT" sz="1400" dirty="0" err="1" smtClean="0"/>
              <a:t>exchanges</a:t>
            </a:r>
            <a:endParaRPr lang="it-IT" sz="1400" dirty="0" smtClean="0"/>
          </a:p>
        </p:txBody>
      </p:sp>
    </p:spTree>
    <p:extLst>
      <p:ext uri="{BB962C8B-B14F-4D97-AF65-F5344CB8AC3E}">
        <p14:creationId xmlns:p14="http://schemas.microsoft.com/office/powerpoint/2010/main" val="1239705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smtClean="0"/>
              <a:t>Spatial</a:t>
            </a:r>
            <a:r>
              <a:rPr lang="it-IT" altLang="it-IT" sz="3100" dirty="0" smtClean="0"/>
              <a:t> </a:t>
            </a:r>
            <a:r>
              <a:rPr lang="it-IT" altLang="it-IT" sz="3100" dirty="0" err="1" smtClean="0"/>
              <a:t>Interaction</a:t>
            </a:r>
            <a:r>
              <a:rPr lang="it-IT" altLang="it-IT" sz="3100" dirty="0" smtClean="0"/>
              <a:t> (</a:t>
            </a:r>
            <a:r>
              <a:rPr lang="it-IT" altLang="it-IT" sz="3100" dirty="0" err="1" smtClean="0"/>
              <a:t>Ullman</a:t>
            </a:r>
            <a:r>
              <a:rPr lang="it-IT" altLang="it-IT" sz="31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smtClean="0"/>
              <a:t>Necessary</a:t>
            </a:r>
            <a:r>
              <a:rPr lang="it-IT" sz="1600" dirty="0" smtClean="0"/>
              <a:t> </a:t>
            </a:r>
            <a:r>
              <a:rPr lang="it-IT" sz="1600" dirty="0" err="1" smtClean="0"/>
              <a:t>conditions</a:t>
            </a:r>
            <a:r>
              <a:rPr lang="it-IT" sz="1600" dirty="0" smtClean="0"/>
              <a:t> for </a:t>
            </a:r>
            <a:r>
              <a:rPr lang="it-IT" sz="1600" dirty="0" err="1" smtClean="0"/>
              <a:t>realizing</a:t>
            </a:r>
            <a:r>
              <a:rPr lang="it-IT" sz="1600" dirty="0" smtClean="0"/>
              <a:t> </a:t>
            </a:r>
            <a:r>
              <a:rPr lang="it-IT" sz="1600" dirty="0" err="1" smtClean="0"/>
              <a:t>interaction</a:t>
            </a:r>
            <a:r>
              <a:rPr lang="it-IT" sz="1600" dirty="0" smtClean="0"/>
              <a:t> (</a:t>
            </a:r>
            <a:r>
              <a:rPr lang="it-IT" sz="1600" dirty="0" err="1" smtClean="0"/>
              <a:t>Ullman</a:t>
            </a:r>
            <a:r>
              <a:rPr lang="it-IT" sz="1600" dirty="0" smtClean="0"/>
              <a:t>, 1956):</a:t>
            </a:r>
          </a:p>
          <a:p>
            <a:pPr>
              <a:defRPr/>
            </a:pPr>
            <a:r>
              <a:rPr lang="it-IT" sz="1600" dirty="0" err="1" smtClean="0"/>
              <a:t>Complementarity</a:t>
            </a:r>
            <a:endParaRPr lang="it-IT" sz="1600" dirty="0" smtClean="0"/>
          </a:p>
          <a:p>
            <a:pPr lvl="1">
              <a:defRPr/>
            </a:pPr>
            <a:r>
              <a:rPr lang="it-IT" sz="1400" dirty="0" err="1" smtClean="0"/>
              <a:t>If</a:t>
            </a:r>
            <a:r>
              <a:rPr lang="it-IT" sz="1400" dirty="0" smtClean="0"/>
              <a:t> the </a:t>
            </a:r>
            <a:r>
              <a:rPr lang="it-IT" sz="1400" dirty="0" err="1" smtClean="0"/>
              <a:t>demand</a:t>
            </a:r>
            <a:r>
              <a:rPr lang="it-IT" sz="1400" dirty="0" smtClean="0"/>
              <a:t> for a </a:t>
            </a:r>
            <a:r>
              <a:rPr lang="it-IT" sz="1400" dirty="0" err="1" smtClean="0"/>
              <a:t>given</a:t>
            </a:r>
            <a:r>
              <a:rPr lang="it-IT" sz="1400" dirty="0" smtClean="0"/>
              <a:t> </a:t>
            </a:r>
            <a:r>
              <a:rPr lang="it-IT" sz="1400" dirty="0" err="1" smtClean="0"/>
              <a:t>good</a:t>
            </a:r>
            <a:r>
              <a:rPr lang="it-IT" sz="1400" dirty="0" smtClean="0"/>
              <a:t> </a:t>
            </a:r>
            <a:r>
              <a:rPr lang="it-IT" sz="1400" dirty="0" err="1" smtClean="0"/>
              <a:t>cannot</a:t>
            </a:r>
            <a:r>
              <a:rPr lang="it-IT" sz="1400" dirty="0" smtClean="0"/>
              <a:t> be </a:t>
            </a:r>
            <a:r>
              <a:rPr lang="it-IT" sz="1400" dirty="0" err="1" smtClean="0"/>
              <a:t>satisfied</a:t>
            </a:r>
            <a:r>
              <a:rPr lang="it-IT" sz="1400" dirty="0" smtClean="0"/>
              <a:t> </a:t>
            </a:r>
            <a:r>
              <a:rPr lang="it-IT" sz="1400" dirty="0" err="1" smtClean="0"/>
              <a:t>locally</a:t>
            </a:r>
            <a:r>
              <a:rPr lang="it-IT" sz="1400" dirty="0" smtClean="0"/>
              <a:t>, </a:t>
            </a:r>
            <a:r>
              <a:rPr lang="it-IT" sz="1400" dirty="0" err="1" smtClean="0"/>
              <a:t>we</a:t>
            </a:r>
            <a:r>
              <a:rPr lang="it-IT" sz="1400" dirty="0" smtClean="0"/>
              <a:t> must </a:t>
            </a:r>
            <a:r>
              <a:rPr lang="it-IT" sz="1400" dirty="0" err="1" smtClean="0"/>
              <a:t>move</a:t>
            </a:r>
            <a:r>
              <a:rPr lang="it-IT" sz="1400" dirty="0" smtClean="0"/>
              <a:t> to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it</a:t>
            </a:r>
            <a:r>
              <a:rPr lang="it-IT" sz="1400" dirty="0" smtClean="0"/>
              <a:t> </a:t>
            </a:r>
            <a:r>
              <a:rPr lang="it-IT" sz="1400" dirty="0" err="1" smtClean="0"/>
              <a:t>is</a:t>
            </a:r>
            <a:r>
              <a:rPr lang="it-IT" sz="1400" dirty="0" smtClean="0"/>
              <a:t> </a:t>
            </a:r>
            <a:r>
              <a:rPr lang="it-IT" sz="1400" dirty="0" err="1" smtClean="0"/>
              <a:t>available</a:t>
            </a:r>
            <a:r>
              <a:rPr lang="it-IT" sz="1400" dirty="0" smtClean="0"/>
              <a:t>;</a:t>
            </a:r>
          </a:p>
          <a:p>
            <a:pPr lvl="1">
              <a:defRPr/>
            </a:pPr>
            <a:r>
              <a:rPr lang="it-IT" sz="1400" dirty="0" err="1" smtClean="0"/>
              <a:t>These</a:t>
            </a:r>
            <a:r>
              <a:rPr lang="it-IT" sz="1400" dirty="0" smtClean="0"/>
              <a:t> </a:t>
            </a:r>
            <a:r>
              <a:rPr lang="it-IT" sz="1400" dirty="0" err="1" smtClean="0"/>
              <a:t>locations</a:t>
            </a:r>
            <a:r>
              <a:rPr lang="it-IT" sz="1400" dirty="0" smtClean="0"/>
              <a:t> </a:t>
            </a:r>
            <a:r>
              <a:rPr lang="it-IT" sz="1400" dirty="0" err="1" smtClean="0"/>
              <a:t>will</a:t>
            </a:r>
            <a:r>
              <a:rPr lang="it-IT" sz="1400" dirty="0" smtClean="0"/>
              <a:t> import </a:t>
            </a:r>
            <a:r>
              <a:rPr lang="it-IT" sz="1400" dirty="0" err="1" smtClean="0"/>
              <a:t>goods</a:t>
            </a:r>
            <a:r>
              <a:rPr lang="it-IT" sz="1400" dirty="0" smtClean="0"/>
              <a:t> from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they</a:t>
            </a:r>
            <a:r>
              <a:rPr lang="it-IT" sz="1400" dirty="0" smtClean="0"/>
              <a:t> can be </a:t>
            </a:r>
            <a:r>
              <a:rPr lang="it-IT" sz="1400" dirty="0" err="1" smtClean="0"/>
              <a:t>produced</a:t>
            </a:r>
            <a:r>
              <a:rPr lang="it-IT" sz="1400" dirty="0" smtClean="0"/>
              <a:t>;</a:t>
            </a:r>
          </a:p>
          <a:p>
            <a:pPr lvl="1">
              <a:defRPr/>
            </a:pPr>
            <a:r>
              <a:rPr lang="it-IT" sz="1400" dirty="0" smtClean="0"/>
              <a:t>i.e., </a:t>
            </a:r>
            <a:r>
              <a:rPr lang="it-IT" sz="1400" dirty="0" err="1" smtClean="0"/>
              <a:t>flows</a:t>
            </a:r>
            <a:r>
              <a:rPr lang="it-IT" sz="1400" dirty="0" smtClean="0"/>
              <a:t> of </a:t>
            </a:r>
            <a:r>
              <a:rPr lang="it-IT" sz="1400" dirty="0" err="1" smtClean="0"/>
              <a:t>commuters</a:t>
            </a:r>
            <a:r>
              <a:rPr lang="it-IT" sz="1400" dirty="0" smtClean="0"/>
              <a:t> </a:t>
            </a:r>
            <a:r>
              <a:rPr lang="it-IT" sz="1400" dirty="0" err="1" smtClean="0"/>
              <a:t>moving</a:t>
            </a:r>
            <a:r>
              <a:rPr lang="it-IT" sz="1400" dirty="0" smtClean="0"/>
              <a:t> to a city =&gt; </a:t>
            </a:r>
            <a:r>
              <a:rPr lang="it-IT" sz="1400" dirty="0" err="1" smtClean="0"/>
              <a:t>complementarity</a:t>
            </a:r>
            <a:r>
              <a:rPr lang="it-IT" sz="1400" dirty="0" smtClean="0"/>
              <a:t> </a:t>
            </a:r>
            <a:r>
              <a:rPr lang="it-IT" sz="1400" dirty="0" err="1" smtClean="0"/>
              <a:t>between</a:t>
            </a:r>
            <a:r>
              <a:rPr lang="it-IT" sz="1400" dirty="0" smtClean="0"/>
              <a:t> the </a:t>
            </a:r>
            <a:r>
              <a:rPr lang="it-IT" sz="1400" dirty="0" err="1" smtClean="0"/>
              <a:t>urban</a:t>
            </a:r>
            <a:r>
              <a:rPr lang="it-IT" sz="1400" dirty="0" smtClean="0"/>
              <a:t> centre and </a:t>
            </a:r>
            <a:r>
              <a:rPr lang="it-IT" sz="1400" dirty="0" err="1" smtClean="0"/>
              <a:t>its</a:t>
            </a:r>
            <a:r>
              <a:rPr lang="it-IT" sz="1400" dirty="0" smtClean="0"/>
              <a:t> hinterland.</a:t>
            </a:r>
          </a:p>
          <a:p>
            <a:pPr>
              <a:defRPr/>
            </a:pPr>
            <a:r>
              <a:rPr lang="it-IT" sz="1600" dirty="0" err="1" smtClean="0"/>
              <a:t>Transferability</a:t>
            </a:r>
            <a:endParaRPr lang="it-IT" sz="1600" dirty="0" smtClean="0"/>
          </a:p>
          <a:p>
            <a:pPr lvl="1">
              <a:defRPr/>
            </a:pPr>
            <a:r>
              <a:rPr lang="it-IT" sz="1400" dirty="0" err="1" smtClean="0"/>
              <a:t>Each</a:t>
            </a:r>
            <a:r>
              <a:rPr lang="it-IT" sz="1400" dirty="0" smtClean="0"/>
              <a:t> </a:t>
            </a:r>
            <a:r>
              <a:rPr lang="it-IT" sz="1400" dirty="0" err="1" smtClean="0"/>
              <a:t>movement</a:t>
            </a:r>
            <a:r>
              <a:rPr lang="it-IT" sz="1400" dirty="0" smtClean="0"/>
              <a:t> </a:t>
            </a:r>
            <a:r>
              <a:rPr lang="it-IT" sz="1400" dirty="0" err="1" smtClean="0"/>
              <a:t>is</a:t>
            </a:r>
            <a:r>
              <a:rPr lang="it-IT" sz="1400" dirty="0" smtClean="0"/>
              <a:t> a </a:t>
            </a:r>
            <a:r>
              <a:rPr lang="it-IT" sz="1400" dirty="0" err="1" smtClean="0"/>
              <a:t>tributary</a:t>
            </a:r>
            <a:r>
              <a:rPr lang="it-IT" sz="1400" dirty="0" smtClean="0"/>
              <a:t> of </a:t>
            </a:r>
            <a:r>
              <a:rPr lang="it-IT" sz="1400" b="1" i="1" dirty="0" err="1" smtClean="0"/>
              <a:t>distance</a:t>
            </a:r>
            <a:r>
              <a:rPr lang="it-IT" sz="1400" b="1" i="1" dirty="0" smtClean="0"/>
              <a:t> </a:t>
            </a:r>
            <a:r>
              <a:rPr lang="it-IT" sz="1400" dirty="0" smtClean="0"/>
              <a:t>and </a:t>
            </a:r>
            <a:r>
              <a:rPr lang="it-IT" sz="1400" dirty="0" err="1" smtClean="0"/>
              <a:t>related</a:t>
            </a:r>
            <a:r>
              <a:rPr lang="it-IT" sz="1400" dirty="0" smtClean="0"/>
              <a:t> </a:t>
            </a:r>
            <a:r>
              <a:rPr lang="it-IT" sz="1400" b="1" i="1" dirty="0" err="1" smtClean="0"/>
              <a:t>costs</a:t>
            </a:r>
            <a:r>
              <a:rPr lang="it-IT" sz="1400" dirty="0" smtClean="0"/>
              <a:t>;</a:t>
            </a:r>
          </a:p>
          <a:p>
            <a:pPr lvl="1">
              <a:defRPr/>
            </a:pPr>
            <a:r>
              <a:rPr lang="it-IT" sz="1400" dirty="0" err="1" smtClean="0"/>
              <a:t>Transferability</a:t>
            </a:r>
            <a:r>
              <a:rPr lang="it-IT" sz="1400" dirty="0" smtClean="0"/>
              <a:t> </a:t>
            </a:r>
            <a:r>
              <a:rPr lang="it-IT" sz="1400" dirty="0" err="1" smtClean="0"/>
              <a:t>takes</a:t>
            </a:r>
            <a:r>
              <a:rPr lang="it-IT" sz="1400" dirty="0" smtClean="0"/>
              <a:t> </a:t>
            </a:r>
            <a:r>
              <a:rPr lang="it-IT" sz="1400" dirty="0" err="1" smtClean="0"/>
              <a:t>place</a:t>
            </a:r>
            <a:r>
              <a:rPr lang="it-IT" sz="1400" dirty="0" smtClean="0"/>
              <a:t> </a:t>
            </a:r>
            <a:r>
              <a:rPr lang="it-IT" sz="1400" dirty="0" err="1" smtClean="0"/>
              <a:t>when</a:t>
            </a:r>
            <a:r>
              <a:rPr lang="it-IT" sz="1400" dirty="0" smtClean="0"/>
              <a:t> the </a:t>
            </a:r>
            <a:r>
              <a:rPr lang="it-IT" sz="1400" dirty="0" err="1" smtClean="0"/>
              <a:t>costs</a:t>
            </a:r>
            <a:r>
              <a:rPr lang="it-IT" sz="1400" dirty="0" smtClean="0"/>
              <a:t> of </a:t>
            </a:r>
            <a:r>
              <a:rPr lang="it-IT" sz="1400" dirty="0" err="1" smtClean="0"/>
              <a:t>transport</a:t>
            </a:r>
            <a:r>
              <a:rPr lang="it-IT" sz="1400" dirty="0" smtClean="0"/>
              <a:t> </a:t>
            </a:r>
            <a:r>
              <a:rPr lang="it-IT" sz="1400" dirty="0" err="1" smtClean="0"/>
              <a:t>pay</a:t>
            </a:r>
            <a:r>
              <a:rPr lang="it-IT" sz="1400" dirty="0" smtClean="0"/>
              <a:t> the utility </a:t>
            </a:r>
            <a:r>
              <a:rPr lang="it-IT" sz="1400" dirty="0" err="1" smtClean="0"/>
              <a:t>exptessed</a:t>
            </a:r>
            <a:r>
              <a:rPr lang="it-IT" sz="1400" dirty="0" smtClean="0"/>
              <a:t> in </a:t>
            </a:r>
            <a:r>
              <a:rPr lang="it-IT" sz="1400" dirty="0" err="1" smtClean="0"/>
              <a:t>economical</a:t>
            </a:r>
            <a:r>
              <a:rPr lang="it-IT" sz="1400" dirty="0" smtClean="0"/>
              <a:t> </a:t>
            </a:r>
            <a:r>
              <a:rPr lang="it-IT" sz="1400" dirty="0" err="1" smtClean="0"/>
              <a:t>terms</a:t>
            </a:r>
            <a:r>
              <a:rPr lang="it-IT" sz="1400" dirty="0" smtClean="0"/>
              <a:t>; </a:t>
            </a:r>
            <a:endParaRPr lang="it-IT" sz="1400" dirty="0"/>
          </a:p>
          <a:p>
            <a:pPr lvl="1">
              <a:defRPr/>
            </a:pPr>
            <a:r>
              <a:rPr lang="it-IT" sz="1400" dirty="0" smtClean="0"/>
              <a:t>i.e., </a:t>
            </a:r>
            <a:r>
              <a:rPr lang="it-IT" sz="1400" dirty="0" err="1" smtClean="0"/>
              <a:t>Oil</a:t>
            </a:r>
            <a:r>
              <a:rPr lang="it-IT" sz="1400" dirty="0" smtClean="0"/>
              <a:t>: long </a:t>
            </a:r>
            <a:r>
              <a:rPr lang="it-IT" sz="1400" dirty="0" err="1" smtClean="0"/>
              <a:t>distances</a:t>
            </a:r>
            <a:r>
              <a:rPr lang="it-IT" sz="1400" dirty="0" smtClean="0"/>
              <a:t>. </a:t>
            </a:r>
            <a:r>
              <a:rPr lang="it-IT" sz="1400" dirty="0" err="1" smtClean="0"/>
              <a:t>Bread</a:t>
            </a:r>
            <a:r>
              <a:rPr lang="it-IT" sz="1400" dirty="0" smtClean="0"/>
              <a:t>: short </a:t>
            </a:r>
            <a:r>
              <a:rPr lang="it-IT" sz="1400" dirty="0" err="1" smtClean="0"/>
              <a:t>distances</a:t>
            </a:r>
            <a:r>
              <a:rPr lang="it-IT" sz="1400" dirty="0" smtClean="0"/>
              <a:t> (</a:t>
            </a:r>
            <a:r>
              <a:rPr lang="it-IT" sz="1400" dirty="0" err="1" smtClean="0"/>
              <a:t>neighbourhood</a:t>
            </a:r>
            <a:r>
              <a:rPr lang="it-IT" sz="1400" dirty="0" smtClean="0"/>
              <a:t>).</a:t>
            </a:r>
          </a:p>
          <a:p>
            <a:pPr>
              <a:defRPr/>
            </a:pPr>
            <a:r>
              <a:rPr lang="it-IT" sz="1600" dirty="0" err="1" smtClean="0"/>
              <a:t>Intervening</a:t>
            </a:r>
            <a:r>
              <a:rPr lang="it-IT" sz="1600" dirty="0" smtClean="0"/>
              <a:t> </a:t>
            </a:r>
            <a:r>
              <a:rPr lang="it-IT" sz="1600" dirty="0" err="1" smtClean="0"/>
              <a:t>Opportunities</a:t>
            </a:r>
            <a:endParaRPr lang="it-IT" sz="1600" dirty="0" smtClean="0"/>
          </a:p>
          <a:p>
            <a:pPr lvl="1">
              <a:defRPr/>
            </a:pPr>
            <a:r>
              <a:rPr lang="it-IT" sz="1400" dirty="0" err="1" smtClean="0"/>
              <a:t>Factors</a:t>
            </a:r>
            <a:r>
              <a:rPr lang="it-IT" sz="1400" dirty="0" smtClean="0"/>
              <a:t> </a:t>
            </a:r>
            <a:r>
              <a:rPr lang="it-IT" sz="1400" dirty="0" err="1" smtClean="0"/>
              <a:t>incentivating</a:t>
            </a:r>
            <a:r>
              <a:rPr lang="it-IT" sz="1400" dirty="0" smtClean="0"/>
              <a:t> the </a:t>
            </a:r>
            <a:r>
              <a:rPr lang="it-IT" sz="1400" dirty="0" err="1" smtClean="0"/>
              <a:t>movement</a:t>
            </a:r>
            <a:r>
              <a:rPr lang="it-IT" sz="1400" dirty="0" smtClean="0"/>
              <a:t> of </a:t>
            </a:r>
            <a:r>
              <a:rPr lang="it-IT" sz="1400" dirty="0" err="1" smtClean="0"/>
              <a:t>peopole</a:t>
            </a:r>
            <a:r>
              <a:rPr lang="it-IT" sz="1400" dirty="0" smtClean="0"/>
              <a:t> or </a:t>
            </a:r>
            <a:r>
              <a:rPr lang="it-IT" sz="1400" dirty="0" err="1" smtClean="0"/>
              <a:t>goods</a:t>
            </a:r>
            <a:r>
              <a:rPr lang="it-IT" sz="1400" dirty="0" smtClean="0"/>
              <a:t> from </a:t>
            </a:r>
            <a:r>
              <a:rPr lang="it-IT" sz="1400" dirty="0" err="1" smtClean="0"/>
              <a:t>one</a:t>
            </a:r>
            <a:r>
              <a:rPr lang="it-IT" sz="1400" dirty="0" smtClean="0"/>
              <a:t> location to </a:t>
            </a:r>
            <a:r>
              <a:rPr lang="it-IT" sz="1400" dirty="0" err="1" smtClean="0"/>
              <a:t>another</a:t>
            </a:r>
            <a:r>
              <a:rPr lang="it-IT" sz="1400" dirty="0" smtClean="0"/>
              <a:t> </a:t>
            </a:r>
            <a:r>
              <a:rPr lang="it-IT" sz="1400" dirty="0" err="1" smtClean="0"/>
              <a:t>one</a:t>
            </a:r>
            <a:r>
              <a:rPr lang="it-IT" sz="1400" dirty="0" smtClean="0"/>
              <a:t>, </a:t>
            </a:r>
            <a:r>
              <a:rPr lang="it-IT" sz="1400" dirty="0" err="1" smtClean="0"/>
              <a:t>chosen</a:t>
            </a:r>
            <a:r>
              <a:rPr lang="it-IT" sz="1400" dirty="0" smtClean="0"/>
              <a:t> </a:t>
            </a:r>
            <a:r>
              <a:rPr lang="it-IT" sz="1400" dirty="0" err="1" smtClean="0"/>
              <a:t>among</a:t>
            </a:r>
            <a:r>
              <a:rPr lang="it-IT" sz="1400" dirty="0" smtClean="0"/>
              <a:t> a set of </a:t>
            </a:r>
            <a:r>
              <a:rPr lang="it-IT" sz="1400" i="1" dirty="0" err="1" smtClean="0"/>
              <a:t>alternatives</a:t>
            </a:r>
            <a:r>
              <a:rPr lang="it-IT" sz="1400" i="1" dirty="0" smtClean="0"/>
              <a:t>, </a:t>
            </a:r>
            <a:r>
              <a:rPr lang="it-IT" sz="1400" i="1" dirty="0" err="1" smtClean="0"/>
              <a:t>virtually</a:t>
            </a:r>
            <a:r>
              <a:rPr lang="it-IT" sz="1400" i="1" dirty="0" smtClean="0"/>
              <a:t> </a:t>
            </a:r>
            <a:r>
              <a:rPr lang="it-IT" sz="1400" i="1" dirty="0" err="1" smtClean="0"/>
              <a:t>complementary</a:t>
            </a:r>
            <a:endParaRPr lang="it-IT" sz="1400" i="1" u="sng" dirty="0" smtClean="0"/>
          </a:p>
          <a:p>
            <a:pPr lvl="1">
              <a:defRPr/>
            </a:pPr>
            <a:r>
              <a:rPr lang="it-IT" sz="1400" dirty="0" smtClean="0"/>
              <a:t>i.e. </a:t>
            </a:r>
            <a:r>
              <a:rPr lang="it-IT" sz="1400" dirty="0" err="1" smtClean="0"/>
              <a:t>urban</a:t>
            </a:r>
            <a:r>
              <a:rPr lang="it-IT" sz="1400" dirty="0" smtClean="0"/>
              <a:t> </a:t>
            </a:r>
            <a:r>
              <a:rPr lang="it-IT" sz="1400" dirty="0" err="1" smtClean="0"/>
              <a:t>agglomeration</a:t>
            </a:r>
            <a:r>
              <a:rPr lang="it-IT" sz="1400" dirty="0" smtClean="0"/>
              <a:t> </a:t>
            </a:r>
            <a:r>
              <a:rPr lang="it-IT" sz="1400" dirty="0" err="1" smtClean="0"/>
              <a:t>favouring</a:t>
            </a:r>
            <a:r>
              <a:rPr lang="it-IT" sz="1400" dirty="0" smtClean="0"/>
              <a:t> </a:t>
            </a:r>
            <a:r>
              <a:rPr lang="it-IT" sz="1400" dirty="0" err="1" smtClean="0"/>
              <a:t>clustering</a:t>
            </a:r>
            <a:r>
              <a:rPr lang="it-IT" sz="1400" dirty="0" smtClean="0"/>
              <a:t> of </a:t>
            </a:r>
            <a:r>
              <a:rPr lang="it-IT" sz="1400" dirty="0" err="1" smtClean="0"/>
              <a:t>economic</a:t>
            </a:r>
            <a:r>
              <a:rPr lang="it-IT" sz="1400" dirty="0" smtClean="0"/>
              <a:t> and </a:t>
            </a:r>
            <a:r>
              <a:rPr lang="it-IT" sz="1400" dirty="0" err="1" smtClean="0"/>
              <a:t>population</a:t>
            </a:r>
            <a:r>
              <a:rPr lang="it-IT" sz="1400" dirty="0" smtClean="0"/>
              <a:t> </a:t>
            </a:r>
            <a:r>
              <a:rPr lang="it-IT" sz="1400" dirty="0" err="1" smtClean="0"/>
              <a:t>activities</a:t>
            </a:r>
            <a:r>
              <a:rPr lang="it-IT" sz="1400" dirty="0" smtClean="0"/>
              <a:t>; </a:t>
            </a:r>
          </a:p>
          <a:p>
            <a:pPr lvl="1">
              <a:defRPr/>
            </a:pPr>
            <a:r>
              <a:rPr lang="it-IT" sz="1400" dirty="0" smtClean="0"/>
              <a:t>i.e. Top </a:t>
            </a:r>
            <a:r>
              <a:rPr lang="it-IT" sz="1400" dirty="0" err="1" smtClean="0"/>
              <a:t>University</a:t>
            </a:r>
            <a:r>
              <a:rPr lang="it-IT" sz="1400" dirty="0" smtClean="0"/>
              <a:t> </a:t>
            </a:r>
            <a:r>
              <a:rPr lang="it-IT" sz="1400" dirty="0" err="1" smtClean="0"/>
              <a:t>cities</a:t>
            </a:r>
            <a:r>
              <a:rPr lang="it-IT" sz="1400" dirty="0" smtClean="0"/>
              <a:t> </a:t>
            </a:r>
            <a:r>
              <a:rPr lang="it-IT" sz="1400" dirty="0" err="1" smtClean="0"/>
              <a:t>attracting</a:t>
            </a:r>
            <a:r>
              <a:rPr lang="it-IT" sz="1400" dirty="0" smtClean="0"/>
              <a:t> </a:t>
            </a:r>
            <a:r>
              <a:rPr lang="it-IT" sz="1400" dirty="0" err="1" smtClean="0"/>
              <a:t>peopole</a:t>
            </a:r>
            <a:r>
              <a:rPr lang="it-IT" sz="1400" dirty="0" smtClean="0"/>
              <a:t> from </a:t>
            </a:r>
            <a:r>
              <a:rPr lang="it-IT" sz="1400" dirty="0" err="1" smtClean="0"/>
              <a:t>other</a:t>
            </a:r>
            <a:r>
              <a:rPr lang="it-IT" sz="1400" dirty="0" smtClean="0"/>
              <a:t> </a:t>
            </a:r>
            <a:r>
              <a:rPr lang="it-IT" sz="1400" dirty="0" err="1" smtClean="0"/>
              <a:t>cities</a:t>
            </a:r>
            <a:r>
              <a:rPr lang="it-IT" sz="1400" dirty="0" smtClean="0"/>
              <a:t> with </a:t>
            </a:r>
            <a:r>
              <a:rPr lang="it-IT" sz="1400" dirty="0" err="1" smtClean="0"/>
              <a:t>universities</a:t>
            </a:r>
            <a:endParaRPr lang="it-IT" sz="1400" dirty="0" smtClean="0"/>
          </a:p>
        </p:txBody>
      </p:sp>
    </p:spTree>
    <p:extLst>
      <p:ext uri="{BB962C8B-B14F-4D97-AF65-F5344CB8AC3E}">
        <p14:creationId xmlns:p14="http://schemas.microsoft.com/office/powerpoint/2010/main" val="176487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smtClean="0">
                <a:latin typeface="Tahoma" pitchFamily="34" charset="0"/>
              </a:rPr>
              <a:t>In general: provide the instruments that can help explaining the locations of economic activities and the relationships between activities located in space</a:t>
            </a:r>
          </a:p>
          <a:p>
            <a:pPr eaLnBrk="1" hangingPunct="1"/>
            <a:r>
              <a:rPr lang="en-GB" sz="2800" dirty="0" smtClean="0">
                <a:latin typeface="Tahoma" pitchFamily="34" charset="0"/>
              </a:rPr>
              <a:t>In this lesson we will:</a:t>
            </a:r>
          </a:p>
          <a:p>
            <a:pPr lvl="1" eaLnBrk="1" hangingPunct="1"/>
            <a:r>
              <a:rPr lang="en-GB" sz="2400" dirty="0" smtClean="0">
                <a:latin typeface="Tahoma" pitchFamily="34" charset="0"/>
              </a:rPr>
              <a:t>Start to think why ‘geography matters’;</a:t>
            </a:r>
          </a:p>
          <a:p>
            <a:pPr lvl="1" eaLnBrk="1" hangingPunct="1"/>
            <a:r>
              <a:rPr lang="en-GB" sz="2400" dirty="0" smtClean="0">
                <a:latin typeface="Tahoma" pitchFamily="34" charset="0"/>
              </a:rPr>
              <a:t>Explore the links between geography and economics; </a:t>
            </a:r>
          </a:p>
          <a:p>
            <a:pPr lvl="1" eaLnBrk="1" hangingPunct="1"/>
            <a:r>
              <a:rPr lang="en-GB" sz="2400" dirty="0" smtClean="0">
                <a:latin typeface="Tahoma" pitchFamily="34" charset="0"/>
              </a:rPr>
              <a:t>Define a geographical space and the topics of economic geography;</a:t>
            </a:r>
          </a:p>
          <a:p>
            <a:pPr lvl="1" eaLnBrk="1" hangingPunct="1"/>
            <a:r>
              <a:rPr lang="en-GB" sz="2400" dirty="0" smtClean="0">
                <a:latin typeface="Tahoma" pitchFamily="34" charset="0"/>
              </a:rPr>
              <a:t>Express a definition of economic geography and its study area.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dirty="0"/>
              <a:t>Conditions for </a:t>
            </a:r>
            <a:r>
              <a:rPr lang="en-US" sz="4000" dirty="0" smtClean="0"/>
              <a:t>Spatial </a:t>
            </a:r>
            <a:r>
              <a:rPr lang="en-US" sz="4000" dirty="0"/>
              <a:t>Interaction</a:t>
            </a:r>
            <a:endParaRPr lang="it-IT" sz="4000" dirty="0"/>
          </a:p>
        </p:txBody>
      </p:sp>
      <p:pic>
        <p:nvPicPr>
          <p:cNvPr id="44034" name="Picture 2" descr="https://i0.wp.com/transportgeography.org/wp-content/uploads/conditionsinteraction.png?resize=750%2C407&amp;ssl=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2525" y="2024062"/>
            <a:ext cx="7143750"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54968" y="6215389"/>
            <a:ext cx="8138864" cy="523220"/>
          </a:xfrm>
          <a:prstGeom prst="rect">
            <a:avLst/>
          </a:prstGeom>
        </p:spPr>
        <p:txBody>
          <a:bodyPr wrap="square">
            <a:spAutoFit/>
          </a:bodyPr>
          <a:lstStyle/>
          <a:p>
            <a:pPr algn="ctr"/>
            <a:r>
              <a:rPr lang="it-IT" dirty="0"/>
              <a:t>https://transportgeography.org/?page_id=8578</a:t>
            </a:r>
          </a:p>
        </p:txBody>
      </p:sp>
    </p:spTree>
    <p:extLst>
      <p:ext uri="{BB962C8B-B14F-4D97-AF65-F5344CB8AC3E}">
        <p14:creationId xmlns:p14="http://schemas.microsoft.com/office/powerpoint/2010/main" val="289224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Spatial</a:t>
            </a:r>
            <a:r>
              <a:rPr lang="it-IT" dirty="0" smtClean="0"/>
              <a:t> </a:t>
            </a:r>
            <a:r>
              <a:rPr lang="it-IT" dirty="0" err="1" smtClean="0"/>
              <a:t>interaction</a:t>
            </a:r>
            <a:r>
              <a:rPr lang="it-IT" dirty="0" smtClean="0"/>
              <a:t> in </a:t>
            </a:r>
            <a:r>
              <a:rPr lang="it-IT" dirty="0" err="1" smtClean="0"/>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414" y="1905000"/>
            <a:ext cx="5431971" cy="4114800"/>
          </a:xfrm>
        </p:spPr>
      </p:pic>
    </p:spTree>
    <p:extLst>
      <p:ext uri="{BB962C8B-B14F-4D97-AF65-F5344CB8AC3E}">
        <p14:creationId xmlns:p14="http://schemas.microsoft.com/office/powerpoint/2010/main" val="79090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619" y="1905000"/>
            <a:ext cx="4991561" cy="4114800"/>
          </a:xfrm>
        </p:spPr>
      </p:pic>
    </p:spTree>
    <p:extLst>
      <p:ext uri="{BB962C8B-B14F-4D97-AF65-F5344CB8AC3E}">
        <p14:creationId xmlns:p14="http://schemas.microsoft.com/office/powerpoint/2010/main" val="393830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a:xfrm>
            <a:off x="609600" y="332656"/>
            <a:ext cx="7772400" cy="1143000"/>
          </a:xfrm>
        </p:spPr>
        <p:txBody>
          <a:bodyPr/>
          <a:lstStyle/>
          <a:p>
            <a:r>
              <a:rPr lang="en-GB" sz="2400" i="1" dirty="0" smtClean="0"/>
              <a:t>Relationship between Distance and Interaction – the Distance decay effect</a:t>
            </a:r>
            <a:r>
              <a:rPr lang="en-GB" sz="2400" dirty="0" smtClean="0"/>
              <a:t/>
            </a:r>
            <a:br>
              <a:rPr lang="en-GB" sz="2400" dirty="0" smtClean="0"/>
            </a:br>
            <a:r>
              <a:rPr lang="en-GB" sz="2400" dirty="0" smtClean="0"/>
              <a:t/>
            </a:r>
            <a:br>
              <a:rPr lang="en-GB" sz="2400" dirty="0" smtClean="0"/>
            </a:br>
            <a:endParaRPr lang="en-GB" sz="2400" dirty="0" smtClean="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dirty="0" smtClean="0"/>
              <a:t>The level of spatial interaction – flows between nodes / regions – is related to distance  by an inverse relation;</a:t>
            </a:r>
          </a:p>
          <a:p>
            <a:pPr>
              <a:lnSpc>
                <a:spcPct val="70000"/>
              </a:lnSpc>
            </a:pPr>
            <a:r>
              <a:rPr lang="en-GB" sz="1400" dirty="0" smtClean="0"/>
              <a:t>Closer regions have a higher rate of interaction than those located far apart</a:t>
            </a:r>
          </a:p>
          <a:p>
            <a:pPr>
              <a:lnSpc>
                <a:spcPct val="70000"/>
              </a:lnSpc>
            </a:pPr>
            <a:r>
              <a:rPr lang="en-GB" sz="1400" dirty="0" smtClean="0"/>
              <a:t>Empirical evidence shows that spatial interaction is related to a relation  inverse to the squared distance between settlements.</a:t>
            </a:r>
          </a:p>
          <a:p>
            <a:pPr>
              <a:lnSpc>
                <a:spcPct val="70000"/>
              </a:lnSpc>
            </a:pPr>
            <a:r>
              <a:rPr lang="en-GB" sz="1400" dirty="0" smtClean="0"/>
              <a:t>Pareto function – relation between flows and distance</a:t>
            </a:r>
          </a:p>
          <a:p>
            <a:pPr>
              <a:lnSpc>
                <a:spcPct val="70000"/>
              </a:lnSpc>
            </a:pPr>
            <a:endParaRPr lang="en-GB" sz="1400" dirty="0" smtClean="0"/>
          </a:p>
          <a:p>
            <a:pPr>
              <a:lnSpc>
                <a:spcPct val="70000"/>
              </a:lnSpc>
            </a:pPr>
            <a:endParaRPr lang="en-GB" sz="1400" i="1" dirty="0" smtClean="0"/>
          </a:p>
          <a:p>
            <a:pPr>
              <a:lnSpc>
                <a:spcPct val="70000"/>
              </a:lnSpc>
            </a:pPr>
            <a:r>
              <a:rPr lang="en-GB" sz="1400" i="1" dirty="0" smtClean="0"/>
              <a:t>F</a:t>
            </a:r>
            <a:r>
              <a:rPr lang="en-GB" sz="1400" dirty="0" smtClean="0"/>
              <a:t> = flow; </a:t>
            </a:r>
            <a:r>
              <a:rPr lang="en-GB" sz="1400" i="1" dirty="0" smtClean="0"/>
              <a:t>D </a:t>
            </a:r>
            <a:r>
              <a:rPr lang="en-GB" sz="1400" dirty="0" smtClean="0"/>
              <a:t>= distance; </a:t>
            </a:r>
            <a:r>
              <a:rPr lang="en-GB" sz="1400" i="1" dirty="0" smtClean="0"/>
              <a:t>a</a:t>
            </a:r>
            <a:r>
              <a:rPr lang="en-GB" sz="1400" dirty="0" smtClean="0"/>
              <a:t> and </a:t>
            </a:r>
            <a:r>
              <a:rPr lang="en-GB" sz="1400" i="1" dirty="0" smtClean="0"/>
              <a:t>b</a:t>
            </a:r>
            <a:r>
              <a:rPr lang="en-GB" sz="1400" dirty="0" smtClean="0"/>
              <a:t> = constant</a:t>
            </a:r>
          </a:p>
          <a:p>
            <a:pPr>
              <a:lnSpc>
                <a:spcPct val="70000"/>
              </a:lnSpc>
            </a:pPr>
            <a:r>
              <a:rPr lang="en-GB" sz="1400" dirty="0" smtClean="0"/>
              <a:t>Low values of </a:t>
            </a:r>
            <a:r>
              <a:rPr lang="en-GB" sz="1400" i="1" dirty="0" smtClean="0"/>
              <a:t>b</a:t>
            </a:r>
            <a:r>
              <a:rPr lang="en-GB" sz="1400" dirty="0" smtClean="0"/>
              <a:t> =&gt; low slope curve – flows on a wide area</a:t>
            </a:r>
          </a:p>
          <a:p>
            <a:pPr>
              <a:lnSpc>
                <a:spcPct val="70000"/>
              </a:lnSpc>
            </a:pPr>
            <a:r>
              <a:rPr lang="en-GB" sz="1400" dirty="0" smtClean="0"/>
              <a:t>High values of </a:t>
            </a:r>
            <a:r>
              <a:rPr lang="en-GB" sz="1400" i="1" dirty="0" smtClean="0"/>
              <a:t>b </a:t>
            </a:r>
            <a:r>
              <a:rPr lang="en-GB" sz="1400" dirty="0" smtClean="0"/>
              <a:t>=&gt; higher slope curve – flows on a restricted area</a:t>
            </a:r>
          </a:p>
          <a:p>
            <a:pPr>
              <a:lnSpc>
                <a:spcPct val="70000"/>
              </a:lnSpc>
            </a:pPr>
            <a:r>
              <a:rPr lang="en-GB" sz="1400" dirty="0" smtClean="0"/>
              <a:t>Studies on migrations  </a:t>
            </a:r>
            <a:r>
              <a:rPr lang="en-GB" sz="1400" i="1" dirty="0" smtClean="0"/>
              <a:t>b </a:t>
            </a:r>
            <a:r>
              <a:rPr lang="en-GB" sz="1400" dirty="0" smtClean="0"/>
              <a:t>= -2</a:t>
            </a:r>
          </a:p>
          <a:p>
            <a:pPr>
              <a:lnSpc>
                <a:spcPct val="70000"/>
              </a:lnSpc>
            </a:pPr>
            <a:r>
              <a:rPr lang="en-GB" sz="1400" dirty="0" smtClean="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p:spTree>
    <p:extLst>
      <p:ext uri="{BB962C8B-B14F-4D97-AF65-F5344CB8AC3E}">
        <p14:creationId xmlns:p14="http://schemas.microsoft.com/office/powerpoint/2010/main" val="2067225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2800" dirty="0">
                <a:latin typeface="Tahoma" pitchFamily="34" charset="0"/>
              </a:rPr>
              <a:t>Spatial Interaction </a:t>
            </a:r>
            <a:r>
              <a:rPr lang="en-GB" sz="2800" dirty="0" smtClean="0">
                <a:latin typeface="Tahoma" pitchFamily="34" charset="0"/>
              </a:rPr>
              <a:t>Models – general formula</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3429000"/>
            <a:ext cx="7772400" cy="3168650"/>
          </a:xfrm>
        </p:spPr>
        <p:txBody>
          <a:bodyPr>
            <a:normAutofit lnSpcReduction="10000"/>
          </a:bodyPr>
          <a:lstStyle/>
          <a:p>
            <a:r>
              <a:rPr lang="en-US" sz="2400" i="1" dirty="0" err="1"/>
              <a:t>Tij</a:t>
            </a:r>
            <a:r>
              <a:rPr lang="en-US" sz="2400" dirty="0"/>
              <a:t> : Interaction between location </a:t>
            </a:r>
            <a:r>
              <a:rPr lang="en-US" sz="2400" i="1" dirty="0"/>
              <a:t>i</a:t>
            </a:r>
            <a:r>
              <a:rPr lang="en-US" sz="2400" dirty="0"/>
              <a:t> (origin) and location </a:t>
            </a:r>
            <a:r>
              <a:rPr lang="en-US" sz="2400" i="1" dirty="0"/>
              <a:t>j</a:t>
            </a:r>
            <a:r>
              <a:rPr lang="en-US" sz="2400" dirty="0"/>
              <a:t> (destination). </a:t>
            </a:r>
            <a:endParaRPr lang="en-US" sz="2400" dirty="0" smtClean="0"/>
          </a:p>
          <a:p>
            <a:r>
              <a:rPr lang="en-US" sz="2400" i="1" dirty="0" smtClean="0"/>
              <a:t>Vi</a:t>
            </a:r>
            <a:r>
              <a:rPr lang="en-US" sz="2400" dirty="0"/>
              <a:t> : Attributes of the location of origin </a:t>
            </a:r>
            <a:r>
              <a:rPr lang="en-US" sz="2400" i="1" dirty="0" smtClean="0"/>
              <a:t>I</a:t>
            </a:r>
          </a:p>
          <a:p>
            <a:r>
              <a:rPr lang="en-US" sz="2400" i="1" dirty="0" err="1" smtClean="0"/>
              <a:t>Wj</a:t>
            </a:r>
            <a:r>
              <a:rPr lang="en-US" sz="2400" dirty="0"/>
              <a:t> : Attributes of the location of destination </a:t>
            </a:r>
            <a:r>
              <a:rPr lang="en-US" sz="2400" i="1" dirty="0"/>
              <a:t>j</a:t>
            </a:r>
            <a:r>
              <a:rPr lang="en-US" sz="2400" dirty="0"/>
              <a:t>. </a:t>
            </a:r>
            <a:endParaRPr lang="en-US" sz="2400" dirty="0" smtClean="0"/>
          </a:p>
          <a:p>
            <a:r>
              <a:rPr lang="en-US" sz="2400" i="1" dirty="0" err="1" smtClean="0"/>
              <a:t>Sij</a:t>
            </a:r>
            <a:r>
              <a:rPr lang="en-US" sz="2400" dirty="0"/>
              <a:t> : Attributes of separation between the location of origin </a:t>
            </a:r>
            <a:r>
              <a:rPr lang="en-US" sz="2400" i="1" dirty="0"/>
              <a:t>i</a:t>
            </a:r>
            <a:r>
              <a:rPr lang="en-US" sz="2400" dirty="0"/>
              <a:t> and the location of destination </a:t>
            </a:r>
            <a:r>
              <a:rPr lang="en-US" sz="2400" i="1" dirty="0"/>
              <a:t>j</a:t>
            </a:r>
            <a:r>
              <a:rPr lang="en-US" sz="2400" dirty="0"/>
              <a:t>. Also known as </a:t>
            </a:r>
            <a:r>
              <a:rPr lang="en-US" sz="2400" b="1" dirty="0"/>
              <a:t>transport friction,</a:t>
            </a:r>
            <a:r>
              <a:rPr lang="en-US" sz="2400" dirty="0"/>
              <a:t> </a:t>
            </a:r>
            <a:r>
              <a:rPr lang="en-US" sz="2400" b="1" dirty="0"/>
              <a:t>friction </a:t>
            </a:r>
            <a:r>
              <a:rPr lang="en-US" sz="2400" b="1" dirty="0" smtClean="0"/>
              <a:t>of </a:t>
            </a:r>
            <a:r>
              <a:rPr lang="en-US" sz="2400" b="1" i="1" u="sng" dirty="0" smtClean="0"/>
              <a:t>distance</a:t>
            </a:r>
            <a:r>
              <a:rPr lang="en-US" sz="2400" dirty="0"/>
              <a:t> or </a:t>
            </a:r>
            <a:r>
              <a:rPr lang="en-US" sz="2400" b="1" dirty="0"/>
              <a:t>impedance</a:t>
            </a:r>
            <a:r>
              <a:rPr lang="en-US" sz="2400" dirty="0"/>
              <a:t>. </a:t>
            </a:r>
            <a:endParaRPr lang="en-GB" sz="2400" i="1" dirty="0" smtClean="0">
              <a:latin typeface="Tahoma" pitchFamily="34" charset="0"/>
            </a:endParaRPr>
          </a:p>
        </p:txBody>
      </p:sp>
      <p:pic>
        <p:nvPicPr>
          <p:cNvPr id="44034" name="Picture 2" descr="https://i2.wp.com/transportgeography.org/wp-content/uploads/general_spatial_interaction.png?resize=202%2C29&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35812"/>
            <a:ext cx="501573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86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smtClean="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smtClean="0">
                <a:latin typeface="Tahoma" pitchFamily="34" charset="0"/>
              </a:rPr>
              <a:t>Reilly’s law (1929) on the forming of retail areas</a:t>
            </a:r>
          </a:p>
          <a:p>
            <a:pPr eaLnBrk="1" hangingPunct="1">
              <a:lnSpc>
                <a:spcPct val="80000"/>
              </a:lnSpc>
            </a:pPr>
            <a:r>
              <a:rPr lang="en-GB" sz="2400" smtClean="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smtClean="0">
                <a:latin typeface="Tahoma" pitchFamily="34" charset="0"/>
              </a:rPr>
              <a:t>F = a * D </a:t>
            </a:r>
            <a:r>
              <a:rPr lang="en-GB" sz="2400" i="1" baseline="30000" smtClean="0">
                <a:latin typeface="Tahoma" pitchFamily="34" charset="0"/>
              </a:rPr>
              <a:t>– b</a:t>
            </a:r>
          </a:p>
          <a:p>
            <a:pPr eaLnBrk="1" hangingPunct="1">
              <a:lnSpc>
                <a:spcPct val="80000"/>
              </a:lnSpc>
            </a:pPr>
            <a:r>
              <a:rPr lang="en-GB" sz="2400" i="1" smtClean="0">
                <a:latin typeface="Tahoma" pitchFamily="34" charset="0"/>
              </a:rPr>
              <a:t>a </a:t>
            </a:r>
            <a:r>
              <a:rPr lang="en-GB" sz="2400" smtClean="0">
                <a:latin typeface="Tahoma" pitchFamily="34" charset="0"/>
              </a:rPr>
              <a:t>= mass of a city (population or other indexes of ‘centrality’) </a:t>
            </a:r>
          </a:p>
          <a:p>
            <a:pPr eaLnBrk="1" hangingPunct="1">
              <a:lnSpc>
                <a:spcPct val="80000"/>
              </a:lnSpc>
            </a:pPr>
            <a:r>
              <a:rPr lang="en-GB" sz="2400" i="1" smtClean="0">
                <a:latin typeface="Tahoma" pitchFamily="34" charset="0"/>
              </a:rPr>
              <a:t>D </a:t>
            </a:r>
            <a:r>
              <a:rPr lang="en-GB" sz="2400" smtClean="0">
                <a:latin typeface="Tahoma" pitchFamily="34" charset="0"/>
              </a:rPr>
              <a:t>= distance of places out and around the city</a:t>
            </a:r>
          </a:p>
          <a:p>
            <a:pPr eaLnBrk="1" hangingPunct="1">
              <a:lnSpc>
                <a:spcPct val="80000"/>
              </a:lnSpc>
            </a:pPr>
            <a:r>
              <a:rPr lang="en-GB" sz="2400" i="1" smtClean="0">
                <a:latin typeface="Tahoma" pitchFamily="34" charset="0"/>
              </a:rPr>
              <a:t>b</a:t>
            </a:r>
            <a:r>
              <a:rPr lang="en-GB" sz="2400" smtClean="0">
                <a:latin typeface="Tahoma" pitchFamily="34" charset="0"/>
              </a:rPr>
              <a:t> = parameter to indicate the slope (=&gt; extension of the gravitating area)</a:t>
            </a:r>
            <a:endParaRPr lang="en-GB" sz="2400" i="1" smtClean="0">
              <a:latin typeface="Tahoma" pitchFamily="34" charset="0"/>
            </a:endParaRPr>
          </a:p>
          <a:p>
            <a:pPr eaLnBrk="1" hangingPunct="1">
              <a:lnSpc>
                <a:spcPct val="80000"/>
              </a:lnSpc>
            </a:pPr>
            <a:r>
              <a:rPr lang="en-GB" sz="2400" i="1" smtClean="0">
                <a:latin typeface="Tahoma" pitchFamily="34" charset="0"/>
              </a:rPr>
              <a:t>[the formula can also express the attraction generated by a mall on its catchment area, where “a” represents a measure of attraction as the floor space]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smtClean="0">
                <a:latin typeface="Tahoma" pitchFamily="34" charset="0"/>
              </a:rPr>
              <a:t>Geographical Space and Economic Geography  (4/4)</a:t>
            </a:r>
            <a:endParaRPr lang="it-IT" sz="2800" dirty="0" smtClean="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smtClean="0">
                <a:latin typeface="Tahoma" pitchFamily="34" charset="0"/>
              </a:rPr>
              <a:t>Economic Geography:</a:t>
            </a:r>
          </a:p>
          <a:p>
            <a:pPr lvl="1" eaLnBrk="1" hangingPunct="1">
              <a:lnSpc>
                <a:spcPct val="90000"/>
              </a:lnSpc>
            </a:pPr>
            <a:r>
              <a:rPr lang="en-GB" dirty="0" smtClean="0">
                <a:latin typeface="Tahoma" pitchFamily="34" charset="0"/>
              </a:rPr>
              <a:t>Focuses on the </a:t>
            </a:r>
            <a:r>
              <a:rPr lang="en-GB" b="1" dirty="0" smtClean="0">
                <a:latin typeface="Tahoma" pitchFamily="34" charset="0"/>
              </a:rPr>
              <a:t>knowledge </a:t>
            </a:r>
            <a:r>
              <a:rPr lang="en-GB" dirty="0" smtClean="0">
                <a:latin typeface="Tahoma" pitchFamily="34" charset="0"/>
              </a:rPr>
              <a:t>of the geographical space (as an index of human and natural evolutions) and on the </a:t>
            </a:r>
            <a:r>
              <a:rPr lang="en-GB" b="1" dirty="0" smtClean="0">
                <a:latin typeface="Tahoma" pitchFamily="34" charset="0"/>
              </a:rPr>
              <a:t>management </a:t>
            </a:r>
            <a:r>
              <a:rPr lang="en-GB" dirty="0" smtClean="0">
                <a:latin typeface="Tahoma" pitchFamily="34" charset="0"/>
              </a:rPr>
              <a:t>of space (as an index of the social, political and economical evolutions)</a:t>
            </a:r>
          </a:p>
          <a:p>
            <a:pPr lvl="1" eaLnBrk="1" hangingPunct="1">
              <a:lnSpc>
                <a:spcPct val="90000"/>
              </a:lnSpc>
            </a:pPr>
            <a:r>
              <a:rPr lang="en-GB" dirty="0" smtClean="0">
                <a:latin typeface="Tahoma" pitchFamily="34" charset="0"/>
              </a:rPr>
              <a:t>focuses on the processes of </a:t>
            </a:r>
            <a:r>
              <a:rPr lang="en-GB" b="1" dirty="0" smtClean="0">
                <a:latin typeface="Tahoma" pitchFamily="34" charset="0"/>
              </a:rPr>
              <a:t>management of production </a:t>
            </a:r>
            <a:r>
              <a:rPr lang="en-GB" dirty="0" smtClean="0">
                <a:latin typeface="Tahoma" pitchFamily="34" charset="0"/>
              </a:rPr>
              <a:t>of goods and services in </a:t>
            </a:r>
            <a:r>
              <a:rPr lang="en-GB" b="1" dirty="0" smtClean="0">
                <a:latin typeface="Tahoma" pitchFamily="34" charset="0"/>
              </a:rPr>
              <a:t>cities </a:t>
            </a:r>
            <a:r>
              <a:rPr lang="en-GB" dirty="0" smtClean="0">
                <a:latin typeface="Tahoma" pitchFamily="34" charset="0"/>
              </a:rPr>
              <a:t>and </a:t>
            </a:r>
            <a:r>
              <a:rPr lang="en-GB" b="1" dirty="0" smtClean="0">
                <a:latin typeface="Tahoma" pitchFamily="34" charset="0"/>
              </a:rPr>
              <a:t>space </a:t>
            </a:r>
            <a:r>
              <a:rPr lang="en-GB" dirty="0" smtClean="0">
                <a:latin typeface="Tahoma" pitchFamily="34" charset="0"/>
              </a:rPr>
              <a:t>(more in general)</a:t>
            </a:r>
          </a:p>
          <a:p>
            <a:pPr>
              <a:lnSpc>
                <a:spcPct val="90000"/>
              </a:lnSpc>
            </a:pPr>
            <a:endParaRPr lang="it-IT" dirty="0" smtClean="0">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smtClean="0">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smtClean="0"/>
              <a:t>Explaining the causes and consequences of uneven development within and between regions is a central concern for economic geographers</a:t>
            </a:r>
          </a:p>
          <a:p>
            <a:pPr>
              <a:lnSpc>
                <a:spcPct val="80000"/>
              </a:lnSpc>
            </a:pPr>
            <a:r>
              <a:rPr lang="en-GB" sz="2000" smtClean="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smtClean="0"/>
              <a:t>Contemporary economic geographers study geographically specific factors that shape economic processes and identify:</a:t>
            </a:r>
          </a:p>
          <a:p>
            <a:pPr lvl="1">
              <a:lnSpc>
                <a:spcPct val="80000"/>
              </a:lnSpc>
            </a:pPr>
            <a:r>
              <a:rPr lang="en-GB" sz="1800" smtClean="0"/>
              <a:t>key agents (firms, labour and the state) </a:t>
            </a:r>
          </a:p>
          <a:p>
            <a:pPr lvl="1">
              <a:lnSpc>
                <a:spcPct val="80000"/>
              </a:lnSpc>
            </a:pPr>
            <a:r>
              <a:rPr lang="en-GB" sz="1800" smtClean="0"/>
              <a:t>And drivers (innovation, institutions, entrepreneurship and accessibility) </a:t>
            </a:r>
          </a:p>
          <a:p>
            <a:pPr lvl="1">
              <a:lnSpc>
                <a:spcPct val="80000"/>
              </a:lnSpc>
              <a:buClr>
                <a:schemeClr val="hlink"/>
              </a:buClr>
              <a:buSzPct val="110000"/>
              <a:buFont typeface="Wingdings" pitchFamily="2" charset="2"/>
              <a:buChar char="w"/>
            </a:pPr>
            <a:r>
              <a:rPr lang="en-GB" sz="2000" smtClean="0"/>
              <a:t>that prompt uneven territorial development and change (such as industrial clusters, regional disparities and core – periphery).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err="1" smtClean="0"/>
              <a:t>Economic</a:t>
            </a:r>
            <a:r>
              <a:rPr lang="it-IT" sz="2800" dirty="0" smtClean="0"/>
              <a:t> </a:t>
            </a:r>
            <a:r>
              <a:rPr lang="it-IT" sz="2800" dirty="0" err="1" smtClean="0"/>
              <a:t>geographers</a:t>
            </a:r>
            <a:r>
              <a:rPr lang="it-IT" sz="2800" dirty="0" smtClean="0"/>
              <a:t> </a:t>
            </a:r>
            <a:r>
              <a:rPr lang="it-IT" sz="2800" dirty="0" err="1" smtClean="0"/>
              <a:t>study</a:t>
            </a:r>
            <a:r>
              <a:rPr lang="it-IT" sz="2800" dirty="0" smtClean="0"/>
              <a:t> and </a:t>
            </a:r>
            <a:r>
              <a:rPr lang="it-IT" sz="2800" dirty="0" err="1" smtClean="0"/>
              <a:t>attemp</a:t>
            </a:r>
            <a:r>
              <a:rPr lang="it-IT" sz="2800" dirty="0" smtClean="0"/>
              <a:t> to </a:t>
            </a:r>
            <a:r>
              <a:rPr lang="it-IT" sz="2800" dirty="0" err="1" smtClean="0"/>
              <a:t>explain</a:t>
            </a:r>
            <a:r>
              <a:rPr lang="it-IT" sz="2800" dirty="0" smtClean="0"/>
              <a:t> the </a:t>
            </a:r>
            <a:r>
              <a:rPr lang="it-IT" sz="2800" dirty="0" err="1" smtClean="0"/>
              <a:t>spatial</a:t>
            </a:r>
            <a:r>
              <a:rPr lang="it-IT" sz="2800" dirty="0" smtClean="0"/>
              <a:t> </a:t>
            </a:r>
            <a:r>
              <a:rPr lang="it-IT" sz="2800" dirty="0" err="1" smtClean="0"/>
              <a:t>configuration</a:t>
            </a:r>
            <a:r>
              <a:rPr lang="it-IT" sz="2800" dirty="0" smtClean="0"/>
              <a:t> of </a:t>
            </a:r>
            <a:r>
              <a:rPr lang="it-IT" sz="2800" dirty="0" err="1" smtClean="0"/>
              <a:t>economic</a:t>
            </a:r>
            <a:r>
              <a:rPr lang="it-IT" sz="2800" dirty="0" smtClean="0"/>
              <a:t> </a:t>
            </a:r>
            <a:r>
              <a:rPr lang="it-IT" sz="2800" dirty="0" err="1" smtClean="0"/>
              <a:t>activities</a:t>
            </a:r>
            <a:endParaRPr lang="it-IT" sz="2800" dirty="0" smtClean="0"/>
          </a:p>
          <a:p>
            <a:r>
              <a:rPr lang="it-IT" sz="2800" dirty="0" err="1" smtClean="0"/>
              <a:t>Economic</a:t>
            </a:r>
            <a:r>
              <a:rPr lang="it-IT" sz="2800" dirty="0" smtClean="0"/>
              <a:t> </a:t>
            </a:r>
            <a:r>
              <a:rPr lang="it-IT" sz="2800" dirty="0" err="1" smtClean="0"/>
              <a:t>activities</a:t>
            </a:r>
            <a:r>
              <a:rPr lang="it-IT" sz="2800" dirty="0" smtClean="0"/>
              <a:t>:</a:t>
            </a:r>
          </a:p>
          <a:p>
            <a:pPr lvl="1"/>
            <a:r>
              <a:rPr lang="it-IT" sz="2400" dirty="0" smtClean="0"/>
              <a:t>Produce </a:t>
            </a:r>
            <a:r>
              <a:rPr lang="it-IT" sz="2400" dirty="0" err="1" smtClean="0"/>
              <a:t>goods</a:t>
            </a:r>
            <a:r>
              <a:rPr lang="it-IT" sz="2400" dirty="0" smtClean="0"/>
              <a:t> and </a:t>
            </a:r>
            <a:r>
              <a:rPr lang="it-IT" sz="2400" dirty="0" err="1" smtClean="0"/>
              <a:t>services</a:t>
            </a:r>
            <a:r>
              <a:rPr lang="it-IT" sz="2400" dirty="0" smtClean="0"/>
              <a:t>;</a:t>
            </a:r>
          </a:p>
          <a:p>
            <a:pPr lvl="1"/>
            <a:r>
              <a:rPr lang="it-IT" sz="2400" dirty="0" smtClean="0"/>
              <a:t>Transfer </a:t>
            </a:r>
            <a:r>
              <a:rPr lang="it-IT" sz="2400" dirty="0" err="1" smtClean="0"/>
              <a:t>goods</a:t>
            </a:r>
            <a:r>
              <a:rPr lang="it-IT" sz="2400" dirty="0" smtClean="0"/>
              <a:t> and </a:t>
            </a:r>
            <a:r>
              <a:rPr lang="it-IT" sz="2400" dirty="0" err="1" smtClean="0"/>
              <a:t>services</a:t>
            </a:r>
            <a:r>
              <a:rPr lang="it-IT" sz="2400" dirty="0" smtClean="0"/>
              <a:t> from </a:t>
            </a:r>
            <a:r>
              <a:rPr lang="it-IT" sz="2400" dirty="0" err="1" smtClean="0"/>
              <a:t>one</a:t>
            </a:r>
            <a:r>
              <a:rPr lang="it-IT" sz="2400" dirty="0" smtClean="0"/>
              <a:t> </a:t>
            </a:r>
            <a:r>
              <a:rPr lang="it-IT" sz="2400" dirty="0" err="1" smtClean="0"/>
              <a:t>economic</a:t>
            </a:r>
            <a:r>
              <a:rPr lang="it-IT" sz="2400" dirty="0" smtClean="0"/>
              <a:t> agent to </a:t>
            </a:r>
            <a:r>
              <a:rPr lang="it-IT" sz="2400" dirty="0" err="1" smtClean="0"/>
              <a:t>another</a:t>
            </a:r>
            <a:r>
              <a:rPr lang="it-IT" sz="2400" dirty="0" smtClean="0"/>
              <a:t> </a:t>
            </a:r>
            <a:r>
              <a:rPr lang="it-IT" sz="2400" dirty="0" err="1" smtClean="0"/>
              <a:t>one</a:t>
            </a:r>
            <a:r>
              <a:rPr lang="it-IT" sz="2400" dirty="0" smtClean="0"/>
              <a:t>;</a:t>
            </a:r>
          </a:p>
          <a:p>
            <a:pPr lvl="1"/>
            <a:r>
              <a:rPr lang="it-IT" sz="2400" dirty="0" err="1" smtClean="0"/>
              <a:t>Transform</a:t>
            </a:r>
            <a:r>
              <a:rPr lang="it-IT" sz="2400" dirty="0" smtClean="0"/>
              <a:t> </a:t>
            </a:r>
            <a:r>
              <a:rPr lang="it-IT" sz="2400" dirty="0" err="1" smtClean="0"/>
              <a:t>goods</a:t>
            </a:r>
            <a:r>
              <a:rPr lang="it-IT" sz="2400" dirty="0" smtClean="0"/>
              <a:t> and </a:t>
            </a:r>
            <a:r>
              <a:rPr lang="it-IT" sz="2400" dirty="0" err="1" smtClean="0"/>
              <a:t>services</a:t>
            </a:r>
            <a:r>
              <a:rPr lang="it-IT" sz="2400" dirty="0" smtClean="0"/>
              <a:t> </a:t>
            </a:r>
            <a:r>
              <a:rPr lang="it-IT" sz="2400" dirty="0" err="1" smtClean="0"/>
              <a:t>into</a:t>
            </a:r>
            <a:r>
              <a:rPr lang="it-IT" sz="2400" dirty="0" smtClean="0"/>
              <a:t> utility </a:t>
            </a:r>
            <a:r>
              <a:rPr lang="it-IT" sz="2400" dirty="0" err="1" smtClean="0"/>
              <a:t>through</a:t>
            </a:r>
            <a:r>
              <a:rPr lang="it-IT" sz="2400" dirty="0" smtClean="0"/>
              <a:t> the </a:t>
            </a:r>
            <a:r>
              <a:rPr lang="it-IT" sz="2400" dirty="0" err="1" smtClean="0"/>
              <a:t>act</a:t>
            </a:r>
            <a:r>
              <a:rPr lang="it-IT" sz="2400" dirty="0" smtClean="0"/>
              <a:t> of </a:t>
            </a:r>
            <a:r>
              <a:rPr lang="it-IT" sz="2400" dirty="0" err="1" smtClean="0"/>
              <a:t>consumption</a:t>
            </a:r>
            <a:endParaRPr lang="it-IT" sz="2400" dirty="0" smtClean="0"/>
          </a:p>
          <a:p>
            <a:pPr lvl="1"/>
            <a:r>
              <a:rPr lang="it-IT" sz="2400" i="1" dirty="0" err="1" smtClean="0"/>
              <a:t>All</a:t>
            </a:r>
            <a:r>
              <a:rPr lang="it-IT" sz="2400" i="1" dirty="0" smtClean="0"/>
              <a:t> of </a:t>
            </a:r>
            <a:r>
              <a:rPr lang="it-IT" sz="2400" i="1" dirty="0" err="1" smtClean="0"/>
              <a:t>these</a:t>
            </a:r>
            <a:r>
              <a:rPr lang="it-IT" sz="2400" i="1" dirty="0" smtClean="0"/>
              <a:t> </a:t>
            </a:r>
            <a:r>
              <a:rPr lang="it-IT" sz="2400" i="1" dirty="0" err="1" smtClean="0"/>
              <a:t>activities</a:t>
            </a:r>
            <a:r>
              <a:rPr lang="it-IT" sz="2400" i="1" dirty="0" smtClean="0"/>
              <a:t> take </a:t>
            </a:r>
            <a:r>
              <a:rPr lang="it-IT" sz="2400" i="1" dirty="0" err="1" smtClean="0"/>
              <a:t>place</a:t>
            </a:r>
            <a:r>
              <a:rPr lang="it-IT" sz="2400" i="1" dirty="0" smtClean="0"/>
              <a:t> in </a:t>
            </a:r>
            <a:r>
              <a:rPr lang="it-IT" sz="2400" i="1" dirty="0" err="1" smtClean="0"/>
              <a:t>space</a:t>
            </a:r>
            <a:endParaRPr lang="it-IT" sz="2400" i="1" dirty="0"/>
          </a:p>
        </p:txBody>
      </p:sp>
    </p:spTree>
    <p:extLst>
      <p:ext uri="{BB962C8B-B14F-4D97-AF65-F5344CB8AC3E}">
        <p14:creationId xmlns:p14="http://schemas.microsoft.com/office/powerpoint/2010/main" val="4060590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smtClean="0"/>
              <a:t>The </a:t>
            </a:r>
            <a:r>
              <a:rPr lang="it-IT" sz="2800" dirty="0" err="1" smtClean="0"/>
              <a:t>role</a:t>
            </a:r>
            <a:r>
              <a:rPr lang="it-IT" sz="2800" dirty="0" smtClean="0"/>
              <a:t> of </a:t>
            </a:r>
            <a:r>
              <a:rPr lang="it-IT" sz="2800" dirty="0" err="1" smtClean="0"/>
              <a:t>economic</a:t>
            </a:r>
            <a:r>
              <a:rPr lang="it-IT" sz="2800" dirty="0" smtClean="0"/>
              <a:t> </a:t>
            </a:r>
            <a:r>
              <a:rPr lang="it-IT" sz="2800" dirty="0" err="1" smtClean="0"/>
              <a:t>geographer</a:t>
            </a:r>
            <a:endParaRPr lang="it-IT" sz="2800" dirty="0" smtClean="0"/>
          </a:p>
          <a:p>
            <a:r>
              <a:rPr lang="it-IT" sz="2800" i="1" dirty="0" smtClean="0"/>
              <a:t>To </a:t>
            </a:r>
            <a:r>
              <a:rPr lang="it-IT" sz="2800" i="1" dirty="0" err="1" smtClean="0"/>
              <a:t>perceive</a:t>
            </a:r>
            <a:r>
              <a:rPr lang="it-IT" sz="2800" i="1" dirty="0" smtClean="0"/>
              <a:t> </a:t>
            </a:r>
            <a:r>
              <a:rPr lang="it-IT" sz="2800" i="1" dirty="0" err="1" smtClean="0"/>
              <a:t>order</a:t>
            </a:r>
            <a:r>
              <a:rPr lang="it-IT" sz="2800" i="1" dirty="0" smtClean="0"/>
              <a:t> in the </a:t>
            </a:r>
            <a:r>
              <a:rPr lang="it-IT" sz="2800" i="1" dirty="0" err="1" smtClean="0"/>
              <a:t>complexity</a:t>
            </a:r>
            <a:r>
              <a:rPr lang="it-IT" sz="2800" i="1" dirty="0" smtClean="0"/>
              <a:t> of the </a:t>
            </a:r>
            <a:r>
              <a:rPr lang="it-IT" sz="2800" i="1" dirty="0" err="1" smtClean="0"/>
              <a:t>economic</a:t>
            </a:r>
            <a:r>
              <a:rPr lang="it-IT" sz="2800" i="1" dirty="0" smtClean="0"/>
              <a:t> </a:t>
            </a:r>
            <a:r>
              <a:rPr lang="it-IT" sz="2800" i="1" dirty="0" err="1" smtClean="0"/>
              <a:t>space</a:t>
            </a:r>
            <a:endParaRPr lang="it-IT" sz="2800" i="1" dirty="0" smtClean="0"/>
          </a:p>
          <a:p>
            <a:r>
              <a:rPr lang="it-IT" sz="2800" i="1" dirty="0" err="1" smtClean="0"/>
              <a:t>Untangle</a:t>
            </a:r>
            <a:r>
              <a:rPr lang="it-IT" sz="2800" i="1" dirty="0" smtClean="0"/>
              <a:t> </a:t>
            </a:r>
            <a:r>
              <a:rPr lang="it-IT" sz="2800" i="1" dirty="0" err="1" smtClean="0"/>
              <a:t>webs</a:t>
            </a:r>
            <a:r>
              <a:rPr lang="it-IT" sz="2800" i="1" dirty="0" smtClean="0"/>
              <a:t> of </a:t>
            </a:r>
            <a:r>
              <a:rPr lang="it-IT" sz="2800" i="1" dirty="0" err="1" smtClean="0"/>
              <a:t>interrelated</a:t>
            </a:r>
            <a:r>
              <a:rPr lang="it-IT" sz="2800" i="1" dirty="0" smtClean="0"/>
              <a:t> </a:t>
            </a:r>
            <a:r>
              <a:rPr lang="it-IT" sz="2800" i="1" dirty="0" err="1" smtClean="0"/>
              <a:t>decision</a:t>
            </a:r>
            <a:r>
              <a:rPr lang="it-IT" sz="2800" i="1" dirty="0" smtClean="0"/>
              <a:t> </a:t>
            </a:r>
            <a:r>
              <a:rPr lang="it-IT" sz="2800" i="1" dirty="0" err="1" smtClean="0"/>
              <a:t>making</a:t>
            </a:r>
            <a:r>
              <a:rPr lang="it-IT" sz="2800" i="1" dirty="0" smtClean="0"/>
              <a:t> </a:t>
            </a:r>
          </a:p>
          <a:p>
            <a:r>
              <a:rPr lang="it-IT" sz="2800" i="1" dirty="0" smtClean="0"/>
              <a:t>To </a:t>
            </a:r>
            <a:r>
              <a:rPr lang="it-IT" sz="2800" i="1" dirty="0" err="1" smtClean="0"/>
              <a:t>elicit</a:t>
            </a:r>
            <a:r>
              <a:rPr lang="it-IT" sz="2800" i="1" dirty="0" smtClean="0"/>
              <a:t> some </a:t>
            </a:r>
            <a:r>
              <a:rPr lang="it-IT" sz="2800" i="1" dirty="0" err="1" smtClean="0"/>
              <a:t>principles</a:t>
            </a:r>
            <a:r>
              <a:rPr lang="it-IT" sz="2800" i="1" dirty="0" smtClean="0"/>
              <a:t> </a:t>
            </a:r>
            <a:r>
              <a:rPr lang="it-IT" sz="2800" i="1" dirty="0" err="1" smtClean="0"/>
              <a:t>that</a:t>
            </a:r>
            <a:r>
              <a:rPr lang="it-IT" sz="2800" i="1" dirty="0" smtClean="0"/>
              <a:t> drive the </a:t>
            </a:r>
            <a:r>
              <a:rPr lang="it-IT" sz="2800" i="1" dirty="0" err="1" smtClean="0"/>
              <a:t>evolution</a:t>
            </a:r>
            <a:r>
              <a:rPr lang="it-IT" sz="2800" i="1" dirty="0" smtClean="0"/>
              <a:t> of the </a:t>
            </a:r>
            <a:r>
              <a:rPr lang="it-IT" sz="2800" i="1" dirty="0" err="1" smtClean="0"/>
              <a:t>economic</a:t>
            </a:r>
            <a:r>
              <a:rPr lang="it-IT" sz="2800" i="1" dirty="0" smtClean="0"/>
              <a:t> </a:t>
            </a:r>
            <a:r>
              <a:rPr lang="it-IT" sz="2800" i="1" dirty="0" err="1" smtClean="0"/>
              <a:t>landscape</a:t>
            </a:r>
            <a:endParaRPr lang="it-IT" sz="2800" i="1" dirty="0" smtClean="0"/>
          </a:p>
          <a:p>
            <a:r>
              <a:rPr lang="it-IT" sz="2800" dirty="0" smtClean="0"/>
              <a:t>=&gt; Building </a:t>
            </a:r>
            <a:r>
              <a:rPr lang="it-IT" sz="2800" dirty="0" err="1" smtClean="0"/>
              <a:t>models</a:t>
            </a:r>
            <a:r>
              <a:rPr lang="it-IT" sz="2800" dirty="0" smtClean="0"/>
              <a:t> to </a:t>
            </a:r>
            <a:r>
              <a:rPr lang="it-IT" sz="2800" dirty="0" err="1" smtClean="0"/>
              <a:t>abstract</a:t>
            </a:r>
            <a:r>
              <a:rPr lang="it-IT" sz="2800" dirty="0" smtClean="0"/>
              <a:t> from </a:t>
            </a:r>
            <a:r>
              <a:rPr lang="it-IT" sz="2800" dirty="0" err="1" smtClean="0"/>
              <a:t>superflous</a:t>
            </a:r>
            <a:r>
              <a:rPr lang="it-IT" sz="2800" dirty="0" smtClean="0"/>
              <a:t> </a:t>
            </a:r>
            <a:r>
              <a:rPr lang="it-IT" sz="2800" dirty="0" err="1" smtClean="0"/>
              <a:t>details</a:t>
            </a:r>
            <a:r>
              <a:rPr lang="it-IT" sz="2800" dirty="0" smtClean="0"/>
              <a:t> to focus on the </a:t>
            </a:r>
            <a:r>
              <a:rPr lang="it-IT" sz="2800" dirty="0" err="1" smtClean="0"/>
              <a:t>main</a:t>
            </a:r>
            <a:r>
              <a:rPr lang="it-IT" sz="2800" dirty="0" smtClean="0"/>
              <a:t> </a:t>
            </a:r>
            <a:r>
              <a:rPr lang="it-IT" sz="2800" dirty="0" err="1" smtClean="0"/>
              <a:t>driving</a:t>
            </a:r>
            <a:r>
              <a:rPr lang="it-IT" sz="2800" dirty="0" smtClean="0"/>
              <a:t> </a:t>
            </a:r>
            <a:r>
              <a:rPr lang="it-IT" sz="2800" dirty="0" err="1" smtClean="0"/>
              <a:t>forces</a:t>
            </a:r>
            <a:r>
              <a:rPr lang="it-IT" sz="2800" dirty="0" smtClean="0"/>
              <a:t> of the </a:t>
            </a:r>
            <a:r>
              <a:rPr lang="it-IT" sz="2800" dirty="0" err="1" smtClean="0"/>
              <a:t>spatial</a:t>
            </a:r>
            <a:r>
              <a:rPr lang="it-IT" sz="2800" dirty="0" smtClean="0"/>
              <a:t> economy.</a:t>
            </a:r>
            <a:endParaRPr lang="it-IT" sz="2400" dirty="0"/>
          </a:p>
        </p:txBody>
      </p:sp>
    </p:spTree>
    <p:extLst>
      <p:ext uri="{BB962C8B-B14F-4D97-AF65-F5344CB8AC3E}">
        <p14:creationId xmlns:p14="http://schemas.microsoft.com/office/powerpoint/2010/main" val="737678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smtClean="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smtClean="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smtClean="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smtClean="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smtClean="0">
                <a:latin typeface="Tahoma" pitchFamily="34" charset="0"/>
              </a:rPr>
              <a:t>Economic geographers have considered various key geographically specific endowments as drivers of territorial development</a:t>
            </a:r>
          </a:p>
          <a:p>
            <a:pPr>
              <a:lnSpc>
                <a:spcPct val="80000"/>
              </a:lnSpc>
            </a:pPr>
            <a:r>
              <a:rPr lang="en-GB" sz="1700" smtClean="0">
                <a:latin typeface="Tahoma" pitchFamily="34" charset="0"/>
              </a:rPr>
              <a:t>Early stages: agriculture, climate and natural-resources, labour supply</a:t>
            </a:r>
          </a:p>
          <a:p>
            <a:pPr>
              <a:lnSpc>
                <a:spcPct val="80000"/>
              </a:lnSpc>
            </a:pPr>
            <a:r>
              <a:rPr lang="en-GB" sz="1700" smtClean="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smtClean="0">
                <a:latin typeface="Tahoma" pitchFamily="34" charset="0"/>
              </a:rPr>
              <a:t>Recently: unquantifiable and intangible contributions to territorial development, institutions, networks, knowledge and culture</a:t>
            </a:r>
          </a:p>
          <a:p>
            <a:pPr>
              <a:lnSpc>
                <a:spcPct val="80000"/>
              </a:lnSpc>
            </a:pPr>
            <a:r>
              <a:rPr lang="en-GB" sz="1700" smtClean="0">
                <a:latin typeface="Tahoma" pitchFamily="34" charset="0"/>
              </a:rPr>
              <a:t>New research themes are also emerging, ones that focus for example on financialization, consumption, the knowledge economy and sustainable development.</a:t>
            </a:r>
          </a:p>
          <a:p>
            <a:pPr>
              <a:lnSpc>
                <a:spcPct val="80000"/>
              </a:lnSpc>
            </a:pPr>
            <a:r>
              <a:rPr lang="en-GB" sz="1700" smtClean="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smtClean="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smtClean="0">
                <a:latin typeface="Tahoma" pitchFamily="34" charset="0"/>
              </a:rPr>
              <a:t>British colonialism – need to study commercial geography to better understand and improve trade routes and modes of transport;</a:t>
            </a:r>
          </a:p>
          <a:p>
            <a:pPr>
              <a:lnSpc>
                <a:spcPct val="80000"/>
              </a:lnSpc>
            </a:pPr>
            <a:r>
              <a:rPr lang="en-GB" sz="1600" smtClean="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smtClean="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smtClean="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smtClean="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smtClean="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smtClean="0">
                <a:latin typeface="Tahoma" pitchFamily="34" charset="0"/>
              </a:rPr>
              <a:t>human-environmental geography - extractive resources in a territory preoccupied scholars and policy makers</a:t>
            </a:r>
          </a:p>
          <a:p>
            <a:pPr>
              <a:lnSpc>
                <a:spcPct val="80000"/>
              </a:lnSpc>
            </a:pPr>
            <a:r>
              <a:rPr lang="en-GB" sz="1600" smtClean="0">
                <a:latin typeface="Tahoma" pitchFamily="34" charset="0"/>
              </a:rPr>
              <a:t>economic geography since its inception combined multiple trajectories involving multiple, and sometimes contradictory, epistemologies and methodologies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smtClean="0">
                <a:latin typeface="Tahoma" pitchFamily="34" charset="0"/>
              </a:rPr>
              <a:t>Beginning: descriptive studies, deterministic theories;</a:t>
            </a:r>
          </a:p>
          <a:p>
            <a:pPr>
              <a:lnSpc>
                <a:spcPct val="80000"/>
              </a:lnSpc>
            </a:pPr>
            <a:r>
              <a:rPr lang="en-GB" sz="1800" smtClean="0">
                <a:latin typeface="Tahoma" pitchFamily="34" charset="0"/>
              </a:rPr>
              <a:t>neo-classical economics and Marxist structuralism (post WWII period);</a:t>
            </a:r>
          </a:p>
          <a:p>
            <a:pPr>
              <a:lnSpc>
                <a:spcPct val="80000"/>
              </a:lnSpc>
            </a:pPr>
            <a:r>
              <a:rPr lang="en-GB" sz="1800" smtClean="0">
                <a:latin typeface="Tahoma" pitchFamily="34" charset="0"/>
              </a:rPr>
              <a:t>shift towards spatial science in economic geography:</a:t>
            </a:r>
          </a:p>
          <a:p>
            <a:pPr lvl="1">
              <a:lnSpc>
                <a:spcPct val="80000"/>
              </a:lnSpc>
            </a:pPr>
            <a:r>
              <a:rPr lang="en-GB" sz="1600" smtClean="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smtClean="0">
                <a:latin typeface="Tahoma" pitchFamily="34" charset="0"/>
              </a:rPr>
              <a:t>Transport geography; urban geography, etc. </a:t>
            </a:r>
          </a:p>
          <a:p>
            <a:pPr>
              <a:lnSpc>
                <a:spcPct val="80000"/>
              </a:lnSpc>
            </a:pPr>
            <a:r>
              <a:rPr lang="en-GB" sz="1800" smtClean="0">
                <a:latin typeface="Tahoma" pitchFamily="34" charset="0"/>
              </a:rPr>
              <a:t>New issues: 1970 – 1990</a:t>
            </a:r>
          </a:p>
          <a:p>
            <a:pPr lvl="1">
              <a:lnSpc>
                <a:spcPct val="80000"/>
              </a:lnSpc>
            </a:pPr>
            <a:r>
              <a:rPr lang="en-GB" sz="1600" smtClean="0">
                <a:latin typeface="Tahoma" pitchFamily="34" charset="0"/>
              </a:rPr>
              <a:t>Deindustrialization; Institutions; Business management;</a:t>
            </a:r>
          </a:p>
          <a:p>
            <a:pPr lvl="1">
              <a:lnSpc>
                <a:spcPct val="80000"/>
              </a:lnSpc>
            </a:pPr>
            <a:r>
              <a:rPr lang="en-GB" sz="1600" smtClean="0">
                <a:latin typeface="Tahoma" pitchFamily="34" charset="0"/>
              </a:rPr>
              <a:t>Post-modernism, post-structuralism, feminist theory and cultural geography; globalization and social aspects – ‘cultural turn’ in Geography</a:t>
            </a:r>
          </a:p>
          <a:p>
            <a:pPr>
              <a:lnSpc>
                <a:spcPct val="80000"/>
              </a:lnSpc>
            </a:pPr>
            <a:r>
              <a:rPr lang="en-GB" sz="1800" smtClean="0">
                <a:latin typeface="Tahoma" pitchFamily="34" charset="0"/>
              </a:rPr>
              <a:t>1990 -&gt;</a:t>
            </a:r>
          </a:p>
          <a:p>
            <a:pPr lvl="1">
              <a:lnSpc>
                <a:spcPct val="80000"/>
              </a:lnSpc>
            </a:pPr>
            <a:r>
              <a:rPr lang="en-GB" sz="1600" smtClean="0">
                <a:latin typeface="Tahoma" pitchFamily="34" charset="0"/>
              </a:rPr>
              <a:t>‘new economic geography’ (NEG: geographical economists like Krugman);</a:t>
            </a:r>
          </a:p>
          <a:p>
            <a:pPr lvl="1">
              <a:lnSpc>
                <a:spcPct val="80000"/>
              </a:lnSpc>
            </a:pPr>
            <a:r>
              <a:rPr lang="en-GB" sz="1600" smtClean="0">
                <a:latin typeface="Tahoma" pitchFamily="34" charset="0"/>
              </a:rPr>
              <a:t>Geographically specific endowments and global networks; </a:t>
            </a:r>
          </a:p>
          <a:p>
            <a:pPr lvl="1">
              <a:lnSpc>
                <a:spcPct val="80000"/>
              </a:lnSpc>
            </a:pPr>
            <a:r>
              <a:rPr lang="en-GB" sz="1600" smtClean="0">
                <a:latin typeface="Tahoma" pitchFamily="34" charset="0"/>
              </a:rPr>
              <a:t>economic geographers and development geographers: shift from predominantly industrialized economies to include emerging economies</a:t>
            </a:r>
          </a:p>
          <a:p>
            <a:pPr lvl="1">
              <a:lnSpc>
                <a:spcPct val="80000"/>
              </a:lnSpc>
            </a:pPr>
            <a:endParaRPr lang="en-GB" sz="1600" smtClean="0">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smtClean="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smtClean="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smtClean="0">
              <a:latin typeface="Tahoma" pitchFamily="34" charset="0"/>
            </a:endParaRPr>
          </a:p>
          <a:p>
            <a:r>
              <a:rPr lang="en-GB" sz="2000" dirty="0" smtClean="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smtClean="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smtClean="0"/>
              <a:t>Similar problems; different approaches</a:t>
            </a:r>
          </a:p>
          <a:p>
            <a:pPr lvl="1"/>
            <a:r>
              <a:rPr lang="en-US" sz="1800" smtClean="0"/>
              <a:t>Economic geography:</a:t>
            </a:r>
          </a:p>
          <a:p>
            <a:pPr lvl="2"/>
            <a:r>
              <a:rPr lang="en-US" sz="1600" smtClean="0"/>
              <a:t>Conceptualize economic issues in terms of space, place and scale.</a:t>
            </a:r>
          </a:p>
          <a:p>
            <a:pPr lvl="2"/>
            <a:r>
              <a:rPr lang="en-US" sz="1600" smtClean="0"/>
              <a:t>Tend to be empirically based.</a:t>
            </a:r>
          </a:p>
          <a:p>
            <a:pPr lvl="1"/>
            <a:r>
              <a:rPr lang="en-US" sz="1800" smtClean="0"/>
              <a:t>Economics:</a:t>
            </a:r>
          </a:p>
          <a:p>
            <a:pPr lvl="2"/>
            <a:r>
              <a:rPr lang="en-US" sz="1600" smtClean="0"/>
              <a:t>Tends to homogenize the economic world.</a:t>
            </a:r>
          </a:p>
          <a:p>
            <a:pPr lvl="2"/>
            <a:r>
              <a:rPr lang="en-US" sz="1600" smtClean="0"/>
              <a:t>The “market” is often considered as “aspatial”.</a:t>
            </a:r>
          </a:p>
          <a:p>
            <a:pPr lvl="1"/>
            <a:r>
              <a:rPr lang="en-US" sz="1800" smtClean="0"/>
              <a:t>Main areas of investigation:</a:t>
            </a:r>
          </a:p>
          <a:p>
            <a:pPr lvl="2"/>
            <a:r>
              <a:rPr lang="en-US" sz="1600" smtClean="0"/>
              <a:t>Technological change </a:t>
            </a:r>
          </a:p>
          <a:p>
            <a:pPr lvl="2"/>
            <a:r>
              <a:rPr lang="en-US" sz="1600" smtClean="0"/>
              <a:t>Geopolitics</a:t>
            </a:r>
          </a:p>
          <a:p>
            <a:pPr lvl="2"/>
            <a:r>
              <a:rPr lang="en-US" sz="1600" smtClean="0"/>
              <a:t>Cultural homogenization/localization</a:t>
            </a:r>
          </a:p>
          <a:p>
            <a:pPr lvl="2"/>
            <a:r>
              <a:rPr lang="en-US" sz="1600" smtClean="0"/>
              <a:t>Transport &amp; communication cost reductions</a:t>
            </a:r>
          </a:p>
          <a:p>
            <a:pPr lvl="2"/>
            <a:r>
              <a:rPr lang="en-US" sz="1600" smtClean="0"/>
              <a:t>Fall of centrally planned economies</a:t>
            </a:r>
          </a:p>
          <a:p>
            <a:pPr lvl="2"/>
            <a:r>
              <a:rPr lang="en-US" sz="1600" smtClean="0"/>
              <a:t>Rise of global capital markets</a:t>
            </a:r>
          </a:p>
          <a:p>
            <a:pPr lvl="2"/>
            <a:r>
              <a:rPr lang="en-US" sz="1600" smtClean="0"/>
              <a:t>Institutions and governance World Bank, IMF, WTO, OPEC, OECD….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smtClean="0">
                <a:latin typeface="Tahoma" pitchFamily="34" charset="0"/>
              </a:rPr>
              <a:t>World ports </a:t>
            </a:r>
            <a:br>
              <a:rPr lang="it-IT" sz="4000" smtClean="0">
                <a:latin typeface="Tahoma" pitchFamily="34" charset="0"/>
              </a:rPr>
            </a:br>
            <a:endParaRPr lang="it-IT" sz="4000" smtClean="0">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Maritime </a:t>
            </a:r>
            <a:r>
              <a:rPr lang="it-IT" sz="3200" dirty="0" err="1"/>
              <a:t>Routes</a:t>
            </a:r>
            <a:r>
              <a:rPr lang="it-IT" sz="3200" dirty="0"/>
              <a:t> and Strategic </a:t>
            </a:r>
            <a:r>
              <a:rPr lang="it-IT" sz="3200" dirty="0" err="1"/>
              <a:t>Passages</a:t>
            </a:r>
            <a:endParaRPr lang="it-IT" sz="3200" dirty="0"/>
          </a:p>
        </p:txBody>
      </p:sp>
      <p:pic>
        <p:nvPicPr>
          <p:cNvPr id="47106" name="Picture 2" descr="https://people.hofstra.edu/geotrans/eng/ch1en/appl1en/img/map_strategic_pass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78152"/>
            <a:ext cx="7772400" cy="396849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83568" y="6021288"/>
            <a:ext cx="8136904" cy="369332"/>
          </a:xfrm>
          <a:prstGeom prst="rect">
            <a:avLst/>
          </a:prstGeom>
        </p:spPr>
        <p:txBody>
          <a:bodyPr wrap="square">
            <a:spAutoFit/>
          </a:bodyPr>
          <a:lstStyle/>
          <a:p>
            <a:r>
              <a:rPr lang="it-IT" sz="1800" dirty="0"/>
              <a:t>https://people.hofstra.edu/geotrans/eng/ch1en/appl1en/maritimeroutes.html</a:t>
            </a:r>
          </a:p>
        </p:txBody>
      </p:sp>
    </p:spTree>
    <p:extLst>
      <p:ext uri="{BB962C8B-B14F-4D97-AF65-F5344CB8AC3E}">
        <p14:creationId xmlns:p14="http://schemas.microsoft.com/office/powerpoint/2010/main" val="4225229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smtClean="0">
                <a:latin typeface="Tahoma" pitchFamily="34" charset="0"/>
              </a:rPr>
              <a:t>Communication networks: Cable &amp; Wirless – telegraph cables (1945)</a:t>
            </a:r>
            <a:br>
              <a:rPr lang="it-IT" sz="1800" smtClean="0">
                <a:latin typeface="Tahoma" pitchFamily="34" charset="0"/>
              </a:rPr>
            </a:br>
            <a:r>
              <a:rPr lang="it-IT" sz="2400" smtClean="0">
                <a:latin typeface="Tahoma" pitchFamily="34" charset="0"/>
              </a:rPr>
              <a:t/>
            </a:r>
            <a:br>
              <a:rPr lang="it-IT" sz="2400" smtClean="0">
                <a:latin typeface="Tahoma" pitchFamily="34" charset="0"/>
              </a:rPr>
            </a:br>
            <a:r>
              <a:rPr lang="it-IT" sz="2400" smtClean="0">
                <a:latin typeface="Tahoma" pitchFamily="34" charset="0"/>
              </a:rPr>
              <a:t/>
            </a:r>
            <a:br>
              <a:rPr lang="it-IT" sz="2400" smtClean="0">
                <a:latin typeface="Tahoma" pitchFamily="34" charset="0"/>
              </a:rPr>
            </a:br>
            <a:endParaRPr lang="it-IT" sz="2400" smtClean="0">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smtClean="0">
                <a:latin typeface="Tahoma" pitchFamily="34" charset="0"/>
              </a:rPr>
              <a:t>Communication flows: Internet</a:t>
            </a:r>
            <a:br>
              <a:rPr lang="it-IT" sz="2000" smtClean="0">
                <a:latin typeface="Tahoma" pitchFamily="34" charset="0"/>
              </a:rPr>
            </a:br>
            <a:endParaRPr lang="it-IT" smtClean="0">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smtClean="0">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smtClean="0">
                <a:latin typeface="Tahoma" pitchFamily="34" charset="0"/>
              </a:rPr>
              <a:t>Visualizing Friendships</a:t>
            </a:r>
            <a:br>
              <a:rPr lang="it-IT" sz="4000" smtClean="0">
                <a:latin typeface="Tahoma" pitchFamily="34" charset="0"/>
              </a:rPr>
            </a:br>
            <a:r>
              <a:rPr lang="it-IT" sz="2400" smtClean="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smtClean="0">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smtClean="0">
                <a:latin typeface="Tahoma" pitchFamily="34" charset="0"/>
              </a:rPr>
              <a:t>Geography (today) </a:t>
            </a:r>
          </a:p>
          <a:p>
            <a:pPr lvl="1" eaLnBrk="1" hangingPunct="1">
              <a:lnSpc>
                <a:spcPct val="80000"/>
              </a:lnSpc>
            </a:pPr>
            <a:r>
              <a:rPr lang="en-GB" sz="1600" dirty="0" smtClean="0">
                <a:latin typeface="Tahoma" pitchFamily="34" charset="0"/>
              </a:rPr>
              <a:t>= science of interpretation of the organized space</a:t>
            </a:r>
          </a:p>
          <a:p>
            <a:pPr lvl="1" eaLnBrk="1" hangingPunct="1">
              <a:lnSpc>
                <a:spcPct val="80000"/>
              </a:lnSpc>
            </a:pPr>
            <a:r>
              <a:rPr lang="en-GB" sz="1600" dirty="0" smtClean="0">
                <a:latin typeface="Tahoma" pitchFamily="34" charset="0"/>
              </a:rPr>
              <a:t>Studies issues connected to</a:t>
            </a:r>
          </a:p>
          <a:p>
            <a:pPr lvl="2" eaLnBrk="1" hangingPunct="1">
              <a:lnSpc>
                <a:spcPct val="80000"/>
              </a:lnSpc>
            </a:pPr>
            <a:r>
              <a:rPr lang="en-GB" sz="1400" dirty="0" smtClean="0">
                <a:latin typeface="Tahoma" pitchFamily="34" charset="0"/>
              </a:rPr>
              <a:t>Localisation (= precise spatial position of objects within a particular area of Hearth’s surface)</a:t>
            </a:r>
          </a:p>
          <a:p>
            <a:pPr lvl="2" eaLnBrk="1" hangingPunct="1">
              <a:lnSpc>
                <a:spcPct val="80000"/>
              </a:lnSpc>
            </a:pPr>
            <a:r>
              <a:rPr lang="en-GB" sz="1400" b="1" u="sng" dirty="0" smtClean="0">
                <a:latin typeface="Tahoma" pitchFamily="34" charset="0"/>
              </a:rPr>
              <a:t>Human – environment relationship</a:t>
            </a:r>
          </a:p>
          <a:p>
            <a:pPr lvl="2" eaLnBrk="1" hangingPunct="1">
              <a:lnSpc>
                <a:spcPct val="80000"/>
              </a:lnSpc>
            </a:pPr>
            <a:r>
              <a:rPr lang="en-GB" sz="1400" dirty="0" smtClean="0">
                <a:latin typeface="Tahoma" pitchFamily="34" charset="0"/>
              </a:rPr>
              <a:t>Regions and identification of the distinctive characters of particular partitions of space</a:t>
            </a:r>
          </a:p>
          <a:p>
            <a:pPr lvl="1" eaLnBrk="1" hangingPunct="1">
              <a:lnSpc>
                <a:spcPct val="80000"/>
              </a:lnSpc>
            </a:pPr>
            <a:r>
              <a:rPr lang="en-GB" sz="1600" dirty="0" smtClean="0">
                <a:latin typeface="Tahoma" pitchFamily="34" charset="0"/>
              </a:rPr>
              <a:t>Role of geography. Supply:</a:t>
            </a:r>
          </a:p>
          <a:p>
            <a:pPr lvl="2" eaLnBrk="1" hangingPunct="1">
              <a:lnSpc>
                <a:spcPct val="80000"/>
              </a:lnSpc>
            </a:pPr>
            <a:r>
              <a:rPr lang="en-GB" sz="1400" dirty="0" smtClean="0">
                <a:latin typeface="Tahoma" pitchFamily="34" charset="0"/>
              </a:rPr>
              <a:t>Positional information on the exact position of events; </a:t>
            </a:r>
          </a:p>
          <a:p>
            <a:pPr lvl="2" eaLnBrk="1" hangingPunct="1">
              <a:lnSpc>
                <a:spcPct val="80000"/>
              </a:lnSpc>
            </a:pPr>
            <a:r>
              <a:rPr lang="en-GB" sz="1400" dirty="0" smtClean="0">
                <a:latin typeface="Tahoma" pitchFamily="34" charset="0"/>
              </a:rPr>
              <a:t>Environmental information on quality of particular areas;</a:t>
            </a:r>
          </a:p>
          <a:p>
            <a:pPr lvl="2" eaLnBrk="1" hangingPunct="1">
              <a:lnSpc>
                <a:spcPct val="80000"/>
              </a:lnSpc>
            </a:pPr>
            <a:r>
              <a:rPr lang="en-GB" sz="1400" dirty="0" smtClean="0">
                <a:latin typeface="Tahoma" pitchFamily="34" charset="0"/>
              </a:rPr>
              <a:t>Optimization = finding the ‘best’ position for things and the ‘best’ use of areas</a:t>
            </a:r>
          </a:p>
          <a:p>
            <a:pPr eaLnBrk="1" hangingPunct="1">
              <a:lnSpc>
                <a:spcPct val="80000"/>
              </a:lnSpc>
            </a:pPr>
            <a:r>
              <a:rPr lang="en-GB" sz="1800" b="1" dirty="0" smtClean="0">
                <a:latin typeface="Tahoma" pitchFamily="34" charset="0"/>
              </a:rPr>
              <a:t>Geographical space</a:t>
            </a:r>
          </a:p>
          <a:p>
            <a:pPr lvl="1" eaLnBrk="1" hangingPunct="1">
              <a:lnSpc>
                <a:spcPct val="80000"/>
              </a:lnSpc>
            </a:pPr>
            <a:r>
              <a:rPr lang="en-GB" sz="1600" b="1" dirty="0" smtClean="0">
                <a:latin typeface="Tahoma" pitchFamily="34" charset="0"/>
              </a:rPr>
              <a:t> </a:t>
            </a:r>
            <a:r>
              <a:rPr lang="en-GB" sz="1600" dirty="0" smtClean="0">
                <a:latin typeface="Tahoma" pitchFamily="34" charset="0"/>
              </a:rPr>
              <a:t>= part of the Earth’s surface </a:t>
            </a:r>
            <a:r>
              <a:rPr lang="en-GB" sz="1600" u="sng" dirty="0" smtClean="0">
                <a:latin typeface="Tahoma" pitchFamily="34" charset="0"/>
              </a:rPr>
              <a:t>inhabited</a:t>
            </a:r>
            <a:r>
              <a:rPr lang="en-GB" sz="1600" dirty="0" smtClean="0">
                <a:latin typeface="Tahoma" pitchFamily="34" charset="0"/>
              </a:rPr>
              <a:t>, </a:t>
            </a:r>
            <a:r>
              <a:rPr lang="en-GB" sz="1600" u="sng" dirty="0" smtClean="0">
                <a:latin typeface="Tahoma" pitchFamily="34" charset="0"/>
              </a:rPr>
              <a:t>lived </a:t>
            </a:r>
            <a:r>
              <a:rPr lang="en-GB" sz="1600" dirty="0" smtClean="0">
                <a:latin typeface="Tahoma" pitchFamily="34" charset="0"/>
              </a:rPr>
              <a:t>and </a:t>
            </a:r>
            <a:r>
              <a:rPr lang="en-GB" sz="1600" u="sng" dirty="0" smtClean="0">
                <a:latin typeface="Tahoma" pitchFamily="34" charset="0"/>
              </a:rPr>
              <a:t>organized </a:t>
            </a:r>
            <a:r>
              <a:rPr lang="en-GB" sz="1600" dirty="0" smtClean="0">
                <a:latin typeface="Tahoma" pitchFamily="34" charset="0"/>
              </a:rPr>
              <a:t>by human beings. </a:t>
            </a:r>
          </a:p>
          <a:p>
            <a:pPr lvl="1" eaLnBrk="1" hangingPunct="1">
              <a:lnSpc>
                <a:spcPct val="80000"/>
              </a:lnSpc>
            </a:pPr>
            <a:r>
              <a:rPr lang="en-GB" sz="1600" dirty="0" smtClean="0">
                <a:latin typeface="Tahoma" pitchFamily="34" charset="0"/>
              </a:rPr>
              <a:t>Realm in which human actions take place and interact with nature.</a:t>
            </a:r>
          </a:p>
          <a:p>
            <a:pPr eaLnBrk="1" hangingPunct="1">
              <a:lnSpc>
                <a:spcPct val="80000"/>
              </a:lnSpc>
            </a:pPr>
            <a:r>
              <a:rPr lang="en-GB" sz="1800" b="1" dirty="0" smtClean="0">
                <a:latin typeface="Tahoma" pitchFamily="34" charset="0"/>
              </a:rPr>
              <a:t>Environment </a:t>
            </a:r>
            <a:r>
              <a:rPr lang="en-GB" sz="1800" dirty="0" smtClean="0">
                <a:latin typeface="Tahoma" pitchFamily="34" charset="0"/>
              </a:rPr>
              <a:t>= total sum of the conditions that regard and individual in a given point on the Earth’s surface</a:t>
            </a:r>
            <a:endParaRPr lang="en-GB" sz="1800" b="1" dirty="0" smtClean="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6084" name="Picture 4" descr="http://www.sgi.com/go/twitter/images/hires/figure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37" y="1484784"/>
            <a:ext cx="892735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10956" y="6361583"/>
            <a:ext cx="4572000" cy="307777"/>
          </a:xfrm>
          <a:prstGeom prst="rect">
            <a:avLst/>
          </a:prstGeom>
        </p:spPr>
        <p:txBody>
          <a:bodyPr>
            <a:spAutoFit/>
          </a:bodyPr>
          <a:lstStyle/>
          <a:p>
            <a:r>
              <a:rPr lang="it-IT" sz="1400" dirty="0"/>
              <a:t>http://www.sgi.com/go/twitter/images/hires/figure13.png</a:t>
            </a:r>
          </a:p>
        </p:txBody>
      </p:sp>
      <p:sp>
        <p:nvSpPr>
          <p:cNvPr id="5" name="Rettangolo 4"/>
          <p:cNvSpPr/>
          <p:nvPr/>
        </p:nvSpPr>
        <p:spPr>
          <a:xfrm>
            <a:off x="2286000" y="5939988"/>
            <a:ext cx="4572000" cy="369332"/>
          </a:xfrm>
          <a:prstGeom prst="rect">
            <a:avLst/>
          </a:prstGeom>
        </p:spPr>
        <p:txBody>
          <a:bodyPr>
            <a:spAutoFit/>
          </a:bodyPr>
          <a:lstStyle/>
          <a:p>
            <a:r>
              <a:rPr lang="it-IT" sz="1800" dirty="0"/>
              <a:t>http://firstmonday.org/article/view/4366/3654</a:t>
            </a:r>
          </a:p>
        </p:txBody>
      </p:sp>
    </p:spTree>
    <p:extLst>
      <p:ext uri="{BB962C8B-B14F-4D97-AF65-F5344CB8AC3E}">
        <p14:creationId xmlns:p14="http://schemas.microsoft.com/office/powerpoint/2010/main" val="30725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smtClean="0">
                <a:latin typeface="Tahoma" pitchFamily="34" charset="0"/>
              </a:rPr>
              <a:t>Geographical models and the study of human space (1/2)</a:t>
            </a:r>
            <a:r>
              <a:rPr lang="en-GB" sz="4000" smtClean="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smtClean="0">
                <a:latin typeface="Tahoma" pitchFamily="34" charset="0"/>
              </a:rPr>
              <a:t>Complexity of relations taking place and needs to balance between economic growth and respect of biodiversity require the definition of organizational models to transform </a:t>
            </a:r>
            <a:r>
              <a:rPr lang="en-GB" sz="2000" i="1" u="sng" smtClean="0">
                <a:latin typeface="Tahoma" pitchFamily="34" charset="0"/>
              </a:rPr>
              <a:t>limited resources from a geographical space </a:t>
            </a:r>
            <a:r>
              <a:rPr lang="en-GB" sz="2000" smtClean="0">
                <a:latin typeface="Tahoma" pitchFamily="34" charset="0"/>
              </a:rPr>
              <a:t>into </a:t>
            </a:r>
            <a:r>
              <a:rPr lang="en-GB" sz="2000" i="1" u="sng" smtClean="0">
                <a:latin typeface="Tahoma" pitchFamily="34" charset="0"/>
              </a:rPr>
              <a:t>social and economical opportunities </a:t>
            </a:r>
            <a:r>
              <a:rPr lang="en-GB" sz="2000" smtClean="0">
                <a:latin typeface="Tahoma" pitchFamily="34" charset="0"/>
              </a:rPr>
              <a:t>of development</a:t>
            </a:r>
          </a:p>
          <a:p>
            <a:pPr>
              <a:lnSpc>
                <a:spcPct val="80000"/>
              </a:lnSpc>
            </a:pPr>
            <a:r>
              <a:rPr lang="en-GB" sz="2000" b="1" smtClean="0">
                <a:latin typeface="Tahoma" pitchFamily="34" charset="0"/>
              </a:rPr>
              <a:t>Model </a:t>
            </a:r>
            <a:r>
              <a:rPr lang="en-GB" sz="2000" smtClean="0">
                <a:latin typeface="Tahoma" pitchFamily="34" charset="0"/>
              </a:rPr>
              <a:t>= idealized representation of the real world, built to present some properties (</a:t>
            </a:r>
            <a:r>
              <a:rPr lang="en-GB" sz="2000" i="1" smtClean="0">
                <a:latin typeface="Tahoma" pitchFamily="34" charset="0"/>
              </a:rPr>
              <a:t>social and economical phenomena</a:t>
            </a:r>
            <a:r>
              <a:rPr lang="en-GB" sz="2000" smtClean="0">
                <a:latin typeface="Tahoma" pitchFamily="34" charset="0"/>
              </a:rPr>
              <a:t>). </a:t>
            </a:r>
          </a:p>
          <a:p>
            <a:pPr>
              <a:lnSpc>
                <a:spcPct val="80000"/>
              </a:lnSpc>
            </a:pPr>
            <a:r>
              <a:rPr lang="en-GB" sz="2000" smtClean="0">
                <a:latin typeface="Tahoma" pitchFamily="34" charset="0"/>
              </a:rPr>
              <a:t>Models become necessary  as reality is </a:t>
            </a:r>
            <a:r>
              <a:rPr lang="en-GB" sz="2000" b="1" smtClean="0">
                <a:latin typeface="Tahoma" pitchFamily="34" charset="0"/>
              </a:rPr>
              <a:t>complex</a:t>
            </a:r>
          </a:p>
          <a:p>
            <a:pPr>
              <a:lnSpc>
                <a:spcPct val="80000"/>
              </a:lnSpc>
            </a:pPr>
            <a:r>
              <a:rPr lang="en-GB" sz="2000" b="1" smtClean="0">
                <a:latin typeface="Tahoma" pitchFamily="34" charset="0"/>
              </a:rPr>
              <a:t>Paradigm </a:t>
            </a:r>
            <a:r>
              <a:rPr lang="en-GB" sz="2000" smtClean="0">
                <a:latin typeface="Tahoma" pitchFamily="34" charset="0"/>
              </a:rPr>
              <a:t>= a supermodel (Haggett, 2001), supplying intuitive and inductive </a:t>
            </a:r>
            <a:r>
              <a:rPr lang="en-GB" sz="2000" b="1" i="1" smtClean="0">
                <a:latin typeface="Tahoma" pitchFamily="34" charset="0"/>
              </a:rPr>
              <a:t>rules</a:t>
            </a:r>
            <a:r>
              <a:rPr lang="en-GB" sz="2000" smtClean="0">
                <a:latin typeface="Tahoma" pitchFamily="34" charset="0"/>
              </a:rPr>
              <a:t> on the types of phenomena under exam and the best method for their analysis</a:t>
            </a:r>
          </a:p>
          <a:p>
            <a:pPr>
              <a:lnSpc>
                <a:spcPct val="80000"/>
              </a:lnSpc>
            </a:pPr>
            <a:r>
              <a:rPr lang="en-GB" sz="2000" smtClean="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smtClean="0">
              <a:latin typeface="Tahoma" pitchFamily="34" charset="0"/>
            </a:endParaRPr>
          </a:p>
          <a:p>
            <a:pPr eaLnBrk="1" hangingPunct="1">
              <a:lnSpc>
                <a:spcPct val="80000"/>
              </a:lnSpc>
            </a:pPr>
            <a:endParaRPr lang="en-GB" sz="2000" smtClean="0">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smtClean="0">
                <a:latin typeface="Tahoma" pitchFamily="34" charset="0"/>
              </a:rPr>
              <a:t>Geographical models and the study of human space (2/2)</a:t>
            </a:r>
            <a:r>
              <a:rPr lang="en-GB" sz="4000" dirty="0" smtClean="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smtClean="0">
                <a:latin typeface="Tahoma" pitchFamily="34" charset="0"/>
              </a:rPr>
              <a:t>Economic  geography</a:t>
            </a:r>
            <a:r>
              <a:rPr lang="en-GB" sz="1600" dirty="0" smtClean="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smtClean="0">
                <a:latin typeface="Tahoma" pitchFamily="34" charset="0"/>
              </a:rPr>
              <a:t>=&gt; </a:t>
            </a:r>
          </a:p>
          <a:p>
            <a:pPr eaLnBrk="1" hangingPunct="1">
              <a:lnSpc>
                <a:spcPct val="80000"/>
              </a:lnSpc>
            </a:pPr>
            <a:r>
              <a:rPr lang="en-GB" sz="1600" dirty="0" smtClean="0">
                <a:latin typeface="Tahoma" pitchFamily="34" charset="0"/>
              </a:rPr>
              <a:t>how humans transform their environment to satisfy their needs</a:t>
            </a:r>
          </a:p>
          <a:p>
            <a:pPr eaLnBrk="1" hangingPunct="1">
              <a:lnSpc>
                <a:spcPct val="80000"/>
              </a:lnSpc>
            </a:pPr>
            <a:r>
              <a:rPr lang="en-GB" sz="1600" dirty="0" smtClean="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smtClean="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smtClean="0">
                <a:latin typeface="Tahoma" pitchFamily="34" charset="0"/>
              </a:rPr>
              <a:t>The </a:t>
            </a:r>
            <a:r>
              <a:rPr lang="en-GB" sz="1600" i="1" dirty="0" smtClean="0">
                <a:latin typeface="Tahoma" pitchFamily="34" charset="0"/>
              </a:rPr>
              <a:t>simplification </a:t>
            </a:r>
            <a:r>
              <a:rPr lang="en-GB" sz="1600" dirty="0" smtClean="0">
                <a:latin typeface="Tahoma" pitchFamily="34" charset="0"/>
              </a:rPr>
              <a:t>become a geographical economical model, based on </a:t>
            </a:r>
            <a:r>
              <a:rPr lang="en-GB" sz="1600" b="1" dirty="0" smtClean="0">
                <a:latin typeface="Tahoma" pitchFamily="34" charset="0"/>
              </a:rPr>
              <a:t>inductive research </a:t>
            </a:r>
            <a:r>
              <a:rPr lang="en-GB" sz="1600" dirty="0" smtClean="0">
                <a:latin typeface="Tahoma" pitchFamily="34" charset="0"/>
              </a:rPr>
              <a:t>(top down) rather than the </a:t>
            </a:r>
            <a:r>
              <a:rPr lang="en-GB" sz="1600" b="1" dirty="0" smtClean="0">
                <a:latin typeface="Tahoma" pitchFamily="34" charset="0"/>
              </a:rPr>
              <a:t>micro and macro </a:t>
            </a:r>
            <a:r>
              <a:rPr lang="en-GB" sz="1600" dirty="0" smtClean="0">
                <a:latin typeface="Tahoma" pitchFamily="34" charset="0"/>
              </a:rPr>
              <a:t>approach proper of economics.</a:t>
            </a:r>
          </a:p>
          <a:p>
            <a:pPr eaLnBrk="1" hangingPunct="1">
              <a:lnSpc>
                <a:spcPct val="80000"/>
              </a:lnSpc>
            </a:pPr>
            <a:r>
              <a:rPr lang="en-GB" sz="1600" dirty="0" smtClean="0">
                <a:latin typeface="Tahoma" pitchFamily="34" charset="0"/>
              </a:rPr>
              <a:t>First geographical economical models and the economical ones share schematic and simplified representations of reality and the reduced number of elements of reality (</a:t>
            </a:r>
            <a:r>
              <a:rPr lang="en-GB" sz="1600" b="1" dirty="0" smtClean="0">
                <a:latin typeface="Tahoma" pitchFamily="34" charset="0"/>
              </a:rPr>
              <a:t>new geography</a:t>
            </a:r>
            <a:r>
              <a:rPr lang="en-GB" sz="1600" dirty="0" smtClean="0">
                <a:latin typeface="Tahoma" pitchFamily="34" charset="0"/>
              </a:rPr>
              <a:t> and </a:t>
            </a:r>
            <a:r>
              <a:rPr lang="en-GB" sz="1600" b="1" dirty="0" smtClean="0">
                <a:latin typeface="Tahoma" pitchFamily="34" charset="0"/>
              </a:rPr>
              <a:t>quantitative geography</a:t>
            </a:r>
            <a:r>
              <a:rPr lang="en-GB" sz="1600" dirty="0" smtClean="0">
                <a:latin typeface="Tahoma" pitchFamily="34" charset="0"/>
              </a:rPr>
              <a:t>).</a:t>
            </a:r>
          </a:p>
          <a:p>
            <a:pPr eaLnBrk="1" hangingPunct="1">
              <a:lnSpc>
                <a:spcPct val="80000"/>
              </a:lnSpc>
            </a:pPr>
            <a:r>
              <a:rPr lang="en-GB" sz="1600" dirty="0" smtClean="0">
                <a:latin typeface="Tahoma" pitchFamily="34" charset="0"/>
              </a:rPr>
              <a:t>A model as a simplified description of reality to represent social and / or economical phenomena. </a:t>
            </a:r>
          </a:p>
          <a:p>
            <a:pPr eaLnBrk="1" hangingPunct="1">
              <a:lnSpc>
                <a:spcPct val="80000"/>
              </a:lnSpc>
            </a:pPr>
            <a:r>
              <a:rPr lang="en-GB" sz="1600" dirty="0" smtClean="0">
                <a:latin typeface="Tahoma" pitchFamily="34" charset="0"/>
              </a:rPr>
              <a:t>The models to be examined will focus on the </a:t>
            </a:r>
            <a:r>
              <a:rPr lang="en-GB" sz="1600" b="1" dirty="0" smtClean="0">
                <a:latin typeface="Tahoma" pitchFamily="34" charset="0"/>
              </a:rPr>
              <a:t>localisation</a:t>
            </a:r>
            <a:r>
              <a:rPr lang="en-GB" sz="1600" dirty="0" smtClean="0">
                <a:latin typeface="Tahoma" pitchFamily="34" charset="0"/>
              </a:rPr>
              <a:t> of :</a:t>
            </a:r>
          </a:p>
          <a:p>
            <a:pPr lvl="1" eaLnBrk="1" hangingPunct="1">
              <a:lnSpc>
                <a:spcPct val="80000"/>
              </a:lnSpc>
            </a:pPr>
            <a:r>
              <a:rPr lang="en-GB" sz="1400" dirty="0" smtClean="0">
                <a:latin typeface="Tahoma" pitchFamily="34" charset="0"/>
              </a:rPr>
              <a:t>Agriculture</a:t>
            </a:r>
          </a:p>
          <a:p>
            <a:pPr lvl="1" eaLnBrk="1" hangingPunct="1">
              <a:lnSpc>
                <a:spcPct val="80000"/>
              </a:lnSpc>
            </a:pPr>
            <a:r>
              <a:rPr lang="en-GB" sz="1400" dirty="0" smtClean="0">
                <a:latin typeface="Tahoma" pitchFamily="34" charset="0"/>
              </a:rPr>
              <a:t>Industry</a:t>
            </a:r>
          </a:p>
          <a:p>
            <a:pPr lvl="1" eaLnBrk="1" hangingPunct="1">
              <a:lnSpc>
                <a:spcPct val="80000"/>
              </a:lnSpc>
            </a:pPr>
            <a:r>
              <a:rPr lang="en-GB" sz="1400" dirty="0" smtClean="0">
                <a:latin typeface="Tahoma" pitchFamily="34" charset="0"/>
              </a:rPr>
              <a:t>Services (including transport)</a:t>
            </a:r>
          </a:p>
          <a:p>
            <a:pPr lvl="1" eaLnBrk="1" hangingPunct="1">
              <a:lnSpc>
                <a:spcPct val="80000"/>
              </a:lnSpc>
            </a:pPr>
            <a:r>
              <a:rPr lang="en-GB" sz="1400" dirty="0" smtClean="0">
                <a:latin typeface="Tahoma" pitchFamily="34" charset="0"/>
              </a:rPr>
              <a:t>Human settlements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smtClean="0"/>
              <a:t>Concept of location</a:t>
            </a:r>
          </a:p>
          <a:p>
            <a:pPr lvl="1"/>
            <a:r>
              <a:rPr lang="en-US" sz="2400" smtClean="0"/>
              <a:t>Absolute location (coordinate system).</a:t>
            </a:r>
          </a:p>
          <a:p>
            <a:pPr lvl="1"/>
            <a:r>
              <a:rPr lang="en-US" sz="2400" smtClean="0"/>
              <a:t>Relative location (referring to other locations)</a:t>
            </a:r>
          </a:p>
          <a:p>
            <a:r>
              <a:rPr lang="en-US" sz="2800" smtClean="0"/>
              <a:t>Definition</a:t>
            </a:r>
          </a:p>
          <a:p>
            <a:pPr lvl="1"/>
            <a:r>
              <a:rPr lang="en-US" sz="2400" smtClean="0"/>
              <a:t>Analyzing location decisions of firms and individuals.</a:t>
            </a:r>
          </a:p>
          <a:p>
            <a:pPr lvl="2"/>
            <a:r>
              <a:rPr lang="en-US" sz="2000" smtClean="0"/>
              <a:t>What locates where?</a:t>
            </a:r>
          </a:p>
          <a:p>
            <a:pPr lvl="1"/>
            <a:r>
              <a:rPr lang="en-US" sz="2400" smtClean="0"/>
              <a:t>Looking for a formulation / rules of behavior.</a:t>
            </a:r>
          </a:p>
          <a:p>
            <a:pPr lvl="2"/>
            <a:r>
              <a:rPr lang="en-US" sz="2000" smtClean="0"/>
              <a:t>Why?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smtClean="0">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smtClean="0"/>
              <a:t>Relevance of geography</a:t>
            </a:r>
          </a:p>
          <a:p>
            <a:pPr lvl="1"/>
            <a:r>
              <a:rPr lang="en-US" sz="2400" smtClean="0"/>
              <a:t>Location is a resource multiplier:</a:t>
            </a:r>
          </a:p>
          <a:p>
            <a:pPr lvl="2"/>
            <a:r>
              <a:rPr lang="en-US" sz="2000" smtClean="0"/>
              <a:t>Using resources more effectively.</a:t>
            </a:r>
          </a:p>
          <a:p>
            <a:pPr lvl="2"/>
            <a:r>
              <a:rPr lang="en-US" sz="2000" smtClean="0"/>
              <a:t>A city is a more effective production and consumption structure.</a:t>
            </a:r>
          </a:p>
          <a:p>
            <a:pPr lvl="2"/>
            <a:r>
              <a:rPr lang="en-US" sz="2000" smtClean="0"/>
              <a:t>Some locations have higher sale potential; they differ mainly because of their accessibility.</a:t>
            </a:r>
          </a:p>
          <a:p>
            <a:pPr lvl="2"/>
            <a:r>
              <a:rPr lang="en-US" sz="2000" smtClean="0"/>
              <a:t>Accessibility can be a proxy for the value of space.</a:t>
            </a:r>
          </a:p>
          <a:p>
            <a:pPr lvl="1"/>
            <a:r>
              <a:rPr lang="en-US" sz="2400" smtClean="0"/>
              <a:t>A location can be a resource in itself:</a:t>
            </a:r>
          </a:p>
          <a:p>
            <a:pPr lvl="2"/>
            <a:r>
              <a:rPr lang="en-US" sz="2000" smtClean="0"/>
              <a:t>Bottleneck rent effect on flows (canals, bridges, tunnels).</a:t>
            </a:r>
          </a:p>
          <a:p>
            <a:pPr lvl="2"/>
            <a:r>
              <a:rPr lang="en-US" sz="2000" smtClean="0"/>
              <a:t>Capturing rent for right of passage (plus construction and maintenance of infrastructure).</a:t>
            </a:r>
          </a:p>
          <a:p>
            <a:endParaRPr lang="en-US" sz="2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smtClean="0">
                <a:latin typeface="Tahoma" pitchFamily="34" charset="0"/>
              </a:rPr>
              <a:t>Von Thunen’s model of land use</a:t>
            </a:r>
            <a:br>
              <a:rPr lang="en-US" sz="2800" smtClean="0">
                <a:latin typeface="Tahoma" pitchFamily="34" charset="0"/>
              </a:rPr>
            </a:br>
            <a:r>
              <a:rPr lang="en-US" sz="2800" smtClean="0">
                <a:latin typeface="Tahoma" pitchFamily="34" charset="0"/>
              </a:rPr>
              <a:t>the rent function</a:t>
            </a:r>
            <a:br>
              <a:rPr lang="en-US" sz="2800" smtClean="0">
                <a:latin typeface="Tahoma" pitchFamily="34" charset="0"/>
              </a:rPr>
            </a:br>
            <a:endParaRPr lang="en-US" sz="2800" smtClean="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extLst>
                    <a:ext uri="{9D8B030D-6E8A-4147-A177-3AD203B41FA5}">
                      <a16:colId xmlns="" xmlns:a16="http://schemas.microsoft.com/office/drawing/2014/main" val="20000"/>
                    </a:ext>
                  </a:extLst>
                </a:gridCol>
                <a:gridCol w="1317625">
                  <a:extLst>
                    <a:ext uri="{9D8B030D-6E8A-4147-A177-3AD203B41FA5}">
                      <a16:colId xmlns="" xmlns:a16="http://schemas.microsoft.com/office/drawing/2014/main" val="20001"/>
                    </a:ext>
                  </a:extLst>
                </a:gridCol>
                <a:gridCol w="1319212">
                  <a:extLst>
                    <a:ext uri="{9D8B030D-6E8A-4147-A177-3AD203B41FA5}">
                      <a16:colId xmlns="" xmlns:a16="http://schemas.microsoft.com/office/drawing/2014/main" val="20002"/>
                    </a:ext>
                  </a:extLst>
                </a:gridCol>
                <a:gridCol w="1317625">
                  <a:extLst>
                    <a:ext uri="{9D8B030D-6E8A-4147-A177-3AD203B41FA5}">
                      <a16:colId xmlns="" xmlns:a16="http://schemas.microsoft.com/office/drawing/2014/main" val="20003"/>
                    </a:ext>
                  </a:extLst>
                </a:gridCol>
                <a:gridCol w="1319213">
                  <a:extLst>
                    <a:ext uri="{9D8B030D-6E8A-4147-A177-3AD203B41FA5}">
                      <a16:colId xmlns="" xmlns:a16="http://schemas.microsoft.com/office/drawing/2014/main" val="20004"/>
                    </a:ext>
                  </a:extLst>
                </a:gridCol>
                <a:gridCol w="1317625">
                  <a:extLst>
                    <a:ext uri="{9D8B030D-6E8A-4147-A177-3AD203B41FA5}">
                      <a16:colId xmlns="" xmlns:a16="http://schemas.microsoft.com/office/drawing/2014/main" val="20005"/>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d</a:t>
                      </a:r>
                      <a:r>
                        <a:rPr kumimoji="0" lang="it-IT" sz="1400" b="1" i="1" u="none" strike="noStrike" cap="none" normalizeH="0" baseline="-2500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spid="_x0000_s43119" name="Equation" r:id="rId4" imgW="2451100" imgH="469900" progId="Equation.3">
                  <p:embed/>
                </p:oleObj>
              </mc:Choice>
              <mc:Fallback>
                <p:oleObj name="Equation" r:id="rId4" imgW="2451100" imgH="469900" progId="Equation.3">
                  <p:embed/>
                  <p:pic>
                    <p:nvPicPr>
                      <p:cNvPr id="0" name="Picture 7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smtClean="0">
                <a:latin typeface="Tahoma" pitchFamily="34" charset="0"/>
              </a:rPr>
              <a:t>Von Thunen’s model of land use</a:t>
            </a:r>
            <a:br>
              <a:rPr lang="en-US" sz="3200" smtClean="0">
                <a:latin typeface="Tahoma" pitchFamily="34" charset="0"/>
              </a:rPr>
            </a:br>
            <a:endParaRPr lang="en-US" sz="3200" smtClean="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Geographical</a:t>
            </a:r>
            <a:r>
              <a:rPr lang="it-IT" sz="2800" dirty="0" smtClean="0"/>
              <a:t> </a:t>
            </a:r>
            <a:r>
              <a:rPr lang="it-IT" sz="2800" dirty="0" err="1" smtClean="0"/>
              <a:t>space</a:t>
            </a:r>
            <a:r>
              <a:rPr lang="it-IT" sz="2800" dirty="0" smtClean="0"/>
              <a:t>, </a:t>
            </a:r>
            <a:r>
              <a:rPr lang="it-IT" sz="2800" dirty="0" err="1" smtClean="0"/>
              <a:t>geographical</a:t>
            </a:r>
            <a:r>
              <a:rPr lang="it-IT" sz="2800" dirty="0" smtClean="0"/>
              <a:t> </a:t>
            </a:r>
            <a:r>
              <a:rPr lang="it-IT" sz="2800" dirty="0" err="1" smtClean="0"/>
              <a:t>changes</a:t>
            </a:r>
            <a:r>
              <a:rPr lang="it-IT" sz="2800" dirty="0" smtClean="0"/>
              <a:t/>
            </a:r>
            <a:br>
              <a:rPr lang="it-IT" sz="2800" dirty="0" smtClean="0"/>
            </a:br>
            <a:r>
              <a:rPr lang="it-IT" sz="2800" dirty="0" smtClean="0"/>
              <a:t>(Manhattan Island, New York)</a:t>
            </a:r>
            <a:br>
              <a:rPr lang="it-IT" sz="2800" dirty="0" smtClean="0"/>
            </a:br>
            <a:endParaRPr lang="it-IT" sz="2800" dirty="0"/>
          </a:p>
        </p:txBody>
      </p:sp>
      <p:pic>
        <p:nvPicPr>
          <p:cNvPr id="44034" name="Picture 2" descr="http://learningisfun.bligoo.com.co/media/users/20/1001953/images/public/240423/mannahat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41870" cy="56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Regions</a:t>
            </a:r>
            <a:r>
              <a:rPr lang="it-IT" dirty="0" smtClean="0"/>
              <a:t>	</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A </a:t>
            </a:r>
            <a:r>
              <a:rPr lang="it-IT" dirty="0" err="1" smtClean="0"/>
              <a:t>region</a:t>
            </a:r>
            <a:r>
              <a:rPr lang="it-IT" dirty="0" smtClean="0"/>
              <a:t> </a:t>
            </a:r>
            <a:r>
              <a:rPr lang="it-IT" dirty="0" err="1" smtClean="0"/>
              <a:t>is</a:t>
            </a:r>
            <a:r>
              <a:rPr lang="it-IT" dirty="0" smtClean="0"/>
              <a:t> an area of </a:t>
            </a:r>
            <a:r>
              <a:rPr lang="it-IT" dirty="0" err="1" smtClean="0"/>
              <a:t>land</a:t>
            </a:r>
            <a:r>
              <a:rPr lang="it-IT" dirty="0" smtClean="0"/>
              <a:t> </a:t>
            </a:r>
            <a:r>
              <a:rPr lang="it-IT" dirty="0" err="1" smtClean="0"/>
              <a:t>that</a:t>
            </a:r>
            <a:r>
              <a:rPr lang="it-IT" dirty="0" smtClean="0"/>
              <a:t> </a:t>
            </a:r>
            <a:r>
              <a:rPr lang="it-IT" dirty="0" err="1" smtClean="0"/>
              <a:t>has</a:t>
            </a:r>
            <a:r>
              <a:rPr lang="it-IT" dirty="0" smtClean="0"/>
              <a:t> common </a:t>
            </a:r>
            <a:r>
              <a:rPr lang="it-IT" dirty="0" err="1" smtClean="0"/>
              <a:t>features</a:t>
            </a:r>
            <a:r>
              <a:rPr lang="it-IT" dirty="0" smtClean="0"/>
              <a:t>.</a:t>
            </a:r>
          </a:p>
          <a:p>
            <a:r>
              <a:rPr lang="it-IT" dirty="0" smtClean="0"/>
              <a:t>A </a:t>
            </a:r>
            <a:r>
              <a:rPr lang="it-IT" dirty="0" err="1" smtClean="0"/>
              <a:t>region</a:t>
            </a:r>
            <a:r>
              <a:rPr lang="it-IT" dirty="0" smtClean="0"/>
              <a:t> can be </a:t>
            </a:r>
            <a:r>
              <a:rPr lang="it-IT" dirty="0" err="1" smtClean="0"/>
              <a:t>defined</a:t>
            </a:r>
            <a:r>
              <a:rPr lang="it-IT" dirty="0" smtClean="0"/>
              <a:t> by </a:t>
            </a:r>
            <a:r>
              <a:rPr lang="it-IT" dirty="0" err="1" smtClean="0"/>
              <a:t>natural</a:t>
            </a:r>
            <a:r>
              <a:rPr lang="it-IT" dirty="0" smtClean="0"/>
              <a:t> or </a:t>
            </a:r>
            <a:r>
              <a:rPr lang="it-IT" dirty="0" err="1" smtClean="0"/>
              <a:t>artificial</a:t>
            </a:r>
            <a:r>
              <a:rPr lang="it-IT" dirty="0" smtClean="0"/>
              <a:t> </a:t>
            </a:r>
            <a:r>
              <a:rPr lang="it-IT" dirty="0" err="1" smtClean="0"/>
              <a:t>features</a:t>
            </a:r>
            <a:r>
              <a:rPr lang="it-IT" dirty="0" smtClean="0"/>
              <a:t>.</a:t>
            </a:r>
          </a:p>
          <a:p>
            <a:r>
              <a:rPr lang="it-IT" dirty="0" smtClean="0"/>
              <a:t>Language, </a:t>
            </a:r>
            <a:r>
              <a:rPr lang="it-IT" dirty="0" err="1" smtClean="0"/>
              <a:t>government</a:t>
            </a:r>
            <a:r>
              <a:rPr lang="it-IT" dirty="0" smtClean="0"/>
              <a:t>, or </a:t>
            </a:r>
            <a:r>
              <a:rPr lang="it-IT" dirty="0" err="1" smtClean="0"/>
              <a:t>religion</a:t>
            </a:r>
            <a:r>
              <a:rPr lang="it-IT" dirty="0" smtClean="0"/>
              <a:t> can </a:t>
            </a:r>
            <a:r>
              <a:rPr lang="it-IT" dirty="0" err="1" smtClean="0"/>
              <a:t>define</a:t>
            </a:r>
            <a:r>
              <a:rPr lang="it-IT" dirty="0" smtClean="0"/>
              <a:t> a </a:t>
            </a:r>
            <a:r>
              <a:rPr lang="it-IT" dirty="0" err="1" smtClean="0"/>
              <a:t>region</a:t>
            </a:r>
            <a:r>
              <a:rPr lang="it-IT" dirty="0" smtClean="0"/>
              <a:t>, </a:t>
            </a:r>
            <a:r>
              <a:rPr lang="it-IT" dirty="0" err="1" smtClean="0"/>
              <a:t>as</a:t>
            </a:r>
            <a:r>
              <a:rPr lang="it-IT" dirty="0" smtClean="0"/>
              <a:t> can </a:t>
            </a:r>
            <a:r>
              <a:rPr lang="it-IT" dirty="0" err="1" smtClean="0"/>
              <a:t>forests</a:t>
            </a:r>
            <a:r>
              <a:rPr lang="it-IT" dirty="0" smtClean="0"/>
              <a:t>, </a:t>
            </a:r>
            <a:r>
              <a:rPr lang="it-IT" dirty="0" err="1" smtClean="0"/>
              <a:t>wildlife</a:t>
            </a:r>
            <a:r>
              <a:rPr lang="it-IT" dirty="0" smtClean="0"/>
              <a:t>, </a:t>
            </a:r>
            <a:r>
              <a:rPr lang="it-IT" dirty="0" err="1" smtClean="0"/>
              <a:t>climate</a:t>
            </a:r>
            <a:r>
              <a:rPr lang="it-IT" dirty="0" smtClean="0"/>
              <a:t>.</a:t>
            </a:r>
          </a:p>
          <a:p>
            <a:r>
              <a:rPr lang="it-IT" dirty="0" err="1" smtClean="0"/>
              <a:t>Regions</a:t>
            </a:r>
            <a:r>
              <a:rPr lang="it-IT" dirty="0" smtClean="0"/>
              <a:t>, large or small, are the </a:t>
            </a:r>
            <a:r>
              <a:rPr lang="it-IT" dirty="0" err="1" smtClean="0"/>
              <a:t>basic</a:t>
            </a:r>
            <a:r>
              <a:rPr lang="it-IT" dirty="0" smtClean="0"/>
              <a:t> </a:t>
            </a:r>
            <a:r>
              <a:rPr lang="it-IT" dirty="0" err="1" smtClean="0"/>
              <a:t>unit</a:t>
            </a:r>
            <a:r>
              <a:rPr lang="it-IT" dirty="0" smtClean="0"/>
              <a:t> of </a:t>
            </a:r>
            <a:r>
              <a:rPr lang="it-IT" dirty="0" err="1" smtClean="0"/>
              <a:t>geography</a:t>
            </a:r>
            <a:endParaRPr lang="it-IT" dirty="0"/>
          </a:p>
        </p:txBody>
      </p:sp>
    </p:spTree>
    <p:extLst>
      <p:ext uri="{BB962C8B-B14F-4D97-AF65-F5344CB8AC3E}">
        <p14:creationId xmlns:p14="http://schemas.microsoft.com/office/powerpoint/2010/main" val="1019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Regions</a:t>
            </a:r>
            <a:endParaRPr lang="it-IT" dirty="0"/>
          </a:p>
        </p:txBody>
      </p:sp>
      <p:sp>
        <p:nvSpPr>
          <p:cNvPr id="3" name="Segnaposto contenuto 2"/>
          <p:cNvSpPr>
            <a:spLocks noGrp="1"/>
          </p:cNvSpPr>
          <p:nvPr>
            <p:ph idx="1"/>
          </p:nvPr>
        </p:nvSpPr>
        <p:spPr/>
        <p:txBody>
          <a:bodyPr/>
          <a:lstStyle/>
          <a:p>
            <a:r>
              <a:rPr lang="it-IT" dirty="0" err="1" smtClean="0"/>
              <a:t>Formal</a:t>
            </a:r>
            <a:r>
              <a:rPr lang="it-IT" dirty="0" smtClean="0"/>
              <a:t> </a:t>
            </a:r>
            <a:r>
              <a:rPr lang="it-IT" dirty="0" err="1" smtClean="0"/>
              <a:t>Region</a:t>
            </a:r>
            <a:r>
              <a:rPr lang="it-IT" dirty="0" smtClean="0"/>
              <a:t> -&gt; </a:t>
            </a:r>
            <a:r>
              <a:rPr lang="it-IT" dirty="0" err="1" smtClean="0"/>
              <a:t>Landscape</a:t>
            </a:r>
            <a:endParaRPr lang="it-IT" dirty="0" smtClean="0"/>
          </a:p>
          <a:p>
            <a:r>
              <a:rPr lang="it-IT" dirty="0" err="1" smtClean="0"/>
              <a:t>Functional</a:t>
            </a:r>
            <a:r>
              <a:rPr lang="it-IT" dirty="0" smtClean="0"/>
              <a:t> </a:t>
            </a:r>
            <a:r>
              <a:rPr lang="it-IT" dirty="0" err="1" smtClean="0"/>
              <a:t>Region</a:t>
            </a:r>
            <a:r>
              <a:rPr lang="it-IT" dirty="0" smtClean="0"/>
              <a:t> -&gt; </a:t>
            </a:r>
            <a:r>
              <a:rPr lang="it-IT" dirty="0" err="1" smtClean="0"/>
              <a:t>Function</a:t>
            </a:r>
            <a:endParaRPr lang="it-IT" dirty="0" smtClean="0"/>
          </a:p>
          <a:p>
            <a:r>
              <a:rPr lang="it-IT" dirty="0" smtClean="0"/>
              <a:t>System </a:t>
            </a:r>
            <a:r>
              <a:rPr lang="it-IT" dirty="0" err="1" smtClean="0"/>
              <a:t>Region</a:t>
            </a:r>
            <a:r>
              <a:rPr lang="it-IT" dirty="0" smtClean="0"/>
              <a:t> -&gt; System</a:t>
            </a:r>
            <a:endParaRPr lang="it-IT" dirty="0"/>
          </a:p>
        </p:txBody>
      </p:sp>
    </p:spTree>
    <p:extLst>
      <p:ext uri="{BB962C8B-B14F-4D97-AF65-F5344CB8AC3E}">
        <p14:creationId xmlns:p14="http://schemas.microsoft.com/office/powerpoint/2010/main" val="111710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FORMAL </a:t>
            </a:r>
            <a:r>
              <a:rPr lang="en-US" dirty="0" smtClean="0"/>
              <a:t>REGIONS</a:t>
            </a:r>
            <a:endParaRPr lang="it-IT" dirty="0"/>
          </a:p>
        </p:txBody>
      </p:sp>
      <p:sp>
        <p:nvSpPr>
          <p:cNvPr id="3" name="Segnaposto contenuto 2"/>
          <p:cNvSpPr>
            <a:spLocks noGrp="1"/>
          </p:cNvSpPr>
          <p:nvPr>
            <p:ph idx="1"/>
          </p:nvPr>
        </p:nvSpPr>
        <p:spPr/>
        <p:txBody>
          <a:bodyPr>
            <a:normAutofit fontScale="85000" lnSpcReduction="10000"/>
          </a:bodyPr>
          <a:lstStyle/>
          <a:p>
            <a:r>
              <a:rPr lang="en-US" dirty="0" smtClean="0"/>
              <a:t>Geographers </a:t>
            </a:r>
            <a:r>
              <a:rPr lang="en-US" dirty="0"/>
              <a:t>draw formal regions on the basis of one or more measurable, shared traits that distinguish them from the surrounding area. </a:t>
            </a:r>
            <a:endParaRPr lang="en-US" dirty="0" smtClean="0"/>
          </a:p>
          <a:p>
            <a:r>
              <a:rPr lang="en-US" dirty="0" smtClean="0"/>
              <a:t>These </a:t>
            </a:r>
            <a:r>
              <a:rPr lang="en-US" dirty="0"/>
              <a:t>traits can range from such characteristics of the local population as language, income, or religion to such physical characteristics as elevation or climate. </a:t>
            </a:r>
            <a:endParaRPr lang="en-US" dirty="0" smtClean="0"/>
          </a:p>
          <a:p>
            <a:r>
              <a:rPr lang="en-US" dirty="0" smtClean="0"/>
              <a:t>Many </a:t>
            </a:r>
            <a:r>
              <a:rPr lang="en-US" dirty="0"/>
              <a:t>physical features, such as valleys, are easy to map as formal regions using naturally occurring boundaries. </a:t>
            </a:r>
            <a:endParaRPr lang="it-IT" dirty="0"/>
          </a:p>
        </p:txBody>
      </p:sp>
    </p:spTree>
    <p:extLst>
      <p:ext uri="{BB962C8B-B14F-4D97-AF65-F5344CB8AC3E}">
        <p14:creationId xmlns:p14="http://schemas.microsoft.com/office/powerpoint/2010/main" val="109698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8" t="21648" r="28871" b="19428"/>
          <a:stretch/>
        </p:blipFill>
        <p:spPr bwMode="auto">
          <a:xfrm>
            <a:off x="539552" y="463756"/>
            <a:ext cx="8008375" cy="606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49463"/>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15301</TotalTime>
  <Words>4620</Words>
  <Application>Microsoft Office PowerPoint</Application>
  <PresentationFormat>Presentazione su schermo (4:3)</PresentationFormat>
  <Paragraphs>427</Paragraphs>
  <Slides>47</Slides>
  <Notes>17</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47</vt:i4>
      </vt:variant>
    </vt:vector>
  </HeadingPairs>
  <TitlesOfParts>
    <vt:vector size="49" baseType="lpstr">
      <vt:lpstr>AV2_1</vt:lpstr>
      <vt:lpstr>Equation</vt:lpstr>
      <vt:lpstr>Economic Geography   1 – Geography and Economic Geography  (What is Economic Geography?)</vt:lpstr>
      <vt:lpstr>Learning Objectives</vt:lpstr>
      <vt:lpstr>Topics</vt:lpstr>
      <vt:lpstr>Geographical Space and Economic Geography (1/4)</vt:lpstr>
      <vt:lpstr>Geographical space, geographical changes (Manhattan Island, New York) </vt:lpstr>
      <vt:lpstr>Regions </vt:lpstr>
      <vt:lpstr>Regions</vt:lpstr>
      <vt:lpstr>FORMAL REGIONS</vt:lpstr>
      <vt:lpstr>Presentazione standard di PowerPoint</vt:lpstr>
      <vt:lpstr>Formal region</vt:lpstr>
      <vt:lpstr>Functional regions</vt:lpstr>
      <vt:lpstr>Presentazione standard di PowerPoint</vt:lpstr>
      <vt:lpstr>System region</vt:lpstr>
      <vt:lpstr>Nodal / System regions (Haggett, 2001) </vt:lpstr>
      <vt:lpstr>Presentazione standard di PowerPoint</vt:lpstr>
      <vt:lpstr>Geographical Space and Economic Geography (2/4)</vt:lpstr>
      <vt:lpstr>Geographical Space and Economic Geography (3/4)</vt:lpstr>
      <vt:lpstr>Spatial Interaction (Ullman, 1956; Conti, 1996) </vt:lpstr>
      <vt:lpstr>Spatial Interaction (Ullman, 1956; Conti, 1996) </vt:lpstr>
      <vt:lpstr>Conditions for Spatial Interaction</vt:lpstr>
      <vt:lpstr>Spatial interaction in action</vt:lpstr>
      <vt:lpstr>Spatial interaction in action</vt:lpstr>
      <vt:lpstr>Relationship between Distance and Interaction – the Distance decay effect  </vt:lpstr>
      <vt:lpstr>Spatial Interaction Models – general formula</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Maritime Routes and Strategic Passages</vt:lpstr>
      <vt:lpstr>Communication networks: Cable &amp; Wirless – telegraph cables (1945)   </vt:lpstr>
      <vt:lpstr>Communication flows: Internet </vt:lpstr>
      <vt:lpstr>Visualizing Friendships (Paul Butler, 14 dicembre 2010)</vt:lpstr>
      <vt:lpstr>Presentazione standard di PowerPoint</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366</cp:revision>
  <cp:lastPrinted>2001-12-11T18:28:57Z</cp:lastPrinted>
  <dcterms:created xsi:type="dcterms:W3CDTF">2000-04-10T11:43:56Z</dcterms:created>
  <dcterms:modified xsi:type="dcterms:W3CDTF">2019-10-02T06:36:11Z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