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272" r:id="rId4"/>
    <p:sldId id="257" r:id="rId5"/>
    <p:sldId id="258" r:id="rId6"/>
    <p:sldId id="260" r:id="rId7"/>
    <p:sldId id="275" r:id="rId8"/>
    <p:sldId id="276" r:id="rId9"/>
    <p:sldId id="267" r:id="rId10"/>
    <p:sldId id="268" r:id="rId11"/>
    <p:sldId id="270" r:id="rId12"/>
    <p:sldId id="269" r:id="rId13"/>
    <p:sldId id="287" r:id="rId14"/>
    <p:sldId id="288" r:id="rId15"/>
    <p:sldId id="277" r:id="rId16"/>
    <p:sldId id="280" r:id="rId17"/>
    <p:sldId id="285" r:id="rId18"/>
    <p:sldId id="286" r:id="rId19"/>
    <p:sldId id="298" r:id="rId20"/>
    <p:sldId id="289" r:id="rId21"/>
    <p:sldId id="278" r:id="rId22"/>
    <p:sldId id="292" r:id="rId23"/>
    <p:sldId id="296" r:id="rId24"/>
    <p:sldId id="293" r:id="rId25"/>
    <p:sldId id="297" r:id="rId26"/>
    <p:sldId id="295" r:id="rId27"/>
    <p:sldId id="284" r:id="rId28"/>
    <p:sldId id="294" r:id="rId29"/>
    <p:sldId id="299" r:id="rId30"/>
    <p:sldId id="300" r:id="rId31"/>
    <p:sldId id="301" r:id="rId32"/>
    <p:sldId id="302" r:id="rId33"/>
    <p:sldId id="303" r:id="rId34"/>
    <p:sldId id="304" r:id="rId35"/>
    <p:sldId id="305" r:id="rId3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63" autoAdjust="0"/>
  </p:normalViewPr>
  <p:slideViewPr>
    <p:cSldViewPr snapToGrid="0" snapToObjects="1">
      <p:cViewPr>
        <p:scale>
          <a:sx n="85" d="100"/>
          <a:sy n="85" d="100"/>
        </p:scale>
        <p:origin x="-106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A5803-C460-AC42-A00F-628E1FF129DD}" type="datetimeFigureOut">
              <a:rPr lang="it-IT" smtClean="0"/>
              <a:t>22/10/19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4DCB0-0BA3-D54F-9527-693F4F1220C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2565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C6736-4BD6-C948-B385-0AEEC4862667}" type="datetimeFigureOut">
              <a:rPr lang="it-IT" smtClean="0"/>
              <a:t>22/10/19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AD7FD-8648-7E4B-85B1-5FF38FB303A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284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	</a:t>
            </a:r>
          </a:p>
          <a:p>
            <a:r>
              <a:rPr lang="it-IT" dirty="0" err="1" smtClean="0"/>
              <a:t>Hypertension</a:t>
            </a:r>
            <a:r>
              <a:rPr lang="it-IT" dirty="0" smtClean="0"/>
              <a:t>. Author </a:t>
            </a:r>
            <a:r>
              <a:rPr lang="it-IT" dirty="0" err="1" smtClean="0"/>
              <a:t>manuscript</a:t>
            </a:r>
            <a:r>
              <a:rPr lang="it-IT" dirty="0" smtClean="0"/>
              <a:t>; </a:t>
            </a:r>
            <a:r>
              <a:rPr lang="it-IT" dirty="0" err="1" smtClean="0"/>
              <a:t>available</a:t>
            </a:r>
            <a:r>
              <a:rPr lang="it-IT" dirty="0" smtClean="0"/>
              <a:t> in PMC 2019 </a:t>
            </a:r>
            <a:r>
              <a:rPr lang="it-IT" dirty="0" err="1" smtClean="0"/>
              <a:t>Feb</a:t>
            </a:r>
            <a:r>
              <a:rPr lang="it-IT" dirty="0" smtClean="0"/>
              <a:t> 1.</a:t>
            </a:r>
          </a:p>
          <a:p>
            <a:r>
              <a:rPr lang="it-IT" dirty="0" err="1" smtClean="0"/>
              <a:t>Published</a:t>
            </a:r>
            <a:r>
              <a:rPr lang="it-IT" dirty="0" smtClean="0"/>
              <a:t> in </a:t>
            </a:r>
            <a:r>
              <a:rPr lang="it-IT" dirty="0" err="1" smtClean="0"/>
              <a:t>final</a:t>
            </a:r>
            <a:r>
              <a:rPr lang="it-IT" dirty="0" smtClean="0"/>
              <a:t> </a:t>
            </a:r>
            <a:r>
              <a:rPr lang="it-IT" dirty="0" err="1" smtClean="0"/>
              <a:t>edited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Hypertension</a:t>
            </a:r>
            <a:r>
              <a:rPr lang="it-IT" dirty="0" smtClean="0"/>
              <a:t>. 2018 </a:t>
            </a:r>
            <a:r>
              <a:rPr lang="it-IT" dirty="0" err="1" smtClean="0"/>
              <a:t>Feb</a:t>
            </a:r>
            <a:r>
              <a:rPr lang="it-IT" dirty="0" smtClean="0"/>
              <a:t>; 71(2): 218–223.</a:t>
            </a:r>
          </a:p>
          <a:p>
            <a:r>
              <a:rPr lang="it-IT" dirty="0" err="1" smtClean="0"/>
              <a:t>Published</a:t>
            </a:r>
            <a:r>
              <a:rPr lang="it-IT" dirty="0" smtClean="0"/>
              <a:t> online 2017 </a:t>
            </a:r>
            <a:r>
              <a:rPr lang="it-IT" dirty="0" err="1" smtClean="0"/>
              <a:t>Dec</a:t>
            </a:r>
            <a:r>
              <a:rPr lang="it-IT" dirty="0" smtClean="0"/>
              <a:t> 11. </a:t>
            </a:r>
            <a:r>
              <a:rPr lang="it-IT" dirty="0" err="1" smtClean="0"/>
              <a:t>doi</a:t>
            </a:r>
            <a:r>
              <a:rPr lang="it-IT" dirty="0" smtClean="0"/>
              <a:t>: 10.1161/HYPERTENSIONAHA.117.10391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CD045-EF41-CC45-BD53-C99FBE0B7E80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78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pharmacology</a:t>
            </a:r>
            <a:r>
              <a:rPr lang="it-IT" dirty="0" smtClean="0"/>
              <a:t>/</a:t>
            </a:r>
            <a:r>
              <a:rPr lang="it-IT" dirty="0" err="1" smtClean="0"/>
              <a:t>manual</a:t>
            </a:r>
            <a:r>
              <a:rPr lang="it-IT" dirty="0" smtClean="0"/>
              <a:t>/27.html</a:t>
            </a:r>
          </a:p>
          <a:p>
            <a:endParaRPr lang="it-IT" dirty="0" smtClean="0"/>
          </a:p>
          <a:p>
            <a:r>
              <a:rPr lang="it-IT" dirty="0" smtClean="0"/>
              <a:t>Figura 26–3 Regolazione del rilascio di renina nelle cellule J-G da parte della macula densa. Meccanismi mediante i quali la macula densa regola il rilascio di renina. </a:t>
            </a:r>
          </a:p>
          <a:p>
            <a:endParaRPr lang="it-IT" dirty="0" smtClean="0"/>
          </a:p>
          <a:p>
            <a:r>
              <a:rPr lang="it-IT" dirty="0" smtClean="0"/>
              <a:t>I cambiamenti nella consegna tubulare di </a:t>
            </a:r>
            <a:r>
              <a:rPr lang="it-IT" dirty="0" err="1" smtClean="0"/>
              <a:t>NaCl</a:t>
            </a:r>
            <a:r>
              <a:rPr lang="it-IT" dirty="0" smtClean="0"/>
              <a:t> alla macula densa provocano il trasferimento di segnali appropriati 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La deplezione di sodio </a:t>
            </a:r>
            <a:r>
              <a:rPr lang="it-IT" dirty="0" err="1" smtClean="0"/>
              <a:t>sovraregola</a:t>
            </a:r>
            <a:r>
              <a:rPr lang="it-IT" dirty="0" smtClean="0"/>
              <a:t> </a:t>
            </a:r>
            <a:r>
              <a:rPr lang="it-IT" dirty="0" err="1" smtClean="0"/>
              <a:t>nNOS</a:t>
            </a:r>
            <a:r>
              <a:rPr lang="it-IT" dirty="0" smtClean="0"/>
              <a:t> e COX-2 nella macula densa per migliorare la produzione di prostaglandine (PG). PG e catecolamine stimolano la produzione ciclica di AMP e quindi il rilascio di renina dalle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L'aumento del trasporto di </a:t>
            </a:r>
            <a:r>
              <a:rPr lang="it-IT" dirty="0" err="1" smtClean="0"/>
              <a:t>NaCl</a:t>
            </a:r>
            <a:r>
              <a:rPr lang="it-IT" dirty="0" smtClean="0"/>
              <a:t> riduce l'ATP e aumenta i livelli di adenosina (ADO). L'adenosina si diffonde 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 e inibisce la produzione ciclica di AMP e il rilascio di renina attraverso i recettori A1 accoppiati. L'aumento del trasporto di </a:t>
            </a:r>
            <a:r>
              <a:rPr lang="it-IT" dirty="0" err="1" smtClean="0"/>
              <a:t>NaCl</a:t>
            </a:r>
            <a:r>
              <a:rPr lang="it-IT" dirty="0" smtClean="0"/>
              <a:t> nella macula densa aumenta l'efflusso di ATP, che può inibire il rilascio di renina direttamente legandosi ai recettori P2Y e attivando la via Gq-PLC-IP3-Ca2 + nelle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La circolazione di </a:t>
            </a:r>
            <a:r>
              <a:rPr lang="it-IT" dirty="0" err="1" smtClean="0"/>
              <a:t>AngII</a:t>
            </a:r>
            <a:r>
              <a:rPr lang="it-IT" dirty="0" smtClean="0"/>
              <a:t> inibisce anche il rilascio di renina sulle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 tramite recettori AT1 accoppiati a </a:t>
            </a:r>
            <a:r>
              <a:rPr lang="it-IT" dirty="0" err="1" smtClean="0"/>
              <a:t>Gq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5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pharmacology</a:t>
            </a:r>
            <a:r>
              <a:rPr lang="it-IT" dirty="0" smtClean="0"/>
              <a:t>/</a:t>
            </a:r>
            <a:r>
              <a:rPr lang="it-IT" dirty="0" err="1" smtClean="0"/>
              <a:t>manual</a:t>
            </a:r>
            <a:r>
              <a:rPr lang="it-IT" dirty="0" smtClean="0"/>
              <a:t>/27.html</a:t>
            </a:r>
          </a:p>
          <a:p>
            <a:endParaRPr lang="it-IT" dirty="0" smtClean="0"/>
          </a:p>
          <a:p>
            <a:r>
              <a:rPr lang="it-IT" dirty="0" smtClean="0"/>
              <a:t>Figura 26–3 Regolazione del rilascio di renina nelle cellule J-G da parte della macula densa. Meccanismi mediante i quali la macula densa regola il rilascio di renina. </a:t>
            </a:r>
          </a:p>
          <a:p>
            <a:endParaRPr lang="it-IT" dirty="0" smtClean="0"/>
          </a:p>
          <a:p>
            <a:r>
              <a:rPr lang="it-IT" dirty="0" smtClean="0"/>
              <a:t>I cambiamenti nella consegna tubulare di </a:t>
            </a:r>
            <a:r>
              <a:rPr lang="it-IT" dirty="0" err="1" smtClean="0"/>
              <a:t>NaCl</a:t>
            </a:r>
            <a:r>
              <a:rPr lang="it-IT" dirty="0" smtClean="0"/>
              <a:t> alla macula densa provocano il trasferimento di segnali appropriati 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La deplezione di sodio </a:t>
            </a:r>
            <a:r>
              <a:rPr lang="it-IT" dirty="0" err="1" smtClean="0"/>
              <a:t>sovraregola</a:t>
            </a:r>
            <a:r>
              <a:rPr lang="it-IT" dirty="0" smtClean="0"/>
              <a:t> </a:t>
            </a:r>
            <a:r>
              <a:rPr lang="it-IT" dirty="0" err="1" smtClean="0"/>
              <a:t>nNOS</a:t>
            </a:r>
            <a:r>
              <a:rPr lang="it-IT" dirty="0" smtClean="0"/>
              <a:t> e COX-2 nella macula densa per migliorare la produzione di prostaglandine (PG). PG e catecolamine stimolano la produzione ciclica di AMP e quindi il rilascio di renina dalle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L'aumento del trasporto di </a:t>
            </a:r>
            <a:r>
              <a:rPr lang="it-IT" dirty="0" err="1" smtClean="0"/>
              <a:t>NaCl</a:t>
            </a:r>
            <a:r>
              <a:rPr lang="it-IT" dirty="0" smtClean="0"/>
              <a:t> riduce l'ATP e aumenta i livelli di adenosina (ADO). L'adenosina si diffonde 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 e inibisce la produzione ciclica di AMP e il rilascio di renina attraverso i recettori A1 accoppiati. L'aumento del trasporto di </a:t>
            </a:r>
            <a:r>
              <a:rPr lang="it-IT" dirty="0" err="1" smtClean="0"/>
              <a:t>NaCl</a:t>
            </a:r>
            <a:r>
              <a:rPr lang="it-IT" dirty="0" smtClean="0"/>
              <a:t> nella macula densa aumenta l'efflusso di ATP, che può inibire il rilascio di renina direttamente legandosi ai recettori P2Y e attivando la via Gq-PLC-IP3-Ca2 + nelle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La circolazione di </a:t>
            </a:r>
            <a:r>
              <a:rPr lang="it-IT" dirty="0" err="1" smtClean="0"/>
              <a:t>AngII</a:t>
            </a:r>
            <a:r>
              <a:rPr lang="it-IT" dirty="0" smtClean="0"/>
              <a:t> inibisce anche il rilascio di renina sulle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 tramite recettori AT1 accoppiati a </a:t>
            </a:r>
            <a:r>
              <a:rPr lang="it-IT" dirty="0" err="1" smtClean="0"/>
              <a:t>Gq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5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pharmacology</a:t>
            </a:r>
            <a:r>
              <a:rPr lang="it-IT" dirty="0" smtClean="0"/>
              <a:t>/</a:t>
            </a:r>
            <a:r>
              <a:rPr lang="it-IT" dirty="0" err="1" smtClean="0"/>
              <a:t>manual</a:t>
            </a:r>
            <a:r>
              <a:rPr lang="it-IT" dirty="0" smtClean="0"/>
              <a:t>/27.html</a:t>
            </a:r>
          </a:p>
          <a:p>
            <a:endParaRPr lang="it-IT" dirty="0" smtClean="0"/>
          </a:p>
          <a:p>
            <a:r>
              <a:rPr lang="it-IT" dirty="0" smtClean="0"/>
              <a:t>Figura 26–3 Regolazione del rilascio di renina nelle cellule J-G da parte della macula densa. Meccanismi mediante i quali la macula densa regola il rilascio di renina. </a:t>
            </a:r>
          </a:p>
          <a:p>
            <a:endParaRPr lang="it-IT" dirty="0" smtClean="0"/>
          </a:p>
          <a:p>
            <a:r>
              <a:rPr lang="it-IT" dirty="0" smtClean="0"/>
              <a:t>I cambiamenti nella consegna tubulare di </a:t>
            </a:r>
            <a:r>
              <a:rPr lang="it-IT" dirty="0" err="1" smtClean="0"/>
              <a:t>NaCl</a:t>
            </a:r>
            <a:r>
              <a:rPr lang="it-IT" dirty="0" smtClean="0"/>
              <a:t> alla macula densa provocano il trasferimento di segnali appropriati 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La deplezione di sodio </a:t>
            </a:r>
            <a:r>
              <a:rPr lang="it-IT" dirty="0" err="1" smtClean="0"/>
              <a:t>sovraregola</a:t>
            </a:r>
            <a:r>
              <a:rPr lang="it-IT" dirty="0" smtClean="0"/>
              <a:t> </a:t>
            </a:r>
            <a:r>
              <a:rPr lang="it-IT" dirty="0" err="1" smtClean="0"/>
              <a:t>nNOS</a:t>
            </a:r>
            <a:r>
              <a:rPr lang="it-IT" dirty="0" smtClean="0"/>
              <a:t> e COX-2 nella macula densa per migliorare la produzione di prostaglandine (PG). PG e catecolamine stimolano la produzione ciclica di AMP e quindi il rilascio di renina dalle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L'aumento del trasporto di </a:t>
            </a:r>
            <a:r>
              <a:rPr lang="it-IT" dirty="0" err="1" smtClean="0"/>
              <a:t>NaCl</a:t>
            </a:r>
            <a:r>
              <a:rPr lang="it-IT" dirty="0" smtClean="0"/>
              <a:t> riduce l'ATP e aumenta i livelli di adenosina (ADO). L'adenosina si diffonde 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 e inibisce la produzione ciclica di AMP e il rilascio di renina attraverso i recettori A1 accoppiati. L'aumento del trasporto di </a:t>
            </a:r>
            <a:r>
              <a:rPr lang="it-IT" dirty="0" err="1" smtClean="0"/>
              <a:t>NaCl</a:t>
            </a:r>
            <a:r>
              <a:rPr lang="it-IT" dirty="0" smtClean="0"/>
              <a:t> nella macula densa aumenta l'efflusso di ATP, che può inibire il rilascio di renina direttamente legandosi ai recettori P2Y e attivando la via Gq-PLC-IP3-Ca2 + nelle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La circolazione di </a:t>
            </a:r>
            <a:r>
              <a:rPr lang="it-IT" dirty="0" err="1" smtClean="0"/>
              <a:t>AngII</a:t>
            </a:r>
            <a:r>
              <a:rPr lang="it-IT" dirty="0" smtClean="0"/>
              <a:t> inibisce anche il rilascio di renina sulle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 tramite recettori AT1 accoppiati a </a:t>
            </a:r>
            <a:r>
              <a:rPr lang="it-IT" dirty="0" err="1" smtClean="0"/>
              <a:t>Gq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57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pharmacology</a:t>
            </a:r>
            <a:r>
              <a:rPr lang="it-IT" dirty="0" smtClean="0"/>
              <a:t>/</a:t>
            </a:r>
            <a:r>
              <a:rPr lang="it-IT" dirty="0" err="1" smtClean="0"/>
              <a:t>manual</a:t>
            </a:r>
            <a:r>
              <a:rPr lang="it-IT" dirty="0" smtClean="0"/>
              <a:t>/27.html</a:t>
            </a:r>
          </a:p>
          <a:p>
            <a:endParaRPr lang="it-IT" dirty="0" smtClean="0"/>
          </a:p>
          <a:p>
            <a:r>
              <a:rPr lang="it-IT" dirty="0" smtClean="0"/>
              <a:t>Figura 26–3 Regolazione del rilascio di renina nelle cellule J-G da parte della macula densa. Meccanismi mediante i quali la macula densa regola il rilascio di renina. </a:t>
            </a:r>
          </a:p>
          <a:p>
            <a:endParaRPr lang="it-IT" dirty="0" smtClean="0"/>
          </a:p>
          <a:p>
            <a:r>
              <a:rPr lang="it-IT" dirty="0" smtClean="0"/>
              <a:t>I cambiamenti nella consegna tubulare di </a:t>
            </a:r>
            <a:r>
              <a:rPr lang="it-IT" dirty="0" err="1" smtClean="0"/>
              <a:t>NaCl</a:t>
            </a:r>
            <a:r>
              <a:rPr lang="it-IT" dirty="0" smtClean="0"/>
              <a:t> alla macula densa provocano il trasferimento di segnali appropriati 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La deplezione di sodio </a:t>
            </a:r>
            <a:r>
              <a:rPr lang="it-IT" dirty="0" err="1" smtClean="0"/>
              <a:t>sovraregola</a:t>
            </a:r>
            <a:r>
              <a:rPr lang="it-IT" dirty="0" smtClean="0"/>
              <a:t> </a:t>
            </a:r>
            <a:r>
              <a:rPr lang="it-IT" dirty="0" err="1" smtClean="0"/>
              <a:t>nNOS</a:t>
            </a:r>
            <a:r>
              <a:rPr lang="it-IT" dirty="0" smtClean="0"/>
              <a:t> e COX-2 nella macula densa per migliorare la produzione di prostaglandine (PG). PG e catecolamine stimolano la produzione ciclica di AMP e quindi il rilascio di renina dalle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L'aumento del trasporto di </a:t>
            </a:r>
            <a:r>
              <a:rPr lang="it-IT" dirty="0" err="1" smtClean="0"/>
              <a:t>NaCl</a:t>
            </a:r>
            <a:r>
              <a:rPr lang="it-IT" dirty="0" smtClean="0"/>
              <a:t> riduce l'ATP e aumenta i livelli di adenosina (ADO). L'adenosina si diffonde alle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 e inibisce la produzione ciclica di AMP e il rilascio di renina attraverso i recettori A1 accoppiati. L'aumento del trasporto di </a:t>
            </a:r>
            <a:r>
              <a:rPr lang="it-IT" dirty="0" err="1" smtClean="0"/>
              <a:t>NaCl</a:t>
            </a:r>
            <a:r>
              <a:rPr lang="it-IT" dirty="0" smtClean="0"/>
              <a:t> nella macula densa aumenta l'efflusso di ATP, che può inibire il rilascio di renina direttamente legandosi ai recettori P2Y e attivando la via Gq-PLC-IP3-Ca2 + nelle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. La circolazione di </a:t>
            </a:r>
            <a:r>
              <a:rPr lang="it-IT" dirty="0" err="1" smtClean="0"/>
              <a:t>AngII</a:t>
            </a:r>
            <a:r>
              <a:rPr lang="it-IT" dirty="0" smtClean="0"/>
              <a:t> inibisce anche il rilascio di renina sulle cellule </a:t>
            </a:r>
            <a:r>
              <a:rPr lang="it-IT" dirty="0" err="1" smtClean="0"/>
              <a:t>juxtaglomerulari</a:t>
            </a:r>
            <a:r>
              <a:rPr lang="it-IT" dirty="0" smtClean="0"/>
              <a:t> tramite recettori AT1 accoppiati a </a:t>
            </a:r>
            <a:r>
              <a:rPr lang="it-IT" dirty="0" err="1" smtClean="0"/>
              <a:t>Gq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625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pl-PL" dirty="0" smtClean="0"/>
              <a:t>News </a:t>
            </a:r>
            <a:r>
              <a:rPr lang="pl-PL" dirty="0" err="1" smtClean="0"/>
              <a:t>Physiol</a:t>
            </a:r>
            <a:r>
              <a:rPr lang="pl-PL" dirty="0" smtClean="0"/>
              <a:t> </a:t>
            </a:r>
            <a:r>
              <a:rPr lang="pl-PL" dirty="0" err="1" smtClean="0"/>
              <a:t>Sci</a:t>
            </a:r>
            <a:r>
              <a:rPr lang="pl-PL" dirty="0" smtClean="0"/>
              <a:t> 18: 169174, 2003;</a:t>
            </a:r>
          </a:p>
          <a:p>
            <a:r>
              <a:rPr lang="pl-PL" dirty="0" err="1" smtClean="0"/>
              <a:t>www.nips.org</a:t>
            </a:r>
            <a:r>
              <a:rPr lang="pl-PL" dirty="0" smtClean="0"/>
              <a:t> 10.1152/nips.01442.2003</a:t>
            </a:r>
          </a:p>
          <a:p>
            <a:endParaRPr lang="pl-PL" dirty="0" smtClean="0"/>
          </a:p>
          <a:p>
            <a:r>
              <a:rPr lang="pl-PL" dirty="0" err="1" smtClean="0"/>
              <a:t>Proposed</a:t>
            </a:r>
            <a:r>
              <a:rPr lang="pl-PL" dirty="0" smtClean="0"/>
              <a:t> </a:t>
            </a:r>
            <a:r>
              <a:rPr lang="pl-PL" dirty="0" err="1" smtClean="0"/>
              <a:t>scheme</a:t>
            </a:r>
            <a:r>
              <a:rPr lang="pl-PL" dirty="0" smtClean="0"/>
              <a:t> for </a:t>
            </a:r>
            <a:r>
              <a:rPr lang="pl-PL" dirty="0" err="1" smtClean="0"/>
              <a:t>signal</a:t>
            </a:r>
            <a:r>
              <a:rPr lang="pl-PL" dirty="0" smtClean="0"/>
              <a:t> </a:t>
            </a:r>
            <a:r>
              <a:rPr lang="pl-PL" dirty="0" err="1" smtClean="0"/>
              <a:t>transmission</a:t>
            </a:r>
            <a:endParaRPr lang="pl-PL" dirty="0" smtClean="0"/>
          </a:p>
          <a:p>
            <a:r>
              <a:rPr lang="pl-PL" dirty="0" smtClean="0"/>
              <a:t>and </a:t>
            </a:r>
            <a:r>
              <a:rPr lang="pl-PL" dirty="0" err="1" smtClean="0"/>
              <a:t>mediation</a:t>
            </a:r>
            <a:r>
              <a:rPr lang="pl-PL" dirty="0" smtClean="0"/>
              <a:t> of </a:t>
            </a:r>
            <a:r>
              <a:rPr lang="pl-PL" dirty="0" err="1" smtClean="0"/>
              <a:t>tubuloglomerular</a:t>
            </a:r>
            <a:r>
              <a:rPr lang="pl-PL" dirty="0" smtClean="0"/>
              <a:t> </a:t>
            </a:r>
            <a:r>
              <a:rPr lang="pl-PL" dirty="0" err="1" smtClean="0"/>
              <a:t>feedback</a:t>
            </a:r>
            <a:r>
              <a:rPr lang="pl-PL" dirty="0" smtClean="0"/>
              <a:t> (TGF).</a:t>
            </a:r>
          </a:p>
          <a:p>
            <a:r>
              <a:rPr lang="pl-PL" dirty="0" err="1" smtClean="0"/>
              <a:t>Numbers</a:t>
            </a:r>
            <a:r>
              <a:rPr lang="pl-PL" dirty="0" smtClean="0"/>
              <a:t> in </a:t>
            </a:r>
            <a:r>
              <a:rPr lang="pl-PL" dirty="0" err="1" smtClean="0"/>
              <a:t>circles</a:t>
            </a:r>
            <a:r>
              <a:rPr lang="pl-PL" dirty="0" smtClean="0"/>
              <a:t> </a:t>
            </a:r>
            <a:r>
              <a:rPr lang="pl-PL" dirty="0" err="1" smtClean="0"/>
              <a:t>refer</a:t>
            </a:r>
            <a:r>
              <a:rPr lang="pl-PL" dirty="0" smtClean="0"/>
              <a:t> to the </a:t>
            </a:r>
            <a:r>
              <a:rPr lang="pl-PL" dirty="0" err="1" smtClean="0"/>
              <a:t>following</a:t>
            </a:r>
            <a:r>
              <a:rPr lang="pl-PL" dirty="0" smtClean="0"/>
              <a:t> </a:t>
            </a:r>
            <a:r>
              <a:rPr lang="pl-PL" dirty="0" err="1" smtClean="0"/>
              <a:t>sequence</a:t>
            </a:r>
            <a:r>
              <a:rPr lang="pl-PL" dirty="0" smtClean="0"/>
              <a:t> of</a:t>
            </a:r>
          </a:p>
          <a:p>
            <a:r>
              <a:rPr lang="pl-PL" dirty="0" err="1" smtClean="0"/>
              <a:t>events</a:t>
            </a:r>
            <a:r>
              <a:rPr lang="pl-PL" dirty="0" smtClean="0"/>
              <a:t>. 1: </a:t>
            </a:r>
            <a:r>
              <a:rPr lang="pl-PL" dirty="0" err="1" smtClean="0"/>
              <a:t>concentration</a:t>
            </a:r>
            <a:r>
              <a:rPr lang="pl-PL" dirty="0" smtClean="0"/>
              <a:t>-dependent </a:t>
            </a:r>
            <a:r>
              <a:rPr lang="pl-PL" dirty="0" err="1" smtClean="0"/>
              <a:t>uptake</a:t>
            </a:r>
            <a:r>
              <a:rPr lang="pl-PL" dirty="0" smtClean="0"/>
              <a:t> of Na+,</a:t>
            </a:r>
          </a:p>
          <a:p>
            <a:r>
              <a:rPr lang="pl-PL" dirty="0" smtClean="0"/>
              <a:t>K+, and Cl by Na+-K+-2Cl </a:t>
            </a:r>
            <a:r>
              <a:rPr lang="pl-PL" dirty="0" err="1" smtClean="0"/>
              <a:t>cotransporter</a:t>
            </a:r>
            <a:r>
              <a:rPr lang="pl-PL" dirty="0" smtClean="0"/>
              <a:t> in </a:t>
            </a:r>
            <a:r>
              <a:rPr lang="pl-PL" dirty="0" err="1" smtClean="0"/>
              <a:t>macula</a:t>
            </a:r>
            <a:endParaRPr lang="pl-PL" dirty="0" smtClean="0"/>
          </a:p>
          <a:p>
            <a:r>
              <a:rPr lang="pl-PL" dirty="0" err="1" smtClean="0"/>
              <a:t>densa</a:t>
            </a:r>
            <a:r>
              <a:rPr lang="pl-PL" dirty="0" smtClean="0"/>
              <a:t> </a:t>
            </a:r>
            <a:r>
              <a:rPr lang="pl-PL" dirty="0" err="1" smtClean="0"/>
              <a:t>cells</a:t>
            </a:r>
            <a:r>
              <a:rPr lang="pl-PL" dirty="0" smtClean="0"/>
              <a:t>; 2: intra-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extracellular</a:t>
            </a:r>
            <a:r>
              <a:rPr lang="pl-PL" dirty="0" smtClean="0"/>
              <a:t> </a:t>
            </a:r>
            <a:r>
              <a:rPr lang="pl-PL" dirty="0" err="1" smtClean="0"/>
              <a:t>generation</a:t>
            </a:r>
            <a:r>
              <a:rPr lang="pl-PL" dirty="0" smtClean="0"/>
              <a:t> of</a:t>
            </a:r>
          </a:p>
          <a:p>
            <a:r>
              <a:rPr lang="pl-PL" dirty="0" err="1" smtClean="0"/>
              <a:t>adenosine</a:t>
            </a:r>
            <a:r>
              <a:rPr lang="pl-PL" dirty="0" smtClean="0"/>
              <a:t> (ADO) </a:t>
            </a:r>
            <a:r>
              <a:rPr lang="pl-PL" dirty="0" err="1" smtClean="0"/>
              <a:t>involving</a:t>
            </a:r>
            <a:r>
              <a:rPr lang="pl-PL" dirty="0" smtClean="0"/>
              <a:t> 5’-nucleotidase; 3: ADO</a:t>
            </a:r>
          </a:p>
          <a:p>
            <a:r>
              <a:rPr lang="pl-PL" dirty="0" err="1" smtClean="0"/>
              <a:t>activates</a:t>
            </a:r>
            <a:r>
              <a:rPr lang="pl-PL" dirty="0" smtClean="0"/>
              <a:t> </a:t>
            </a:r>
            <a:r>
              <a:rPr lang="pl-PL" dirty="0" err="1" smtClean="0"/>
              <a:t>adenosine</a:t>
            </a:r>
            <a:r>
              <a:rPr lang="pl-PL" dirty="0" smtClean="0"/>
              <a:t> A1 </a:t>
            </a:r>
            <a:r>
              <a:rPr lang="pl-PL" dirty="0" err="1" smtClean="0"/>
              <a:t>receptors</a:t>
            </a:r>
            <a:r>
              <a:rPr lang="pl-PL" dirty="0" smtClean="0"/>
              <a:t>, </a:t>
            </a:r>
            <a:r>
              <a:rPr lang="pl-PL" dirty="0" err="1" smtClean="0"/>
              <a:t>triggering</a:t>
            </a:r>
            <a:r>
              <a:rPr lang="pl-PL" dirty="0" smtClean="0"/>
              <a:t> </a:t>
            </a:r>
            <a:r>
              <a:rPr lang="pl-PL" dirty="0" err="1" smtClean="0"/>
              <a:t>an</a:t>
            </a:r>
            <a:endParaRPr lang="pl-PL" dirty="0" smtClean="0"/>
          </a:p>
          <a:p>
            <a:r>
              <a:rPr lang="pl-PL" dirty="0" err="1" smtClean="0"/>
              <a:t>increase</a:t>
            </a:r>
            <a:r>
              <a:rPr lang="pl-PL" dirty="0" smtClean="0"/>
              <a:t> in </a:t>
            </a:r>
            <a:r>
              <a:rPr lang="pl-PL" dirty="0" err="1" smtClean="0"/>
              <a:t>cytosolic</a:t>
            </a:r>
            <a:r>
              <a:rPr lang="pl-PL" dirty="0" smtClean="0"/>
              <a:t> Ca2+ in </a:t>
            </a:r>
            <a:r>
              <a:rPr lang="pl-PL" dirty="0" err="1" smtClean="0"/>
              <a:t>extraglomerular</a:t>
            </a:r>
            <a:r>
              <a:rPr lang="pl-PL" dirty="0" smtClean="0"/>
              <a:t> </a:t>
            </a:r>
            <a:r>
              <a:rPr lang="pl-PL" dirty="0" err="1" smtClean="0"/>
              <a:t>mesangial</a:t>
            </a:r>
            <a:r>
              <a:rPr lang="pl-PL" dirty="0" smtClean="0"/>
              <a:t> </a:t>
            </a:r>
            <a:r>
              <a:rPr lang="pl-PL" dirty="0" err="1" smtClean="0"/>
              <a:t>cells</a:t>
            </a:r>
            <a:r>
              <a:rPr lang="pl-PL" dirty="0" smtClean="0"/>
              <a:t> (MC); 4: the </a:t>
            </a:r>
            <a:r>
              <a:rPr lang="pl-PL" dirty="0" err="1" smtClean="0"/>
              <a:t>intensive</a:t>
            </a:r>
            <a:r>
              <a:rPr lang="pl-PL" dirty="0" smtClean="0"/>
              <a:t> </a:t>
            </a:r>
            <a:r>
              <a:rPr lang="pl-PL" dirty="0" err="1" smtClean="0"/>
              <a:t>coupling</a:t>
            </a:r>
            <a:r>
              <a:rPr lang="pl-PL" dirty="0" smtClean="0"/>
              <a:t> </a:t>
            </a:r>
            <a:r>
              <a:rPr lang="pl-PL" dirty="0" err="1" smtClean="0"/>
              <a:t>between</a:t>
            </a:r>
            <a:endParaRPr lang="pl-PL" dirty="0" smtClean="0"/>
          </a:p>
          <a:p>
            <a:r>
              <a:rPr lang="pl-PL" dirty="0" err="1" smtClean="0"/>
              <a:t>extraglomerular</a:t>
            </a:r>
            <a:r>
              <a:rPr lang="pl-PL" dirty="0" smtClean="0"/>
              <a:t> MC, </a:t>
            </a:r>
            <a:r>
              <a:rPr lang="pl-PL" dirty="0" err="1" smtClean="0"/>
              <a:t>granular</a:t>
            </a:r>
            <a:r>
              <a:rPr lang="pl-PL" dirty="0" smtClean="0"/>
              <a:t> </a:t>
            </a:r>
            <a:r>
              <a:rPr lang="pl-PL" dirty="0" err="1" smtClean="0"/>
              <a:t>cells</a:t>
            </a:r>
            <a:r>
              <a:rPr lang="pl-PL" dirty="0" smtClean="0"/>
              <a:t> </a:t>
            </a:r>
            <a:r>
              <a:rPr lang="pl-PL" dirty="0" err="1" smtClean="0"/>
              <a:t>containing</a:t>
            </a:r>
            <a:r>
              <a:rPr lang="pl-PL" dirty="0" smtClean="0"/>
              <a:t> renin,</a:t>
            </a:r>
          </a:p>
          <a:p>
            <a:r>
              <a:rPr lang="pl-PL" dirty="0" smtClean="0"/>
              <a:t>and </a:t>
            </a:r>
            <a:r>
              <a:rPr lang="pl-PL" dirty="0" err="1" smtClean="0"/>
              <a:t>smooth</a:t>
            </a:r>
            <a:r>
              <a:rPr lang="pl-PL" dirty="0" smtClean="0"/>
              <a:t> </a:t>
            </a:r>
            <a:r>
              <a:rPr lang="pl-PL" dirty="0" err="1" smtClean="0"/>
              <a:t>muscle</a:t>
            </a:r>
            <a:r>
              <a:rPr lang="pl-PL" dirty="0" smtClean="0"/>
              <a:t> </a:t>
            </a:r>
            <a:r>
              <a:rPr lang="pl-PL" dirty="0" err="1" smtClean="0"/>
              <a:t>cells</a:t>
            </a:r>
            <a:r>
              <a:rPr lang="pl-PL" dirty="0" smtClean="0"/>
              <a:t> of the </a:t>
            </a:r>
            <a:r>
              <a:rPr lang="pl-PL" dirty="0" err="1" smtClean="0"/>
              <a:t>afferent</a:t>
            </a:r>
            <a:r>
              <a:rPr lang="pl-PL" dirty="0" smtClean="0"/>
              <a:t> </a:t>
            </a:r>
            <a:r>
              <a:rPr lang="pl-PL" dirty="0" err="1" smtClean="0"/>
              <a:t>arteriole</a:t>
            </a:r>
            <a:endParaRPr lang="pl-PL" dirty="0" smtClean="0"/>
          </a:p>
          <a:p>
            <a:r>
              <a:rPr lang="pl-PL" dirty="0" smtClean="0"/>
              <a:t>(VSMC) by gap </a:t>
            </a:r>
            <a:r>
              <a:rPr lang="pl-PL" dirty="0" err="1" smtClean="0"/>
              <a:t>junctions</a:t>
            </a:r>
            <a:r>
              <a:rPr lang="pl-PL" dirty="0" smtClean="0"/>
              <a:t> </a:t>
            </a:r>
            <a:r>
              <a:rPr lang="pl-PL" dirty="0" err="1" smtClean="0"/>
              <a:t>allows</a:t>
            </a:r>
            <a:r>
              <a:rPr lang="pl-PL" dirty="0" smtClean="0"/>
              <a:t> </a:t>
            </a:r>
            <a:r>
              <a:rPr lang="pl-PL" dirty="0" err="1" smtClean="0"/>
              <a:t>propagation</a:t>
            </a:r>
            <a:r>
              <a:rPr lang="pl-PL" dirty="0" smtClean="0"/>
              <a:t> of the</a:t>
            </a:r>
          </a:p>
          <a:p>
            <a:r>
              <a:rPr lang="pl-PL" dirty="0" err="1" smtClean="0"/>
              <a:t>increased</a:t>
            </a:r>
            <a:r>
              <a:rPr lang="pl-PL" dirty="0" smtClean="0"/>
              <a:t> Ca2+ </a:t>
            </a:r>
            <a:r>
              <a:rPr lang="pl-PL" dirty="0" err="1" smtClean="0"/>
              <a:t>signal</a:t>
            </a:r>
            <a:r>
              <a:rPr lang="pl-PL" dirty="0" smtClean="0"/>
              <a:t>, </a:t>
            </a:r>
            <a:r>
              <a:rPr lang="pl-PL" dirty="0" err="1" smtClean="0"/>
              <a:t>resulting</a:t>
            </a:r>
            <a:r>
              <a:rPr lang="pl-PL" dirty="0" smtClean="0"/>
              <a:t> in </a:t>
            </a:r>
            <a:r>
              <a:rPr lang="pl-PL" dirty="0" err="1" smtClean="0"/>
              <a:t>afferent</a:t>
            </a:r>
            <a:r>
              <a:rPr lang="pl-PL" dirty="0" smtClean="0"/>
              <a:t> </a:t>
            </a:r>
            <a:r>
              <a:rPr lang="pl-PL" dirty="0" err="1" smtClean="0"/>
              <a:t>arteriolar</a:t>
            </a:r>
            <a:endParaRPr lang="pl-PL" dirty="0" smtClean="0"/>
          </a:p>
          <a:p>
            <a:r>
              <a:rPr lang="pl-PL" dirty="0" err="1" smtClean="0"/>
              <a:t>vasoconstriction</a:t>
            </a:r>
            <a:r>
              <a:rPr lang="pl-PL" dirty="0" smtClean="0"/>
              <a:t> and </a:t>
            </a:r>
            <a:r>
              <a:rPr lang="pl-PL" dirty="0" err="1" smtClean="0"/>
              <a:t>inhibition</a:t>
            </a:r>
            <a:r>
              <a:rPr lang="pl-PL" dirty="0" smtClean="0"/>
              <a:t> of renin </a:t>
            </a:r>
            <a:r>
              <a:rPr lang="pl-PL" dirty="0" err="1" smtClean="0"/>
              <a:t>secretion</a:t>
            </a:r>
            <a:r>
              <a:rPr lang="pl-PL" dirty="0" smtClean="0"/>
              <a:t>.</a:t>
            </a:r>
          </a:p>
          <a:p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angiotensin</a:t>
            </a:r>
            <a:r>
              <a:rPr lang="pl-PL" dirty="0" smtClean="0"/>
              <a:t> II (ANG II) and </a:t>
            </a:r>
            <a:r>
              <a:rPr lang="pl-PL" dirty="0" err="1" smtClean="0"/>
              <a:t>neuronal</a:t>
            </a:r>
            <a:r>
              <a:rPr lang="pl-PL" dirty="0" smtClean="0"/>
              <a:t> </a:t>
            </a:r>
            <a:r>
              <a:rPr lang="pl-PL" dirty="0" err="1" smtClean="0"/>
              <a:t>nitric</a:t>
            </a:r>
            <a:endParaRPr lang="pl-PL" dirty="0" smtClean="0"/>
          </a:p>
          <a:p>
            <a:r>
              <a:rPr lang="pl-PL" dirty="0" err="1" smtClean="0"/>
              <a:t>oxide</a:t>
            </a:r>
            <a:r>
              <a:rPr lang="pl-PL" dirty="0" smtClean="0"/>
              <a:t> </a:t>
            </a:r>
            <a:r>
              <a:rPr lang="pl-PL" dirty="0" err="1" smtClean="0"/>
              <a:t>synthase</a:t>
            </a:r>
            <a:r>
              <a:rPr lang="pl-PL" dirty="0" smtClean="0"/>
              <a:t> (NOS I) </a:t>
            </a:r>
            <a:r>
              <a:rPr lang="pl-PL" dirty="0" err="1" smtClean="0"/>
              <a:t>activity</a:t>
            </a:r>
            <a:r>
              <a:rPr lang="pl-PL" dirty="0" smtClean="0"/>
              <a:t> </a:t>
            </a:r>
            <a:r>
              <a:rPr lang="pl-PL" dirty="0" err="1" smtClean="0"/>
              <a:t>modulate</a:t>
            </a:r>
            <a:r>
              <a:rPr lang="pl-PL" dirty="0" smtClean="0"/>
              <a:t> </a:t>
            </a:r>
            <a:r>
              <a:rPr lang="pl-PL" dirty="0" err="1" smtClean="0"/>
              <a:t>this</a:t>
            </a:r>
            <a:endParaRPr lang="pl-PL" dirty="0" smtClean="0"/>
          </a:p>
          <a:p>
            <a:r>
              <a:rPr lang="pl-PL" dirty="0" err="1" smtClean="0"/>
              <a:t>response</a:t>
            </a:r>
            <a:r>
              <a:rPr lang="pl-PL" dirty="0" smtClean="0"/>
              <a:t>. </a:t>
            </a:r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text</a:t>
            </a:r>
            <a:r>
              <a:rPr lang="pl-PL" dirty="0" smtClean="0"/>
              <a:t> for </a:t>
            </a:r>
            <a:r>
              <a:rPr lang="pl-PL" dirty="0" err="1" smtClean="0"/>
              <a:t>further</a:t>
            </a:r>
            <a:r>
              <a:rPr lang="pl-PL" dirty="0" smtClean="0"/>
              <a:t> </a:t>
            </a:r>
            <a:r>
              <a:rPr lang="pl-PL" dirty="0" err="1" smtClean="0"/>
              <a:t>explanations</a:t>
            </a:r>
            <a:r>
              <a:rPr lang="pl-PL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637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pharmacology</a:t>
            </a:r>
            <a:r>
              <a:rPr lang="it-IT" dirty="0" smtClean="0"/>
              <a:t>/</a:t>
            </a:r>
            <a:r>
              <a:rPr lang="it-IT" dirty="0" err="1" smtClean="0"/>
              <a:t>manual</a:t>
            </a:r>
            <a:r>
              <a:rPr lang="it-IT" dirty="0" smtClean="0"/>
              <a:t>/27.html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303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pharmacology</a:t>
            </a:r>
            <a:r>
              <a:rPr lang="it-IT" dirty="0" smtClean="0"/>
              <a:t>/</a:t>
            </a:r>
            <a:r>
              <a:rPr lang="it-IT" dirty="0" err="1" smtClean="0"/>
              <a:t>manual</a:t>
            </a:r>
            <a:r>
              <a:rPr lang="it-IT" dirty="0" smtClean="0"/>
              <a:t>/27.html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427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doctorlib.info</a:t>
            </a:r>
            <a:r>
              <a:rPr lang="it-IT" dirty="0" smtClean="0"/>
              <a:t>/</a:t>
            </a:r>
            <a:r>
              <a:rPr lang="it-IT" dirty="0" err="1" smtClean="0"/>
              <a:t>pharmacology</a:t>
            </a:r>
            <a:r>
              <a:rPr lang="it-IT" dirty="0" smtClean="0"/>
              <a:t>/</a:t>
            </a:r>
            <a:r>
              <a:rPr lang="it-IT" dirty="0" err="1" smtClean="0"/>
              <a:t>manual</a:t>
            </a:r>
            <a:r>
              <a:rPr lang="it-IT" dirty="0" smtClean="0"/>
              <a:t>/27.html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430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clinicalgate.com</a:t>
            </a:r>
            <a:r>
              <a:rPr lang="it-IT" dirty="0" smtClean="0"/>
              <a:t>/</a:t>
            </a:r>
            <a:r>
              <a:rPr lang="it-IT" dirty="0" err="1" smtClean="0"/>
              <a:t>regulation</a:t>
            </a:r>
            <a:r>
              <a:rPr lang="it-IT" dirty="0" smtClean="0"/>
              <a:t>-of-</a:t>
            </a:r>
            <a:r>
              <a:rPr lang="it-IT" dirty="0" err="1" smtClean="0"/>
              <a:t>fluids</a:t>
            </a:r>
            <a:r>
              <a:rPr lang="it-IT" dirty="0" smtClean="0"/>
              <a:t>-and-</a:t>
            </a:r>
            <a:r>
              <a:rPr lang="it-IT" dirty="0" err="1" smtClean="0"/>
              <a:t>electrolytes</a:t>
            </a:r>
            <a:r>
              <a:rPr lang="it-IT" dirty="0" smtClean="0"/>
              <a:t>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559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clinicalgate.com</a:t>
            </a:r>
            <a:r>
              <a:rPr lang="it-IT" dirty="0" smtClean="0"/>
              <a:t>/</a:t>
            </a:r>
            <a:r>
              <a:rPr lang="it-IT" dirty="0" err="1" smtClean="0"/>
              <a:t>regulation</a:t>
            </a:r>
            <a:r>
              <a:rPr lang="it-IT" dirty="0" smtClean="0"/>
              <a:t>-of-</a:t>
            </a:r>
            <a:r>
              <a:rPr lang="it-IT" dirty="0" err="1" smtClean="0"/>
              <a:t>fluids</a:t>
            </a:r>
            <a:r>
              <a:rPr lang="it-IT" dirty="0" smtClean="0"/>
              <a:t>-and-</a:t>
            </a:r>
            <a:r>
              <a:rPr lang="it-IT" dirty="0" err="1" smtClean="0"/>
              <a:t>electrolytes</a:t>
            </a:r>
            <a:r>
              <a:rPr lang="it-IT" dirty="0" smtClean="0"/>
              <a:t>/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559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it-IT" dirty="0" smtClean="0"/>
              <a:t>By </a:t>
            </a:r>
            <a:r>
              <a:rPr lang="it-IT" dirty="0" err="1" smtClean="0"/>
              <a:t>Shypoetess</a:t>
            </a:r>
            <a:r>
              <a:rPr lang="it-IT" dirty="0" smtClean="0"/>
              <a:t> - </a:t>
            </a:r>
            <a:r>
              <a:rPr lang="it-IT" dirty="0" err="1" smtClean="0"/>
              <a:t>File:Renal</a:t>
            </a:r>
            <a:r>
              <a:rPr lang="it-IT" dirty="0" smtClean="0"/>
              <a:t> </a:t>
            </a:r>
            <a:r>
              <a:rPr lang="it-IT" dirty="0" err="1" smtClean="0"/>
              <a:t>corpuscle.svg</a:t>
            </a:r>
            <a:r>
              <a:rPr lang="it-IT" dirty="0" smtClean="0"/>
              <a:t> and </a:t>
            </a:r>
            <a:r>
              <a:rPr lang="it-IT" dirty="0" err="1" smtClean="0"/>
              <a:t>File:Cialko</a:t>
            </a:r>
            <a:r>
              <a:rPr lang="it-IT" dirty="0" smtClean="0"/>
              <a:t> </a:t>
            </a:r>
            <a:r>
              <a:rPr lang="it-IT" dirty="0" err="1" smtClean="0"/>
              <a:t>nerkowe.svg</a:t>
            </a:r>
            <a:r>
              <a:rPr lang="it-IT" dirty="0" smtClean="0"/>
              <a:t> by </a:t>
            </a:r>
            <a:r>
              <a:rPr lang="it-IT" dirty="0" err="1" smtClean="0"/>
              <a:t>M•Komorniczak</a:t>
            </a:r>
            <a:r>
              <a:rPr lang="it-IT" dirty="0" smtClean="0"/>
              <a:t>, CC BY-SA 4.0, </a:t>
            </a:r>
            <a:r>
              <a:rPr lang="it-IT" dirty="0" err="1" smtClean="0"/>
              <a:t>https</a:t>
            </a:r>
            <a:r>
              <a:rPr lang="it-IT" dirty="0" smtClean="0"/>
              <a:t>://</a:t>
            </a:r>
            <a:r>
              <a:rPr lang="it-IT" dirty="0" err="1" smtClean="0"/>
              <a:t>commons.wikimedia.org</a:t>
            </a:r>
            <a:r>
              <a:rPr lang="it-IT" dirty="0" smtClean="0"/>
              <a:t>/</a:t>
            </a:r>
            <a:r>
              <a:rPr lang="it-IT" dirty="0" err="1" smtClean="0"/>
              <a:t>w</a:t>
            </a:r>
            <a:r>
              <a:rPr lang="it-IT" dirty="0" smtClean="0"/>
              <a:t>/</a:t>
            </a:r>
            <a:r>
              <a:rPr lang="it-IT" dirty="0" err="1" smtClean="0"/>
              <a:t>index.php?curid</a:t>
            </a:r>
            <a:r>
              <a:rPr lang="it-IT" dirty="0" smtClean="0"/>
              <a:t>=76356955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545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7426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en-US" dirty="0" smtClean="0"/>
              <a:t>Am J </a:t>
            </a:r>
            <a:r>
              <a:rPr lang="en-US" dirty="0" err="1" smtClean="0"/>
              <a:t>Physiol</a:t>
            </a:r>
            <a:r>
              <a:rPr lang="en-US" dirty="0" smtClean="0"/>
              <a:t> Renal </a:t>
            </a:r>
            <a:r>
              <a:rPr lang="en-US" dirty="0" err="1" smtClean="0"/>
              <a:t>Physiol</a:t>
            </a:r>
            <a:r>
              <a:rPr lang="en-US" dirty="0" smtClean="0"/>
              <a:t> 296: F939–F946, 2009.</a:t>
            </a:r>
          </a:p>
          <a:p>
            <a:r>
              <a:rPr lang="en-US" dirty="0" smtClean="0"/>
              <a:t>First published December 10, 2008; doi:10.1152/ajprenal.90612.2008.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Struttura dell'apparato </a:t>
            </a:r>
            <a:r>
              <a:rPr lang="it-IT" dirty="0" err="1" smtClean="0"/>
              <a:t>juxtaglomerulare</a:t>
            </a:r>
            <a:r>
              <a:rPr lang="it-IT" dirty="0" smtClean="0"/>
              <a:t> (JGA) e relazioni funzionali tra le cellule. A: il JGA è composto da 5 diversi tipi di cellule tra cui macula densa (MDC), cellule epiteliali granulari </a:t>
            </a:r>
            <a:r>
              <a:rPr lang="it-IT" dirty="0" err="1" smtClean="0"/>
              <a:t>juxtaglomerulari</a:t>
            </a:r>
            <a:r>
              <a:rPr lang="it-IT" dirty="0" smtClean="0"/>
              <a:t> (cellule secernenti renina o RSC), cellule muscolari lisce vascolari (VSMC), cellule mesangiali (MC) e cellule endoteliali (EC). [Modificato da Bell et al. (9).] B: diversi compartimenti cellulari nell’apparato </a:t>
            </a:r>
            <a:r>
              <a:rPr lang="it-IT" dirty="0" err="1" smtClean="0"/>
              <a:t>juxtaglomerulare</a:t>
            </a:r>
            <a:r>
              <a:rPr lang="it-IT" baseline="0" dirty="0" smtClean="0"/>
              <a:t> </a:t>
            </a:r>
            <a:r>
              <a:rPr lang="it-IT" dirty="0" smtClean="0"/>
              <a:t>sono interconnessi da giunzioni gap (GJ). Le GJ trasmettono segnali dalle cellule del sensore (EC e MDC) alle cellule effettrici (VSMC e RSC) durante l'autoregolazione renale.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57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en-US" dirty="0" smtClean="0"/>
              <a:t>Am J </a:t>
            </a:r>
            <a:r>
              <a:rPr lang="en-US" dirty="0" err="1" smtClean="0"/>
              <a:t>Physiol</a:t>
            </a:r>
            <a:r>
              <a:rPr lang="en-US" dirty="0" smtClean="0"/>
              <a:t> Renal </a:t>
            </a:r>
            <a:r>
              <a:rPr lang="en-US" dirty="0" err="1" smtClean="0"/>
              <a:t>Physiol</a:t>
            </a:r>
            <a:r>
              <a:rPr lang="en-US" dirty="0" smtClean="0"/>
              <a:t> 296: F939–F946, 2009.</a:t>
            </a:r>
          </a:p>
          <a:p>
            <a:r>
              <a:rPr lang="en-US" dirty="0" smtClean="0"/>
              <a:t>First published December 10, 2008; doi:10.1152/ajprenal.90612.2008.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8350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en-US" dirty="0" smtClean="0"/>
              <a:t>Am J </a:t>
            </a:r>
            <a:r>
              <a:rPr lang="en-US" dirty="0" err="1" smtClean="0"/>
              <a:t>Physiol</a:t>
            </a:r>
            <a:r>
              <a:rPr lang="en-US" dirty="0" smtClean="0"/>
              <a:t> Renal </a:t>
            </a:r>
            <a:r>
              <a:rPr lang="en-US" dirty="0" err="1" smtClean="0"/>
              <a:t>Physiol</a:t>
            </a:r>
            <a:r>
              <a:rPr lang="en-US" dirty="0" smtClean="0"/>
              <a:t> 296: F939–F946, 2009.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9050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source</a:t>
            </a:r>
          </a:p>
          <a:p>
            <a:r>
              <a:rPr lang="de-DE" sz="800" b="0" i="0" u="none" strike="noStrike" baseline="0" dirty="0" smtClean="0">
                <a:latin typeface=""/>
              </a:rPr>
              <a:t>J Am </a:t>
            </a:r>
            <a:r>
              <a:rPr lang="de-DE" sz="800" b="0" i="0" u="none" strike="noStrike" baseline="0" dirty="0" err="1" smtClean="0">
                <a:latin typeface=""/>
              </a:rPr>
              <a:t>Soc</a:t>
            </a:r>
            <a:r>
              <a:rPr lang="de-DE" sz="800" b="0" i="0" u="none" strike="noStrike" baseline="0" dirty="0" smtClean="0">
                <a:latin typeface=""/>
              </a:rPr>
              <a:t> </a:t>
            </a:r>
            <a:r>
              <a:rPr lang="de-DE" sz="800" b="0" i="0" u="none" strike="noStrike" baseline="0" dirty="0" err="1" smtClean="0">
                <a:latin typeface=""/>
              </a:rPr>
              <a:t>Nephrol</a:t>
            </a:r>
            <a:r>
              <a:rPr lang="de-DE" sz="800" b="0" i="0" u="none" strike="noStrike" baseline="0" dirty="0" smtClean="0">
                <a:latin typeface=""/>
              </a:rPr>
              <a:t> 21: 1093–1096, 2010. </a:t>
            </a:r>
            <a:r>
              <a:rPr lang="de-DE" sz="800" b="0" i="0" u="none" strike="noStrike" baseline="0" dirty="0" err="1" smtClean="0">
                <a:latin typeface=""/>
              </a:rPr>
              <a:t>doi</a:t>
            </a:r>
            <a:r>
              <a:rPr lang="de-DE" sz="800" b="0" i="0" u="none" strike="noStrike" baseline="0" dirty="0" smtClean="0">
                <a:latin typeface=""/>
              </a:rPr>
              <a:t>: 10.1681/ASN.2009070759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AD7FD-8648-7E4B-85B1-5FF38FB303A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236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96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850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625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1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3043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90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56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64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8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61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86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2451D-107C-AF4D-B545-E2B690E9393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416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Lezione 10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Apparato </a:t>
            </a:r>
            <a:r>
              <a:rPr lang="it-IT" dirty="0" err="1" smtClean="0"/>
              <a:t>juxtaglomerulare</a:t>
            </a:r>
            <a:endParaRPr lang="it-IT" dirty="0" smtClean="0"/>
          </a:p>
          <a:p>
            <a:r>
              <a:rPr lang="it-IT" dirty="0" smtClean="0"/>
              <a:t>Sistema </a:t>
            </a:r>
            <a:r>
              <a:rPr lang="it-IT" dirty="0" smtClean="0"/>
              <a:t>renina-</a:t>
            </a:r>
            <a:r>
              <a:rPr lang="it-IT" dirty="0" err="1" smtClean="0"/>
              <a:t>angiotensina</a:t>
            </a:r>
            <a:endParaRPr lang="it-IT" dirty="0" smtClean="0"/>
          </a:p>
          <a:p>
            <a:r>
              <a:rPr lang="it-IT" dirty="0" smtClean="0"/>
              <a:t>azioni dell’</a:t>
            </a:r>
            <a:r>
              <a:rPr lang="it-IT" dirty="0" err="1" smtClean="0"/>
              <a:t>angiotensina</a:t>
            </a:r>
            <a:r>
              <a:rPr lang="it-IT" smtClean="0"/>
              <a:t> II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304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1392207" y="54791"/>
            <a:ext cx="6838918" cy="811840"/>
          </a:xfrm>
        </p:spPr>
        <p:txBody>
          <a:bodyPr>
            <a:noAutofit/>
          </a:bodyPr>
          <a:lstStyle/>
          <a:p>
            <a:r>
              <a:rPr lang="it-IT" sz="3600" dirty="0" smtClean="0"/>
              <a:t>L’apparato </a:t>
            </a:r>
            <a:r>
              <a:rPr lang="it-IT" sz="3600" dirty="0" err="1" smtClean="0"/>
              <a:t>juxtaglomerulare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2400" i="1" dirty="0" smtClean="0"/>
              <a:t>è una regione del tubulo urinifero</a:t>
            </a:r>
            <a:endParaRPr lang="it-IT" sz="3600" i="1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10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6630"/>
            <a:ext cx="9144000" cy="622458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5424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cinque tipi cellulari dell’apparato </a:t>
            </a:r>
            <a:r>
              <a:rPr lang="it-IT" dirty="0" err="1" smtClean="0"/>
              <a:t>juxaglomerulare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83406" y="1636637"/>
            <a:ext cx="8203394" cy="451907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cellule della </a:t>
            </a:r>
            <a:r>
              <a:rPr lang="it-IT" sz="2400" b="1" dirty="0" smtClean="0"/>
              <a:t>macula densa</a:t>
            </a:r>
          </a:p>
          <a:p>
            <a:pPr marL="914400" lvl="1" indent="-514350"/>
            <a:r>
              <a:rPr lang="it-IT" sz="2000" dirty="0" smtClean="0"/>
              <a:t>15-20 cellule epiteliali che agiscono da </a:t>
            </a:r>
            <a:r>
              <a:rPr lang="it-IT" sz="2000" b="1" u="sng" dirty="0" smtClean="0">
                <a:solidFill>
                  <a:srgbClr val="000090"/>
                </a:solidFill>
              </a:rPr>
              <a:t>sensori del Na</a:t>
            </a:r>
            <a:r>
              <a:rPr lang="it-IT" sz="2000" b="1" u="sng" baseline="30000" dirty="0" smtClean="0">
                <a:solidFill>
                  <a:srgbClr val="000090"/>
                </a:solidFill>
              </a:rPr>
              <a:t>+</a:t>
            </a:r>
            <a:r>
              <a:rPr lang="it-IT" sz="2000" b="1" u="sng" dirty="0" smtClean="0">
                <a:solidFill>
                  <a:srgbClr val="000090"/>
                </a:solidFill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cellule </a:t>
            </a:r>
            <a:r>
              <a:rPr lang="it-IT" sz="2400" b="1" dirty="0" smtClean="0"/>
              <a:t>epiteliali granulari </a:t>
            </a:r>
            <a:r>
              <a:rPr lang="it-IT" sz="2400" dirty="0" err="1" smtClean="0"/>
              <a:t>juxtaglomerulari</a:t>
            </a:r>
            <a:endParaRPr lang="it-IT" sz="2400" dirty="0"/>
          </a:p>
          <a:p>
            <a:pPr marL="914400" lvl="1" indent="-514350"/>
            <a:r>
              <a:rPr lang="it-IT" sz="2000" dirty="0" smtClean="0"/>
              <a:t>cellule secernenti </a:t>
            </a:r>
            <a:r>
              <a:rPr lang="it-IT" sz="2000" u="sng" dirty="0" smtClean="0"/>
              <a:t>renina</a:t>
            </a:r>
            <a:r>
              <a:rPr lang="it-IT" sz="2000" dirty="0" smtClean="0"/>
              <a:t> nel sangue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cellule </a:t>
            </a:r>
            <a:r>
              <a:rPr lang="it-IT" sz="2400" b="1" dirty="0" smtClean="0"/>
              <a:t>muscolari lisce vascolari </a:t>
            </a:r>
          </a:p>
          <a:p>
            <a:pPr marL="914400" lvl="1" indent="-514350"/>
            <a:r>
              <a:rPr lang="it-IT" sz="2000" dirty="0" smtClean="0"/>
              <a:t>cellule contrattili, vasocostrizione dell’arteriola afferente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cellule </a:t>
            </a:r>
            <a:r>
              <a:rPr lang="it-IT" sz="2400" b="1" dirty="0" smtClean="0"/>
              <a:t>mesangiali</a:t>
            </a:r>
          </a:p>
          <a:p>
            <a:pPr marL="914400" lvl="1" indent="-514350"/>
            <a:r>
              <a:rPr lang="it-IT" sz="2000" dirty="0" smtClean="0"/>
              <a:t>cellule dell’interstizio</a:t>
            </a:r>
            <a:r>
              <a:rPr lang="it-IT" sz="2000" b="1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400" dirty="0" smtClean="0"/>
              <a:t>cellule </a:t>
            </a:r>
            <a:r>
              <a:rPr lang="it-IT" sz="2400" b="1" dirty="0" smtClean="0"/>
              <a:t>endoteliali</a:t>
            </a:r>
          </a:p>
          <a:p>
            <a:pPr marL="914400" lvl="1" indent="-514350"/>
            <a:r>
              <a:rPr lang="it-IT" sz="2000" dirty="0" smtClean="0"/>
              <a:t>cellule di rivestimento del glomerulo, sensori della pressione arteriosa (</a:t>
            </a:r>
            <a:r>
              <a:rPr lang="it-IT" sz="2000" b="1" u="sng" dirty="0" smtClean="0">
                <a:solidFill>
                  <a:srgbClr val="000090"/>
                </a:solidFill>
              </a:rPr>
              <a:t>barocettor</a:t>
            </a:r>
            <a:r>
              <a:rPr lang="it-IT" sz="2000" b="1" u="sng" dirty="0" smtClean="0"/>
              <a:t>i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091FA - BIOCHIMICA APPLICATA  MEDICA 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18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1846"/>
          </a:xfrm>
        </p:spPr>
        <p:txBody>
          <a:bodyPr>
            <a:normAutofit/>
          </a:bodyPr>
          <a:lstStyle/>
          <a:p>
            <a:r>
              <a:rPr lang="it-IT" sz="3600" dirty="0" smtClean="0"/>
              <a:t>Schema dell’apparato </a:t>
            </a:r>
            <a:r>
              <a:rPr lang="it-IT" sz="3600" dirty="0" err="1" smtClean="0"/>
              <a:t>juxtaglomerulare</a:t>
            </a:r>
            <a:r>
              <a:rPr lang="it-IT" sz="3600" dirty="0" smtClean="0"/>
              <a:t> </a:t>
            </a:r>
            <a:br>
              <a:rPr lang="it-IT" sz="3600" dirty="0" smtClean="0"/>
            </a:br>
            <a:r>
              <a:rPr lang="it-IT" sz="3600" dirty="0" smtClean="0"/>
              <a:t>Le varie cellule sono interconnesse</a:t>
            </a:r>
            <a:endParaRPr lang="it-IT" sz="36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12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7284"/>
            <a:ext cx="9144000" cy="330886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96787" y="5661322"/>
            <a:ext cx="8190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solo le cellule della macula densa sono fisicamente indipendenti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915698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connessine</a:t>
            </a:r>
            <a:br>
              <a:rPr lang="it-IT" dirty="0" smtClean="0"/>
            </a:br>
            <a:r>
              <a:rPr lang="it-IT" sz="3100" dirty="0" smtClean="0"/>
              <a:t>canali di membrana che costituiscono le gap </a:t>
            </a:r>
            <a:r>
              <a:rPr lang="it-IT" sz="3100" dirty="0" err="1" smtClean="0"/>
              <a:t>junctions</a:t>
            </a:r>
            <a:endParaRPr lang="it-IT" sz="31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13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09" y="1417638"/>
            <a:ext cx="6134876" cy="4547937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7200" y="5734742"/>
            <a:ext cx="8468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metaboliti e secondi messaggeri diffondono da una cellula all’altra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20502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5741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Le connessine consentono la attivazione sincrona di cellule in batteria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14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7519"/>
            <a:ext cx="9144000" cy="430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L’apparato ha </a:t>
            </a:r>
            <a:br>
              <a:rPr lang="it-IT" dirty="0" smtClean="0"/>
            </a:br>
            <a:r>
              <a:rPr lang="it-IT" sz="4000" b="1" dirty="0" smtClean="0"/>
              <a:t>due poli sensoriali e due effettori biologici</a:t>
            </a:r>
            <a:endParaRPr lang="it-IT" b="1" dirty="0"/>
          </a:p>
        </p:txBody>
      </p:sp>
      <p:sp>
        <p:nvSpPr>
          <p:cNvPr id="7" name="Sottotitolo 6"/>
          <p:cNvSpPr>
            <a:spLocks noGrp="1"/>
          </p:cNvSpPr>
          <p:nvPr>
            <p:ph idx="1"/>
          </p:nvPr>
        </p:nvSpPr>
        <p:spPr>
          <a:xfrm>
            <a:off x="219822" y="1356774"/>
            <a:ext cx="3935494" cy="5121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SENSORI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0000"/>
                </a:solidFill>
              </a:rPr>
              <a:t>le cellule endoteliali </a:t>
            </a:r>
            <a:r>
              <a:rPr lang="mr-IN" sz="2800" dirty="0" smtClean="0">
                <a:solidFill>
                  <a:srgbClr val="000000"/>
                </a:solidFill>
              </a:rPr>
              <a:t>–</a:t>
            </a:r>
            <a:r>
              <a:rPr lang="it-IT" sz="2800" dirty="0" smtClean="0">
                <a:solidFill>
                  <a:srgbClr val="000000"/>
                </a:solidFill>
              </a:rPr>
              <a:t> barocettori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0000"/>
                </a:solidFill>
              </a:rPr>
              <a:t>le cellule della macula densa </a:t>
            </a:r>
            <a:r>
              <a:rPr lang="mr-IN" sz="2800" dirty="0" smtClean="0">
                <a:solidFill>
                  <a:srgbClr val="000000"/>
                </a:solidFill>
              </a:rPr>
              <a:t>–</a:t>
            </a:r>
            <a:r>
              <a:rPr lang="it-IT" sz="2800" dirty="0" smtClean="0">
                <a:solidFill>
                  <a:srgbClr val="000000"/>
                </a:solidFill>
              </a:rPr>
              <a:t> </a:t>
            </a:r>
            <a:r>
              <a:rPr lang="it-IT" sz="2800" dirty="0" err="1" smtClean="0">
                <a:solidFill>
                  <a:srgbClr val="000000"/>
                </a:solidFill>
              </a:rPr>
              <a:t>sodiocettori</a:t>
            </a:r>
            <a:endParaRPr lang="it-IT" sz="2800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it-IT" sz="2800" dirty="0" smtClean="0">
                <a:solidFill>
                  <a:srgbClr val="000000"/>
                </a:solidFill>
              </a:rPr>
              <a:t>EFFETTORI</a:t>
            </a:r>
            <a:endParaRPr lang="it-IT" sz="2400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0000"/>
                </a:solidFill>
              </a:rPr>
              <a:t>le cellule muscolari lisce dell’arteriola afferente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2800" dirty="0" smtClean="0">
                <a:solidFill>
                  <a:srgbClr val="000000"/>
                </a:solidFill>
              </a:rPr>
              <a:t>le cellule mioepiteliali secernenti renina</a:t>
            </a:r>
            <a:endParaRPr lang="it-IT" sz="2800" dirty="0">
              <a:solidFill>
                <a:srgbClr val="0000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15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006" y="2257740"/>
            <a:ext cx="4795768" cy="33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50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268672" y="274638"/>
            <a:ext cx="8418128" cy="946734"/>
          </a:xfrm>
        </p:spPr>
        <p:txBody>
          <a:bodyPr>
            <a:noAutofit/>
          </a:bodyPr>
          <a:lstStyle/>
          <a:p>
            <a:r>
              <a:rPr lang="it-IT" sz="4000" dirty="0" smtClean="0"/>
              <a:t>I fattori che causano il rilascio di renina</a:t>
            </a:r>
            <a:endParaRPr lang="it-IT" sz="4000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221372"/>
            <a:ext cx="8229600" cy="51349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000090"/>
                </a:solidFill>
              </a:rPr>
              <a:t>FATTORI LOCALI </a:t>
            </a:r>
            <a:r>
              <a:rPr lang="mr-IN" dirty="0" smtClean="0">
                <a:solidFill>
                  <a:srgbClr val="000090"/>
                </a:solidFill>
              </a:rPr>
              <a:t>–</a:t>
            </a:r>
            <a:r>
              <a:rPr lang="it-IT" dirty="0" smtClean="0">
                <a:solidFill>
                  <a:srgbClr val="000090"/>
                </a:solidFill>
              </a:rPr>
              <a:t> azione paracrina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0090"/>
                </a:solidFill>
              </a:rPr>
              <a:t>dell’apparato </a:t>
            </a:r>
            <a:r>
              <a:rPr lang="it-IT" dirty="0" err="1" smtClean="0">
                <a:solidFill>
                  <a:srgbClr val="000090"/>
                </a:solidFill>
              </a:rPr>
              <a:t>juxtaglomerulare</a:t>
            </a:r>
            <a:endParaRPr lang="it-IT" dirty="0" smtClean="0">
              <a:solidFill>
                <a:srgbClr val="000090"/>
              </a:solidFill>
            </a:endParaRPr>
          </a:p>
          <a:p>
            <a:r>
              <a:rPr lang="it-IT" dirty="0">
                <a:solidFill>
                  <a:srgbClr val="000090"/>
                </a:solidFill>
              </a:rPr>
              <a:t>riduzione del trasporto di </a:t>
            </a:r>
            <a:r>
              <a:rPr lang="it-IT" dirty="0" err="1">
                <a:solidFill>
                  <a:srgbClr val="000090"/>
                </a:solidFill>
              </a:rPr>
              <a:t>NaCl</a:t>
            </a:r>
            <a:r>
              <a:rPr lang="it-IT" dirty="0">
                <a:solidFill>
                  <a:srgbClr val="000090"/>
                </a:solidFill>
              </a:rPr>
              <a:t> nelle cellule della macula densa</a:t>
            </a:r>
          </a:p>
          <a:p>
            <a:r>
              <a:rPr lang="it-IT" dirty="0" smtClean="0">
                <a:solidFill>
                  <a:srgbClr val="000090"/>
                </a:solidFill>
              </a:rPr>
              <a:t>bassa </a:t>
            </a:r>
            <a:r>
              <a:rPr lang="it-IT" dirty="0" smtClean="0">
                <a:solidFill>
                  <a:srgbClr val="000090"/>
                </a:solidFill>
              </a:rPr>
              <a:t>renale pressione di perfusione (</a:t>
            </a:r>
            <a:r>
              <a:rPr lang="it-IT" dirty="0" err="1" smtClean="0">
                <a:solidFill>
                  <a:srgbClr val="000090"/>
                </a:solidFill>
              </a:rPr>
              <a:t>baroriflesso</a:t>
            </a:r>
            <a:r>
              <a:rPr lang="it-IT" dirty="0" smtClean="0">
                <a:solidFill>
                  <a:srgbClr val="000090"/>
                </a:solidFill>
              </a:rPr>
              <a:t> locale meccanismo)</a:t>
            </a:r>
          </a:p>
          <a:p>
            <a:pPr marL="0" indent="0" algn="ctr">
              <a:buNone/>
            </a:pPr>
            <a:r>
              <a:rPr lang="it-IT" dirty="0" smtClean="0"/>
              <a:t>FATTORI </a:t>
            </a:r>
            <a:r>
              <a:rPr lang="it-IT" dirty="0" smtClean="0"/>
              <a:t>SISTEMICI </a:t>
            </a:r>
            <a:r>
              <a:rPr lang="mr-IN" dirty="0" smtClean="0"/>
              <a:t>–</a:t>
            </a:r>
            <a:r>
              <a:rPr lang="it-IT" dirty="0" smtClean="0"/>
              <a:t> azione endocrina</a:t>
            </a:r>
          </a:p>
          <a:p>
            <a:r>
              <a:rPr lang="it-IT" dirty="0" smtClean="0"/>
              <a:t>attivazione del sistema nervoso simpatico (riflesso centrale)</a:t>
            </a:r>
          </a:p>
          <a:p>
            <a:r>
              <a:rPr lang="it-IT" dirty="0" smtClean="0"/>
              <a:t>bassi livelli di ormoni ad azione locale</a:t>
            </a:r>
          </a:p>
          <a:p>
            <a:pPr lvl="1"/>
            <a:r>
              <a:rPr lang="it-IT" dirty="0" err="1" smtClean="0"/>
              <a:t>angiotensina</a:t>
            </a:r>
            <a:r>
              <a:rPr lang="it-IT" dirty="0" smtClean="0"/>
              <a:t> II e peptide natriuretico atriale (ANF)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833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Come le cellule della macula densa registrano la [</a:t>
            </a:r>
            <a:r>
              <a:rPr lang="it-IT" dirty="0" err="1" smtClean="0"/>
              <a:t>NaCl</a:t>
            </a:r>
            <a:r>
              <a:rPr lang="it-IT" dirty="0" smtClean="0"/>
              <a:t>] nel tubulo distale?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17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3050"/>
            <a:ext cx="8331200" cy="48133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57200" y="2638162"/>
            <a:ext cx="2473765" cy="23938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it-IT" dirty="0" smtClean="0">
                <a:solidFill>
                  <a:srgbClr val="000090"/>
                </a:solidFill>
              </a:rPr>
              <a:t>Trasportatori di sodio</a:t>
            </a:r>
          </a:p>
          <a:p>
            <a:r>
              <a:rPr lang="it-IT" dirty="0" smtClean="0">
                <a:solidFill>
                  <a:srgbClr val="000090"/>
                </a:solidFill>
              </a:rPr>
              <a:t>- NKCC2-furosemide</a:t>
            </a:r>
          </a:p>
          <a:p>
            <a:r>
              <a:rPr lang="it-IT" dirty="0" smtClean="0">
                <a:solidFill>
                  <a:srgbClr val="000090"/>
                </a:solidFill>
              </a:rPr>
              <a:t>- NHE2</a:t>
            </a:r>
          </a:p>
          <a:p>
            <a:endParaRPr lang="it-IT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429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Se la volemia è ridotta </a:t>
            </a:r>
            <a:r>
              <a:rPr lang="mr-IN" dirty="0" smtClean="0"/>
              <a:t>…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mr-IN" dirty="0" smtClean="0"/>
              <a:t>…</a:t>
            </a:r>
            <a:r>
              <a:rPr lang="it-IT" dirty="0" smtClean="0"/>
              <a:t> nel tubulo distale la [</a:t>
            </a:r>
            <a:r>
              <a:rPr lang="it-IT" dirty="0" err="1" smtClean="0"/>
              <a:t>NaCl</a:t>
            </a:r>
            <a:r>
              <a:rPr lang="it-IT" dirty="0" smtClean="0"/>
              <a:t>] è bassa</a:t>
            </a:r>
          </a:p>
          <a:p>
            <a:pPr marL="0" indent="0" algn="ctr">
              <a:buNone/>
            </a:pPr>
            <a:r>
              <a:rPr lang="it-IT" dirty="0" smtClean="0"/>
              <a:t>CONSEGUENZE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Nelle cellule della macula densa entra meno Na</a:t>
            </a:r>
            <a:r>
              <a:rPr lang="it-IT" b="1" baseline="30000" dirty="0" smtClean="0"/>
              <a:t>++</a:t>
            </a:r>
          </a:p>
          <a:p>
            <a:pPr marL="914400" lvl="1" indent="-514350"/>
            <a:r>
              <a:rPr lang="it-IT" dirty="0" smtClean="0"/>
              <a:t>Adattamento osmotico e riduzione del volume cellulare</a:t>
            </a:r>
          </a:p>
          <a:p>
            <a:pPr marL="914400" lvl="1" indent="-514350"/>
            <a:r>
              <a:rPr lang="it-IT" dirty="0" smtClean="0"/>
              <a:t>Aumento di </a:t>
            </a:r>
            <a:r>
              <a:rPr lang="it-IT" dirty="0" err="1" smtClean="0"/>
              <a:t>iNOS</a:t>
            </a:r>
            <a:r>
              <a:rPr lang="it-IT" dirty="0" smtClean="0"/>
              <a:t> e NO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Attivazione della COX-2</a:t>
            </a:r>
            <a:r>
              <a:rPr lang="it-IT" dirty="0" smtClean="0"/>
              <a:t>, che produce Prostaglandine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367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625" y="140167"/>
            <a:ext cx="8722449" cy="849024"/>
          </a:xfr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/>
              <a:t>Meno </a:t>
            </a:r>
            <a:r>
              <a:rPr lang="it-IT" sz="2800" dirty="0" err="1" smtClean="0"/>
              <a:t>NaCl</a:t>
            </a:r>
            <a:r>
              <a:rPr lang="it-IT" sz="2800" dirty="0" smtClean="0"/>
              <a:t> entra</a:t>
            </a:r>
            <a:r>
              <a:rPr lang="it-IT" sz="2800" dirty="0" smtClean="0"/>
              <a:t>, più NO si sintetizza e si attiva COX-2</a:t>
            </a:r>
            <a:br>
              <a:rPr lang="it-IT" sz="2800" dirty="0" smtClean="0"/>
            </a:br>
            <a:r>
              <a:rPr lang="it-IT" sz="2800" dirty="0" smtClean="0"/>
              <a:t>che produce la prostaglandina</a:t>
            </a:r>
            <a:endParaRPr lang="it-IT" sz="28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19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54" y="1131019"/>
            <a:ext cx="7530794" cy="4392963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20958603">
            <a:off x="3077303" y="3676932"/>
            <a:ext cx="1085881" cy="90490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12816" y="5643870"/>
            <a:ext cx="8722449" cy="8490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/>
              <a:t>La prostaglandina è un mediatore paracrino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val="153822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L’aldosterone è un </a:t>
            </a:r>
            <a:r>
              <a:rPr lang="it-IT" dirty="0" err="1" smtClean="0"/>
              <a:t>mineralcorticoide</a:t>
            </a:r>
            <a:r>
              <a:rPr lang="it-IT" dirty="0" smtClean="0"/>
              <a:t> surrenalico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2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8690"/>
            <a:ext cx="914400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691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5800" y="1221371"/>
            <a:ext cx="7772400" cy="2379079"/>
          </a:xfrm>
        </p:spPr>
        <p:txBody>
          <a:bodyPr>
            <a:normAutofit/>
          </a:bodyPr>
          <a:lstStyle/>
          <a:p>
            <a:r>
              <a:rPr lang="it-IT" dirty="0" smtClean="0"/>
              <a:t>Come le cellule della macula densa segnalano alle cellule granulari di rilasciare la renina?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Per azione paracrina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55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625" y="140167"/>
            <a:ext cx="8722449" cy="849024"/>
          </a:xfr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/>
              <a:t>I fattori paracrini del rilascio di renina</a:t>
            </a:r>
            <a:br>
              <a:rPr lang="it-IT" sz="2800" dirty="0" smtClean="0"/>
            </a:br>
            <a:r>
              <a:rPr lang="it-IT" sz="2800" dirty="0" smtClean="0"/>
              <a:t>Attivazione da Prostaglandine</a:t>
            </a:r>
            <a:endParaRPr lang="it-IT" sz="28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21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71" y="1205893"/>
            <a:ext cx="7530794" cy="4392963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20958603">
            <a:off x="3065301" y="3548647"/>
            <a:ext cx="2469058" cy="90490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12816" y="5643870"/>
            <a:ext cx="8722449" cy="849024"/>
          </a:xfrm>
          <a:prstGeom prst="rect">
            <a:avLst/>
          </a:prstGeom>
          <a:solidFill>
            <a:srgbClr val="BFBFBF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rgbClr val="000090"/>
                </a:solidFill>
              </a:rPr>
              <a:t>I fattori endocrini del rilascio di renina</a:t>
            </a:r>
            <a:br>
              <a:rPr lang="it-IT" sz="2000" dirty="0" smtClean="0">
                <a:solidFill>
                  <a:srgbClr val="000090"/>
                </a:solidFill>
              </a:rPr>
            </a:br>
            <a:r>
              <a:rPr lang="it-IT" sz="2000" dirty="0" smtClean="0">
                <a:solidFill>
                  <a:srgbClr val="000090"/>
                </a:solidFill>
              </a:rPr>
              <a:t>Attivazione da catecolamine rilasciata dal sistema nervoso autonomo</a:t>
            </a:r>
            <a:endParaRPr lang="it-IT" sz="2000" b="1" dirty="0">
              <a:solidFill>
                <a:srgbClr val="00009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 rot="20958603">
            <a:off x="3488239" y="4059635"/>
            <a:ext cx="2469058" cy="904904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03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5800" y="1221371"/>
            <a:ext cx="7772400" cy="237907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Come le cellule della macula densa segnalano alle cellule granulari di </a:t>
            </a:r>
            <a:r>
              <a:rPr lang="it-IT" dirty="0" smtClean="0">
                <a:solidFill>
                  <a:srgbClr val="FF0000"/>
                </a:solidFill>
              </a:rPr>
              <a:t>NON</a:t>
            </a:r>
            <a:r>
              <a:rPr lang="it-IT" dirty="0" smtClean="0"/>
              <a:t> rilasciare la renina?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Per azione paracrina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667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Se la volemia è normale o tende ad aumentare per effetto del </a:t>
            </a:r>
            <a:r>
              <a:rPr lang="it-IT" dirty="0" err="1" smtClean="0"/>
              <a:t>NaCl</a:t>
            </a:r>
            <a:r>
              <a:rPr lang="it-IT" dirty="0" smtClean="0"/>
              <a:t> </a:t>
            </a:r>
            <a:r>
              <a:rPr lang="mr-IN" dirty="0" smtClean="0"/>
              <a:t>…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mr-IN" dirty="0" smtClean="0"/>
              <a:t>…</a:t>
            </a:r>
            <a:r>
              <a:rPr lang="it-IT" dirty="0" smtClean="0"/>
              <a:t> nel tubulo distale la [</a:t>
            </a:r>
            <a:r>
              <a:rPr lang="it-IT" dirty="0" err="1" smtClean="0"/>
              <a:t>NaCl</a:t>
            </a:r>
            <a:r>
              <a:rPr lang="it-IT" dirty="0" smtClean="0"/>
              <a:t>] è alta</a:t>
            </a:r>
          </a:p>
          <a:p>
            <a:pPr marL="0" indent="0" algn="ctr">
              <a:buNone/>
            </a:pPr>
            <a:r>
              <a:rPr lang="it-IT" dirty="0" smtClean="0"/>
              <a:t>CONSEGUENZE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Nelle cellule della macula densa entra più </a:t>
            </a:r>
            <a:r>
              <a:rPr lang="it-IT" b="1" dirty="0" err="1" smtClean="0"/>
              <a:t>NaCl</a:t>
            </a:r>
            <a:endParaRPr lang="it-IT" b="1" baseline="30000" dirty="0" smtClean="0"/>
          </a:p>
          <a:p>
            <a:pPr marL="914400" lvl="1" indent="-514350"/>
            <a:r>
              <a:rPr lang="it-IT" dirty="0" smtClean="0"/>
              <a:t>a livello </a:t>
            </a:r>
            <a:r>
              <a:rPr lang="it-IT" dirty="0" err="1" smtClean="0"/>
              <a:t>basolaterale</a:t>
            </a:r>
            <a:r>
              <a:rPr lang="it-IT" dirty="0" smtClean="0"/>
              <a:t> aumenta l’attività della pompa Na/K </a:t>
            </a:r>
            <a:r>
              <a:rPr lang="it-IT" dirty="0" err="1" smtClean="0"/>
              <a:t>ATPasi</a:t>
            </a:r>
            <a:endParaRPr lang="it-IT" dirty="0" smtClean="0"/>
          </a:p>
          <a:p>
            <a:pPr marL="914400" lvl="1" indent="-514350"/>
            <a:r>
              <a:rPr lang="it-IT" dirty="0" smtClean="0"/>
              <a:t>Aumenta l’idrolisi dell’ATP </a:t>
            </a:r>
          </a:p>
          <a:p>
            <a:pPr marL="914400" lvl="1" indent="-514350"/>
            <a:r>
              <a:rPr lang="it-IT" dirty="0" smtClean="0"/>
              <a:t>ADP e AMP escono nell’interstizio e si forma Adenosina</a:t>
            </a:r>
          </a:p>
          <a:p>
            <a:pPr marL="514350" indent="-514350">
              <a:buFont typeface="+mj-lt"/>
              <a:buAutoNum type="arabicPeriod"/>
            </a:pPr>
            <a:r>
              <a:rPr lang="it-IT" b="1" dirty="0" smtClean="0"/>
              <a:t>Adenosina attiva recettori sulla cellula granulosa</a:t>
            </a:r>
          </a:p>
          <a:p>
            <a:pPr marL="914400" lvl="1" indent="-514350"/>
            <a:r>
              <a:rPr lang="it-IT" dirty="0" smtClean="0"/>
              <a:t>inibizione della </a:t>
            </a:r>
            <a:r>
              <a:rPr lang="it-IT" dirty="0" err="1" smtClean="0"/>
              <a:t>adenilato</a:t>
            </a:r>
            <a:r>
              <a:rPr lang="it-IT" dirty="0" smtClean="0"/>
              <a:t> </a:t>
            </a:r>
            <a:r>
              <a:rPr lang="it-IT" dirty="0" err="1" smtClean="0"/>
              <a:t>ciclasi</a:t>
            </a:r>
            <a:r>
              <a:rPr lang="it-IT" dirty="0" smtClean="0"/>
              <a:t> e riduzione </a:t>
            </a:r>
            <a:r>
              <a:rPr lang="it-IT" dirty="0" err="1" smtClean="0"/>
              <a:t>cAMP</a:t>
            </a:r>
            <a:endParaRPr lang="it-IT" dirty="0" smtClean="0"/>
          </a:p>
          <a:p>
            <a:pPr marL="914400" lvl="1" indent="-514350"/>
            <a:r>
              <a:rPr lang="it-IT" dirty="0" smtClean="0">
                <a:solidFill>
                  <a:srgbClr val="FF0000"/>
                </a:solidFill>
              </a:rPr>
              <a:t>riduzione del rilascio di renina</a:t>
            </a:r>
            <a:endParaRPr lang="it-IT" dirty="0" smtClean="0">
              <a:solidFill>
                <a:srgbClr val="FF0000"/>
              </a:solidFill>
            </a:endParaRP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16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625" y="140167"/>
            <a:ext cx="8722449" cy="849024"/>
          </a:xfr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/>
              <a:t>I fattori paracrini dell’</a:t>
            </a:r>
            <a:r>
              <a:rPr lang="it-IT" sz="2800" dirty="0" smtClean="0">
                <a:solidFill>
                  <a:srgbClr val="FF0000"/>
                </a:solidFill>
              </a:rPr>
              <a:t>inibizione</a:t>
            </a:r>
            <a:r>
              <a:rPr lang="it-IT" sz="2800" dirty="0" smtClean="0"/>
              <a:t> del rilascio di renina</a:t>
            </a:r>
            <a:br>
              <a:rPr lang="it-IT" sz="2800" dirty="0" smtClean="0"/>
            </a:br>
            <a:r>
              <a:rPr lang="it-IT" sz="2800" dirty="0" smtClean="0"/>
              <a:t>Attivazione da </a:t>
            </a:r>
            <a:r>
              <a:rPr lang="it-IT" sz="2800" dirty="0" err="1" smtClean="0"/>
              <a:t>Adenonsina</a:t>
            </a:r>
            <a:r>
              <a:rPr lang="it-IT" sz="2800" dirty="0" smtClean="0"/>
              <a:t> e calo di </a:t>
            </a:r>
            <a:r>
              <a:rPr lang="it-IT" sz="2800" dirty="0" err="1" smtClean="0"/>
              <a:t>cAMP</a:t>
            </a:r>
            <a:endParaRPr lang="it-IT" sz="28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24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83" y="1743775"/>
            <a:ext cx="7530794" cy="4392963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19807248">
            <a:off x="3216747" y="2789358"/>
            <a:ext cx="2388789" cy="1174663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872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0625" y="140167"/>
            <a:ext cx="8722449" cy="849024"/>
          </a:xfrm>
          <a:solidFill>
            <a:schemeClr val="bg1">
              <a:lumMod val="75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it-IT" sz="2800" dirty="0" smtClean="0"/>
              <a:t>I fattori paracrini dell’</a:t>
            </a:r>
            <a:r>
              <a:rPr lang="it-IT" sz="2800" dirty="0" smtClean="0">
                <a:solidFill>
                  <a:srgbClr val="FF0000"/>
                </a:solidFill>
              </a:rPr>
              <a:t>inibizione</a:t>
            </a:r>
            <a:r>
              <a:rPr lang="it-IT" sz="2800" dirty="0" smtClean="0"/>
              <a:t> del rilascio di renina</a:t>
            </a:r>
            <a:br>
              <a:rPr lang="it-IT" sz="2800" dirty="0" smtClean="0"/>
            </a:br>
            <a:r>
              <a:rPr lang="it-IT" sz="2800" dirty="0" smtClean="0"/>
              <a:t>Attivazione da </a:t>
            </a:r>
            <a:r>
              <a:rPr lang="it-IT" sz="2800" dirty="0" err="1" smtClean="0"/>
              <a:t>Adenonsina</a:t>
            </a:r>
            <a:r>
              <a:rPr lang="it-IT" sz="2800" dirty="0" smtClean="0"/>
              <a:t> e calo di </a:t>
            </a:r>
            <a:r>
              <a:rPr lang="it-IT" sz="2800" dirty="0" err="1" smtClean="0"/>
              <a:t>cAMP</a:t>
            </a:r>
            <a:endParaRPr lang="it-IT" sz="2800" b="1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25</a:t>
            </a:fld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12" y="1205893"/>
            <a:ext cx="7530794" cy="4392963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 rot="19669458">
            <a:off x="2909919" y="2383224"/>
            <a:ext cx="2692749" cy="10969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12816" y="5872451"/>
            <a:ext cx="8722449" cy="849024"/>
          </a:xfrm>
          <a:prstGeom prst="rect">
            <a:avLst/>
          </a:prstGeom>
          <a:solidFill>
            <a:srgbClr val="BFBFBF"/>
          </a:solidFill>
          <a:ln>
            <a:solidFill>
              <a:srgbClr val="00009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dirty="0" smtClean="0">
                <a:solidFill>
                  <a:srgbClr val="000090"/>
                </a:solidFill>
              </a:rPr>
              <a:t>I fattori </a:t>
            </a:r>
            <a:r>
              <a:rPr lang="it-IT" sz="2000" b="1" dirty="0" smtClean="0">
                <a:solidFill>
                  <a:srgbClr val="000090"/>
                </a:solidFill>
              </a:rPr>
              <a:t>cellulari </a:t>
            </a:r>
            <a:r>
              <a:rPr lang="it-IT" sz="2000" dirty="0" smtClean="0">
                <a:solidFill>
                  <a:srgbClr val="000090"/>
                </a:solidFill>
              </a:rPr>
              <a:t>dell’</a:t>
            </a:r>
            <a:r>
              <a:rPr lang="it-IT" sz="2000" dirty="0" smtClean="0">
                <a:solidFill>
                  <a:srgbClr val="FF0000"/>
                </a:solidFill>
              </a:rPr>
              <a:t>inibizione</a:t>
            </a:r>
            <a:r>
              <a:rPr lang="it-IT" sz="2000" dirty="0" smtClean="0">
                <a:solidFill>
                  <a:srgbClr val="000090"/>
                </a:solidFill>
              </a:rPr>
              <a:t> del rilascio di renina</a:t>
            </a:r>
            <a:br>
              <a:rPr lang="it-IT" sz="2000" dirty="0" smtClean="0">
                <a:solidFill>
                  <a:srgbClr val="000090"/>
                </a:solidFill>
              </a:rPr>
            </a:br>
            <a:r>
              <a:rPr lang="it-IT" sz="1800" dirty="0" smtClean="0">
                <a:solidFill>
                  <a:srgbClr val="FF0000"/>
                </a:solidFill>
              </a:rPr>
              <a:t>Aumento del Ca</a:t>
            </a:r>
            <a:r>
              <a:rPr lang="it-IT" sz="1800" baseline="30000" dirty="0" smtClean="0">
                <a:solidFill>
                  <a:srgbClr val="FF0000"/>
                </a:solidFill>
              </a:rPr>
              <a:t>++</a:t>
            </a:r>
            <a:r>
              <a:rPr lang="it-IT" sz="1800" dirty="0" smtClean="0">
                <a:solidFill>
                  <a:srgbClr val="FF0000"/>
                </a:solidFill>
              </a:rPr>
              <a:t> intracellulare </a:t>
            </a:r>
            <a:r>
              <a:rPr lang="it-IT" sz="1800" dirty="0" smtClean="0">
                <a:solidFill>
                  <a:srgbClr val="000090"/>
                </a:solidFill>
              </a:rPr>
              <a:t>per attivazione di recettori (ATP e </a:t>
            </a:r>
            <a:r>
              <a:rPr lang="it-IT" sz="1800" dirty="0" err="1" smtClean="0">
                <a:solidFill>
                  <a:srgbClr val="000090"/>
                </a:solidFill>
              </a:rPr>
              <a:t>angiotensina</a:t>
            </a:r>
            <a:r>
              <a:rPr lang="it-IT" sz="1800" dirty="0" smtClean="0">
                <a:solidFill>
                  <a:srgbClr val="000090"/>
                </a:solidFill>
              </a:rPr>
              <a:t> II) </a:t>
            </a:r>
          </a:p>
          <a:p>
            <a:r>
              <a:rPr lang="it-IT" sz="1800" dirty="0" smtClean="0">
                <a:solidFill>
                  <a:srgbClr val="000090"/>
                </a:solidFill>
              </a:rPr>
              <a:t>della cellula granulare e di cellule ad essa connesse</a:t>
            </a:r>
            <a:endParaRPr lang="it-IT" sz="2000" b="1" dirty="0">
              <a:solidFill>
                <a:srgbClr val="00009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 rot="20958603">
            <a:off x="5890520" y="1432952"/>
            <a:ext cx="2469058" cy="2415005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3345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 smtClean="0"/>
              <a:t>L’adenosina causa l’aumento di  Ca</a:t>
            </a:r>
            <a:r>
              <a:rPr lang="it-IT" sz="3600" baseline="30000" dirty="0" smtClean="0"/>
              <a:t>++</a:t>
            </a:r>
            <a:r>
              <a:rPr lang="it-IT" sz="3600" dirty="0" smtClean="0"/>
              <a:t> in tutte le cellule dell’apparato </a:t>
            </a:r>
            <a:r>
              <a:rPr lang="it-IT" sz="3600" dirty="0" err="1" smtClean="0"/>
              <a:t>juxtaglomerulare</a:t>
            </a:r>
            <a:endParaRPr lang="it-IT" sz="3600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600200"/>
            <a:ext cx="3531510" cy="475615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sz="2400" dirty="0" smtClean="0"/>
              <a:t>CARATTERISTICA</a:t>
            </a:r>
          </a:p>
          <a:p>
            <a:pPr marL="0" indent="0">
              <a:buNone/>
            </a:pPr>
            <a:r>
              <a:rPr lang="it-IT" sz="2400" dirty="0" smtClean="0"/>
              <a:t>Il Ca</a:t>
            </a:r>
            <a:r>
              <a:rPr lang="it-IT" sz="2400" baseline="30000" dirty="0" smtClean="0"/>
              <a:t>++</a:t>
            </a:r>
            <a:r>
              <a:rPr lang="it-IT" sz="2400" dirty="0" smtClean="0"/>
              <a:t> diffonde da una cellula all’altra tramite le connessine</a:t>
            </a:r>
          </a:p>
          <a:p>
            <a:pPr lvl="1"/>
            <a:r>
              <a:rPr lang="it-IT" sz="2000" dirty="0" smtClean="0"/>
              <a:t>tutte le cellule sono sincronizzate!!</a:t>
            </a:r>
          </a:p>
          <a:p>
            <a:pPr marL="57150" indent="0" algn="ctr">
              <a:buNone/>
            </a:pPr>
            <a:r>
              <a:rPr lang="it-IT" sz="2400" dirty="0" smtClean="0"/>
              <a:t>EFFETTI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La cellule muscolari lisce vascolari si contraggono</a:t>
            </a:r>
          </a:p>
          <a:p>
            <a:pPr lvl="1"/>
            <a:r>
              <a:rPr lang="it-IT" sz="2000" dirty="0" smtClean="0"/>
              <a:t>riduzione della filtrazione glomerulare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Le cellule granulari non rilasciano renina</a:t>
            </a:r>
          </a:p>
          <a:p>
            <a:endParaRPr lang="it-IT" sz="2400" dirty="0" smtClean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26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710" y="1417638"/>
            <a:ext cx="4676957" cy="493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8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3200" dirty="0" smtClean="0"/>
              <a:t>L’inibizione del rilascio di renina da parte del </a:t>
            </a:r>
            <a:r>
              <a:rPr lang="it-IT" sz="3200" dirty="0" smtClean="0"/>
              <a:t>Ca</a:t>
            </a:r>
            <a:r>
              <a:rPr lang="it-IT" sz="3200" baseline="30000" dirty="0" smtClean="0"/>
              <a:t>++</a:t>
            </a:r>
            <a:r>
              <a:rPr lang="it-IT" sz="3200" dirty="0" smtClean="0"/>
              <a:t> </a:t>
            </a:r>
            <a:r>
              <a:rPr lang="it-IT" sz="3200" dirty="0" smtClean="0"/>
              <a:t>è un effetto paradosso</a:t>
            </a:r>
            <a:br>
              <a:rPr lang="it-IT" sz="3200" dirty="0" smtClean="0"/>
            </a:br>
            <a:r>
              <a:rPr lang="it-IT" sz="3200" i="1" dirty="0" smtClean="0"/>
              <a:t>tipico delle cellule granulari</a:t>
            </a:r>
            <a:endParaRPr lang="it-IT" sz="3200" dirty="0"/>
          </a:p>
        </p:txBody>
      </p:sp>
      <p:sp>
        <p:nvSpPr>
          <p:cNvPr id="6" name="Segnaposto contenuto 5"/>
          <p:cNvSpPr>
            <a:spLocks noGrp="1"/>
          </p:cNvSpPr>
          <p:nvPr>
            <p:ph type="subTitle" idx="1"/>
          </p:nvPr>
        </p:nvSpPr>
        <p:spPr>
          <a:xfrm>
            <a:off x="1371600" y="4199965"/>
            <a:ext cx="6400800" cy="1059329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/>
            <a:r>
              <a:rPr lang="it-IT" dirty="0" smtClean="0">
                <a:solidFill>
                  <a:srgbClr val="0000FF"/>
                </a:solidFill>
              </a:rPr>
              <a:t>In </a:t>
            </a:r>
            <a:r>
              <a:rPr lang="it-IT" dirty="0" smtClean="0">
                <a:solidFill>
                  <a:srgbClr val="0000FF"/>
                </a:solidFill>
              </a:rPr>
              <a:t>genere il Ca</a:t>
            </a:r>
            <a:r>
              <a:rPr lang="it-IT" baseline="30000" dirty="0" smtClean="0">
                <a:solidFill>
                  <a:srgbClr val="0000FF"/>
                </a:solidFill>
              </a:rPr>
              <a:t>++</a:t>
            </a:r>
            <a:r>
              <a:rPr lang="it-IT" dirty="0" smtClean="0">
                <a:solidFill>
                  <a:srgbClr val="0000FF"/>
                </a:solidFill>
              </a:rPr>
              <a:t> determina l’esocitosi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94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685800" y="1221371"/>
            <a:ext cx="7772400" cy="237907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Come le cellule </a:t>
            </a:r>
            <a:r>
              <a:rPr lang="it-IT" dirty="0" smtClean="0"/>
              <a:t>ENDOTELIALI (barocettori) segnalano </a:t>
            </a:r>
            <a:r>
              <a:rPr lang="it-IT" dirty="0" smtClean="0"/>
              <a:t>alle cellule granulari di </a:t>
            </a:r>
            <a:r>
              <a:rPr lang="it-IT" dirty="0" smtClean="0">
                <a:solidFill>
                  <a:srgbClr val="FF0000"/>
                </a:solidFill>
              </a:rPr>
              <a:t>NON</a:t>
            </a:r>
            <a:r>
              <a:rPr lang="it-IT" dirty="0" smtClean="0"/>
              <a:t> rilasciare la renina?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Tramite la diffusione trans-cellulare del  Ca</a:t>
            </a:r>
            <a:r>
              <a:rPr lang="it-IT" baseline="30000" dirty="0" smtClean="0"/>
              <a:t>++</a:t>
            </a:r>
            <a:endParaRPr lang="it-IT" baseline="300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267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3600" dirty="0" smtClean="0"/>
              <a:t>Se aumenta </a:t>
            </a:r>
            <a:r>
              <a:rPr lang="it-IT" sz="3600" dirty="0"/>
              <a:t>la pressione idrostatica dell’arteriola </a:t>
            </a:r>
            <a:r>
              <a:rPr lang="it-IT" sz="3600" dirty="0" smtClean="0"/>
              <a:t>afferente </a:t>
            </a:r>
            <a:r>
              <a:rPr lang="mr-IN" sz="3600" dirty="0" smtClean="0"/>
              <a:t>…</a:t>
            </a:r>
            <a:endParaRPr lang="it-IT" sz="3600" dirty="0"/>
          </a:p>
        </p:txBody>
      </p:sp>
      <p:sp>
        <p:nvSpPr>
          <p:cNvPr id="9" name="Sottotitolo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06268"/>
          </a:xfrm>
        </p:spPr>
        <p:txBody>
          <a:bodyPr>
            <a:normAutofit/>
          </a:bodyPr>
          <a:lstStyle/>
          <a:p>
            <a:r>
              <a:rPr lang="mr-IN" sz="2400" dirty="0" smtClean="0"/>
              <a:t>…</a:t>
            </a:r>
            <a:r>
              <a:rPr lang="it-IT" sz="2400" dirty="0" smtClean="0"/>
              <a:t> Aumenta il Ca++ intracellulare, che si trasmette alle cellule granulari</a:t>
            </a:r>
          </a:p>
          <a:p>
            <a:r>
              <a:rPr lang="it-IT" sz="2400" dirty="0" smtClean="0"/>
              <a:t>Diminuisce il rilascio di renina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29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12" y="2906469"/>
            <a:ext cx="7321176" cy="344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07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cause fisiologiche del rilascio di aldosterone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t-IT" dirty="0" smtClean="0"/>
              <a:t>Diminuzione del volume ematico </a:t>
            </a:r>
          </a:p>
          <a:p>
            <a:pPr marL="0" indent="0" algn="ctr">
              <a:buNone/>
            </a:pPr>
            <a:r>
              <a:rPr lang="it-IT" dirty="0" smtClean="0"/>
              <a:t>ipovolemia</a:t>
            </a:r>
            <a:endParaRPr lang="it-IT" dirty="0"/>
          </a:p>
          <a:p>
            <a:r>
              <a:rPr lang="it-IT" dirty="0" smtClean="0"/>
              <a:t>emorragia</a:t>
            </a:r>
          </a:p>
          <a:p>
            <a:r>
              <a:rPr lang="it-IT" dirty="0" smtClean="0"/>
              <a:t>diarrea</a:t>
            </a:r>
          </a:p>
          <a:p>
            <a:r>
              <a:rPr lang="it-IT" dirty="0" smtClean="0"/>
              <a:t>vomito</a:t>
            </a:r>
          </a:p>
          <a:p>
            <a:r>
              <a:rPr lang="it-IT" dirty="0" smtClean="0"/>
              <a:t>sudorazione</a:t>
            </a:r>
          </a:p>
          <a:p>
            <a:r>
              <a:rPr lang="it-IT" dirty="0" smtClean="0"/>
              <a:t>ustioni</a:t>
            </a:r>
          </a:p>
          <a:p>
            <a:r>
              <a:rPr lang="it-IT" dirty="0" smtClean="0"/>
              <a:t>insufficiente assunzione di liquidi</a:t>
            </a:r>
          </a:p>
          <a:p>
            <a:r>
              <a:rPr lang="it-IT" dirty="0" smtClean="0"/>
              <a:t>diuretici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707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0656"/>
          </a:xfrm>
        </p:spPr>
        <p:txBody>
          <a:bodyPr/>
          <a:lstStyle/>
          <a:p>
            <a:r>
              <a:rPr lang="it-IT" dirty="0" smtClean="0"/>
              <a:t>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5294"/>
            <a:ext cx="8229600" cy="5161056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 smtClean="0"/>
              <a:t>Due sensori </a:t>
            </a:r>
          </a:p>
          <a:p>
            <a:pPr lvl="1"/>
            <a:r>
              <a:rPr lang="it-IT" dirty="0" smtClean="0"/>
              <a:t>Macula densa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err="1" smtClean="0"/>
              <a:t>NaCl</a:t>
            </a:r>
            <a:endParaRPr lang="it-IT" dirty="0" smtClean="0"/>
          </a:p>
          <a:p>
            <a:pPr lvl="1"/>
            <a:r>
              <a:rPr lang="it-IT" dirty="0" smtClean="0"/>
              <a:t>endotelio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/>
              <a:t>pressione</a:t>
            </a:r>
          </a:p>
          <a:p>
            <a:r>
              <a:rPr lang="it-IT" b="1" dirty="0" smtClean="0"/>
              <a:t>Due effettori</a:t>
            </a:r>
          </a:p>
          <a:p>
            <a:pPr lvl="1"/>
            <a:r>
              <a:rPr lang="it-IT" dirty="0" smtClean="0"/>
              <a:t>cellule granulari (renina)</a:t>
            </a:r>
          </a:p>
          <a:p>
            <a:pPr lvl="1"/>
            <a:r>
              <a:rPr lang="it-IT" dirty="0" smtClean="0"/>
              <a:t>celle muscolari lisce (vasocostrizione)</a:t>
            </a:r>
          </a:p>
          <a:p>
            <a:r>
              <a:rPr lang="it-IT" b="1" dirty="0" smtClean="0"/>
              <a:t>Due condizioni</a:t>
            </a:r>
          </a:p>
          <a:p>
            <a:pPr lvl="1"/>
            <a:r>
              <a:rPr lang="it-IT" dirty="0" smtClean="0"/>
              <a:t>Ipovolemia/</a:t>
            </a:r>
            <a:r>
              <a:rPr lang="it-IT" dirty="0" err="1" smtClean="0"/>
              <a:t>iponatremia</a:t>
            </a:r>
            <a:endParaRPr lang="it-IT" dirty="0" smtClean="0"/>
          </a:p>
          <a:p>
            <a:pPr lvl="2"/>
            <a:r>
              <a:rPr lang="it-IT" dirty="0" smtClean="0"/>
              <a:t>aumenta il rilascio di renina (per i meccanismi, </a:t>
            </a:r>
            <a:r>
              <a:rPr lang="it-IT" dirty="0" err="1" smtClean="0"/>
              <a:t>slides</a:t>
            </a:r>
            <a:r>
              <a:rPr lang="it-IT" dirty="0" smtClean="0"/>
              <a:t> 17-21)</a:t>
            </a:r>
          </a:p>
          <a:p>
            <a:pPr lvl="1"/>
            <a:r>
              <a:rPr lang="it-IT" dirty="0" err="1" smtClean="0"/>
              <a:t>Ipernatremia</a:t>
            </a:r>
            <a:r>
              <a:rPr lang="it-IT" dirty="0" smtClean="0"/>
              <a:t>/ipervolemia</a:t>
            </a:r>
          </a:p>
          <a:p>
            <a:pPr lvl="2"/>
            <a:r>
              <a:rPr lang="it-IT" dirty="0" smtClean="0"/>
              <a:t>diminuisce il rilascio di renina </a:t>
            </a:r>
            <a:r>
              <a:rPr lang="it-IT" dirty="0"/>
              <a:t>(per i meccanismi, </a:t>
            </a:r>
            <a:r>
              <a:rPr lang="it-IT" dirty="0" err="1"/>
              <a:t>slides</a:t>
            </a:r>
            <a:r>
              <a:rPr lang="it-IT" dirty="0"/>
              <a:t> </a:t>
            </a:r>
            <a:r>
              <a:rPr lang="it-IT" dirty="0" smtClean="0"/>
              <a:t>22-29)</a:t>
            </a:r>
          </a:p>
          <a:p>
            <a:r>
              <a:rPr lang="it-IT" b="1" dirty="0" smtClean="0"/>
              <a:t>L’apparato </a:t>
            </a:r>
            <a:r>
              <a:rPr lang="it-IT" b="1" dirty="0" err="1" smtClean="0"/>
              <a:t>juxtaglomerulare</a:t>
            </a:r>
            <a:r>
              <a:rPr lang="it-IT" b="1" dirty="0" smtClean="0"/>
              <a:t> è sincronicamente regolato</a:t>
            </a:r>
            <a:r>
              <a:rPr lang="it-IT" dirty="0" smtClean="0"/>
              <a:t>:</a:t>
            </a:r>
          </a:p>
          <a:p>
            <a:pPr lvl="1"/>
            <a:r>
              <a:rPr lang="it-IT" b="1" dirty="0" smtClean="0"/>
              <a:t>dal Ca</a:t>
            </a:r>
            <a:r>
              <a:rPr lang="it-IT" b="1" baseline="30000" dirty="0" smtClean="0"/>
              <a:t>++ </a:t>
            </a:r>
            <a:r>
              <a:rPr lang="it-IT" dirty="0" smtClean="0"/>
              <a:t>(</a:t>
            </a:r>
            <a:r>
              <a:rPr lang="it-IT" dirty="0"/>
              <a:t>per i meccanismi, </a:t>
            </a:r>
            <a:r>
              <a:rPr lang="it-IT" dirty="0" err="1"/>
              <a:t>slides</a:t>
            </a:r>
            <a:r>
              <a:rPr lang="it-IT" dirty="0"/>
              <a:t> </a:t>
            </a:r>
            <a:r>
              <a:rPr lang="it-IT" dirty="0" smtClean="0"/>
              <a:t>13-14, 29), per ridurre il rilascio di renina in condizioni normali (si evitano le crisi ipertensive) </a:t>
            </a:r>
          </a:p>
          <a:p>
            <a:pPr lvl="1"/>
            <a:r>
              <a:rPr lang="it-IT" dirty="0" smtClean="0"/>
              <a:t>dal </a:t>
            </a:r>
            <a:r>
              <a:rPr lang="it-IT" b="1" dirty="0" err="1" smtClean="0"/>
              <a:t>NaCl</a:t>
            </a:r>
            <a:r>
              <a:rPr lang="it-IT" dirty="0" smtClean="0"/>
              <a:t> (macula densa, </a:t>
            </a:r>
            <a:r>
              <a:rPr lang="it-IT" dirty="0" err="1" smtClean="0"/>
              <a:t>slides</a:t>
            </a:r>
            <a:r>
              <a:rPr lang="it-IT" dirty="0" smtClean="0"/>
              <a:t> 17-19) e </a:t>
            </a:r>
            <a:r>
              <a:rPr lang="it-IT" b="1" dirty="0" err="1" smtClean="0"/>
              <a:t>cAMP</a:t>
            </a:r>
            <a:r>
              <a:rPr lang="it-IT" dirty="0" smtClean="0"/>
              <a:t> (</a:t>
            </a:r>
            <a:r>
              <a:rPr lang="it-IT" dirty="0" err="1" smtClean="0"/>
              <a:t>cell</a:t>
            </a:r>
            <a:r>
              <a:rPr lang="it-IT" dirty="0" smtClean="0"/>
              <a:t>. granulari, slide 21) per aumentare il rilascio di renina in condizioni di ipovolemia (si evita lo shock)</a:t>
            </a:r>
          </a:p>
          <a:p>
            <a:pPr lvl="1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9922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5715"/>
          </a:xfrm>
        </p:spPr>
        <p:txBody>
          <a:bodyPr/>
          <a:lstStyle/>
          <a:p>
            <a:r>
              <a:rPr lang="it-IT" dirty="0" smtClean="0"/>
              <a:t>Cos’è la renina?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80353"/>
            <a:ext cx="8229600" cy="1240117"/>
          </a:xfrm>
        </p:spPr>
        <p:txBody>
          <a:bodyPr>
            <a:noAutofit/>
          </a:bodyPr>
          <a:lstStyle/>
          <a:p>
            <a:r>
              <a:rPr lang="it-IT" sz="2400" dirty="0" smtClean="0"/>
              <a:t>E’ una proteasi (</a:t>
            </a:r>
            <a:r>
              <a:rPr lang="hr-HR" sz="2400" dirty="0"/>
              <a:t>EC </a:t>
            </a:r>
            <a:r>
              <a:rPr lang="hr-HR" sz="2400" dirty="0" smtClean="0"/>
              <a:t>3.4.23.15)</a:t>
            </a:r>
            <a:endParaRPr lang="it-IT" sz="2400" dirty="0" smtClean="0"/>
          </a:p>
          <a:p>
            <a:r>
              <a:rPr lang="it-IT" sz="2400" dirty="0" smtClean="0"/>
              <a:t>agisce sull’</a:t>
            </a:r>
            <a:r>
              <a:rPr lang="it-IT" sz="2400" dirty="0" err="1" smtClean="0"/>
              <a:t>angiotensinogeno</a:t>
            </a:r>
            <a:r>
              <a:rPr lang="it-IT" sz="2400" dirty="0" smtClean="0"/>
              <a:t> (substrato) e rilascia un </a:t>
            </a:r>
            <a:r>
              <a:rPr lang="it-IT" sz="2400" dirty="0" err="1" smtClean="0"/>
              <a:t>decapeptide</a:t>
            </a:r>
            <a:r>
              <a:rPr lang="it-IT" sz="2400" dirty="0" smtClean="0"/>
              <a:t>, </a:t>
            </a:r>
            <a:r>
              <a:rPr lang="it-IT" sz="2400" dirty="0" err="1" smtClean="0"/>
              <a:t>Angiotensina</a:t>
            </a:r>
            <a:r>
              <a:rPr lang="it-IT" sz="2400" dirty="0" smtClean="0"/>
              <a:t> I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31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2592294"/>
            <a:ext cx="5080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3578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5715"/>
          </a:xfrm>
        </p:spPr>
        <p:txBody>
          <a:bodyPr>
            <a:normAutofit/>
          </a:bodyPr>
          <a:lstStyle/>
          <a:p>
            <a:r>
              <a:rPr lang="it-IT" sz="3600" dirty="0" smtClean="0"/>
              <a:t>Cos’è ACE?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30941"/>
            <a:ext cx="8229600" cy="1240117"/>
          </a:xfrm>
        </p:spPr>
        <p:txBody>
          <a:bodyPr>
            <a:noAutofit/>
          </a:bodyPr>
          <a:lstStyle/>
          <a:p>
            <a:r>
              <a:rPr lang="it-IT" sz="2400" dirty="0" err="1"/>
              <a:t>Angiotensin</a:t>
            </a:r>
            <a:r>
              <a:rPr lang="it-IT" sz="2400" dirty="0"/>
              <a:t> </a:t>
            </a:r>
            <a:r>
              <a:rPr lang="it-IT" sz="2400" dirty="0" err="1"/>
              <a:t>converting</a:t>
            </a:r>
            <a:r>
              <a:rPr lang="it-IT" sz="2400" dirty="0"/>
              <a:t> </a:t>
            </a:r>
            <a:r>
              <a:rPr lang="it-IT" sz="2400" dirty="0" err="1" smtClean="0"/>
              <a:t>enzyme</a:t>
            </a:r>
            <a:r>
              <a:rPr lang="it-IT" sz="2400" dirty="0" smtClean="0"/>
              <a:t>. E’ una </a:t>
            </a:r>
            <a:r>
              <a:rPr lang="it-IT" sz="2400" dirty="0"/>
              <a:t>proteasi (</a:t>
            </a:r>
            <a:r>
              <a:rPr lang="it-IT" sz="2400" dirty="0" smtClean="0"/>
              <a:t>detta </a:t>
            </a:r>
            <a:r>
              <a:rPr lang="it-IT" sz="2400" dirty="0" err="1" smtClean="0"/>
              <a:t>peptidyl</a:t>
            </a:r>
            <a:r>
              <a:rPr lang="it-IT" sz="2400" dirty="0" err="1"/>
              <a:t>-dipeptidase</a:t>
            </a:r>
            <a:r>
              <a:rPr lang="it-IT" sz="2400" dirty="0"/>
              <a:t> </a:t>
            </a:r>
            <a:r>
              <a:rPr lang="it-IT" sz="2400" dirty="0" smtClean="0"/>
              <a:t>A, </a:t>
            </a:r>
            <a:r>
              <a:rPr lang="hr-HR" sz="2400" dirty="0" smtClean="0"/>
              <a:t>EC </a:t>
            </a:r>
            <a:r>
              <a:rPr lang="hr-HR" sz="2400" dirty="0"/>
              <a:t>3.4.15.1)</a:t>
            </a:r>
            <a:endParaRPr lang="it-IT" sz="2400" dirty="0" smtClean="0"/>
          </a:p>
          <a:p>
            <a:r>
              <a:rPr lang="it-IT" sz="2400" dirty="0" smtClean="0"/>
              <a:t>agisce sull’</a:t>
            </a:r>
            <a:r>
              <a:rPr lang="it-IT" sz="2400" dirty="0" err="1" smtClean="0"/>
              <a:t>angiotensina</a:t>
            </a:r>
            <a:r>
              <a:rPr lang="it-IT" sz="2400" dirty="0" smtClean="0"/>
              <a:t> I (substrato), rilascia un dipeptide C-terminale e  l’</a:t>
            </a:r>
            <a:r>
              <a:rPr lang="it-IT" sz="2400" dirty="0" err="1" smtClean="0"/>
              <a:t>octapeptide</a:t>
            </a:r>
            <a:r>
              <a:rPr lang="it-IT" sz="2400" dirty="0" smtClean="0"/>
              <a:t> </a:t>
            </a:r>
            <a:r>
              <a:rPr lang="it-IT" sz="2400" dirty="0" err="1" smtClean="0"/>
              <a:t>Angiotensina</a:t>
            </a:r>
            <a:r>
              <a:rPr lang="it-IT" sz="2400" dirty="0" smtClean="0"/>
              <a:t> II</a:t>
            </a: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32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0" y="2800350"/>
            <a:ext cx="5080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186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Le funzioni biologiche di </a:t>
            </a:r>
            <a:r>
              <a:rPr lang="it-IT" sz="3600" dirty="0" err="1" smtClean="0"/>
              <a:t>Angiotensina</a:t>
            </a:r>
            <a:r>
              <a:rPr lang="it-IT" sz="3600" dirty="0" smtClean="0"/>
              <a:t> II</a:t>
            </a:r>
            <a:endParaRPr lang="it-IT" sz="3600" dirty="0"/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Funzioni pressorie rapide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Funzioni pressorie lente</a:t>
            </a:r>
          </a:p>
          <a:p>
            <a:pPr marL="914400" lvl="1" indent="-514350"/>
            <a:r>
              <a:rPr lang="it-IT" b="1" dirty="0" smtClean="0"/>
              <a:t>rilascio di aldosterone </a:t>
            </a:r>
            <a:r>
              <a:rPr lang="it-IT" dirty="0" smtClean="0"/>
              <a:t>dalla corticale del surrene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Funzioni plastiche cardiovascolari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540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Le funzioni biologiche di </a:t>
            </a:r>
            <a:r>
              <a:rPr lang="it-IT" sz="3600" dirty="0" err="1" smtClean="0"/>
              <a:t>Angiotensina</a:t>
            </a:r>
            <a:r>
              <a:rPr lang="it-IT" sz="3600" dirty="0" smtClean="0"/>
              <a:t> II</a:t>
            </a:r>
            <a:endParaRPr lang="it-IT" sz="36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34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5100"/>
            <a:ext cx="76200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574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fine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664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L’aldosterone</a:t>
            </a:r>
            <a:endParaRPr lang="it-IT" dirty="0"/>
          </a:p>
        </p:txBody>
      </p:sp>
      <p:sp>
        <p:nvSpPr>
          <p:cNvPr id="8" name="Sottotitol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Omeostasi dell’acqua e degli elettroliti</a:t>
            </a:r>
          </a:p>
          <a:p>
            <a:r>
              <a:rPr lang="it-IT" dirty="0" smtClean="0"/>
              <a:t>Agisce sul rene</a:t>
            </a:r>
          </a:p>
          <a:p>
            <a:pPr lvl="1"/>
            <a:r>
              <a:rPr lang="it-IT" dirty="0" smtClean="0"/>
              <a:t>colon</a:t>
            </a:r>
          </a:p>
          <a:p>
            <a:pPr lvl="1"/>
            <a:r>
              <a:rPr lang="it-IT" dirty="0" smtClean="0"/>
              <a:t>sistema cardiovascolare</a:t>
            </a:r>
          </a:p>
          <a:p>
            <a:pPr lvl="1"/>
            <a:r>
              <a:rPr lang="it-IT" dirty="0" smtClean="0"/>
              <a:t> cervello</a:t>
            </a:r>
          </a:p>
          <a:p>
            <a:r>
              <a:rPr lang="it-IT" dirty="0" smtClean="0"/>
              <a:t>Aumenta il riassorbimento del sodio e l’eliminazione del potassio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328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Rilascio di aldosterone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 smtClean="0"/>
              <a:t>È regolato direttamente da: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err="1" smtClean="0"/>
              <a:t>Angiotensina</a:t>
            </a:r>
            <a:r>
              <a:rPr lang="it-IT" dirty="0" smtClean="0"/>
              <a:t> II</a:t>
            </a:r>
          </a:p>
          <a:p>
            <a:pPr marL="914400" lvl="1" indent="-514350"/>
            <a:r>
              <a:rPr lang="it-IT" b="1" dirty="0" smtClean="0"/>
              <a:t>causato dalla renina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[K</a:t>
            </a:r>
            <a:r>
              <a:rPr lang="it-IT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]</a:t>
            </a:r>
            <a:r>
              <a:rPr lang="it-IT" baseline="-25000" dirty="0" smtClean="0">
                <a:solidFill>
                  <a:schemeClr val="bg1">
                    <a:lumMod val="50000"/>
                  </a:schemeClr>
                </a:solidFill>
              </a:rPr>
              <a:t>ex 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 (anche detta </a:t>
            </a:r>
            <a:r>
              <a:rPr lang="it-IT" dirty="0" err="1" smtClean="0">
                <a:solidFill>
                  <a:schemeClr val="bg1">
                    <a:lumMod val="50000"/>
                  </a:schemeClr>
                </a:solidFill>
              </a:rPr>
              <a:t>kaliemia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, concentrazione ematica di K</a:t>
            </a:r>
            <a:r>
              <a:rPr lang="it-IT" baseline="30000" dirty="0" smtClean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it-IT" baseline="-25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dirty="0" smtClean="0">
                <a:solidFill>
                  <a:schemeClr val="bg1">
                    <a:lumMod val="50000"/>
                  </a:schemeClr>
                </a:solidFill>
              </a:rPr>
              <a:t>ACTH</a:t>
            </a:r>
            <a:endParaRPr lang="it-IT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481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247" y="0"/>
            <a:ext cx="8899753" cy="977097"/>
          </a:xfrm>
        </p:spPr>
        <p:txBody>
          <a:bodyPr>
            <a:noAutofit/>
          </a:bodyPr>
          <a:lstStyle/>
          <a:p>
            <a:r>
              <a:rPr lang="it-IT" sz="2800" dirty="0" smtClean="0"/>
              <a:t>La riduzione del volume intravascolare causa il rilascio di renina, seguito dal rilascio di </a:t>
            </a:r>
            <a:r>
              <a:rPr lang="it-IT" sz="2800" dirty="0" err="1" smtClean="0"/>
              <a:t>angiotensina</a:t>
            </a:r>
            <a:r>
              <a:rPr lang="it-IT" sz="2800" dirty="0" smtClean="0"/>
              <a:t> II</a:t>
            </a:r>
            <a:endParaRPr lang="it-IT" sz="28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6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00" y="927152"/>
            <a:ext cx="6807200" cy="59182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882571" y="1500992"/>
            <a:ext cx="1451429" cy="5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646714" y="2161392"/>
            <a:ext cx="2031999" cy="5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879289" y="2669392"/>
            <a:ext cx="7376262" cy="3046626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 smtClean="0">
                <a:solidFill>
                  <a:schemeClr val="tx1"/>
                </a:solidFill>
              </a:rPr>
              <a:t>con un ventaglio di sei diverse risposte fisiologiche</a:t>
            </a:r>
          </a:p>
          <a:p>
            <a:pPr algn="ctr"/>
            <a:r>
              <a:rPr lang="it-IT" sz="3200" dirty="0" smtClean="0">
                <a:solidFill>
                  <a:schemeClr val="tx1"/>
                </a:solidFill>
              </a:rPr>
              <a:t>si ripristina il volume ematico e la pressione arteriosa</a:t>
            </a:r>
            <a:endParaRPr lang="it-IT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6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DEBF6-A748-654D-94F3-1F8DA78D2CB8}" type="slidenum">
              <a:rPr lang="it-IT" smtClean="0"/>
              <a:t>7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89" y="-693"/>
            <a:ext cx="7884977" cy="685522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635039" y="2380390"/>
            <a:ext cx="1711511" cy="892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403032" y="2380390"/>
            <a:ext cx="1711511" cy="892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4247" y="0"/>
            <a:ext cx="8899753" cy="142487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it-IT" sz="3600" dirty="0" smtClean="0"/>
              <a:t>Le 6 risposte fisiologiche all’</a:t>
            </a:r>
            <a:r>
              <a:rPr lang="it-IT" sz="3600" dirty="0" err="1" smtClean="0"/>
              <a:t>angiotensina</a:t>
            </a:r>
            <a:r>
              <a:rPr lang="it-IT" sz="3600" dirty="0" smtClean="0"/>
              <a:t> II</a:t>
            </a:r>
            <a:endParaRPr lang="it-IT" sz="3600" dirty="0"/>
          </a:p>
        </p:txBody>
      </p:sp>
      <p:sp>
        <p:nvSpPr>
          <p:cNvPr id="11" name="Rettangolo 10"/>
          <p:cNvSpPr/>
          <p:nvPr/>
        </p:nvSpPr>
        <p:spPr>
          <a:xfrm>
            <a:off x="3923216" y="3603297"/>
            <a:ext cx="1711511" cy="892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432489" y="2417283"/>
            <a:ext cx="1711511" cy="892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6553200" y="4528002"/>
            <a:ext cx="1711511" cy="8928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634727" y="2417283"/>
            <a:ext cx="1711511" cy="11860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436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sistema renina-</a:t>
            </a:r>
            <a:r>
              <a:rPr lang="it-IT" dirty="0" err="1" smtClean="0"/>
              <a:t>angiotensina</a:t>
            </a:r>
            <a:r>
              <a:rPr lang="it-IT" dirty="0" smtClean="0"/>
              <a:t>-aldosterone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Apparato </a:t>
            </a:r>
            <a:r>
              <a:rPr lang="it-IT" dirty="0" err="1" smtClean="0"/>
              <a:t>juxtaglomerulare</a:t>
            </a:r>
            <a:r>
              <a:rPr lang="it-IT" dirty="0" smtClean="0"/>
              <a:t> del rene</a:t>
            </a:r>
          </a:p>
          <a:p>
            <a:r>
              <a:rPr lang="it-IT" dirty="0" smtClean="0"/>
              <a:t>il rilascio di renina</a:t>
            </a:r>
          </a:p>
          <a:p>
            <a:r>
              <a:rPr lang="it-IT" dirty="0" smtClean="0"/>
              <a:t>struttura primaria della renina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91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70576" cy="221696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L’apparato </a:t>
            </a:r>
            <a:r>
              <a:rPr lang="it-IT" sz="3600" dirty="0" err="1" smtClean="0"/>
              <a:t>juxtaglomerulare</a:t>
            </a:r>
            <a:endParaRPr lang="it-IT" sz="3600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22/10/19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091FA - BIOCHIMICA APPLICATA MEDICA 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2451D-107C-AF4D-B545-E2B690E93936}" type="slidenum">
              <a:rPr lang="it-IT" smtClean="0"/>
              <a:t>9</a:t>
            </a:fld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347" y="0"/>
            <a:ext cx="4215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4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2691</Words>
  <Application>Microsoft Macintosh PowerPoint</Application>
  <PresentationFormat>Presentazione su schermo (4:3)</PresentationFormat>
  <Paragraphs>342</Paragraphs>
  <Slides>35</Slides>
  <Notes>17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Lezione 10</vt:lpstr>
      <vt:lpstr>L’aldosterone è un mineralcorticoide surrenalico</vt:lpstr>
      <vt:lpstr>Le cause fisiologiche del rilascio di aldosterone</vt:lpstr>
      <vt:lpstr>L’aldosterone</vt:lpstr>
      <vt:lpstr>Rilascio di aldosterone </vt:lpstr>
      <vt:lpstr>La riduzione del volume intravascolare causa il rilascio di renina, seguito dal rilascio di angiotensina II</vt:lpstr>
      <vt:lpstr>Le 6 risposte fisiologiche all’angiotensina II</vt:lpstr>
      <vt:lpstr>Il sistema renina-angiotensina-aldosterone</vt:lpstr>
      <vt:lpstr>L’apparato juxtaglomerulare</vt:lpstr>
      <vt:lpstr>L’apparato juxtaglomerulare è una regione del tubulo urinifero</vt:lpstr>
      <vt:lpstr>I cinque tipi cellulari dell’apparato juxaglomerulare</vt:lpstr>
      <vt:lpstr>Schema dell’apparato juxtaglomerulare  Le varie cellule sono interconnesse</vt:lpstr>
      <vt:lpstr>Le connessine canali di membrana che costituiscono le gap junctions</vt:lpstr>
      <vt:lpstr>Le connessine consentono la attivazione sincrona di cellule in batteria</vt:lpstr>
      <vt:lpstr>L’apparato ha  due poli sensoriali e due effettori biologici</vt:lpstr>
      <vt:lpstr>I fattori che causano il rilascio di renina</vt:lpstr>
      <vt:lpstr>Come le cellule della macula densa registrano la [NaCl] nel tubulo distale?</vt:lpstr>
      <vt:lpstr>Se la volemia è ridotta …</vt:lpstr>
      <vt:lpstr>Meno NaCl entra, più NO si sintetizza e si attiva COX-2 che produce la prostaglandina</vt:lpstr>
      <vt:lpstr>Come le cellule della macula densa segnalano alle cellule granulari di rilasciare la renina?</vt:lpstr>
      <vt:lpstr>I fattori paracrini del rilascio di renina Attivazione da Prostaglandine</vt:lpstr>
      <vt:lpstr>Come le cellule della macula densa segnalano alle cellule granulari di NON rilasciare la renina?</vt:lpstr>
      <vt:lpstr>Se la volemia è normale o tende ad aumentare per effetto del NaCl …</vt:lpstr>
      <vt:lpstr>I fattori paracrini dell’inibizione del rilascio di renina Attivazione da Adenonsina e calo di cAMP</vt:lpstr>
      <vt:lpstr>I fattori paracrini dell’inibizione del rilascio di renina Attivazione da Adenonsina e calo di cAMP</vt:lpstr>
      <vt:lpstr>L’adenosina causa l’aumento di  Ca++ in tutte le cellule dell’apparato juxtaglomerulare</vt:lpstr>
      <vt:lpstr>L’inibizione del rilascio di renina da parte del Ca++ è un effetto paradosso tipico delle cellule granulari</vt:lpstr>
      <vt:lpstr>Come le cellule ENDOTELIALI (barocettori) segnalano alle cellule granulari di NON rilasciare la renina?</vt:lpstr>
      <vt:lpstr>Se aumenta la pressione idrostatica dell’arteriola afferente …</vt:lpstr>
      <vt:lpstr>SINTESI</vt:lpstr>
      <vt:lpstr>Cos’è la renina?</vt:lpstr>
      <vt:lpstr>Cos’è ACE?</vt:lpstr>
      <vt:lpstr>Le funzioni biologiche di Angiotensina II</vt:lpstr>
      <vt:lpstr>Le funzioni biologiche di Angiotensina II</vt:lpstr>
      <vt:lpstr>fine</vt:lpstr>
    </vt:vector>
  </TitlesOfParts>
  <Company>Univ.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10</dc:title>
  <dc:creator>Sabina Passamonti</dc:creator>
  <cp:lastModifiedBy>Sabina Passamonti</cp:lastModifiedBy>
  <cp:revision>100</cp:revision>
  <dcterms:created xsi:type="dcterms:W3CDTF">2019-10-21T15:43:00Z</dcterms:created>
  <dcterms:modified xsi:type="dcterms:W3CDTF">2019-10-22T07:20:05Z</dcterms:modified>
</cp:coreProperties>
</file>