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93" r:id="rId2"/>
    <p:sldId id="294" r:id="rId3"/>
    <p:sldId id="295" r:id="rId4"/>
    <p:sldId id="29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97" r:id="rId24"/>
    <p:sldId id="298" r:id="rId25"/>
    <p:sldId id="299" r:id="rId26"/>
    <p:sldId id="300" r:id="rId27"/>
    <p:sldId id="301" r:id="rId28"/>
    <p:sldId id="303" r:id="rId29"/>
    <p:sldId id="304" r:id="rId30"/>
    <p:sldId id="318" r:id="rId31"/>
    <p:sldId id="305" r:id="rId32"/>
    <p:sldId id="306" r:id="rId33"/>
    <p:sldId id="307" r:id="rId34"/>
    <p:sldId id="302" r:id="rId35"/>
    <p:sldId id="275" r:id="rId36"/>
    <p:sldId id="276" r:id="rId37"/>
    <p:sldId id="277" r:id="rId38"/>
    <p:sldId id="278" r:id="rId39"/>
    <p:sldId id="279" r:id="rId40"/>
    <p:sldId id="280" r:id="rId41"/>
    <p:sldId id="281" r:id="rId42"/>
    <p:sldId id="287" r:id="rId43"/>
    <p:sldId id="289" r:id="rId44"/>
    <p:sldId id="291" r:id="rId45"/>
    <p:sldId id="309" r:id="rId46"/>
    <p:sldId id="310" r:id="rId47"/>
    <p:sldId id="311" r:id="rId48"/>
    <p:sldId id="312" r:id="rId49"/>
    <p:sldId id="313" r:id="rId50"/>
    <p:sldId id="314" r:id="rId51"/>
    <p:sldId id="315" r:id="rId52"/>
    <p:sldId id="316" r:id="rId53"/>
    <p:sldId id="317" r:id="rId5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1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image" Target="../media/image5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F987ED-F6B2-4E6F-9B15-89B2C255FA20}" type="datetimeFigureOut">
              <a:rPr lang="it-IT" smtClean="0"/>
              <a:t>22/10/2019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D0EDB7-C04E-40E1-85C7-D07EA557D2DE}" type="slidenum">
              <a:rPr lang="it-IT" smtClean="0"/>
              <a:t>‹N›</a:t>
            </a:fld>
            <a:endParaRPr lang="it-IT"/>
          </a:p>
        </p:txBody>
      </p:sp>
    </p:spTree>
    <p:extLst>
      <p:ext uri="{BB962C8B-B14F-4D97-AF65-F5344CB8AC3E}">
        <p14:creationId xmlns:p14="http://schemas.microsoft.com/office/powerpoint/2010/main" val="707622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6D0EDB7-C04E-40E1-85C7-D07EA557D2DE}" type="slidenum">
              <a:rPr lang="it-IT" smtClean="0"/>
              <a:t>23</a:t>
            </a:fld>
            <a:endParaRPr lang="it-IT"/>
          </a:p>
        </p:txBody>
      </p:sp>
    </p:spTree>
    <p:extLst>
      <p:ext uri="{BB962C8B-B14F-4D97-AF65-F5344CB8AC3E}">
        <p14:creationId xmlns:p14="http://schemas.microsoft.com/office/powerpoint/2010/main" val="1576037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it-IT" altLang="it-IT"/>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FBF0BB3C-94A7-42BF-97C7-7EE756557904}" type="slidenum">
              <a:rPr lang="it-IT" altLang="it-IT"/>
              <a:pPr>
                <a:defRPr/>
              </a:pPr>
              <a:t>‹N›</a:t>
            </a:fld>
            <a:endParaRPr lang="it-IT" altLang="it-IT"/>
          </a:p>
        </p:txBody>
      </p:sp>
    </p:spTree>
    <p:extLst>
      <p:ext uri="{BB962C8B-B14F-4D97-AF65-F5344CB8AC3E}">
        <p14:creationId xmlns:p14="http://schemas.microsoft.com/office/powerpoint/2010/main" val="180239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it-IT" altLang="it-IT"/>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83D59BAD-57DB-401F-A41B-D378B6067B10}" type="slidenum">
              <a:rPr lang="it-IT" altLang="it-IT"/>
              <a:pPr>
                <a:defRPr/>
              </a:pPr>
              <a:t>‹N›</a:t>
            </a:fld>
            <a:endParaRPr lang="it-IT" altLang="it-IT"/>
          </a:p>
        </p:txBody>
      </p:sp>
    </p:spTree>
    <p:extLst>
      <p:ext uri="{BB962C8B-B14F-4D97-AF65-F5344CB8AC3E}">
        <p14:creationId xmlns:p14="http://schemas.microsoft.com/office/powerpoint/2010/main" val="1575683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it-IT" altLang="it-IT"/>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552A54F9-59C1-4BE9-97A8-B39C01B3CB93}" type="slidenum">
              <a:rPr lang="it-IT" altLang="it-IT"/>
              <a:pPr>
                <a:defRPr/>
              </a:pPr>
              <a:t>‹N›</a:t>
            </a:fld>
            <a:endParaRPr lang="it-IT" altLang="it-IT"/>
          </a:p>
        </p:txBody>
      </p:sp>
    </p:spTree>
    <p:extLst>
      <p:ext uri="{BB962C8B-B14F-4D97-AF65-F5344CB8AC3E}">
        <p14:creationId xmlns:p14="http://schemas.microsoft.com/office/powerpoint/2010/main" val="1864288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 Contenuto">
    <p:spTree>
      <p:nvGrpSpPr>
        <p:cNvPr id="1" name=""/>
        <p:cNvGrpSpPr/>
        <p:nvPr/>
      </p:nvGrpSpPr>
      <p:grpSpPr>
        <a:xfrm>
          <a:off x="0" y="0"/>
          <a:ext cx="0" cy="0"/>
          <a:chOff x="0" y="0"/>
          <a:chExt cx="0" cy="0"/>
        </a:xfrm>
      </p:grpSpPr>
      <p:pic>
        <p:nvPicPr>
          <p:cNvPr id="7"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it-IT" smtClean="0"/>
              <a:t>Fare clic per modificare stile</a:t>
            </a:r>
            <a:endParaRPr/>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8" name="Date Placeholder 4"/>
          <p:cNvSpPr>
            <a:spLocks noGrp="1"/>
          </p:cNvSpPr>
          <p:nvPr>
            <p:ph type="dt" sz="half" idx="16"/>
          </p:nvPr>
        </p:nvSpPr>
        <p:spPr/>
        <p:txBody>
          <a:bodyPr/>
          <a:lstStyle>
            <a:lvl1pPr eaLnBrk="1" fontAlgn="auto" hangingPunct="1">
              <a:spcBef>
                <a:spcPts val="0"/>
              </a:spcBef>
              <a:spcAft>
                <a:spcPts val="0"/>
              </a:spcAft>
              <a:defRPr>
                <a:latin typeface="Arial" charset="0"/>
              </a:defRPr>
            </a:lvl1pPr>
          </a:lstStyle>
          <a:p>
            <a:pPr>
              <a:defRPr/>
            </a:pPr>
            <a:fld id="{53B59D5F-37E8-47EB-A94E-6DFDA1CD85F1}" type="datetime1">
              <a:rPr lang="it-IT" altLang="it-IT"/>
              <a:pPr>
                <a:defRPr/>
              </a:pPr>
              <a:t>22/10/2019</a:t>
            </a:fld>
            <a:endParaRPr lang="it-IT" altLang="it-IT"/>
          </a:p>
        </p:txBody>
      </p:sp>
      <p:sp>
        <p:nvSpPr>
          <p:cNvPr id="9" name="Footer Placeholder 5"/>
          <p:cNvSpPr>
            <a:spLocks noGrp="1"/>
          </p:cNvSpPr>
          <p:nvPr>
            <p:ph type="ftr" sz="quarter" idx="17"/>
          </p:nvPr>
        </p:nvSpPr>
        <p:spPr/>
        <p:txBody>
          <a:bodyPr/>
          <a:lstStyle>
            <a:lvl1pPr eaLnBrk="1" fontAlgn="auto" hangingPunct="1">
              <a:spcBef>
                <a:spcPts val="0"/>
              </a:spcBef>
              <a:spcAft>
                <a:spcPts val="0"/>
              </a:spcAft>
              <a:defRPr>
                <a:latin typeface="Arial" charset="0"/>
              </a:defRPr>
            </a:lvl1pPr>
          </a:lstStyle>
          <a:p>
            <a:pPr>
              <a:defRPr/>
            </a:pPr>
            <a:endParaRPr lang="it-IT"/>
          </a:p>
        </p:txBody>
      </p:sp>
      <p:sp>
        <p:nvSpPr>
          <p:cNvPr id="10" name="Slide Number Placeholder 6"/>
          <p:cNvSpPr>
            <a:spLocks noGrp="1"/>
          </p:cNvSpPr>
          <p:nvPr>
            <p:ph type="sldNum" sz="quarter" idx="18"/>
          </p:nvPr>
        </p:nvSpPr>
        <p:spPr/>
        <p:txBody>
          <a:bodyPr/>
          <a:lstStyle>
            <a:lvl1pPr eaLnBrk="1" fontAlgn="auto" hangingPunct="1">
              <a:spcBef>
                <a:spcPts val="0"/>
              </a:spcBef>
              <a:spcAft>
                <a:spcPts val="0"/>
              </a:spcAft>
              <a:defRPr>
                <a:latin typeface="Arial" charset="0"/>
              </a:defRPr>
            </a:lvl1pPr>
          </a:lstStyle>
          <a:p>
            <a:pPr>
              <a:defRPr/>
            </a:pPr>
            <a:fld id="{B54CD7F9-1043-44E3-B360-CE11CDB54D46}" type="slidenum">
              <a:rPr lang="it-IT" altLang="it-IT"/>
              <a:pPr>
                <a:defRPr/>
              </a:pPr>
              <a:t>‹N›</a:t>
            </a:fld>
            <a:endParaRPr lang="it-IT" altLang="it-IT"/>
          </a:p>
        </p:txBody>
      </p:sp>
    </p:spTree>
    <p:extLst>
      <p:ext uri="{BB962C8B-B14F-4D97-AF65-F5344CB8AC3E}">
        <p14:creationId xmlns:p14="http://schemas.microsoft.com/office/powerpoint/2010/main" val="3419027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it-IT" altLang="it-IT"/>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800A73E6-F381-4A4D-A9CE-D79391E0D58E}" type="slidenum">
              <a:rPr lang="it-IT" altLang="it-IT"/>
              <a:pPr>
                <a:defRPr/>
              </a:pPr>
              <a:t>‹N›</a:t>
            </a:fld>
            <a:endParaRPr lang="it-IT" altLang="it-IT"/>
          </a:p>
        </p:txBody>
      </p:sp>
    </p:spTree>
    <p:extLst>
      <p:ext uri="{BB962C8B-B14F-4D97-AF65-F5344CB8AC3E}">
        <p14:creationId xmlns:p14="http://schemas.microsoft.com/office/powerpoint/2010/main" val="321514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it-IT" altLang="it-IT"/>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2F1B1DA9-0380-46F0-AB05-0A63832E34D9}" type="slidenum">
              <a:rPr lang="it-IT" altLang="it-IT"/>
              <a:pPr>
                <a:defRPr/>
              </a:pPr>
              <a:t>‹N›</a:t>
            </a:fld>
            <a:endParaRPr lang="it-IT" altLang="it-IT"/>
          </a:p>
        </p:txBody>
      </p:sp>
    </p:spTree>
    <p:extLst>
      <p:ext uri="{BB962C8B-B14F-4D97-AF65-F5344CB8AC3E}">
        <p14:creationId xmlns:p14="http://schemas.microsoft.com/office/powerpoint/2010/main" val="47167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it-IT" altLang="it-IT"/>
          </a:p>
        </p:txBody>
      </p:sp>
      <p:sp>
        <p:nvSpPr>
          <p:cNvPr id="6"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it-IT" altLang="it-IT"/>
          </a:p>
        </p:txBody>
      </p:sp>
      <p:sp>
        <p:nvSpPr>
          <p:cNvPr id="7" name="Rectangle 6"/>
          <p:cNvSpPr>
            <a:spLocks noGrp="1" noChangeArrowheads="1"/>
          </p:cNvSpPr>
          <p:nvPr>
            <p:ph type="sldNum" sz="quarter" idx="12"/>
          </p:nvPr>
        </p:nvSpPr>
        <p:spPr/>
        <p:txBody>
          <a:bodyPr/>
          <a:lstStyle>
            <a:lvl1pPr eaLnBrk="1" hangingPunct="1">
              <a:defRPr>
                <a:latin typeface="Arial" charset="0"/>
              </a:defRPr>
            </a:lvl1pPr>
          </a:lstStyle>
          <a:p>
            <a:pPr>
              <a:defRPr/>
            </a:pPr>
            <a:fld id="{B02178C8-5EC0-4B8D-96A6-2385C4AAE3F3}" type="slidenum">
              <a:rPr lang="it-IT" altLang="it-IT"/>
              <a:pPr>
                <a:defRPr/>
              </a:pPr>
              <a:t>‹N›</a:t>
            </a:fld>
            <a:endParaRPr lang="it-IT" altLang="it-IT"/>
          </a:p>
        </p:txBody>
      </p:sp>
    </p:spTree>
    <p:extLst>
      <p:ext uri="{BB962C8B-B14F-4D97-AF65-F5344CB8AC3E}">
        <p14:creationId xmlns:p14="http://schemas.microsoft.com/office/powerpoint/2010/main" val="1915680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it-IT" altLang="it-IT"/>
          </a:p>
        </p:txBody>
      </p:sp>
      <p:sp>
        <p:nvSpPr>
          <p:cNvPr id="8"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it-IT" altLang="it-IT"/>
          </a:p>
        </p:txBody>
      </p:sp>
      <p:sp>
        <p:nvSpPr>
          <p:cNvPr id="9" name="Rectangle 6"/>
          <p:cNvSpPr>
            <a:spLocks noGrp="1" noChangeArrowheads="1"/>
          </p:cNvSpPr>
          <p:nvPr>
            <p:ph type="sldNum" sz="quarter" idx="12"/>
          </p:nvPr>
        </p:nvSpPr>
        <p:spPr/>
        <p:txBody>
          <a:bodyPr/>
          <a:lstStyle>
            <a:lvl1pPr eaLnBrk="1" hangingPunct="1">
              <a:defRPr>
                <a:latin typeface="Arial" charset="0"/>
              </a:defRPr>
            </a:lvl1pPr>
          </a:lstStyle>
          <a:p>
            <a:pPr>
              <a:defRPr/>
            </a:pPr>
            <a:fld id="{FBA135D6-4C7D-4EFA-A7F7-4A2A71CD3378}" type="slidenum">
              <a:rPr lang="it-IT" altLang="it-IT"/>
              <a:pPr>
                <a:defRPr/>
              </a:pPr>
              <a:t>‹N›</a:t>
            </a:fld>
            <a:endParaRPr lang="it-IT" altLang="it-IT"/>
          </a:p>
        </p:txBody>
      </p:sp>
    </p:spTree>
    <p:extLst>
      <p:ext uri="{BB962C8B-B14F-4D97-AF65-F5344CB8AC3E}">
        <p14:creationId xmlns:p14="http://schemas.microsoft.com/office/powerpoint/2010/main" val="2840124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it-IT" altLang="it-IT"/>
          </a:p>
        </p:txBody>
      </p:sp>
      <p:sp>
        <p:nvSpPr>
          <p:cNvPr id="4"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it-IT" altLang="it-IT"/>
          </a:p>
        </p:txBody>
      </p:sp>
      <p:sp>
        <p:nvSpPr>
          <p:cNvPr id="5" name="Rectangle 6"/>
          <p:cNvSpPr>
            <a:spLocks noGrp="1" noChangeArrowheads="1"/>
          </p:cNvSpPr>
          <p:nvPr>
            <p:ph type="sldNum" sz="quarter" idx="12"/>
          </p:nvPr>
        </p:nvSpPr>
        <p:spPr/>
        <p:txBody>
          <a:bodyPr/>
          <a:lstStyle>
            <a:lvl1pPr eaLnBrk="1" hangingPunct="1">
              <a:defRPr>
                <a:latin typeface="Arial" charset="0"/>
              </a:defRPr>
            </a:lvl1pPr>
          </a:lstStyle>
          <a:p>
            <a:pPr>
              <a:defRPr/>
            </a:pPr>
            <a:fld id="{AF37C058-FEC9-4439-B054-6EDDB5210673}" type="slidenum">
              <a:rPr lang="it-IT" altLang="it-IT"/>
              <a:pPr>
                <a:defRPr/>
              </a:pPr>
              <a:t>‹N›</a:t>
            </a:fld>
            <a:endParaRPr lang="it-IT" altLang="it-IT"/>
          </a:p>
        </p:txBody>
      </p:sp>
    </p:spTree>
    <p:extLst>
      <p:ext uri="{BB962C8B-B14F-4D97-AF65-F5344CB8AC3E}">
        <p14:creationId xmlns:p14="http://schemas.microsoft.com/office/powerpoint/2010/main" val="3363106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it-IT" altLang="it-IT"/>
          </a:p>
        </p:txBody>
      </p:sp>
      <p:sp>
        <p:nvSpPr>
          <p:cNvPr id="3"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it-IT" altLang="it-IT"/>
          </a:p>
        </p:txBody>
      </p:sp>
      <p:sp>
        <p:nvSpPr>
          <p:cNvPr id="4" name="Rectangle 6"/>
          <p:cNvSpPr>
            <a:spLocks noGrp="1" noChangeArrowheads="1"/>
          </p:cNvSpPr>
          <p:nvPr>
            <p:ph type="sldNum" sz="quarter" idx="12"/>
          </p:nvPr>
        </p:nvSpPr>
        <p:spPr/>
        <p:txBody>
          <a:bodyPr/>
          <a:lstStyle>
            <a:lvl1pPr eaLnBrk="1" hangingPunct="1">
              <a:defRPr>
                <a:latin typeface="Arial" charset="0"/>
              </a:defRPr>
            </a:lvl1pPr>
          </a:lstStyle>
          <a:p>
            <a:pPr>
              <a:defRPr/>
            </a:pPr>
            <a:fld id="{051BA8FC-689D-4E73-954F-09C3751EF2E7}" type="slidenum">
              <a:rPr lang="it-IT" altLang="it-IT"/>
              <a:pPr>
                <a:defRPr/>
              </a:pPr>
              <a:t>‹N›</a:t>
            </a:fld>
            <a:endParaRPr lang="it-IT" altLang="it-IT"/>
          </a:p>
        </p:txBody>
      </p:sp>
    </p:spTree>
    <p:extLst>
      <p:ext uri="{BB962C8B-B14F-4D97-AF65-F5344CB8AC3E}">
        <p14:creationId xmlns:p14="http://schemas.microsoft.com/office/powerpoint/2010/main" val="1202645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it-IT" altLang="it-IT"/>
          </a:p>
        </p:txBody>
      </p:sp>
      <p:sp>
        <p:nvSpPr>
          <p:cNvPr id="6"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it-IT" altLang="it-IT"/>
          </a:p>
        </p:txBody>
      </p:sp>
      <p:sp>
        <p:nvSpPr>
          <p:cNvPr id="7" name="Rectangle 6"/>
          <p:cNvSpPr>
            <a:spLocks noGrp="1" noChangeArrowheads="1"/>
          </p:cNvSpPr>
          <p:nvPr>
            <p:ph type="sldNum" sz="quarter" idx="12"/>
          </p:nvPr>
        </p:nvSpPr>
        <p:spPr/>
        <p:txBody>
          <a:bodyPr/>
          <a:lstStyle>
            <a:lvl1pPr eaLnBrk="1" hangingPunct="1">
              <a:defRPr>
                <a:latin typeface="Arial" charset="0"/>
              </a:defRPr>
            </a:lvl1pPr>
          </a:lstStyle>
          <a:p>
            <a:pPr>
              <a:defRPr/>
            </a:pPr>
            <a:fld id="{F9E3314A-7DC1-4E39-B685-5DE074C0D7E4}" type="slidenum">
              <a:rPr lang="it-IT" altLang="it-IT"/>
              <a:pPr>
                <a:defRPr/>
              </a:pPr>
              <a:t>‹N›</a:t>
            </a:fld>
            <a:endParaRPr lang="it-IT" altLang="it-IT"/>
          </a:p>
        </p:txBody>
      </p:sp>
    </p:spTree>
    <p:extLst>
      <p:ext uri="{BB962C8B-B14F-4D97-AF65-F5344CB8AC3E}">
        <p14:creationId xmlns:p14="http://schemas.microsoft.com/office/powerpoint/2010/main" val="2621512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it-IT" altLang="it-IT"/>
          </a:p>
        </p:txBody>
      </p:sp>
      <p:sp>
        <p:nvSpPr>
          <p:cNvPr id="6"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it-IT" altLang="it-IT"/>
          </a:p>
        </p:txBody>
      </p:sp>
      <p:sp>
        <p:nvSpPr>
          <p:cNvPr id="7" name="Rectangle 6"/>
          <p:cNvSpPr>
            <a:spLocks noGrp="1" noChangeArrowheads="1"/>
          </p:cNvSpPr>
          <p:nvPr>
            <p:ph type="sldNum" sz="quarter" idx="12"/>
          </p:nvPr>
        </p:nvSpPr>
        <p:spPr/>
        <p:txBody>
          <a:bodyPr/>
          <a:lstStyle>
            <a:lvl1pPr eaLnBrk="1" hangingPunct="1">
              <a:defRPr>
                <a:latin typeface="Arial" charset="0"/>
              </a:defRPr>
            </a:lvl1pPr>
          </a:lstStyle>
          <a:p>
            <a:pPr>
              <a:defRPr/>
            </a:pPr>
            <a:fld id="{CA690B02-A0DC-47EC-9532-7F5BA0E42EBA}" type="slidenum">
              <a:rPr lang="it-IT" altLang="it-IT"/>
              <a:pPr>
                <a:defRPr/>
              </a:pPr>
              <a:t>‹N›</a:t>
            </a:fld>
            <a:endParaRPr lang="it-IT" altLang="it-IT"/>
          </a:p>
        </p:txBody>
      </p:sp>
    </p:spTree>
    <p:extLst>
      <p:ext uri="{BB962C8B-B14F-4D97-AF65-F5344CB8AC3E}">
        <p14:creationId xmlns:p14="http://schemas.microsoft.com/office/powerpoint/2010/main" val="1486092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 dello schema</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pitchFamily="18" charset="0"/>
                <a:cs typeface="Arial" charset="0"/>
              </a:defRPr>
            </a:lvl1pPr>
          </a:lstStyle>
          <a:p>
            <a:pPr fontAlgn="base">
              <a:spcBef>
                <a:spcPct val="0"/>
              </a:spcBef>
              <a:spcAft>
                <a:spcPct val="0"/>
              </a:spcAft>
              <a:defRPr/>
            </a:pPr>
            <a:endParaRPr lang="it-IT" alt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8" charset="0"/>
                <a:cs typeface="Arial" charset="0"/>
              </a:defRPr>
            </a:lvl1pPr>
          </a:lstStyle>
          <a:p>
            <a:pPr fontAlgn="base">
              <a:spcBef>
                <a:spcPct val="0"/>
              </a:spcBef>
              <a:spcAft>
                <a:spcPct val="0"/>
              </a:spcAft>
              <a:defRPr/>
            </a:pPr>
            <a:endParaRPr lang="it-IT" alt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pitchFamily="18" charset="0"/>
                <a:cs typeface="Arial" charset="0"/>
              </a:defRPr>
            </a:lvl1pPr>
          </a:lstStyle>
          <a:p>
            <a:pPr fontAlgn="base">
              <a:spcBef>
                <a:spcPct val="0"/>
              </a:spcBef>
              <a:spcAft>
                <a:spcPct val="0"/>
              </a:spcAft>
              <a:defRPr/>
            </a:pPr>
            <a:fld id="{D97C9664-C70A-4529-BF05-A4F12DC35236}" type="slidenum">
              <a:rPr lang="it-IT" altLang="it-IT"/>
              <a:pPr fontAlgn="base">
                <a:spcBef>
                  <a:spcPct val="0"/>
                </a:spcBef>
                <a:spcAft>
                  <a:spcPct val="0"/>
                </a:spcAft>
                <a:defRPr/>
              </a:pPr>
              <a:t>‹N›</a:t>
            </a:fld>
            <a:endParaRPr lang="it-IT" altLang="it-IT"/>
          </a:p>
        </p:txBody>
      </p:sp>
    </p:spTree>
    <p:extLst>
      <p:ext uri="{BB962C8B-B14F-4D97-AF65-F5344CB8AC3E}">
        <p14:creationId xmlns:p14="http://schemas.microsoft.com/office/powerpoint/2010/main" val="2892979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37.png"/><Relationship Id="rId5" Type="http://schemas.openxmlformats.org/officeDocument/2006/relationships/oleObject" Target="../embeddings/oleObject4.bin"/><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1.xml"/><Relationship Id="rId4" Type="http://schemas.openxmlformats.org/officeDocument/2006/relationships/image" Target="../media/image43.emf"/></Relationships>
</file>

<file path=ppt/slides/_rels/slide3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53.png"/><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54.emf"/><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en.wikipedia.org/wiki/File:Luftguete_messstation.jpg"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323850" y="303213"/>
            <a:ext cx="8496300" cy="14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it-IT" altLang="it-IT" sz="2400" b="1">
                <a:solidFill>
                  <a:srgbClr val="000000"/>
                </a:solidFill>
                <a:latin typeface="Arial" pitchFamily="34" charset="0"/>
              </a:rPr>
              <a:t>Sources of atmospheric particulate matter</a:t>
            </a:r>
          </a:p>
          <a:p>
            <a:pPr>
              <a:lnSpc>
                <a:spcPts val="800"/>
              </a:lnSpc>
              <a:spcBef>
                <a:spcPct val="0"/>
              </a:spcBef>
              <a:buFontTx/>
              <a:buNone/>
            </a:pPr>
            <a:endParaRPr lang="it-IT" altLang="it-IT" sz="2000">
              <a:solidFill>
                <a:srgbClr val="000000"/>
              </a:solidFill>
              <a:latin typeface="Arial" pitchFamily="34" charset="0"/>
            </a:endParaRPr>
          </a:p>
          <a:p>
            <a:pPr>
              <a:spcBef>
                <a:spcPct val="0"/>
              </a:spcBef>
              <a:buFontTx/>
              <a:buNone/>
            </a:pPr>
            <a:r>
              <a:rPr lang="it-IT" altLang="it-IT" sz="2000" b="1">
                <a:solidFill>
                  <a:srgbClr val="000000"/>
                </a:solidFill>
                <a:latin typeface="Arial" pitchFamily="34" charset="0"/>
              </a:rPr>
              <a:t>Anthropogenic aerosols </a:t>
            </a:r>
            <a:r>
              <a:rPr lang="it-IT" altLang="it-IT" sz="2000">
                <a:solidFill>
                  <a:srgbClr val="000000"/>
                </a:solidFill>
                <a:latin typeface="Arial" pitchFamily="34" charset="0"/>
              </a:rPr>
              <a:t>— those made by human activities — currently account for about </a:t>
            </a:r>
            <a:r>
              <a:rPr lang="it-IT" altLang="it-IT" sz="2000" b="1">
                <a:solidFill>
                  <a:srgbClr val="000000"/>
                </a:solidFill>
                <a:latin typeface="Arial" pitchFamily="34" charset="0"/>
              </a:rPr>
              <a:t>10 percent</a:t>
            </a:r>
            <a:r>
              <a:rPr lang="it-IT" altLang="it-IT" sz="2000">
                <a:solidFill>
                  <a:srgbClr val="000000"/>
                </a:solidFill>
                <a:latin typeface="Arial" pitchFamily="34" charset="0"/>
              </a:rPr>
              <a:t> of the total mass of aerosols in our atmosphere.</a:t>
            </a:r>
          </a:p>
        </p:txBody>
      </p:sp>
      <p:pic>
        <p:nvPicPr>
          <p:cNvPr id="56324" name="Picture 4" descr="http://i.ebayimg.com/00/s/NjQ2WDcyOA==/z/bwkAAOSwPcVVk6w2/$_35.JPG"/>
          <p:cNvPicPr>
            <a:picLocks noChangeAspect="1" noChangeArrowheads="1"/>
          </p:cNvPicPr>
          <p:nvPr/>
        </p:nvPicPr>
        <p:blipFill>
          <a:blip r:embed="rId2">
            <a:extLst>
              <a:ext uri="{28A0092B-C50C-407E-A947-70E740481C1C}">
                <a14:useLocalDpi xmlns:a14="http://schemas.microsoft.com/office/drawing/2010/main" val="0"/>
              </a:ext>
            </a:extLst>
          </a:blip>
          <a:srcRect b="26721"/>
          <a:stretch>
            <a:fillRect/>
          </a:stretch>
        </p:blipFill>
        <p:spPr bwMode="auto">
          <a:xfrm>
            <a:off x="0" y="4216400"/>
            <a:ext cx="4067175"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a:spLocks noChangeArrowheads="1"/>
          </p:cNvSpPr>
          <p:nvPr/>
        </p:nvSpPr>
        <p:spPr bwMode="auto">
          <a:xfrm>
            <a:off x="320675" y="1912938"/>
            <a:ext cx="84963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it-IT" altLang="it-IT" sz="2000" b="1">
                <a:solidFill>
                  <a:srgbClr val="000000"/>
                </a:solidFill>
                <a:latin typeface="Arial" pitchFamily="34" charset="0"/>
              </a:rPr>
              <a:t>ANTHROPOGENIC SOURCES</a:t>
            </a:r>
            <a:r>
              <a:rPr lang="it-IT" altLang="it-IT" sz="2000">
                <a:solidFill>
                  <a:srgbClr val="000000"/>
                </a:solidFill>
                <a:latin typeface="Arial" pitchFamily="34" charset="0"/>
              </a:rPr>
              <a:t> are:</a:t>
            </a:r>
          </a:p>
          <a:p>
            <a:pPr>
              <a:spcBef>
                <a:spcPct val="0"/>
              </a:spcBef>
            </a:pPr>
            <a:r>
              <a:rPr lang="it-IT" altLang="it-IT" sz="2000">
                <a:solidFill>
                  <a:srgbClr val="000000"/>
                </a:solidFill>
                <a:latin typeface="Arial" pitchFamily="34" charset="0"/>
              </a:rPr>
              <a:t> the burning processes (e.g. fossil fuels in vehicles, power plants, </a:t>
            </a:r>
            <a:br>
              <a:rPr lang="it-IT" altLang="it-IT" sz="2000">
                <a:solidFill>
                  <a:srgbClr val="000000"/>
                </a:solidFill>
                <a:latin typeface="Arial" pitchFamily="34" charset="0"/>
              </a:rPr>
            </a:br>
            <a:r>
              <a:rPr lang="it-IT" altLang="it-IT" sz="2000">
                <a:solidFill>
                  <a:srgbClr val="000000"/>
                </a:solidFill>
                <a:latin typeface="Arial" pitchFamily="34" charset="0"/>
              </a:rPr>
              <a:t>  blast furnaces; domestic heating);</a:t>
            </a:r>
          </a:p>
          <a:p>
            <a:pPr>
              <a:spcBef>
                <a:spcPct val="0"/>
              </a:spcBef>
            </a:pPr>
            <a:r>
              <a:rPr lang="it-IT" altLang="it-IT" sz="2000">
                <a:solidFill>
                  <a:srgbClr val="000000"/>
                </a:solidFill>
                <a:latin typeface="Arial" pitchFamily="34" charset="0"/>
              </a:rPr>
              <a:t> wear and tear of mechanisms in movement;</a:t>
            </a:r>
          </a:p>
          <a:p>
            <a:pPr>
              <a:spcBef>
                <a:spcPct val="0"/>
              </a:spcBef>
            </a:pPr>
            <a:r>
              <a:rPr lang="it-IT" altLang="it-IT" sz="2000">
                <a:solidFill>
                  <a:srgbClr val="000000"/>
                </a:solidFill>
                <a:latin typeface="Arial" pitchFamily="34" charset="0"/>
              </a:rPr>
              <a:t> various industrial processes, such as cement production, mining,</a:t>
            </a:r>
            <a:br>
              <a:rPr lang="it-IT" altLang="it-IT" sz="2000">
                <a:solidFill>
                  <a:srgbClr val="000000"/>
                </a:solidFill>
                <a:latin typeface="Arial" pitchFamily="34" charset="0"/>
              </a:rPr>
            </a:br>
            <a:r>
              <a:rPr lang="it-IT" altLang="it-IT" sz="2000">
                <a:solidFill>
                  <a:srgbClr val="000000"/>
                </a:solidFill>
                <a:latin typeface="Arial" pitchFamily="34" charset="0"/>
              </a:rPr>
              <a:t>  agricultural work;</a:t>
            </a:r>
          </a:p>
          <a:p>
            <a:pPr>
              <a:spcBef>
                <a:spcPct val="0"/>
              </a:spcBef>
            </a:pPr>
            <a:r>
              <a:rPr lang="it-IT" altLang="it-IT" sz="2000">
                <a:solidFill>
                  <a:srgbClr val="000000"/>
                </a:solidFill>
                <a:latin typeface="Arial" pitchFamily="34" charset="0"/>
              </a:rPr>
              <a:t> Resuspension of dust particles due to vehicle traffic.</a:t>
            </a:r>
          </a:p>
          <a:p>
            <a:pPr>
              <a:spcBef>
                <a:spcPct val="0"/>
              </a:spcBef>
              <a:buFontTx/>
              <a:buNone/>
            </a:pPr>
            <a:endParaRPr lang="it-IT" altLang="it-IT" sz="2400">
              <a:solidFill>
                <a:srgbClr val="000000"/>
              </a:solidFill>
            </a:endParaRPr>
          </a:p>
        </p:txBody>
      </p:sp>
      <p:pic>
        <p:nvPicPr>
          <p:cNvPr id="4506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4213225"/>
            <a:ext cx="3779837" cy="26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6" name="Picture 6" descr="http://www.ghanapremiumconsultant.com/wp-content/uploads/2013/10/Mining-machin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4651375"/>
            <a:ext cx="3311525"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7162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Immagine 3" descr="polmoni_bi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547688"/>
            <a:ext cx="8447088"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6158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523875" y="3213100"/>
            <a:ext cx="795178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50000"/>
              </a:spcBef>
              <a:spcAft>
                <a:spcPct val="0"/>
              </a:spcAft>
              <a:buFontTx/>
              <a:buNone/>
            </a:pPr>
            <a:r>
              <a:rPr lang="it-IT" altLang="it-IT" sz="2400">
                <a:solidFill>
                  <a:srgbClr val="FF0000"/>
                </a:solidFill>
                <a:latin typeface="Arial" pitchFamily="34" charset="0"/>
                <a:cs typeface="Arial" pitchFamily="34" charset="0"/>
              </a:rPr>
              <a:t>Any information regarding DPM and the atmosphere, flora, height, and distance from major sources would be useful to determine health effects. </a:t>
            </a:r>
          </a:p>
        </p:txBody>
      </p:sp>
      <p:pic>
        <p:nvPicPr>
          <p:cNvPr id="55299" name="Picture 2" descr="Muschio blu"/>
          <p:cNvPicPr>
            <a:picLocks noChangeAspect="1" noChangeArrowheads="1"/>
          </p:cNvPicPr>
          <p:nvPr/>
        </p:nvPicPr>
        <p:blipFill>
          <a:blip r:embed="rId2">
            <a:clrChange>
              <a:clrFrom>
                <a:srgbClr val="000000"/>
              </a:clrFrom>
              <a:clrTo>
                <a:srgbClr val="000000">
                  <a:alpha val="0"/>
                </a:srgbClr>
              </a:clrTo>
            </a:clrChange>
            <a:lum bright="6000"/>
            <a:extLst>
              <a:ext uri="{28A0092B-C50C-407E-A947-70E740481C1C}">
                <a14:useLocalDpi xmlns:a14="http://schemas.microsoft.com/office/drawing/2010/main" val="0"/>
              </a:ext>
            </a:extLst>
          </a:blip>
          <a:srcRect/>
          <a:stretch>
            <a:fillRect/>
          </a:stretch>
        </p:blipFill>
        <p:spPr bwMode="auto">
          <a:xfrm>
            <a:off x="-1588" y="5343525"/>
            <a:ext cx="2209801"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CasellaDiTesto 3"/>
          <p:cNvSpPr txBox="1">
            <a:spLocks noChangeArrowheads="1"/>
          </p:cNvSpPr>
          <p:nvPr/>
        </p:nvSpPr>
        <p:spPr bwMode="auto">
          <a:xfrm>
            <a:off x="523875" y="765175"/>
            <a:ext cx="79803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r>
              <a:rPr lang="it-IT" altLang="it-IT" sz="2400">
                <a:solidFill>
                  <a:srgbClr val="000000"/>
                </a:solidFill>
                <a:latin typeface="Arial" pitchFamily="34" charset="0"/>
                <a:cs typeface="Arial" pitchFamily="34" charset="0"/>
              </a:rPr>
              <a:t>The composition of the particles has rarely been studied in detail, due to the scarcity of information. Intuitively, a K silicate grain is less dangerous than a Cd containing fine particle, but the coat formed by condensed substances on the surface of the particle may be detrimental. </a:t>
            </a:r>
          </a:p>
        </p:txBody>
      </p:sp>
    </p:spTree>
    <p:extLst>
      <p:ext uri="{BB962C8B-B14F-4D97-AF65-F5344CB8AC3E}">
        <p14:creationId xmlns:p14="http://schemas.microsoft.com/office/powerpoint/2010/main" val="2588997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85775"/>
            <a:ext cx="7658100" cy="619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3" name="Text Box 3"/>
          <p:cNvSpPr txBox="1">
            <a:spLocks noChangeArrowheads="1"/>
          </p:cNvSpPr>
          <p:nvPr/>
        </p:nvSpPr>
        <p:spPr bwMode="auto">
          <a:xfrm>
            <a:off x="2089150" y="-3175"/>
            <a:ext cx="53355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r>
              <a:rPr lang="it-IT" altLang="it-IT" sz="2400" b="1">
                <a:solidFill>
                  <a:srgbClr val="22228B"/>
                </a:solidFill>
                <a:latin typeface="Arial" pitchFamily="34" charset="0"/>
                <a:cs typeface="Arial" pitchFamily="34" charset="0"/>
              </a:rPr>
              <a:t>Dir. 1999/30/CE; D.M. 2-4-2002 n. 60</a:t>
            </a:r>
          </a:p>
        </p:txBody>
      </p:sp>
    </p:spTree>
    <p:extLst>
      <p:ext uri="{BB962C8B-B14F-4D97-AF65-F5344CB8AC3E}">
        <p14:creationId xmlns:p14="http://schemas.microsoft.com/office/powerpoint/2010/main" val="3926761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6" name="Object 3"/>
          <p:cNvGraphicFramePr>
            <a:graphicFrameLocks noChangeAspect="1"/>
          </p:cNvGraphicFramePr>
          <p:nvPr/>
        </p:nvGraphicFramePr>
        <p:xfrm>
          <a:off x="323850" y="1052513"/>
          <a:ext cx="8820150" cy="3238500"/>
        </p:xfrm>
        <a:graphic>
          <a:graphicData uri="http://schemas.openxmlformats.org/presentationml/2006/ole">
            <mc:AlternateContent xmlns:mc="http://schemas.openxmlformats.org/markup-compatibility/2006">
              <mc:Choice xmlns:v="urn:schemas-microsoft-com:vml" Requires="v">
                <p:oleObj spid="_x0000_s1033" name="Immagine bitmap" r:id="rId3" imgW="6954221" imgH="2553056" progId="Paint.Picture">
                  <p:embed/>
                </p:oleObj>
              </mc:Choice>
              <mc:Fallback>
                <p:oleObj name="Immagine bitmap" r:id="rId3" imgW="6954221" imgH="2553056"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052513"/>
                        <a:ext cx="882015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47" name="Rectangle 4"/>
          <p:cNvSpPr>
            <a:spLocks noChangeArrowheads="1"/>
          </p:cNvSpPr>
          <p:nvPr/>
        </p:nvSpPr>
        <p:spPr bwMode="auto">
          <a:xfrm>
            <a:off x="2339975" y="188913"/>
            <a:ext cx="4252913"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r>
              <a:rPr lang="it-IT" altLang="it-IT" sz="4400" b="1">
                <a:solidFill>
                  <a:srgbClr val="22228B"/>
                </a:solidFill>
                <a:latin typeface="Arial Black" pitchFamily="34" charset="0"/>
                <a:cs typeface="Arial" pitchFamily="34" charset="0"/>
              </a:rPr>
              <a:t>Monitoraggio</a:t>
            </a:r>
          </a:p>
        </p:txBody>
      </p:sp>
      <p:sp>
        <p:nvSpPr>
          <p:cNvPr id="57348" name="Rectangle 5"/>
          <p:cNvSpPr>
            <a:spLocks noChangeArrowheads="1"/>
          </p:cNvSpPr>
          <p:nvPr/>
        </p:nvSpPr>
        <p:spPr bwMode="auto">
          <a:xfrm>
            <a:off x="947738" y="4511675"/>
            <a:ext cx="7729537"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r>
              <a:rPr lang="it-IT" altLang="it-IT" sz="2000">
                <a:solidFill>
                  <a:srgbClr val="000000"/>
                </a:solidFill>
                <a:latin typeface="Arial" pitchFamily="34" charset="0"/>
                <a:cs typeface="Arial" pitchFamily="34" charset="0"/>
              </a:rPr>
              <a:t>Livello al di sotto del quale le misurazioni possono essere combinate con le tecniche di modellazione.</a:t>
            </a:r>
          </a:p>
        </p:txBody>
      </p:sp>
      <p:sp>
        <p:nvSpPr>
          <p:cNvPr id="57349" name="Rectangle 6"/>
          <p:cNvSpPr>
            <a:spLocks noChangeArrowheads="1"/>
          </p:cNvSpPr>
          <p:nvPr/>
        </p:nvSpPr>
        <p:spPr bwMode="auto">
          <a:xfrm>
            <a:off x="250825" y="5373688"/>
            <a:ext cx="81375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r>
              <a:rPr lang="it-IT" altLang="it-IT" sz="2000">
                <a:solidFill>
                  <a:srgbClr val="000000"/>
                </a:solidFill>
                <a:latin typeface="Arial" pitchFamily="34" charset="0"/>
                <a:cs typeface="Arial" pitchFamily="34" charset="0"/>
              </a:rPr>
              <a:t>Livello al di sotto del quale è possibile ricorrere solo alle tecniche di modellazione o di stima oggettiva.</a:t>
            </a:r>
          </a:p>
        </p:txBody>
      </p:sp>
      <p:sp>
        <p:nvSpPr>
          <p:cNvPr id="30726" name="Line 7"/>
          <p:cNvSpPr>
            <a:spLocks noChangeShapeType="1"/>
          </p:cNvSpPr>
          <p:nvPr/>
        </p:nvSpPr>
        <p:spPr bwMode="auto">
          <a:xfrm>
            <a:off x="755650" y="3068638"/>
            <a:ext cx="142875" cy="1655762"/>
          </a:xfrm>
          <a:prstGeom prst="line">
            <a:avLst/>
          </a:prstGeom>
          <a:noFill/>
          <a:ln w="38100">
            <a:solidFill>
              <a:schemeClr val="accent6">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lang="it-IT" sz="2400">
              <a:solidFill>
                <a:srgbClr val="000000"/>
              </a:solidFill>
              <a:cs typeface="Arial" charset="0"/>
            </a:endParaRPr>
          </a:p>
        </p:txBody>
      </p:sp>
      <p:sp>
        <p:nvSpPr>
          <p:cNvPr id="30727" name="Line 8"/>
          <p:cNvSpPr>
            <a:spLocks noChangeShapeType="1"/>
          </p:cNvSpPr>
          <p:nvPr/>
        </p:nvSpPr>
        <p:spPr bwMode="auto">
          <a:xfrm flipH="1">
            <a:off x="468313" y="3933825"/>
            <a:ext cx="71437" cy="1439863"/>
          </a:xfrm>
          <a:prstGeom prst="line">
            <a:avLst/>
          </a:prstGeom>
          <a:noFill/>
          <a:ln w="38100">
            <a:solidFill>
              <a:schemeClr val="accent6">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lang="it-IT" sz="2400">
              <a:solidFill>
                <a:srgbClr val="000000"/>
              </a:solidFill>
              <a:cs typeface="Arial" charset="0"/>
            </a:endParaRPr>
          </a:p>
        </p:txBody>
      </p:sp>
    </p:spTree>
    <p:extLst>
      <p:ext uri="{BB962C8B-B14F-4D97-AF65-F5344CB8AC3E}">
        <p14:creationId xmlns:p14="http://schemas.microsoft.com/office/powerpoint/2010/main" val="4107210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395288" y="273050"/>
            <a:ext cx="7777162"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50000"/>
              </a:spcBef>
              <a:spcAft>
                <a:spcPct val="0"/>
              </a:spcAft>
              <a:buFontTx/>
              <a:buNone/>
            </a:pPr>
            <a:r>
              <a:rPr lang="it-IT" altLang="it-IT" sz="2400">
                <a:solidFill>
                  <a:srgbClr val="000000"/>
                </a:solidFill>
                <a:latin typeface="Arial" pitchFamily="34" charset="0"/>
                <a:cs typeface="Arial" pitchFamily="34" charset="0"/>
              </a:rPr>
              <a:t>Anthropogenic sources may generate quite different aerosols also in terms of element composition.</a:t>
            </a:r>
          </a:p>
        </p:txBody>
      </p:sp>
      <p:pic>
        <p:nvPicPr>
          <p:cNvPr id="5837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8550" y="1223963"/>
            <a:ext cx="7083425" cy="552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8008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DSCN23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46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395" name="Group 3"/>
          <p:cNvGrpSpPr>
            <a:grpSpLocks noChangeAspect="1"/>
          </p:cNvGrpSpPr>
          <p:nvPr/>
        </p:nvGrpSpPr>
        <p:grpSpPr bwMode="auto">
          <a:xfrm>
            <a:off x="2603500" y="0"/>
            <a:ext cx="6540500" cy="4637088"/>
            <a:chOff x="3168" y="2352"/>
            <a:chExt cx="2400" cy="1799"/>
          </a:xfrm>
        </p:grpSpPr>
        <p:pic>
          <p:nvPicPr>
            <p:cNvPr id="5939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 y="2352"/>
              <a:ext cx="2400" cy="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Line 5"/>
            <p:cNvSpPr>
              <a:spLocks noChangeAspect="1" noChangeShapeType="1"/>
            </p:cNvSpPr>
            <p:nvPr/>
          </p:nvSpPr>
          <p:spPr bwMode="auto">
            <a:xfrm>
              <a:off x="3717" y="4095"/>
              <a:ext cx="73"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it-IT">
                <a:solidFill>
                  <a:srgbClr val="000000"/>
                </a:solidFill>
                <a:latin typeface="Arial" pitchFamily="34" charset="0"/>
                <a:cs typeface="Arial" pitchFamily="34" charset="0"/>
              </a:endParaRPr>
            </a:p>
          </p:txBody>
        </p:sp>
      </p:grpSp>
      <p:pic>
        <p:nvPicPr>
          <p:cNvPr id="5939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570288"/>
            <a:ext cx="4386263" cy="328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1647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50530"/>
                                        </p:tgtEl>
                                        <p:attrNameLst>
                                          <p:attrName>style.visibility</p:attrName>
                                        </p:attrNameLst>
                                      </p:cBhvr>
                                      <p:to>
                                        <p:strVal val="visible"/>
                                      </p:to>
                                    </p:set>
                                    <p:animEffect transition="in" filter="wipe(right)">
                                      <p:cBhvr>
                                        <p:cTn id="7" dur="500"/>
                                        <p:tgtEl>
                                          <p:spTgt spid="150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ctrTitle"/>
          </p:nvPr>
        </p:nvSpPr>
        <p:spPr>
          <a:xfrm>
            <a:off x="1190625" y="333375"/>
            <a:ext cx="6762750" cy="1470025"/>
          </a:xfrm>
        </p:spPr>
        <p:txBody>
          <a:bodyPr/>
          <a:lstStyle/>
          <a:p>
            <a:pPr eaLnBrk="1" hangingPunct="1">
              <a:defRPr/>
            </a:pPr>
            <a:r>
              <a:rPr lang="it-IT" altLang="it-IT" sz="3200" b="1" dirty="0" smtClean="0">
                <a:solidFill>
                  <a:schemeClr val="accent2">
                    <a:lumMod val="75000"/>
                  </a:schemeClr>
                </a:solidFill>
                <a:latin typeface="Arial" panose="020B0604020202020204" pitchFamily="34" charset="0"/>
                <a:cs typeface="Arial" panose="020B0604020202020204" pitchFamily="34" charset="0"/>
              </a:rPr>
              <a:t>IDENTIFICAZIONE E MISURA QUANTITATIVA</a:t>
            </a:r>
          </a:p>
        </p:txBody>
      </p:sp>
      <p:sp>
        <p:nvSpPr>
          <p:cNvPr id="60419" name="Segnaposto testo 2"/>
          <p:cNvSpPr>
            <a:spLocks noGrp="1"/>
          </p:cNvSpPr>
          <p:nvPr>
            <p:ph type="subTitle" idx="1"/>
          </p:nvPr>
        </p:nvSpPr>
        <p:spPr>
          <a:xfrm>
            <a:off x="307975" y="2794000"/>
            <a:ext cx="8208963" cy="3887788"/>
          </a:xfrm>
        </p:spPr>
        <p:txBody>
          <a:bodyPr anchor="ctr"/>
          <a:lstStyle/>
          <a:p>
            <a:pPr eaLnBrk="1" hangingPunct="1">
              <a:lnSpc>
                <a:spcPts val="1200"/>
              </a:lnSpc>
              <a:spcBef>
                <a:spcPct val="0"/>
              </a:spcBef>
            </a:pPr>
            <a:endParaRPr lang="it-IT" altLang="it-IT" sz="2400" smtClean="0">
              <a:solidFill>
                <a:srgbClr val="000000"/>
              </a:solidFill>
              <a:latin typeface="Arial" pitchFamily="34" charset="0"/>
              <a:cs typeface="Arial" pitchFamily="34" charset="0"/>
            </a:endParaRPr>
          </a:p>
          <a:p>
            <a:pPr algn="l" eaLnBrk="1" hangingPunct="1"/>
            <a:r>
              <a:rPr lang="it-IT" altLang="it-IT" sz="2400" smtClean="0">
                <a:solidFill>
                  <a:srgbClr val="000000"/>
                </a:solidFill>
                <a:latin typeface="Arial" pitchFamily="34" charset="0"/>
                <a:cs typeface="Arial" pitchFamily="34" charset="0"/>
              </a:rPr>
              <a:t>Le particelle sospese possono essere:</a:t>
            </a:r>
          </a:p>
          <a:p>
            <a:pPr algn="l" eaLnBrk="1" hangingPunct="1">
              <a:buFontTx/>
              <a:buChar char="•"/>
            </a:pPr>
            <a:r>
              <a:rPr lang="it-IT" altLang="it-IT" sz="2400" smtClean="0">
                <a:solidFill>
                  <a:srgbClr val="000000"/>
                </a:solidFill>
                <a:latin typeface="Arial" pitchFamily="34" charset="0"/>
                <a:cs typeface="Arial" pitchFamily="34" charset="0"/>
              </a:rPr>
              <a:t> campionate passivamente per caduta gravimetrica;</a:t>
            </a:r>
          </a:p>
          <a:p>
            <a:pPr algn="l" eaLnBrk="1" hangingPunct="1">
              <a:buFontTx/>
              <a:buChar char="•"/>
            </a:pPr>
            <a:r>
              <a:rPr lang="it-IT" altLang="it-IT" sz="2400" smtClean="0">
                <a:solidFill>
                  <a:srgbClr val="000000"/>
                </a:solidFill>
                <a:latin typeface="Arial" pitchFamily="34" charset="0"/>
                <a:cs typeface="Arial" pitchFamily="34" charset="0"/>
              </a:rPr>
              <a:t> campionate attivamente medianti filtri di determinate dimensioni attraversati da un flusso di aria e in questo caso anche identificate in base al loro massimo </a:t>
            </a:r>
            <a:r>
              <a:rPr lang="it-IT" altLang="it-IT" sz="2400" i="1" smtClean="0">
                <a:latin typeface="Arial" pitchFamily="34" charset="0"/>
                <a:cs typeface="Arial" pitchFamily="34" charset="0"/>
              </a:rPr>
              <a:t>diametro aerodinamico equivalente</a:t>
            </a:r>
            <a:r>
              <a:rPr lang="it-IT" altLang="it-IT" sz="2400" smtClean="0">
                <a:latin typeface="Arial" pitchFamily="34" charset="0"/>
                <a:cs typeface="Arial" pitchFamily="34" charset="0"/>
              </a:rPr>
              <a:t> (d</a:t>
            </a:r>
            <a:r>
              <a:rPr lang="it-IT" altLang="it-IT" sz="2400" baseline="-25000" smtClean="0">
                <a:latin typeface="Arial" pitchFamily="34" charset="0"/>
                <a:cs typeface="Arial" pitchFamily="34" charset="0"/>
              </a:rPr>
              <a:t>ae</a:t>
            </a:r>
            <a:r>
              <a:rPr lang="it-IT" altLang="it-IT" sz="2400" smtClean="0">
                <a:latin typeface="Arial" pitchFamily="34" charset="0"/>
                <a:cs typeface="Arial" pitchFamily="34" charset="0"/>
              </a:rPr>
              <a:t>);</a:t>
            </a:r>
          </a:p>
          <a:p>
            <a:pPr algn="l" eaLnBrk="1" hangingPunct="1">
              <a:buFontTx/>
              <a:buChar char="•"/>
            </a:pPr>
            <a:r>
              <a:rPr lang="it-IT" altLang="it-IT" sz="2400" smtClean="0">
                <a:solidFill>
                  <a:srgbClr val="000000"/>
                </a:solidFill>
                <a:latin typeface="Arial" pitchFamily="34" charset="0"/>
                <a:cs typeface="Arial" pitchFamily="34" charset="0"/>
              </a:rPr>
              <a:t> analizzate quantitativamente in termini di composizione elementare (</a:t>
            </a:r>
            <a:r>
              <a:rPr lang="it-IT" altLang="it-IT" sz="2400" i="1" smtClean="0">
                <a:solidFill>
                  <a:srgbClr val="000000"/>
                </a:solidFill>
                <a:latin typeface="Arial" pitchFamily="34" charset="0"/>
                <a:cs typeface="Arial" pitchFamily="34" charset="0"/>
              </a:rPr>
              <a:t>succede di rado</a:t>
            </a:r>
            <a:r>
              <a:rPr lang="it-IT" altLang="it-IT" sz="2400" smtClean="0">
                <a:solidFill>
                  <a:srgbClr val="000000"/>
                </a:solidFill>
                <a:latin typeface="Arial" pitchFamily="34" charset="0"/>
                <a:cs typeface="Arial" pitchFamily="34" charset="0"/>
              </a:rPr>
              <a:t>).</a:t>
            </a:r>
          </a:p>
        </p:txBody>
      </p:sp>
      <p:sp>
        <p:nvSpPr>
          <p:cNvPr id="60420" name="CasellaDiTesto 4"/>
          <p:cNvSpPr txBox="1">
            <a:spLocks noChangeArrowheads="1"/>
          </p:cNvSpPr>
          <p:nvPr/>
        </p:nvSpPr>
        <p:spPr bwMode="auto">
          <a:xfrm>
            <a:off x="307975" y="1779588"/>
            <a:ext cx="8496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37931725" indent="-37474525"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0"/>
              </a:spcBef>
              <a:spcAft>
                <a:spcPct val="0"/>
              </a:spcAft>
              <a:buFontTx/>
              <a:buNone/>
            </a:pPr>
            <a:r>
              <a:rPr lang="it-IT" altLang="it-IT" sz="2400">
                <a:solidFill>
                  <a:srgbClr val="000000"/>
                </a:solidFill>
                <a:latin typeface="Trebuchet MS" pitchFamily="34" charset="0"/>
                <a:ea typeface="ＭＳ Ｐゴシック" pitchFamily="34" charset="-128"/>
                <a:cs typeface="Arial" pitchFamily="34" charset="0"/>
              </a:rPr>
              <a:t>La quantità totale di polveri sospese è in genere misurata in maniera quantitativa (peso/superficie, mg/m</a:t>
            </a:r>
            <a:r>
              <a:rPr lang="it-IT" altLang="it-IT" sz="2400" baseline="30000">
                <a:solidFill>
                  <a:srgbClr val="000000"/>
                </a:solidFill>
                <a:latin typeface="Trebuchet MS" pitchFamily="34" charset="0"/>
                <a:ea typeface="ＭＳ Ｐゴシック" pitchFamily="34" charset="-128"/>
                <a:cs typeface="Arial" pitchFamily="34" charset="0"/>
              </a:rPr>
              <a:t>-2</a:t>
            </a:r>
            <a:r>
              <a:rPr lang="it-IT" altLang="it-IT" sz="2400">
                <a:solidFill>
                  <a:srgbClr val="000000"/>
                </a:solidFill>
                <a:latin typeface="Trebuchet MS" pitchFamily="34" charset="0"/>
                <a:ea typeface="ＭＳ Ｐゴシック" pitchFamily="34" charset="-128"/>
                <a:cs typeface="Arial" pitchFamily="34" charset="0"/>
              </a:rPr>
              <a:t>; peso/volume, mg/m</a:t>
            </a:r>
            <a:r>
              <a:rPr lang="it-IT" altLang="it-IT" sz="2400" baseline="30000">
                <a:solidFill>
                  <a:srgbClr val="000000"/>
                </a:solidFill>
                <a:latin typeface="Trebuchet MS" pitchFamily="34" charset="0"/>
                <a:ea typeface="ＭＳ Ｐゴシック" pitchFamily="34" charset="-128"/>
                <a:cs typeface="Arial" pitchFamily="34" charset="0"/>
              </a:rPr>
              <a:t>3</a:t>
            </a:r>
            <a:r>
              <a:rPr lang="it-IT" altLang="it-IT" sz="2400">
                <a:solidFill>
                  <a:srgbClr val="000000"/>
                </a:solidFill>
                <a:latin typeface="Trebuchet MS" pitchFamily="34" charset="0"/>
                <a:ea typeface="ＭＳ Ｐゴシック" pitchFamily="34" charset="-128"/>
                <a:cs typeface="Arial" pitchFamily="34" charset="0"/>
              </a:rPr>
              <a:t>). </a:t>
            </a:r>
          </a:p>
        </p:txBody>
      </p:sp>
    </p:spTree>
    <p:extLst>
      <p:ext uri="{BB962C8B-B14F-4D97-AF65-F5344CB8AC3E}">
        <p14:creationId xmlns:p14="http://schemas.microsoft.com/office/powerpoint/2010/main" val="924878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ChangeArrowheads="1"/>
          </p:cNvSpPr>
          <p:nvPr/>
        </p:nvSpPr>
        <p:spPr bwMode="auto">
          <a:xfrm>
            <a:off x="684213" y="1125538"/>
            <a:ext cx="7632700" cy="71437"/>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fontAlgn="base">
              <a:spcBef>
                <a:spcPct val="0"/>
              </a:spcBef>
              <a:spcAft>
                <a:spcPct val="0"/>
              </a:spcAft>
              <a:buFontTx/>
              <a:buNone/>
            </a:pPr>
            <a:endParaRPr lang="en-US" altLang="it-IT" sz="2400">
              <a:solidFill>
                <a:srgbClr val="009900"/>
              </a:solidFill>
              <a:cs typeface="Arial" pitchFamily="34" charset="0"/>
            </a:endParaRPr>
          </a:p>
        </p:txBody>
      </p:sp>
      <p:sp>
        <p:nvSpPr>
          <p:cNvPr id="61443" name="Line 5"/>
          <p:cNvSpPr>
            <a:spLocks noChangeShapeType="1"/>
          </p:cNvSpPr>
          <p:nvPr/>
        </p:nvSpPr>
        <p:spPr bwMode="auto">
          <a:xfrm>
            <a:off x="684213" y="1125538"/>
            <a:ext cx="0" cy="4103687"/>
          </a:xfrm>
          <a:prstGeom prst="line">
            <a:avLst/>
          </a:prstGeom>
          <a:noFill/>
          <a:ln w="31750">
            <a:solidFill>
              <a:srgbClr val="008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it-IT">
              <a:solidFill>
                <a:srgbClr val="000000"/>
              </a:solidFill>
              <a:latin typeface="Arial" pitchFamily="34" charset="0"/>
              <a:cs typeface="Arial" pitchFamily="34" charset="0"/>
            </a:endParaRPr>
          </a:p>
        </p:txBody>
      </p:sp>
      <p:pic>
        <p:nvPicPr>
          <p:cNvPr id="61444" name="Immagine 10" descr="WET COLECT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7250" y="1500188"/>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Immagine 11" descr="BERGERHOF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15188" y="1500188"/>
            <a:ext cx="1658937"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CasellaDiTesto 12"/>
          <p:cNvSpPr txBox="1">
            <a:spLocks noChangeArrowheads="1"/>
          </p:cNvSpPr>
          <p:nvPr/>
        </p:nvSpPr>
        <p:spPr bwMode="auto">
          <a:xfrm>
            <a:off x="857250" y="4276725"/>
            <a:ext cx="8178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r>
              <a:rPr lang="it-IT" altLang="it-IT" sz="1600" b="1">
                <a:solidFill>
                  <a:srgbClr val="000000"/>
                </a:solidFill>
                <a:latin typeface="Arial" pitchFamily="34" charset="0"/>
                <a:cs typeface="Arial" pitchFamily="34" charset="0"/>
              </a:rPr>
              <a:t> WET &amp; DRY SAMPLER            BULK DEPOSIMETER	BERGERHOFF SAMPLER</a:t>
            </a:r>
          </a:p>
        </p:txBody>
      </p:sp>
      <p:pic>
        <p:nvPicPr>
          <p:cNvPr id="61447" name="Picture 2"/>
          <p:cNvPicPr>
            <a:picLocks noChangeAspect="1" noChangeArrowheads="1"/>
          </p:cNvPicPr>
          <p:nvPr/>
        </p:nvPicPr>
        <p:blipFill>
          <a:blip r:embed="rId4">
            <a:extLst>
              <a:ext uri="{28A0092B-C50C-407E-A947-70E740481C1C}">
                <a14:useLocalDpi xmlns:a14="http://schemas.microsoft.com/office/drawing/2010/main" val="0"/>
              </a:ext>
            </a:extLst>
          </a:blip>
          <a:srcRect b="3780"/>
          <a:stretch>
            <a:fillRect/>
          </a:stretch>
        </p:blipFill>
        <p:spPr bwMode="auto">
          <a:xfrm>
            <a:off x="3543300" y="1520825"/>
            <a:ext cx="20193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3550" y="1520825"/>
            <a:ext cx="1214438"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9" name="Rectangle 2"/>
          <p:cNvSpPr txBox="1">
            <a:spLocks noChangeArrowheads="1"/>
          </p:cNvSpPr>
          <p:nvPr/>
        </p:nvSpPr>
        <p:spPr bwMode="auto">
          <a:xfrm>
            <a:off x="1258888" y="188913"/>
            <a:ext cx="75612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fontAlgn="base">
              <a:spcBef>
                <a:spcPct val="0"/>
              </a:spcBef>
              <a:spcAft>
                <a:spcPct val="0"/>
              </a:spcAft>
              <a:buFontTx/>
              <a:buNone/>
            </a:pPr>
            <a:r>
              <a:rPr lang="es-ES" altLang="it-IT" sz="4800" b="1">
                <a:solidFill>
                  <a:srgbClr val="009900"/>
                </a:solidFill>
                <a:latin typeface="Walkway SemiBold"/>
                <a:cs typeface="Arial" pitchFamily="34" charset="0"/>
              </a:rPr>
              <a:t>Particolato totale</a:t>
            </a:r>
            <a:endParaRPr lang="es-ES" altLang="it-IT" sz="4800" b="1" baseline="-25000">
              <a:solidFill>
                <a:srgbClr val="009900"/>
              </a:solidFill>
              <a:latin typeface="Walkway SemiBold"/>
              <a:cs typeface="Arial" pitchFamily="34" charset="0"/>
            </a:endParaRPr>
          </a:p>
        </p:txBody>
      </p:sp>
    </p:spTree>
    <p:extLst>
      <p:ext uri="{BB962C8B-B14F-4D97-AF65-F5344CB8AC3E}">
        <p14:creationId xmlns:p14="http://schemas.microsoft.com/office/powerpoint/2010/main" val="3117797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ChangeArrowheads="1"/>
          </p:cNvSpPr>
          <p:nvPr/>
        </p:nvSpPr>
        <p:spPr bwMode="auto">
          <a:xfrm>
            <a:off x="1476375" y="995363"/>
            <a:ext cx="7505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r>
              <a:rPr lang="en-US" altLang="it-IT" sz="2400" b="1">
                <a:solidFill>
                  <a:srgbClr val="000000"/>
                </a:solidFill>
                <a:latin typeface="Arial" pitchFamily="34" charset="0"/>
                <a:ea typeface="Calibri" pitchFamily="34" charset="0"/>
                <a:cs typeface="Arial" pitchFamily="34" charset="0"/>
              </a:rPr>
              <a:t>CASCADE IMPACTOR CONTAINS EIGHT TO TEN STAGES (IN EACH STAGE IS PLACED A PARTICULATE FILTER) PLUS AN AFTER FILTER.	</a:t>
            </a:r>
          </a:p>
        </p:txBody>
      </p:sp>
      <p:pic>
        <p:nvPicPr>
          <p:cNvPr id="62467" name="Picture 2" descr="http://3.imimg.com/data3/DH/EE/MY-4249615/classical-polyorifice-cascade-impactor-25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863" y="2357438"/>
            <a:ext cx="3071812"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Immagine 11" descr="i1_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9588" y="2835275"/>
            <a:ext cx="3325812"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CasellaDiTesto 12"/>
          <p:cNvSpPr txBox="1">
            <a:spLocks noChangeArrowheads="1"/>
          </p:cNvSpPr>
          <p:nvPr/>
        </p:nvSpPr>
        <p:spPr bwMode="auto">
          <a:xfrm>
            <a:off x="1900238" y="5584825"/>
            <a:ext cx="37861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fontAlgn="base">
              <a:spcBef>
                <a:spcPct val="0"/>
              </a:spcBef>
              <a:spcAft>
                <a:spcPct val="0"/>
              </a:spcAft>
              <a:buFontTx/>
              <a:buNone/>
            </a:pPr>
            <a:r>
              <a:rPr lang="it-IT" altLang="it-IT" sz="2400" b="1">
                <a:solidFill>
                  <a:srgbClr val="000000"/>
                </a:solidFill>
                <a:latin typeface="Arial" pitchFamily="34" charset="0"/>
                <a:cs typeface="Arial" pitchFamily="34" charset="0"/>
              </a:rPr>
              <a:t>8 STAGE CASCADE IMPACTOR</a:t>
            </a:r>
          </a:p>
        </p:txBody>
      </p:sp>
      <p:sp>
        <p:nvSpPr>
          <p:cNvPr id="62470" name="CasellaDiTesto 13"/>
          <p:cNvSpPr txBox="1">
            <a:spLocks noChangeArrowheads="1"/>
          </p:cNvSpPr>
          <p:nvPr/>
        </p:nvSpPr>
        <p:spPr bwMode="auto">
          <a:xfrm>
            <a:off x="5359400" y="5614988"/>
            <a:ext cx="37861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fontAlgn="base">
              <a:spcBef>
                <a:spcPct val="0"/>
              </a:spcBef>
              <a:spcAft>
                <a:spcPct val="0"/>
              </a:spcAft>
              <a:buFontTx/>
              <a:buNone/>
            </a:pPr>
            <a:r>
              <a:rPr lang="it-IT" altLang="it-IT" sz="2400" b="1">
                <a:solidFill>
                  <a:srgbClr val="000000"/>
                </a:solidFill>
                <a:latin typeface="Arial" pitchFamily="34" charset="0"/>
                <a:cs typeface="Arial" pitchFamily="34" charset="0"/>
              </a:rPr>
              <a:t>PRINCIPLE OF FUNCTIONING</a:t>
            </a:r>
          </a:p>
        </p:txBody>
      </p:sp>
      <p:sp>
        <p:nvSpPr>
          <p:cNvPr id="62471" name="Rectangle 2"/>
          <p:cNvSpPr txBox="1">
            <a:spLocks noChangeArrowheads="1"/>
          </p:cNvSpPr>
          <p:nvPr/>
        </p:nvSpPr>
        <p:spPr bwMode="auto">
          <a:xfrm>
            <a:off x="6946900" y="188913"/>
            <a:ext cx="18732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fontAlgn="base">
              <a:spcBef>
                <a:spcPct val="0"/>
              </a:spcBef>
              <a:spcAft>
                <a:spcPct val="0"/>
              </a:spcAft>
              <a:buFontTx/>
              <a:buNone/>
            </a:pPr>
            <a:r>
              <a:rPr lang="es-ES" altLang="it-IT" sz="4800" b="1">
                <a:solidFill>
                  <a:srgbClr val="009900"/>
                </a:solidFill>
                <a:latin typeface="Walkway SemiBold"/>
                <a:cs typeface="Arial" pitchFamily="34" charset="0"/>
              </a:rPr>
              <a:t>PM</a:t>
            </a:r>
            <a:r>
              <a:rPr lang="es-ES" altLang="it-IT" sz="4800" b="1" baseline="-25000">
                <a:solidFill>
                  <a:srgbClr val="009900"/>
                </a:solidFill>
                <a:latin typeface="Walkway SemiBold"/>
                <a:cs typeface="Arial" pitchFamily="34" charset="0"/>
              </a:rPr>
              <a:t>10</a:t>
            </a:r>
          </a:p>
        </p:txBody>
      </p:sp>
      <p:pic>
        <p:nvPicPr>
          <p:cNvPr id="9" name="Picture 2" descr="DSCN2372"/>
          <p:cNvPicPr>
            <a:picLocks noChangeAspect="1" noChangeArrowheads="1"/>
          </p:cNvPicPr>
          <p:nvPr/>
        </p:nvPicPr>
        <p:blipFill>
          <a:blip r:embed="rId4">
            <a:extLst>
              <a:ext uri="{28A0092B-C50C-407E-A947-70E740481C1C}">
                <a14:useLocalDpi xmlns:a14="http://schemas.microsoft.com/office/drawing/2010/main" val="0"/>
              </a:ext>
            </a:extLst>
          </a:blip>
          <a:srcRect l="9106" t="262" r="14719" b="-262"/>
          <a:stretch>
            <a:fillRect/>
          </a:stretch>
        </p:blipFill>
        <p:spPr bwMode="auto">
          <a:xfrm>
            <a:off x="-71438" y="2357438"/>
            <a:ext cx="2122488"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6064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asellaDiTesto 11"/>
          <p:cNvSpPr txBox="1">
            <a:spLocks noChangeArrowheads="1"/>
          </p:cNvSpPr>
          <p:nvPr/>
        </p:nvSpPr>
        <p:spPr bwMode="auto">
          <a:xfrm>
            <a:off x="539750" y="981075"/>
            <a:ext cx="80724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r>
              <a:rPr lang="it-IT" altLang="it-IT" sz="2400" b="1">
                <a:solidFill>
                  <a:srgbClr val="000000"/>
                </a:solidFill>
                <a:latin typeface="Arial" pitchFamily="34" charset="0"/>
                <a:cs typeface="Arial" pitchFamily="34" charset="0"/>
              </a:rPr>
              <a:t>OFFICIAL METHOD: EN 12341-2014</a:t>
            </a:r>
          </a:p>
          <a:p>
            <a:pPr fontAlgn="base">
              <a:spcBef>
                <a:spcPct val="0"/>
              </a:spcBef>
              <a:spcAft>
                <a:spcPct val="0"/>
              </a:spcAft>
              <a:buFontTx/>
              <a:buNone/>
            </a:pPr>
            <a:r>
              <a:rPr lang="it-IT" altLang="it-IT" sz="2400" b="1">
                <a:solidFill>
                  <a:srgbClr val="000000"/>
                </a:solidFill>
                <a:latin typeface="Arial" pitchFamily="34" charset="0"/>
                <a:cs typeface="Arial" pitchFamily="34" charset="0"/>
              </a:rPr>
              <a:t>- SAMPLING WITH REFERENCE CERTIFIED SAMPLER FOR 24 HOURS ON PRE-WEIGHED / CONDITIONED FILTER</a:t>
            </a:r>
          </a:p>
          <a:p>
            <a:pPr fontAlgn="base">
              <a:spcBef>
                <a:spcPct val="0"/>
              </a:spcBef>
              <a:spcAft>
                <a:spcPct val="0"/>
              </a:spcAft>
              <a:buFontTx/>
              <a:buNone/>
            </a:pPr>
            <a:r>
              <a:rPr lang="it-IT" altLang="it-IT" sz="2400" b="1">
                <a:solidFill>
                  <a:srgbClr val="000000"/>
                </a:solidFill>
                <a:latin typeface="Arial" pitchFamily="34" charset="0"/>
                <a:cs typeface="Arial" pitchFamily="34" charset="0"/>
              </a:rPr>
              <a:t>- POST CONDITIONING AND WEIGHING</a:t>
            </a:r>
          </a:p>
        </p:txBody>
      </p:sp>
      <p:pic>
        <p:nvPicPr>
          <p:cNvPr id="634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3143250"/>
            <a:ext cx="19431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688" y="3643313"/>
            <a:ext cx="19812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75" y="3714750"/>
            <a:ext cx="145415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CasellaDiTesto 16"/>
          <p:cNvSpPr txBox="1">
            <a:spLocks noChangeArrowheads="1"/>
          </p:cNvSpPr>
          <p:nvPr/>
        </p:nvSpPr>
        <p:spPr bwMode="auto">
          <a:xfrm>
            <a:off x="1185863" y="5827713"/>
            <a:ext cx="2428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fontAlgn="base">
              <a:spcBef>
                <a:spcPct val="0"/>
              </a:spcBef>
              <a:spcAft>
                <a:spcPct val="0"/>
              </a:spcAft>
              <a:buFontTx/>
              <a:buNone/>
            </a:pPr>
            <a:r>
              <a:rPr lang="it-IT" altLang="it-IT" sz="2400" b="1">
                <a:solidFill>
                  <a:srgbClr val="000000"/>
                </a:solidFill>
                <a:latin typeface="Arial" pitchFamily="34" charset="0"/>
                <a:cs typeface="Arial" pitchFamily="34" charset="0"/>
              </a:rPr>
              <a:t>OUTDOOR SAMPLER</a:t>
            </a:r>
          </a:p>
        </p:txBody>
      </p:sp>
      <p:sp>
        <p:nvSpPr>
          <p:cNvPr id="63495" name="CasellaDiTesto 17"/>
          <p:cNvSpPr txBox="1">
            <a:spLocks noChangeArrowheads="1"/>
          </p:cNvSpPr>
          <p:nvPr/>
        </p:nvSpPr>
        <p:spPr bwMode="auto">
          <a:xfrm>
            <a:off x="4929188" y="5808663"/>
            <a:ext cx="27146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fontAlgn="base">
              <a:spcBef>
                <a:spcPct val="0"/>
              </a:spcBef>
              <a:spcAft>
                <a:spcPct val="0"/>
              </a:spcAft>
              <a:buFontTx/>
              <a:buNone/>
            </a:pPr>
            <a:r>
              <a:rPr lang="it-IT" altLang="it-IT" sz="2400" b="1">
                <a:solidFill>
                  <a:srgbClr val="000000"/>
                </a:solidFill>
                <a:latin typeface="Arial" pitchFamily="34" charset="0"/>
                <a:cs typeface="Arial" pitchFamily="34" charset="0"/>
              </a:rPr>
              <a:t>INDOOR SAMPLER</a:t>
            </a:r>
          </a:p>
        </p:txBody>
      </p:sp>
      <p:sp>
        <p:nvSpPr>
          <p:cNvPr id="63496" name="Rectangle 2"/>
          <p:cNvSpPr txBox="1">
            <a:spLocks noChangeArrowheads="1"/>
          </p:cNvSpPr>
          <p:nvPr/>
        </p:nvSpPr>
        <p:spPr bwMode="auto">
          <a:xfrm>
            <a:off x="6946900" y="188913"/>
            <a:ext cx="18732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fontAlgn="base">
              <a:spcBef>
                <a:spcPct val="0"/>
              </a:spcBef>
              <a:spcAft>
                <a:spcPct val="0"/>
              </a:spcAft>
              <a:buFontTx/>
              <a:buNone/>
            </a:pPr>
            <a:r>
              <a:rPr lang="es-ES" altLang="it-IT" sz="4800" b="1">
                <a:solidFill>
                  <a:srgbClr val="009900"/>
                </a:solidFill>
                <a:latin typeface="Walkway SemiBold"/>
                <a:cs typeface="Arial" pitchFamily="34" charset="0"/>
              </a:rPr>
              <a:t>PM</a:t>
            </a:r>
            <a:r>
              <a:rPr lang="es-ES" altLang="it-IT" sz="4800" b="1" baseline="-25000">
                <a:solidFill>
                  <a:srgbClr val="009900"/>
                </a:solidFill>
                <a:latin typeface="Walkway SemiBold"/>
                <a:cs typeface="Arial" pitchFamily="34" charset="0"/>
              </a:rPr>
              <a:t>10</a:t>
            </a:r>
          </a:p>
        </p:txBody>
      </p:sp>
    </p:spTree>
    <p:extLst>
      <p:ext uri="{BB962C8B-B14F-4D97-AF65-F5344CB8AC3E}">
        <p14:creationId xmlns:p14="http://schemas.microsoft.com/office/powerpoint/2010/main" val="4161980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23850" y="404813"/>
            <a:ext cx="8531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it-IT" altLang="it-IT" sz="1400">
              <a:solidFill>
                <a:srgbClr val="000000"/>
              </a:solidFill>
            </a:endParaRPr>
          </a:p>
        </p:txBody>
      </p:sp>
      <p:sp>
        <p:nvSpPr>
          <p:cNvPr id="46083" name="Rectangle 4"/>
          <p:cNvSpPr>
            <a:spLocks noChangeArrowheads="1"/>
          </p:cNvSpPr>
          <p:nvPr/>
        </p:nvSpPr>
        <p:spPr bwMode="auto">
          <a:xfrm>
            <a:off x="323850" y="404813"/>
            <a:ext cx="87122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it-IT" b="1">
                <a:solidFill>
                  <a:srgbClr val="22228B"/>
                </a:solidFill>
                <a:latin typeface="Arial" pitchFamily="34" charset="0"/>
              </a:rPr>
              <a:t>FONTI antropiche in FVG:</a:t>
            </a:r>
          </a:p>
          <a:p>
            <a:pPr>
              <a:spcBef>
                <a:spcPct val="0"/>
              </a:spcBef>
              <a:buFontTx/>
              <a:buNone/>
            </a:pPr>
            <a:r>
              <a:rPr lang="en-US" altLang="it-IT" b="1">
                <a:solidFill>
                  <a:srgbClr val="22228B"/>
                </a:solidFill>
                <a:latin typeface="Arial" pitchFamily="34" charset="0"/>
              </a:rPr>
              <a:t>le solite stime</a:t>
            </a:r>
          </a:p>
        </p:txBody>
      </p:sp>
      <p:sp>
        <p:nvSpPr>
          <p:cNvPr id="46084" name="Rectangle 12"/>
          <p:cNvSpPr>
            <a:spLocks noChangeArrowheads="1"/>
          </p:cNvSpPr>
          <p:nvPr/>
        </p:nvSpPr>
        <p:spPr bwMode="auto">
          <a:xfrm>
            <a:off x="530225" y="2133600"/>
            <a:ext cx="8156575"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it-IT" sz="2400" b="1">
                <a:solidFill>
                  <a:srgbClr val="22228B"/>
                </a:solidFill>
                <a:latin typeface="Arial" pitchFamily="34" charset="0"/>
              </a:rPr>
              <a:t>Traffico veicolare</a:t>
            </a:r>
            <a:r>
              <a:rPr lang="en-US" altLang="it-IT" sz="2400">
                <a:solidFill>
                  <a:srgbClr val="000000"/>
                </a:solidFill>
                <a:latin typeface="Arial" pitchFamily="34" charset="0"/>
              </a:rPr>
              <a:t>: </a:t>
            </a:r>
            <a:r>
              <a:rPr lang="it-IT" altLang="it-IT" sz="2400" b="1">
                <a:solidFill>
                  <a:srgbClr val="000000"/>
                </a:solidFill>
                <a:latin typeface="Arial" pitchFamily="34" charset="0"/>
              </a:rPr>
              <a:t>28%</a:t>
            </a:r>
            <a:r>
              <a:rPr lang="it-IT" altLang="it-IT" sz="2400">
                <a:solidFill>
                  <a:srgbClr val="000000"/>
                </a:solidFill>
                <a:latin typeface="Arial" pitchFamily="34" charset="0"/>
              </a:rPr>
              <a:t>;</a:t>
            </a:r>
            <a:endParaRPr lang="en-US" altLang="it-IT" sz="2400">
              <a:solidFill>
                <a:srgbClr val="000000"/>
              </a:solidFill>
              <a:latin typeface="Arial" pitchFamily="34" charset="0"/>
            </a:endParaRPr>
          </a:p>
          <a:p>
            <a:pPr>
              <a:spcBef>
                <a:spcPct val="0"/>
              </a:spcBef>
              <a:buFontTx/>
              <a:buNone/>
            </a:pPr>
            <a:r>
              <a:rPr lang="en-US" altLang="it-IT" sz="2400" b="1">
                <a:solidFill>
                  <a:srgbClr val="22228B"/>
                </a:solidFill>
                <a:latin typeface="Arial" pitchFamily="34" charset="0"/>
              </a:rPr>
              <a:t>Industria</a:t>
            </a:r>
            <a:r>
              <a:rPr lang="en-US" altLang="it-IT" sz="2400">
                <a:solidFill>
                  <a:srgbClr val="000000"/>
                </a:solidFill>
                <a:latin typeface="Arial" pitchFamily="34" charset="0"/>
              </a:rPr>
              <a:t>: </a:t>
            </a:r>
            <a:r>
              <a:rPr lang="it-IT" altLang="it-IT" sz="2400" b="1">
                <a:solidFill>
                  <a:srgbClr val="000000"/>
                </a:solidFill>
                <a:latin typeface="Arial" pitchFamily="34" charset="0"/>
              </a:rPr>
              <a:t>12,4%</a:t>
            </a:r>
            <a:r>
              <a:rPr lang="it-IT" altLang="it-IT" sz="2400">
                <a:solidFill>
                  <a:srgbClr val="000000"/>
                </a:solidFill>
                <a:latin typeface="Arial" pitchFamily="34" charset="0"/>
              </a:rPr>
              <a:t> (combustione) </a:t>
            </a:r>
            <a:r>
              <a:rPr lang="en-US" altLang="it-IT" sz="2400">
                <a:solidFill>
                  <a:srgbClr val="000000"/>
                </a:solidFill>
                <a:latin typeface="Arial" pitchFamily="34" charset="0"/>
              </a:rPr>
              <a:t>+ </a:t>
            </a:r>
            <a:r>
              <a:rPr lang="it-IT" altLang="it-IT" sz="2400">
                <a:solidFill>
                  <a:srgbClr val="000000"/>
                </a:solidFill>
                <a:latin typeface="Arial" pitchFamily="34" charset="0"/>
              </a:rPr>
              <a:t> </a:t>
            </a:r>
            <a:r>
              <a:rPr lang="it-IT" altLang="it-IT" sz="2400" b="1">
                <a:solidFill>
                  <a:srgbClr val="000000"/>
                </a:solidFill>
                <a:latin typeface="Arial" pitchFamily="34" charset="0"/>
              </a:rPr>
              <a:t>6,4%</a:t>
            </a:r>
            <a:r>
              <a:rPr lang="it-IT" altLang="it-IT" sz="2400">
                <a:solidFill>
                  <a:srgbClr val="000000"/>
                </a:solidFill>
                <a:latin typeface="Arial" pitchFamily="34" charset="0"/>
              </a:rPr>
              <a:t> (processi vari);</a:t>
            </a:r>
            <a:endParaRPr lang="en-US" altLang="it-IT" sz="2400">
              <a:solidFill>
                <a:srgbClr val="000000"/>
              </a:solidFill>
              <a:latin typeface="Arial" pitchFamily="34" charset="0"/>
            </a:endParaRPr>
          </a:p>
          <a:p>
            <a:pPr>
              <a:spcBef>
                <a:spcPct val="0"/>
              </a:spcBef>
              <a:buFontTx/>
              <a:buNone/>
            </a:pPr>
            <a:r>
              <a:rPr lang="en-US" altLang="it-IT" sz="2400" b="1">
                <a:solidFill>
                  <a:srgbClr val="22228B"/>
                </a:solidFill>
                <a:latin typeface="Arial" pitchFamily="34" charset="0"/>
              </a:rPr>
              <a:t>Riscaldamento</a:t>
            </a:r>
            <a:r>
              <a:rPr lang="it-IT" altLang="it-IT" sz="2400" b="1">
                <a:solidFill>
                  <a:srgbClr val="22228B"/>
                </a:solidFill>
                <a:latin typeface="Arial" pitchFamily="34" charset="0"/>
              </a:rPr>
              <a:t> domestico</a:t>
            </a:r>
            <a:r>
              <a:rPr lang="it-IT" altLang="it-IT" sz="2400">
                <a:solidFill>
                  <a:srgbClr val="000000"/>
                </a:solidFill>
                <a:latin typeface="Arial" pitchFamily="34" charset="0"/>
              </a:rPr>
              <a:t>:</a:t>
            </a:r>
            <a:r>
              <a:rPr lang="it-IT" altLang="it-IT" sz="2400" b="1">
                <a:solidFill>
                  <a:srgbClr val="22228B"/>
                </a:solidFill>
                <a:latin typeface="Arial" pitchFamily="34" charset="0"/>
              </a:rPr>
              <a:t> </a:t>
            </a:r>
            <a:r>
              <a:rPr lang="it-IT" altLang="it-IT" sz="2400" b="1">
                <a:solidFill>
                  <a:srgbClr val="FF0000"/>
                </a:solidFill>
                <a:latin typeface="Arial" pitchFamily="34" charset="0"/>
              </a:rPr>
              <a:t>44,5%</a:t>
            </a:r>
            <a:r>
              <a:rPr lang="it-IT" altLang="it-IT" sz="2400">
                <a:solidFill>
                  <a:srgbClr val="000000"/>
                </a:solidFill>
                <a:latin typeface="Arial" pitchFamily="34" charset="0"/>
              </a:rPr>
              <a:t>;       </a:t>
            </a:r>
          </a:p>
          <a:p>
            <a:pPr>
              <a:spcBef>
                <a:spcPct val="0"/>
              </a:spcBef>
              <a:buFontTx/>
              <a:buNone/>
            </a:pPr>
            <a:r>
              <a:rPr lang="it-IT" altLang="it-IT" sz="2400" b="1">
                <a:solidFill>
                  <a:srgbClr val="22228B"/>
                </a:solidFill>
                <a:latin typeface="Arial" pitchFamily="34" charset="0"/>
              </a:rPr>
              <a:t>Trasporto</a:t>
            </a:r>
            <a:r>
              <a:rPr lang="it-IT" altLang="it-IT" sz="2400">
                <a:solidFill>
                  <a:srgbClr val="000000"/>
                </a:solidFill>
                <a:latin typeface="Arial" pitchFamily="34" charset="0"/>
              </a:rPr>
              <a:t> </a:t>
            </a:r>
            <a:r>
              <a:rPr lang="it-IT" altLang="it-IT" sz="2400" b="1">
                <a:solidFill>
                  <a:srgbClr val="22228B"/>
                </a:solidFill>
                <a:latin typeface="Arial" pitchFamily="34" charset="0"/>
              </a:rPr>
              <a:t>marino, fluviale ed aereo</a:t>
            </a:r>
            <a:r>
              <a:rPr lang="it-IT" altLang="it-IT" sz="2400">
                <a:solidFill>
                  <a:srgbClr val="000000"/>
                </a:solidFill>
                <a:latin typeface="Arial" pitchFamily="34" charset="0"/>
              </a:rPr>
              <a:t>:</a:t>
            </a:r>
            <a:r>
              <a:rPr lang="it-IT" altLang="it-IT" sz="2400" b="1">
                <a:solidFill>
                  <a:srgbClr val="22228B"/>
                </a:solidFill>
                <a:latin typeface="Arial" pitchFamily="34" charset="0"/>
              </a:rPr>
              <a:t> </a:t>
            </a:r>
            <a:r>
              <a:rPr lang="it-IT" altLang="it-IT" sz="2400" b="1">
                <a:solidFill>
                  <a:srgbClr val="000000"/>
                </a:solidFill>
                <a:latin typeface="Arial" pitchFamily="34" charset="0"/>
              </a:rPr>
              <a:t>4%</a:t>
            </a:r>
            <a:endParaRPr lang="it-IT" altLang="it-IT" sz="2400" b="1">
              <a:solidFill>
                <a:srgbClr val="22228B"/>
              </a:solidFill>
              <a:latin typeface="Arial" pitchFamily="34" charset="0"/>
            </a:endParaRPr>
          </a:p>
          <a:p>
            <a:pPr>
              <a:spcBef>
                <a:spcPct val="0"/>
              </a:spcBef>
              <a:buFontTx/>
              <a:buNone/>
            </a:pPr>
            <a:r>
              <a:rPr lang="it-IT" altLang="it-IT" sz="2400" b="1">
                <a:solidFill>
                  <a:srgbClr val="22228B"/>
                </a:solidFill>
                <a:latin typeface="Arial" pitchFamily="34" charset="0"/>
              </a:rPr>
              <a:t>Agricoltura</a:t>
            </a:r>
            <a:r>
              <a:rPr lang="it-IT" altLang="it-IT" sz="2400">
                <a:solidFill>
                  <a:srgbClr val="000000"/>
                </a:solidFill>
                <a:latin typeface="Arial" pitchFamily="34" charset="0"/>
              </a:rPr>
              <a:t>, da fertilizzanti azotati (NH</a:t>
            </a:r>
            <a:r>
              <a:rPr lang="it-IT" altLang="it-IT" sz="2400" baseline="-25000">
                <a:solidFill>
                  <a:srgbClr val="000000"/>
                </a:solidFill>
                <a:latin typeface="Arial" pitchFamily="34" charset="0"/>
              </a:rPr>
              <a:t>3</a:t>
            </a:r>
            <a:r>
              <a:rPr lang="it-IT" altLang="it-IT" sz="2400">
                <a:solidFill>
                  <a:srgbClr val="000000"/>
                </a:solidFill>
                <a:latin typeface="Arial" pitchFamily="34" charset="0"/>
              </a:rPr>
              <a:t>, N</a:t>
            </a:r>
            <a:r>
              <a:rPr lang="it-IT" altLang="it-IT" sz="2400" baseline="-25000">
                <a:solidFill>
                  <a:srgbClr val="000000"/>
                </a:solidFill>
                <a:latin typeface="Arial" pitchFamily="34" charset="0"/>
              </a:rPr>
              <a:t>2</a:t>
            </a:r>
            <a:r>
              <a:rPr lang="it-IT" altLang="it-IT" sz="2400">
                <a:solidFill>
                  <a:srgbClr val="000000"/>
                </a:solidFill>
                <a:latin typeface="Arial" pitchFamily="34" charset="0"/>
              </a:rPr>
              <a:t>O, NO</a:t>
            </a:r>
            <a:r>
              <a:rPr lang="it-IT" altLang="it-IT" sz="2400" baseline="-25000">
                <a:solidFill>
                  <a:srgbClr val="000000"/>
                </a:solidFill>
                <a:latin typeface="Arial" pitchFamily="34" charset="0"/>
              </a:rPr>
              <a:t>X</a:t>
            </a:r>
            <a:r>
              <a:rPr lang="it-IT" altLang="it-IT" sz="2400">
                <a:solidFill>
                  <a:srgbClr val="000000"/>
                </a:solidFill>
                <a:latin typeface="Arial" pitchFamily="34" charset="0"/>
              </a:rPr>
              <a:t>): </a:t>
            </a:r>
            <a:r>
              <a:rPr lang="it-IT" altLang="it-IT" sz="2400" b="1">
                <a:solidFill>
                  <a:srgbClr val="000000"/>
                </a:solidFill>
                <a:latin typeface="Arial" pitchFamily="34" charset="0"/>
              </a:rPr>
              <a:t>2%</a:t>
            </a:r>
            <a:r>
              <a:rPr lang="it-IT" altLang="it-IT" sz="2400">
                <a:solidFill>
                  <a:srgbClr val="000000"/>
                </a:solidFill>
                <a:latin typeface="Arial" pitchFamily="34" charset="0"/>
              </a:rPr>
              <a:t>;</a:t>
            </a:r>
          </a:p>
          <a:p>
            <a:pPr algn="just">
              <a:spcBef>
                <a:spcPct val="0"/>
              </a:spcBef>
              <a:buFontTx/>
              <a:buNone/>
            </a:pPr>
            <a:r>
              <a:rPr lang="it-IT" altLang="it-IT" sz="2400" b="1">
                <a:solidFill>
                  <a:srgbClr val="22228B"/>
                </a:solidFill>
                <a:latin typeface="Arial" pitchFamily="34" charset="0"/>
              </a:rPr>
              <a:t>Produzione di energia</a:t>
            </a:r>
            <a:r>
              <a:rPr lang="it-IT" altLang="it-IT" sz="2400">
                <a:solidFill>
                  <a:srgbClr val="000000"/>
                </a:solidFill>
                <a:latin typeface="Arial" pitchFamily="34" charset="0"/>
              </a:rPr>
              <a:t>:</a:t>
            </a:r>
            <a:r>
              <a:rPr lang="it-IT" altLang="it-IT" sz="2400" b="1">
                <a:solidFill>
                  <a:srgbClr val="22228B"/>
                </a:solidFill>
                <a:latin typeface="Arial" pitchFamily="34" charset="0"/>
              </a:rPr>
              <a:t> </a:t>
            </a:r>
            <a:r>
              <a:rPr lang="it-IT" altLang="it-IT" sz="2400" b="1">
                <a:solidFill>
                  <a:srgbClr val="000000"/>
                </a:solidFill>
                <a:latin typeface="Arial" pitchFamily="34" charset="0"/>
              </a:rPr>
              <a:t>3%</a:t>
            </a:r>
            <a:r>
              <a:rPr lang="it-IT" altLang="it-IT" sz="2400">
                <a:solidFill>
                  <a:srgbClr val="000000"/>
                </a:solidFill>
                <a:latin typeface="Arial" pitchFamily="34" charset="0"/>
              </a:rPr>
              <a:t>.</a:t>
            </a:r>
          </a:p>
        </p:txBody>
      </p:sp>
      <p:sp>
        <p:nvSpPr>
          <p:cNvPr id="46085" name="Rectangle 36"/>
          <p:cNvSpPr>
            <a:spLocks noChangeArrowheads="1"/>
          </p:cNvSpPr>
          <p:nvPr/>
        </p:nvSpPr>
        <p:spPr bwMode="auto">
          <a:xfrm>
            <a:off x="2108200" y="6115050"/>
            <a:ext cx="541496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it-IT" sz="2000">
                <a:solidFill>
                  <a:srgbClr val="000000"/>
                </a:solidFill>
                <a:latin typeface="Arial" pitchFamily="34" charset="0"/>
              </a:rPr>
              <a:t>Le percentuali sono su dati regionali del 2005.</a:t>
            </a:r>
          </a:p>
        </p:txBody>
      </p:sp>
      <p:sp>
        <p:nvSpPr>
          <p:cNvPr id="46086" name="Line 39"/>
          <p:cNvSpPr>
            <a:spLocks noChangeShapeType="1"/>
          </p:cNvSpPr>
          <p:nvPr/>
        </p:nvSpPr>
        <p:spPr bwMode="auto">
          <a:xfrm>
            <a:off x="1979613" y="6524625"/>
            <a:ext cx="4176712" cy="0"/>
          </a:xfrm>
          <a:prstGeom prst="line">
            <a:avLst/>
          </a:prstGeom>
          <a:noFill/>
          <a:ln w="38100">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extLst>
      <p:ext uri="{BB962C8B-B14F-4D97-AF65-F5344CB8AC3E}">
        <p14:creationId xmlns:p14="http://schemas.microsoft.com/office/powerpoint/2010/main" val="3685453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asellaDiTesto 11"/>
          <p:cNvSpPr txBox="1">
            <a:spLocks noChangeArrowheads="1"/>
          </p:cNvSpPr>
          <p:nvPr/>
        </p:nvSpPr>
        <p:spPr bwMode="auto">
          <a:xfrm>
            <a:off x="684213" y="585788"/>
            <a:ext cx="7675562"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r>
              <a:rPr lang="it-IT" altLang="it-IT" sz="2400" b="1" u="sng">
                <a:solidFill>
                  <a:srgbClr val="000000"/>
                </a:solidFill>
                <a:latin typeface="Arial" pitchFamily="34" charset="0"/>
                <a:cs typeface="Arial" pitchFamily="34" charset="0"/>
              </a:rPr>
              <a:t>CONTINUOUS MEASUREMENTS</a:t>
            </a:r>
          </a:p>
          <a:p>
            <a:pPr fontAlgn="base">
              <a:spcBef>
                <a:spcPct val="0"/>
              </a:spcBef>
              <a:spcAft>
                <a:spcPct val="0"/>
              </a:spcAft>
              <a:buFontTx/>
              <a:buNone/>
            </a:pPr>
            <a:endParaRPr lang="it-IT" altLang="it-IT" sz="2400">
              <a:solidFill>
                <a:srgbClr val="000000"/>
              </a:solidFill>
              <a:latin typeface="Arial" pitchFamily="34" charset="0"/>
              <a:cs typeface="Arial" pitchFamily="34" charset="0"/>
            </a:endParaRPr>
          </a:p>
          <a:p>
            <a:pPr fontAlgn="base">
              <a:spcBef>
                <a:spcPct val="0"/>
              </a:spcBef>
              <a:spcAft>
                <a:spcPct val="0"/>
              </a:spcAft>
              <a:buFontTx/>
              <a:buNone/>
            </a:pPr>
            <a:r>
              <a:rPr lang="it-IT" altLang="it-IT" sz="2400" b="1" u="sng">
                <a:solidFill>
                  <a:srgbClr val="000000"/>
                </a:solidFill>
                <a:latin typeface="Arial" pitchFamily="34" charset="0"/>
                <a:cs typeface="Arial" pitchFamily="34" charset="0"/>
              </a:rPr>
              <a:t>BETA RAY/LIGHT SCATTERING ABSORPTION ANALYZERS THERMO SHARP 5030</a:t>
            </a:r>
          </a:p>
          <a:p>
            <a:pPr fontAlgn="base">
              <a:spcBef>
                <a:spcPct val="0"/>
              </a:spcBef>
              <a:spcAft>
                <a:spcPct val="0"/>
              </a:spcAft>
              <a:buFontTx/>
              <a:buNone/>
            </a:pPr>
            <a:endParaRPr lang="it-IT" altLang="it-IT" sz="2400" b="1">
              <a:solidFill>
                <a:srgbClr val="000000"/>
              </a:solidFill>
              <a:latin typeface="Arial" pitchFamily="34" charset="0"/>
              <a:cs typeface="Arial" pitchFamily="34" charset="0"/>
            </a:endParaRPr>
          </a:p>
          <a:p>
            <a:pPr fontAlgn="base">
              <a:spcBef>
                <a:spcPct val="0"/>
              </a:spcBef>
              <a:spcAft>
                <a:spcPct val="0"/>
              </a:spcAft>
              <a:buFontTx/>
              <a:buNone/>
            </a:pPr>
            <a:r>
              <a:rPr lang="en-US" altLang="it-IT" sz="2400">
                <a:solidFill>
                  <a:srgbClr val="000000"/>
                </a:solidFill>
                <a:latin typeface="Arial" pitchFamily="34" charset="0"/>
                <a:cs typeface="Arial" pitchFamily="34" charset="0"/>
              </a:rPr>
              <a:t>THE ANALYZER TAKE CONTINUOUS HIGH RESOLUTION MEASUREMENTS OF AIRBORNE PARTICULATE WITH LONG AND SHORT-TERM PRECISION.</a:t>
            </a:r>
          </a:p>
          <a:p>
            <a:pPr fontAlgn="base">
              <a:spcBef>
                <a:spcPct val="0"/>
              </a:spcBef>
              <a:spcAft>
                <a:spcPct val="0"/>
              </a:spcAft>
              <a:buFontTx/>
              <a:buNone/>
            </a:pPr>
            <a:r>
              <a:rPr lang="en-US" altLang="it-IT" sz="2400">
                <a:solidFill>
                  <a:srgbClr val="000000"/>
                </a:solidFill>
                <a:latin typeface="Arial" pitchFamily="34" charset="0"/>
                <a:cs typeface="Arial" pitchFamily="34" charset="0"/>
              </a:rPr>
              <a:t>THIS NON-STEPWISE HYBRID AMBIENT MONITOR UTILIZES A COMBINATION OF BETA ATTENUATION AND LIGHT SCATTERING TECHNOLOGY TO MEASURE PM</a:t>
            </a:r>
            <a:r>
              <a:rPr lang="en-US" altLang="it-IT" sz="2400" baseline="-25000">
                <a:solidFill>
                  <a:srgbClr val="000000"/>
                </a:solidFill>
                <a:latin typeface="Arial" pitchFamily="34" charset="0"/>
                <a:cs typeface="Arial" pitchFamily="34" charset="0"/>
              </a:rPr>
              <a:t>10</a:t>
            </a:r>
            <a:r>
              <a:rPr lang="en-US" altLang="it-IT" sz="2400">
                <a:solidFill>
                  <a:srgbClr val="000000"/>
                </a:solidFill>
                <a:latin typeface="Arial" pitchFamily="34" charset="0"/>
                <a:cs typeface="Arial" pitchFamily="34" charset="0"/>
              </a:rPr>
              <a:t>, PM</a:t>
            </a:r>
            <a:r>
              <a:rPr lang="en-US" altLang="it-IT" sz="2400" baseline="-25000">
                <a:solidFill>
                  <a:srgbClr val="000000"/>
                </a:solidFill>
                <a:latin typeface="Arial" pitchFamily="34" charset="0"/>
                <a:cs typeface="Arial" pitchFamily="34" charset="0"/>
              </a:rPr>
              <a:t>2.5</a:t>
            </a:r>
            <a:r>
              <a:rPr lang="en-US" altLang="it-IT" sz="2400">
                <a:solidFill>
                  <a:srgbClr val="000000"/>
                </a:solidFill>
                <a:latin typeface="Arial" pitchFamily="34" charset="0"/>
                <a:cs typeface="Arial" pitchFamily="34" charset="0"/>
              </a:rPr>
              <a:t> OR PM</a:t>
            </a:r>
            <a:r>
              <a:rPr lang="en-US" altLang="it-IT" sz="2400" baseline="-25000">
                <a:solidFill>
                  <a:srgbClr val="000000"/>
                </a:solidFill>
                <a:latin typeface="Arial" pitchFamily="34" charset="0"/>
                <a:cs typeface="Arial" pitchFamily="34" charset="0"/>
              </a:rPr>
              <a:t>1.0</a:t>
            </a:r>
            <a:r>
              <a:rPr lang="en-US" altLang="it-IT" sz="2400">
                <a:solidFill>
                  <a:srgbClr val="000000"/>
                </a:solidFill>
                <a:latin typeface="Arial" pitchFamily="34" charset="0"/>
                <a:cs typeface="Arial" pitchFamily="34" charset="0"/>
              </a:rPr>
              <a:t> MASS CONCENTRATIONS</a:t>
            </a:r>
            <a:endParaRPr lang="it-IT" altLang="it-IT" sz="2400">
              <a:solidFill>
                <a:srgbClr val="000000"/>
              </a:solidFill>
              <a:latin typeface="Arial" pitchFamily="34" charset="0"/>
              <a:cs typeface="Arial" pitchFamily="34" charset="0"/>
            </a:endParaRPr>
          </a:p>
        </p:txBody>
      </p:sp>
      <p:sp>
        <p:nvSpPr>
          <p:cNvPr id="64515" name="Rectangle 2"/>
          <p:cNvSpPr txBox="1">
            <a:spLocks noChangeArrowheads="1"/>
          </p:cNvSpPr>
          <p:nvPr/>
        </p:nvSpPr>
        <p:spPr bwMode="auto">
          <a:xfrm>
            <a:off x="6946900" y="188913"/>
            <a:ext cx="18732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fontAlgn="base">
              <a:spcBef>
                <a:spcPct val="0"/>
              </a:spcBef>
              <a:spcAft>
                <a:spcPct val="0"/>
              </a:spcAft>
              <a:buFontTx/>
              <a:buNone/>
            </a:pPr>
            <a:r>
              <a:rPr lang="es-ES" altLang="it-IT" sz="4800" b="1">
                <a:solidFill>
                  <a:srgbClr val="009900"/>
                </a:solidFill>
                <a:latin typeface="Walkway SemiBold"/>
                <a:cs typeface="Arial" pitchFamily="34" charset="0"/>
              </a:rPr>
              <a:t>PM</a:t>
            </a:r>
            <a:r>
              <a:rPr lang="es-ES" altLang="it-IT" sz="4800" b="1" baseline="-25000">
                <a:solidFill>
                  <a:srgbClr val="009900"/>
                </a:solidFill>
                <a:latin typeface="Walkway SemiBold"/>
                <a:cs typeface="Arial" pitchFamily="34" charset="0"/>
              </a:rPr>
              <a:t>10</a:t>
            </a:r>
          </a:p>
        </p:txBody>
      </p:sp>
    </p:spTree>
    <p:extLst>
      <p:ext uri="{BB962C8B-B14F-4D97-AF65-F5344CB8AC3E}">
        <p14:creationId xmlns:p14="http://schemas.microsoft.com/office/powerpoint/2010/main" val="19373074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5" descr="SHARP 5030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1357313"/>
            <a:ext cx="1860550" cy="467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CasellaDiTesto 10"/>
          <p:cNvSpPr txBox="1">
            <a:spLocks noChangeArrowheads="1"/>
          </p:cNvSpPr>
          <p:nvPr/>
        </p:nvSpPr>
        <p:spPr bwMode="auto">
          <a:xfrm>
            <a:off x="1147763" y="750888"/>
            <a:ext cx="2279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fontAlgn="base">
              <a:spcBef>
                <a:spcPct val="0"/>
              </a:spcBef>
              <a:spcAft>
                <a:spcPct val="0"/>
              </a:spcAft>
              <a:buFontTx/>
              <a:buNone/>
            </a:pPr>
            <a:r>
              <a:rPr lang="it-IT" altLang="it-IT" sz="2400" b="1">
                <a:solidFill>
                  <a:srgbClr val="000000"/>
                </a:solidFill>
                <a:latin typeface="Arial" pitchFamily="34" charset="0"/>
                <a:cs typeface="Arial" pitchFamily="34" charset="0"/>
              </a:rPr>
              <a:t>SHARP 5030</a:t>
            </a:r>
          </a:p>
        </p:txBody>
      </p:sp>
      <p:pic>
        <p:nvPicPr>
          <p:cNvPr id="655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25" y="1357313"/>
            <a:ext cx="531812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CasellaDiTesto 11"/>
          <p:cNvSpPr txBox="1">
            <a:spLocks noChangeArrowheads="1"/>
          </p:cNvSpPr>
          <p:nvPr/>
        </p:nvSpPr>
        <p:spPr bwMode="auto">
          <a:xfrm>
            <a:off x="6858000" y="1285875"/>
            <a:ext cx="2178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r>
              <a:rPr lang="it-IT" altLang="it-IT" sz="2400">
                <a:solidFill>
                  <a:srgbClr val="000000"/>
                </a:solidFill>
                <a:latin typeface="Arial" pitchFamily="34" charset="0"/>
                <a:cs typeface="Arial" pitchFamily="34" charset="0"/>
              </a:rPr>
              <a:t>FUNCTIONAL</a:t>
            </a:r>
          </a:p>
          <a:p>
            <a:pPr fontAlgn="base">
              <a:spcBef>
                <a:spcPct val="0"/>
              </a:spcBef>
              <a:spcAft>
                <a:spcPct val="0"/>
              </a:spcAft>
              <a:buFontTx/>
              <a:buNone/>
            </a:pPr>
            <a:r>
              <a:rPr lang="it-IT" altLang="it-IT" sz="2400">
                <a:solidFill>
                  <a:srgbClr val="000000"/>
                </a:solidFill>
                <a:latin typeface="Arial" pitchFamily="34" charset="0"/>
                <a:cs typeface="Arial" pitchFamily="34" charset="0"/>
              </a:rPr>
              <a:t>LAYOUT</a:t>
            </a:r>
          </a:p>
        </p:txBody>
      </p:sp>
      <p:sp>
        <p:nvSpPr>
          <p:cNvPr id="65542" name="Rectangle 2"/>
          <p:cNvSpPr txBox="1">
            <a:spLocks noChangeArrowheads="1"/>
          </p:cNvSpPr>
          <p:nvPr/>
        </p:nvSpPr>
        <p:spPr bwMode="auto">
          <a:xfrm>
            <a:off x="6946900" y="188913"/>
            <a:ext cx="18732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fontAlgn="base">
              <a:spcBef>
                <a:spcPct val="0"/>
              </a:spcBef>
              <a:spcAft>
                <a:spcPct val="0"/>
              </a:spcAft>
              <a:buFontTx/>
              <a:buNone/>
            </a:pPr>
            <a:r>
              <a:rPr lang="es-ES" altLang="it-IT" sz="4800" b="1">
                <a:solidFill>
                  <a:srgbClr val="009900"/>
                </a:solidFill>
                <a:latin typeface="Walkway SemiBold"/>
                <a:cs typeface="Arial" pitchFamily="34" charset="0"/>
              </a:rPr>
              <a:t>PM</a:t>
            </a:r>
            <a:r>
              <a:rPr lang="es-ES" altLang="it-IT" sz="4800" b="1" baseline="-25000">
                <a:solidFill>
                  <a:srgbClr val="009900"/>
                </a:solidFill>
                <a:latin typeface="Walkway SemiBold"/>
                <a:cs typeface="Arial" pitchFamily="34" charset="0"/>
              </a:rPr>
              <a:t>10</a:t>
            </a:r>
          </a:p>
        </p:txBody>
      </p:sp>
    </p:spTree>
    <p:extLst>
      <p:ext uri="{BB962C8B-B14F-4D97-AF65-F5344CB8AC3E}">
        <p14:creationId xmlns:p14="http://schemas.microsoft.com/office/powerpoint/2010/main" val="22344974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asellaDiTesto 10"/>
          <p:cNvSpPr txBox="1">
            <a:spLocks noChangeArrowheads="1"/>
          </p:cNvSpPr>
          <p:nvPr/>
        </p:nvSpPr>
        <p:spPr bwMode="auto">
          <a:xfrm>
            <a:off x="611188" y="1006475"/>
            <a:ext cx="28575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r>
              <a:rPr lang="en-US" altLang="it-IT" sz="1200" b="1">
                <a:solidFill>
                  <a:srgbClr val="000000"/>
                </a:solidFill>
                <a:cs typeface="Arial" pitchFamily="34" charset="0"/>
              </a:rPr>
              <a:t>TO MONITOR METALS IN ATMOSPHERIC PM, THE XACT 625 USES AN AUTOMATED MOVEABLE FILTER TAPE SYSTEM, IN WHICH SAMPLE AIR IS DRAWN THROUGH A SMALL SPOT ON THE TAPE, COLLECTING AND CONCENTRATING PM10 ONTO THAT SPOT. THE TAPE THEN ADVANCES, PLACING THE COLLECTED SAMPLE SPOT IN THE X-RAY EXCITATION AND ANALYSIS SECTION OF THE INSTRUMENT AND INITIATING SAMPLING ONTO A PREVIOUSLY UNEXPOSED SPOT ON THE TAPE. THE SEQUENCE OF SAMPLING AND ANALYSIS CAN CONTINUE AUTOMATICALLY, LIMITED ONLY BY THE SUPPLY OF FILTER TAPE</a:t>
            </a:r>
            <a:r>
              <a:rPr lang="en-US" altLang="it-IT" sz="1200">
                <a:solidFill>
                  <a:srgbClr val="000000"/>
                </a:solidFill>
                <a:cs typeface="Arial" pitchFamily="34" charset="0"/>
              </a:rPr>
              <a:t>. </a:t>
            </a:r>
            <a:endParaRPr lang="it-IT" altLang="it-IT" sz="1200">
              <a:solidFill>
                <a:srgbClr val="000000"/>
              </a:solidFill>
              <a:cs typeface="Arial" pitchFamily="34" charset="0"/>
            </a:endParaRPr>
          </a:p>
        </p:txBody>
      </p:sp>
      <p:pic>
        <p:nvPicPr>
          <p:cNvPr id="665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975" y="1214438"/>
            <a:ext cx="5214938" cy="318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CasellaDiTesto 11"/>
          <p:cNvSpPr txBox="1">
            <a:spLocks noChangeArrowheads="1"/>
          </p:cNvSpPr>
          <p:nvPr/>
        </p:nvSpPr>
        <p:spPr bwMode="auto">
          <a:xfrm>
            <a:off x="609600" y="4797425"/>
            <a:ext cx="82153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r>
              <a:rPr lang="en-US" altLang="it-IT" sz="1200" b="1">
                <a:solidFill>
                  <a:srgbClr val="000000"/>
                </a:solidFill>
                <a:cs typeface="Arial" pitchFamily="34" charset="0"/>
              </a:rPr>
              <a:t>THE DURATION OF SAMPLE COLLECTION AT EACH SPOT CAN BE SET AT A CONSTANT INTERVAL, OR VARIED TO MAINTAIN DETECTION PERFORMANCE IN THE FACE OF VARYING ATMOSPHERIC PM10 LEVELS. </a:t>
            </a:r>
          </a:p>
          <a:p>
            <a:pPr fontAlgn="base">
              <a:spcBef>
                <a:spcPct val="0"/>
              </a:spcBef>
              <a:spcAft>
                <a:spcPct val="0"/>
              </a:spcAft>
              <a:buFontTx/>
              <a:buNone/>
            </a:pPr>
            <a:r>
              <a:rPr lang="en-US" altLang="it-IT" sz="1200" b="1">
                <a:solidFill>
                  <a:srgbClr val="000000"/>
                </a:solidFill>
                <a:cs typeface="Arial" pitchFamily="34" charset="0"/>
              </a:rPr>
              <a:t>THE XACT 625 SAMPLES AMBIENT AIR AT A CONSTANT FLOW RATE OF 16.7 LITERS PER MINUTE (L/MIN), I.E., 1 CUBIC METER PER HOUR (M3 /HR). </a:t>
            </a:r>
          </a:p>
          <a:p>
            <a:pPr fontAlgn="base">
              <a:spcBef>
                <a:spcPct val="0"/>
              </a:spcBef>
              <a:spcAft>
                <a:spcPct val="0"/>
              </a:spcAft>
              <a:buFontTx/>
              <a:buNone/>
            </a:pPr>
            <a:r>
              <a:rPr lang="en-US" altLang="it-IT" sz="1200" b="1">
                <a:solidFill>
                  <a:srgbClr val="000000"/>
                </a:solidFill>
                <a:cs typeface="Arial" pitchFamily="34" charset="0"/>
              </a:rPr>
              <a:t>THE XACT 625’S SAMPLE INLET IS DESIGNED TO PROVIDE UNIFORM SAMPLE DEPOSITION, AND THE INSTRUMENT ANALYZES APPROXIMATELY 90% OF THE SAMPLE SPOT AREA TO MINIMIZE EFFECTS OF SAMPLE INHOMOGENEITY</a:t>
            </a:r>
            <a:endParaRPr lang="it-IT" altLang="it-IT" sz="1200" b="1">
              <a:solidFill>
                <a:srgbClr val="000000"/>
              </a:solidFill>
              <a:cs typeface="Arial" pitchFamily="34" charset="0"/>
            </a:endParaRPr>
          </a:p>
        </p:txBody>
      </p:sp>
      <p:sp>
        <p:nvSpPr>
          <p:cNvPr id="66565" name="Rectangle 2"/>
          <p:cNvSpPr txBox="1">
            <a:spLocks noChangeArrowheads="1"/>
          </p:cNvSpPr>
          <p:nvPr/>
        </p:nvSpPr>
        <p:spPr bwMode="auto">
          <a:xfrm>
            <a:off x="6946900" y="188913"/>
            <a:ext cx="18732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fontAlgn="base">
              <a:spcBef>
                <a:spcPct val="0"/>
              </a:spcBef>
              <a:spcAft>
                <a:spcPct val="0"/>
              </a:spcAft>
              <a:buFontTx/>
              <a:buNone/>
            </a:pPr>
            <a:r>
              <a:rPr lang="es-ES" altLang="it-IT" sz="4800" b="1">
                <a:solidFill>
                  <a:srgbClr val="009900"/>
                </a:solidFill>
                <a:latin typeface="Walkway SemiBold"/>
                <a:cs typeface="Arial" pitchFamily="34" charset="0"/>
              </a:rPr>
              <a:t>PM</a:t>
            </a:r>
            <a:r>
              <a:rPr lang="es-ES" altLang="it-IT" sz="4800" b="1" baseline="-25000">
                <a:solidFill>
                  <a:srgbClr val="009900"/>
                </a:solidFill>
                <a:latin typeface="Walkway SemiBold"/>
                <a:cs typeface="Arial" pitchFamily="34" charset="0"/>
              </a:rPr>
              <a:t>10</a:t>
            </a:r>
          </a:p>
        </p:txBody>
      </p:sp>
    </p:spTree>
    <p:extLst>
      <p:ext uri="{BB962C8B-B14F-4D97-AF65-F5344CB8AC3E}">
        <p14:creationId xmlns:p14="http://schemas.microsoft.com/office/powerpoint/2010/main" val="24880539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Segnaposto contenuto 8" descr="stadio 2 polline.jpg"/>
          <p:cNvPicPr>
            <a:picLocks noGrp="1" noChangeAspect="1"/>
          </p:cNvPicPr>
          <p:nvPr>
            <p:ph sz="half" idx="14"/>
          </p:nvPr>
        </p:nvPicPr>
        <p:blipFill>
          <a:blip r:embed="rId3">
            <a:extLst>
              <a:ext uri="{28A0092B-C50C-407E-A947-70E740481C1C}">
                <a14:useLocalDpi xmlns:a14="http://schemas.microsoft.com/office/drawing/2010/main" val="0"/>
              </a:ext>
            </a:extLst>
          </a:blip>
          <a:srcRect l="-16830" r="-16830"/>
          <a:stretch>
            <a:fillRect/>
          </a:stretch>
        </p:blipFill>
        <p:spPr>
          <a:xfrm>
            <a:off x="3797300" y="0"/>
            <a:ext cx="6129338" cy="3448050"/>
          </a:xfrm>
        </p:spPr>
      </p:pic>
      <p:pic>
        <p:nvPicPr>
          <p:cNvPr id="49155" name="Segnaposto contenuto 9" descr="stadio 5.jpg"/>
          <p:cNvPicPr>
            <a:picLocks noGrp="1" noChangeAspect="1"/>
          </p:cNvPicPr>
          <p:nvPr>
            <p:ph sz="half" idx="15"/>
          </p:nvPr>
        </p:nvPicPr>
        <p:blipFill>
          <a:blip r:embed="rId4">
            <a:extLst>
              <a:ext uri="{28A0092B-C50C-407E-A947-70E740481C1C}">
                <a14:useLocalDpi xmlns:a14="http://schemas.microsoft.com/office/drawing/2010/main" val="0"/>
              </a:ext>
            </a:extLst>
          </a:blip>
          <a:srcRect l="-16612" r="-16612"/>
          <a:stretch>
            <a:fillRect/>
          </a:stretch>
        </p:blipFill>
        <p:spPr>
          <a:xfrm>
            <a:off x="-792163" y="3440113"/>
            <a:ext cx="6126163" cy="3444875"/>
          </a:xfrm>
        </p:spPr>
      </p:pic>
      <p:pic>
        <p:nvPicPr>
          <p:cNvPr id="49156" name="Segnaposto contenuto 3" descr="stadio 1 &lt;9.jpg"/>
          <p:cNvPicPr>
            <a:picLocks noGrp="1" noChangeAspect="1"/>
          </p:cNvPicPr>
          <p:nvPr>
            <p:ph sz="half" idx="1"/>
          </p:nvPr>
        </p:nvPicPr>
        <p:blipFill>
          <a:blip r:embed="rId5">
            <a:extLst>
              <a:ext uri="{28A0092B-C50C-407E-A947-70E740481C1C}">
                <a14:useLocalDpi xmlns:a14="http://schemas.microsoft.com/office/drawing/2010/main" val="0"/>
              </a:ext>
            </a:extLst>
          </a:blip>
          <a:srcRect l="-16692" r="-16692"/>
          <a:stretch>
            <a:fillRect/>
          </a:stretch>
        </p:blipFill>
        <p:spPr>
          <a:xfrm>
            <a:off x="-792163" y="0"/>
            <a:ext cx="6129338" cy="3448050"/>
          </a:xfrm>
        </p:spPr>
      </p:pic>
      <p:pic>
        <p:nvPicPr>
          <p:cNvPr id="49157" name="Segnaposto contenuto 10" descr="stadio 7.jpg"/>
          <p:cNvPicPr>
            <a:picLocks noGrp="1" noChangeAspect="1"/>
          </p:cNvPicPr>
          <p:nvPr>
            <p:ph sz="half" idx="13"/>
          </p:nvPr>
        </p:nvPicPr>
        <p:blipFill>
          <a:blip r:embed="rId4">
            <a:extLst>
              <a:ext uri="{28A0092B-C50C-407E-A947-70E740481C1C}">
                <a14:useLocalDpi xmlns:a14="http://schemas.microsoft.com/office/drawing/2010/main" val="0"/>
              </a:ext>
            </a:extLst>
          </a:blip>
          <a:srcRect l="-16612" r="-16612"/>
          <a:stretch>
            <a:fillRect/>
          </a:stretch>
        </p:blipFill>
        <p:spPr>
          <a:xfrm>
            <a:off x="3797300" y="3448050"/>
            <a:ext cx="6129338" cy="3446463"/>
          </a:xfrm>
        </p:spPr>
      </p:pic>
      <p:sp>
        <p:nvSpPr>
          <p:cNvPr id="49158" name="CasellaDiTesto 11"/>
          <p:cNvSpPr txBox="1">
            <a:spLocks noChangeArrowheads="1"/>
          </p:cNvSpPr>
          <p:nvPr/>
        </p:nvSpPr>
        <p:spPr bwMode="auto">
          <a:xfrm>
            <a:off x="3241675" y="2519363"/>
            <a:ext cx="1111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1800" b="1">
                <a:solidFill>
                  <a:srgbClr val="FFFFFF"/>
                </a:solidFill>
                <a:latin typeface="Trebuchet MS" pitchFamily="34" charset="0"/>
                <a:ea typeface="MS PGothic" pitchFamily="34" charset="-128"/>
              </a:rPr>
              <a:t>Stadio 1</a:t>
            </a:r>
          </a:p>
        </p:txBody>
      </p:sp>
      <p:sp>
        <p:nvSpPr>
          <p:cNvPr id="49159" name="CasellaDiTesto 12"/>
          <p:cNvSpPr txBox="1">
            <a:spLocks noChangeArrowheads="1"/>
          </p:cNvSpPr>
          <p:nvPr/>
        </p:nvSpPr>
        <p:spPr bwMode="auto">
          <a:xfrm>
            <a:off x="8126413" y="2519363"/>
            <a:ext cx="1055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1800" b="1">
                <a:solidFill>
                  <a:srgbClr val="FFFFFF"/>
                </a:solidFill>
                <a:latin typeface="Trebuchet MS" pitchFamily="34" charset="0"/>
                <a:ea typeface="MS PGothic" pitchFamily="34" charset="-128"/>
              </a:rPr>
              <a:t>Stadio 2</a:t>
            </a:r>
          </a:p>
        </p:txBody>
      </p:sp>
      <p:sp>
        <p:nvSpPr>
          <p:cNvPr id="49160" name="CasellaDiTesto 13"/>
          <p:cNvSpPr txBox="1">
            <a:spLocks noChangeArrowheads="1"/>
          </p:cNvSpPr>
          <p:nvPr/>
        </p:nvSpPr>
        <p:spPr bwMode="auto">
          <a:xfrm>
            <a:off x="3241675" y="6102350"/>
            <a:ext cx="1111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1800" b="1">
                <a:solidFill>
                  <a:srgbClr val="FFFFFF"/>
                </a:solidFill>
                <a:latin typeface="Trebuchet MS" pitchFamily="34" charset="0"/>
                <a:ea typeface="MS PGothic" pitchFamily="34" charset="-128"/>
              </a:rPr>
              <a:t>Stadio 5</a:t>
            </a:r>
          </a:p>
        </p:txBody>
      </p:sp>
      <p:pic>
        <p:nvPicPr>
          <p:cNvPr id="49161" name="Immagine 10" descr="stadio 7.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95813" y="3438525"/>
            <a:ext cx="4597400"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2" name="CasellaDiTesto 15"/>
          <p:cNvSpPr txBox="1">
            <a:spLocks noChangeArrowheads="1"/>
          </p:cNvSpPr>
          <p:nvPr/>
        </p:nvSpPr>
        <p:spPr bwMode="auto">
          <a:xfrm>
            <a:off x="8126413" y="6102350"/>
            <a:ext cx="1055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1800" b="1">
                <a:solidFill>
                  <a:srgbClr val="FFFFFF"/>
                </a:solidFill>
                <a:latin typeface="Trebuchet MS" pitchFamily="34" charset="0"/>
                <a:ea typeface="MS PGothic" pitchFamily="34" charset="-128"/>
              </a:rPr>
              <a:t>Stadio 7</a:t>
            </a:r>
          </a:p>
        </p:txBody>
      </p:sp>
      <p:sp>
        <p:nvSpPr>
          <p:cNvPr id="49163" name="CasellaDiTesto 11"/>
          <p:cNvSpPr txBox="1">
            <a:spLocks noChangeArrowheads="1"/>
          </p:cNvSpPr>
          <p:nvPr/>
        </p:nvSpPr>
        <p:spPr bwMode="auto">
          <a:xfrm>
            <a:off x="2270125" y="230188"/>
            <a:ext cx="4608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it-IT" altLang="it-IT" sz="3600" b="1" dirty="0">
                <a:solidFill>
                  <a:srgbClr val="FF0000"/>
                </a:solidFill>
                <a:latin typeface="Arial" pitchFamily="34" charset="0"/>
                <a:ea typeface="MS PGothic" pitchFamily="34" charset="-128"/>
              </a:rPr>
              <a:t>Analisi mediante SEM</a:t>
            </a:r>
          </a:p>
        </p:txBody>
      </p:sp>
    </p:spTree>
    <p:extLst>
      <p:ext uri="{BB962C8B-B14F-4D97-AF65-F5344CB8AC3E}">
        <p14:creationId xmlns:p14="http://schemas.microsoft.com/office/powerpoint/2010/main" val="957349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olo 1"/>
          <p:cNvSpPr>
            <a:spLocks noGrp="1"/>
          </p:cNvSpPr>
          <p:nvPr>
            <p:ph type="title"/>
          </p:nvPr>
        </p:nvSpPr>
        <p:spPr>
          <a:xfrm>
            <a:off x="773113" y="476250"/>
            <a:ext cx="2870200" cy="1127125"/>
          </a:xfrm>
        </p:spPr>
        <p:txBody>
          <a:bodyPr/>
          <a:lstStyle/>
          <a:p>
            <a:pPr eaLnBrk="1" hangingPunct="1"/>
            <a:r>
              <a:rPr lang="it-IT" altLang="it-IT" sz="4000" b="1" smtClean="0">
                <a:solidFill>
                  <a:srgbClr val="000000"/>
                </a:solidFill>
                <a:latin typeface="Arial" pitchFamily="34" charset="0"/>
                <a:cs typeface="Arial" pitchFamily="34" charset="0"/>
              </a:rPr>
              <a:t>SEM</a:t>
            </a:r>
          </a:p>
        </p:txBody>
      </p:sp>
      <p:sp>
        <p:nvSpPr>
          <p:cNvPr id="50179" name="CasellaDiTesto 3"/>
          <p:cNvSpPr txBox="1">
            <a:spLocks noChangeArrowheads="1"/>
          </p:cNvSpPr>
          <p:nvPr/>
        </p:nvSpPr>
        <p:spPr bwMode="auto">
          <a:xfrm>
            <a:off x="5072063" y="2036763"/>
            <a:ext cx="292735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pPr>
            <a:r>
              <a:rPr lang="it-IT" altLang="it-IT" sz="2400">
                <a:solidFill>
                  <a:srgbClr val="000000"/>
                </a:solidFill>
                <a:latin typeface="Arial" pitchFamily="34" charset="0"/>
                <a:ea typeface="MS PGothic" pitchFamily="34" charset="-128"/>
              </a:rPr>
              <a:t>Caratterizzazione della composizione elementare di interi campioni (es. filtro sporco) ma anche della singola particella</a:t>
            </a:r>
          </a:p>
        </p:txBody>
      </p:sp>
      <p:sp>
        <p:nvSpPr>
          <p:cNvPr id="50180" name="CasellaDiTesto 4"/>
          <p:cNvSpPr txBox="1">
            <a:spLocks noChangeArrowheads="1"/>
          </p:cNvSpPr>
          <p:nvPr/>
        </p:nvSpPr>
        <p:spPr bwMode="auto">
          <a:xfrm>
            <a:off x="755650" y="2006600"/>
            <a:ext cx="37449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pPr>
            <a:r>
              <a:rPr lang="it-IT" altLang="it-IT" sz="2400">
                <a:solidFill>
                  <a:srgbClr val="000000"/>
                </a:solidFill>
                <a:latin typeface="Trebuchet MS" pitchFamily="34" charset="0"/>
                <a:ea typeface="MS PGothic" pitchFamily="34" charset="-128"/>
              </a:rPr>
              <a:t> si identificano morfologie caratteristiche per tipologia di fonte emittente;</a:t>
            </a:r>
          </a:p>
          <a:p>
            <a:pPr eaLnBrk="1" hangingPunct="1">
              <a:spcBef>
                <a:spcPct val="0"/>
              </a:spcBef>
            </a:pPr>
            <a:r>
              <a:rPr lang="it-IT" altLang="it-IT" sz="2400">
                <a:solidFill>
                  <a:srgbClr val="000000"/>
                </a:solidFill>
                <a:latin typeface="Trebuchet MS" pitchFamily="34" charset="0"/>
                <a:ea typeface="MS PGothic" pitchFamily="34" charset="-128"/>
              </a:rPr>
              <a:t>si evidenzia l’importanza di materiali di origine organica – es. POLLINE, SPORE FUNGINE</a:t>
            </a:r>
          </a:p>
        </p:txBody>
      </p:sp>
      <p:sp>
        <p:nvSpPr>
          <p:cNvPr id="50181" name="CasellaDiTesto 5"/>
          <p:cNvSpPr txBox="1">
            <a:spLocks noChangeArrowheads="1"/>
          </p:cNvSpPr>
          <p:nvPr/>
        </p:nvSpPr>
        <p:spPr bwMode="auto">
          <a:xfrm>
            <a:off x="4816475" y="692150"/>
            <a:ext cx="3213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4000" b="1">
                <a:solidFill>
                  <a:srgbClr val="000000"/>
                </a:solidFill>
                <a:latin typeface="Arial" pitchFamily="34" charset="0"/>
                <a:ea typeface="MS PGothic" pitchFamily="34" charset="-128"/>
              </a:rPr>
              <a:t>SONDA EDX</a:t>
            </a:r>
          </a:p>
        </p:txBody>
      </p:sp>
    </p:spTree>
    <p:extLst>
      <p:ext uri="{BB962C8B-B14F-4D97-AF65-F5344CB8AC3E}">
        <p14:creationId xmlns:p14="http://schemas.microsoft.com/office/powerpoint/2010/main" val="18440417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asellaDiTesto 3"/>
          <p:cNvSpPr txBox="1">
            <a:spLocks noChangeArrowheads="1"/>
          </p:cNvSpPr>
          <p:nvPr/>
        </p:nvSpPr>
        <p:spPr bwMode="auto">
          <a:xfrm>
            <a:off x="395288" y="476250"/>
            <a:ext cx="8748712" cy="62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400">
                <a:latin typeface="Arial" pitchFamily="34" charset="0"/>
              </a:rPr>
              <a:t>L’analisi chimica (microanalisi) nel microscopio elettronico a scansione (SEM) viene realizzata misurando l’energia e la distribuzione dell’intensità dei raggi X generati dal fascio elettronico sul campione utilizzando un rivelatore a dispersione di energia </a:t>
            </a:r>
            <a:r>
              <a:rPr lang="it-IT" altLang="it-IT" sz="2400" b="1">
                <a:latin typeface="Arial" pitchFamily="34" charset="0"/>
              </a:rPr>
              <a:t>EDS</a:t>
            </a:r>
            <a:r>
              <a:rPr lang="it-IT" altLang="it-IT" sz="2400">
                <a:latin typeface="Arial" pitchFamily="34" charset="0"/>
              </a:rPr>
              <a:t> (</a:t>
            </a:r>
            <a:r>
              <a:rPr lang="it-IT" altLang="it-IT" sz="2400" b="1">
                <a:latin typeface="Arial" pitchFamily="34" charset="0"/>
              </a:rPr>
              <a:t>spettrometria per dispersione di energia a raggi X, energy dispersive X-ray spectroscopy</a:t>
            </a:r>
            <a:r>
              <a:rPr lang="it-IT" altLang="it-IT" sz="2400">
                <a:latin typeface="Arial" pitchFamily="34" charset="0"/>
              </a:rPr>
              <a:t>). </a:t>
            </a:r>
          </a:p>
          <a:p>
            <a:pPr eaLnBrk="1" hangingPunct="1">
              <a:spcBef>
                <a:spcPct val="0"/>
              </a:spcBef>
              <a:buFontTx/>
              <a:buNone/>
            </a:pPr>
            <a:endParaRPr lang="it-IT" altLang="it-IT" sz="2400">
              <a:latin typeface="Arial" pitchFamily="34" charset="0"/>
            </a:endParaRPr>
          </a:p>
          <a:p>
            <a:pPr eaLnBrk="1" hangingPunct="1">
              <a:spcBef>
                <a:spcPct val="0"/>
              </a:spcBef>
              <a:buFontTx/>
              <a:buNone/>
            </a:pPr>
            <a:r>
              <a:rPr lang="it-IT" altLang="it-IT" sz="2400">
                <a:latin typeface="Arial" pitchFamily="34" charset="0"/>
              </a:rPr>
              <a:t>L’analisi che viene prodotta può essere sia dell’intera superficie che in quel momento viene ingrandita, oppure, fermando la scansione del fascio elettronico, di un punto di interesse sulla superficie del campione (micro-analisi).</a:t>
            </a:r>
          </a:p>
          <a:p>
            <a:pPr eaLnBrk="1" hangingPunct="1">
              <a:spcBef>
                <a:spcPct val="0"/>
              </a:spcBef>
              <a:buFontTx/>
              <a:buNone/>
            </a:pPr>
            <a:endParaRPr lang="it-IT" altLang="it-IT" sz="2400">
              <a:latin typeface="Arial" pitchFamily="34" charset="0"/>
            </a:endParaRPr>
          </a:p>
          <a:p>
            <a:pPr eaLnBrk="1" hangingPunct="1">
              <a:spcBef>
                <a:spcPct val="0"/>
              </a:spcBef>
              <a:buFontTx/>
              <a:buNone/>
            </a:pPr>
            <a:r>
              <a:rPr lang="it-IT" altLang="it-IT" sz="2400">
                <a:latin typeface="Arial" pitchFamily="34" charset="0"/>
              </a:rPr>
              <a:t>Dato che la porzione di spazio eccitata dal fascio elettronico che produce lo spettro X è un intorno del punto di pochi micrometri, la tecnica SEM-EDS è un potente mezzo di indagine su solidi chimicamente disomogenei a scala microscopica.</a:t>
            </a:r>
          </a:p>
        </p:txBody>
      </p:sp>
    </p:spTree>
    <p:extLst>
      <p:ext uri="{BB962C8B-B14F-4D97-AF65-F5344CB8AC3E}">
        <p14:creationId xmlns:p14="http://schemas.microsoft.com/office/powerpoint/2010/main" val="27557652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asellaDiTesto 3"/>
          <p:cNvSpPr txBox="1">
            <a:spLocks noChangeArrowheads="1"/>
          </p:cNvSpPr>
          <p:nvPr/>
        </p:nvSpPr>
        <p:spPr bwMode="auto">
          <a:xfrm>
            <a:off x="395288" y="549275"/>
            <a:ext cx="81375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400">
                <a:latin typeface="Arial" pitchFamily="34" charset="0"/>
              </a:rPr>
              <a:t>Mediante l’analisi SEM-EDX si possono determinare gli elementi (maggiori, minori e tracce) a partire da Z = 5 (boro), con differenti sensibilità in funzione della loro massa atomica e della matrice analitica. </a:t>
            </a:r>
          </a:p>
          <a:p>
            <a:pPr eaLnBrk="1" hangingPunct="1">
              <a:spcBef>
                <a:spcPct val="0"/>
              </a:spcBef>
              <a:buFontTx/>
              <a:buNone/>
            </a:pPr>
            <a:endParaRPr lang="it-IT" altLang="it-IT" sz="2400">
              <a:latin typeface="Arial" pitchFamily="34" charset="0"/>
            </a:endParaRPr>
          </a:p>
        </p:txBody>
      </p:sp>
      <p:sp>
        <p:nvSpPr>
          <p:cNvPr id="2" name="CasellaDiTesto 1"/>
          <p:cNvSpPr txBox="1">
            <a:spLocks noChangeArrowheads="1"/>
          </p:cNvSpPr>
          <p:nvPr/>
        </p:nvSpPr>
        <p:spPr bwMode="auto">
          <a:xfrm>
            <a:off x="395288" y="3822700"/>
            <a:ext cx="799306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400">
                <a:latin typeface="Arial" pitchFamily="34" charset="0"/>
              </a:rPr>
              <a:t>La metodica di analisi EDX è non distruttiva e permette di analizzare campioni solidi stabili a bassa pressione, eventualmente dopo averli resi elettricamente conduttivi (eventualmente con strato uniforme di carbonio sulla sua superficie).</a:t>
            </a:r>
          </a:p>
        </p:txBody>
      </p:sp>
    </p:spTree>
    <p:extLst>
      <p:ext uri="{BB962C8B-B14F-4D97-AF65-F5344CB8AC3E}">
        <p14:creationId xmlns:p14="http://schemas.microsoft.com/office/powerpoint/2010/main" val="99861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Risultati immagini per SEM ED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813"/>
            <a:ext cx="9144000" cy="341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CasellaDiTesto 1"/>
          <p:cNvSpPr txBox="1">
            <a:spLocks noChangeArrowheads="1"/>
          </p:cNvSpPr>
          <p:nvPr/>
        </p:nvSpPr>
        <p:spPr bwMode="auto">
          <a:xfrm>
            <a:off x="239713" y="4065588"/>
            <a:ext cx="8653462" cy="292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400" b="1">
                <a:solidFill>
                  <a:srgbClr val="000000"/>
                </a:solidFill>
                <a:latin typeface="Arial" pitchFamily="34" charset="0"/>
              </a:rPr>
              <a:t>Ma:</a:t>
            </a:r>
          </a:p>
          <a:p>
            <a:pPr eaLnBrk="1" hangingPunct="1">
              <a:spcBef>
                <a:spcPct val="0"/>
              </a:spcBef>
            </a:pPr>
            <a:r>
              <a:rPr lang="it-IT" altLang="it-IT" sz="2400">
                <a:solidFill>
                  <a:srgbClr val="000000"/>
                </a:solidFill>
                <a:latin typeface="Arial" pitchFamily="34" charset="0"/>
              </a:rPr>
              <a:t> i valori limite di detenzione per gli elementi sono dell’ordine delle 2000 ppm (0.2%);</a:t>
            </a:r>
          </a:p>
          <a:p>
            <a:pPr eaLnBrk="1" hangingPunct="1">
              <a:spcBef>
                <a:spcPct val="0"/>
              </a:spcBef>
            </a:pPr>
            <a:r>
              <a:rPr lang="it-IT" altLang="it-IT" sz="2400">
                <a:solidFill>
                  <a:srgbClr val="000000"/>
                </a:solidFill>
                <a:latin typeface="Arial" pitchFamily="34" charset="0"/>
              </a:rPr>
              <a:t> le analisi non sono tanto «light» in termini di tempo, perché l’aggregato di particelle può essere molto eterogeneo: subentra il problema della rappresentatività del sub-campione scelto.</a:t>
            </a:r>
          </a:p>
          <a:p>
            <a:pPr eaLnBrk="1" hangingPunct="1">
              <a:spcBef>
                <a:spcPct val="0"/>
              </a:spcBef>
              <a:buFontTx/>
              <a:buNone/>
            </a:pPr>
            <a:endParaRPr lang="it-IT" altLang="it-IT" sz="1800"/>
          </a:p>
        </p:txBody>
      </p:sp>
    </p:spTree>
    <p:extLst>
      <p:ext uri="{BB962C8B-B14F-4D97-AF65-F5344CB8AC3E}">
        <p14:creationId xmlns:p14="http://schemas.microsoft.com/office/powerpoint/2010/main" val="9140267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611188" y="-242888"/>
            <a:ext cx="7772400" cy="1470026"/>
          </a:xfrm>
        </p:spPr>
        <p:txBody>
          <a:bodyPr/>
          <a:lstStyle/>
          <a:p>
            <a:r>
              <a:rPr lang="it-IT" altLang="it-IT" b="1" smtClean="0">
                <a:solidFill>
                  <a:srgbClr val="3399FF"/>
                </a:solidFill>
                <a:latin typeface="Arial" pitchFamily="34" charset="0"/>
                <a:cs typeface="Arial" pitchFamily="34" charset="0"/>
              </a:rPr>
              <a:t>Metalli pesanti</a:t>
            </a:r>
          </a:p>
        </p:txBody>
      </p:sp>
      <p:sp>
        <p:nvSpPr>
          <p:cNvPr id="44035" name="Rectangle 3"/>
          <p:cNvSpPr>
            <a:spLocks noChangeArrowheads="1"/>
          </p:cNvSpPr>
          <p:nvPr/>
        </p:nvSpPr>
        <p:spPr bwMode="auto">
          <a:xfrm>
            <a:off x="868363" y="815975"/>
            <a:ext cx="70024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it-IT" sz="1600" b="1">
                <a:solidFill>
                  <a:srgbClr val="000000"/>
                </a:solidFill>
                <a:latin typeface="Arial" pitchFamily="34" charset="0"/>
              </a:rPr>
              <a:t>Tutti quei elementi chimici metallici che hanno una densità relativamente alta e sono tossici a basse concentrazioni.</a:t>
            </a:r>
            <a:r>
              <a:rPr lang="en-US" altLang="it-IT" sz="1600">
                <a:solidFill>
                  <a:srgbClr val="000000"/>
                </a:solidFill>
                <a:latin typeface="Arial" pitchFamily="34" charset="0"/>
              </a:rPr>
              <a:t> </a:t>
            </a:r>
            <a:endParaRPr lang="en-GB" altLang="it-IT" sz="1600">
              <a:solidFill>
                <a:srgbClr val="000000"/>
              </a:solidFill>
              <a:latin typeface="Arial" pitchFamily="34" charset="0"/>
            </a:endParaRPr>
          </a:p>
        </p:txBody>
      </p:sp>
      <p:graphicFrame>
        <p:nvGraphicFramePr>
          <p:cNvPr id="82948" name="Object 10"/>
          <p:cNvGraphicFramePr>
            <a:graphicFrameLocks noChangeAspect="1"/>
          </p:cNvGraphicFramePr>
          <p:nvPr/>
        </p:nvGraphicFramePr>
        <p:xfrm>
          <a:off x="3779838" y="1773238"/>
          <a:ext cx="4932362" cy="1965325"/>
        </p:xfrm>
        <a:graphic>
          <a:graphicData uri="http://schemas.openxmlformats.org/presentationml/2006/ole">
            <mc:AlternateContent xmlns:mc="http://schemas.openxmlformats.org/markup-compatibility/2006">
              <mc:Choice xmlns:v="urn:schemas-microsoft-com:vml" Requires="v">
                <p:oleObj spid="_x0000_s9222" name="Immagine bitmap" r:id="rId3" imgW="6885714" imgH="2742857" progId="PBrush">
                  <p:embed/>
                </p:oleObj>
              </mc:Choice>
              <mc:Fallback>
                <p:oleObj name="Immagine bitmap" r:id="rId3" imgW="6885714" imgH="2742857"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1773238"/>
                        <a:ext cx="4932362" cy="196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29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213" y="4335463"/>
            <a:ext cx="5976937"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 Box 3"/>
          <p:cNvSpPr txBox="1">
            <a:spLocks noChangeArrowheads="1"/>
          </p:cNvSpPr>
          <p:nvPr/>
        </p:nvSpPr>
        <p:spPr bwMode="auto">
          <a:xfrm>
            <a:off x="177800" y="6237288"/>
            <a:ext cx="2563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it-IT" altLang="it-IT" sz="2400" b="1">
                <a:solidFill>
                  <a:srgbClr val="22228B"/>
                </a:solidFill>
                <a:latin typeface="Arial" pitchFamily="34" charset="0"/>
              </a:rPr>
              <a:t>Dir. 2004/107/CE</a:t>
            </a:r>
          </a:p>
        </p:txBody>
      </p:sp>
      <p:sp>
        <p:nvSpPr>
          <p:cNvPr id="44039" name="Text Box 16"/>
          <p:cNvSpPr txBox="1">
            <a:spLocks noChangeArrowheads="1"/>
          </p:cNvSpPr>
          <p:nvPr/>
        </p:nvSpPr>
        <p:spPr bwMode="auto">
          <a:xfrm>
            <a:off x="568325" y="1806575"/>
            <a:ext cx="266382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it-IT" altLang="it-IT" sz="2000" b="1">
                <a:latin typeface="Arial" pitchFamily="34" charset="0"/>
              </a:rPr>
              <a:t>Arsenico (As)</a:t>
            </a:r>
          </a:p>
          <a:p>
            <a:pPr eaLnBrk="1" hangingPunct="1">
              <a:spcBef>
                <a:spcPct val="50000"/>
              </a:spcBef>
              <a:buFontTx/>
              <a:buNone/>
            </a:pPr>
            <a:r>
              <a:rPr lang="it-IT" altLang="it-IT" sz="2000" b="1">
                <a:latin typeface="Arial" pitchFamily="34" charset="0"/>
              </a:rPr>
              <a:t>Cadmio (Cd)</a:t>
            </a:r>
          </a:p>
          <a:p>
            <a:pPr eaLnBrk="1" hangingPunct="1">
              <a:spcBef>
                <a:spcPct val="50000"/>
              </a:spcBef>
              <a:buFontTx/>
              <a:buNone/>
            </a:pPr>
            <a:r>
              <a:rPr lang="it-IT" altLang="it-IT" sz="2000" b="1">
                <a:latin typeface="Arial" pitchFamily="34" charset="0"/>
              </a:rPr>
              <a:t>Nichel (Ni)</a:t>
            </a:r>
          </a:p>
          <a:p>
            <a:pPr eaLnBrk="1" hangingPunct="1">
              <a:spcBef>
                <a:spcPct val="50000"/>
              </a:spcBef>
              <a:buFontTx/>
              <a:buNone/>
            </a:pPr>
            <a:r>
              <a:rPr lang="it-IT" altLang="it-IT" sz="2000" b="1">
                <a:latin typeface="Arial" pitchFamily="34" charset="0"/>
              </a:rPr>
              <a:t>Mercurio (Hg)</a:t>
            </a:r>
          </a:p>
        </p:txBody>
      </p:sp>
    </p:spTree>
    <p:extLst>
      <p:ext uri="{BB962C8B-B14F-4D97-AF65-F5344CB8AC3E}">
        <p14:creationId xmlns:p14="http://schemas.microsoft.com/office/powerpoint/2010/main" val="1617759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9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29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asellaDiTesto 1"/>
          <p:cNvSpPr txBox="1">
            <a:spLocks noChangeArrowheads="1"/>
          </p:cNvSpPr>
          <p:nvPr/>
        </p:nvSpPr>
        <p:spPr bwMode="auto">
          <a:xfrm>
            <a:off x="652463" y="260350"/>
            <a:ext cx="80962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400">
                <a:latin typeface="Arial" pitchFamily="34" charset="0"/>
              </a:rPr>
              <a:t>Le analisi vengono condotte direttamente sul particolato delle precipitazioni secche e umide variamente campionate, quando non più spesso sui filtri utilizzati per la misura ponderale della concentrazione del PM</a:t>
            </a:r>
            <a:r>
              <a:rPr lang="it-IT" altLang="it-IT" sz="2400" baseline="-25000">
                <a:latin typeface="Arial" pitchFamily="34" charset="0"/>
              </a:rPr>
              <a:t>10</a:t>
            </a:r>
            <a:r>
              <a:rPr lang="it-IT" altLang="it-IT" sz="2400">
                <a:latin typeface="Arial" pitchFamily="34" charset="0"/>
              </a:rPr>
              <a:t>, cioè quei filtri di materiali di diversa natura attraverso cui viene fatto fluire un volume noto di aria-ambiente in un determinato intervallo di tempo, in genere 24 h. </a:t>
            </a:r>
          </a:p>
        </p:txBody>
      </p:sp>
      <p:grpSp>
        <p:nvGrpSpPr>
          <p:cNvPr id="3" name="Gruppo 2"/>
          <p:cNvGrpSpPr>
            <a:grpSpLocks/>
          </p:cNvGrpSpPr>
          <p:nvPr/>
        </p:nvGrpSpPr>
        <p:grpSpPr bwMode="auto">
          <a:xfrm>
            <a:off x="652463" y="3049588"/>
            <a:ext cx="8151812" cy="3789362"/>
            <a:chOff x="652558" y="3049144"/>
            <a:chExt cx="8151516" cy="3790092"/>
          </a:xfrm>
        </p:grpSpPr>
        <p:pic>
          <p:nvPicPr>
            <p:cNvPr id="45060" name="Picture 2" descr="Risultati immagini per filtri particolato atmosferi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558" y="4734210"/>
              <a:ext cx="7810500" cy="210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CasellaDiTesto 1"/>
            <p:cNvSpPr txBox="1">
              <a:spLocks noChangeArrowheads="1"/>
            </p:cNvSpPr>
            <p:nvPr/>
          </p:nvSpPr>
          <p:spPr bwMode="auto">
            <a:xfrm>
              <a:off x="667170" y="3049144"/>
              <a:ext cx="813690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400">
                  <a:solidFill>
                    <a:srgbClr val="000000"/>
                  </a:solidFill>
                  <a:latin typeface="Arial" pitchFamily="34" charset="0"/>
                </a:rPr>
                <a:t>Questi filtri offrono spesso delle difficoltà analitiche di non poco conto, tanto che il lavoro di analisi è molto improbo se non impossibile, perché nel processo di digestione la matrice interferisce fortemente con la lettura strumentale.</a:t>
              </a:r>
            </a:p>
          </p:txBody>
        </p:sp>
      </p:grpSp>
    </p:spTree>
    <p:extLst>
      <p:ext uri="{BB962C8B-B14F-4D97-AF65-F5344CB8AC3E}">
        <p14:creationId xmlns:p14="http://schemas.microsoft.com/office/powerpoint/2010/main" val="2043101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asellaDiTesto 1"/>
          <p:cNvSpPr txBox="1">
            <a:spLocks noChangeArrowheads="1"/>
          </p:cNvSpPr>
          <p:nvPr/>
        </p:nvSpPr>
        <p:spPr bwMode="auto">
          <a:xfrm>
            <a:off x="446088" y="504825"/>
            <a:ext cx="8374062"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400" b="1">
                <a:solidFill>
                  <a:srgbClr val="262699"/>
                </a:solidFill>
                <a:latin typeface="Arial" pitchFamily="34" charset="0"/>
                <a:ea typeface="ＭＳ Ｐゴシック" pitchFamily="34" charset="-128"/>
              </a:rPr>
              <a:t>I particolati di origine antropica si caratterizzano per composizioni molto eterogenee ma particolari. </a:t>
            </a:r>
          </a:p>
          <a:p>
            <a:pPr eaLnBrk="1" hangingPunct="1">
              <a:spcBef>
                <a:spcPct val="0"/>
              </a:spcBef>
              <a:buFontTx/>
              <a:buNone/>
            </a:pPr>
            <a:endParaRPr lang="it-IT" altLang="it-IT" sz="2400" b="1">
              <a:solidFill>
                <a:srgbClr val="262699"/>
              </a:solidFill>
              <a:latin typeface="Arial" pitchFamily="34" charset="0"/>
              <a:ea typeface="ＭＳ Ｐゴシック" pitchFamily="34" charset="-128"/>
            </a:endParaRPr>
          </a:p>
          <a:p>
            <a:pPr eaLnBrk="1" hangingPunct="1">
              <a:spcBef>
                <a:spcPct val="0"/>
              </a:spcBef>
              <a:buFontTx/>
              <a:buNone/>
            </a:pPr>
            <a:r>
              <a:rPr lang="it-IT" altLang="it-IT" sz="2400">
                <a:solidFill>
                  <a:srgbClr val="000000"/>
                </a:solidFill>
                <a:latin typeface="Arial" pitchFamily="34" charset="0"/>
                <a:ea typeface="ＭＳ Ｐゴシック" pitchFamily="34" charset="-128"/>
              </a:rPr>
              <a:t>Così quello che deriva da fenomeni di usura meccanica rifletterà la composizione spesso molto particolare dei materiali che si sono </a:t>
            </a:r>
            <a:r>
              <a:rPr lang="it-IT" altLang="it-IT" sz="2400" b="1">
                <a:solidFill>
                  <a:srgbClr val="000000"/>
                </a:solidFill>
                <a:latin typeface="Arial" pitchFamily="34" charset="0"/>
                <a:ea typeface="ＭＳ Ｐゴシック" pitchFamily="34" charset="-128"/>
              </a:rPr>
              <a:t>usurati</a:t>
            </a:r>
            <a:r>
              <a:rPr lang="it-IT" altLang="it-IT" sz="2400">
                <a:solidFill>
                  <a:srgbClr val="000000"/>
                </a:solidFill>
                <a:latin typeface="Arial" pitchFamily="34" charset="0"/>
                <a:ea typeface="ＭＳ Ｐゴシック" pitchFamily="34" charset="-128"/>
              </a:rPr>
              <a:t>, per es.:</a:t>
            </a:r>
          </a:p>
          <a:p>
            <a:pPr eaLnBrk="1" hangingPunct="1">
              <a:spcBef>
                <a:spcPct val="0"/>
              </a:spcBef>
              <a:buFontTx/>
              <a:buNone/>
            </a:pPr>
            <a:endParaRPr lang="it-IT" altLang="it-IT" sz="2400">
              <a:solidFill>
                <a:srgbClr val="000000"/>
              </a:solidFill>
              <a:latin typeface="Arial" pitchFamily="34" charset="0"/>
              <a:ea typeface="ＭＳ Ｐゴシック" pitchFamily="34" charset="-128"/>
            </a:endParaRPr>
          </a:p>
          <a:p>
            <a:pPr eaLnBrk="1" hangingPunct="1">
              <a:lnSpc>
                <a:spcPct val="135000"/>
              </a:lnSpc>
              <a:spcBef>
                <a:spcPct val="0"/>
              </a:spcBef>
            </a:pPr>
            <a:r>
              <a:rPr lang="it-IT" altLang="it-IT" sz="2400">
                <a:solidFill>
                  <a:srgbClr val="000000"/>
                </a:solidFill>
                <a:latin typeface="Arial" pitchFamily="34" charset="0"/>
                <a:ea typeface="ＭＳ Ｐゴシック" pitchFamily="34" charset="-128"/>
              </a:rPr>
              <a:t> il copolimero stirene-butadiene dei nostri pneumatici; </a:t>
            </a:r>
          </a:p>
          <a:p>
            <a:pPr eaLnBrk="1" hangingPunct="1">
              <a:lnSpc>
                <a:spcPct val="135000"/>
              </a:lnSpc>
              <a:spcBef>
                <a:spcPct val="0"/>
              </a:spcBef>
            </a:pPr>
            <a:r>
              <a:rPr lang="it-IT" altLang="it-IT" sz="2400">
                <a:solidFill>
                  <a:srgbClr val="000000"/>
                </a:solidFill>
                <a:latin typeface="Arial" pitchFamily="34" charset="0"/>
                <a:ea typeface="ＭＳ Ｐゴシック" pitchFamily="34" charset="-128"/>
              </a:rPr>
              <a:t> il conglomerato bituminoso dell’asfalto delle nostre strade;</a:t>
            </a:r>
          </a:p>
          <a:p>
            <a:pPr eaLnBrk="1" hangingPunct="1">
              <a:lnSpc>
                <a:spcPct val="135000"/>
              </a:lnSpc>
              <a:spcBef>
                <a:spcPct val="0"/>
              </a:spcBef>
            </a:pPr>
            <a:r>
              <a:rPr lang="it-IT" altLang="it-IT" sz="2400">
                <a:solidFill>
                  <a:srgbClr val="000000"/>
                </a:solidFill>
                <a:latin typeface="Arial" pitchFamily="34" charset="0"/>
                <a:ea typeface="ＭＳ Ｐゴシック" pitchFamily="34" charset="-128"/>
              </a:rPr>
              <a:t> le leghe speciali «drogate» di acciai duri per meccanismi in</a:t>
            </a:r>
            <a:br>
              <a:rPr lang="it-IT" altLang="it-IT" sz="2400">
                <a:solidFill>
                  <a:srgbClr val="000000"/>
                </a:solidFill>
                <a:latin typeface="Arial" pitchFamily="34" charset="0"/>
                <a:ea typeface="ＭＳ Ｐゴシック" pitchFamily="34" charset="-128"/>
              </a:rPr>
            </a:br>
            <a:r>
              <a:rPr lang="it-IT" altLang="it-IT" sz="2400">
                <a:solidFill>
                  <a:srgbClr val="000000"/>
                </a:solidFill>
                <a:latin typeface="Arial" pitchFamily="34" charset="0"/>
                <a:ea typeface="ＭＳ Ｐゴシック" pitchFamily="34" charset="-128"/>
              </a:rPr>
              <a:t>  movimento; </a:t>
            </a:r>
          </a:p>
          <a:p>
            <a:pPr eaLnBrk="1" hangingPunct="1">
              <a:lnSpc>
                <a:spcPct val="135000"/>
              </a:lnSpc>
              <a:spcBef>
                <a:spcPct val="0"/>
              </a:spcBef>
            </a:pPr>
            <a:r>
              <a:rPr lang="it-IT" altLang="it-IT" sz="2400">
                <a:solidFill>
                  <a:srgbClr val="000000"/>
                </a:solidFill>
                <a:latin typeface="Arial" pitchFamily="34" charset="0"/>
                <a:ea typeface="ＭＳ Ｐゴシック" pitchFamily="34" charset="-128"/>
              </a:rPr>
              <a:t> le pastiglie dei freni delle nostre vetture. </a:t>
            </a:r>
          </a:p>
        </p:txBody>
      </p:sp>
    </p:spTree>
    <p:extLst>
      <p:ext uri="{BB962C8B-B14F-4D97-AF65-F5344CB8AC3E}">
        <p14:creationId xmlns:p14="http://schemas.microsoft.com/office/powerpoint/2010/main" val="36126989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asellaDiTesto 3"/>
          <p:cNvSpPr txBox="1">
            <a:spLocks noChangeArrowheads="1"/>
          </p:cNvSpPr>
          <p:nvPr/>
        </p:nvSpPr>
        <p:spPr bwMode="auto">
          <a:xfrm>
            <a:off x="441325" y="836613"/>
            <a:ext cx="82550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400">
                <a:solidFill>
                  <a:srgbClr val="000000"/>
                </a:solidFill>
                <a:latin typeface="Arial" pitchFamily="34" charset="0"/>
                <a:ea typeface="MS PGothic" pitchFamily="34" charset="-128"/>
              </a:rPr>
              <a:t>E’ problematico quantificare alcuni analiti a causa della bassa quantità di polvere campionata che inevitabilmente influisce sulla precisione delle determinazioni analitiche (perché in prossimità dei limiti di sensibilità strumentali). </a:t>
            </a:r>
          </a:p>
          <a:p>
            <a:pPr algn="ctr" eaLnBrk="1" hangingPunct="1">
              <a:spcBef>
                <a:spcPct val="0"/>
              </a:spcBef>
              <a:buFontTx/>
              <a:buNone/>
            </a:pPr>
            <a:endParaRPr lang="it-IT" altLang="it-IT" sz="2400">
              <a:solidFill>
                <a:srgbClr val="000000"/>
              </a:solidFill>
              <a:latin typeface="Arial" pitchFamily="34" charset="0"/>
              <a:ea typeface="MS PGothic" pitchFamily="34" charset="-128"/>
            </a:endParaRPr>
          </a:p>
          <a:p>
            <a:pPr eaLnBrk="1" hangingPunct="1">
              <a:spcBef>
                <a:spcPct val="0"/>
              </a:spcBef>
              <a:buFontTx/>
              <a:buNone/>
            </a:pPr>
            <a:r>
              <a:rPr lang="it-IT" altLang="it-IT" sz="2400">
                <a:solidFill>
                  <a:srgbClr val="000000"/>
                </a:solidFill>
                <a:latin typeface="Arial" pitchFamily="34" charset="0"/>
                <a:ea typeface="MS PGothic" pitchFamily="34" charset="-128"/>
              </a:rPr>
              <a:t>E’ particolarmente problematica la determinazione quali-quantitativa di alcuni componenti organici come (IPA), nitro-IPA e ossi-IPA, il carbonio organico e totale ecc..</a:t>
            </a:r>
          </a:p>
        </p:txBody>
      </p:sp>
      <p:sp>
        <p:nvSpPr>
          <p:cNvPr id="2" name="CasellaDiTesto 1"/>
          <p:cNvSpPr txBox="1">
            <a:spLocks noChangeArrowheads="1"/>
          </p:cNvSpPr>
          <p:nvPr/>
        </p:nvSpPr>
        <p:spPr bwMode="auto">
          <a:xfrm>
            <a:off x="441325" y="4149725"/>
            <a:ext cx="8255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400">
                <a:solidFill>
                  <a:srgbClr val="000000"/>
                </a:solidFill>
                <a:latin typeface="Arial" pitchFamily="34" charset="0"/>
                <a:ea typeface="MS PGothic" pitchFamily="34" charset="-128"/>
              </a:rPr>
              <a:t>La lunghezza del campionamento (che è in genere giornaliero) deve essere perciò esteso temporalmente effettuando campionamenti specifici da destinare a determinate caratterizzazioni analitiche, magari in parallelo a campionamenti «standard» giornalieri. </a:t>
            </a:r>
          </a:p>
        </p:txBody>
      </p:sp>
    </p:spTree>
    <p:extLst>
      <p:ext uri="{BB962C8B-B14F-4D97-AF65-F5344CB8AC3E}">
        <p14:creationId xmlns:p14="http://schemas.microsoft.com/office/powerpoint/2010/main" val="1147291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461963" y="3068638"/>
            <a:ext cx="843121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it-IT" sz="2400">
                <a:solidFill>
                  <a:srgbClr val="000000"/>
                </a:solidFill>
                <a:latin typeface="Arial" pitchFamily="34" charset="0"/>
              </a:rPr>
              <a:t>Rimane però da chiedersi:</a:t>
            </a:r>
          </a:p>
          <a:p>
            <a:pPr eaLnBrk="1" hangingPunct="1">
              <a:spcBef>
                <a:spcPct val="0"/>
              </a:spcBef>
              <a:buFontTx/>
              <a:buAutoNum type="alphaLcParenBoth"/>
            </a:pPr>
            <a:r>
              <a:rPr lang="en-US" altLang="it-IT" sz="2400">
                <a:solidFill>
                  <a:srgbClr val="000000"/>
                </a:solidFill>
                <a:latin typeface="Arial" pitchFamily="34" charset="0"/>
              </a:rPr>
              <a:t> cosa è stato è analizzato;</a:t>
            </a:r>
          </a:p>
          <a:p>
            <a:pPr eaLnBrk="1" hangingPunct="1">
              <a:spcBef>
                <a:spcPct val="0"/>
              </a:spcBef>
              <a:buFontTx/>
              <a:buAutoNum type="alphaLcParenBoth"/>
            </a:pPr>
            <a:r>
              <a:rPr lang="en-US" altLang="it-IT" sz="2400">
                <a:solidFill>
                  <a:srgbClr val="000000"/>
                </a:solidFill>
                <a:latin typeface="Arial" pitchFamily="34" charset="0"/>
              </a:rPr>
              <a:t> quanto frequentemente lo si è fatto;</a:t>
            </a:r>
          </a:p>
          <a:p>
            <a:pPr eaLnBrk="1" hangingPunct="1">
              <a:spcBef>
                <a:spcPct val="0"/>
              </a:spcBef>
              <a:buFontTx/>
              <a:buAutoNum type="alphaLcParenBoth"/>
            </a:pPr>
            <a:r>
              <a:rPr lang="en-US" altLang="it-IT" sz="2400">
                <a:solidFill>
                  <a:srgbClr val="000000"/>
                </a:solidFill>
                <a:latin typeface="Arial" pitchFamily="34" charset="0"/>
              </a:rPr>
              <a:t> in quanti punti di misura sul territorio sono state condotte tali indagini.</a:t>
            </a:r>
          </a:p>
        </p:txBody>
      </p:sp>
      <p:sp>
        <p:nvSpPr>
          <p:cNvPr id="3" name="CasellaDiTesto 2"/>
          <p:cNvSpPr txBox="1">
            <a:spLocks noChangeArrowheads="1"/>
          </p:cNvSpPr>
          <p:nvPr/>
        </p:nvSpPr>
        <p:spPr bwMode="auto">
          <a:xfrm>
            <a:off x="468313" y="5300663"/>
            <a:ext cx="834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400">
                <a:latin typeface="Arial" pitchFamily="34" charset="0"/>
              </a:rPr>
              <a:t>Il quadro è alquanto deprimente…</a:t>
            </a:r>
          </a:p>
        </p:txBody>
      </p:sp>
      <p:grpSp>
        <p:nvGrpSpPr>
          <p:cNvPr id="46084" name="Group 6"/>
          <p:cNvGrpSpPr>
            <a:grpSpLocks/>
          </p:cNvGrpSpPr>
          <p:nvPr/>
        </p:nvGrpSpPr>
        <p:grpSpPr bwMode="auto">
          <a:xfrm>
            <a:off x="461963" y="188913"/>
            <a:ext cx="8488362" cy="2351087"/>
            <a:chOff x="291" y="119"/>
            <a:chExt cx="5347" cy="1481"/>
          </a:xfrm>
        </p:grpSpPr>
        <p:sp>
          <p:nvSpPr>
            <p:cNvPr id="46085" name="Rectangle 4"/>
            <p:cNvSpPr>
              <a:spLocks noChangeArrowheads="1"/>
            </p:cNvSpPr>
            <p:nvPr/>
          </p:nvSpPr>
          <p:spPr bwMode="auto">
            <a:xfrm>
              <a:off x="291" y="162"/>
              <a:ext cx="4196"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pPr>
              <a:r>
                <a:rPr lang="en-US" altLang="it-IT" sz="2400">
                  <a:solidFill>
                    <a:srgbClr val="000000"/>
                  </a:solidFill>
                  <a:latin typeface="Arial" pitchFamily="34" charset="0"/>
                </a:rPr>
                <a:t> Secondo il “</a:t>
              </a:r>
              <a:r>
                <a:rPr lang="en-US" altLang="it-IT" sz="2400" b="1">
                  <a:solidFill>
                    <a:srgbClr val="000000"/>
                  </a:solidFill>
                  <a:latin typeface="Arial" pitchFamily="34" charset="0"/>
                </a:rPr>
                <a:t>Piano Regionale della Qualità dell’aria”</a:t>
              </a:r>
              <a:r>
                <a:rPr lang="en-US" altLang="it-IT" sz="2400">
                  <a:solidFill>
                    <a:srgbClr val="000000"/>
                  </a:solidFill>
                  <a:latin typeface="Arial" pitchFamily="34" charset="0"/>
                </a:rPr>
                <a:t>, per quanto riguarda i </a:t>
              </a:r>
              <a:r>
                <a:rPr lang="en-US" altLang="it-IT" sz="2400">
                  <a:solidFill>
                    <a:srgbClr val="FF0000"/>
                  </a:solidFill>
                  <a:latin typeface="Arial" pitchFamily="34" charset="0"/>
                </a:rPr>
                <a:t>metalli pesanti </a:t>
              </a:r>
              <a:r>
                <a:rPr lang="en-US" altLang="it-IT" sz="2400">
                  <a:latin typeface="Arial" pitchFamily="34" charset="0"/>
                </a:rPr>
                <a:t>presenti</a:t>
              </a:r>
              <a:r>
                <a:rPr lang="en-US" altLang="it-IT" sz="2400">
                  <a:solidFill>
                    <a:srgbClr val="FF0000"/>
                  </a:solidFill>
                  <a:latin typeface="Arial" pitchFamily="34" charset="0"/>
                </a:rPr>
                <a:t> </a:t>
              </a:r>
              <a:r>
                <a:rPr lang="en-US" altLang="it-IT" sz="2400">
                  <a:solidFill>
                    <a:srgbClr val="000000"/>
                  </a:solidFill>
                  <a:latin typeface="Arial" pitchFamily="34" charset="0"/>
                </a:rPr>
                <a:t>nel PM</a:t>
              </a:r>
              <a:r>
                <a:rPr lang="en-US" altLang="it-IT" sz="2400" baseline="-25000">
                  <a:solidFill>
                    <a:srgbClr val="000000"/>
                  </a:solidFill>
                  <a:latin typeface="Arial" pitchFamily="34" charset="0"/>
                </a:rPr>
                <a:t>10</a:t>
              </a:r>
              <a:r>
                <a:rPr lang="en-US" altLang="it-IT" sz="2400">
                  <a:solidFill>
                    <a:srgbClr val="000000"/>
                  </a:solidFill>
                  <a:latin typeface="Arial" pitchFamily="34" charset="0"/>
                </a:rPr>
                <a:t> non si rilevano criticità dall’analisi dei campioni raccolti nelle stazioni di monitoraggio deputate allo scopo nella nostra regione.</a:t>
              </a:r>
            </a:p>
          </p:txBody>
        </p:sp>
        <p:pic>
          <p:nvPicPr>
            <p:cNvPr id="46086" name="Immagine 4" descr="Ritaglio schermata"/>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04" y="119"/>
              <a:ext cx="1034" cy="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24314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2"/>
          <p:cNvGrpSpPr>
            <a:grpSpLocks/>
          </p:cNvGrpSpPr>
          <p:nvPr/>
        </p:nvGrpSpPr>
        <p:grpSpPr bwMode="auto">
          <a:xfrm>
            <a:off x="323850" y="1412875"/>
            <a:ext cx="8280400" cy="5256213"/>
            <a:chOff x="460" y="1183"/>
            <a:chExt cx="4187" cy="2468"/>
          </a:xfrm>
        </p:grpSpPr>
        <p:graphicFrame>
          <p:nvGraphicFramePr>
            <p:cNvPr id="47109" name="Object 18"/>
            <p:cNvGraphicFramePr>
              <a:graphicFrameLocks noChangeAspect="1"/>
            </p:cNvGraphicFramePr>
            <p:nvPr/>
          </p:nvGraphicFramePr>
          <p:xfrm>
            <a:off x="460" y="1183"/>
            <a:ext cx="4187" cy="1544"/>
          </p:xfrm>
          <a:graphic>
            <a:graphicData uri="http://schemas.openxmlformats.org/presentationml/2006/ole">
              <mc:AlternateContent xmlns:mc="http://schemas.openxmlformats.org/markup-compatibility/2006">
                <mc:Choice xmlns:v="urn:schemas-microsoft-com:vml" Requires="v">
                  <p:oleObj spid="_x0000_s10250" name="Immagine bitmap" r:id="rId3" imgW="5372850" imgH="1980952" progId="PBrush">
                    <p:embed/>
                  </p:oleObj>
                </mc:Choice>
                <mc:Fallback>
                  <p:oleObj name="Immagine bitmap" r:id="rId3" imgW="5372850" imgH="1980952"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 y="1183"/>
                          <a:ext cx="4187" cy="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0" name="Object 19"/>
            <p:cNvGraphicFramePr>
              <a:graphicFrameLocks noChangeAspect="1"/>
            </p:cNvGraphicFramePr>
            <p:nvPr/>
          </p:nvGraphicFramePr>
          <p:xfrm>
            <a:off x="460" y="2746"/>
            <a:ext cx="4173" cy="905"/>
          </p:xfrm>
          <a:graphic>
            <a:graphicData uri="http://schemas.openxmlformats.org/presentationml/2006/ole">
              <mc:AlternateContent xmlns:mc="http://schemas.openxmlformats.org/markup-compatibility/2006">
                <mc:Choice xmlns:v="urn:schemas-microsoft-com:vml" Requires="v">
                  <p:oleObj spid="_x0000_s10251" name="Immagine bitmap" r:id="rId5" imgW="5401429" imgH="1171429" progId="PBrush">
                    <p:embed/>
                  </p:oleObj>
                </mc:Choice>
                <mc:Fallback>
                  <p:oleObj name="Immagine bitmap" r:id="rId5" imgW="5401429" imgH="1171429"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 y="2746"/>
                          <a:ext cx="4173" cy="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47107" name="Rectangle 5"/>
          <p:cNvSpPr>
            <a:spLocks noChangeArrowheads="1"/>
          </p:cNvSpPr>
          <p:nvPr/>
        </p:nvSpPr>
        <p:spPr bwMode="auto">
          <a:xfrm>
            <a:off x="2813050" y="84138"/>
            <a:ext cx="6121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it-IT" altLang="it-IT" sz="2800" b="1">
                <a:solidFill>
                  <a:srgbClr val="0000CC"/>
                </a:solidFill>
                <a:latin typeface="Arial" pitchFamily="34" charset="0"/>
              </a:rPr>
              <a:t>Valori rilevati e commentati nel vigente Piano regionale</a:t>
            </a:r>
          </a:p>
        </p:txBody>
      </p:sp>
      <p:pic>
        <p:nvPicPr>
          <p:cNvPr id="47108" name="Picture 4" descr="Muschio blu"/>
          <p:cNvPicPr>
            <a:picLocks noChangeAspect="1" noChangeArrowheads="1"/>
          </p:cNvPicPr>
          <p:nvPr/>
        </p:nvPicPr>
        <p:blipFill>
          <a:blip r:embed="rId7">
            <a:clrChange>
              <a:clrFrom>
                <a:srgbClr val="000000"/>
              </a:clrFrom>
              <a:clrTo>
                <a:srgbClr val="000000">
                  <a:alpha val="0"/>
                </a:srgbClr>
              </a:clrTo>
            </a:clrChange>
            <a:lum bright="6000"/>
            <a:extLst>
              <a:ext uri="{28A0092B-C50C-407E-A947-70E740481C1C}">
                <a14:useLocalDpi xmlns:a14="http://schemas.microsoft.com/office/drawing/2010/main" val="0"/>
              </a:ext>
            </a:extLst>
          </a:blip>
          <a:srcRect/>
          <a:stretch>
            <a:fillRect/>
          </a:stretch>
        </p:blipFill>
        <p:spPr bwMode="auto">
          <a:xfrm>
            <a:off x="-14288" y="0"/>
            <a:ext cx="2209801"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86614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asellaDiTesto 1"/>
          <p:cNvSpPr txBox="1">
            <a:spLocks noChangeArrowheads="1"/>
          </p:cNvSpPr>
          <p:nvPr/>
        </p:nvSpPr>
        <p:spPr bwMode="auto">
          <a:xfrm>
            <a:off x="679450" y="620713"/>
            <a:ext cx="756126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400">
                <a:latin typeface="Arial" pitchFamily="34" charset="0"/>
              </a:rPr>
              <a:t>Il massimo che si può dire è che le attuali campagne di misura sono assolutamente insufficienti per descrivere una realtà così complessa come il rilascio in atmosfera e la ricaduta al suolo del particolato atmosferico variamente prodotto.</a:t>
            </a:r>
          </a:p>
        </p:txBody>
      </p:sp>
      <p:pic>
        <p:nvPicPr>
          <p:cNvPr id="48131" name="Picture 2" descr="Risultati immagini per filtri particolato atmosfer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75" y="2997200"/>
            <a:ext cx="5386388"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CasellaDiTesto 1"/>
          <p:cNvSpPr txBox="1">
            <a:spLocks noChangeArrowheads="1"/>
          </p:cNvSpPr>
          <p:nvPr/>
        </p:nvSpPr>
        <p:spPr bwMode="auto">
          <a:xfrm>
            <a:off x="679450" y="2997200"/>
            <a:ext cx="30702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400">
                <a:solidFill>
                  <a:srgbClr val="000000"/>
                </a:solidFill>
                <a:latin typeface="Arial" pitchFamily="34" charset="0"/>
              </a:rPr>
              <a:t>Si dimostrerà, nelle future lezioni, che la realtà è molto diversa da quella che i rassicuranti dati di ARPA possono indurre a pensare.</a:t>
            </a:r>
          </a:p>
        </p:txBody>
      </p:sp>
    </p:spTree>
    <p:extLst>
      <p:ext uri="{BB962C8B-B14F-4D97-AF65-F5344CB8AC3E}">
        <p14:creationId xmlns:p14="http://schemas.microsoft.com/office/powerpoint/2010/main" val="14114464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isultati immagini per filtri particolato atmosfer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2976563"/>
            <a:ext cx="5019675"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CasellaDiTesto 1"/>
          <p:cNvSpPr txBox="1">
            <a:spLocks noChangeArrowheads="1"/>
          </p:cNvSpPr>
          <p:nvPr/>
        </p:nvSpPr>
        <p:spPr bwMode="auto">
          <a:xfrm>
            <a:off x="468313" y="476250"/>
            <a:ext cx="79914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400">
                <a:latin typeface="Arial" pitchFamily="34" charset="0"/>
              </a:rPr>
              <a:t>Oltre ai metalli, dai filtri si possono analizzare gli eventuali composti solubili trasportati dal particolato o costituenti una parte del particolato, tra cui i composti organici. Il problema principale è la scarsa quantità di materiale presente, e quindi la sensibilità (e precisione) delle metodiche di analisi: una sfida per ogni bravo chimico analitico…</a:t>
            </a:r>
          </a:p>
        </p:txBody>
      </p:sp>
    </p:spTree>
    <p:extLst>
      <p:ext uri="{BB962C8B-B14F-4D97-AF65-F5344CB8AC3E}">
        <p14:creationId xmlns:p14="http://schemas.microsoft.com/office/powerpoint/2010/main" val="3771323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subTitle" idx="1"/>
          </p:nvPr>
        </p:nvSpPr>
        <p:spPr>
          <a:xfrm>
            <a:off x="684213" y="476250"/>
            <a:ext cx="7848600" cy="3529013"/>
          </a:xfrm>
        </p:spPr>
        <p:txBody>
          <a:bodyPr/>
          <a:lstStyle/>
          <a:p>
            <a:pPr algn="l">
              <a:defRPr/>
            </a:pPr>
            <a:r>
              <a:rPr lang="it-IT" altLang="it-IT" sz="2800" dirty="0" smtClean="0">
                <a:latin typeface="Arial" panose="020B0604020202020204" pitchFamily="34" charset="0"/>
                <a:cs typeface="Arial" panose="020B0604020202020204" pitchFamily="34" charset="0"/>
              </a:rPr>
              <a:t>Il </a:t>
            </a:r>
            <a:r>
              <a:rPr lang="it-IT" altLang="it-IT" sz="2800" dirty="0" smtClean="0">
                <a:solidFill>
                  <a:schemeClr val="accent6">
                    <a:lumMod val="75000"/>
                  </a:schemeClr>
                </a:solidFill>
                <a:latin typeface="Arial" panose="020B0604020202020204" pitchFamily="34" charset="0"/>
                <a:cs typeface="Arial" panose="020B0604020202020204" pitchFamily="34" charset="0"/>
              </a:rPr>
              <a:t>PM</a:t>
            </a:r>
            <a:r>
              <a:rPr lang="it-IT" altLang="it-IT" sz="2800" baseline="-25000" dirty="0" smtClean="0">
                <a:solidFill>
                  <a:schemeClr val="accent6">
                    <a:lumMod val="75000"/>
                  </a:schemeClr>
                </a:solidFill>
                <a:latin typeface="Arial" panose="020B0604020202020204" pitchFamily="34" charset="0"/>
                <a:cs typeface="Arial" panose="020B0604020202020204" pitchFamily="34" charset="0"/>
              </a:rPr>
              <a:t>10</a:t>
            </a:r>
            <a:r>
              <a:rPr lang="it-IT" altLang="it-IT" sz="2800" dirty="0" smtClean="0">
                <a:latin typeface="Arial" panose="020B0604020202020204" pitchFamily="34" charset="0"/>
                <a:cs typeface="Arial" panose="020B0604020202020204" pitchFamily="34" charset="0"/>
              </a:rPr>
              <a:t> fa parte di quella classe di inquinanti aventi </a:t>
            </a:r>
            <a:r>
              <a:rPr lang="it-IT" altLang="it-IT" sz="2800" dirty="0" smtClean="0">
                <a:solidFill>
                  <a:schemeClr val="accent6">
                    <a:lumMod val="75000"/>
                  </a:schemeClr>
                </a:solidFill>
                <a:latin typeface="Arial" panose="020B0604020202020204" pitchFamily="34" charset="0"/>
                <a:cs typeface="Arial" panose="020B0604020202020204" pitchFamily="34" charset="0"/>
              </a:rPr>
              <a:t>emivita lunga </a:t>
            </a:r>
            <a:r>
              <a:rPr lang="it-IT" altLang="it-IT" sz="2800" dirty="0" smtClean="0">
                <a:latin typeface="Arial" panose="020B0604020202020204" pitchFamily="34" charset="0"/>
                <a:cs typeface="Arial" panose="020B0604020202020204" pitchFamily="34" charset="0"/>
              </a:rPr>
              <a:t>(1 settimana), e con una </a:t>
            </a:r>
            <a:r>
              <a:rPr lang="it-IT" altLang="it-IT" sz="2800" dirty="0" smtClean="0">
                <a:solidFill>
                  <a:schemeClr val="accent6">
                    <a:lumMod val="75000"/>
                  </a:schemeClr>
                </a:solidFill>
                <a:latin typeface="Arial" panose="020B0604020202020204" pitchFamily="34" charset="0"/>
                <a:cs typeface="Arial" panose="020B0604020202020204" pitchFamily="34" charset="0"/>
              </a:rPr>
              <a:t>distribuzione spaziale </a:t>
            </a:r>
            <a:r>
              <a:rPr lang="it-IT" altLang="it-IT" sz="2800" dirty="0" smtClean="0">
                <a:latin typeface="Arial" panose="020B0604020202020204" pitchFamily="34" charset="0"/>
                <a:cs typeface="Arial" panose="020B0604020202020204" pitchFamily="34" charset="0"/>
              </a:rPr>
              <a:t>che può superare le decine di chilometri.</a:t>
            </a:r>
            <a:endParaRPr lang="it-IT" altLang="it-IT" sz="2800" dirty="0" smtClean="0">
              <a:solidFill>
                <a:srgbClr val="0099FF"/>
              </a:solidFill>
              <a:latin typeface="Arial" panose="020B0604020202020204" pitchFamily="34" charset="0"/>
              <a:cs typeface="Arial" panose="020B0604020202020204" pitchFamily="34" charset="0"/>
            </a:endParaRPr>
          </a:p>
          <a:p>
            <a:pPr algn="l">
              <a:defRPr/>
            </a:pPr>
            <a:endParaRPr lang="it-IT" altLang="it-IT" sz="2800" dirty="0" smtClean="0">
              <a:latin typeface="Arial" panose="020B0604020202020204" pitchFamily="34" charset="0"/>
              <a:cs typeface="Arial" panose="020B0604020202020204" pitchFamily="34" charset="0"/>
            </a:endParaRPr>
          </a:p>
          <a:p>
            <a:pPr algn="l">
              <a:defRPr/>
            </a:pPr>
            <a:endParaRPr lang="it-IT" altLang="it-IT" sz="4000" dirty="0" smtClean="0">
              <a:latin typeface="Arial" panose="020B0604020202020204" pitchFamily="34" charset="0"/>
              <a:cs typeface="Arial" panose="020B0604020202020204" pitchFamily="34" charset="0"/>
            </a:endParaRPr>
          </a:p>
          <a:p>
            <a:pPr algn="l">
              <a:defRPr/>
            </a:pPr>
            <a:endParaRPr lang="it-IT" altLang="it-IT" dirty="0" smtClean="0">
              <a:latin typeface="Arial" panose="020B0604020202020204" pitchFamily="34" charset="0"/>
              <a:cs typeface="Arial" panose="020B0604020202020204" pitchFamily="34" charset="0"/>
            </a:endParaRPr>
          </a:p>
          <a:p>
            <a:pPr algn="l">
              <a:defRPr/>
            </a:pPr>
            <a:endParaRPr lang="it-IT" altLang="it-IT" dirty="0" smtClean="0">
              <a:latin typeface="Arial" panose="020B0604020202020204" pitchFamily="34" charset="0"/>
              <a:cs typeface="Arial" panose="020B0604020202020204" pitchFamily="34" charset="0"/>
            </a:endParaRPr>
          </a:p>
          <a:p>
            <a:pPr algn="l">
              <a:defRPr/>
            </a:pPr>
            <a:endParaRPr lang="it-IT" altLang="it-IT" dirty="0" smtClean="0">
              <a:latin typeface="Arial" panose="020B0604020202020204" pitchFamily="34" charset="0"/>
              <a:cs typeface="Arial" panose="020B0604020202020204" pitchFamily="34" charset="0"/>
            </a:endParaRPr>
          </a:p>
          <a:p>
            <a:pPr algn="l">
              <a:defRPr/>
            </a:pPr>
            <a:endParaRPr lang="it-IT" altLang="it-IT" dirty="0" smtClean="0">
              <a:latin typeface="Arial" panose="020B0604020202020204" pitchFamily="34" charset="0"/>
              <a:cs typeface="Arial" panose="020B0604020202020204" pitchFamily="34" charset="0"/>
            </a:endParaRPr>
          </a:p>
          <a:p>
            <a:pPr algn="l">
              <a:defRPr/>
            </a:pPr>
            <a:endParaRPr lang="it-IT" altLang="it-IT" dirty="0" smtClean="0">
              <a:latin typeface="Arial" panose="020B0604020202020204" pitchFamily="34" charset="0"/>
              <a:cs typeface="Arial" panose="020B0604020202020204" pitchFamily="34" charset="0"/>
            </a:endParaRPr>
          </a:p>
          <a:p>
            <a:pPr algn="l">
              <a:defRPr/>
            </a:pPr>
            <a:endParaRPr lang="it-IT" altLang="it-IT" dirty="0" smtClean="0">
              <a:latin typeface="Arial" panose="020B0604020202020204" pitchFamily="34" charset="0"/>
              <a:cs typeface="Arial" panose="020B0604020202020204" pitchFamily="34" charset="0"/>
            </a:endParaRPr>
          </a:p>
          <a:p>
            <a:pPr algn="l">
              <a:defRPr/>
            </a:pPr>
            <a:endParaRPr lang="it-IT" altLang="it-IT" dirty="0" smtClean="0">
              <a:latin typeface="Arial" panose="020B0604020202020204" pitchFamily="34" charset="0"/>
              <a:cs typeface="Arial" panose="020B0604020202020204" pitchFamily="34" charset="0"/>
            </a:endParaRPr>
          </a:p>
          <a:p>
            <a:pPr algn="l">
              <a:defRPr/>
            </a:pPr>
            <a:endParaRPr lang="it-IT" altLang="it-IT" dirty="0" smtClean="0">
              <a:latin typeface="Arial" panose="020B0604020202020204" pitchFamily="34" charset="0"/>
              <a:cs typeface="Arial" panose="020B0604020202020204" pitchFamily="34" charset="0"/>
            </a:endParaRPr>
          </a:p>
        </p:txBody>
      </p:sp>
      <p:grpSp>
        <p:nvGrpSpPr>
          <p:cNvPr id="2" name="Gruppo 1"/>
          <p:cNvGrpSpPr>
            <a:grpSpLocks/>
          </p:cNvGrpSpPr>
          <p:nvPr/>
        </p:nvGrpSpPr>
        <p:grpSpPr bwMode="auto">
          <a:xfrm>
            <a:off x="827088" y="2466975"/>
            <a:ext cx="7489825" cy="2324100"/>
            <a:chOff x="827088" y="2466763"/>
            <a:chExt cx="9144000" cy="2325061"/>
          </a:xfrm>
        </p:grpSpPr>
        <p:sp>
          <p:nvSpPr>
            <p:cNvPr id="19459" name="AutoShape 4"/>
            <p:cNvSpPr>
              <a:spLocks noChangeArrowheads="1"/>
            </p:cNvSpPr>
            <p:nvPr/>
          </p:nvSpPr>
          <p:spPr bwMode="auto">
            <a:xfrm>
              <a:off x="4959137" y="2466763"/>
              <a:ext cx="792686" cy="1249880"/>
            </a:xfrm>
            <a:prstGeom prst="downArrow">
              <a:avLst>
                <a:gd name="adj1" fmla="val 50000"/>
                <a:gd name="adj2" fmla="val 25000"/>
              </a:avLst>
            </a:prstGeom>
            <a:solidFill>
              <a:schemeClr val="accent6">
                <a:lumMod val="75000"/>
              </a:schemeClr>
            </a:solidFill>
            <a:ln w="9525">
              <a:solidFill>
                <a:schemeClr val="accent6">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0" fontAlgn="base" hangingPunct="0">
                <a:spcBef>
                  <a:spcPct val="0"/>
                </a:spcBef>
                <a:spcAft>
                  <a:spcPct val="0"/>
                </a:spcAft>
                <a:buFontTx/>
                <a:buNone/>
                <a:defRPr/>
              </a:pPr>
              <a:endParaRPr lang="it-IT" altLang="it-IT" sz="2400" smtClean="0">
                <a:solidFill>
                  <a:srgbClr val="0099FF"/>
                </a:solidFill>
                <a:cs typeface="Arial" charset="0"/>
              </a:endParaRPr>
            </a:p>
          </p:txBody>
        </p:sp>
        <p:sp>
          <p:nvSpPr>
            <p:cNvPr id="67589" name="Rectangle 5"/>
            <p:cNvSpPr>
              <a:spLocks noChangeArrowheads="1"/>
            </p:cNvSpPr>
            <p:nvPr/>
          </p:nvSpPr>
          <p:spPr bwMode="auto">
            <a:xfrm>
              <a:off x="827088" y="3861164"/>
              <a:ext cx="9144000" cy="930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pPr>
              <a:r>
                <a:rPr lang="it-IT" altLang="it-IT" sz="2400">
                  <a:solidFill>
                    <a:srgbClr val="22228B"/>
                  </a:solidFill>
                  <a:latin typeface="Arial" pitchFamily="34" charset="0"/>
                  <a:cs typeface="Arial" pitchFamily="34" charset="0"/>
                </a:rPr>
                <a:t> Contributo transfrontaliero </a:t>
              </a:r>
              <a:r>
                <a:rPr lang="it-IT" altLang="it-IT" sz="2400">
                  <a:solidFill>
                    <a:srgbClr val="000000"/>
                  </a:solidFill>
                  <a:latin typeface="Arial" pitchFamily="34" charset="0"/>
                  <a:cs typeface="Arial" pitchFamily="34" charset="0"/>
                </a:rPr>
                <a:t>= da altri stati.</a:t>
              </a:r>
            </a:p>
            <a:p>
              <a:pPr fontAlgn="base">
                <a:spcBef>
                  <a:spcPct val="0"/>
                </a:spcBef>
                <a:spcAft>
                  <a:spcPct val="0"/>
                </a:spcAft>
              </a:pPr>
              <a:r>
                <a:rPr lang="it-IT" altLang="it-IT" sz="2400">
                  <a:solidFill>
                    <a:srgbClr val="22228B"/>
                  </a:solidFill>
                  <a:latin typeface="Arial" pitchFamily="34" charset="0"/>
                  <a:cs typeface="Arial" pitchFamily="34" charset="0"/>
                </a:rPr>
                <a:t> Contributo transregionale </a:t>
              </a:r>
              <a:r>
                <a:rPr lang="it-IT" altLang="it-IT" sz="2400">
                  <a:solidFill>
                    <a:srgbClr val="000000"/>
                  </a:solidFill>
                  <a:latin typeface="Arial" pitchFamily="34" charset="0"/>
                  <a:cs typeface="Arial" pitchFamily="34" charset="0"/>
                </a:rPr>
                <a:t>= da altre regioni.</a:t>
              </a:r>
            </a:p>
            <a:p>
              <a:pPr fontAlgn="base">
                <a:lnSpc>
                  <a:spcPct val="80000"/>
                </a:lnSpc>
                <a:spcBef>
                  <a:spcPct val="50000"/>
                </a:spcBef>
                <a:spcAft>
                  <a:spcPct val="0"/>
                </a:spcAft>
                <a:buFontTx/>
                <a:buNone/>
              </a:pPr>
              <a:endParaRPr lang="it-IT" altLang="it-IT" sz="500">
                <a:solidFill>
                  <a:srgbClr val="22228B"/>
                </a:solidFill>
                <a:latin typeface="Arial" pitchFamily="34" charset="0"/>
                <a:cs typeface="Arial" pitchFamily="34" charset="0"/>
              </a:endParaRPr>
            </a:p>
          </p:txBody>
        </p:sp>
      </p:grpSp>
    </p:spTree>
    <p:extLst>
      <p:ext uri="{BB962C8B-B14F-4D97-AF65-F5344CB8AC3E}">
        <p14:creationId xmlns:p14="http://schemas.microsoft.com/office/powerpoint/2010/main" val="3210072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subTitle" idx="1"/>
          </p:nvPr>
        </p:nvSpPr>
        <p:spPr>
          <a:xfrm>
            <a:off x="1042988" y="333375"/>
            <a:ext cx="6400800" cy="1752600"/>
          </a:xfrm>
        </p:spPr>
        <p:txBody>
          <a:bodyPr/>
          <a:lstStyle/>
          <a:p>
            <a:r>
              <a:rPr lang="it-IT" altLang="it-IT" smtClean="0">
                <a:solidFill>
                  <a:srgbClr val="0099FF"/>
                </a:solidFill>
                <a:latin typeface="Arial" pitchFamily="34" charset="0"/>
                <a:cs typeface="Arial" pitchFamily="34" charset="0"/>
              </a:rPr>
              <a:t>Contributo transfrontaliero</a:t>
            </a:r>
          </a:p>
          <a:p>
            <a:pPr algn="l"/>
            <a:endParaRPr lang="it-IT" altLang="it-IT" sz="1200" smtClean="0">
              <a:solidFill>
                <a:srgbClr val="0099FF"/>
              </a:solidFill>
              <a:latin typeface="Arial" pitchFamily="34" charset="0"/>
              <a:cs typeface="Arial" pitchFamily="34" charset="0"/>
            </a:endParaRPr>
          </a:p>
        </p:txBody>
      </p:sp>
      <p:pic>
        <p:nvPicPr>
          <p:cNvPr id="686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412875"/>
            <a:ext cx="5113338"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Rectangle 5"/>
          <p:cNvSpPr>
            <a:spLocks noChangeArrowheads="1"/>
          </p:cNvSpPr>
          <p:nvPr/>
        </p:nvSpPr>
        <p:spPr bwMode="auto">
          <a:xfrm>
            <a:off x="1476375" y="765175"/>
            <a:ext cx="6769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r>
              <a:rPr lang="en-US" altLang="it-IT" sz="2400">
                <a:solidFill>
                  <a:srgbClr val="000000"/>
                </a:solidFill>
                <a:latin typeface="Arial" pitchFamily="34" charset="0"/>
                <a:cs typeface="Arial" pitchFamily="34" charset="0"/>
              </a:rPr>
              <a:t>(Concentrazione media annuale del PM</a:t>
            </a:r>
            <a:r>
              <a:rPr lang="en-US" altLang="it-IT" sz="1600">
                <a:solidFill>
                  <a:srgbClr val="000000"/>
                </a:solidFill>
                <a:latin typeface="Arial" pitchFamily="34" charset="0"/>
                <a:cs typeface="Arial" pitchFamily="34" charset="0"/>
              </a:rPr>
              <a:t>10</a:t>
            </a:r>
            <a:r>
              <a:rPr lang="en-US" altLang="it-IT" sz="2400">
                <a:solidFill>
                  <a:srgbClr val="000000"/>
                </a:solidFill>
                <a:latin typeface="Arial" pitchFamily="34" charset="0"/>
                <a:cs typeface="Arial" pitchFamily="34" charset="0"/>
              </a:rPr>
              <a:t>)</a:t>
            </a:r>
          </a:p>
        </p:txBody>
      </p:sp>
    </p:spTree>
    <p:extLst>
      <p:ext uri="{BB962C8B-B14F-4D97-AF65-F5344CB8AC3E}">
        <p14:creationId xmlns:p14="http://schemas.microsoft.com/office/powerpoint/2010/main" val="24002432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subTitle" idx="1"/>
          </p:nvPr>
        </p:nvSpPr>
        <p:spPr>
          <a:xfrm>
            <a:off x="0" y="0"/>
            <a:ext cx="9144000" cy="1752600"/>
          </a:xfrm>
        </p:spPr>
        <p:txBody>
          <a:bodyPr/>
          <a:lstStyle/>
          <a:p>
            <a:r>
              <a:rPr lang="it-IT" altLang="it-IT" smtClean="0">
                <a:solidFill>
                  <a:srgbClr val="0099FF"/>
                </a:solidFill>
                <a:latin typeface="Arial" pitchFamily="34" charset="0"/>
                <a:cs typeface="Arial" pitchFamily="34" charset="0"/>
              </a:rPr>
              <a:t>Contributo transregionale</a:t>
            </a:r>
            <a:endParaRPr lang="it-IT" altLang="it-IT" sz="1800" smtClean="0">
              <a:latin typeface="Arial" pitchFamily="34" charset="0"/>
              <a:cs typeface="Arial" pitchFamily="34" charset="0"/>
            </a:endParaRPr>
          </a:p>
          <a:p>
            <a:r>
              <a:rPr lang="en-US" altLang="it-IT" sz="2400" smtClean="0">
                <a:latin typeface="Arial" pitchFamily="34" charset="0"/>
                <a:cs typeface="Arial" pitchFamily="34" charset="0"/>
              </a:rPr>
              <a:t>(Concentrazione media annuale del PM</a:t>
            </a:r>
            <a:r>
              <a:rPr lang="en-US" altLang="it-IT" sz="1800" baseline="-25000" smtClean="0">
                <a:latin typeface="Arial" pitchFamily="34" charset="0"/>
                <a:cs typeface="Arial" pitchFamily="34" charset="0"/>
              </a:rPr>
              <a:t>10</a:t>
            </a:r>
            <a:r>
              <a:rPr lang="en-US" altLang="it-IT" sz="2400" smtClean="0">
                <a:latin typeface="Arial" pitchFamily="34" charset="0"/>
                <a:cs typeface="Arial" pitchFamily="34" charset="0"/>
              </a:rPr>
              <a:t>)</a:t>
            </a:r>
            <a:endParaRPr lang="it-IT" altLang="it-IT" sz="2400" smtClean="0">
              <a:latin typeface="Arial" pitchFamily="34" charset="0"/>
              <a:cs typeface="Arial" pitchFamily="34" charset="0"/>
            </a:endParaRPr>
          </a:p>
        </p:txBody>
      </p:sp>
      <p:pic>
        <p:nvPicPr>
          <p:cNvPr id="696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268413"/>
            <a:ext cx="449263"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ectangle 4"/>
          <p:cNvSpPr>
            <a:spLocks noChangeArrowheads="1"/>
          </p:cNvSpPr>
          <p:nvPr/>
        </p:nvSpPr>
        <p:spPr bwMode="auto">
          <a:xfrm>
            <a:off x="5867400" y="1757363"/>
            <a:ext cx="2879725" cy="292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endParaRPr lang="en-US" altLang="it-IT" sz="2400">
              <a:solidFill>
                <a:srgbClr val="000000"/>
              </a:solidFill>
              <a:latin typeface="Arial" pitchFamily="34" charset="0"/>
              <a:cs typeface="Arial" pitchFamily="34" charset="0"/>
            </a:endParaRPr>
          </a:p>
          <a:p>
            <a:pPr fontAlgn="base">
              <a:spcBef>
                <a:spcPct val="0"/>
              </a:spcBef>
              <a:spcAft>
                <a:spcPct val="0"/>
              </a:spcAft>
            </a:pPr>
            <a:r>
              <a:rPr lang="en-US" altLang="it-IT" sz="1800">
                <a:solidFill>
                  <a:srgbClr val="000000"/>
                </a:solidFill>
                <a:latin typeface="Arial" pitchFamily="34" charset="0"/>
                <a:cs typeface="Arial" pitchFamily="34" charset="0"/>
              </a:rPr>
              <a:t> Estremità occidentale del FVG il contributo transregionale è dell’ordine dell’ </a:t>
            </a:r>
            <a:r>
              <a:rPr lang="en-US" altLang="it-IT" sz="1800" b="1">
                <a:solidFill>
                  <a:srgbClr val="002060"/>
                </a:solidFill>
                <a:latin typeface="Arial" pitchFamily="34" charset="0"/>
                <a:cs typeface="Arial" pitchFamily="34" charset="0"/>
              </a:rPr>
              <a:t>80%</a:t>
            </a:r>
            <a:r>
              <a:rPr lang="en-US" altLang="it-IT" sz="1800">
                <a:solidFill>
                  <a:srgbClr val="000000"/>
                </a:solidFill>
                <a:latin typeface="Arial" pitchFamily="34" charset="0"/>
                <a:cs typeface="Arial" pitchFamily="34" charset="0"/>
              </a:rPr>
              <a:t>. </a:t>
            </a:r>
          </a:p>
          <a:p>
            <a:pPr fontAlgn="base">
              <a:spcBef>
                <a:spcPct val="0"/>
              </a:spcBef>
              <a:spcAft>
                <a:spcPct val="0"/>
              </a:spcAft>
              <a:buFontTx/>
              <a:buNone/>
            </a:pPr>
            <a:endParaRPr lang="en-US" altLang="it-IT" sz="1800">
              <a:solidFill>
                <a:srgbClr val="000000"/>
              </a:solidFill>
              <a:latin typeface="Arial" pitchFamily="34" charset="0"/>
              <a:cs typeface="Arial" pitchFamily="34" charset="0"/>
            </a:endParaRPr>
          </a:p>
          <a:p>
            <a:pPr fontAlgn="base">
              <a:spcBef>
                <a:spcPct val="0"/>
              </a:spcBef>
              <a:spcAft>
                <a:spcPct val="0"/>
              </a:spcAft>
            </a:pPr>
            <a:r>
              <a:rPr lang="en-US" altLang="it-IT" sz="1800">
                <a:solidFill>
                  <a:srgbClr val="000000"/>
                </a:solidFill>
                <a:latin typeface="Arial" pitchFamily="34" charset="0"/>
                <a:cs typeface="Arial" pitchFamily="34" charset="0"/>
              </a:rPr>
              <a:t> alle estremità orientali del FVG il contributo transregionale è dell'ordine del </a:t>
            </a:r>
            <a:r>
              <a:rPr lang="en-US" altLang="it-IT" sz="1800" b="1">
                <a:solidFill>
                  <a:srgbClr val="002060"/>
                </a:solidFill>
                <a:latin typeface="Arial" pitchFamily="34" charset="0"/>
                <a:cs typeface="Arial" pitchFamily="34" charset="0"/>
              </a:rPr>
              <a:t>30-40%</a:t>
            </a:r>
            <a:r>
              <a:rPr lang="en-US" altLang="it-IT" sz="1800">
                <a:solidFill>
                  <a:srgbClr val="000000"/>
                </a:solidFill>
                <a:latin typeface="Arial" pitchFamily="34" charset="0"/>
                <a:cs typeface="Arial" pitchFamily="34" charset="0"/>
              </a:rPr>
              <a:t>.</a:t>
            </a:r>
          </a:p>
        </p:txBody>
      </p:sp>
      <p:grpSp>
        <p:nvGrpSpPr>
          <p:cNvPr id="69637" name="Group 5"/>
          <p:cNvGrpSpPr>
            <a:grpSpLocks/>
          </p:cNvGrpSpPr>
          <p:nvPr/>
        </p:nvGrpSpPr>
        <p:grpSpPr bwMode="auto">
          <a:xfrm>
            <a:off x="1476375" y="3500438"/>
            <a:ext cx="3889375" cy="1870075"/>
            <a:chOff x="703" y="709"/>
            <a:chExt cx="2495" cy="1588"/>
          </a:xfrm>
        </p:grpSpPr>
        <p:pic>
          <p:nvPicPr>
            <p:cNvPr id="69645" name="Picture 6"/>
            <p:cNvPicPr>
              <a:picLocks noChangeAspect="1" noChangeArrowheads="1"/>
            </p:cNvPicPr>
            <p:nvPr/>
          </p:nvPicPr>
          <p:blipFill>
            <a:blip r:embed="rId3">
              <a:extLst>
                <a:ext uri="{28A0092B-C50C-407E-A947-70E740481C1C}">
                  <a14:useLocalDpi xmlns:a14="http://schemas.microsoft.com/office/drawing/2010/main" val="0"/>
                </a:ext>
              </a:extLst>
            </a:blip>
            <a:srcRect l="7771" t="15900" r="6813" b="4700"/>
            <a:stretch>
              <a:fillRect/>
            </a:stretch>
          </p:blipFill>
          <p:spPr bwMode="auto">
            <a:xfrm>
              <a:off x="703" y="709"/>
              <a:ext cx="249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6" name="AutoShape 7"/>
            <p:cNvSpPr>
              <a:spLocks noChangeArrowheads="1"/>
            </p:cNvSpPr>
            <p:nvPr/>
          </p:nvSpPr>
          <p:spPr bwMode="auto">
            <a:xfrm flipH="1">
              <a:off x="2381" y="799"/>
              <a:ext cx="317" cy="227"/>
            </a:xfrm>
            <a:prstGeom prst="curvedDownArrow">
              <a:avLst>
                <a:gd name="adj1" fmla="val 27930"/>
                <a:gd name="adj2" fmla="val 55859"/>
                <a:gd name="adj3" fmla="val 33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endParaRPr lang="it-IT" altLang="it-IT" sz="2400">
                <a:solidFill>
                  <a:srgbClr val="000000"/>
                </a:solidFill>
                <a:cs typeface="Arial" pitchFamily="34" charset="0"/>
              </a:endParaRPr>
            </a:p>
          </p:txBody>
        </p:sp>
      </p:grpSp>
      <p:grpSp>
        <p:nvGrpSpPr>
          <p:cNvPr id="69638" name="Group 8"/>
          <p:cNvGrpSpPr>
            <a:grpSpLocks/>
          </p:cNvGrpSpPr>
          <p:nvPr/>
        </p:nvGrpSpPr>
        <p:grpSpPr bwMode="auto">
          <a:xfrm>
            <a:off x="1403350" y="1268413"/>
            <a:ext cx="4032250" cy="1944687"/>
            <a:chOff x="748" y="2432"/>
            <a:chExt cx="2540" cy="1542"/>
          </a:xfrm>
        </p:grpSpPr>
        <p:pic>
          <p:nvPicPr>
            <p:cNvPr id="69643" name="Picture 9"/>
            <p:cNvPicPr>
              <a:picLocks noChangeAspect="1" noChangeArrowheads="1"/>
            </p:cNvPicPr>
            <p:nvPr/>
          </p:nvPicPr>
          <p:blipFill>
            <a:blip r:embed="rId4">
              <a:extLst>
                <a:ext uri="{28A0092B-C50C-407E-A947-70E740481C1C}">
                  <a14:useLocalDpi xmlns:a14="http://schemas.microsoft.com/office/drawing/2010/main" val="0"/>
                </a:ext>
              </a:extLst>
            </a:blip>
            <a:srcRect l="6197" t="16949" r="6847" b="5949"/>
            <a:stretch>
              <a:fillRect/>
            </a:stretch>
          </p:blipFill>
          <p:spPr bwMode="auto">
            <a:xfrm>
              <a:off x="748" y="2432"/>
              <a:ext cx="2540" cy="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4" name="AutoShape 10"/>
            <p:cNvSpPr>
              <a:spLocks noChangeArrowheads="1"/>
            </p:cNvSpPr>
            <p:nvPr/>
          </p:nvSpPr>
          <p:spPr bwMode="auto">
            <a:xfrm>
              <a:off x="2472" y="2478"/>
              <a:ext cx="363" cy="272"/>
            </a:xfrm>
            <a:prstGeom prst="curvedDownArrow">
              <a:avLst>
                <a:gd name="adj1" fmla="val 26691"/>
                <a:gd name="adj2" fmla="val 53382"/>
                <a:gd name="adj3" fmla="val 33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endParaRPr lang="it-IT" altLang="it-IT" sz="2400">
                <a:solidFill>
                  <a:srgbClr val="000000"/>
                </a:solidFill>
                <a:cs typeface="Arial" pitchFamily="34" charset="0"/>
              </a:endParaRPr>
            </a:p>
          </p:txBody>
        </p:sp>
      </p:grpSp>
      <p:sp>
        <p:nvSpPr>
          <p:cNvPr id="69639" name="Rectangle 12"/>
          <p:cNvSpPr>
            <a:spLocks noChangeArrowheads="1"/>
          </p:cNvSpPr>
          <p:nvPr/>
        </p:nvSpPr>
        <p:spPr bwMode="auto">
          <a:xfrm>
            <a:off x="3203575" y="4991100"/>
            <a:ext cx="1192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r>
              <a:rPr lang="en-US" altLang="it-IT" sz="1400">
                <a:solidFill>
                  <a:srgbClr val="FFFF00"/>
                </a:solidFill>
                <a:cs typeface="Arial" pitchFamily="34" charset="0"/>
              </a:rPr>
              <a:t>FVG Vs Italia</a:t>
            </a:r>
            <a:endParaRPr lang="it-IT" altLang="it-IT" sz="2400">
              <a:solidFill>
                <a:srgbClr val="FFFF00"/>
              </a:solidFill>
              <a:cs typeface="Arial" pitchFamily="34" charset="0"/>
            </a:endParaRPr>
          </a:p>
        </p:txBody>
      </p:sp>
      <p:sp>
        <p:nvSpPr>
          <p:cNvPr id="69640" name="Rectangle 13"/>
          <p:cNvSpPr>
            <a:spLocks noChangeArrowheads="1"/>
          </p:cNvSpPr>
          <p:nvPr/>
        </p:nvSpPr>
        <p:spPr bwMode="auto">
          <a:xfrm>
            <a:off x="3348038" y="2830513"/>
            <a:ext cx="1192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r>
              <a:rPr lang="it-IT" altLang="it-IT" sz="1400">
                <a:solidFill>
                  <a:srgbClr val="FFFF00"/>
                </a:solidFill>
                <a:cs typeface="Arial" pitchFamily="34" charset="0"/>
              </a:rPr>
              <a:t>Italia Vs FVG</a:t>
            </a:r>
          </a:p>
        </p:txBody>
      </p:sp>
      <p:sp>
        <p:nvSpPr>
          <p:cNvPr id="69641" name="Rectangle 15"/>
          <p:cNvSpPr>
            <a:spLocks noChangeArrowheads="1"/>
          </p:cNvSpPr>
          <p:nvPr/>
        </p:nvSpPr>
        <p:spPr bwMode="auto">
          <a:xfrm>
            <a:off x="2268538" y="6237288"/>
            <a:ext cx="52990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r>
              <a:rPr lang="en-US" altLang="it-IT" sz="1400">
                <a:solidFill>
                  <a:srgbClr val="000000"/>
                </a:solidFill>
                <a:latin typeface="Arial" pitchFamily="34" charset="0"/>
                <a:cs typeface="Arial" pitchFamily="34" charset="0"/>
              </a:rPr>
              <a:t>Dati ottenuti dall’ENEA mediante l’uso della modellistica MINNI.</a:t>
            </a:r>
            <a:r>
              <a:rPr lang="en-US" altLang="it-IT" sz="2400">
                <a:solidFill>
                  <a:srgbClr val="000000"/>
                </a:solidFill>
                <a:latin typeface="Arial" pitchFamily="34" charset="0"/>
                <a:cs typeface="Arial" pitchFamily="34" charset="0"/>
              </a:rPr>
              <a:t> </a:t>
            </a:r>
          </a:p>
        </p:txBody>
      </p:sp>
      <p:sp>
        <p:nvSpPr>
          <p:cNvPr id="69642" name="Line 17"/>
          <p:cNvSpPr>
            <a:spLocks noChangeShapeType="1"/>
          </p:cNvSpPr>
          <p:nvPr/>
        </p:nvSpPr>
        <p:spPr bwMode="auto">
          <a:xfrm>
            <a:off x="1979613" y="6308725"/>
            <a:ext cx="5040312" cy="0"/>
          </a:xfrm>
          <a:prstGeom prst="line">
            <a:avLst/>
          </a:prstGeom>
          <a:noFill/>
          <a:ln w="38100">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it-IT">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9834105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3"/>
          <p:cNvPicPr>
            <a:picLocks noChangeAspect="1" noChangeArrowheads="1"/>
          </p:cNvPicPr>
          <p:nvPr/>
        </p:nvPicPr>
        <p:blipFill>
          <a:blip r:embed="rId2">
            <a:extLst>
              <a:ext uri="{28A0092B-C50C-407E-A947-70E740481C1C}">
                <a14:useLocalDpi xmlns:a14="http://schemas.microsoft.com/office/drawing/2010/main" val="0"/>
              </a:ext>
            </a:extLst>
          </a:blip>
          <a:srcRect l="14699" t="11902" r="12979" b="10005"/>
          <a:stretch>
            <a:fillRect/>
          </a:stretch>
        </p:blipFill>
        <p:spPr bwMode="auto">
          <a:xfrm>
            <a:off x="3851275" y="1431925"/>
            <a:ext cx="4608513"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Rectangle 4"/>
          <p:cNvSpPr>
            <a:spLocks noChangeArrowheads="1"/>
          </p:cNvSpPr>
          <p:nvPr/>
        </p:nvSpPr>
        <p:spPr bwMode="auto">
          <a:xfrm>
            <a:off x="255588" y="668338"/>
            <a:ext cx="53530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r>
              <a:rPr lang="en-US" altLang="it-IT" sz="2400">
                <a:solidFill>
                  <a:srgbClr val="000000"/>
                </a:solidFill>
                <a:latin typeface="Arial" pitchFamily="34" charset="0"/>
                <a:cs typeface="Arial" pitchFamily="34" charset="0"/>
              </a:rPr>
              <a:t> (22 stazioni su 42 misurano il PM</a:t>
            </a:r>
            <a:r>
              <a:rPr lang="en-US" altLang="it-IT" sz="2400" baseline="-25000">
                <a:solidFill>
                  <a:srgbClr val="000000"/>
                </a:solidFill>
                <a:latin typeface="Arial" pitchFamily="34" charset="0"/>
                <a:cs typeface="Arial" pitchFamily="34" charset="0"/>
              </a:rPr>
              <a:t>10</a:t>
            </a:r>
            <a:r>
              <a:rPr lang="en-US" altLang="it-IT" sz="2400">
                <a:solidFill>
                  <a:srgbClr val="000000"/>
                </a:solidFill>
                <a:latin typeface="Arial" pitchFamily="34" charset="0"/>
                <a:cs typeface="Arial" pitchFamily="34" charset="0"/>
              </a:rPr>
              <a:t>)  </a:t>
            </a:r>
          </a:p>
        </p:txBody>
      </p:sp>
      <p:sp>
        <p:nvSpPr>
          <p:cNvPr id="70660" name="Rectangle 5"/>
          <p:cNvSpPr>
            <a:spLocks noChangeArrowheads="1"/>
          </p:cNvSpPr>
          <p:nvPr/>
        </p:nvSpPr>
        <p:spPr bwMode="auto">
          <a:xfrm>
            <a:off x="250825" y="160338"/>
            <a:ext cx="71453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r>
              <a:rPr lang="it-IT" altLang="it-IT" b="1">
                <a:solidFill>
                  <a:srgbClr val="22228B"/>
                </a:solidFill>
                <a:latin typeface="Arial Black" pitchFamily="34" charset="0"/>
                <a:cs typeface="Arial" pitchFamily="34" charset="0"/>
              </a:rPr>
              <a:t>Rete regionale di monitoraggio</a:t>
            </a:r>
          </a:p>
        </p:txBody>
      </p:sp>
      <p:sp>
        <p:nvSpPr>
          <p:cNvPr id="70661" name="Rectangle 6"/>
          <p:cNvSpPr>
            <a:spLocks noChangeArrowheads="1"/>
          </p:cNvSpPr>
          <p:nvPr/>
        </p:nvSpPr>
        <p:spPr bwMode="auto">
          <a:xfrm>
            <a:off x="-133350" y="2909888"/>
            <a:ext cx="34925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fontAlgn="base">
              <a:spcBef>
                <a:spcPct val="0"/>
              </a:spcBef>
              <a:spcAft>
                <a:spcPct val="0"/>
              </a:spcAft>
              <a:buFontTx/>
              <a:buNone/>
            </a:pPr>
            <a:r>
              <a:rPr lang="it-IT" altLang="it-IT" sz="2400" b="1">
                <a:solidFill>
                  <a:srgbClr val="FF3300"/>
                </a:solidFill>
                <a:latin typeface="Arial" pitchFamily="34" charset="0"/>
                <a:cs typeface="Arial" pitchFamily="34" charset="0"/>
              </a:rPr>
              <a:t>Rete regionale di riferimento</a:t>
            </a:r>
          </a:p>
        </p:txBody>
      </p:sp>
      <p:sp>
        <p:nvSpPr>
          <p:cNvPr id="70662" name="Rectangle 10"/>
          <p:cNvSpPr>
            <a:spLocks noChangeArrowheads="1"/>
          </p:cNvSpPr>
          <p:nvPr/>
        </p:nvSpPr>
        <p:spPr bwMode="auto">
          <a:xfrm>
            <a:off x="323850" y="1484313"/>
            <a:ext cx="2592388"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fontAlgn="base">
              <a:spcBef>
                <a:spcPct val="0"/>
              </a:spcBef>
              <a:spcAft>
                <a:spcPct val="0"/>
              </a:spcAft>
              <a:buFontTx/>
              <a:buNone/>
            </a:pPr>
            <a:r>
              <a:rPr lang="it-IT" altLang="it-IT" sz="2400" b="1">
                <a:solidFill>
                  <a:srgbClr val="22228B"/>
                </a:solidFill>
                <a:latin typeface="Arial" pitchFamily="34" charset="0"/>
                <a:cs typeface="Arial" pitchFamily="34" charset="0"/>
              </a:rPr>
              <a:t>Stazioni fisse </a:t>
            </a:r>
            <a:r>
              <a:rPr lang="it-IT" altLang="it-IT" sz="1800" b="1">
                <a:solidFill>
                  <a:srgbClr val="22228B"/>
                </a:solidFill>
                <a:latin typeface="Arial" pitchFamily="34" charset="0"/>
                <a:cs typeface="Arial" pitchFamily="34" charset="0"/>
              </a:rPr>
              <a:t>per il monitoraggio in continuo</a:t>
            </a:r>
          </a:p>
        </p:txBody>
      </p:sp>
      <p:grpSp>
        <p:nvGrpSpPr>
          <p:cNvPr id="70663" name="Group 11"/>
          <p:cNvGrpSpPr>
            <a:grpSpLocks/>
          </p:cNvGrpSpPr>
          <p:nvPr/>
        </p:nvGrpSpPr>
        <p:grpSpPr bwMode="auto">
          <a:xfrm>
            <a:off x="1570038" y="2568575"/>
            <a:ext cx="288925" cy="287338"/>
            <a:chOff x="521" y="1616"/>
            <a:chExt cx="182" cy="181"/>
          </a:xfrm>
        </p:grpSpPr>
        <p:sp>
          <p:nvSpPr>
            <p:cNvPr id="70666" name="Line 12"/>
            <p:cNvSpPr>
              <a:spLocks noChangeShapeType="1"/>
            </p:cNvSpPr>
            <p:nvPr/>
          </p:nvSpPr>
          <p:spPr bwMode="auto">
            <a:xfrm>
              <a:off x="521" y="1706"/>
              <a:ext cx="182" cy="0"/>
            </a:xfrm>
            <a:prstGeom prst="line">
              <a:avLst/>
            </a:prstGeom>
            <a:noFill/>
            <a:ln w="38100">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it-IT">
                <a:solidFill>
                  <a:srgbClr val="000000"/>
                </a:solidFill>
                <a:latin typeface="Arial" pitchFamily="34" charset="0"/>
                <a:cs typeface="Arial" pitchFamily="34" charset="0"/>
              </a:endParaRPr>
            </a:p>
          </p:txBody>
        </p:sp>
        <p:sp>
          <p:nvSpPr>
            <p:cNvPr id="70667" name="Line 13"/>
            <p:cNvSpPr>
              <a:spLocks noChangeShapeType="1"/>
            </p:cNvSpPr>
            <p:nvPr/>
          </p:nvSpPr>
          <p:spPr bwMode="auto">
            <a:xfrm>
              <a:off x="612" y="1616"/>
              <a:ext cx="0" cy="181"/>
            </a:xfrm>
            <a:prstGeom prst="line">
              <a:avLst/>
            </a:prstGeom>
            <a:noFill/>
            <a:ln w="38100">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it-IT">
                <a:solidFill>
                  <a:srgbClr val="000000"/>
                </a:solidFill>
                <a:latin typeface="Arial" pitchFamily="34" charset="0"/>
                <a:cs typeface="Arial" pitchFamily="34" charset="0"/>
              </a:endParaRPr>
            </a:p>
          </p:txBody>
        </p:sp>
      </p:grpSp>
      <p:sp>
        <p:nvSpPr>
          <p:cNvPr id="70664" name="Line 14"/>
          <p:cNvSpPr>
            <a:spLocks noChangeShapeType="1"/>
          </p:cNvSpPr>
          <p:nvPr/>
        </p:nvSpPr>
        <p:spPr bwMode="auto">
          <a:xfrm>
            <a:off x="2916238" y="3536950"/>
            <a:ext cx="1871662" cy="539750"/>
          </a:xfrm>
          <a:prstGeom prst="line">
            <a:avLst/>
          </a:prstGeom>
          <a:noFill/>
          <a:ln w="127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it-IT">
              <a:solidFill>
                <a:srgbClr val="000000"/>
              </a:solidFill>
              <a:latin typeface="Arial" pitchFamily="34" charset="0"/>
              <a:cs typeface="Arial" pitchFamily="34" charset="0"/>
            </a:endParaRPr>
          </a:p>
        </p:txBody>
      </p:sp>
      <p:sp>
        <p:nvSpPr>
          <p:cNvPr id="70665" name="Line 15"/>
          <p:cNvSpPr>
            <a:spLocks noChangeShapeType="1"/>
          </p:cNvSpPr>
          <p:nvPr/>
        </p:nvSpPr>
        <p:spPr bwMode="auto">
          <a:xfrm>
            <a:off x="2268538" y="1773238"/>
            <a:ext cx="2735262" cy="1439862"/>
          </a:xfrm>
          <a:prstGeom prst="line">
            <a:avLst/>
          </a:prstGeom>
          <a:noFill/>
          <a:ln w="12700">
            <a:solidFill>
              <a:srgbClr val="33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it-IT">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5673272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3"/>
          <p:cNvSpPr>
            <a:spLocks noGrp="1"/>
          </p:cNvSpPr>
          <p:nvPr>
            <p:ph type="title"/>
          </p:nvPr>
        </p:nvSpPr>
        <p:spPr>
          <a:xfrm>
            <a:off x="1979613" y="19050"/>
            <a:ext cx="6477000" cy="1143000"/>
          </a:xfrm>
        </p:spPr>
        <p:txBody>
          <a:bodyPr/>
          <a:lstStyle/>
          <a:p>
            <a:pPr>
              <a:defRPr/>
            </a:pPr>
            <a:r>
              <a:rPr lang="it-IT" altLang="it-IT" sz="2800" b="1" dirty="0" smtClean="0">
                <a:solidFill>
                  <a:schemeClr val="accent6">
                    <a:lumMod val="75000"/>
                  </a:schemeClr>
                </a:solidFill>
                <a:latin typeface="Arial" pitchFamily="34" charset="0"/>
                <a:cs typeface="Arial" pitchFamily="34" charset="0"/>
              </a:rPr>
              <a:t>EMISSIONI DI PM</a:t>
            </a:r>
            <a:r>
              <a:rPr lang="it-IT" altLang="it-IT" sz="2800" b="1" baseline="-25000" dirty="0" smtClean="0">
                <a:solidFill>
                  <a:schemeClr val="accent6">
                    <a:lumMod val="75000"/>
                  </a:schemeClr>
                </a:solidFill>
                <a:latin typeface="Arial" pitchFamily="34" charset="0"/>
                <a:cs typeface="Arial" pitchFamily="34" charset="0"/>
              </a:rPr>
              <a:t>10</a:t>
            </a:r>
            <a:r>
              <a:rPr lang="it-IT" altLang="it-IT" sz="2800" b="1" dirty="0" smtClean="0">
                <a:solidFill>
                  <a:schemeClr val="accent6">
                    <a:lumMod val="75000"/>
                  </a:schemeClr>
                </a:solidFill>
                <a:latin typeface="Arial" pitchFamily="34" charset="0"/>
                <a:cs typeface="Arial" pitchFamily="34" charset="0"/>
              </a:rPr>
              <a:t> –  2000:</a:t>
            </a:r>
            <a:br>
              <a:rPr lang="it-IT" altLang="it-IT" sz="2800" b="1" dirty="0" smtClean="0">
                <a:solidFill>
                  <a:schemeClr val="accent6">
                    <a:lumMod val="75000"/>
                  </a:schemeClr>
                </a:solidFill>
                <a:latin typeface="Arial" pitchFamily="34" charset="0"/>
                <a:cs typeface="Arial" pitchFamily="34" charset="0"/>
              </a:rPr>
            </a:br>
            <a:r>
              <a:rPr lang="it-IT" altLang="it-IT" sz="2800" b="1" dirty="0" smtClean="0">
                <a:solidFill>
                  <a:schemeClr val="accent6">
                    <a:lumMod val="75000"/>
                  </a:schemeClr>
                </a:solidFill>
                <a:latin typeface="Arial" pitchFamily="34" charset="0"/>
                <a:cs typeface="Arial" pitchFamily="34" charset="0"/>
              </a:rPr>
              <a:t>le solite stime</a:t>
            </a:r>
          </a:p>
        </p:txBody>
      </p:sp>
      <p:pic>
        <p:nvPicPr>
          <p:cNvPr id="71683" name="Segnaposto contenuto 5" descr="emissioni fvg pm10.jpg"/>
          <p:cNvPicPr>
            <a:picLocks noGrp="1" noChangeAspect="1"/>
          </p:cNvPicPr>
          <p:nvPr>
            <p:ph idx="1"/>
          </p:nvPr>
        </p:nvPicPr>
        <p:blipFill>
          <a:blip r:embed="rId2">
            <a:extLst>
              <a:ext uri="{28A0092B-C50C-407E-A947-70E740481C1C}">
                <a14:useLocalDpi xmlns:a14="http://schemas.microsoft.com/office/drawing/2010/main" val="0"/>
              </a:ext>
            </a:extLst>
          </a:blip>
          <a:srcRect l="-8086" r="-8086"/>
          <a:stretch>
            <a:fillRect/>
          </a:stretch>
        </p:blipFill>
        <p:spPr>
          <a:xfrm>
            <a:off x="-757238" y="1312863"/>
            <a:ext cx="10682288" cy="5545137"/>
          </a:xfrm>
        </p:spPr>
      </p:pic>
      <p:pic>
        <p:nvPicPr>
          <p:cNvPr id="4" name="Immagine 3" descr="Ritaglio schermata"/>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1475"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646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ttangolo 1"/>
          <p:cNvSpPr>
            <a:spLocks noChangeArrowheads="1"/>
          </p:cNvSpPr>
          <p:nvPr/>
        </p:nvSpPr>
        <p:spPr bwMode="auto">
          <a:xfrm>
            <a:off x="511175" y="620713"/>
            <a:ext cx="7993063"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400">
                <a:solidFill>
                  <a:srgbClr val="000000"/>
                </a:solidFill>
                <a:latin typeface="Arial" pitchFamily="34" charset="0"/>
                <a:ea typeface="ＭＳ Ｐゴシック" pitchFamily="34" charset="-128"/>
              </a:rPr>
              <a:t>Le particelle da processi di combustione saranno composte sia da derivati combusti che da frazioni incombuste, e saranno particolarmente ricche in Idrocarburi Policiclici Aromatici (IPA, in inglese: PAHs) e classi di composti organici analoghi (es. molecule clorurate per la presenza di Cl nei combustibili quando non nell’aria di combustione).</a:t>
            </a:r>
          </a:p>
        </p:txBody>
      </p:sp>
    </p:spTree>
    <p:extLst>
      <p:ext uri="{BB962C8B-B14F-4D97-AF65-F5344CB8AC3E}">
        <p14:creationId xmlns:p14="http://schemas.microsoft.com/office/powerpoint/2010/main" val="11018463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323850" y="404813"/>
            <a:ext cx="8531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endParaRPr lang="it-IT" altLang="it-IT" sz="1400">
              <a:solidFill>
                <a:srgbClr val="000000"/>
              </a:solidFill>
              <a:cs typeface="Arial" pitchFamily="34" charset="0"/>
            </a:endParaRPr>
          </a:p>
        </p:txBody>
      </p:sp>
      <p:sp>
        <p:nvSpPr>
          <p:cNvPr id="72707" name="Rectangle 4"/>
          <p:cNvSpPr>
            <a:spLocks noChangeArrowheads="1"/>
          </p:cNvSpPr>
          <p:nvPr/>
        </p:nvSpPr>
        <p:spPr bwMode="auto">
          <a:xfrm>
            <a:off x="4121150" y="141288"/>
            <a:ext cx="4392613"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r>
              <a:rPr lang="en-US" altLang="it-IT" sz="2400" b="1">
                <a:solidFill>
                  <a:srgbClr val="22228B"/>
                </a:solidFill>
                <a:latin typeface="Arial" pitchFamily="34" charset="0"/>
                <a:cs typeface="Arial" pitchFamily="34" charset="0"/>
              </a:rPr>
              <a:t>Emissioni comunali di PM</a:t>
            </a:r>
            <a:r>
              <a:rPr lang="en-US" altLang="it-IT" sz="1800" b="1">
                <a:solidFill>
                  <a:srgbClr val="22228B"/>
                </a:solidFill>
                <a:latin typeface="Arial" pitchFamily="34" charset="0"/>
                <a:cs typeface="Arial" pitchFamily="34" charset="0"/>
              </a:rPr>
              <a:t>10: </a:t>
            </a:r>
            <a:r>
              <a:rPr lang="en-US" altLang="it-IT" sz="2400" b="1">
                <a:solidFill>
                  <a:srgbClr val="22228B"/>
                </a:solidFill>
                <a:latin typeface="Arial" pitchFamily="34" charset="0"/>
                <a:cs typeface="Arial" pitchFamily="34" charset="0"/>
              </a:rPr>
              <a:t>le solite stime….</a:t>
            </a:r>
          </a:p>
        </p:txBody>
      </p:sp>
      <p:pic>
        <p:nvPicPr>
          <p:cNvPr id="7270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1196975"/>
            <a:ext cx="5689600" cy="507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22588"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descr="Ritaglio schermata"/>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3" y="4513263"/>
            <a:ext cx="1641476" cy="234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857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896938"/>
            <a:ext cx="720090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descr="Ritaglio schermata"/>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41475"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371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4"/>
          <p:cNvSpPr>
            <a:spLocks noChangeArrowheads="1"/>
          </p:cNvSpPr>
          <p:nvPr/>
        </p:nvSpPr>
        <p:spPr bwMode="auto">
          <a:xfrm>
            <a:off x="0" y="423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endParaRPr lang="it-IT" altLang="it-IT" sz="2400">
              <a:solidFill>
                <a:srgbClr val="000000"/>
              </a:solidFill>
              <a:cs typeface="Arial" pitchFamily="34" charset="0"/>
            </a:endParaRPr>
          </a:p>
        </p:txBody>
      </p:sp>
      <p:sp>
        <p:nvSpPr>
          <p:cNvPr id="79875" name="Rectangle 5"/>
          <p:cNvSpPr>
            <a:spLocks noChangeArrowheads="1"/>
          </p:cNvSpPr>
          <p:nvPr/>
        </p:nvSpPr>
        <p:spPr bwMode="auto">
          <a:xfrm>
            <a:off x="0" y="6434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endParaRPr lang="it-IT" altLang="it-IT" sz="2400">
              <a:solidFill>
                <a:srgbClr val="000000"/>
              </a:solidFill>
              <a:cs typeface="Arial" pitchFamily="34" charset="0"/>
            </a:endParaRPr>
          </a:p>
        </p:txBody>
      </p:sp>
      <p:graphicFrame>
        <p:nvGraphicFramePr>
          <p:cNvPr id="79876" name="Object 6"/>
          <p:cNvGraphicFramePr>
            <a:graphicFrameLocks noChangeAspect="1"/>
          </p:cNvGraphicFramePr>
          <p:nvPr/>
        </p:nvGraphicFramePr>
        <p:xfrm>
          <a:off x="0" y="0"/>
          <a:ext cx="1511300" cy="1443038"/>
        </p:xfrm>
        <a:graphic>
          <a:graphicData uri="http://schemas.openxmlformats.org/presentationml/2006/ole">
            <mc:AlternateContent xmlns:mc="http://schemas.openxmlformats.org/markup-compatibility/2006">
              <mc:Choice xmlns:v="urn:schemas-microsoft-com:vml" Requires="v">
                <p:oleObj spid="_x0000_s4105" name="Immagine bitmap" r:id="rId3" imgW="1286055" imgH="1228571" progId="Paint.Picture">
                  <p:embed/>
                </p:oleObj>
              </mc:Choice>
              <mc:Fallback>
                <p:oleObj name="Immagine bitmap" r:id="rId3" imgW="1286055" imgH="1228571"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11300" cy="144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9877" name="Rectangle 7"/>
          <p:cNvSpPr>
            <a:spLocks noChangeArrowheads="1"/>
          </p:cNvSpPr>
          <p:nvPr/>
        </p:nvSpPr>
        <p:spPr bwMode="auto">
          <a:xfrm>
            <a:off x="1776413" y="161925"/>
            <a:ext cx="7739062" cy="135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r>
              <a:rPr lang="en-US" altLang="it-IT" sz="2400">
                <a:solidFill>
                  <a:srgbClr val="3399FF"/>
                </a:solidFill>
                <a:latin typeface="Arial" pitchFamily="34" charset="0"/>
                <a:cs typeface="Arial" pitchFamily="34" charset="0"/>
              </a:rPr>
              <a:t>Area triestina</a:t>
            </a:r>
            <a:r>
              <a:rPr lang="en-US" altLang="it-IT" sz="2400">
                <a:solidFill>
                  <a:srgbClr val="000000"/>
                </a:solidFill>
                <a:latin typeface="Arial" pitchFamily="34" charset="0"/>
                <a:cs typeface="Arial" pitchFamily="34" charset="0"/>
              </a:rPr>
              <a:t> </a:t>
            </a:r>
          </a:p>
          <a:p>
            <a:pPr fontAlgn="base">
              <a:spcBef>
                <a:spcPct val="0"/>
              </a:spcBef>
              <a:spcAft>
                <a:spcPct val="0"/>
              </a:spcAft>
              <a:buFontTx/>
              <a:buNone/>
            </a:pPr>
            <a:r>
              <a:rPr lang="en-US" altLang="it-IT" sz="1800">
                <a:solidFill>
                  <a:srgbClr val="000000"/>
                </a:solidFill>
                <a:latin typeface="Arial" pitchFamily="34" charset="0"/>
                <a:cs typeface="Arial" pitchFamily="34" charset="0"/>
              </a:rPr>
              <a:t> </a:t>
            </a:r>
            <a:r>
              <a:rPr lang="en-US" altLang="it-IT" sz="2000">
                <a:solidFill>
                  <a:srgbClr val="000000"/>
                </a:solidFill>
                <a:latin typeface="Arial" pitchFamily="34" charset="0"/>
                <a:cs typeface="Arial" pitchFamily="34" charset="0"/>
              </a:rPr>
              <a:t>Provincia di Trieste, nei quali i superamenti sono causati</a:t>
            </a:r>
            <a:endParaRPr lang="it-IT" altLang="it-IT" sz="2000">
              <a:solidFill>
                <a:srgbClr val="000000"/>
              </a:solidFill>
              <a:latin typeface="Arial" pitchFamily="34" charset="0"/>
              <a:cs typeface="Arial" pitchFamily="34" charset="0"/>
            </a:endParaRPr>
          </a:p>
          <a:p>
            <a:pPr fontAlgn="base">
              <a:spcBef>
                <a:spcPct val="0"/>
              </a:spcBef>
              <a:spcAft>
                <a:spcPct val="0"/>
              </a:spcAft>
              <a:buFontTx/>
              <a:buNone/>
            </a:pPr>
            <a:r>
              <a:rPr lang="it-IT" altLang="it-IT" sz="2000">
                <a:solidFill>
                  <a:srgbClr val="000000"/>
                </a:solidFill>
                <a:latin typeface="Arial" pitchFamily="34" charset="0"/>
                <a:cs typeface="Arial" pitchFamily="34" charset="0"/>
              </a:rPr>
              <a:t>prevalentemente da </a:t>
            </a:r>
            <a:r>
              <a:rPr lang="it-IT" altLang="it-IT" sz="2000" u="sng">
                <a:solidFill>
                  <a:srgbClr val="000000"/>
                </a:solidFill>
                <a:latin typeface="Arial" pitchFamily="34" charset="0"/>
                <a:cs typeface="Arial" pitchFamily="34" charset="0"/>
              </a:rPr>
              <a:t>industria </a:t>
            </a:r>
            <a:r>
              <a:rPr lang="en-US" altLang="it-IT" sz="2000">
                <a:solidFill>
                  <a:srgbClr val="000000"/>
                </a:solidFill>
                <a:latin typeface="Arial" pitchFamily="34" charset="0"/>
                <a:cs typeface="Arial" pitchFamily="34" charset="0"/>
              </a:rPr>
              <a:t>+</a:t>
            </a:r>
            <a:r>
              <a:rPr lang="it-IT" altLang="it-IT" sz="2000">
                <a:solidFill>
                  <a:srgbClr val="000000"/>
                </a:solidFill>
                <a:latin typeface="Arial" pitchFamily="34" charset="0"/>
                <a:cs typeface="Arial" pitchFamily="34" charset="0"/>
              </a:rPr>
              <a:t> </a:t>
            </a:r>
            <a:r>
              <a:rPr lang="it-IT" altLang="it-IT" sz="2000" u="sng">
                <a:solidFill>
                  <a:srgbClr val="000000"/>
                </a:solidFill>
                <a:latin typeface="Arial" pitchFamily="34" charset="0"/>
                <a:cs typeface="Arial" pitchFamily="34" charset="0"/>
              </a:rPr>
              <a:t>traffico</a:t>
            </a:r>
            <a:r>
              <a:rPr lang="it-IT" altLang="it-IT" sz="2000">
                <a:solidFill>
                  <a:srgbClr val="000000"/>
                </a:solidFill>
                <a:latin typeface="Arial" pitchFamily="34" charset="0"/>
                <a:cs typeface="Arial" pitchFamily="34" charset="0"/>
              </a:rPr>
              <a:t> </a:t>
            </a:r>
            <a:r>
              <a:rPr lang="en-US" altLang="it-IT" sz="2000">
                <a:solidFill>
                  <a:srgbClr val="000000"/>
                </a:solidFill>
                <a:latin typeface="Arial" pitchFamily="34" charset="0"/>
                <a:cs typeface="Arial" pitchFamily="34" charset="0"/>
              </a:rPr>
              <a:t>+ </a:t>
            </a:r>
            <a:r>
              <a:rPr lang="it-IT" altLang="it-IT" sz="2000" u="sng">
                <a:solidFill>
                  <a:srgbClr val="000000"/>
                </a:solidFill>
                <a:latin typeface="Arial" pitchFamily="34" charset="0"/>
                <a:cs typeface="Arial" pitchFamily="34" charset="0"/>
              </a:rPr>
              <a:t>riscaldamento domestico</a:t>
            </a:r>
            <a:r>
              <a:rPr lang="it-IT" altLang="it-IT" sz="2000">
                <a:solidFill>
                  <a:srgbClr val="000000"/>
                </a:solidFill>
                <a:latin typeface="Arial" pitchFamily="34" charset="0"/>
                <a:cs typeface="Arial" pitchFamily="34" charset="0"/>
              </a:rPr>
              <a:t> </a:t>
            </a:r>
          </a:p>
          <a:p>
            <a:pPr fontAlgn="base">
              <a:spcBef>
                <a:spcPct val="0"/>
              </a:spcBef>
              <a:spcAft>
                <a:spcPct val="0"/>
              </a:spcAft>
              <a:buFontTx/>
              <a:buNone/>
            </a:pPr>
            <a:r>
              <a:rPr lang="en-US" altLang="it-IT" sz="1800">
                <a:solidFill>
                  <a:srgbClr val="000000"/>
                </a:solidFill>
                <a:latin typeface="Arial" pitchFamily="34" charset="0"/>
                <a:cs typeface="Arial" pitchFamily="34" charset="0"/>
              </a:rPr>
              <a:t>+ da altre regioni (</a:t>
            </a:r>
            <a:r>
              <a:rPr lang="it-IT" altLang="it-IT" sz="1800">
                <a:solidFill>
                  <a:srgbClr val="000000"/>
                </a:solidFill>
                <a:latin typeface="Arial" pitchFamily="34" charset="0"/>
                <a:cs typeface="Arial" pitchFamily="34" charset="0"/>
              </a:rPr>
              <a:t>15% delle immissioni totali).</a:t>
            </a:r>
            <a:endParaRPr lang="it-IT" altLang="it-IT" sz="2400">
              <a:solidFill>
                <a:srgbClr val="000000"/>
              </a:solidFill>
              <a:latin typeface="Arial" pitchFamily="34" charset="0"/>
              <a:cs typeface="Arial" pitchFamily="34" charset="0"/>
            </a:endParaRPr>
          </a:p>
        </p:txBody>
      </p:sp>
      <p:pic>
        <p:nvPicPr>
          <p:cNvPr id="79878"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r="5513"/>
          <a:stretch>
            <a:fillRect/>
          </a:stretch>
        </p:blipFill>
        <p:spPr bwMode="auto">
          <a:xfrm>
            <a:off x="250825" y="1916113"/>
            <a:ext cx="4068763" cy="235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27538" y="1916113"/>
            <a:ext cx="449580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0" name="Rectangle 10"/>
          <p:cNvSpPr>
            <a:spLocks noChangeArrowheads="1"/>
          </p:cNvSpPr>
          <p:nvPr/>
        </p:nvSpPr>
        <p:spPr bwMode="auto">
          <a:xfrm>
            <a:off x="1679575" y="4710113"/>
            <a:ext cx="5472113" cy="17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r>
              <a:rPr lang="it-IT" altLang="it-IT" sz="1800">
                <a:solidFill>
                  <a:srgbClr val="000000"/>
                </a:solidFill>
                <a:latin typeface="Arial" pitchFamily="34" charset="0"/>
                <a:cs typeface="Arial" pitchFamily="34" charset="0"/>
              </a:rPr>
              <a:t>Via Carpineto:                            </a:t>
            </a:r>
            <a:r>
              <a:rPr lang="it-IT" altLang="it-IT" sz="1800" b="1">
                <a:solidFill>
                  <a:srgbClr val="000000"/>
                </a:solidFill>
                <a:latin typeface="Arial" pitchFamily="34" charset="0"/>
                <a:cs typeface="Arial" pitchFamily="34" charset="0"/>
              </a:rPr>
              <a:t>85</a:t>
            </a:r>
            <a:r>
              <a:rPr lang="it-IT" altLang="it-IT" sz="1800">
                <a:solidFill>
                  <a:srgbClr val="000000"/>
                </a:solidFill>
                <a:latin typeface="Arial" pitchFamily="34" charset="0"/>
                <a:cs typeface="Arial" pitchFamily="34" charset="0"/>
              </a:rPr>
              <a:t> sup. nel 2006.</a:t>
            </a:r>
          </a:p>
          <a:p>
            <a:pPr fontAlgn="base">
              <a:spcBef>
                <a:spcPct val="0"/>
              </a:spcBef>
              <a:spcAft>
                <a:spcPct val="0"/>
              </a:spcAft>
              <a:buFontTx/>
              <a:buNone/>
            </a:pPr>
            <a:r>
              <a:rPr lang="it-IT" altLang="it-IT" sz="1800">
                <a:solidFill>
                  <a:srgbClr val="000000"/>
                </a:solidFill>
                <a:latin typeface="Arial" pitchFamily="34" charset="0"/>
                <a:cs typeface="Arial" pitchFamily="34" charset="0"/>
              </a:rPr>
              <a:t>                                                    </a:t>
            </a:r>
            <a:r>
              <a:rPr lang="it-IT" altLang="it-IT" sz="1800" b="1">
                <a:solidFill>
                  <a:srgbClr val="000000"/>
                </a:solidFill>
                <a:latin typeface="Arial" pitchFamily="34" charset="0"/>
                <a:cs typeface="Arial" pitchFamily="34" charset="0"/>
              </a:rPr>
              <a:t>44</a:t>
            </a:r>
            <a:r>
              <a:rPr lang="it-IT" altLang="it-IT" sz="1800">
                <a:solidFill>
                  <a:srgbClr val="000000"/>
                </a:solidFill>
                <a:latin typeface="Arial" pitchFamily="34" charset="0"/>
                <a:cs typeface="Arial" pitchFamily="34" charset="0"/>
              </a:rPr>
              <a:t> sup. nel 2007. </a:t>
            </a:r>
          </a:p>
          <a:p>
            <a:pPr fontAlgn="base">
              <a:spcBef>
                <a:spcPct val="0"/>
              </a:spcBef>
              <a:spcAft>
                <a:spcPct val="0"/>
              </a:spcAft>
              <a:buFontTx/>
              <a:buNone/>
            </a:pPr>
            <a:r>
              <a:rPr lang="it-IT" altLang="it-IT" sz="1800">
                <a:solidFill>
                  <a:srgbClr val="000000"/>
                </a:solidFill>
                <a:latin typeface="Arial" pitchFamily="34" charset="0"/>
                <a:cs typeface="Arial" pitchFamily="34" charset="0"/>
              </a:rPr>
              <a:t>Via Svevo:                                 </a:t>
            </a:r>
            <a:r>
              <a:rPr lang="it-IT" altLang="it-IT" sz="1800" b="1">
                <a:solidFill>
                  <a:srgbClr val="000000"/>
                </a:solidFill>
                <a:latin typeface="Arial" pitchFamily="34" charset="0"/>
                <a:cs typeface="Arial" pitchFamily="34" charset="0"/>
              </a:rPr>
              <a:t>83 </a:t>
            </a:r>
            <a:r>
              <a:rPr lang="it-IT" altLang="it-IT" sz="1800">
                <a:solidFill>
                  <a:srgbClr val="000000"/>
                </a:solidFill>
                <a:latin typeface="Arial" pitchFamily="34" charset="0"/>
                <a:cs typeface="Arial" pitchFamily="34" charset="0"/>
              </a:rPr>
              <a:t>sup. nel 2006. </a:t>
            </a:r>
          </a:p>
          <a:p>
            <a:pPr fontAlgn="base">
              <a:spcBef>
                <a:spcPct val="0"/>
              </a:spcBef>
              <a:spcAft>
                <a:spcPct val="0"/>
              </a:spcAft>
              <a:buFontTx/>
              <a:buNone/>
            </a:pPr>
            <a:r>
              <a:rPr lang="it-IT" altLang="it-IT" sz="1800">
                <a:solidFill>
                  <a:srgbClr val="000000"/>
                </a:solidFill>
                <a:latin typeface="Arial" pitchFamily="34" charset="0"/>
                <a:cs typeface="Arial" pitchFamily="34" charset="0"/>
              </a:rPr>
              <a:t>                                                    </a:t>
            </a:r>
            <a:r>
              <a:rPr lang="it-IT" altLang="it-IT" sz="1800" b="1">
                <a:solidFill>
                  <a:srgbClr val="000000"/>
                </a:solidFill>
                <a:latin typeface="Arial" pitchFamily="34" charset="0"/>
                <a:cs typeface="Arial" pitchFamily="34" charset="0"/>
              </a:rPr>
              <a:t>50</a:t>
            </a:r>
            <a:r>
              <a:rPr lang="it-IT" altLang="it-IT" sz="1800">
                <a:solidFill>
                  <a:srgbClr val="000000"/>
                </a:solidFill>
                <a:latin typeface="Arial" pitchFamily="34" charset="0"/>
                <a:cs typeface="Arial" pitchFamily="34" charset="0"/>
              </a:rPr>
              <a:t> sup. nel 2007.</a:t>
            </a:r>
          </a:p>
          <a:p>
            <a:pPr fontAlgn="base">
              <a:spcBef>
                <a:spcPct val="0"/>
              </a:spcBef>
              <a:spcAft>
                <a:spcPct val="0"/>
              </a:spcAft>
              <a:buFontTx/>
              <a:buNone/>
            </a:pPr>
            <a:r>
              <a:rPr lang="it-IT" altLang="it-IT" sz="1800">
                <a:solidFill>
                  <a:srgbClr val="000000"/>
                </a:solidFill>
                <a:latin typeface="Arial" pitchFamily="34" charset="0"/>
                <a:cs typeface="Arial" pitchFamily="34" charset="0"/>
              </a:rPr>
              <a:t>Muggia:                                       </a:t>
            </a:r>
            <a:r>
              <a:rPr lang="it-IT" altLang="it-IT" sz="1800" b="1">
                <a:solidFill>
                  <a:srgbClr val="000000"/>
                </a:solidFill>
                <a:latin typeface="Arial" pitchFamily="34" charset="0"/>
                <a:cs typeface="Arial" pitchFamily="34" charset="0"/>
              </a:rPr>
              <a:t>37</a:t>
            </a:r>
            <a:r>
              <a:rPr lang="it-IT" altLang="it-IT" sz="1800">
                <a:solidFill>
                  <a:srgbClr val="000000"/>
                </a:solidFill>
                <a:latin typeface="Arial" pitchFamily="34" charset="0"/>
                <a:cs typeface="Arial" pitchFamily="34" charset="0"/>
              </a:rPr>
              <a:t> sup. nel 2007.</a:t>
            </a:r>
          </a:p>
          <a:p>
            <a:pPr fontAlgn="base">
              <a:spcBef>
                <a:spcPct val="0"/>
              </a:spcBef>
              <a:spcAft>
                <a:spcPct val="0"/>
              </a:spcAft>
            </a:pPr>
            <a:endParaRPr lang="it-IT" altLang="it-IT" sz="180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6445218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395288" y="1557338"/>
            <a:ext cx="87487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r>
              <a:rPr lang="it-IT" altLang="it-IT" sz="2000">
                <a:solidFill>
                  <a:srgbClr val="000000"/>
                </a:solidFill>
                <a:cs typeface="Arial" pitchFamily="34" charset="0"/>
              </a:rPr>
              <a:t>.</a:t>
            </a:r>
          </a:p>
          <a:p>
            <a:pPr fontAlgn="base">
              <a:spcBef>
                <a:spcPct val="0"/>
              </a:spcBef>
              <a:spcAft>
                <a:spcPct val="0"/>
              </a:spcAft>
              <a:buFontTx/>
              <a:buNone/>
            </a:pPr>
            <a:r>
              <a:rPr lang="it-IT" altLang="it-IT" sz="2000">
                <a:solidFill>
                  <a:srgbClr val="000000"/>
                </a:solidFill>
                <a:cs typeface="Arial" pitchFamily="34" charset="0"/>
              </a:rPr>
              <a:t>    </a:t>
            </a:r>
          </a:p>
          <a:p>
            <a:pPr fontAlgn="base">
              <a:spcBef>
                <a:spcPct val="0"/>
              </a:spcBef>
              <a:spcAft>
                <a:spcPct val="0"/>
              </a:spcAft>
            </a:pPr>
            <a:endParaRPr lang="it-IT" altLang="it-IT" sz="2000">
              <a:solidFill>
                <a:srgbClr val="000000"/>
              </a:solidFill>
              <a:cs typeface="Arial" pitchFamily="34" charset="0"/>
            </a:endParaRPr>
          </a:p>
        </p:txBody>
      </p:sp>
      <p:sp>
        <p:nvSpPr>
          <p:cNvPr id="81923" name="Rectangle 4"/>
          <p:cNvSpPr>
            <a:spLocks noChangeArrowheads="1"/>
          </p:cNvSpPr>
          <p:nvPr/>
        </p:nvSpPr>
        <p:spPr bwMode="auto">
          <a:xfrm>
            <a:off x="0" y="423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endParaRPr lang="it-IT" altLang="it-IT" sz="2400">
              <a:solidFill>
                <a:srgbClr val="000000"/>
              </a:solidFill>
              <a:cs typeface="Arial" pitchFamily="34" charset="0"/>
            </a:endParaRPr>
          </a:p>
        </p:txBody>
      </p:sp>
      <p:sp>
        <p:nvSpPr>
          <p:cNvPr id="81924" name="Rectangle 5"/>
          <p:cNvSpPr>
            <a:spLocks noChangeArrowheads="1"/>
          </p:cNvSpPr>
          <p:nvPr/>
        </p:nvSpPr>
        <p:spPr bwMode="auto">
          <a:xfrm>
            <a:off x="0" y="6434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endParaRPr lang="it-IT" altLang="it-IT" sz="2400">
              <a:solidFill>
                <a:srgbClr val="000000"/>
              </a:solidFill>
              <a:cs typeface="Arial" pitchFamily="34" charset="0"/>
            </a:endParaRPr>
          </a:p>
        </p:txBody>
      </p:sp>
      <p:graphicFrame>
        <p:nvGraphicFramePr>
          <p:cNvPr id="81925" name="Object 6"/>
          <p:cNvGraphicFramePr>
            <a:graphicFrameLocks noChangeAspect="1"/>
          </p:cNvGraphicFramePr>
          <p:nvPr/>
        </p:nvGraphicFramePr>
        <p:xfrm>
          <a:off x="179388" y="260350"/>
          <a:ext cx="2016125" cy="1584325"/>
        </p:xfrm>
        <a:graphic>
          <a:graphicData uri="http://schemas.openxmlformats.org/presentationml/2006/ole">
            <mc:AlternateContent xmlns:mc="http://schemas.openxmlformats.org/markup-compatibility/2006">
              <mc:Choice xmlns:v="urn:schemas-microsoft-com:vml" Requires="v">
                <p:oleObj spid="_x0000_s6160" name="Immagine bitmap" r:id="rId3" imgW="2742857" imgH="2152951" progId="Paint.Picture">
                  <p:embed/>
                </p:oleObj>
              </mc:Choice>
              <mc:Fallback>
                <p:oleObj name="Immagine bitmap" r:id="rId3" imgW="2742857" imgH="2152951" progId="Paint.Picture">
                  <p:embed/>
                  <p:pic>
                    <p:nvPicPr>
                      <p:cNvPr id="0" name=""/>
                      <p:cNvPicPr>
                        <a:picLocks noChangeAspect="1" noChangeArrowheads="1"/>
                      </p:cNvPicPr>
                      <p:nvPr/>
                    </p:nvPicPr>
                    <p:blipFill>
                      <a:blip r:embed="rId4">
                        <a:lum contrast="18000"/>
                        <a:extLst>
                          <a:ext uri="{28A0092B-C50C-407E-A947-70E740481C1C}">
                            <a14:useLocalDpi xmlns:a14="http://schemas.microsoft.com/office/drawing/2010/main" val="0"/>
                          </a:ext>
                        </a:extLst>
                      </a:blip>
                      <a:srcRect/>
                      <a:stretch>
                        <a:fillRect/>
                      </a:stretch>
                    </p:blipFill>
                    <p:spPr bwMode="auto">
                      <a:xfrm>
                        <a:off x="179388" y="260350"/>
                        <a:ext cx="201612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26" name="Rectangle 7"/>
          <p:cNvSpPr>
            <a:spLocks noChangeArrowheads="1"/>
          </p:cNvSpPr>
          <p:nvPr/>
        </p:nvSpPr>
        <p:spPr bwMode="auto">
          <a:xfrm>
            <a:off x="2484438" y="111125"/>
            <a:ext cx="6659562"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r>
              <a:rPr lang="en-US" altLang="it-IT" sz="2400">
                <a:solidFill>
                  <a:srgbClr val="3399FF"/>
                </a:solidFill>
                <a:latin typeface="Arial" pitchFamily="34" charset="0"/>
                <a:cs typeface="Arial" pitchFamily="34" charset="0"/>
              </a:rPr>
              <a:t>Area pordenonese </a:t>
            </a:r>
          </a:p>
          <a:p>
            <a:pPr fontAlgn="base">
              <a:spcBef>
                <a:spcPct val="0"/>
              </a:spcBef>
              <a:spcAft>
                <a:spcPct val="0"/>
              </a:spcAft>
              <a:buFontTx/>
              <a:buNone/>
            </a:pPr>
            <a:r>
              <a:rPr lang="en-US" altLang="it-IT" sz="2000">
                <a:solidFill>
                  <a:srgbClr val="000000"/>
                </a:solidFill>
                <a:latin typeface="Arial" pitchFamily="34" charset="0"/>
                <a:cs typeface="Arial" pitchFamily="34" charset="0"/>
              </a:rPr>
              <a:t>Comprendente i Comuni di Pordenone, Porcia e Cordenons, soggetti ad una climatologia avversa alla dispersione degli inquinanti + </a:t>
            </a:r>
            <a:r>
              <a:rPr lang="en-US" altLang="it-IT" sz="1800">
                <a:solidFill>
                  <a:srgbClr val="000000"/>
                </a:solidFill>
                <a:latin typeface="Arial" pitchFamily="34" charset="0"/>
                <a:cs typeface="Arial" pitchFamily="34" charset="0"/>
              </a:rPr>
              <a:t>traffico + riscaldamento domestico + </a:t>
            </a:r>
            <a:r>
              <a:rPr lang="en-US" altLang="it-IT" sz="2000">
                <a:solidFill>
                  <a:srgbClr val="000000"/>
                </a:solidFill>
                <a:latin typeface="Arial" pitchFamily="34" charset="0"/>
                <a:cs typeface="Arial" pitchFamily="34" charset="0"/>
              </a:rPr>
              <a:t>trasporto dal Veneto (</a:t>
            </a:r>
            <a:r>
              <a:rPr lang="en-US" altLang="it-IT" sz="1800">
                <a:solidFill>
                  <a:srgbClr val="000000"/>
                </a:solidFill>
                <a:latin typeface="Arial" pitchFamily="34" charset="0"/>
                <a:cs typeface="Arial" pitchFamily="34" charset="0"/>
              </a:rPr>
              <a:t>45% delle immissioni totali).</a:t>
            </a:r>
          </a:p>
        </p:txBody>
      </p:sp>
      <p:pic>
        <p:nvPicPr>
          <p:cNvPr id="8192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00563" y="2239963"/>
            <a:ext cx="4392612"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1928" name="Object 9"/>
          <p:cNvGraphicFramePr>
            <a:graphicFrameLocks noChangeAspect="1"/>
          </p:cNvGraphicFramePr>
          <p:nvPr/>
        </p:nvGraphicFramePr>
        <p:xfrm>
          <a:off x="179388" y="2238375"/>
          <a:ext cx="4283075" cy="2293938"/>
        </p:xfrm>
        <a:graphic>
          <a:graphicData uri="http://schemas.openxmlformats.org/presentationml/2006/ole">
            <mc:AlternateContent xmlns:mc="http://schemas.openxmlformats.org/markup-compatibility/2006">
              <mc:Choice xmlns:v="urn:schemas-microsoft-com:vml" Requires="v">
                <p:oleObj spid="_x0000_s6161" name="Immagine bitmap" r:id="rId6" imgW="8287907" imgH="4505954" progId="Paint.Picture">
                  <p:embed/>
                </p:oleObj>
              </mc:Choice>
              <mc:Fallback>
                <p:oleObj name="Immagine bitmap" r:id="rId6" imgW="8287907" imgH="4505954" progId="Paint.Picture">
                  <p:embed/>
                  <p:pic>
                    <p:nvPicPr>
                      <p:cNvPr id="0" name=""/>
                      <p:cNvPicPr>
                        <a:picLocks noChangeAspect="1" noChangeArrowheads="1"/>
                      </p:cNvPicPr>
                      <p:nvPr/>
                    </p:nvPicPr>
                    <p:blipFill>
                      <a:blip r:embed="rId7">
                        <a:lum bright="6000"/>
                        <a:extLst>
                          <a:ext uri="{28A0092B-C50C-407E-A947-70E740481C1C}">
                            <a14:useLocalDpi xmlns:a14="http://schemas.microsoft.com/office/drawing/2010/main" val="0"/>
                          </a:ext>
                        </a:extLst>
                      </a:blip>
                      <a:srcRect b="1460"/>
                      <a:stretch>
                        <a:fillRect/>
                      </a:stretch>
                    </p:blipFill>
                    <p:spPr bwMode="auto">
                      <a:xfrm>
                        <a:off x="179388" y="2238375"/>
                        <a:ext cx="4283075" cy="229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29" name="Rectangle 10"/>
          <p:cNvSpPr>
            <a:spLocks noChangeArrowheads="1"/>
          </p:cNvSpPr>
          <p:nvPr/>
        </p:nvSpPr>
        <p:spPr bwMode="auto">
          <a:xfrm>
            <a:off x="2555875" y="4868863"/>
            <a:ext cx="4572000" cy="147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r>
              <a:rPr lang="it-IT" altLang="it-IT" sz="1800">
                <a:solidFill>
                  <a:srgbClr val="000000"/>
                </a:solidFill>
                <a:latin typeface="Arial" pitchFamily="34" charset="0"/>
                <a:cs typeface="Arial" pitchFamily="34" charset="0"/>
              </a:rPr>
              <a:t>Viale Marconi, PN:    </a:t>
            </a:r>
            <a:r>
              <a:rPr lang="it-IT" altLang="it-IT" sz="1800" b="1">
                <a:solidFill>
                  <a:srgbClr val="000000"/>
                </a:solidFill>
                <a:latin typeface="Arial" pitchFamily="34" charset="0"/>
                <a:cs typeface="Arial" pitchFamily="34" charset="0"/>
              </a:rPr>
              <a:t>84</a:t>
            </a:r>
            <a:r>
              <a:rPr lang="it-IT" altLang="it-IT" sz="1800">
                <a:solidFill>
                  <a:srgbClr val="000000"/>
                </a:solidFill>
                <a:latin typeface="Arial" pitchFamily="34" charset="0"/>
                <a:cs typeface="Arial" pitchFamily="34" charset="0"/>
              </a:rPr>
              <a:t> sup. nel 2006               </a:t>
            </a:r>
          </a:p>
          <a:p>
            <a:pPr fontAlgn="base">
              <a:spcBef>
                <a:spcPct val="0"/>
              </a:spcBef>
              <a:spcAft>
                <a:spcPct val="0"/>
              </a:spcAft>
              <a:buFontTx/>
              <a:buNone/>
            </a:pPr>
            <a:r>
              <a:rPr lang="it-IT" altLang="it-IT" sz="1800">
                <a:solidFill>
                  <a:srgbClr val="000000"/>
                </a:solidFill>
                <a:latin typeface="Arial" pitchFamily="34" charset="0"/>
                <a:cs typeface="Arial" pitchFamily="34" charset="0"/>
              </a:rPr>
              <a:t>                                     </a:t>
            </a:r>
            <a:r>
              <a:rPr lang="it-IT" altLang="it-IT" sz="1800" b="1">
                <a:solidFill>
                  <a:srgbClr val="000000"/>
                </a:solidFill>
                <a:latin typeface="Arial" pitchFamily="34" charset="0"/>
                <a:cs typeface="Arial" pitchFamily="34" charset="0"/>
              </a:rPr>
              <a:t>58</a:t>
            </a:r>
            <a:r>
              <a:rPr lang="it-IT" altLang="it-IT" sz="1800">
                <a:solidFill>
                  <a:srgbClr val="000000"/>
                </a:solidFill>
                <a:latin typeface="Arial" pitchFamily="34" charset="0"/>
                <a:cs typeface="Arial" pitchFamily="34" charset="0"/>
              </a:rPr>
              <a:t> sup. nel 2007 </a:t>
            </a:r>
          </a:p>
          <a:p>
            <a:pPr fontAlgn="base">
              <a:spcBef>
                <a:spcPct val="0"/>
              </a:spcBef>
              <a:spcAft>
                <a:spcPct val="0"/>
              </a:spcAft>
              <a:buFontTx/>
              <a:buNone/>
            </a:pPr>
            <a:r>
              <a:rPr lang="it-IT" altLang="it-IT" sz="1800">
                <a:solidFill>
                  <a:srgbClr val="000000"/>
                </a:solidFill>
                <a:latin typeface="Arial" pitchFamily="34" charset="0"/>
                <a:cs typeface="Arial" pitchFamily="34" charset="0"/>
              </a:rPr>
              <a:t>Porcia:                       </a:t>
            </a:r>
            <a:r>
              <a:rPr lang="it-IT" altLang="it-IT" sz="1800" b="1">
                <a:solidFill>
                  <a:srgbClr val="000000"/>
                </a:solidFill>
                <a:latin typeface="Arial" pitchFamily="34" charset="0"/>
                <a:cs typeface="Arial" pitchFamily="34" charset="0"/>
              </a:rPr>
              <a:t>78 </a:t>
            </a:r>
            <a:r>
              <a:rPr lang="it-IT" altLang="it-IT" sz="1800">
                <a:solidFill>
                  <a:srgbClr val="000000"/>
                </a:solidFill>
                <a:latin typeface="Arial" pitchFamily="34" charset="0"/>
                <a:cs typeface="Arial" pitchFamily="34" charset="0"/>
              </a:rPr>
              <a:t>sup. nel 2006</a:t>
            </a:r>
          </a:p>
          <a:p>
            <a:pPr fontAlgn="base">
              <a:spcBef>
                <a:spcPct val="0"/>
              </a:spcBef>
              <a:spcAft>
                <a:spcPct val="0"/>
              </a:spcAft>
              <a:buFontTx/>
              <a:buNone/>
            </a:pPr>
            <a:r>
              <a:rPr lang="it-IT" altLang="it-IT" sz="1800" b="1">
                <a:solidFill>
                  <a:srgbClr val="000000"/>
                </a:solidFill>
                <a:latin typeface="Arial" pitchFamily="34" charset="0"/>
                <a:cs typeface="Arial" pitchFamily="34" charset="0"/>
              </a:rPr>
              <a:t>                                     60</a:t>
            </a:r>
            <a:r>
              <a:rPr lang="it-IT" altLang="it-IT" sz="1800">
                <a:solidFill>
                  <a:srgbClr val="000000"/>
                </a:solidFill>
                <a:latin typeface="Arial" pitchFamily="34" charset="0"/>
                <a:cs typeface="Arial" pitchFamily="34" charset="0"/>
              </a:rPr>
              <a:t> sup. nel 2007</a:t>
            </a:r>
          </a:p>
          <a:p>
            <a:pPr fontAlgn="base">
              <a:spcBef>
                <a:spcPct val="0"/>
              </a:spcBef>
              <a:spcAft>
                <a:spcPct val="0"/>
              </a:spcAft>
              <a:buFontTx/>
              <a:buNone/>
            </a:pPr>
            <a:r>
              <a:rPr lang="it-IT" altLang="it-IT" sz="1800">
                <a:solidFill>
                  <a:srgbClr val="000000"/>
                </a:solidFill>
                <a:latin typeface="Arial" pitchFamily="34" charset="0"/>
                <a:cs typeface="Arial" pitchFamily="34" charset="0"/>
              </a:rPr>
              <a:t>Sacile:                          </a:t>
            </a:r>
            <a:r>
              <a:rPr lang="it-IT" altLang="it-IT" sz="1800" b="1">
                <a:solidFill>
                  <a:srgbClr val="000000"/>
                </a:solidFill>
                <a:latin typeface="Arial" pitchFamily="34" charset="0"/>
                <a:cs typeface="Arial" pitchFamily="34" charset="0"/>
              </a:rPr>
              <a:t>39</a:t>
            </a:r>
            <a:r>
              <a:rPr lang="it-IT" altLang="it-IT" sz="1800">
                <a:solidFill>
                  <a:srgbClr val="000000"/>
                </a:solidFill>
                <a:latin typeface="Arial" pitchFamily="34" charset="0"/>
                <a:cs typeface="Arial" pitchFamily="34" charset="0"/>
              </a:rPr>
              <a:t> sup. nel 2007</a:t>
            </a:r>
          </a:p>
        </p:txBody>
      </p:sp>
    </p:spTree>
    <p:extLst>
      <p:ext uri="{BB962C8B-B14F-4D97-AF65-F5344CB8AC3E}">
        <p14:creationId xmlns:p14="http://schemas.microsoft.com/office/powerpoint/2010/main" val="19318570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88913"/>
            <a:ext cx="5616575"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ctangle 3"/>
          <p:cNvSpPr>
            <a:spLocks noChangeArrowheads="1"/>
          </p:cNvSpPr>
          <p:nvPr/>
        </p:nvSpPr>
        <p:spPr bwMode="auto">
          <a:xfrm>
            <a:off x="1655763" y="5392738"/>
            <a:ext cx="6119812"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r>
              <a:rPr lang="en-US" altLang="it-IT" sz="1800" b="1">
                <a:solidFill>
                  <a:srgbClr val="000000"/>
                </a:solidFill>
                <a:latin typeface="Arial" pitchFamily="34" charset="0"/>
                <a:cs typeface="Arial" pitchFamily="34" charset="0"/>
              </a:rPr>
              <a:t>Numero di giorni con [PM</a:t>
            </a:r>
            <a:r>
              <a:rPr lang="en-US" altLang="it-IT" sz="1200" b="1">
                <a:solidFill>
                  <a:srgbClr val="000000"/>
                </a:solidFill>
                <a:latin typeface="Arial" pitchFamily="34" charset="0"/>
                <a:cs typeface="Arial" pitchFamily="34" charset="0"/>
              </a:rPr>
              <a:t>10</a:t>
            </a:r>
            <a:r>
              <a:rPr lang="en-US" altLang="it-IT" sz="1800" b="1">
                <a:solidFill>
                  <a:srgbClr val="000000"/>
                </a:solidFill>
                <a:latin typeface="Arial" pitchFamily="34" charset="0"/>
                <a:cs typeface="Arial" pitchFamily="34" charset="0"/>
              </a:rPr>
              <a:t>] media giornaliera superiore a 50 μg /m</a:t>
            </a:r>
            <a:r>
              <a:rPr lang="en-US" altLang="it-IT" sz="1400" b="1">
                <a:solidFill>
                  <a:srgbClr val="000000"/>
                </a:solidFill>
                <a:latin typeface="Arial" pitchFamily="34" charset="0"/>
                <a:cs typeface="Arial" pitchFamily="34" charset="0"/>
              </a:rPr>
              <a:t>3</a:t>
            </a:r>
            <a:r>
              <a:rPr lang="en-US" altLang="it-IT" sz="1800" b="1">
                <a:solidFill>
                  <a:srgbClr val="000000"/>
                </a:solidFill>
                <a:latin typeface="Arial" pitchFamily="34" charset="0"/>
                <a:cs typeface="Arial" pitchFamily="34" charset="0"/>
              </a:rPr>
              <a:t>, che si potrebbero registrare nel 2015 in caso di condizioni meteorologiche avverse anche a seguito delle previste riduzioni nelle emissioni.</a:t>
            </a:r>
          </a:p>
        </p:txBody>
      </p:sp>
    </p:spTree>
    <p:extLst>
      <p:ext uri="{BB962C8B-B14F-4D97-AF65-F5344CB8AC3E}">
        <p14:creationId xmlns:p14="http://schemas.microsoft.com/office/powerpoint/2010/main" val="10026501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a:grpSpLocks/>
          </p:cNvGrpSpPr>
          <p:nvPr/>
        </p:nvGrpSpPr>
        <p:grpSpPr bwMode="auto">
          <a:xfrm>
            <a:off x="354013" y="1363663"/>
            <a:ext cx="8789987" cy="5494337"/>
            <a:chOff x="354013" y="1363663"/>
            <a:chExt cx="8789987" cy="5494337"/>
          </a:xfrm>
        </p:grpSpPr>
        <p:pic>
          <p:nvPicPr>
            <p:cNvPr id="63493" name="Picture 2" descr="imma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188" y="3278188"/>
              <a:ext cx="4468812"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Text Box 3"/>
            <p:cNvSpPr txBox="1">
              <a:spLocks noChangeArrowheads="1"/>
            </p:cNvSpPr>
            <p:nvPr/>
          </p:nvSpPr>
          <p:spPr bwMode="auto">
            <a:xfrm>
              <a:off x="354013" y="1363663"/>
              <a:ext cx="8305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it-IT" altLang="it-IT" sz="2400" dirty="0">
                  <a:latin typeface="Arial" pitchFamily="34" charset="0"/>
                </a:rPr>
                <a:t>Il </a:t>
              </a:r>
              <a:r>
                <a:rPr lang="it-IT" altLang="it-IT" sz="2400" dirty="0" err="1">
                  <a:latin typeface="Arial" pitchFamily="34" charset="0"/>
                </a:rPr>
                <a:t>radiello</a:t>
              </a:r>
              <a:r>
                <a:rPr lang="it-IT" altLang="it-IT" sz="2400" dirty="0">
                  <a:latin typeface="Arial" pitchFamily="34" charset="0"/>
                </a:rPr>
                <a:t> è un campionatore passivo cioè, al contrario degli analizzatori automatici, non utilizza una pompa. Una specie molecolare dispersa in aria in una data concentrazione diffonde nello spazio e un adsorbente contenuto nel campionature passivo ne</a:t>
              </a:r>
            </a:p>
            <a:p>
              <a:pPr>
                <a:spcBef>
                  <a:spcPct val="0"/>
                </a:spcBef>
                <a:buFontTx/>
                <a:buNone/>
              </a:pPr>
              <a:r>
                <a:rPr lang="it-IT" altLang="it-IT" sz="2400" dirty="0">
                  <a:latin typeface="Arial" pitchFamily="34" charset="0"/>
                </a:rPr>
                <a:t>capta una certa massa. </a:t>
              </a:r>
            </a:p>
          </p:txBody>
        </p:sp>
      </p:grpSp>
      <p:sp>
        <p:nvSpPr>
          <p:cNvPr id="63491" name="CasellaDiTesto 1"/>
          <p:cNvSpPr txBox="1">
            <a:spLocks noChangeArrowheads="1"/>
          </p:cNvSpPr>
          <p:nvPr/>
        </p:nvSpPr>
        <p:spPr bwMode="auto">
          <a:xfrm>
            <a:off x="354013" y="404813"/>
            <a:ext cx="7848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it-IT" altLang="it-IT" sz="2400" dirty="0">
                <a:latin typeface="Arial" pitchFamily="34" charset="0"/>
              </a:rPr>
              <a:t>Si possono trovare metodi alternativi di misura della concentrazione di specifici inquinanti…</a:t>
            </a:r>
          </a:p>
        </p:txBody>
      </p:sp>
      <p:sp>
        <p:nvSpPr>
          <p:cNvPr id="35845" name="CasellaDiTesto 1"/>
          <p:cNvSpPr txBox="1">
            <a:spLocks noChangeArrowheads="1"/>
          </p:cNvSpPr>
          <p:nvPr/>
        </p:nvSpPr>
        <p:spPr bwMode="auto">
          <a:xfrm>
            <a:off x="355600" y="4208463"/>
            <a:ext cx="43195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it-IT" altLang="it-IT" sz="2400" dirty="0">
                <a:latin typeface="Arial" pitchFamily="34" charset="0"/>
              </a:rPr>
              <a:t>La concentrazione in aria si ottiene misurando la massa di sostanza captata in funzione del tempo di esposizione.</a:t>
            </a:r>
            <a:endParaRPr lang="it-IT" altLang="it-IT" sz="2400" dirty="0"/>
          </a:p>
        </p:txBody>
      </p:sp>
    </p:spTree>
    <p:extLst>
      <p:ext uri="{BB962C8B-B14F-4D97-AF65-F5344CB8AC3E}">
        <p14:creationId xmlns:p14="http://schemas.microsoft.com/office/powerpoint/2010/main" val="623363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asellaDiTesto 1"/>
          <p:cNvSpPr txBox="1">
            <a:spLocks noChangeArrowheads="1"/>
          </p:cNvSpPr>
          <p:nvPr/>
        </p:nvSpPr>
        <p:spPr bwMode="auto">
          <a:xfrm>
            <a:off x="468313" y="404813"/>
            <a:ext cx="842486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it-IT" altLang="it-IT" sz="2400" dirty="0">
                <a:latin typeface="Arial" pitchFamily="34" charset="0"/>
              </a:rPr>
              <a:t>Questo metodo di campionamento, basandosi sul principio della diffusione molecolare (cioè senza l'utilizzo di una pompa), non fornisce valori di concentrazione in tempo reale, come gli analizzatori automatici, ma solo le concentrazioni medie relative al periodo di campionamento.</a:t>
            </a:r>
          </a:p>
        </p:txBody>
      </p:sp>
      <p:sp>
        <p:nvSpPr>
          <p:cNvPr id="2" name="CasellaDiTesto 1"/>
          <p:cNvSpPr txBox="1"/>
          <p:nvPr/>
        </p:nvSpPr>
        <p:spPr>
          <a:xfrm>
            <a:off x="468313" y="2708275"/>
            <a:ext cx="8424862" cy="3048000"/>
          </a:xfrm>
          <a:prstGeom prst="rect">
            <a:avLst/>
          </a:prstGeom>
          <a:noFill/>
        </p:spPr>
        <p:txBody>
          <a:bodyPr>
            <a:spAutoFit/>
          </a:bodyPr>
          <a:lstStyle/>
          <a:p>
            <a:pPr eaLnBrk="0" hangingPunct="0">
              <a:defRPr/>
            </a:pPr>
            <a:r>
              <a:rPr lang="it-IT" altLang="it-IT" sz="2400" dirty="0">
                <a:latin typeface="Arial" panose="020B0604020202020204" pitchFamily="34" charset="0"/>
                <a:cs typeface="Arial" panose="020B0604020202020204" pitchFamily="34" charset="0"/>
              </a:rPr>
              <a:t>Ha però i seguenti vantaggi:</a:t>
            </a:r>
          </a:p>
          <a:p>
            <a:pPr eaLnBrk="0" hangingPunct="0">
              <a:defRPr/>
            </a:pPr>
            <a:endParaRPr lang="it-IT" altLang="it-IT" sz="2400" dirty="0">
              <a:latin typeface="Arial" panose="020B0604020202020204" pitchFamily="34" charset="0"/>
              <a:cs typeface="Arial" panose="020B0604020202020204" pitchFamily="34" charset="0"/>
            </a:endParaRPr>
          </a:p>
          <a:p>
            <a:pPr marL="342900" indent="-342900" eaLnBrk="0" hangingPunct="0">
              <a:buFont typeface="Arial" panose="020B0604020202020204" pitchFamily="34" charset="0"/>
              <a:buChar char="•"/>
              <a:defRPr/>
            </a:pPr>
            <a:r>
              <a:rPr lang="it-IT" altLang="it-IT" sz="2400" dirty="0">
                <a:latin typeface="Arial" panose="020B0604020202020204" pitchFamily="34" charset="0"/>
                <a:cs typeface="Arial" panose="020B0604020202020204" pitchFamily="34" charset="0"/>
              </a:rPr>
              <a:t> La preparazione, l’ utilizzo e le analisi sono facili.</a:t>
            </a:r>
          </a:p>
          <a:p>
            <a:pPr marL="342900" indent="-342900" eaLnBrk="0" hangingPunct="0">
              <a:buFont typeface="Arial" panose="020B0604020202020204" pitchFamily="34" charset="0"/>
              <a:buChar char="•"/>
              <a:defRPr/>
            </a:pPr>
            <a:r>
              <a:rPr lang="it-IT" altLang="it-IT" sz="2400" dirty="0">
                <a:latin typeface="Arial" panose="020B0604020202020204" pitchFamily="34" charset="0"/>
                <a:cs typeface="Arial" panose="020B0604020202020204" pitchFamily="34" charset="0"/>
              </a:rPr>
              <a:t> La tecnica analitica in particolare è semplice.</a:t>
            </a:r>
          </a:p>
          <a:p>
            <a:pPr marL="342900" indent="-342900" eaLnBrk="0" hangingPunct="0">
              <a:buFont typeface="Arial" panose="020B0604020202020204" pitchFamily="34" charset="0"/>
              <a:buChar char="•"/>
              <a:defRPr/>
            </a:pPr>
            <a:r>
              <a:rPr lang="it-IT" altLang="it-IT" sz="2400" dirty="0">
                <a:latin typeface="Arial" panose="020B0604020202020204" pitchFamily="34" charset="0"/>
                <a:cs typeface="Arial" panose="020B0604020202020204" pitchFamily="34" charset="0"/>
              </a:rPr>
              <a:t> Non necessita di energia elettrica.</a:t>
            </a:r>
          </a:p>
          <a:p>
            <a:pPr marL="342900" indent="-342900" eaLnBrk="0" hangingPunct="0">
              <a:buFont typeface="Arial" panose="020B0604020202020204" pitchFamily="34" charset="0"/>
              <a:buChar char="•"/>
              <a:defRPr/>
            </a:pPr>
            <a:r>
              <a:rPr lang="it-IT" altLang="it-IT" sz="2400" dirty="0">
                <a:latin typeface="Arial" panose="020B0604020202020204" pitchFamily="34" charset="0"/>
                <a:cs typeface="Arial" panose="020B0604020202020204" pitchFamily="34" charset="0"/>
              </a:rPr>
              <a:t> Possibilità di utilizzarne un numero elevato.</a:t>
            </a:r>
          </a:p>
          <a:p>
            <a:pPr marL="342900" indent="-342900" eaLnBrk="0" hangingPunct="0">
              <a:buFont typeface="Arial" panose="020B0604020202020204" pitchFamily="34" charset="0"/>
              <a:buChar char="•"/>
              <a:defRPr/>
            </a:pPr>
            <a:r>
              <a:rPr lang="it-IT" altLang="it-IT" sz="2400" dirty="0">
                <a:latin typeface="Arial" panose="020B0604020202020204" pitchFamily="34" charset="0"/>
                <a:cs typeface="Arial" panose="020B0604020202020204" pitchFamily="34" charset="0"/>
              </a:rPr>
              <a:t> Possibilità di riutilizzo delle strutture espositive che per le cartucce.</a:t>
            </a:r>
          </a:p>
        </p:txBody>
      </p:sp>
    </p:spTree>
    <p:extLst>
      <p:ext uri="{BB962C8B-B14F-4D97-AF65-F5344CB8AC3E}">
        <p14:creationId xmlns:p14="http://schemas.microsoft.com/office/powerpoint/2010/main" val="2949862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255588" y="268288"/>
            <a:ext cx="5037137"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it-IT" sz="2000" dirty="0">
                <a:latin typeface="Arial" pitchFamily="34" charset="0"/>
              </a:rPr>
              <a:t>Corpo diffusivo: corpo cilindrico poroso (porosità media 25 µm), in policarbonato e polietilene, che impedisce a polveri e altri corpi estranei di entrare in contatto con la cartuccia adsorbente lasciando passare solamente l’aria senza alterare l’analisi.</a:t>
            </a:r>
          </a:p>
          <a:p>
            <a:pPr>
              <a:spcBef>
                <a:spcPct val="0"/>
              </a:spcBef>
              <a:buFontTx/>
              <a:buNone/>
            </a:pPr>
            <a:endParaRPr lang="it-IT" altLang="it-IT" sz="2000" dirty="0">
              <a:latin typeface="Arial" pitchFamily="34" charset="0"/>
            </a:endParaRPr>
          </a:p>
          <a:p>
            <a:pPr algn="just">
              <a:spcBef>
                <a:spcPct val="0"/>
              </a:spcBef>
              <a:buFontTx/>
              <a:buNone/>
            </a:pPr>
            <a:r>
              <a:rPr lang="it-IT" altLang="it-IT" sz="2000" dirty="0">
                <a:latin typeface="Arial" pitchFamily="34" charset="0"/>
              </a:rPr>
              <a:t>Cartuccia adsorbente: corpo cilindrico in rete d’acciaio inossidabile 100 </a:t>
            </a:r>
            <a:r>
              <a:rPr lang="it-IT" altLang="it-IT" sz="2000" dirty="0" err="1">
                <a:latin typeface="Arial" pitchFamily="34" charset="0"/>
              </a:rPr>
              <a:t>mesh</a:t>
            </a:r>
            <a:r>
              <a:rPr lang="it-IT" altLang="it-IT" sz="2000" dirty="0">
                <a:latin typeface="Arial" pitchFamily="34" charset="0"/>
              </a:rPr>
              <a:t>, diametro di 5,9 mm contenente 530 mg di carbone attivo 35-50 </a:t>
            </a:r>
            <a:r>
              <a:rPr lang="it-IT" altLang="it-IT" sz="2000" dirty="0" err="1">
                <a:latin typeface="Arial" pitchFamily="34" charset="0"/>
              </a:rPr>
              <a:t>mesh</a:t>
            </a:r>
            <a:r>
              <a:rPr lang="it-IT" altLang="it-IT" sz="2000" dirty="0">
                <a:latin typeface="Arial" pitchFamily="34" charset="0"/>
              </a:rPr>
              <a:t> con una sostanza specifica che </a:t>
            </a:r>
            <a:r>
              <a:rPr lang="it-IT" altLang="it-IT" sz="2000" dirty="0" err="1">
                <a:latin typeface="Arial" pitchFamily="34" charset="0"/>
              </a:rPr>
              <a:t>adsorbe</a:t>
            </a:r>
            <a:r>
              <a:rPr lang="it-IT" altLang="it-IT" sz="2000" dirty="0">
                <a:latin typeface="Arial" pitchFamily="34" charset="0"/>
              </a:rPr>
              <a:t> o reagisce con il composto o classe di composti bersaglio. Nel caso degli organici volatili presenti nell’aria (COV) questi vengono ad esempio adsorbiti direttamente dal carbone, e successivamente vengono estratti con un solvente apolare e iniettati nel gascromatografo. </a:t>
            </a:r>
          </a:p>
        </p:txBody>
      </p:sp>
      <p:pic>
        <p:nvPicPr>
          <p:cNvPr id="65539" name="Picture 3" descr="monitoragg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9425" y="549275"/>
            <a:ext cx="3122613"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CasellaDiTesto 1"/>
          <p:cNvSpPr txBox="1">
            <a:spLocks noChangeArrowheads="1"/>
          </p:cNvSpPr>
          <p:nvPr/>
        </p:nvSpPr>
        <p:spPr bwMode="auto">
          <a:xfrm>
            <a:off x="5564188" y="5260975"/>
            <a:ext cx="297338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it-IT" altLang="it-IT" sz="2000" i="1" dirty="0">
                <a:solidFill>
                  <a:schemeClr val="accent2">
                    <a:lumMod val="75000"/>
                  </a:schemeClr>
                </a:solidFill>
                <a:latin typeface="Arial" pitchFamily="34" charset="0"/>
              </a:rPr>
              <a:t>Piastra di supporto in policarbonato portante il </a:t>
            </a:r>
            <a:r>
              <a:rPr lang="it-IT" altLang="it-IT" sz="2000" i="1" dirty="0" err="1">
                <a:solidFill>
                  <a:schemeClr val="accent2">
                    <a:lumMod val="75000"/>
                  </a:schemeClr>
                </a:solidFill>
                <a:latin typeface="Arial" pitchFamily="34" charset="0"/>
              </a:rPr>
              <a:t>radiello</a:t>
            </a:r>
            <a:endParaRPr lang="it-IT" altLang="it-IT" sz="2000" i="1" dirty="0">
              <a:solidFill>
                <a:schemeClr val="accent2">
                  <a:lumMod val="75000"/>
                </a:schemeClr>
              </a:solidFill>
              <a:latin typeface="Arial" pitchFamily="34" charset="0"/>
            </a:endParaRPr>
          </a:p>
          <a:p>
            <a:pPr>
              <a:spcBef>
                <a:spcPct val="0"/>
              </a:spcBef>
              <a:buFontTx/>
              <a:buNone/>
            </a:pPr>
            <a:endParaRPr lang="it-IT" altLang="it-IT" sz="2000" i="1" dirty="0">
              <a:solidFill>
                <a:schemeClr val="accent2">
                  <a:lumMod val="75000"/>
                </a:schemeClr>
              </a:solidFill>
              <a:latin typeface="Arial" pitchFamily="34" charset="0"/>
            </a:endParaRPr>
          </a:p>
          <a:p>
            <a:pPr>
              <a:spcBef>
                <a:spcPct val="0"/>
              </a:spcBef>
              <a:buFontTx/>
              <a:buNone/>
            </a:pPr>
            <a:endParaRPr lang="it-IT" altLang="it-IT" sz="2000" i="1" dirty="0">
              <a:solidFill>
                <a:schemeClr val="accent2">
                  <a:lumMod val="75000"/>
                </a:schemeClr>
              </a:solidFill>
            </a:endParaRPr>
          </a:p>
        </p:txBody>
      </p:sp>
    </p:spTree>
    <p:extLst>
      <p:ext uri="{BB962C8B-B14F-4D97-AF65-F5344CB8AC3E}">
        <p14:creationId xmlns:p14="http://schemas.microsoft.com/office/powerpoint/2010/main" val="37008207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250825" y="260350"/>
            <a:ext cx="838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it-IT" sz="2400" dirty="0">
                <a:latin typeface="Arial" pitchFamily="34" charset="0"/>
              </a:rPr>
              <a:t>Il </a:t>
            </a:r>
            <a:r>
              <a:rPr lang="it-IT" altLang="it-IT" sz="2400" dirty="0" err="1">
                <a:latin typeface="Arial" pitchFamily="34" charset="0"/>
              </a:rPr>
              <a:t>radiello</a:t>
            </a:r>
            <a:r>
              <a:rPr lang="it-IT" altLang="it-IT" sz="2400" dirty="0">
                <a:latin typeface="Arial" pitchFamily="34" charset="0"/>
              </a:rPr>
              <a:t> deve essere esposto per un determinato periodo nell’ambiente da analizzare, questo permette l’adsorbimento della sostanza sulla superficie di carbone attivo della cartuccia, nel caso di campionamento personale l’esposizione sarà minore di quella esterna o interna ad edifici. </a:t>
            </a:r>
          </a:p>
        </p:txBody>
      </p:sp>
      <p:sp>
        <p:nvSpPr>
          <p:cNvPr id="66563" name="CasellaDiTesto 1"/>
          <p:cNvSpPr txBox="1">
            <a:spLocks noChangeArrowheads="1"/>
          </p:cNvSpPr>
          <p:nvPr/>
        </p:nvSpPr>
        <p:spPr bwMode="auto">
          <a:xfrm>
            <a:off x="250825" y="2708275"/>
            <a:ext cx="838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it-IT" altLang="it-IT" sz="2400" dirty="0">
                <a:latin typeface="Arial" pitchFamily="34" charset="0"/>
              </a:rPr>
              <a:t>Nell’ambiente (esterno) il </a:t>
            </a:r>
            <a:r>
              <a:rPr lang="it-IT" altLang="it-IT" sz="2400" dirty="0" err="1">
                <a:latin typeface="Arial" pitchFamily="34" charset="0"/>
              </a:rPr>
              <a:t>radiello</a:t>
            </a:r>
            <a:r>
              <a:rPr lang="it-IT" altLang="it-IT" sz="2400" dirty="0">
                <a:latin typeface="Arial" pitchFamily="34" charset="0"/>
              </a:rPr>
              <a:t> è relativamente insensibile alle correnti d'aria ed agli effetti del vento e convenzionalmente viene posto ad un’altezza di circa 3-4 metri da terra.</a:t>
            </a:r>
          </a:p>
        </p:txBody>
      </p:sp>
    </p:spTree>
    <p:extLst>
      <p:ext uri="{BB962C8B-B14F-4D97-AF65-F5344CB8AC3E}">
        <p14:creationId xmlns:p14="http://schemas.microsoft.com/office/powerpoint/2010/main" val="1070123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asellaDiTesto 1"/>
          <p:cNvSpPr txBox="1">
            <a:spLocks noChangeArrowheads="1"/>
          </p:cNvSpPr>
          <p:nvPr/>
        </p:nvSpPr>
        <p:spPr bwMode="auto">
          <a:xfrm>
            <a:off x="611188" y="549275"/>
            <a:ext cx="77771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it-IT" sz="2400" dirty="0">
                <a:latin typeface="Arial" pitchFamily="34" charset="0"/>
              </a:rPr>
              <a:t>Al termine del periodo di campionamento (in genere una settimana dopo l’esposizione per il campionamento esterno e dopo otto ore per quello personale) il </a:t>
            </a:r>
            <a:r>
              <a:rPr lang="it-IT" altLang="it-IT" sz="2400" dirty="0" err="1">
                <a:latin typeface="Arial" pitchFamily="34" charset="0"/>
              </a:rPr>
              <a:t>radiello</a:t>
            </a:r>
            <a:r>
              <a:rPr lang="it-IT" altLang="it-IT" sz="2400" dirty="0">
                <a:latin typeface="Arial" pitchFamily="34" charset="0"/>
              </a:rPr>
              <a:t> viene prelevato e smontato. Se conservato opportunamente a basse temperature (4 °C), le analisi possono essere differite anche di un mese.</a:t>
            </a:r>
          </a:p>
        </p:txBody>
      </p:sp>
      <p:sp>
        <p:nvSpPr>
          <p:cNvPr id="39940" name="Text Box 4"/>
          <p:cNvSpPr txBox="1">
            <a:spLocks noChangeArrowheads="1"/>
          </p:cNvSpPr>
          <p:nvPr/>
        </p:nvSpPr>
        <p:spPr bwMode="auto">
          <a:xfrm>
            <a:off x="539750" y="3284538"/>
            <a:ext cx="792003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it-IT" sz="2400" dirty="0">
                <a:latin typeface="Arial" pitchFamily="34" charset="0"/>
              </a:rPr>
              <a:t>Sono ormai una cinquantina le sostanze provate sperimentalmente in atmosfera standard, per le quali sono garantiti valori di accuratezza (espressa come errore relativo percentuale) migliore dell’1%. </a:t>
            </a:r>
          </a:p>
          <a:p>
            <a:pPr algn="just">
              <a:spcBef>
                <a:spcPct val="0"/>
              </a:spcBef>
              <a:buFontTx/>
              <a:buNone/>
            </a:pPr>
            <a:r>
              <a:rPr lang="it-IT" altLang="it-IT" sz="2400" dirty="0">
                <a:latin typeface="Arial" pitchFamily="34" charset="0"/>
              </a:rPr>
              <a:t>Tra queste: SO</a:t>
            </a:r>
            <a:r>
              <a:rPr lang="it-IT" altLang="it-IT" sz="2400" baseline="-25000" dirty="0">
                <a:latin typeface="Arial" pitchFamily="34" charset="0"/>
              </a:rPr>
              <a:t>2</a:t>
            </a:r>
            <a:r>
              <a:rPr lang="it-IT" altLang="it-IT" sz="2400" dirty="0">
                <a:latin typeface="Arial" pitchFamily="34" charset="0"/>
              </a:rPr>
              <a:t>, NO</a:t>
            </a:r>
            <a:r>
              <a:rPr lang="it-IT" altLang="it-IT" sz="2400" baseline="-25000" dirty="0">
                <a:latin typeface="Arial" pitchFamily="34" charset="0"/>
              </a:rPr>
              <a:t>2</a:t>
            </a:r>
            <a:r>
              <a:rPr lang="it-IT" altLang="it-IT" sz="2400" dirty="0">
                <a:latin typeface="Arial" pitchFamily="34" charset="0"/>
              </a:rPr>
              <a:t>, NO, H</a:t>
            </a:r>
            <a:r>
              <a:rPr lang="it-IT" altLang="it-IT" sz="2400" baseline="-25000" dirty="0">
                <a:latin typeface="Arial" pitchFamily="34" charset="0"/>
              </a:rPr>
              <a:t>2</a:t>
            </a:r>
            <a:r>
              <a:rPr lang="it-IT" altLang="it-IT" sz="2400" dirty="0">
                <a:latin typeface="Arial" pitchFamily="34" charset="0"/>
              </a:rPr>
              <a:t>S, benzene, formaldeide, toluene e xileni.</a:t>
            </a:r>
            <a:endParaRPr lang="it-IT" altLang="it-IT" sz="2400" dirty="0"/>
          </a:p>
        </p:txBody>
      </p:sp>
    </p:spTree>
    <p:extLst>
      <p:ext uri="{BB962C8B-B14F-4D97-AF65-F5344CB8AC3E}">
        <p14:creationId xmlns:p14="http://schemas.microsoft.com/office/powerpoint/2010/main" val="3774094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ttangolo 1"/>
          <p:cNvSpPr>
            <a:spLocks noChangeArrowheads="1"/>
          </p:cNvSpPr>
          <p:nvPr/>
        </p:nvSpPr>
        <p:spPr bwMode="auto">
          <a:xfrm>
            <a:off x="539750" y="620713"/>
            <a:ext cx="7993063"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r>
              <a:rPr lang="it-IT" altLang="it-IT" sz="2400">
                <a:solidFill>
                  <a:srgbClr val="000000"/>
                </a:solidFill>
                <a:latin typeface="Arial" pitchFamily="34" charset="0"/>
                <a:cs typeface="Arial" pitchFamily="34" charset="0"/>
              </a:rPr>
              <a:t>Particulate matter emissions are highly regulated in most industrialized countries.</a:t>
            </a:r>
          </a:p>
          <a:p>
            <a:pPr fontAlgn="base">
              <a:spcBef>
                <a:spcPct val="0"/>
              </a:spcBef>
              <a:spcAft>
                <a:spcPct val="0"/>
              </a:spcAft>
              <a:buFontTx/>
              <a:buNone/>
            </a:pPr>
            <a:endParaRPr lang="it-IT" altLang="it-IT" sz="2400">
              <a:solidFill>
                <a:srgbClr val="000000"/>
              </a:solidFill>
              <a:latin typeface="Arial" pitchFamily="34" charset="0"/>
              <a:cs typeface="Arial" pitchFamily="34" charset="0"/>
            </a:endParaRPr>
          </a:p>
          <a:p>
            <a:pPr fontAlgn="base">
              <a:spcBef>
                <a:spcPct val="0"/>
              </a:spcBef>
              <a:spcAft>
                <a:spcPct val="0"/>
              </a:spcAft>
              <a:buFontTx/>
              <a:buNone/>
            </a:pPr>
            <a:r>
              <a:rPr lang="it-IT" altLang="it-IT" sz="2400">
                <a:solidFill>
                  <a:srgbClr val="000000"/>
                </a:solidFill>
                <a:latin typeface="Arial" pitchFamily="34" charset="0"/>
                <a:cs typeface="Arial" pitchFamily="34" charset="0"/>
              </a:rPr>
              <a:t>Due to environmental concerns, most industries are required to operate some kind of dust collection system to control particulate emissions. </a:t>
            </a:r>
          </a:p>
          <a:p>
            <a:pPr fontAlgn="base">
              <a:spcBef>
                <a:spcPct val="0"/>
              </a:spcBef>
              <a:spcAft>
                <a:spcPct val="0"/>
              </a:spcAft>
              <a:buFontTx/>
              <a:buNone/>
            </a:pPr>
            <a:endParaRPr lang="it-IT" altLang="it-IT" sz="2400">
              <a:solidFill>
                <a:srgbClr val="000000"/>
              </a:solidFill>
              <a:latin typeface="Arial" pitchFamily="34" charset="0"/>
              <a:cs typeface="Arial" pitchFamily="34" charset="0"/>
            </a:endParaRPr>
          </a:p>
          <a:p>
            <a:pPr fontAlgn="base">
              <a:spcBef>
                <a:spcPct val="0"/>
              </a:spcBef>
              <a:spcAft>
                <a:spcPct val="0"/>
              </a:spcAft>
              <a:buFontTx/>
              <a:buNone/>
            </a:pPr>
            <a:r>
              <a:rPr lang="it-IT" altLang="it-IT" sz="2400">
                <a:solidFill>
                  <a:srgbClr val="000000"/>
                </a:solidFill>
                <a:latin typeface="Arial" pitchFamily="34" charset="0"/>
                <a:cs typeface="Arial" pitchFamily="34" charset="0"/>
              </a:rPr>
              <a:t>These systems include inertial collectors (cyclone collectors), fabric filter collectors (bag-houses), wet scrubbers, and electrostatic precipitators. </a:t>
            </a:r>
          </a:p>
        </p:txBody>
      </p:sp>
      <p:pic>
        <p:nvPicPr>
          <p:cNvPr id="49155" name="Picture 2" descr="Muschio blu"/>
          <p:cNvPicPr>
            <a:picLocks noChangeAspect="1" noChangeArrowheads="1"/>
          </p:cNvPicPr>
          <p:nvPr/>
        </p:nvPicPr>
        <p:blipFill>
          <a:blip r:embed="rId2">
            <a:clrChange>
              <a:clrFrom>
                <a:srgbClr val="000000"/>
              </a:clrFrom>
              <a:clrTo>
                <a:srgbClr val="000000">
                  <a:alpha val="0"/>
                </a:srgbClr>
              </a:clrTo>
            </a:clrChange>
            <a:lum bright="6000"/>
            <a:extLst>
              <a:ext uri="{28A0092B-C50C-407E-A947-70E740481C1C}">
                <a14:useLocalDpi xmlns:a14="http://schemas.microsoft.com/office/drawing/2010/main" val="0"/>
              </a:ext>
            </a:extLst>
          </a:blip>
          <a:srcRect/>
          <a:stretch>
            <a:fillRect/>
          </a:stretch>
        </p:blipFill>
        <p:spPr bwMode="auto">
          <a:xfrm>
            <a:off x="-1588" y="5343525"/>
            <a:ext cx="2209801"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54858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539750" y="333375"/>
            <a:ext cx="7993063"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it-IT" altLang="it-IT" sz="2400" dirty="0">
                <a:latin typeface="Arial" pitchFamily="34" charset="0"/>
              </a:rPr>
              <a:t>Ci sono però anche degli aspetti problematici:</a:t>
            </a:r>
          </a:p>
          <a:p>
            <a:pPr>
              <a:spcBef>
                <a:spcPts val="3000"/>
              </a:spcBef>
              <a:buFontTx/>
              <a:buNone/>
            </a:pPr>
            <a:r>
              <a:rPr lang="it-IT" altLang="it-IT" sz="2400" dirty="0">
                <a:latin typeface="Arial" pitchFamily="34" charset="0"/>
                <a:sym typeface="Symbol" pitchFamily="18" charset="2"/>
              </a:rPr>
              <a:t> </a:t>
            </a:r>
            <a:r>
              <a:rPr lang="it-IT" altLang="it-IT" sz="2400" dirty="0">
                <a:latin typeface="Arial" pitchFamily="34" charset="0"/>
              </a:rPr>
              <a:t>Il costo non è esiguo;</a:t>
            </a:r>
          </a:p>
        </p:txBody>
      </p:sp>
      <p:sp>
        <p:nvSpPr>
          <p:cNvPr id="53251" name="Text Box 3"/>
          <p:cNvSpPr txBox="1">
            <a:spLocks noChangeArrowheads="1"/>
          </p:cNvSpPr>
          <p:nvPr/>
        </p:nvSpPr>
        <p:spPr bwMode="auto">
          <a:xfrm>
            <a:off x="539750" y="1995488"/>
            <a:ext cx="8135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it-IT" altLang="it-IT" sz="2400" dirty="0">
                <a:latin typeface="Arial" pitchFamily="34" charset="0"/>
                <a:sym typeface="Symbol" pitchFamily="18" charset="2"/>
              </a:rPr>
              <a:t> </a:t>
            </a:r>
            <a:r>
              <a:rPr lang="it-IT" altLang="it-IT" sz="2400" dirty="0">
                <a:latin typeface="Arial" pitchFamily="34" charset="0"/>
              </a:rPr>
              <a:t>Il materiale va conservato a bassa temperatura (4°C);</a:t>
            </a:r>
          </a:p>
        </p:txBody>
      </p:sp>
      <p:sp>
        <p:nvSpPr>
          <p:cNvPr id="53252" name="Text Box 4"/>
          <p:cNvSpPr txBox="1">
            <a:spLocks noChangeArrowheads="1"/>
          </p:cNvSpPr>
          <p:nvPr/>
        </p:nvSpPr>
        <p:spPr bwMode="auto">
          <a:xfrm>
            <a:off x="539750" y="2898775"/>
            <a:ext cx="806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it-IT" altLang="it-IT" sz="2400" dirty="0">
                <a:latin typeface="Arial" pitchFamily="34" charset="0"/>
                <a:sym typeface="Symbol" pitchFamily="18" charset="2"/>
              </a:rPr>
              <a:t> </a:t>
            </a:r>
            <a:r>
              <a:rPr lang="it-IT" altLang="it-IT" sz="2400" dirty="0">
                <a:latin typeface="Arial" pitchFamily="34" charset="0"/>
              </a:rPr>
              <a:t>Il materiale ha una scadenza;</a:t>
            </a:r>
          </a:p>
        </p:txBody>
      </p:sp>
      <p:sp>
        <p:nvSpPr>
          <p:cNvPr id="53253" name="Text Box 5"/>
          <p:cNvSpPr txBox="1">
            <a:spLocks noChangeArrowheads="1"/>
          </p:cNvSpPr>
          <p:nvPr/>
        </p:nvSpPr>
        <p:spPr bwMode="auto">
          <a:xfrm>
            <a:off x="539750" y="3802063"/>
            <a:ext cx="83534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it-IT" altLang="it-IT" sz="2400" dirty="0">
                <a:latin typeface="Arial" pitchFamily="34" charset="0"/>
                <a:sym typeface="Symbol" pitchFamily="18" charset="2"/>
              </a:rPr>
              <a:t> </a:t>
            </a:r>
            <a:r>
              <a:rPr lang="it-IT" altLang="it-IT" sz="2400" dirty="0">
                <a:latin typeface="Arial" pitchFamily="34" charset="0"/>
              </a:rPr>
              <a:t>Le analisi possono essere condotte anche nel proprio</a:t>
            </a:r>
            <a:br>
              <a:rPr lang="it-IT" altLang="it-IT" sz="2400" dirty="0">
                <a:latin typeface="Arial" pitchFamily="34" charset="0"/>
              </a:rPr>
            </a:br>
            <a:r>
              <a:rPr lang="it-IT" altLang="it-IT" sz="2400" dirty="0">
                <a:latin typeface="Arial" pitchFamily="34" charset="0"/>
              </a:rPr>
              <a:t>   laboratorio ma servono curve di taratura;</a:t>
            </a:r>
          </a:p>
        </p:txBody>
      </p:sp>
      <p:sp>
        <p:nvSpPr>
          <p:cNvPr id="53254" name="Text Box 6"/>
          <p:cNvSpPr txBox="1">
            <a:spLocks noChangeArrowheads="1"/>
          </p:cNvSpPr>
          <p:nvPr/>
        </p:nvSpPr>
        <p:spPr bwMode="auto">
          <a:xfrm>
            <a:off x="539750" y="5080000"/>
            <a:ext cx="8135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it-IT" altLang="it-IT" sz="2400" dirty="0">
                <a:latin typeface="Arial" pitchFamily="34" charset="0"/>
                <a:sym typeface="Symbol" pitchFamily="18" charset="2"/>
              </a:rPr>
              <a:t> </a:t>
            </a:r>
            <a:r>
              <a:rPr lang="it-IT" altLang="it-IT" sz="2400" dirty="0">
                <a:latin typeface="Arial" pitchFamily="34" charset="0"/>
              </a:rPr>
              <a:t>I valori sono medie sul lungo periodo;</a:t>
            </a:r>
          </a:p>
        </p:txBody>
      </p:sp>
      <p:sp>
        <p:nvSpPr>
          <p:cNvPr id="53255" name="Text Box 7"/>
          <p:cNvSpPr txBox="1">
            <a:spLocks noChangeArrowheads="1"/>
          </p:cNvSpPr>
          <p:nvPr/>
        </p:nvSpPr>
        <p:spPr bwMode="auto">
          <a:xfrm>
            <a:off x="539750" y="5983288"/>
            <a:ext cx="8424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it-IT" altLang="it-IT" sz="2400">
                <a:latin typeface="Arial" pitchFamily="34" charset="0"/>
                <a:sym typeface="Symbol" pitchFamily="18" charset="2"/>
              </a:rPr>
              <a:t> </a:t>
            </a:r>
            <a:r>
              <a:rPr lang="it-IT" altLang="it-IT" sz="2400">
                <a:latin typeface="Arial" pitchFamily="34" charset="0"/>
              </a:rPr>
              <a:t>Non vengono evidenziati i picchi.</a:t>
            </a:r>
            <a:endParaRPr lang="it-IT" altLang="it-IT" sz="2400"/>
          </a:p>
        </p:txBody>
      </p:sp>
    </p:spTree>
    <p:extLst>
      <p:ext uri="{BB962C8B-B14F-4D97-AF65-F5344CB8AC3E}">
        <p14:creationId xmlns:p14="http://schemas.microsoft.com/office/powerpoint/2010/main" val="1211420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wipe(left)">
                                      <p:cBhvr>
                                        <p:cTn id="7" dur="500"/>
                                        <p:tgtEl>
                                          <p:spTgt spid="532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Effect transition="in" filter="wipe(left)">
                                      <p:cBhvr>
                                        <p:cTn id="12" dur="500"/>
                                        <p:tgtEl>
                                          <p:spTgt spid="532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3253"/>
                                        </p:tgtEl>
                                        <p:attrNameLst>
                                          <p:attrName>style.visibility</p:attrName>
                                        </p:attrNameLst>
                                      </p:cBhvr>
                                      <p:to>
                                        <p:strVal val="visible"/>
                                      </p:to>
                                    </p:set>
                                    <p:animEffect transition="in" filter="wipe(left)">
                                      <p:cBhvr>
                                        <p:cTn id="17" dur="500"/>
                                        <p:tgtEl>
                                          <p:spTgt spid="532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3254"/>
                                        </p:tgtEl>
                                        <p:attrNameLst>
                                          <p:attrName>style.visibility</p:attrName>
                                        </p:attrNameLst>
                                      </p:cBhvr>
                                      <p:to>
                                        <p:strVal val="visible"/>
                                      </p:to>
                                    </p:set>
                                    <p:animEffect transition="in" filter="wipe(left)">
                                      <p:cBhvr>
                                        <p:cTn id="22" dur="500"/>
                                        <p:tgtEl>
                                          <p:spTgt spid="5325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3255"/>
                                        </p:tgtEl>
                                        <p:attrNameLst>
                                          <p:attrName>style.visibility</p:attrName>
                                        </p:attrNameLst>
                                      </p:cBhvr>
                                      <p:to>
                                        <p:strVal val="visible"/>
                                      </p:to>
                                    </p:set>
                                    <p:animEffect transition="in" filter="wipe(left)">
                                      <p:cBhvr>
                                        <p:cTn id="27" dur="500"/>
                                        <p:tgtEl>
                                          <p:spTgt spid="53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P spid="53252" grpId="0"/>
      <p:bldP spid="53253" grpId="0"/>
      <p:bldP spid="53254" grpId="0"/>
      <p:bldP spid="5325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da Silv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1438"/>
            <a:ext cx="914400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 Box 3"/>
          <p:cNvSpPr txBox="1">
            <a:spLocks noChangeArrowheads="1"/>
          </p:cNvSpPr>
          <p:nvPr/>
        </p:nvSpPr>
        <p:spPr bwMode="auto">
          <a:xfrm>
            <a:off x="250825" y="260350"/>
            <a:ext cx="7777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it-IT" altLang="it-IT" sz="2400">
                <a:solidFill>
                  <a:srgbClr val="FFFFFF"/>
                </a:solidFill>
                <a:latin typeface="Arial" pitchFamily="34" charset="0"/>
              </a:rPr>
              <a:t>… e ci possono essere ulteriori problemi…</a:t>
            </a:r>
          </a:p>
        </p:txBody>
      </p:sp>
    </p:spTree>
    <p:extLst>
      <p:ext uri="{BB962C8B-B14F-4D97-AF65-F5344CB8AC3E}">
        <p14:creationId xmlns:p14="http://schemas.microsoft.com/office/powerpoint/2010/main" val="11037416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fade">
                                      <p:cBhvr>
                                        <p:cTn id="7" dur="5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Immagine 1" descr="Ritaglio schermata"/>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828" y="2078921"/>
            <a:ext cx="5535612"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descr="Ritaglio schermata"/>
          <p:cNvPicPr>
            <a:picLocks noChangeAspect="1"/>
          </p:cNvPicPr>
          <p:nvPr/>
        </p:nvPicPr>
        <p:blipFill rotWithShape="1">
          <a:blip r:embed="rId3">
            <a:extLst>
              <a:ext uri="{28A0092B-C50C-407E-A947-70E740481C1C}">
                <a14:useLocalDpi xmlns:a14="http://schemas.microsoft.com/office/drawing/2010/main" val="0"/>
              </a:ext>
            </a:extLst>
          </a:blip>
          <a:srcRect l="4603" r="7170"/>
          <a:stretch/>
        </p:blipFill>
        <p:spPr bwMode="auto">
          <a:xfrm>
            <a:off x="3779912" y="0"/>
            <a:ext cx="542174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3871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Immagine 2" descr="Ritaglio schermata"/>
          <p:cNvPicPr>
            <a:picLocks noChangeAspect="1"/>
          </p:cNvPicPr>
          <p:nvPr/>
        </p:nvPicPr>
        <p:blipFill>
          <a:blip r:embed="rId2">
            <a:extLst>
              <a:ext uri="{28A0092B-C50C-407E-A947-70E740481C1C}">
                <a14:useLocalDpi xmlns:a14="http://schemas.microsoft.com/office/drawing/2010/main" val="0"/>
              </a:ext>
            </a:extLst>
          </a:blip>
          <a:srcRect l="2417" t="9438" r="2583"/>
          <a:stretch>
            <a:fillRect/>
          </a:stretch>
        </p:blipFill>
        <p:spPr bwMode="auto">
          <a:xfrm>
            <a:off x="555625" y="282575"/>
            <a:ext cx="7951788" cy="637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998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490538" y="1201738"/>
            <a:ext cx="81375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50000"/>
              </a:spcBef>
              <a:spcAft>
                <a:spcPct val="0"/>
              </a:spcAft>
              <a:buFontTx/>
              <a:buNone/>
            </a:pPr>
            <a:r>
              <a:rPr lang="it-IT" altLang="it-IT" sz="2400">
                <a:solidFill>
                  <a:srgbClr val="000000"/>
                </a:solidFill>
                <a:latin typeface="Arial" pitchFamily="34" charset="0"/>
                <a:cs typeface="Arial" pitchFamily="34" charset="0"/>
              </a:rPr>
              <a:t>Atmospheric aerosols affect the climate of the Earth by changing the amount of incoming solar radiation and outgoing terrestrial long wave radiation retained in the Earth's system. </a:t>
            </a:r>
          </a:p>
        </p:txBody>
      </p:sp>
      <p:sp>
        <p:nvSpPr>
          <p:cNvPr id="2" name="CasellaDiTesto 1"/>
          <p:cNvSpPr txBox="1">
            <a:spLocks noChangeArrowheads="1"/>
          </p:cNvSpPr>
          <p:nvPr/>
        </p:nvSpPr>
        <p:spPr bwMode="auto">
          <a:xfrm>
            <a:off x="539750" y="2924175"/>
            <a:ext cx="81375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50000"/>
              </a:spcBef>
              <a:spcAft>
                <a:spcPct val="0"/>
              </a:spcAft>
              <a:buFontTx/>
              <a:buNone/>
            </a:pPr>
            <a:r>
              <a:rPr lang="it-IT" altLang="it-IT" sz="2400">
                <a:solidFill>
                  <a:srgbClr val="000000"/>
                </a:solidFill>
                <a:latin typeface="Arial" pitchFamily="34" charset="0"/>
                <a:cs typeface="Arial" pitchFamily="34" charset="0"/>
              </a:rPr>
              <a:t>The aerosol climate effects are the biggest source of uncertainty in future climate predictions. </a:t>
            </a:r>
          </a:p>
        </p:txBody>
      </p:sp>
      <p:sp>
        <p:nvSpPr>
          <p:cNvPr id="126980" name="Text Box 4"/>
          <p:cNvSpPr txBox="1">
            <a:spLocks noChangeArrowheads="1"/>
          </p:cNvSpPr>
          <p:nvPr/>
        </p:nvSpPr>
        <p:spPr bwMode="auto">
          <a:xfrm>
            <a:off x="512763" y="3921125"/>
            <a:ext cx="82073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50000"/>
              </a:spcBef>
              <a:spcAft>
                <a:spcPct val="0"/>
              </a:spcAft>
              <a:buFontTx/>
              <a:buNone/>
            </a:pPr>
            <a:r>
              <a:rPr lang="it-IT" altLang="it-IT" sz="2400">
                <a:solidFill>
                  <a:srgbClr val="000000"/>
                </a:solidFill>
                <a:latin typeface="Arial" pitchFamily="34" charset="0"/>
                <a:cs typeface="Arial" pitchFamily="34" charset="0"/>
              </a:rPr>
              <a:t>The Intergovernmental Panel on Climate Change, Third Assessment Report, says: </a:t>
            </a:r>
            <a:r>
              <a:rPr lang="it-IT" altLang="it-IT" sz="2400" i="1">
                <a:solidFill>
                  <a:srgbClr val="000000"/>
                </a:solidFill>
                <a:latin typeface="Arial" pitchFamily="34" charset="0"/>
                <a:cs typeface="Arial" pitchFamily="34" charset="0"/>
              </a:rPr>
              <a:t>While the radiative forcing due to greenhouses gases may be determined to a reasonably high degree of accuracy... the uncertainties relating to aerosol radiative forcings remain large, and rely to a large extent on the estimates from global modelling studies that are difficult to verify at the present time</a:t>
            </a:r>
            <a:r>
              <a:rPr lang="it-IT" altLang="it-IT" sz="2400">
                <a:solidFill>
                  <a:srgbClr val="000000"/>
                </a:solidFill>
                <a:latin typeface="Arial" pitchFamily="34" charset="0"/>
                <a:cs typeface="Arial" pitchFamily="34" charset="0"/>
              </a:rPr>
              <a:t>.</a:t>
            </a:r>
            <a:endParaRPr lang="it-IT" altLang="it-IT" sz="1800">
              <a:solidFill>
                <a:srgbClr val="000000"/>
              </a:solidFill>
              <a:latin typeface="Arial" pitchFamily="34" charset="0"/>
              <a:cs typeface="Arial" pitchFamily="34" charset="0"/>
            </a:endParaRPr>
          </a:p>
        </p:txBody>
      </p:sp>
      <p:sp>
        <p:nvSpPr>
          <p:cNvPr id="50181" name="Text Box 5"/>
          <p:cNvSpPr txBox="1">
            <a:spLocks noChangeArrowheads="1"/>
          </p:cNvSpPr>
          <p:nvPr/>
        </p:nvSpPr>
        <p:spPr bwMode="auto">
          <a:xfrm>
            <a:off x="539750" y="333375"/>
            <a:ext cx="81359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50000"/>
              </a:spcBef>
              <a:spcAft>
                <a:spcPct val="0"/>
              </a:spcAft>
              <a:buFontTx/>
              <a:buNone/>
            </a:pPr>
            <a:r>
              <a:rPr lang="it-IT" altLang="it-IT" b="1">
                <a:solidFill>
                  <a:srgbClr val="000000"/>
                </a:solidFill>
                <a:latin typeface="Arial" pitchFamily="34" charset="0"/>
                <a:cs typeface="Arial" pitchFamily="34" charset="0"/>
              </a:rPr>
              <a:t>PM effects from the Earth’s point of view</a:t>
            </a:r>
          </a:p>
        </p:txBody>
      </p:sp>
    </p:spTree>
    <p:extLst>
      <p:ext uri="{BB962C8B-B14F-4D97-AF65-F5344CB8AC3E}">
        <p14:creationId xmlns:p14="http://schemas.microsoft.com/office/powerpoint/2010/main" val="744061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9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698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468313" y="260350"/>
            <a:ext cx="7920037" cy="240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r>
              <a:rPr lang="it-IT" altLang="it-IT" b="1">
                <a:solidFill>
                  <a:srgbClr val="000000"/>
                </a:solidFill>
                <a:latin typeface="Arial" pitchFamily="34" charset="0"/>
                <a:cs typeface="Arial" pitchFamily="34" charset="0"/>
              </a:rPr>
              <a:t>Effects on the human health</a:t>
            </a:r>
          </a:p>
          <a:p>
            <a:pPr fontAlgn="base">
              <a:spcBef>
                <a:spcPct val="0"/>
              </a:spcBef>
              <a:spcAft>
                <a:spcPct val="0"/>
              </a:spcAft>
              <a:buFontTx/>
              <a:buNone/>
            </a:pPr>
            <a:r>
              <a:rPr lang="it-IT" altLang="it-IT" sz="2400">
                <a:solidFill>
                  <a:srgbClr val="000000"/>
                </a:solidFill>
                <a:latin typeface="Arial" pitchFamily="34" charset="0"/>
                <a:cs typeface="Arial" pitchFamily="34" charset="0"/>
                <a:hlinkClick r:id="rId2"/>
              </a:rPr>
              <a:t> </a:t>
            </a:r>
            <a:endParaRPr lang="it-IT" altLang="it-IT" sz="2400">
              <a:solidFill>
                <a:srgbClr val="000000"/>
              </a:solidFill>
              <a:latin typeface="Arial" pitchFamily="34" charset="0"/>
              <a:cs typeface="Arial" pitchFamily="34" charset="0"/>
            </a:endParaRPr>
          </a:p>
          <a:p>
            <a:pPr fontAlgn="base">
              <a:spcBef>
                <a:spcPct val="0"/>
              </a:spcBef>
              <a:spcAft>
                <a:spcPct val="0"/>
              </a:spcAft>
              <a:buFontTx/>
              <a:buNone/>
            </a:pPr>
            <a:r>
              <a:rPr lang="it-IT" altLang="it-IT" sz="2400">
                <a:solidFill>
                  <a:srgbClr val="000000"/>
                </a:solidFill>
                <a:latin typeface="Arial" pitchFamily="34" charset="0"/>
                <a:cs typeface="Arial" pitchFamily="34" charset="0"/>
              </a:rPr>
              <a:t>Increased levels of fine particles in the air as a result of </a:t>
            </a:r>
            <a:r>
              <a:rPr lang="it-IT" altLang="it-IT" sz="2400" i="1">
                <a:solidFill>
                  <a:srgbClr val="000000"/>
                </a:solidFill>
                <a:latin typeface="Arial" pitchFamily="34" charset="0"/>
                <a:cs typeface="Arial" pitchFamily="34" charset="0"/>
              </a:rPr>
              <a:t>anthropogenic</a:t>
            </a:r>
            <a:r>
              <a:rPr lang="it-IT" altLang="it-IT" sz="2400">
                <a:solidFill>
                  <a:srgbClr val="000000"/>
                </a:solidFill>
                <a:latin typeface="Arial" pitchFamily="34" charset="0"/>
                <a:cs typeface="Arial" pitchFamily="34" charset="0"/>
              </a:rPr>
              <a:t> particulate air pollution «</a:t>
            </a:r>
            <a:r>
              <a:rPr lang="it-IT" altLang="it-IT" sz="2400" i="1">
                <a:solidFill>
                  <a:srgbClr val="FF0000"/>
                </a:solidFill>
                <a:latin typeface="Arial" pitchFamily="34" charset="0"/>
                <a:cs typeface="Arial" pitchFamily="34" charset="0"/>
              </a:rPr>
              <a:t>is consistently and independently related to the most serious effects for human health</a:t>
            </a:r>
            <a:r>
              <a:rPr lang="it-IT" altLang="it-IT" sz="2400">
                <a:solidFill>
                  <a:srgbClr val="000000"/>
                </a:solidFill>
                <a:latin typeface="Arial" pitchFamily="34" charset="0"/>
                <a:cs typeface="Arial" pitchFamily="34" charset="0"/>
              </a:rPr>
              <a:t>». </a:t>
            </a:r>
          </a:p>
        </p:txBody>
      </p:sp>
      <p:sp>
        <p:nvSpPr>
          <p:cNvPr id="2" name="CasellaDiTesto 1"/>
          <p:cNvSpPr txBox="1">
            <a:spLocks noChangeArrowheads="1"/>
          </p:cNvSpPr>
          <p:nvPr/>
        </p:nvSpPr>
        <p:spPr bwMode="auto">
          <a:xfrm>
            <a:off x="468313" y="2859088"/>
            <a:ext cx="792003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r>
              <a:rPr lang="it-IT" altLang="it-IT" sz="2400">
                <a:solidFill>
                  <a:srgbClr val="000000"/>
                </a:solidFill>
                <a:latin typeface="Arial" pitchFamily="34" charset="0"/>
                <a:cs typeface="Arial" pitchFamily="34" charset="0"/>
              </a:rPr>
              <a:t>The large number of deaths and other health problems associated with particulate pollution was first demonstrated in the early 1970s and has been reproduced many times since. </a:t>
            </a:r>
          </a:p>
        </p:txBody>
      </p:sp>
      <p:sp>
        <p:nvSpPr>
          <p:cNvPr id="3" name="CasellaDiTesto 2"/>
          <p:cNvSpPr txBox="1">
            <a:spLocks noChangeArrowheads="1"/>
          </p:cNvSpPr>
          <p:nvPr/>
        </p:nvSpPr>
        <p:spPr bwMode="auto">
          <a:xfrm>
            <a:off x="468313" y="4652963"/>
            <a:ext cx="792003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r>
              <a:rPr lang="it-IT" altLang="it-IT" sz="2400">
                <a:solidFill>
                  <a:srgbClr val="000000"/>
                </a:solidFill>
                <a:latin typeface="Arial" pitchFamily="34" charset="0"/>
                <a:cs typeface="Arial" pitchFamily="34" charset="0"/>
              </a:rPr>
              <a:t>The effects of inhaling particulate matter that have been widely studied in humans and animals now include asthma, lung cancer, cardiovascular issues, respiratory diseases, birth defects, and premature death. </a:t>
            </a:r>
          </a:p>
        </p:txBody>
      </p:sp>
    </p:spTree>
    <p:extLst>
      <p:ext uri="{BB962C8B-B14F-4D97-AF65-F5344CB8AC3E}">
        <p14:creationId xmlns:p14="http://schemas.microsoft.com/office/powerpoint/2010/main" val="4153005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603250" y="2060575"/>
            <a:ext cx="7777163"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r>
              <a:rPr lang="it-IT" altLang="it-IT" sz="2400">
                <a:solidFill>
                  <a:srgbClr val="000000"/>
                </a:solidFill>
                <a:latin typeface="Arial" pitchFamily="34" charset="0"/>
                <a:cs typeface="Arial" pitchFamily="34" charset="0"/>
              </a:rPr>
              <a:t>The size of the particle is a main determinant of where in the respiratory tract the particle will come to rest when inhaled. </a:t>
            </a:r>
          </a:p>
          <a:p>
            <a:pPr fontAlgn="base">
              <a:spcBef>
                <a:spcPct val="0"/>
              </a:spcBef>
              <a:spcAft>
                <a:spcPct val="0"/>
              </a:spcAft>
              <a:buFontTx/>
              <a:buNone/>
            </a:pPr>
            <a:endParaRPr lang="it-IT" altLang="it-IT" sz="2400">
              <a:solidFill>
                <a:srgbClr val="000000"/>
              </a:solidFill>
              <a:latin typeface="Arial" pitchFamily="34" charset="0"/>
              <a:cs typeface="Arial" pitchFamily="34" charset="0"/>
            </a:endParaRPr>
          </a:p>
          <a:p>
            <a:pPr fontAlgn="base">
              <a:spcBef>
                <a:spcPct val="0"/>
              </a:spcBef>
              <a:spcAft>
                <a:spcPct val="0"/>
              </a:spcAft>
              <a:buFontTx/>
              <a:buNone/>
            </a:pPr>
            <a:r>
              <a:rPr lang="it-IT" altLang="it-IT" sz="2400">
                <a:solidFill>
                  <a:srgbClr val="000000"/>
                </a:solidFill>
                <a:latin typeface="Arial" pitchFamily="34" charset="0"/>
                <a:cs typeface="Arial" pitchFamily="34" charset="0"/>
              </a:rPr>
              <a:t>Larger particles are generally filtered in the nose and throat via cilia and mucus, but particulate matter smaller than about 10 micrometers, referred to as </a:t>
            </a:r>
            <a:r>
              <a:rPr lang="it-IT" altLang="it-IT" sz="2400" i="1">
                <a:solidFill>
                  <a:srgbClr val="000000"/>
                </a:solidFill>
                <a:latin typeface="Arial" pitchFamily="34" charset="0"/>
                <a:cs typeface="Arial" pitchFamily="34" charset="0"/>
              </a:rPr>
              <a:t>PM</a:t>
            </a:r>
            <a:r>
              <a:rPr lang="it-IT" altLang="it-IT" sz="2400" i="1" baseline="-25000">
                <a:solidFill>
                  <a:srgbClr val="000000"/>
                </a:solidFill>
                <a:latin typeface="Arial" pitchFamily="34" charset="0"/>
                <a:cs typeface="Arial" pitchFamily="34" charset="0"/>
              </a:rPr>
              <a:t>10</a:t>
            </a:r>
            <a:r>
              <a:rPr lang="it-IT" altLang="it-IT" sz="2400">
                <a:solidFill>
                  <a:srgbClr val="000000"/>
                </a:solidFill>
                <a:latin typeface="Arial" pitchFamily="34" charset="0"/>
                <a:cs typeface="Arial" pitchFamily="34" charset="0"/>
              </a:rPr>
              <a:t>, can penetrate the deepest part of the lungs such as the bronchioles or alveoli, causing health problems. </a:t>
            </a:r>
          </a:p>
        </p:txBody>
      </p:sp>
      <p:sp>
        <p:nvSpPr>
          <p:cNvPr id="52227" name="CasellaDiTesto 1"/>
          <p:cNvSpPr txBox="1">
            <a:spLocks noChangeArrowheads="1"/>
          </p:cNvSpPr>
          <p:nvPr/>
        </p:nvSpPr>
        <p:spPr bwMode="auto">
          <a:xfrm>
            <a:off x="579438" y="620713"/>
            <a:ext cx="7058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r>
              <a:rPr lang="it-IT" altLang="it-IT" sz="2400">
                <a:solidFill>
                  <a:srgbClr val="FF0000"/>
                </a:solidFill>
                <a:latin typeface="Arial" pitchFamily="34" charset="0"/>
                <a:cs typeface="Arial" pitchFamily="34" charset="0"/>
              </a:rPr>
              <a:t>PM pollution is estimated to cause 22,000-52,000 deaths per year in the United States (from 2000) and 200,000 deaths per year in Europe.</a:t>
            </a:r>
          </a:p>
        </p:txBody>
      </p:sp>
    </p:spTree>
    <p:extLst>
      <p:ext uri="{BB962C8B-B14F-4D97-AF65-F5344CB8AC3E}">
        <p14:creationId xmlns:p14="http://schemas.microsoft.com/office/powerpoint/2010/main" val="3415676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552450" y="620713"/>
            <a:ext cx="7777163"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r>
              <a:rPr lang="it-IT" altLang="it-IT" sz="2400">
                <a:solidFill>
                  <a:srgbClr val="000000"/>
                </a:solidFill>
                <a:latin typeface="Arial" pitchFamily="34" charset="0"/>
                <a:cs typeface="Arial" pitchFamily="34" charset="0"/>
              </a:rPr>
              <a:t>The 10 micrometer size does not represent a strict boundary between respirable and non-respirable particles, but has been agreed upon for monitoring of airborne particulate matter by most regulatory agencies. </a:t>
            </a:r>
          </a:p>
          <a:p>
            <a:pPr fontAlgn="base">
              <a:spcBef>
                <a:spcPct val="0"/>
              </a:spcBef>
              <a:spcAft>
                <a:spcPct val="0"/>
              </a:spcAft>
              <a:buFontTx/>
              <a:buNone/>
            </a:pPr>
            <a:endParaRPr lang="it-IT" altLang="it-IT" sz="2400">
              <a:solidFill>
                <a:srgbClr val="000000"/>
              </a:solidFill>
              <a:latin typeface="Arial" pitchFamily="34" charset="0"/>
              <a:cs typeface="Arial" pitchFamily="34" charset="0"/>
            </a:endParaRPr>
          </a:p>
          <a:p>
            <a:pPr fontAlgn="base">
              <a:spcBef>
                <a:spcPct val="0"/>
              </a:spcBef>
              <a:spcAft>
                <a:spcPct val="0"/>
              </a:spcAft>
              <a:buFontTx/>
              <a:buNone/>
            </a:pPr>
            <a:r>
              <a:rPr lang="it-IT" altLang="it-IT" sz="2400">
                <a:solidFill>
                  <a:srgbClr val="000000"/>
                </a:solidFill>
                <a:latin typeface="Arial" pitchFamily="34" charset="0"/>
                <a:cs typeface="Arial" pitchFamily="34" charset="0"/>
              </a:rPr>
              <a:t>Similarly, particles smaller than 2.5 micrometers, </a:t>
            </a:r>
            <a:r>
              <a:rPr lang="it-IT" altLang="it-IT" sz="2400" i="1">
                <a:solidFill>
                  <a:srgbClr val="000000"/>
                </a:solidFill>
                <a:latin typeface="Arial" pitchFamily="34" charset="0"/>
                <a:cs typeface="Arial" pitchFamily="34" charset="0"/>
              </a:rPr>
              <a:t>PM2.5</a:t>
            </a:r>
            <a:r>
              <a:rPr lang="it-IT" altLang="it-IT" sz="2400">
                <a:solidFill>
                  <a:srgbClr val="000000"/>
                </a:solidFill>
                <a:latin typeface="Arial" pitchFamily="34" charset="0"/>
                <a:cs typeface="Arial" pitchFamily="34" charset="0"/>
              </a:rPr>
              <a:t>, tend to penetrate into the gas exchange regions of the lung, and very small particles (&lt; 100 nanometers) may pass through the lungs to affect other organs. </a:t>
            </a:r>
          </a:p>
        </p:txBody>
      </p:sp>
    </p:spTree>
    <p:extLst>
      <p:ext uri="{BB962C8B-B14F-4D97-AF65-F5344CB8AC3E}">
        <p14:creationId xmlns:p14="http://schemas.microsoft.com/office/powerpoint/2010/main" val="2453510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2608</Words>
  <Application>Microsoft Office PowerPoint</Application>
  <PresentationFormat>Presentazione su schermo (4:3)</PresentationFormat>
  <Paragraphs>209</Paragraphs>
  <Slides>53</Slides>
  <Notes>1</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53</vt:i4>
      </vt:variant>
    </vt:vector>
  </HeadingPairs>
  <TitlesOfParts>
    <vt:vector size="55" baseType="lpstr">
      <vt:lpstr>2_Struttura predefinita</vt:lpstr>
      <vt:lpstr>Immagine bitmap</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IDENTIFICAZIONE E MISURA QUANTITATIVA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SEM</vt:lpstr>
      <vt:lpstr>Presentazione standard di PowerPoint</vt:lpstr>
      <vt:lpstr>Presentazione standard di PowerPoint</vt:lpstr>
      <vt:lpstr>Presentazione standard di PowerPoint</vt:lpstr>
      <vt:lpstr>Metalli pesanti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EMISSIONI DI PM10 –  2000: le solite stime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Università degli Studi di Trieste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Lenovo</dc:creator>
  <cp:lastModifiedBy>Lenovo</cp:lastModifiedBy>
  <cp:revision>4</cp:revision>
  <dcterms:created xsi:type="dcterms:W3CDTF">2019-10-10T14:01:43Z</dcterms:created>
  <dcterms:modified xsi:type="dcterms:W3CDTF">2019-10-22T14:16:58Z</dcterms:modified>
</cp:coreProperties>
</file>